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 id="2147483684" r:id="rId4"/>
  </p:sldMasterIdLst>
  <p:notesMasterIdLst>
    <p:notesMasterId r:id="rId23"/>
  </p:notesMasterIdLst>
  <p:sldIdLst>
    <p:sldId id="332" r:id="rId5"/>
    <p:sldId id="622" r:id="rId6"/>
    <p:sldId id="612" r:id="rId7"/>
    <p:sldId id="614" r:id="rId8"/>
    <p:sldId id="624" r:id="rId9"/>
    <p:sldId id="618" r:id="rId10"/>
    <p:sldId id="625" r:id="rId11"/>
    <p:sldId id="627" r:id="rId12"/>
    <p:sldId id="626" r:id="rId13"/>
    <p:sldId id="629" r:id="rId14"/>
    <p:sldId id="442" r:id="rId15"/>
    <p:sldId id="431" r:id="rId16"/>
    <p:sldId id="426" r:id="rId17"/>
    <p:sldId id="630" r:id="rId18"/>
    <p:sldId id="631" r:id="rId19"/>
    <p:sldId id="623" r:id="rId20"/>
    <p:sldId id="336" r:id="rId21"/>
    <p:sldId id="3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9AB"/>
    <a:srgbClr val="33CCCC"/>
    <a:srgbClr val="22962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4" autoAdjust="0"/>
    <p:restoredTop sz="94249" autoAdjust="0"/>
  </p:normalViewPr>
  <p:slideViewPr>
    <p:cSldViewPr snapToGrid="0">
      <p:cViewPr varScale="1">
        <p:scale>
          <a:sx n="68" d="100"/>
          <a:sy n="68" d="100"/>
        </p:scale>
        <p:origin x="66"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74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73884-E699-451C-8B57-C98E2DED3698}" type="datetimeFigureOut">
              <a:rPr lang="en-GB" smtClean="0"/>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5841E-56C4-43D4-BEBD-5F2ECC2D8B2E}" type="slidenum">
              <a:rPr lang="en-GB" smtClean="0"/>
              <a:t>‹#›</a:t>
            </a:fld>
            <a:endParaRPr lang="en-GB"/>
          </a:p>
        </p:txBody>
      </p:sp>
    </p:spTree>
    <p:extLst>
      <p:ext uri="{BB962C8B-B14F-4D97-AF65-F5344CB8AC3E}">
        <p14:creationId xmlns:p14="http://schemas.microsoft.com/office/powerpoint/2010/main" val="115024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AMO is </a:t>
            </a:r>
            <a:r>
              <a:rPr lang="en-US" sz="1200" kern="1200" dirty="0">
                <a:solidFill>
                  <a:schemeClr val="tx1"/>
                </a:solidFill>
                <a:effectLst/>
                <a:latin typeface="+mn-lt"/>
                <a:ea typeface="+mn-ea"/>
                <a:cs typeface="+mn-cs"/>
              </a:rPr>
              <a:t>area average over the entire N Atlantic of the low pass filtered annual </a:t>
            </a:r>
            <a:r>
              <a:rPr lang="en-GB" sz="1200" kern="1200" dirty="0">
                <a:solidFill>
                  <a:schemeClr val="tx1"/>
                </a:solidFill>
                <a:effectLst/>
                <a:latin typeface="+mn-lt"/>
                <a:ea typeface="+mn-ea"/>
                <a:cs typeface="+mn-cs"/>
              </a:rPr>
              <a:t>mean SST anomalies after removing linear trend.  The time scale of the AMO is ~ 20-40 years.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1FAA8F-3ACB-42D6-AF7E-F5F27DA41231}"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7661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75841E-56C4-43D4-BEBD-5F2ECC2D8B2E}" type="slidenum">
              <a:rPr lang="en-GB" smtClean="0"/>
              <a:t>3</a:t>
            </a:fld>
            <a:endParaRPr lang="en-GB"/>
          </a:p>
        </p:txBody>
      </p:sp>
    </p:spTree>
    <p:extLst>
      <p:ext uri="{BB962C8B-B14F-4D97-AF65-F5344CB8AC3E}">
        <p14:creationId xmlns:p14="http://schemas.microsoft.com/office/powerpoint/2010/main" val="275483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75841E-56C4-43D4-BEBD-5F2ECC2D8B2E}" type="slidenum">
              <a:rPr lang="en-GB" smtClean="0"/>
              <a:t>5</a:t>
            </a:fld>
            <a:endParaRPr lang="en-GB"/>
          </a:p>
        </p:txBody>
      </p:sp>
    </p:spTree>
    <p:extLst>
      <p:ext uri="{BB962C8B-B14F-4D97-AF65-F5344CB8AC3E}">
        <p14:creationId xmlns:p14="http://schemas.microsoft.com/office/powerpoint/2010/main" val="112755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75841E-56C4-43D4-BEBD-5F2ECC2D8B2E}" type="slidenum">
              <a:rPr lang="en-GB" smtClean="0"/>
              <a:t>10</a:t>
            </a:fld>
            <a:endParaRPr lang="en-GB"/>
          </a:p>
        </p:txBody>
      </p:sp>
    </p:spTree>
    <p:extLst>
      <p:ext uri="{BB962C8B-B14F-4D97-AF65-F5344CB8AC3E}">
        <p14:creationId xmlns:p14="http://schemas.microsoft.com/office/powerpoint/2010/main" val="2570000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CC97-2AA1-75AE-EED1-64F84C25C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4053A7-5B28-27D2-C4B9-D70443A8E0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40CD79-8DA4-8B31-2B97-347E391ED557}"/>
              </a:ext>
            </a:extLst>
          </p:cNvPr>
          <p:cNvSpPr>
            <a:spLocks noGrp="1"/>
          </p:cNvSpPr>
          <p:nvPr>
            <p:ph type="dt" sz="half" idx="10"/>
          </p:nvPr>
        </p:nvSpPr>
        <p:spPr/>
        <p:txBody>
          <a:bodyPr/>
          <a:lstStyle/>
          <a:p>
            <a:fld id="{27E8EBBB-3189-44CE-82FA-F392593D8D1C}" type="datetimeFigureOut">
              <a:rPr lang="en-GB" smtClean="0"/>
              <a:t>18/04/2024</a:t>
            </a:fld>
            <a:endParaRPr lang="en-GB"/>
          </a:p>
        </p:txBody>
      </p:sp>
      <p:sp>
        <p:nvSpPr>
          <p:cNvPr id="5" name="Footer Placeholder 4">
            <a:extLst>
              <a:ext uri="{FF2B5EF4-FFF2-40B4-BE49-F238E27FC236}">
                <a16:creationId xmlns:a16="http://schemas.microsoft.com/office/drawing/2014/main" id="{7756367A-0597-A7CF-E686-3A2E2DEBFD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EDE108-3761-0B4E-8A10-594EB3F06418}"/>
              </a:ext>
            </a:extLst>
          </p:cNvPr>
          <p:cNvSpPr>
            <a:spLocks noGrp="1"/>
          </p:cNvSpPr>
          <p:nvPr>
            <p:ph type="sldNum" sz="quarter" idx="12"/>
          </p:nvPr>
        </p:nvSpPr>
        <p:spPr/>
        <p:txBody>
          <a:bodyPr/>
          <a:lstStyle/>
          <a:p>
            <a:fld id="{3E71C41B-B322-42D7-87BB-83A5D0540D96}" type="slidenum">
              <a:rPr lang="en-GB" smtClean="0"/>
              <a:t>‹#›</a:t>
            </a:fld>
            <a:endParaRPr lang="en-GB"/>
          </a:p>
        </p:txBody>
      </p:sp>
    </p:spTree>
    <p:extLst>
      <p:ext uri="{BB962C8B-B14F-4D97-AF65-F5344CB8AC3E}">
        <p14:creationId xmlns:p14="http://schemas.microsoft.com/office/powerpoint/2010/main" val="104564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119F-2082-AB89-1B3E-E886D6F169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E79219-E06D-A8D9-3D9D-5D23B67016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FD3FF3-4922-DFFC-E887-50BFCCC4C26F}"/>
              </a:ext>
            </a:extLst>
          </p:cNvPr>
          <p:cNvSpPr>
            <a:spLocks noGrp="1"/>
          </p:cNvSpPr>
          <p:nvPr>
            <p:ph type="dt" sz="half" idx="10"/>
          </p:nvPr>
        </p:nvSpPr>
        <p:spPr/>
        <p:txBody>
          <a:bodyPr/>
          <a:lstStyle/>
          <a:p>
            <a:fld id="{27E8EBBB-3189-44CE-82FA-F392593D8D1C}" type="datetimeFigureOut">
              <a:rPr lang="en-GB" smtClean="0"/>
              <a:t>18/04/2024</a:t>
            </a:fld>
            <a:endParaRPr lang="en-GB"/>
          </a:p>
        </p:txBody>
      </p:sp>
      <p:sp>
        <p:nvSpPr>
          <p:cNvPr id="5" name="Footer Placeholder 4">
            <a:extLst>
              <a:ext uri="{FF2B5EF4-FFF2-40B4-BE49-F238E27FC236}">
                <a16:creationId xmlns:a16="http://schemas.microsoft.com/office/drawing/2014/main" id="{4D87F365-4205-9BF6-6D84-591410814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7F232D-B421-2B63-764A-00AF47071F4A}"/>
              </a:ext>
            </a:extLst>
          </p:cNvPr>
          <p:cNvSpPr>
            <a:spLocks noGrp="1"/>
          </p:cNvSpPr>
          <p:nvPr>
            <p:ph type="sldNum" sz="quarter" idx="12"/>
          </p:nvPr>
        </p:nvSpPr>
        <p:spPr/>
        <p:txBody>
          <a:bodyPr/>
          <a:lstStyle/>
          <a:p>
            <a:fld id="{3E71C41B-B322-42D7-87BB-83A5D0540D96}" type="slidenum">
              <a:rPr lang="en-GB" smtClean="0"/>
              <a:t>‹#›</a:t>
            </a:fld>
            <a:endParaRPr lang="en-GB"/>
          </a:p>
        </p:txBody>
      </p:sp>
    </p:spTree>
    <p:extLst>
      <p:ext uri="{BB962C8B-B14F-4D97-AF65-F5344CB8AC3E}">
        <p14:creationId xmlns:p14="http://schemas.microsoft.com/office/powerpoint/2010/main" val="169876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DCEF04-41D0-406A-7930-847A88288F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70B9D7-C418-8462-CB5B-6B2562B46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E86E96-52B0-E7DD-4CBD-13CF7923EC15}"/>
              </a:ext>
            </a:extLst>
          </p:cNvPr>
          <p:cNvSpPr>
            <a:spLocks noGrp="1"/>
          </p:cNvSpPr>
          <p:nvPr>
            <p:ph type="dt" sz="half" idx="10"/>
          </p:nvPr>
        </p:nvSpPr>
        <p:spPr/>
        <p:txBody>
          <a:bodyPr/>
          <a:lstStyle/>
          <a:p>
            <a:fld id="{27E8EBBB-3189-44CE-82FA-F392593D8D1C}" type="datetimeFigureOut">
              <a:rPr lang="en-GB" smtClean="0"/>
              <a:t>18/04/2024</a:t>
            </a:fld>
            <a:endParaRPr lang="en-GB"/>
          </a:p>
        </p:txBody>
      </p:sp>
      <p:sp>
        <p:nvSpPr>
          <p:cNvPr id="5" name="Footer Placeholder 4">
            <a:extLst>
              <a:ext uri="{FF2B5EF4-FFF2-40B4-BE49-F238E27FC236}">
                <a16:creationId xmlns:a16="http://schemas.microsoft.com/office/drawing/2014/main" id="{B8943CF6-B85B-B191-D39F-50C4754F3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4797A-5928-86C2-C189-C10574ED0EF5}"/>
              </a:ext>
            </a:extLst>
          </p:cNvPr>
          <p:cNvSpPr>
            <a:spLocks noGrp="1"/>
          </p:cNvSpPr>
          <p:nvPr>
            <p:ph type="sldNum" sz="quarter" idx="12"/>
          </p:nvPr>
        </p:nvSpPr>
        <p:spPr/>
        <p:txBody>
          <a:bodyPr/>
          <a:lstStyle/>
          <a:p>
            <a:fld id="{3E71C41B-B322-42D7-87BB-83A5D0540D96}" type="slidenum">
              <a:rPr lang="en-GB" smtClean="0"/>
              <a:t>‹#›</a:t>
            </a:fld>
            <a:endParaRPr lang="en-GB"/>
          </a:p>
        </p:txBody>
      </p:sp>
    </p:spTree>
    <p:extLst>
      <p:ext uri="{BB962C8B-B14F-4D97-AF65-F5344CB8AC3E}">
        <p14:creationId xmlns:p14="http://schemas.microsoft.com/office/powerpoint/2010/main" val="227411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E5CCFCC-F267-4DD1-A118-F0FFF5325E2E}"/>
              </a:ext>
            </a:extLst>
          </p:cNvPr>
          <p:cNvSpPr/>
          <p:nvPr userDrawn="1"/>
        </p:nvSpPr>
        <p:spPr>
          <a:xfrm>
            <a:off x="1454059" y="1314824"/>
            <a:ext cx="9576263" cy="4275446"/>
          </a:xfrm>
          <a:prstGeom prst="rect">
            <a:avLst/>
          </a:prstGeom>
          <a:noFill/>
          <a:ln w="6350" cap="flat" cmpd="sng" algn="ctr">
            <a:noFill/>
            <a:prstDash val="solid"/>
          </a:ln>
          <a:effectLst>
            <a:outerShdw blurRad="50800" algn="ctr" rotWithShape="0">
              <a:prstClr val="black">
                <a:alpha val="66000"/>
              </a:prstClr>
            </a:outerShdw>
            <a:softEdge rad="0"/>
          </a:effectLst>
        </p:spPr>
        <p:txBody>
          <a:bodyPr/>
          <a:lstStyle/>
          <a:p>
            <a:endParaRPr lang="en-GB" sz="1350">
              <a:solidFill>
                <a:prstClr val="black"/>
              </a:solidFill>
              <a:latin typeface="Century Gothic" panose="020B0502020202020204"/>
            </a:endParaRPr>
          </a:p>
        </p:txBody>
      </p:sp>
      <p:sp>
        <p:nvSpPr>
          <p:cNvPr id="14" name="Rectangle 13">
            <a:extLst>
              <a:ext uri="{FF2B5EF4-FFF2-40B4-BE49-F238E27FC236}">
                <a16:creationId xmlns:a16="http://schemas.microsoft.com/office/drawing/2014/main" id="{0ECC9FCC-F176-4E30-9174-93F385339A6E}"/>
              </a:ext>
            </a:extLst>
          </p:cNvPr>
          <p:cNvSpPr/>
          <p:nvPr userDrawn="1"/>
        </p:nvSpPr>
        <p:spPr>
          <a:xfrm>
            <a:off x="1593988" y="1590023"/>
            <a:ext cx="9296400" cy="3843686"/>
          </a:xfrm>
          <a:prstGeom prst="rect">
            <a:avLst/>
          </a:prstGeom>
          <a:noFill/>
          <a:ln w="6350" cap="sq" cmpd="sng" algn="ctr">
            <a:noFill/>
            <a:prstDash val="solid"/>
            <a:miter lim="800000"/>
          </a:ln>
          <a:effectLst/>
        </p:spPr>
      </p:sp>
      <p:sp>
        <p:nvSpPr>
          <p:cNvPr id="47" name="Title Placeholder 1">
            <a:extLst>
              <a:ext uri="{FF2B5EF4-FFF2-40B4-BE49-F238E27FC236}">
                <a16:creationId xmlns:a16="http://schemas.microsoft.com/office/drawing/2014/main" id="{98935EFB-4C81-483F-B610-69D5B2659E51}"/>
              </a:ext>
            </a:extLst>
          </p:cNvPr>
          <p:cNvSpPr>
            <a:spLocks noGrp="1"/>
          </p:cNvSpPr>
          <p:nvPr>
            <p:ph type="title"/>
          </p:nvPr>
        </p:nvSpPr>
        <p:spPr>
          <a:xfrm>
            <a:off x="952961" y="1981193"/>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3" name="Text Placeholder 42">
            <a:extLst>
              <a:ext uri="{FF2B5EF4-FFF2-40B4-BE49-F238E27FC236}">
                <a16:creationId xmlns:a16="http://schemas.microsoft.com/office/drawing/2014/main" id="{22C0F567-65C7-4065-90EE-B8F8B16446BD}"/>
              </a:ext>
            </a:extLst>
          </p:cNvPr>
          <p:cNvSpPr>
            <a:spLocks noGrp="1"/>
          </p:cNvSpPr>
          <p:nvPr>
            <p:ph type="body" sz="quarter" idx="10"/>
          </p:nvPr>
        </p:nvSpPr>
        <p:spPr>
          <a:xfrm>
            <a:off x="1022351" y="3924300"/>
            <a:ext cx="10445751" cy="742950"/>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endParaRPr lang="en-GB"/>
          </a:p>
        </p:txBody>
      </p:sp>
      <p:pic>
        <p:nvPicPr>
          <p:cNvPr id="8" name="Picture 7">
            <a:extLst>
              <a:ext uri="{FF2B5EF4-FFF2-40B4-BE49-F238E27FC236}">
                <a16:creationId xmlns:a16="http://schemas.microsoft.com/office/drawing/2014/main" id="{62AADDC8-D740-41FE-BC65-7E8FCE4B7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89" y="-42412"/>
            <a:ext cx="12070080" cy="1521147"/>
          </a:xfrm>
          <a:prstGeom prst="rect">
            <a:avLst/>
          </a:prstGeom>
        </p:spPr>
      </p:pic>
      <p:pic>
        <p:nvPicPr>
          <p:cNvPr id="10" name="Picture 9">
            <a:extLst>
              <a:ext uri="{FF2B5EF4-FFF2-40B4-BE49-F238E27FC236}">
                <a16:creationId xmlns:a16="http://schemas.microsoft.com/office/drawing/2014/main" id="{0DCAE581-FB80-403D-A913-9EC2671070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68" y="5891871"/>
            <a:ext cx="12070080" cy="979195"/>
          </a:xfrm>
          <a:prstGeom prst="rect">
            <a:avLst/>
          </a:prstGeom>
        </p:spPr>
      </p:pic>
    </p:spTree>
    <p:extLst>
      <p:ext uri="{BB962C8B-B14F-4D97-AF65-F5344CB8AC3E}">
        <p14:creationId xmlns:p14="http://schemas.microsoft.com/office/powerpoint/2010/main" val="160591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5667ED-6000-445D-B57E-4E75A9589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91" y="-65836"/>
            <a:ext cx="12096207" cy="1524439"/>
          </a:xfrm>
          <a:prstGeom prst="rect">
            <a:avLst/>
          </a:prstGeom>
        </p:spPr>
      </p:pic>
      <p:sp>
        <p:nvSpPr>
          <p:cNvPr id="2" name="Title 1"/>
          <p:cNvSpPr>
            <a:spLocks noGrp="1"/>
          </p:cNvSpPr>
          <p:nvPr>
            <p:ph type="title"/>
          </p:nvPr>
        </p:nvSpPr>
        <p:spPr>
          <a:xfrm>
            <a:off x="3219451" y="365126"/>
            <a:ext cx="8134351" cy="92161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GB"/>
              <a:t>Wemcouncil.org</a:t>
            </a:r>
          </a:p>
        </p:txBody>
      </p:sp>
      <p:sp>
        <p:nvSpPr>
          <p:cNvPr id="6" name="Slide Number Placeholder 5"/>
          <p:cNvSpPr>
            <a:spLocks noGrp="1"/>
          </p:cNvSpPr>
          <p:nvPr>
            <p:ph type="sldNum" sz="quarter" idx="12"/>
          </p:nvPr>
        </p:nvSpPr>
        <p:spPr/>
        <p:txBody>
          <a:bodyPr/>
          <a:lstStyle/>
          <a:p>
            <a:fld id="{37730F20-DB9C-4E95-A489-30E4F41919A2}" type="slidenum">
              <a:rPr lang="en-GB" smtClean="0"/>
              <a:t>‹#›</a:t>
            </a:fld>
            <a:endParaRPr lang="en-GB"/>
          </a:p>
        </p:txBody>
      </p:sp>
      <p:sp>
        <p:nvSpPr>
          <p:cNvPr id="13" name="Text Placeholder 12">
            <a:extLst>
              <a:ext uri="{FF2B5EF4-FFF2-40B4-BE49-F238E27FC236}">
                <a16:creationId xmlns:a16="http://schemas.microsoft.com/office/drawing/2014/main" id="{5E9BCCA5-3366-4058-9F99-A65A2EE923CD}"/>
              </a:ext>
            </a:extLst>
          </p:cNvPr>
          <p:cNvSpPr>
            <a:spLocks noGrp="1"/>
          </p:cNvSpPr>
          <p:nvPr>
            <p:ph type="body" sz="quarter" idx="13"/>
          </p:nvPr>
        </p:nvSpPr>
        <p:spPr>
          <a:xfrm>
            <a:off x="3219451" y="300042"/>
            <a:ext cx="8134351" cy="987425"/>
          </a:xfrm>
        </p:spPr>
        <p:txBody>
          <a:bodyPr/>
          <a:lstStyle>
            <a:lvl1pPr marL="0" indent="0">
              <a:buNone/>
              <a:defRPr>
                <a:latin typeface="Arial" panose="020B0604020202020204" pitchFamily="34" charset="0"/>
                <a:cs typeface="Arial" panose="020B0604020202020204" pitchFamily="34" charset="0"/>
              </a:defRPr>
            </a:lvl1pPr>
            <a:lvl2pPr>
              <a:defRPr b="0" cap="none" spc="0">
                <a:ln w="0"/>
                <a:solidFill>
                  <a:schemeClr val="tx1"/>
                </a:solidFill>
                <a:effectLst>
                  <a:outerShdw blurRad="38100" dist="19050" dir="2700000" algn="tl" rotWithShape="0">
                    <a:schemeClr val="dk1">
                      <a:alpha val="40000"/>
                    </a:schemeClr>
                  </a:outerShdw>
                </a:effectLst>
              </a:defRPr>
            </a:lvl2pPr>
          </a:lstStyle>
          <a:p>
            <a:pPr lvl="0"/>
            <a:endParaRPr lang="en-GB"/>
          </a:p>
        </p:txBody>
      </p:sp>
    </p:spTree>
    <p:extLst>
      <p:ext uri="{BB962C8B-B14F-4D97-AF65-F5344CB8AC3E}">
        <p14:creationId xmlns:p14="http://schemas.microsoft.com/office/powerpoint/2010/main" val="162922829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9FF76B-7801-47EF-921B-6398DAEB1C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91" y="-65836"/>
            <a:ext cx="12096207" cy="1524439"/>
          </a:xfrm>
          <a:prstGeom prst="rect">
            <a:avLst/>
          </a:prstGeom>
        </p:spPr>
      </p:pic>
      <p:sp>
        <p:nvSpPr>
          <p:cNvPr id="3" name="Text Placeholder 2"/>
          <p:cNvSpPr>
            <a:spLocks noGrp="1"/>
          </p:cNvSpPr>
          <p:nvPr>
            <p:ph type="body" idx="1"/>
          </p:nvPr>
        </p:nvSpPr>
        <p:spPr>
          <a:xfrm>
            <a:off x="838200" y="1721729"/>
            <a:ext cx="10515600" cy="360225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GB"/>
              <a:t>Wemcouncil.org</a:t>
            </a:r>
          </a:p>
          <a:p>
            <a:endParaRPr lang="en-GB"/>
          </a:p>
        </p:txBody>
      </p:sp>
      <p:sp>
        <p:nvSpPr>
          <p:cNvPr id="6" name="Slide Number Placeholder 5"/>
          <p:cNvSpPr>
            <a:spLocks noGrp="1"/>
          </p:cNvSpPr>
          <p:nvPr>
            <p:ph type="sldNum" sz="quarter" idx="12"/>
          </p:nvPr>
        </p:nvSpPr>
        <p:spPr/>
        <p:txBody>
          <a:bodyPr/>
          <a:lstStyle/>
          <a:p>
            <a:fld id="{37730F20-DB9C-4E95-A489-30E4F41919A2}" type="slidenum">
              <a:rPr lang="en-GB" smtClean="0"/>
              <a:t>‹#›</a:t>
            </a:fld>
            <a:endParaRPr lang="en-GB"/>
          </a:p>
        </p:txBody>
      </p:sp>
      <p:sp>
        <p:nvSpPr>
          <p:cNvPr id="15" name="Text Placeholder 12">
            <a:extLst>
              <a:ext uri="{FF2B5EF4-FFF2-40B4-BE49-F238E27FC236}">
                <a16:creationId xmlns:a16="http://schemas.microsoft.com/office/drawing/2014/main" id="{4358EE3A-6036-4F40-8F40-1134793AF54E}"/>
              </a:ext>
            </a:extLst>
          </p:cNvPr>
          <p:cNvSpPr>
            <a:spLocks noGrp="1"/>
          </p:cNvSpPr>
          <p:nvPr>
            <p:ph type="body" sz="quarter" idx="13"/>
          </p:nvPr>
        </p:nvSpPr>
        <p:spPr>
          <a:xfrm>
            <a:off x="3219451" y="300042"/>
            <a:ext cx="8134351" cy="987425"/>
          </a:xfrm>
        </p:spPr>
        <p:txBody>
          <a:bodyPr/>
          <a:lstStyle>
            <a:lvl1pPr marL="0" indent="0">
              <a:buNone/>
              <a:defRPr>
                <a:latin typeface="Arial" panose="020B0604020202020204" pitchFamily="34" charset="0"/>
                <a:cs typeface="Arial" panose="020B0604020202020204" pitchFamily="34" charset="0"/>
              </a:defRPr>
            </a:lvl1pPr>
            <a:lvl2pPr>
              <a:defRPr b="0" cap="none" spc="0">
                <a:ln w="0"/>
                <a:solidFill>
                  <a:schemeClr val="tx1"/>
                </a:solidFill>
                <a:effectLst>
                  <a:outerShdw blurRad="38100" dist="19050" dir="2700000" algn="tl" rotWithShape="0">
                    <a:schemeClr val="dk1">
                      <a:alpha val="40000"/>
                    </a:schemeClr>
                  </a:outerShdw>
                </a:effectLst>
              </a:defRPr>
            </a:lvl2pPr>
          </a:lstStyle>
          <a:p>
            <a:pPr lvl="0"/>
            <a:endParaRPr lang="en-GB"/>
          </a:p>
        </p:txBody>
      </p:sp>
    </p:spTree>
    <p:extLst>
      <p:ext uri="{BB962C8B-B14F-4D97-AF65-F5344CB8AC3E}">
        <p14:creationId xmlns:p14="http://schemas.microsoft.com/office/powerpoint/2010/main" val="59883246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0205A6-4260-4790-B051-E0A39521B5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91" y="-65836"/>
            <a:ext cx="12096207" cy="1524439"/>
          </a:xfrm>
          <a:prstGeom prst="rect">
            <a:avLst/>
          </a:prstGeom>
        </p:spPr>
      </p:pic>
      <p:sp>
        <p:nvSpPr>
          <p:cNvPr id="3" name="Content Placeholder 2"/>
          <p:cNvSpPr>
            <a:spLocks noGrp="1"/>
          </p:cNvSpPr>
          <p:nvPr>
            <p:ph sz="half" idx="1"/>
          </p:nvPr>
        </p:nvSpPr>
        <p:spPr>
          <a:xfrm>
            <a:off x="838200" y="1825625"/>
            <a:ext cx="5181600" cy="3874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74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GB"/>
              <a:t>Wemcouncil.org</a:t>
            </a:r>
          </a:p>
          <a:p>
            <a:endParaRPr lang="en-GB"/>
          </a:p>
        </p:txBody>
      </p:sp>
      <p:sp>
        <p:nvSpPr>
          <p:cNvPr id="7" name="Slide Number Placeholder 6"/>
          <p:cNvSpPr>
            <a:spLocks noGrp="1"/>
          </p:cNvSpPr>
          <p:nvPr>
            <p:ph type="sldNum" sz="quarter" idx="12"/>
          </p:nvPr>
        </p:nvSpPr>
        <p:spPr/>
        <p:txBody>
          <a:bodyPr/>
          <a:lstStyle/>
          <a:p>
            <a:fld id="{37730F20-DB9C-4E95-A489-30E4F41919A2}" type="slidenum">
              <a:rPr lang="en-GB" smtClean="0"/>
              <a:t>‹#›</a:t>
            </a:fld>
            <a:endParaRPr lang="en-GB"/>
          </a:p>
        </p:txBody>
      </p:sp>
      <p:sp>
        <p:nvSpPr>
          <p:cNvPr id="11" name="Text Placeholder 12">
            <a:extLst>
              <a:ext uri="{FF2B5EF4-FFF2-40B4-BE49-F238E27FC236}">
                <a16:creationId xmlns:a16="http://schemas.microsoft.com/office/drawing/2014/main" id="{7AEC4DE4-AF11-4CCD-BC51-4833FE7D871E}"/>
              </a:ext>
            </a:extLst>
          </p:cNvPr>
          <p:cNvSpPr>
            <a:spLocks noGrp="1"/>
          </p:cNvSpPr>
          <p:nvPr>
            <p:ph type="body" sz="quarter" idx="13"/>
          </p:nvPr>
        </p:nvSpPr>
        <p:spPr>
          <a:xfrm>
            <a:off x="3219451" y="300042"/>
            <a:ext cx="8134351" cy="987425"/>
          </a:xfrm>
        </p:spPr>
        <p:txBody>
          <a:bodyPr/>
          <a:lstStyle>
            <a:lvl1pPr marL="0" indent="0">
              <a:buNone/>
              <a:defRPr>
                <a:latin typeface="Arial" panose="020B0604020202020204" pitchFamily="34" charset="0"/>
                <a:cs typeface="Arial" panose="020B0604020202020204" pitchFamily="34" charset="0"/>
              </a:defRPr>
            </a:lvl1pPr>
            <a:lvl2pPr>
              <a:defRPr b="0" cap="none" spc="0">
                <a:ln w="0"/>
                <a:solidFill>
                  <a:schemeClr val="tx1"/>
                </a:solidFill>
                <a:effectLst>
                  <a:outerShdw blurRad="38100" dist="19050" dir="2700000" algn="tl" rotWithShape="0">
                    <a:schemeClr val="dk1">
                      <a:alpha val="40000"/>
                    </a:schemeClr>
                  </a:outerShdw>
                </a:effectLst>
              </a:defRPr>
            </a:lvl2pPr>
          </a:lstStyle>
          <a:p>
            <a:pPr lvl="0"/>
            <a:endParaRPr lang="en-GB"/>
          </a:p>
        </p:txBody>
      </p:sp>
    </p:spTree>
    <p:extLst>
      <p:ext uri="{BB962C8B-B14F-4D97-AF65-F5344CB8AC3E}">
        <p14:creationId xmlns:p14="http://schemas.microsoft.com/office/powerpoint/2010/main" val="1981120732"/>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26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E5C69660-C378-49BF-86E0-F60C82D79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91" y="-65836"/>
            <a:ext cx="12096207" cy="1524439"/>
          </a:xfrm>
          <a:prstGeom prst="rect">
            <a:avLst/>
          </a:prstGeom>
        </p:spPr>
      </p:pic>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26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GB"/>
              <a:t>Wemcouncil.org</a:t>
            </a:r>
          </a:p>
          <a:p>
            <a:endParaRPr lang="en-GB"/>
          </a:p>
        </p:txBody>
      </p:sp>
      <p:sp>
        <p:nvSpPr>
          <p:cNvPr id="9" name="Slide Number Placeholder 8"/>
          <p:cNvSpPr>
            <a:spLocks noGrp="1"/>
          </p:cNvSpPr>
          <p:nvPr>
            <p:ph type="sldNum" sz="quarter" idx="12"/>
          </p:nvPr>
        </p:nvSpPr>
        <p:spPr/>
        <p:txBody>
          <a:bodyPr/>
          <a:lstStyle/>
          <a:p>
            <a:fld id="{37730F20-DB9C-4E95-A489-30E4F41919A2}" type="slidenum">
              <a:rPr lang="en-GB" smtClean="0"/>
              <a:t>‹#›</a:t>
            </a:fld>
            <a:endParaRPr lang="en-GB"/>
          </a:p>
        </p:txBody>
      </p:sp>
      <p:sp>
        <p:nvSpPr>
          <p:cNvPr id="15" name="Text Placeholder 12">
            <a:extLst>
              <a:ext uri="{FF2B5EF4-FFF2-40B4-BE49-F238E27FC236}">
                <a16:creationId xmlns:a16="http://schemas.microsoft.com/office/drawing/2014/main" id="{C8188668-AC38-4495-85DE-130D2E7535D5}"/>
              </a:ext>
            </a:extLst>
          </p:cNvPr>
          <p:cNvSpPr>
            <a:spLocks noGrp="1"/>
          </p:cNvSpPr>
          <p:nvPr>
            <p:ph type="body" sz="quarter" idx="13"/>
          </p:nvPr>
        </p:nvSpPr>
        <p:spPr>
          <a:xfrm>
            <a:off x="3219451" y="300042"/>
            <a:ext cx="8134351" cy="987425"/>
          </a:xfrm>
        </p:spPr>
        <p:txBody>
          <a:bodyPr/>
          <a:lstStyle>
            <a:lvl1pPr marL="0" indent="0">
              <a:buNone/>
              <a:defRPr>
                <a:latin typeface="Arial" panose="020B0604020202020204" pitchFamily="34" charset="0"/>
                <a:cs typeface="Arial" panose="020B0604020202020204" pitchFamily="34" charset="0"/>
              </a:defRPr>
            </a:lvl1pPr>
            <a:lvl2pPr>
              <a:defRPr b="0" cap="none" spc="0">
                <a:ln w="0"/>
                <a:solidFill>
                  <a:schemeClr val="tx1"/>
                </a:solidFill>
                <a:effectLst>
                  <a:outerShdw blurRad="38100" dist="19050" dir="2700000" algn="tl" rotWithShape="0">
                    <a:schemeClr val="dk1">
                      <a:alpha val="40000"/>
                    </a:schemeClr>
                  </a:outerShdw>
                </a:effectLst>
              </a:defRPr>
            </a:lvl2pPr>
          </a:lstStyle>
          <a:p>
            <a:pPr lvl="0"/>
            <a:endParaRPr lang="en-GB"/>
          </a:p>
        </p:txBody>
      </p:sp>
    </p:spTree>
    <p:extLst>
      <p:ext uri="{BB962C8B-B14F-4D97-AF65-F5344CB8AC3E}">
        <p14:creationId xmlns:p14="http://schemas.microsoft.com/office/powerpoint/2010/main" val="1192483235"/>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17545F-7B0F-4736-86F8-EB74832FE2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91" y="-65836"/>
            <a:ext cx="12096207" cy="1524439"/>
          </a:xfrm>
          <a:prstGeom prst="rect">
            <a:avLst/>
          </a:prstGeom>
        </p:spPr>
      </p:pic>
      <p:sp>
        <p:nvSpPr>
          <p:cNvPr id="4" name="Footer Placeholder 3"/>
          <p:cNvSpPr>
            <a:spLocks noGrp="1"/>
          </p:cNvSpPr>
          <p:nvPr>
            <p:ph type="ftr" sz="quarter" idx="11"/>
          </p:nvPr>
        </p:nvSpPr>
        <p:spPr/>
        <p:txBody>
          <a:bodyPr/>
          <a:lstStyle/>
          <a:p>
            <a:r>
              <a:rPr lang="en-GB"/>
              <a:t>Wemcouncil.org</a:t>
            </a:r>
          </a:p>
          <a:p>
            <a:endParaRPr lang="en-GB"/>
          </a:p>
        </p:txBody>
      </p:sp>
      <p:sp>
        <p:nvSpPr>
          <p:cNvPr id="5" name="Slide Number Placeholder 4"/>
          <p:cNvSpPr>
            <a:spLocks noGrp="1"/>
          </p:cNvSpPr>
          <p:nvPr>
            <p:ph type="sldNum" sz="quarter" idx="12"/>
          </p:nvPr>
        </p:nvSpPr>
        <p:spPr/>
        <p:txBody>
          <a:bodyPr/>
          <a:lstStyle/>
          <a:p>
            <a:fld id="{37730F20-DB9C-4E95-A489-30E4F41919A2}" type="slidenum">
              <a:rPr lang="en-GB" smtClean="0"/>
              <a:t>‹#›</a:t>
            </a:fld>
            <a:endParaRPr lang="en-GB"/>
          </a:p>
        </p:txBody>
      </p:sp>
      <p:sp>
        <p:nvSpPr>
          <p:cNvPr id="11" name="Text Placeholder 12">
            <a:extLst>
              <a:ext uri="{FF2B5EF4-FFF2-40B4-BE49-F238E27FC236}">
                <a16:creationId xmlns:a16="http://schemas.microsoft.com/office/drawing/2014/main" id="{CF3A0B06-6B05-4099-B0ED-42194E193248}"/>
              </a:ext>
            </a:extLst>
          </p:cNvPr>
          <p:cNvSpPr>
            <a:spLocks noGrp="1"/>
          </p:cNvSpPr>
          <p:nvPr>
            <p:ph type="body" sz="quarter" idx="13"/>
          </p:nvPr>
        </p:nvSpPr>
        <p:spPr>
          <a:xfrm>
            <a:off x="3219451" y="300042"/>
            <a:ext cx="8134351" cy="987425"/>
          </a:xfrm>
        </p:spPr>
        <p:txBody>
          <a:bodyPr/>
          <a:lstStyle>
            <a:lvl1pPr marL="0" indent="0">
              <a:buNone/>
              <a:defRPr>
                <a:latin typeface="Arial" panose="020B0604020202020204" pitchFamily="34" charset="0"/>
                <a:cs typeface="Arial" panose="020B0604020202020204" pitchFamily="34" charset="0"/>
              </a:defRPr>
            </a:lvl1pPr>
            <a:lvl2pPr>
              <a:defRPr b="0" cap="none" spc="0">
                <a:ln w="0"/>
                <a:solidFill>
                  <a:schemeClr val="tx1"/>
                </a:solidFill>
                <a:effectLst>
                  <a:outerShdw blurRad="38100" dist="19050" dir="2700000" algn="tl" rotWithShape="0">
                    <a:schemeClr val="dk1">
                      <a:alpha val="40000"/>
                    </a:schemeClr>
                  </a:outerShdw>
                </a:effectLst>
              </a:defRPr>
            </a:lvl2pPr>
          </a:lstStyle>
          <a:p>
            <a:pPr lvl="0"/>
            <a:endParaRPr lang="en-GB"/>
          </a:p>
        </p:txBody>
      </p:sp>
    </p:spTree>
    <p:extLst>
      <p:ext uri="{BB962C8B-B14F-4D97-AF65-F5344CB8AC3E}">
        <p14:creationId xmlns:p14="http://schemas.microsoft.com/office/powerpoint/2010/main" val="4124424949"/>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EB5C07-C7C4-45BE-8574-470BF2F581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91" y="-65836"/>
            <a:ext cx="12096207" cy="1524439"/>
          </a:xfrm>
          <a:prstGeom prst="rect">
            <a:avLst/>
          </a:prstGeom>
        </p:spPr>
      </p:pic>
      <p:sp>
        <p:nvSpPr>
          <p:cNvPr id="2" name="Title 1"/>
          <p:cNvSpPr>
            <a:spLocks noGrp="1"/>
          </p:cNvSpPr>
          <p:nvPr>
            <p:ph type="title"/>
          </p:nvPr>
        </p:nvSpPr>
        <p:spPr>
          <a:xfrm>
            <a:off x="839788" y="1618310"/>
            <a:ext cx="3932237" cy="1201117"/>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1618306"/>
            <a:ext cx="6172200" cy="424274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857500"/>
            <a:ext cx="3932237" cy="30114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p>
            <a:r>
              <a:rPr lang="en-GB"/>
              <a:t>Wemcouncil.org</a:t>
            </a:r>
          </a:p>
          <a:p>
            <a:endParaRPr lang="en-GB"/>
          </a:p>
        </p:txBody>
      </p:sp>
      <p:sp>
        <p:nvSpPr>
          <p:cNvPr id="7" name="Slide Number Placeholder 6"/>
          <p:cNvSpPr>
            <a:spLocks noGrp="1"/>
          </p:cNvSpPr>
          <p:nvPr>
            <p:ph type="sldNum" sz="quarter" idx="12"/>
          </p:nvPr>
        </p:nvSpPr>
        <p:spPr/>
        <p:txBody>
          <a:bodyPr/>
          <a:lstStyle/>
          <a:p>
            <a:fld id="{37730F20-DB9C-4E95-A489-30E4F41919A2}" type="slidenum">
              <a:rPr lang="en-GB" smtClean="0"/>
              <a:t>‹#›</a:t>
            </a:fld>
            <a:endParaRPr lang="en-GB"/>
          </a:p>
        </p:txBody>
      </p:sp>
      <p:sp>
        <p:nvSpPr>
          <p:cNvPr id="13" name="Text Placeholder 12">
            <a:extLst>
              <a:ext uri="{FF2B5EF4-FFF2-40B4-BE49-F238E27FC236}">
                <a16:creationId xmlns:a16="http://schemas.microsoft.com/office/drawing/2014/main" id="{F5159F0D-DCAC-47F8-B8D7-DF93F6C7B937}"/>
              </a:ext>
            </a:extLst>
          </p:cNvPr>
          <p:cNvSpPr>
            <a:spLocks noGrp="1"/>
          </p:cNvSpPr>
          <p:nvPr>
            <p:ph type="body" sz="quarter" idx="13"/>
          </p:nvPr>
        </p:nvSpPr>
        <p:spPr>
          <a:xfrm>
            <a:off x="3219451" y="300042"/>
            <a:ext cx="8134351" cy="987425"/>
          </a:xfrm>
        </p:spPr>
        <p:txBody>
          <a:bodyPr/>
          <a:lstStyle>
            <a:lvl1pPr marL="0" indent="0">
              <a:buNone/>
              <a:defRPr>
                <a:latin typeface="Arial" panose="020B0604020202020204" pitchFamily="34" charset="0"/>
                <a:cs typeface="Arial" panose="020B0604020202020204" pitchFamily="34" charset="0"/>
              </a:defRPr>
            </a:lvl1pPr>
            <a:lvl2pPr>
              <a:defRPr b="0" cap="none" spc="0">
                <a:ln w="0"/>
                <a:solidFill>
                  <a:schemeClr val="tx1"/>
                </a:solidFill>
                <a:effectLst>
                  <a:outerShdw blurRad="38100" dist="19050" dir="2700000" algn="tl" rotWithShape="0">
                    <a:schemeClr val="dk1">
                      <a:alpha val="40000"/>
                    </a:schemeClr>
                  </a:outerShdw>
                </a:effectLst>
              </a:defRPr>
            </a:lvl2pPr>
          </a:lstStyle>
          <a:p>
            <a:pPr lvl="0"/>
            <a:endParaRPr lang="en-GB"/>
          </a:p>
        </p:txBody>
      </p:sp>
    </p:spTree>
    <p:extLst>
      <p:ext uri="{BB962C8B-B14F-4D97-AF65-F5344CB8AC3E}">
        <p14:creationId xmlns:p14="http://schemas.microsoft.com/office/powerpoint/2010/main" val="624393893"/>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EE226C-DE2E-443F-9438-09A2D39BD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91" y="-65836"/>
            <a:ext cx="12096207" cy="1524439"/>
          </a:xfrm>
          <a:prstGeom prst="rect">
            <a:avLst/>
          </a:prstGeom>
        </p:spPr>
      </p:pic>
      <p:sp>
        <p:nvSpPr>
          <p:cNvPr id="2" name="Title 1"/>
          <p:cNvSpPr>
            <a:spLocks noGrp="1"/>
          </p:cNvSpPr>
          <p:nvPr>
            <p:ph type="title"/>
          </p:nvPr>
        </p:nvSpPr>
        <p:spPr>
          <a:xfrm>
            <a:off x="839788" y="161925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1619250"/>
            <a:ext cx="6172200" cy="42418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3219450"/>
            <a:ext cx="3932237" cy="26495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p>
            <a:r>
              <a:rPr lang="en-GB"/>
              <a:t>Wemcouncil.org</a:t>
            </a:r>
          </a:p>
          <a:p>
            <a:endParaRPr lang="en-GB"/>
          </a:p>
        </p:txBody>
      </p:sp>
      <p:sp>
        <p:nvSpPr>
          <p:cNvPr id="7" name="Slide Number Placeholder 6"/>
          <p:cNvSpPr>
            <a:spLocks noGrp="1"/>
          </p:cNvSpPr>
          <p:nvPr>
            <p:ph type="sldNum" sz="quarter" idx="12"/>
          </p:nvPr>
        </p:nvSpPr>
        <p:spPr/>
        <p:txBody>
          <a:bodyPr/>
          <a:lstStyle/>
          <a:p>
            <a:fld id="{37730F20-DB9C-4E95-A489-30E4F41919A2}" type="slidenum">
              <a:rPr lang="en-GB" smtClean="0"/>
              <a:t>‹#›</a:t>
            </a:fld>
            <a:endParaRPr lang="en-GB"/>
          </a:p>
        </p:txBody>
      </p:sp>
      <p:sp>
        <p:nvSpPr>
          <p:cNvPr id="13" name="Text Placeholder 12">
            <a:extLst>
              <a:ext uri="{FF2B5EF4-FFF2-40B4-BE49-F238E27FC236}">
                <a16:creationId xmlns:a16="http://schemas.microsoft.com/office/drawing/2014/main" id="{0C9D0524-512D-4F37-8156-8A46AC709354}"/>
              </a:ext>
            </a:extLst>
          </p:cNvPr>
          <p:cNvSpPr>
            <a:spLocks noGrp="1"/>
          </p:cNvSpPr>
          <p:nvPr>
            <p:ph type="body" sz="quarter" idx="13"/>
          </p:nvPr>
        </p:nvSpPr>
        <p:spPr>
          <a:xfrm>
            <a:off x="3219451" y="300042"/>
            <a:ext cx="8134351" cy="987425"/>
          </a:xfrm>
        </p:spPr>
        <p:txBody>
          <a:bodyPr/>
          <a:lstStyle>
            <a:lvl1pPr marL="0" indent="0">
              <a:buNone/>
              <a:defRPr>
                <a:latin typeface="Arial" panose="020B0604020202020204" pitchFamily="34" charset="0"/>
                <a:cs typeface="Arial" panose="020B0604020202020204" pitchFamily="34" charset="0"/>
              </a:defRPr>
            </a:lvl1pPr>
            <a:lvl2pPr>
              <a:defRPr b="0" cap="none" spc="0">
                <a:ln w="0"/>
                <a:solidFill>
                  <a:schemeClr val="tx1"/>
                </a:solidFill>
                <a:effectLst>
                  <a:outerShdw blurRad="38100" dist="19050" dir="2700000" algn="tl" rotWithShape="0">
                    <a:schemeClr val="dk1">
                      <a:alpha val="40000"/>
                    </a:schemeClr>
                  </a:outerShdw>
                </a:effectLst>
              </a:defRPr>
            </a:lvl2pPr>
          </a:lstStyle>
          <a:p>
            <a:pPr lvl="0"/>
            <a:endParaRPr lang="en-GB"/>
          </a:p>
        </p:txBody>
      </p:sp>
    </p:spTree>
    <p:extLst>
      <p:ext uri="{BB962C8B-B14F-4D97-AF65-F5344CB8AC3E}">
        <p14:creationId xmlns:p14="http://schemas.microsoft.com/office/powerpoint/2010/main" val="3374409104"/>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B9D2-0A37-B27E-9E33-D9BF12E3A4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B43ECE-9FF4-178A-6397-B202C4609E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64B2FB-DD04-3CC0-ED39-55550D8C8EF5}"/>
              </a:ext>
            </a:extLst>
          </p:cNvPr>
          <p:cNvSpPr>
            <a:spLocks noGrp="1"/>
          </p:cNvSpPr>
          <p:nvPr>
            <p:ph type="dt" sz="half" idx="10"/>
          </p:nvPr>
        </p:nvSpPr>
        <p:spPr/>
        <p:txBody>
          <a:bodyPr/>
          <a:lstStyle/>
          <a:p>
            <a:fld id="{27E8EBBB-3189-44CE-82FA-F392593D8D1C}" type="datetimeFigureOut">
              <a:rPr lang="en-GB" smtClean="0"/>
              <a:t>18/04/2024</a:t>
            </a:fld>
            <a:endParaRPr lang="en-GB"/>
          </a:p>
        </p:txBody>
      </p:sp>
      <p:sp>
        <p:nvSpPr>
          <p:cNvPr id="5" name="Footer Placeholder 4">
            <a:extLst>
              <a:ext uri="{FF2B5EF4-FFF2-40B4-BE49-F238E27FC236}">
                <a16:creationId xmlns:a16="http://schemas.microsoft.com/office/drawing/2014/main" id="{66576F17-E84B-67F4-DA96-8B6D2D9357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3C5A7E-A86F-158D-3B63-F86DF2D8AAA6}"/>
              </a:ext>
            </a:extLst>
          </p:cNvPr>
          <p:cNvSpPr>
            <a:spLocks noGrp="1"/>
          </p:cNvSpPr>
          <p:nvPr>
            <p:ph type="sldNum" sz="quarter" idx="12"/>
          </p:nvPr>
        </p:nvSpPr>
        <p:spPr/>
        <p:txBody>
          <a:bodyPr/>
          <a:lstStyle/>
          <a:p>
            <a:fld id="{3E71C41B-B322-42D7-87BB-83A5D0540D96}" type="slidenum">
              <a:rPr lang="en-GB" smtClean="0"/>
              <a:t>‹#›</a:t>
            </a:fld>
            <a:endParaRPr lang="en-GB"/>
          </a:p>
        </p:txBody>
      </p:sp>
    </p:spTree>
    <p:extLst>
      <p:ext uri="{BB962C8B-B14F-4D97-AF65-F5344CB8AC3E}">
        <p14:creationId xmlns:p14="http://schemas.microsoft.com/office/powerpoint/2010/main" val="67377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F1579A-6879-4C28-A3CD-6FD23A2C0209}"/>
              </a:ext>
            </a:extLst>
          </p:cNvPr>
          <p:cNvSpPr/>
          <p:nvPr userDrawn="1"/>
        </p:nvSpPr>
        <p:spPr>
          <a:xfrm>
            <a:off x="1454059" y="1314824"/>
            <a:ext cx="9576263" cy="4275446"/>
          </a:xfrm>
          <a:prstGeom prst="rect">
            <a:avLst/>
          </a:prstGeom>
          <a:noFill/>
          <a:ln w="6350" cap="flat" cmpd="sng" algn="ctr">
            <a:noFill/>
            <a:prstDash val="solid"/>
          </a:ln>
          <a:effectLst>
            <a:outerShdw blurRad="50800" algn="ctr" rotWithShape="0">
              <a:prstClr val="black">
                <a:alpha val="66000"/>
              </a:prstClr>
            </a:outerShdw>
            <a:softEdge rad="0"/>
          </a:effectLst>
        </p:spPr>
        <p:txBody>
          <a:bodyPr/>
          <a:lstStyle/>
          <a:p>
            <a:endParaRPr lang="en-GB" sz="1350">
              <a:solidFill>
                <a:prstClr val="black"/>
              </a:solidFill>
              <a:latin typeface="Century Gothic" panose="020B0502020202020204"/>
            </a:endParaRPr>
          </a:p>
        </p:txBody>
      </p:sp>
      <p:pic>
        <p:nvPicPr>
          <p:cNvPr id="16" name="Picture 15">
            <a:extLst>
              <a:ext uri="{FF2B5EF4-FFF2-40B4-BE49-F238E27FC236}">
                <a16:creationId xmlns:a16="http://schemas.microsoft.com/office/drawing/2014/main" id="{BAC83045-2737-4CF6-8C26-4581828CAB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91" y="-65836"/>
            <a:ext cx="12096207" cy="1524439"/>
          </a:xfrm>
          <a:prstGeom prst="rect">
            <a:avLst/>
          </a:prstGeom>
        </p:spPr>
      </p:pic>
      <p:sp>
        <p:nvSpPr>
          <p:cNvPr id="8" name="Rectangle 7">
            <a:extLst>
              <a:ext uri="{FF2B5EF4-FFF2-40B4-BE49-F238E27FC236}">
                <a16:creationId xmlns:a16="http://schemas.microsoft.com/office/drawing/2014/main" id="{ADDFE60B-B672-4FA5-8F58-EBC2851F72DE}"/>
              </a:ext>
            </a:extLst>
          </p:cNvPr>
          <p:cNvSpPr/>
          <p:nvPr userDrawn="1"/>
        </p:nvSpPr>
        <p:spPr>
          <a:xfrm>
            <a:off x="1593988" y="1590023"/>
            <a:ext cx="9296400" cy="3843686"/>
          </a:xfrm>
          <a:prstGeom prst="rect">
            <a:avLst/>
          </a:prstGeom>
          <a:noFill/>
          <a:ln w="6350" cap="sq" cmpd="sng" algn="ctr">
            <a:noFill/>
            <a:prstDash val="solid"/>
            <a:miter lim="800000"/>
          </a:ln>
          <a:effectLst/>
        </p:spPr>
      </p:sp>
      <p:pic>
        <p:nvPicPr>
          <p:cNvPr id="20" name="Picture 19">
            <a:extLst>
              <a:ext uri="{FF2B5EF4-FFF2-40B4-BE49-F238E27FC236}">
                <a16:creationId xmlns:a16="http://schemas.microsoft.com/office/drawing/2014/main" id="{6E19BAED-9DC3-48DF-98AE-2DEDF1EA10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68" y="5891871"/>
            <a:ext cx="12070080" cy="979195"/>
          </a:xfrm>
          <a:prstGeom prst="rect">
            <a:avLst/>
          </a:prstGeom>
        </p:spPr>
      </p:pic>
    </p:spTree>
    <p:extLst>
      <p:ext uri="{BB962C8B-B14F-4D97-AF65-F5344CB8AC3E}">
        <p14:creationId xmlns:p14="http://schemas.microsoft.com/office/powerpoint/2010/main" val="1205148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B41D8-C5F0-4C37-A167-3D8891BAFB72}" type="datetimeFigureOut">
              <a:rPr lang="en-GB" smtClean="0"/>
              <a:t>18/04/2024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6D56DB-C3D5-407F-B45F-A876925A72AE}" type="slidenum">
              <a:rPr lang="en-GB" smtClean="0"/>
              <a:t>‹#›</a:t>
            </a:fld>
            <a:endParaRPr lang="en-GB"/>
          </a:p>
        </p:txBody>
      </p:sp>
    </p:spTree>
    <p:extLst>
      <p:ext uri="{BB962C8B-B14F-4D97-AF65-F5344CB8AC3E}">
        <p14:creationId xmlns:p14="http://schemas.microsoft.com/office/powerpoint/2010/main" val="2370747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13A64-0ADF-4505-8EF3-87431DF25592}" type="slidenum">
              <a:rPr lang="en-US"/>
              <a:pPr>
                <a:defRPr/>
              </a:pPr>
              <a:t>‹#›</a:t>
            </a:fld>
            <a:endParaRPr lang="en-US"/>
          </a:p>
        </p:txBody>
      </p:sp>
    </p:spTree>
    <p:extLst>
      <p:ext uri="{BB962C8B-B14F-4D97-AF65-F5344CB8AC3E}">
        <p14:creationId xmlns:p14="http://schemas.microsoft.com/office/powerpoint/2010/main" val="901993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45D3B1-3135-40AD-91F1-39268A266DC5}" type="slidenum">
              <a:rPr lang="en-US"/>
              <a:pPr>
                <a:defRPr/>
              </a:pPr>
              <a:t>‹#›</a:t>
            </a:fld>
            <a:endParaRPr lang="en-US"/>
          </a:p>
        </p:txBody>
      </p:sp>
    </p:spTree>
    <p:extLst>
      <p:ext uri="{BB962C8B-B14F-4D97-AF65-F5344CB8AC3E}">
        <p14:creationId xmlns:p14="http://schemas.microsoft.com/office/powerpoint/2010/main" val="707560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50FC3-84E2-47CA-8EAD-A6D0B5CA3EE6}" type="slidenum">
              <a:rPr lang="en-US"/>
              <a:pPr>
                <a:defRPr/>
              </a:pPr>
              <a:t>‹#›</a:t>
            </a:fld>
            <a:endParaRPr lang="en-US"/>
          </a:p>
        </p:txBody>
      </p:sp>
    </p:spTree>
    <p:extLst>
      <p:ext uri="{BB962C8B-B14F-4D97-AF65-F5344CB8AC3E}">
        <p14:creationId xmlns:p14="http://schemas.microsoft.com/office/powerpoint/2010/main" val="1962707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4794D8-D2EC-4E77-909E-26494898A76A}" type="slidenum">
              <a:rPr lang="en-US"/>
              <a:pPr>
                <a:defRPr/>
              </a:pPr>
              <a:t>‹#›</a:t>
            </a:fld>
            <a:endParaRPr lang="en-US"/>
          </a:p>
        </p:txBody>
      </p:sp>
    </p:spTree>
    <p:extLst>
      <p:ext uri="{BB962C8B-B14F-4D97-AF65-F5344CB8AC3E}">
        <p14:creationId xmlns:p14="http://schemas.microsoft.com/office/powerpoint/2010/main" val="4217831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B45037-6AA5-416D-BDF4-B43D4E82FADF}" type="slidenum">
              <a:rPr lang="en-US"/>
              <a:pPr>
                <a:defRPr/>
              </a:pPr>
              <a:t>‹#›</a:t>
            </a:fld>
            <a:endParaRPr lang="en-US"/>
          </a:p>
        </p:txBody>
      </p:sp>
    </p:spTree>
    <p:extLst>
      <p:ext uri="{BB962C8B-B14F-4D97-AF65-F5344CB8AC3E}">
        <p14:creationId xmlns:p14="http://schemas.microsoft.com/office/powerpoint/2010/main" val="2194884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013575-E99E-4B88-B729-BFEA4C868A8D}" type="slidenum">
              <a:rPr lang="en-US"/>
              <a:pPr>
                <a:defRPr/>
              </a:pPr>
              <a:t>‹#›</a:t>
            </a:fld>
            <a:endParaRPr lang="en-US"/>
          </a:p>
        </p:txBody>
      </p:sp>
    </p:spTree>
    <p:extLst>
      <p:ext uri="{BB962C8B-B14F-4D97-AF65-F5344CB8AC3E}">
        <p14:creationId xmlns:p14="http://schemas.microsoft.com/office/powerpoint/2010/main" val="3874789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62C7C9-CCE4-4254-8B8D-FD7C99351582}" type="slidenum">
              <a:rPr lang="en-US"/>
              <a:pPr>
                <a:defRPr/>
              </a:pPr>
              <a:t>‹#›</a:t>
            </a:fld>
            <a:endParaRPr lang="en-US"/>
          </a:p>
        </p:txBody>
      </p:sp>
    </p:spTree>
    <p:extLst>
      <p:ext uri="{BB962C8B-B14F-4D97-AF65-F5344CB8AC3E}">
        <p14:creationId xmlns:p14="http://schemas.microsoft.com/office/powerpoint/2010/main" val="436024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18A53A-1FC0-4168-815B-AEFE7C6F641F}" type="slidenum">
              <a:rPr lang="en-US"/>
              <a:pPr>
                <a:defRPr/>
              </a:pPr>
              <a:t>‹#›</a:t>
            </a:fld>
            <a:endParaRPr lang="en-US"/>
          </a:p>
        </p:txBody>
      </p:sp>
    </p:spTree>
    <p:extLst>
      <p:ext uri="{BB962C8B-B14F-4D97-AF65-F5344CB8AC3E}">
        <p14:creationId xmlns:p14="http://schemas.microsoft.com/office/powerpoint/2010/main" val="87767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4D38-DB33-37D3-2ABB-144D0ED52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23ABC6-5E7D-E4E0-4F42-C4C509DEF3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4B45D7-07BD-6723-A56A-B0723E0E08D9}"/>
              </a:ext>
            </a:extLst>
          </p:cNvPr>
          <p:cNvSpPr>
            <a:spLocks noGrp="1"/>
          </p:cNvSpPr>
          <p:nvPr>
            <p:ph type="dt" sz="half" idx="10"/>
          </p:nvPr>
        </p:nvSpPr>
        <p:spPr/>
        <p:txBody>
          <a:bodyPr/>
          <a:lstStyle/>
          <a:p>
            <a:fld id="{27E8EBBB-3189-44CE-82FA-F392593D8D1C}" type="datetimeFigureOut">
              <a:rPr lang="en-GB" smtClean="0"/>
              <a:t>18/04/2024</a:t>
            </a:fld>
            <a:endParaRPr lang="en-GB"/>
          </a:p>
        </p:txBody>
      </p:sp>
      <p:sp>
        <p:nvSpPr>
          <p:cNvPr id="5" name="Footer Placeholder 4">
            <a:extLst>
              <a:ext uri="{FF2B5EF4-FFF2-40B4-BE49-F238E27FC236}">
                <a16:creationId xmlns:a16="http://schemas.microsoft.com/office/drawing/2014/main" id="{B90F6E03-3285-0D0D-83EE-A13CAEB063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2DE171-89BD-E79D-8A18-FFB6258A7FD2}"/>
              </a:ext>
            </a:extLst>
          </p:cNvPr>
          <p:cNvSpPr>
            <a:spLocks noGrp="1"/>
          </p:cNvSpPr>
          <p:nvPr>
            <p:ph type="sldNum" sz="quarter" idx="12"/>
          </p:nvPr>
        </p:nvSpPr>
        <p:spPr/>
        <p:txBody>
          <a:bodyPr/>
          <a:lstStyle/>
          <a:p>
            <a:fld id="{3E71C41B-B322-42D7-87BB-83A5D0540D96}" type="slidenum">
              <a:rPr lang="en-GB" smtClean="0"/>
              <a:t>‹#›</a:t>
            </a:fld>
            <a:endParaRPr lang="en-GB"/>
          </a:p>
        </p:txBody>
      </p:sp>
    </p:spTree>
    <p:extLst>
      <p:ext uri="{BB962C8B-B14F-4D97-AF65-F5344CB8AC3E}">
        <p14:creationId xmlns:p14="http://schemas.microsoft.com/office/powerpoint/2010/main" val="3118814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B1C2CB-7F2B-42E3-8F01-ECA134C000A3}" type="slidenum">
              <a:rPr lang="en-US"/>
              <a:pPr>
                <a:defRPr/>
              </a:pPr>
              <a:t>‹#›</a:t>
            </a:fld>
            <a:endParaRPr lang="en-US"/>
          </a:p>
        </p:txBody>
      </p:sp>
    </p:spTree>
    <p:extLst>
      <p:ext uri="{BB962C8B-B14F-4D97-AF65-F5344CB8AC3E}">
        <p14:creationId xmlns:p14="http://schemas.microsoft.com/office/powerpoint/2010/main" val="706259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CDA58E-9E99-4986-BABC-A7EB22532091}" type="slidenum">
              <a:rPr lang="en-US"/>
              <a:pPr>
                <a:defRPr/>
              </a:pPr>
              <a:t>‹#›</a:t>
            </a:fld>
            <a:endParaRPr lang="en-US"/>
          </a:p>
        </p:txBody>
      </p:sp>
    </p:spTree>
    <p:extLst>
      <p:ext uri="{BB962C8B-B14F-4D97-AF65-F5344CB8AC3E}">
        <p14:creationId xmlns:p14="http://schemas.microsoft.com/office/powerpoint/2010/main" val="3895887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5207B6-573E-480C-9AB5-D4534216066B}" type="slidenum">
              <a:rPr lang="en-US"/>
              <a:pPr>
                <a:defRPr/>
              </a:pPr>
              <a:t>‹#›</a:t>
            </a:fld>
            <a:endParaRPr lang="en-US"/>
          </a:p>
        </p:txBody>
      </p:sp>
    </p:spTree>
    <p:extLst>
      <p:ext uri="{BB962C8B-B14F-4D97-AF65-F5344CB8AC3E}">
        <p14:creationId xmlns:p14="http://schemas.microsoft.com/office/powerpoint/2010/main" val="2830785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13A64-0ADF-4505-8EF3-87431DF25592}" type="slidenum">
              <a:rPr lang="en-US"/>
              <a:pPr>
                <a:defRPr/>
              </a:pPr>
              <a:t>‹#›</a:t>
            </a:fld>
            <a:endParaRPr lang="en-US"/>
          </a:p>
        </p:txBody>
      </p:sp>
    </p:spTree>
    <p:extLst>
      <p:ext uri="{BB962C8B-B14F-4D97-AF65-F5344CB8AC3E}">
        <p14:creationId xmlns:p14="http://schemas.microsoft.com/office/powerpoint/2010/main" val="2396724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45D3B1-3135-40AD-91F1-39268A266DC5}" type="slidenum">
              <a:rPr lang="en-US"/>
              <a:pPr>
                <a:defRPr/>
              </a:pPr>
              <a:t>‹#›</a:t>
            </a:fld>
            <a:endParaRPr lang="en-US"/>
          </a:p>
        </p:txBody>
      </p:sp>
    </p:spTree>
    <p:extLst>
      <p:ext uri="{BB962C8B-B14F-4D97-AF65-F5344CB8AC3E}">
        <p14:creationId xmlns:p14="http://schemas.microsoft.com/office/powerpoint/2010/main" val="1045035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50FC3-84E2-47CA-8EAD-A6D0B5CA3EE6}" type="slidenum">
              <a:rPr lang="en-US"/>
              <a:pPr>
                <a:defRPr/>
              </a:pPr>
              <a:t>‹#›</a:t>
            </a:fld>
            <a:endParaRPr lang="en-US"/>
          </a:p>
        </p:txBody>
      </p:sp>
    </p:spTree>
    <p:extLst>
      <p:ext uri="{BB962C8B-B14F-4D97-AF65-F5344CB8AC3E}">
        <p14:creationId xmlns:p14="http://schemas.microsoft.com/office/powerpoint/2010/main" val="1373787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4794D8-D2EC-4E77-909E-26494898A76A}" type="slidenum">
              <a:rPr lang="en-US"/>
              <a:pPr>
                <a:defRPr/>
              </a:pPr>
              <a:t>‹#›</a:t>
            </a:fld>
            <a:endParaRPr lang="en-US"/>
          </a:p>
        </p:txBody>
      </p:sp>
    </p:spTree>
    <p:extLst>
      <p:ext uri="{BB962C8B-B14F-4D97-AF65-F5344CB8AC3E}">
        <p14:creationId xmlns:p14="http://schemas.microsoft.com/office/powerpoint/2010/main" val="3626485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B45037-6AA5-416D-BDF4-B43D4E82FADF}" type="slidenum">
              <a:rPr lang="en-US"/>
              <a:pPr>
                <a:defRPr/>
              </a:pPr>
              <a:t>‹#›</a:t>
            </a:fld>
            <a:endParaRPr lang="en-US"/>
          </a:p>
        </p:txBody>
      </p:sp>
    </p:spTree>
    <p:extLst>
      <p:ext uri="{BB962C8B-B14F-4D97-AF65-F5344CB8AC3E}">
        <p14:creationId xmlns:p14="http://schemas.microsoft.com/office/powerpoint/2010/main" val="3447440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013575-E99E-4B88-B729-BFEA4C868A8D}" type="slidenum">
              <a:rPr lang="en-US"/>
              <a:pPr>
                <a:defRPr/>
              </a:pPr>
              <a:t>‹#›</a:t>
            </a:fld>
            <a:endParaRPr lang="en-US"/>
          </a:p>
        </p:txBody>
      </p:sp>
    </p:spTree>
    <p:extLst>
      <p:ext uri="{BB962C8B-B14F-4D97-AF65-F5344CB8AC3E}">
        <p14:creationId xmlns:p14="http://schemas.microsoft.com/office/powerpoint/2010/main" val="2852281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62C7C9-CCE4-4254-8B8D-FD7C99351582}" type="slidenum">
              <a:rPr lang="en-US"/>
              <a:pPr>
                <a:defRPr/>
              </a:pPr>
              <a:t>‹#›</a:t>
            </a:fld>
            <a:endParaRPr lang="en-US"/>
          </a:p>
        </p:txBody>
      </p:sp>
    </p:spTree>
    <p:extLst>
      <p:ext uri="{BB962C8B-B14F-4D97-AF65-F5344CB8AC3E}">
        <p14:creationId xmlns:p14="http://schemas.microsoft.com/office/powerpoint/2010/main" val="153912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72470-9F78-31F2-4CDF-19CCE825C2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5A154D-462B-3C12-B403-B253BA8908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7E1484-9AF1-A713-F352-FFBF00C57D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A850F3-4277-17BC-DDCF-95816CA3FB0A}"/>
              </a:ext>
            </a:extLst>
          </p:cNvPr>
          <p:cNvSpPr>
            <a:spLocks noGrp="1"/>
          </p:cNvSpPr>
          <p:nvPr>
            <p:ph type="dt" sz="half" idx="10"/>
          </p:nvPr>
        </p:nvSpPr>
        <p:spPr/>
        <p:txBody>
          <a:bodyPr/>
          <a:lstStyle/>
          <a:p>
            <a:fld id="{27E8EBBB-3189-44CE-82FA-F392593D8D1C}" type="datetimeFigureOut">
              <a:rPr lang="en-GB" smtClean="0"/>
              <a:t>18/04/2024</a:t>
            </a:fld>
            <a:endParaRPr lang="en-GB"/>
          </a:p>
        </p:txBody>
      </p:sp>
      <p:sp>
        <p:nvSpPr>
          <p:cNvPr id="6" name="Footer Placeholder 5">
            <a:extLst>
              <a:ext uri="{FF2B5EF4-FFF2-40B4-BE49-F238E27FC236}">
                <a16:creationId xmlns:a16="http://schemas.microsoft.com/office/drawing/2014/main" id="{8A7CA6DB-BA86-6F87-832E-6C3C8C2942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F71258-E8D6-1248-5C00-8787AA6C950B}"/>
              </a:ext>
            </a:extLst>
          </p:cNvPr>
          <p:cNvSpPr>
            <a:spLocks noGrp="1"/>
          </p:cNvSpPr>
          <p:nvPr>
            <p:ph type="sldNum" sz="quarter" idx="12"/>
          </p:nvPr>
        </p:nvSpPr>
        <p:spPr/>
        <p:txBody>
          <a:bodyPr/>
          <a:lstStyle/>
          <a:p>
            <a:fld id="{3E71C41B-B322-42D7-87BB-83A5D0540D96}" type="slidenum">
              <a:rPr lang="en-GB" smtClean="0"/>
              <a:t>‹#›</a:t>
            </a:fld>
            <a:endParaRPr lang="en-GB"/>
          </a:p>
        </p:txBody>
      </p:sp>
    </p:spTree>
    <p:extLst>
      <p:ext uri="{BB962C8B-B14F-4D97-AF65-F5344CB8AC3E}">
        <p14:creationId xmlns:p14="http://schemas.microsoft.com/office/powerpoint/2010/main" val="1755196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18A53A-1FC0-4168-815B-AEFE7C6F641F}" type="slidenum">
              <a:rPr lang="en-US"/>
              <a:pPr>
                <a:defRPr/>
              </a:pPr>
              <a:t>‹#›</a:t>
            </a:fld>
            <a:endParaRPr lang="en-US"/>
          </a:p>
        </p:txBody>
      </p:sp>
    </p:spTree>
    <p:extLst>
      <p:ext uri="{BB962C8B-B14F-4D97-AF65-F5344CB8AC3E}">
        <p14:creationId xmlns:p14="http://schemas.microsoft.com/office/powerpoint/2010/main" val="728730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B1C2CB-7F2B-42E3-8F01-ECA134C000A3}" type="slidenum">
              <a:rPr lang="en-US"/>
              <a:pPr>
                <a:defRPr/>
              </a:pPr>
              <a:t>‹#›</a:t>
            </a:fld>
            <a:endParaRPr lang="en-US"/>
          </a:p>
        </p:txBody>
      </p:sp>
    </p:spTree>
    <p:extLst>
      <p:ext uri="{BB962C8B-B14F-4D97-AF65-F5344CB8AC3E}">
        <p14:creationId xmlns:p14="http://schemas.microsoft.com/office/powerpoint/2010/main" val="3557832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CDA58E-9E99-4986-BABC-A7EB22532091}" type="slidenum">
              <a:rPr lang="en-US"/>
              <a:pPr>
                <a:defRPr/>
              </a:pPr>
              <a:t>‹#›</a:t>
            </a:fld>
            <a:endParaRPr lang="en-US"/>
          </a:p>
        </p:txBody>
      </p:sp>
    </p:spTree>
    <p:extLst>
      <p:ext uri="{BB962C8B-B14F-4D97-AF65-F5344CB8AC3E}">
        <p14:creationId xmlns:p14="http://schemas.microsoft.com/office/powerpoint/2010/main" val="18855906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5207B6-573E-480C-9AB5-D4534216066B}" type="slidenum">
              <a:rPr lang="en-US"/>
              <a:pPr>
                <a:defRPr/>
              </a:pPr>
              <a:t>‹#›</a:t>
            </a:fld>
            <a:endParaRPr lang="en-US"/>
          </a:p>
        </p:txBody>
      </p:sp>
    </p:spTree>
    <p:extLst>
      <p:ext uri="{BB962C8B-B14F-4D97-AF65-F5344CB8AC3E}">
        <p14:creationId xmlns:p14="http://schemas.microsoft.com/office/powerpoint/2010/main" val="57534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227B-3CFA-72EA-935A-7AA87C105D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D25AA6-5812-B9C8-E7D6-B14C565A2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D4CF93-103E-EC33-6662-B87EE0435F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9BE702-11E8-0458-1285-6522E04B8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87C15C-F168-7C54-7387-8663F32A15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6F023E-BF33-B94D-03D8-54179D1BB9BD}"/>
              </a:ext>
            </a:extLst>
          </p:cNvPr>
          <p:cNvSpPr>
            <a:spLocks noGrp="1"/>
          </p:cNvSpPr>
          <p:nvPr>
            <p:ph type="dt" sz="half" idx="10"/>
          </p:nvPr>
        </p:nvSpPr>
        <p:spPr/>
        <p:txBody>
          <a:bodyPr/>
          <a:lstStyle/>
          <a:p>
            <a:fld id="{27E8EBBB-3189-44CE-82FA-F392593D8D1C}" type="datetimeFigureOut">
              <a:rPr lang="en-GB" smtClean="0"/>
              <a:t>18/04/2024</a:t>
            </a:fld>
            <a:endParaRPr lang="en-GB"/>
          </a:p>
        </p:txBody>
      </p:sp>
      <p:sp>
        <p:nvSpPr>
          <p:cNvPr id="8" name="Footer Placeholder 7">
            <a:extLst>
              <a:ext uri="{FF2B5EF4-FFF2-40B4-BE49-F238E27FC236}">
                <a16:creationId xmlns:a16="http://schemas.microsoft.com/office/drawing/2014/main" id="{8FB43DCB-0109-740A-C91A-84DC0573B7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5C66FB-518F-8F29-0DE3-220EEE2BB364}"/>
              </a:ext>
            </a:extLst>
          </p:cNvPr>
          <p:cNvSpPr>
            <a:spLocks noGrp="1"/>
          </p:cNvSpPr>
          <p:nvPr>
            <p:ph type="sldNum" sz="quarter" idx="12"/>
          </p:nvPr>
        </p:nvSpPr>
        <p:spPr/>
        <p:txBody>
          <a:bodyPr/>
          <a:lstStyle/>
          <a:p>
            <a:fld id="{3E71C41B-B322-42D7-87BB-83A5D0540D96}" type="slidenum">
              <a:rPr lang="en-GB" smtClean="0"/>
              <a:t>‹#›</a:t>
            </a:fld>
            <a:endParaRPr lang="en-GB"/>
          </a:p>
        </p:txBody>
      </p:sp>
    </p:spTree>
    <p:extLst>
      <p:ext uri="{BB962C8B-B14F-4D97-AF65-F5344CB8AC3E}">
        <p14:creationId xmlns:p14="http://schemas.microsoft.com/office/powerpoint/2010/main" val="382829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8E12-1225-749A-95BD-8EA2AE1CC2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FF4D42-B7B6-D615-9CA2-2A8ADB5970D5}"/>
              </a:ext>
            </a:extLst>
          </p:cNvPr>
          <p:cNvSpPr>
            <a:spLocks noGrp="1"/>
          </p:cNvSpPr>
          <p:nvPr>
            <p:ph type="dt" sz="half" idx="10"/>
          </p:nvPr>
        </p:nvSpPr>
        <p:spPr/>
        <p:txBody>
          <a:bodyPr/>
          <a:lstStyle/>
          <a:p>
            <a:fld id="{27E8EBBB-3189-44CE-82FA-F392593D8D1C}" type="datetimeFigureOut">
              <a:rPr lang="en-GB" smtClean="0"/>
              <a:t>18/04/2024</a:t>
            </a:fld>
            <a:endParaRPr lang="en-GB"/>
          </a:p>
        </p:txBody>
      </p:sp>
      <p:sp>
        <p:nvSpPr>
          <p:cNvPr id="4" name="Footer Placeholder 3">
            <a:extLst>
              <a:ext uri="{FF2B5EF4-FFF2-40B4-BE49-F238E27FC236}">
                <a16:creationId xmlns:a16="http://schemas.microsoft.com/office/drawing/2014/main" id="{F4E8F887-16D0-BC58-88AF-443E6CB656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2FBFDA-C92A-ADEE-6DD5-DD516D70D203}"/>
              </a:ext>
            </a:extLst>
          </p:cNvPr>
          <p:cNvSpPr>
            <a:spLocks noGrp="1"/>
          </p:cNvSpPr>
          <p:nvPr>
            <p:ph type="sldNum" sz="quarter" idx="12"/>
          </p:nvPr>
        </p:nvSpPr>
        <p:spPr/>
        <p:txBody>
          <a:bodyPr/>
          <a:lstStyle/>
          <a:p>
            <a:fld id="{3E71C41B-B322-42D7-87BB-83A5D0540D96}" type="slidenum">
              <a:rPr lang="en-GB" smtClean="0"/>
              <a:t>‹#›</a:t>
            </a:fld>
            <a:endParaRPr lang="en-GB"/>
          </a:p>
        </p:txBody>
      </p:sp>
    </p:spTree>
    <p:extLst>
      <p:ext uri="{BB962C8B-B14F-4D97-AF65-F5344CB8AC3E}">
        <p14:creationId xmlns:p14="http://schemas.microsoft.com/office/powerpoint/2010/main" val="41172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01A36-9074-5DA9-DCF1-A56B7038830B}"/>
              </a:ext>
            </a:extLst>
          </p:cNvPr>
          <p:cNvSpPr>
            <a:spLocks noGrp="1"/>
          </p:cNvSpPr>
          <p:nvPr>
            <p:ph type="dt" sz="half" idx="10"/>
          </p:nvPr>
        </p:nvSpPr>
        <p:spPr/>
        <p:txBody>
          <a:bodyPr/>
          <a:lstStyle/>
          <a:p>
            <a:fld id="{27E8EBBB-3189-44CE-82FA-F392593D8D1C}" type="datetimeFigureOut">
              <a:rPr lang="en-GB" smtClean="0"/>
              <a:t>18/04/2024</a:t>
            </a:fld>
            <a:endParaRPr lang="en-GB"/>
          </a:p>
        </p:txBody>
      </p:sp>
      <p:sp>
        <p:nvSpPr>
          <p:cNvPr id="3" name="Footer Placeholder 2">
            <a:extLst>
              <a:ext uri="{FF2B5EF4-FFF2-40B4-BE49-F238E27FC236}">
                <a16:creationId xmlns:a16="http://schemas.microsoft.com/office/drawing/2014/main" id="{25D34DF4-A7C3-9BD3-4DB8-97B6597004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1BFDAB-578A-28AF-3FB4-1BBE040B71A8}"/>
              </a:ext>
            </a:extLst>
          </p:cNvPr>
          <p:cNvSpPr>
            <a:spLocks noGrp="1"/>
          </p:cNvSpPr>
          <p:nvPr>
            <p:ph type="sldNum" sz="quarter" idx="12"/>
          </p:nvPr>
        </p:nvSpPr>
        <p:spPr/>
        <p:txBody>
          <a:bodyPr/>
          <a:lstStyle/>
          <a:p>
            <a:fld id="{3E71C41B-B322-42D7-87BB-83A5D0540D96}" type="slidenum">
              <a:rPr lang="en-GB" smtClean="0"/>
              <a:t>‹#›</a:t>
            </a:fld>
            <a:endParaRPr lang="en-GB"/>
          </a:p>
        </p:txBody>
      </p:sp>
    </p:spTree>
    <p:extLst>
      <p:ext uri="{BB962C8B-B14F-4D97-AF65-F5344CB8AC3E}">
        <p14:creationId xmlns:p14="http://schemas.microsoft.com/office/powerpoint/2010/main" val="317614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D31E-C447-ADB5-E659-80FCF7B725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B8A97D-DECB-118A-ED12-C4A2745595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E9CF7E-9F6F-B60C-5526-3A3B15F08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96A93-B8B7-6C6D-AB3A-6B91F9EB846A}"/>
              </a:ext>
            </a:extLst>
          </p:cNvPr>
          <p:cNvSpPr>
            <a:spLocks noGrp="1"/>
          </p:cNvSpPr>
          <p:nvPr>
            <p:ph type="dt" sz="half" idx="10"/>
          </p:nvPr>
        </p:nvSpPr>
        <p:spPr/>
        <p:txBody>
          <a:bodyPr/>
          <a:lstStyle/>
          <a:p>
            <a:fld id="{27E8EBBB-3189-44CE-82FA-F392593D8D1C}" type="datetimeFigureOut">
              <a:rPr lang="en-GB" smtClean="0"/>
              <a:t>18/04/2024</a:t>
            </a:fld>
            <a:endParaRPr lang="en-GB"/>
          </a:p>
        </p:txBody>
      </p:sp>
      <p:sp>
        <p:nvSpPr>
          <p:cNvPr id="6" name="Footer Placeholder 5">
            <a:extLst>
              <a:ext uri="{FF2B5EF4-FFF2-40B4-BE49-F238E27FC236}">
                <a16:creationId xmlns:a16="http://schemas.microsoft.com/office/drawing/2014/main" id="{A393425D-C321-EB72-3EB9-45331AD7E0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0B53C5-FAE2-F7EF-803E-1C488F1042D4}"/>
              </a:ext>
            </a:extLst>
          </p:cNvPr>
          <p:cNvSpPr>
            <a:spLocks noGrp="1"/>
          </p:cNvSpPr>
          <p:nvPr>
            <p:ph type="sldNum" sz="quarter" idx="12"/>
          </p:nvPr>
        </p:nvSpPr>
        <p:spPr/>
        <p:txBody>
          <a:bodyPr/>
          <a:lstStyle/>
          <a:p>
            <a:fld id="{3E71C41B-B322-42D7-87BB-83A5D0540D96}" type="slidenum">
              <a:rPr lang="en-GB" smtClean="0"/>
              <a:t>‹#›</a:t>
            </a:fld>
            <a:endParaRPr lang="en-GB"/>
          </a:p>
        </p:txBody>
      </p:sp>
    </p:spTree>
    <p:extLst>
      <p:ext uri="{BB962C8B-B14F-4D97-AF65-F5344CB8AC3E}">
        <p14:creationId xmlns:p14="http://schemas.microsoft.com/office/powerpoint/2010/main" val="106201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92F2-0EA9-4C6B-4312-AB9820582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C0909F-CA08-FF86-E14C-8CE8381008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A95503-DA6B-1AD2-B822-FF05F6186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3274D-0966-8132-8C2D-250338028004}"/>
              </a:ext>
            </a:extLst>
          </p:cNvPr>
          <p:cNvSpPr>
            <a:spLocks noGrp="1"/>
          </p:cNvSpPr>
          <p:nvPr>
            <p:ph type="dt" sz="half" idx="10"/>
          </p:nvPr>
        </p:nvSpPr>
        <p:spPr/>
        <p:txBody>
          <a:bodyPr/>
          <a:lstStyle/>
          <a:p>
            <a:fld id="{27E8EBBB-3189-44CE-82FA-F392593D8D1C}" type="datetimeFigureOut">
              <a:rPr lang="en-GB" smtClean="0"/>
              <a:t>18/04/2024</a:t>
            </a:fld>
            <a:endParaRPr lang="en-GB"/>
          </a:p>
        </p:txBody>
      </p:sp>
      <p:sp>
        <p:nvSpPr>
          <p:cNvPr id="6" name="Footer Placeholder 5">
            <a:extLst>
              <a:ext uri="{FF2B5EF4-FFF2-40B4-BE49-F238E27FC236}">
                <a16:creationId xmlns:a16="http://schemas.microsoft.com/office/drawing/2014/main" id="{3A072E32-1088-7012-4E67-957AB42E1C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834E8-B7F1-5306-742E-E5CBF739461A}"/>
              </a:ext>
            </a:extLst>
          </p:cNvPr>
          <p:cNvSpPr>
            <a:spLocks noGrp="1"/>
          </p:cNvSpPr>
          <p:nvPr>
            <p:ph type="sldNum" sz="quarter" idx="12"/>
          </p:nvPr>
        </p:nvSpPr>
        <p:spPr/>
        <p:txBody>
          <a:bodyPr/>
          <a:lstStyle/>
          <a:p>
            <a:fld id="{3E71C41B-B322-42D7-87BB-83A5D0540D96}" type="slidenum">
              <a:rPr lang="en-GB" smtClean="0"/>
              <a:t>‹#›</a:t>
            </a:fld>
            <a:endParaRPr lang="en-GB"/>
          </a:p>
        </p:txBody>
      </p:sp>
    </p:spTree>
    <p:extLst>
      <p:ext uri="{BB962C8B-B14F-4D97-AF65-F5344CB8AC3E}">
        <p14:creationId xmlns:p14="http://schemas.microsoft.com/office/powerpoint/2010/main" val="387931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C9040-F1FC-21E3-6451-ACE559314E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775AD3-2FE3-5381-5AE6-66DAA44B94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7FC739-BB02-0079-CD7B-CE150747C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8EBBB-3189-44CE-82FA-F392593D8D1C}" type="datetimeFigureOut">
              <a:rPr lang="en-GB" smtClean="0"/>
              <a:t>18/04/2024</a:t>
            </a:fld>
            <a:endParaRPr lang="en-GB"/>
          </a:p>
        </p:txBody>
      </p:sp>
      <p:sp>
        <p:nvSpPr>
          <p:cNvPr id="5" name="Footer Placeholder 4">
            <a:extLst>
              <a:ext uri="{FF2B5EF4-FFF2-40B4-BE49-F238E27FC236}">
                <a16:creationId xmlns:a16="http://schemas.microsoft.com/office/drawing/2014/main" id="{8A6F07E4-41FE-698C-0A9F-A10714ADF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B46EAE-A4FB-B49E-5BDE-358923CAB6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1C41B-B322-42D7-87BB-83A5D0540D96}" type="slidenum">
              <a:rPr lang="en-GB" smtClean="0"/>
              <a:t>‹#›</a:t>
            </a:fld>
            <a:endParaRPr lang="en-GB"/>
          </a:p>
        </p:txBody>
      </p:sp>
    </p:spTree>
    <p:extLst>
      <p:ext uri="{BB962C8B-B14F-4D97-AF65-F5344CB8AC3E}">
        <p14:creationId xmlns:p14="http://schemas.microsoft.com/office/powerpoint/2010/main" val="178539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730F20-DB9C-4E95-A489-30E4F41919A2}" type="slidenum">
              <a:rPr lang="en-GB" smtClean="0"/>
              <a:t>‹#›</a:t>
            </a:fld>
            <a:endParaRPr lang="en-GB"/>
          </a:p>
        </p:txBody>
      </p:sp>
    </p:spTree>
    <p:extLst>
      <p:ext uri="{BB962C8B-B14F-4D97-AF65-F5344CB8AC3E}">
        <p14:creationId xmlns:p14="http://schemas.microsoft.com/office/powerpoint/2010/main" val="20590341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charset="0"/>
              </a:defRPr>
            </a:lvl1pPr>
          </a:lstStyle>
          <a:p>
            <a:pPr>
              <a:defRPr/>
            </a:pPr>
            <a:fld id="{64985E42-0C22-4FC1-9E0E-ACEC1ECA936F}" type="slidenum">
              <a:rPr lang="en-US"/>
              <a:pPr>
                <a:defRPr/>
              </a:pPr>
              <a:t>‹#›</a:t>
            </a:fld>
            <a:endParaRPr lang="en-US"/>
          </a:p>
        </p:txBody>
      </p:sp>
    </p:spTree>
    <p:extLst>
      <p:ext uri="{BB962C8B-B14F-4D97-AF65-F5344CB8AC3E}">
        <p14:creationId xmlns:p14="http://schemas.microsoft.com/office/powerpoint/2010/main" val="1442273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4985E42-0C22-4FC1-9E0E-ACEC1ECA936F}" type="slidenum">
              <a:rPr lang="en-US"/>
              <a:pPr>
                <a:defRPr/>
              </a:pPr>
              <a:t>‹#›</a:t>
            </a:fld>
            <a:endParaRPr lang="en-US"/>
          </a:p>
        </p:txBody>
      </p:sp>
    </p:spTree>
    <p:extLst>
      <p:ext uri="{BB962C8B-B14F-4D97-AF65-F5344CB8AC3E}">
        <p14:creationId xmlns:p14="http://schemas.microsoft.com/office/powerpoint/2010/main" val="33441660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hyperlink" Target="https://psl.noaa.gov/gcos_wgsp/Timeseries/Data/dmi.had.long.data" TargetMode="External"/><Relationship Id="rId2" Type="http://schemas.openxmlformats.org/officeDocument/2006/relationships/hyperlink" Target="https://doi.org/10.1007/s11069-023-06223-3" TargetMode="External"/><Relationship Id="rId1" Type="http://schemas.openxmlformats.org/officeDocument/2006/relationships/slideLayout" Target="../slideLayouts/slideLayout23.xml"/><Relationship Id="rId4" Type="http://schemas.openxmlformats.org/officeDocument/2006/relationships/hyperlink" Target="https://doi.org/10.1007/s11069-024-06551-y"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1.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81"/>
            <a:ext cx="12192000" cy="693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p:nvPr>
        </p:nvSpPr>
        <p:spPr>
          <a:xfrm>
            <a:off x="1791186" y="612458"/>
            <a:ext cx="8847001" cy="1435798"/>
          </a:xfrm>
        </p:spPr>
        <p:txBody>
          <a:bodyPr>
            <a:noAutofit/>
          </a:bodyPr>
          <a:lstStyle/>
          <a:p>
            <a:pPr>
              <a:defRPr/>
            </a:pPr>
            <a:r>
              <a:rPr lang="en-US" sz="2400" b="1" dirty="0">
                <a:effectLst/>
                <a:latin typeface="Arial" panose="020B0604020202020204" pitchFamily="34" charset="0"/>
                <a:ea typeface="Calibri" panose="020F0502020204030204" pitchFamily="34" charset="0"/>
                <a:cs typeface="Arial" panose="020B0604020202020204" pitchFamily="34" charset="0"/>
              </a:rPr>
              <a:t>Important drivers of October to December </a:t>
            </a:r>
            <a:r>
              <a:rPr lang="en-US" sz="2400" b="1" dirty="0">
                <a:effectLst/>
                <a:latin typeface="Arial" panose="020B0604020202020204" pitchFamily="34" charset="0"/>
                <a:ea typeface="Times New Roman" panose="02020603050405020304" pitchFamily="18" charset="0"/>
                <a:cs typeface="Arial" panose="020B0604020202020204" pitchFamily="34" charset="0"/>
              </a:rPr>
              <a:t>rainfall season</a:t>
            </a:r>
            <a:br>
              <a:rPr lang="en-US" sz="2400" b="1" dirty="0">
                <a:effectLst/>
                <a:latin typeface="Arial" panose="020B0604020202020204" pitchFamily="34" charset="0"/>
                <a:ea typeface="Times New Roman" panose="02020603050405020304" pitchFamily="18" charset="0"/>
                <a:cs typeface="Arial" panose="020B0604020202020204" pitchFamily="34" charset="0"/>
              </a:rPr>
            </a:br>
            <a:r>
              <a:rPr lang="en-US" sz="2400" b="1" dirty="0">
                <a:effectLst/>
                <a:latin typeface="Arial" panose="020B0604020202020204" pitchFamily="34" charset="0"/>
                <a:ea typeface="Times New Roman" panose="02020603050405020304" pitchFamily="18" charset="0"/>
                <a:cs typeface="Arial" panose="020B0604020202020204" pitchFamily="34" charset="0"/>
              </a:rPr>
              <a:t> in eastern Africa and relevant mechanisms</a:t>
            </a:r>
            <a:br>
              <a:rPr lang="en-GB" sz="2600" dirty="0">
                <a:effectLst/>
                <a:latin typeface="Arial" panose="020B0604020202020204" pitchFamily="34" charset="0"/>
                <a:ea typeface="Calibri" panose="020F0502020204030204" pitchFamily="34" charset="0"/>
                <a:cs typeface="Arial" panose="020B0604020202020204" pitchFamily="34" charset="0"/>
              </a:rPr>
            </a:br>
            <a:endParaRPr lang="en-US" altLang="en-US" sz="2000" dirty="0">
              <a:solidFill>
                <a:schemeClr val="accent6">
                  <a:lumMod val="50000"/>
                </a:schemeClr>
              </a:solidFill>
              <a:latin typeface="Arial" panose="020B0604020202020204" pitchFamily="34" charset="0"/>
              <a:cs typeface="Arial" panose="020B0604020202020204" pitchFamily="34" charset="0"/>
            </a:endParaRPr>
          </a:p>
        </p:txBody>
      </p:sp>
      <p:sp>
        <p:nvSpPr>
          <p:cNvPr id="3" name="Rectangle 2"/>
          <p:cNvSpPr/>
          <p:nvPr/>
        </p:nvSpPr>
        <p:spPr>
          <a:xfrm>
            <a:off x="4867652" y="5105526"/>
            <a:ext cx="1954381" cy="400110"/>
          </a:xfrm>
          <a:prstGeom prst="rect">
            <a:avLst/>
          </a:prstGeom>
        </p:spPr>
        <p:txBody>
          <a:bodyPr wrap="none">
            <a:spAutoFit/>
          </a:bodyPr>
          <a:lstStyle/>
          <a:p>
            <a:pPr>
              <a:buSzPct val="50000"/>
              <a:defRPr/>
            </a:pPr>
            <a:r>
              <a:rPr lang="en-GB" altLang="en-US" sz="2000" dirty="0">
                <a:solidFill>
                  <a:schemeClr val="accent2">
                    <a:lumMod val="75000"/>
                  </a:schemeClr>
                </a:solidFill>
              </a:rPr>
              <a:t>            </a:t>
            </a:r>
            <a:r>
              <a:rPr lang="en-GB" altLang="en-US" b="1" dirty="0">
                <a:latin typeface="Arial" panose="020B0604020202020204" pitchFamily="34" charset="0"/>
                <a:cs typeface="Arial" panose="020B0604020202020204" pitchFamily="34" charset="0"/>
              </a:rPr>
              <a:t>EGU 2024</a:t>
            </a:r>
          </a:p>
        </p:txBody>
      </p:sp>
      <p:sp>
        <p:nvSpPr>
          <p:cNvPr id="12" name="Rectangle 3">
            <a:extLst>
              <a:ext uri="{FF2B5EF4-FFF2-40B4-BE49-F238E27FC236}">
                <a16:creationId xmlns:a16="http://schemas.microsoft.com/office/drawing/2014/main" id="{664C0E45-99D6-4D19-8F9A-B04469548235}"/>
              </a:ext>
            </a:extLst>
          </p:cNvPr>
          <p:cNvSpPr txBox="1">
            <a:spLocks noChangeArrowheads="1"/>
          </p:cNvSpPr>
          <p:nvPr/>
        </p:nvSpPr>
        <p:spPr bwMode="auto">
          <a:xfrm>
            <a:off x="2942826" y="3715176"/>
            <a:ext cx="6400800" cy="72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50000"/>
              </a:lnSpc>
              <a:defRPr/>
            </a:pPr>
            <a:r>
              <a:rPr lang="en-GB" altLang="en-US" sz="2800" b="1" i="1" kern="0" dirty="0">
                <a:solidFill>
                  <a:schemeClr val="accent2"/>
                </a:solidFill>
              </a:rPr>
              <a:t>   </a:t>
            </a:r>
            <a:r>
              <a:rPr lang="en-GB" altLang="en-US" sz="2000" b="1" i="1" kern="0" dirty="0">
                <a:solidFill>
                  <a:schemeClr val="bg1"/>
                </a:solidFill>
                <a:latin typeface="Arial" panose="020B0604020202020204" pitchFamily="34" charset="0"/>
                <a:cs typeface="Arial" panose="020B0604020202020204" pitchFamily="34" charset="0"/>
              </a:rPr>
              <a:t>Indrani Roy </a:t>
            </a:r>
            <a:r>
              <a:rPr lang="en-GB" altLang="en-US" sz="2000" i="1" kern="0" dirty="0">
                <a:solidFill>
                  <a:schemeClr val="bg1"/>
                </a:solidFill>
                <a:latin typeface="Arial" panose="020B0604020202020204" pitchFamily="34" charset="0"/>
                <a:cs typeface="Arial" panose="020B0604020202020204" pitchFamily="34" charset="0"/>
              </a:rPr>
              <a:t>( UCL, Indrani.roy@ucl.ac.uk) </a:t>
            </a:r>
          </a:p>
          <a:p>
            <a:pPr eaLnBrk="1" hangingPunct="1">
              <a:lnSpc>
                <a:spcPct val="150000"/>
              </a:lnSpc>
              <a:defRPr/>
            </a:pPr>
            <a:r>
              <a:rPr lang="en-GB" altLang="en-US" sz="2000" i="1" kern="0" dirty="0">
                <a:solidFill>
                  <a:schemeClr val="bg1"/>
                </a:solidFill>
                <a:latin typeface="Arial" panose="020B0604020202020204" pitchFamily="34" charset="0"/>
                <a:cs typeface="Arial" panose="020B0604020202020204" pitchFamily="34" charset="0"/>
              </a:rPr>
              <a:t>and </a:t>
            </a:r>
            <a:r>
              <a:rPr lang="en-GB" altLang="en-US" sz="2000" b="1" i="1" kern="0" dirty="0">
                <a:solidFill>
                  <a:schemeClr val="bg1"/>
                </a:solidFill>
                <a:latin typeface="Arial" panose="020B0604020202020204" pitchFamily="34" charset="0"/>
                <a:cs typeface="Arial" panose="020B0604020202020204" pitchFamily="34" charset="0"/>
              </a:rPr>
              <a:t>Alberto </a:t>
            </a:r>
            <a:r>
              <a:rPr lang="en-GB" altLang="en-US" sz="2000" b="1" i="1" kern="0" dirty="0" err="1">
                <a:solidFill>
                  <a:schemeClr val="bg1"/>
                </a:solidFill>
                <a:latin typeface="Arial" panose="020B0604020202020204" pitchFamily="34" charset="0"/>
                <a:cs typeface="Arial" panose="020B0604020202020204" pitchFamily="34" charset="0"/>
              </a:rPr>
              <a:t>Troccoli</a:t>
            </a:r>
            <a:r>
              <a:rPr lang="en-GB" altLang="en-US" sz="2000" b="1" i="1" kern="0" dirty="0">
                <a:solidFill>
                  <a:schemeClr val="bg1"/>
                </a:solidFill>
                <a:latin typeface="Arial" panose="020B0604020202020204" pitchFamily="34" charset="0"/>
                <a:cs typeface="Arial" panose="020B0604020202020204" pitchFamily="34" charset="0"/>
              </a:rPr>
              <a:t> </a:t>
            </a:r>
            <a:r>
              <a:rPr lang="en-GB" altLang="en-US" sz="2000" i="1" kern="0" dirty="0">
                <a:solidFill>
                  <a:schemeClr val="bg1"/>
                </a:solidFill>
                <a:latin typeface="Arial" panose="020B0604020202020204" pitchFamily="34" charset="0"/>
                <a:cs typeface="Arial" panose="020B0604020202020204" pitchFamily="34" charset="0"/>
              </a:rPr>
              <a:t>(WEMC)</a:t>
            </a:r>
          </a:p>
        </p:txBody>
      </p:sp>
      <p:pic>
        <p:nvPicPr>
          <p:cNvPr id="4" name="Picture 2" descr="Image result for ucl logo">
            <a:extLst>
              <a:ext uri="{FF2B5EF4-FFF2-40B4-BE49-F238E27FC236}">
                <a16:creationId xmlns:a16="http://schemas.microsoft.com/office/drawing/2014/main" id="{F2E45D88-92FF-5AC3-5009-8E2B0E8EE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2313" y="0"/>
            <a:ext cx="1139687" cy="808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7130C94-499A-BD73-E60E-49C0A4483E26}"/>
              </a:ext>
            </a:extLst>
          </p:cNvPr>
          <p:cNvPicPr>
            <a:picLocks noChangeAspect="1"/>
          </p:cNvPicPr>
          <p:nvPr/>
        </p:nvPicPr>
        <p:blipFill>
          <a:blip r:embed="rId4"/>
          <a:stretch>
            <a:fillRect/>
          </a:stretch>
        </p:blipFill>
        <p:spPr>
          <a:xfrm>
            <a:off x="0" y="4395"/>
            <a:ext cx="1322363" cy="803987"/>
          </a:xfrm>
          <a:prstGeom prst="rect">
            <a:avLst/>
          </a:prstGeom>
        </p:spPr>
      </p:pic>
    </p:spTree>
    <p:extLst>
      <p:ext uri="{BB962C8B-B14F-4D97-AF65-F5344CB8AC3E}">
        <p14:creationId xmlns:p14="http://schemas.microsoft.com/office/powerpoint/2010/main" val="175177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53" name="Straight Connector 1052">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48" name="Picture 7" descr="A map of the continent&#10;&#10;Description automatically generated">
            <a:extLst>
              <a:ext uri="{FF2B5EF4-FFF2-40B4-BE49-F238E27FC236}">
                <a16:creationId xmlns:a16="http://schemas.microsoft.com/office/drawing/2014/main" id="{29F02E4C-E16A-52A7-AEE0-EC0F0A8ED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854"/>
          <a:stretch>
            <a:fillRect/>
          </a:stretch>
        </p:blipFill>
        <p:spPr bwMode="auto">
          <a:xfrm>
            <a:off x="4662417" y="1771480"/>
            <a:ext cx="3409848" cy="42776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A map of the world&#10;&#10;Description automatically generated">
            <a:extLst>
              <a:ext uri="{FF2B5EF4-FFF2-40B4-BE49-F238E27FC236}">
                <a16:creationId xmlns:a16="http://schemas.microsoft.com/office/drawing/2014/main" id="{4F09CF40-F3A8-4BEC-27FA-63D24B5D48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1369"/>
          <a:stretch>
            <a:fillRect/>
          </a:stretch>
        </p:blipFill>
        <p:spPr bwMode="auto">
          <a:xfrm>
            <a:off x="8072265" y="1785550"/>
            <a:ext cx="3307993" cy="42529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8C0BBC6-5159-3D2B-0172-1627C1F6B89B}"/>
              </a:ext>
            </a:extLst>
          </p:cNvPr>
          <p:cNvSpPr txBox="1"/>
          <p:nvPr/>
        </p:nvSpPr>
        <p:spPr>
          <a:xfrm>
            <a:off x="9514744" y="6027065"/>
            <a:ext cx="1837377" cy="338554"/>
          </a:xfrm>
          <a:prstGeom prst="rect">
            <a:avLst/>
          </a:prstGeom>
          <a:noFill/>
        </p:spPr>
        <p:txBody>
          <a:bodyPr wrap="square">
            <a:spAutoFit/>
          </a:bodyPr>
          <a:lstStyle/>
          <a:p>
            <a:r>
              <a:rPr lang="en-GB" sz="1600" dirty="0">
                <a:solidFill>
                  <a:schemeClr val="accent1">
                    <a:lumMod val="50000"/>
                  </a:schemeClr>
                </a:solidFill>
                <a:latin typeface="Arial" panose="020B0604020202020204" pitchFamily="34" charset="0"/>
                <a:cs typeface="Arial" panose="020B0604020202020204" pitchFamily="34" charset="0"/>
              </a:rPr>
              <a:t>[Roy</a:t>
            </a:r>
            <a:r>
              <a:rPr lang="en-US" sz="1600" dirty="0">
                <a:solidFill>
                  <a:schemeClr val="accent1">
                    <a:lumMod val="50000"/>
                  </a:schemeClr>
                </a:solidFill>
                <a:latin typeface="Arial" panose="020B0604020202020204" pitchFamily="34" charset="0"/>
                <a:cs typeface="Arial" panose="020B0604020202020204" pitchFamily="34" charset="0"/>
              </a:rPr>
              <a:t> </a:t>
            </a:r>
            <a:r>
              <a:rPr lang="en-GB" altLang="en-US" sz="1600" dirty="0">
                <a:solidFill>
                  <a:schemeClr val="accent1">
                    <a:lumMod val="50000"/>
                  </a:schemeClr>
                </a:solidFill>
                <a:latin typeface="Arial" panose="020B0604020202020204" pitchFamily="34" charset="0"/>
                <a:cs typeface="Arial" panose="020B0604020202020204" pitchFamily="34" charset="0"/>
              </a:rPr>
              <a:t>et al. 2024]</a:t>
            </a:r>
            <a:endParaRPr lang="en-GB" sz="1600" dirty="0"/>
          </a:p>
        </p:txBody>
      </p:sp>
      <p:sp>
        <p:nvSpPr>
          <p:cNvPr id="5" name="TextBox 4">
            <a:extLst>
              <a:ext uri="{FF2B5EF4-FFF2-40B4-BE49-F238E27FC236}">
                <a16:creationId xmlns:a16="http://schemas.microsoft.com/office/drawing/2014/main" id="{5A9BE9B1-2316-606C-7247-9F65B1EA6209}"/>
              </a:ext>
            </a:extLst>
          </p:cNvPr>
          <p:cNvSpPr txBox="1"/>
          <p:nvPr/>
        </p:nvSpPr>
        <p:spPr>
          <a:xfrm>
            <a:off x="812409" y="1330582"/>
            <a:ext cx="3821871" cy="4708981"/>
          </a:xfrm>
          <a:prstGeom prst="rect">
            <a:avLst/>
          </a:prstGeom>
          <a:noFill/>
        </p:spPr>
        <p:txBody>
          <a:bodyPr wrap="square">
            <a:spAutoFit/>
          </a:bodyPr>
          <a:lstStyle/>
          <a:p>
            <a:pPr marL="0" marR="0" lvl="0" indent="0" defTabSz="914400" eaLnBrk="1" fontAlgn="base" latinLnBrk="0" hangingPunct="1">
              <a:spcBef>
                <a:spcPct val="0"/>
              </a:spcBef>
              <a:spcAft>
                <a:spcPts val="1200"/>
              </a:spcAft>
              <a:buClrTx/>
              <a:buSzPct val="70000"/>
              <a:buFontTx/>
              <a:buBlip>
                <a:blip r:embed="rId5"/>
              </a:buBlip>
              <a:tabLst/>
              <a:defRPr/>
            </a:pPr>
            <a:r>
              <a:rPr lang="en-GB" b="1" kern="0" dirty="0">
                <a:solidFill>
                  <a:schemeClr val="accent1">
                    <a:lumMod val="50000"/>
                  </a:schemeClr>
                </a:solidFill>
                <a:latin typeface="Arial" pitchFamily="34" charset="0"/>
              </a:rPr>
              <a:t> Classification on Threshold:</a:t>
            </a:r>
            <a:endParaRPr lang="en-GB" kern="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indent="228600" fontAlgn="base"/>
            <a:r>
              <a:rPr lang="en-GB" kern="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F</a:t>
            </a:r>
            <a:r>
              <a:rPr lang="en-GB" sz="1800" kern="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urther classification of drivers, based on a threshold value (+0.4) is tested for </a:t>
            </a:r>
            <a:r>
              <a:rPr lang="en-GB" sz="1800" i="1" kern="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Case 4 as recent </a:t>
            </a:r>
            <a:r>
              <a:rPr lang="en-GB" sz="1800" i="1" kern="0" dirty="0" err="1">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yr</a:t>
            </a:r>
            <a:r>
              <a:rPr lang="en-GB" sz="1800" i="1" kern="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2023, JAS fell that category, </a:t>
            </a:r>
            <a:r>
              <a:rPr lang="en-GB" sz="1800" kern="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left plot.</a:t>
            </a:r>
          </a:p>
          <a:p>
            <a:pPr indent="228600" fontAlgn="base"/>
            <a:endParaRPr lang="en-GB" sz="1800" kern="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defTabSz="914400" eaLnBrk="1" fontAlgn="base" latinLnBrk="0" hangingPunct="1">
              <a:spcBef>
                <a:spcPct val="0"/>
              </a:spcBef>
              <a:spcAft>
                <a:spcPts val="1200"/>
              </a:spcAft>
              <a:buClrTx/>
              <a:buSzPct val="70000"/>
              <a:buFontTx/>
              <a:buBlip>
                <a:blip r:embed="rId5"/>
              </a:buBlip>
              <a:tabLst/>
              <a:defRPr/>
            </a:pPr>
            <a:r>
              <a:rPr lang="en-GB" sz="1800" b="1" kern="0" dirty="0">
                <a:solidFill>
                  <a:schemeClr val="accent1">
                    <a:lumMod val="50000"/>
                  </a:schemeClr>
                </a:solidFill>
                <a:latin typeface="Arial" pitchFamily="34" charset="0"/>
              </a:rPr>
              <a:t> One driver weak (0 to +0.4): </a:t>
            </a:r>
          </a:p>
          <a:p>
            <a:pPr marL="0" marR="0" lvl="0" indent="0" defTabSz="914400" eaLnBrk="1" fontAlgn="base" latinLnBrk="0" hangingPunct="1">
              <a:spcBef>
                <a:spcPct val="0"/>
              </a:spcBef>
              <a:spcAft>
                <a:spcPct val="0"/>
              </a:spcAft>
              <a:buClrTx/>
              <a:buSzPct val="70000"/>
              <a:tabLst/>
              <a:defRPr/>
            </a:pPr>
            <a:r>
              <a:rPr lang="en-GB" b="1" kern="0" dirty="0">
                <a:solidFill>
                  <a:schemeClr val="accent1">
                    <a:lumMod val="50000"/>
                  </a:schemeClr>
                </a:solidFill>
                <a:latin typeface="Arial" pitchFamily="34" charset="0"/>
                <a:ea typeface="Calibri" panose="020F0502020204030204" pitchFamily="34" charset="0"/>
                <a:cs typeface="Arial" panose="020B0604020202020204" pitchFamily="34" charset="0"/>
              </a:rPr>
              <a:t>   </a:t>
            </a:r>
            <a:r>
              <a:rPr lang="en-GB" kern="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a:t>
            </a:r>
            <a:r>
              <a:rPr lang="en-GB" sz="1800" kern="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ignal in region ‘A’ weakens substantially on eastern side of box</a:t>
            </a:r>
          </a:p>
          <a:p>
            <a:pPr marL="0" marR="0" lvl="0" indent="0" defTabSz="914400" eaLnBrk="1" fontAlgn="base" latinLnBrk="0" hangingPunct="1">
              <a:spcBef>
                <a:spcPct val="0"/>
              </a:spcBef>
              <a:spcAft>
                <a:spcPct val="0"/>
              </a:spcAft>
              <a:buClrTx/>
              <a:buSzPct val="70000"/>
              <a:tabLst/>
              <a:defRPr/>
            </a:pPr>
            <a:endParaRPr lang="en-GB" sz="1800" kern="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defTabSz="914400" eaLnBrk="1" fontAlgn="base" latinLnBrk="0" hangingPunct="1">
              <a:spcBef>
                <a:spcPct val="0"/>
              </a:spcBef>
              <a:spcAft>
                <a:spcPts val="1200"/>
              </a:spcAft>
              <a:buClrTx/>
              <a:buSzPct val="70000"/>
              <a:buFontTx/>
              <a:buBlip>
                <a:blip r:embed="rId5"/>
              </a:buBlip>
              <a:tabLst/>
              <a:defRPr/>
            </a:pPr>
            <a:r>
              <a:rPr lang="en-GB" kern="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GB" b="1" kern="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Both drivers IOD, ENSO weak:</a:t>
            </a:r>
            <a:r>
              <a:rPr lang="en-GB" sz="1800" b="1" kern="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p>
          <a:p>
            <a:pPr indent="228600" fontAlgn="base">
              <a:spcAft>
                <a:spcPts val="800"/>
              </a:spcAft>
            </a:pPr>
            <a:r>
              <a:rPr lang="en-GB" kern="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a:t>
            </a:r>
            <a:r>
              <a:rPr lang="en-GB" sz="1800" kern="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trongest</a:t>
            </a:r>
            <a:r>
              <a:rPr lang="en-GB" kern="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GB" sz="1800" kern="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weakening happens when both drivers are of low magnitude</a:t>
            </a:r>
            <a:r>
              <a:rPr lang="en-GB"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in JAS (i.e., between 0 to +0.4), right plot.</a:t>
            </a:r>
            <a:endParaRPr lang="en-GB" dirty="0">
              <a:solidFill>
                <a:schemeClr val="accent1">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FA683CE-D2C7-4A06-E4AD-206261B0D449}"/>
              </a:ext>
            </a:extLst>
          </p:cNvPr>
          <p:cNvSpPr txBox="1"/>
          <p:nvPr/>
        </p:nvSpPr>
        <p:spPr>
          <a:xfrm>
            <a:off x="2495758" y="297189"/>
            <a:ext cx="7018986" cy="800219"/>
          </a:xfrm>
          <a:prstGeom prst="rect">
            <a:avLst/>
          </a:prstGeom>
          <a:gradFill flip="none" rotWithShape="1">
            <a:gsLst>
              <a:gs pos="0">
                <a:schemeClr val="accent1">
                  <a:alpha val="61000"/>
                </a:schemeClr>
              </a:gs>
              <a:gs pos="45000">
                <a:schemeClr val="accent1">
                  <a:gamma/>
                  <a:tint val="0"/>
                  <a:invGamma/>
                </a:schemeClr>
              </a:gs>
              <a:gs pos="100000">
                <a:schemeClr val="accent1">
                  <a:alpha val="61000"/>
                </a:schemeClr>
              </a:gs>
            </a:gsLst>
            <a:lin ang="16200000" scaled="1"/>
            <a:tileRect/>
          </a:gradFill>
        </p:spPr>
        <p:txBody>
          <a:bodyPr wrap="square">
            <a:spAutoFit/>
          </a:bodyPr>
          <a:lstStyle/>
          <a:p>
            <a:pPr algn="ctr">
              <a:defRPr/>
            </a:pPr>
            <a:r>
              <a:rPr lang="en-GB" altLang="en-US" sz="2600" dirty="0">
                <a:solidFill>
                  <a:srgbClr val="4472C4">
                    <a:lumMod val="50000"/>
                  </a:srgbClr>
                </a:solidFill>
                <a:latin typeface="Arial" panose="020B0604020202020204" pitchFamily="34" charset="0"/>
                <a:cs typeface="Arial" panose="020B0604020202020204" pitchFamily="34" charset="0"/>
              </a:rPr>
              <a:t>Anomaly of precipitation (OND) for Case 4 </a:t>
            </a:r>
          </a:p>
          <a:p>
            <a:pPr algn="ctr">
              <a:defRPr/>
            </a:pPr>
            <a:r>
              <a:rPr lang="en-GB" altLang="en-US" sz="2000" dirty="0">
                <a:solidFill>
                  <a:srgbClr val="4472C4">
                    <a:lumMod val="50000"/>
                  </a:srgbClr>
                </a:solidFill>
                <a:latin typeface="Arial" panose="020B0604020202020204" pitchFamily="34" charset="0"/>
                <a:cs typeface="Arial" panose="020B0604020202020204" pitchFamily="34" charset="0"/>
              </a:rPr>
              <a:t>based on </a:t>
            </a:r>
            <a:r>
              <a:rPr lang="en-GB" altLang="en-US" sz="2000" b="1" dirty="0">
                <a:solidFill>
                  <a:srgbClr val="4472C4">
                    <a:lumMod val="50000"/>
                  </a:srgbClr>
                </a:solidFill>
                <a:latin typeface="Arial" panose="020B0604020202020204" pitchFamily="34" charset="0"/>
                <a:cs typeface="Arial" panose="020B0604020202020204" pitchFamily="34" charset="0"/>
              </a:rPr>
              <a:t>Threshold</a:t>
            </a:r>
            <a:r>
              <a:rPr lang="en-GB" altLang="en-US" sz="2000" dirty="0">
                <a:solidFill>
                  <a:srgbClr val="4472C4">
                    <a:lumMod val="50000"/>
                  </a:srgbClr>
                </a:solidFill>
                <a:latin typeface="Arial" panose="020B0604020202020204" pitchFamily="34" charset="0"/>
                <a:cs typeface="Arial" panose="020B0604020202020204" pitchFamily="34" charset="0"/>
              </a:rPr>
              <a:t> using longer data of ERA5 (1940-2021) </a:t>
            </a:r>
          </a:p>
        </p:txBody>
      </p:sp>
      <p:sp>
        <p:nvSpPr>
          <p:cNvPr id="7" name="Rounded Rectangle 14">
            <a:extLst>
              <a:ext uri="{FF2B5EF4-FFF2-40B4-BE49-F238E27FC236}">
                <a16:creationId xmlns:a16="http://schemas.microsoft.com/office/drawing/2014/main" id="{ADAD9BC9-7F43-1F3C-B8AF-7DA94DB03F90}"/>
              </a:ext>
            </a:extLst>
          </p:cNvPr>
          <p:cNvSpPr/>
          <p:nvPr/>
        </p:nvSpPr>
        <p:spPr bwMode="auto">
          <a:xfrm>
            <a:off x="5081954" y="1344944"/>
            <a:ext cx="2866292" cy="487735"/>
          </a:xfrm>
          <a:prstGeom prst="roundRect">
            <a:avLst/>
          </a:prstGeom>
          <a:solidFill>
            <a:sysClr val="window" lastClr="FFFFFF"/>
          </a:solidFill>
          <a:ln w="19050">
            <a:solidFill>
              <a:srgbClr val="A5A5A5"/>
            </a:solidFill>
            <a:round/>
            <a:headEnd/>
            <a:tailEnd/>
          </a:ln>
          <a:effectLst>
            <a:glow rad="63500">
              <a:srgbClr val="ED7D31">
                <a:satMod val="175000"/>
                <a:alpha val="40000"/>
              </a:srgbClr>
            </a:glo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00000"/>
                </a:solidFill>
                <a:effectLst/>
                <a:uLnTx/>
                <a:uFillTx/>
              </a:rPr>
              <a:t>   </a:t>
            </a:r>
            <a:r>
              <a:rPr lang="en-GB" sz="2400" b="1" kern="0" dirty="0">
                <a:solidFill>
                  <a:srgbClr val="C00000"/>
                </a:solidFill>
              </a:rPr>
              <a:t>ENSO, IOD both &gt;+0.4</a:t>
            </a:r>
            <a:r>
              <a:rPr kumimoji="0" lang="en-GB"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GB" sz="24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p:txBody>
      </p:sp>
      <p:sp>
        <p:nvSpPr>
          <p:cNvPr id="8" name="Rounded Rectangle 14">
            <a:extLst>
              <a:ext uri="{FF2B5EF4-FFF2-40B4-BE49-F238E27FC236}">
                <a16:creationId xmlns:a16="http://schemas.microsoft.com/office/drawing/2014/main" id="{5D7C5119-6571-BF40-EBCE-02DCA1EFFFAC}"/>
              </a:ext>
            </a:extLst>
          </p:cNvPr>
          <p:cNvSpPr/>
          <p:nvPr/>
        </p:nvSpPr>
        <p:spPr bwMode="auto">
          <a:xfrm>
            <a:off x="8357377" y="1328529"/>
            <a:ext cx="3048423" cy="487735"/>
          </a:xfrm>
          <a:prstGeom prst="roundRect">
            <a:avLst/>
          </a:prstGeom>
          <a:solidFill>
            <a:sysClr val="window" lastClr="FFFFFF"/>
          </a:solidFill>
          <a:ln w="19050">
            <a:solidFill>
              <a:srgbClr val="A5A5A5"/>
            </a:solidFill>
            <a:round/>
            <a:headEnd/>
            <a:tailEnd/>
          </a:ln>
          <a:effectLst>
            <a:glow rad="63500">
              <a:srgbClr val="ED7D31">
                <a:satMod val="175000"/>
                <a:alpha val="40000"/>
              </a:srgbClr>
            </a:glo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00000"/>
                </a:solidFill>
                <a:effectLst/>
                <a:uLnTx/>
                <a:uFillTx/>
              </a:rPr>
              <a:t>   </a:t>
            </a:r>
            <a:r>
              <a:rPr lang="en-GB" sz="2400" b="1" kern="0" dirty="0">
                <a:solidFill>
                  <a:srgbClr val="C00000"/>
                </a:solidFill>
              </a:rPr>
              <a:t>ENSO,IOD in (0 to +0.4)</a:t>
            </a:r>
            <a:r>
              <a:rPr kumimoji="0" lang="en-GB"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GB" sz="24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p:txBody>
      </p:sp>
    </p:spTree>
    <p:extLst>
      <p:ext uri="{BB962C8B-B14F-4D97-AF65-F5344CB8AC3E}">
        <p14:creationId xmlns:p14="http://schemas.microsoft.com/office/powerpoint/2010/main" val="31321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2B46BBF-B3FA-8F6F-E7F9-3A6C7076011A}"/>
              </a:ext>
            </a:extLst>
          </p:cNvPr>
          <p:cNvSpPr txBox="1">
            <a:spLocks/>
          </p:cNvSpPr>
          <p:nvPr/>
        </p:nvSpPr>
        <p:spPr>
          <a:xfrm>
            <a:off x="2185986" y="2544697"/>
            <a:ext cx="8012594" cy="22971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US" sz="2400" b="1" dirty="0">
                <a:solidFill>
                  <a:srgbClr val="00B050"/>
                </a:solidFill>
                <a:latin typeface="Arial" panose="020B0604020202020204" pitchFamily="34" charset="0"/>
                <a:cs typeface="Arial" panose="020B0604020202020204" pitchFamily="34" charset="0"/>
              </a:rPr>
              <a:t>Onset day: </a:t>
            </a:r>
            <a:r>
              <a:rPr lang="en-US" sz="2400" dirty="0">
                <a:solidFill>
                  <a:schemeClr val="accent1">
                    <a:lumMod val="50000"/>
                  </a:schemeClr>
                </a:solidFill>
                <a:latin typeface="Arial" panose="020B0604020202020204" pitchFamily="34" charset="0"/>
                <a:cs typeface="Arial" panose="020B0604020202020204" pitchFamily="34" charset="0"/>
              </a:rPr>
              <a:t>First occasion during MAM or OND  when a) more than 20 mm rainfall in four days, b) with at least two wet days, and c) no dry spell of 10 days or more within the following 30 days. </a:t>
            </a:r>
          </a:p>
          <a:p>
            <a:pPr algn="just">
              <a:spcAft>
                <a:spcPts val="1200"/>
              </a:spcAft>
            </a:pPr>
            <a:r>
              <a:rPr lang="en-US" sz="2400" b="1" dirty="0">
                <a:solidFill>
                  <a:srgbClr val="00B050"/>
                </a:solidFill>
                <a:latin typeface="Arial" panose="020B0604020202020204" pitchFamily="34" charset="0"/>
                <a:cs typeface="Arial" panose="020B0604020202020204" pitchFamily="34" charset="0"/>
              </a:rPr>
              <a:t>Wet day: </a:t>
            </a:r>
            <a:r>
              <a:rPr lang="en-US" sz="2400" dirty="0">
                <a:solidFill>
                  <a:schemeClr val="accent1">
                    <a:lumMod val="50000"/>
                  </a:schemeClr>
                </a:solidFill>
                <a:latin typeface="Arial" panose="020B0604020202020204" pitchFamily="34" charset="0"/>
                <a:cs typeface="Arial" panose="020B0604020202020204" pitchFamily="34" charset="0"/>
              </a:rPr>
              <a:t>when 1 mm or more rainfall in a day.</a:t>
            </a:r>
            <a:endParaRPr lang="en-US" sz="2400" dirty="0">
              <a:solidFill>
                <a:srgbClr val="212529"/>
              </a:solidFill>
              <a:latin typeface="Nunito"/>
            </a:endParaRPr>
          </a:p>
        </p:txBody>
      </p:sp>
      <p:sp>
        <p:nvSpPr>
          <p:cNvPr id="3" name="Title 1">
            <a:extLst>
              <a:ext uri="{FF2B5EF4-FFF2-40B4-BE49-F238E27FC236}">
                <a16:creationId xmlns:a16="http://schemas.microsoft.com/office/drawing/2014/main" id="{0F9E6C0A-7B39-89CB-AC75-9E62E9F6C7F2}"/>
              </a:ext>
            </a:extLst>
          </p:cNvPr>
          <p:cNvSpPr txBox="1">
            <a:spLocks/>
          </p:cNvSpPr>
          <p:nvPr/>
        </p:nvSpPr>
        <p:spPr>
          <a:xfrm>
            <a:off x="1215189" y="1488157"/>
            <a:ext cx="10010274" cy="935729"/>
          </a:xfrm>
          <a:prstGeom prst="rect">
            <a:avLst/>
          </a:prstGeom>
          <a:ln w="3175">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Criteria for Rainy Season </a:t>
            </a:r>
            <a:r>
              <a:rPr lang="en-US" sz="2400" b="1" dirty="0">
                <a:solidFill>
                  <a:srgbClr val="C00000"/>
                </a:solidFill>
                <a:latin typeface="Arial" panose="020B0604020202020204" pitchFamily="34" charset="0"/>
                <a:cs typeface="Arial" panose="020B0604020202020204" pitchFamily="34" charset="0"/>
              </a:rPr>
              <a:t>Onset </a:t>
            </a:r>
            <a:r>
              <a:rPr lang="en-US" sz="2400" b="1" dirty="0">
                <a:solidFill>
                  <a:schemeClr val="accent1">
                    <a:lumMod val="50000"/>
                  </a:schemeClr>
                </a:solidFill>
                <a:latin typeface="Arial" panose="020B0604020202020204" pitchFamily="34" charset="0"/>
                <a:cs typeface="Arial" panose="020B0604020202020204" pitchFamily="34" charset="0"/>
              </a:rPr>
              <a:t>in Tanzania using Official Standard Technique (ST) by Tanzanian Meteorological Authority (TMA)</a:t>
            </a:r>
          </a:p>
        </p:txBody>
      </p:sp>
      <p:sp>
        <p:nvSpPr>
          <p:cNvPr id="5" name="TextBox 4">
            <a:extLst>
              <a:ext uri="{FF2B5EF4-FFF2-40B4-BE49-F238E27FC236}">
                <a16:creationId xmlns:a16="http://schemas.microsoft.com/office/drawing/2014/main" id="{8C5F152A-4C50-D07A-92F1-8DF0BCB19D31}"/>
              </a:ext>
            </a:extLst>
          </p:cNvPr>
          <p:cNvSpPr txBox="1"/>
          <p:nvPr/>
        </p:nvSpPr>
        <p:spPr>
          <a:xfrm>
            <a:off x="2391220" y="5112321"/>
            <a:ext cx="6838085" cy="923330"/>
          </a:xfrm>
          <a:prstGeom prst="rect">
            <a:avLst/>
          </a:prstGeom>
          <a:noFill/>
          <a:ln>
            <a:solidFill>
              <a:schemeClr val="tx1"/>
            </a:solidFill>
          </a:ln>
        </p:spPr>
        <p:txBody>
          <a:bodyPr wrap="square">
            <a:spAutoFit/>
          </a:bodyPr>
          <a:lstStyle/>
          <a:p>
            <a:pPr algn="ctr">
              <a:lnSpc>
                <a:spcPct val="90000"/>
              </a:lnSpc>
              <a:spcBef>
                <a:spcPct val="0"/>
              </a:spcBef>
              <a:defRPr/>
            </a:pPr>
            <a:r>
              <a:rPr lang="en-GB" sz="2000" dirty="0">
                <a:solidFill>
                  <a:srgbClr val="C00000"/>
                </a:solidFill>
                <a:latin typeface="Arial" panose="020B0604020202020204" pitchFamily="34" charset="0"/>
                <a:ea typeface="+mj-ea"/>
                <a:cs typeface="Arial" panose="020B0604020202020204" pitchFamily="34" charset="0"/>
              </a:rPr>
              <a:t>Importance of a new algorithm:  </a:t>
            </a:r>
            <a:r>
              <a:rPr lang="en-GB" sz="2000" dirty="0">
                <a:solidFill>
                  <a:srgbClr val="4472C4">
                    <a:lumMod val="50000"/>
                  </a:srgbClr>
                </a:solidFill>
                <a:latin typeface="Arial" panose="020B0604020202020204" pitchFamily="34" charset="0"/>
                <a:ea typeface="+mj-ea"/>
                <a:cs typeface="Arial" panose="020B0604020202020204" pitchFamily="34" charset="0"/>
              </a:rPr>
              <a:t> An algorithm that can </a:t>
            </a:r>
            <a:r>
              <a:rPr lang="en-US" sz="2000" dirty="0">
                <a:solidFill>
                  <a:srgbClr val="4472C4">
                    <a:lumMod val="50000"/>
                  </a:srgbClr>
                </a:solidFill>
                <a:latin typeface="Arial" panose="020B0604020202020204" pitchFamily="34" charset="0"/>
                <a:ea typeface="+mj-ea"/>
                <a:cs typeface="Arial" panose="020B0604020202020204" pitchFamily="34" charset="0"/>
              </a:rPr>
              <a:t>correctly identify actual onset with </a:t>
            </a:r>
          </a:p>
          <a:p>
            <a:pPr algn="ctr">
              <a:lnSpc>
                <a:spcPct val="90000"/>
              </a:lnSpc>
              <a:spcBef>
                <a:spcPct val="0"/>
              </a:spcBef>
              <a:defRPr/>
            </a:pPr>
            <a:r>
              <a:rPr lang="en-US" sz="2000" b="1" dirty="0">
                <a:solidFill>
                  <a:srgbClr val="4472C4">
                    <a:lumMod val="50000"/>
                  </a:srgbClr>
                </a:solidFill>
                <a:latin typeface="Arial" panose="020B0604020202020204" pitchFamily="34" charset="0"/>
                <a:ea typeface="+mj-ea"/>
                <a:cs typeface="Arial" panose="020B0604020202020204" pitchFamily="34" charset="0"/>
              </a:rPr>
              <a:t>no Conditional statements nor Arbitrary thresholds</a:t>
            </a:r>
          </a:p>
        </p:txBody>
      </p:sp>
      <p:sp>
        <p:nvSpPr>
          <p:cNvPr id="4" name="Titre 2">
            <a:extLst>
              <a:ext uri="{FF2B5EF4-FFF2-40B4-BE49-F238E27FC236}">
                <a16:creationId xmlns:a16="http://schemas.microsoft.com/office/drawing/2014/main" id="{26759336-3243-E763-CE78-EFA12654B358}"/>
              </a:ext>
            </a:extLst>
          </p:cNvPr>
          <p:cNvSpPr txBox="1">
            <a:spLocks/>
          </p:cNvSpPr>
          <p:nvPr/>
        </p:nvSpPr>
        <p:spPr>
          <a:xfrm>
            <a:off x="4018893" y="507853"/>
            <a:ext cx="3982107" cy="613093"/>
          </a:xfrm>
          <a:prstGeom prst="rect">
            <a:avLst/>
          </a:prstGeom>
          <a:gradFill flip="none" rotWithShape="1">
            <a:gsLst>
              <a:gs pos="37000">
                <a:schemeClr val="accent1">
                  <a:alpha val="61000"/>
                </a:schemeClr>
              </a:gs>
              <a:gs pos="91000">
                <a:schemeClr val="accent1">
                  <a:gamma/>
                  <a:tint val="0"/>
                  <a:invGamma/>
                </a:schemeClr>
              </a:gs>
              <a:gs pos="100000">
                <a:schemeClr val="accent1">
                  <a:alpha val="61000"/>
                </a:schemeClr>
              </a:gs>
            </a:gsLst>
            <a:lin ang="5400000" scaled="1"/>
            <a:tileRect/>
          </a:gradFill>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solidFill>
                  <a:schemeClr val="bg1"/>
                </a:solidFill>
                <a:latin typeface="Arial" panose="020B0604020202020204" pitchFamily="34" charset="0"/>
                <a:cs typeface="Arial" panose="020B0604020202020204" pitchFamily="34" charset="0"/>
              </a:rPr>
              <a:t>Rainy Season Onset</a:t>
            </a:r>
          </a:p>
        </p:txBody>
      </p:sp>
    </p:spTree>
    <p:extLst>
      <p:ext uri="{BB962C8B-B14F-4D97-AF65-F5344CB8AC3E}">
        <p14:creationId xmlns:p14="http://schemas.microsoft.com/office/powerpoint/2010/main" val="361301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650249-CE61-EB64-424B-F20E7BDB1DF7}"/>
              </a:ext>
            </a:extLst>
          </p:cNvPr>
          <p:cNvSpPr txBox="1"/>
          <p:nvPr/>
        </p:nvSpPr>
        <p:spPr>
          <a:xfrm>
            <a:off x="1595428" y="395665"/>
            <a:ext cx="9434512" cy="492443"/>
          </a:xfrm>
          <a:prstGeom prst="rect">
            <a:avLst/>
          </a:prstGeom>
          <a:gradFill flip="none" rotWithShape="1">
            <a:gsLst>
              <a:gs pos="0">
                <a:schemeClr val="accent1">
                  <a:alpha val="61000"/>
                </a:schemeClr>
              </a:gs>
              <a:gs pos="45000">
                <a:schemeClr val="accent1">
                  <a:gamma/>
                  <a:tint val="0"/>
                  <a:invGamma/>
                </a:schemeClr>
              </a:gs>
              <a:gs pos="100000">
                <a:schemeClr val="accent1">
                  <a:alpha val="61000"/>
                </a:schemeClr>
              </a:gs>
            </a:gsLst>
            <a:lin ang="16200000" scaled="1"/>
            <a:tileRect/>
          </a:gradFill>
        </p:spPr>
        <p:txBody>
          <a:bodyPr wrap="square">
            <a:spAutoFit/>
          </a:bodyPr>
          <a:lstStyle/>
          <a:p>
            <a:pPr>
              <a:defRPr/>
            </a:pPr>
            <a:r>
              <a:rPr lang="en-GB" altLang="en-US" sz="2600" dirty="0">
                <a:solidFill>
                  <a:srgbClr val="4472C4">
                    <a:lumMod val="50000"/>
                  </a:srgbClr>
                </a:solidFill>
                <a:latin typeface="Arial" panose="020B0604020202020204" pitchFamily="34" charset="0"/>
                <a:cs typeface="Arial" panose="020B0604020202020204" pitchFamily="34" charset="0"/>
              </a:rPr>
              <a:t>Onset Date Definition has some role: Standard Technique (ST)   </a:t>
            </a:r>
          </a:p>
        </p:txBody>
      </p:sp>
      <p:sp>
        <p:nvSpPr>
          <p:cNvPr id="4" name="TextBox 3">
            <a:extLst>
              <a:ext uri="{FF2B5EF4-FFF2-40B4-BE49-F238E27FC236}">
                <a16:creationId xmlns:a16="http://schemas.microsoft.com/office/drawing/2014/main" id="{7F6EA315-4577-26E6-5104-7108CB379479}"/>
              </a:ext>
            </a:extLst>
          </p:cNvPr>
          <p:cNvSpPr txBox="1"/>
          <p:nvPr/>
        </p:nvSpPr>
        <p:spPr>
          <a:xfrm>
            <a:off x="2313616" y="5150751"/>
            <a:ext cx="8101962" cy="1569660"/>
          </a:xfrm>
          <a:prstGeom prst="rect">
            <a:avLst/>
          </a:prstGeom>
          <a:noFill/>
        </p:spPr>
        <p:txBody>
          <a:bodyPr wrap="square" rtlCol="0">
            <a:spAutoFit/>
          </a:bodyPr>
          <a:lstStyle/>
          <a:p>
            <a:pPr marL="342900" indent="-342900">
              <a:buFont typeface="Arial" panose="020B0604020202020204" pitchFamily="34" charset="0"/>
              <a:buChar char="•"/>
              <a:defRPr/>
            </a:pPr>
            <a:r>
              <a:rPr lang="en-GB" sz="2400" dirty="0">
                <a:solidFill>
                  <a:schemeClr val="accent1">
                    <a:lumMod val="50000"/>
                  </a:schemeClr>
                </a:solidFill>
                <a:latin typeface="Arial" panose="020B0604020202020204" pitchFamily="34" charset="0"/>
                <a:cs typeface="Arial" panose="020B0604020202020204" pitchFamily="34" charset="0"/>
              </a:rPr>
              <a:t>No consistency among various data sources.</a:t>
            </a:r>
          </a:p>
          <a:p>
            <a:pPr marL="342900" indent="-342900">
              <a:buFont typeface="Arial" panose="020B0604020202020204" pitchFamily="34" charset="0"/>
              <a:buChar char="•"/>
              <a:defRPr/>
            </a:pPr>
            <a:r>
              <a:rPr lang="en-GB" sz="2400" dirty="0">
                <a:solidFill>
                  <a:schemeClr val="accent1">
                    <a:lumMod val="50000"/>
                  </a:schemeClr>
                </a:solidFill>
                <a:latin typeface="Arial" panose="020B0604020202020204" pitchFamily="34" charset="0"/>
                <a:cs typeface="Arial" panose="020B0604020202020204" pitchFamily="34" charset="0"/>
              </a:rPr>
              <a:t>In the same year, some data suggest early onset, while 	some late onset. </a:t>
            </a:r>
          </a:p>
          <a:p>
            <a:pPr marL="342900" indent="-342900">
              <a:buFont typeface="Arial" panose="020B0604020202020204" pitchFamily="34" charset="0"/>
              <a:buChar char="•"/>
              <a:defRPr/>
            </a:pPr>
            <a:r>
              <a:rPr lang="en-GB" sz="2400" dirty="0">
                <a:solidFill>
                  <a:schemeClr val="accent1">
                    <a:lumMod val="50000"/>
                  </a:schemeClr>
                </a:solidFill>
                <a:latin typeface="Arial" panose="020B0604020202020204" pitchFamily="34" charset="0"/>
                <a:cs typeface="Arial" panose="020B0604020202020204" pitchFamily="34" charset="0"/>
              </a:rPr>
              <a:t>Sometimes even 60 days difference (say, 2016)</a:t>
            </a:r>
          </a:p>
        </p:txBody>
      </p:sp>
      <p:pic>
        <p:nvPicPr>
          <p:cNvPr id="12" name="Picture 11">
            <a:extLst>
              <a:ext uri="{FF2B5EF4-FFF2-40B4-BE49-F238E27FC236}">
                <a16:creationId xmlns:a16="http://schemas.microsoft.com/office/drawing/2014/main" id="{085678F5-26A1-D53B-749F-E1C1EE09CDD4}"/>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12000"/>
                    </a14:imgEffect>
                    <a14:imgEffect>
                      <a14:brightnessContrast bright="6000" contrast="-42000"/>
                    </a14:imgEffect>
                  </a14:imgLayer>
                </a14:imgProps>
              </a:ext>
            </a:extLst>
          </a:blip>
          <a:stretch>
            <a:fillRect/>
          </a:stretch>
        </p:blipFill>
        <p:spPr>
          <a:xfrm>
            <a:off x="2468880" y="1021083"/>
            <a:ext cx="7121430" cy="4114799"/>
          </a:xfrm>
          <a:prstGeom prst="rect">
            <a:avLst/>
          </a:prstGeom>
        </p:spPr>
      </p:pic>
      <p:sp>
        <p:nvSpPr>
          <p:cNvPr id="5" name="Oval 4">
            <a:extLst>
              <a:ext uri="{FF2B5EF4-FFF2-40B4-BE49-F238E27FC236}">
                <a16:creationId xmlns:a16="http://schemas.microsoft.com/office/drawing/2014/main" id="{898BCC8B-1F43-280D-74B1-5159D56A11C3}"/>
              </a:ext>
            </a:extLst>
          </p:cNvPr>
          <p:cNvSpPr/>
          <p:nvPr/>
        </p:nvSpPr>
        <p:spPr>
          <a:xfrm>
            <a:off x="7025640" y="1630680"/>
            <a:ext cx="502920"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7D495D8-BE82-A2FF-44F6-5CDBDA8FEC00}"/>
              </a:ext>
            </a:extLst>
          </p:cNvPr>
          <p:cNvSpPr txBox="1"/>
          <p:nvPr/>
        </p:nvSpPr>
        <p:spPr>
          <a:xfrm>
            <a:off x="8823270" y="4762766"/>
            <a:ext cx="1699588" cy="338554"/>
          </a:xfrm>
          <a:prstGeom prst="rect">
            <a:avLst/>
          </a:prstGeom>
          <a:noFill/>
        </p:spPr>
        <p:txBody>
          <a:bodyPr wrap="square">
            <a:spAutoFit/>
          </a:bodyPr>
          <a:lstStyle/>
          <a:p>
            <a:r>
              <a:rPr lang="en-GB" sz="1600" dirty="0">
                <a:solidFill>
                  <a:schemeClr val="accent1">
                    <a:lumMod val="50000"/>
                  </a:schemeClr>
                </a:solidFill>
                <a:latin typeface="Arial" panose="020B0604020202020204" pitchFamily="34" charset="0"/>
                <a:cs typeface="Arial" panose="020B0604020202020204" pitchFamily="34" charset="0"/>
              </a:rPr>
              <a:t>[Roy</a:t>
            </a:r>
            <a:r>
              <a:rPr lang="en-US" sz="1600" dirty="0">
                <a:solidFill>
                  <a:schemeClr val="accent1">
                    <a:lumMod val="50000"/>
                  </a:schemeClr>
                </a:solidFill>
                <a:latin typeface="Arial" panose="020B0604020202020204" pitchFamily="34" charset="0"/>
                <a:cs typeface="Arial" panose="020B0604020202020204" pitchFamily="34" charset="0"/>
              </a:rPr>
              <a:t> </a:t>
            </a:r>
            <a:r>
              <a:rPr lang="en-GB" altLang="en-US" sz="1600" dirty="0">
                <a:solidFill>
                  <a:schemeClr val="accent1">
                    <a:lumMod val="50000"/>
                  </a:schemeClr>
                </a:solidFill>
                <a:latin typeface="Arial" panose="020B0604020202020204" pitchFamily="34" charset="0"/>
                <a:cs typeface="Arial" panose="020B0604020202020204" pitchFamily="34" charset="0"/>
              </a:rPr>
              <a:t>et al. 2023]</a:t>
            </a:r>
            <a:endParaRPr lang="en-GB" sz="1600" dirty="0"/>
          </a:p>
        </p:txBody>
      </p:sp>
    </p:spTree>
    <p:extLst>
      <p:ext uri="{BB962C8B-B14F-4D97-AF65-F5344CB8AC3E}">
        <p14:creationId xmlns:p14="http://schemas.microsoft.com/office/powerpoint/2010/main" val="20479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9F743A4-BFF5-3888-FEF2-6B3ED9D9DE7A}"/>
              </a:ext>
            </a:extLst>
          </p:cNvPr>
          <p:cNvSpPr txBox="1">
            <a:spLocks noChangeArrowheads="1"/>
          </p:cNvSpPr>
          <p:nvPr/>
        </p:nvSpPr>
        <p:spPr>
          <a:xfrm>
            <a:off x="2595578" y="286854"/>
            <a:ext cx="7205649" cy="841862"/>
          </a:xfrm>
          <a:prstGeom prst="rect">
            <a:avLst/>
          </a:prstGeom>
          <a:gradFill flip="none" rotWithShape="1">
            <a:gsLst>
              <a:gs pos="32000">
                <a:schemeClr val="accent6">
                  <a:lumMod val="5000"/>
                  <a:lumOff val="95000"/>
                </a:schemeClr>
              </a:gs>
              <a:gs pos="81000">
                <a:schemeClr val="accent6">
                  <a:lumMod val="45000"/>
                  <a:lumOff val="55000"/>
                </a:schemeClr>
              </a:gs>
              <a:gs pos="83000">
                <a:schemeClr val="accent6">
                  <a:lumMod val="45000"/>
                  <a:lumOff val="55000"/>
                </a:schemeClr>
              </a:gs>
              <a:gs pos="100000">
                <a:schemeClr val="accent6">
                  <a:lumMod val="30000"/>
                  <a:lumOff val="70000"/>
                </a:schemeClr>
              </a:gs>
            </a:gsLst>
            <a:lin ang="2700000" scaled="1"/>
            <a:tileRect/>
          </a:gra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tLang="en-US" sz="2800" dirty="0">
                <a:solidFill>
                  <a:srgbClr val="4472C4">
                    <a:lumMod val="50000"/>
                  </a:srgbClr>
                </a:solidFill>
                <a:latin typeface="Arial" panose="020B0604020202020204" pitchFamily="34" charset="0"/>
                <a:cs typeface="Arial" panose="020B0604020202020204" pitchFamily="34" charset="0"/>
              </a:rPr>
              <a:t> </a:t>
            </a:r>
            <a:r>
              <a:rPr lang="en-GB" altLang="en-US" sz="2600" b="1" dirty="0">
                <a:solidFill>
                  <a:srgbClr val="4472C4">
                    <a:lumMod val="50000"/>
                  </a:srgbClr>
                </a:solidFill>
                <a:latin typeface="Arial" panose="020B0604020202020204" pitchFamily="34" charset="0"/>
                <a:cs typeface="Arial" panose="020B0604020202020204" pitchFamily="34" charset="0"/>
              </a:rPr>
              <a:t>Onset, Duration and Cessation Date: 2017</a:t>
            </a:r>
          </a:p>
          <a:p>
            <a:pPr>
              <a:defRPr/>
            </a:pPr>
            <a:r>
              <a:rPr lang="en-GB" altLang="en-US" sz="2600" b="1" dirty="0">
                <a:solidFill>
                  <a:srgbClr val="4472C4">
                    <a:lumMod val="50000"/>
                  </a:srgbClr>
                </a:solidFill>
                <a:latin typeface="Arial" panose="020B0604020202020204" pitchFamily="34" charset="0"/>
                <a:cs typeface="Arial" panose="020B0604020202020204" pitchFamily="34" charset="0"/>
              </a:rPr>
              <a:t>   </a:t>
            </a:r>
            <a:r>
              <a:rPr lang="en-GB" altLang="en-US" sz="2400" dirty="0">
                <a:solidFill>
                  <a:srgbClr val="4472C4">
                    <a:lumMod val="50000"/>
                  </a:srgbClr>
                </a:solidFill>
                <a:latin typeface="Arial" panose="020B0604020202020204" pitchFamily="34" charset="0"/>
                <a:cs typeface="Arial" panose="020B0604020202020204" pitchFamily="34" charset="0"/>
              </a:rPr>
              <a:t>CHIRPS data </a:t>
            </a:r>
            <a:r>
              <a:rPr lang="en-GB" altLang="en-US" sz="2400" dirty="0">
                <a:solidFill>
                  <a:srgbClr val="4472C4">
                    <a:lumMod val="50000"/>
                  </a:srgbClr>
                </a:solidFill>
                <a:latin typeface="Calibri" panose="020F0502020204030204" pitchFamily="34" charset="0"/>
                <a:ea typeface="+mn-ea"/>
                <a:cs typeface="+mn-cs"/>
              </a:rPr>
              <a:t>f</a:t>
            </a:r>
            <a:r>
              <a:rPr lang="en-GB" sz="2400" dirty="0">
                <a:solidFill>
                  <a:srgbClr val="4472C4">
                    <a:lumMod val="50000"/>
                  </a:srgbClr>
                </a:solidFill>
                <a:latin typeface="Calibri" panose="020F0502020204030204" pitchFamily="34" charset="0"/>
                <a:ea typeface="+mn-ea"/>
                <a:cs typeface="+mn-cs"/>
              </a:rPr>
              <a:t>or </a:t>
            </a:r>
            <a:r>
              <a:rPr lang="en-GB" sz="2400" dirty="0" err="1">
                <a:solidFill>
                  <a:srgbClr val="4472C4">
                    <a:lumMod val="50000"/>
                  </a:srgbClr>
                </a:solidFill>
                <a:latin typeface="Calibri" panose="020F0502020204030204" pitchFamily="34" charset="0"/>
                <a:ea typeface="+mn-ea"/>
                <a:cs typeface="+mn-cs"/>
              </a:rPr>
              <a:t>Kibaha</a:t>
            </a:r>
            <a:r>
              <a:rPr lang="en-GB" sz="2400" dirty="0">
                <a:solidFill>
                  <a:srgbClr val="4472C4">
                    <a:lumMod val="50000"/>
                  </a:srgbClr>
                </a:solidFill>
                <a:latin typeface="Calibri" panose="020F0502020204030204" pitchFamily="34" charset="0"/>
                <a:ea typeface="+mn-ea"/>
                <a:cs typeface="+mn-cs"/>
              </a:rPr>
              <a:t> (</a:t>
            </a:r>
            <a:r>
              <a:rPr lang="en-GB" sz="2400" dirty="0">
                <a:solidFill>
                  <a:srgbClr val="4472C4">
                    <a:lumMod val="50000"/>
                  </a:srgbClr>
                </a:solidFill>
                <a:latin typeface="Roboto" panose="02000000000000000000" pitchFamily="2" charset="0"/>
                <a:ea typeface="+mn-ea"/>
                <a:cs typeface="+mn-cs"/>
              </a:rPr>
              <a:t>38.96,-6.83</a:t>
            </a:r>
            <a:r>
              <a:rPr lang="en-GB" sz="2400" dirty="0">
                <a:solidFill>
                  <a:srgbClr val="4472C4">
                    <a:lumMod val="50000"/>
                  </a:srgbClr>
                </a:solidFill>
                <a:latin typeface="Calibri" panose="020F0502020204030204" pitchFamily="34" charset="0"/>
                <a:ea typeface="+mn-ea"/>
                <a:cs typeface="+mn-cs"/>
              </a:rPr>
              <a:t>), Tanzania  </a:t>
            </a:r>
          </a:p>
          <a:p>
            <a:pPr>
              <a:defRPr/>
            </a:pPr>
            <a:r>
              <a:rPr lang="en-GB" altLang="en-US" sz="2600" dirty="0">
                <a:solidFill>
                  <a:srgbClr val="4472C4">
                    <a:lumMod val="50000"/>
                  </a:srgbClr>
                </a:solidFill>
                <a:latin typeface="Arial" panose="020B0604020202020204" pitchFamily="34" charset="0"/>
                <a:cs typeface="Arial" panose="020B0604020202020204" pitchFamily="34" charset="0"/>
              </a:rPr>
              <a:t> </a:t>
            </a:r>
          </a:p>
          <a:p>
            <a:pPr>
              <a:defRPr/>
            </a:pPr>
            <a:r>
              <a:rPr lang="en-GB" altLang="en-US" sz="2200" dirty="0">
                <a:solidFill>
                  <a:srgbClr val="4472C4">
                    <a:lumMod val="50000"/>
                  </a:srgbClr>
                </a:solidFill>
                <a:latin typeface="Arial" panose="020B0604020202020204" pitchFamily="34" charset="0"/>
                <a:cs typeface="Arial" panose="020B0604020202020204" pitchFamily="34" charset="0"/>
              </a:rPr>
              <a:t>      </a:t>
            </a:r>
          </a:p>
          <a:p>
            <a:pPr algn="ctr">
              <a:defRPr/>
            </a:pPr>
            <a:r>
              <a:rPr lang="en-GB" sz="1800" dirty="0">
                <a:solidFill>
                  <a:schemeClr val="accent1">
                    <a:lumMod val="50000"/>
                  </a:schemeClr>
                </a:solidFill>
                <a:latin typeface="Arial" panose="020B0604020202020204" pitchFamily="34" charset="0"/>
              </a:rPr>
              <a:t> </a:t>
            </a:r>
            <a:endParaRPr lang="en-US" altLang="en-US" sz="1800" dirty="0">
              <a:solidFill>
                <a:schemeClr val="accent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92E2DC4-3DB8-C6CB-FC6B-715796B25082}"/>
              </a:ext>
            </a:extLst>
          </p:cNvPr>
          <p:cNvSpPr txBox="1"/>
          <p:nvPr/>
        </p:nvSpPr>
        <p:spPr>
          <a:xfrm>
            <a:off x="2258777" y="5489531"/>
            <a:ext cx="8033669" cy="1138773"/>
          </a:xfrm>
          <a:prstGeom prst="rect">
            <a:avLst/>
          </a:prstGeom>
          <a:noFill/>
        </p:spPr>
        <p:txBody>
          <a:bodyPr wrap="square">
            <a:spAutoFit/>
          </a:bodyPr>
          <a:lstStyle/>
          <a:p>
            <a:pPr algn="ctr">
              <a:defRPr/>
            </a:pPr>
            <a:r>
              <a:rPr lang="en-GB" sz="2400" b="1" dirty="0">
                <a:solidFill>
                  <a:srgbClr val="C00000"/>
                </a:solidFill>
                <a:latin typeface="Calibri" panose="020F0502020204030204" pitchFamily="34" charset="0"/>
              </a:rPr>
              <a:t>Onset (23</a:t>
            </a:r>
            <a:r>
              <a:rPr lang="en-GB" sz="2400" b="1" baseline="30000" dirty="0">
                <a:solidFill>
                  <a:srgbClr val="C00000"/>
                </a:solidFill>
                <a:latin typeface="Calibri" panose="020F0502020204030204" pitchFamily="34" charset="0"/>
              </a:rPr>
              <a:t>rd</a:t>
            </a:r>
            <a:r>
              <a:rPr lang="en-GB" sz="2400" b="1" dirty="0">
                <a:solidFill>
                  <a:srgbClr val="C00000"/>
                </a:solidFill>
                <a:latin typeface="Calibri" panose="020F0502020204030204" pitchFamily="34" charset="0"/>
              </a:rPr>
              <a:t> Oct), Cessation (9</a:t>
            </a:r>
            <a:r>
              <a:rPr lang="en-GB" sz="2400" b="1" baseline="30000" dirty="0">
                <a:solidFill>
                  <a:srgbClr val="C00000"/>
                </a:solidFill>
                <a:latin typeface="Calibri" panose="020F0502020204030204" pitchFamily="34" charset="0"/>
              </a:rPr>
              <a:t>th</a:t>
            </a:r>
            <a:r>
              <a:rPr lang="en-GB" sz="2400" b="1" dirty="0">
                <a:solidFill>
                  <a:srgbClr val="C00000"/>
                </a:solidFill>
                <a:latin typeface="Calibri" panose="020F0502020204030204" pitchFamily="34" charset="0"/>
              </a:rPr>
              <a:t> Dec) and Duration (47 days).</a:t>
            </a:r>
          </a:p>
          <a:p>
            <a:pPr algn="ctr">
              <a:defRPr/>
            </a:pPr>
            <a:r>
              <a:rPr lang="en-GB" sz="2200" dirty="0">
                <a:solidFill>
                  <a:schemeClr val="accent1">
                    <a:lumMod val="50000"/>
                  </a:schemeClr>
                </a:solidFill>
                <a:latin typeface="Calibri" panose="020F0502020204030204" pitchFamily="34" charset="0"/>
              </a:rPr>
              <a:t>Normal rainfall year,  IOD and ENSO were opposite in JAS. </a:t>
            </a:r>
          </a:p>
          <a:p>
            <a:pPr algn="ctr">
              <a:defRPr/>
            </a:pPr>
            <a:r>
              <a:rPr lang="en-GB" sz="2200" dirty="0">
                <a:solidFill>
                  <a:schemeClr val="accent1">
                    <a:lumMod val="50000"/>
                  </a:schemeClr>
                </a:solidFill>
                <a:latin typeface="Calibri" panose="020F0502020204030204" pitchFamily="34" charset="0"/>
              </a:rPr>
              <a:t>Onset in ST and AT matched </a:t>
            </a:r>
          </a:p>
        </p:txBody>
      </p:sp>
      <p:pic>
        <p:nvPicPr>
          <p:cNvPr id="5" name="Picture 4">
            <a:extLst>
              <a:ext uri="{FF2B5EF4-FFF2-40B4-BE49-F238E27FC236}">
                <a16:creationId xmlns:a16="http://schemas.microsoft.com/office/drawing/2014/main" id="{4594034B-D6C7-1504-19FA-9F6B9D9B0BAD}"/>
              </a:ext>
            </a:extLst>
          </p:cNvPr>
          <p:cNvPicPr>
            <a:picLocks noChangeAspect="1"/>
          </p:cNvPicPr>
          <p:nvPr/>
        </p:nvPicPr>
        <p:blipFill>
          <a:blip r:embed="rId2"/>
          <a:stretch>
            <a:fillRect/>
          </a:stretch>
        </p:blipFill>
        <p:spPr>
          <a:xfrm>
            <a:off x="3342322" y="1999700"/>
            <a:ext cx="5435918" cy="3489008"/>
          </a:xfrm>
          <a:prstGeom prst="rect">
            <a:avLst/>
          </a:prstGeom>
        </p:spPr>
      </p:pic>
      <p:sp>
        <p:nvSpPr>
          <p:cNvPr id="6" name="TextBox 5">
            <a:extLst>
              <a:ext uri="{FF2B5EF4-FFF2-40B4-BE49-F238E27FC236}">
                <a16:creationId xmlns:a16="http://schemas.microsoft.com/office/drawing/2014/main" id="{60D9BD90-6574-3D04-C3FB-498EFBA93FBA}"/>
              </a:ext>
            </a:extLst>
          </p:cNvPr>
          <p:cNvSpPr txBox="1"/>
          <p:nvPr/>
        </p:nvSpPr>
        <p:spPr>
          <a:xfrm>
            <a:off x="8494653" y="5102949"/>
            <a:ext cx="2517903" cy="369332"/>
          </a:xfrm>
          <a:prstGeom prst="rect">
            <a:avLst/>
          </a:prstGeom>
          <a:noFill/>
        </p:spPr>
        <p:txBody>
          <a:bodyPr wrap="square">
            <a:spAutoFit/>
          </a:bodyPr>
          <a:lstStyle/>
          <a:p>
            <a:r>
              <a:rPr lang="en-GB" sz="1800" dirty="0">
                <a:solidFill>
                  <a:schemeClr val="accent1">
                    <a:lumMod val="50000"/>
                  </a:schemeClr>
                </a:solidFill>
                <a:latin typeface="Arial" panose="020B0604020202020204" pitchFamily="34" charset="0"/>
                <a:cs typeface="Arial" panose="020B0604020202020204" pitchFamily="34" charset="0"/>
              </a:rPr>
              <a:t>[Z</a:t>
            </a:r>
            <a:r>
              <a:rPr lang="en-US" sz="1800" dirty="0" err="1">
                <a:solidFill>
                  <a:schemeClr val="accent1">
                    <a:lumMod val="50000"/>
                  </a:schemeClr>
                </a:solidFill>
                <a:latin typeface="Arial" panose="020B0604020202020204" pitchFamily="34" charset="0"/>
                <a:cs typeface="Arial" panose="020B0604020202020204" pitchFamily="34" charset="0"/>
              </a:rPr>
              <a:t>ampieri</a:t>
            </a:r>
            <a:r>
              <a:rPr lang="en-US" sz="1800" dirty="0">
                <a:solidFill>
                  <a:schemeClr val="accent1">
                    <a:lumMod val="50000"/>
                  </a:schemeClr>
                </a:solidFill>
                <a:latin typeface="Arial" panose="020B0604020202020204" pitchFamily="34" charset="0"/>
                <a:cs typeface="Arial" panose="020B0604020202020204" pitchFamily="34" charset="0"/>
              </a:rPr>
              <a:t> </a:t>
            </a:r>
            <a:r>
              <a:rPr lang="en-GB" altLang="en-US" sz="1800" dirty="0">
                <a:solidFill>
                  <a:schemeClr val="accent1">
                    <a:lumMod val="50000"/>
                  </a:schemeClr>
                </a:solidFill>
                <a:latin typeface="Arial" panose="020B0604020202020204" pitchFamily="34" charset="0"/>
                <a:cs typeface="Arial" panose="020B0604020202020204" pitchFamily="34" charset="0"/>
              </a:rPr>
              <a:t>et al. 2023]</a:t>
            </a:r>
            <a:endParaRPr lang="en-GB" dirty="0"/>
          </a:p>
        </p:txBody>
      </p:sp>
      <p:sp>
        <p:nvSpPr>
          <p:cNvPr id="10" name="TextBox 9">
            <a:extLst>
              <a:ext uri="{FF2B5EF4-FFF2-40B4-BE49-F238E27FC236}">
                <a16:creationId xmlns:a16="http://schemas.microsoft.com/office/drawing/2014/main" id="{F3F6EE9D-D8C0-9622-B866-6FABED0C9FE7}"/>
              </a:ext>
            </a:extLst>
          </p:cNvPr>
          <p:cNvSpPr txBox="1"/>
          <p:nvPr/>
        </p:nvSpPr>
        <p:spPr>
          <a:xfrm>
            <a:off x="1899143" y="1322363"/>
            <a:ext cx="8533983" cy="646331"/>
          </a:xfrm>
          <a:prstGeom prst="rect">
            <a:avLst/>
          </a:prstGeom>
          <a:noFill/>
          <a:ln>
            <a:solidFill>
              <a:schemeClr val="accent5">
                <a:lumMod val="60000"/>
                <a:lumOff val="40000"/>
              </a:schemeClr>
            </a:solidFill>
          </a:ln>
        </p:spPr>
        <p:txBody>
          <a:bodyPr wrap="square" rtlCol="0">
            <a:spAutoFit/>
          </a:bodyPr>
          <a:lstStyle/>
          <a:p>
            <a:r>
              <a:rPr lang="en-GB" altLang="en-US" sz="1800" dirty="0">
                <a:solidFill>
                  <a:srgbClr val="4472C4">
                    <a:lumMod val="50000"/>
                  </a:srgbClr>
                </a:solidFill>
                <a:latin typeface="Arial" panose="020B0604020202020204" pitchFamily="34" charset="0"/>
                <a:cs typeface="Arial" panose="020B0604020202020204" pitchFamily="34" charset="0"/>
              </a:rPr>
              <a:t>Exploring an Alternate Technique (AT) based on Cumulative Precipitation Anomaly         	             (without any arbitrary threshold or condition)</a:t>
            </a:r>
            <a:endParaRPr lang="en-GB" dirty="0"/>
          </a:p>
        </p:txBody>
      </p:sp>
    </p:spTree>
    <p:extLst>
      <p:ext uri="{BB962C8B-B14F-4D97-AF65-F5344CB8AC3E}">
        <p14:creationId xmlns:p14="http://schemas.microsoft.com/office/powerpoint/2010/main" val="411550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aph of different colored columns&#10;&#10;Description automatically generated">
            <a:extLst>
              <a:ext uri="{FF2B5EF4-FFF2-40B4-BE49-F238E27FC236}">
                <a16:creationId xmlns:a16="http://schemas.microsoft.com/office/drawing/2014/main" id="{24DB5D83-6F16-95B7-9691-7D010A5AD2B4}"/>
              </a:ext>
            </a:extLst>
          </p:cNvPr>
          <p:cNvPicPr>
            <a:picLocks noChangeAspect="1"/>
          </p:cNvPicPr>
          <p:nvPr/>
        </p:nvPicPr>
        <p:blipFill rotWithShape="1">
          <a:blip r:embed="rId2"/>
          <a:srcRect t="13223"/>
          <a:stretch/>
        </p:blipFill>
        <p:spPr bwMode="auto">
          <a:xfrm>
            <a:off x="1248228" y="2058270"/>
            <a:ext cx="4689955" cy="2711565"/>
          </a:xfrm>
          <a:prstGeom prst="rect">
            <a:avLst/>
          </a:prstGeom>
          <a:extLst>
            <a:ext uri="{53640926-AAD7-44D8-BBD7-CCE9431645EC}">
              <a14:shadowObscured xmlns:a14="http://schemas.microsoft.com/office/drawing/2010/main"/>
            </a:ext>
          </a:extLst>
        </p:spPr>
      </p:pic>
      <p:cxnSp>
        <p:nvCxnSpPr>
          <p:cNvPr id="12" name="Straight Connector 1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A graph of different colored squares&#10;&#10;Description automatically generated">
            <a:extLst>
              <a:ext uri="{FF2B5EF4-FFF2-40B4-BE49-F238E27FC236}">
                <a16:creationId xmlns:a16="http://schemas.microsoft.com/office/drawing/2014/main" id="{B8258C1F-4E8E-0124-53F8-4FB99B762D95}"/>
              </a:ext>
            </a:extLst>
          </p:cNvPr>
          <p:cNvPicPr>
            <a:picLocks noChangeAspect="1"/>
          </p:cNvPicPr>
          <p:nvPr/>
        </p:nvPicPr>
        <p:blipFill rotWithShape="1">
          <a:blip r:embed="rId3"/>
          <a:srcRect t="20274" b="3398"/>
          <a:stretch/>
        </p:blipFill>
        <p:spPr bwMode="auto">
          <a:xfrm>
            <a:off x="6195760" y="1122572"/>
            <a:ext cx="4995183" cy="2385060"/>
          </a:xfrm>
          <a:prstGeom prst="rect">
            <a:avLst/>
          </a:prstGeom>
          <a:extLst>
            <a:ext uri="{53640926-AAD7-44D8-BBD7-CCE9431645EC}">
              <a14:shadowObscured xmlns:a14="http://schemas.microsoft.com/office/drawing/2010/main"/>
            </a:ext>
          </a:extLst>
        </p:spPr>
      </p:pic>
      <p:sp>
        <p:nvSpPr>
          <p:cNvPr id="7" name="Titre 2">
            <a:extLst>
              <a:ext uri="{FF2B5EF4-FFF2-40B4-BE49-F238E27FC236}">
                <a16:creationId xmlns:a16="http://schemas.microsoft.com/office/drawing/2014/main" id="{A1F4D932-A9E4-F9D9-A8DE-6B2B5C4CB3F1}"/>
              </a:ext>
            </a:extLst>
          </p:cNvPr>
          <p:cNvSpPr txBox="1">
            <a:spLocks/>
          </p:cNvSpPr>
          <p:nvPr/>
        </p:nvSpPr>
        <p:spPr>
          <a:xfrm>
            <a:off x="1401016" y="836043"/>
            <a:ext cx="4245038" cy="656482"/>
          </a:xfrm>
          <a:prstGeom prst="rect">
            <a:avLst/>
          </a:prstGeom>
          <a:gradFill>
            <a:gsLst>
              <a:gs pos="0">
                <a:schemeClr val="accent1">
                  <a:alpha val="61000"/>
                </a:schemeClr>
              </a:gs>
              <a:gs pos="44000">
                <a:schemeClr val="accent1">
                  <a:gamma/>
                  <a:tint val="0"/>
                  <a:invGamma/>
                </a:schemeClr>
              </a:gs>
              <a:gs pos="100000">
                <a:schemeClr val="accent1">
                  <a:alpha val="61000"/>
                </a:schemeClr>
              </a:gs>
            </a:gsLst>
            <a:lin ang="18900000" scaled="1"/>
          </a:gradFill>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000" dirty="0">
                <a:solidFill>
                  <a:schemeClr val="accent1">
                    <a:lumMod val="50000"/>
                  </a:schemeClr>
                </a:solidFill>
                <a:latin typeface="Arial" panose="020B0604020202020204" pitchFamily="34" charset="0"/>
                <a:cs typeface="Arial" panose="020B0604020202020204" pitchFamily="34" charset="0"/>
              </a:rPr>
              <a:t>Cumulative Rains based on Drivers </a:t>
            </a:r>
          </a:p>
          <a:p>
            <a:pPr algn="ctr">
              <a:lnSpc>
                <a:spcPct val="120000"/>
              </a:lnSpc>
            </a:pPr>
            <a:r>
              <a:rPr lang="en-US" sz="8000" dirty="0">
                <a:solidFill>
                  <a:schemeClr val="accent1">
                    <a:lumMod val="50000"/>
                  </a:schemeClr>
                </a:solidFill>
                <a:latin typeface="Arial" panose="020B0604020202020204" pitchFamily="34" charset="0"/>
                <a:cs typeface="Arial" panose="020B0604020202020204" pitchFamily="34" charset="0"/>
              </a:rPr>
              <a:t>(1993-2021), CHIRPS data</a:t>
            </a:r>
            <a:br>
              <a:rPr lang="en-US" sz="8000" b="1" dirty="0">
                <a:solidFill>
                  <a:schemeClr val="bg1"/>
                </a:solidFill>
                <a:latin typeface="Arial" panose="020B0604020202020204" pitchFamily="34" charset="0"/>
                <a:cs typeface="Arial" panose="020B0604020202020204" pitchFamily="34" charset="0"/>
              </a:rPr>
            </a:br>
            <a:endParaRPr lang="en-US" sz="8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2370BCB-A945-B7A7-118D-3B24C9855996}"/>
              </a:ext>
            </a:extLst>
          </p:cNvPr>
          <p:cNvSpPr txBox="1"/>
          <p:nvPr/>
        </p:nvSpPr>
        <p:spPr>
          <a:xfrm>
            <a:off x="809399" y="4730735"/>
            <a:ext cx="5137968" cy="1477328"/>
          </a:xfrm>
          <a:prstGeom prst="rect">
            <a:avLst/>
          </a:prstGeom>
          <a:noFill/>
        </p:spPr>
        <p:txBody>
          <a:bodyPr wrap="square" rtlCol="0">
            <a:spAutoFit/>
          </a:bodyPr>
          <a:lstStyle/>
          <a:p>
            <a:pPr marL="285750" indent="-285750" algn="just">
              <a:buFont typeface="Arial" panose="020B0604020202020204" pitchFamily="34" charset="0"/>
              <a:buChar char="•"/>
            </a:pPr>
            <a:r>
              <a:rPr lang="en-GB" sz="1500" b="1" dirty="0">
                <a:solidFill>
                  <a:schemeClr val="accent1">
                    <a:lumMod val="50000"/>
                  </a:schemeClr>
                </a:solidFill>
                <a:latin typeface="Arial" panose="020B0604020202020204" pitchFamily="34" charset="0"/>
                <a:cs typeface="Arial" panose="020B0604020202020204" pitchFamily="34" charset="0"/>
              </a:rPr>
              <a:t>Deficit/Excess:</a:t>
            </a:r>
            <a:r>
              <a:rPr lang="en-GB" sz="1500" dirty="0">
                <a:solidFill>
                  <a:schemeClr val="accent1">
                    <a:lumMod val="50000"/>
                  </a:schemeClr>
                </a:solidFill>
                <a:latin typeface="Arial" panose="020B0604020202020204" pitchFamily="34" charset="0"/>
                <a:cs typeface="Arial" panose="020B0604020202020204" pitchFamily="34" charset="0"/>
              </a:rPr>
              <a:t> Rainfall deficit in Case 1, 2 (pink); 	while excess rain for Case 3, 4 (blue).</a:t>
            </a:r>
          </a:p>
          <a:p>
            <a:pPr marL="285750" indent="-285750" algn="just">
              <a:buFont typeface="Arial" panose="020B0604020202020204" pitchFamily="34" charset="0"/>
              <a:buChar char="•"/>
            </a:pPr>
            <a:r>
              <a:rPr lang="en-GB" sz="1500" b="1" dirty="0">
                <a:solidFill>
                  <a:schemeClr val="accent1">
                    <a:lumMod val="50000"/>
                  </a:schemeClr>
                </a:solidFill>
                <a:latin typeface="Arial" panose="020B0604020202020204" pitchFamily="34" charset="0"/>
                <a:cs typeface="Arial" panose="020B0604020202020204" pitchFamily="34" charset="0"/>
              </a:rPr>
              <a:t>Uncertainty:</a:t>
            </a:r>
            <a:r>
              <a:rPr lang="en-GB" sz="1500" dirty="0">
                <a:solidFill>
                  <a:schemeClr val="accent1">
                    <a:lumMod val="50000"/>
                  </a:schemeClr>
                </a:solidFill>
                <a:latin typeface="Arial" panose="020B0604020202020204" pitchFamily="34" charset="0"/>
                <a:cs typeface="Arial" panose="020B0604020202020204" pitchFamily="34" charset="0"/>
              </a:rPr>
              <a:t> smallest in Case 1 and 2 (Pink) than 	Case 6. Similar for other stations too</a:t>
            </a:r>
          </a:p>
          <a:p>
            <a:pPr marL="285750" indent="-285750" algn="just">
              <a:buFont typeface="Arial" panose="020B0604020202020204" pitchFamily="34" charset="0"/>
              <a:buChar char="•"/>
            </a:pPr>
            <a:r>
              <a:rPr lang="en-GB" sz="1500" b="1" dirty="0">
                <a:solidFill>
                  <a:schemeClr val="accent1">
                    <a:lumMod val="50000"/>
                  </a:schemeClr>
                </a:solidFill>
                <a:latin typeface="Arial" panose="020B0604020202020204" pitchFamily="34" charset="0"/>
                <a:cs typeface="Arial" panose="020B0604020202020204" pitchFamily="34" charset="0"/>
              </a:rPr>
              <a:t>Boxplot better than Averaging: </a:t>
            </a:r>
            <a:r>
              <a:rPr lang="en-GB" sz="1500" dirty="0">
                <a:solidFill>
                  <a:schemeClr val="accent1">
                    <a:lumMod val="50000"/>
                  </a:schemeClr>
                </a:solidFill>
                <a:latin typeface="Arial" panose="020B0604020202020204" pitchFamily="34" charset="0"/>
                <a:cs typeface="Arial" panose="020B0604020202020204" pitchFamily="34" charset="0"/>
              </a:rPr>
              <a:t>outliers can be 	removed</a:t>
            </a:r>
            <a:r>
              <a:rPr lang="en-US" sz="1500" dirty="0">
                <a:effectLst/>
                <a:latin typeface="Calibri" panose="020F0502020204030204" pitchFamily="34" charset="0"/>
                <a:ea typeface="Calibri" panose="020F0502020204030204" pitchFamily="34" charset="0"/>
                <a:cs typeface="Calibri" panose="020F0502020204030204" pitchFamily="34" charset="0"/>
              </a:rPr>
              <a:t>.</a:t>
            </a:r>
            <a:endParaRPr lang="en-GB" sz="1500" dirty="0">
              <a:solidFill>
                <a:schemeClr val="accent1">
                  <a:lumMod val="50000"/>
                </a:schemeClr>
              </a:solidFill>
            </a:endParaRPr>
          </a:p>
        </p:txBody>
      </p:sp>
      <p:pic>
        <p:nvPicPr>
          <p:cNvPr id="11" name="Picture 10">
            <a:extLst>
              <a:ext uri="{FF2B5EF4-FFF2-40B4-BE49-F238E27FC236}">
                <a16:creationId xmlns:a16="http://schemas.microsoft.com/office/drawing/2014/main" id="{CCDEDC40-B341-2458-728E-259D98002CFA}"/>
              </a:ext>
            </a:extLst>
          </p:cNvPr>
          <p:cNvPicPr>
            <a:picLocks noChangeAspect="1"/>
          </p:cNvPicPr>
          <p:nvPr/>
        </p:nvPicPr>
        <p:blipFill rotWithShape="1">
          <a:blip r:embed="rId4"/>
          <a:srcRect t="19090" r="3846" b="3698"/>
          <a:stretch/>
        </p:blipFill>
        <p:spPr bwMode="auto">
          <a:xfrm>
            <a:off x="6174783" y="3400740"/>
            <a:ext cx="4914131" cy="2385060"/>
          </a:xfrm>
          <a:prstGeom prst="rect">
            <a:avLst/>
          </a:prstGeom>
          <a:ln>
            <a:noFill/>
          </a:ln>
          <a:extLst>
            <a:ext uri="{53640926-AAD7-44D8-BBD7-CCE9431645EC}">
              <a14:shadowObscured xmlns:a14="http://schemas.microsoft.com/office/drawing/2010/main"/>
            </a:ext>
          </a:extLst>
        </p:spPr>
      </p:pic>
      <p:sp>
        <p:nvSpPr>
          <p:cNvPr id="13" name="Rounded Rectangle 14">
            <a:extLst>
              <a:ext uri="{FF2B5EF4-FFF2-40B4-BE49-F238E27FC236}">
                <a16:creationId xmlns:a16="http://schemas.microsoft.com/office/drawing/2014/main" id="{F89A2793-6FB4-EA51-0984-8DACF4A16A6D}"/>
              </a:ext>
            </a:extLst>
          </p:cNvPr>
          <p:cNvSpPr/>
          <p:nvPr/>
        </p:nvSpPr>
        <p:spPr bwMode="auto">
          <a:xfrm>
            <a:off x="2355266" y="1619924"/>
            <a:ext cx="2100619" cy="487735"/>
          </a:xfrm>
          <a:prstGeom prst="roundRect">
            <a:avLst/>
          </a:prstGeom>
          <a:solidFill>
            <a:sysClr val="window" lastClr="FFFFFF"/>
          </a:solidFill>
          <a:ln w="19050">
            <a:solidFill>
              <a:srgbClr val="A5A5A5"/>
            </a:solidFill>
            <a:round/>
            <a:headEnd/>
            <a:tailEnd/>
          </a:ln>
          <a:effectLst>
            <a:glow rad="63500">
              <a:srgbClr val="ED7D31">
                <a:satMod val="175000"/>
                <a:alpha val="40000"/>
              </a:srgbClr>
            </a:glo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C00000"/>
                </a:solidFill>
                <a:effectLst/>
                <a:uLnTx/>
                <a:uFillTx/>
              </a:rPr>
              <a:t>  </a:t>
            </a:r>
            <a:r>
              <a:rPr kumimoji="0" lang="en-GB" b="1" i="0" u="none" strike="noStrike" kern="0" cap="none" spc="0" normalizeH="0" baseline="0" noProof="0" dirty="0">
                <a:ln>
                  <a:noFill/>
                </a:ln>
                <a:solidFill>
                  <a:srgbClr val="1599AB"/>
                </a:solidFill>
                <a:effectLst/>
                <a:uLnTx/>
                <a:uFillTx/>
              </a:rPr>
              <a:t>a) </a:t>
            </a:r>
            <a:r>
              <a:rPr kumimoji="0" lang="en-GB" b="1" i="0" u="none" strike="noStrike" kern="0" cap="none" spc="0" normalizeH="0" baseline="0" noProof="0" dirty="0" err="1">
                <a:ln>
                  <a:noFill/>
                </a:ln>
                <a:solidFill>
                  <a:srgbClr val="1599AB"/>
                </a:solidFill>
                <a:effectLst/>
                <a:uLnTx/>
                <a:uFillTx/>
              </a:rPr>
              <a:t>Kibaha</a:t>
            </a:r>
            <a:r>
              <a:rPr lang="en-GB" b="1" kern="0" noProof="0" dirty="0">
                <a:solidFill>
                  <a:srgbClr val="1599AB"/>
                </a:solidFill>
              </a:rPr>
              <a:t> (Averaging)</a:t>
            </a:r>
            <a:r>
              <a:rPr kumimoji="0" lang="en-GB" b="1" i="0" u="none" strike="noStrike" kern="0" cap="none" spc="0" normalizeH="0" baseline="0" noProof="0" dirty="0">
                <a:ln>
                  <a:noFill/>
                </a:ln>
                <a:solidFill>
                  <a:srgbClr val="1599AB"/>
                </a:solidFill>
                <a:effectLst/>
                <a:uLnTx/>
                <a:uFillTx/>
                <a:latin typeface="Arial" panose="020B0604020202020204" pitchFamily="34" charset="0"/>
                <a:cs typeface="Arial" panose="020B0604020202020204" pitchFamily="34" charset="0"/>
              </a:rPr>
              <a:t> </a:t>
            </a:r>
            <a:r>
              <a:rPr kumimoji="0" lang="en-GB" b="1" i="1" u="none" strike="noStrike" kern="0" cap="none" spc="0" normalizeH="0" baseline="0" noProof="0" dirty="0">
                <a:ln>
                  <a:noFill/>
                </a:ln>
                <a:solidFill>
                  <a:srgbClr val="1599AB"/>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p:txBody>
      </p:sp>
      <p:sp>
        <p:nvSpPr>
          <p:cNvPr id="14" name="Rounded Rectangle 14">
            <a:extLst>
              <a:ext uri="{FF2B5EF4-FFF2-40B4-BE49-F238E27FC236}">
                <a16:creationId xmlns:a16="http://schemas.microsoft.com/office/drawing/2014/main" id="{FFE66875-74A6-344E-E618-4D25570CA2DD}"/>
              </a:ext>
            </a:extLst>
          </p:cNvPr>
          <p:cNvSpPr/>
          <p:nvPr/>
        </p:nvSpPr>
        <p:spPr bwMode="auto">
          <a:xfrm>
            <a:off x="7718295" y="836043"/>
            <a:ext cx="2100619" cy="291902"/>
          </a:xfrm>
          <a:prstGeom prst="roundRect">
            <a:avLst/>
          </a:prstGeom>
          <a:solidFill>
            <a:sysClr val="window" lastClr="FFFFFF"/>
          </a:solidFill>
          <a:ln w="19050">
            <a:solidFill>
              <a:srgbClr val="A5A5A5"/>
            </a:solidFill>
            <a:round/>
            <a:headEnd/>
            <a:tailEnd/>
          </a:ln>
          <a:effectLst>
            <a:glow rad="63500">
              <a:srgbClr val="ED7D31">
                <a:satMod val="175000"/>
                <a:alpha val="40000"/>
              </a:srgbClr>
            </a:glo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C00000"/>
                </a:solidFill>
                <a:effectLst/>
                <a:uLnTx/>
                <a:uFillTx/>
              </a:rPr>
              <a:t>  </a:t>
            </a:r>
            <a:r>
              <a:rPr lang="en-GB" b="1" kern="0" dirty="0">
                <a:solidFill>
                  <a:srgbClr val="1599AB"/>
                </a:solidFill>
              </a:rPr>
              <a:t>b</a:t>
            </a:r>
            <a:r>
              <a:rPr kumimoji="0" lang="en-GB" b="1" i="0" u="none" strike="noStrike" kern="0" cap="none" spc="0" normalizeH="0" baseline="0" noProof="0" dirty="0">
                <a:ln>
                  <a:noFill/>
                </a:ln>
                <a:solidFill>
                  <a:srgbClr val="1599AB"/>
                </a:solidFill>
                <a:effectLst/>
                <a:uLnTx/>
                <a:uFillTx/>
              </a:rPr>
              <a:t>) </a:t>
            </a:r>
            <a:r>
              <a:rPr kumimoji="0" lang="en-GB" b="1" i="0" u="none" strike="noStrike" kern="0" cap="none" spc="0" normalizeH="0" baseline="0" noProof="0" dirty="0" err="1">
                <a:ln>
                  <a:noFill/>
                </a:ln>
                <a:solidFill>
                  <a:srgbClr val="1599AB"/>
                </a:solidFill>
                <a:effectLst/>
                <a:uLnTx/>
                <a:uFillTx/>
              </a:rPr>
              <a:t>Kibaha</a:t>
            </a:r>
            <a:r>
              <a:rPr lang="en-GB" b="1" kern="0" noProof="0" dirty="0">
                <a:solidFill>
                  <a:srgbClr val="1599AB"/>
                </a:solidFill>
              </a:rPr>
              <a:t> (Box plot)</a:t>
            </a:r>
            <a:r>
              <a:rPr kumimoji="0" lang="en-GB" b="1" i="0" u="none" strike="noStrike" kern="0" cap="none" spc="0" normalizeH="0" baseline="0" noProof="0" dirty="0">
                <a:ln>
                  <a:noFill/>
                </a:ln>
                <a:solidFill>
                  <a:srgbClr val="1599AB"/>
                </a:solidFill>
                <a:effectLst/>
                <a:uLnTx/>
                <a:uFillTx/>
                <a:latin typeface="Arial" panose="020B0604020202020204" pitchFamily="34" charset="0"/>
                <a:cs typeface="Arial" panose="020B0604020202020204" pitchFamily="34" charset="0"/>
              </a:rPr>
              <a:t> </a:t>
            </a:r>
            <a:r>
              <a:rPr kumimoji="0" lang="en-GB" b="1" i="1" u="none" strike="noStrike" kern="0" cap="none" spc="0" normalizeH="0" baseline="0" noProof="0" dirty="0">
                <a:ln>
                  <a:noFill/>
                </a:ln>
                <a:solidFill>
                  <a:srgbClr val="1599AB"/>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p:txBody>
      </p:sp>
      <p:sp>
        <p:nvSpPr>
          <p:cNvPr id="15" name="Rounded Rectangle 14">
            <a:extLst>
              <a:ext uri="{FF2B5EF4-FFF2-40B4-BE49-F238E27FC236}">
                <a16:creationId xmlns:a16="http://schemas.microsoft.com/office/drawing/2014/main" id="{4EC496C7-12D2-A857-A448-824C91B6730B}"/>
              </a:ext>
            </a:extLst>
          </p:cNvPr>
          <p:cNvSpPr/>
          <p:nvPr/>
        </p:nvSpPr>
        <p:spPr bwMode="auto">
          <a:xfrm>
            <a:off x="7489376" y="3205420"/>
            <a:ext cx="2772227" cy="228614"/>
          </a:xfrm>
          <a:prstGeom prst="roundRect">
            <a:avLst/>
          </a:prstGeom>
          <a:solidFill>
            <a:sysClr val="window" lastClr="FFFFFF"/>
          </a:solidFill>
          <a:ln w="19050">
            <a:solidFill>
              <a:srgbClr val="A5A5A5"/>
            </a:solidFill>
            <a:round/>
            <a:headEnd/>
            <a:tailEnd/>
          </a:ln>
          <a:effectLst>
            <a:glow rad="63500">
              <a:srgbClr val="ED7D31">
                <a:satMod val="175000"/>
                <a:alpha val="40000"/>
              </a:srgbClr>
            </a:glo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C00000"/>
                </a:solidFill>
                <a:effectLst/>
                <a:uLnTx/>
                <a:uFillTx/>
              </a:rPr>
              <a:t>  </a:t>
            </a:r>
            <a:r>
              <a:rPr lang="en-GB" b="1" kern="0" dirty="0">
                <a:solidFill>
                  <a:srgbClr val="1599AB"/>
                </a:solidFill>
              </a:rPr>
              <a:t>c</a:t>
            </a:r>
            <a:r>
              <a:rPr kumimoji="0" lang="en-GB" b="1" i="0" u="none" strike="noStrike" kern="0" cap="none" spc="0" normalizeH="0" baseline="0" noProof="0" dirty="0">
                <a:ln>
                  <a:noFill/>
                </a:ln>
                <a:solidFill>
                  <a:srgbClr val="1599AB"/>
                </a:solidFill>
                <a:effectLst/>
                <a:uLnTx/>
                <a:uFillTx/>
              </a:rPr>
              <a:t>) </a:t>
            </a:r>
            <a:r>
              <a:rPr kumimoji="0" lang="en-GB" b="1" i="0" u="none" strike="noStrike" kern="0" cap="none" spc="0" normalizeH="0" baseline="0" noProof="0" dirty="0" err="1">
                <a:ln>
                  <a:noFill/>
                </a:ln>
                <a:solidFill>
                  <a:srgbClr val="1599AB"/>
                </a:solidFill>
                <a:effectLst/>
                <a:uLnTx/>
                <a:uFillTx/>
              </a:rPr>
              <a:t>Mtera</a:t>
            </a:r>
            <a:r>
              <a:rPr lang="en-GB" b="1" kern="0" noProof="0" dirty="0">
                <a:solidFill>
                  <a:srgbClr val="1599AB"/>
                </a:solidFill>
              </a:rPr>
              <a:t> (Box plot)</a:t>
            </a:r>
            <a:r>
              <a:rPr kumimoji="0" lang="en-GB" b="1" i="0" u="none" strike="noStrike" kern="0" cap="none" spc="0" normalizeH="0" baseline="0" noProof="0" dirty="0">
                <a:ln>
                  <a:noFill/>
                </a:ln>
                <a:solidFill>
                  <a:srgbClr val="1599AB"/>
                </a:solidFill>
                <a:effectLst/>
                <a:uLnTx/>
                <a:uFillTx/>
                <a:latin typeface="Arial" panose="020B0604020202020204" pitchFamily="34" charset="0"/>
                <a:cs typeface="Arial" panose="020B0604020202020204" pitchFamily="34" charset="0"/>
              </a:rPr>
              <a:t> </a:t>
            </a:r>
            <a:r>
              <a:rPr kumimoji="0" lang="en-GB" b="1" i="1" u="none" strike="noStrike" kern="0" cap="none" spc="0" normalizeH="0" baseline="0" noProof="0" dirty="0">
                <a:ln>
                  <a:noFill/>
                </a:ln>
                <a:solidFill>
                  <a:srgbClr val="1599AB"/>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p:txBody>
      </p:sp>
      <p:sp>
        <p:nvSpPr>
          <p:cNvPr id="4" name="TextBox 3">
            <a:extLst>
              <a:ext uri="{FF2B5EF4-FFF2-40B4-BE49-F238E27FC236}">
                <a16:creationId xmlns:a16="http://schemas.microsoft.com/office/drawing/2014/main" id="{CB4A52BE-F9E8-48F1-C01E-C18F93EBF166}"/>
              </a:ext>
            </a:extLst>
          </p:cNvPr>
          <p:cNvSpPr txBox="1"/>
          <p:nvPr/>
        </p:nvSpPr>
        <p:spPr>
          <a:xfrm>
            <a:off x="6059909" y="5727196"/>
            <a:ext cx="5658478" cy="323165"/>
          </a:xfrm>
          <a:prstGeom prst="rect">
            <a:avLst/>
          </a:prstGeom>
          <a:noFill/>
        </p:spPr>
        <p:txBody>
          <a:bodyPr wrap="square" rtlCol="0">
            <a:spAutoFit/>
          </a:bodyPr>
          <a:lstStyle/>
          <a:p>
            <a:pPr algn="just"/>
            <a:r>
              <a:rPr lang="en-GB" sz="1500" dirty="0">
                <a:solidFill>
                  <a:schemeClr val="accent1">
                    <a:lumMod val="50000"/>
                  </a:schemeClr>
                </a:solidFill>
                <a:latin typeface="Arial" panose="020B0604020202020204" pitchFamily="34" charset="0"/>
                <a:cs typeface="Arial" panose="020B0604020202020204" pitchFamily="34" charset="0"/>
              </a:rPr>
              <a:t>Two stations chosen from Tanzania where station data available</a:t>
            </a:r>
            <a:r>
              <a:rPr lang="en-US" sz="1500" dirty="0">
                <a:effectLst/>
                <a:latin typeface="Calibri" panose="020F0502020204030204" pitchFamily="34" charset="0"/>
                <a:ea typeface="Calibri" panose="020F0502020204030204" pitchFamily="34" charset="0"/>
                <a:cs typeface="Calibri" panose="020F0502020204030204" pitchFamily="34" charset="0"/>
              </a:rPr>
              <a:t>.</a:t>
            </a:r>
            <a:endParaRPr lang="en-GB" sz="1500" dirty="0">
              <a:solidFill>
                <a:schemeClr val="accent1">
                  <a:lumMod val="50000"/>
                </a:schemeClr>
              </a:solidFill>
            </a:endParaRPr>
          </a:p>
        </p:txBody>
      </p:sp>
    </p:spTree>
    <p:extLst>
      <p:ext uri="{BB962C8B-B14F-4D97-AF65-F5344CB8AC3E}">
        <p14:creationId xmlns:p14="http://schemas.microsoft.com/office/powerpoint/2010/main" val="350311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pic>
        <p:nvPicPr>
          <p:cNvPr id="2" name="Picture 1" descr="A chart with different colored squares&#10;&#10;Description automatically generated">
            <a:extLst>
              <a:ext uri="{FF2B5EF4-FFF2-40B4-BE49-F238E27FC236}">
                <a16:creationId xmlns:a16="http://schemas.microsoft.com/office/drawing/2014/main" id="{A42E6788-034E-CE2D-CEC8-6D872E50156E}"/>
              </a:ext>
            </a:extLst>
          </p:cNvPr>
          <p:cNvPicPr>
            <a:picLocks noChangeAspect="1"/>
          </p:cNvPicPr>
          <p:nvPr/>
        </p:nvPicPr>
        <p:blipFill rotWithShape="1">
          <a:blip r:embed="rId2"/>
          <a:srcRect t="18584"/>
          <a:stretch/>
        </p:blipFill>
        <p:spPr bwMode="auto">
          <a:xfrm>
            <a:off x="1221215" y="2078506"/>
            <a:ext cx="5245845" cy="2753995"/>
          </a:xfrm>
          <a:prstGeom prst="rect">
            <a:avLst/>
          </a:prstGeom>
          <a:ln>
            <a:noFill/>
          </a:ln>
          <a:extLst>
            <a:ext uri="{53640926-AAD7-44D8-BBD7-CCE9431645EC}">
              <a14:shadowObscured xmlns:a14="http://schemas.microsoft.com/office/drawing/2010/main"/>
            </a:ext>
          </a:extLst>
        </p:spPr>
      </p:pic>
      <p:pic>
        <p:nvPicPr>
          <p:cNvPr id="3" name="Picture 2" descr="A chart with different colored squares&#10;&#10;Description automatically generated">
            <a:extLst>
              <a:ext uri="{FF2B5EF4-FFF2-40B4-BE49-F238E27FC236}">
                <a16:creationId xmlns:a16="http://schemas.microsoft.com/office/drawing/2014/main" id="{E51C72BC-9F5E-13A6-2E5E-6AE40C1A398F}"/>
              </a:ext>
            </a:extLst>
          </p:cNvPr>
          <p:cNvPicPr>
            <a:picLocks noChangeAspect="1"/>
          </p:cNvPicPr>
          <p:nvPr/>
        </p:nvPicPr>
        <p:blipFill rotWithShape="1">
          <a:blip r:embed="rId3"/>
          <a:srcRect t="17176"/>
          <a:stretch/>
        </p:blipFill>
        <p:spPr bwMode="auto">
          <a:xfrm>
            <a:off x="6319020" y="2028190"/>
            <a:ext cx="5024841" cy="2801620"/>
          </a:xfrm>
          <a:prstGeom prst="rect">
            <a:avLst/>
          </a:prstGeom>
          <a:ln>
            <a:noFill/>
          </a:ln>
          <a:extLst>
            <a:ext uri="{53640926-AAD7-44D8-BBD7-CCE9431645EC}">
              <a14:shadowObscured xmlns:a14="http://schemas.microsoft.com/office/drawing/2010/main"/>
            </a:ext>
          </a:extLst>
        </p:spPr>
      </p:pic>
      <p:sp>
        <p:nvSpPr>
          <p:cNvPr id="6" name="Titre 2">
            <a:extLst>
              <a:ext uri="{FF2B5EF4-FFF2-40B4-BE49-F238E27FC236}">
                <a16:creationId xmlns:a16="http://schemas.microsoft.com/office/drawing/2014/main" id="{FE83AA8E-0F28-DE1B-EC4F-9819837E92B6}"/>
              </a:ext>
            </a:extLst>
          </p:cNvPr>
          <p:cNvSpPr txBox="1">
            <a:spLocks/>
          </p:cNvSpPr>
          <p:nvPr/>
        </p:nvSpPr>
        <p:spPr>
          <a:xfrm>
            <a:off x="3005163" y="344557"/>
            <a:ext cx="6283980" cy="834886"/>
          </a:xfrm>
          <a:prstGeom prst="rect">
            <a:avLst/>
          </a:prstGeom>
          <a:gradFill>
            <a:gsLst>
              <a:gs pos="0">
                <a:schemeClr val="accent1">
                  <a:alpha val="61000"/>
                  <a:lumMod val="95000"/>
                </a:schemeClr>
              </a:gs>
              <a:gs pos="44000">
                <a:schemeClr val="accent1">
                  <a:gamma/>
                  <a:tint val="0"/>
                  <a:invGamma/>
                </a:schemeClr>
              </a:gs>
              <a:gs pos="100000">
                <a:schemeClr val="accent1">
                  <a:alpha val="61000"/>
                </a:schemeClr>
              </a:gs>
            </a:gsLst>
            <a:lin ang="18900000" scaled="1"/>
          </a:gradFill>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br>
              <a:rPr lang="en-US" sz="3200" b="1" dirty="0">
                <a:solidFill>
                  <a:schemeClr val="bg1"/>
                </a:solidFill>
              </a:rPr>
            </a:br>
            <a:r>
              <a:rPr lang="en-US" sz="8000" dirty="0">
                <a:solidFill>
                  <a:schemeClr val="accent1">
                    <a:lumMod val="50000"/>
                  </a:schemeClr>
                </a:solidFill>
                <a:latin typeface="Arial" panose="020B0604020202020204" pitchFamily="34" charset="0"/>
                <a:cs typeface="Arial" panose="020B0604020202020204" pitchFamily="34" charset="0"/>
              </a:rPr>
              <a:t>Rainy season </a:t>
            </a:r>
            <a:r>
              <a:rPr lang="en-US" sz="8000" b="1" dirty="0">
                <a:solidFill>
                  <a:schemeClr val="accent1">
                    <a:lumMod val="50000"/>
                  </a:schemeClr>
                </a:solidFill>
                <a:latin typeface="Arial" panose="020B0604020202020204" pitchFamily="34" charset="0"/>
                <a:cs typeface="Arial" panose="020B0604020202020204" pitchFamily="34" charset="0"/>
              </a:rPr>
              <a:t>Onset </a:t>
            </a:r>
            <a:r>
              <a:rPr lang="en-US" sz="8000" dirty="0">
                <a:solidFill>
                  <a:schemeClr val="accent1">
                    <a:lumMod val="50000"/>
                  </a:schemeClr>
                </a:solidFill>
                <a:latin typeface="Arial" panose="020B0604020202020204" pitchFamily="34" charset="0"/>
                <a:cs typeface="Arial" panose="020B0604020202020204" pitchFamily="34" charset="0"/>
              </a:rPr>
              <a:t>(OND) based on drivers in JAS: two Techniques using CHIRPS data in </a:t>
            </a:r>
            <a:r>
              <a:rPr lang="en-US" sz="8000" dirty="0" err="1">
                <a:solidFill>
                  <a:schemeClr val="accent1">
                    <a:lumMod val="50000"/>
                  </a:schemeClr>
                </a:solidFill>
                <a:latin typeface="Arial" panose="020B0604020202020204" pitchFamily="34" charset="0"/>
                <a:cs typeface="Arial" panose="020B0604020202020204" pitchFamily="34" charset="0"/>
              </a:rPr>
              <a:t>Kibaha</a:t>
            </a:r>
            <a:endParaRPr lang="en-US" sz="8000" b="1" dirty="0">
              <a:solidFill>
                <a:schemeClr val="bg1"/>
              </a:solidFill>
              <a:latin typeface="Arial" panose="020B0604020202020204" pitchFamily="34" charset="0"/>
              <a:cs typeface="Arial" panose="020B0604020202020204" pitchFamily="34" charset="0"/>
            </a:endParaRPr>
          </a:p>
        </p:txBody>
      </p:sp>
      <p:sp>
        <p:nvSpPr>
          <p:cNvPr id="7" name="Rounded Rectangle 14">
            <a:extLst>
              <a:ext uri="{FF2B5EF4-FFF2-40B4-BE49-F238E27FC236}">
                <a16:creationId xmlns:a16="http://schemas.microsoft.com/office/drawing/2014/main" id="{075B0D47-820C-0B03-F995-EC4E34A97A2E}"/>
              </a:ext>
            </a:extLst>
          </p:cNvPr>
          <p:cNvSpPr/>
          <p:nvPr/>
        </p:nvSpPr>
        <p:spPr bwMode="auto">
          <a:xfrm>
            <a:off x="2355266" y="1575936"/>
            <a:ext cx="3046654" cy="487735"/>
          </a:xfrm>
          <a:prstGeom prst="roundRect">
            <a:avLst/>
          </a:prstGeom>
          <a:solidFill>
            <a:sysClr val="window" lastClr="FFFFFF"/>
          </a:solidFill>
          <a:ln w="19050">
            <a:solidFill>
              <a:srgbClr val="A5A5A5"/>
            </a:solidFill>
            <a:round/>
            <a:headEnd/>
            <a:tailEnd/>
          </a:ln>
          <a:effectLst>
            <a:glow rad="63500">
              <a:srgbClr val="ED7D31">
                <a:satMod val="175000"/>
                <a:alpha val="40000"/>
              </a:srgbClr>
            </a:glo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C00000"/>
                </a:solidFill>
                <a:effectLst/>
                <a:uLnTx/>
                <a:uFillTx/>
              </a:rPr>
              <a:t>  </a:t>
            </a:r>
            <a:r>
              <a:rPr kumimoji="0" lang="en-GB" b="1" i="0" u="none" strike="noStrike" kern="0" cap="none" spc="0" normalizeH="0" baseline="0" noProof="0" dirty="0">
                <a:ln>
                  <a:noFill/>
                </a:ln>
                <a:solidFill>
                  <a:srgbClr val="1599AB"/>
                </a:solidFill>
                <a:effectLst/>
                <a:uLnTx/>
                <a:uFillTx/>
              </a:rPr>
              <a:t>a) Alternate Technique (</a:t>
            </a:r>
            <a:r>
              <a:rPr lang="en-GB" b="1" kern="0" dirty="0">
                <a:solidFill>
                  <a:srgbClr val="1599AB"/>
                </a:solidFill>
              </a:rPr>
              <a:t>AT)</a:t>
            </a:r>
            <a:r>
              <a:rPr kumimoji="0" lang="en-GB" b="1" i="0" u="none" strike="noStrike" kern="0" cap="none" spc="0" normalizeH="0" baseline="0" noProof="0" dirty="0">
                <a:ln>
                  <a:noFill/>
                </a:ln>
                <a:solidFill>
                  <a:srgbClr val="1599AB"/>
                </a:solidFill>
                <a:effectLst/>
                <a:uLnTx/>
                <a:uFillTx/>
                <a:latin typeface="Arial" panose="020B0604020202020204" pitchFamily="34" charset="0"/>
                <a:cs typeface="Arial" panose="020B0604020202020204" pitchFamily="34" charset="0"/>
              </a:rPr>
              <a:t> </a:t>
            </a:r>
            <a:r>
              <a:rPr kumimoji="0" lang="en-GB" b="1" i="1" u="none" strike="noStrike" kern="0" cap="none" spc="0" normalizeH="0" baseline="0" noProof="0" dirty="0">
                <a:ln>
                  <a:noFill/>
                </a:ln>
                <a:solidFill>
                  <a:srgbClr val="1599AB"/>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p:txBody>
      </p:sp>
      <p:sp>
        <p:nvSpPr>
          <p:cNvPr id="8" name="Rounded Rectangle 14">
            <a:extLst>
              <a:ext uri="{FF2B5EF4-FFF2-40B4-BE49-F238E27FC236}">
                <a16:creationId xmlns:a16="http://schemas.microsoft.com/office/drawing/2014/main" id="{476A6B09-A597-7EC2-50C4-CBB9B55D5B05}"/>
              </a:ext>
            </a:extLst>
          </p:cNvPr>
          <p:cNvSpPr/>
          <p:nvPr/>
        </p:nvSpPr>
        <p:spPr bwMode="auto">
          <a:xfrm>
            <a:off x="7190514" y="1581746"/>
            <a:ext cx="3433906" cy="487735"/>
          </a:xfrm>
          <a:prstGeom prst="roundRect">
            <a:avLst/>
          </a:prstGeom>
          <a:solidFill>
            <a:sysClr val="window" lastClr="FFFFFF"/>
          </a:solidFill>
          <a:ln w="19050">
            <a:solidFill>
              <a:srgbClr val="A5A5A5"/>
            </a:solidFill>
            <a:round/>
            <a:headEnd/>
            <a:tailEnd/>
          </a:ln>
          <a:effectLst>
            <a:glow rad="63500">
              <a:srgbClr val="ED7D31">
                <a:satMod val="175000"/>
                <a:alpha val="40000"/>
              </a:srgbClr>
            </a:glo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00000"/>
                </a:solidFill>
                <a:effectLst/>
                <a:uLnTx/>
                <a:uFillTx/>
              </a:rPr>
              <a:t>   </a:t>
            </a:r>
            <a:r>
              <a:rPr kumimoji="0" lang="en-GB" b="1" i="0" u="none" strike="noStrike" kern="0" cap="none" spc="0" normalizeH="0" baseline="0" noProof="0" dirty="0">
                <a:ln>
                  <a:noFill/>
                </a:ln>
                <a:solidFill>
                  <a:srgbClr val="1599AB"/>
                </a:solidFill>
                <a:effectLst/>
                <a:uLnTx/>
                <a:uFillTx/>
              </a:rPr>
              <a:t>b) Official Standard Technique (</a:t>
            </a:r>
            <a:r>
              <a:rPr lang="en-GB" b="1" kern="0" dirty="0">
                <a:solidFill>
                  <a:srgbClr val="1599AB"/>
                </a:solidFill>
              </a:rPr>
              <a:t>ST)</a:t>
            </a:r>
            <a:r>
              <a:rPr kumimoji="0" lang="en-GB" b="1" i="0" u="none" strike="noStrike" kern="0" cap="none" spc="0" normalizeH="0" baseline="0" noProof="0" dirty="0">
                <a:ln>
                  <a:noFill/>
                </a:ln>
                <a:solidFill>
                  <a:srgbClr val="1599AB"/>
                </a:solidFill>
                <a:effectLst/>
                <a:uLnTx/>
                <a:uFillTx/>
                <a:latin typeface="Arial" panose="020B0604020202020204" pitchFamily="34" charset="0"/>
                <a:cs typeface="Arial" panose="020B0604020202020204" pitchFamily="34" charset="0"/>
              </a:rPr>
              <a:t>  </a:t>
            </a:r>
            <a:r>
              <a:rPr kumimoji="0" lang="en-GB" b="1" i="1" u="none" strike="noStrike" kern="0" cap="none" spc="0" normalizeH="0" baseline="0" noProof="0" dirty="0">
                <a:ln>
                  <a:noFill/>
                </a:ln>
                <a:solidFill>
                  <a:srgbClr val="1599AB"/>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p:txBody>
      </p:sp>
      <p:sp>
        <p:nvSpPr>
          <p:cNvPr id="9" name="TextBox 8">
            <a:extLst>
              <a:ext uri="{FF2B5EF4-FFF2-40B4-BE49-F238E27FC236}">
                <a16:creationId xmlns:a16="http://schemas.microsoft.com/office/drawing/2014/main" id="{4B15DB66-99E2-2EC5-82C6-4BDDE486ECBF}"/>
              </a:ext>
            </a:extLst>
          </p:cNvPr>
          <p:cNvSpPr txBox="1"/>
          <p:nvPr/>
        </p:nvSpPr>
        <p:spPr>
          <a:xfrm>
            <a:off x="1114200" y="4904904"/>
            <a:ext cx="10018256" cy="1815882"/>
          </a:xfrm>
          <a:prstGeom prst="rect">
            <a:avLst/>
          </a:prstGeom>
          <a:noFill/>
          <a:ln>
            <a:solidFill>
              <a:schemeClr val="accent1">
                <a:lumMod val="60000"/>
                <a:lumOff val="40000"/>
              </a:schemeClr>
            </a:solidFill>
          </a:ln>
          <a:effectLst>
            <a:glow rad="139700">
              <a:schemeClr val="accent1">
                <a:lumMod val="40000"/>
                <a:lumOff val="60000"/>
                <a:alpha val="20000"/>
              </a:schemeClr>
            </a:glow>
          </a:effectLst>
        </p:spPr>
        <p:txBody>
          <a:bodyPr wrap="square" rtlCol="0">
            <a:spAutoFit/>
          </a:bodyPr>
          <a:lstStyle/>
          <a:p>
            <a:pPr marL="285750" indent="-285750">
              <a:lnSpc>
                <a:spcPct val="150000"/>
              </a:lnSpc>
              <a:buFont typeface="Arial" panose="020B0604020202020204" pitchFamily="34" charset="0"/>
              <a:buChar char="•"/>
            </a:pPr>
            <a:r>
              <a:rPr lang="en-GB" sz="1600" b="1" dirty="0">
                <a:solidFill>
                  <a:schemeClr val="accent1">
                    <a:lumMod val="50000"/>
                  </a:schemeClr>
                </a:solidFill>
                <a:latin typeface="Arial" panose="020B0604020202020204" pitchFamily="34" charset="0"/>
                <a:cs typeface="Arial" panose="020B0604020202020204" pitchFamily="34" charset="0"/>
              </a:rPr>
              <a:t>Late/Early Onset:</a:t>
            </a:r>
            <a:r>
              <a:rPr lang="en-GB" sz="1600" dirty="0">
                <a:solidFill>
                  <a:schemeClr val="accent1">
                    <a:lumMod val="50000"/>
                  </a:schemeClr>
                </a:solidFill>
                <a:latin typeface="Arial" panose="020B0604020202020204" pitchFamily="34" charset="0"/>
                <a:cs typeface="Arial" panose="020B0604020202020204" pitchFamily="34" charset="0"/>
              </a:rPr>
              <a:t> Late onset in Case 1, 2 (pink), while early onset for Case 3,4 (blue) in both techniques.</a:t>
            </a:r>
          </a:p>
          <a:p>
            <a:pPr marL="285750" indent="-285750">
              <a:lnSpc>
                <a:spcPct val="150000"/>
              </a:lnSpc>
              <a:buFont typeface="Arial" panose="020B0604020202020204" pitchFamily="34" charset="0"/>
              <a:buChar char="•"/>
            </a:pPr>
            <a:r>
              <a:rPr lang="en-GB" sz="1600" b="1" dirty="0">
                <a:solidFill>
                  <a:schemeClr val="accent1">
                    <a:lumMod val="50000"/>
                  </a:schemeClr>
                </a:solidFill>
                <a:latin typeface="Arial" panose="020B0604020202020204" pitchFamily="34" charset="0"/>
                <a:cs typeface="Arial" panose="020B0604020202020204" pitchFamily="34" charset="0"/>
              </a:rPr>
              <a:t>Uncertainty:</a:t>
            </a:r>
            <a:r>
              <a:rPr lang="en-GB" sz="1600" dirty="0">
                <a:solidFill>
                  <a:schemeClr val="accent1">
                    <a:lumMod val="50000"/>
                  </a:schemeClr>
                </a:solidFill>
                <a:latin typeface="Arial" panose="020B0604020202020204" pitchFamily="34" charset="0"/>
                <a:cs typeface="Arial" panose="020B0604020202020204" pitchFamily="34" charset="0"/>
              </a:rPr>
              <a:t> Reduced compared to Case 6.</a:t>
            </a:r>
          </a:p>
          <a:p>
            <a:pPr marL="285750" indent="-285750">
              <a:buFont typeface="Arial" panose="020B0604020202020204" pitchFamily="34" charset="0"/>
              <a:buChar char="•"/>
            </a:pPr>
            <a:endParaRPr lang="en-GB" sz="1600" dirty="0">
              <a:solidFill>
                <a:schemeClr val="accent1">
                  <a:lumMod val="50000"/>
                </a:schemeClr>
              </a:solidFill>
              <a:latin typeface="Arial" panose="020B0604020202020204" pitchFamily="34" charset="0"/>
              <a:cs typeface="Arial" panose="020B0604020202020204" pitchFamily="34" charset="0"/>
            </a:endParaRPr>
          </a:p>
          <a:p>
            <a:pPr algn="ctr"/>
            <a:r>
              <a:rPr lang="en-GB" sz="1600" b="1" dirty="0">
                <a:solidFill>
                  <a:srgbClr val="C00000"/>
                </a:solidFill>
                <a:latin typeface="Arial" panose="020B0604020202020204" pitchFamily="34" charset="0"/>
                <a:cs typeface="Arial" panose="020B0604020202020204" pitchFamily="34" charset="0"/>
              </a:rPr>
              <a:t>Importance: </a:t>
            </a:r>
            <a:r>
              <a:rPr lang="en-GB" sz="1600" b="1" kern="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Statistical </a:t>
            </a:r>
            <a:r>
              <a:rPr lang="en-GB" sz="1600" b="1" kern="0" dirty="0">
                <a:solidFill>
                  <a:schemeClr val="accent1">
                    <a:lumMod val="50000"/>
                  </a:schemeClr>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methodology presented here constitutes a valuable complement to methods applied in dynamic forecasting of monsoon circulation which are currently still not very reliable for simultaneous season, let alone a season ahead. </a:t>
            </a:r>
            <a:endParaRPr lang="en-GB" sz="1600" b="1" dirty="0">
              <a:solidFill>
                <a:schemeClr val="accent1">
                  <a:lumMod val="50000"/>
                </a:schemeClr>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6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4"/>
          <p:cNvSpPr>
            <a:spLocks noChangeArrowheads="1"/>
          </p:cNvSpPr>
          <p:nvPr/>
        </p:nvSpPr>
        <p:spPr bwMode="auto">
          <a:xfrm>
            <a:off x="1071563" y="1045245"/>
            <a:ext cx="10229850" cy="5558591"/>
          </a:xfrm>
          <a:prstGeom prst="roundRect">
            <a:avLst>
              <a:gd name="adj" fmla="val 16667"/>
            </a:avLst>
          </a:prstGeom>
          <a:gradFill rotWithShape="1">
            <a:gsLst>
              <a:gs pos="0">
                <a:schemeClr val="accent1">
                  <a:alpha val="61000"/>
                </a:schemeClr>
              </a:gs>
              <a:gs pos="50000">
                <a:schemeClr val="accent1">
                  <a:gamma/>
                  <a:tint val="0"/>
                  <a:invGamma/>
                </a:schemeClr>
              </a:gs>
              <a:gs pos="100000">
                <a:schemeClr val="accent1">
                  <a:alpha val="61000"/>
                </a:schemeClr>
              </a:gs>
            </a:gsLst>
            <a:lin ang="18900000" scaled="1"/>
          </a:gradFill>
          <a:ln w="19050">
            <a:solidFill>
              <a:schemeClr val="accent2">
                <a:lumMod val="50000"/>
              </a:schemeClr>
            </a:solidFill>
            <a:round/>
            <a:headEnd/>
            <a:tailEnd/>
          </a:ln>
          <a:effectLst>
            <a:outerShdw dist="35921" dir="2700000" algn="ctr" rotWithShape="0">
              <a:srgbClr val="CCCCFF">
                <a:alpha val="50000"/>
              </a:srgbClr>
            </a:outerShdw>
          </a:effectLst>
        </p:spPr>
        <p:txBody>
          <a:bodyPr wrap="none" lIns="90000" tIns="46800" rIns="90000" bIns="46800" anchor="ctr"/>
          <a:lstStyle/>
          <a:p>
            <a:pPr algn="just">
              <a:lnSpc>
                <a:spcPct val="150000"/>
              </a:lnSpc>
              <a:spcAft>
                <a:spcPts val="600"/>
              </a:spcAft>
              <a:buSzPct val="70000"/>
              <a:defRPr/>
            </a:pPr>
            <a:r>
              <a:rPr lang="en-US" sz="1800" dirty="0">
                <a:solidFill>
                  <a:schemeClr val="accent6">
                    <a:lumMod val="50000"/>
                  </a:schemeClr>
                </a:solidFill>
              </a:rPr>
              <a:t>   </a:t>
            </a:r>
          </a:p>
          <a:p>
            <a:pPr algn="just">
              <a:lnSpc>
                <a:spcPct val="150000"/>
              </a:lnSpc>
              <a:spcAft>
                <a:spcPts val="600"/>
              </a:spcAft>
              <a:buSzPct val="70000"/>
              <a:buBlip>
                <a:blip r:embed="rId2"/>
              </a:buBlip>
              <a:defRPr/>
            </a:pPr>
            <a:endParaRPr lang="en-US" dirty="0">
              <a:solidFill>
                <a:schemeClr val="accent6">
                  <a:lumMod val="50000"/>
                </a:schemeClr>
              </a:solidFill>
              <a:effectLst/>
              <a:ea typeface="Times New Roman" panose="02020603050405020304" pitchFamily="18" charset="0"/>
              <a:cs typeface="Calibri" panose="020F0502020204030204" pitchFamily="34" charset="0"/>
            </a:endParaRPr>
          </a:p>
          <a:p>
            <a:pPr algn="just">
              <a:lnSpc>
                <a:spcPct val="150000"/>
              </a:lnSpc>
              <a:spcAft>
                <a:spcPts val="600"/>
              </a:spcAft>
              <a:buSzPct val="70000"/>
              <a:buBlip>
                <a:blip r:embed="rId2"/>
              </a:buBlip>
              <a:defRPr/>
            </a:pPr>
            <a:endParaRPr lang="en-US" sz="1800" dirty="0">
              <a:solidFill>
                <a:schemeClr val="accent6">
                  <a:lumMod val="50000"/>
                </a:schemeClr>
              </a:solidFill>
              <a:ea typeface="Times New Roman" panose="02020603050405020304" pitchFamily="18" charset="0"/>
              <a:cs typeface="Calibri" panose="020F0502020204030204" pitchFamily="34" charset="0"/>
            </a:endParaRPr>
          </a:p>
          <a:p>
            <a:pPr algn="just">
              <a:lnSpc>
                <a:spcPct val="150000"/>
              </a:lnSpc>
              <a:spcAft>
                <a:spcPts val="600"/>
              </a:spcAft>
              <a:buSzPct val="70000"/>
              <a:defRPr/>
            </a:pPr>
            <a:endParaRPr lang="en-US" dirty="0">
              <a:solidFill>
                <a:schemeClr val="accent6">
                  <a:lumMod val="50000"/>
                </a:schemeClr>
              </a:solidFill>
              <a:effectLst/>
              <a:ea typeface="Times New Roman" panose="02020603050405020304" pitchFamily="18" charset="0"/>
              <a:cs typeface="Calibri" panose="020F0502020204030204" pitchFamily="34" charset="0"/>
            </a:endParaRPr>
          </a:p>
          <a:p>
            <a:pPr algn="just">
              <a:lnSpc>
                <a:spcPct val="150000"/>
              </a:lnSpc>
              <a:spcAft>
                <a:spcPts val="600"/>
              </a:spcAft>
              <a:buSzPct val="70000"/>
              <a:buBlip>
                <a:blip r:embed="rId2"/>
              </a:buBlip>
              <a:defRPr/>
            </a:pPr>
            <a:endParaRPr lang="en-US" sz="1800" dirty="0">
              <a:solidFill>
                <a:schemeClr val="accent6">
                  <a:lumMod val="50000"/>
                </a:schemeClr>
              </a:solidFill>
              <a:ea typeface="Times New Roman" panose="02020603050405020304" pitchFamily="18" charset="0"/>
              <a:cs typeface="Calibri" panose="020F0502020204030204" pitchFamily="34" charset="0"/>
            </a:endParaRPr>
          </a:p>
          <a:p>
            <a:pPr algn="just">
              <a:lnSpc>
                <a:spcPct val="150000"/>
              </a:lnSpc>
              <a:spcAft>
                <a:spcPts val="600"/>
              </a:spcAft>
              <a:buSzPct val="70000"/>
              <a:buBlip>
                <a:blip r:embed="rId2"/>
              </a:buBlip>
              <a:defRPr/>
            </a:pPr>
            <a:r>
              <a:rPr lang="en-US" dirty="0">
                <a:solidFill>
                  <a:schemeClr val="accent6">
                    <a:lumMod val="50000"/>
                  </a:schemeClr>
                </a:solidFill>
                <a:effectLst/>
                <a:ea typeface="Times New Roman" panose="02020603050405020304" pitchFamily="18" charset="0"/>
                <a:cs typeface="Calibri" panose="020F0502020204030204" pitchFamily="34" charset="0"/>
              </a:rPr>
              <a:t>    </a:t>
            </a:r>
            <a:r>
              <a:rPr lang="en-GB" sz="1800" dirty="0">
                <a:solidFill>
                  <a:schemeClr val="accent6">
                    <a:lumMod val="50000"/>
                  </a:schemeClr>
                </a:solidFill>
                <a:effectLst/>
                <a:ea typeface="Times New Roman" panose="02020603050405020304" pitchFamily="18" charset="0"/>
                <a:cs typeface="Calibri" panose="020F0502020204030204" pitchFamily="34" charset="0"/>
              </a:rPr>
              <a:t>Two important </a:t>
            </a:r>
            <a:r>
              <a:rPr lang="en-GB" sz="1800" b="1" dirty="0">
                <a:solidFill>
                  <a:schemeClr val="accent6">
                    <a:lumMod val="50000"/>
                  </a:schemeClr>
                </a:solidFill>
                <a:effectLst/>
                <a:ea typeface="Times New Roman" panose="02020603050405020304" pitchFamily="18" charset="0"/>
                <a:cs typeface="Calibri" panose="020F0502020204030204" pitchFamily="34" charset="0"/>
              </a:rPr>
              <a:t>drivers</a:t>
            </a:r>
            <a:r>
              <a:rPr lang="en-GB" sz="1800" dirty="0">
                <a:solidFill>
                  <a:schemeClr val="accent6">
                    <a:lumMod val="50000"/>
                  </a:schemeClr>
                </a:solidFill>
                <a:effectLst/>
                <a:ea typeface="Times New Roman" panose="02020603050405020304" pitchFamily="18" charset="0"/>
                <a:cs typeface="Calibri" panose="020F0502020204030204" pitchFamily="34" charset="0"/>
              </a:rPr>
              <a:t> of </a:t>
            </a:r>
            <a:r>
              <a:rPr lang="en-GB" sz="1800" b="1" dirty="0">
                <a:solidFill>
                  <a:schemeClr val="accent6">
                    <a:lumMod val="50000"/>
                  </a:schemeClr>
                </a:solidFill>
                <a:effectLst/>
                <a:ea typeface="Times New Roman" panose="02020603050405020304" pitchFamily="18" charset="0"/>
                <a:cs typeface="Calibri" panose="020F0502020204030204" pitchFamily="34" charset="0"/>
              </a:rPr>
              <a:t>monsoon (OND) </a:t>
            </a:r>
            <a:r>
              <a:rPr lang="en-GB" sz="1800" dirty="0">
                <a:solidFill>
                  <a:schemeClr val="accent6">
                    <a:lumMod val="50000"/>
                  </a:schemeClr>
                </a:solidFill>
                <a:effectLst/>
                <a:ea typeface="Times New Roman" panose="02020603050405020304" pitchFamily="18" charset="0"/>
                <a:cs typeface="Calibri" panose="020F0502020204030204" pitchFamily="34" charset="0"/>
              </a:rPr>
              <a:t>in </a:t>
            </a:r>
            <a:r>
              <a:rPr lang="en-GB" sz="1800" b="1" dirty="0">
                <a:solidFill>
                  <a:schemeClr val="accent6">
                    <a:lumMod val="50000"/>
                  </a:schemeClr>
                </a:solidFill>
                <a:effectLst/>
                <a:ea typeface="Times New Roman" panose="02020603050405020304" pitchFamily="18" charset="0"/>
                <a:cs typeface="Calibri" panose="020F0502020204030204" pitchFamily="34" charset="0"/>
              </a:rPr>
              <a:t>East Africa </a:t>
            </a:r>
            <a:r>
              <a:rPr lang="en-GB" sz="1800" dirty="0">
                <a:solidFill>
                  <a:schemeClr val="accent6">
                    <a:lumMod val="50000"/>
                  </a:schemeClr>
                </a:solidFill>
                <a:effectLst/>
                <a:ea typeface="Times New Roman" panose="02020603050405020304" pitchFamily="18" charset="0"/>
                <a:cs typeface="Calibri" panose="020F0502020204030204" pitchFamily="34" charset="0"/>
              </a:rPr>
              <a:t>with affected regions identified.</a:t>
            </a:r>
          </a:p>
          <a:p>
            <a:pPr algn="just">
              <a:lnSpc>
                <a:spcPct val="150000"/>
              </a:lnSpc>
              <a:spcAft>
                <a:spcPts val="600"/>
              </a:spcAft>
              <a:buSzPct val="70000"/>
              <a:buBlip>
                <a:blip r:embed="rId2"/>
              </a:buBlip>
              <a:defRPr/>
            </a:pPr>
            <a:r>
              <a:rPr lang="en-GB" sz="1800" dirty="0">
                <a:solidFill>
                  <a:schemeClr val="accent6">
                    <a:lumMod val="50000"/>
                  </a:schemeClr>
                </a:solidFill>
                <a:effectLst/>
                <a:ea typeface="Times New Roman" panose="02020603050405020304" pitchFamily="18" charset="0"/>
                <a:cs typeface="Calibri" panose="020F0502020204030204" pitchFamily="34" charset="0"/>
              </a:rPr>
              <a:t>    </a:t>
            </a:r>
            <a:r>
              <a:rPr lang="en-GB" sz="1800" b="1" dirty="0">
                <a:solidFill>
                  <a:schemeClr val="accent6">
                    <a:lumMod val="50000"/>
                  </a:schemeClr>
                </a:solidFill>
                <a:effectLst/>
                <a:ea typeface="Times New Roman" panose="02020603050405020304" pitchFamily="18" charset="0"/>
                <a:cs typeface="Calibri" panose="020F0502020204030204" pitchFamily="34" charset="0"/>
              </a:rPr>
              <a:t>Positive significant correlation </a:t>
            </a:r>
            <a:r>
              <a:rPr lang="en-GB" sz="1800" dirty="0">
                <a:solidFill>
                  <a:schemeClr val="accent6">
                    <a:lumMod val="50000"/>
                  </a:schemeClr>
                </a:solidFill>
                <a:effectLst/>
                <a:ea typeface="Times New Roman" panose="02020603050405020304" pitchFamily="18" charset="0"/>
                <a:cs typeface="Calibri" panose="020F0502020204030204" pitchFamily="34" charset="0"/>
              </a:rPr>
              <a:t>between rain (OND) and </a:t>
            </a:r>
            <a:r>
              <a:rPr lang="en-GB" sz="1800" b="1" dirty="0">
                <a:solidFill>
                  <a:schemeClr val="accent6">
                    <a:lumMod val="50000"/>
                  </a:schemeClr>
                </a:solidFill>
                <a:effectLst/>
                <a:ea typeface="Times New Roman" panose="02020603050405020304" pitchFamily="18" charset="0"/>
                <a:cs typeface="Calibri" panose="020F0502020204030204" pitchFamily="34" charset="0"/>
              </a:rPr>
              <a:t>ENSO or IOD</a:t>
            </a:r>
            <a:r>
              <a:rPr lang="en-GB" sz="1800" dirty="0">
                <a:solidFill>
                  <a:schemeClr val="accent6">
                    <a:lumMod val="50000"/>
                  </a:schemeClr>
                </a:solidFill>
                <a:effectLst/>
                <a:ea typeface="Times New Roman" panose="02020603050405020304" pitchFamily="18" charset="0"/>
                <a:cs typeface="Calibri" panose="020F0502020204030204" pitchFamily="34" charset="0"/>
              </a:rPr>
              <a:t>, </a:t>
            </a:r>
            <a:r>
              <a:rPr lang="en-GB" sz="1800" b="1" dirty="0">
                <a:solidFill>
                  <a:schemeClr val="accent6">
                    <a:lumMod val="50000"/>
                  </a:schemeClr>
                </a:solidFill>
                <a:effectLst/>
                <a:ea typeface="Times New Roman" panose="02020603050405020304" pitchFamily="18" charset="0"/>
                <a:cs typeface="Calibri" panose="020F0502020204030204" pitchFamily="34" charset="0"/>
              </a:rPr>
              <a:t>a season ahead</a:t>
            </a:r>
            <a:r>
              <a:rPr lang="en-GB" sz="1800" dirty="0">
                <a:solidFill>
                  <a:schemeClr val="accent6">
                    <a:lumMod val="50000"/>
                  </a:schemeClr>
                </a:solidFill>
                <a:effectLst/>
                <a:ea typeface="Times New Roman" panose="02020603050405020304" pitchFamily="18" charset="0"/>
                <a:cs typeface="Calibri" panose="020F0502020204030204" pitchFamily="34" charset="0"/>
              </a:rPr>
              <a:t>.</a:t>
            </a:r>
          </a:p>
          <a:p>
            <a:pPr algn="just">
              <a:lnSpc>
                <a:spcPct val="150000"/>
              </a:lnSpc>
              <a:spcAft>
                <a:spcPts val="600"/>
              </a:spcAft>
              <a:buSzPct val="70000"/>
              <a:buBlip>
                <a:blip r:embed="rId2"/>
              </a:buBlip>
              <a:defRPr/>
            </a:pPr>
            <a:r>
              <a:rPr lang="en-GB" dirty="0">
                <a:solidFill>
                  <a:schemeClr val="accent6">
                    <a:lumMod val="50000"/>
                  </a:schemeClr>
                </a:solidFill>
                <a:ea typeface="Times New Roman" panose="02020603050405020304" pitchFamily="18" charset="0"/>
                <a:cs typeface="Calibri" panose="020F0502020204030204" pitchFamily="34" charset="0"/>
              </a:rPr>
              <a:t>    </a:t>
            </a:r>
            <a:r>
              <a:rPr lang="en-GB" sz="1800" dirty="0">
                <a:solidFill>
                  <a:schemeClr val="accent6">
                    <a:lumMod val="50000"/>
                  </a:schemeClr>
                </a:solidFill>
                <a:effectLst/>
                <a:ea typeface="Times New Roman" panose="02020603050405020304" pitchFamily="18" charset="0"/>
                <a:cs typeface="Calibri" panose="020F0502020204030204" pitchFamily="34" charset="0"/>
              </a:rPr>
              <a:t>Results are confirmed by various data, earlier/later years, detrending data before.</a:t>
            </a:r>
          </a:p>
          <a:p>
            <a:pPr algn="just">
              <a:lnSpc>
                <a:spcPct val="150000"/>
              </a:lnSpc>
              <a:spcAft>
                <a:spcPts val="600"/>
              </a:spcAft>
              <a:buSzPct val="70000"/>
              <a:buBlip>
                <a:blip r:embed="rId2"/>
              </a:buBlip>
              <a:defRPr/>
            </a:pPr>
            <a:r>
              <a:rPr lang="en-GB" dirty="0">
                <a:solidFill>
                  <a:schemeClr val="accent6">
                    <a:lumMod val="50000"/>
                  </a:schemeClr>
                </a:solidFill>
                <a:ea typeface="Calibri" panose="020F0502020204030204" pitchFamily="34" charset="0"/>
                <a:cs typeface="Calibri" panose="020F0502020204030204" pitchFamily="34" charset="0"/>
              </a:rPr>
              <a:t>    </a:t>
            </a:r>
            <a:r>
              <a:rPr lang="en-GB" sz="1800" b="1" dirty="0">
                <a:solidFill>
                  <a:schemeClr val="accent6">
                    <a:lumMod val="50000"/>
                  </a:schemeClr>
                </a:solidFill>
                <a:effectLst/>
                <a:ea typeface="Times New Roman" panose="02020603050405020304" pitchFamily="18" charset="0"/>
                <a:cs typeface="Calibri" panose="020F0502020204030204" pitchFamily="34" charset="0"/>
              </a:rPr>
              <a:t>Compositing</a:t>
            </a:r>
            <a:r>
              <a:rPr lang="en-GB" sz="1800" dirty="0">
                <a:solidFill>
                  <a:schemeClr val="accent6">
                    <a:lumMod val="50000"/>
                  </a:schemeClr>
                </a:solidFill>
                <a:effectLst/>
                <a:ea typeface="Times New Roman" panose="02020603050405020304" pitchFamily="18" charset="0"/>
                <a:cs typeface="Calibri" panose="020F0502020204030204" pitchFamily="34" charset="0"/>
              </a:rPr>
              <a:t>: significant rain (OND) </a:t>
            </a:r>
            <a:r>
              <a:rPr lang="en-GB" sz="1800" b="1" dirty="0">
                <a:solidFill>
                  <a:schemeClr val="accent6">
                    <a:lumMod val="50000"/>
                  </a:schemeClr>
                </a:solidFill>
                <a:effectLst/>
                <a:ea typeface="Times New Roman" panose="02020603050405020304" pitchFamily="18" charset="0"/>
                <a:cs typeface="Calibri" panose="020F0502020204030204" pitchFamily="34" charset="0"/>
              </a:rPr>
              <a:t>deficit (excess), </a:t>
            </a:r>
            <a:r>
              <a:rPr lang="en-GB" sz="1800" dirty="0">
                <a:solidFill>
                  <a:schemeClr val="accent6">
                    <a:lumMod val="50000"/>
                  </a:schemeClr>
                </a:solidFill>
                <a:effectLst/>
                <a:ea typeface="Times New Roman" panose="02020603050405020304" pitchFamily="18" charset="0"/>
                <a:cs typeface="Calibri" panose="020F0502020204030204" pitchFamily="34" charset="0"/>
              </a:rPr>
              <a:t>if both drivers –</a:t>
            </a:r>
            <a:r>
              <a:rPr lang="en-GB" sz="1800" dirty="0" err="1">
                <a:solidFill>
                  <a:schemeClr val="accent6">
                    <a:lumMod val="50000"/>
                  </a:schemeClr>
                </a:solidFill>
                <a:effectLst/>
                <a:ea typeface="Times New Roman" panose="02020603050405020304" pitchFamily="18" charset="0"/>
                <a:cs typeface="Calibri" panose="020F0502020204030204" pitchFamily="34" charset="0"/>
              </a:rPr>
              <a:t>ve</a:t>
            </a:r>
            <a:r>
              <a:rPr lang="en-GB" sz="1800" dirty="0">
                <a:solidFill>
                  <a:schemeClr val="accent6">
                    <a:lumMod val="50000"/>
                  </a:schemeClr>
                </a:solidFill>
                <a:effectLst/>
                <a:ea typeface="Times New Roman" panose="02020603050405020304" pitchFamily="18" charset="0"/>
                <a:cs typeface="Calibri" panose="020F0502020204030204" pitchFamily="34" charset="0"/>
              </a:rPr>
              <a:t> (+</a:t>
            </a:r>
            <a:r>
              <a:rPr lang="en-GB" sz="1800" dirty="0" err="1">
                <a:solidFill>
                  <a:schemeClr val="accent6">
                    <a:lumMod val="50000"/>
                  </a:schemeClr>
                </a:solidFill>
                <a:effectLst/>
                <a:ea typeface="Times New Roman" panose="02020603050405020304" pitchFamily="18" charset="0"/>
                <a:cs typeface="Calibri" panose="020F0502020204030204" pitchFamily="34" charset="0"/>
              </a:rPr>
              <a:t>ve</a:t>
            </a:r>
            <a:r>
              <a:rPr lang="en-GB" sz="1800" dirty="0">
                <a:solidFill>
                  <a:schemeClr val="accent6">
                    <a:lumMod val="50000"/>
                  </a:schemeClr>
                </a:solidFill>
                <a:effectLst/>
                <a:ea typeface="Times New Roman" panose="02020603050405020304" pitchFamily="18" charset="0"/>
                <a:cs typeface="Calibri" panose="020F0502020204030204" pitchFamily="34" charset="0"/>
              </a:rPr>
              <a:t>) in JAS.</a:t>
            </a:r>
          </a:p>
          <a:p>
            <a:pPr algn="just">
              <a:lnSpc>
                <a:spcPct val="150000"/>
              </a:lnSpc>
              <a:spcAft>
                <a:spcPts val="600"/>
              </a:spcAft>
              <a:buSzPct val="70000"/>
              <a:buBlip>
                <a:blip r:embed="rId2"/>
              </a:buBlip>
              <a:defRPr/>
            </a:pPr>
            <a:r>
              <a:rPr lang="en-GB" dirty="0">
                <a:solidFill>
                  <a:schemeClr val="accent6">
                    <a:lumMod val="50000"/>
                  </a:schemeClr>
                </a:solidFill>
                <a:ea typeface="Times New Roman" panose="02020603050405020304" pitchFamily="18" charset="0"/>
                <a:cs typeface="Calibri" panose="020F0502020204030204" pitchFamily="34" charset="0"/>
              </a:rPr>
              <a:t>    </a:t>
            </a:r>
            <a:r>
              <a:rPr lang="en-GB" sz="1800" b="1" dirty="0">
                <a:solidFill>
                  <a:schemeClr val="accent6">
                    <a:lumMod val="50000"/>
                  </a:schemeClr>
                </a:solidFill>
                <a:effectLst/>
                <a:ea typeface="Times New Roman" panose="02020603050405020304" pitchFamily="18" charset="0"/>
                <a:cs typeface="Calibri" panose="020F0502020204030204" pitchFamily="34" charset="0"/>
              </a:rPr>
              <a:t>Walker circulation </a:t>
            </a:r>
            <a:r>
              <a:rPr lang="en-GB" sz="1800" dirty="0">
                <a:solidFill>
                  <a:schemeClr val="accent6">
                    <a:lumMod val="50000"/>
                  </a:schemeClr>
                </a:solidFill>
                <a:effectLst/>
                <a:ea typeface="Times New Roman" panose="02020603050405020304" pitchFamily="18" charset="0"/>
                <a:cs typeface="Calibri" panose="020F0502020204030204" pitchFamily="34" charset="0"/>
              </a:rPr>
              <a:t>plays important role. </a:t>
            </a:r>
          </a:p>
          <a:p>
            <a:pPr algn="just">
              <a:lnSpc>
                <a:spcPct val="150000"/>
              </a:lnSpc>
              <a:spcAft>
                <a:spcPts val="600"/>
              </a:spcAft>
              <a:buSzPct val="70000"/>
              <a:buBlip>
                <a:blip r:embed="rId2"/>
              </a:buBlip>
              <a:defRPr/>
            </a:pPr>
            <a:r>
              <a:rPr lang="en-GB" b="1" dirty="0">
                <a:solidFill>
                  <a:schemeClr val="accent6">
                    <a:lumMod val="50000"/>
                  </a:schemeClr>
                </a:solidFill>
                <a:ea typeface="Calibri" panose="020F0502020204030204" pitchFamily="34" charset="0"/>
                <a:cs typeface="Calibri" panose="020F0502020204030204" pitchFamily="34" charset="0"/>
              </a:rPr>
              <a:t>   Outlook of 2022, 2023 rainy season </a:t>
            </a:r>
            <a:r>
              <a:rPr lang="en-GB" dirty="0">
                <a:solidFill>
                  <a:schemeClr val="accent6">
                    <a:lumMod val="50000"/>
                  </a:schemeClr>
                </a:solidFill>
                <a:ea typeface="Calibri" panose="020F0502020204030204" pitchFamily="34" charset="0"/>
                <a:cs typeface="Calibri" panose="020F0502020204030204" pitchFamily="34" charset="0"/>
              </a:rPr>
              <a:t>(OND) matched in the identified regions of E. Africa.</a:t>
            </a:r>
            <a:endParaRPr lang="en-GB" sz="1800" dirty="0">
              <a:solidFill>
                <a:schemeClr val="accent6">
                  <a:lumMod val="50000"/>
                </a:schemeClr>
              </a:solidFill>
              <a:effectLst/>
              <a:ea typeface="Times New Roman" panose="02020603050405020304" pitchFamily="18" charset="0"/>
              <a:cs typeface="Times New Roman" panose="02020603050405020304" pitchFamily="18" charset="0"/>
            </a:endParaRPr>
          </a:p>
          <a:p>
            <a:pPr algn="just">
              <a:lnSpc>
                <a:spcPct val="150000"/>
              </a:lnSpc>
              <a:spcAft>
                <a:spcPts val="600"/>
              </a:spcAft>
              <a:buSzPct val="70000"/>
              <a:buBlip>
                <a:blip r:embed="rId2"/>
              </a:buBlip>
              <a:defRPr/>
            </a:pPr>
            <a:r>
              <a:rPr lang="en-GB" dirty="0">
                <a:solidFill>
                  <a:schemeClr val="accent6">
                    <a:lumMod val="50000"/>
                  </a:schemeClr>
                </a:solidFill>
                <a:ea typeface="Times New Roman" panose="02020603050405020304" pitchFamily="18" charset="0"/>
                <a:cs typeface="Calibri" panose="020F0502020204030204" pitchFamily="34" charset="0"/>
              </a:rPr>
              <a:t>    </a:t>
            </a:r>
            <a:r>
              <a:rPr lang="en-US" sz="1800" dirty="0">
                <a:solidFill>
                  <a:schemeClr val="accent6">
                    <a:lumMod val="50000"/>
                  </a:schemeClr>
                </a:solidFill>
              </a:rPr>
              <a:t>An Alternate Technique (</a:t>
            </a:r>
            <a:r>
              <a:rPr lang="en-US" sz="1800" b="1" dirty="0">
                <a:solidFill>
                  <a:schemeClr val="accent6">
                    <a:lumMod val="50000"/>
                  </a:schemeClr>
                </a:solidFill>
              </a:rPr>
              <a:t>AT) for ‘Onset’</a:t>
            </a:r>
            <a:r>
              <a:rPr lang="en-US" sz="1800" dirty="0">
                <a:solidFill>
                  <a:schemeClr val="accent6">
                    <a:lumMod val="50000"/>
                  </a:schemeClr>
                </a:solidFill>
              </a:rPr>
              <a:t> is tested which is based on cumulative </a:t>
            </a:r>
            <a:r>
              <a:rPr lang="en-US" dirty="0">
                <a:solidFill>
                  <a:schemeClr val="accent6">
                    <a:lumMod val="50000"/>
                  </a:schemeClr>
                </a:solidFill>
              </a:rPr>
              <a:t>precipitation</a:t>
            </a:r>
            <a:endParaRPr lang="en-US" sz="1800" dirty="0">
              <a:solidFill>
                <a:schemeClr val="accent6">
                  <a:lumMod val="50000"/>
                </a:schemeClr>
              </a:solidFill>
            </a:endParaRPr>
          </a:p>
          <a:p>
            <a:pPr algn="just">
              <a:lnSpc>
                <a:spcPct val="150000"/>
              </a:lnSpc>
              <a:spcAft>
                <a:spcPts val="600"/>
              </a:spcAft>
              <a:buSzPct val="70000"/>
              <a:defRPr/>
            </a:pPr>
            <a:r>
              <a:rPr lang="en-US" dirty="0">
                <a:solidFill>
                  <a:schemeClr val="accent6">
                    <a:lumMod val="50000"/>
                  </a:schemeClr>
                </a:solidFill>
              </a:rPr>
              <a:t>	</a:t>
            </a:r>
            <a:r>
              <a:rPr lang="en-US" sz="1800" dirty="0">
                <a:solidFill>
                  <a:schemeClr val="accent6">
                    <a:lumMod val="50000"/>
                  </a:schemeClr>
                </a:solidFill>
              </a:rPr>
              <a:t> anomaly and offers </a:t>
            </a:r>
            <a:r>
              <a:rPr lang="en-US" sz="1800" b="1" dirty="0">
                <a:solidFill>
                  <a:schemeClr val="accent6">
                    <a:lumMod val="50000"/>
                  </a:schemeClr>
                </a:solidFill>
              </a:rPr>
              <a:t>fair results </a:t>
            </a:r>
            <a:r>
              <a:rPr lang="en-US" sz="1800" dirty="0">
                <a:solidFill>
                  <a:schemeClr val="accent6">
                    <a:lumMod val="50000"/>
                  </a:schemeClr>
                </a:solidFill>
              </a:rPr>
              <a:t>and comparable to official Standard Technique (ST).  </a:t>
            </a:r>
          </a:p>
          <a:p>
            <a:pPr algn="just">
              <a:lnSpc>
                <a:spcPct val="150000"/>
              </a:lnSpc>
              <a:spcAft>
                <a:spcPts val="600"/>
              </a:spcAft>
              <a:buSzPct val="70000"/>
              <a:buBlip>
                <a:blip r:embed="rId2"/>
              </a:buBlip>
              <a:defRPr/>
            </a:pPr>
            <a:r>
              <a:rPr lang="en-GB" dirty="0">
                <a:solidFill>
                  <a:schemeClr val="accent6">
                    <a:lumMod val="50000"/>
                  </a:schemeClr>
                </a:solidFill>
                <a:ea typeface="Times New Roman" panose="02020603050405020304" pitchFamily="18" charset="0"/>
                <a:cs typeface="Calibri" panose="020F0502020204030204" pitchFamily="34" charset="0"/>
              </a:rPr>
              <a:t> </a:t>
            </a:r>
            <a:r>
              <a:rPr lang="en-US" dirty="0">
                <a:solidFill>
                  <a:schemeClr val="accent6">
                    <a:lumMod val="50000"/>
                  </a:schemeClr>
                </a:solidFill>
                <a:ea typeface="Times New Roman" panose="02020603050405020304" pitchFamily="18" charset="0"/>
                <a:cs typeface="Calibri" panose="020F0502020204030204" pitchFamily="34" charset="0"/>
              </a:rPr>
              <a:t>   </a:t>
            </a:r>
            <a:r>
              <a:rPr lang="en-US" b="1" dirty="0">
                <a:solidFill>
                  <a:schemeClr val="accent6">
                    <a:lumMod val="50000"/>
                  </a:schemeClr>
                </a:solidFill>
                <a:ea typeface="Times New Roman" panose="02020603050405020304" pitchFamily="18" charset="0"/>
                <a:cs typeface="Calibri" panose="020F0502020204030204" pitchFamily="34" charset="0"/>
              </a:rPr>
              <a:t>Late (Early) </a:t>
            </a:r>
            <a:r>
              <a:rPr lang="en-US" dirty="0">
                <a:solidFill>
                  <a:schemeClr val="accent6">
                    <a:lumMod val="50000"/>
                  </a:schemeClr>
                </a:solidFill>
                <a:ea typeface="Times New Roman" panose="02020603050405020304" pitchFamily="18" charset="0"/>
                <a:cs typeface="Calibri" panose="020F0502020204030204" pitchFamily="34" charset="0"/>
              </a:rPr>
              <a:t>OND rainy season Onset,</a:t>
            </a:r>
            <a:r>
              <a:rPr lang="en-GB" sz="1800" b="1" dirty="0">
                <a:solidFill>
                  <a:schemeClr val="accent6">
                    <a:lumMod val="50000"/>
                  </a:schemeClr>
                </a:solidFill>
                <a:effectLst/>
                <a:ea typeface="Times New Roman" panose="02020603050405020304" pitchFamily="18" charset="0"/>
                <a:cs typeface="Calibri" panose="020F0502020204030204" pitchFamily="34" charset="0"/>
              </a:rPr>
              <a:t> </a:t>
            </a:r>
            <a:r>
              <a:rPr lang="en-GB" sz="1800" dirty="0">
                <a:solidFill>
                  <a:schemeClr val="accent6">
                    <a:lumMod val="50000"/>
                  </a:schemeClr>
                </a:solidFill>
                <a:effectLst/>
                <a:ea typeface="Times New Roman" panose="02020603050405020304" pitchFamily="18" charset="0"/>
                <a:cs typeface="Calibri" panose="020F0502020204030204" pitchFamily="34" charset="0"/>
              </a:rPr>
              <a:t>if both drivers </a:t>
            </a:r>
            <a:r>
              <a:rPr lang="en-GB" sz="1800" b="1" dirty="0">
                <a:solidFill>
                  <a:schemeClr val="accent6">
                    <a:lumMod val="50000"/>
                  </a:schemeClr>
                </a:solidFill>
                <a:effectLst/>
                <a:ea typeface="Times New Roman" panose="02020603050405020304" pitchFamily="18" charset="0"/>
                <a:cs typeface="Calibri" panose="020F0502020204030204" pitchFamily="34" charset="0"/>
              </a:rPr>
              <a:t>–</a:t>
            </a:r>
            <a:r>
              <a:rPr lang="en-GB" sz="1800" b="1" dirty="0" err="1">
                <a:solidFill>
                  <a:schemeClr val="accent6">
                    <a:lumMod val="50000"/>
                  </a:schemeClr>
                </a:solidFill>
                <a:effectLst/>
                <a:ea typeface="Times New Roman" panose="02020603050405020304" pitchFamily="18" charset="0"/>
                <a:cs typeface="Calibri" panose="020F0502020204030204" pitchFamily="34" charset="0"/>
              </a:rPr>
              <a:t>ve</a:t>
            </a:r>
            <a:r>
              <a:rPr lang="en-GB" sz="1800" b="1" dirty="0">
                <a:solidFill>
                  <a:schemeClr val="accent6">
                    <a:lumMod val="50000"/>
                  </a:schemeClr>
                </a:solidFill>
                <a:effectLst/>
                <a:ea typeface="Times New Roman" panose="02020603050405020304" pitchFamily="18" charset="0"/>
                <a:cs typeface="Calibri" panose="020F0502020204030204" pitchFamily="34" charset="0"/>
              </a:rPr>
              <a:t> (+</a:t>
            </a:r>
            <a:r>
              <a:rPr lang="en-GB" sz="1800" b="1" dirty="0" err="1">
                <a:solidFill>
                  <a:schemeClr val="accent6">
                    <a:lumMod val="50000"/>
                  </a:schemeClr>
                </a:solidFill>
                <a:effectLst/>
                <a:ea typeface="Times New Roman" panose="02020603050405020304" pitchFamily="18" charset="0"/>
                <a:cs typeface="Calibri" panose="020F0502020204030204" pitchFamily="34" charset="0"/>
              </a:rPr>
              <a:t>ve</a:t>
            </a:r>
            <a:r>
              <a:rPr lang="en-GB" sz="1800" b="1" dirty="0">
                <a:solidFill>
                  <a:schemeClr val="accent6">
                    <a:lumMod val="50000"/>
                  </a:schemeClr>
                </a:solidFill>
                <a:effectLst/>
                <a:ea typeface="Times New Roman" panose="02020603050405020304" pitchFamily="18" charset="0"/>
                <a:cs typeface="Calibri" panose="020F0502020204030204" pitchFamily="34" charset="0"/>
              </a:rPr>
              <a:t>) in JAS</a:t>
            </a:r>
            <a:r>
              <a:rPr lang="en-GB" sz="1800" dirty="0">
                <a:solidFill>
                  <a:schemeClr val="accent6">
                    <a:lumMod val="50000"/>
                  </a:schemeClr>
                </a:solidFill>
                <a:effectLst/>
                <a:ea typeface="Times New Roman" panose="02020603050405020304" pitchFamily="18" charset="0"/>
                <a:cs typeface="Calibri" panose="020F0502020204030204" pitchFamily="34" charset="0"/>
              </a:rPr>
              <a:t>; for both techniques.</a:t>
            </a:r>
          </a:p>
          <a:p>
            <a:pPr algn="just">
              <a:lnSpc>
                <a:spcPct val="150000"/>
              </a:lnSpc>
              <a:spcAft>
                <a:spcPts val="600"/>
              </a:spcAft>
              <a:buSzPct val="70000"/>
              <a:buBlip>
                <a:blip r:embed="rId2"/>
              </a:buBlip>
              <a:defRPr/>
            </a:pPr>
            <a:r>
              <a:rPr lang="en-GB" sz="1800" b="1" dirty="0">
                <a:solidFill>
                  <a:schemeClr val="accent6">
                    <a:lumMod val="50000"/>
                  </a:schemeClr>
                </a:solidFill>
                <a:effectLst/>
                <a:ea typeface="Times New Roman" panose="02020603050405020304" pitchFamily="18" charset="0"/>
                <a:cs typeface="Calibri" panose="020F0502020204030204" pitchFamily="34" charset="0"/>
              </a:rPr>
              <a:t>    Future outlook </a:t>
            </a:r>
            <a:r>
              <a:rPr lang="en-GB" sz="1800" dirty="0">
                <a:solidFill>
                  <a:schemeClr val="accent6">
                    <a:lumMod val="50000"/>
                  </a:schemeClr>
                </a:solidFill>
                <a:effectLst/>
                <a:ea typeface="Times New Roman" panose="02020603050405020304" pitchFamily="18" charset="0"/>
                <a:cs typeface="Calibri" panose="020F0502020204030204" pitchFamily="34" charset="0"/>
              </a:rPr>
              <a:t>of cumulative rain and Onset date possible </a:t>
            </a:r>
            <a:r>
              <a:rPr lang="en-GB" sz="1800" b="1" dirty="0">
                <a:solidFill>
                  <a:schemeClr val="accent6">
                    <a:lumMod val="50000"/>
                  </a:schemeClr>
                </a:solidFill>
                <a:effectLst/>
                <a:ea typeface="Times New Roman" panose="02020603050405020304" pitchFamily="18" charset="0"/>
                <a:cs typeface="Calibri" panose="020F0502020204030204" pitchFamily="34" charset="0"/>
              </a:rPr>
              <a:t>a season ahead using box </a:t>
            </a:r>
          </a:p>
          <a:p>
            <a:pPr algn="just">
              <a:lnSpc>
                <a:spcPct val="150000"/>
              </a:lnSpc>
              <a:spcAft>
                <a:spcPts val="600"/>
              </a:spcAft>
              <a:buSzPct val="70000"/>
              <a:defRPr/>
            </a:pPr>
            <a:r>
              <a:rPr lang="en-GB" b="1" dirty="0">
                <a:solidFill>
                  <a:schemeClr val="accent6">
                    <a:lumMod val="50000"/>
                  </a:schemeClr>
                </a:solidFill>
                <a:ea typeface="Times New Roman" panose="02020603050405020304" pitchFamily="18" charset="0"/>
                <a:cs typeface="Calibri" panose="020F0502020204030204" pitchFamily="34" charset="0"/>
              </a:rPr>
              <a:t>	</a:t>
            </a:r>
            <a:r>
              <a:rPr lang="en-GB" sz="1800" b="1" dirty="0">
                <a:solidFill>
                  <a:schemeClr val="accent6">
                    <a:lumMod val="50000"/>
                  </a:schemeClr>
                </a:solidFill>
                <a:effectLst/>
                <a:ea typeface="Times New Roman" panose="02020603050405020304" pitchFamily="18" charset="0"/>
                <a:cs typeface="Calibri" panose="020F0502020204030204" pitchFamily="34" charset="0"/>
              </a:rPr>
              <a:t>plots </a:t>
            </a:r>
            <a:r>
              <a:rPr lang="en-GB" sz="1800" dirty="0">
                <a:solidFill>
                  <a:schemeClr val="accent6">
                    <a:lumMod val="50000"/>
                  </a:schemeClr>
                </a:solidFill>
                <a:effectLst/>
                <a:ea typeface="Times New Roman" panose="02020603050405020304" pitchFamily="18" charset="0"/>
                <a:cs typeface="Calibri" panose="020F0502020204030204" pitchFamily="34" charset="0"/>
              </a:rPr>
              <a:t>for any station or average over a region of </a:t>
            </a:r>
            <a:r>
              <a:rPr lang="en-GB" dirty="0">
                <a:solidFill>
                  <a:schemeClr val="accent6">
                    <a:lumMod val="50000"/>
                  </a:schemeClr>
                </a:solidFill>
                <a:ea typeface="Times New Roman" panose="02020603050405020304" pitchFamily="18" charset="0"/>
                <a:cs typeface="Calibri" panose="020F0502020204030204" pitchFamily="34" charset="0"/>
              </a:rPr>
              <a:t>E</a:t>
            </a:r>
            <a:r>
              <a:rPr lang="en-GB" sz="1800" dirty="0">
                <a:solidFill>
                  <a:schemeClr val="accent6">
                    <a:lumMod val="50000"/>
                  </a:schemeClr>
                </a:solidFill>
                <a:effectLst/>
                <a:ea typeface="Times New Roman" panose="02020603050405020304" pitchFamily="18" charset="0"/>
                <a:cs typeface="Calibri" panose="020F0502020204030204" pitchFamily="34" charset="0"/>
              </a:rPr>
              <a:t>ast Africa.</a:t>
            </a:r>
            <a:endParaRPr lang="en-GB" altLang="en-US" sz="1800" dirty="0">
              <a:solidFill>
                <a:schemeClr val="accent2">
                  <a:lumMod val="50000"/>
                </a:schemeClr>
              </a:solidFill>
              <a:highlight>
                <a:srgbClr val="FFFF00"/>
              </a:highlight>
            </a:endParaRPr>
          </a:p>
          <a:p>
            <a:pPr algn="just">
              <a:lnSpc>
                <a:spcPct val="150000"/>
              </a:lnSpc>
              <a:spcAft>
                <a:spcPts val="600"/>
              </a:spcAft>
              <a:buSzPct val="70000"/>
              <a:defRPr/>
            </a:pPr>
            <a:r>
              <a:rPr lang="en-GB" dirty="0">
                <a:solidFill>
                  <a:schemeClr val="accent6">
                    <a:lumMod val="50000"/>
                  </a:schemeClr>
                </a:solidFill>
                <a:ea typeface="Calibri" panose="020F0502020204030204" pitchFamily="34" charset="0"/>
                <a:cs typeface="Calibri" panose="020F0502020204030204" pitchFamily="34" charset="0"/>
              </a:rPr>
              <a:t>    </a:t>
            </a:r>
            <a:endParaRPr lang="en-GB" sz="1800" dirty="0">
              <a:solidFill>
                <a:schemeClr val="accent6">
                  <a:lumMod val="50000"/>
                </a:schemeClr>
              </a:solidFill>
              <a:effectLst/>
              <a:ea typeface="Times New Roman" panose="02020603050405020304" pitchFamily="18" charset="0"/>
              <a:cs typeface="Calibri" panose="020F0502020204030204" pitchFamily="34" charset="0"/>
            </a:endParaRPr>
          </a:p>
          <a:p>
            <a:pPr algn="just">
              <a:spcAft>
                <a:spcPts val="600"/>
              </a:spcAft>
              <a:buSzPct val="70000"/>
              <a:buBlip>
                <a:blip r:embed="rId2"/>
              </a:buBlip>
              <a:defRPr/>
            </a:pPr>
            <a:endParaRPr lang="en-GB" sz="1800" dirty="0">
              <a:solidFill>
                <a:schemeClr val="accent6">
                  <a:lumMod val="50000"/>
                </a:schemeClr>
              </a:solidFill>
              <a:effectLst/>
              <a:ea typeface="Calibri" panose="020F0502020204030204" pitchFamily="34" charset="0"/>
              <a:cs typeface="Times New Roman" panose="02020603050405020304" pitchFamily="18" charset="0"/>
            </a:endParaRPr>
          </a:p>
          <a:p>
            <a:pPr algn="just">
              <a:spcAft>
                <a:spcPts val="600"/>
              </a:spcAft>
              <a:buSzPct val="70000"/>
              <a:buBlip>
                <a:blip r:embed="rId2"/>
              </a:buBlip>
              <a:defRPr/>
            </a:pPr>
            <a:endParaRPr lang="en-US" sz="1800" dirty="0">
              <a:solidFill>
                <a:schemeClr val="accent6">
                  <a:lumMod val="50000"/>
                </a:schemeClr>
              </a:solidFill>
            </a:endParaRPr>
          </a:p>
          <a:p>
            <a:pPr algn="just">
              <a:spcAft>
                <a:spcPts val="600"/>
              </a:spcAft>
              <a:buSzPct val="70000"/>
              <a:buBlip>
                <a:blip r:embed="rId2"/>
              </a:buBlip>
              <a:defRPr/>
            </a:pPr>
            <a:endParaRPr lang="en-US" dirty="0">
              <a:solidFill>
                <a:schemeClr val="accent6">
                  <a:lumMod val="50000"/>
                </a:schemeClr>
              </a:solidFill>
            </a:endParaRPr>
          </a:p>
          <a:p>
            <a:pPr algn="just">
              <a:spcAft>
                <a:spcPts val="600"/>
              </a:spcAft>
              <a:buSzPct val="70000"/>
              <a:buBlip>
                <a:blip r:embed="rId2"/>
              </a:buBlip>
              <a:defRPr/>
            </a:pPr>
            <a:endParaRPr lang="en-US" sz="1800" dirty="0">
              <a:solidFill>
                <a:schemeClr val="accent6">
                  <a:lumMod val="50000"/>
                </a:schemeClr>
              </a:solidFill>
            </a:endParaRPr>
          </a:p>
          <a:p>
            <a:pPr marL="457200" algn="just" fontAlgn="base">
              <a:lnSpc>
                <a:spcPct val="200000"/>
              </a:lnSpc>
              <a:spcAft>
                <a:spcPts val="800"/>
              </a:spcAft>
            </a:pPr>
            <a:endParaRPr lang="en-GB" sz="1800" dirty="0">
              <a:solidFill>
                <a:schemeClr val="accent6">
                  <a:lumMod val="50000"/>
                </a:schemeClr>
              </a:solidFill>
              <a:effectLst/>
              <a:ea typeface="Times New Roman" panose="02020603050405020304" pitchFamily="18" charset="0"/>
              <a:cs typeface="Calibri" panose="020F0502020204030204" pitchFamily="34" charset="0"/>
            </a:endParaRPr>
          </a:p>
        </p:txBody>
      </p:sp>
      <p:sp>
        <p:nvSpPr>
          <p:cNvPr id="39939" name="Rectangle 2"/>
          <p:cNvSpPr>
            <a:spLocks noChangeArrowheads="1"/>
          </p:cNvSpPr>
          <p:nvPr/>
        </p:nvSpPr>
        <p:spPr bwMode="auto">
          <a:xfrm>
            <a:off x="2087561" y="315544"/>
            <a:ext cx="8142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600" b="0" i="0" u="none" strike="noStrike" kern="1200" cap="none" spc="0" normalizeH="0" baseline="0" noProof="0" dirty="0">
                <a:ln>
                  <a:noFill/>
                </a:ln>
                <a:solidFill>
                  <a:srgbClr val="333399">
                    <a:lumMod val="50000"/>
                  </a:srgbClr>
                </a:solidFill>
                <a:effectLst/>
                <a:uLnTx/>
                <a:uFillTx/>
                <a:latin typeface="Arial" pitchFamily="34" charset="0"/>
                <a:ea typeface="+mn-ea"/>
                <a:cs typeface="+mn-cs"/>
              </a:rPr>
              <a:t>Summary and Discussion</a:t>
            </a:r>
            <a:r>
              <a:rPr kumimoji="0" lang="en-GB" altLang="en-US" sz="2600" b="0" i="0" u="none" strike="noStrike" kern="1200" cap="none" spc="0" normalizeH="0" baseline="0" noProof="0" dirty="0">
                <a:ln>
                  <a:noFill/>
                </a:ln>
                <a:solidFill>
                  <a:srgbClr val="006600"/>
                </a:solidFill>
                <a:effectLst/>
                <a:uLnTx/>
                <a:uFillTx/>
                <a:latin typeface="Arial" pitchFamily="34" charset="0"/>
                <a:ea typeface="+mn-ea"/>
                <a:cs typeface="+mn-cs"/>
              </a:rPr>
              <a:t> </a:t>
            </a:r>
            <a:endParaRPr kumimoji="0" lang="en-US" altLang="en-US" sz="2600" b="0" i="0" u="none" strike="noStrike" kern="1200" cap="none" spc="0" normalizeH="0" baseline="0" noProof="0" dirty="0">
              <a:ln>
                <a:noFill/>
              </a:ln>
              <a:solidFill>
                <a:srgbClr val="006600"/>
              </a:solidFill>
              <a:effectLst/>
              <a:uLnTx/>
              <a:uFillTx/>
              <a:latin typeface="Arial" pitchFamily="34" charset="0"/>
              <a:ea typeface="+mn-ea"/>
              <a:cs typeface="+mn-cs"/>
            </a:endParaRPr>
          </a:p>
        </p:txBody>
      </p:sp>
    </p:spTree>
    <p:extLst>
      <p:ext uri="{BB962C8B-B14F-4D97-AF65-F5344CB8AC3E}">
        <p14:creationId xmlns:p14="http://schemas.microsoft.com/office/powerpoint/2010/main" val="2401370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343043" y="1298940"/>
            <a:ext cx="9701213" cy="4826845"/>
          </a:xfrm>
          <a:prstGeom prst="roundRect">
            <a:avLst/>
          </a:prstGeom>
          <a:solidFill>
            <a:schemeClr val="accent1">
              <a:alpha val="23000"/>
            </a:schemeClr>
          </a:solidFill>
          <a:ln w="9525">
            <a:solidFill>
              <a:schemeClr val="accent2">
                <a:lumMod val="50000"/>
              </a:schemeClr>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2" name="Title 1"/>
          <p:cNvSpPr>
            <a:spLocks noGrp="1"/>
          </p:cNvSpPr>
          <p:nvPr>
            <p:ph type="title"/>
          </p:nvPr>
        </p:nvSpPr>
        <p:spPr>
          <a:xfrm>
            <a:off x="3396073" y="346442"/>
            <a:ext cx="5734278" cy="792162"/>
          </a:xfrm>
        </p:spPr>
        <p:txBody>
          <a:bodyPr/>
          <a:lstStyle/>
          <a:p>
            <a:pPr>
              <a:defRPr/>
            </a:pPr>
            <a:r>
              <a:rPr lang="en-GB" sz="3200" dirty="0">
                <a:solidFill>
                  <a:schemeClr val="tx2">
                    <a:lumMod val="50000"/>
                  </a:schemeClr>
                </a:solidFill>
                <a:latin typeface="Arial" panose="020B0604020202020204" pitchFamily="34" charset="0"/>
                <a:cs typeface="Arial" panose="020B0604020202020204" pitchFamily="34" charset="0"/>
              </a:rPr>
              <a:t>East African Monsoon (OND): </a:t>
            </a:r>
            <a:r>
              <a:rPr lang="en-GB" sz="2800" dirty="0">
                <a:solidFill>
                  <a:schemeClr val="tx2">
                    <a:lumMod val="50000"/>
                  </a:schemeClr>
                </a:solidFill>
                <a:latin typeface="Arial" panose="020B0604020202020204" pitchFamily="34" charset="0"/>
                <a:cs typeface="Arial" panose="020B0604020202020204" pitchFamily="34" charset="0"/>
              </a:rPr>
              <a:t>Interested in Details  </a:t>
            </a:r>
          </a:p>
        </p:txBody>
      </p:sp>
      <p:sp>
        <p:nvSpPr>
          <p:cNvPr id="4" name="Rectangle 3"/>
          <p:cNvSpPr/>
          <p:nvPr/>
        </p:nvSpPr>
        <p:spPr>
          <a:xfrm>
            <a:off x="1640116" y="1411004"/>
            <a:ext cx="9389626" cy="5632311"/>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dirty="0">
                <a:effectLst/>
                <a:ea typeface="Times New Roman" panose="02020603050405020304" pitchFamily="18" charset="0"/>
              </a:rPr>
              <a:t>Roy, I and </a:t>
            </a:r>
            <a:r>
              <a:rPr lang="en-US" dirty="0" err="1">
                <a:effectLst/>
                <a:ea typeface="Times New Roman" panose="02020603050405020304" pitchFamily="18" charset="0"/>
              </a:rPr>
              <a:t>Troccoli</a:t>
            </a:r>
            <a:r>
              <a:rPr lang="en-US" dirty="0">
                <a:effectLst/>
                <a:ea typeface="Times New Roman" panose="02020603050405020304" pitchFamily="18" charset="0"/>
              </a:rPr>
              <a:t>, A (2024) Identifying Important drivers of East African October to December rainfall season. </a:t>
            </a:r>
            <a:r>
              <a:rPr lang="en-US" i="1" dirty="0">
                <a:effectLst/>
                <a:ea typeface="Times New Roman" panose="02020603050405020304" pitchFamily="18" charset="0"/>
              </a:rPr>
              <a:t>Science of the Total Environment (STOTEN), Elsevier</a:t>
            </a:r>
            <a:r>
              <a:rPr lang="en-US" dirty="0">
                <a:effectLst/>
                <a:ea typeface="Times New Roman" panose="02020603050405020304" pitchFamily="18" charset="0"/>
              </a:rPr>
              <a:t>, [</a:t>
            </a:r>
            <a:r>
              <a:rPr lang="en-US" dirty="0">
                <a:solidFill>
                  <a:schemeClr val="accent1">
                    <a:lumMod val="50000"/>
                  </a:schemeClr>
                </a:solidFill>
                <a:effectLst/>
                <a:ea typeface="Times New Roman" panose="02020603050405020304" pitchFamily="18" charset="0"/>
              </a:rPr>
              <a:t>https://doi.org/10.1016/j.scitotenv.2023.169615</a:t>
            </a:r>
            <a:r>
              <a:rPr lang="en-US" dirty="0">
                <a:effectLst/>
                <a:ea typeface="Times New Roman" panose="02020603050405020304" pitchFamily="18" charset="0"/>
              </a:rPr>
              <a:t>].</a:t>
            </a:r>
          </a:p>
          <a:p>
            <a:pPr marL="285750" indent="-285750" fontAlgn="base">
              <a:spcBef>
                <a:spcPct val="0"/>
              </a:spcBef>
              <a:spcAft>
                <a:spcPct val="0"/>
              </a:spcAft>
              <a:buFont typeface="Arial" panose="020B0604020202020204" pitchFamily="34" charset="0"/>
              <a:buChar char="•"/>
            </a:pPr>
            <a:endParaRPr lang="en-GB" dirty="0">
              <a:effectLst/>
              <a:ea typeface="Times New Roman" panose="02020603050405020304" pitchFamily="18" charset="0"/>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i="0" u="none" strike="noStrike" kern="1200" cap="none" spc="0" normalizeH="0" baseline="0" noProof="0" dirty="0">
                <a:ln>
                  <a:noFill/>
                </a:ln>
                <a:solidFill>
                  <a:srgbClr val="000000">
                    <a:lumMod val="95000"/>
                    <a:lumOff val="5000"/>
                  </a:srgbClr>
                </a:solidFill>
                <a:effectLst/>
                <a:uLnTx/>
                <a:uFillTx/>
                <a:ea typeface="+mn-ea"/>
                <a:cs typeface="+mn-cs"/>
              </a:rPr>
              <a:t>Roy I,</a:t>
            </a:r>
            <a:r>
              <a:rPr kumimoji="0" lang="en-GB" b="0" i="0" u="none" strike="noStrike" kern="1200" cap="none" spc="0" normalizeH="0" baseline="0" noProof="0" dirty="0">
                <a:ln>
                  <a:noFill/>
                </a:ln>
                <a:solidFill>
                  <a:srgbClr val="000000">
                    <a:lumMod val="95000"/>
                    <a:lumOff val="5000"/>
                  </a:srgbClr>
                </a:solidFill>
                <a:effectLst/>
                <a:uLnTx/>
                <a:uFillTx/>
                <a:ea typeface="+mn-ea"/>
                <a:cs typeface="+mn-cs"/>
              </a:rPr>
              <a:t> </a:t>
            </a:r>
            <a:r>
              <a:rPr kumimoji="0" lang="en-GB" b="0" i="0" u="none" strike="noStrike" kern="1200" cap="none" spc="0" normalizeH="0" baseline="0" noProof="0" dirty="0" err="1">
                <a:ln>
                  <a:noFill/>
                </a:ln>
                <a:solidFill>
                  <a:srgbClr val="000000"/>
                </a:solidFill>
                <a:effectLst/>
                <a:uLnTx/>
                <a:uFillTx/>
                <a:ea typeface="Calibri" panose="020F0502020204030204" pitchFamily="34" charset="0"/>
                <a:cs typeface="+mn-cs"/>
              </a:rPr>
              <a:t>Mliwa</a:t>
            </a:r>
            <a:r>
              <a:rPr kumimoji="0" lang="en-GB" b="0" i="0" u="none" strike="noStrike" kern="1200" cap="none" spc="0" normalizeH="0" baseline="0" noProof="0" dirty="0">
                <a:ln>
                  <a:noFill/>
                </a:ln>
                <a:solidFill>
                  <a:srgbClr val="000000"/>
                </a:solidFill>
                <a:effectLst/>
                <a:uLnTx/>
                <a:uFillTx/>
                <a:ea typeface="Calibri" panose="020F0502020204030204" pitchFamily="34" charset="0"/>
                <a:cs typeface="+mn-cs"/>
              </a:rPr>
              <a:t> M, </a:t>
            </a:r>
            <a:r>
              <a:rPr kumimoji="0" lang="en-GB" b="0" i="0" u="none" strike="noStrike" kern="1200" cap="none" spc="0" normalizeH="0" baseline="0" noProof="0" dirty="0" err="1">
                <a:ln>
                  <a:noFill/>
                </a:ln>
                <a:solidFill>
                  <a:srgbClr val="000000"/>
                </a:solidFill>
                <a:effectLst/>
                <a:uLnTx/>
                <a:uFillTx/>
                <a:ea typeface="Calibri" panose="020F0502020204030204" pitchFamily="34" charset="0"/>
                <a:cs typeface="+mn-cs"/>
              </a:rPr>
              <a:t>Troccoli</a:t>
            </a:r>
            <a:r>
              <a:rPr kumimoji="0" lang="en-GB" b="0" i="0" u="none" strike="noStrike" kern="1200" cap="none" spc="0" normalizeH="0" baseline="0" noProof="0" dirty="0">
                <a:ln>
                  <a:noFill/>
                </a:ln>
                <a:solidFill>
                  <a:srgbClr val="000000"/>
                </a:solidFill>
                <a:effectLst/>
                <a:uLnTx/>
                <a:uFillTx/>
                <a:ea typeface="Calibri" panose="020F0502020204030204" pitchFamily="34" charset="0"/>
                <a:cs typeface="+mn-cs"/>
              </a:rPr>
              <a:t> A (</a:t>
            </a:r>
            <a:r>
              <a:rPr kumimoji="0" lang="en-GB" b="0" i="0" u="none" strike="noStrike" kern="1200" cap="none" spc="0" normalizeH="0" baseline="0" noProof="0" dirty="0">
                <a:ln>
                  <a:noFill/>
                </a:ln>
                <a:solidFill>
                  <a:srgbClr val="000000">
                    <a:lumMod val="95000"/>
                    <a:lumOff val="5000"/>
                  </a:srgbClr>
                </a:solidFill>
                <a:effectLst/>
                <a:uLnTx/>
                <a:uFillTx/>
                <a:ea typeface="+mn-ea"/>
                <a:cs typeface="+mn-cs"/>
              </a:rPr>
              <a:t>2023), ‘</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Important drivers of East African Monsoon variability and improving rainy season onset prediction</a:t>
            </a:r>
            <a:r>
              <a:rPr kumimoji="0" lang="en-GB" b="0" i="0" u="none" strike="noStrike" kern="1200" cap="none" spc="0" normalizeH="0" baseline="0" noProof="0" dirty="0">
                <a:ln>
                  <a:noFill/>
                </a:ln>
                <a:solidFill>
                  <a:srgbClr val="000000">
                    <a:lumMod val="95000"/>
                    <a:lumOff val="5000"/>
                  </a:srgbClr>
                </a:solidFill>
                <a:effectLst/>
                <a:uLnTx/>
                <a:uFillTx/>
                <a:ea typeface="+mn-ea"/>
                <a:cs typeface="+mn-cs"/>
              </a:rPr>
              <a:t>’. </a:t>
            </a:r>
            <a:r>
              <a:rPr kumimoji="0" lang="en-GB" b="0" i="1" u="none" strike="noStrike" kern="1200" cap="none" spc="0" normalizeH="0" baseline="0" noProof="0" dirty="0">
                <a:ln>
                  <a:noFill/>
                </a:ln>
                <a:solidFill>
                  <a:srgbClr val="000000">
                    <a:lumMod val="95000"/>
                    <a:lumOff val="5000"/>
                  </a:srgbClr>
                </a:solidFill>
                <a:effectLst/>
                <a:uLnTx/>
                <a:uFillTx/>
                <a:ea typeface="+mn-ea"/>
                <a:cs typeface="Calibri" panose="020F0502020204030204" pitchFamily="34" charset="0"/>
              </a:rPr>
              <a:t>Natural Hazards, Springer</a:t>
            </a:r>
            <a:r>
              <a:rPr kumimoji="0" lang="en-GB" b="0" i="0" u="none" strike="noStrike" kern="1200" cap="none" spc="0" normalizeH="0" baseline="0" noProof="0" dirty="0">
                <a:ln>
                  <a:noFill/>
                </a:ln>
                <a:solidFill>
                  <a:srgbClr val="000000">
                    <a:lumMod val="95000"/>
                    <a:lumOff val="5000"/>
                  </a:srgbClr>
                </a:solidFill>
                <a:effectLst/>
                <a:uLnTx/>
                <a:uFillTx/>
                <a:ea typeface="+mn-ea"/>
                <a:cs typeface="Calibri" panose="020F0502020204030204" pitchFamily="34" charset="0"/>
              </a:rPr>
              <a:t>, </a:t>
            </a:r>
            <a:r>
              <a:rPr kumimoji="0" lang="en-GB" b="0" i="0" u="none" strike="noStrike" kern="1200" cap="none" spc="0" normalizeH="0" baseline="0" noProof="0" dirty="0">
                <a:ln>
                  <a:noFill/>
                </a:ln>
                <a:solidFill>
                  <a:srgbClr val="000000"/>
                </a:solidFill>
                <a:effectLst/>
                <a:uLnTx/>
                <a:uFillTx/>
                <a:ea typeface="Times New Roman" panose="02020603050405020304" pitchFamily="18" charset="0"/>
                <a:cs typeface="+mn-cs"/>
              </a:rPr>
              <a:t>[</a:t>
            </a:r>
            <a:r>
              <a:rPr kumimoji="0" lang="en-GB" b="0" i="0" u="none" strike="noStrike" kern="1200" cap="none" spc="0" normalizeH="0" baseline="0" noProof="0" dirty="0">
                <a:ln>
                  <a:noFill/>
                </a:ln>
                <a:solidFill>
                  <a:srgbClr val="000000"/>
                </a:solidFill>
                <a:effectLst/>
                <a:uLnTx/>
                <a:uFillTx/>
                <a:ea typeface="Times New Roman" panose="02020603050405020304" pitchFamily="18" charset="0"/>
                <a:cs typeface="+mn-cs"/>
                <a:hlinkClick r:id="rId2"/>
              </a:rPr>
              <a:t>https://doi.org/10.1007/s11069-023-06223-3</a:t>
            </a:r>
            <a:r>
              <a:rPr kumimoji="0" lang="en-GB" b="0" i="0" u="none" strike="noStrike" kern="1200" cap="none" spc="0" normalizeH="0" baseline="0" noProof="0" dirty="0">
                <a:ln>
                  <a:noFill/>
                </a:ln>
                <a:solidFill>
                  <a:srgbClr val="000000"/>
                </a:solidFill>
                <a:effectLst/>
                <a:uLnTx/>
                <a:uFillTx/>
                <a:ea typeface="Times New Roman" panose="02020603050405020304" pitchFamily="18" charset="0"/>
                <a:cs typeface="+mn-cs"/>
              </a:rPr>
              <a:t>].</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GB" dirty="0">
              <a:solidFill>
                <a:srgbClr val="000000"/>
              </a:solidFill>
              <a:ea typeface="Times New Roman" panose="02020603050405020304" pitchFamily="18" charset="0"/>
            </a:endParaRPr>
          </a:p>
          <a:p>
            <a:pPr marL="285750" indent="-285750">
              <a:buFont typeface="Arial" panose="020B0604020202020204" pitchFamily="34" charset="0"/>
              <a:buChar char="•"/>
            </a:pPr>
            <a:r>
              <a:rPr lang="en-GB" dirty="0" err="1">
                <a:solidFill>
                  <a:srgbClr val="222222"/>
                </a:solidFill>
                <a:effectLst/>
                <a:ea typeface="Times New Roman" panose="02020603050405020304" pitchFamily="18" charset="0"/>
              </a:rPr>
              <a:t>Zampieri</a:t>
            </a:r>
            <a:r>
              <a:rPr lang="en-GB" dirty="0">
                <a:solidFill>
                  <a:srgbClr val="222222"/>
                </a:solidFill>
                <a:effectLst/>
                <a:ea typeface="Times New Roman" panose="02020603050405020304" pitchFamily="18" charset="0"/>
              </a:rPr>
              <a:t>, M, …</a:t>
            </a:r>
            <a:r>
              <a:rPr kumimoji="0" lang="en-GB" b="0" i="0" u="none" strike="noStrike" kern="1200" cap="none" spc="0" normalizeH="0" baseline="0" noProof="0" dirty="0">
                <a:ln>
                  <a:noFill/>
                </a:ln>
                <a:solidFill>
                  <a:srgbClr val="000000"/>
                </a:solidFill>
                <a:effectLst/>
                <a:uLnTx/>
                <a:uFillTx/>
                <a:ea typeface="Calibri" panose="020F0502020204030204" pitchFamily="34" charset="0"/>
                <a:cs typeface="+mn-cs"/>
              </a:rPr>
              <a:t> </a:t>
            </a:r>
            <a:r>
              <a:rPr kumimoji="0" lang="en-GB" b="0" i="0" u="none" strike="noStrike" kern="1200" cap="none" spc="0" normalizeH="0" baseline="0" noProof="0" dirty="0" err="1">
                <a:ln>
                  <a:noFill/>
                </a:ln>
                <a:solidFill>
                  <a:srgbClr val="000000"/>
                </a:solidFill>
                <a:effectLst/>
                <a:uLnTx/>
                <a:uFillTx/>
                <a:ea typeface="Calibri" panose="020F0502020204030204" pitchFamily="34" charset="0"/>
                <a:cs typeface="+mn-cs"/>
              </a:rPr>
              <a:t>Troccoli</a:t>
            </a:r>
            <a:r>
              <a:rPr kumimoji="0" lang="en-GB" b="0" i="0" u="none" strike="noStrike" kern="1200" cap="none" spc="0" normalizeH="0" baseline="0" noProof="0" dirty="0">
                <a:ln>
                  <a:noFill/>
                </a:ln>
                <a:solidFill>
                  <a:srgbClr val="000000"/>
                </a:solidFill>
                <a:effectLst/>
                <a:uLnTx/>
                <a:uFillTx/>
                <a:ea typeface="Calibri" panose="020F0502020204030204" pitchFamily="34" charset="0"/>
                <a:cs typeface="+mn-cs"/>
              </a:rPr>
              <a:t> A ,..</a:t>
            </a:r>
            <a:r>
              <a:rPr lang="en-GB" dirty="0">
                <a:solidFill>
                  <a:srgbClr val="222222"/>
                </a:solidFill>
                <a:effectLst/>
                <a:ea typeface="Times New Roman" panose="02020603050405020304" pitchFamily="18" charset="0"/>
              </a:rPr>
              <a:t>, Roy, I,.(2023). </a:t>
            </a:r>
            <a:r>
              <a:rPr lang="en-GB" dirty="0">
                <a:effectLst/>
                <a:ea typeface="Times New Roman" panose="02020603050405020304" pitchFamily="18" charset="0"/>
              </a:rPr>
              <a:t>Seasonal forecasts of the rainy season onset over Africa</a:t>
            </a:r>
            <a:r>
              <a:rPr lang="en-GB" b="1" spc="25" dirty="0">
                <a:solidFill>
                  <a:srgbClr val="111111"/>
                </a:solidFill>
                <a:effectLst/>
                <a:ea typeface="Times New Roman" panose="02020603050405020304" pitchFamily="18" charset="0"/>
              </a:rPr>
              <a:t>: </a:t>
            </a:r>
            <a:r>
              <a:rPr lang="en-GB" spc="25" dirty="0">
                <a:solidFill>
                  <a:srgbClr val="111111"/>
                </a:solidFill>
                <a:effectLst/>
                <a:ea typeface="Times New Roman" panose="02020603050405020304" pitchFamily="18" charset="0"/>
              </a:rPr>
              <a:t>preliminary results from the FOCUS-Africa project</a:t>
            </a:r>
            <a:r>
              <a:rPr lang="en-GB" dirty="0">
                <a:effectLst/>
                <a:ea typeface="Times New Roman" panose="02020603050405020304" pitchFamily="18" charset="0"/>
              </a:rPr>
              <a:t>,</a:t>
            </a:r>
            <a:r>
              <a:rPr lang="en-GB" dirty="0">
                <a:solidFill>
                  <a:srgbClr val="222222"/>
                </a:solidFill>
                <a:effectLst/>
                <a:ea typeface="Times New Roman" panose="02020603050405020304" pitchFamily="18" charset="0"/>
              </a:rPr>
              <a:t> </a:t>
            </a:r>
            <a:r>
              <a:rPr lang="en-GB" i="1" dirty="0">
                <a:solidFill>
                  <a:srgbClr val="222222"/>
                </a:solidFill>
                <a:effectLst/>
                <a:ea typeface="Times New Roman" panose="02020603050405020304" pitchFamily="18" charset="0"/>
              </a:rPr>
              <a:t>Climate Services, Elsevier</a:t>
            </a:r>
            <a:r>
              <a:rPr lang="en-GB" dirty="0">
                <a:solidFill>
                  <a:srgbClr val="222222"/>
                </a:solidFill>
                <a:effectLst/>
                <a:ea typeface="Times New Roman" panose="02020603050405020304" pitchFamily="18" charset="0"/>
              </a:rPr>
              <a:t>,</a:t>
            </a:r>
            <a:r>
              <a:rPr lang="en-GB" dirty="0">
                <a:solidFill>
                  <a:srgbClr val="000000"/>
                </a:solidFill>
                <a:effectLst/>
                <a:ea typeface="Times New Roman" panose="02020603050405020304" pitchFamily="18" charset="0"/>
              </a:rPr>
              <a:t> [</a:t>
            </a:r>
            <a:r>
              <a:rPr lang="en-GB" dirty="0">
                <a:solidFill>
                  <a:schemeClr val="accent1">
                    <a:lumMod val="50000"/>
                  </a:schemeClr>
                </a:solidFill>
                <a:effectLst/>
                <a:ea typeface="Times New Roman" panose="02020603050405020304" pitchFamily="18" charset="0"/>
              </a:rPr>
              <a:t>https://doi.org/10.1016/j.cliser.2023.100417</a:t>
            </a:r>
            <a:r>
              <a:rPr lang="en-GB" dirty="0">
                <a:solidFill>
                  <a:srgbClr val="000000"/>
                </a:solidFill>
                <a:effectLst/>
                <a:ea typeface="Times New Roman" panose="02020603050405020304" pitchFamily="18" charset="0"/>
              </a:rPr>
              <a:t>]</a:t>
            </a:r>
            <a:r>
              <a:rPr lang="en-GB" dirty="0">
                <a:solidFill>
                  <a:srgbClr val="222222"/>
                </a:solidFill>
                <a:effectLst/>
                <a:ea typeface="Times New Roman" panose="02020603050405020304" pitchFamily="18" charset="0"/>
              </a:rPr>
              <a:t>.</a:t>
            </a:r>
          </a:p>
          <a:p>
            <a:pPr marL="285750" indent="-285750">
              <a:buFont typeface="Arial" panose="020B0604020202020204" pitchFamily="34" charset="0"/>
              <a:buChar char="•"/>
            </a:pPr>
            <a:endParaRPr lang="en-GB" dirty="0">
              <a:solidFill>
                <a:srgbClr val="222222"/>
              </a:solidFill>
              <a:ea typeface="Times New Roman" panose="02020603050405020304" pitchFamily="18" charset="0"/>
            </a:endParaRPr>
          </a:p>
          <a:p>
            <a:pPr fontAlgn="base">
              <a:spcBef>
                <a:spcPct val="0"/>
              </a:spcBef>
              <a:spcAft>
                <a:spcPct val="0"/>
              </a:spcAft>
              <a:defRPr/>
            </a:pPr>
            <a:r>
              <a:rPr kumimoji="0" lang="en-GB" b="1" i="0" u="none" strike="noStrike" kern="1200" cap="none" spc="0" normalizeH="0" baseline="0" noProof="0" dirty="0">
                <a:ln>
                  <a:noFill/>
                </a:ln>
                <a:solidFill>
                  <a:srgbClr val="000000"/>
                </a:solidFill>
                <a:effectLst/>
                <a:uLnTx/>
                <a:uFillTx/>
                <a:ea typeface="Times New Roman" panose="02020603050405020304" pitchFamily="18" charset="0"/>
                <a:cs typeface="+mn-cs"/>
              </a:rPr>
              <a:t>Note:</a:t>
            </a:r>
            <a:r>
              <a:rPr kumimoji="0" lang="en-GB" b="0" i="0" u="none" strike="noStrike" kern="1200" cap="none" spc="0" normalizeH="0" baseline="0" noProof="0" dirty="0">
                <a:ln>
                  <a:noFill/>
                </a:ln>
                <a:solidFill>
                  <a:srgbClr val="000000"/>
                </a:solidFill>
                <a:effectLst/>
                <a:uLnTx/>
                <a:uFillTx/>
                <a:ea typeface="Times New Roman" panose="02020603050405020304" pitchFamily="18" charset="0"/>
                <a:cs typeface="+mn-cs"/>
              </a:rPr>
              <a:t> Some results were presented in EGU 2023 on 25</a:t>
            </a:r>
            <a:r>
              <a:rPr kumimoji="0" lang="en-GB" b="0" i="0" u="none" strike="noStrike" kern="1200" cap="none" spc="0" normalizeH="0" baseline="30000" noProof="0" dirty="0">
                <a:ln>
                  <a:noFill/>
                </a:ln>
                <a:solidFill>
                  <a:srgbClr val="000000"/>
                </a:solidFill>
                <a:effectLst/>
                <a:uLnTx/>
                <a:uFillTx/>
                <a:ea typeface="Times New Roman" panose="02020603050405020304" pitchFamily="18" charset="0"/>
                <a:cs typeface="+mn-cs"/>
              </a:rPr>
              <a:t>th</a:t>
            </a:r>
            <a:r>
              <a:rPr kumimoji="0" lang="en-GB" b="0" i="0" u="none" strike="noStrike" kern="1200" cap="none" spc="0" normalizeH="0" baseline="0" noProof="0" dirty="0">
                <a:ln>
                  <a:noFill/>
                </a:ln>
                <a:solidFill>
                  <a:srgbClr val="000000"/>
                </a:solidFill>
                <a:effectLst/>
                <a:uLnTx/>
                <a:uFillTx/>
                <a:ea typeface="Times New Roman" panose="02020603050405020304" pitchFamily="18" charset="0"/>
                <a:cs typeface="+mn-cs"/>
              </a:rPr>
              <a:t> April</a:t>
            </a:r>
            <a:r>
              <a:rPr kumimoji="0" lang="en-GB" b="1" i="0" u="none" strike="noStrike" kern="1200" cap="none" spc="0" normalizeH="0" baseline="0" noProof="0" dirty="0">
                <a:ln>
                  <a:noFill/>
                </a:ln>
                <a:solidFill>
                  <a:srgbClr val="000000"/>
                </a:solidFill>
                <a:effectLst/>
                <a:uLnTx/>
                <a:uFillTx/>
                <a:ea typeface="Times New Roman" panose="02020603050405020304" pitchFamily="18" charset="0"/>
                <a:cs typeface="+mn-cs"/>
              </a:rPr>
              <a:t>. </a:t>
            </a:r>
            <a:r>
              <a:rPr kumimoji="0" lang="en-GB" b="1" i="0" u="none" strike="noStrike" kern="1200" cap="none" spc="0" normalizeH="0" baseline="0" noProof="0" dirty="0">
                <a:ln>
                  <a:noFill/>
                </a:ln>
                <a:solidFill>
                  <a:srgbClr val="C00000"/>
                </a:solidFill>
                <a:effectLst/>
                <a:uLnTx/>
                <a:uFillTx/>
                <a:ea typeface="Times New Roman" panose="02020603050405020304" pitchFamily="18" charset="0"/>
                <a:cs typeface="+mn-cs"/>
              </a:rPr>
              <a:t>IOD data was changed on 26</a:t>
            </a:r>
            <a:r>
              <a:rPr kumimoji="0" lang="en-GB" b="1" i="0" u="none" strike="noStrike" kern="1200" cap="none" spc="0" normalizeH="0" baseline="30000" noProof="0" dirty="0">
                <a:ln>
                  <a:noFill/>
                </a:ln>
                <a:solidFill>
                  <a:srgbClr val="C00000"/>
                </a:solidFill>
                <a:effectLst/>
                <a:uLnTx/>
                <a:uFillTx/>
                <a:ea typeface="Times New Roman" panose="02020603050405020304" pitchFamily="18" charset="0"/>
                <a:cs typeface="+mn-cs"/>
              </a:rPr>
              <a:t>th</a:t>
            </a:r>
            <a:r>
              <a:rPr kumimoji="0" lang="en-GB" b="1" i="0" u="none" strike="noStrike" kern="1200" cap="none" spc="0" normalizeH="0" baseline="0" noProof="0" dirty="0">
                <a:ln>
                  <a:noFill/>
                </a:ln>
                <a:solidFill>
                  <a:srgbClr val="C00000"/>
                </a:solidFill>
                <a:effectLst/>
                <a:uLnTx/>
                <a:uFillTx/>
                <a:ea typeface="Times New Roman" panose="02020603050405020304" pitchFamily="18" charset="0"/>
                <a:cs typeface="+mn-cs"/>
              </a:rPr>
              <a:t> April 2023! </a:t>
            </a:r>
            <a:r>
              <a:rPr lang="en-GB" dirty="0">
                <a:solidFill>
                  <a:schemeClr val="accent1">
                    <a:lumMod val="50000"/>
                  </a:schemeClr>
                </a:solidFill>
                <a:ea typeface="Times New Roman" panose="02020603050405020304" pitchFamily="18" charset="0"/>
              </a:rPr>
              <a:t>[ </a:t>
            </a:r>
            <a:r>
              <a:rPr lang="en-US" sz="1800" u="sng" kern="0" dirty="0">
                <a:solidFill>
                  <a:srgbClr val="0000FF"/>
                </a:solidFill>
                <a:effectLst/>
                <a:ea typeface="Calibri" panose="020F0502020204030204" pitchFamily="34" charset="0"/>
                <a:cs typeface="Calibri" panose="020F0502020204030204" pitchFamily="34" charset="0"/>
                <a:hlinkClick r:id="rId3"/>
              </a:rPr>
              <a:t>https://psl.noaa.gov/gcos_wgsp/Timeseries/Data/dmi.had.long.data</a:t>
            </a:r>
            <a:r>
              <a:rPr lang="en-US" sz="1800" u="sng" kern="0" dirty="0">
                <a:solidFill>
                  <a:srgbClr val="0000FF"/>
                </a:solidFill>
                <a:effectLst/>
                <a:ea typeface="Calibri" panose="020F0502020204030204" pitchFamily="34" charset="0"/>
                <a:cs typeface="Calibri" panose="020F0502020204030204" pitchFamily="34" charset="0"/>
              </a:rPr>
              <a:t>].</a:t>
            </a:r>
            <a:endParaRPr kumimoji="0" lang="en-GB" b="0" i="0" u="none" strike="noStrike" kern="1200" cap="none" spc="0" normalizeH="0" baseline="0" noProof="0" dirty="0">
              <a:ln>
                <a:noFill/>
              </a:ln>
              <a:solidFill>
                <a:srgbClr val="C00000"/>
              </a:solidFill>
              <a:effectLst/>
              <a:uLnTx/>
              <a:uFillTx/>
              <a:ea typeface="Times New Roman" panose="02020603050405020304" pitchFamily="18" charset="0"/>
              <a:cs typeface="+mn-cs"/>
            </a:endParaRPr>
          </a:p>
          <a:p>
            <a:pPr marR="0" lvl="0" defTabSz="914400" rtl="0" eaLnBrk="1" fontAlgn="base" latinLnBrk="0" hangingPunct="1">
              <a:lnSpc>
                <a:spcPct val="100000"/>
              </a:lnSpc>
              <a:spcBef>
                <a:spcPct val="0"/>
              </a:spcBef>
              <a:spcAft>
                <a:spcPct val="0"/>
              </a:spcAft>
              <a:buClrTx/>
              <a:buSzTx/>
              <a:tabLst/>
              <a:defRPr/>
            </a:pPr>
            <a:r>
              <a:rPr lang="fr-FR" dirty="0"/>
              <a:t>IOD data </a:t>
            </a:r>
            <a:r>
              <a:rPr lang="fr-FR" dirty="0" err="1"/>
              <a:t>keeps</a:t>
            </a:r>
            <a:r>
              <a:rPr lang="fr-FR" dirty="0"/>
              <a:t> on </a:t>
            </a:r>
            <a:r>
              <a:rPr lang="fr-FR" dirty="0" err="1"/>
              <a:t>changing</a:t>
            </a:r>
            <a:r>
              <a:rPr lang="fr-FR" dirty="0"/>
              <a:t> and </a:t>
            </a:r>
            <a:r>
              <a:rPr lang="fr-FR" dirty="0" err="1"/>
              <a:t>hence</a:t>
            </a:r>
            <a:r>
              <a:rPr lang="fr-FR" dirty="0"/>
              <a:t> </a:t>
            </a:r>
            <a:r>
              <a:rPr lang="fr-FR" dirty="0" err="1"/>
              <a:t>careful</a:t>
            </a:r>
            <a:r>
              <a:rPr lang="fr-FR" dirty="0"/>
              <a:t> </a:t>
            </a:r>
            <a:r>
              <a:rPr lang="fr-FR" dirty="0" err="1"/>
              <a:t>while</a:t>
            </a:r>
            <a:r>
              <a:rPr lang="fr-FR" dirty="0"/>
              <a:t> </a:t>
            </a:r>
            <a:r>
              <a:rPr lang="fr-FR" dirty="0" err="1"/>
              <a:t>using</a:t>
            </a:r>
            <a:r>
              <a:rPr lang="fr-FR" dirty="0"/>
              <a:t> </a:t>
            </a:r>
            <a:r>
              <a:rPr lang="fr-FR" dirty="0" err="1"/>
              <a:t>it</a:t>
            </a:r>
            <a:r>
              <a:rPr lang="fr-FR" dirty="0"/>
              <a:t>. </a:t>
            </a:r>
            <a:r>
              <a:rPr lang="fr-FR" dirty="0" err="1"/>
              <a:t>We</a:t>
            </a:r>
            <a:r>
              <a:rPr lang="fr-FR" dirty="0"/>
              <a:t> are </a:t>
            </a:r>
            <a:r>
              <a:rPr lang="fr-FR" dirty="0" err="1"/>
              <a:t>publishing</a:t>
            </a:r>
            <a:r>
              <a:rPr lang="fr-FR" dirty="0"/>
              <a:t> t</a:t>
            </a:r>
            <a:r>
              <a:rPr lang="fr-FR" b="0" i="0" u="none" strike="noStrike" baseline="0" dirty="0"/>
              <a:t>he </a:t>
            </a:r>
            <a:r>
              <a:rPr lang="fr-FR" b="0" i="0" u="none" strike="noStrike" baseline="0" dirty="0" err="1"/>
              <a:t>old</a:t>
            </a:r>
            <a:r>
              <a:rPr lang="fr-FR" b="0" i="0" u="none" strike="noStrike" baseline="0" dirty="0"/>
              <a:t> IOD data </a:t>
            </a:r>
            <a:r>
              <a:rPr lang="fr-FR" b="0" i="0" u="none" strike="noStrike" baseline="0" dirty="0" err="1"/>
              <a:t>used</a:t>
            </a:r>
            <a:r>
              <a:rPr lang="fr-FR" b="0" i="0" u="none" strike="noStrike" baseline="0" dirty="0"/>
              <a:t> for </a:t>
            </a:r>
            <a:r>
              <a:rPr lang="fr-FR" b="0" i="0" u="none" strike="noStrike" baseline="0" dirty="0" err="1"/>
              <a:t>our</a:t>
            </a:r>
            <a:r>
              <a:rPr lang="fr-FR" b="0" i="0" u="none" strike="noStrike" baseline="0" dirty="0"/>
              <a:t> </a:t>
            </a:r>
            <a:r>
              <a:rPr lang="fr-FR" b="0" i="0" u="none" strike="noStrike" baseline="0" dirty="0" err="1"/>
              <a:t>analysis</a:t>
            </a:r>
            <a:r>
              <a:rPr lang="fr-FR" b="0" i="0" u="none" strike="noStrike" baseline="0" dirty="0"/>
              <a:t> </a:t>
            </a:r>
            <a:r>
              <a:rPr lang="fr-FR" b="0" i="0" u="none" strike="noStrike" baseline="0" dirty="0" err="1"/>
              <a:t>soon</a:t>
            </a:r>
            <a:r>
              <a:rPr lang="fr-FR" b="0" i="0" u="none" strike="noStrike" baseline="0" dirty="0"/>
              <a:t>: </a:t>
            </a:r>
            <a:r>
              <a:rPr kumimoji="0" lang="en-GB" b="0" i="0" u="none" strike="noStrike" kern="1200" cap="none" spc="0" normalizeH="0" baseline="0" noProof="0" dirty="0">
                <a:ln>
                  <a:noFill/>
                </a:ln>
                <a:solidFill>
                  <a:srgbClr val="000000"/>
                </a:solidFill>
                <a:effectLst/>
                <a:uLnTx/>
                <a:uFillTx/>
                <a:ea typeface="Times New Roman" panose="02020603050405020304" pitchFamily="18" charset="0"/>
                <a:hlinkClick r:id="rId4"/>
              </a:rPr>
              <a:t>h</a:t>
            </a:r>
            <a:r>
              <a:rPr lang="fr-FR" b="0" i="0" u="none" strike="noStrike" baseline="0" dirty="0">
                <a:hlinkClick r:id="rId4"/>
              </a:rPr>
              <a:t>ttps://doi.org/10.1007/s11069-024-06551-y</a:t>
            </a:r>
            <a:r>
              <a:rPr lang="fr-FR" b="0" i="0" u="none" strike="noStrike" baseline="0" dirty="0"/>
              <a:t> </a:t>
            </a:r>
          </a:p>
          <a:p>
            <a:pPr marR="0" lvl="0" defTabSz="914400" rtl="0" eaLnBrk="1" fontAlgn="base" latinLnBrk="0" hangingPunct="1">
              <a:lnSpc>
                <a:spcPct val="100000"/>
              </a:lnSpc>
              <a:spcBef>
                <a:spcPct val="0"/>
              </a:spcBef>
              <a:spcAft>
                <a:spcPct val="0"/>
              </a:spcAft>
              <a:buClrTx/>
              <a:buSzTx/>
              <a:tabLst/>
              <a:defRPr/>
            </a:pPr>
            <a:r>
              <a:rPr kumimoji="0" lang="en-GB" b="0" i="0" u="none" strike="noStrike" kern="1200" cap="none" spc="0" normalizeH="0" baseline="0" noProof="0" dirty="0">
                <a:ln>
                  <a:noFill/>
                </a:ln>
                <a:solidFill>
                  <a:srgbClr val="C00000"/>
                </a:solidFill>
                <a:effectLst/>
                <a:uLnTx/>
                <a:uFillTx/>
                <a:ea typeface="Times New Roman" panose="02020603050405020304" pitchFamily="18" charset="0"/>
                <a:cs typeface="+mn-cs"/>
              </a:rPr>
              <a:t>	</a:t>
            </a:r>
          </a:p>
          <a:p>
            <a:pPr marL="285750" indent="-285750">
              <a:buFont typeface="Arial" panose="020B0604020202020204" pitchFamily="34" charset="0"/>
              <a:buChar char="•"/>
            </a:pPr>
            <a:endParaRPr lang="en-GB" dirty="0">
              <a:effectLst/>
              <a:ea typeface="Times New Roman" panose="02020603050405020304" pitchFamily="18" charset="0"/>
            </a:endParaRPr>
          </a:p>
          <a:p>
            <a:r>
              <a:rPr lang="en-GB" dirty="0">
                <a:solidFill>
                  <a:srgbClr val="222222"/>
                </a:solidFill>
                <a:effectLst/>
                <a:ea typeface="Times New Roman" panose="02020603050405020304" pitchFamily="18" charset="0"/>
              </a:rPr>
              <a:t> </a:t>
            </a:r>
            <a:endParaRPr lang="en-GB" dirty="0">
              <a:effectLst/>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3" name="Title 1">
            <a:extLst>
              <a:ext uri="{FF2B5EF4-FFF2-40B4-BE49-F238E27FC236}">
                <a16:creationId xmlns:a16="http://schemas.microsoft.com/office/drawing/2014/main" id="{A14698F0-6D06-B60F-5D6A-357C65403F74}"/>
              </a:ext>
            </a:extLst>
          </p:cNvPr>
          <p:cNvSpPr txBox="1">
            <a:spLocks/>
          </p:cNvSpPr>
          <p:nvPr/>
        </p:nvSpPr>
        <p:spPr bwMode="auto">
          <a:xfrm>
            <a:off x="1343043" y="6039697"/>
            <a:ext cx="9972679" cy="81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200" b="0" i="0" u="none" strike="noStrike" kern="0" cap="none" spc="0" normalizeH="0" baseline="0" noProof="0" dirty="0">
                <a:ln>
                  <a:noFill/>
                </a:ln>
                <a:solidFill>
                  <a:srgbClr val="000000">
                    <a:lumMod val="50000"/>
                  </a:srgbClr>
                </a:solidFill>
                <a:effectLst/>
                <a:uLnTx/>
                <a:uFillTx/>
                <a:latin typeface="Arial" panose="020B0604020202020204" pitchFamily="34" charset="0"/>
                <a:ea typeface="+mj-ea"/>
                <a:cs typeface="Arial" panose="020B0604020202020204" pitchFamily="34" charset="0"/>
              </a:rPr>
              <a:t>Project Focus Africa, Horizon 2020, collaboration with African partners</a:t>
            </a:r>
            <a:r>
              <a:rPr kumimoji="0" lang="en-GB" sz="2000" b="1" i="0" u="none" strike="noStrike" kern="0" cap="none" spc="0" normalizeH="0" baseline="0" noProof="0" dirty="0">
                <a:ln>
                  <a:noFill/>
                </a:ln>
                <a:solidFill>
                  <a:srgbClr val="000000">
                    <a:lumMod val="50000"/>
                  </a:srgbClr>
                </a:solidFill>
                <a:effectLst/>
                <a:uLnTx/>
                <a:uFillTx/>
                <a:latin typeface="Arial" panose="020B0604020202020204" pitchFamily="34" charset="0"/>
                <a:ea typeface="+mj-ea"/>
                <a:cs typeface="Arial" panose="020B0604020202020204" pitchFamily="34" charset="0"/>
              </a:rPr>
              <a:t>  </a:t>
            </a:r>
            <a:endParaRPr kumimoji="0" lang="en-GB" sz="2000" b="0" i="0" u="none" strike="noStrike" kern="0" cap="none" spc="0" normalizeH="0" baseline="0" noProof="0" dirty="0">
              <a:ln>
                <a:noFill/>
              </a:ln>
              <a:solidFill>
                <a:srgbClr val="000000">
                  <a:lumMod val="50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91355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29528A4-7D6E-42A1-917D-D517ECFC3928}"/>
              </a:ext>
            </a:extLst>
          </p:cNvPr>
          <p:cNvPicPr>
            <a:picLocks noChangeAspect="1" noChangeArrowheads="1"/>
          </p:cNvPicPr>
          <p:nvPr/>
        </p:nvPicPr>
        <p:blipFill>
          <a:blip r:embed="rId2">
            <a:lum bright="36000" contrast="36000"/>
          </a:blip>
          <a:srcRect/>
          <a:stretch>
            <a:fillRect/>
          </a:stretch>
        </p:blipFill>
        <p:spPr bwMode="auto">
          <a:xfrm>
            <a:off x="0" y="-27384"/>
            <a:ext cx="12192000" cy="6858000"/>
          </a:xfrm>
          <a:prstGeom prst="rect">
            <a:avLst/>
          </a:prstGeom>
          <a:noFill/>
          <a:ln w="9525">
            <a:noFill/>
            <a:miter lim="800000"/>
            <a:headEnd/>
            <a:tailEnd/>
          </a:ln>
          <a:effectLst>
            <a:outerShdw blurRad="76200" dir="5400000" sx="97000" sy="97000" algn="ctr" rotWithShape="0">
              <a:srgbClr val="000000">
                <a:alpha val="43137"/>
              </a:srgbClr>
            </a:outerShdw>
          </a:effectLst>
        </p:spPr>
      </p:pic>
      <p:sp>
        <p:nvSpPr>
          <p:cNvPr id="2" name="Title 1"/>
          <p:cNvSpPr>
            <a:spLocks noGrp="1"/>
          </p:cNvSpPr>
          <p:nvPr>
            <p:ph type="title"/>
          </p:nvPr>
        </p:nvSpPr>
        <p:spPr>
          <a:xfrm>
            <a:off x="1716502" y="2706752"/>
            <a:ext cx="8229600" cy="1143000"/>
          </a:xfrm>
        </p:spPr>
        <p:txBody>
          <a:bodyPr/>
          <a:lstStyle/>
          <a:p>
            <a:r>
              <a:rPr lang="en-GB" sz="4400" b="1" dirty="0">
                <a:latin typeface="Edwardian Script ITC" panose="030303020407070D0804" pitchFamily="66" charset="0"/>
              </a:rPr>
              <a:t>Thank You</a:t>
            </a:r>
          </a:p>
        </p:txBody>
      </p:sp>
    </p:spTree>
    <p:extLst>
      <p:ext uri="{BB962C8B-B14F-4D97-AF65-F5344CB8AC3E}">
        <p14:creationId xmlns:p14="http://schemas.microsoft.com/office/powerpoint/2010/main" val="203317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4"/>
          <p:cNvSpPr>
            <a:spLocks noChangeArrowheads="1"/>
          </p:cNvSpPr>
          <p:nvPr/>
        </p:nvSpPr>
        <p:spPr bwMode="auto">
          <a:xfrm>
            <a:off x="1414463" y="892576"/>
            <a:ext cx="9844087" cy="5367693"/>
          </a:xfrm>
          <a:prstGeom prst="roundRect">
            <a:avLst>
              <a:gd name="adj" fmla="val 16667"/>
            </a:avLst>
          </a:prstGeom>
          <a:solidFill>
            <a:schemeClr val="bg1">
              <a:alpha val="74117"/>
            </a:schemeClr>
          </a:solidFill>
          <a:ln w="25400">
            <a:solidFill>
              <a:schemeClr val="accent2">
                <a:lumMod val="50000"/>
              </a:schemeClr>
            </a:solidFill>
            <a:round/>
            <a:headEnd/>
            <a:tailEnd/>
          </a:ln>
          <a:effectLst>
            <a:outerShdw dist="35921" dir="2700000" algn="ctr" rotWithShape="0">
              <a:srgbClr val="CCCCFF">
                <a:alpha val="50000"/>
              </a:srgbClr>
            </a:outerShdw>
          </a:effectLst>
        </p:spPr>
        <p:txBody>
          <a:bodyPr wrap="none" lIns="90000" tIns="46800" rIns="90000" bIns="46800"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914400" eaLnBrk="1" fontAlgn="base" hangingPunct="1">
              <a:spcBef>
                <a:spcPct val="0"/>
              </a:spcBef>
              <a:spcAft>
                <a:spcPct val="0"/>
              </a:spcAft>
              <a:buNone/>
              <a:defRPr/>
            </a:pPr>
            <a:endParaRPr lang="en-GB" altLang="en-US" sz="1200">
              <a:solidFill>
                <a:srgbClr val="333399">
                  <a:lumMod val="50000"/>
                </a:srgbClr>
              </a:solidFill>
            </a:endParaRPr>
          </a:p>
        </p:txBody>
      </p:sp>
      <p:sp>
        <p:nvSpPr>
          <p:cNvPr id="4099" name="Rectangle 2"/>
          <p:cNvSpPr>
            <a:spLocks noGrp="1" noChangeArrowheads="1"/>
          </p:cNvSpPr>
          <p:nvPr>
            <p:ph type="title"/>
          </p:nvPr>
        </p:nvSpPr>
        <p:spPr>
          <a:xfrm>
            <a:off x="3287689" y="240013"/>
            <a:ext cx="5472113" cy="567563"/>
          </a:xfrm>
        </p:spPr>
        <p:txBody>
          <a:bodyPr/>
          <a:lstStyle/>
          <a:p>
            <a:pPr eaLnBrk="1" hangingPunct="1">
              <a:defRPr/>
            </a:pPr>
            <a:r>
              <a:rPr lang="en-GB" altLang="en-US" dirty="0">
                <a:solidFill>
                  <a:schemeClr val="accent2">
                    <a:lumMod val="50000"/>
                  </a:schemeClr>
                </a:solidFill>
              </a:rPr>
              <a:t>Outline</a:t>
            </a:r>
            <a:endParaRPr lang="en-US" altLang="en-US" dirty="0">
              <a:solidFill>
                <a:schemeClr val="accent2">
                  <a:lumMod val="50000"/>
                </a:schemeClr>
              </a:solidFill>
            </a:endParaRPr>
          </a:p>
        </p:txBody>
      </p:sp>
      <p:sp>
        <p:nvSpPr>
          <p:cNvPr id="3076" name="Rectangle 3"/>
          <p:cNvSpPr>
            <a:spLocks noGrp="1" noChangeArrowheads="1"/>
          </p:cNvSpPr>
          <p:nvPr>
            <p:ph type="body" idx="1"/>
          </p:nvPr>
        </p:nvSpPr>
        <p:spPr>
          <a:xfrm>
            <a:off x="2336149" y="1087086"/>
            <a:ext cx="8622583" cy="5084695"/>
          </a:xfrm>
        </p:spPr>
        <p:txBody>
          <a:bodyPr/>
          <a:lstStyle/>
          <a:p>
            <a:pPr eaLnBrk="1" hangingPunct="1">
              <a:spcBef>
                <a:spcPts val="0"/>
              </a:spcBef>
              <a:spcAft>
                <a:spcPts val="1200"/>
              </a:spcAft>
              <a:buSzPct val="50000"/>
              <a:buBlip>
                <a:blip r:embed="rId3"/>
              </a:buBlip>
              <a:defRPr/>
            </a:pPr>
            <a:r>
              <a:rPr lang="en-GB" altLang="en-US" sz="2400" dirty="0">
                <a:solidFill>
                  <a:schemeClr val="accent2">
                    <a:lumMod val="50000"/>
                  </a:schemeClr>
                </a:solidFill>
              </a:rPr>
              <a:t> </a:t>
            </a:r>
            <a:r>
              <a:rPr lang="en-GB" altLang="en-US" sz="2000" b="1" dirty="0">
                <a:solidFill>
                  <a:schemeClr val="accent2">
                    <a:lumMod val="50000"/>
                  </a:schemeClr>
                </a:solidFill>
              </a:rPr>
              <a:t>Choosing Station and Data </a:t>
            </a:r>
            <a:endParaRPr lang="en-GB" altLang="en-US" sz="2000" dirty="0">
              <a:solidFill>
                <a:schemeClr val="accent2">
                  <a:lumMod val="50000"/>
                </a:schemeClr>
              </a:solidFill>
            </a:endParaRPr>
          </a:p>
          <a:p>
            <a:pPr lvl="1" eaLnBrk="1" hangingPunct="1">
              <a:spcBef>
                <a:spcPts val="0"/>
              </a:spcBef>
              <a:buSzPct val="50000"/>
              <a:buFont typeface="Wingdings" panose="05000000000000000000" pitchFamily="2" charset="2"/>
              <a:buChar char="Ø"/>
              <a:defRPr/>
            </a:pPr>
            <a:r>
              <a:rPr lang="en-GB" altLang="en-US" sz="2000" dirty="0">
                <a:solidFill>
                  <a:schemeClr val="accent2">
                    <a:lumMod val="50000"/>
                  </a:schemeClr>
                </a:solidFill>
              </a:rPr>
              <a:t>Comparing station data with observations and reanalyses</a:t>
            </a:r>
          </a:p>
          <a:p>
            <a:pPr marL="0" indent="0" eaLnBrk="1" hangingPunct="1">
              <a:spcBef>
                <a:spcPts val="0"/>
              </a:spcBef>
              <a:buSzPct val="50000"/>
              <a:buNone/>
              <a:defRPr/>
            </a:pPr>
            <a:endParaRPr lang="en-GB" altLang="en-US" sz="2000" dirty="0">
              <a:solidFill>
                <a:schemeClr val="accent2">
                  <a:lumMod val="50000"/>
                </a:schemeClr>
              </a:solidFill>
            </a:endParaRPr>
          </a:p>
          <a:p>
            <a:pPr eaLnBrk="1" hangingPunct="1">
              <a:spcBef>
                <a:spcPts val="0"/>
              </a:spcBef>
              <a:spcAft>
                <a:spcPts val="1200"/>
              </a:spcAft>
              <a:buSzPct val="50000"/>
              <a:buBlip>
                <a:blip r:embed="rId3"/>
              </a:buBlip>
              <a:defRPr/>
            </a:pPr>
            <a:r>
              <a:rPr lang="en-GB" altLang="en-US" sz="2000" dirty="0">
                <a:solidFill>
                  <a:schemeClr val="accent2">
                    <a:lumMod val="50000"/>
                  </a:schemeClr>
                </a:solidFill>
              </a:rPr>
              <a:t> </a:t>
            </a:r>
            <a:r>
              <a:rPr lang="en-GB" altLang="en-US" sz="2000" b="1" dirty="0">
                <a:solidFill>
                  <a:schemeClr val="accent2">
                    <a:lumMod val="50000"/>
                  </a:schemeClr>
                </a:solidFill>
              </a:rPr>
              <a:t>East African Monsoon rain (OND) and Drivers</a:t>
            </a:r>
          </a:p>
          <a:p>
            <a:pPr lvl="1" eaLnBrk="1" hangingPunct="1">
              <a:spcBef>
                <a:spcPts val="0"/>
              </a:spcBef>
              <a:buSzPct val="50000"/>
              <a:buFont typeface="Wingdings" panose="05000000000000000000" pitchFamily="2" charset="2"/>
              <a:buChar char="Ø"/>
              <a:defRPr/>
            </a:pPr>
            <a:r>
              <a:rPr lang="en-GB" altLang="en-US" sz="2000" dirty="0">
                <a:solidFill>
                  <a:schemeClr val="accent2">
                    <a:lumMod val="50000"/>
                  </a:schemeClr>
                </a:solidFill>
              </a:rPr>
              <a:t>Precipitation (OND): ENSO, IOD correlation</a:t>
            </a:r>
          </a:p>
          <a:p>
            <a:pPr lvl="1" eaLnBrk="1" hangingPunct="1">
              <a:spcBef>
                <a:spcPts val="0"/>
              </a:spcBef>
              <a:buSzPct val="50000"/>
              <a:buFont typeface="Wingdings" panose="05000000000000000000" pitchFamily="2" charset="2"/>
              <a:buChar char="Ø"/>
              <a:defRPr/>
            </a:pPr>
            <a:r>
              <a:rPr lang="en-GB" altLang="en-US" sz="2000" dirty="0">
                <a:solidFill>
                  <a:schemeClr val="accent2">
                    <a:lumMod val="50000"/>
                  </a:schemeClr>
                </a:solidFill>
              </a:rPr>
              <a:t>Precipitation (OND): Compositing technique</a:t>
            </a:r>
          </a:p>
          <a:p>
            <a:pPr lvl="1" eaLnBrk="1" hangingPunct="1">
              <a:spcBef>
                <a:spcPts val="0"/>
              </a:spcBef>
              <a:buSzPct val="50000"/>
              <a:buFont typeface="Wingdings" panose="05000000000000000000" pitchFamily="2" charset="2"/>
              <a:buChar char="Ø"/>
              <a:defRPr/>
            </a:pPr>
            <a:r>
              <a:rPr lang="en-GB" altLang="en-US" sz="2000" dirty="0">
                <a:solidFill>
                  <a:schemeClr val="accent2">
                    <a:lumMod val="50000"/>
                  </a:schemeClr>
                </a:solidFill>
              </a:rPr>
              <a:t>Mechanism: Walker circulation plays a major role</a:t>
            </a:r>
          </a:p>
          <a:p>
            <a:pPr lvl="1" eaLnBrk="1" hangingPunct="1">
              <a:spcBef>
                <a:spcPts val="0"/>
              </a:spcBef>
              <a:buSzPct val="50000"/>
              <a:buFont typeface="Wingdings" panose="05000000000000000000" pitchFamily="2" charset="2"/>
              <a:buChar char="Ø"/>
              <a:defRPr/>
            </a:pPr>
            <a:r>
              <a:rPr lang="en-GB" altLang="en-US" sz="2000" dirty="0">
                <a:solidFill>
                  <a:schemeClr val="accent2">
                    <a:lumMod val="50000"/>
                  </a:schemeClr>
                </a:solidFill>
              </a:rPr>
              <a:t>Rainy season Onset (OND): Various data and different technique</a:t>
            </a:r>
          </a:p>
          <a:p>
            <a:pPr lvl="1" eaLnBrk="1" hangingPunct="1">
              <a:spcBef>
                <a:spcPts val="0"/>
              </a:spcBef>
              <a:buSzPct val="50000"/>
              <a:buFont typeface="Wingdings" panose="05000000000000000000" pitchFamily="2" charset="2"/>
              <a:buChar char="Ø"/>
              <a:defRPr/>
            </a:pPr>
            <a:r>
              <a:rPr lang="en-GB" altLang="en-US" sz="2000" dirty="0">
                <a:solidFill>
                  <a:schemeClr val="accent2">
                    <a:lumMod val="50000"/>
                  </a:schemeClr>
                </a:solidFill>
              </a:rPr>
              <a:t>Outlook one season ahead possible and verification</a:t>
            </a:r>
          </a:p>
          <a:p>
            <a:pPr marL="457200" lvl="1" indent="0" eaLnBrk="1" hangingPunct="1">
              <a:spcBef>
                <a:spcPts val="0"/>
              </a:spcBef>
              <a:buSzPct val="50000"/>
              <a:buNone/>
              <a:defRPr/>
            </a:pPr>
            <a:endParaRPr lang="en-GB" altLang="en-US" sz="2000" dirty="0">
              <a:solidFill>
                <a:schemeClr val="accent2">
                  <a:lumMod val="50000"/>
                </a:schemeClr>
              </a:solidFill>
            </a:endParaRPr>
          </a:p>
          <a:p>
            <a:pPr eaLnBrk="1" hangingPunct="1">
              <a:spcBef>
                <a:spcPts val="0"/>
              </a:spcBef>
              <a:spcAft>
                <a:spcPts val="1200"/>
              </a:spcAft>
              <a:buSzPct val="50000"/>
              <a:buBlip>
                <a:blip r:embed="rId3"/>
              </a:buBlip>
              <a:defRPr/>
            </a:pPr>
            <a:r>
              <a:rPr lang="en-GB" altLang="en-US" sz="2000" b="1" dirty="0">
                <a:solidFill>
                  <a:schemeClr val="accent2">
                    <a:lumMod val="50000"/>
                  </a:schemeClr>
                </a:solidFill>
              </a:rPr>
              <a:t>Analyses based on Station data</a:t>
            </a:r>
            <a:endParaRPr lang="en-GB" altLang="en-US" sz="2000" dirty="0">
              <a:solidFill>
                <a:schemeClr val="accent2">
                  <a:lumMod val="50000"/>
                </a:schemeClr>
              </a:solidFill>
            </a:endParaRPr>
          </a:p>
          <a:p>
            <a:pPr lvl="1" eaLnBrk="1" hangingPunct="1">
              <a:spcBef>
                <a:spcPts val="0"/>
              </a:spcBef>
              <a:buSzPct val="50000"/>
              <a:buFont typeface="Wingdings" panose="05000000000000000000" pitchFamily="2" charset="2"/>
              <a:buChar char="Ø"/>
              <a:defRPr/>
            </a:pPr>
            <a:r>
              <a:rPr lang="en-GB" altLang="en-US" sz="2000" dirty="0">
                <a:solidFill>
                  <a:schemeClr val="accent2">
                    <a:lumMod val="50000"/>
                  </a:schemeClr>
                </a:solidFill>
              </a:rPr>
              <a:t>Cumulative rain and Onset date </a:t>
            </a:r>
          </a:p>
          <a:p>
            <a:pPr marL="457200" lvl="1" indent="0" eaLnBrk="1" hangingPunct="1">
              <a:spcBef>
                <a:spcPts val="0"/>
              </a:spcBef>
              <a:buSzPct val="50000"/>
              <a:buNone/>
              <a:defRPr/>
            </a:pPr>
            <a:r>
              <a:rPr lang="en-GB" altLang="en-US" sz="2000" dirty="0">
                <a:solidFill>
                  <a:schemeClr val="accent2">
                    <a:lumMod val="50000"/>
                  </a:schemeClr>
                </a:solidFill>
              </a:rPr>
              <a:t>	</a:t>
            </a:r>
          </a:p>
          <a:p>
            <a:pPr eaLnBrk="1" hangingPunct="1">
              <a:spcBef>
                <a:spcPts val="0"/>
              </a:spcBef>
              <a:buSzPct val="50000"/>
              <a:buBlip>
                <a:blip r:embed="rId3"/>
              </a:buBlip>
              <a:defRPr/>
            </a:pPr>
            <a:r>
              <a:rPr lang="en-GB" altLang="en-US" sz="2000" b="1" dirty="0">
                <a:solidFill>
                  <a:schemeClr val="accent2">
                    <a:lumMod val="50000"/>
                  </a:schemeClr>
                </a:solidFill>
              </a:rPr>
              <a:t>Summary and Discussion</a:t>
            </a:r>
            <a:endParaRPr lang="en-US" altLang="en-US" sz="2000" b="1" dirty="0">
              <a:solidFill>
                <a:schemeClr val="accent2"/>
              </a:solidFill>
            </a:endParaRPr>
          </a:p>
        </p:txBody>
      </p:sp>
      <p:sp>
        <p:nvSpPr>
          <p:cNvPr id="2" name="Rectangle 12">
            <a:extLst>
              <a:ext uri="{FF2B5EF4-FFF2-40B4-BE49-F238E27FC236}">
                <a16:creationId xmlns:a16="http://schemas.microsoft.com/office/drawing/2014/main" id="{E47368AC-B4EF-350E-89B9-B04835069857}"/>
              </a:ext>
            </a:extLst>
          </p:cNvPr>
          <p:cNvSpPr>
            <a:spLocks noChangeArrowheads="1"/>
          </p:cNvSpPr>
          <p:nvPr/>
        </p:nvSpPr>
        <p:spPr bwMode="auto">
          <a:xfrm>
            <a:off x="3825027" y="6354650"/>
            <a:ext cx="5051681"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800" b="1" dirty="0">
                <a:solidFill>
                  <a:srgbClr val="C00000"/>
                </a:solidFill>
              </a:rPr>
              <a:t>Compared to other African countries, East African countries are more prone to floods and droughts</a:t>
            </a:r>
            <a:endParaRPr lang="en-US" altLang="en-US" sz="11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
                                        <p:tgtEl>
                                          <p:spTgt spid="2"/>
                                        </p:tgtEl>
                                      </p:cBhvr>
                                    </p:animEffect>
                                  </p:childTnLst>
                                </p:cTn>
                              </p:par>
                              <p:par>
                                <p:cTn id="8" presetID="6" presetClass="emph" presetSubtype="0" fill="hold" grpId="1" nodeType="withEffect">
                                  <p:stCondLst>
                                    <p:cond delay="0"/>
                                  </p:stCondLst>
                                  <p:childTnLst>
                                    <p:animScale>
                                      <p:cBhvr>
                                        <p:cTn id="9"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D443176-7F46-49AD-B8BD-FEDF83828ECD}"/>
              </a:ext>
            </a:extLst>
          </p:cNvPr>
          <p:cNvSpPr>
            <a:spLocks noGrp="1"/>
          </p:cNvSpPr>
          <p:nvPr>
            <p:ph type="title"/>
          </p:nvPr>
        </p:nvSpPr>
        <p:spPr>
          <a:xfrm>
            <a:off x="2024501" y="408585"/>
            <a:ext cx="7819597" cy="734416"/>
          </a:xfrm>
          <a:gradFill>
            <a:gsLst>
              <a:gs pos="0">
                <a:schemeClr val="accent1">
                  <a:alpha val="61000"/>
                </a:schemeClr>
              </a:gs>
              <a:gs pos="44000">
                <a:schemeClr val="accent1">
                  <a:gamma/>
                  <a:tint val="0"/>
                  <a:invGamma/>
                </a:schemeClr>
              </a:gs>
              <a:gs pos="100000">
                <a:schemeClr val="accent1">
                  <a:alpha val="61000"/>
                </a:schemeClr>
              </a:gs>
            </a:gsLst>
            <a:lin ang="18900000" scaled="1"/>
          </a:gradFill>
        </p:spPr>
        <p:txBody>
          <a:bodyPr>
            <a:normAutofit fontScale="90000"/>
          </a:bodyPr>
          <a:lstStyle/>
          <a:p>
            <a:pPr algn="ctr"/>
            <a:br>
              <a:rPr lang="en-US" sz="3200" b="1" dirty="0">
                <a:solidFill>
                  <a:schemeClr val="bg1"/>
                </a:solidFill>
              </a:rPr>
            </a:br>
            <a:br>
              <a:rPr lang="en-US" sz="3200" b="1" dirty="0">
                <a:solidFill>
                  <a:schemeClr val="bg1"/>
                </a:solidFill>
              </a:rPr>
            </a:br>
            <a:r>
              <a:rPr lang="en-US" sz="2700" dirty="0">
                <a:solidFill>
                  <a:schemeClr val="accent1">
                    <a:lumMod val="50000"/>
                  </a:schemeClr>
                </a:solidFill>
                <a:latin typeface="Arial" panose="020B0604020202020204" pitchFamily="34" charset="0"/>
                <a:cs typeface="Arial" panose="020B0604020202020204" pitchFamily="34" charset="0"/>
              </a:rPr>
              <a:t>Comparison of various Precipitation Datasets against Local Observations</a:t>
            </a:r>
            <a:br>
              <a:rPr lang="en-US" sz="2700" b="1" dirty="0">
                <a:solidFill>
                  <a:schemeClr val="bg1"/>
                </a:solidFill>
                <a:latin typeface="Arial" panose="020B0604020202020204" pitchFamily="34" charset="0"/>
                <a:cs typeface="Arial" panose="020B0604020202020204" pitchFamily="34" charset="0"/>
              </a:rPr>
            </a:br>
            <a:br>
              <a:rPr lang="en-US" sz="2700" b="1" dirty="0">
                <a:solidFill>
                  <a:schemeClr val="bg1"/>
                </a:solidFill>
                <a:latin typeface="Arial" panose="020B0604020202020204" pitchFamily="34" charset="0"/>
                <a:cs typeface="Arial" panose="020B0604020202020204" pitchFamily="34" charset="0"/>
              </a:rPr>
            </a:br>
            <a:endParaRPr lang="en-US" sz="27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7F527DC-DF1D-59A0-BE0C-5BC45F43C2B5}"/>
              </a:ext>
            </a:extLst>
          </p:cNvPr>
          <p:cNvSpPr txBox="1"/>
          <p:nvPr/>
        </p:nvSpPr>
        <p:spPr>
          <a:xfrm>
            <a:off x="5734206" y="4566562"/>
            <a:ext cx="5411191" cy="2323713"/>
          </a:xfrm>
          <a:prstGeom prst="rect">
            <a:avLst/>
          </a:prstGeom>
          <a:noFill/>
        </p:spPr>
        <p:txBody>
          <a:bodyPr wrap="square">
            <a:spAutoFit/>
          </a:bodyPr>
          <a:lstStyle/>
          <a:p>
            <a:pPr algn="just" defTabSz="457200" fontAlgn="base">
              <a:spcAft>
                <a:spcPts val="600"/>
              </a:spcAft>
              <a:buFont typeface="Arial" panose="020B0604020202020204" pitchFamily="34" charset="0"/>
              <a:buChar char="•"/>
            </a:pPr>
            <a:r>
              <a:rPr lang="en-US" dirty="0">
                <a:solidFill>
                  <a:srgbClr val="2D2D8A">
                    <a:lumMod val="75000"/>
                  </a:srgbClr>
                </a:solidFill>
                <a:latin typeface="Arial" panose="020B0604020202020204" pitchFamily="34" charset="0"/>
                <a:cs typeface="Arial" panose="020B0604020202020204" pitchFamily="34" charset="0"/>
              </a:rPr>
              <a:t>    </a:t>
            </a:r>
            <a:r>
              <a:rPr lang="en-US" sz="2000" dirty="0">
                <a:solidFill>
                  <a:srgbClr val="2D2D8A">
                    <a:lumMod val="75000"/>
                  </a:srgbClr>
                </a:solidFill>
                <a:latin typeface="Arial" panose="020B0604020202020204" pitchFamily="34" charset="0"/>
                <a:cs typeface="Arial" panose="020B0604020202020204" pitchFamily="34" charset="0"/>
              </a:rPr>
              <a:t>Various data are consistent in identifying Bimodal (Top-left, shown for </a:t>
            </a:r>
            <a:r>
              <a:rPr lang="en-US" sz="2000" dirty="0" err="1">
                <a:solidFill>
                  <a:srgbClr val="2D2D8A">
                    <a:lumMod val="75000"/>
                  </a:srgbClr>
                </a:solidFill>
                <a:latin typeface="Arial" panose="020B0604020202020204" pitchFamily="34" charset="0"/>
                <a:cs typeface="Arial" panose="020B0604020202020204" pitchFamily="34" charset="0"/>
              </a:rPr>
              <a:t>Kibaha</a:t>
            </a:r>
            <a:r>
              <a:rPr lang="en-US" sz="2000" dirty="0">
                <a:solidFill>
                  <a:srgbClr val="2D2D8A">
                    <a:lumMod val="75000"/>
                  </a:srgbClr>
                </a:solidFill>
                <a:latin typeface="Arial" panose="020B0604020202020204" pitchFamily="34" charset="0"/>
                <a:cs typeface="Arial" panose="020B0604020202020204" pitchFamily="34" charset="0"/>
              </a:rPr>
              <a:t>) and Unimodal (bottom-left, Mtwara) rainfall patterns. Both have station data to compare with.</a:t>
            </a:r>
          </a:p>
          <a:p>
            <a:pPr algn="just" defTabSz="457200" fontAlgn="base">
              <a:spcAft>
                <a:spcPts val="600"/>
              </a:spcAft>
              <a:buFont typeface="Arial" panose="020B0604020202020204" pitchFamily="34" charset="0"/>
              <a:buChar char="•"/>
            </a:pPr>
            <a:r>
              <a:rPr lang="en-US" sz="2000" dirty="0">
                <a:solidFill>
                  <a:srgbClr val="2D2D8A">
                    <a:lumMod val="75000"/>
                  </a:srgbClr>
                </a:solidFill>
                <a:latin typeface="Arial" panose="020B0604020202020204" pitchFamily="34" charset="0"/>
                <a:cs typeface="Arial" panose="020B0604020202020204" pitchFamily="34" charset="0"/>
              </a:rPr>
              <a:t>     High-resolution </a:t>
            </a:r>
            <a:r>
              <a:rPr lang="en-US" sz="2000" b="1" dirty="0">
                <a:solidFill>
                  <a:srgbClr val="2D2D8A">
                    <a:lumMod val="75000"/>
                  </a:srgbClr>
                </a:solidFill>
                <a:latin typeface="Arial" panose="020B0604020202020204" pitchFamily="34" charset="0"/>
                <a:cs typeface="Arial" panose="020B0604020202020204" pitchFamily="34" charset="0"/>
              </a:rPr>
              <a:t>CHIRPS</a:t>
            </a:r>
            <a:r>
              <a:rPr lang="en-US" sz="2000" dirty="0">
                <a:solidFill>
                  <a:srgbClr val="2D2D8A">
                    <a:lumMod val="75000"/>
                  </a:srgbClr>
                </a:solidFill>
                <a:latin typeface="Arial" panose="020B0604020202020204" pitchFamily="34" charset="0"/>
                <a:cs typeface="Arial" panose="020B0604020202020204" pitchFamily="34" charset="0"/>
              </a:rPr>
              <a:t> data has stronger correspondence with station data (c.c. 0.74). </a:t>
            </a:r>
          </a:p>
        </p:txBody>
      </p:sp>
      <p:pic>
        <p:nvPicPr>
          <p:cNvPr id="5" name="Picture 16" descr="C:\Users\Meshack\Desktop\WEMC_PLOTS_VARIABILITY\KIBAHA.png">
            <a:extLst>
              <a:ext uri="{FF2B5EF4-FFF2-40B4-BE49-F238E27FC236}">
                <a16:creationId xmlns:a16="http://schemas.microsoft.com/office/drawing/2014/main" id="{62D47317-12E6-E604-EE09-84FB2245D2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217" y="1417121"/>
            <a:ext cx="4390008" cy="270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eshack\Desktop\WEMC_PLOTS_VARIABILITY\MTWARA.png">
            <a:extLst>
              <a:ext uri="{FF2B5EF4-FFF2-40B4-BE49-F238E27FC236}">
                <a16:creationId xmlns:a16="http://schemas.microsoft.com/office/drawing/2014/main" id="{487BF2C8-F30D-50F6-5517-388BE219D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53" y="4150254"/>
            <a:ext cx="4627372" cy="27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C:\Users\Meshack\Desktop\ANNOMALY_CORR_PLOTS\KIBAHA.png">
            <a:extLst>
              <a:ext uri="{FF2B5EF4-FFF2-40B4-BE49-F238E27FC236}">
                <a16:creationId xmlns:a16="http://schemas.microsoft.com/office/drawing/2014/main" id="{DB9C3347-8A7F-7924-6DF0-4716EDCC3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8495" y="1417120"/>
            <a:ext cx="5411191" cy="314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75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7EE0-5922-0AED-72BB-8B998EE5ADAB}"/>
              </a:ext>
            </a:extLst>
          </p:cNvPr>
          <p:cNvSpPr txBox="1">
            <a:spLocks/>
          </p:cNvSpPr>
          <p:nvPr/>
        </p:nvSpPr>
        <p:spPr>
          <a:xfrm>
            <a:off x="2001119" y="300044"/>
            <a:ext cx="7335613" cy="571498"/>
          </a:xfrm>
          <a:prstGeom prst="rect">
            <a:avLst/>
          </a:prstGeom>
          <a:solidFill>
            <a:schemeClr val="accent1">
              <a:lumMod val="75000"/>
            </a:schemeClr>
          </a:solidFill>
        </p:spPr>
        <p:txBody>
          <a:bodyPr vert="horz" lIns="68580" tIns="34290" rIns="68580" bIns="3429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400" dirty="0">
              <a:solidFill>
                <a:schemeClr val="bg1"/>
              </a:solidFill>
              <a:latin typeface="Arial"/>
              <a:cs typeface="Arial"/>
            </a:endParaRPr>
          </a:p>
          <a:p>
            <a:pPr algn="ctr"/>
            <a:endParaRPr lang="en-GB" sz="2400" dirty="0">
              <a:solidFill>
                <a:schemeClr val="bg1"/>
              </a:solidFill>
              <a:latin typeface="Arial"/>
              <a:cs typeface="Arial"/>
            </a:endParaRPr>
          </a:p>
          <a:p>
            <a:r>
              <a:rPr lang="en-GB" sz="11200" dirty="0">
                <a:solidFill>
                  <a:schemeClr val="bg1"/>
                </a:solidFill>
                <a:latin typeface="Arial"/>
                <a:cs typeface="Arial"/>
              </a:rPr>
              <a:t>Precipitation (OND): ENSO, IOD  Correlation</a:t>
            </a:r>
          </a:p>
          <a:p>
            <a:pPr algn="ctr"/>
            <a:endParaRPr lang="en-GB" sz="2400" dirty="0">
              <a:solidFill>
                <a:schemeClr val="bg1"/>
              </a:solidFill>
              <a:latin typeface="Arial"/>
              <a:cs typeface="Arial"/>
            </a:endParaRPr>
          </a:p>
        </p:txBody>
      </p:sp>
      <p:pic>
        <p:nvPicPr>
          <p:cNvPr id="3" name="Picture 4" descr="Chart, diagram, calendar&#10;&#10;Description automatically generated">
            <a:extLst>
              <a:ext uri="{FF2B5EF4-FFF2-40B4-BE49-F238E27FC236}">
                <a16:creationId xmlns:a16="http://schemas.microsoft.com/office/drawing/2014/main" id="{CC517C83-0CF1-B30B-2D4C-8659F2C59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2" y="1440220"/>
            <a:ext cx="3238561" cy="43564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E9E6DE88-1387-68D1-1841-F65EA375CCDC}"/>
              </a:ext>
            </a:extLst>
          </p:cNvPr>
          <p:cNvSpPr txBox="1">
            <a:spLocks noChangeArrowheads="1"/>
          </p:cNvSpPr>
          <p:nvPr/>
        </p:nvSpPr>
        <p:spPr>
          <a:xfrm>
            <a:off x="1779636" y="1159594"/>
            <a:ext cx="4747030" cy="433414"/>
          </a:xfrm>
          <a:prstGeom prst="rect">
            <a:avLst/>
          </a:prstGeom>
          <a:solidFill>
            <a:schemeClr val="accent1">
              <a:lumMod val="20000"/>
              <a:lumOff val="80000"/>
            </a:schemeClr>
          </a:solidFill>
        </p:spPr>
        <p:txBody>
          <a:bodyPr lIns="68580" tIns="34290" rIns="68580" bIns="3429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a:defRPr/>
            </a:pPr>
            <a:r>
              <a:rPr lang="en-GB" altLang="en-US" sz="1125" b="1" dirty="0">
                <a:solidFill>
                  <a:srgbClr val="669900"/>
                </a:solidFill>
                <a:latin typeface="Arial"/>
                <a:cs typeface="Arial"/>
              </a:rPr>
              <a:t>        </a:t>
            </a:r>
            <a:r>
              <a:rPr lang="en-GB" altLang="en-US" sz="1800" b="1" dirty="0">
                <a:solidFill>
                  <a:schemeClr val="accent1">
                    <a:lumMod val="50000"/>
                  </a:schemeClr>
                </a:solidFill>
                <a:latin typeface="Arial"/>
                <a:cs typeface="Arial"/>
              </a:rPr>
              <a:t>Precipitation, ENSO (ERA5: 1979-2021)</a:t>
            </a:r>
            <a:r>
              <a:rPr lang="en-GB" altLang="en-US" sz="1125" b="1" dirty="0">
                <a:solidFill>
                  <a:srgbClr val="669900"/>
                </a:solidFill>
                <a:latin typeface="Arial"/>
                <a:cs typeface="Arial"/>
              </a:rPr>
              <a:t> </a:t>
            </a:r>
            <a:endParaRPr lang="en-US" altLang="en-US" sz="1125" b="1" dirty="0">
              <a:solidFill>
                <a:srgbClr val="6699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E8E2366-F09D-B00F-1A52-7C99FDFF889F}"/>
              </a:ext>
            </a:extLst>
          </p:cNvPr>
          <p:cNvSpPr txBox="1"/>
          <p:nvPr/>
        </p:nvSpPr>
        <p:spPr>
          <a:xfrm>
            <a:off x="1275208" y="5973935"/>
            <a:ext cx="1984855" cy="646331"/>
          </a:xfrm>
          <a:prstGeom prst="rect">
            <a:avLst/>
          </a:prstGeom>
          <a:gradFill flip="none" rotWithShape="1">
            <a:gsLst>
              <a:gs pos="0">
                <a:schemeClr val="accent3">
                  <a:lumMod val="20000"/>
                  <a:lumOff val="80000"/>
                  <a:shade val="30000"/>
                  <a:satMod val="115000"/>
                </a:schemeClr>
              </a:gs>
              <a:gs pos="15000">
                <a:schemeClr val="accent3">
                  <a:lumMod val="20000"/>
                  <a:lumOff val="80000"/>
                  <a:shade val="67500"/>
                  <a:satMod val="115000"/>
                </a:schemeClr>
              </a:gs>
              <a:gs pos="100000">
                <a:schemeClr val="accent3">
                  <a:lumMod val="20000"/>
                  <a:lumOff val="80000"/>
                  <a:shade val="100000"/>
                  <a:satMod val="115000"/>
                </a:schemeClr>
              </a:gs>
            </a:gsLst>
            <a:lin ang="18900000" scaled="1"/>
            <a:tileRect/>
          </a:gradFill>
          <a:ln>
            <a:noFill/>
          </a:ln>
        </p:spPr>
        <p:txBody>
          <a:bodyPr wrap="square" rtlCol="0">
            <a:spAutoFit/>
          </a:bodyPr>
          <a:lstStyle/>
          <a:p>
            <a:pPr algn="ctr" defTabSz="257175">
              <a:defRPr/>
            </a:pPr>
            <a:r>
              <a:rPr lang="en-GB" b="1" dirty="0">
                <a:solidFill>
                  <a:prstClr val="black"/>
                </a:solidFill>
                <a:latin typeface="Calibri" panose="020F0502020204030204"/>
              </a:rPr>
              <a:t> Ppt (OND) vs.</a:t>
            </a:r>
          </a:p>
          <a:p>
            <a:pPr algn="ctr" defTabSz="257175">
              <a:defRPr/>
            </a:pPr>
            <a:r>
              <a:rPr lang="en-GB" b="1" dirty="0">
                <a:solidFill>
                  <a:prstClr val="black"/>
                </a:solidFill>
                <a:latin typeface="Calibri" panose="020F0502020204030204"/>
              </a:rPr>
              <a:t> Nino3.4 (OND)</a:t>
            </a:r>
          </a:p>
        </p:txBody>
      </p:sp>
      <p:pic>
        <p:nvPicPr>
          <p:cNvPr id="6" name="Picture 5" descr="Chart, calendar&#10;&#10;Description automatically generated">
            <a:extLst>
              <a:ext uri="{FF2B5EF4-FFF2-40B4-BE49-F238E27FC236}">
                <a16:creationId xmlns:a16="http://schemas.microsoft.com/office/drawing/2014/main" id="{BC59E0DC-E842-4B7C-1F56-00B726DA0A79}"/>
              </a:ext>
            </a:extLst>
          </p:cNvPr>
          <p:cNvPicPr>
            <a:picLocks noChangeAspect="1"/>
          </p:cNvPicPr>
          <p:nvPr/>
        </p:nvPicPr>
        <p:blipFill rotWithShape="1">
          <a:blip r:embed="rId3"/>
          <a:srcRect t="4494" r="552" b="-3454"/>
          <a:stretch/>
        </p:blipFill>
        <p:spPr>
          <a:xfrm>
            <a:off x="3859965" y="1593009"/>
            <a:ext cx="3238561" cy="4356462"/>
          </a:xfrm>
          <a:prstGeom prst="rect">
            <a:avLst/>
          </a:prstGeom>
        </p:spPr>
      </p:pic>
      <p:sp>
        <p:nvSpPr>
          <p:cNvPr id="7" name="TextBox 6">
            <a:extLst>
              <a:ext uri="{FF2B5EF4-FFF2-40B4-BE49-F238E27FC236}">
                <a16:creationId xmlns:a16="http://schemas.microsoft.com/office/drawing/2014/main" id="{F5C03135-5E84-9F0D-85FE-B781E6CFBFB1}"/>
              </a:ext>
            </a:extLst>
          </p:cNvPr>
          <p:cNvSpPr txBox="1"/>
          <p:nvPr/>
        </p:nvSpPr>
        <p:spPr>
          <a:xfrm>
            <a:off x="4889848" y="5959855"/>
            <a:ext cx="1658294" cy="646331"/>
          </a:xfrm>
          <a:prstGeom prst="rect">
            <a:avLst/>
          </a:prstGeom>
          <a:gradFill>
            <a:gsLst>
              <a:gs pos="0">
                <a:schemeClr val="accent3">
                  <a:lumMod val="20000"/>
                  <a:lumOff val="80000"/>
                  <a:shade val="30000"/>
                  <a:satMod val="115000"/>
                </a:schemeClr>
              </a:gs>
              <a:gs pos="15000">
                <a:schemeClr val="accent3">
                  <a:lumMod val="20000"/>
                  <a:lumOff val="80000"/>
                  <a:shade val="67500"/>
                  <a:satMod val="115000"/>
                </a:schemeClr>
              </a:gs>
              <a:gs pos="100000">
                <a:schemeClr val="accent3">
                  <a:lumMod val="20000"/>
                  <a:lumOff val="80000"/>
                  <a:shade val="100000"/>
                  <a:satMod val="115000"/>
                </a:schemeClr>
              </a:gs>
            </a:gsLst>
            <a:lin ang="18900000" scaled="1"/>
          </a:gradFill>
          <a:ln>
            <a:noFill/>
          </a:ln>
        </p:spPr>
        <p:txBody>
          <a:bodyPr wrap="square" rtlCol="0">
            <a:spAutoFit/>
          </a:bodyPr>
          <a:lstStyle/>
          <a:p>
            <a:pPr algn="ctr" defTabSz="257175">
              <a:defRPr/>
            </a:pPr>
            <a:r>
              <a:rPr lang="en-GB" b="1" dirty="0">
                <a:solidFill>
                  <a:prstClr val="black"/>
                </a:solidFill>
                <a:latin typeface="Calibri" panose="020F0502020204030204"/>
              </a:rPr>
              <a:t> Ppt (OND) vs.</a:t>
            </a:r>
          </a:p>
          <a:p>
            <a:pPr algn="ctr" defTabSz="257175">
              <a:defRPr/>
            </a:pPr>
            <a:r>
              <a:rPr lang="en-GB" b="1" dirty="0">
                <a:solidFill>
                  <a:prstClr val="black"/>
                </a:solidFill>
                <a:latin typeface="Calibri" panose="020F0502020204030204"/>
              </a:rPr>
              <a:t> Nino3.4 (JAS)</a:t>
            </a:r>
          </a:p>
        </p:txBody>
      </p:sp>
      <p:sp>
        <p:nvSpPr>
          <p:cNvPr id="8" name="Oval 7">
            <a:extLst>
              <a:ext uri="{FF2B5EF4-FFF2-40B4-BE49-F238E27FC236}">
                <a16:creationId xmlns:a16="http://schemas.microsoft.com/office/drawing/2014/main" id="{34B82E8B-F7D1-9135-087A-39B11E4DB454}"/>
              </a:ext>
            </a:extLst>
          </p:cNvPr>
          <p:cNvSpPr/>
          <p:nvPr/>
        </p:nvSpPr>
        <p:spPr>
          <a:xfrm>
            <a:off x="2746360" y="3347978"/>
            <a:ext cx="589360" cy="736566"/>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defRPr/>
            </a:pPr>
            <a:endParaRPr lang="en-GB" sz="1013">
              <a:solidFill>
                <a:prstClr val="white"/>
              </a:solidFill>
              <a:latin typeface="Calibri" panose="020F0502020204030204"/>
            </a:endParaRPr>
          </a:p>
        </p:txBody>
      </p:sp>
      <p:sp>
        <p:nvSpPr>
          <p:cNvPr id="9" name="Oval 8">
            <a:extLst>
              <a:ext uri="{FF2B5EF4-FFF2-40B4-BE49-F238E27FC236}">
                <a16:creationId xmlns:a16="http://schemas.microsoft.com/office/drawing/2014/main" id="{0DB4F28C-FD7C-CA7E-C3A3-61EA6540355D}"/>
              </a:ext>
            </a:extLst>
          </p:cNvPr>
          <p:cNvSpPr/>
          <p:nvPr/>
        </p:nvSpPr>
        <p:spPr>
          <a:xfrm>
            <a:off x="6096000" y="3290828"/>
            <a:ext cx="590549" cy="712303"/>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57175">
              <a:defRPr/>
            </a:pPr>
            <a:endParaRPr lang="en-GB" sz="1013">
              <a:solidFill>
                <a:prstClr val="white"/>
              </a:solidFill>
              <a:latin typeface="Calibri" panose="020F0502020204030204"/>
            </a:endParaRPr>
          </a:p>
        </p:txBody>
      </p:sp>
      <p:sp>
        <p:nvSpPr>
          <p:cNvPr id="10" name="TextBox 9">
            <a:extLst>
              <a:ext uri="{FF2B5EF4-FFF2-40B4-BE49-F238E27FC236}">
                <a16:creationId xmlns:a16="http://schemas.microsoft.com/office/drawing/2014/main" id="{F4EF6773-6FD2-B713-B909-D41BC9A5888F}"/>
              </a:ext>
            </a:extLst>
          </p:cNvPr>
          <p:cNvSpPr txBox="1"/>
          <p:nvPr/>
        </p:nvSpPr>
        <p:spPr>
          <a:xfrm>
            <a:off x="7426268" y="1353169"/>
            <a:ext cx="3918009" cy="3282950"/>
          </a:xfrm>
          <a:prstGeom prst="rect">
            <a:avLst/>
          </a:prstGeom>
          <a:solidFill>
            <a:schemeClr val="bg1"/>
          </a:solidFill>
          <a:ln w="3175">
            <a:solidFill>
              <a:schemeClr val="tx1"/>
            </a:solidFill>
          </a:ln>
        </p:spPr>
        <p:txBody>
          <a:bodyPr wrap="square" lIns="68580" tIns="34290" rIns="68580" bIns="34290" anchor="t">
            <a:spAutoFit/>
          </a:bodyPr>
          <a:lstStyle/>
          <a:p>
            <a:pPr defTabSz="514350" fontAlgn="base">
              <a:spcBef>
                <a:spcPct val="0"/>
              </a:spcBef>
              <a:spcAft>
                <a:spcPts val="675"/>
              </a:spcAft>
              <a:buSzPct val="70000"/>
              <a:buBlip>
                <a:blip r:embed="rId4"/>
              </a:buBlip>
              <a:defRPr/>
            </a:pPr>
            <a:r>
              <a:rPr lang="en-GB" b="1" dirty="0">
                <a:solidFill>
                  <a:srgbClr val="C00000"/>
                </a:solidFill>
                <a:latin typeface="Arial"/>
                <a:cs typeface="Arial"/>
              </a:rPr>
              <a:t>  Positive Correlation: </a:t>
            </a:r>
            <a:r>
              <a:rPr lang="en-GB" dirty="0">
                <a:solidFill>
                  <a:schemeClr val="accent1">
                    <a:lumMod val="50000"/>
                  </a:schemeClr>
                </a:solidFill>
                <a:latin typeface="Arial"/>
                <a:cs typeface="Arial"/>
              </a:rPr>
              <a:t>Str</a:t>
            </a:r>
            <a:r>
              <a:rPr lang="en-GB" dirty="0">
                <a:solidFill>
                  <a:schemeClr val="accent1">
                    <a:lumMod val="50000"/>
                  </a:schemeClr>
                </a:solidFill>
                <a:latin typeface="Arial"/>
                <a:ea typeface="Calibri" panose="020F0502020204030204" pitchFamily="34" charset="0"/>
                <a:cs typeface="Times New Roman"/>
              </a:rPr>
              <a:t>ong Positive correlation (OND) without lag (left).</a:t>
            </a:r>
            <a:endParaRPr lang="en-GB" dirty="0">
              <a:solidFill>
                <a:schemeClr val="accent1">
                  <a:lumMod val="50000"/>
                </a:schemeClr>
              </a:solidFill>
              <a:latin typeface="Arial"/>
              <a:ea typeface="Calibri" panose="020F0502020204030204" pitchFamily="34" charset="0"/>
              <a:cs typeface="Times New Roman" panose="02020603050405020304" pitchFamily="18" charset="0"/>
            </a:endParaRPr>
          </a:p>
          <a:p>
            <a:pPr defTabSz="514350" fontAlgn="base">
              <a:spcBef>
                <a:spcPct val="0"/>
              </a:spcBef>
              <a:spcAft>
                <a:spcPts val="338"/>
              </a:spcAft>
              <a:buSzPct val="70000"/>
              <a:buBlip>
                <a:blip r:embed="rId4"/>
              </a:buBlip>
              <a:defRPr/>
            </a:pPr>
            <a:r>
              <a:rPr lang="en-GB" dirty="0">
                <a:solidFill>
                  <a:srgbClr val="202124"/>
                </a:solidFill>
                <a:latin typeface="Arial"/>
                <a:ea typeface="Calibri" panose="020F0502020204030204" pitchFamily="34" charset="0"/>
                <a:cs typeface="Times New Roman"/>
              </a:rPr>
              <a:t>  </a:t>
            </a:r>
            <a:r>
              <a:rPr lang="en-GB" b="1" dirty="0">
                <a:solidFill>
                  <a:srgbClr val="C00000"/>
                </a:solidFill>
                <a:latin typeface="Arial"/>
                <a:ea typeface="Calibri" panose="020F0502020204030204" pitchFamily="34" charset="0"/>
                <a:cs typeface="Times New Roman"/>
              </a:rPr>
              <a:t>One Season Ahead: </a:t>
            </a:r>
            <a:r>
              <a:rPr lang="en-GB" dirty="0">
                <a:solidFill>
                  <a:schemeClr val="accent5">
                    <a:lumMod val="50000"/>
                  </a:schemeClr>
                </a:solidFill>
                <a:latin typeface="Arial"/>
                <a:ea typeface="Calibri" panose="020F0502020204030204" pitchFamily="34" charset="0"/>
                <a:cs typeface="Times New Roman"/>
              </a:rPr>
              <a:t>Correlation 95% significant (</a:t>
            </a:r>
            <a:r>
              <a:rPr lang="en-GB" dirty="0" err="1">
                <a:solidFill>
                  <a:schemeClr val="accent5">
                    <a:lumMod val="50000"/>
                  </a:schemeClr>
                </a:solidFill>
                <a:latin typeface="Arial"/>
                <a:ea typeface="Calibri" panose="020F0502020204030204" pitchFamily="34" charset="0"/>
                <a:cs typeface="Times New Roman"/>
              </a:rPr>
              <a:t>c.c</a:t>
            </a:r>
            <a:r>
              <a:rPr lang="en-GB" dirty="0">
                <a:solidFill>
                  <a:schemeClr val="accent5">
                    <a:lumMod val="50000"/>
                  </a:schemeClr>
                </a:solidFill>
                <a:latin typeface="Arial"/>
                <a:ea typeface="Calibri" panose="020F0502020204030204" pitchFamily="34" charset="0"/>
                <a:cs typeface="Times New Roman"/>
              </a:rPr>
              <a:t>&gt;.23), not only one season ahead (right), but </a:t>
            </a:r>
            <a:r>
              <a:rPr lang="en-GB" b="1" dirty="0">
                <a:solidFill>
                  <a:schemeClr val="accent5">
                    <a:lumMod val="50000"/>
                  </a:schemeClr>
                </a:solidFill>
                <a:latin typeface="Arial"/>
                <a:ea typeface="Calibri" panose="020F0502020204030204" pitchFamily="34" charset="0"/>
                <a:cs typeface="Times New Roman"/>
              </a:rPr>
              <a:t>one season one month ahead </a:t>
            </a:r>
            <a:r>
              <a:rPr lang="en-GB" dirty="0">
                <a:solidFill>
                  <a:schemeClr val="accent5">
                    <a:lumMod val="50000"/>
                  </a:schemeClr>
                </a:solidFill>
                <a:latin typeface="Arial"/>
                <a:ea typeface="Calibri" panose="020F0502020204030204" pitchFamily="34" charset="0"/>
                <a:cs typeface="Times New Roman"/>
              </a:rPr>
              <a:t>too. Even similar signal for Nino3.4 (June) and Ppt (Oct).</a:t>
            </a:r>
            <a:r>
              <a:rPr lang="en-GB" dirty="0">
                <a:solidFill>
                  <a:schemeClr val="accent1">
                    <a:lumMod val="75000"/>
                  </a:schemeClr>
                </a:solidFill>
                <a:latin typeface="Arial"/>
                <a:ea typeface="Calibri" panose="020F0502020204030204" pitchFamily="34" charset="0"/>
                <a:cs typeface="Times New Roman"/>
              </a:rPr>
              <a:t> </a:t>
            </a:r>
            <a:endParaRPr lang="en-GB" dirty="0">
              <a:solidFill>
                <a:schemeClr val="accent1">
                  <a:lumMod val="75000"/>
                </a:schemeClr>
              </a:solidFill>
              <a:latin typeface="Arial"/>
              <a:ea typeface="Calibri" panose="020F0502020204030204" pitchFamily="34" charset="0"/>
              <a:cs typeface="Times New Roman" panose="02020603050405020304" pitchFamily="18" charset="0"/>
            </a:endParaRPr>
          </a:p>
          <a:p>
            <a:pPr defTabSz="514350">
              <a:spcBef>
                <a:spcPct val="0"/>
              </a:spcBef>
              <a:spcAft>
                <a:spcPts val="338"/>
              </a:spcAft>
              <a:buSzPct val="70000"/>
              <a:buBlip>
                <a:blip r:embed="rId4"/>
              </a:buBlip>
              <a:defRPr/>
            </a:pPr>
            <a:endParaRPr lang="en-GB" dirty="0">
              <a:solidFill>
                <a:schemeClr val="accent1">
                  <a:lumMod val="75000"/>
                </a:schemeClr>
              </a:solidFill>
              <a:latin typeface="Arial"/>
              <a:ea typeface="Calibri" panose="020F0502020204030204" pitchFamily="34" charset="0"/>
              <a:cs typeface="Times New Roman" panose="02020603050405020304" pitchFamily="18" charset="0"/>
            </a:endParaRPr>
          </a:p>
          <a:p>
            <a:pPr defTabSz="514350">
              <a:spcBef>
                <a:spcPct val="0"/>
              </a:spcBef>
              <a:spcAft>
                <a:spcPts val="338"/>
              </a:spcAft>
              <a:buSzPct val="70000"/>
              <a:buBlip>
                <a:blip r:embed="rId4"/>
              </a:buBlip>
              <a:defRPr/>
            </a:pPr>
            <a:r>
              <a:rPr lang="en-GB" dirty="0">
                <a:solidFill>
                  <a:schemeClr val="accent1">
                    <a:lumMod val="75000"/>
                  </a:schemeClr>
                </a:solidFill>
                <a:latin typeface="Arial"/>
                <a:ea typeface="Calibri" panose="020F0502020204030204" pitchFamily="34" charset="0"/>
                <a:cs typeface="Times New Roman"/>
              </a:rPr>
              <a:t> </a:t>
            </a:r>
            <a:r>
              <a:rPr lang="en-GB" b="1" dirty="0">
                <a:solidFill>
                  <a:srgbClr val="C00000"/>
                </a:solidFill>
                <a:latin typeface="Arial"/>
                <a:ea typeface="Calibri" panose="020F0502020204030204" pitchFamily="34" charset="0"/>
                <a:cs typeface="Times New Roman"/>
              </a:rPr>
              <a:t>Signal is similar for IOD too!</a:t>
            </a:r>
            <a:endParaRPr lang="en-GB" b="1" dirty="0">
              <a:solidFill>
                <a:srgbClr val="C00000"/>
              </a:solidFill>
              <a:latin typeface="Arial"/>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02F1B01-EB78-7D98-8FEC-6A5D2EF37778}"/>
              </a:ext>
            </a:extLst>
          </p:cNvPr>
          <p:cNvSpPr txBox="1"/>
          <p:nvPr/>
        </p:nvSpPr>
        <p:spPr>
          <a:xfrm>
            <a:off x="7350758" y="4827690"/>
            <a:ext cx="3993522" cy="1731243"/>
          </a:xfrm>
          <a:prstGeom prst="rect">
            <a:avLst/>
          </a:prstGeom>
          <a:noFill/>
        </p:spPr>
        <p:txBody>
          <a:bodyPr wrap="square" lIns="68580" tIns="34290" rIns="68580" bIns="34290" rtlCol="0" anchor="t">
            <a:spAutoFit/>
          </a:bodyPr>
          <a:lstStyle/>
          <a:p>
            <a:r>
              <a:rPr lang="en-GB" b="1" dirty="0">
                <a:solidFill>
                  <a:schemeClr val="accent1">
                    <a:lumMod val="75000"/>
                  </a:schemeClr>
                </a:solidFill>
                <a:latin typeface="Arial"/>
                <a:cs typeface="Arial"/>
              </a:rPr>
              <a:t>Compositing Technique applied:</a:t>
            </a:r>
          </a:p>
          <a:p>
            <a:endParaRPr lang="en-GB" dirty="0">
              <a:solidFill>
                <a:schemeClr val="accent1">
                  <a:lumMod val="50000"/>
                </a:schemeClr>
              </a:solidFill>
              <a:latin typeface="Arial"/>
              <a:cs typeface="Arial"/>
            </a:endParaRPr>
          </a:p>
          <a:p>
            <a:r>
              <a:rPr lang="en-GB" b="1" dirty="0">
                <a:solidFill>
                  <a:srgbClr val="C00000"/>
                </a:solidFill>
                <a:latin typeface="Arial"/>
                <a:cs typeface="Arial"/>
              </a:rPr>
              <a:t>Why?</a:t>
            </a:r>
            <a:r>
              <a:rPr lang="en-GB" dirty="0">
                <a:solidFill>
                  <a:srgbClr val="C00000"/>
                </a:solidFill>
                <a:latin typeface="Arial"/>
                <a:cs typeface="Arial"/>
              </a:rPr>
              <a:t> </a:t>
            </a:r>
            <a:r>
              <a:rPr lang="en-GB" dirty="0">
                <a:solidFill>
                  <a:schemeClr val="accent1">
                    <a:lumMod val="50000"/>
                  </a:schemeClr>
                </a:solidFill>
                <a:latin typeface="Arial"/>
                <a:cs typeface="Arial"/>
              </a:rPr>
              <a:t>To </a:t>
            </a:r>
            <a:r>
              <a:rPr lang="en-US" dirty="0">
                <a:solidFill>
                  <a:schemeClr val="accent1">
                    <a:lumMod val="50000"/>
                  </a:schemeClr>
                </a:solidFill>
                <a:latin typeface="Arial"/>
                <a:cs typeface="Arial"/>
              </a:rPr>
              <a:t>eliminate effects of confounding factors of ENSO and IOD when those are in the opposite phase.</a:t>
            </a:r>
          </a:p>
        </p:txBody>
      </p:sp>
      <p:sp>
        <p:nvSpPr>
          <p:cNvPr id="12" name="TextBox 11">
            <a:extLst>
              <a:ext uri="{FF2B5EF4-FFF2-40B4-BE49-F238E27FC236}">
                <a16:creationId xmlns:a16="http://schemas.microsoft.com/office/drawing/2014/main" id="{A649BA40-3AF4-5413-30B1-71731F347223}"/>
              </a:ext>
            </a:extLst>
          </p:cNvPr>
          <p:cNvSpPr txBox="1"/>
          <p:nvPr/>
        </p:nvSpPr>
        <p:spPr>
          <a:xfrm>
            <a:off x="3244570" y="6097180"/>
            <a:ext cx="1992369" cy="338554"/>
          </a:xfrm>
          <a:prstGeom prst="rect">
            <a:avLst/>
          </a:prstGeom>
          <a:noFill/>
        </p:spPr>
        <p:txBody>
          <a:bodyPr wrap="square">
            <a:spAutoFit/>
          </a:bodyPr>
          <a:lstStyle/>
          <a:p>
            <a:r>
              <a:rPr lang="en-GB" sz="1600" dirty="0">
                <a:solidFill>
                  <a:schemeClr val="accent1">
                    <a:lumMod val="50000"/>
                  </a:schemeClr>
                </a:solidFill>
                <a:latin typeface="Arial" panose="020B0604020202020204" pitchFamily="34" charset="0"/>
                <a:cs typeface="Arial" panose="020B0604020202020204" pitchFamily="34" charset="0"/>
              </a:rPr>
              <a:t>[Roy</a:t>
            </a:r>
            <a:r>
              <a:rPr lang="en-US" sz="1600" dirty="0">
                <a:solidFill>
                  <a:schemeClr val="accent1">
                    <a:lumMod val="50000"/>
                  </a:schemeClr>
                </a:solidFill>
                <a:latin typeface="Arial" panose="020B0604020202020204" pitchFamily="34" charset="0"/>
                <a:cs typeface="Arial" panose="020B0604020202020204" pitchFamily="34" charset="0"/>
              </a:rPr>
              <a:t> </a:t>
            </a:r>
            <a:r>
              <a:rPr lang="en-GB" altLang="en-US" sz="1600" dirty="0">
                <a:solidFill>
                  <a:schemeClr val="accent1">
                    <a:lumMod val="50000"/>
                  </a:schemeClr>
                </a:solidFill>
                <a:latin typeface="Arial" panose="020B0604020202020204" pitchFamily="34" charset="0"/>
                <a:cs typeface="Arial" panose="020B0604020202020204" pitchFamily="34" charset="0"/>
              </a:rPr>
              <a:t>et al. 2024]</a:t>
            </a:r>
            <a:endParaRPr lang="en-GB" sz="1600" dirty="0">
              <a:solidFill>
                <a:schemeClr val="accent1">
                  <a:lumMod val="50000"/>
                </a:schemeClr>
              </a:solidFill>
            </a:endParaRPr>
          </a:p>
        </p:txBody>
      </p:sp>
    </p:spTree>
    <p:extLst>
      <p:ext uri="{BB962C8B-B14F-4D97-AF65-F5344CB8AC3E}">
        <p14:creationId xmlns:p14="http://schemas.microsoft.com/office/powerpoint/2010/main" val="420045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BCC1D9A7-C670-417E-A87E-949764B3F403}"/>
              </a:ext>
            </a:extLst>
          </p:cNvPr>
          <p:cNvSpPr>
            <a:spLocks noChangeArrowheads="1"/>
          </p:cNvSpPr>
          <p:nvPr/>
        </p:nvSpPr>
        <p:spPr bwMode="auto">
          <a:xfrm>
            <a:off x="6357932" y="5538754"/>
            <a:ext cx="5672143" cy="1200842"/>
          </a:xfrm>
          <a:prstGeom prst="rect">
            <a:avLst/>
          </a:prstGeom>
          <a:solidFill>
            <a:srgbClr val="FFFFFF"/>
          </a:solidFill>
          <a:ln w="9525">
            <a:noFill/>
            <a:miter lim="800000"/>
            <a:headEnd/>
            <a:tailEnd/>
          </a:ln>
        </p:spPr>
        <p:txBody>
          <a:bodyPr wrap="square">
            <a:spAutoFit/>
          </a:bodyPr>
          <a:lstStyle/>
          <a:p>
            <a:pPr marL="0" marR="0" lvl="0" indent="0" defTabSz="914400" eaLnBrk="1" fontAlgn="base" latinLnBrk="0" hangingPunct="1">
              <a:lnSpc>
                <a:spcPct val="150000"/>
              </a:lnSpc>
              <a:spcBef>
                <a:spcPct val="0"/>
              </a:spcBef>
              <a:spcAft>
                <a:spcPct val="0"/>
              </a:spcAft>
              <a:buClrTx/>
              <a:buSzPct val="70000"/>
              <a:buFontTx/>
              <a:buBlip>
                <a:blip r:embed="rId3"/>
              </a:buBlip>
              <a:tabLst/>
              <a:defRPr/>
            </a:pPr>
            <a:r>
              <a:rPr kumimoji="0" lang="en-GB" sz="1800" b="0" i="0" u="none" strike="noStrike" kern="0" cap="none" spc="0" normalizeH="0" baseline="0" noProof="0" dirty="0">
                <a:ln>
                  <a:noFill/>
                </a:ln>
                <a:solidFill>
                  <a:srgbClr val="333399">
                    <a:lumMod val="50000"/>
                  </a:srgbClr>
                </a:solidFill>
                <a:effectLst/>
                <a:uLnTx/>
                <a:uFillTx/>
                <a:latin typeface="Arial" pitchFamily="34" charset="0"/>
              </a:rPr>
              <a:t>  </a:t>
            </a:r>
            <a:r>
              <a:rPr lang="en-GB" sz="1600" b="1" kern="0" dirty="0">
                <a:solidFill>
                  <a:srgbClr val="333399">
                    <a:lumMod val="50000"/>
                  </a:srgbClr>
                </a:solidFill>
                <a:latin typeface="Arial" pitchFamily="34" charset="0"/>
              </a:rPr>
              <a:t>Detrended data:</a:t>
            </a:r>
            <a:r>
              <a:rPr lang="en-GB" sz="1600" kern="0" dirty="0">
                <a:solidFill>
                  <a:srgbClr val="333399">
                    <a:lumMod val="50000"/>
                  </a:srgbClr>
                </a:solidFill>
                <a:latin typeface="Arial" pitchFamily="34" charset="0"/>
              </a:rPr>
              <a:t> R</a:t>
            </a:r>
            <a:r>
              <a:rPr kumimoji="0" lang="en-GB" sz="1600" b="0" i="0" u="none" strike="noStrike" kern="0" cap="none" spc="0" normalizeH="0" baseline="0" noProof="0" dirty="0" err="1">
                <a:ln>
                  <a:noFill/>
                </a:ln>
                <a:solidFill>
                  <a:srgbClr val="333399">
                    <a:lumMod val="50000"/>
                  </a:srgbClr>
                </a:solidFill>
                <a:effectLst/>
                <a:uLnTx/>
                <a:uFillTx/>
                <a:latin typeface="Arial" pitchFamily="34" charset="0"/>
              </a:rPr>
              <a:t>esults</a:t>
            </a:r>
            <a:r>
              <a:rPr kumimoji="0" lang="en-GB" sz="1600" b="0" i="0" u="none" strike="noStrike" kern="0" cap="none" spc="0" normalizeH="0" baseline="0" noProof="0" dirty="0">
                <a:ln>
                  <a:noFill/>
                </a:ln>
                <a:solidFill>
                  <a:srgbClr val="333399">
                    <a:lumMod val="50000"/>
                  </a:srgbClr>
                </a:solidFill>
                <a:effectLst/>
                <a:uLnTx/>
                <a:uFillTx/>
                <a:latin typeface="Arial" pitchFamily="34" charset="0"/>
              </a:rPr>
              <a:t> same without detrending too.</a:t>
            </a:r>
            <a:endParaRPr lang="en-GB" sz="1600" kern="0" dirty="0">
              <a:solidFill>
                <a:srgbClr val="333399">
                  <a:lumMod val="50000"/>
                </a:srgbClr>
              </a:solidFill>
              <a:latin typeface="Arial" pitchFamily="34" charset="0"/>
            </a:endParaRPr>
          </a:p>
          <a:p>
            <a:pPr marL="0" marR="0" lvl="0" indent="0" defTabSz="914400" eaLnBrk="1" fontAlgn="base" latinLnBrk="0" hangingPunct="1">
              <a:lnSpc>
                <a:spcPct val="150000"/>
              </a:lnSpc>
              <a:spcBef>
                <a:spcPct val="0"/>
              </a:spcBef>
              <a:spcAft>
                <a:spcPct val="0"/>
              </a:spcAft>
              <a:buClrTx/>
              <a:buSzPct val="70000"/>
              <a:buFontTx/>
              <a:buBlip>
                <a:blip r:embed="rId3"/>
              </a:buBlip>
              <a:tabLst/>
              <a:defRPr/>
            </a:pPr>
            <a:r>
              <a:rPr kumimoji="0" lang="en-GB" sz="1600" b="0" i="0" u="none" strike="noStrike" kern="0" cap="none" spc="0" normalizeH="0" baseline="0" noProof="0" dirty="0">
                <a:ln>
                  <a:noFill/>
                </a:ln>
                <a:solidFill>
                  <a:srgbClr val="333399">
                    <a:lumMod val="50000"/>
                  </a:srgbClr>
                </a:solidFill>
                <a:effectLst/>
                <a:uLnTx/>
                <a:uFillTx/>
                <a:latin typeface="Arial" pitchFamily="34" charset="0"/>
              </a:rPr>
              <a:t>  </a:t>
            </a:r>
            <a:r>
              <a:rPr kumimoji="0" lang="en-GB" sz="1600" b="1" i="0" u="none" strike="noStrike" kern="0" cap="none" spc="0" normalizeH="0" baseline="0" noProof="0" dirty="0">
                <a:ln>
                  <a:noFill/>
                </a:ln>
                <a:solidFill>
                  <a:srgbClr val="333399">
                    <a:lumMod val="50000"/>
                  </a:srgbClr>
                </a:solidFill>
                <a:effectLst/>
                <a:uLnTx/>
                <a:uFillTx/>
                <a:latin typeface="Arial" pitchFamily="34" charset="0"/>
              </a:rPr>
              <a:t>Similar results using various data</a:t>
            </a:r>
            <a:r>
              <a:rPr kumimoji="0" lang="en-GB" sz="1600" b="0" i="0" u="none" strike="noStrike" kern="0" cap="none" spc="0" normalizeH="0" baseline="0" noProof="0" dirty="0">
                <a:ln>
                  <a:noFill/>
                </a:ln>
                <a:solidFill>
                  <a:srgbClr val="333399">
                    <a:lumMod val="50000"/>
                  </a:srgbClr>
                </a:solidFill>
                <a:effectLst/>
                <a:uLnTx/>
                <a:uFillTx/>
                <a:latin typeface="Arial" pitchFamily="34" charset="0"/>
              </a:rPr>
              <a:t>; GPCP is shown.</a:t>
            </a:r>
            <a:endParaRPr lang="en-GB" sz="1600" kern="0" dirty="0">
              <a:solidFill>
                <a:srgbClr val="333399">
                  <a:lumMod val="50000"/>
                </a:srgbClr>
              </a:solidFill>
              <a:latin typeface="Arial" pitchFamily="34" charset="0"/>
            </a:endParaRPr>
          </a:p>
          <a:p>
            <a:pPr marL="0" marR="0" lvl="0" indent="0" defTabSz="914400" eaLnBrk="1" fontAlgn="base" latinLnBrk="0" hangingPunct="1">
              <a:lnSpc>
                <a:spcPct val="150000"/>
              </a:lnSpc>
              <a:spcBef>
                <a:spcPct val="0"/>
              </a:spcBef>
              <a:spcAft>
                <a:spcPct val="0"/>
              </a:spcAft>
              <a:buClrTx/>
              <a:buSzPct val="70000"/>
              <a:buFontTx/>
              <a:buBlip>
                <a:blip r:embed="rId3"/>
              </a:buBlip>
              <a:tabLst/>
              <a:defRPr/>
            </a:pPr>
            <a:r>
              <a:rPr kumimoji="0" lang="en-GB" sz="1600" b="0" i="0" u="none" strike="noStrike" kern="0" cap="none" spc="0" normalizeH="0" baseline="0" noProof="0" dirty="0">
                <a:ln>
                  <a:noFill/>
                </a:ln>
                <a:solidFill>
                  <a:srgbClr val="333399">
                    <a:lumMod val="50000"/>
                  </a:srgbClr>
                </a:solidFill>
                <a:effectLst/>
                <a:uLnTx/>
                <a:uFillTx/>
                <a:latin typeface="Arial" pitchFamily="34" charset="0"/>
              </a:rPr>
              <a:t>  </a:t>
            </a:r>
            <a:r>
              <a:rPr kumimoji="0" lang="en-GB" sz="1600" b="1" i="0" u="none" strike="noStrike" kern="0" cap="none" spc="0" normalizeH="0" baseline="0" noProof="0" dirty="0">
                <a:ln>
                  <a:noFill/>
                </a:ln>
                <a:solidFill>
                  <a:srgbClr val="333399">
                    <a:lumMod val="50000"/>
                  </a:srgbClr>
                </a:solidFill>
                <a:effectLst/>
                <a:uLnTx/>
                <a:uFillTx/>
                <a:latin typeface="Arial" pitchFamily="34" charset="0"/>
              </a:rPr>
              <a:t>Regression Analyses </a:t>
            </a:r>
            <a:r>
              <a:rPr kumimoji="0" lang="en-GB" sz="1600" b="0" i="0" u="none" strike="noStrike" kern="0" cap="none" spc="0" normalizeH="0" baseline="0" noProof="0" dirty="0">
                <a:ln>
                  <a:noFill/>
                </a:ln>
                <a:solidFill>
                  <a:srgbClr val="333399">
                    <a:lumMod val="50000"/>
                  </a:srgbClr>
                </a:solidFill>
                <a:effectLst/>
                <a:uLnTx/>
                <a:uFillTx/>
                <a:latin typeface="Arial" pitchFamily="34" charset="0"/>
              </a:rPr>
              <a:t>also give similar results.  </a:t>
            </a:r>
            <a:endParaRPr kumimoji="0" lang="en-US" sz="1600" b="0" i="0" u="none" strike="noStrike" kern="0" cap="none" spc="0" normalizeH="0" baseline="0" noProof="0" dirty="0">
              <a:ln>
                <a:noFill/>
              </a:ln>
              <a:solidFill>
                <a:srgbClr val="333399">
                  <a:lumMod val="50000"/>
                </a:srgbClr>
              </a:solidFill>
              <a:effectLst/>
              <a:uLnTx/>
              <a:uFillTx/>
              <a:latin typeface="Arial" pitchFamily="34" charset="0"/>
            </a:endParaRPr>
          </a:p>
        </p:txBody>
      </p:sp>
      <p:sp>
        <p:nvSpPr>
          <p:cNvPr id="7" name="Rectangle 5">
            <a:extLst>
              <a:ext uri="{FF2B5EF4-FFF2-40B4-BE49-F238E27FC236}">
                <a16:creationId xmlns:a16="http://schemas.microsoft.com/office/drawing/2014/main" id="{26CD6486-F967-8DAE-82A9-D5A6C6B74057}"/>
              </a:ext>
            </a:extLst>
          </p:cNvPr>
          <p:cNvSpPr>
            <a:spLocks noChangeArrowheads="1"/>
          </p:cNvSpPr>
          <p:nvPr/>
        </p:nvSpPr>
        <p:spPr bwMode="auto">
          <a:xfrm>
            <a:off x="1471627" y="5543520"/>
            <a:ext cx="4972043" cy="1200842"/>
          </a:xfrm>
          <a:prstGeom prst="rect">
            <a:avLst/>
          </a:prstGeom>
          <a:solidFill>
            <a:srgbClr val="FFFFFF"/>
          </a:solidFill>
          <a:ln w="9525">
            <a:noFill/>
            <a:miter lim="800000"/>
            <a:headEnd/>
            <a:tailEnd/>
          </a:ln>
        </p:spPr>
        <p:txBody>
          <a:bodyPr wrap="square">
            <a:spAutoFit/>
          </a:bodyPr>
          <a:lstStyle/>
          <a:p>
            <a:pPr marL="0" marR="0" lvl="0" indent="0" defTabSz="914400" eaLnBrk="1" fontAlgn="base" latinLnBrk="0" hangingPunct="1">
              <a:lnSpc>
                <a:spcPct val="150000"/>
              </a:lnSpc>
              <a:spcBef>
                <a:spcPct val="0"/>
              </a:spcBef>
              <a:spcAft>
                <a:spcPct val="0"/>
              </a:spcAft>
              <a:buClrTx/>
              <a:buSzPct val="70000"/>
              <a:buFontTx/>
              <a:buBlip>
                <a:blip r:embed="rId3"/>
              </a:buBlip>
              <a:tabLst/>
              <a:defRPr/>
            </a:pPr>
            <a:r>
              <a:rPr kumimoji="0" lang="en-GB" sz="1800" b="0" i="0" u="none" strike="noStrike" kern="0" cap="none" spc="0" normalizeH="0" baseline="0" noProof="0" dirty="0">
                <a:ln>
                  <a:noFill/>
                </a:ln>
                <a:solidFill>
                  <a:srgbClr val="333399">
                    <a:lumMod val="50000"/>
                  </a:srgbClr>
                </a:solidFill>
                <a:effectLst/>
                <a:uLnTx/>
                <a:uFillTx/>
                <a:latin typeface="Arial" pitchFamily="34" charset="0"/>
              </a:rPr>
              <a:t> </a:t>
            </a:r>
            <a:r>
              <a:rPr lang="en-GB" kern="0" dirty="0">
                <a:solidFill>
                  <a:srgbClr val="333399">
                    <a:lumMod val="50000"/>
                  </a:srgbClr>
                </a:solidFill>
                <a:latin typeface="Arial" pitchFamily="34" charset="0"/>
              </a:rPr>
              <a:t> </a:t>
            </a:r>
            <a:r>
              <a:rPr lang="en-GB" sz="1600" b="1" kern="0" dirty="0">
                <a:solidFill>
                  <a:schemeClr val="accent1">
                    <a:lumMod val="50000"/>
                  </a:schemeClr>
                </a:solidFill>
                <a:latin typeface="Arial" pitchFamily="34" charset="0"/>
              </a:rPr>
              <a:t>Significant signal </a:t>
            </a:r>
            <a:r>
              <a:rPr lang="en-GB" sz="1600" kern="0" dirty="0">
                <a:solidFill>
                  <a:schemeClr val="accent1">
                    <a:lumMod val="50000"/>
                  </a:schemeClr>
                </a:solidFill>
                <a:latin typeface="Arial" pitchFamily="34" charset="0"/>
              </a:rPr>
              <a:t>around East Africa</a:t>
            </a:r>
            <a:r>
              <a:rPr kumimoji="0" lang="en-GB" sz="1600" i="0" u="none" strike="noStrike" kern="0" cap="none" spc="0" normalizeH="0" baseline="0" noProof="0" dirty="0">
                <a:ln>
                  <a:noFill/>
                </a:ln>
                <a:solidFill>
                  <a:schemeClr val="accent1">
                    <a:lumMod val="50000"/>
                  </a:schemeClr>
                </a:solidFill>
                <a:effectLst/>
                <a:uLnTx/>
                <a:uFillTx/>
                <a:latin typeface="Arial" pitchFamily="34" charset="0"/>
              </a:rPr>
              <a:t>.</a:t>
            </a:r>
            <a:endParaRPr lang="en-GB" sz="1600" kern="0" dirty="0">
              <a:solidFill>
                <a:schemeClr val="accent1">
                  <a:lumMod val="50000"/>
                </a:schemeClr>
              </a:solidFill>
              <a:latin typeface="Arial" pitchFamily="34" charset="0"/>
            </a:endParaRPr>
          </a:p>
          <a:p>
            <a:pPr marL="0" marR="0" lvl="0" indent="0" defTabSz="914400" eaLnBrk="1" fontAlgn="base" latinLnBrk="0" hangingPunct="1">
              <a:lnSpc>
                <a:spcPct val="150000"/>
              </a:lnSpc>
              <a:spcBef>
                <a:spcPct val="0"/>
              </a:spcBef>
              <a:spcAft>
                <a:spcPct val="0"/>
              </a:spcAft>
              <a:buClrTx/>
              <a:buSzPct val="70000"/>
              <a:buFontTx/>
              <a:buBlip>
                <a:blip r:embed="rId3"/>
              </a:buBlip>
              <a:tabLst/>
              <a:defRPr/>
            </a:pPr>
            <a:r>
              <a:rPr kumimoji="0" lang="en-GB" sz="1600" i="0" u="none" strike="noStrike" kern="0" cap="none" spc="0" normalizeH="0" baseline="0" noProof="0" dirty="0">
                <a:ln>
                  <a:noFill/>
                </a:ln>
                <a:solidFill>
                  <a:schemeClr val="accent1">
                    <a:lumMod val="50000"/>
                  </a:schemeClr>
                </a:solidFill>
                <a:effectLst/>
                <a:uLnTx/>
                <a:uFillTx/>
                <a:latin typeface="Arial" pitchFamily="34" charset="0"/>
              </a:rPr>
              <a:t>  </a:t>
            </a:r>
            <a:r>
              <a:rPr kumimoji="0" lang="en-GB" sz="1600" b="1" i="0" u="none" strike="noStrike" kern="0" cap="none" spc="0" normalizeH="0" baseline="0" noProof="0" dirty="0">
                <a:ln>
                  <a:noFill/>
                </a:ln>
                <a:solidFill>
                  <a:schemeClr val="accent1">
                    <a:lumMod val="50000"/>
                  </a:schemeClr>
                </a:solidFill>
                <a:effectLst/>
                <a:uLnTx/>
                <a:uFillTx/>
                <a:latin typeface="Arial" pitchFamily="34" charset="0"/>
              </a:rPr>
              <a:t>ENSO instead of IOD </a:t>
            </a:r>
            <a:r>
              <a:rPr kumimoji="0" lang="en-GB" sz="1600" i="0" u="none" strike="noStrike" kern="0" cap="none" spc="0" normalizeH="0" baseline="0" noProof="0" dirty="0">
                <a:ln>
                  <a:noFill/>
                </a:ln>
                <a:solidFill>
                  <a:schemeClr val="accent1">
                    <a:lumMod val="50000"/>
                  </a:schemeClr>
                </a:solidFill>
                <a:effectLst/>
                <a:uLnTx/>
                <a:uFillTx/>
                <a:latin typeface="Arial" pitchFamily="34" charset="0"/>
              </a:rPr>
              <a:t>indicates similarly.</a:t>
            </a:r>
            <a:endParaRPr kumimoji="0" lang="en-GB" sz="1600" b="0" i="0" u="none" strike="noStrike" kern="0" cap="none" spc="0" normalizeH="0" baseline="0" noProof="0" dirty="0">
              <a:ln>
                <a:noFill/>
              </a:ln>
              <a:solidFill>
                <a:srgbClr val="333399">
                  <a:lumMod val="50000"/>
                </a:srgbClr>
              </a:solidFill>
              <a:effectLst/>
              <a:uLnTx/>
              <a:uFillTx/>
              <a:latin typeface="Arial" pitchFamily="34" charset="0"/>
            </a:endParaRPr>
          </a:p>
          <a:p>
            <a:pPr marL="0" marR="0" lvl="0" indent="0" defTabSz="914400" eaLnBrk="1" fontAlgn="base" latinLnBrk="0" hangingPunct="1">
              <a:lnSpc>
                <a:spcPct val="150000"/>
              </a:lnSpc>
              <a:spcBef>
                <a:spcPct val="0"/>
              </a:spcBef>
              <a:spcAft>
                <a:spcPct val="0"/>
              </a:spcAft>
              <a:buClrTx/>
              <a:buSzPct val="70000"/>
              <a:buFontTx/>
              <a:buBlip>
                <a:blip r:embed="rId3"/>
              </a:buBlip>
              <a:tabLst/>
              <a:defRPr/>
            </a:pPr>
            <a:r>
              <a:rPr kumimoji="0" lang="en-GB" sz="1600" b="0" i="0" u="none" strike="noStrike" kern="0" cap="none" spc="0" normalizeH="0" baseline="0" noProof="0" dirty="0">
                <a:ln>
                  <a:noFill/>
                </a:ln>
                <a:solidFill>
                  <a:srgbClr val="333399">
                    <a:lumMod val="50000"/>
                  </a:srgbClr>
                </a:solidFill>
                <a:effectLst/>
                <a:uLnTx/>
                <a:uFillTx/>
                <a:latin typeface="Arial" pitchFamily="34" charset="0"/>
              </a:rPr>
              <a:t>  </a:t>
            </a:r>
            <a:r>
              <a:rPr kumimoji="0" lang="en-GB" sz="1600" b="1" i="0" u="none" strike="noStrike" kern="0" cap="none" spc="0" normalizeH="0" baseline="0" noProof="0" dirty="0">
                <a:ln>
                  <a:noFill/>
                </a:ln>
                <a:solidFill>
                  <a:srgbClr val="333399">
                    <a:lumMod val="50000"/>
                  </a:srgbClr>
                </a:solidFill>
                <a:effectLst/>
                <a:uLnTx/>
                <a:uFillTx/>
                <a:latin typeface="Arial" pitchFamily="34" charset="0"/>
              </a:rPr>
              <a:t>Earlier period </a:t>
            </a:r>
            <a:r>
              <a:rPr lang="en-GB" sz="1600" b="1" kern="0" dirty="0">
                <a:solidFill>
                  <a:srgbClr val="333399">
                    <a:lumMod val="50000"/>
                  </a:srgbClr>
                </a:solidFill>
                <a:latin typeface="Arial" pitchFamily="34" charset="0"/>
              </a:rPr>
              <a:t>vs. Later</a:t>
            </a:r>
            <a:r>
              <a:rPr lang="en-GB" sz="1600" kern="0" dirty="0">
                <a:solidFill>
                  <a:srgbClr val="333399">
                    <a:lumMod val="50000"/>
                  </a:srgbClr>
                </a:solidFill>
                <a:latin typeface="Arial" pitchFamily="34" charset="0"/>
              </a:rPr>
              <a:t> showed a similar pattern</a:t>
            </a:r>
            <a:r>
              <a:rPr kumimoji="0" lang="en-GB" sz="1600" b="0" i="0" u="none" strike="noStrike" kern="0" cap="none" spc="0" normalizeH="0" baseline="0" noProof="0" dirty="0">
                <a:ln>
                  <a:noFill/>
                </a:ln>
                <a:solidFill>
                  <a:srgbClr val="333399">
                    <a:lumMod val="50000"/>
                  </a:srgbClr>
                </a:solidFill>
                <a:effectLst/>
                <a:uLnTx/>
                <a:uFillTx/>
                <a:latin typeface="Arial" pitchFamily="34" charset="0"/>
              </a:rPr>
              <a:t>.</a:t>
            </a:r>
          </a:p>
        </p:txBody>
      </p:sp>
      <p:pic>
        <p:nvPicPr>
          <p:cNvPr id="2" name="Picture 1">
            <a:extLst>
              <a:ext uri="{FF2B5EF4-FFF2-40B4-BE49-F238E27FC236}">
                <a16:creationId xmlns:a16="http://schemas.microsoft.com/office/drawing/2014/main" id="{11885F44-6673-B04F-C346-A71576254FEC}"/>
              </a:ext>
            </a:extLst>
          </p:cNvPr>
          <p:cNvPicPr>
            <a:picLocks noChangeAspect="1"/>
          </p:cNvPicPr>
          <p:nvPr/>
        </p:nvPicPr>
        <p:blipFill rotWithShape="1">
          <a:blip r:embed="rId4">
            <a:extLst>
              <a:ext uri="{28A0092B-C50C-407E-A947-70E740481C1C}">
                <a14:useLocalDpi xmlns:a14="http://schemas.microsoft.com/office/drawing/2010/main" val="0"/>
              </a:ext>
            </a:extLst>
          </a:blip>
          <a:srcRect t="15101" r="21767"/>
          <a:stretch/>
        </p:blipFill>
        <p:spPr bwMode="auto">
          <a:xfrm>
            <a:off x="1833564" y="1943099"/>
            <a:ext cx="3476602" cy="3667095"/>
          </a:xfrm>
          <a:prstGeom prst="rect">
            <a:avLst/>
          </a:prstGeom>
          <a:noFill/>
        </p:spPr>
      </p:pic>
      <p:pic>
        <p:nvPicPr>
          <p:cNvPr id="3" name="Picture 2">
            <a:extLst>
              <a:ext uri="{FF2B5EF4-FFF2-40B4-BE49-F238E27FC236}">
                <a16:creationId xmlns:a16="http://schemas.microsoft.com/office/drawing/2014/main" id="{58F2B6F6-A931-84B8-8C61-294923BFEC78}"/>
              </a:ext>
            </a:extLst>
          </p:cNvPr>
          <p:cNvPicPr>
            <a:picLocks noChangeAspect="1"/>
          </p:cNvPicPr>
          <p:nvPr/>
        </p:nvPicPr>
        <p:blipFill rotWithShape="1">
          <a:blip r:embed="rId5">
            <a:extLst>
              <a:ext uri="{28A0092B-C50C-407E-A947-70E740481C1C}">
                <a14:useLocalDpi xmlns:a14="http://schemas.microsoft.com/office/drawing/2010/main" val="0"/>
              </a:ext>
            </a:extLst>
          </a:blip>
          <a:srcRect t="16276" r="21158"/>
          <a:stretch/>
        </p:blipFill>
        <p:spPr bwMode="auto">
          <a:xfrm>
            <a:off x="6629400" y="2014536"/>
            <a:ext cx="3328996" cy="3590892"/>
          </a:xfrm>
          <a:prstGeom prst="rect">
            <a:avLst/>
          </a:prstGeom>
          <a:noFill/>
        </p:spPr>
      </p:pic>
      <p:sp>
        <p:nvSpPr>
          <p:cNvPr id="5" name="Titre 2">
            <a:extLst>
              <a:ext uri="{FF2B5EF4-FFF2-40B4-BE49-F238E27FC236}">
                <a16:creationId xmlns:a16="http://schemas.microsoft.com/office/drawing/2014/main" id="{97274B73-DA9A-0580-697E-5CCF5CD512C6}"/>
              </a:ext>
            </a:extLst>
          </p:cNvPr>
          <p:cNvSpPr txBox="1">
            <a:spLocks/>
          </p:cNvSpPr>
          <p:nvPr/>
        </p:nvSpPr>
        <p:spPr>
          <a:xfrm>
            <a:off x="2287585" y="364689"/>
            <a:ext cx="7596646" cy="935473"/>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a:solidFill>
                  <a:schemeClr val="accent1">
                    <a:lumMod val="50000"/>
                  </a:schemeClr>
                </a:solidFill>
                <a:latin typeface="Arial" panose="020B0604020202020204" pitchFamily="34" charset="0"/>
                <a:cs typeface="Arial" panose="020B0604020202020204" pitchFamily="34" charset="0"/>
              </a:rPr>
              <a:t>Precipitation (OND) and IOD (JAS) Correlation</a:t>
            </a:r>
          </a:p>
          <a:p>
            <a:r>
              <a:rPr lang="en-US" sz="2400" dirty="0">
                <a:solidFill>
                  <a:schemeClr val="accent1">
                    <a:lumMod val="50000"/>
                  </a:schemeClr>
                </a:solidFill>
                <a:latin typeface="Arial" panose="020B0604020202020204" pitchFamily="34" charset="0"/>
                <a:cs typeface="Arial" panose="020B0604020202020204" pitchFamily="34" charset="0"/>
              </a:rPr>
              <a:t>      Earlier (1979-1999) vs. later period (2000-2021)</a:t>
            </a:r>
          </a:p>
          <a:p>
            <a:endParaRPr lang="en-US" sz="3200" b="1" dirty="0">
              <a:solidFill>
                <a:schemeClr val="bg1"/>
              </a:solidFill>
            </a:endParaRPr>
          </a:p>
        </p:txBody>
      </p:sp>
      <p:sp>
        <p:nvSpPr>
          <p:cNvPr id="8" name="Rounded Rectangle 14">
            <a:extLst>
              <a:ext uri="{FF2B5EF4-FFF2-40B4-BE49-F238E27FC236}">
                <a16:creationId xmlns:a16="http://schemas.microsoft.com/office/drawing/2014/main" id="{936EADBC-2E49-F4C5-3329-D1DAEA25D399}"/>
              </a:ext>
            </a:extLst>
          </p:cNvPr>
          <p:cNvSpPr/>
          <p:nvPr/>
        </p:nvSpPr>
        <p:spPr bwMode="auto">
          <a:xfrm>
            <a:off x="2314574" y="1498454"/>
            <a:ext cx="2952727" cy="487735"/>
          </a:xfrm>
          <a:prstGeom prst="roundRect">
            <a:avLst/>
          </a:prstGeom>
          <a:solidFill>
            <a:schemeClr val="bg1"/>
          </a:solidFill>
          <a:ln w="19050">
            <a:solidFill>
              <a:schemeClr val="accent3"/>
            </a:solidFill>
            <a:round/>
            <a:headEnd/>
            <a:tailEnd/>
          </a:ln>
          <a:effectLst>
            <a:glow rad="63500">
              <a:schemeClr val="accent2">
                <a:satMod val="175000"/>
                <a:alpha val="40000"/>
              </a:schemeClr>
            </a:glow>
          </a:effectLst>
        </p:spPr>
        <p:txBody>
          <a:bodyPr wrap="none" anchor="ctr"/>
          <a:lstStyle/>
          <a:p>
            <a:pPr algn="ctr">
              <a:defRPr/>
            </a:pPr>
            <a:endParaRPr lang="en-GB" sz="1600" b="1" i="1" dirty="0">
              <a:solidFill>
                <a:schemeClr val="accent2">
                  <a:lumMod val="75000"/>
                </a:schemeClr>
              </a:solidFill>
            </a:endParaRPr>
          </a:p>
          <a:p>
            <a:pPr algn="ctr">
              <a:defRPr/>
            </a:pPr>
            <a:r>
              <a:rPr lang="en-GB" sz="1800" b="1" dirty="0">
                <a:solidFill>
                  <a:srgbClr val="C00000"/>
                </a:solidFill>
              </a:rPr>
              <a:t>   </a:t>
            </a:r>
            <a:r>
              <a:rPr lang="en-GB" b="1" dirty="0">
                <a:solidFill>
                  <a:srgbClr val="C00000"/>
                </a:solidFill>
                <a:latin typeface="Arial" panose="020B0604020202020204" pitchFamily="34" charset="0"/>
                <a:cs typeface="Arial" panose="020B0604020202020204" pitchFamily="34" charset="0"/>
              </a:rPr>
              <a:t>Earlier Period (1979-1999)</a:t>
            </a:r>
            <a:r>
              <a:rPr lang="en-GB" sz="1800" b="1" dirty="0">
                <a:solidFill>
                  <a:srgbClr val="C00000"/>
                </a:solidFill>
                <a:latin typeface="Arial" panose="020B0604020202020204" pitchFamily="34" charset="0"/>
                <a:cs typeface="Arial" panose="020B0604020202020204" pitchFamily="34" charset="0"/>
              </a:rPr>
              <a:t>  </a:t>
            </a:r>
            <a:r>
              <a:rPr lang="en-GB" sz="1800" b="1" i="1" dirty="0">
                <a:solidFill>
                  <a:srgbClr val="C00000"/>
                </a:solidFill>
                <a:latin typeface="Arial" panose="020B0604020202020204" pitchFamily="34" charset="0"/>
                <a:cs typeface="Arial" panose="020B0604020202020204" pitchFamily="34" charset="0"/>
              </a:rPr>
              <a:t> </a:t>
            </a:r>
          </a:p>
          <a:p>
            <a:pPr algn="ctr">
              <a:defRPr/>
            </a:pPr>
            <a:endParaRPr lang="en-GB" sz="1600" b="1" i="1" dirty="0">
              <a:solidFill>
                <a:schemeClr val="accent2">
                  <a:lumMod val="75000"/>
                </a:schemeClr>
              </a:solidFill>
            </a:endParaRPr>
          </a:p>
        </p:txBody>
      </p:sp>
      <p:sp>
        <p:nvSpPr>
          <p:cNvPr id="10" name="Rounded Rectangle 14">
            <a:extLst>
              <a:ext uri="{FF2B5EF4-FFF2-40B4-BE49-F238E27FC236}">
                <a16:creationId xmlns:a16="http://schemas.microsoft.com/office/drawing/2014/main" id="{913FAEE2-B1AE-7CA6-9CE1-8DEEFD49FC3B}"/>
              </a:ext>
            </a:extLst>
          </p:cNvPr>
          <p:cNvSpPr/>
          <p:nvPr/>
        </p:nvSpPr>
        <p:spPr bwMode="auto">
          <a:xfrm>
            <a:off x="7053972" y="1522262"/>
            <a:ext cx="2873802" cy="487735"/>
          </a:xfrm>
          <a:prstGeom prst="roundRect">
            <a:avLst/>
          </a:prstGeom>
          <a:solidFill>
            <a:schemeClr val="bg1"/>
          </a:solidFill>
          <a:ln w="19050">
            <a:solidFill>
              <a:schemeClr val="accent3"/>
            </a:solidFill>
            <a:round/>
            <a:headEnd/>
            <a:tailEnd/>
          </a:ln>
          <a:effectLst>
            <a:glow rad="63500">
              <a:schemeClr val="accent2">
                <a:satMod val="175000"/>
                <a:alpha val="40000"/>
              </a:schemeClr>
            </a:glow>
          </a:effectLst>
        </p:spPr>
        <p:txBody>
          <a:bodyPr wrap="none" anchor="ctr"/>
          <a:lstStyle/>
          <a:p>
            <a:pPr algn="ctr">
              <a:defRPr/>
            </a:pPr>
            <a:endParaRPr lang="en-GB" sz="1600" b="1" i="1" dirty="0">
              <a:solidFill>
                <a:schemeClr val="accent2">
                  <a:lumMod val="75000"/>
                </a:schemeClr>
              </a:solidFill>
            </a:endParaRPr>
          </a:p>
          <a:p>
            <a:pPr algn="ctr">
              <a:defRPr/>
            </a:pPr>
            <a:r>
              <a:rPr lang="en-GB" sz="1800" b="1" dirty="0">
                <a:solidFill>
                  <a:srgbClr val="C00000"/>
                </a:solidFill>
              </a:rPr>
              <a:t>   </a:t>
            </a:r>
            <a:r>
              <a:rPr lang="en-GB" b="1" dirty="0">
                <a:solidFill>
                  <a:srgbClr val="C00000"/>
                </a:solidFill>
                <a:latin typeface="Arial" panose="020B0604020202020204" pitchFamily="34" charset="0"/>
                <a:cs typeface="Arial" panose="020B0604020202020204" pitchFamily="34" charset="0"/>
              </a:rPr>
              <a:t>Later Period (2000-2021)</a:t>
            </a:r>
            <a:r>
              <a:rPr lang="en-GB" sz="1800" b="1" dirty="0">
                <a:solidFill>
                  <a:srgbClr val="C00000"/>
                </a:solidFill>
                <a:latin typeface="Arial" panose="020B0604020202020204" pitchFamily="34" charset="0"/>
                <a:cs typeface="Arial" panose="020B0604020202020204" pitchFamily="34" charset="0"/>
              </a:rPr>
              <a:t>  </a:t>
            </a:r>
            <a:r>
              <a:rPr lang="en-GB" sz="1800" b="1" i="1" dirty="0">
                <a:solidFill>
                  <a:srgbClr val="C00000"/>
                </a:solidFill>
                <a:latin typeface="Arial" panose="020B0604020202020204" pitchFamily="34" charset="0"/>
                <a:cs typeface="Arial" panose="020B0604020202020204" pitchFamily="34" charset="0"/>
              </a:rPr>
              <a:t> </a:t>
            </a:r>
          </a:p>
          <a:p>
            <a:pPr algn="ctr">
              <a:defRPr/>
            </a:pPr>
            <a:endParaRPr lang="en-GB" sz="1600" b="1" i="1" dirty="0">
              <a:solidFill>
                <a:schemeClr val="accent2">
                  <a:lumMod val="75000"/>
                </a:schemeClr>
              </a:solidFill>
            </a:endParaRPr>
          </a:p>
        </p:txBody>
      </p:sp>
      <p:sp>
        <p:nvSpPr>
          <p:cNvPr id="12" name="TextBox 11">
            <a:extLst>
              <a:ext uri="{FF2B5EF4-FFF2-40B4-BE49-F238E27FC236}">
                <a16:creationId xmlns:a16="http://schemas.microsoft.com/office/drawing/2014/main" id="{4F55ECE5-A12D-2341-3145-6CE0F4A9FF9F}"/>
              </a:ext>
            </a:extLst>
          </p:cNvPr>
          <p:cNvSpPr txBox="1"/>
          <p:nvPr/>
        </p:nvSpPr>
        <p:spPr>
          <a:xfrm>
            <a:off x="5349142" y="4790891"/>
            <a:ext cx="1777374" cy="338554"/>
          </a:xfrm>
          <a:prstGeom prst="rect">
            <a:avLst/>
          </a:prstGeom>
          <a:noFill/>
        </p:spPr>
        <p:txBody>
          <a:bodyPr wrap="square">
            <a:spAutoFit/>
          </a:bodyPr>
          <a:lstStyle/>
          <a:p>
            <a:r>
              <a:rPr lang="en-GB" sz="1600" dirty="0">
                <a:solidFill>
                  <a:schemeClr val="accent1">
                    <a:lumMod val="50000"/>
                  </a:schemeClr>
                </a:solidFill>
                <a:latin typeface="Arial" panose="020B0604020202020204" pitchFamily="34" charset="0"/>
                <a:cs typeface="Arial" panose="020B0604020202020204" pitchFamily="34" charset="0"/>
              </a:rPr>
              <a:t>[Roy</a:t>
            </a:r>
            <a:r>
              <a:rPr lang="en-US" sz="1600" dirty="0">
                <a:solidFill>
                  <a:schemeClr val="accent1">
                    <a:lumMod val="50000"/>
                  </a:schemeClr>
                </a:solidFill>
                <a:latin typeface="Arial" panose="020B0604020202020204" pitchFamily="34" charset="0"/>
                <a:cs typeface="Arial" panose="020B0604020202020204" pitchFamily="34" charset="0"/>
              </a:rPr>
              <a:t> </a:t>
            </a:r>
            <a:r>
              <a:rPr lang="en-GB" altLang="en-US" sz="1600" dirty="0">
                <a:solidFill>
                  <a:schemeClr val="accent1">
                    <a:lumMod val="50000"/>
                  </a:schemeClr>
                </a:solidFill>
                <a:latin typeface="Arial" panose="020B0604020202020204" pitchFamily="34" charset="0"/>
                <a:cs typeface="Arial" panose="020B0604020202020204" pitchFamily="34" charset="0"/>
              </a:rPr>
              <a:t>et al. 2024]</a:t>
            </a:r>
            <a:endParaRPr lang="en-GB" sz="1600" dirty="0"/>
          </a:p>
        </p:txBody>
      </p:sp>
    </p:spTree>
    <p:extLst>
      <p:ext uri="{BB962C8B-B14F-4D97-AF65-F5344CB8AC3E}">
        <p14:creationId xmlns:p14="http://schemas.microsoft.com/office/powerpoint/2010/main" val="345353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A28C2F6-DED8-9D2E-2DA2-786E1B6F0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56852" y="2463562"/>
            <a:ext cx="9527458" cy="3996232"/>
          </a:xfrm>
          <a:prstGeom prst="rect">
            <a:avLst/>
          </a:prstGeom>
          <a:solidFill>
            <a:srgbClr val="236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Rounded Rectangle 26">
            <a:extLst>
              <a:ext uri="{FF2B5EF4-FFF2-40B4-BE49-F238E27FC236}">
                <a16:creationId xmlns:a16="http://schemas.microsoft.com/office/drawing/2014/main" id="{CC8F470E-BFE7-5105-30BD-A3034BAE1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216" y="2674620"/>
            <a:ext cx="4386733" cy="3330283"/>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4" name="Picture 4" descr="Map&#10;&#10;Description automatically generated">
            <a:extLst>
              <a:ext uri="{FF2B5EF4-FFF2-40B4-BE49-F238E27FC236}">
                <a16:creationId xmlns:a16="http://schemas.microsoft.com/office/drawing/2014/main" id="{ABC4B90D-2FD0-2270-60DD-FB18607F4EA6}"/>
              </a:ext>
            </a:extLst>
          </p:cNvPr>
          <p:cNvPicPr>
            <a:picLocks noChangeAspect="1"/>
          </p:cNvPicPr>
          <p:nvPr/>
        </p:nvPicPr>
        <p:blipFill>
          <a:blip r:embed="rId2"/>
          <a:stretch>
            <a:fillRect/>
          </a:stretch>
        </p:blipFill>
        <p:spPr>
          <a:xfrm>
            <a:off x="1692807" y="2657864"/>
            <a:ext cx="4396112" cy="3615298"/>
          </a:xfrm>
          <a:prstGeom prst="rect">
            <a:avLst/>
          </a:prstGeom>
        </p:spPr>
      </p:pic>
      <p:sp>
        <p:nvSpPr>
          <p:cNvPr id="5" name="Rounded Rectangle 16">
            <a:extLst>
              <a:ext uri="{FF2B5EF4-FFF2-40B4-BE49-F238E27FC236}">
                <a16:creationId xmlns:a16="http://schemas.microsoft.com/office/drawing/2014/main" id="{439EA1A9-E209-08D9-8BBC-57E403F90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105" y="2674620"/>
            <a:ext cx="4386733" cy="3330283"/>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6" name="Picture 7" descr="Diagram, map&#10;&#10;Description automatically generated">
            <a:extLst>
              <a:ext uri="{FF2B5EF4-FFF2-40B4-BE49-F238E27FC236}">
                <a16:creationId xmlns:a16="http://schemas.microsoft.com/office/drawing/2014/main" id="{949498B9-8BF7-4158-FF0B-D97BD3934F97}"/>
              </a:ext>
            </a:extLst>
          </p:cNvPr>
          <p:cNvPicPr>
            <a:picLocks noChangeAspect="1"/>
          </p:cNvPicPr>
          <p:nvPr/>
        </p:nvPicPr>
        <p:blipFill>
          <a:blip r:embed="rId3"/>
          <a:stretch>
            <a:fillRect/>
          </a:stretch>
        </p:blipFill>
        <p:spPr>
          <a:xfrm>
            <a:off x="6134094" y="2657864"/>
            <a:ext cx="4536259" cy="3615298"/>
          </a:xfrm>
          <a:prstGeom prst="rect">
            <a:avLst/>
          </a:prstGeom>
        </p:spPr>
      </p:pic>
      <p:sp>
        <p:nvSpPr>
          <p:cNvPr id="7" name="TextBox 6">
            <a:extLst>
              <a:ext uri="{FF2B5EF4-FFF2-40B4-BE49-F238E27FC236}">
                <a16:creationId xmlns:a16="http://schemas.microsoft.com/office/drawing/2014/main" id="{C98883DC-07CA-AB79-E0B5-623E8D106D9E}"/>
              </a:ext>
            </a:extLst>
          </p:cNvPr>
          <p:cNvSpPr txBox="1"/>
          <p:nvPr/>
        </p:nvSpPr>
        <p:spPr>
          <a:xfrm>
            <a:off x="2588741" y="1532830"/>
            <a:ext cx="6926507"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342900"/>
            <a:r>
              <a:rPr lang="en-US" sz="1350" b="1" dirty="0">
                <a:solidFill>
                  <a:srgbClr val="4472C4">
                    <a:lumMod val="50000"/>
                  </a:srgbClr>
                </a:solidFill>
                <a:latin typeface="Arial"/>
                <a:cs typeface="Arial"/>
              </a:rPr>
              <a:t>Case 1</a:t>
            </a:r>
            <a:r>
              <a:rPr lang="en-US" sz="1350" dirty="0">
                <a:solidFill>
                  <a:srgbClr val="4472C4">
                    <a:lumMod val="50000"/>
                  </a:srgbClr>
                </a:solidFill>
                <a:latin typeface="Arial"/>
                <a:cs typeface="Arial"/>
              </a:rPr>
              <a:t>: ENSO, IOD negative in JAS and OND; </a:t>
            </a:r>
            <a:r>
              <a:rPr lang="en-US" sz="1350" b="1" dirty="0">
                <a:solidFill>
                  <a:srgbClr val="4472C4">
                    <a:lumMod val="50000"/>
                  </a:srgbClr>
                </a:solidFill>
                <a:latin typeface="Arial"/>
                <a:cs typeface="Arial"/>
              </a:rPr>
              <a:t>Case 2: </a:t>
            </a:r>
            <a:r>
              <a:rPr lang="en-US" sz="1350" dirty="0">
                <a:solidFill>
                  <a:srgbClr val="4472C4">
                    <a:lumMod val="50000"/>
                  </a:srgbClr>
                </a:solidFill>
                <a:latin typeface="Arial"/>
                <a:cs typeface="Arial"/>
              </a:rPr>
              <a:t>ENSO, IOD negative in JAS  </a:t>
            </a:r>
            <a:endParaRPr lang="en-US" sz="1350" dirty="0">
              <a:solidFill>
                <a:srgbClr val="4472C4">
                  <a:lumMod val="50000"/>
                </a:srgbClr>
              </a:solidFill>
              <a:latin typeface="Calibri" panose="020F0502020204030204"/>
              <a:ea typeface="+mn-lt"/>
              <a:cs typeface="Calibri" panose="020F0502020204030204"/>
            </a:endParaRPr>
          </a:p>
          <a:p>
            <a:pPr defTabSz="342900"/>
            <a:r>
              <a:rPr lang="en-US" sz="1350" b="1" dirty="0">
                <a:solidFill>
                  <a:srgbClr val="4472C4">
                    <a:lumMod val="50000"/>
                  </a:srgbClr>
                </a:solidFill>
                <a:latin typeface="Arial"/>
                <a:cs typeface="Arial"/>
              </a:rPr>
              <a:t>Case 3:</a:t>
            </a:r>
            <a:r>
              <a:rPr lang="en-US" sz="1350" dirty="0">
                <a:solidFill>
                  <a:srgbClr val="4472C4">
                    <a:lumMod val="50000"/>
                  </a:srgbClr>
                </a:solidFill>
                <a:latin typeface="Arial"/>
                <a:cs typeface="Arial"/>
              </a:rPr>
              <a:t> ENSO, IOD positive in JAS and OND ; </a:t>
            </a:r>
            <a:r>
              <a:rPr lang="en-US" sz="1350" b="1" dirty="0">
                <a:solidFill>
                  <a:srgbClr val="4472C4">
                    <a:lumMod val="50000"/>
                  </a:srgbClr>
                </a:solidFill>
                <a:latin typeface="Arial"/>
                <a:cs typeface="Arial"/>
              </a:rPr>
              <a:t>Case 4: </a:t>
            </a:r>
            <a:r>
              <a:rPr lang="en-US" sz="1350" dirty="0">
                <a:solidFill>
                  <a:srgbClr val="4472C4">
                    <a:lumMod val="50000"/>
                  </a:srgbClr>
                </a:solidFill>
                <a:latin typeface="Arial"/>
                <a:cs typeface="Arial"/>
              </a:rPr>
              <a:t>ENSO, IOD positive in JAS </a:t>
            </a:r>
            <a:endParaRPr lang="en-US" sz="1350" dirty="0">
              <a:solidFill>
                <a:srgbClr val="4472C4">
                  <a:lumMod val="50000"/>
                </a:srgbClr>
              </a:solidFill>
              <a:latin typeface="Calibri" panose="020F0502020204030204"/>
              <a:ea typeface="+mn-lt"/>
              <a:cs typeface="Calibri" panose="020F0502020204030204"/>
            </a:endParaRPr>
          </a:p>
          <a:p>
            <a:pPr defTabSz="342900"/>
            <a:r>
              <a:rPr lang="en-US" sz="1350" b="1" dirty="0">
                <a:solidFill>
                  <a:srgbClr val="4472C4">
                    <a:lumMod val="50000"/>
                  </a:srgbClr>
                </a:solidFill>
                <a:latin typeface="Arial"/>
                <a:cs typeface="Arial"/>
              </a:rPr>
              <a:t>Case 5: </a:t>
            </a:r>
            <a:r>
              <a:rPr lang="en-US" sz="1350" dirty="0">
                <a:solidFill>
                  <a:srgbClr val="4472C4">
                    <a:lumMod val="50000"/>
                  </a:srgbClr>
                </a:solidFill>
                <a:latin typeface="Arial"/>
                <a:cs typeface="Arial"/>
              </a:rPr>
              <a:t>ENSO, IOD opposite in JAS ;                </a:t>
            </a:r>
            <a:r>
              <a:rPr lang="en-US" sz="1350" b="1" dirty="0">
                <a:solidFill>
                  <a:srgbClr val="4472C4">
                    <a:lumMod val="50000"/>
                  </a:srgbClr>
                </a:solidFill>
                <a:latin typeface="Arial"/>
                <a:cs typeface="Arial"/>
              </a:rPr>
              <a:t>Case 6:</a:t>
            </a:r>
            <a:r>
              <a:rPr lang="en-US" sz="1350" dirty="0">
                <a:solidFill>
                  <a:srgbClr val="4472C4">
                    <a:lumMod val="50000"/>
                  </a:srgbClr>
                </a:solidFill>
                <a:latin typeface="Arial"/>
                <a:cs typeface="Arial"/>
              </a:rPr>
              <a:t> All years (1993-2021) together</a:t>
            </a:r>
            <a:endParaRPr lang="en-US" sz="1350" dirty="0">
              <a:solidFill>
                <a:prstClr val="black"/>
              </a:solidFill>
              <a:latin typeface="Calibri" panose="020F0502020204030204"/>
              <a:cs typeface="Calibri"/>
            </a:endParaRPr>
          </a:p>
        </p:txBody>
      </p:sp>
      <p:sp>
        <p:nvSpPr>
          <p:cNvPr id="8" name="Titre 2">
            <a:extLst>
              <a:ext uri="{FF2B5EF4-FFF2-40B4-BE49-F238E27FC236}">
                <a16:creationId xmlns:a16="http://schemas.microsoft.com/office/drawing/2014/main" id="{EA62819A-1941-0C54-10ED-00619D05CC0B}"/>
              </a:ext>
            </a:extLst>
          </p:cNvPr>
          <p:cNvSpPr txBox="1">
            <a:spLocks/>
          </p:cNvSpPr>
          <p:nvPr/>
        </p:nvSpPr>
        <p:spPr>
          <a:xfrm>
            <a:off x="3654188" y="351437"/>
            <a:ext cx="4696992" cy="613093"/>
          </a:xfrm>
          <a:prstGeom prst="rect">
            <a:avLst/>
          </a:prstGeom>
          <a:solidFill>
            <a:schemeClr val="accent1">
              <a:lumMod val="75000"/>
            </a:schemeClr>
          </a:solidFill>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solidFill>
                  <a:schemeClr val="bg1"/>
                </a:solidFill>
                <a:latin typeface="Arial" panose="020B0604020202020204" pitchFamily="34" charset="0"/>
                <a:cs typeface="Arial" panose="020B0604020202020204" pitchFamily="34" charset="0"/>
              </a:rPr>
              <a:t>Precipitation Composites</a:t>
            </a:r>
          </a:p>
          <a:p>
            <a:endParaRPr lang="en-US" sz="3200" b="1" dirty="0">
              <a:solidFill>
                <a:schemeClr val="bg1"/>
              </a:solidFill>
            </a:endParaRPr>
          </a:p>
        </p:txBody>
      </p:sp>
      <p:sp>
        <p:nvSpPr>
          <p:cNvPr id="9" name="Title 1">
            <a:extLst>
              <a:ext uri="{FF2B5EF4-FFF2-40B4-BE49-F238E27FC236}">
                <a16:creationId xmlns:a16="http://schemas.microsoft.com/office/drawing/2014/main" id="{7E5EBA24-AD32-680F-1256-0FD7C1ACEE37}"/>
              </a:ext>
            </a:extLst>
          </p:cNvPr>
          <p:cNvSpPr txBox="1">
            <a:spLocks/>
          </p:cNvSpPr>
          <p:nvPr/>
        </p:nvSpPr>
        <p:spPr>
          <a:xfrm>
            <a:off x="3183957" y="671517"/>
            <a:ext cx="5167223" cy="736930"/>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spcAft>
                <a:spcPts val="450"/>
              </a:spcAft>
            </a:pPr>
            <a:r>
              <a:rPr lang="en-US" sz="2200" dirty="0">
                <a:solidFill>
                  <a:schemeClr val="accent1">
                    <a:lumMod val="50000"/>
                  </a:schemeClr>
                </a:solidFill>
                <a:latin typeface="Arial" panose="020B0604020202020204" pitchFamily="34" charset="0"/>
                <a:cs typeface="Arial" panose="020B0604020202020204" pitchFamily="34" charset="0"/>
              </a:rPr>
              <a:t>   (Left: CHIRPS data; Right GPCP)</a:t>
            </a:r>
          </a:p>
        </p:txBody>
      </p:sp>
      <p:sp>
        <p:nvSpPr>
          <p:cNvPr id="12" name="Rectangle 5">
            <a:extLst>
              <a:ext uri="{FF2B5EF4-FFF2-40B4-BE49-F238E27FC236}">
                <a16:creationId xmlns:a16="http://schemas.microsoft.com/office/drawing/2014/main" id="{F351F88B-BAA0-43A5-A448-BF63B6F6114B}"/>
              </a:ext>
            </a:extLst>
          </p:cNvPr>
          <p:cNvSpPr>
            <a:spLocks noChangeArrowheads="1"/>
          </p:cNvSpPr>
          <p:nvPr/>
        </p:nvSpPr>
        <p:spPr bwMode="auto">
          <a:xfrm>
            <a:off x="1129640" y="1806747"/>
            <a:ext cx="9999571" cy="892552"/>
          </a:xfrm>
          <a:prstGeom prst="rect">
            <a:avLst/>
          </a:prstGeom>
          <a:solidFill>
            <a:srgbClr val="FFFFFF"/>
          </a:solidFill>
          <a:ln w="9525">
            <a:solidFill>
              <a:srgbClr val="0B88B5"/>
            </a:solidFill>
            <a:miter lim="800000"/>
            <a:headEnd/>
            <a:tailEnd/>
          </a:ln>
        </p:spPr>
        <p:txBody>
          <a:bodyPr wrap="square">
            <a:spAutoFit/>
          </a:bodyPr>
          <a:lstStyle/>
          <a:p>
            <a:pPr fontAlgn="base">
              <a:spcBef>
                <a:spcPct val="0"/>
              </a:spcBef>
              <a:spcAft>
                <a:spcPct val="0"/>
              </a:spcAft>
              <a:buSzPct val="70000"/>
              <a:buBlip>
                <a:blip r:embed="rId4"/>
              </a:buBlip>
              <a:defRPr/>
            </a:pPr>
            <a:r>
              <a:rPr lang="en-US" dirty="0">
                <a:solidFill>
                  <a:schemeClr val="accent1">
                    <a:lumMod val="50000"/>
                  </a:schemeClr>
                </a:solidFill>
                <a:latin typeface="Arial"/>
                <a:ea typeface="Calibri" panose="020F0502020204030204"/>
                <a:cs typeface="Calibri" panose="020F0502020204030204"/>
              </a:rPr>
              <a:t> </a:t>
            </a:r>
            <a:r>
              <a:rPr lang="en-US" sz="1600" dirty="0">
                <a:solidFill>
                  <a:schemeClr val="tx2">
                    <a:lumMod val="75000"/>
                  </a:schemeClr>
                </a:solidFill>
                <a:latin typeface="Arial"/>
                <a:ea typeface="Calibri" panose="020F0502020204030204"/>
                <a:cs typeface="Calibri" panose="020F0502020204030204"/>
              </a:rPr>
              <a:t>In 2022, we were in Case 1 and it was 2nd consecutive year. Deficit of rain in SE African countries.</a:t>
            </a:r>
          </a:p>
          <a:p>
            <a:pPr lvl="0" fontAlgn="base">
              <a:spcBef>
                <a:spcPct val="0"/>
              </a:spcBef>
              <a:spcAft>
                <a:spcPct val="0"/>
              </a:spcAft>
              <a:buSzPct val="70000"/>
              <a:buBlip>
                <a:blip r:embed="rId4"/>
              </a:buBlip>
              <a:defRPr/>
            </a:pPr>
            <a:r>
              <a:rPr kumimoji="0" lang="en-GB" sz="1600" b="0" i="0" u="none" strike="noStrike" kern="0" cap="none" spc="0" normalizeH="0" baseline="0" noProof="0" dirty="0">
                <a:ln>
                  <a:noFill/>
                </a:ln>
                <a:solidFill>
                  <a:srgbClr val="333399">
                    <a:lumMod val="50000"/>
                  </a:srgbClr>
                </a:solidFill>
                <a:effectLst/>
                <a:uLnTx/>
                <a:uFillTx/>
                <a:latin typeface="Arial" pitchFamily="34" charset="0"/>
              </a:rPr>
              <a:t> </a:t>
            </a:r>
            <a:r>
              <a:rPr lang="en-US" sz="1600" dirty="0">
                <a:solidFill>
                  <a:srgbClr val="2D2D8A">
                    <a:lumMod val="50000"/>
                  </a:srgbClr>
                </a:solidFill>
                <a:latin typeface="Arial"/>
                <a:ea typeface="Calibri" panose="020F0502020204030204"/>
                <a:cs typeface="Calibri" panose="020F0502020204030204"/>
              </a:rPr>
              <a:t>News Bulletin was issued to relevant authorities (e.g., WMO,TMA etc.) and a blog was written in Sept 2022.</a:t>
            </a:r>
          </a:p>
          <a:p>
            <a:pPr lvl="0" fontAlgn="base">
              <a:spcBef>
                <a:spcPct val="0"/>
              </a:spcBef>
              <a:spcAft>
                <a:spcPct val="0"/>
              </a:spcAft>
              <a:buSzPct val="70000"/>
              <a:buBlip>
                <a:blip r:embed="rId4"/>
              </a:buBlip>
              <a:defRPr/>
            </a:pPr>
            <a:r>
              <a:rPr lang="en-US" sz="1600" dirty="0">
                <a:solidFill>
                  <a:srgbClr val="2D2D8A">
                    <a:lumMod val="50000"/>
                  </a:srgbClr>
                </a:solidFill>
                <a:latin typeface="Arial"/>
                <a:ea typeface="Calibri" panose="020F0502020204030204"/>
                <a:cs typeface="Calibri" panose="020F0502020204030204"/>
              </a:rPr>
              <a:t> Validated at the beginning of 2023 and that outlook indeed matched!</a:t>
            </a:r>
            <a:endParaRPr kumimoji="0" lang="en-US" sz="1600" b="1" i="0" u="none" strike="noStrike" kern="0" cap="none" spc="0" normalizeH="0" baseline="0" noProof="0" dirty="0">
              <a:ln>
                <a:noFill/>
              </a:ln>
              <a:solidFill>
                <a:srgbClr val="C00000"/>
              </a:solidFill>
              <a:effectLst/>
              <a:uLnTx/>
              <a:uFillTx/>
              <a:latin typeface="Arial" pitchFamily="34" charset="0"/>
            </a:endParaRPr>
          </a:p>
        </p:txBody>
      </p:sp>
      <p:sp>
        <p:nvSpPr>
          <p:cNvPr id="10" name="TextBox 9">
            <a:extLst>
              <a:ext uri="{FF2B5EF4-FFF2-40B4-BE49-F238E27FC236}">
                <a16:creationId xmlns:a16="http://schemas.microsoft.com/office/drawing/2014/main" id="{E04C1A57-F076-5DD3-31E6-3C13346D940A}"/>
              </a:ext>
            </a:extLst>
          </p:cNvPr>
          <p:cNvSpPr txBox="1"/>
          <p:nvPr/>
        </p:nvSpPr>
        <p:spPr>
          <a:xfrm>
            <a:off x="9151888" y="6474551"/>
            <a:ext cx="1992369" cy="369332"/>
          </a:xfrm>
          <a:prstGeom prst="rect">
            <a:avLst/>
          </a:prstGeom>
          <a:noFill/>
        </p:spPr>
        <p:txBody>
          <a:bodyPr wrap="square">
            <a:spAutoFit/>
          </a:bodyPr>
          <a:lstStyle/>
          <a:p>
            <a:r>
              <a:rPr lang="en-GB" dirty="0">
                <a:solidFill>
                  <a:schemeClr val="accent1">
                    <a:lumMod val="50000"/>
                  </a:schemeClr>
                </a:solidFill>
                <a:latin typeface="Arial" panose="020B0604020202020204" pitchFamily="34" charset="0"/>
                <a:cs typeface="Arial" panose="020B0604020202020204" pitchFamily="34" charset="0"/>
              </a:rPr>
              <a:t>[Roy</a:t>
            </a:r>
            <a:r>
              <a:rPr lang="en-US" sz="1800" dirty="0">
                <a:solidFill>
                  <a:schemeClr val="accent1">
                    <a:lumMod val="50000"/>
                  </a:schemeClr>
                </a:solidFill>
                <a:latin typeface="Arial" panose="020B0604020202020204" pitchFamily="34" charset="0"/>
                <a:cs typeface="Arial" panose="020B0604020202020204" pitchFamily="34" charset="0"/>
              </a:rPr>
              <a:t> </a:t>
            </a:r>
            <a:r>
              <a:rPr lang="en-GB" altLang="en-US" sz="1800" dirty="0">
                <a:solidFill>
                  <a:schemeClr val="accent1">
                    <a:lumMod val="50000"/>
                  </a:schemeClr>
                </a:solidFill>
                <a:latin typeface="Arial" panose="020B0604020202020204" pitchFamily="34" charset="0"/>
                <a:cs typeface="Arial" panose="020B0604020202020204" pitchFamily="34" charset="0"/>
              </a:rPr>
              <a:t>et al. 202</a:t>
            </a:r>
            <a:r>
              <a:rPr lang="en-GB" altLang="en-US" dirty="0">
                <a:solidFill>
                  <a:schemeClr val="accent1">
                    <a:lumMod val="50000"/>
                  </a:schemeClr>
                </a:solidFill>
                <a:latin typeface="Arial" panose="020B0604020202020204" pitchFamily="34" charset="0"/>
                <a:cs typeface="Arial" panose="020B0604020202020204" pitchFamily="34" charset="0"/>
              </a:rPr>
              <a:t>4</a:t>
            </a:r>
            <a:r>
              <a:rPr lang="en-GB" altLang="en-US" sz="1800" dirty="0">
                <a:solidFill>
                  <a:schemeClr val="accent1">
                    <a:lumMod val="50000"/>
                  </a:schemeClr>
                </a:solidFill>
                <a:latin typeface="Arial" panose="020B0604020202020204" pitchFamily="34" charset="0"/>
                <a:cs typeface="Arial" panose="020B0604020202020204" pitchFamily="34" charset="0"/>
              </a:rPr>
              <a:t>]</a:t>
            </a:r>
            <a:endParaRPr lang="en-GB" dirty="0"/>
          </a:p>
        </p:txBody>
      </p:sp>
    </p:spTree>
    <p:extLst>
      <p:ext uri="{BB962C8B-B14F-4D97-AF65-F5344CB8AC3E}">
        <p14:creationId xmlns:p14="http://schemas.microsoft.com/office/powerpoint/2010/main" val="413063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3ACDC0-8634-2936-BBC7-635B79EEBAE0}"/>
              </a:ext>
            </a:extLst>
          </p:cNvPr>
          <p:cNvSpPr txBox="1"/>
          <p:nvPr/>
        </p:nvSpPr>
        <p:spPr>
          <a:xfrm>
            <a:off x="1954526" y="411467"/>
            <a:ext cx="8408668" cy="35648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vert="horz" lIns="91440" tIns="45720" rIns="91440" bIns="45720" rtlCol="0" anchor="b">
            <a:noAutofit/>
          </a:bodyPr>
          <a:lstStyle/>
          <a:p>
            <a:pPr>
              <a:lnSpc>
                <a:spcPct val="90000"/>
              </a:lnSpc>
              <a:spcBef>
                <a:spcPct val="0"/>
              </a:spcBef>
              <a:spcAft>
                <a:spcPts val="600"/>
              </a:spcAft>
            </a:pPr>
            <a:r>
              <a:rPr lang="en-US" sz="2400" dirty="0">
                <a:effectLst/>
                <a:latin typeface="Arial" panose="020B0604020202020204" pitchFamily="34" charset="0"/>
                <a:ea typeface="+mj-ea"/>
                <a:cs typeface="Arial" panose="020B0604020202020204" pitchFamily="34" charset="0"/>
              </a:rPr>
              <a:t>Analyses on Intra-decadal, Decadal and Multi-decadal signal</a:t>
            </a:r>
            <a:endParaRPr lang="en-US" sz="2400" dirty="0">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48631F76-3F0D-584C-449D-E84ACE2C3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60233" y="943812"/>
            <a:ext cx="3343333" cy="3305908"/>
          </a:xfrm>
          <a:prstGeom prst="rect">
            <a:avLst/>
          </a:prstGeom>
          <a:noFill/>
        </p:spPr>
      </p:pic>
      <p:pic>
        <p:nvPicPr>
          <p:cNvPr id="6" name="Picture 5">
            <a:extLst>
              <a:ext uri="{FF2B5EF4-FFF2-40B4-BE49-F238E27FC236}">
                <a16:creationId xmlns:a16="http://schemas.microsoft.com/office/drawing/2014/main" id="{4E0FF6AE-7B42-59BC-4271-D39D6FFA7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40958" y="880971"/>
            <a:ext cx="3472944" cy="5447152"/>
          </a:xfrm>
          <a:prstGeom prst="rect">
            <a:avLst/>
          </a:prstGeom>
          <a:noFill/>
        </p:spPr>
      </p:pic>
      <p:grpSp>
        <p:nvGrpSpPr>
          <p:cNvPr id="11" name="Group 10">
            <a:extLst>
              <a:ext uri="{FF2B5EF4-FFF2-40B4-BE49-F238E27FC236}">
                <a16:creationId xmlns:a16="http://schemas.microsoft.com/office/drawing/2014/main" id="{12B241C5-7E45-AD52-638D-31E8FD2BC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6737460"/>
            <a:ext cx="12192000" cy="123364"/>
            <a:chOff x="1" y="6737460"/>
            <a:chExt cx="12192000" cy="123364"/>
          </a:xfrm>
        </p:grpSpPr>
        <p:sp>
          <p:nvSpPr>
            <p:cNvPr id="12" name="Rectangle 11">
              <a:extLst>
                <a:ext uri="{FF2B5EF4-FFF2-40B4-BE49-F238E27FC236}">
                  <a16:creationId xmlns:a16="http://schemas.microsoft.com/office/drawing/2014/main" id="{49503B28-6749-2F02-0050-2CC7D03CF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3DEE37-9CE7-622C-B750-66998EDC2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926177CE-0E35-66D9-4C4E-72985675CAE6}"/>
              </a:ext>
            </a:extLst>
          </p:cNvPr>
          <p:cNvSpPr txBox="1"/>
          <p:nvPr/>
        </p:nvSpPr>
        <p:spPr>
          <a:xfrm>
            <a:off x="1171222" y="4206242"/>
            <a:ext cx="3004634" cy="2206289"/>
          </a:xfrm>
          <a:prstGeom prst="rect">
            <a:avLst/>
          </a:prstGeom>
        </p:spPr>
        <p:txBody>
          <a:bodyPr vert="horz" lIns="91440" tIns="45720" rIns="91440" bIns="45720" rtlCol="0" anchor="t">
            <a:noAutofit/>
          </a:bodyPr>
          <a:lstStyle/>
          <a:p>
            <a:pPr indent="-228600" algn="just">
              <a:lnSpc>
                <a:spcPct val="90000"/>
              </a:lnSpc>
              <a:spcAft>
                <a:spcPts val="600"/>
              </a:spcAft>
              <a:buFont typeface="Arial" panose="020B0604020202020204" pitchFamily="34" charset="0"/>
              <a:buChar char="•"/>
            </a:pPr>
            <a:r>
              <a:rPr lang="en-US" sz="1600" dirty="0">
                <a:solidFill>
                  <a:schemeClr val="accent1">
                    <a:lumMod val="50000"/>
                  </a:schemeClr>
                </a:solidFill>
                <a:effectLst/>
              </a:rPr>
              <a:t>A box region, where strong signal by green box (‘A’) with a boundary of 18˚S -12˚N to 25˚E - 52˚E.</a:t>
            </a:r>
          </a:p>
          <a:p>
            <a:pPr indent="-228600" algn="just">
              <a:lnSpc>
                <a:spcPct val="90000"/>
              </a:lnSpc>
              <a:spcAft>
                <a:spcPts val="600"/>
              </a:spcAft>
              <a:buFont typeface="Arial" panose="020B0604020202020204" pitchFamily="34" charset="0"/>
              <a:buChar char="•"/>
            </a:pPr>
            <a:r>
              <a:rPr lang="en-US" sz="1600" dirty="0">
                <a:solidFill>
                  <a:schemeClr val="accent1">
                    <a:lumMod val="50000"/>
                  </a:schemeClr>
                </a:solidFill>
              </a:rPr>
              <a:t> </a:t>
            </a:r>
            <a:r>
              <a:rPr lang="en-GB" sz="1600" dirty="0">
                <a:solidFill>
                  <a:schemeClr val="accent5">
                    <a:lumMod val="5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No </a:t>
            </a:r>
            <a:r>
              <a:rPr lang="en-GB" sz="1600" dirty="0">
                <a:solidFill>
                  <a:schemeClr val="accent5">
                    <a:lumMod val="50000"/>
                  </a:schemeClr>
                </a:solidFill>
                <a:highlight>
                  <a:srgbClr val="FFFFFF"/>
                </a:highlight>
                <a:latin typeface="Calibri" panose="020F0502020204030204" pitchFamily="34" charset="0"/>
                <a:ea typeface="Calibri" panose="020F0502020204030204" pitchFamily="34" charset="0"/>
                <a:cs typeface="Calibri" panose="020F0502020204030204" pitchFamily="34" charset="0"/>
              </a:rPr>
              <a:t>significant trend. </a:t>
            </a:r>
            <a:r>
              <a:rPr lang="en-GB" sz="1600" dirty="0" err="1">
                <a:solidFill>
                  <a:schemeClr val="accent5">
                    <a:lumMod val="50000"/>
                  </a:schemeClr>
                </a:solidFill>
                <a:highlight>
                  <a:srgbClr val="FFFFFF"/>
                </a:highlight>
                <a:latin typeface="Calibri" panose="020F0502020204030204" pitchFamily="34" charset="0"/>
                <a:ea typeface="Calibri" panose="020F0502020204030204" pitchFamily="34" charset="0"/>
                <a:cs typeface="Calibri" panose="020F0502020204030204" pitchFamily="34" charset="0"/>
              </a:rPr>
              <a:t>b,c</a:t>
            </a:r>
            <a:r>
              <a:rPr lang="en-GB" sz="1600" dirty="0">
                <a:solidFill>
                  <a:schemeClr val="accent5">
                    <a:lumMod val="50000"/>
                  </a:schemeClr>
                </a:solidFill>
                <a:highlight>
                  <a:srgbClr val="FFFFFF"/>
                </a:highlight>
                <a:latin typeface="Calibri" panose="020F0502020204030204" pitchFamily="34" charset="0"/>
                <a:ea typeface="Calibri" panose="020F0502020204030204" pitchFamily="34" charset="0"/>
                <a:cs typeface="Calibri" panose="020F0502020204030204" pitchFamily="34" charset="0"/>
              </a:rPr>
              <a:t>) Peaks and troughs were identified.</a:t>
            </a:r>
            <a:r>
              <a:rPr lang="en-GB" sz="1600" dirty="0">
                <a:solidFill>
                  <a:schemeClr val="accent5">
                    <a:lumMod val="5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1600" dirty="0">
                <a:solidFill>
                  <a:schemeClr val="accent5">
                    <a:lumMod val="50000"/>
                  </a:schemeClr>
                </a:solidFill>
                <a:highlight>
                  <a:srgbClr val="FFFFFF"/>
                </a:highlight>
                <a:latin typeface="Calibri" panose="020F0502020204030204" pitchFamily="34" charset="0"/>
                <a:cs typeface="Calibri" panose="020F0502020204030204" pitchFamily="34" charset="0"/>
              </a:rPr>
              <a:t>d</a:t>
            </a:r>
            <a:r>
              <a:rPr lang="en-GB" sz="1600" dirty="0">
                <a:solidFill>
                  <a:schemeClr val="accent5">
                    <a:lumMod val="5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1600" dirty="0">
                <a:solidFill>
                  <a:schemeClr val="accent5">
                    <a:lumMod val="50000"/>
                  </a:schemeClr>
                </a:solidFill>
                <a:highlight>
                  <a:srgbClr val="FFFFFF"/>
                </a:highlight>
                <a:latin typeface="Calibri" panose="020F0502020204030204" pitchFamily="34" charset="0"/>
                <a:ea typeface="Calibri" panose="020F0502020204030204" pitchFamily="34" charset="0"/>
                <a:cs typeface="Calibri" panose="020F0502020204030204" pitchFamily="34" charset="0"/>
              </a:rPr>
              <a:t>A</a:t>
            </a:r>
            <a:r>
              <a:rPr lang="en-GB" sz="1600" dirty="0">
                <a:solidFill>
                  <a:schemeClr val="accent5">
                    <a:lumMod val="5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shift around 1958 identified where trend changed from increasing to decreasing.</a:t>
            </a:r>
            <a:endParaRPr lang="en-US" sz="1600" dirty="0"/>
          </a:p>
        </p:txBody>
      </p:sp>
      <p:sp>
        <p:nvSpPr>
          <p:cNvPr id="8" name="Rounded Rectangle 14">
            <a:extLst>
              <a:ext uri="{FF2B5EF4-FFF2-40B4-BE49-F238E27FC236}">
                <a16:creationId xmlns:a16="http://schemas.microsoft.com/office/drawing/2014/main" id="{2C07DB22-A2C8-A1D1-444F-A2A69F060DBA}"/>
              </a:ext>
            </a:extLst>
          </p:cNvPr>
          <p:cNvSpPr/>
          <p:nvPr/>
        </p:nvSpPr>
        <p:spPr bwMode="auto">
          <a:xfrm>
            <a:off x="5357295" y="1260286"/>
            <a:ext cx="2334134" cy="573647"/>
          </a:xfrm>
          <a:prstGeom prst="roundRect">
            <a:avLst/>
          </a:prstGeom>
          <a:solidFill>
            <a:schemeClr val="bg1"/>
          </a:solidFill>
          <a:ln w="19050">
            <a:solidFill>
              <a:schemeClr val="accent3"/>
            </a:solidFill>
            <a:round/>
            <a:headEnd/>
            <a:tailEnd/>
          </a:ln>
          <a:effectLst>
            <a:glow rad="63500">
              <a:schemeClr val="accent2">
                <a:satMod val="175000"/>
                <a:alpha val="40000"/>
              </a:schemeClr>
            </a:glow>
          </a:effectLst>
        </p:spPr>
        <p:txBody>
          <a:bodyPr wrap="none" anchor="ctr"/>
          <a:lstStyle/>
          <a:p>
            <a:pPr algn="ctr">
              <a:defRPr/>
            </a:pPr>
            <a:endParaRPr lang="en-GB" sz="1600" b="1" i="1" dirty="0">
              <a:solidFill>
                <a:schemeClr val="accent2">
                  <a:lumMod val="75000"/>
                </a:schemeClr>
              </a:solidFill>
            </a:endParaRPr>
          </a:p>
          <a:p>
            <a:pPr algn="ctr">
              <a:defRPr/>
            </a:pPr>
            <a:r>
              <a:rPr lang="en-GB" sz="1800" b="1" dirty="0">
                <a:solidFill>
                  <a:srgbClr val="C00000"/>
                </a:solidFill>
              </a:rPr>
              <a:t>  </a:t>
            </a:r>
            <a:r>
              <a:rPr lang="en-GB" b="1" dirty="0">
                <a:solidFill>
                  <a:srgbClr val="C00000"/>
                </a:solidFill>
              </a:rPr>
              <a:t>d</a:t>
            </a:r>
            <a:r>
              <a:rPr lang="en-GB" sz="1800" b="1" dirty="0">
                <a:solidFill>
                  <a:srgbClr val="C00000"/>
                </a:solidFill>
              </a:rPr>
              <a:t>) Multi-Decadal: </a:t>
            </a:r>
          </a:p>
          <a:p>
            <a:pPr algn="ctr">
              <a:defRPr/>
            </a:pPr>
            <a:r>
              <a:rPr lang="en-GB" sz="1800" b="1" dirty="0">
                <a:solidFill>
                  <a:srgbClr val="C00000"/>
                </a:solidFill>
              </a:rPr>
              <a:t>21 </a:t>
            </a:r>
            <a:r>
              <a:rPr lang="en-GB" sz="1800" b="1" dirty="0" err="1">
                <a:solidFill>
                  <a:srgbClr val="C00000"/>
                </a:solidFill>
              </a:rPr>
              <a:t>yr</a:t>
            </a:r>
            <a:r>
              <a:rPr lang="en-GB" sz="1800" b="1" dirty="0">
                <a:solidFill>
                  <a:srgbClr val="C00000"/>
                </a:solidFill>
              </a:rPr>
              <a:t> Moving Average</a:t>
            </a:r>
            <a:r>
              <a:rPr lang="en-GB" sz="1800" b="1" dirty="0">
                <a:solidFill>
                  <a:srgbClr val="C00000"/>
                </a:solidFill>
                <a:latin typeface="Arial" panose="020B0604020202020204" pitchFamily="34" charset="0"/>
                <a:cs typeface="Arial" panose="020B0604020202020204" pitchFamily="34" charset="0"/>
              </a:rPr>
              <a:t>  </a:t>
            </a:r>
            <a:r>
              <a:rPr lang="en-GB" sz="1800" b="1" i="1" dirty="0">
                <a:solidFill>
                  <a:srgbClr val="C00000"/>
                </a:solidFill>
                <a:latin typeface="Arial" panose="020B0604020202020204" pitchFamily="34" charset="0"/>
                <a:cs typeface="Arial" panose="020B0604020202020204" pitchFamily="34" charset="0"/>
              </a:rPr>
              <a:t> </a:t>
            </a:r>
          </a:p>
          <a:p>
            <a:pPr algn="ctr">
              <a:defRPr/>
            </a:pPr>
            <a:endParaRPr lang="en-GB" sz="1600" b="1" i="1" dirty="0">
              <a:solidFill>
                <a:schemeClr val="accent2">
                  <a:lumMod val="75000"/>
                </a:schemeClr>
              </a:solidFill>
            </a:endParaRPr>
          </a:p>
        </p:txBody>
      </p:sp>
      <p:sp>
        <p:nvSpPr>
          <p:cNvPr id="9" name="Rounded Rectangle 14">
            <a:extLst>
              <a:ext uri="{FF2B5EF4-FFF2-40B4-BE49-F238E27FC236}">
                <a16:creationId xmlns:a16="http://schemas.microsoft.com/office/drawing/2014/main" id="{D2CAFBA9-D71B-60AB-0DA3-2E11A1E1EFFB}"/>
              </a:ext>
            </a:extLst>
          </p:cNvPr>
          <p:cNvSpPr/>
          <p:nvPr/>
        </p:nvSpPr>
        <p:spPr bwMode="auto">
          <a:xfrm>
            <a:off x="5371809" y="2550744"/>
            <a:ext cx="2334134" cy="573647"/>
          </a:xfrm>
          <a:prstGeom prst="roundRect">
            <a:avLst/>
          </a:prstGeom>
          <a:solidFill>
            <a:schemeClr val="bg1"/>
          </a:solidFill>
          <a:ln w="19050">
            <a:solidFill>
              <a:schemeClr val="accent3"/>
            </a:solidFill>
            <a:round/>
            <a:headEnd/>
            <a:tailEnd/>
          </a:ln>
          <a:effectLst>
            <a:glow rad="63500">
              <a:schemeClr val="accent2">
                <a:satMod val="175000"/>
                <a:alpha val="40000"/>
              </a:schemeClr>
            </a:glow>
          </a:effectLst>
        </p:spPr>
        <p:txBody>
          <a:bodyPr wrap="none" anchor="ctr"/>
          <a:lstStyle/>
          <a:p>
            <a:pPr algn="ctr">
              <a:defRPr/>
            </a:pPr>
            <a:endParaRPr lang="en-GB" sz="1600" b="1" i="1" dirty="0">
              <a:solidFill>
                <a:schemeClr val="accent2">
                  <a:lumMod val="75000"/>
                </a:schemeClr>
              </a:solidFill>
            </a:endParaRPr>
          </a:p>
          <a:p>
            <a:pPr algn="ctr">
              <a:defRPr/>
            </a:pPr>
            <a:r>
              <a:rPr lang="en-GB" sz="1800" b="1" dirty="0">
                <a:solidFill>
                  <a:srgbClr val="C00000"/>
                </a:solidFill>
              </a:rPr>
              <a:t>   </a:t>
            </a:r>
            <a:r>
              <a:rPr lang="en-GB" b="1" dirty="0">
                <a:solidFill>
                  <a:srgbClr val="C00000"/>
                </a:solidFill>
              </a:rPr>
              <a:t>c</a:t>
            </a:r>
            <a:r>
              <a:rPr lang="en-GB" sz="1800" b="1" dirty="0">
                <a:solidFill>
                  <a:srgbClr val="C00000"/>
                </a:solidFill>
              </a:rPr>
              <a:t>) Decadal: </a:t>
            </a:r>
          </a:p>
          <a:p>
            <a:pPr algn="ctr">
              <a:defRPr/>
            </a:pPr>
            <a:r>
              <a:rPr lang="en-GB" b="1" dirty="0">
                <a:solidFill>
                  <a:srgbClr val="C00000"/>
                </a:solidFill>
              </a:rPr>
              <a:t>1</a:t>
            </a:r>
            <a:r>
              <a:rPr lang="en-GB" sz="1800" b="1" dirty="0">
                <a:solidFill>
                  <a:srgbClr val="C00000"/>
                </a:solidFill>
              </a:rPr>
              <a:t>1 </a:t>
            </a:r>
            <a:r>
              <a:rPr lang="en-GB" sz="1800" b="1" dirty="0" err="1">
                <a:solidFill>
                  <a:srgbClr val="C00000"/>
                </a:solidFill>
              </a:rPr>
              <a:t>yr</a:t>
            </a:r>
            <a:r>
              <a:rPr lang="en-GB" sz="1800" b="1" dirty="0">
                <a:solidFill>
                  <a:srgbClr val="C00000"/>
                </a:solidFill>
              </a:rPr>
              <a:t> Moving Average</a:t>
            </a:r>
            <a:r>
              <a:rPr lang="en-GB" sz="1800" b="1" dirty="0">
                <a:solidFill>
                  <a:srgbClr val="C00000"/>
                </a:solidFill>
                <a:latin typeface="Arial" panose="020B0604020202020204" pitchFamily="34" charset="0"/>
                <a:cs typeface="Arial" panose="020B0604020202020204" pitchFamily="34" charset="0"/>
              </a:rPr>
              <a:t>  </a:t>
            </a:r>
            <a:r>
              <a:rPr lang="en-GB" sz="1800" b="1" i="1" dirty="0">
                <a:solidFill>
                  <a:srgbClr val="C00000"/>
                </a:solidFill>
                <a:latin typeface="Arial" panose="020B0604020202020204" pitchFamily="34" charset="0"/>
                <a:cs typeface="Arial" panose="020B0604020202020204" pitchFamily="34" charset="0"/>
              </a:rPr>
              <a:t> </a:t>
            </a:r>
          </a:p>
          <a:p>
            <a:pPr algn="ctr">
              <a:defRPr/>
            </a:pPr>
            <a:endParaRPr lang="en-GB" sz="1600" b="1" i="1" dirty="0">
              <a:solidFill>
                <a:schemeClr val="accent2">
                  <a:lumMod val="75000"/>
                </a:schemeClr>
              </a:solidFill>
            </a:endParaRPr>
          </a:p>
        </p:txBody>
      </p:sp>
      <p:sp>
        <p:nvSpPr>
          <p:cNvPr id="10" name="Rounded Rectangle 14">
            <a:extLst>
              <a:ext uri="{FF2B5EF4-FFF2-40B4-BE49-F238E27FC236}">
                <a16:creationId xmlns:a16="http://schemas.microsoft.com/office/drawing/2014/main" id="{1C43CEDF-62DC-1778-30FE-7502FE66FC87}"/>
              </a:ext>
            </a:extLst>
          </p:cNvPr>
          <p:cNvSpPr/>
          <p:nvPr/>
        </p:nvSpPr>
        <p:spPr bwMode="auto">
          <a:xfrm>
            <a:off x="5372469" y="3966555"/>
            <a:ext cx="2334134" cy="525975"/>
          </a:xfrm>
          <a:prstGeom prst="roundRect">
            <a:avLst/>
          </a:prstGeom>
          <a:solidFill>
            <a:schemeClr val="bg1"/>
          </a:solidFill>
          <a:ln w="19050">
            <a:solidFill>
              <a:schemeClr val="accent3"/>
            </a:solidFill>
            <a:round/>
            <a:headEnd/>
            <a:tailEnd/>
          </a:ln>
          <a:effectLst>
            <a:glow rad="63500">
              <a:schemeClr val="accent2">
                <a:satMod val="175000"/>
                <a:alpha val="40000"/>
              </a:schemeClr>
            </a:glow>
          </a:effectLst>
        </p:spPr>
        <p:txBody>
          <a:bodyPr wrap="none" anchor="ctr"/>
          <a:lstStyle/>
          <a:p>
            <a:pPr algn="ctr">
              <a:defRPr/>
            </a:pPr>
            <a:endParaRPr lang="en-GB" sz="1600" b="1" i="1" dirty="0">
              <a:solidFill>
                <a:schemeClr val="accent2">
                  <a:lumMod val="75000"/>
                </a:schemeClr>
              </a:solidFill>
            </a:endParaRPr>
          </a:p>
          <a:p>
            <a:pPr algn="ctr">
              <a:defRPr/>
            </a:pPr>
            <a:r>
              <a:rPr lang="en-GB" sz="1800" b="1" dirty="0">
                <a:solidFill>
                  <a:srgbClr val="C00000"/>
                </a:solidFill>
              </a:rPr>
              <a:t>   </a:t>
            </a:r>
            <a:r>
              <a:rPr lang="en-GB" b="1" dirty="0">
                <a:solidFill>
                  <a:srgbClr val="C00000"/>
                </a:solidFill>
              </a:rPr>
              <a:t>b</a:t>
            </a:r>
            <a:r>
              <a:rPr lang="en-GB" sz="1800" b="1" dirty="0">
                <a:solidFill>
                  <a:srgbClr val="C00000"/>
                </a:solidFill>
              </a:rPr>
              <a:t>) Intra-Decadal: </a:t>
            </a:r>
          </a:p>
          <a:p>
            <a:pPr algn="ctr">
              <a:defRPr/>
            </a:pPr>
            <a:r>
              <a:rPr lang="en-GB" b="1" dirty="0">
                <a:solidFill>
                  <a:srgbClr val="C00000"/>
                </a:solidFill>
              </a:rPr>
              <a:t>5</a:t>
            </a:r>
            <a:r>
              <a:rPr lang="en-GB" sz="1800" b="1" dirty="0">
                <a:solidFill>
                  <a:srgbClr val="C00000"/>
                </a:solidFill>
              </a:rPr>
              <a:t> </a:t>
            </a:r>
            <a:r>
              <a:rPr lang="en-GB" sz="1800" b="1" dirty="0" err="1">
                <a:solidFill>
                  <a:srgbClr val="C00000"/>
                </a:solidFill>
              </a:rPr>
              <a:t>yr</a:t>
            </a:r>
            <a:r>
              <a:rPr lang="en-GB" sz="1800" b="1" dirty="0">
                <a:solidFill>
                  <a:srgbClr val="C00000"/>
                </a:solidFill>
              </a:rPr>
              <a:t> Moving Average</a:t>
            </a:r>
            <a:r>
              <a:rPr lang="en-GB" sz="1800" b="1" dirty="0">
                <a:solidFill>
                  <a:srgbClr val="C00000"/>
                </a:solidFill>
                <a:latin typeface="Arial" panose="020B0604020202020204" pitchFamily="34" charset="0"/>
                <a:cs typeface="Arial" panose="020B0604020202020204" pitchFamily="34" charset="0"/>
              </a:rPr>
              <a:t>  </a:t>
            </a:r>
            <a:r>
              <a:rPr lang="en-GB" sz="1800" b="1" i="1" dirty="0">
                <a:solidFill>
                  <a:srgbClr val="C00000"/>
                </a:solidFill>
                <a:latin typeface="Arial" panose="020B0604020202020204" pitchFamily="34" charset="0"/>
                <a:cs typeface="Arial" panose="020B0604020202020204" pitchFamily="34" charset="0"/>
              </a:rPr>
              <a:t> </a:t>
            </a:r>
          </a:p>
          <a:p>
            <a:pPr algn="ctr">
              <a:defRPr/>
            </a:pPr>
            <a:endParaRPr lang="en-GB" sz="1600" b="1" i="1" dirty="0">
              <a:solidFill>
                <a:schemeClr val="accent2">
                  <a:lumMod val="75000"/>
                </a:schemeClr>
              </a:solidFill>
            </a:endParaRPr>
          </a:p>
        </p:txBody>
      </p:sp>
      <p:sp>
        <p:nvSpPr>
          <p:cNvPr id="14" name="Rounded Rectangle 14">
            <a:extLst>
              <a:ext uri="{FF2B5EF4-FFF2-40B4-BE49-F238E27FC236}">
                <a16:creationId xmlns:a16="http://schemas.microsoft.com/office/drawing/2014/main" id="{8F2BDA43-092C-F9E9-6FEC-F940A35F713A}"/>
              </a:ext>
            </a:extLst>
          </p:cNvPr>
          <p:cNvSpPr/>
          <p:nvPr/>
        </p:nvSpPr>
        <p:spPr bwMode="auto">
          <a:xfrm>
            <a:off x="5459856" y="5385487"/>
            <a:ext cx="2294765" cy="273349"/>
          </a:xfrm>
          <a:prstGeom prst="roundRect">
            <a:avLst/>
          </a:prstGeom>
          <a:solidFill>
            <a:schemeClr val="bg1"/>
          </a:solidFill>
          <a:ln w="19050">
            <a:solidFill>
              <a:schemeClr val="accent3"/>
            </a:solidFill>
            <a:round/>
            <a:headEnd/>
            <a:tailEnd/>
          </a:ln>
          <a:effectLst>
            <a:glow rad="63500">
              <a:schemeClr val="accent2">
                <a:satMod val="175000"/>
                <a:alpha val="40000"/>
              </a:schemeClr>
            </a:glow>
          </a:effectLst>
        </p:spPr>
        <p:txBody>
          <a:bodyPr wrap="none" anchor="ctr"/>
          <a:lstStyle/>
          <a:p>
            <a:pPr algn="ctr">
              <a:defRPr/>
            </a:pPr>
            <a:endParaRPr lang="en-GB" sz="1600" b="1" i="1" dirty="0">
              <a:solidFill>
                <a:schemeClr val="accent2">
                  <a:lumMod val="75000"/>
                </a:schemeClr>
              </a:solidFill>
            </a:endParaRPr>
          </a:p>
          <a:p>
            <a:pPr algn="ctr">
              <a:defRPr/>
            </a:pPr>
            <a:r>
              <a:rPr lang="en-GB" sz="1800" b="1" dirty="0">
                <a:solidFill>
                  <a:srgbClr val="C00000"/>
                </a:solidFill>
              </a:rPr>
              <a:t> </a:t>
            </a:r>
            <a:r>
              <a:rPr lang="en-GB" b="1" dirty="0">
                <a:solidFill>
                  <a:srgbClr val="C00000"/>
                </a:solidFill>
              </a:rPr>
              <a:t>a</a:t>
            </a:r>
            <a:r>
              <a:rPr lang="en-GB" sz="1800" b="1" dirty="0">
                <a:solidFill>
                  <a:srgbClr val="C00000"/>
                </a:solidFill>
              </a:rPr>
              <a:t>) </a:t>
            </a:r>
            <a:r>
              <a:rPr lang="en-GB" b="1" dirty="0" err="1">
                <a:solidFill>
                  <a:srgbClr val="C00000"/>
                </a:solidFill>
              </a:rPr>
              <a:t>Yearwise</a:t>
            </a:r>
            <a:r>
              <a:rPr lang="en-GB" b="1" dirty="0">
                <a:solidFill>
                  <a:srgbClr val="C00000"/>
                </a:solidFill>
              </a:rPr>
              <a:t> variability</a:t>
            </a:r>
            <a:r>
              <a:rPr lang="en-GB" sz="1800" b="1" dirty="0">
                <a:solidFill>
                  <a:srgbClr val="C00000"/>
                </a:solidFill>
                <a:latin typeface="Arial" panose="020B0604020202020204" pitchFamily="34" charset="0"/>
                <a:cs typeface="Arial" panose="020B0604020202020204" pitchFamily="34" charset="0"/>
              </a:rPr>
              <a:t> </a:t>
            </a:r>
            <a:r>
              <a:rPr lang="en-GB" sz="1800" b="1" i="1" dirty="0">
                <a:solidFill>
                  <a:srgbClr val="C00000"/>
                </a:solidFill>
                <a:latin typeface="Arial" panose="020B0604020202020204" pitchFamily="34" charset="0"/>
                <a:cs typeface="Arial" panose="020B0604020202020204" pitchFamily="34" charset="0"/>
              </a:rPr>
              <a:t> </a:t>
            </a:r>
          </a:p>
          <a:p>
            <a:pPr algn="ctr">
              <a:defRPr/>
            </a:pPr>
            <a:endParaRPr lang="en-GB" sz="1600" b="1" i="1" dirty="0">
              <a:solidFill>
                <a:schemeClr val="accent2">
                  <a:lumMod val="75000"/>
                </a:schemeClr>
              </a:solidFill>
            </a:endParaRPr>
          </a:p>
        </p:txBody>
      </p:sp>
      <p:sp>
        <p:nvSpPr>
          <p:cNvPr id="15" name="TextBox 14">
            <a:extLst>
              <a:ext uri="{FF2B5EF4-FFF2-40B4-BE49-F238E27FC236}">
                <a16:creationId xmlns:a16="http://schemas.microsoft.com/office/drawing/2014/main" id="{F074F6B5-B13C-7DCB-50A0-52D7D623A5D9}"/>
              </a:ext>
            </a:extLst>
          </p:cNvPr>
          <p:cNvSpPr txBox="1"/>
          <p:nvPr/>
        </p:nvSpPr>
        <p:spPr>
          <a:xfrm>
            <a:off x="4304115" y="3383002"/>
            <a:ext cx="1776054" cy="338554"/>
          </a:xfrm>
          <a:prstGeom prst="rect">
            <a:avLst/>
          </a:prstGeom>
          <a:noFill/>
          <a:ln>
            <a:solidFill>
              <a:schemeClr val="accent1">
                <a:lumMod val="50000"/>
              </a:schemeClr>
            </a:solidFill>
          </a:ln>
        </p:spPr>
        <p:txBody>
          <a:bodyPr wrap="square">
            <a:spAutoFit/>
          </a:bodyPr>
          <a:lstStyle/>
          <a:p>
            <a:r>
              <a:rPr lang="en-GB" sz="1600" dirty="0">
                <a:solidFill>
                  <a:schemeClr val="accent1">
                    <a:lumMod val="50000"/>
                  </a:schemeClr>
                </a:solidFill>
                <a:latin typeface="Arial" panose="020B0604020202020204" pitchFamily="34" charset="0"/>
                <a:cs typeface="Arial" panose="020B0604020202020204" pitchFamily="34" charset="0"/>
              </a:rPr>
              <a:t>[Roy</a:t>
            </a:r>
            <a:r>
              <a:rPr lang="en-US" sz="1600" dirty="0">
                <a:solidFill>
                  <a:schemeClr val="accent1">
                    <a:lumMod val="50000"/>
                  </a:schemeClr>
                </a:solidFill>
                <a:latin typeface="Arial" panose="020B0604020202020204" pitchFamily="34" charset="0"/>
                <a:cs typeface="Arial" panose="020B0604020202020204" pitchFamily="34" charset="0"/>
              </a:rPr>
              <a:t> </a:t>
            </a:r>
            <a:r>
              <a:rPr lang="en-GB" altLang="en-US" sz="1600" dirty="0">
                <a:solidFill>
                  <a:schemeClr val="accent1">
                    <a:lumMod val="50000"/>
                  </a:schemeClr>
                </a:solidFill>
                <a:latin typeface="Arial" panose="020B0604020202020204" pitchFamily="34" charset="0"/>
                <a:cs typeface="Arial" panose="020B0604020202020204" pitchFamily="34" charset="0"/>
              </a:rPr>
              <a:t>et al. 2024]</a:t>
            </a:r>
            <a:endParaRPr lang="en-GB" sz="1600" dirty="0"/>
          </a:p>
        </p:txBody>
      </p:sp>
    </p:spTree>
    <p:extLst>
      <p:ext uri="{BB962C8B-B14F-4D97-AF65-F5344CB8AC3E}">
        <p14:creationId xmlns:p14="http://schemas.microsoft.com/office/powerpoint/2010/main" val="87267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E7C2E381-0CF6-4B8A-69E3-44E8AD3AC3ED}"/>
              </a:ext>
            </a:extLst>
          </p:cNvPr>
          <p:cNvPicPr>
            <a:picLocks noChangeAspect="1"/>
          </p:cNvPicPr>
          <p:nvPr/>
        </p:nvPicPr>
        <p:blipFill rotWithShape="1">
          <a:blip r:embed="rId2">
            <a:extLst>
              <a:ext uri="{28A0092B-C50C-407E-A947-70E740481C1C}">
                <a14:useLocalDpi xmlns:a14="http://schemas.microsoft.com/office/drawing/2010/main" val="0"/>
              </a:ext>
            </a:extLst>
          </a:blip>
          <a:srcRect t="12608"/>
          <a:stretch/>
        </p:blipFill>
        <p:spPr bwMode="auto">
          <a:xfrm>
            <a:off x="820875" y="1483058"/>
            <a:ext cx="5275125" cy="3598213"/>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80A5311E-C9F7-48ED-D89D-045C2164EBD8}"/>
              </a:ext>
            </a:extLst>
          </p:cNvPr>
          <p:cNvPicPr>
            <a:picLocks noChangeAspect="1"/>
          </p:cNvPicPr>
          <p:nvPr/>
        </p:nvPicPr>
        <p:blipFill rotWithShape="1">
          <a:blip r:embed="rId3">
            <a:extLst>
              <a:ext uri="{28A0092B-C50C-407E-A947-70E740481C1C}">
                <a14:useLocalDpi xmlns:a14="http://schemas.microsoft.com/office/drawing/2010/main" val="0"/>
              </a:ext>
            </a:extLst>
          </a:blip>
          <a:srcRect t="12554"/>
          <a:stretch/>
        </p:blipFill>
        <p:spPr bwMode="auto">
          <a:xfrm>
            <a:off x="6513754" y="1449914"/>
            <a:ext cx="5013868" cy="3598213"/>
          </a:xfrm>
          <a:prstGeom prst="rect">
            <a:avLst/>
          </a:prstGeom>
          <a:noFill/>
          <a:ln>
            <a:noFill/>
          </a:ln>
        </p:spPr>
      </p:pic>
      <p:sp>
        <p:nvSpPr>
          <p:cNvPr id="5" name="TextBox 4">
            <a:extLst>
              <a:ext uri="{FF2B5EF4-FFF2-40B4-BE49-F238E27FC236}">
                <a16:creationId xmlns:a16="http://schemas.microsoft.com/office/drawing/2014/main" id="{B731C7E0-699D-F581-2C9A-4432D74B21D6}"/>
              </a:ext>
            </a:extLst>
          </p:cNvPr>
          <p:cNvSpPr txBox="1"/>
          <p:nvPr/>
        </p:nvSpPr>
        <p:spPr>
          <a:xfrm>
            <a:off x="2287193" y="5171743"/>
            <a:ext cx="7756691" cy="1323439"/>
          </a:xfrm>
          <a:prstGeom prst="rect">
            <a:avLst/>
          </a:prstGeom>
          <a:solidFill>
            <a:schemeClr val="bg1"/>
          </a:solidFill>
        </p:spPr>
        <p:txBody>
          <a:bodyPr wrap="square">
            <a:spAutoFit/>
          </a:bodyPr>
          <a:lstStyle/>
          <a:p>
            <a:pPr algn="ctr"/>
            <a:r>
              <a:rPr lang="en-US" sz="2000" kern="0" dirty="0">
                <a:solidFill>
                  <a:schemeClr val="accent1">
                    <a:lumMod val="50000"/>
                  </a:schemeClr>
                </a:solidFill>
                <a:effectLst/>
                <a:latin typeface="Calibri" panose="020F0502020204030204" pitchFamily="34" charset="0"/>
                <a:ea typeface="Times New Roman" panose="02020603050405020304" pitchFamily="18" charset="0"/>
              </a:rPr>
              <a:t>Composites for Cases when IOD and ENSO are both negative in JAS and OND (a-Case 1, left) and when both are positive (b-Case 3, </a:t>
            </a:r>
            <a:r>
              <a:rPr lang="en-US" sz="2000" kern="0" dirty="0">
                <a:solidFill>
                  <a:schemeClr val="accent1">
                    <a:lumMod val="50000"/>
                  </a:schemeClr>
                </a:solidFill>
                <a:latin typeface="Calibri" panose="020F0502020204030204" pitchFamily="34" charset="0"/>
                <a:ea typeface="Times New Roman" panose="02020603050405020304" pitchFamily="18" charset="0"/>
              </a:rPr>
              <a:t>right</a:t>
            </a:r>
            <a:r>
              <a:rPr lang="en-US" sz="2000" kern="0" dirty="0">
                <a:solidFill>
                  <a:schemeClr val="accent1">
                    <a:lumMod val="50000"/>
                  </a:schemeClr>
                </a:solidFill>
                <a:effectLst/>
                <a:latin typeface="Calibri" panose="020F0502020204030204" pitchFamily="34" charset="0"/>
                <a:ea typeface="Times New Roman" panose="02020603050405020304" pitchFamily="18" charset="0"/>
              </a:rPr>
              <a:t>): </a:t>
            </a:r>
          </a:p>
          <a:p>
            <a:pPr algn="ctr"/>
            <a:endParaRPr lang="en-US" sz="2000" kern="0" dirty="0">
              <a:solidFill>
                <a:schemeClr val="accent1">
                  <a:lumMod val="50000"/>
                </a:schemeClr>
              </a:solidFill>
              <a:latin typeface="Calibri" panose="020F0502020204030204" pitchFamily="34" charset="0"/>
              <a:ea typeface="Times New Roman" panose="02020603050405020304" pitchFamily="18" charset="0"/>
            </a:endParaRPr>
          </a:p>
          <a:p>
            <a:pPr algn="ctr"/>
            <a:r>
              <a:rPr lang="en-US" sz="2000" b="1" kern="0" dirty="0">
                <a:solidFill>
                  <a:srgbClr val="C00000"/>
                </a:solidFill>
                <a:effectLst/>
                <a:latin typeface="Calibri" panose="020F0502020204030204" pitchFamily="34" charset="0"/>
                <a:ea typeface="Times New Roman" panose="02020603050405020304" pitchFamily="18" charset="0"/>
              </a:rPr>
              <a:t>It is reversed around regions of East Africa marked earlier by ‘A’!</a:t>
            </a:r>
            <a:endParaRPr lang="en-GB" sz="2000" b="1" dirty="0">
              <a:solidFill>
                <a:srgbClr val="C00000"/>
              </a:solidFill>
            </a:endParaRPr>
          </a:p>
        </p:txBody>
      </p:sp>
      <p:sp>
        <p:nvSpPr>
          <p:cNvPr id="6" name="Rounded Rectangle 14">
            <a:extLst>
              <a:ext uri="{FF2B5EF4-FFF2-40B4-BE49-F238E27FC236}">
                <a16:creationId xmlns:a16="http://schemas.microsoft.com/office/drawing/2014/main" id="{3F2912EA-96A7-4D8F-FE8D-5165C0429798}"/>
              </a:ext>
            </a:extLst>
          </p:cNvPr>
          <p:cNvSpPr/>
          <p:nvPr/>
        </p:nvSpPr>
        <p:spPr bwMode="auto">
          <a:xfrm>
            <a:off x="2655769" y="986341"/>
            <a:ext cx="1424913" cy="487735"/>
          </a:xfrm>
          <a:prstGeom prst="roundRect">
            <a:avLst/>
          </a:prstGeom>
          <a:solidFill>
            <a:sysClr val="window" lastClr="FFFFFF"/>
          </a:solidFill>
          <a:ln w="19050">
            <a:solidFill>
              <a:srgbClr val="A5A5A5"/>
            </a:solidFill>
            <a:round/>
            <a:headEnd/>
            <a:tailEnd/>
          </a:ln>
          <a:effectLst>
            <a:glow rad="63500">
              <a:srgbClr val="ED7D31">
                <a:satMod val="175000"/>
                <a:alpha val="40000"/>
              </a:srgbClr>
            </a:glo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00000"/>
                </a:solidFill>
                <a:effectLst/>
                <a:uLnTx/>
                <a:uFillTx/>
              </a:rPr>
              <a:t>   </a:t>
            </a:r>
            <a:r>
              <a:rPr kumimoji="0" lang="en-GB" sz="2400" b="1" i="0" u="none" strike="noStrike" kern="0" cap="none" spc="0" normalizeH="0" baseline="0" noProof="0" dirty="0">
                <a:ln>
                  <a:noFill/>
                </a:ln>
                <a:solidFill>
                  <a:srgbClr val="C00000"/>
                </a:solidFill>
                <a:effectLst/>
                <a:uLnTx/>
                <a:uFillTx/>
              </a:rPr>
              <a:t>a) Case</a:t>
            </a:r>
            <a:r>
              <a:rPr kumimoji="0" lang="en-GB" sz="2400" b="1" i="0" u="none" strike="noStrike" kern="0" cap="none" spc="0" normalizeH="0" noProof="0" dirty="0">
                <a:ln>
                  <a:noFill/>
                </a:ln>
                <a:solidFill>
                  <a:srgbClr val="C00000"/>
                </a:solidFill>
                <a:effectLst/>
                <a:uLnTx/>
                <a:uFillTx/>
              </a:rPr>
              <a:t> 1</a:t>
            </a:r>
            <a:r>
              <a:rPr kumimoji="0" lang="en-GB"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GB" sz="24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p:txBody>
      </p:sp>
      <p:sp>
        <p:nvSpPr>
          <p:cNvPr id="7" name="Rounded Rectangle 14">
            <a:extLst>
              <a:ext uri="{FF2B5EF4-FFF2-40B4-BE49-F238E27FC236}">
                <a16:creationId xmlns:a16="http://schemas.microsoft.com/office/drawing/2014/main" id="{AA22831E-406B-185E-75AD-2576703BD09B}"/>
              </a:ext>
            </a:extLst>
          </p:cNvPr>
          <p:cNvSpPr/>
          <p:nvPr/>
        </p:nvSpPr>
        <p:spPr bwMode="auto">
          <a:xfrm>
            <a:off x="8308232" y="962179"/>
            <a:ext cx="1424913" cy="487735"/>
          </a:xfrm>
          <a:prstGeom prst="roundRect">
            <a:avLst/>
          </a:prstGeom>
          <a:solidFill>
            <a:sysClr val="window" lastClr="FFFFFF"/>
          </a:solidFill>
          <a:ln w="19050">
            <a:solidFill>
              <a:srgbClr val="A5A5A5"/>
            </a:solidFill>
            <a:round/>
            <a:headEnd/>
            <a:tailEnd/>
          </a:ln>
          <a:effectLst>
            <a:glow rad="63500">
              <a:srgbClr val="ED7D31">
                <a:satMod val="175000"/>
                <a:alpha val="40000"/>
              </a:srgbClr>
            </a:glo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00000"/>
                </a:solidFill>
                <a:effectLst/>
                <a:uLnTx/>
                <a:uFillTx/>
              </a:rPr>
              <a:t>   </a:t>
            </a:r>
            <a:r>
              <a:rPr lang="en-GB" sz="2400" b="1" kern="0" dirty="0">
                <a:solidFill>
                  <a:srgbClr val="C00000"/>
                </a:solidFill>
              </a:rPr>
              <a:t>b</a:t>
            </a:r>
            <a:r>
              <a:rPr kumimoji="0" lang="en-GB" sz="2400" b="1" i="0" u="none" strike="noStrike" kern="0" cap="none" spc="0" normalizeH="0" baseline="0" noProof="0" dirty="0">
                <a:ln>
                  <a:noFill/>
                </a:ln>
                <a:solidFill>
                  <a:srgbClr val="C00000"/>
                </a:solidFill>
                <a:effectLst/>
                <a:uLnTx/>
                <a:uFillTx/>
              </a:rPr>
              <a:t>) Case</a:t>
            </a:r>
            <a:r>
              <a:rPr kumimoji="0" lang="en-GB" sz="2400" b="1" i="0" u="none" strike="noStrike" kern="0" cap="none" spc="0" normalizeH="0" noProof="0" dirty="0">
                <a:ln>
                  <a:noFill/>
                </a:ln>
                <a:solidFill>
                  <a:srgbClr val="C00000"/>
                </a:solidFill>
                <a:effectLst/>
                <a:uLnTx/>
                <a:uFillTx/>
              </a:rPr>
              <a:t> 3</a:t>
            </a:r>
            <a:r>
              <a:rPr kumimoji="0" lang="en-GB"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GB" sz="24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p:txBody>
      </p:sp>
      <p:sp>
        <p:nvSpPr>
          <p:cNvPr id="9" name="TextBox 8">
            <a:extLst>
              <a:ext uri="{FF2B5EF4-FFF2-40B4-BE49-F238E27FC236}">
                <a16:creationId xmlns:a16="http://schemas.microsoft.com/office/drawing/2014/main" id="{8D8E8507-FB94-FBF2-64CF-55ADECE8AD7C}"/>
              </a:ext>
            </a:extLst>
          </p:cNvPr>
          <p:cNvSpPr txBox="1"/>
          <p:nvPr/>
        </p:nvSpPr>
        <p:spPr>
          <a:xfrm>
            <a:off x="2030862" y="348134"/>
            <a:ext cx="8608110" cy="492443"/>
          </a:xfrm>
          <a:prstGeom prst="rect">
            <a:avLst/>
          </a:prstGeom>
          <a:solidFill>
            <a:schemeClr val="bg1"/>
          </a:solidFill>
        </p:spPr>
        <p:txBody>
          <a:bodyPr wrap="square">
            <a:spAutoFit/>
          </a:bodyPr>
          <a:lstStyle/>
          <a:p>
            <a:r>
              <a:rPr lang="en-US" sz="2600" b="1" kern="0" dirty="0">
                <a:effectLst/>
                <a:latin typeface="Calibri" panose="020F0502020204030204" pitchFamily="34" charset="0"/>
                <a:ea typeface="Times New Roman" panose="02020603050405020304" pitchFamily="18" charset="0"/>
              </a:rPr>
              <a:t>Mechanism</a:t>
            </a:r>
            <a:r>
              <a:rPr lang="en-US" sz="2600" kern="0" dirty="0">
                <a:effectLst/>
                <a:latin typeface="Calibri" panose="020F0502020204030204" pitchFamily="34" charset="0"/>
                <a:ea typeface="Times New Roman" panose="02020603050405020304" pitchFamily="18" charset="0"/>
              </a:rPr>
              <a:t>: Zonal wind anomaly at 200 mb level in ERA5 data</a:t>
            </a:r>
            <a:endParaRPr lang="en-GB" sz="2600" dirty="0"/>
          </a:p>
        </p:txBody>
      </p:sp>
    </p:spTree>
    <p:extLst>
      <p:ext uri="{BB962C8B-B14F-4D97-AF65-F5344CB8AC3E}">
        <p14:creationId xmlns:p14="http://schemas.microsoft.com/office/powerpoint/2010/main" val="197981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hart of weather forecast">
            <a:extLst>
              <a:ext uri="{FF2B5EF4-FFF2-40B4-BE49-F238E27FC236}">
                <a16:creationId xmlns:a16="http://schemas.microsoft.com/office/drawing/2014/main" id="{2D7157A8-C61E-14A1-65D5-16BDE4DE6DF8}"/>
              </a:ext>
            </a:extLst>
          </p:cNvPr>
          <p:cNvPicPr>
            <a:picLocks noChangeAspect="1"/>
          </p:cNvPicPr>
          <p:nvPr/>
        </p:nvPicPr>
        <p:blipFill rotWithShape="1">
          <a:blip r:embed="rId2">
            <a:extLst>
              <a:ext uri="{28A0092B-C50C-407E-A947-70E740481C1C}">
                <a14:useLocalDpi xmlns:a14="http://schemas.microsoft.com/office/drawing/2010/main" val="0"/>
              </a:ext>
            </a:extLst>
          </a:blip>
          <a:srcRect l="5809" t="83638" r="8809"/>
          <a:stretch/>
        </p:blipFill>
        <p:spPr bwMode="auto">
          <a:xfrm>
            <a:off x="4306746" y="5373738"/>
            <a:ext cx="3834326" cy="715362"/>
          </a:xfrm>
          <a:prstGeom prst="rect">
            <a:avLst/>
          </a:prstGeom>
          <a:noFill/>
          <a:ln>
            <a:noFill/>
          </a:ln>
        </p:spPr>
      </p:pic>
      <p:pic>
        <p:nvPicPr>
          <p:cNvPr id="2" name="Picture 1" descr="A chart of weather forecast&#10;&#10;Description automatically generated with medium confidence">
            <a:extLst>
              <a:ext uri="{FF2B5EF4-FFF2-40B4-BE49-F238E27FC236}">
                <a16:creationId xmlns:a16="http://schemas.microsoft.com/office/drawing/2014/main" id="{BE8D551C-ACC2-3C49-21A7-4E8973788BAE}"/>
              </a:ext>
            </a:extLst>
          </p:cNvPr>
          <p:cNvPicPr>
            <a:picLocks noChangeAspect="1"/>
          </p:cNvPicPr>
          <p:nvPr/>
        </p:nvPicPr>
        <p:blipFill rotWithShape="1">
          <a:blip r:embed="rId3">
            <a:extLst>
              <a:ext uri="{28A0092B-C50C-407E-A947-70E740481C1C}">
                <a14:useLocalDpi xmlns:a14="http://schemas.microsoft.com/office/drawing/2010/main" val="0"/>
              </a:ext>
            </a:extLst>
          </a:blip>
          <a:srcRect t="10487" b="15250"/>
          <a:stretch/>
        </p:blipFill>
        <p:spPr bwMode="auto">
          <a:xfrm>
            <a:off x="1249775" y="1886986"/>
            <a:ext cx="4344903" cy="3724812"/>
          </a:xfrm>
          <a:prstGeom prst="rect">
            <a:avLst/>
          </a:prstGeom>
          <a:noFill/>
          <a:ln>
            <a:noFill/>
          </a:ln>
          <a:extLst>
            <a:ext uri="{53640926-AAD7-44D8-BBD7-CCE9431645EC}">
              <a14:shadowObscured xmlns:a14="http://schemas.microsoft.com/office/drawing/2010/main"/>
            </a:ext>
          </a:extLst>
        </p:spPr>
      </p:pic>
      <p:pic>
        <p:nvPicPr>
          <p:cNvPr id="3" name="Picture 2" descr="A chart of weather forecast&#10;&#10;Description automatically generated with medium confidence">
            <a:extLst>
              <a:ext uri="{FF2B5EF4-FFF2-40B4-BE49-F238E27FC236}">
                <a16:creationId xmlns:a16="http://schemas.microsoft.com/office/drawing/2014/main" id="{9976EFD8-F6C4-8A8D-42D1-98E50C8DA73F}"/>
              </a:ext>
            </a:extLst>
          </p:cNvPr>
          <p:cNvPicPr>
            <a:picLocks noChangeAspect="1"/>
          </p:cNvPicPr>
          <p:nvPr/>
        </p:nvPicPr>
        <p:blipFill rotWithShape="1">
          <a:blip r:embed="rId2">
            <a:extLst>
              <a:ext uri="{28A0092B-C50C-407E-A947-70E740481C1C}">
                <a14:useLocalDpi xmlns:a14="http://schemas.microsoft.com/office/drawing/2010/main" val="0"/>
              </a:ext>
            </a:extLst>
          </a:blip>
          <a:srcRect t="10457" b="15259"/>
          <a:stretch/>
        </p:blipFill>
        <p:spPr bwMode="auto">
          <a:xfrm>
            <a:off x="6721502" y="1886986"/>
            <a:ext cx="4344903" cy="3724812"/>
          </a:xfrm>
          <a:prstGeom prst="rect">
            <a:avLst/>
          </a:prstGeom>
          <a:noFill/>
          <a:ln>
            <a:noFill/>
          </a:ln>
        </p:spPr>
      </p:pic>
      <p:sp>
        <p:nvSpPr>
          <p:cNvPr id="5" name="TextBox 4">
            <a:extLst>
              <a:ext uri="{FF2B5EF4-FFF2-40B4-BE49-F238E27FC236}">
                <a16:creationId xmlns:a16="http://schemas.microsoft.com/office/drawing/2014/main" id="{62FE5F80-5B5C-9981-77C8-D4A9BCFEF25C}"/>
              </a:ext>
            </a:extLst>
          </p:cNvPr>
          <p:cNvSpPr txBox="1"/>
          <p:nvPr/>
        </p:nvSpPr>
        <p:spPr>
          <a:xfrm>
            <a:off x="941696" y="6193738"/>
            <a:ext cx="10686197" cy="369332"/>
          </a:xfrm>
          <a:prstGeom prst="rect">
            <a:avLst/>
          </a:prstGeom>
          <a:noFill/>
        </p:spPr>
        <p:txBody>
          <a:bodyPr wrap="square">
            <a:spAutoFit/>
          </a:bodyPr>
          <a:lstStyle/>
          <a:p>
            <a:pPr algn="just" fontAlgn="base">
              <a:spcAft>
                <a:spcPts val="800"/>
              </a:spcAft>
            </a:pPr>
            <a:r>
              <a:rPr lang="en-US"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Z</a:t>
            </a:r>
            <a:r>
              <a:rPr lang="en-US"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onal winds reversed for Case 1 (a, </a:t>
            </a:r>
            <a:r>
              <a:rPr lang="en-US"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Left</a:t>
            </a:r>
            <a:r>
              <a:rPr lang="en-US" dirty="0">
                <a:solidFill>
                  <a:schemeClr val="accent1">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to that from Case 3 (b, right). Walker circulation plays an important role. </a:t>
            </a:r>
            <a:endParaRPr lang="en-GB"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re 2">
            <a:extLst>
              <a:ext uri="{FF2B5EF4-FFF2-40B4-BE49-F238E27FC236}">
                <a16:creationId xmlns:a16="http://schemas.microsoft.com/office/drawing/2014/main" id="{96432B05-4700-9613-270D-6A3143118C09}"/>
              </a:ext>
            </a:extLst>
          </p:cNvPr>
          <p:cNvSpPr txBox="1">
            <a:spLocks/>
          </p:cNvSpPr>
          <p:nvPr/>
        </p:nvSpPr>
        <p:spPr>
          <a:xfrm>
            <a:off x="2024501" y="408584"/>
            <a:ext cx="8186299" cy="893471"/>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9600" b="1" i="0" u="none" strike="noStrike" kern="1200" cap="none" spc="0" normalizeH="0" baseline="0" noProof="0" dirty="0">
                <a:ln>
                  <a:noFill/>
                </a:ln>
                <a:solidFill>
                  <a:sysClr val="window" lastClr="FFFFFF"/>
                </a:solidFill>
                <a:effectLst/>
                <a:uLnTx/>
                <a:uFillTx/>
                <a:latin typeface="Calibri Light" panose="020F0302020204030204"/>
                <a:ea typeface="+mj-ea"/>
                <a:cs typeface="+mj-cs"/>
              </a:rPr>
            </a:br>
            <a:endParaRPr lang="en-US" sz="9600" b="1" dirty="0">
              <a:solidFill>
                <a:sysClr val="window" lastClr="FFFFFF"/>
              </a:solidFill>
              <a:latin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9600" b="1" dirty="0">
                <a:solidFill>
                  <a:srgbClr val="4472C4">
                    <a:lumMod val="50000"/>
                  </a:srgbClr>
                </a:solidFill>
                <a:latin typeface="Arial" panose="020B0604020202020204" pitchFamily="34" charset="0"/>
                <a:cs typeface="Arial" panose="020B0604020202020204" pitchFamily="34" charset="0"/>
              </a:rPr>
              <a:t>M</a:t>
            </a:r>
            <a:r>
              <a:rPr kumimoji="0" lang="en-US" sz="96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j-ea"/>
                <a:cs typeface="Arial" panose="020B0604020202020204" pitchFamily="34" charset="0"/>
              </a:rPr>
              <a:t>echanism</a:t>
            </a:r>
            <a:r>
              <a:rPr kumimoji="0" lang="en-US" sz="96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Longitude- Height plot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96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Composites of Zonal winds anomaly (m/s) in ERA5 data.</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9600" dirty="0">
              <a:solidFill>
                <a:srgbClr val="4472C4">
                  <a:lumMod val="50000"/>
                </a:srgb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400" b="1"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endParaRPr>
          </a:p>
        </p:txBody>
      </p:sp>
      <p:sp>
        <p:nvSpPr>
          <p:cNvPr id="10" name="Rounded Rectangle 14">
            <a:extLst>
              <a:ext uri="{FF2B5EF4-FFF2-40B4-BE49-F238E27FC236}">
                <a16:creationId xmlns:a16="http://schemas.microsoft.com/office/drawing/2014/main" id="{438A4204-191B-F19A-E459-6FA40BEA4D0A}"/>
              </a:ext>
            </a:extLst>
          </p:cNvPr>
          <p:cNvSpPr/>
          <p:nvPr/>
        </p:nvSpPr>
        <p:spPr bwMode="auto">
          <a:xfrm>
            <a:off x="2655769" y="1429348"/>
            <a:ext cx="1424913" cy="487735"/>
          </a:xfrm>
          <a:prstGeom prst="roundRect">
            <a:avLst/>
          </a:prstGeom>
          <a:solidFill>
            <a:sysClr val="window" lastClr="FFFFFF"/>
          </a:solidFill>
          <a:ln w="19050">
            <a:solidFill>
              <a:srgbClr val="A5A5A5"/>
            </a:solidFill>
            <a:round/>
            <a:headEnd/>
            <a:tailEnd/>
          </a:ln>
          <a:effectLst>
            <a:glow rad="63500">
              <a:srgbClr val="ED7D31">
                <a:satMod val="175000"/>
                <a:alpha val="40000"/>
              </a:srgbClr>
            </a:glo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00000"/>
                </a:solidFill>
                <a:effectLst/>
                <a:uLnTx/>
                <a:uFillTx/>
              </a:rPr>
              <a:t>   </a:t>
            </a:r>
            <a:r>
              <a:rPr kumimoji="0" lang="en-GB" sz="2400" b="1" i="0" u="none" strike="noStrike" kern="0" cap="none" spc="0" normalizeH="0" baseline="0" noProof="0" dirty="0">
                <a:ln>
                  <a:noFill/>
                </a:ln>
                <a:solidFill>
                  <a:srgbClr val="C00000"/>
                </a:solidFill>
                <a:effectLst/>
                <a:uLnTx/>
                <a:uFillTx/>
              </a:rPr>
              <a:t>a) Case</a:t>
            </a:r>
            <a:r>
              <a:rPr kumimoji="0" lang="en-GB" sz="2400" b="1" i="0" u="none" strike="noStrike" kern="0" cap="none" spc="0" normalizeH="0" noProof="0" dirty="0">
                <a:ln>
                  <a:noFill/>
                </a:ln>
                <a:solidFill>
                  <a:srgbClr val="C00000"/>
                </a:solidFill>
                <a:effectLst/>
                <a:uLnTx/>
                <a:uFillTx/>
              </a:rPr>
              <a:t> 1</a:t>
            </a:r>
            <a:r>
              <a:rPr kumimoji="0" lang="en-GB"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GB" sz="24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p:txBody>
      </p:sp>
      <p:sp>
        <p:nvSpPr>
          <p:cNvPr id="11" name="Rounded Rectangle 14">
            <a:extLst>
              <a:ext uri="{FF2B5EF4-FFF2-40B4-BE49-F238E27FC236}">
                <a16:creationId xmlns:a16="http://schemas.microsoft.com/office/drawing/2014/main" id="{4CAE444A-38DD-D059-5021-B161413D66B3}"/>
              </a:ext>
            </a:extLst>
          </p:cNvPr>
          <p:cNvSpPr/>
          <p:nvPr/>
        </p:nvSpPr>
        <p:spPr bwMode="auto">
          <a:xfrm>
            <a:off x="8308232" y="1431621"/>
            <a:ext cx="1424913" cy="487735"/>
          </a:xfrm>
          <a:prstGeom prst="roundRect">
            <a:avLst/>
          </a:prstGeom>
          <a:solidFill>
            <a:sysClr val="window" lastClr="FFFFFF"/>
          </a:solidFill>
          <a:ln w="19050">
            <a:solidFill>
              <a:srgbClr val="A5A5A5"/>
            </a:solidFill>
            <a:round/>
            <a:headEnd/>
            <a:tailEnd/>
          </a:ln>
          <a:effectLst>
            <a:glow rad="63500">
              <a:srgbClr val="ED7D31">
                <a:satMod val="175000"/>
                <a:alpha val="40000"/>
              </a:srgbClr>
            </a:glo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00000"/>
                </a:solidFill>
                <a:effectLst/>
                <a:uLnTx/>
                <a:uFillTx/>
              </a:rPr>
              <a:t>   </a:t>
            </a:r>
            <a:r>
              <a:rPr lang="en-GB" sz="2400" b="1" kern="0" dirty="0">
                <a:solidFill>
                  <a:srgbClr val="C00000"/>
                </a:solidFill>
              </a:rPr>
              <a:t>b</a:t>
            </a:r>
            <a:r>
              <a:rPr kumimoji="0" lang="en-GB" sz="2400" b="1" i="0" u="none" strike="noStrike" kern="0" cap="none" spc="0" normalizeH="0" baseline="0" noProof="0" dirty="0">
                <a:ln>
                  <a:noFill/>
                </a:ln>
                <a:solidFill>
                  <a:srgbClr val="C00000"/>
                </a:solidFill>
                <a:effectLst/>
                <a:uLnTx/>
                <a:uFillTx/>
              </a:rPr>
              <a:t>) Case</a:t>
            </a:r>
            <a:r>
              <a:rPr kumimoji="0" lang="en-GB" sz="2400" b="1" i="0" u="none" strike="noStrike" kern="0" cap="none" spc="0" normalizeH="0" noProof="0" dirty="0">
                <a:ln>
                  <a:noFill/>
                </a:ln>
                <a:solidFill>
                  <a:srgbClr val="C00000"/>
                </a:solidFill>
                <a:effectLst/>
                <a:uLnTx/>
                <a:uFillTx/>
              </a:rPr>
              <a:t> 3</a:t>
            </a:r>
            <a:r>
              <a:rPr kumimoji="0" lang="en-GB"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GB" sz="2400" b="1" i="1"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1" u="none" strike="noStrike" kern="0" cap="none" spc="0" normalizeH="0" baseline="0" noProof="0" dirty="0">
              <a:ln>
                <a:noFill/>
              </a:ln>
              <a:solidFill>
                <a:srgbClr val="ED7D31">
                  <a:lumMod val="75000"/>
                </a:srgbClr>
              </a:solidFill>
              <a:effectLst/>
              <a:uLnTx/>
              <a:uFillTx/>
            </a:endParaRPr>
          </a:p>
        </p:txBody>
      </p:sp>
      <p:sp>
        <p:nvSpPr>
          <p:cNvPr id="12" name="TextBox 11">
            <a:extLst>
              <a:ext uri="{FF2B5EF4-FFF2-40B4-BE49-F238E27FC236}">
                <a16:creationId xmlns:a16="http://schemas.microsoft.com/office/drawing/2014/main" id="{BF957899-D828-E155-1724-6261B8F18BA7}"/>
              </a:ext>
            </a:extLst>
          </p:cNvPr>
          <p:cNvSpPr txBox="1"/>
          <p:nvPr/>
        </p:nvSpPr>
        <p:spPr>
          <a:xfrm>
            <a:off x="9790516" y="5647237"/>
            <a:ext cx="1837377" cy="338554"/>
          </a:xfrm>
          <a:prstGeom prst="rect">
            <a:avLst/>
          </a:prstGeom>
          <a:noFill/>
        </p:spPr>
        <p:txBody>
          <a:bodyPr wrap="square">
            <a:spAutoFit/>
          </a:bodyPr>
          <a:lstStyle/>
          <a:p>
            <a:r>
              <a:rPr lang="en-GB" sz="1600" dirty="0">
                <a:solidFill>
                  <a:schemeClr val="accent1">
                    <a:lumMod val="50000"/>
                  </a:schemeClr>
                </a:solidFill>
                <a:latin typeface="Arial" panose="020B0604020202020204" pitchFamily="34" charset="0"/>
                <a:cs typeface="Arial" panose="020B0604020202020204" pitchFamily="34" charset="0"/>
              </a:rPr>
              <a:t>[Roy</a:t>
            </a:r>
            <a:r>
              <a:rPr lang="en-US" sz="1600" dirty="0">
                <a:solidFill>
                  <a:schemeClr val="accent1">
                    <a:lumMod val="50000"/>
                  </a:schemeClr>
                </a:solidFill>
                <a:latin typeface="Arial" panose="020B0604020202020204" pitchFamily="34" charset="0"/>
                <a:cs typeface="Arial" panose="020B0604020202020204" pitchFamily="34" charset="0"/>
              </a:rPr>
              <a:t> </a:t>
            </a:r>
            <a:r>
              <a:rPr lang="en-GB" altLang="en-US" sz="1600" dirty="0">
                <a:solidFill>
                  <a:schemeClr val="accent1">
                    <a:lumMod val="50000"/>
                  </a:schemeClr>
                </a:solidFill>
                <a:latin typeface="Arial" panose="020B0604020202020204" pitchFamily="34" charset="0"/>
                <a:cs typeface="Arial" panose="020B0604020202020204" pitchFamily="34" charset="0"/>
              </a:rPr>
              <a:t>et al. 2024]</a:t>
            </a:r>
            <a:endParaRPr lang="en-GB" sz="1600" dirty="0"/>
          </a:p>
        </p:txBody>
      </p:sp>
    </p:spTree>
    <p:extLst>
      <p:ext uri="{BB962C8B-B14F-4D97-AF65-F5344CB8AC3E}">
        <p14:creationId xmlns:p14="http://schemas.microsoft.com/office/powerpoint/2010/main" val="10171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a:ln>
      </a:spPr>
      <a:bodyPr wrap="none" anchor="ctr"/>
      <a:lstStyle>
        <a:defPPr>
          <a:defRPr dirty="0"/>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a:ln>
      </a:spPr>
      <a:bodyPr wrap="none" anchor="ctr"/>
      <a:lstStyle>
        <a:defPPr>
          <a:defRPr dirty="0"/>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2576</TotalTime>
  <Words>1897</Words>
  <Application>Microsoft Office PowerPoint</Application>
  <PresentationFormat>Widescreen</PresentationFormat>
  <Paragraphs>191</Paragraphs>
  <Slides>18</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Arial</vt:lpstr>
      <vt:lpstr>Calibri</vt:lpstr>
      <vt:lpstr>Calibri Light</vt:lpstr>
      <vt:lpstr>Century Gothic</vt:lpstr>
      <vt:lpstr>Edwardian Script ITC</vt:lpstr>
      <vt:lpstr>Nunito</vt:lpstr>
      <vt:lpstr>Roboto</vt:lpstr>
      <vt:lpstr>Times New Roman</vt:lpstr>
      <vt:lpstr>Wingdings</vt:lpstr>
      <vt:lpstr>Office Theme</vt:lpstr>
      <vt:lpstr>2_Office Theme</vt:lpstr>
      <vt:lpstr>Default Design</vt:lpstr>
      <vt:lpstr>1_Default Design</vt:lpstr>
      <vt:lpstr>Important drivers of October to December rainfall season  in eastern Africa and relevant mechanisms </vt:lpstr>
      <vt:lpstr>Outline</vt:lpstr>
      <vt:lpstr>  Comparison of various Precipitation Datasets against Local Observations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East African Monsoon (OND): Interested in Details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Indrani Roy</dc:creator>
  <cp:lastModifiedBy>Indrani Roy</cp:lastModifiedBy>
  <cp:revision>221</cp:revision>
  <dcterms:created xsi:type="dcterms:W3CDTF">2023-05-05T14:11:41Z</dcterms:created>
  <dcterms:modified xsi:type="dcterms:W3CDTF">2024-04-18T12:11:05Z</dcterms:modified>
</cp:coreProperties>
</file>