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257" r:id="rId3"/>
    <p:sldId id="258" r:id="rId4"/>
    <p:sldId id="259" r:id="rId5"/>
    <p:sldId id="260" r:id="rId6"/>
    <p:sldId id="261" r:id="rId7"/>
    <p:sldId id="268" r:id="rId8"/>
    <p:sldId id="262" r:id="rId9"/>
    <p:sldId id="263" r:id="rId10"/>
    <p:sldId id="301" r:id="rId11"/>
    <p:sldId id="302" r:id="rId12"/>
    <p:sldId id="264" r:id="rId13"/>
    <p:sldId id="265" r:id="rId14"/>
    <p:sldId id="270" r:id="rId15"/>
    <p:sldId id="280" r:id="rId16"/>
    <p:sldId id="281" r:id="rId17"/>
    <p:sldId id="282" r:id="rId18"/>
    <p:sldId id="283" r:id="rId19"/>
    <p:sldId id="271" r:id="rId20"/>
    <p:sldId id="285" r:id="rId21"/>
    <p:sldId id="272" r:id="rId22"/>
    <p:sldId id="286" r:id="rId23"/>
    <p:sldId id="298" r:id="rId24"/>
    <p:sldId id="299" r:id="rId25"/>
    <p:sldId id="288" r:id="rId26"/>
    <p:sldId id="287" r:id="rId27"/>
    <p:sldId id="267" r:id="rId28"/>
    <p:sldId id="290" r:id="rId29"/>
    <p:sldId id="273" r:id="rId30"/>
    <p:sldId id="291" r:id="rId31"/>
    <p:sldId id="275" r:id="rId32"/>
    <p:sldId id="293" r:id="rId33"/>
    <p:sldId id="295" r:id="rId34"/>
    <p:sldId id="297" r:id="rId35"/>
    <p:sldId id="276" r:id="rId36"/>
    <p:sldId id="277" r:id="rId37"/>
    <p:sldId id="30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8EA1"/>
    <a:srgbClr val="D2D2D4"/>
    <a:srgbClr val="223537"/>
    <a:srgbClr val="561A3B"/>
    <a:srgbClr val="454522"/>
    <a:srgbClr val="DAE6A9"/>
    <a:srgbClr val="BEC05C"/>
    <a:srgbClr val="818030"/>
    <a:srgbClr val="E5EBFF"/>
    <a:srgbClr val="010D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21"/>
    <p:restoredTop sz="89507"/>
  </p:normalViewPr>
  <p:slideViewPr>
    <p:cSldViewPr snapToGrid="0">
      <p:cViewPr>
        <p:scale>
          <a:sx n="72" d="100"/>
          <a:sy n="72" d="100"/>
        </p:scale>
        <p:origin x="168"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Users\m\Desktop\WGIS%20project\WGIS%20project%20pcpt.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m/Downloads/seeding%20days%20precipitation.csv"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m\Desktop\WGIS%20project\WGIS%20project%20pcpt%20(1).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file:///C:\Document\KFUPM_projects\MS_and%20Phd_Thesis_Proposal\Marya_Master_Thesis\Task_6\WGIS%20project%20pcp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m\Desktop\WGIS%20project\annual%20precipitation%20in%20pecos%20tx%20.csv"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m\Downloads\task%203%20tx.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m\Downloads\task%203%20tx.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m\Downloads\storm%20run%20off%2015-%2021%20copy.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m\Desktop\Task%206\AE%20San%20Angelo%20TX2.xls"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m\Desktop\Task%206\AE%20San%20Angelo%20TX2.xls"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m/Downloads/seeding%20days%20precipitation.csv"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08980059475638"/>
          <c:y val="4.4148802571927312E-2"/>
          <c:w val="0.8627417189538128"/>
          <c:h val="0.80283282472466067"/>
        </c:manualLayout>
      </c:layout>
      <c:lineChart>
        <c:grouping val="standard"/>
        <c:varyColors val="0"/>
        <c:ser>
          <c:idx val="0"/>
          <c:order val="0"/>
          <c:tx>
            <c:v>small clouds / no seed</c:v>
          </c:tx>
          <c:spPr>
            <a:ln w="28575" cap="rnd">
              <a:solidFill>
                <a:schemeClr val="accent1">
                  <a:lumMod val="75000"/>
                </a:schemeClr>
              </a:solidFill>
              <a:prstDash val="sysDash"/>
              <a:round/>
            </a:ln>
            <a:effectLst/>
          </c:spPr>
          <c:marker>
            <c:symbol val="none"/>
          </c:marker>
          <c:cat>
            <c:numRef>
              <c:f>Sheet1!$J$46:$J$51</c:f>
              <c:numCache>
                <c:formatCode>General</c:formatCode>
                <c:ptCount val="6"/>
                <c:pt idx="0">
                  <c:v>2015</c:v>
                </c:pt>
                <c:pt idx="1">
                  <c:v>2016</c:v>
                </c:pt>
                <c:pt idx="2">
                  <c:v>2017</c:v>
                </c:pt>
                <c:pt idx="3">
                  <c:v>2018</c:v>
                </c:pt>
                <c:pt idx="4">
                  <c:v>2019</c:v>
                </c:pt>
                <c:pt idx="5">
                  <c:v>2020</c:v>
                </c:pt>
              </c:numCache>
            </c:numRef>
          </c:cat>
          <c:val>
            <c:numRef>
              <c:f>Sheet1!$K$46:$K$51</c:f>
              <c:numCache>
                <c:formatCode>General</c:formatCode>
                <c:ptCount val="6"/>
                <c:pt idx="0">
                  <c:v>11.074074074074073</c:v>
                </c:pt>
                <c:pt idx="1">
                  <c:v>10.4</c:v>
                </c:pt>
                <c:pt idx="2">
                  <c:v>10.521739130434783</c:v>
                </c:pt>
                <c:pt idx="3">
                  <c:v>13</c:v>
                </c:pt>
                <c:pt idx="4">
                  <c:v>16.38095238095238</c:v>
                </c:pt>
                <c:pt idx="5">
                  <c:v>12.583333333333334</c:v>
                </c:pt>
              </c:numCache>
            </c:numRef>
          </c:val>
          <c:smooth val="1"/>
          <c:extLst>
            <c:ext xmlns:c16="http://schemas.microsoft.com/office/drawing/2014/chart" uri="{C3380CC4-5D6E-409C-BE32-E72D297353CC}">
              <c16:uniqueId val="{00000000-1364-E140-8A96-CC13F070F324}"/>
            </c:ext>
          </c:extLst>
        </c:ser>
        <c:ser>
          <c:idx val="1"/>
          <c:order val="1"/>
          <c:tx>
            <c:v>Small clouds</c:v>
          </c:tx>
          <c:spPr>
            <a:ln w="28575" cap="rnd">
              <a:solidFill>
                <a:schemeClr val="accent1"/>
              </a:solidFill>
              <a:round/>
            </a:ln>
            <a:effectLst/>
          </c:spPr>
          <c:marker>
            <c:symbol val="none"/>
          </c:marker>
          <c:cat>
            <c:numRef>
              <c:f>Sheet1!$J$46:$J$51</c:f>
              <c:numCache>
                <c:formatCode>General</c:formatCode>
                <c:ptCount val="6"/>
                <c:pt idx="0">
                  <c:v>2015</c:v>
                </c:pt>
                <c:pt idx="1">
                  <c:v>2016</c:v>
                </c:pt>
                <c:pt idx="2">
                  <c:v>2017</c:v>
                </c:pt>
                <c:pt idx="3">
                  <c:v>2018</c:v>
                </c:pt>
                <c:pt idx="4">
                  <c:v>2019</c:v>
                </c:pt>
                <c:pt idx="5">
                  <c:v>2020</c:v>
                </c:pt>
              </c:numCache>
            </c:numRef>
          </c:cat>
          <c:val>
            <c:numRef>
              <c:f>Sheet1!$L$46:$L$51</c:f>
              <c:numCache>
                <c:formatCode>General</c:formatCode>
                <c:ptCount val="6"/>
                <c:pt idx="0">
                  <c:v>26.024074074074072</c:v>
                </c:pt>
                <c:pt idx="1">
                  <c:v>23.4</c:v>
                </c:pt>
                <c:pt idx="2">
                  <c:v>22.621739130434783</c:v>
                </c:pt>
                <c:pt idx="3">
                  <c:v>32.5</c:v>
                </c:pt>
                <c:pt idx="4">
                  <c:v>33.580952380952382</c:v>
                </c:pt>
                <c:pt idx="5">
                  <c:v>27.683333333333334</c:v>
                </c:pt>
              </c:numCache>
            </c:numRef>
          </c:val>
          <c:smooth val="1"/>
          <c:extLst>
            <c:ext xmlns:c16="http://schemas.microsoft.com/office/drawing/2014/chart" uri="{C3380CC4-5D6E-409C-BE32-E72D297353CC}">
              <c16:uniqueId val="{00000001-1364-E140-8A96-CC13F070F324}"/>
            </c:ext>
          </c:extLst>
        </c:ser>
        <c:ser>
          <c:idx val="2"/>
          <c:order val="2"/>
          <c:tx>
            <c:v>large cloud / no seed</c:v>
          </c:tx>
          <c:spPr>
            <a:ln w="28575" cap="rnd">
              <a:solidFill>
                <a:schemeClr val="accent4">
                  <a:lumMod val="75000"/>
                </a:schemeClr>
              </a:solidFill>
              <a:prstDash val="sysDash"/>
              <a:round/>
            </a:ln>
            <a:effectLst/>
          </c:spPr>
          <c:marker>
            <c:symbol val="none"/>
          </c:marker>
          <c:cat>
            <c:numRef>
              <c:f>Sheet1!$J$46:$J$51</c:f>
              <c:numCache>
                <c:formatCode>General</c:formatCode>
                <c:ptCount val="6"/>
                <c:pt idx="0">
                  <c:v>2015</c:v>
                </c:pt>
                <c:pt idx="1">
                  <c:v>2016</c:v>
                </c:pt>
                <c:pt idx="2">
                  <c:v>2017</c:v>
                </c:pt>
                <c:pt idx="3">
                  <c:v>2018</c:v>
                </c:pt>
                <c:pt idx="4">
                  <c:v>2019</c:v>
                </c:pt>
                <c:pt idx="5">
                  <c:v>2020</c:v>
                </c:pt>
              </c:numCache>
            </c:numRef>
          </c:cat>
          <c:val>
            <c:numRef>
              <c:f>Sheet1!$M$46:$M$51</c:f>
              <c:numCache>
                <c:formatCode>General</c:formatCode>
                <c:ptCount val="6"/>
                <c:pt idx="0">
                  <c:v>67.191011235955045</c:v>
                </c:pt>
                <c:pt idx="1">
                  <c:v>67.191011235955045</c:v>
                </c:pt>
                <c:pt idx="2">
                  <c:v>87.75</c:v>
                </c:pt>
                <c:pt idx="3">
                  <c:v>64.177215189873422</c:v>
                </c:pt>
                <c:pt idx="4">
                  <c:v>69.921875</c:v>
                </c:pt>
                <c:pt idx="5">
                  <c:v>72.79069767441861</c:v>
                </c:pt>
              </c:numCache>
            </c:numRef>
          </c:val>
          <c:smooth val="1"/>
          <c:extLst>
            <c:ext xmlns:c16="http://schemas.microsoft.com/office/drawing/2014/chart" uri="{C3380CC4-5D6E-409C-BE32-E72D297353CC}">
              <c16:uniqueId val="{00000002-1364-E140-8A96-CC13F070F324}"/>
            </c:ext>
          </c:extLst>
        </c:ser>
        <c:ser>
          <c:idx val="3"/>
          <c:order val="3"/>
          <c:tx>
            <c:v>Large clouds</c:v>
          </c:tx>
          <c:spPr>
            <a:ln w="28575" cap="rnd">
              <a:solidFill>
                <a:schemeClr val="accent4">
                  <a:lumMod val="75000"/>
                </a:schemeClr>
              </a:solidFill>
              <a:round/>
            </a:ln>
            <a:effectLst/>
          </c:spPr>
          <c:marker>
            <c:symbol val="none"/>
          </c:marker>
          <c:cat>
            <c:numRef>
              <c:f>Sheet1!$J$46:$J$51</c:f>
              <c:numCache>
                <c:formatCode>General</c:formatCode>
                <c:ptCount val="6"/>
                <c:pt idx="0">
                  <c:v>2015</c:v>
                </c:pt>
                <c:pt idx="1">
                  <c:v>2016</c:v>
                </c:pt>
                <c:pt idx="2">
                  <c:v>2017</c:v>
                </c:pt>
                <c:pt idx="3">
                  <c:v>2018</c:v>
                </c:pt>
                <c:pt idx="4">
                  <c:v>2019</c:v>
                </c:pt>
                <c:pt idx="5">
                  <c:v>2020</c:v>
                </c:pt>
              </c:numCache>
            </c:numRef>
          </c:cat>
          <c:val>
            <c:numRef>
              <c:f>Sheet1!$N$46:$N$51</c:f>
              <c:numCache>
                <c:formatCode>General</c:formatCode>
                <c:ptCount val="6"/>
                <c:pt idx="0">
                  <c:v>126.99101123595504</c:v>
                </c:pt>
                <c:pt idx="1">
                  <c:v>113.05172413793105</c:v>
                </c:pt>
                <c:pt idx="2">
                  <c:v>122.85</c:v>
                </c:pt>
                <c:pt idx="3">
                  <c:v>114.87721518987343</c:v>
                </c:pt>
                <c:pt idx="4">
                  <c:v>114.671875</c:v>
                </c:pt>
                <c:pt idx="5">
                  <c:v>104.09069767441861</c:v>
                </c:pt>
              </c:numCache>
            </c:numRef>
          </c:val>
          <c:smooth val="1"/>
          <c:extLst>
            <c:ext xmlns:c16="http://schemas.microsoft.com/office/drawing/2014/chart" uri="{C3380CC4-5D6E-409C-BE32-E72D297353CC}">
              <c16:uniqueId val="{00000003-1364-E140-8A96-CC13F070F324}"/>
            </c:ext>
          </c:extLst>
        </c:ser>
        <c:ser>
          <c:idx val="4"/>
          <c:order val="4"/>
          <c:tx>
            <c:v>Type B cloud / no seed</c:v>
          </c:tx>
          <c:spPr>
            <a:ln w="28575" cap="rnd">
              <a:solidFill>
                <a:schemeClr val="accent6">
                  <a:lumMod val="75000"/>
                </a:schemeClr>
              </a:solidFill>
              <a:prstDash val="sysDash"/>
              <a:round/>
            </a:ln>
            <a:effectLst/>
          </c:spPr>
          <c:marker>
            <c:symbol val="none"/>
          </c:marker>
          <c:cat>
            <c:numRef>
              <c:f>Sheet1!$J$46:$J$51</c:f>
              <c:numCache>
                <c:formatCode>General</c:formatCode>
                <c:ptCount val="6"/>
                <c:pt idx="0">
                  <c:v>2015</c:v>
                </c:pt>
                <c:pt idx="1">
                  <c:v>2016</c:v>
                </c:pt>
                <c:pt idx="2">
                  <c:v>2017</c:v>
                </c:pt>
                <c:pt idx="3">
                  <c:v>2018</c:v>
                </c:pt>
                <c:pt idx="4">
                  <c:v>2019</c:v>
                </c:pt>
                <c:pt idx="5">
                  <c:v>2020</c:v>
                </c:pt>
              </c:numCache>
            </c:numRef>
          </c:cat>
          <c:val>
            <c:numRef>
              <c:f>Sheet1!$O$46:$O$51</c:f>
              <c:numCache>
                <c:formatCode>General</c:formatCode>
                <c:ptCount val="6"/>
                <c:pt idx="0">
                  <c:v>72</c:v>
                </c:pt>
                <c:pt idx="1">
                  <c:v>67.142857142857139</c:v>
                </c:pt>
                <c:pt idx="2">
                  <c:v>67.5</c:v>
                </c:pt>
                <c:pt idx="3">
                  <c:v>40</c:v>
                </c:pt>
                <c:pt idx="4">
                  <c:v>199.99999999999997</c:v>
                </c:pt>
                <c:pt idx="5">
                  <c:v>85.555555555555557</c:v>
                </c:pt>
              </c:numCache>
            </c:numRef>
          </c:val>
          <c:smooth val="1"/>
          <c:extLst>
            <c:ext xmlns:c16="http://schemas.microsoft.com/office/drawing/2014/chart" uri="{C3380CC4-5D6E-409C-BE32-E72D297353CC}">
              <c16:uniqueId val="{00000004-1364-E140-8A96-CC13F070F324}"/>
            </c:ext>
          </c:extLst>
        </c:ser>
        <c:ser>
          <c:idx val="5"/>
          <c:order val="5"/>
          <c:tx>
            <c:v>Type B clouds</c:v>
          </c:tx>
          <c:spPr>
            <a:ln w="28575" cap="rnd">
              <a:solidFill>
                <a:schemeClr val="accent6">
                  <a:lumMod val="75000"/>
                </a:schemeClr>
              </a:solidFill>
              <a:round/>
            </a:ln>
            <a:effectLst/>
          </c:spPr>
          <c:marker>
            <c:symbol val="none"/>
          </c:marker>
          <c:cat>
            <c:numRef>
              <c:f>Sheet1!$J$46:$J$51</c:f>
              <c:numCache>
                <c:formatCode>General</c:formatCode>
                <c:ptCount val="6"/>
                <c:pt idx="0">
                  <c:v>2015</c:v>
                </c:pt>
                <c:pt idx="1">
                  <c:v>2016</c:v>
                </c:pt>
                <c:pt idx="2">
                  <c:v>2017</c:v>
                </c:pt>
                <c:pt idx="3">
                  <c:v>2018</c:v>
                </c:pt>
                <c:pt idx="4">
                  <c:v>2019</c:v>
                </c:pt>
                <c:pt idx="5">
                  <c:v>2020</c:v>
                </c:pt>
              </c:numCache>
            </c:numRef>
          </c:cat>
          <c:val>
            <c:numRef>
              <c:f>Sheet1!$P$46:$P$51</c:f>
              <c:numCache>
                <c:formatCode>General</c:formatCode>
                <c:ptCount val="6"/>
                <c:pt idx="0">
                  <c:v>79.2</c:v>
                </c:pt>
                <c:pt idx="1">
                  <c:v>71.842857142857142</c:v>
                </c:pt>
                <c:pt idx="2">
                  <c:v>72.900000000000006</c:v>
                </c:pt>
                <c:pt idx="3">
                  <c:v>47.6</c:v>
                </c:pt>
                <c:pt idx="4">
                  <c:v>213.99999999999997</c:v>
                </c:pt>
                <c:pt idx="5">
                  <c:v>93.25555555555556</c:v>
                </c:pt>
              </c:numCache>
            </c:numRef>
          </c:val>
          <c:smooth val="1"/>
          <c:extLst>
            <c:ext xmlns:c16="http://schemas.microsoft.com/office/drawing/2014/chart" uri="{C3380CC4-5D6E-409C-BE32-E72D297353CC}">
              <c16:uniqueId val="{00000005-1364-E140-8A96-CC13F070F324}"/>
            </c:ext>
          </c:extLst>
        </c:ser>
        <c:dLbls>
          <c:showLegendKey val="0"/>
          <c:showVal val="0"/>
          <c:showCatName val="0"/>
          <c:showSerName val="0"/>
          <c:showPercent val="0"/>
          <c:showBubbleSize val="0"/>
        </c:dLbls>
        <c:smooth val="0"/>
        <c:axId val="2074360720"/>
        <c:axId val="2074363984"/>
      </c:lineChart>
      <c:catAx>
        <c:axId val="207436072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400">
                    <a:solidFill>
                      <a:schemeClr val="tx1"/>
                    </a:solidFill>
                    <a:latin typeface="Palatino Linotype" panose="02040502050505030304" pitchFamily="18" charset="0"/>
                  </a:rPr>
                  <a:t>Years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out"/>
        <c:tickLblPos val="nextTo"/>
        <c:spPr>
          <a:noFill/>
          <a:ln w="317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Palatino Linotype" panose="02040502050505030304" pitchFamily="18" charset="0"/>
                <a:ea typeface="+mn-ea"/>
                <a:cs typeface="Times New Roman" panose="02020603050405020304" pitchFamily="18" charset="0"/>
              </a:defRPr>
            </a:pPr>
            <a:endParaRPr lang="en-US"/>
          </a:p>
        </c:txPr>
        <c:crossAx val="2074363984"/>
        <c:crosses val="autoZero"/>
        <c:auto val="1"/>
        <c:lblAlgn val="ctr"/>
        <c:lblOffset val="100"/>
        <c:noMultiLvlLbl val="0"/>
      </c:catAx>
      <c:valAx>
        <c:axId val="2074363984"/>
        <c:scaling>
          <c:orientation val="minMax"/>
        </c:scaling>
        <c:delete val="0"/>
        <c:axPos val="l"/>
        <c:majorGridlines>
          <c:spPr>
            <a:ln w="3175" cap="flat" cmpd="sng" algn="ctr">
              <a:solidFill>
                <a:schemeClr val="bg1">
                  <a:lumMod val="95000"/>
                </a:schemeClr>
              </a:solidFill>
              <a:prstDash val="dash"/>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400">
                    <a:solidFill>
                      <a:schemeClr val="tx1"/>
                    </a:solidFill>
                    <a:latin typeface="Palatino Linotype" panose="02040502050505030304" pitchFamily="18" charset="0"/>
                  </a:rPr>
                  <a:t>Precipitation, mm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out"/>
        <c:minorTickMark val="out"/>
        <c:tickLblPos val="nextTo"/>
        <c:spPr>
          <a:noFill/>
          <a:ln w="3175">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Palatino Linotype" panose="02040502050505030304" pitchFamily="18" charset="0"/>
                <a:ea typeface="+mn-ea"/>
                <a:cs typeface="Times New Roman" panose="02020603050405020304" pitchFamily="18" charset="0"/>
              </a:defRPr>
            </a:pPr>
            <a:endParaRPr lang="en-US"/>
          </a:p>
        </c:txPr>
        <c:crossAx val="2074360720"/>
        <c:crosses val="autoZero"/>
        <c:crossBetween val="between"/>
      </c:valAx>
      <c:spPr>
        <a:noFill/>
        <a:ln w="3175">
          <a:solidFill>
            <a:schemeClr val="tx1"/>
          </a:solidFill>
        </a:ln>
        <a:effectLst/>
      </c:spPr>
    </c:plotArea>
    <c:legend>
      <c:legendPos val="b"/>
      <c:layout>
        <c:manualLayout>
          <c:xMode val="edge"/>
          <c:yMode val="edge"/>
          <c:x val="0.12774424206647689"/>
          <c:y val="7.7076398613438638E-2"/>
          <c:w val="0.44928913091471046"/>
          <c:h val="0.33651213123102386"/>
        </c:manualLayout>
      </c:layout>
      <c:overlay val="0"/>
      <c:spPr>
        <a:noFill/>
        <a:ln w="3175">
          <a:solidFill>
            <a:schemeClr val="tx1"/>
          </a:solidFill>
        </a:ln>
        <a:effectLst/>
      </c:spPr>
      <c:txPr>
        <a:bodyPr rot="0" spcFirstLastPara="1" vertOverflow="ellipsis" vert="horz" wrap="square" anchor="ctr" anchorCtr="1"/>
        <a:lstStyle/>
        <a:p>
          <a:pPr>
            <a:defRPr sz="900" b="0" i="0" u="none" strike="noStrike" kern="1200" baseline="0">
              <a:solidFill>
                <a:schemeClr val="tx1"/>
              </a:solidFill>
              <a:latin typeface="Palatino Linotype" panose="0204050205050503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33148260313614"/>
          <c:y val="5.4388133498145856E-2"/>
          <c:w val="0.82816424389259036"/>
          <c:h val="0.6382527276797445"/>
        </c:manualLayout>
      </c:layout>
      <c:barChart>
        <c:barDir val="col"/>
        <c:grouping val="clustered"/>
        <c:varyColors val="0"/>
        <c:ser>
          <c:idx val="0"/>
          <c:order val="0"/>
          <c:tx>
            <c:strRef>
              <c:f>Sheet1!$H$5</c:f>
              <c:strCache>
                <c:ptCount val="1"/>
                <c:pt idx="0">
                  <c:v>bafore</c:v>
                </c:pt>
              </c:strCache>
            </c:strRef>
          </c:tx>
          <c:spPr>
            <a:solidFill>
              <a:schemeClr val="accent1"/>
            </a:solidFill>
            <a:ln>
              <a:noFill/>
            </a:ln>
            <a:effectLst/>
          </c:spPr>
          <c:invertIfNegative val="0"/>
          <c:val>
            <c:numRef>
              <c:f>Sheet1!$H$6:$H$27</c:f>
              <c:numCache>
                <c:formatCode>General</c:formatCode>
                <c:ptCount val="22"/>
                <c:pt idx="0">
                  <c:v>1.21600006</c:v>
                </c:pt>
                <c:pt idx="1">
                  <c:v>1.50000007</c:v>
                </c:pt>
                <c:pt idx="2">
                  <c:v>1.4510000700000001</c:v>
                </c:pt>
                <c:pt idx="3">
                  <c:v>1.3430000600000001</c:v>
                </c:pt>
                <c:pt idx="4">
                  <c:v>1.3060000599999999</c:v>
                </c:pt>
                <c:pt idx="5">
                  <c:v>1.1770000599999999</c:v>
                </c:pt>
                <c:pt idx="6">
                  <c:v>1.2050000599999999</c:v>
                </c:pt>
                <c:pt idx="7">
                  <c:v>1.0550000500000001</c:v>
                </c:pt>
                <c:pt idx="8">
                  <c:v>1.50000007</c:v>
                </c:pt>
                <c:pt idx="9">
                  <c:v>0.68100003200000003</c:v>
                </c:pt>
                <c:pt idx="10">
                  <c:v>1.50000007</c:v>
                </c:pt>
                <c:pt idx="11">
                  <c:v>0.80000003799999997</c:v>
                </c:pt>
                <c:pt idx="12">
                  <c:v>1.1070000499999999</c:v>
                </c:pt>
                <c:pt idx="13">
                  <c:v>1.50000007</c:v>
                </c:pt>
                <c:pt idx="14">
                  <c:v>1.50000007</c:v>
                </c:pt>
                <c:pt idx="15">
                  <c:v>1.50000007</c:v>
                </c:pt>
                <c:pt idx="16">
                  <c:v>1.31900006</c:v>
                </c:pt>
                <c:pt idx="17">
                  <c:v>1.1250000499999999</c:v>
                </c:pt>
                <c:pt idx="18">
                  <c:v>1.50000007</c:v>
                </c:pt>
                <c:pt idx="19">
                  <c:v>1.50000007</c:v>
                </c:pt>
                <c:pt idx="20">
                  <c:v>1.50000007</c:v>
                </c:pt>
                <c:pt idx="21">
                  <c:v>1.4690000700000001</c:v>
                </c:pt>
              </c:numCache>
            </c:numRef>
          </c:val>
          <c:extLst>
            <c:ext xmlns:c16="http://schemas.microsoft.com/office/drawing/2014/chart" uri="{C3380CC4-5D6E-409C-BE32-E72D297353CC}">
              <c16:uniqueId val="{00000000-90E0-1D44-A43A-625E040FC18A}"/>
            </c:ext>
          </c:extLst>
        </c:ser>
        <c:ser>
          <c:idx val="1"/>
          <c:order val="1"/>
          <c:tx>
            <c:strRef>
              <c:f>Sheet1!$I$5</c:f>
              <c:strCache>
                <c:ptCount val="1"/>
                <c:pt idx="0">
                  <c:v>same day</c:v>
                </c:pt>
              </c:strCache>
            </c:strRef>
          </c:tx>
          <c:spPr>
            <a:solidFill>
              <a:schemeClr val="accent2"/>
            </a:solidFill>
            <a:ln>
              <a:noFill/>
            </a:ln>
            <a:effectLst/>
          </c:spPr>
          <c:invertIfNegative val="0"/>
          <c:val>
            <c:numRef>
              <c:f>Sheet1!$I$6:$I$27</c:f>
              <c:numCache>
                <c:formatCode>General</c:formatCode>
                <c:ptCount val="22"/>
                <c:pt idx="0">
                  <c:v>1.50000007</c:v>
                </c:pt>
                <c:pt idx="1">
                  <c:v>1.1250000499999999</c:v>
                </c:pt>
                <c:pt idx="2">
                  <c:v>1.3430000600000001</c:v>
                </c:pt>
                <c:pt idx="3">
                  <c:v>1.3060000599999999</c:v>
                </c:pt>
                <c:pt idx="4">
                  <c:v>1.44000007</c:v>
                </c:pt>
                <c:pt idx="5">
                  <c:v>1.50000007</c:v>
                </c:pt>
                <c:pt idx="6">
                  <c:v>1.50000007</c:v>
                </c:pt>
                <c:pt idx="7">
                  <c:v>1.50000007</c:v>
                </c:pt>
                <c:pt idx="8">
                  <c:v>0.68100003200000003</c:v>
                </c:pt>
                <c:pt idx="9">
                  <c:v>1.50000007</c:v>
                </c:pt>
                <c:pt idx="10">
                  <c:v>1.3470000600000001</c:v>
                </c:pt>
                <c:pt idx="11">
                  <c:v>1.50000007</c:v>
                </c:pt>
                <c:pt idx="12">
                  <c:v>1.50000007</c:v>
                </c:pt>
                <c:pt idx="13">
                  <c:v>1.0690000500000001</c:v>
                </c:pt>
                <c:pt idx="14">
                  <c:v>1.1190000499999999</c:v>
                </c:pt>
                <c:pt idx="15">
                  <c:v>1.50000007</c:v>
                </c:pt>
                <c:pt idx="16">
                  <c:v>1.50000007</c:v>
                </c:pt>
                <c:pt idx="17">
                  <c:v>1.45400007</c:v>
                </c:pt>
                <c:pt idx="18">
                  <c:v>1.3880000699999999</c:v>
                </c:pt>
                <c:pt idx="19">
                  <c:v>1.3000000599999999</c:v>
                </c:pt>
                <c:pt idx="20">
                  <c:v>1.39500007</c:v>
                </c:pt>
                <c:pt idx="21">
                  <c:v>1.4550000700000001</c:v>
                </c:pt>
              </c:numCache>
            </c:numRef>
          </c:val>
          <c:extLst>
            <c:ext xmlns:c16="http://schemas.microsoft.com/office/drawing/2014/chart" uri="{C3380CC4-5D6E-409C-BE32-E72D297353CC}">
              <c16:uniqueId val="{00000001-90E0-1D44-A43A-625E040FC18A}"/>
            </c:ext>
          </c:extLst>
        </c:ser>
        <c:ser>
          <c:idx val="2"/>
          <c:order val="2"/>
          <c:tx>
            <c:strRef>
              <c:f>Sheet1!$J$5</c:f>
              <c:strCache>
                <c:ptCount val="1"/>
                <c:pt idx="0">
                  <c:v>after</c:v>
                </c:pt>
              </c:strCache>
            </c:strRef>
          </c:tx>
          <c:spPr>
            <a:solidFill>
              <a:schemeClr val="accent3"/>
            </a:solidFill>
            <a:ln>
              <a:noFill/>
            </a:ln>
            <a:effectLst/>
          </c:spPr>
          <c:invertIfNegative val="0"/>
          <c:val>
            <c:numRef>
              <c:f>Sheet1!$J$6:$J$27</c:f>
              <c:numCache>
                <c:formatCode>General</c:formatCode>
                <c:ptCount val="22"/>
                <c:pt idx="0">
                  <c:v>1.50000007</c:v>
                </c:pt>
                <c:pt idx="1">
                  <c:v>1.4510000700000001</c:v>
                </c:pt>
                <c:pt idx="2">
                  <c:v>1.3060000599999999</c:v>
                </c:pt>
                <c:pt idx="3">
                  <c:v>1.44000007</c:v>
                </c:pt>
                <c:pt idx="4">
                  <c:v>1.2700000600000001</c:v>
                </c:pt>
                <c:pt idx="5">
                  <c:v>1.05000005</c:v>
                </c:pt>
                <c:pt idx="6">
                  <c:v>1.0550000500000001</c:v>
                </c:pt>
                <c:pt idx="7">
                  <c:v>0.68100003200000003</c:v>
                </c:pt>
                <c:pt idx="8">
                  <c:v>1.50000007</c:v>
                </c:pt>
                <c:pt idx="9">
                  <c:v>1.50000007</c:v>
                </c:pt>
                <c:pt idx="10">
                  <c:v>1.50000007</c:v>
                </c:pt>
                <c:pt idx="11">
                  <c:v>0.92100004400000002</c:v>
                </c:pt>
                <c:pt idx="12">
                  <c:v>1.3780000699999999</c:v>
                </c:pt>
                <c:pt idx="13">
                  <c:v>1.50000007</c:v>
                </c:pt>
                <c:pt idx="14">
                  <c:v>1.50000007</c:v>
                </c:pt>
                <c:pt idx="15">
                  <c:v>1.50000007</c:v>
                </c:pt>
                <c:pt idx="16">
                  <c:v>1.1250000499999999</c:v>
                </c:pt>
                <c:pt idx="17">
                  <c:v>1.44200007</c:v>
                </c:pt>
                <c:pt idx="18">
                  <c:v>1.4470000700000001</c:v>
                </c:pt>
                <c:pt idx="19">
                  <c:v>1.50000007</c:v>
                </c:pt>
                <c:pt idx="20">
                  <c:v>1.50000007</c:v>
                </c:pt>
                <c:pt idx="21">
                  <c:v>1.39700007</c:v>
                </c:pt>
              </c:numCache>
            </c:numRef>
          </c:val>
          <c:extLst>
            <c:ext xmlns:c16="http://schemas.microsoft.com/office/drawing/2014/chart" uri="{C3380CC4-5D6E-409C-BE32-E72D297353CC}">
              <c16:uniqueId val="{00000002-90E0-1D44-A43A-625E040FC18A}"/>
            </c:ext>
          </c:extLst>
        </c:ser>
        <c:dLbls>
          <c:showLegendKey val="0"/>
          <c:showVal val="0"/>
          <c:showCatName val="0"/>
          <c:showSerName val="0"/>
          <c:showPercent val="0"/>
          <c:showBubbleSize val="0"/>
        </c:dLbls>
        <c:gapWidth val="219"/>
        <c:overlap val="-27"/>
        <c:axId val="2142035360"/>
        <c:axId val="2142185696"/>
      </c:barChart>
      <c:catAx>
        <c:axId val="214203536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i="0" u="none" strike="noStrike" kern="1200" baseline="0">
                    <a:solidFill>
                      <a:sysClr val="windowText" lastClr="000000">
                        <a:lumMod val="65000"/>
                        <a:lumOff val="35000"/>
                      </a:sysClr>
                    </a:solidFill>
                  </a:rPr>
                  <a:t>Operational seeding days </a:t>
                </a:r>
              </a:p>
            </c:rich>
          </c:tx>
          <c:layout>
            <c:manualLayout>
              <c:xMode val="edge"/>
              <c:yMode val="edge"/>
              <c:x val="0.35188471633353519"/>
              <c:y val="0.7826199351780656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2185696"/>
        <c:crosses val="autoZero"/>
        <c:auto val="1"/>
        <c:lblAlgn val="ctr"/>
        <c:lblOffset val="100"/>
        <c:noMultiLvlLbl val="0"/>
      </c:catAx>
      <c:valAx>
        <c:axId val="2142185696"/>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i="0" u="none" strike="noStrike" kern="1200" baseline="0">
                    <a:solidFill>
                      <a:sysClr val="windowText" lastClr="000000">
                        <a:lumMod val="65000"/>
                        <a:lumOff val="35000"/>
                      </a:sysClr>
                    </a:solidFill>
                  </a:rPr>
                  <a:t>Area-Averaged of Deep Blue </a:t>
                </a:r>
                <a:r>
                  <a:rPr lang="en-US" sz="1400" b="0" i="0" u="none" strike="noStrike" kern="1200" baseline="0">
                    <a:solidFill>
                      <a:sysClr val="windowText" lastClr="000000">
                        <a:lumMod val="65000"/>
                        <a:lumOff val="35000"/>
                      </a:sysClr>
                    </a:solidFill>
                    <a:effectLst/>
                  </a:rPr>
                  <a:t>Ångström </a:t>
                </a:r>
                <a:r>
                  <a:rPr lang="en-US" sz="1400" b="0" i="0" u="none" strike="noStrike" kern="1200" baseline="0">
                    <a:solidFill>
                      <a:sysClr val="windowText" lastClr="000000">
                        <a:lumMod val="65000"/>
                        <a:lumOff val="35000"/>
                      </a:sysClr>
                    </a:solidFill>
                  </a:rPr>
                  <a:t> Exponent</a:t>
                </a:r>
              </a:p>
            </c:rich>
          </c:tx>
          <c:layout>
            <c:manualLayout>
              <c:xMode val="edge"/>
              <c:yMode val="edge"/>
              <c:x val="2.3504273504273504E-2"/>
              <c:y val="0.1186650185414091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2035360"/>
        <c:crosses val="autoZero"/>
        <c:crossBetween val="between"/>
      </c:valAx>
      <c:spPr>
        <a:noFill/>
        <a:ln w="6350">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lumMod val="90000"/>
        </a:schemeClr>
      </a:solid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287132377683584E-2"/>
          <c:y val="5.0843540559278949E-2"/>
          <c:w val="0.88720859411804298"/>
          <c:h val="0.79518533143837722"/>
        </c:manualLayout>
      </c:layout>
      <c:lineChart>
        <c:grouping val="standard"/>
        <c:varyColors val="0"/>
        <c:ser>
          <c:idx val="0"/>
          <c:order val="0"/>
          <c:tx>
            <c:v>Stream Runoff before Seeding</c:v>
          </c:tx>
          <c:spPr>
            <a:ln w="28575" cap="rnd">
              <a:solidFill>
                <a:schemeClr val="tx1"/>
              </a:solidFill>
              <a:prstDash val="dash"/>
              <a:round/>
            </a:ln>
            <a:effectLst/>
          </c:spPr>
          <c:marker>
            <c:symbol val="none"/>
          </c:marker>
          <c:cat>
            <c:numRef>
              <c:f>Sheet1!$A$47:$A$52</c:f>
              <c:numCache>
                <c:formatCode>General</c:formatCode>
                <c:ptCount val="6"/>
                <c:pt idx="0">
                  <c:v>2015</c:v>
                </c:pt>
                <c:pt idx="1">
                  <c:v>2016</c:v>
                </c:pt>
                <c:pt idx="2">
                  <c:v>2017</c:v>
                </c:pt>
                <c:pt idx="3">
                  <c:v>2018</c:v>
                </c:pt>
                <c:pt idx="4">
                  <c:v>2019</c:v>
                </c:pt>
                <c:pt idx="5">
                  <c:v>2020</c:v>
                </c:pt>
              </c:numCache>
            </c:numRef>
          </c:cat>
          <c:val>
            <c:numRef>
              <c:f>Sheet1!$E$47:$E$52</c:f>
              <c:numCache>
                <c:formatCode>General</c:formatCode>
                <c:ptCount val="6"/>
                <c:pt idx="0">
                  <c:v>50.8</c:v>
                </c:pt>
                <c:pt idx="1">
                  <c:v>49.783999999999999</c:v>
                </c:pt>
                <c:pt idx="2">
                  <c:v>61.213999999999999</c:v>
                </c:pt>
                <c:pt idx="3">
                  <c:v>29.972000000000001</c:v>
                </c:pt>
                <c:pt idx="4">
                  <c:v>156.21</c:v>
                </c:pt>
                <c:pt idx="5">
                  <c:v>54.863999999999997</c:v>
                </c:pt>
              </c:numCache>
            </c:numRef>
          </c:val>
          <c:smooth val="1"/>
          <c:extLst>
            <c:ext xmlns:c16="http://schemas.microsoft.com/office/drawing/2014/chart" uri="{C3380CC4-5D6E-409C-BE32-E72D297353CC}">
              <c16:uniqueId val="{00000000-481E-ED4A-9393-D64BEC3B25B9}"/>
            </c:ext>
          </c:extLst>
        </c:ser>
        <c:ser>
          <c:idx val="1"/>
          <c:order val="1"/>
          <c:tx>
            <c:v>Stream Runoff After Seeding</c:v>
          </c:tx>
          <c:spPr>
            <a:ln w="28575" cap="rnd">
              <a:solidFill>
                <a:schemeClr val="tx1"/>
              </a:solidFill>
              <a:round/>
            </a:ln>
            <a:effectLst/>
          </c:spPr>
          <c:marker>
            <c:symbol val="none"/>
          </c:marker>
          <c:cat>
            <c:numRef>
              <c:f>Sheet1!$A$47:$A$52</c:f>
              <c:numCache>
                <c:formatCode>General</c:formatCode>
                <c:ptCount val="6"/>
                <c:pt idx="0">
                  <c:v>2015</c:v>
                </c:pt>
                <c:pt idx="1">
                  <c:v>2016</c:v>
                </c:pt>
                <c:pt idx="2">
                  <c:v>2017</c:v>
                </c:pt>
                <c:pt idx="3">
                  <c:v>2018</c:v>
                </c:pt>
                <c:pt idx="4">
                  <c:v>2019</c:v>
                </c:pt>
                <c:pt idx="5">
                  <c:v>2020</c:v>
                </c:pt>
              </c:numCache>
            </c:numRef>
          </c:cat>
          <c:val>
            <c:numRef>
              <c:f>Sheet1!$F$47:$F$52</c:f>
              <c:numCache>
                <c:formatCode>General</c:formatCode>
                <c:ptCount val="6"/>
                <c:pt idx="0">
                  <c:v>111.501</c:v>
                </c:pt>
                <c:pt idx="1">
                  <c:v>92.71</c:v>
                </c:pt>
                <c:pt idx="2">
                  <c:v>100.584</c:v>
                </c:pt>
                <c:pt idx="3">
                  <c:v>82.55</c:v>
                </c:pt>
                <c:pt idx="4">
                  <c:v>222.25</c:v>
                </c:pt>
                <c:pt idx="5">
                  <c:v>105.91800000000001</c:v>
                </c:pt>
              </c:numCache>
            </c:numRef>
          </c:val>
          <c:smooth val="1"/>
          <c:extLst>
            <c:ext xmlns:c16="http://schemas.microsoft.com/office/drawing/2014/chart" uri="{C3380CC4-5D6E-409C-BE32-E72D297353CC}">
              <c16:uniqueId val="{00000001-481E-ED4A-9393-D64BEC3B25B9}"/>
            </c:ext>
          </c:extLst>
        </c:ser>
        <c:dLbls>
          <c:showLegendKey val="0"/>
          <c:showVal val="0"/>
          <c:showCatName val="0"/>
          <c:showSerName val="0"/>
          <c:showPercent val="0"/>
          <c:showBubbleSize val="0"/>
        </c:dLbls>
        <c:smooth val="0"/>
        <c:axId val="73293344"/>
        <c:axId val="73293888"/>
      </c:lineChart>
      <c:catAx>
        <c:axId val="7329334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solidFill>
                      <a:schemeClr val="tx1"/>
                    </a:solidFill>
                    <a:latin typeface="Times New Roman" panose="02020603050405020304" pitchFamily="18" charset="0"/>
                    <a:cs typeface="Times New Roman" panose="02020603050405020304" pitchFamily="18" charset="0"/>
                  </a:rPr>
                  <a:t>Years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73293888"/>
        <c:crosses val="autoZero"/>
        <c:auto val="1"/>
        <c:lblAlgn val="ctr"/>
        <c:lblOffset val="100"/>
        <c:noMultiLvlLbl val="0"/>
      </c:catAx>
      <c:valAx>
        <c:axId val="73293888"/>
        <c:scaling>
          <c:orientation val="minMax"/>
        </c:scaling>
        <c:delete val="0"/>
        <c:axPos val="l"/>
        <c:majorGridlines>
          <c:spPr>
            <a:ln w="9525" cap="flat" cmpd="sng" algn="ctr">
              <a:noFill/>
              <a:prstDash val="sysDash"/>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solidFill>
                      <a:schemeClr val="tx1"/>
                    </a:solidFill>
                    <a:latin typeface="Times New Roman" panose="02020603050405020304" pitchFamily="18" charset="0"/>
                    <a:cs typeface="Times New Roman" panose="02020603050405020304" pitchFamily="18" charset="0"/>
                  </a:rPr>
                  <a:t>Runoff,</a:t>
                </a:r>
                <a:r>
                  <a:rPr lang="en-US" sz="1400" baseline="0">
                    <a:solidFill>
                      <a:schemeClr val="tx1"/>
                    </a:solidFill>
                    <a:latin typeface="Times New Roman" panose="02020603050405020304" pitchFamily="18" charset="0"/>
                    <a:cs typeface="Times New Roman" panose="02020603050405020304" pitchFamily="18" charset="0"/>
                  </a:rPr>
                  <a:t> </a:t>
                </a:r>
                <a:r>
                  <a:rPr lang="en-US" sz="1400">
                    <a:solidFill>
                      <a:schemeClr val="tx1"/>
                    </a:solidFill>
                    <a:latin typeface="Times New Roman" panose="02020603050405020304" pitchFamily="18" charset="0"/>
                    <a:cs typeface="Times New Roman" panose="02020603050405020304" pitchFamily="18" charset="0"/>
                  </a:rPr>
                  <a:t>mm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out"/>
        <c:tickLblPos val="nextTo"/>
        <c:spPr>
          <a:noFill/>
          <a:ln w="6350">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73293344"/>
        <c:crosses val="autoZero"/>
        <c:crossBetween val="between"/>
      </c:valAx>
      <c:spPr>
        <a:noFill/>
        <a:ln w="6350">
          <a:solidFill>
            <a:schemeClr val="tx1"/>
          </a:solidFill>
        </a:ln>
        <a:effectLst/>
      </c:spPr>
    </c:plotArea>
    <c:legend>
      <c:legendPos val="l"/>
      <c:legendEntry>
        <c:idx val="0"/>
        <c:txPr>
          <a:bodyPr rot="0" spcFirstLastPara="1" vertOverflow="ellipsis" vert="horz" wrap="square" anchor="ctr" anchorCtr="1"/>
          <a:lstStyle/>
          <a:p>
            <a:pPr>
              <a:defRPr sz="900" b="0" i="0" u="none" strike="noStrike" kern="1200" baseline="0">
                <a:ln>
                  <a:noFill/>
                </a:ln>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Entry>
      <c:legendEntry>
        <c:idx val="1"/>
        <c:txPr>
          <a:bodyPr rot="0" spcFirstLastPara="1" vertOverflow="ellipsis" vert="horz" wrap="square" anchor="ctr" anchorCtr="1"/>
          <a:lstStyle/>
          <a:p>
            <a:pPr>
              <a:defRPr sz="900" b="0" i="0" u="none" strike="noStrike" kern="1200" baseline="0">
                <a:ln>
                  <a:noFill/>
                </a:ln>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Entry>
      <c:layout>
        <c:manualLayout>
          <c:xMode val="edge"/>
          <c:yMode val="edge"/>
          <c:x val="0.14316239316239315"/>
          <c:y val="0.12618369549195765"/>
          <c:w val="0.31455245978868024"/>
          <c:h val="0.17273113043776442"/>
        </c:manualLayout>
      </c:layout>
      <c:overlay val="0"/>
      <c:spPr>
        <a:noFill/>
        <a:ln>
          <a:solidFill>
            <a:schemeClr val="bg2">
              <a:lumMod val="75000"/>
            </a:schemeClr>
          </a:solidFill>
        </a:ln>
        <a:effectLst/>
      </c:spPr>
      <c:txPr>
        <a:bodyPr rot="0" spcFirstLastPara="1" vertOverflow="ellipsis" vert="horz" wrap="square" anchor="ctr" anchorCtr="1"/>
        <a:lstStyle/>
        <a:p>
          <a:pPr>
            <a:defRPr sz="900" b="0" i="0" u="none" strike="noStrike" kern="1200" baseline="0">
              <a:ln>
                <a:solidFill>
                  <a:schemeClr val="tx1"/>
                </a:solidFill>
              </a:ln>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24867659591478"/>
          <c:y val="0.16401698317122129"/>
          <c:w val="0.86787178620302763"/>
          <c:h val="0.56999999999999995"/>
        </c:manualLayout>
      </c:layout>
      <c:lineChart>
        <c:grouping val="standard"/>
        <c:varyColors val="0"/>
        <c:ser>
          <c:idx val="0"/>
          <c:order val="0"/>
          <c:tx>
            <c:v>No Seeding scenario</c:v>
          </c:tx>
          <c:spPr>
            <a:ln w="28575" cap="rnd">
              <a:solidFill>
                <a:schemeClr val="tx1"/>
              </a:solidFill>
              <a:prstDash val="sysDash"/>
              <a:round/>
            </a:ln>
            <a:effectLst/>
          </c:spPr>
          <c:marker>
            <c:symbol val="none"/>
          </c:marker>
          <c:cat>
            <c:numRef>
              <c:f>'[WGIS project pcpt.xlsx]Sheet1'!$A$47:$A$52</c:f>
              <c:numCache>
                <c:formatCode>General</c:formatCode>
                <c:ptCount val="6"/>
                <c:pt idx="0">
                  <c:v>2015</c:v>
                </c:pt>
                <c:pt idx="1">
                  <c:v>2016</c:v>
                </c:pt>
                <c:pt idx="2">
                  <c:v>2017</c:v>
                </c:pt>
                <c:pt idx="3">
                  <c:v>2018</c:v>
                </c:pt>
                <c:pt idx="4">
                  <c:v>2019</c:v>
                </c:pt>
                <c:pt idx="5">
                  <c:v>2020</c:v>
                </c:pt>
              </c:numCache>
            </c:numRef>
          </c:cat>
          <c:val>
            <c:numRef>
              <c:f>'[WGIS project pcpt.xlsx]Sheet1'!$B$47:$B$52</c:f>
              <c:numCache>
                <c:formatCode>General</c:formatCode>
                <c:ptCount val="6"/>
                <c:pt idx="0">
                  <c:v>150.26499999999999</c:v>
                </c:pt>
                <c:pt idx="1">
                  <c:v>149.095</c:v>
                </c:pt>
                <c:pt idx="2">
                  <c:v>165.77199999999999</c:v>
                </c:pt>
                <c:pt idx="3">
                  <c:v>117.17700000000001</c:v>
                </c:pt>
                <c:pt idx="4">
                  <c:v>286.303</c:v>
                </c:pt>
                <c:pt idx="5">
                  <c:v>170.93</c:v>
                </c:pt>
              </c:numCache>
            </c:numRef>
          </c:val>
          <c:smooth val="1"/>
          <c:extLst>
            <c:ext xmlns:c16="http://schemas.microsoft.com/office/drawing/2014/chart" uri="{C3380CC4-5D6E-409C-BE32-E72D297353CC}">
              <c16:uniqueId val="{00000000-7824-EA4E-B406-957AB5203D47}"/>
            </c:ext>
          </c:extLst>
        </c:ser>
        <c:ser>
          <c:idx val="1"/>
          <c:order val="1"/>
          <c:tx>
            <c:v>Seeding scenario</c:v>
          </c:tx>
          <c:spPr>
            <a:ln w="28575" cap="rnd">
              <a:solidFill>
                <a:schemeClr val="tx1"/>
              </a:solidFill>
              <a:round/>
            </a:ln>
            <a:effectLst/>
          </c:spPr>
          <c:marker>
            <c:symbol val="none"/>
          </c:marker>
          <c:cat>
            <c:numRef>
              <c:f>'[WGIS project pcpt.xlsx]Sheet1'!$A$47:$A$52</c:f>
              <c:numCache>
                <c:formatCode>General</c:formatCode>
                <c:ptCount val="6"/>
                <c:pt idx="0">
                  <c:v>2015</c:v>
                </c:pt>
                <c:pt idx="1">
                  <c:v>2016</c:v>
                </c:pt>
                <c:pt idx="2">
                  <c:v>2017</c:v>
                </c:pt>
                <c:pt idx="3">
                  <c:v>2018</c:v>
                </c:pt>
                <c:pt idx="4">
                  <c:v>2019</c:v>
                </c:pt>
                <c:pt idx="5">
                  <c:v>2020</c:v>
                </c:pt>
              </c:numCache>
            </c:numRef>
          </c:cat>
          <c:val>
            <c:numRef>
              <c:f>'[WGIS project pcpt.xlsx]Sheet1'!$C$47:$C$52</c:f>
              <c:numCache>
                <c:formatCode>General</c:formatCode>
                <c:ptCount val="6"/>
                <c:pt idx="0">
                  <c:v>323.21499999999997</c:v>
                </c:pt>
                <c:pt idx="1">
                  <c:v>208.29499999999999</c:v>
                </c:pt>
                <c:pt idx="2">
                  <c:v>218.37200000000001</c:v>
                </c:pt>
                <c:pt idx="3">
                  <c:v>194.977</c:v>
                </c:pt>
                <c:pt idx="4">
                  <c:v>362.25299999999999</c:v>
                </c:pt>
                <c:pt idx="5">
                  <c:v>225.03</c:v>
                </c:pt>
              </c:numCache>
            </c:numRef>
          </c:val>
          <c:smooth val="1"/>
          <c:extLst>
            <c:ext xmlns:c16="http://schemas.microsoft.com/office/drawing/2014/chart" uri="{C3380CC4-5D6E-409C-BE32-E72D297353CC}">
              <c16:uniqueId val="{00000001-7824-EA4E-B406-957AB5203D47}"/>
            </c:ext>
          </c:extLst>
        </c:ser>
        <c:dLbls>
          <c:showLegendKey val="0"/>
          <c:showVal val="0"/>
          <c:showCatName val="0"/>
          <c:showSerName val="0"/>
          <c:showPercent val="0"/>
          <c:showBubbleSize val="0"/>
        </c:dLbls>
        <c:smooth val="0"/>
        <c:axId val="2074364528"/>
        <c:axId val="2074363440"/>
      </c:lineChart>
      <c:catAx>
        <c:axId val="2074364528"/>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solidFill>
                      <a:schemeClr val="tx1"/>
                    </a:solidFill>
                    <a:latin typeface="Palatino Linotype" panose="02040502050505030304" pitchFamily="18" charset="0"/>
                  </a:rPr>
                  <a:t>Years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out"/>
        <c:tickLblPos val="nextTo"/>
        <c:spPr>
          <a:noFill/>
          <a:ln w="317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Palatino Linotype" panose="02040502050505030304" pitchFamily="18" charset="0"/>
                <a:ea typeface="+mn-ea"/>
                <a:cs typeface="+mn-cs"/>
              </a:defRPr>
            </a:pPr>
            <a:endParaRPr lang="en-US"/>
          </a:p>
        </c:txPr>
        <c:crossAx val="2074363440"/>
        <c:crosses val="autoZero"/>
        <c:auto val="1"/>
        <c:lblAlgn val="ctr"/>
        <c:lblOffset val="100"/>
        <c:noMultiLvlLbl val="0"/>
      </c:catAx>
      <c:valAx>
        <c:axId val="2074363440"/>
        <c:scaling>
          <c:orientation val="minMax"/>
        </c:scaling>
        <c:delete val="0"/>
        <c:axPos val="l"/>
        <c:majorGridlines>
          <c:spPr>
            <a:ln w="3175" cap="flat" cmpd="sng" algn="ctr">
              <a:solidFill>
                <a:schemeClr val="bg1">
                  <a:lumMod val="95000"/>
                </a:schemeClr>
              </a:solidFill>
              <a:prstDash val="dash"/>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solidFill>
                      <a:schemeClr val="tx1"/>
                    </a:solidFill>
                    <a:latin typeface="Palatino Linotype" panose="02040502050505030304" pitchFamily="18" charset="0"/>
                  </a:rPr>
                  <a:t> Precipitation, mm</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3175">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074364528"/>
        <c:crosses val="autoZero"/>
        <c:crossBetween val="between"/>
      </c:valAx>
      <c:spPr>
        <a:noFill/>
        <a:ln w="3175">
          <a:solidFill>
            <a:schemeClr val="tx1"/>
          </a:solid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lumMod val="65000"/>
                    <a:lumOff val="35000"/>
                  </a:schemeClr>
                </a:solidFill>
                <a:latin typeface="Palatino Linotype" panose="02040502050505030304" pitchFamily="18" charset="0"/>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tx1">
                    <a:lumMod val="65000"/>
                    <a:lumOff val="35000"/>
                  </a:schemeClr>
                </a:solidFill>
                <a:latin typeface="Palatino Linotype" panose="02040502050505030304" pitchFamily="18" charset="0"/>
                <a:ea typeface="+mn-ea"/>
                <a:cs typeface="+mn-cs"/>
              </a:defRPr>
            </a:pPr>
            <a:endParaRPr lang="en-US"/>
          </a:p>
        </c:txPr>
      </c:legendEntry>
      <c:layout>
        <c:manualLayout>
          <c:xMode val="edge"/>
          <c:yMode val="edge"/>
          <c:x val="0.6457699878410309"/>
          <c:y val="0.61242035819056573"/>
          <c:w val="0.31322823828887331"/>
          <c:h val="8.8567630641360445E-2"/>
        </c:manualLayout>
      </c:layout>
      <c:overlay val="0"/>
      <c:spPr>
        <a:solidFill>
          <a:schemeClr val="bg1"/>
        </a:solidFill>
        <a:ln w="3175">
          <a:solidFill>
            <a:schemeClr val="tx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Palatino Linotype" panose="02040502050505030304" pitchFamily="18"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Pecos</c:v>
          </c:tx>
          <c:spPr>
            <a:ln w="28575" cap="rnd">
              <a:solidFill>
                <a:srgbClr val="C00000"/>
              </a:solidFill>
              <a:round/>
            </a:ln>
            <a:effectLst/>
          </c:spPr>
          <c:marker>
            <c:symbol val="none"/>
          </c:marker>
          <c:cat>
            <c:numRef>
              <c:f>'annual precipitation in pecos t'!$E$12:$O$12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'annual precipitation in pecos t'!$E$27:$O$27</c:f>
              <c:numCache>
                <c:formatCode>General</c:formatCode>
                <c:ptCount val="11"/>
                <c:pt idx="0">
                  <c:v>5.3834991999999998E-2</c:v>
                </c:pt>
                <c:pt idx="1">
                  <c:v>1.6493774999999999E-2</c:v>
                </c:pt>
                <c:pt idx="2">
                  <c:v>4.3527726000000003E-2</c:v>
                </c:pt>
                <c:pt idx="3">
                  <c:v>3.4513420000000003E-2</c:v>
                </c:pt>
                <c:pt idx="4">
                  <c:v>3.3452344000000002E-2</c:v>
                </c:pt>
                <c:pt idx="5">
                  <c:v>6.8760697999999995E-2</c:v>
                </c:pt>
                <c:pt idx="6">
                  <c:v>5.1461544999999997E-2</c:v>
                </c:pt>
                <c:pt idx="7">
                  <c:v>4.6206846000000003E-2</c:v>
                </c:pt>
                <c:pt idx="8">
                  <c:v>4.7756345999999998E-2</c:v>
                </c:pt>
                <c:pt idx="9">
                  <c:v>4.8846888999999998E-2</c:v>
                </c:pt>
                <c:pt idx="10">
                  <c:v>3.3848254000000001E-2</c:v>
                </c:pt>
              </c:numCache>
            </c:numRef>
          </c:val>
          <c:smooth val="1"/>
          <c:extLst>
            <c:ext xmlns:c16="http://schemas.microsoft.com/office/drawing/2014/chart" uri="{C3380CC4-5D6E-409C-BE32-E72D297353CC}">
              <c16:uniqueId val="{00000000-CBC3-704D-9075-04710533EE46}"/>
            </c:ext>
          </c:extLst>
        </c:ser>
        <c:ser>
          <c:idx val="1"/>
          <c:order val="1"/>
          <c:tx>
            <c:v>Tom Green</c:v>
          </c:tx>
          <c:spPr>
            <a:ln w="28575" cap="rnd">
              <a:solidFill>
                <a:schemeClr val="accent1">
                  <a:lumMod val="75000"/>
                </a:schemeClr>
              </a:solidFill>
              <a:round/>
            </a:ln>
            <a:effectLst/>
          </c:spPr>
          <c:marker>
            <c:symbol val="none"/>
          </c:marker>
          <c:cat>
            <c:numRef>
              <c:f>'annual precipitation in pecos t'!$E$12:$O$12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'annual precipitation in pecos t'!$E$42:$O$42</c:f>
              <c:numCache>
                <c:formatCode>General</c:formatCode>
                <c:ptCount val="11"/>
                <c:pt idx="0">
                  <c:v>9.3237570000000006E-2</c:v>
                </c:pt>
                <c:pt idx="1">
                  <c:v>4.4565609999999999E-2</c:v>
                </c:pt>
                <c:pt idx="2">
                  <c:v>7.2302859999999997E-2</c:v>
                </c:pt>
                <c:pt idx="3">
                  <c:v>7.872113E-2</c:v>
                </c:pt>
                <c:pt idx="4">
                  <c:v>6.8602640000000006E-2</c:v>
                </c:pt>
                <c:pt idx="5">
                  <c:v>0.11844354999999999</c:v>
                </c:pt>
                <c:pt idx="6">
                  <c:v>0.10433418999999999</c:v>
                </c:pt>
                <c:pt idx="7">
                  <c:v>8.1768190000000004E-2</c:v>
                </c:pt>
                <c:pt idx="8">
                  <c:v>9.2601559999999999E-2</c:v>
                </c:pt>
                <c:pt idx="9">
                  <c:v>7.0248000000000005E-2</c:v>
                </c:pt>
                <c:pt idx="10">
                  <c:v>7.744181E-2</c:v>
                </c:pt>
              </c:numCache>
            </c:numRef>
          </c:val>
          <c:smooth val="1"/>
          <c:extLst>
            <c:ext xmlns:c16="http://schemas.microsoft.com/office/drawing/2014/chart" uri="{C3380CC4-5D6E-409C-BE32-E72D297353CC}">
              <c16:uniqueId val="{00000001-CBC3-704D-9075-04710533EE46}"/>
            </c:ext>
          </c:extLst>
        </c:ser>
        <c:dLbls>
          <c:showLegendKey val="0"/>
          <c:showVal val="0"/>
          <c:showCatName val="0"/>
          <c:showSerName val="0"/>
          <c:showPercent val="0"/>
          <c:showBubbleSize val="0"/>
        </c:dLbls>
        <c:smooth val="0"/>
        <c:axId val="1865424080"/>
        <c:axId val="1865425168"/>
      </c:lineChart>
      <c:catAx>
        <c:axId val="186542408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Palatino Linotype" panose="02040502050505030304" pitchFamily="18" charset="0"/>
                    <a:ea typeface="+mn-ea"/>
                    <a:cs typeface="Times New Roman" panose="02020603050405020304" pitchFamily="18" charset="0"/>
                  </a:defRPr>
                </a:pPr>
                <a:r>
                  <a:rPr lang="en-US" sz="1400">
                    <a:solidFill>
                      <a:schemeClr val="tx1"/>
                    </a:solidFill>
                    <a:latin typeface="Palatino Linotype" panose="02040502050505030304" pitchFamily="18" charset="0"/>
                  </a:rPr>
                  <a:t>Years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Palatino Linotype" panose="02040502050505030304" pitchFamily="18" charset="0"/>
                  <a:ea typeface="+mn-ea"/>
                  <a:cs typeface="Times New Roman" panose="02020603050405020304" pitchFamily="18" charset="0"/>
                </a:defRPr>
              </a:pPr>
              <a:endParaRPr lang="en-US"/>
            </a:p>
          </c:txPr>
        </c:title>
        <c:numFmt formatCode="General" sourceLinked="1"/>
        <c:majorTickMark val="none"/>
        <c:minorTickMark val="out"/>
        <c:tickLblPos val="nextTo"/>
        <c:spPr>
          <a:noFill/>
          <a:ln w="317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Palatino Linotype" panose="02040502050505030304" pitchFamily="18" charset="0"/>
                <a:ea typeface="+mn-ea"/>
                <a:cs typeface="Times New Roman" panose="02020603050405020304" pitchFamily="18" charset="0"/>
              </a:defRPr>
            </a:pPr>
            <a:endParaRPr lang="en-US"/>
          </a:p>
        </c:txPr>
        <c:crossAx val="1865425168"/>
        <c:crosses val="autoZero"/>
        <c:auto val="1"/>
        <c:lblAlgn val="ctr"/>
        <c:lblOffset val="100"/>
        <c:noMultiLvlLbl val="0"/>
      </c:catAx>
      <c:valAx>
        <c:axId val="1865425168"/>
        <c:scaling>
          <c:orientation val="minMax"/>
        </c:scaling>
        <c:delete val="0"/>
        <c:axPos val="l"/>
        <c:majorGridlines>
          <c:spPr>
            <a:ln w="3175" cap="flat" cmpd="sng" algn="ctr">
              <a:solidFill>
                <a:schemeClr val="bg1">
                  <a:lumMod val="95000"/>
                </a:schemeClr>
              </a:solidFill>
              <a:prstDash val="sysDash"/>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Palatino Linotype" panose="02040502050505030304" pitchFamily="18" charset="0"/>
                    <a:ea typeface="+mn-ea"/>
                    <a:cs typeface="Times New Roman" panose="02020603050405020304" pitchFamily="18" charset="0"/>
                  </a:defRPr>
                </a:pPr>
                <a:r>
                  <a:rPr lang="en-US" sz="1400">
                    <a:solidFill>
                      <a:schemeClr val="tx1"/>
                    </a:solidFill>
                    <a:latin typeface="Palatino Linotype" panose="02040502050505030304" pitchFamily="18" charset="0"/>
                  </a:rPr>
                  <a:t>Observed</a:t>
                </a:r>
                <a:r>
                  <a:rPr lang="en-US" sz="1400" baseline="0">
                    <a:solidFill>
                      <a:schemeClr val="tx1"/>
                    </a:solidFill>
                    <a:latin typeface="Palatino Linotype" panose="02040502050505030304" pitchFamily="18" charset="0"/>
                  </a:rPr>
                  <a:t> </a:t>
                </a:r>
                <a:r>
                  <a:rPr lang="en-US" sz="1400">
                    <a:solidFill>
                      <a:schemeClr val="tx1"/>
                    </a:solidFill>
                    <a:latin typeface="Palatino Linotype" panose="02040502050505030304" pitchFamily="18" charset="0"/>
                  </a:rPr>
                  <a:t>precipitation</a:t>
                </a:r>
              </a:p>
              <a:p>
                <a:pPr>
                  <a:defRPr sz="1400">
                    <a:solidFill>
                      <a:schemeClr val="tx1"/>
                    </a:solidFill>
                    <a:latin typeface="Palatino Linotype" panose="02040502050505030304" pitchFamily="18" charset="0"/>
                  </a:defRPr>
                </a:pPr>
                <a:r>
                  <a:rPr lang="en-US" sz="1400">
                    <a:solidFill>
                      <a:schemeClr val="tx1"/>
                    </a:solidFill>
                    <a:latin typeface="Palatino Linotype" panose="02040502050505030304" pitchFamily="18" charset="0"/>
                  </a:rPr>
                  <a:t>mm/h</a:t>
                </a:r>
              </a:p>
            </c:rich>
          </c:tx>
          <c:layout>
            <c:manualLayout>
              <c:xMode val="edge"/>
              <c:yMode val="edge"/>
              <c:x val="1.9230769230769232E-2"/>
              <c:y val="5.1829961354853377E-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Palatino Linotype" panose="02040502050505030304" pitchFamily="18" charset="0"/>
                  <a:ea typeface="+mn-ea"/>
                  <a:cs typeface="Times New Roman" panose="02020603050405020304" pitchFamily="18" charset="0"/>
                </a:defRPr>
              </a:pPr>
              <a:endParaRPr lang="en-US"/>
            </a:p>
          </c:txPr>
        </c:title>
        <c:numFmt formatCode="General" sourceLinked="1"/>
        <c:majorTickMark val="out"/>
        <c:minorTickMark val="out"/>
        <c:tickLblPos val="nextTo"/>
        <c:spPr>
          <a:noFill/>
          <a:ln w="3175">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Palatino Linotype" panose="02040502050505030304" pitchFamily="18" charset="0"/>
                <a:ea typeface="+mn-ea"/>
                <a:cs typeface="Times New Roman" panose="02020603050405020304" pitchFamily="18" charset="0"/>
              </a:defRPr>
            </a:pPr>
            <a:endParaRPr lang="en-US"/>
          </a:p>
        </c:txPr>
        <c:crossAx val="1865424080"/>
        <c:crosses val="autoZero"/>
        <c:crossBetween val="between"/>
      </c:valAx>
      <c:spPr>
        <a:noFill/>
        <a:ln w="3175">
          <a:solidFill>
            <a:schemeClr val="tx1"/>
          </a:solidFill>
        </a:ln>
        <a:effectLst/>
      </c:spPr>
    </c:plotArea>
    <c:legend>
      <c:legendPos val="b"/>
      <c:layout>
        <c:manualLayout>
          <c:xMode val="edge"/>
          <c:yMode val="edge"/>
          <c:x val="0.23147149008002221"/>
          <c:y val="8.6768015884443717E-2"/>
          <c:w val="0.28264149673598493"/>
          <c:h val="7.2131640512428555E-2"/>
        </c:manualLayout>
      </c:layout>
      <c:overlay val="0"/>
      <c:spPr>
        <a:noFill/>
        <a:ln w="3175">
          <a:solidFill>
            <a:schemeClr val="tx1"/>
          </a:solidFill>
        </a:ln>
        <a:effectLst/>
      </c:spPr>
      <c:txPr>
        <a:bodyPr rot="0" spcFirstLastPara="1" vertOverflow="ellipsis" vert="horz" wrap="square" anchor="ctr" anchorCtr="1"/>
        <a:lstStyle/>
        <a:p>
          <a:pPr>
            <a:defRPr sz="900" b="0" i="0" u="none" strike="noStrike" kern="1200" baseline="0">
              <a:solidFill>
                <a:schemeClr val="tx1"/>
              </a:solidFill>
              <a:latin typeface="Palatino Linotype" panose="0204050205050503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solidFill>
              <a:ln>
                <a:noFill/>
              </a:ln>
              <a:effectLst/>
              <a:sp3d/>
            </c:spPr>
            <c:extLst>
              <c:ext xmlns:c16="http://schemas.microsoft.com/office/drawing/2014/chart" uri="{C3380CC4-5D6E-409C-BE32-E72D297353CC}">
                <c16:uniqueId val="{00000001-492F-414A-BE67-10DD7A0ACC50}"/>
              </c:ext>
            </c:extLst>
          </c:dPt>
          <c:dPt>
            <c:idx val="2"/>
            <c:invertIfNegative val="0"/>
            <c:bubble3D val="0"/>
            <c:spPr>
              <a:solidFill>
                <a:schemeClr val="bg1">
                  <a:lumMod val="65000"/>
                </a:schemeClr>
              </a:solidFill>
              <a:ln>
                <a:noFill/>
              </a:ln>
              <a:effectLst/>
              <a:sp3d/>
            </c:spPr>
            <c:extLst>
              <c:ext xmlns:c16="http://schemas.microsoft.com/office/drawing/2014/chart" uri="{C3380CC4-5D6E-409C-BE32-E72D297353CC}">
                <c16:uniqueId val="{00000003-492F-414A-BE67-10DD7A0ACC50}"/>
              </c:ext>
            </c:extLst>
          </c:dPt>
          <c:dPt>
            <c:idx val="3"/>
            <c:invertIfNegative val="0"/>
            <c:bubble3D val="0"/>
            <c:spPr>
              <a:solidFill>
                <a:schemeClr val="accent4"/>
              </a:solidFill>
              <a:ln>
                <a:noFill/>
              </a:ln>
              <a:effectLst/>
              <a:sp3d/>
            </c:spPr>
            <c:extLst>
              <c:ext xmlns:c16="http://schemas.microsoft.com/office/drawing/2014/chart" uri="{C3380CC4-5D6E-409C-BE32-E72D297353CC}">
                <c16:uniqueId val="{00000005-492F-414A-BE67-10DD7A0ACC50}"/>
              </c:ext>
            </c:extLst>
          </c:dPt>
          <c:dPt>
            <c:idx val="4"/>
            <c:invertIfNegative val="0"/>
            <c:bubble3D val="0"/>
            <c:spPr>
              <a:solidFill>
                <a:schemeClr val="accent5"/>
              </a:solidFill>
              <a:ln>
                <a:noFill/>
              </a:ln>
              <a:effectLst/>
              <a:sp3d/>
            </c:spPr>
            <c:extLst>
              <c:ext xmlns:c16="http://schemas.microsoft.com/office/drawing/2014/chart" uri="{C3380CC4-5D6E-409C-BE32-E72D297353CC}">
                <c16:uniqueId val="{00000007-492F-414A-BE67-10DD7A0ACC50}"/>
              </c:ext>
            </c:extLst>
          </c:dPt>
          <c:dPt>
            <c:idx val="5"/>
            <c:invertIfNegative val="0"/>
            <c:bubble3D val="0"/>
            <c:spPr>
              <a:solidFill>
                <a:schemeClr val="accent6"/>
              </a:solidFill>
              <a:ln>
                <a:noFill/>
              </a:ln>
              <a:effectLst/>
              <a:sp3d/>
            </c:spPr>
            <c:extLst>
              <c:ext xmlns:c16="http://schemas.microsoft.com/office/drawing/2014/chart" uri="{C3380CC4-5D6E-409C-BE32-E72D297353CC}">
                <c16:uniqueId val="{00000009-492F-414A-BE67-10DD7A0ACC50}"/>
              </c:ext>
            </c:extLst>
          </c:dPt>
          <c:dPt>
            <c:idx val="6"/>
            <c:invertIfNegative val="0"/>
            <c:bubble3D val="0"/>
            <c:spPr>
              <a:solidFill>
                <a:srgbClr val="7030A0"/>
              </a:solidFill>
              <a:ln>
                <a:noFill/>
              </a:ln>
              <a:effectLst/>
              <a:sp3d/>
            </c:spPr>
            <c:extLst>
              <c:ext xmlns:c16="http://schemas.microsoft.com/office/drawing/2014/chart" uri="{C3380CC4-5D6E-409C-BE32-E72D297353CC}">
                <c16:uniqueId val="{0000000B-492F-414A-BE67-10DD7A0ACC50}"/>
              </c:ext>
            </c:extLst>
          </c:dPt>
          <c:cat>
            <c:numRef>
              <c:f>in!$F$8:$L$8</c:f>
              <c:numCache>
                <c:formatCode>General</c:formatCode>
                <c:ptCount val="7"/>
                <c:pt idx="0">
                  <c:v>2015</c:v>
                </c:pt>
                <c:pt idx="1">
                  <c:v>2016</c:v>
                </c:pt>
                <c:pt idx="2">
                  <c:v>2017</c:v>
                </c:pt>
                <c:pt idx="3">
                  <c:v>2018</c:v>
                </c:pt>
                <c:pt idx="4">
                  <c:v>2019</c:v>
                </c:pt>
                <c:pt idx="5">
                  <c:v>2020</c:v>
                </c:pt>
                <c:pt idx="6">
                  <c:v>2021</c:v>
                </c:pt>
              </c:numCache>
            </c:numRef>
          </c:cat>
          <c:val>
            <c:numRef>
              <c:f>in!$F$22:$L$22</c:f>
              <c:numCache>
                <c:formatCode>General</c:formatCode>
                <c:ptCount val="7"/>
                <c:pt idx="0">
                  <c:v>0.14819227591666667</c:v>
                </c:pt>
                <c:pt idx="1">
                  <c:v>0.12045593425000001</c:v>
                </c:pt>
                <c:pt idx="2">
                  <c:v>0.11383383249999997</c:v>
                </c:pt>
                <c:pt idx="3">
                  <c:v>0.10545362666666667</c:v>
                </c:pt>
                <c:pt idx="4">
                  <c:v>0.11921815016666666</c:v>
                </c:pt>
                <c:pt idx="5">
                  <c:v>0.11645341791666668</c:v>
                </c:pt>
                <c:pt idx="6">
                  <c:v>0.13205877558333334</c:v>
                </c:pt>
              </c:numCache>
            </c:numRef>
          </c:val>
          <c:extLst>
            <c:ext xmlns:c16="http://schemas.microsoft.com/office/drawing/2014/chart" uri="{C3380CC4-5D6E-409C-BE32-E72D297353CC}">
              <c16:uniqueId val="{0000000C-492F-414A-BE67-10DD7A0ACC50}"/>
            </c:ext>
          </c:extLst>
        </c:ser>
        <c:dLbls>
          <c:showLegendKey val="0"/>
          <c:showVal val="0"/>
          <c:showCatName val="0"/>
          <c:showSerName val="0"/>
          <c:showPercent val="0"/>
          <c:showBubbleSize val="0"/>
        </c:dLbls>
        <c:gapWidth val="150"/>
        <c:axId val="330616144"/>
        <c:axId val="330611248"/>
      </c:barChart>
      <c:catAx>
        <c:axId val="33061614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latin typeface="Times New Roman" panose="02020603050405020304" pitchFamily="18" charset="0"/>
                    <a:cs typeface="Times New Roman" panose="02020603050405020304" pitchFamily="18" charset="0"/>
                  </a:rPr>
                  <a:t>Years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0611248"/>
        <c:crosses val="autoZero"/>
        <c:auto val="1"/>
        <c:lblAlgn val="ctr"/>
        <c:lblOffset val="100"/>
        <c:noMultiLvlLbl val="0"/>
      </c:catAx>
      <c:valAx>
        <c:axId val="330611248"/>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sz="1400">
                    <a:latin typeface="Times New Roman" panose="02020603050405020304" pitchFamily="18" charset="0"/>
                    <a:cs typeface="Times New Roman" panose="02020603050405020304" pitchFamily="18" charset="0"/>
                  </a:rPr>
                  <a:t>AOD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0"/>
        <c:majorTickMark val="out"/>
        <c:minorTickMark val="out"/>
        <c:tickLblPos val="nextTo"/>
        <c:spPr>
          <a:noFill/>
          <a:ln>
            <a:solidFill>
              <a:schemeClr val="tx1"/>
            </a:solid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0616144"/>
        <c:crosses val="autoZero"/>
        <c:crossBetween val="between"/>
      </c:valAx>
      <c:spPr>
        <a:noFill/>
        <a:ln w="635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161181775355"/>
          <c:y val="0.17108044584326157"/>
          <c:w val="0.78905966081162937"/>
          <c:h val="0.64529381368986971"/>
        </c:manualLayout>
      </c:layout>
      <c:lineChart>
        <c:grouping val="standard"/>
        <c:varyColors val="0"/>
        <c:ser>
          <c:idx val="0"/>
          <c:order val="0"/>
          <c:tx>
            <c:strRef>
              <c:f>in!$F$8</c:f>
              <c:strCache>
                <c:ptCount val="1"/>
                <c:pt idx="0">
                  <c:v>2015</c:v>
                </c:pt>
              </c:strCache>
            </c:strRef>
          </c:tx>
          <c:spPr>
            <a:ln w="28575" cap="rnd">
              <a:solidFill>
                <a:schemeClr val="accent1"/>
              </a:solidFill>
              <a:round/>
            </a:ln>
            <a:effectLst/>
          </c:spPr>
          <c:marker>
            <c:symbol val="none"/>
          </c:marker>
          <c:cat>
            <c:strRef>
              <c:f>in!$A$10:$A$21</c:f>
              <c:strCache>
                <c:ptCount val="12"/>
                <c:pt idx="0">
                  <c:v>J</c:v>
                </c:pt>
                <c:pt idx="1">
                  <c:v>F </c:v>
                </c:pt>
                <c:pt idx="2">
                  <c:v>M</c:v>
                </c:pt>
                <c:pt idx="3">
                  <c:v>A</c:v>
                </c:pt>
                <c:pt idx="4">
                  <c:v>M</c:v>
                </c:pt>
                <c:pt idx="5">
                  <c:v>J</c:v>
                </c:pt>
                <c:pt idx="6">
                  <c:v>J</c:v>
                </c:pt>
                <c:pt idx="7">
                  <c:v>A</c:v>
                </c:pt>
                <c:pt idx="8">
                  <c:v>S</c:v>
                </c:pt>
                <c:pt idx="9">
                  <c:v>O</c:v>
                </c:pt>
                <c:pt idx="10">
                  <c:v>N</c:v>
                </c:pt>
                <c:pt idx="11">
                  <c:v>D </c:v>
                </c:pt>
              </c:strCache>
            </c:strRef>
          </c:cat>
          <c:val>
            <c:numRef>
              <c:f>in!$F$10:$F$21</c:f>
              <c:numCache>
                <c:formatCode>General</c:formatCode>
                <c:ptCount val="12"/>
                <c:pt idx="0">
                  <c:v>6.7967580999999999E-2</c:v>
                </c:pt>
                <c:pt idx="1">
                  <c:v>7.1940024000000005E-2</c:v>
                </c:pt>
                <c:pt idx="2">
                  <c:v>9.3670102000000005E-2</c:v>
                </c:pt>
                <c:pt idx="3">
                  <c:v>0.15862515899999999</c:v>
                </c:pt>
                <c:pt idx="4">
                  <c:v>0.224390904</c:v>
                </c:pt>
                <c:pt idx="5">
                  <c:v>0.18530196600000001</c:v>
                </c:pt>
                <c:pt idx="6">
                  <c:v>0.194500638</c:v>
                </c:pt>
                <c:pt idx="7">
                  <c:v>0.26093008000000001</c:v>
                </c:pt>
                <c:pt idx="8">
                  <c:v>0.18356766699999999</c:v>
                </c:pt>
                <c:pt idx="9">
                  <c:v>0.15517066900000001</c:v>
                </c:pt>
                <c:pt idx="10">
                  <c:v>0.101282834</c:v>
                </c:pt>
                <c:pt idx="11">
                  <c:v>8.0959687000000002E-2</c:v>
                </c:pt>
              </c:numCache>
            </c:numRef>
          </c:val>
          <c:smooth val="1"/>
          <c:extLst>
            <c:ext xmlns:c16="http://schemas.microsoft.com/office/drawing/2014/chart" uri="{C3380CC4-5D6E-409C-BE32-E72D297353CC}">
              <c16:uniqueId val="{00000000-55EB-FE43-B774-2F2FF23635C6}"/>
            </c:ext>
          </c:extLst>
        </c:ser>
        <c:dLbls>
          <c:showLegendKey val="0"/>
          <c:showVal val="0"/>
          <c:showCatName val="0"/>
          <c:showSerName val="0"/>
          <c:showPercent val="0"/>
          <c:showBubbleSize val="0"/>
        </c:dLbls>
        <c:smooth val="0"/>
        <c:axId val="330614512"/>
        <c:axId val="330618320"/>
      </c:lineChart>
      <c:catAx>
        <c:axId val="330614512"/>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solidFill>
                      <a:schemeClr val="tx1"/>
                    </a:solidFill>
                    <a:latin typeface="Times New Roman" panose="02020603050405020304" pitchFamily="18" charset="0"/>
                    <a:cs typeface="Times New Roman" panose="02020603050405020304" pitchFamily="18" charset="0"/>
                  </a:rPr>
                  <a:t>Months </a:t>
                </a:r>
              </a:p>
            </c:rich>
          </c:tx>
          <c:layout>
            <c:manualLayout>
              <c:xMode val="edge"/>
              <c:yMode val="edge"/>
              <c:x val="0.48273394562197441"/>
              <c:y val="0.9145349094790261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out"/>
        <c:tickLblPos val="low"/>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330618320"/>
        <c:crosses val="autoZero"/>
        <c:auto val="1"/>
        <c:lblAlgn val="ctr"/>
        <c:lblOffset val="100"/>
        <c:tickLblSkip val="1"/>
        <c:noMultiLvlLbl val="0"/>
      </c:catAx>
      <c:valAx>
        <c:axId val="330618320"/>
        <c:scaling>
          <c:orientation val="minMax"/>
        </c:scaling>
        <c:delete val="0"/>
        <c:axPos val="l"/>
        <c:majorGridlines>
          <c:spPr>
            <a:ln w="3175" cap="flat" cmpd="sng" algn="ctr">
              <a:solidFill>
                <a:schemeClr val="bg1">
                  <a:lumMod val="95000"/>
                </a:schemeClr>
              </a:solidFill>
              <a:prstDash val="sysDot"/>
              <a:miter lim="800000"/>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solidFill>
                      <a:schemeClr val="tx1"/>
                    </a:solidFill>
                    <a:latin typeface="Times New Roman" panose="02020603050405020304" pitchFamily="18" charset="0"/>
                    <a:cs typeface="Times New Roman" panose="02020603050405020304" pitchFamily="18" charset="0"/>
                  </a:rPr>
                  <a:t>AOD</a:t>
                </a:r>
              </a:p>
            </c:rich>
          </c:tx>
          <c:layout>
            <c:manualLayout>
              <c:xMode val="edge"/>
              <c:yMode val="edge"/>
              <c:x val="2.3549494611739925E-3"/>
              <c:y val="0.4283454293590564"/>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out"/>
        <c:tickLblPos val="nextTo"/>
        <c:spPr>
          <a:noFill/>
          <a:ln>
            <a:solidFill>
              <a:schemeClr val="tx1"/>
            </a:solidFill>
          </a:ln>
          <a:effectLst/>
        </c:spPr>
        <c:txPr>
          <a:bodyPr rot="0" spcFirstLastPara="1" vertOverflow="ellipsis" wrap="square" anchor="ctr" anchorCtr="1"/>
          <a:lstStyle/>
          <a:p>
            <a:pPr>
              <a:defRPr sz="16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330614512"/>
        <c:crosses val="autoZero"/>
        <c:crossBetween val="between"/>
      </c:valAx>
      <c:spPr>
        <a:noFill/>
        <a:ln w="6350">
          <a:solidFill>
            <a:schemeClr val="tx1"/>
          </a:solidFill>
          <a:prstDash val="sysDot"/>
          <a:miter lim="800000"/>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baseline="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E61A-4844-B48F-511366AF27C1}"/>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E61A-4844-B48F-511366AF27C1}"/>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5-E61A-4844-B48F-511366AF27C1}"/>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7-E61A-4844-B48F-511366AF27C1}"/>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9-E61A-4844-B48F-511366AF27C1}"/>
              </c:ext>
            </c:extLst>
          </c:dPt>
          <c:dPt>
            <c:idx val="6"/>
            <c:invertIfNegative val="0"/>
            <c:bubble3D val="0"/>
            <c:spPr>
              <a:solidFill>
                <a:srgbClr val="7030A0"/>
              </a:solidFill>
              <a:ln>
                <a:noFill/>
              </a:ln>
              <a:effectLst/>
            </c:spPr>
            <c:extLst>
              <c:ext xmlns:c16="http://schemas.microsoft.com/office/drawing/2014/chart" uri="{C3380CC4-5D6E-409C-BE32-E72D297353CC}">
                <c16:uniqueId val="{0000000B-E61A-4844-B48F-511366AF27C1}"/>
              </c:ext>
            </c:extLst>
          </c:dPt>
          <c:cat>
            <c:numRef>
              <c:f>in!$A$121:$A$127</c:f>
              <c:numCache>
                <c:formatCode>General</c:formatCode>
                <c:ptCount val="7"/>
                <c:pt idx="0">
                  <c:v>2015</c:v>
                </c:pt>
                <c:pt idx="1">
                  <c:v>2016</c:v>
                </c:pt>
                <c:pt idx="2">
                  <c:v>2017</c:v>
                </c:pt>
                <c:pt idx="3">
                  <c:v>2018</c:v>
                </c:pt>
                <c:pt idx="4">
                  <c:v>2019</c:v>
                </c:pt>
                <c:pt idx="5">
                  <c:v>2020</c:v>
                </c:pt>
                <c:pt idx="6">
                  <c:v>2021</c:v>
                </c:pt>
              </c:numCache>
            </c:numRef>
          </c:cat>
          <c:val>
            <c:numRef>
              <c:f>in!$B$121:$B$127</c:f>
              <c:numCache>
                <c:formatCode>General</c:formatCode>
                <c:ptCount val="7"/>
                <c:pt idx="0">
                  <c:v>1527</c:v>
                </c:pt>
                <c:pt idx="1">
                  <c:v>1278</c:v>
                </c:pt>
                <c:pt idx="2">
                  <c:v>1010</c:v>
                </c:pt>
                <c:pt idx="3">
                  <c:v>768</c:v>
                </c:pt>
                <c:pt idx="4">
                  <c:v>987</c:v>
                </c:pt>
                <c:pt idx="5">
                  <c:v>848</c:v>
                </c:pt>
                <c:pt idx="6">
                  <c:v>648</c:v>
                </c:pt>
              </c:numCache>
            </c:numRef>
          </c:val>
          <c:extLst>
            <c:ext xmlns:c16="http://schemas.microsoft.com/office/drawing/2014/chart" uri="{C3380CC4-5D6E-409C-BE32-E72D297353CC}">
              <c16:uniqueId val="{0000000C-E61A-4844-B48F-511366AF27C1}"/>
            </c:ext>
          </c:extLst>
        </c:ser>
        <c:dLbls>
          <c:showLegendKey val="0"/>
          <c:showVal val="0"/>
          <c:showCatName val="0"/>
          <c:showSerName val="0"/>
          <c:showPercent val="0"/>
          <c:showBubbleSize val="0"/>
        </c:dLbls>
        <c:gapWidth val="219"/>
        <c:overlap val="-27"/>
        <c:axId val="330615600"/>
        <c:axId val="330613424"/>
      </c:barChart>
      <c:catAx>
        <c:axId val="3306156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latin typeface="Times New Roman" panose="02020603050405020304" pitchFamily="18" charset="0"/>
                    <a:cs typeface="Times New Roman" panose="02020603050405020304" pitchFamily="18" charset="0"/>
                  </a:rPr>
                  <a:t>Yeares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0613424"/>
        <c:crosses val="autoZero"/>
        <c:auto val="1"/>
        <c:lblAlgn val="ctr"/>
        <c:lblOffset val="100"/>
        <c:noMultiLvlLbl val="0"/>
      </c:catAx>
      <c:valAx>
        <c:axId val="330613424"/>
        <c:scaling>
          <c:orientation val="minMax"/>
        </c:scaling>
        <c:delete val="0"/>
        <c:axPos val="l"/>
        <c:majorGridlines>
          <c:spPr>
            <a:ln w="9525" cap="flat" cmpd="sng" algn="ctr">
              <a:noFill/>
              <a:prstDash val="sysDash"/>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a:latin typeface="Times New Roman" panose="02020603050405020304" pitchFamily="18" charset="0"/>
                    <a:cs typeface="Times New Roman" panose="02020603050405020304" pitchFamily="18" charset="0"/>
                  </a:rPr>
                  <a:t>Ejectable flares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0615600"/>
        <c:crosses val="autoZero"/>
        <c:crossBetween val="between"/>
      </c:valAx>
      <c:spPr>
        <a:noFill/>
        <a:ln w="6350">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2EC3-424D-8909-07D124DE27A4}"/>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2EC3-424D-8909-07D124DE27A4}"/>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5-2EC3-424D-8909-07D124DE27A4}"/>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7-2EC3-424D-8909-07D124DE27A4}"/>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9-2EC3-424D-8909-07D124DE27A4}"/>
              </c:ext>
            </c:extLst>
          </c:dPt>
          <c:dPt>
            <c:idx val="6"/>
            <c:invertIfNegative val="0"/>
            <c:bubble3D val="0"/>
            <c:spPr>
              <a:solidFill>
                <a:srgbClr val="002060"/>
              </a:solidFill>
              <a:ln>
                <a:noFill/>
              </a:ln>
              <a:effectLst/>
            </c:spPr>
            <c:extLst>
              <c:ext xmlns:c16="http://schemas.microsoft.com/office/drawing/2014/chart" uri="{C3380CC4-5D6E-409C-BE32-E72D297353CC}">
                <c16:uniqueId val="{0000000B-2EC3-424D-8909-07D124DE27A4}"/>
              </c:ext>
            </c:extLst>
          </c:dPt>
          <c:cat>
            <c:numRef>
              <c:f>'AE San Angelo TX2'!$F$12:$L$12</c:f>
              <c:numCache>
                <c:formatCode>General</c:formatCode>
                <c:ptCount val="7"/>
                <c:pt idx="0">
                  <c:v>2015</c:v>
                </c:pt>
                <c:pt idx="1">
                  <c:v>2016</c:v>
                </c:pt>
                <c:pt idx="2">
                  <c:v>2017</c:v>
                </c:pt>
                <c:pt idx="3">
                  <c:v>2018</c:v>
                </c:pt>
                <c:pt idx="4">
                  <c:v>2019</c:v>
                </c:pt>
                <c:pt idx="5">
                  <c:v>2020</c:v>
                </c:pt>
                <c:pt idx="6">
                  <c:v>2021</c:v>
                </c:pt>
              </c:numCache>
            </c:numRef>
          </c:cat>
          <c:val>
            <c:numRef>
              <c:f>'AE San Angelo TX2'!$F$27:$L$27</c:f>
              <c:numCache>
                <c:formatCode>General</c:formatCode>
                <c:ptCount val="7"/>
                <c:pt idx="0">
                  <c:v>1.4294301575000004</c:v>
                </c:pt>
                <c:pt idx="1">
                  <c:v>1.4451910716666667</c:v>
                </c:pt>
                <c:pt idx="2">
                  <c:v>1.4165223191666667</c:v>
                </c:pt>
                <c:pt idx="3">
                  <c:v>1.3789351216666665</c:v>
                </c:pt>
                <c:pt idx="4">
                  <c:v>1.4364986799999999</c:v>
                </c:pt>
                <c:pt idx="5">
                  <c:v>1.3718128283333335</c:v>
                </c:pt>
                <c:pt idx="6">
                  <c:v>1.3642951291666667</c:v>
                </c:pt>
              </c:numCache>
            </c:numRef>
          </c:val>
          <c:extLst>
            <c:ext xmlns:c16="http://schemas.microsoft.com/office/drawing/2014/chart" uri="{C3380CC4-5D6E-409C-BE32-E72D297353CC}">
              <c16:uniqueId val="{0000000C-2EC3-424D-8909-07D124DE27A4}"/>
            </c:ext>
          </c:extLst>
        </c:ser>
        <c:dLbls>
          <c:showLegendKey val="0"/>
          <c:showVal val="0"/>
          <c:showCatName val="0"/>
          <c:showSerName val="0"/>
          <c:showPercent val="0"/>
          <c:showBubbleSize val="0"/>
        </c:dLbls>
        <c:gapWidth val="219"/>
        <c:overlap val="-27"/>
        <c:axId val="332165600"/>
        <c:axId val="332168320"/>
      </c:barChart>
      <c:catAx>
        <c:axId val="33216560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Years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2168320"/>
        <c:crosses val="autoZero"/>
        <c:auto val="1"/>
        <c:lblAlgn val="ctr"/>
        <c:lblOffset val="100"/>
        <c:noMultiLvlLbl val="0"/>
      </c:catAx>
      <c:valAx>
        <c:axId val="332168320"/>
        <c:scaling>
          <c:orientation val="minMax"/>
        </c:scaling>
        <c:delete val="0"/>
        <c:axPos val="l"/>
        <c:majorGridlines>
          <c:spPr>
            <a:ln w="9525" cap="flat" cmpd="sng" algn="ctr">
              <a:solidFill>
                <a:schemeClr val="tx1">
                  <a:lumMod val="15000"/>
                  <a:lumOff val="85000"/>
                </a:schemeClr>
              </a:solidFill>
              <a:prstDash val="sysDash"/>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i="0" u="none" strike="noStrike" kern="1200" baseline="0">
                    <a:solidFill>
                      <a:sysClr val="windowText" lastClr="000000">
                        <a:lumMod val="65000"/>
                        <a:lumOff val="35000"/>
                      </a:sysClr>
                    </a:solidFill>
                  </a:rPr>
                  <a:t>Area-Averaged of Deep Blue </a:t>
                </a:r>
                <a:r>
                  <a:rPr lang="en-US" sz="1400" b="0" i="0" u="none" strike="noStrike" baseline="0">
                    <a:effectLst/>
                  </a:rPr>
                  <a:t>Ångström</a:t>
                </a:r>
                <a:r>
                  <a:rPr lang="en-US" sz="1400" b="0" i="0" u="none" strike="noStrike" kern="1200" baseline="0">
                    <a:solidFill>
                      <a:sysClr val="windowText" lastClr="000000">
                        <a:lumMod val="65000"/>
                        <a:lumOff val="35000"/>
                      </a:sysClr>
                    </a:solidFill>
                  </a:rPr>
                  <a:t> Exponent </a:t>
                </a:r>
              </a:p>
            </c:rich>
          </c:tx>
          <c:layout>
            <c:manualLayout>
              <c:xMode val="edge"/>
              <c:yMode val="edge"/>
              <c:x val="1.5941698929628788E-2"/>
              <c:y val="0.12490740740740738"/>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2165600"/>
        <c:crosses val="autoZero"/>
        <c:crossBetween val="between"/>
      </c:valAx>
      <c:spPr>
        <a:noFill/>
        <a:ln w="635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cat>
            <c:strRef>
              <c:f>'AE San Angelo TX2'!$E$13:$E$24</c:f>
              <c:strCache>
                <c:ptCount val="12"/>
                <c:pt idx="0">
                  <c:v>J</c:v>
                </c:pt>
                <c:pt idx="1">
                  <c:v>F</c:v>
                </c:pt>
                <c:pt idx="2">
                  <c:v>M</c:v>
                </c:pt>
                <c:pt idx="3">
                  <c:v>A</c:v>
                </c:pt>
                <c:pt idx="4">
                  <c:v>M</c:v>
                </c:pt>
                <c:pt idx="5">
                  <c:v>J</c:v>
                </c:pt>
                <c:pt idx="6">
                  <c:v>J</c:v>
                </c:pt>
                <c:pt idx="7">
                  <c:v>A</c:v>
                </c:pt>
                <c:pt idx="8">
                  <c:v>S</c:v>
                </c:pt>
                <c:pt idx="9">
                  <c:v>O</c:v>
                </c:pt>
                <c:pt idx="10">
                  <c:v>N</c:v>
                </c:pt>
                <c:pt idx="11">
                  <c:v>D</c:v>
                </c:pt>
              </c:strCache>
            </c:strRef>
          </c:cat>
          <c:val>
            <c:numRef>
              <c:f>'AE San Angelo TX2'!$G$13:$G$24</c:f>
              <c:numCache>
                <c:formatCode>General</c:formatCode>
                <c:ptCount val="12"/>
                <c:pt idx="0">
                  <c:v>1.4856982000000001</c:v>
                </c:pt>
                <c:pt idx="1">
                  <c:v>1.4566806299999999</c:v>
                </c:pt>
                <c:pt idx="2">
                  <c:v>1.3878390599999999</c:v>
                </c:pt>
                <c:pt idx="3">
                  <c:v>1.4088902400000001</c:v>
                </c:pt>
                <c:pt idx="4">
                  <c:v>1.4079961700000001</c:v>
                </c:pt>
                <c:pt idx="5">
                  <c:v>1.43173547</c:v>
                </c:pt>
                <c:pt idx="6">
                  <c:v>1.4171410600000001</c:v>
                </c:pt>
                <c:pt idx="7">
                  <c:v>1.40343884</c:v>
                </c:pt>
                <c:pt idx="8">
                  <c:v>1.4673972500000001</c:v>
                </c:pt>
                <c:pt idx="9">
                  <c:v>1.49195525</c:v>
                </c:pt>
                <c:pt idx="10">
                  <c:v>1.4966676000000001</c:v>
                </c:pt>
                <c:pt idx="11">
                  <c:v>1.4868530900000001</c:v>
                </c:pt>
              </c:numCache>
            </c:numRef>
          </c:val>
          <c:smooth val="1"/>
          <c:extLst>
            <c:ext xmlns:c16="http://schemas.microsoft.com/office/drawing/2014/chart" uri="{C3380CC4-5D6E-409C-BE32-E72D297353CC}">
              <c16:uniqueId val="{00000000-4C1D-B94C-8209-5D71BE0679AC}"/>
            </c:ext>
          </c:extLst>
        </c:ser>
        <c:dLbls>
          <c:showLegendKey val="0"/>
          <c:showVal val="0"/>
          <c:showCatName val="0"/>
          <c:showSerName val="0"/>
          <c:showPercent val="0"/>
          <c:showBubbleSize val="0"/>
        </c:dLbls>
        <c:smooth val="0"/>
        <c:axId val="332165056"/>
        <c:axId val="332167776"/>
      </c:lineChart>
      <c:catAx>
        <c:axId val="33216505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Months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2167776"/>
        <c:crosses val="autoZero"/>
        <c:auto val="1"/>
        <c:lblAlgn val="ctr"/>
        <c:lblOffset val="100"/>
        <c:noMultiLvlLbl val="0"/>
      </c:catAx>
      <c:valAx>
        <c:axId val="332167776"/>
        <c:scaling>
          <c:orientation val="minMax"/>
        </c:scaling>
        <c:delete val="0"/>
        <c:axPos val="l"/>
        <c:majorGridlines>
          <c:spPr>
            <a:ln w="9525" cap="flat" cmpd="sng" algn="ctr">
              <a:solidFill>
                <a:schemeClr val="tx1">
                  <a:lumMod val="15000"/>
                  <a:lumOff val="85000"/>
                </a:schemeClr>
              </a:solidFill>
              <a:prstDash val="sysDash"/>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b="0" i="0" u="none" strike="noStrike" kern="1200" baseline="0">
                    <a:solidFill>
                      <a:sysClr val="windowText" lastClr="000000">
                        <a:lumMod val="65000"/>
                        <a:lumOff val="35000"/>
                      </a:sysClr>
                    </a:solidFill>
                  </a:rPr>
                  <a:t>Area-Averaged of Deep Blue </a:t>
                </a:r>
                <a:r>
                  <a:rPr lang="en-US" sz="1400" b="0" i="0" u="none" strike="noStrike" baseline="0">
                    <a:effectLst/>
                  </a:rPr>
                  <a:t>Ångström </a:t>
                </a:r>
                <a:r>
                  <a:rPr lang="en-US" sz="1400" b="0" i="0" u="none" strike="noStrike" kern="1200" baseline="0">
                    <a:solidFill>
                      <a:sysClr val="windowText" lastClr="000000">
                        <a:lumMod val="65000"/>
                        <a:lumOff val="35000"/>
                      </a:sysClr>
                    </a:solidFill>
                  </a:rPr>
                  <a:t> Exponent </a:t>
                </a:r>
              </a:p>
            </c:rich>
          </c:tx>
          <c:layout>
            <c:manualLayout>
              <c:xMode val="edge"/>
              <c:yMode val="edge"/>
              <c:x val="1.5726802965625702E-2"/>
              <c:y val="0.1319699812382739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2165056"/>
        <c:crosses val="autoZero"/>
        <c:crossBetween val="between"/>
      </c:valAx>
      <c:spPr>
        <a:noFill/>
        <a:ln w="635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636180092873"/>
          <c:y val="5.144995322731525E-2"/>
          <c:w val="0.85563210848643922"/>
          <c:h val="0.68999801124017601"/>
        </c:manualLayout>
      </c:layout>
      <c:barChart>
        <c:barDir val="col"/>
        <c:grouping val="clustered"/>
        <c:varyColors val="0"/>
        <c:ser>
          <c:idx val="0"/>
          <c:order val="0"/>
          <c:tx>
            <c:strRef>
              <c:f>Sheet1!$C$5</c:f>
              <c:strCache>
                <c:ptCount val="1"/>
                <c:pt idx="0">
                  <c:v>bafore</c:v>
                </c:pt>
              </c:strCache>
            </c:strRef>
          </c:tx>
          <c:spPr>
            <a:solidFill>
              <a:schemeClr val="accent1"/>
            </a:solidFill>
            <a:ln>
              <a:noFill/>
            </a:ln>
            <a:effectLst/>
          </c:spPr>
          <c:invertIfNegative val="0"/>
          <c:val>
            <c:numRef>
              <c:f>Sheet1!$C$6:$C$27</c:f>
              <c:numCache>
                <c:formatCode>General</c:formatCode>
                <c:ptCount val="22"/>
                <c:pt idx="0">
                  <c:v>2.30000011E-2</c:v>
                </c:pt>
                <c:pt idx="1">
                  <c:v>1.9000000900000001E-2</c:v>
                </c:pt>
                <c:pt idx="2">
                  <c:v>1.9000000900000001E-2</c:v>
                </c:pt>
                <c:pt idx="3">
                  <c:v>2.30000011E-2</c:v>
                </c:pt>
                <c:pt idx="4">
                  <c:v>2.30000011E-2</c:v>
                </c:pt>
                <c:pt idx="5">
                  <c:v>2.30000011E-2</c:v>
                </c:pt>
                <c:pt idx="6">
                  <c:v>2.50000012E-2</c:v>
                </c:pt>
                <c:pt idx="7">
                  <c:v>2.9000001399999999E-2</c:v>
                </c:pt>
                <c:pt idx="8">
                  <c:v>1.7000000800000001E-2</c:v>
                </c:pt>
                <c:pt idx="9">
                  <c:v>3.20000015E-2</c:v>
                </c:pt>
                <c:pt idx="10">
                  <c:v>1.80000009E-2</c:v>
                </c:pt>
                <c:pt idx="11">
                  <c:v>2.4000001100000001E-2</c:v>
                </c:pt>
                <c:pt idx="12">
                  <c:v>2.2000001000000002E-2</c:v>
                </c:pt>
                <c:pt idx="13">
                  <c:v>1.80000009E-2</c:v>
                </c:pt>
                <c:pt idx="14">
                  <c:v>1.80000009E-2</c:v>
                </c:pt>
                <c:pt idx="15">
                  <c:v>4.1000001899999999E-2</c:v>
                </c:pt>
                <c:pt idx="16">
                  <c:v>2.50000012E-2</c:v>
                </c:pt>
                <c:pt idx="17">
                  <c:v>2.2000001000000002E-2</c:v>
                </c:pt>
                <c:pt idx="18">
                  <c:v>1.9000000900000001E-2</c:v>
                </c:pt>
                <c:pt idx="19">
                  <c:v>1.9000000900000001E-2</c:v>
                </c:pt>
                <c:pt idx="20">
                  <c:v>1.80000009E-2</c:v>
                </c:pt>
                <c:pt idx="21">
                  <c:v>2.0000000899999999E-2</c:v>
                </c:pt>
              </c:numCache>
            </c:numRef>
          </c:val>
          <c:extLst>
            <c:ext xmlns:c16="http://schemas.microsoft.com/office/drawing/2014/chart" uri="{C3380CC4-5D6E-409C-BE32-E72D297353CC}">
              <c16:uniqueId val="{00000000-655C-FC43-9E66-17B13A20A543}"/>
            </c:ext>
          </c:extLst>
        </c:ser>
        <c:ser>
          <c:idx val="1"/>
          <c:order val="1"/>
          <c:tx>
            <c:strRef>
              <c:f>Sheet1!$D$5</c:f>
              <c:strCache>
                <c:ptCount val="1"/>
                <c:pt idx="0">
                  <c:v>same day</c:v>
                </c:pt>
              </c:strCache>
            </c:strRef>
          </c:tx>
          <c:spPr>
            <a:solidFill>
              <a:schemeClr val="accent2"/>
            </a:solidFill>
            <a:ln>
              <a:noFill/>
            </a:ln>
            <a:effectLst/>
          </c:spPr>
          <c:invertIfNegative val="0"/>
          <c:val>
            <c:numRef>
              <c:f>Sheet1!$D$6:$D$27</c:f>
              <c:numCache>
                <c:formatCode>General</c:formatCode>
                <c:ptCount val="22"/>
                <c:pt idx="0">
                  <c:v>1.80000009E-2</c:v>
                </c:pt>
                <c:pt idx="1">
                  <c:v>2.1000001000000001E-2</c:v>
                </c:pt>
                <c:pt idx="2">
                  <c:v>1.9000000900000001E-2</c:v>
                </c:pt>
                <c:pt idx="3">
                  <c:v>2.30000011E-2</c:v>
                </c:pt>
                <c:pt idx="4">
                  <c:v>1.80000009E-2</c:v>
                </c:pt>
                <c:pt idx="5">
                  <c:v>1.80000009E-2</c:v>
                </c:pt>
                <c:pt idx="6">
                  <c:v>2.1000001000000001E-2</c:v>
                </c:pt>
                <c:pt idx="7">
                  <c:v>1.7000000800000001E-2</c:v>
                </c:pt>
                <c:pt idx="8">
                  <c:v>3.20000015E-2</c:v>
                </c:pt>
                <c:pt idx="9">
                  <c:v>1.80000009E-2</c:v>
                </c:pt>
                <c:pt idx="10">
                  <c:v>1.9000000900000001E-2</c:v>
                </c:pt>
                <c:pt idx="11">
                  <c:v>1.7000000800000001E-2</c:v>
                </c:pt>
                <c:pt idx="12">
                  <c:v>1.80000009E-2</c:v>
                </c:pt>
                <c:pt idx="13">
                  <c:v>2.30000011E-2</c:v>
                </c:pt>
                <c:pt idx="14">
                  <c:v>2.30000011E-2</c:v>
                </c:pt>
                <c:pt idx="15">
                  <c:v>1.80000009E-2</c:v>
                </c:pt>
                <c:pt idx="16">
                  <c:v>2.30000011E-2</c:v>
                </c:pt>
                <c:pt idx="17">
                  <c:v>2.0000000899999999E-2</c:v>
                </c:pt>
                <c:pt idx="18">
                  <c:v>1.80000009E-2</c:v>
                </c:pt>
                <c:pt idx="19">
                  <c:v>2.0000000899999999E-2</c:v>
                </c:pt>
                <c:pt idx="20">
                  <c:v>1.80000009E-2</c:v>
                </c:pt>
                <c:pt idx="21">
                  <c:v>1.7000000800000001E-2</c:v>
                </c:pt>
              </c:numCache>
            </c:numRef>
          </c:val>
          <c:extLst>
            <c:ext xmlns:c16="http://schemas.microsoft.com/office/drawing/2014/chart" uri="{C3380CC4-5D6E-409C-BE32-E72D297353CC}">
              <c16:uniqueId val="{00000001-655C-FC43-9E66-17B13A20A543}"/>
            </c:ext>
          </c:extLst>
        </c:ser>
        <c:ser>
          <c:idx val="2"/>
          <c:order val="2"/>
          <c:tx>
            <c:strRef>
              <c:f>Sheet1!$E$5</c:f>
              <c:strCache>
                <c:ptCount val="1"/>
                <c:pt idx="0">
                  <c:v>after</c:v>
                </c:pt>
              </c:strCache>
            </c:strRef>
          </c:tx>
          <c:spPr>
            <a:solidFill>
              <a:schemeClr val="accent3"/>
            </a:solidFill>
            <a:ln>
              <a:noFill/>
            </a:ln>
            <a:effectLst/>
          </c:spPr>
          <c:invertIfNegative val="0"/>
          <c:val>
            <c:numRef>
              <c:f>Sheet1!$E$6:$E$27</c:f>
              <c:numCache>
                <c:formatCode>General</c:formatCode>
                <c:ptCount val="22"/>
                <c:pt idx="0">
                  <c:v>2.30000011E-2</c:v>
                </c:pt>
                <c:pt idx="1">
                  <c:v>1.9000000900000001E-2</c:v>
                </c:pt>
                <c:pt idx="2">
                  <c:v>2.30000011E-2</c:v>
                </c:pt>
                <c:pt idx="3">
                  <c:v>1.80000009E-2</c:v>
                </c:pt>
                <c:pt idx="4">
                  <c:v>2.1000001000000001E-2</c:v>
                </c:pt>
                <c:pt idx="5">
                  <c:v>2.4000001100000001E-2</c:v>
                </c:pt>
                <c:pt idx="6">
                  <c:v>2.9000001399999999E-2</c:v>
                </c:pt>
                <c:pt idx="7">
                  <c:v>3.20000015E-2</c:v>
                </c:pt>
                <c:pt idx="8">
                  <c:v>1.80000009E-2</c:v>
                </c:pt>
                <c:pt idx="9">
                  <c:v>1.7000000800000001E-2</c:v>
                </c:pt>
                <c:pt idx="10">
                  <c:v>1.80000009E-2</c:v>
                </c:pt>
                <c:pt idx="11">
                  <c:v>2.1000001000000001E-2</c:v>
                </c:pt>
                <c:pt idx="12">
                  <c:v>1.80000009E-2</c:v>
                </c:pt>
                <c:pt idx="13">
                  <c:v>1.80000009E-2</c:v>
                </c:pt>
                <c:pt idx="14">
                  <c:v>1.9000000900000001E-2</c:v>
                </c:pt>
                <c:pt idx="15">
                  <c:v>1.80000009E-2</c:v>
                </c:pt>
                <c:pt idx="16">
                  <c:v>2.2000001000000002E-2</c:v>
                </c:pt>
                <c:pt idx="17">
                  <c:v>1.80000009E-2</c:v>
                </c:pt>
                <c:pt idx="18">
                  <c:v>1.80000009E-2</c:v>
                </c:pt>
                <c:pt idx="19">
                  <c:v>1.80000009E-2</c:v>
                </c:pt>
                <c:pt idx="20">
                  <c:v>1.80000009E-2</c:v>
                </c:pt>
                <c:pt idx="21">
                  <c:v>2.0000000899999999E-2</c:v>
                </c:pt>
              </c:numCache>
            </c:numRef>
          </c:val>
          <c:extLst>
            <c:ext xmlns:c16="http://schemas.microsoft.com/office/drawing/2014/chart" uri="{C3380CC4-5D6E-409C-BE32-E72D297353CC}">
              <c16:uniqueId val="{00000002-655C-FC43-9E66-17B13A20A543}"/>
            </c:ext>
          </c:extLst>
        </c:ser>
        <c:dLbls>
          <c:showLegendKey val="0"/>
          <c:showVal val="0"/>
          <c:showCatName val="0"/>
          <c:showSerName val="0"/>
          <c:showPercent val="0"/>
          <c:showBubbleSize val="0"/>
        </c:dLbls>
        <c:gapWidth val="219"/>
        <c:overlap val="-27"/>
        <c:axId val="2145835120"/>
        <c:axId val="2145836848"/>
      </c:barChart>
      <c:catAx>
        <c:axId val="214583512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Operational seeding days</a:t>
                </a:r>
              </a:p>
            </c:rich>
          </c:tx>
          <c:layout>
            <c:manualLayout>
              <c:xMode val="edge"/>
              <c:yMode val="edge"/>
              <c:x val="0.34448633824618075"/>
              <c:y val="0.8199244271266840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5836848"/>
        <c:crosses val="autoZero"/>
        <c:auto val="1"/>
        <c:lblAlgn val="ctr"/>
        <c:lblOffset val="100"/>
        <c:noMultiLvlLbl val="0"/>
      </c:catAx>
      <c:valAx>
        <c:axId val="2145836848"/>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AOD</a:t>
                </a:r>
              </a:p>
            </c:rich>
          </c:tx>
          <c:layout>
            <c:manualLayout>
              <c:xMode val="edge"/>
              <c:yMode val="edge"/>
              <c:x val="1.282051282051282E-2"/>
              <c:y val="0.2688644917982072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out"/>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5835120"/>
        <c:crosses val="autoZero"/>
        <c:crossBetween val="between"/>
      </c:valAx>
      <c:spPr>
        <a:noFill/>
        <a:ln w="6350">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2">
          <a:lumMod val="90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88CAFF-B9AA-B94B-986E-6FBB95965DD8}" type="datetimeFigureOut">
              <a:rPr lang="en-US" smtClean="0"/>
              <a:t>3/27/24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4F9C14-4E01-2941-9B58-B7955AB3A141}" type="slidenum">
              <a:rPr lang="en-US" smtClean="0"/>
              <a:t>‹#›</a:t>
            </a:fld>
            <a:endParaRPr lang="en-US"/>
          </a:p>
        </p:txBody>
      </p:sp>
    </p:spTree>
    <p:extLst>
      <p:ext uri="{BB962C8B-B14F-4D97-AF65-F5344CB8AC3E}">
        <p14:creationId xmlns:p14="http://schemas.microsoft.com/office/powerpoint/2010/main" val="1820638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page </a:t>
            </a:r>
          </a:p>
          <a:p>
            <a:endParaRPr lang="en-US" dirty="0"/>
          </a:p>
        </p:txBody>
      </p:sp>
      <p:sp>
        <p:nvSpPr>
          <p:cNvPr id="4" name="Slide Number Placeholder 3"/>
          <p:cNvSpPr>
            <a:spLocks noGrp="1"/>
          </p:cNvSpPr>
          <p:nvPr>
            <p:ph type="sldNum" sz="quarter" idx="5"/>
          </p:nvPr>
        </p:nvSpPr>
        <p:spPr/>
        <p:txBody>
          <a:bodyPr/>
          <a:lstStyle/>
          <a:p>
            <a:fld id="{554F9C14-4E01-2941-9B58-B7955AB3A141}" type="slidenum">
              <a:rPr lang="en-US" smtClean="0"/>
              <a:t>1</a:t>
            </a:fld>
            <a:endParaRPr lang="en-US"/>
          </a:p>
        </p:txBody>
      </p:sp>
    </p:spTree>
    <p:extLst>
      <p:ext uri="{BB962C8B-B14F-4D97-AF65-F5344CB8AC3E}">
        <p14:creationId xmlns:p14="http://schemas.microsoft.com/office/powerpoint/2010/main" val="1288735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4F9C14-4E01-2941-9B58-B7955AB3A141}" type="slidenum">
              <a:rPr lang="en-US" smtClean="0"/>
              <a:t>10</a:t>
            </a:fld>
            <a:endParaRPr lang="en-US"/>
          </a:p>
        </p:txBody>
      </p:sp>
    </p:spTree>
    <p:extLst>
      <p:ext uri="{BB962C8B-B14F-4D97-AF65-F5344CB8AC3E}">
        <p14:creationId xmlns:p14="http://schemas.microsoft.com/office/powerpoint/2010/main" val="1699602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4F9C14-4E01-2941-9B58-B7955AB3A141}" type="slidenum">
              <a:rPr lang="en-US" smtClean="0"/>
              <a:t>11</a:t>
            </a:fld>
            <a:endParaRPr lang="en-US"/>
          </a:p>
        </p:txBody>
      </p:sp>
    </p:spTree>
    <p:extLst>
      <p:ext uri="{BB962C8B-B14F-4D97-AF65-F5344CB8AC3E}">
        <p14:creationId xmlns:p14="http://schemas.microsoft.com/office/powerpoint/2010/main" val="3588835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1. Using Silver Iodide</a:t>
            </a:r>
          </a:p>
          <a:p>
            <a:endParaRPr lang="en-US" dirty="0"/>
          </a:p>
          <a:p>
            <a:r>
              <a:rPr lang="en-US" dirty="0"/>
              <a:t> - Commonly used technique in cloud seeding for weather modification </a:t>
            </a:r>
          </a:p>
          <a:p>
            <a:endParaRPr lang="en-US" dirty="0"/>
          </a:p>
          <a:p>
            <a:r>
              <a:rPr lang="en-US" dirty="0"/>
              <a:t>- Dispersed into clouds via ground-based generators or aircraft to serve as ice nuclei </a:t>
            </a:r>
          </a:p>
          <a:p>
            <a:endParaRPr lang="en-US" dirty="0"/>
          </a:p>
          <a:p>
            <a:r>
              <a:rPr lang="en-US" dirty="0"/>
              <a:t>- Facilitates ice crystal formation, enhancing rainfall or snowfall </a:t>
            </a:r>
          </a:p>
          <a:p>
            <a:endParaRPr lang="en-US" dirty="0"/>
          </a:p>
          <a:p>
            <a:r>
              <a:rPr lang="en-US" dirty="0"/>
              <a:t>- Scientific debate on effectiveness, with studies reporting positive effects in targeted areas </a:t>
            </a:r>
          </a:p>
          <a:p>
            <a:endParaRPr lang="en-US" dirty="0"/>
          </a:p>
          <a:p>
            <a:r>
              <a:rPr lang="en-US" dirty="0"/>
              <a:t>- Flaws and limitations include environmental impact, uncertainty about long-term effects, and potential unintended consequences </a:t>
            </a:r>
          </a:p>
          <a:p>
            <a:endParaRPr lang="en-US" dirty="0"/>
          </a:p>
          <a:p>
            <a:r>
              <a:rPr lang="en-US" dirty="0"/>
              <a:t>- Concerns about silver iodide impact on ecosystems and water quality, potential changes in precipitation patterns </a:t>
            </a:r>
          </a:p>
          <a:p>
            <a:endParaRPr lang="en-US" dirty="0"/>
          </a:p>
          <a:p>
            <a:r>
              <a:rPr lang="en-US" dirty="0"/>
              <a:t>2. Using Hygroscopic Flares </a:t>
            </a:r>
          </a:p>
          <a:p>
            <a:endParaRPr lang="en-US" dirty="0"/>
          </a:p>
          <a:p>
            <a:r>
              <a:rPr lang="en-US" dirty="0"/>
              <a:t>- Involves flares containing hygroscopic materials like potassium chloride or sodium chloride </a:t>
            </a:r>
          </a:p>
          <a:p>
            <a:endParaRPr lang="en-US" dirty="0"/>
          </a:p>
          <a:p>
            <a:r>
              <a:rPr lang="en-US" dirty="0"/>
              <a:t>- Flares ignited in clouds to release hygroscopic particles, absorbing moisture and potentially increasing rainfall </a:t>
            </a:r>
          </a:p>
          <a:p>
            <a:endParaRPr lang="en-US" dirty="0"/>
          </a:p>
          <a:p>
            <a:r>
              <a:rPr lang="en-US" dirty="0"/>
              <a:t>- Effectiveness subject to active research and debate, with mixed results in studies </a:t>
            </a:r>
          </a:p>
          <a:p>
            <a:endParaRPr lang="en-US" dirty="0"/>
          </a:p>
          <a:p>
            <a:r>
              <a:rPr lang="en-US" dirty="0"/>
              <a:t>- Evidence suggesting cloud seeding can enhance precipitation under specific meteorological conditions</a:t>
            </a:r>
          </a:p>
          <a:p>
            <a:endParaRPr lang="en-US" dirty="0"/>
          </a:p>
          <a:p>
            <a:r>
              <a:rPr lang="en-US" dirty="0"/>
              <a:t> - Notable advancements in cloud seeding techniques and materials, including the use of silver iodide and hygroscopic materials Slide</a:t>
            </a:r>
          </a:p>
          <a:p>
            <a:endParaRPr lang="en-US" dirty="0"/>
          </a:p>
        </p:txBody>
      </p:sp>
      <p:sp>
        <p:nvSpPr>
          <p:cNvPr id="4" name="Slide Number Placeholder 3"/>
          <p:cNvSpPr>
            <a:spLocks noGrp="1"/>
          </p:cNvSpPr>
          <p:nvPr>
            <p:ph type="sldNum" sz="quarter" idx="5"/>
          </p:nvPr>
        </p:nvSpPr>
        <p:spPr/>
        <p:txBody>
          <a:bodyPr/>
          <a:lstStyle/>
          <a:p>
            <a:fld id="{554F9C14-4E01-2941-9B58-B7955AB3A141}" type="slidenum">
              <a:rPr lang="en-US" smtClean="0"/>
              <a:t>12</a:t>
            </a:fld>
            <a:endParaRPr lang="en-US"/>
          </a:p>
        </p:txBody>
      </p:sp>
    </p:spTree>
    <p:extLst>
      <p:ext uri="{BB962C8B-B14F-4D97-AF65-F5344CB8AC3E}">
        <p14:creationId xmlns:p14="http://schemas.microsoft.com/office/powerpoint/2010/main" val="846897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Discuss the skepticism surrounding cloud seeding's effectiveness based on scientific literature and research findings </a:t>
            </a:r>
          </a:p>
          <a:p>
            <a:endParaRPr lang="en-US" dirty="0"/>
          </a:p>
          <a:p>
            <a:r>
              <a:rPr lang="en-US" dirty="0"/>
              <a:t>- Explain the methodological challenges in proving cloud seeding efficacy and the difficulty in attributing changes in precipitation to seeding efforts </a:t>
            </a:r>
          </a:p>
          <a:p>
            <a:endParaRPr lang="en-US" dirty="0"/>
          </a:p>
          <a:p>
            <a:r>
              <a:rPr lang="en-US" dirty="0"/>
              <a:t>- Highlight the environmental, ethical, and economic considerations associated with cloud seeding, including concerns about sustainability and impact on neighboring regions </a:t>
            </a:r>
          </a:p>
          <a:p>
            <a:endParaRPr lang="en-US" dirty="0"/>
          </a:p>
          <a:p>
            <a:r>
              <a:rPr lang="en-US" dirty="0"/>
              <a:t>- Emphasize the need for further research and controlled experiments to better understand the potential and limitations of cloud seeding </a:t>
            </a:r>
          </a:p>
          <a:p>
            <a:endParaRPr lang="en-US" dirty="0"/>
          </a:p>
        </p:txBody>
      </p:sp>
      <p:sp>
        <p:nvSpPr>
          <p:cNvPr id="4" name="Slide Number Placeholder 3"/>
          <p:cNvSpPr>
            <a:spLocks noGrp="1"/>
          </p:cNvSpPr>
          <p:nvPr>
            <p:ph type="sldNum" sz="quarter" idx="5"/>
          </p:nvPr>
        </p:nvSpPr>
        <p:spPr/>
        <p:txBody>
          <a:bodyPr/>
          <a:lstStyle/>
          <a:p>
            <a:fld id="{554F9C14-4E01-2941-9B58-B7955AB3A141}" type="slidenum">
              <a:rPr lang="en-US" smtClean="0"/>
              <a:t>13</a:t>
            </a:fld>
            <a:endParaRPr lang="en-US"/>
          </a:p>
        </p:txBody>
      </p:sp>
    </p:spTree>
    <p:extLst>
      <p:ext uri="{BB962C8B-B14F-4D97-AF65-F5344CB8AC3E}">
        <p14:creationId xmlns:p14="http://schemas.microsoft.com/office/powerpoint/2010/main" val="3694025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4F9C14-4E01-2941-9B58-B7955AB3A141}" type="slidenum">
              <a:rPr lang="en-US" smtClean="0"/>
              <a:t>14</a:t>
            </a:fld>
            <a:endParaRPr lang="en-US"/>
          </a:p>
        </p:txBody>
      </p:sp>
    </p:spTree>
    <p:extLst>
      <p:ext uri="{BB962C8B-B14F-4D97-AF65-F5344CB8AC3E}">
        <p14:creationId xmlns:p14="http://schemas.microsoft.com/office/powerpoint/2010/main" val="3380084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Discuss Tasmania's long-standing cloud seeding efforts and the challenges faced during the Snowy Mountains region operation in 2020</a:t>
            </a:r>
          </a:p>
          <a:p>
            <a:endParaRPr lang="en-US" dirty="0"/>
          </a:p>
          <a:p>
            <a:r>
              <a:rPr lang="en-US" dirty="0"/>
              <a:t> - Highlight China's extensive cloud seeding programs and the significant increases in rainfall recorded in various regions</a:t>
            </a:r>
          </a:p>
          <a:p>
            <a:endParaRPr lang="en-US" dirty="0"/>
          </a:p>
          <a:p>
            <a:r>
              <a:rPr lang="en-US" dirty="0"/>
              <a:t> - Explain the importance of cloud seeding in the Middle East to address water scarcity challenges and the positive outcomes observed in terms of increased rainfall</a:t>
            </a:r>
          </a:p>
          <a:p>
            <a:endParaRPr lang="en-US" dirty="0"/>
          </a:p>
          <a:p>
            <a:r>
              <a:rPr lang="en-US" dirty="0"/>
              <a:t> - Describe the UAE's advanced cloud seeding techniques and the promising results in enhancing precipitation and addressing water scarcity</a:t>
            </a:r>
          </a:p>
          <a:p>
            <a:endParaRPr lang="en-US" dirty="0"/>
          </a:p>
          <a:p>
            <a:r>
              <a:rPr lang="en-US" dirty="0"/>
              <a:t> - Summarize the cloud modification operations in Saudi Arabia and the significant findings on reflectivity and precipitation flux compared to natural clouds </a:t>
            </a:r>
          </a:p>
          <a:p>
            <a:endParaRPr lang="en-US" dirty="0"/>
          </a:p>
        </p:txBody>
      </p:sp>
      <p:sp>
        <p:nvSpPr>
          <p:cNvPr id="4" name="Slide Number Placeholder 3"/>
          <p:cNvSpPr>
            <a:spLocks noGrp="1"/>
          </p:cNvSpPr>
          <p:nvPr>
            <p:ph type="sldNum" sz="quarter" idx="5"/>
          </p:nvPr>
        </p:nvSpPr>
        <p:spPr/>
        <p:txBody>
          <a:bodyPr/>
          <a:lstStyle/>
          <a:p>
            <a:fld id="{554F9C14-4E01-2941-9B58-B7955AB3A141}" type="slidenum">
              <a:rPr lang="en-US" smtClean="0"/>
              <a:t>15</a:t>
            </a:fld>
            <a:endParaRPr lang="en-US"/>
          </a:p>
        </p:txBody>
      </p:sp>
    </p:spTree>
    <p:extLst>
      <p:ext uri="{BB962C8B-B14F-4D97-AF65-F5344CB8AC3E}">
        <p14:creationId xmlns:p14="http://schemas.microsoft.com/office/powerpoint/2010/main" val="2352026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Study Area: Overview of San Angelo, TX, USA and Tom Green County's diverse landscape </a:t>
            </a:r>
          </a:p>
          <a:p>
            <a:endParaRPr lang="en-US" dirty="0"/>
          </a:p>
          <a:p>
            <a:r>
              <a:rPr lang="en-US" dirty="0"/>
              <a:t>- Cloud Seeding Campaigns: Description of cloud seeding operations in Tom Green County to enhance precipitation and mitigate drought impact</a:t>
            </a:r>
          </a:p>
          <a:p>
            <a:endParaRPr lang="en-US" dirty="0"/>
          </a:p>
          <a:p>
            <a:r>
              <a:rPr lang="en-US" dirty="0"/>
              <a:t> - Objectives: Aim of cloud seeding to stimulate rainfall, bolster local water supply, and support agriculture</a:t>
            </a:r>
          </a:p>
          <a:p>
            <a:endParaRPr lang="en-US" dirty="0"/>
          </a:p>
          <a:p>
            <a:r>
              <a:rPr lang="en-US" dirty="0"/>
              <a:t> - Community Engagement: </a:t>
            </a:r>
          </a:p>
          <a:p>
            <a:r>
              <a:rPr lang="en-US" dirty="0"/>
              <a:t>Proactive approach of the community in managing water resources and promoting environmental sustainability</a:t>
            </a:r>
          </a:p>
          <a:p>
            <a:endParaRPr lang="en-US" dirty="0"/>
          </a:p>
          <a:p>
            <a:r>
              <a:rPr lang="en-US" dirty="0"/>
              <a:t> - Evaluation Reports: Summary of cloud seeding campaigns in Tom Green County from 2015-2020 </a:t>
            </a:r>
          </a:p>
          <a:p>
            <a:endParaRPr lang="en-US" dirty="0"/>
          </a:p>
          <a:p>
            <a:r>
              <a:rPr lang="en-US" dirty="0"/>
              <a:t>- Effectiveness: Positive outcomes and impact of cloud seeding operations on increasing precipitation and cloud mass in the San Angelo area </a:t>
            </a:r>
          </a:p>
        </p:txBody>
      </p:sp>
      <p:sp>
        <p:nvSpPr>
          <p:cNvPr id="4" name="Slide Number Placeholder 3"/>
          <p:cNvSpPr>
            <a:spLocks noGrp="1"/>
          </p:cNvSpPr>
          <p:nvPr>
            <p:ph type="sldNum" sz="quarter" idx="5"/>
          </p:nvPr>
        </p:nvSpPr>
        <p:spPr/>
        <p:txBody>
          <a:bodyPr/>
          <a:lstStyle/>
          <a:p>
            <a:fld id="{554F9C14-4E01-2941-9B58-B7955AB3A141}" type="slidenum">
              <a:rPr lang="en-US" smtClean="0"/>
              <a:t>16</a:t>
            </a:fld>
            <a:endParaRPr lang="en-US"/>
          </a:p>
        </p:txBody>
      </p:sp>
    </p:spTree>
    <p:extLst>
      <p:ext uri="{BB962C8B-B14F-4D97-AF65-F5344CB8AC3E}">
        <p14:creationId xmlns:p14="http://schemas.microsoft.com/office/powerpoint/2010/main" val="348908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Introduce the Global Precipitation Measurement (GPM) mission as an international collaboration to enhance global precipitation understanding and water cycle impact </a:t>
            </a:r>
          </a:p>
          <a:p>
            <a:endParaRPr lang="en-US" dirty="0"/>
          </a:p>
          <a:p>
            <a:r>
              <a:rPr lang="en-US" dirty="0"/>
              <a:t>- Explain the launch date of the GPM mission and the key instruments, such as the dual-frequency precipitation radar (DPR) and microwave imager (GMI) for precise precipitation measurements </a:t>
            </a:r>
          </a:p>
          <a:p>
            <a:endParaRPr lang="en-US" dirty="0"/>
          </a:p>
          <a:p>
            <a:r>
              <a:rPr lang="en-US" dirty="0"/>
              <a:t>- Discuss the applications and benefits of GPM data in weather forecasting, highlighting its role in improving precipitation estimates and enhancing weather models </a:t>
            </a:r>
          </a:p>
          <a:p>
            <a:endParaRPr lang="en-US" dirty="0"/>
          </a:p>
          <a:p>
            <a:r>
              <a:rPr lang="en-US" dirty="0"/>
              <a:t>- Emphasize the significance of GPM data in hydrological and climate studies, contributing to a better understanding of the water cycle and climate variability </a:t>
            </a:r>
          </a:p>
          <a:p>
            <a:endParaRPr lang="en-US" dirty="0"/>
          </a:p>
          <a:p>
            <a:r>
              <a:rPr lang="en-US" dirty="0"/>
              <a:t>- Present the role of GPM data in utilizing aerosol analysis for cloud seeding operations, detailing how GPM data provides insights into cloud behavior and characteristics </a:t>
            </a:r>
          </a:p>
        </p:txBody>
      </p:sp>
      <p:sp>
        <p:nvSpPr>
          <p:cNvPr id="4" name="Slide Number Placeholder 3"/>
          <p:cNvSpPr>
            <a:spLocks noGrp="1"/>
          </p:cNvSpPr>
          <p:nvPr>
            <p:ph type="sldNum" sz="quarter" idx="5"/>
          </p:nvPr>
        </p:nvSpPr>
        <p:spPr/>
        <p:txBody>
          <a:bodyPr/>
          <a:lstStyle/>
          <a:p>
            <a:fld id="{554F9C14-4E01-2941-9B58-B7955AB3A141}" type="slidenum">
              <a:rPr lang="en-US" smtClean="0"/>
              <a:t>17</a:t>
            </a:fld>
            <a:endParaRPr lang="en-US"/>
          </a:p>
        </p:txBody>
      </p:sp>
    </p:spTree>
    <p:extLst>
      <p:ext uri="{BB962C8B-B14F-4D97-AF65-F5344CB8AC3E}">
        <p14:creationId xmlns:p14="http://schemas.microsoft.com/office/powerpoint/2010/main" val="2830415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4F9C14-4E01-2941-9B58-B7955AB3A141}" type="slidenum">
              <a:rPr lang="en-US" smtClean="0"/>
              <a:t>18</a:t>
            </a:fld>
            <a:endParaRPr lang="en-US"/>
          </a:p>
        </p:txBody>
      </p:sp>
    </p:spTree>
    <p:extLst>
      <p:ext uri="{BB962C8B-B14F-4D97-AF65-F5344CB8AC3E}">
        <p14:creationId xmlns:p14="http://schemas.microsoft.com/office/powerpoint/2010/main" val="294447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4F9C14-4E01-2941-9B58-B7955AB3A141}" type="slidenum">
              <a:rPr lang="en-US" smtClean="0"/>
              <a:t>19</a:t>
            </a:fld>
            <a:endParaRPr lang="en-US"/>
          </a:p>
        </p:txBody>
      </p:sp>
    </p:spTree>
    <p:extLst>
      <p:ext uri="{BB962C8B-B14F-4D97-AF65-F5344CB8AC3E}">
        <p14:creationId xmlns:p14="http://schemas.microsoft.com/office/powerpoint/2010/main" val="2339009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Acknowledgement  </a:t>
            </a:r>
          </a:p>
          <a:p>
            <a:endParaRPr lang="en-US" dirty="0"/>
          </a:p>
        </p:txBody>
      </p:sp>
      <p:sp>
        <p:nvSpPr>
          <p:cNvPr id="4" name="Slide Number Placeholder 3"/>
          <p:cNvSpPr>
            <a:spLocks noGrp="1"/>
          </p:cNvSpPr>
          <p:nvPr>
            <p:ph type="sldNum" sz="quarter" idx="5"/>
          </p:nvPr>
        </p:nvSpPr>
        <p:spPr/>
        <p:txBody>
          <a:bodyPr/>
          <a:lstStyle/>
          <a:p>
            <a:fld id="{554F9C14-4E01-2941-9B58-B7955AB3A141}" type="slidenum">
              <a:rPr lang="en-US" smtClean="0"/>
              <a:t>2</a:t>
            </a:fld>
            <a:endParaRPr lang="en-US"/>
          </a:p>
        </p:txBody>
      </p:sp>
    </p:spTree>
    <p:extLst>
      <p:ext uri="{BB962C8B-B14F-4D97-AF65-F5344CB8AC3E}">
        <p14:creationId xmlns:p14="http://schemas.microsoft.com/office/powerpoint/2010/main" val="505171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The Terra and Aqua satellites, launched by NASA in 1999 and 2002, respectively, have been pivotal in Earth observation, providing valuable data for monitoring the Earth's surface and atmosphere. </a:t>
            </a:r>
          </a:p>
          <a:p>
            <a:endParaRPr lang="en-US" dirty="0"/>
          </a:p>
          <a:p>
            <a:r>
              <a:rPr lang="en-US" dirty="0"/>
              <a:t>- The MODIS instrument onboard Terra and Aqua satellites captures images in 36 spectral bands, offering detailed information on land, ocean, and atmospheric parameters at moderate spatial resolutions.</a:t>
            </a:r>
          </a:p>
          <a:p>
            <a:endParaRPr lang="en-US" dirty="0"/>
          </a:p>
          <a:p>
            <a:r>
              <a:rPr lang="en-US" dirty="0"/>
              <a:t> - Terra/Aqua-MODIS data have been extensively used to monitor climate change indicators, map land cover, analyze vegetation dynamics, and assess air quality, contributing to a better understanding of environmental processes.</a:t>
            </a:r>
          </a:p>
          <a:p>
            <a:endParaRPr lang="en-US" dirty="0"/>
          </a:p>
          <a:p>
            <a:r>
              <a:rPr lang="en-US" dirty="0"/>
              <a:t> - The advantages of Terra/Aqua-MODIS data include global coverage, spectral capabilities, and regular revisit times, enabling researchers and policymakers to make informed decisions based on comprehensive environmental data.</a:t>
            </a:r>
          </a:p>
          <a:p>
            <a:endParaRPr lang="en-US" dirty="0"/>
          </a:p>
          <a:p>
            <a:r>
              <a:rPr lang="en-US" dirty="0"/>
              <a:t> - Despite its advantages, Terra/Aqua-MODIS data have limitations, such as spatial resolution constraints, cloud cover interference, and challenges related to data processing that need to be considered when utilizing the data for analysis. </a:t>
            </a:r>
          </a:p>
          <a:p>
            <a:endParaRPr lang="en-US" dirty="0"/>
          </a:p>
          <a:p>
            <a:r>
              <a:rPr lang="en-US" dirty="0"/>
              <a:t>- The contributions of Terra/Aqua-MODIS data in advancing our understanding of Earth's dynamic processes are significant, and ongoing advancements in satellite technology and data analysis techniques hold promise for enhancing Earth observation capabilities in the future.</a:t>
            </a:r>
          </a:p>
          <a:p>
            <a:endParaRPr lang="en-US" dirty="0"/>
          </a:p>
        </p:txBody>
      </p:sp>
      <p:sp>
        <p:nvSpPr>
          <p:cNvPr id="4" name="Slide Number Placeholder 3"/>
          <p:cNvSpPr>
            <a:spLocks noGrp="1"/>
          </p:cNvSpPr>
          <p:nvPr>
            <p:ph type="sldNum" sz="quarter" idx="5"/>
          </p:nvPr>
        </p:nvSpPr>
        <p:spPr/>
        <p:txBody>
          <a:bodyPr/>
          <a:lstStyle/>
          <a:p>
            <a:fld id="{554F9C14-4E01-2941-9B58-B7955AB3A141}" type="slidenum">
              <a:rPr lang="en-US" smtClean="0"/>
              <a:t>20</a:t>
            </a:fld>
            <a:endParaRPr lang="en-US"/>
          </a:p>
        </p:txBody>
      </p:sp>
    </p:spTree>
    <p:extLst>
      <p:ext uri="{BB962C8B-B14F-4D97-AF65-F5344CB8AC3E}">
        <p14:creationId xmlns:p14="http://schemas.microsoft.com/office/powerpoint/2010/main" val="4007934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a:t>
            </a:r>
            <a:r>
              <a:rPr lang="en-US" dirty="0" err="1"/>
              <a:t>Ångström</a:t>
            </a:r>
            <a:r>
              <a:rPr lang="en-US" dirty="0"/>
              <a:t> exponent, represented by the symbol "</a:t>
            </a:r>
            <a:r>
              <a:rPr lang="el-GR" dirty="0"/>
              <a:t>α", </a:t>
            </a:r>
            <a:r>
              <a:rPr lang="en-US" dirty="0"/>
              <a:t>is a parameter used in atmospheric science to characterize the size distribution of aerosol particles based on light attenuation measurements. </a:t>
            </a:r>
          </a:p>
          <a:p>
            <a:endParaRPr lang="en-US" dirty="0"/>
          </a:p>
          <a:p>
            <a:r>
              <a:rPr lang="en-US" dirty="0"/>
              <a:t>- High </a:t>
            </a:r>
            <a:r>
              <a:rPr lang="el-GR" dirty="0"/>
              <a:t>α </a:t>
            </a:r>
            <a:r>
              <a:rPr lang="en-US" dirty="0"/>
              <a:t>values indicate the prevalence of small aerosol particles (&lt;0.1 micrometers) in the atmosphere, often associated with combustion byproducts like smoke and exhaust emissions. </a:t>
            </a:r>
          </a:p>
          <a:p>
            <a:endParaRPr lang="en-US" dirty="0"/>
          </a:p>
          <a:p>
            <a:r>
              <a:rPr lang="en-US" dirty="0"/>
              <a:t>- Conversely, low </a:t>
            </a:r>
            <a:r>
              <a:rPr lang="el-GR" dirty="0"/>
              <a:t>α </a:t>
            </a:r>
            <a:r>
              <a:rPr lang="en-US" dirty="0"/>
              <a:t>values suggest the presence of larger aerosol particles (&gt;1 micrometer) from natural sources such as sea spray, dust, or pollen. </a:t>
            </a:r>
          </a:p>
          <a:p>
            <a:endParaRPr lang="en-US" dirty="0"/>
          </a:p>
          <a:p>
            <a:r>
              <a:rPr lang="en-US" dirty="0"/>
              <a:t>- The </a:t>
            </a:r>
            <a:r>
              <a:rPr lang="en-US" dirty="0" err="1"/>
              <a:t>Ångström</a:t>
            </a:r>
            <a:r>
              <a:rPr lang="en-US" dirty="0"/>
              <a:t> exponent provides insights into the properties and behavior of aerosols, with high </a:t>
            </a:r>
            <a:r>
              <a:rPr lang="el-GR" dirty="0"/>
              <a:t>α </a:t>
            </a:r>
            <a:r>
              <a:rPr lang="en-US" dirty="0"/>
              <a:t>values leading to increased scattering of light and atmospheric haziness. </a:t>
            </a:r>
          </a:p>
          <a:p>
            <a:endParaRPr lang="en-US" dirty="0"/>
          </a:p>
          <a:p>
            <a:r>
              <a:rPr lang="en-US" dirty="0"/>
              <a:t>- This haziness can impact air quality, visibility, and contribute to the formation of haze or smog, affecting human health. </a:t>
            </a:r>
          </a:p>
          <a:p>
            <a:endParaRPr lang="en-US" dirty="0"/>
          </a:p>
          <a:p>
            <a:r>
              <a:rPr lang="en-US" dirty="0"/>
              <a:t>- On the other hand, low </a:t>
            </a:r>
            <a:r>
              <a:rPr lang="el-GR" dirty="0"/>
              <a:t>α </a:t>
            </a:r>
            <a:r>
              <a:rPr lang="en-US" dirty="0"/>
              <a:t>values indicate aerosol particles that are more efficient at absorbing sunlight, potentially leading to localized heating effects, altering the atmosphere's temperature profile, and influencing Earth's radiative balance. </a:t>
            </a:r>
          </a:p>
        </p:txBody>
      </p:sp>
      <p:sp>
        <p:nvSpPr>
          <p:cNvPr id="4" name="Slide Number Placeholder 3"/>
          <p:cNvSpPr>
            <a:spLocks noGrp="1"/>
          </p:cNvSpPr>
          <p:nvPr>
            <p:ph type="sldNum" sz="quarter" idx="5"/>
          </p:nvPr>
        </p:nvSpPr>
        <p:spPr/>
        <p:txBody>
          <a:bodyPr/>
          <a:lstStyle/>
          <a:p>
            <a:fld id="{554F9C14-4E01-2941-9B58-B7955AB3A141}" type="slidenum">
              <a:rPr lang="en-US" smtClean="0"/>
              <a:t>21</a:t>
            </a:fld>
            <a:endParaRPr lang="en-US"/>
          </a:p>
        </p:txBody>
      </p:sp>
    </p:spTree>
    <p:extLst>
      <p:ext uri="{BB962C8B-B14F-4D97-AF65-F5344CB8AC3E}">
        <p14:creationId xmlns:p14="http://schemas.microsoft.com/office/powerpoint/2010/main" val="789204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Aerosol Optical Depth (AOD) serves as a crucial indicator of aerosol presence in the atmosphere, influenced by various factors like temperature and precipitation dynamics.</a:t>
            </a:r>
          </a:p>
          <a:p>
            <a:endParaRPr lang="en-US" dirty="0"/>
          </a:p>
          <a:p>
            <a:r>
              <a:rPr lang="en-US" dirty="0"/>
              <a:t> - Understanding the relationship between AOD and environmental variables is essential for addressing air quality, climate change, and broader environmental challenges. </a:t>
            </a:r>
          </a:p>
        </p:txBody>
      </p:sp>
      <p:sp>
        <p:nvSpPr>
          <p:cNvPr id="4" name="Slide Number Placeholder 3"/>
          <p:cNvSpPr>
            <a:spLocks noGrp="1"/>
          </p:cNvSpPr>
          <p:nvPr>
            <p:ph type="sldNum" sz="quarter" idx="5"/>
          </p:nvPr>
        </p:nvSpPr>
        <p:spPr/>
        <p:txBody>
          <a:bodyPr/>
          <a:lstStyle/>
          <a:p>
            <a:fld id="{554F9C14-4E01-2941-9B58-B7955AB3A141}" type="slidenum">
              <a:rPr lang="en-US" smtClean="0"/>
              <a:t>22</a:t>
            </a:fld>
            <a:endParaRPr lang="en-US"/>
          </a:p>
        </p:txBody>
      </p:sp>
    </p:spTree>
    <p:extLst>
      <p:ext uri="{BB962C8B-B14F-4D97-AF65-F5344CB8AC3E}">
        <p14:creationId xmlns:p14="http://schemas.microsoft.com/office/powerpoint/2010/main" val="815724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Precipitation measurement is crucial in understanding the relationship between rain and aerosols, as it influences aerosol concentrations through processes like wet deposition, scavenging, and coagulation. </a:t>
            </a:r>
          </a:p>
          <a:p>
            <a:endParaRPr lang="en-US" dirty="0"/>
          </a:p>
          <a:p>
            <a:r>
              <a:rPr lang="en-US" dirty="0"/>
              <a:t>- Intense precipitation events can lead to precipitation-induced washout, temporarily reducing aerosol concentrations in the atmosphere and impacting local air quality and climate. </a:t>
            </a:r>
          </a:p>
          <a:p>
            <a:endParaRPr lang="en-US" dirty="0"/>
          </a:p>
          <a:p>
            <a:endParaRPr lang="en-US" dirty="0"/>
          </a:p>
          <a:p>
            <a:r>
              <a:rPr lang="en-US" dirty="0"/>
              <a:t>- This study sheds light on the relationship between rainfall precipitation and aerosols in cloud seeding scenarios, emphasizing the complex interactions between cloud physics, rainfall, and aerosols. </a:t>
            </a:r>
          </a:p>
        </p:txBody>
      </p:sp>
      <p:sp>
        <p:nvSpPr>
          <p:cNvPr id="4" name="Slide Number Placeholder 3"/>
          <p:cNvSpPr>
            <a:spLocks noGrp="1"/>
          </p:cNvSpPr>
          <p:nvPr>
            <p:ph type="sldNum" sz="quarter" idx="5"/>
          </p:nvPr>
        </p:nvSpPr>
        <p:spPr/>
        <p:txBody>
          <a:bodyPr/>
          <a:lstStyle/>
          <a:p>
            <a:fld id="{554F9C14-4E01-2941-9B58-B7955AB3A141}" type="slidenum">
              <a:rPr lang="en-US" smtClean="0"/>
              <a:t>23</a:t>
            </a:fld>
            <a:endParaRPr lang="en-US"/>
          </a:p>
        </p:txBody>
      </p:sp>
    </p:spTree>
    <p:extLst>
      <p:ext uri="{BB962C8B-B14F-4D97-AF65-F5344CB8AC3E}">
        <p14:creationId xmlns:p14="http://schemas.microsoft.com/office/powerpoint/2010/main" val="3830528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study focuses on analyzing variations in AOD and AE during cloud seeding operations in 2023 to understand the immediate atmospheric consequences of seeding activities. </a:t>
            </a:r>
          </a:p>
          <a:p>
            <a:endParaRPr lang="en-US" dirty="0"/>
          </a:p>
          <a:p>
            <a:endParaRPr lang="en-US" dirty="0"/>
          </a:p>
          <a:p>
            <a:r>
              <a:rPr lang="en-US" dirty="0"/>
              <a:t>- Data collected from satellite observations and ground-based monitoring stations during a 22-day period in 2023 were analyzed to compare AOD and AE values on seeding days versus non-seeding days.</a:t>
            </a:r>
          </a:p>
        </p:txBody>
      </p:sp>
      <p:sp>
        <p:nvSpPr>
          <p:cNvPr id="4" name="Slide Number Placeholder 3"/>
          <p:cNvSpPr>
            <a:spLocks noGrp="1"/>
          </p:cNvSpPr>
          <p:nvPr>
            <p:ph type="sldNum" sz="quarter" idx="5"/>
          </p:nvPr>
        </p:nvSpPr>
        <p:spPr/>
        <p:txBody>
          <a:bodyPr/>
          <a:lstStyle/>
          <a:p>
            <a:fld id="{554F9C14-4E01-2941-9B58-B7955AB3A141}" type="slidenum">
              <a:rPr lang="en-US" smtClean="0"/>
              <a:t>24</a:t>
            </a:fld>
            <a:endParaRPr lang="en-US"/>
          </a:p>
        </p:txBody>
      </p:sp>
    </p:spTree>
    <p:extLst>
      <p:ext uri="{BB962C8B-B14F-4D97-AF65-F5344CB8AC3E}">
        <p14:creationId xmlns:p14="http://schemas.microsoft.com/office/powerpoint/2010/main" val="3099413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4F9C14-4E01-2941-9B58-B7955AB3A141}" type="slidenum">
              <a:rPr lang="en-US" smtClean="0"/>
              <a:t>25</a:t>
            </a:fld>
            <a:endParaRPr lang="en-US"/>
          </a:p>
        </p:txBody>
      </p:sp>
    </p:spTree>
    <p:extLst>
      <p:ext uri="{BB962C8B-B14F-4D97-AF65-F5344CB8AC3E}">
        <p14:creationId xmlns:p14="http://schemas.microsoft.com/office/powerpoint/2010/main" val="2012329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China has been actively engaged in cloud seeding operations as a means to augment precipitation, particularly in regions facing water scarcity.</a:t>
            </a:r>
          </a:p>
          <a:p>
            <a:endParaRPr lang="en-US" dirty="0"/>
          </a:p>
          <a:p>
            <a:endParaRPr lang="en-US" dirty="0"/>
          </a:p>
          <a:p>
            <a:r>
              <a:rPr lang="en-US" dirty="0"/>
              <a:t>The relationship between cloud seeding and air quality in China is multifaceted. While cloud seeding aims to enhance precipitation, which can potentially reduce air pollution by removing particles from the atmosphere through rainout, there are concerns regarding the introduction of additional particles into the air during the seeding process.</a:t>
            </a:r>
          </a:p>
          <a:p>
            <a:endParaRPr lang="en-US" dirty="0"/>
          </a:p>
          <a:p>
            <a:endParaRPr lang="en-US" dirty="0"/>
          </a:p>
          <a:p>
            <a:r>
              <a:rPr lang="en-US" dirty="0"/>
              <a:t>Various studies have been conducted to understand the impact of cloud seeding on air quality and particulate matter dynamics in China. These studies have revealed that the effects of cloud seeding can vary, with both positive and negative impacts observed depending on factors such as seeding methods, meteorological conditions, and the type of aerosols used for seeding.</a:t>
            </a:r>
          </a:p>
          <a:p>
            <a:endParaRPr lang="en-US" dirty="0"/>
          </a:p>
          <a:p>
            <a:endParaRPr lang="en-US" dirty="0"/>
          </a:p>
          <a:p>
            <a:r>
              <a:rPr lang="en-US" dirty="0"/>
              <a:t>For instance, a study conducted in Beijing investigated the impact of cloud seeding on aerosol concentrations and air quality. The findings indicated that cloud seeding resulted in changes in aerosol properties and concentrations, which influenced air quality in the region.</a:t>
            </a:r>
          </a:p>
          <a:p>
            <a:endParaRPr lang="en-US" dirty="0"/>
          </a:p>
          <a:p>
            <a:endParaRPr lang="en-US" dirty="0"/>
          </a:p>
          <a:p>
            <a:r>
              <a:rPr lang="en-US" dirty="0"/>
              <a:t>Another study focused on a specific region of China and analyzed the influence of cloud seeding activities on particulate matter levels. This study emphasized the importance of considering the environmental consequences of cloud seeding on air quality and particulate matter concentrations.</a:t>
            </a:r>
          </a:p>
        </p:txBody>
      </p:sp>
      <p:sp>
        <p:nvSpPr>
          <p:cNvPr id="4" name="Slide Number Placeholder 3"/>
          <p:cNvSpPr>
            <a:spLocks noGrp="1"/>
          </p:cNvSpPr>
          <p:nvPr>
            <p:ph type="sldNum" sz="quarter" idx="5"/>
          </p:nvPr>
        </p:nvSpPr>
        <p:spPr/>
        <p:txBody>
          <a:bodyPr/>
          <a:lstStyle/>
          <a:p>
            <a:fld id="{554F9C14-4E01-2941-9B58-B7955AB3A141}" type="slidenum">
              <a:rPr lang="en-US" smtClean="0"/>
              <a:t>26</a:t>
            </a:fld>
            <a:endParaRPr lang="en-US"/>
          </a:p>
        </p:txBody>
      </p:sp>
    </p:spTree>
    <p:extLst>
      <p:ext uri="{BB962C8B-B14F-4D97-AF65-F5344CB8AC3E}">
        <p14:creationId xmlns:p14="http://schemas.microsoft.com/office/powerpoint/2010/main" val="3467538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4F9C14-4E01-2941-9B58-B7955AB3A141}" type="slidenum">
              <a:rPr lang="en-US" smtClean="0"/>
              <a:t>27</a:t>
            </a:fld>
            <a:endParaRPr lang="en-US"/>
          </a:p>
        </p:txBody>
      </p:sp>
    </p:spTree>
    <p:extLst>
      <p:ext uri="{BB962C8B-B14F-4D97-AF65-F5344CB8AC3E}">
        <p14:creationId xmlns:p14="http://schemas.microsoft.com/office/powerpoint/2010/main" val="28540276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u="none" strike="noStrike" dirty="0">
                <a:solidFill>
                  <a:srgbClr val="0D0D0D"/>
                </a:solidFill>
                <a:effectLst/>
                <a:latin typeface="söhne"/>
              </a:rPr>
              <a:t>Slide Notes:</a:t>
            </a:r>
            <a:endParaRPr lang="en-US" b="0" i="0" u="none" strike="noStrike" dirty="0">
              <a:solidFill>
                <a:srgbClr val="0D0D0D"/>
              </a:solidFill>
              <a:effectLst/>
              <a:latin typeface="söhne"/>
            </a:endParaRPr>
          </a:p>
          <a:p>
            <a:pPr algn="l"/>
            <a:r>
              <a:rPr lang="en-US" b="0" i="0" u="none" strike="noStrike" dirty="0">
                <a:solidFill>
                  <a:srgbClr val="500050"/>
                </a:solidFill>
                <a:effectLst/>
                <a:latin typeface="söhne"/>
              </a:rPr>
              <a:t>The methodology employed in this study involved multiple steps to analyze the impact of cloud seeding on precipitation and hydrological processes in the study </a:t>
            </a:r>
            <a:r>
              <a:rPr lang="en-US" b="0" i="0" u="none" strike="noStrike" dirty="0" err="1">
                <a:solidFill>
                  <a:srgbClr val="500050"/>
                </a:solidFill>
                <a:effectLst/>
                <a:latin typeface="söhne"/>
              </a:rPr>
              <a:t>area.Annual</a:t>
            </a:r>
            <a:r>
              <a:rPr lang="en-US" b="0" i="0" u="none" strike="noStrike" dirty="0">
                <a:solidFill>
                  <a:srgbClr val="500050"/>
                </a:solidFill>
                <a:effectLst/>
                <a:latin typeface="söhne"/>
              </a:rPr>
              <a:t> reports from the West Texas Weather Modification Association were scrutinized to assess the effect of seeding on precipitation patterns before and after seeding in Tom Green </a:t>
            </a:r>
            <a:r>
              <a:rPr lang="en-US" b="0" i="0" u="none" strike="noStrike" dirty="0" err="1">
                <a:solidFill>
                  <a:srgbClr val="500050"/>
                </a:solidFill>
                <a:effectLst/>
                <a:latin typeface="söhne"/>
              </a:rPr>
              <a:t>County.Seeding</a:t>
            </a:r>
            <a:r>
              <a:rPr lang="en-US" b="0" i="0" u="none" strike="noStrike" dirty="0">
                <a:solidFill>
                  <a:srgbClr val="500050"/>
                </a:solidFill>
                <a:effectLst/>
                <a:latin typeface="söhne"/>
              </a:rPr>
              <a:t> days during the last season (2023) were determined using MODIS satellite data from the GIOVANNI platform, aiding in understanding the temporal distribution of seeding </a:t>
            </a:r>
            <a:r>
              <a:rPr lang="en-US" b="0" i="0" u="none" strike="noStrike" dirty="0" err="1">
                <a:solidFill>
                  <a:srgbClr val="500050"/>
                </a:solidFill>
                <a:effectLst/>
                <a:latin typeface="söhne"/>
              </a:rPr>
              <a:t>activities.River</a:t>
            </a:r>
            <a:r>
              <a:rPr lang="en-US" b="0" i="0" u="none" strike="noStrike" dirty="0">
                <a:solidFill>
                  <a:srgbClr val="500050"/>
                </a:solidFill>
                <a:effectLst/>
                <a:latin typeface="söhne"/>
              </a:rPr>
              <a:t> flow data, crucial for evaluating the impact of seeding on water resources, were obtained from the USGS for the selected gauge at S Concho </a:t>
            </a:r>
            <a:r>
              <a:rPr lang="en-US" b="0" i="0" u="none" strike="noStrike" dirty="0" err="1">
                <a:solidFill>
                  <a:srgbClr val="500050"/>
                </a:solidFill>
                <a:effectLst/>
                <a:latin typeface="söhne"/>
              </a:rPr>
              <a:t>Rv</a:t>
            </a:r>
            <a:r>
              <a:rPr lang="en-US" b="0" i="0" u="none" strike="noStrike" dirty="0">
                <a:solidFill>
                  <a:srgbClr val="500050"/>
                </a:solidFill>
                <a:effectLst/>
                <a:latin typeface="söhne"/>
              </a:rPr>
              <a:t> at </a:t>
            </a:r>
            <a:r>
              <a:rPr lang="en-US" b="0" i="0" u="none" strike="noStrike" dirty="0" err="1">
                <a:solidFill>
                  <a:srgbClr val="500050"/>
                </a:solidFill>
                <a:effectLst/>
                <a:latin typeface="söhne"/>
              </a:rPr>
              <a:t>Christoval</a:t>
            </a:r>
            <a:r>
              <a:rPr lang="en-US" b="0" i="0" u="none" strike="noStrike" dirty="0">
                <a:solidFill>
                  <a:srgbClr val="500050"/>
                </a:solidFill>
                <a:effectLst/>
                <a:latin typeface="söhne"/>
              </a:rPr>
              <a:t>, TX, and compared with a gauge outside the seeding </a:t>
            </a:r>
            <a:r>
              <a:rPr lang="en-US" b="0" i="0" u="none" strike="noStrike" dirty="0" err="1">
                <a:solidFill>
                  <a:srgbClr val="500050"/>
                </a:solidFill>
                <a:effectLst/>
                <a:latin typeface="söhne"/>
              </a:rPr>
              <a:t>area.To</a:t>
            </a:r>
            <a:r>
              <a:rPr lang="en-US" b="0" i="0" u="none" strike="noStrike" dirty="0">
                <a:solidFill>
                  <a:srgbClr val="500050"/>
                </a:solidFill>
                <a:effectLst/>
                <a:latin typeface="söhne"/>
              </a:rPr>
              <a:t> delve deeper into the hydrological processes, detailed data on DEM, land cover, and soil were collected for the watershed area. This information facilitated the generation of stream runoff using Geographic Information System (GIS) software, particularly </a:t>
            </a:r>
            <a:r>
              <a:rPr lang="en-US" b="0" i="0" u="none" strike="noStrike" dirty="0" err="1">
                <a:solidFill>
                  <a:srgbClr val="500050"/>
                </a:solidFill>
                <a:effectLst/>
                <a:latin typeface="söhne"/>
              </a:rPr>
              <a:t>QGIS.The</a:t>
            </a:r>
            <a:r>
              <a:rPr lang="en-US" b="0" i="0" u="none" strike="noStrike" dirty="0">
                <a:solidFill>
                  <a:srgbClr val="500050"/>
                </a:solidFill>
                <a:effectLst/>
                <a:latin typeface="söhne"/>
              </a:rPr>
              <a:t> curve number method, a widely used technique for estimating stormwater runoff, was applied. This method involves equations (1) and (2) to calculate runoff based on precipitation, potential maximum retention (S), and curve number (CN) values derived from the collected data and analysis.</a:t>
            </a:r>
            <a:endParaRPr lang="en-US" b="0" i="0" u="none" strike="noStrike" dirty="0">
              <a:solidFill>
                <a:srgbClr val="0D0D0D"/>
              </a:solidFill>
              <a:effectLst/>
              <a:latin typeface="söhne"/>
            </a:endParaRPr>
          </a:p>
          <a:p>
            <a:endParaRPr lang="en-US" dirty="0"/>
          </a:p>
        </p:txBody>
      </p:sp>
      <p:sp>
        <p:nvSpPr>
          <p:cNvPr id="4" name="Slide Number Placeholder 3"/>
          <p:cNvSpPr>
            <a:spLocks noGrp="1"/>
          </p:cNvSpPr>
          <p:nvPr>
            <p:ph type="sldNum" sz="quarter" idx="5"/>
          </p:nvPr>
        </p:nvSpPr>
        <p:spPr/>
        <p:txBody>
          <a:bodyPr/>
          <a:lstStyle/>
          <a:p>
            <a:fld id="{554F9C14-4E01-2941-9B58-B7955AB3A141}" type="slidenum">
              <a:rPr lang="en-US" smtClean="0"/>
              <a:t>28</a:t>
            </a:fld>
            <a:endParaRPr lang="en-US"/>
          </a:p>
        </p:txBody>
      </p:sp>
    </p:spTree>
    <p:extLst>
      <p:ext uri="{BB962C8B-B14F-4D97-AF65-F5344CB8AC3E}">
        <p14:creationId xmlns:p14="http://schemas.microsoft.com/office/powerpoint/2010/main" val="1649139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4F9C14-4E01-2941-9B58-B7955AB3A141}" type="slidenum">
              <a:rPr lang="en-US" smtClean="0"/>
              <a:t>29</a:t>
            </a:fld>
            <a:endParaRPr lang="en-US"/>
          </a:p>
        </p:txBody>
      </p:sp>
    </p:spTree>
    <p:extLst>
      <p:ext uri="{BB962C8B-B14F-4D97-AF65-F5344CB8AC3E}">
        <p14:creationId xmlns:p14="http://schemas.microsoft.com/office/powerpoint/2010/main" val="3160666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Importance of the Research Question:</a:t>
            </a:r>
          </a:p>
          <a:p>
            <a:endParaRPr lang="en-US" dirty="0"/>
          </a:p>
          <a:p>
            <a:r>
              <a:rPr lang="en-US" dirty="0"/>
              <a:t>- There are critical gaps in our understanding of the relationship between cloud seeding and air quality, particularly its impact on particulate matter concentrations. </a:t>
            </a:r>
          </a:p>
          <a:p>
            <a:endParaRPr lang="en-US" dirty="0"/>
          </a:p>
          <a:p>
            <a:r>
              <a:rPr lang="en-US" dirty="0"/>
              <a:t>- The effects of cloud seeding on Aerosol Optical Depth (AOD) and the ecological impacts on watershed ecosystems and water availability require further investigation. </a:t>
            </a:r>
          </a:p>
          <a:p>
            <a:endParaRPr lang="en-US" dirty="0"/>
          </a:p>
          <a:p>
            <a:r>
              <a:rPr lang="en-US" dirty="0"/>
              <a:t>- Understanding the socioeconomic impacts of cloud seeding, including public perception and regulatory aspects, is essential for evaluating the sustainability and environmental consequences of weather modification strategies. </a:t>
            </a:r>
          </a:p>
          <a:p>
            <a:endParaRPr lang="en-US" dirty="0"/>
          </a:p>
        </p:txBody>
      </p:sp>
      <p:sp>
        <p:nvSpPr>
          <p:cNvPr id="4" name="Slide Number Placeholder 3"/>
          <p:cNvSpPr>
            <a:spLocks noGrp="1"/>
          </p:cNvSpPr>
          <p:nvPr>
            <p:ph type="sldNum" sz="quarter" idx="5"/>
          </p:nvPr>
        </p:nvSpPr>
        <p:spPr/>
        <p:txBody>
          <a:bodyPr/>
          <a:lstStyle/>
          <a:p>
            <a:fld id="{554F9C14-4E01-2941-9B58-B7955AB3A141}" type="slidenum">
              <a:rPr lang="en-US" smtClean="0"/>
              <a:t>3</a:t>
            </a:fld>
            <a:endParaRPr lang="en-US"/>
          </a:p>
        </p:txBody>
      </p:sp>
    </p:spTree>
    <p:extLst>
      <p:ext uri="{BB962C8B-B14F-4D97-AF65-F5344CB8AC3E}">
        <p14:creationId xmlns:p14="http://schemas.microsoft.com/office/powerpoint/2010/main" val="3466975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the implementation of cloud seeding, the water quality and ecosystem dynamics in the San Angelo area were predominantly influenced by natural factors such as weather patterns, alongside human activities like agriculture and urban development. Ecosystems were adapted to the variability of precipitation and runoff, with species compositions reflecting these natural </a:t>
            </a:r>
            <a:r>
              <a:rPr lang="en-US" dirty="0" err="1"/>
              <a:t>conditions.Cloud</a:t>
            </a:r>
            <a:r>
              <a:rPr lang="en-US" dirty="0"/>
              <a:t> seeding operations, primarily aimed at increasing precipitation, could lead to changes in runoff patterns, potentially increasing water flow through the watershed. This increased water availability might positively impact ecosystems, particularly in areas susceptible to drought, by fostering a broader range of plant and animal life and enhancing the health of aquatic </a:t>
            </a:r>
            <a:r>
              <a:rPr lang="en-US" dirty="0" err="1"/>
              <a:t>ecosystems.The</a:t>
            </a:r>
            <a:r>
              <a:rPr lang="en-US" dirty="0"/>
              <a:t> impact of cloud seeding on water quality remains a topic of discussion. While silver iodide, the commonly used seeding agent, is deemed relatively insoluble and low in toxicity, concerns arise regarding potential risks from long-term or large-scale operations. Scientific studies specifically examining these effects are necessary to draw definitive </a:t>
            </a:r>
            <a:r>
              <a:rPr lang="en-US" dirty="0" err="1"/>
              <a:t>conclusions.Changes</a:t>
            </a:r>
            <a:r>
              <a:rPr lang="en-US" dirty="0"/>
              <a:t> in precipitation patterns resulting from cloud seeding could trigger shifts in ecosystems, affecting vegetation patterns and habitat structures. While some changes may be beneficial, such as increased vegetation growth, there could also be negative consequences such as the proliferation of invasive species or alterations in natural fire </a:t>
            </a:r>
            <a:r>
              <a:rPr lang="en-US" dirty="0" err="1"/>
              <a:t>regimes.Concerns</a:t>
            </a:r>
            <a:r>
              <a:rPr lang="en-US" dirty="0"/>
              <a:t> about the accumulation of silver iodide and its potential environmental impacts are often raised. However, research suggests that concentrations resulting from cloud seeding are typically below levels that would cause harm. Nonetheless, ongoing monitoring is essential to ensure that cumulative effects do not pose risks to the environment.</a:t>
            </a:r>
            <a:br>
              <a:rPr lang="en-US" dirty="0"/>
            </a:br>
            <a:endParaRPr lang="en-US" dirty="0"/>
          </a:p>
        </p:txBody>
      </p:sp>
      <p:sp>
        <p:nvSpPr>
          <p:cNvPr id="4" name="Slide Number Placeholder 3"/>
          <p:cNvSpPr>
            <a:spLocks noGrp="1"/>
          </p:cNvSpPr>
          <p:nvPr>
            <p:ph type="sldNum" sz="quarter" idx="5"/>
          </p:nvPr>
        </p:nvSpPr>
        <p:spPr/>
        <p:txBody>
          <a:bodyPr/>
          <a:lstStyle/>
          <a:p>
            <a:fld id="{554F9C14-4E01-2941-9B58-B7955AB3A141}" type="slidenum">
              <a:rPr lang="en-US" smtClean="0"/>
              <a:t>30</a:t>
            </a:fld>
            <a:endParaRPr lang="en-US"/>
          </a:p>
        </p:txBody>
      </p:sp>
    </p:spTree>
    <p:extLst>
      <p:ext uri="{BB962C8B-B14F-4D97-AF65-F5344CB8AC3E}">
        <p14:creationId xmlns:p14="http://schemas.microsoft.com/office/powerpoint/2010/main" val="2558360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4F9C14-4E01-2941-9B58-B7955AB3A141}" type="slidenum">
              <a:rPr lang="en-US" smtClean="0"/>
              <a:t>31</a:t>
            </a:fld>
            <a:endParaRPr lang="en-US"/>
          </a:p>
        </p:txBody>
      </p:sp>
    </p:spTree>
    <p:extLst>
      <p:ext uri="{BB962C8B-B14F-4D97-AF65-F5344CB8AC3E}">
        <p14:creationId xmlns:p14="http://schemas.microsoft.com/office/powerpoint/2010/main" val="1990790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4F9C14-4E01-2941-9B58-B7955AB3A141}" type="slidenum">
              <a:rPr lang="en-US" smtClean="0"/>
              <a:t>32</a:t>
            </a:fld>
            <a:endParaRPr lang="en-US"/>
          </a:p>
        </p:txBody>
      </p:sp>
    </p:spTree>
    <p:extLst>
      <p:ext uri="{BB962C8B-B14F-4D97-AF65-F5344CB8AC3E}">
        <p14:creationId xmlns:p14="http://schemas.microsoft.com/office/powerpoint/2010/main" val="30947475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4F9C14-4E01-2941-9B58-B7955AB3A141}" type="slidenum">
              <a:rPr lang="en-US" smtClean="0"/>
              <a:t>33</a:t>
            </a:fld>
            <a:endParaRPr lang="en-US"/>
          </a:p>
        </p:txBody>
      </p:sp>
    </p:spTree>
    <p:extLst>
      <p:ext uri="{BB962C8B-B14F-4D97-AF65-F5344CB8AC3E}">
        <p14:creationId xmlns:p14="http://schemas.microsoft.com/office/powerpoint/2010/main" val="825388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u="none" strike="noStrike" dirty="0">
                <a:solidFill>
                  <a:srgbClr val="0D0D0D"/>
                </a:solidFill>
                <a:effectLst/>
                <a:latin typeface="söhne"/>
              </a:rPr>
              <a:t>Factors Contributing to Cloud Seeding Failures:</a:t>
            </a:r>
            <a:endParaRPr lang="en-US" b="0" i="0" u="none" strike="noStrike" dirty="0">
              <a:solidFill>
                <a:srgbClr val="0D0D0D"/>
              </a:solidFill>
              <a:effectLst/>
              <a:latin typeface="söhne"/>
            </a:endParaRPr>
          </a:p>
          <a:p>
            <a:pPr marL="742950" lvl="1" indent="-285750" algn="l">
              <a:buFont typeface="Arial" panose="020B0604020202020204" pitchFamily="34" charset="0"/>
              <a:buChar char="•"/>
            </a:pPr>
            <a:r>
              <a:rPr lang="en-US" b="0" i="0" u="none" strike="noStrike" dirty="0">
                <a:solidFill>
                  <a:srgbClr val="0D0D0D"/>
                </a:solidFill>
                <a:effectLst/>
                <a:latin typeface="söhne"/>
              </a:rPr>
              <a:t>Mention various factors contributing to cloud seeding failures, such as unsuitable meteorological conditions and inadequate seeding materials or techniques.</a:t>
            </a:r>
          </a:p>
          <a:p>
            <a:pPr marL="742950" lvl="1" indent="-285750" algn="l">
              <a:buFont typeface="Arial" panose="020B0604020202020204" pitchFamily="34" charset="0"/>
              <a:buChar char="•"/>
            </a:pPr>
            <a:r>
              <a:rPr lang="en-US" b="0" i="0" u="none" strike="noStrike" dirty="0">
                <a:solidFill>
                  <a:srgbClr val="0D0D0D"/>
                </a:solidFill>
                <a:effectLst/>
                <a:latin typeface="söhne"/>
              </a:rPr>
              <a:t>Explain how the effectiveness of cloud seeding can vary significantly with the type of clouds targeted and the atmospheric conditions present during seeding operations.</a:t>
            </a:r>
          </a:p>
          <a:p>
            <a:pPr marL="742950" lvl="1" indent="-285750" algn="l">
              <a:buFont typeface="Arial" panose="020B0604020202020204" pitchFamily="34" charset="0"/>
              <a:buChar char="•"/>
            </a:pPr>
            <a:r>
              <a:rPr lang="en-US" b="0" i="0" u="none" strike="noStrike" dirty="0">
                <a:solidFill>
                  <a:srgbClr val="0D0D0D"/>
                </a:solidFill>
                <a:effectLst/>
                <a:latin typeface="söhne"/>
              </a:rPr>
              <a:t>Stress the importance of utilizing control areas and advanced statistical methods for accurate assessment of outcomes.</a:t>
            </a:r>
          </a:p>
          <a:p>
            <a:pPr algn="l">
              <a:buFont typeface="Arial" panose="020B0604020202020204" pitchFamily="34" charset="0"/>
              <a:buChar char="•"/>
            </a:pPr>
            <a:r>
              <a:rPr lang="en-US" b="1" i="0" u="none" strike="noStrike" dirty="0">
                <a:solidFill>
                  <a:srgbClr val="0D0D0D"/>
                </a:solidFill>
                <a:effectLst/>
                <a:latin typeface="söhne"/>
              </a:rPr>
              <a:t>Notable Failure Events:</a:t>
            </a:r>
            <a:endParaRPr lang="en-US" b="0" i="0" u="none" strike="noStrike" dirty="0">
              <a:solidFill>
                <a:srgbClr val="0D0D0D"/>
              </a:solidFill>
              <a:effectLst/>
              <a:latin typeface="söhne"/>
            </a:endParaRPr>
          </a:p>
          <a:p>
            <a:pPr marL="742950" lvl="1" indent="-285750" algn="l">
              <a:buFont typeface="Arial" panose="020B0604020202020204" pitchFamily="34" charset="0"/>
              <a:buChar char="•"/>
            </a:pPr>
            <a:r>
              <a:rPr lang="en-US" b="0" i="0" u="none" strike="noStrike" dirty="0">
                <a:solidFill>
                  <a:srgbClr val="0D0D0D"/>
                </a:solidFill>
                <a:effectLst/>
                <a:latin typeface="söhne"/>
              </a:rPr>
              <a:t>Highlight notable examples of cloud seeding failure events, including:</a:t>
            </a:r>
          </a:p>
          <a:p>
            <a:pPr marL="1143000" lvl="2" indent="-228600" algn="l">
              <a:buFont typeface="Arial" panose="020B0604020202020204" pitchFamily="34" charset="0"/>
              <a:buChar char="•"/>
            </a:pPr>
            <a:r>
              <a:rPr lang="en-US" b="0" i="0" u="none" strike="noStrike" dirty="0">
                <a:solidFill>
                  <a:srgbClr val="0D0D0D"/>
                </a:solidFill>
                <a:effectLst/>
                <a:latin typeface="söhne"/>
              </a:rPr>
              <a:t>Wyoming Weather Modification Pilot Project</a:t>
            </a:r>
          </a:p>
          <a:p>
            <a:pPr marL="1143000" lvl="2" indent="-228600" algn="l">
              <a:buFont typeface="Arial" panose="020B0604020202020204" pitchFamily="34" charset="0"/>
              <a:buChar char="•"/>
            </a:pPr>
            <a:r>
              <a:rPr lang="en-US" b="0" i="0" u="none" strike="noStrike" dirty="0">
                <a:solidFill>
                  <a:srgbClr val="0D0D0D"/>
                </a:solidFill>
                <a:effectLst/>
                <a:latin typeface="söhne"/>
              </a:rPr>
              <a:t>Queensland Cloud Seeding Research Program</a:t>
            </a:r>
          </a:p>
          <a:p>
            <a:pPr marL="1143000" lvl="2" indent="-228600" algn="l">
              <a:buFont typeface="Arial" panose="020B0604020202020204" pitchFamily="34" charset="0"/>
              <a:buChar char="•"/>
            </a:pPr>
            <a:r>
              <a:rPr lang="en-US" b="0" i="0" u="none" strike="noStrike" dirty="0">
                <a:solidFill>
                  <a:srgbClr val="0D0D0D"/>
                </a:solidFill>
                <a:effectLst/>
                <a:latin typeface="söhne"/>
              </a:rPr>
              <a:t>Long-term cloud seeding experiment in the Middle East</a:t>
            </a:r>
          </a:p>
          <a:p>
            <a:endParaRPr lang="en-US" dirty="0"/>
          </a:p>
        </p:txBody>
      </p:sp>
      <p:sp>
        <p:nvSpPr>
          <p:cNvPr id="4" name="Slide Number Placeholder 3"/>
          <p:cNvSpPr>
            <a:spLocks noGrp="1"/>
          </p:cNvSpPr>
          <p:nvPr>
            <p:ph type="sldNum" sz="quarter" idx="5"/>
          </p:nvPr>
        </p:nvSpPr>
        <p:spPr/>
        <p:txBody>
          <a:bodyPr/>
          <a:lstStyle/>
          <a:p>
            <a:fld id="{554F9C14-4E01-2941-9B58-B7955AB3A141}" type="slidenum">
              <a:rPr lang="en-US" smtClean="0"/>
              <a:t>34</a:t>
            </a:fld>
            <a:endParaRPr lang="en-US"/>
          </a:p>
        </p:txBody>
      </p:sp>
    </p:spTree>
    <p:extLst>
      <p:ext uri="{BB962C8B-B14F-4D97-AF65-F5344CB8AC3E}">
        <p14:creationId xmlns:p14="http://schemas.microsoft.com/office/powerpoint/2010/main" val="97306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Summarize the findings on cloud seeding effects in UAE, China, and San Angelo, TX </a:t>
            </a:r>
          </a:p>
          <a:p>
            <a:endParaRPr lang="en-US" dirty="0"/>
          </a:p>
          <a:p>
            <a:r>
              <a:rPr lang="en-US" dirty="0"/>
              <a:t>- Emphasize the importance of considering various factors in assessing environmental implications </a:t>
            </a:r>
          </a:p>
          <a:p>
            <a:endParaRPr lang="en-US" dirty="0"/>
          </a:p>
          <a:p>
            <a:r>
              <a:rPr lang="en-US" dirty="0"/>
              <a:t>- Discuss the influence of meteorological conditions, air pollution levels, and seeding techniques on particulate matter dynamics </a:t>
            </a:r>
          </a:p>
          <a:p>
            <a:endParaRPr lang="en-US" dirty="0"/>
          </a:p>
          <a:p>
            <a:r>
              <a:rPr lang="en-US" dirty="0"/>
              <a:t>- Highlight the nuanced understanding of cloud seeding interactions with atmospheric conditions </a:t>
            </a:r>
          </a:p>
          <a:p>
            <a:endParaRPr lang="en-US" dirty="0"/>
          </a:p>
          <a:p>
            <a:r>
              <a:rPr lang="en-US" dirty="0"/>
              <a:t>- Point out the need for further research to understand long-term impacts and ensure environmental sustainability </a:t>
            </a:r>
          </a:p>
          <a:p>
            <a:endParaRPr lang="en-US" dirty="0"/>
          </a:p>
          <a:p>
            <a:r>
              <a:rPr lang="en-US" dirty="0"/>
              <a:t>- Conclude by stressing the importance of balancing benefits of cloud seeding with environmental costs and the need for responsible cloud seeding strategies.</a:t>
            </a:r>
          </a:p>
        </p:txBody>
      </p:sp>
      <p:sp>
        <p:nvSpPr>
          <p:cNvPr id="4" name="Slide Number Placeholder 3"/>
          <p:cNvSpPr>
            <a:spLocks noGrp="1"/>
          </p:cNvSpPr>
          <p:nvPr>
            <p:ph type="sldNum" sz="quarter" idx="5"/>
          </p:nvPr>
        </p:nvSpPr>
        <p:spPr/>
        <p:txBody>
          <a:bodyPr/>
          <a:lstStyle/>
          <a:p>
            <a:fld id="{554F9C14-4E01-2941-9B58-B7955AB3A141}" type="slidenum">
              <a:rPr lang="en-US" smtClean="0"/>
              <a:t>35</a:t>
            </a:fld>
            <a:endParaRPr lang="en-US"/>
          </a:p>
        </p:txBody>
      </p:sp>
    </p:spTree>
    <p:extLst>
      <p:ext uri="{BB962C8B-B14F-4D97-AF65-F5344CB8AC3E}">
        <p14:creationId xmlns:p14="http://schemas.microsoft.com/office/powerpoint/2010/main" val="2425916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4F9C14-4E01-2941-9B58-B7955AB3A141}" type="slidenum">
              <a:rPr lang="en-US" smtClean="0"/>
              <a:t>36</a:t>
            </a:fld>
            <a:endParaRPr lang="en-US"/>
          </a:p>
        </p:txBody>
      </p:sp>
    </p:spTree>
    <p:extLst>
      <p:ext uri="{BB962C8B-B14F-4D97-AF65-F5344CB8AC3E}">
        <p14:creationId xmlns:p14="http://schemas.microsoft.com/office/powerpoint/2010/main" val="10367847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4F9C14-4E01-2941-9B58-B7955AB3A141}" type="slidenum">
              <a:rPr lang="en-US" smtClean="0"/>
              <a:t>37</a:t>
            </a:fld>
            <a:endParaRPr lang="en-US"/>
          </a:p>
        </p:txBody>
      </p:sp>
    </p:spTree>
    <p:extLst>
      <p:ext uri="{BB962C8B-B14F-4D97-AF65-F5344CB8AC3E}">
        <p14:creationId xmlns:p14="http://schemas.microsoft.com/office/powerpoint/2010/main" val="2464387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of the Research</a:t>
            </a:r>
          </a:p>
          <a:p>
            <a:endParaRPr lang="en-US" dirty="0"/>
          </a:p>
          <a:p>
            <a:r>
              <a:rPr lang="en-US" dirty="0"/>
              <a:t>To explore the ethical and scientific considerations surrounding cloud seeding, address ethical dilemmas and scientific skepticism, and provide a nuanced understanding of cloud seeding's role in weather modification.</a:t>
            </a:r>
          </a:p>
          <a:p>
            <a:endParaRPr lang="en-US" dirty="0"/>
          </a:p>
          <a:p>
            <a:endParaRPr lang="en-US" dirty="0"/>
          </a:p>
          <a:p>
            <a:endParaRPr lang="en-US" dirty="0"/>
          </a:p>
          <a:p>
            <a:r>
              <a:rPr lang="en-US" dirty="0"/>
              <a:t> This research aims to provide a comprehensive understanding of cloud seeding's effects and contribute to informed decision-making in environmental management and policy.</a:t>
            </a:r>
          </a:p>
        </p:txBody>
      </p:sp>
      <p:sp>
        <p:nvSpPr>
          <p:cNvPr id="4" name="Slide Number Placeholder 3"/>
          <p:cNvSpPr>
            <a:spLocks noGrp="1"/>
          </p:cNvSpPr>
          <p:nvPr>
            <p:ph type="sldNum" sz="quarter" idx="5"/>
          </p:nvPr>
        </p:nvSpPr>
        <p:spPr/>
        <p:txBody>
          <a:bodyPr/>
          <a:lstStyle/>
          <a:p>
            <a:fld id="{554F9C14-4E01-2941-9B58-B7955AB3A141}" type="slidenum">
              <a:rPr lang="en-US" smtClean="0"/>
              <a:t>4</a:t>
            </a:fld>
            <a:endParaRPr lang="en-US"/>
          </a:p>
        </p:txBody>
      </p:sp>
    </p:spTree>
    <p:extLst>
      <p:ext uri="{BB962C8B-B14F-4D97-AF65-F5344CB8AC3E}">
        <p14:creationId xmlns:p14="http://schemas.microsoft.com/office/powerpoint/2010/main" val="3262341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4F9C14-4E01-2941-9B58-B7955AB3A141}" type="slidenum">
              <a:rPr lang="en-US" smtClean="0"/>
              <a:t>5</a:t>
            </a:fld>
            <a:endParaRPr lang="en-US"/>
          </a:p>
        </p:txBody>
      </p:sp>
    </p:spTree>
    <p:extLst>
      <p:ext uri="{BB962C8B-B14F-4D97-AF65-F5344CB8AC3E}">
        <p14:creationId xmlns:p14="http://schemas.microsoft.com/office/powerpoint/2010/main" val="3668700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Cloud seeding how it works  </a:t>
            </a:r>
          </a:p>
          <a:p>
            <a:r>
              <a:rPr lang="en-US" dirty="0"/>
              <a:t>- locations </a:t>
            </a:r>
          </a:p>
          <a:p>
            <a:r>
              <a:rPr lang="en-US" dirty="0"/>
              <a:t>- precipitation enhancement numbers </a:t>
            </a:r>
          </a:p>
          <a:p>
            <a:r>
              <a:rPr lang="en-US" dirty="0"/>
              <a:t>- validation techniques </a:t>
            </a:r>
          </a:p>
          <a:p>
            <a:r>
              <a:rPr lang="en-US" dirty="0"/>
              <a:t>- ethical </a:t>
            </a:r>
            <a:r>
              <a:rPr lang="en-US" dirty="0" err="1"/>
              <a:t>concedirations</a:t>
            </a:r>
            <a:r>
              <a:rPr lang="en-US" dirty="0"/>
              <a:t> </a:t>
            </a:r>
          </a:p>
        </p:txBody>
      </p:sp>
      <p:sp>
        <p:nvSpPr>
          <p:cNvPr id="4" name="Slide Number Placeholder 3"/>
          <p:cNvSpPr>
            <a:spLocks noGrp="1"/>
          </p:cNvSpPr>
          <p:nvPr>
            <p:ph type="sldNum" sz="quarter" idx="5"/>
          </p:nvPr>
        </p:nvSpPr>
        <p:spPr/>
        <p:txBody>
          <a:bodyPr/>
          <a:lstStyle/>
          <a:p>
            <a:fld id="{554F9C14-4E01-2941-9B58-B7955AB3A141}" type="slidenum">
              <a:rPr lang="en-US" smtClean="0"/>
              <a:t>6</a:t>
            </a:fld>
            <a:endParaRPr lang="en-US"/>
          </a:p>
        </p:txBody>
      </p:sp>
    </p:spTree>
    <p:extLst>
      <p:ext uri="{BB962C8B-B14F-4D97-AF65-F5344CB8AC3E}">
        <p14:creationId xmlns:p14="http://schemas.microsoft.com/office/powerpoint/2010/main" val="3961163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 Weather modification defined as intentional alteration of weather patterns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r>
              <a:rPr lang="en-US" dirty="0"/>
              <a:t>- Ancient Practices </a:t>
            </a:r>
          </a:p>
          <a:p>
            <a:endParaRPr lang="en-US" dirty="0"/>
          </a:p>
          <a:p>
            <a:r>
              <a:rPr lang="en-US" dirty="0"/>
              <a:t>Ancient civilizations used rituals to control weather for agriculture and survival </a:t>
            </a:r>
          </a:p>
          <a:p>
            <a:endParaRPr lang="en-US" dirty="0"/>
          </a:p>
          <a:p>
            <a:r>
              <a:rPr lang="en-US" dirty="0"/>
              <a:t>Practices not scientifically based, but reflect humanity's desire for weather control </a:t>
            </a:r>
          </a:p>
          <a:p>
            <a:endParaRPr lang="en-US" dirty="0"/>
          </a:p>
          <a:p>
            <a:r>
              <a:rPr lang="en-US" dirty="0"/>
              <a:t>- Early Scientific Endeavors</a:t>
            </a:r>
          </a:p>
          <a:p>
            <a:endParaRPr lang="en-US" dirty="0"/>
          </a:p>
          <a:p>
            <a:r>
              <a:rPr lang="en-US" dirty="0"/>
              <a:t>  James Pollard </a:t>
            </a:r>
            <a:r>
              <a:rPr lang="en-US" dirty="0" err="1"/>
              <a:t>Espy's</a:t>
            </a:r>
            <a:r>
              <a:rPr lang="en-US" dirty="0"/>
              <a:t> contribution in 19th century proposing theories on influencing rainfall</a:t>
            </a:r>
          </a:p>
          <a:p>
            <a:endParaRPr lang="en-US" dirty="0"/>
          </a:p>
          <a:p>
            <a:r>
              <a:rPr lang="en-US" dirty="0"/>
              <a:t> Discussions on altering landscape for weather modification </a:t>
            </a:r>
          </a:p>
          <a:p>
            <a:endParaRPr lang="en-US" dirty="0"/>
          </a:p>
          <a:p>
            <a:r>
              <a:rPr lang="en-US" dirty="0"/>
              <a:t>- Modern Era Developments </a:t>
            </a:r>
          </a:p>
          <a:p>
            <a:endParaRPr lang="en-US" dirty="0"/>
          </a:p>
          <a:p>
            <a:r>
              <a:rPr lang="en-US" dirty="0"/>
              <a:t>1946: Discovery of cloud seeding by Vonnegut, Langmuir, and Schaefer </a:t>
            </a:r>
          </a:p>
          <a:p>
            <a:endParaRPr lang="en-US" dirty="0"/>
          </a:p>
          <a:p>
            <a:r>
              <a:rPr lang="en-US" dirty="0"/>
              <a:t>Birth of operational cloud seeding using silver iodide - Cloud seeding applications in research, commercial purposes, and military settings (Operation Popeye)</a:t>
            </a:r>
          </a:p>
          <a:p>
            <a:endParaRPr lang="en-US" dirty="0"/>
          </a:p>
          <a:p>
            <a:r>
              <a:rPr lang="en-US" dirty="0"/>
              <a:t> - Ethical and Environmental Debates </a:t>
            </a:r>
          </a:p>
          <a:p>
            <a:endParaRPr lang="en-US" dirty="0"/>
          </a:p>
          <a:p>
            <a:r>
              <a:rPr lang="en-US" dirty="0"/>
              <a:t> 1978 Environmental Modification Convention (ENMOD) prohibiting hostile use of weather modification </a:t>
            </a:r>
          </a:p>
        </p:txBody>
      </p:sp>
      <p:sp>
        <p:nvSpPr>
          <p:cNvPr id="4" name="Slide Number Placeholder 3"/>
          <p:cNvSpPr>
            <a:spLocks noGrp="1"/>
          </p:cNvSpPr>
          <p:nvPr>
            <p:ph type="sldNum" sz="quarter" idx="5"/>
          </p:nvPr>
        </p:nvSpPr>
        <p:spPr/>
        <p:txBody>
          <a:bodyPr/>
          <a:lstStyle/>
          <a:p>
            <a:fld id="{554F9C14-4E01-2941-9B58-B7955AB3A141}" type="slidenum">
              <a:rPr lang="en-US" smtClean="0"/>
              <a:t>7</a:t>
            </a:fld>
            <a:endParaRPr lang="en-US"/>
          </a:p>
        </p:txBody>
      </p:sp>
    </p:spTree>
    <p:extLst>
      <p:ext uri="{BB962C8B-B14F-4D97-AF65-F5344CB8AC3E}">
        <p14:creationId xmlns:p14="http://schemas.microsoft.com/office/powerpoint/2010/main" val="1676235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cloud seeding ? </a:t>
            </a:r>
          </a:p>
          <a:p>
            <a:r>
              <a:rPr lang="en-US" dirty="0"/>
              <a:t>- Cloud seeding is a technique aiming to enhance precipitation by introducing substances acting as ice nuclei or cloud condensation nuclei into clouds. </a:t>
            </a:r>
          </a:p>
          <a:p>
            <a:endParaRPr lang="en-US" dirty="0"/>
          </a:p>
          <a:p>
            <a:r>
              <a:rPr lang="en-US" dirty="0"/>
              <a:t>- Materials like silver iodide or dry ice are dispersed to stimulate ice crystal or water droplet formation, ultimately increasing rainfall or snowfall. </a:t>
            </a:r>
          </a:p>
        </p:txBody>
      </p:sp>
      <p:sp>
        <p:nvSpPr>
          <p:cNvPr id="4" name="Slide Number Placeholder 3"/>
          <p:cNvSpPr>
            <a:spLocks noGrp="1"/>
          </p:cNvSpPr>
          <p:nvPr>
            <p:ph type="sldNum" sz="quarter" idx="5"/>
          </p:nvPr>
        </p:nvSpPr>
        <p:spPr/>
        <p:txBody>
          <a:bodyPr/>
          <a:lstStyle/>
          <a:p>
            <a:fld id="{554F9C14-4E01-2941-9B58-B7955AB3A141}" type="slidenum">
              <a:rPr lang="en-US" smtClean="0"/>
              <a:t>8</a:t>
            </a:fld>
            <a:endParaRPr lang="en-US"/>
          </a:p>
        </p:txBody>
      </p:sp>
    </p:spTree>
    <p:extLst>
      <p:ext uri="{BB962C8B-B14F-4D97-AF65-F5344CB8AC3E}">
        <p14:creationId xmlns:p14="http://schemas.microsoft.com/office/powerpoint/2010/main" val="74995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4F9C14-4E01-2941-9B58-B7955AB3A141}" type="slidenum">
              <a:rPr lang="en-US" smtClean="0"/>
              <a:t>9</a:t>
            </a:fld>
            <a:endParaRPr lang="en-US"/>
          </a:p>
        </p:txBody>
      </p:sp>
    </p:spTree>
    <p:extLst>
      <p:ext uri="{BB962C8B-B14F-4D97-AF65-F5344CB8AC3E}">
        <p14:creationId xmlns:p14="http://schemas.microsoft.com/office/powerpoint/2010/main" val="1843045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C94E-C527-CE34-BE6B-38BE0FF810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2F6D51-3E17-44F0-E2FF-55DA0CA1F8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25666F-0B6F-43E8-4DE8-B0E7AA3FFC21}"/>
              </a:ext>
            </a:extLst>
          </p:cNvPr>
          <p:cNvSpPr>
            <a:spLocks noGrp="1"/>
          </p:cNvSpPr>
          <p:nvPr>
            <p:ph type="dt" sz="half" idx="10"/>
          </p:nvPr>
        </p:nvSpPr>
        <p:spPr/>
        <p:txBody>
          <a:bodyPr/>
          <a:lstStyle/>
          <a:p>
            <a:fld id="{8E9306A6-4D87-9543-8CC8-4DCAB44915CD}" type="datetimeFigureOut">
              <a:rPr lang="en-US" smtClean="0"/>
              <a:t>3/27/24</a:t>
            </a:fld>
            <a:endParaRPr lang="en-US"/>
          </a:p>
        </p:txBody>
      </p:sp>
      <p:sp>
        <p:nvSpPr>
          <p:cNvPr id="5" name="Footer Placeholder 4">
            <a:extLst>
              <a:ext uri="{FF2B5EF4-FFF2-40B4-BE49-F238E27FC236}">
                <a16:creationId xmlns:a16="http://schemas.microsoft.com/office/drawing/2014/main" id="{BDC931F4-BA89-A035-F586-DA5889B7D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2CCC4E-326A-E020-CDF2-A76D2BCF950C}"/>
              </a:ext>
            </a:extLst>
          </p:cNvPr>
          <p:cNvSpPr>
            <a:spLocks noGrp="1"/>
          </p:cNvSpPr>
          <p:nvPr>
            <p:ph type="sldNum" sz="quarter" idx="12"/>
          </p:nvPr>
        </p:nvSpPr>
        <p:spPr/>
        <p:txBody>
          <a:bodyPr/>
          <a:lstStyle/>
          <a:p>
            <a:fld id="{9BE0DD6F-A053-A741-BBBF-A1C41E2531C8}" type="slidenum">
              <a:rPr lang="en-US" smtClean="0"/>
              <a:t>‹#›</a:t>
            </a:fld>
            <a:endParaRPr lang="en-US"/>
          </a:p>
        </p:txBody>
      </p:sp>
    </p:spTree>
    <p:extLst>
      <p:ext uri="{BB962C8B-B14F-4D97-AF65-F5344CB8AC3E}">
        <p14:creationId xmlns:p14="http://schemas.microsoft.com/office/powerpoint/2010/main" val="786383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5D5BC-7685-BC68-E12C-1F3CC15038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B0D9F8-3397-B6B7-C56E-B966C05690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D6C35-CB15-0021-51DC-191EE7CA2E82}"/>
              </a:ext>
            </a:extLst>
          </p:cNvPr>
          <p:cNvSpPr>
            <a:spLocks noGrp="1"/>
          </p:cNvSpPr>
          <p:nvPr>
            <p:ph type="dt" sz="half" idx="10"/>
          </p:nvPr>
        </p:nvSpPr>
        <p:spPr/>
        <p:txBody>
          <a:bodyPr/>
          <a:lstStyle/>
          <a:p>
            <a:fld id="{8E9306A6-4D87-9543-8CC8-4DCAB44915CD}" type="datetimeFigureOut">
              <a:rPr lang="en-US" smtClean="0"/>
              <a:t>3/27/24</a:t>
            </a:fld>
            <a:endParaRPr lang="en-US"/>
          </a:p>
        </p:txBody>
      </p:sp>
      <p:sp>
        <p:nvSpPr>
          <p:cNvPr id="5" name="Footer Placeholder 4">
            <a:extLst>
              <a:ext uri="{FF2B5EF4-FFF2-40B4-BE49-F238E27FC236}">
                <a16:creationId xmlns:a16="http://schemas.microsoft.com/office/drawing/2014/main" id="{B7CA7093-E6C1-A79B-8CC8-1FB646C008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798D79-C825-8D73-C99C-1ED4CC06FBB2}"/>
              </a:ext>
            </a:extLst>
          </p:cNvPr>
          <p:cNvSpPr>
            <a:spLocks noGrp="1"/>
          </p:cNvSpPr>
          <p:nvPr>
            <p:ph type="sldNum" sz="quarter" idx="12"/>
          </p:nvPr>
        </p:nvSpPr>
        <p:spPr/>
        <p:txBody>
          <a:bodyPr/>
          <a:lstStyle/>
          <a:p>
            <a:fld id="{9BE0DD6F-A053-A741-BBBF-A1C41E2531C8}" type="slidenum">
              <a:rPr lang="en-US" smtClean="0"/>
              <a:t>‹#›</a:t>
            </a:fld>
            <a:endParaRPr lang="en-US"/>
          </a:p>
        </p:txBody>
      </p:sp>
    </p:spTree>
    <p:extLst>
      <p:ext uri="{BB962C8B-B14F-4D97-AF65-F5344CB8AC3E}">
        <p14:creationId xmlns:p14="http://schemas.microsoft.com/office/powerpoint/2010/main" val="3921393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B69001-F303-94C4-DD02-5C18F80785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750175-362F-6D6A-AD4E-7496BFFCC0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8FD37B-83EF-BB3E-BDCD-5B8487479D07}"/>
              </a:ext>
            </a:extLst>
          </p:cNvPr>
          <p:cNvSpPr>
            <a:spLocks noGrp="1"/>
          </p:cNvSpPr>
          <p:nvPr>
            <p:ph type="dt" sz="half" idx="10"/>
          </p:nvPr>
        </p:nvSpPr>
        <p:spPr/>
        <p:txBody>
          <a:bodyPr/>
          <a:lstStyle/>
          <a:p>
            <a:fld id="{8E9306A6-4D87-9543-8CC8-4DCAB44915CD}" type="datetimeFigureOut">
              <a:rPr lang="en-US" smtClean="0"/>
              <a:t>3/27/24</a:t>
            </a:fld>
            <a:endParaRPr lang="en-US"/>
          </a:p>
        </p:txBody>
      </p:sp>
      <p:sp>
        <p:nvSpPr>
          <p:cNvPr id="5" name="Footer Placeholder 4">
            <a:extLst>
              <a:ext uri="{FF2B5EF4-FFF2-40B4-BE49-F238E27FC236}">
                <a16:creationId xmlns:a16="http://schemas.microsoft.com/office/drawing/2014/main" id="{1458C2C8-B750-B5E7-CBD8-BF3B099188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8503F4-5E61-082C-0959-19127151CAC1}"/>
              </a:ext>
            </a:extLst>
          </p:cNvPr>
          <p:cNvSpPr>
            <a:spLocks noGrp="1"/>
          </p:cNvSpPr>
          <p:nvPr>
            <p:ph type="sldNum" sz="quarter" idx="12"/>
          </p:nvPr>
        </p:nvSpPr>
        <p:spPr/>
        <p:txBody>
          <a:bodyPr/>
          <a:lstStyle/>
          <a:p>
            <a:fld id="{9BE0DD6F-A053-A741-BBBF-A1C41E2531C8}" type="slidenum">
              <a:rPr lang="en-US" smtClean="0"/>
              <a:t>‹#›</a:t>
            </a:fld>
            <a:endParaRPr lang="en-US"/>
          </a:p>
        </p:txBody>
      </p:sp>
    </p:spTree>
    <p:extLst>
      <p:ext uri="{BB962C8B-B14F-4D97-AF65-F5344CB8AC3E}">
        <p14:creationId xmlns:p14="http://schemas.microsoft.com/office/powerpoint/2010/main" val="859515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91025-C12C-FB36-75F1-4B08313E89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0AC668-0E41-C7A0-F717-B4A46D7443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86A8F6-2674-C46E-A4A2-1EF04FF9E552}"/>
              </a:ext>
            </a:extLst>
          </p:cNvPr>
          <p:cNvSpPr>
            <a:spLocks noGrp="1"/>
          </p:cNvSpPr>
          <p:nvPr>
            <p:ph type="dt" sz="half" idx="10"/>
          </p:nvPr>
        </p:nvSpPr>
        <p:spPr/>
        <p:txBody>
          <a:bodyPr/>
          <a:lstStyle/>
          <a:p>
            <a:fld id="{8E9306A6-4D87-9543-8CC8-4DCAB44915CD}" type="datetimeFigureOut">
              <a:rPr lang="en-US" smtClean="0"/>
              <a:t>3/27/24</a:t>
            </a:fld>
            <a:endParaRPr lang="en-US"/>
          </a:p>
        </p:txBody>
      </p:sp>
      <p:sp>
        <p:nvSpPr>
          <p:cNvPr id="5" name="Footer Placeholder 4">
            <a:extLst>
              <a:ext uri="{FF2B5EF4-FFF2-40B4-BE49-F238E27FC236}">
                <a16:creationId xmlns:a16="http://schemas.microsoft.com/office/drawing/2014/main" id="{A4437E88-18B8-A4AD-9E8E-954D570391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9C7B2-5AC3-BDA2-BA82-B748970F1A2E}"/>
              </a:ext>
            </a:extLst>
          </p:cNvPr>
          <p:cNvSpPr>
            <a:spLocks noGrp="1"/>
          </p:cNvSpPr>
          <p:nvPr>
            <p:ph type="sldNum" sz="quarter" idx="12"/>
          </p:nvPr>
        </p:nvSpPr>
        <p:spPr/>
        <p:txBody>
          <a:bodyPr/>
          <a:lstStyle/>
          <a:p>
            <a:fld id="{9BE0DD6F-A053-A741-BBBF-A1C41E2531C8}" type="slidenum">
              <a:rPr lang="en-US" smtClean="0"/>
              <a:t>‹#›</a:t>
            </a:fld>
            <a:endParaRPr lang="en-US"/>
          </a:p>
        </p:txBody>
      </p:sp>
    </p:spTree>
    <p:extLst>
      <p:ext uri="{BB962C8B-B14F-4D97-AF65-F5344CB8AC3E}">
        <p14:creationId xmlns:p14="http://schemas.microsoft.com/office/powerpoint/2010/main" val="1701479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1FCC7-B3EA-6899-A0E6-D4BCBAD8A0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1C69FA-9C81-3E70-9938-E76BBFCA1C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7C2E21-42D4-EA4C-E400-1EA4571E78E8}"/>
              </a:ext>
            </a:extLst>
          </p:cNvPr>
          <p:cNvSpPr>
            <a:spLocks noGrp="1"/>
          </p:cNvSpPr>
          <p:nvPr>
            <p:ph type="dt" sz="half" idx="10"/>
          </p:nvPr>
        </p:nvSpPr>
        <p:spPr/>
        <p:txBody>
          <a:bodyPr/>
          <a:lstStyle/>
          <a:p>
            <a:fld id="{8E9306A6-4D87-9543-8CC8-4DCAB44915CD}" type="datetimeFigureOut">
              <a:rPr lang="en-US" smtClean="0"/>
              <a:t>3/27/24</a:t>
            </a:fld>
            <a:endParaRPr lang="en-US"/>
          </a:p>
        </p:txBody>
      </p:sp>
      <p:sp>
        <p:nvSpPr>
          <p:cNvPr id="5" name="Footer Placeholder 4">
            <a:extLst>
              <a:ext uri="{FF2B5EF4-FFF2-40B4-BE49-F238E27FC236}">
                <a16:creationId xmlns:a16="http://schemas.microsoft.com/office/drawing/2014/main" id="{F6C87240-FA95-ADFF-56FC-A7588CBB00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013560-4658-15AF-71CD-582502E35446}"/>
              </a:ext>
            </a:extLst>
          </p:cNvPr>
          <p:cNvSpPr>
            <a:spLocks noGrp="1"/>
          </p:cNvSpPr>
          <p:nvPr>
            <p:ph type="sldNum" sz="quarter" idx="12"/>
          </p:nvPr>
        </p:nvSpPr>
        <p:spPr/>
        <p:txBody>
          <a:bodyPr/>
          <a:lstStyle/>
          <a:p>
            <a:fld id="{9BE0DD6F-A053-A741-BBBF-A1C41E2531C8}" type="slidenum">
              <a:rPr lang="en-US" smtClean="0"/>
              <a:t>‹#›</a:t>
            </a:fld>
            <a:endParaRPr lang="en-US"/>
          </a:p>
        </p:txBody>
      </p:sp>
    </p:spTree>
    <p:extLst>
      <p:ext uri="{BB962C8B-B14F-4D97-AF65-F5344CB8AC3E}">
        <p14:creationId xmlns:p14="http://schemas.microsoft.com/office/powerpoint/2010/main" val="3279875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5C08C-BC49-7EDF-07D1-608743F0F4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B5E1E7-BF06-44B0-C386-0D367B2133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7294E6-A0C3-DD0F-6040-3B8D0C9D00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C08F27-7A8B-4BE7-6B3C-C4D96D75B819}"/>
              </a:ext>
            </a:extLst>
          </p:cNvPr>
          <p:cNvSpPr>
            <a:spLocks noGrp="1"/>
          </p:cNvSpPr>
          <p:nvPr>
            <p:ph type="dt" sz="half" idx="10"/>
          </p:nvPr>
        </p:nvSpPr>
        <p:spPr/>
        <p:txBody>
          <a:bodyPr/>
          <a:lstStyle/>
          <a:p>
            <a:fld id="{8E9306A6-4D87-9543-8CC8-4DCAB44915CD}" type="datetimeFigureOut">
              <a:rPr lang="en-US" smtClean="0"/>
              <a:t>3/27/24</a:t>
            </a:fld>
            <a:endParaRPr lang="en-US"/>
          </a:p>
        </p:txBody>
      </p:sp>
      <p:sp>
        <p:nvSpPr>
          <p:cNvPr id="6" name="Footer Placeholder 5">
            <a:extLst>
              <a:ext uri="{FF2B5EF4-FFF2-40B4-BE49-F238E27FC236}">
                <a16:creationId xmlns:a16="http://schemas.microsoft.com/office/drawing/2014/main" id="{86F235C6-2DE7-D63C-E263-75D8292E5B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0877F2-1D79-CFDB-046C-6A4504023119}"/>
              </a:ext>
            </a:extLst>
          </p:cNvPr>
          <p:cNvSpPr>
            <a:spLocks noGrp="1"/>
          </p:cNvSpPr>
          <p:nvPr>
            <p:ph type="sldNum" sz="quarter" idx="12"/>
          </p:nvPr>
        </p:nvSpPr>
        <p:spPr/>
        <p:txBody>
          <a:bodyPr/>
          <a:lstStyle/>
          <a:p>
            <a:fld id="{9BE0DD6F-A053-A741-BBBF-A1C41E2531C8}" type="slidenum">
              <a:rPr lang="en-US" smtClean="0"/>
              <a:t>‹#›</a:t>
            </a:fld>
            <a:endParaRPr lang="en-US"/>
          </a:p>
        </p:txBody>
      </p:sp>
    </p:spTree>
    <p:extLst>
      <p:ext uri="{BB962C8B-B14F-4D97-AF65-F5344CB8AC3E}">
        <p14:creationId xmlns:p14="http://schemas.microsoft.com/office/powerpoint/2010/main" val="4182346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8CA7B-5D29-F95D-382C-6B04E0EED9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A48638-6F09-B791-2B0A-8B5C970280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D4B494-B33D-F532-0F2A-DBF0B75F4E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FC8AB7-F017-56AE-65CF-AAB811BB26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30878F-FB3F-DBE0-6E3A-6F29FC0E2B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C00065-B5D4-D076-4E44-9F2F1F190CCC}"/>
              </a:ext>
            </a:extLst>
          </p:cNvPr>
          <p:cNvSpPr>
            <a:spLocks noGrp="1"/>
          </p:cNvSpPr>
          <p:nvPr>
            <p:ph type="dt" sz="half" idx="10"/>
          </p:nvPr>
        </p:nvSpPr>
        <p:spPr/>
        <p:txBody>
          <a:bodyPr/>
          <a:lstStyle/>
          <a:p>
            <a:fld id="{8E9306A6-4D87-9543-8CC8-4DCAB44915CD}" type="datetimeFigureOut">
              <a:rPr lang="en-US" smtClean="0"/>
              <a:t>3/27/24</a:t>
            </a:fld>
            <a:endParaRPr lang="en-US"/>
          </a:p>
        </p:txBody>
      </p:sp>
      <p:sp>
        <p:nvSpPr>
          <p:cNvPr id="8" name="Footer Placeholder 7">
            <a:extLst>
              <a:ext uri="{FF2B5EF4-FFF2-40B4-BE49-F238E27FC236}">
                <a16:creationId xmlns:a16="http://schemas.microsoft.com/office/drawing/2014/main" id="{FAD5C57F-12E5-5C22-753E-021A294196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771978-141E-265D-AC5C-AF0A16773AE4}"/>
              </a:ext>
            </a:extLst>
          </p:cNvPr>
          <p:cNvSpPr>
            <a:spLocks noGrp="1"/>
          </p:cNvSpPr>
          <p:nvPr>
            <p:ph type="sldNum" sz="quarter" idx="12"/>
          </p:nvPr>
        </p:nvSpPr>
        <p:spPr/>
        <p:txBody>
          <a:bodyPr/>
          <a:lstStyle/>
          <a:p>
            <a:fld id="{9BE0DD6F-A053-A741-BBBF-A1C41E2531C8}" type="slidenum">
              <a:rPr lang="en-US" smtClean="0"/>
              <a:t>‹#›</a:t>
            </a:fld>
            <a:endParaRPr lang="en-US"/>
          </a:p>
        </p:txBody>
      </p:sp>
    </p:spTree>
    <p:extLst>
      <p:ext uri="{BB962C8B-B14F-4D97-AF65-F5344CB8AC3E}">
        <p14:creationId xmlns:p14="http://schemas.microsoft.com/office/powerpoint/2010/main" val="2831773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12C82-FEE6-7491-9163-BCD86A7EBB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56DDD3-0D4A-AA17-01F7-812405F52C3A}"/>
              </a:ext>
            </a:extLst>
          </p:cNvPr>
          <p:cNvSpPr>
            <a:spLocks noGrp="1"/>
          </p:cNvSpPr>
          <p:nvPr>
            <p:ph type="dt" sz="half" idx="10"/>
          </p:nvPr>
        </p:nvSpPr>
        <p:spPr/>
        <p:txBody>
          <a:bodyPr/>
          <a:lstStyle/>
          <a:p>
            <a:fld id="{8E9306A6-4D87-9543-8CC8-4DCAB44915CD}" type="datetimeFigureOut">
              <a:rPr lang="en-US" smtClean="0"/>
              <a:t>3/27/24</a:t>
            </a:fld>
            <a:endParaRPr lang="en-US"/>
          </a:p>
        </p:txBody>
      </p:sp>
      <p:sp>
        <p:nvSpPr>
          <p:cNvPr id="4" name="Footer Placeholder 3">
            <a:extLst>
              <a:ext uri="{FF2B5EF4-FFF2-40B4-BE49-F238E27FC236}">
                <a16:creationId xmlns:a16="http://schemas.microsoft.com/office/drawing/2014/main" id="{9DB51FA0-466C-3FC3-8F02-D3A4F56D6B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0DC053-2234-673B-5FBA-6B67574CF4EA}"/>
              </a:ext>
            </a:extLst>
          </p:cNvPr>
          <p:cNvSpPr>
            <a:spLocks noGrp="1"/>
          </p:cNvSpPr>
          <p:nvPr>
            <p:ph type="sldNum" sz="quarter" idx="12"/>
          </p:nvPr>
        </p:nvSpPr>
        <p:spPr/>
        <p:txBody>
          <a:bodyPr/>
          <a:lstStyle/>
          <a:p>
            <a:fld id="{9BE0DD6F-A053-A741-BBBF-A1C41E2531C8}" type="slidenum">
              <a:rPr lang="en-US" smtClean="0"/>
              <a:t>‹#›</a:t>
            </a:fld>
            <a:endParaRPr lang="en-US"/>
          </a:p>
        </p:txBody>
      </p:sp>
    </p:spTree>
    <p:extLst>
      <p:ext uri="{BB962C8B-B14F-4D97-AF65-F5344CB8AC3E}">
        <p14:creationId xmlns:p14="http://schemas.microsoft.com/office/powerpoint/2010/main" val="942991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76594F-5C8C-BF5D-8BDE-C0EB486D99F6}"/>
              </a:ext>
            </a:extLst>
          </p:cNvPr>
          <p:cNvSpPr>
            <a:spLocks noGrp="1"/>
          </p:cNvSpPr>
          <p:nvPr>
            <p:ph type="dt" sz="half" idx="10"/>
          </p:nvPr>
        </p:nvSpPr>
        <p:spPr/>
        <p:txBody>
          <a:bodyPr/>
          <a:lstStyle/>
          <a:p>
            <a:fld id="{8E9306A6-4D87-9543-8CC8-4DCAB44915CD}" type="datetimeFigureOut">
              <a:rPr lang="en-US" smtClean="0"/>
              <a:t>3/27/24</a:t>
            </a:fld>
            <a:endParaRPr lang="en-US"/>
          </a:p>
        </p:txBody>
      </p:sp>
      <p:sp>
        <p:nvSpPr>
          <p:cNvPr id="3" name="Footer Placeholder 2">
            <a:extLst>
              <a:ext uri="{FF2B5EF4-FFF2-40B4-BE49-F238E27FC236}">
                <a16:creationId xmlns:a16="http://schemas.microsoft.com/office/drawing/2014/main" id="{93AD0F06-8E5A-81EA-EC13-8853C0794C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C1453F-722F-C12C-D84F-76707EC5F6B8}"/>
              </a:ext>
            </a:extLst>
          </p:cNvPr>
          <p:cNvSpPr>
            <a:spLocks noGrp="1"/>
          </p:cNvSpPr>
          <p:nvPr>
            <p:ph type="sldNum" sz="quarter" idx="12"/>
          </p:nvPr>
        </p:nvSpPr>
        <p:spPr/>
        <p:txBody>
          <a:bodyPr/>
          <a:lstStyle/>
          <a:p>
            <a:fld id="{9BE0DD6F-A053-A741-BBBF-A1C41E2531C8}" type="slidenum">
              <a:rPr lang="en-US" smtClean="0"/>
              <a:t>‹#›</a:t>
            </a:fld>
            <a:endParaRPr lang="en-US"/>
          </a:p>
        </p:txBody>
      </p:sp>
    </p:spTree>
    <p:extLst>
      <p:ext uri="{BB962C8B-B14F-4D97-AF65-F5344CB8AC3E}">
        <p14:creationId xmlns:p14="http://schemas.microsoft.com/office/powerpoint/2010/main" val="4149175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1A329-013E-617B-5BFB-CAE04442F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E51151-9437-5D9F-5BEC-25241EB7F5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D11599-B1FE-2AA4-5CFA-9B9990D810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A4ED22-D727-E437-A6D9-162C787FC997}"/>
              </a:ext>
            </a:extLst>
          </p:cNvPr>
          <p:cNvSpPr>
            <a:spLocks noGrp="1"/>
          </p:cNvSpPr>
          <p:nvPr>
            <p:ph type="dt" sz="half" idx="10"/>
          </p:nvPr>
        </p:nvSpPr>
        <p:spPr/>
        <p:txBody>
          <a:bodyPr/>
          <a:lstStyle/>
          <a:p>
            <a:fld id="{8E9306A6-4D87-9543-8CC8-4DCAB44915CD}" type="datetimeFigureOut">
              <a:rPr lang="en-US" smtClean="0"/>
              <a:t>3/27/24</a:t>
            </a:fld>
            <a:endParaRPr lang="en-US"/>
          </a:p>
        </p:txBody>
      </p:sp>
      <p:sp>
        <p:nvSpPr>
          <p:cNvPr id="6" name="Footer Placeholder 5">
            <a:extLst>
              <a:ext uri="{FF2B5EF4-FFF2-40B4-BE49-F238E27FC236}">
                <a16:creationId xmlns:a16="http://schemas.microsoft.com/office/drawing/2014/main" id="{DAE51B74-8FE4-1D2F-C55A-8D54C1205C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310D98-C79A-34AF-B349-D2F8D851AF49}"/>
              </a:ext>
            </a:extLst>
          </p:cNvPr>
          <p:cNvSpPr>
            <a:spLocks noGrp="1"/>
          </p:cNvSpPr>
          <p:nvPr>
            <p:ph type="sldNum" sz="quarter" idx="12"/>
          </p:nvPr>
        </p:nvSpPr>
        <p:spPr/>
        <p:txBody>
          <a:bodyPr/>
          <a:lstStyle/>
          <a:p>
            <a:fld id="{9BE0DD6F-A053-A741-BBBF-A1C41E2531C8}" type="slidenum">
              <a:rPr lang="en-US" smtClean="0"/>
              <a:t>‹#›</a:t>
            </a:fld>
            <a:endParaRPr lang="en-US"/>
          </a:p>
        </p:txBody>
      </p:sp>
    </p:spTree>
    <p:extLst>
      <p:ext uri="{BB962C8B-B14F-4D97-AF65-F5344CB8AC3E}">
        <p14:creationId xmlns:p14="http://schemas.microsoft.com/office/powerpoint/2010/main" val="875848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01732-4C8D-D62B-6C89-7B120149F0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B7AD3B-CE83-DD37-B523-4D9140BDC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21B779-3279-853D-DDC0-7929514477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DBFABF-3E6D-70F6-E302-9DC4E9067611}"/>
              </a:ext>
            </a:extLst>
          </p:cNvPr>
          <p:cNvSpPr>
            <a:spLocks noGrp="1"/>
          </p:cNvSpPr>
          <p:nvPr>
            <p:ph type="dt" sz="half" idx="10"/>
          </p:nvPr>
        </p:nvSpPr>
        <p:spPr/>
        <p:txBody>
          <a:bodyPr/>
          <a:lstStyle/>
          <a:p>
            <a:fld id="{8E9306A6-4D87-9543-8CC8-4DCAB44915CD}" type="datetimeFigureOut">
              <a:rPr lang="en-US" smtClean="0"/>
              <a:t>3/27/24</a:t>
            </a:fld>
            <a:endParaRPr lang="en-US"/>
          </a:p>
        </p:txBody>
      </p:sp>
      <p:sp>
        <p:nvSpPr>
          <p:cNvPr id="6" name="Footer Placeholder 5">
            <a:extLst>
              <a:ext uri="{FF2B5EF4-FFF2-40B4-BE49-F238E27FC236}">
                <a16:creationId xmlns:a16="http://schemas.microsoft.com/office/drawing/2014/main" id="{556581F6-7255-3417-37DC-2E5285D57D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ACDB14-B8C8-ADA3-C51B-DC824BDDB9AF}"/>
              </a:ext>
            </a:extLst>
          </p:cNvPr>
          <p:cNvSpPr>
            <a:spLocks noGrp="1"/>
          </p:cNvSpPr>
          <p:nvPr>
            <p:ph type="sldNum" sz="quarter" idx="12"/>
          </p:nvPr>
        </p:nvSpPr>
        <p:spPr/>
        <p:txBody>
          <a:bodyPr/>
          <a:lstStyle/>
          <a:p>
            <a:fld id="{9BE0DD6F-A053-A741-BBBF-A1C41E2531C8}" type="slidenum">
              <a:rPr lang="en-US" smtClean="0"/>
              <a:t>‹#›</a:t>
            </a:fld>
            <a:endParaRPr lang="en-US"/>
          </a:p>
        </p:txBody>
      </p:sp>
    </p:spTree>
    <p:extLst>
      <p:ext uri="{BB962C8B-B14F-4D97-AF65-F5344CB8AC3E}">
        <p14:creationId xmlns:p14="http://schemas.microsoft.com/office/powerpoint/2010/main" val="2638513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3E8C04-9865-665C-45F6-4EF4497358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25F8A7-A11E-B658-6FA8-44BDCAC07B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1C8529-CD94-8E94-4202-4B8D552AB4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306A6-4D87-9543-8CC8-4DCAB44915CD}" type="datetimeFigureOut">
              <a:rPr lang="en-US" smtClean="0"/>
              <a:t>3/27/24</a:t>
            </a:fld>
            <a:endParaRPr lang="en-US"/>
          </a:p>
        </p:txBody>
      </p:sp>
      <p:sp>
        <p:nvSpPr>
          <p:cNvPr id="5" name="Footer Placeholder 4">
            <a:extLst>
              <a:ext uri="{FF2B5EF4-FFF2-40B4-BE49-F238E27FC236}">
                <a16:creationId xmlns:a16="http://schemas.microsoft.com/office/drawing/2014/main" id="{7773E2FC-0253-DFBB-E060-B6148091DF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EF6FAC-68F0-F4A8-CFC6-9E8E3E5458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E0DD6F-A053-A741-BBBF-A1C41E2531C8}" type="slidenum">
              <a:rPr lang="en-US" smtClean="0"/>
              <a:t>‹#›</a:t>
            </a:fld>
            <a:endParaRPr lang="en-US"/>
          </a:p>
        </p:txBody>
      </p:sp>
    </p:spTree>
    <p:extLst>
      <p:ext uri="{BB962C8B-B14F-4D97-AF65-F5344CB8AC3E}">
        <p14:creationId xmlns:p14="http://schemas.microsoft.com/office/powerpoint/2010/main" val="841962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slide" Target="slide15.xml"/><Relationship Id="rId3" Type="http://schemas.openxmlformats.org/officeDocument/2006/relationships/image" Target="../media/image27.jpeg"/><Relationship Id="rId7" Type="http://schemas.openxmlformats.org/officeDocument/2006/relationships/image" Target="../media/image13.svg"/><Relationship Id="rId12" Type="http://schemas.openxmlformats.org/officeDocument/2006/relationships/image" Target="../media/image8.png"/><Relationship Id="rId2" Type="http://schemas.openxmlformats.org/officeDocument/2006/relationships/notesSlide" Target="../notesSlides/notesSlide14.xml"/><Relationship Id="rId16" Type="http://schemas.openxmlformats.org/officeDocument/2006/relationships/slide" Target="slide18.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31.svg"/><Relationship Id="rId5" Type="http://schemas.openxmlformats.org/officeDocument/2006/relationships/image" Target="../media/image11.svg"/><Relationship Id="rId15" Type="http://schemas.openxmlformats.org/officeDocument/2006/relationships/slide" Target="slide17.xml"/><Relationship Id="rId10" Type="http://schemas.openxmlformats.org/officeDocument/2006/relationships/image" Target="../media/image30.png"/><Relationship Id="rId4" Type="http://schemas.openxmlformats.org/officeDocument/2006/relationships/image" Target="../media/image10.png"/><Relationship Id="rId9" Type="http://schemas.openxmlformats.org/officeDocument/2006/relationships/image" Target="../media/image29.svg"/><Relationship Id="rId14" Type="http://schemas.openxmlformats.org/officeDocument/2006/relationships/slide" Target="slide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5.svg"/><Relationship Id="rId18" Type="http://schemas.openxmlformats.org/officeDocument/2006/relationships/slide" Target="slide21.xml"/><Relationship Id="rId3" Type="http://schemas.openxmlformats.org/officeDocument/2006/relationships/image" Target="../media/image33.png"/><Relationship Id="rId21" Type="http://schemas.openxmlformats.org/officeDocument/2006/relationships/slide" Target="slide24.xml"/><Relationship Id="rId7" Type="http://schemas.openxmlformats.org/officeDocument/2006/relationships/image" Target="../media/image11.svg"/><Relationship Id="rId12" Type="http://schemas.openxmlformats.org/officeDocument/2006/relationships/image" Target="../media/image34.png"/><Relationship Id="rId17" Type="http://schemas.openxmlformats.org/officeDocument/2006/relationships/slide" Target="slide20.xml"/><Relationship Id="rId2" Type="http://schemas.openxmlformats.org/officeDocument/2006/relationships/notesSlide" Target="../notesSlides/notesSlide19.xml"/><Relationship Id="rId16" Type="http://schemas.openxmlformats.org/officeDocument/2006/relationships/image" Target="../media/image8.png"/><Relationship Id="rId20" Type="http://schemas.openxmlformats.org/officeDocument/2006/relationships/slide" Target="slide2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9.svg"/><Relationship Id="rId5" Type="http://schemas.openxmlformats.org/officeDocument/2006/relationships/hyperlink" Target="https://pxhere.com/en/photo/1373790" TargetMode="External"/><Relationship Id="rId15" Type="http://schemas.openxmlformats.org/officeDocument/2006/relationships/image" Target="../media/image31.svg"/><Relationship Id="rId23" Type="http://schemas.openxmlformats.org/officeDocument/2006/relationships/slide" Target="slide26.xml"/><Relationship Id="rId10" Type="http://schemas.openxmlformats.org/officeDocument/2006/relationships/image" Target="../media/image18.png"/><Relationship Id="rId19" Type="http://schemas.openxmlformats.org/officeDocument/2006/relationships/slide" Target="slide22.xml"/><Relationship Id="rId4" Type="http://schemas.microsoft.com/office/2007/relationships/hdphoto" Target="../media/hdphoto4.wdp"/><Relationship Id="rId9" Type="http://schemas.openxmlformats.org/officeDocument/2006/relationships/image" Target="../media/image15.svg"/><Relationship Id="rId14" Type="http://schemas.openxmlformats.org/officeDocument/2006/relationships/image" Target="../media/image30.png"/><Relationship Id="rId22" Type="http://schemas.openxmlformats.org/officeDocument/2006/relationships/slide" Target="slide2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chart" Target="../charts/chart8.xml"/></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slide" Target="slide29.xml"/><Relationship Id="rId3" Type="http://schemas.openxmlformats.org/officeDocument/2006/relationships/image" Target="../media/image41.png"/><Relationship Id="rId7" Type="http://schemas.openxmlformats.org/officeDocument/2006/relationships/image" Target="../media/image14.png"/><Relationship Id="rId12" Type="http://schemas.openxmlformats.org/officeDocument/2006/relationships/slide" Target="slide28.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3.svg"/><Relationship Id="rId11" Type="http://schemas.openxmlformats.org/officeDocument/2006/relationships/image" Target="../media/image8.png"/><Relationship Id="rId5" Type="http://schemas.openxmlformats.org/officeDocument/2006/relationships/image" Target="../media/image12.png"/><Relationship Id="rId10" Type="http://schemas.openxmlformats.org/officeDocument/2006/relationships/image" Target="../media/image43.svg"/><Relationship Id="rId4" Type="http://schemas.microsoft.com/office/2007/relationships/hdphoto" Target="../media/hdphoto6.wdp"/><Relationship Id="rId9" Type="http://schemas.openxmlformats.org/officeDocument/2006/relationships/image" Target="../media/image42.png"/><Relationship Id="rId14" Type="http://schemas.openxmlformats.org/officeDocument/2006/relationships/slide" Target="slide30.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slide" Target="slide34.xml"/><Relationship Id="rId3" Type="http://schemas.openxmlformats.org/officeDocument/2006/relationships/image" Target="../media/image48.jpeg"/><Relationship Id="rId7" Type="http://schemas.openxmlformats.org/officeDocument/2006/relationships/image" Target="../media/image35.svg"/><Relationship Id="rId12" Type="http://schemas.openxmlformats.org/officeDocument/2006/relationships/slide" Target="slide33.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slide" Target="slide32.xml"/><Relationship Id="rId5" Type="http://schemas.openxmlformats.org/officeDocument/2006/relationships/hyperlink" Target="https://creativecommons.org/licenses/by/3.0/" TargetMode="External"/><Relationship Id="rId10" Type="http://schemas.openxmlformats.org/officeDocument/2006/relationships/image" Target="../media/image8.png"/><Relationship Id="rId4" Type="http://schemas.openxmlformats.org/officeDocument/2006/relationships/hyperlink" Target="https://www.tasnimnews.com/en/news/2018/12/01/1888607/iran-to-launch-new-cloud-seeding-project" TargetMode="External"/><Relationship Id="rId9" Type="http://schemas.openxmlformats.org/officeDocument/2006/relationships/image" Target="../media/image50.sv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9.wdp"/></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10.wdp"/></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7.jpg"/><Relationship Id="rId7" Type="http://schemas.openxmlformats.org/officeDocument/2006/relationships/slide" Target="slide19.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slide" Target="slide6.xml"/><Relationship Id="rId4" Type="http://schemas.openxmlformats.org/officeDocument/2006/relationships/image" Target="../media/image8.png"/><Relationship Id="rId9" Type="http://schemas.openxmlformats.org/officeDocument/2006/relationships/slide" Target="slide31.xml"/></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slide" Target="slide9.xml"/><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slide" Target="slide8.xml"/><Relationship Id="rId2" Type="http://schemas.openxmlformats.org/officeDocument/2006/relationships/notesSlide" Target="../notesSlides/notesSlide6.xml"/><Relationship Id="rId16" Type="http://schemas.openxmlformats.org/officeDocument/2006/relationships/slide" Target="slide7.xml"/><Relationship Id="rId20" Type="http://schemas.openxmlformats.org/officeDocument/2006/relationships/slide" Target="slide13.xml"/><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8.png"/><Relationship Id="rId10" Type="http://schemas.openxmlformats.org/officeDocument/2006/relationships/image" Target="../media/image15.svg"/><Relationship Id="rId19" Type="http://schemas.openxmlformats.org/officeDocument/2006/relationships/slide" Target="slide12.xml"/><Relationship Id="rId4" Type="http://schemas.microsoft.com/office/2007/relationships/hdphoto" Target="../media/hdphoto1.wdp"/><Relationship Id="rId9" Type="http://schemas.openxmlformats.org/officeDocument/2006/relationships/image" Target="../media/image14.png"/><Relationship Id="rId1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10.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ark clouds in the sky&#10;&#10;Description automatically generated">
            <a:extLst>
              <a:ext uri="{FF2B5EF4-FFF2-40B4-BE49-F238E27FC236}">
                <a16:creationId xmlns:a16="http://schemas.microsoft.com/office/drawing/2014/main" id="{03143620-1577-8BB5-9BE3-2411DB400A30}"/>
              </a:ext>
            </a:extLst>
          </p:cNvPr>
          <p:cNvPicPr>
            <a:picLocks noChangeAspect="1"/>
          </p:cNvPicPr>
          <p:nvPr/>
        </p:nvPicPr>
        <p:blipFill rotWithShape="1">
          <a:blip r:embed="rId3">
            <a:alphaModFix amt="50000"/>
          </a:blip>
          <a:srcRect t="43080" b="14732"/>
          <a:stretch/>
        </p:blipFill>
        <p:spPr>
          <a:xfrm>
            <a:off x="20" y="1"/>
            <a:ext cx="12191980" cy="6857999"/>
          </a:xfrm>
          <a:prstGeom prst="rect">
            <a:avLst/>
          </a:prstGeom>
        </p:spPr>
      </p:pic>
      <p:sp>
        <p:nvSpPr>
          <p:cNvPr id="3" name="Subtitle 2">
            <a:extLst>
              <a:ext uri="{FF2B5EF4-FFF2-40B4-BE49-F238E27FC236}">
                <a16:creationId xmlns:a16="http://schemas.microsoft.com/office/drawing/2014/main" id="{BF39DDED-1EB1-6265-274D-89D788DB5E1E}"/>
              </a:ext>
            </a:extLst>
          </p:cNvPr>
          <p:cNvSpPr>
            <a:spLocks noGrp="1"/>
          </p:cNvSpPr>
          <p:nvPr>
            <p:ph type="subTitle" idx="1"/>
          </p:nvPr>
        </p:nvSpPr>
        <p:spPr>
          <a:xfrm>
            <a:off x="1431235" y="1104901"/>
            <a:ext cx="9144000" cy="4889499"/>
          </a:xfrm>
        </p:spPr>
        <p:txBody>
          <a:bodyPr>
            <a:noAutofit/>
          </a:bodyPr>
          <a:lstStyle/>
          <a:p>
            <a:pPr marL="0" marR="0" algn="ctr">
              <a:lnSpc>
                <a:spcPct val="150000"/>
              </a:lnSpc>
              <a:spcBef>
                <a:spcPts val="0"/>
              </a:spcBef>
              <a:spcAft>
                <a:spcPts val="0"/>
              </a:spcAft>
            </a:pPr>
            <a:r>
              <a:rPr lang="en-US" sz="1800" kern="100" dirty="0">
                <a:effectLst/>
                <a:latin typeface="Times New Roman" panose="02020603050405020304" pitchFamily="18" charset="0"/>
                <a:ea typeface="Calibri" panose="020F0502020204030204" pitchFamily="34" charset="0"/>
                <a:cs typeface="Arial" panose="020B0604020202020204" pitchFamily="34" charset="0"/>
              </a:rPr>
              <a:t>Effects of Cloud Seeding on Hydrological Processes, Air Quality and Particulate Matter Dynamics: A Case Study in San Angelo, TX, United states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1600" kern="100" dirty="0">
                <a:effectLst/>
                <a:latin typeface="Times New Roman" panose="02020603050405020304" pitchFamily="18" charset="0"/>
                <a:ea typeface="Calibri" panose="020F0502020204030204" pitchFamily="34" charset="0"/>
                <a:cs typeface="Arial" panose="020B0604020202020204" pitchFamily="34" charset="0"/>
              </a:rPr>
              <a:t>  </a:t>
            </a:r>
            <a:endParaRPr lang="en-US" sz="16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1600" kern="100" dirty="0" err="1">
                <a:effectLst/>
                <a:latin typeface="Times New Roman" panose="02020603050405020304" pitchFamily="18" charset="0"/>
                <a:ea typeface="Calibri" panose="020F0502020204030204" pitchFamily="34" charset="0"/>
                <a:cs typeface="Arial" panose="020B0604020202020204" pitchFamily="34" charset="0"/>
              </a:rPr>
              <a:t>Marya</a:t>
            </a:r>
            <a:r>
              <a:rPr lang="en-US" sz="1600" kern="100" dirty="0">
                <a:effectLst/>
                <a:latin typeface="Times New Roman" panose="02020603050405020304" pitchFamily="18" charset="0"/>
                <a:ea typeface="Calibri" panose="020F0502020204030204" pitchFamily="34" charset="0"/>
                <a:cs typeface="Arial" panose="020B0604020202020204" pitchFamily="34" charset="0"/>
              </a:rPr>
              <a:t> Al </a:t>
            </a:r>
            <a:r>
              <a:rPr lang="en-US" sz="1600" kern="100" dirty="0" err="1">
                <a:effectLst/>
                <a:latin typeface="Times New Roman" panose="02020603050405020304" pitchFamily="18" charset="0"/>
                <a:ea typeface="Calibri" panose="020F0502020204030204" pitchFamily="34" charset="0"/>
                <a:cs typeface="Arial" panose="020B0604020202020204" pitchFamily="34" charset="0"/>
              </a:rPr>
              <a:t>Homoud</a:t>
            </a:r>
            <a:r>
              <a:rPr lang="en-US" sz="1600" kern="100" dirty="0">
                <a:effectLst/>
                <a:latin typeface="Times New Roman" panose="02020603050405020304" pitchFamily="18" charset="0"/>
                <a:ea typeface="Calibri" panose="020F0502020204030204" pitchFamily="34" charset="0"/>
                <a:cs typeface="Arial" panose="020B0604020202020204" pitchFamily="34" charset="0"/>
              </a:rPr>
              <a:t> </a:t>
            </a:r>
            <a:endParaRPr lang="en-US" sz="16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1600" kern="100" dirty="0">
                <a:effectLst/>
                <a:latin typeface="Times New Roman" panose="02020603050405020304" pitchFamily="18" charset="0"/>
                <a:ea typeface="Calibri" panose="020F0502020204030204" pitchFamily="34" charset="0"/>
                <a:cs typeface="Arial" panose="020B0604020202020204" pitchFamily="34" charset="0"/>
              </a:rPr>
              <a:t>  </a:t>
            </a:r>
            <a:endParaRPr lang="en-US" sz="16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1600" kern="100" dirty="0">
                <a:effectLst/>
                <a:latin typeface="Times New Roman" panose="02020603050405020304" pitchFamily="18" charset="0"/>
                <a:ea typeface="Calibri" panose="020F0502020204030204" pitchFamily="34" charset="0"/>
                <a:cs typeface="Arial" panose="020B0604020202020204" pitchFamily="34" charset="0"/>
              </a:rPr>
              <a:t>Master of Art in The Environmental Sciences, University of Virginia, 2024</a:t>
            </a:r>
            <a:endParaRPr lang="en-US" sz="1600" kern="1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1600" kern="100" dirty="0">
                <a:effectLst/>
                <a:latin typeface="Times New Roman" panose="02020603050405020304" pitchFamily="18" charset="0"/>
                <a:ea typeface="Calibri" panose="020F0502020204030204" pitchFamily="34" charset="0"/>
                <a:cs typeface="Arial" panose="020B0604020202020204" pitchFamily="34" charset="0"/>
              </a:rPr>
              <a:t> </a:t>
            </a:r>
            <a:endParaRPr lang="en-US" sz="1600" dirty="0">
              <a:effectLst/>
              <a:latin typeface="Times New Roman" panose="02020603050405020304" pitchFamily="18" charset="0"/>
              <a:ea typeface="Times New Roman" panose="02020603050405020304" pitchFamily="18" charset="0"/>
            </a:endParaRPr>
          </a:p>
          <a:p>
            <a:pPr marL="0" marR="0"/>
            <a:r>
              <a:rPr lang="en-US" sz="1600" dirty="0">
                <a:effectLst/>
                <a:latin typeface="TimesNewRomanPSMT"/>
                <a:ea typeface="Times New Roman" panose="02020603050405020304" pitchFamily="18" charset="0"/>
              </a:rPr>
              <a:t>Department of Environmental Sciences</a:t>
            </a:r>
            <a:endParaRPr lang="en-US" sz="1600" dirty="0">
              <a:effectLst/>
              <a:latin typeface="Times New Roman" panose="02020603050405020304" pitchFamily="18" charset="0"/>
              <a:ea typeface="Times New Roman" panose="02020603050405020304" pitchFamily="18" charset="0"/>
            </a:endParaRPr>
          </a:p>
          <a:p>
            <a:pPr marL="0" marR="0"/>
            <a:r>
              <a:rPr lang="en-US" sz="1600" dirty="0">
                <a:effectLst/>
                <a:latin typeface="TimesNewRomanPSMT"/>
                <a:ea typeface="Times New Roman" panose="02020603050405020304" pitchFamily="18" charset="0"/>
              </a:rPr>
              <a:t> University of Virginia</a:t>
            </a:r>
            <a:r>
              <a:rPr lang="en-US" sz="1600" kern="100" dirty="0">
                <a:effectLst/>
                <a:latin typeface="Times New Roman" panose="02020603050405020304" pitchFamily="18" charset="0"/>
                <a:ea typeface="Calibri" panose="020F0502020204030204" pitchFamily="34" charset="0"/>
                <a:cs typeface="Arial" panose="020B0604020202020204" pitchFamily="34" charset="0"/>
              </a:rPr>
              <a:t> </a:t>
            </a:r>
            <a:endParaRPr lang="en-US" sz="1600" kern="100" dirty="0">
              <a:effectLst/>
              <a:latin typeface="Calibri" panose="020F0502020204030204" pitchFamily="34" charset="0"/>
              <a:ea typeface="Calibri" panose="020F0502020204030204" pitchFamily="34" charset="0"/>
              <a:cs typeface="Arial" panose="020B0604020202020204" pitchFamily="34" charset="0"/>
            </a:endParaRPr>
          </a:p>
          <a:p>
            <a:pPr marL="457200" marR="0"/>
            <a:r>
              <a:rPr lang="en-US" sz="1600" dirty="0">
                <a:effectLst/>
                <a:latin typeface="TimesNewRomanPSMT"/>
                <a:ea typeface="Times New Roman" panose="02020603050405020304" pitchFamily="18" charset="0"/>
              </a:rPr>
              <a:t>Committee Members</a:t>
            </a:r>
            <a:endParaRPr lang="en-US" sz="1600" dirty="0">
              <a:latin typeface="Times New Roman" panose="02020603050405020304" pitchFamily="18" charset="0"/>
              <a:ea typeface="Times New Roman" panose="02020603050405020304" pitchFamily="18" charset="0"/>
            </a:endParaRPr>
          </a:p>
          <a:p>
            <a:pPr marL="457200" marR="0"/>
            <a:r>
              <a:rPr lang="en-US" sz="1600" dirty="0">
                <a:effectLst/>
                <a:latin typeface="TimesNewRomanPSMT"/>
                <a:ea typeface="Times New Roman" panose="02020603050405020304" pitchFamily="18" charset="0"/>
              </a:rPr>
              <a:t>Dr. Stephan </a:t>
            </a:r>
            <a:r>
              <a:rPr lang="en-US" sz="1600" dirty="0" err="1">
                <a:effectLst/>
                <a:latin typeface="TimesNewRomanPSMT"/>
                <a:ea typeface="Times New Roman" panose="02020603050405020304" pitchFamily="18" charset="0"/>
              </a:rPr>
              <a:t>Macko</a:t>
            </a:r>
            <a:endParaRPr lang="en-US" sz="1600" dirty="0">
              <a:effectLst/>
              <a:latin typeface="Times New Roman" panose="02020603050405020304" pitchFamily="18" charset="0"/>
              <a:ea typeface="Times New Roman" panose="02020603050405020304" pitchFamily="18" charset="0"/>
            </a:endParaRPr>
          </a:p>
          <a:p>
            <a:pPr marL="457200" marR="0"/>
            <a:r>
              <a:rPr lang="en-US" sz="1600" dirty="0">
                <a:effectLst/>
                <a:latin typeface="TimesNewRomanPSMT"/>
                <a:ea typeface="Times New Roman" panose="02020603050405020304" pitchFamily="18" charset="0"/>
              </a:rPr>
              <a:t>Dr. Robert Davis </a:t>
            </a:r>
            <a:endParaRPr lang="en-US" sz="1600" dirty="0">
              <a:effectLst/>
              <a:latin typeface="Times New Roman" panose="02020603050405020304" pitchFamily="18" charset="0"/>
              <a:ea typeface="Times New Roman" panose="02020603050405020304" pitchFamily="18" charset="0"/>
            </a:endParaRPr>
          </a:p>
          <a:p>
            <a:pPr marL="457200" marR="0"/>
            <a:r>
              <a:rPr lang="en-US" sz="1600" dirty="0">
                <a:effectLst/>
                <a:latin typeface="TimesNewRomanPSMT"/>
                <a:ea typeface="Times New Roman" panose="02020603050405020304" pitchFamily="18" charset="0"/>
              </a:rPr>
              <a:t>Dr. Ashraf </a:t>
            </a:r>
            <a:r>
              <a:rPr lang="en-US" sz="1600" dirty="0" err="1">
                <a:effectLst/>
                <a:latin typeface="TimesNewRomanPSMT"/>
                <a:ea typeface="Times New Roman" panose="02020603050405020304" pitchFamily="18" charset="0"/>
              </a:rPr>
              <a:t>Farahat</a:t>
            </a:r>
            <a:endParaRPr lang="en-US" sz="1600" dirty="0">
              <a:effectLst/>
              <a:latin typeface="Times New Roman" panose="02020603050405020304" pitchFamily="18" charset="0"/>
              <a:ea typeface="Times New Roman" panose="02020603050405020304" pitchFamily="18" charset="0"/>
            </a:endParaRPr>
          </a:p>
          <a:p>
            <a:br>
              <a:rPr lang="en-US" sz="1600" kern="0" dirty="0">
                <a:effectLst/>
                <a:latin typeface="TimesNewRomanPSMT"/>
                <a:ea typeface="Times New Roman" panose="02020603050405020304" pitchFamily="18" charset="0"/>
                <a:cs typeface="Times New Roman" panose="02020603050405020304" pitchFamily="18" charset="0"/>
              </a:rPr>
            </a:br>
            <a:endParaRPr lang="en-US" sz="1600" dirty="0"/>
          </a:p>
        </p:txBody>
      </p:sp>
    </p:spTree>
    <p:extLst>
      <p:ext uri="{BB962C8B-B14F-4D97-AF65-F5344CB8AC3E}">
        <p14:creationId xmlns:p14="http://schemas.microsoft.com/office/powerpoint/2010/main" val="182574303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9C900-4FB3-B1B5-7B17-31ECB5281C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4D0BC46-E3C6-BC94-C32A-76A9E496462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8C68B4D-4E10-8B1D-8CEA-B25A4490323D}"/>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3168337" y="-2047587"/>
            <a:ext cx="5974293" cy="11106636"/>
          </a:xfrm>
          <a:prstGeom prst="rect">
            <a:avLst/>
          </a:prstGeom>
          <a:noFill/>
          <a:ln w="9525">
            <a:solidFill>
              <a:schemeClr val="bg1">
                <a:lumMod val="100000"/>
                <a:lumOff val="0"/>
              </a:schemeClr>
            </a:solidFill>
            <a:miter lim="800000"/>
            <a:headEnd/>
            <a:tailEnd/>
          </a:ln>
        </p:spPr>
      </p:pic>
    </p:spTree>
    <p:extLst>
      <p:ext uri="{BB962C8B-B14F-4D97-AF65-F5344CB8AC3E}">
        <p14:creationId xmlns:p14="http://schemas.microsoft.com/office/powerpoint/2010/main" val="3495183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3AF97-E8AB-7BEC-B12E-0D256B18F64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DC6FE0A-C9C2-B4A7-8646-9D6B3D089FB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80CDE0A-2E2D-F6D7-FCF7-B9C37F46F0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619" y="1"/>
            <a:ext cx="10515600" cy="6858000"/>
          </a:xfrm>
          <a:prstGeom prst="rect">
            <a:avLst/>
          </a:prstGeom>
        </p:spPr>
      </p:pic>
    </p:spTree>
    <p:extLst>
      <p:ext uri="{BB962C8B-B14F-4D97-AF65-F5344CB8AC3E}">
        <p14:creationId xmlns:p14="http://schemas.microsoft.com/office/powerpoint/2010/main" val="543968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cigarettes on a white metal structure&#10;&#10;Description automatically generated">
            <a:extLst>
              <a:ext uri="{FF2B5EF4-FFF2-40B4-BE49-F238E27FC236}">
                <a16:creationId xmlns:a16="http://schemas.microsoft.com/office/drawing/2014/main" id="{2B75EBD5-A21E-479D-DE6A-C410C9517E59}"/>
              </a:ext>
            </a:extLst>
          </p:cNvPr>
          <p:cNvPicPr>
            <a:picLocks noChangeAspect="1"/>
          </p:cNvPicPr>
          <p:nvPr/>
        </p:nvPicPr>
        <p:blipFill rotWithShape="1">
          <a:blip r:embed="rId3"/>
          <a:srcRect t="20609" r="2" b="26162"/>
          <a:stretch/>
        </p:blipFill>
        <p:spPr>
          <a:xfrm>
            <a:off x="2519309"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0DEB124-2752-6956-630B-4A2EBBE59778}"/>
              </a:ext>
            </a:extLst>
          </p:cNvPr>
          <p:cNvSpPr/>
          <p:nvPr/>
        </p:nvSpPr>
        <p:spPr>
          <a:xfrm>
            <a:off x="-2513231" y="11"/>
            <a:ext cx="12416721" cy="6857989"/>
          </a:xfrm>
          <a:prstGeom prst="rect">
            <a:avLst/>
          </a:prstGeom>
          <a:gradFill flip="none" rotWithShape="1">
            <a:gsLst>
              <a:gs pos="0">
                <a:srgbClr val="3C1720">
                  <a:alpha val="75097"/>
                </a:srgbClr>
              </a:gs>
              <a:gs pos="48000">
                <a:srgbClr val="1D272C">
                  <a:alpha val="49000"/>
                </a:srgbClr>
              </a:gs>
              <a:gs pos="100000">
                <a:srgbClr val="785759">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50A8C69A-F527-7C45-94A3-A5438E4A4A3F}"/>
              </a:ext>
            </a:extLst>
          </p:cNvPr>
          <p:cNvSpPr/>
          <p:nvPr/>
        </p:nvSpPr>
        <p:spPr>
          <a:xfrm>
            <a:off x="481831" y="355600"/>
            <a:ext cx="4334933" cy="948267"/>
          </a:xfrm>
          <a:prstGeom prst="roundRect">
            <a:avLst>
              <a:gd name="adj" fmla="val 50000"/>
            </a:avLst>
          </a:prstGeom>
          <a:solidFill>
            <a:srgbClr val="1D272C">
              <a:alpha val="36000"/>
            </a:srgbClr>
          </a:solidFill>
          <a:ln w="25400">
            <a:solidFill>
              <a:srgbClr val="D2D2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D2D2D4"/>
                </a:solidFill>
                <a:latin typeface="Times New Roman" panose="02020603050405020304" pitchFamily="18" charset="0"/>
                <a:cs typeface="Times New Roman" panose="02020603050405020304" pitchFamily="18" charset="0"/>
              </a:rPr>
              <a:t>Valid techniques </a:t>
            </a:r>
          </a:p>
        </p:txBody>
      </p:sp>
      <p:sp>
        <p:nvSpPr>
          <p:cNvPr id="11" name="Rounded Rectangle 10">
            <a:extLst>
              <a:ext uri="{FF2B5EF4-FFF2-40B4-BE49-F238E27FC236}">
                <a16:creationId xmlns:a16="http://schemas.microsoft.com/office/drawing/2014/main" id="{B8E1754E-9852-2919-F7F1-6229149706E1}"/>
              </a:ext>
            </a:extLst>
          </p:cNvPr>
          <p:cNvSpPr/>
          <p:nvPr/>
        </p:nvSpPr>
        <p:spPr>
          <a:xfrm>
            <a:off x="1071449" y="1862667"/>
            <a:ext cx="10680284" cy="1566333"/>
          </a:xfrm>
          <a:prstGeom prst="roundRect">
            <a:avLst>
              <a:gd name="adj" fmla="val 50000"/>
            </a:avLst>
          </a:prstGeom>
          <a:solidFill>
            <a:srgbClr val="1D272C">
              <a:alpha val="36000"/>
            </a:srgbClr>
          </a:solidFill>
          <a:ln w="25400">
            <a:solidFill>
              <a:srgbClr val="D2D2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D2D2D4"/>
                </a:solidFill>
                <a:latin typeface="Times New Roman" panose="02020603050405020304" pitchFamily="18" charset="0"/>
                <a:cs typeface="Times New Roman" panose="02020603050405020304" pitchFamily="18" charset="0"/>
              </a:rPr>
              <a:t>Commonly used technique in cloud seeding for weather modification. Dispersed into clouds via ground-based generators or aircraft to serve as ice nuclei. Facilitates ice crystal formation, enhancing rainfall or snowfall.</a:t>
            </a:r>
          </a:p>
        </p:txBody>
      </p:sp>
      <p:sp>
        <p:nvSpPr>
          <p:cNvPr id="15" name="Rounded Rectangle 14">
            <a:extLst>
              <a:ext uri="{FF2B5EF4-FFF2-40B4-BE49-F238E27FC236}">
                <a16:creationId xmlns:a16="http://schemas.microsoft.com/office/drawing/2014/main" id="{3FF9C745-85F4-6E53-1177-B3D4C111584D}"/>
              </a:ext>
            </a:extLst>
          </p:cNvPr>
          <p:cNvSpPr/>
          <p:nvPr/>
        </p:nvSpPr>
        <p:spPr>
          <a:xfrm>
            <a:off x="1071449" y="4000499"/>
            <a:ext cx="10680284" cy="1566333"/>
          </a:xfrm>
          <a:prstGeom prst="roundRect">
            <a:avLst>
              <a:gd name="adj" fmla="val 50000"/>
            </a:avLst>
          </a:prstGeom>
          <a:solidFill>
            <a:srgbClr val="1D272C">
              <a:alpha val="36000"/>
            </a:srgbClr>
          </a:solidFill>
          <a:ln w="25400">
            <a:solidFill>
              <a:srgbClr val="D2D2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D2D2D4"/>
                </a:solidFill>
                <a:latin typeface="Times New Roman" panose="02020603050405020304" pitchFamily="18" charset="0"/>
                <a:cs typeface="Times New Roman" panose="02020603050405020304" pitchFamily="18" charset="0"/>
              </a:rPr>
              <a:t>Involves flares containing hygroscopic materials like potassium chloride or sodium chloride. Flares ignited in clouds to release hygroscopic particles, absorbing moisture and potentially increasing rainfall </a:t>
            </a:r>
          </a:p>
        </p:txBody>
      </p:sp>
      <p:cxnSp>
        <p:nvCxnSpPr>
          <p:cNvPr id="16" name="Elbow Connector 15">
            <a:extLst>
              <a:ext uri="{FF2B5EF4-FFF2-40B4-BE49-F238E27FC236}">
                <a16:creationId xmlns:a16="http://schemas.microsoft.com/office/drawing/2014/main" id="{67873D9C-83BC-0F9B-C7F3-E74B284DA6CA}"/>
              </a:ext>
            </a:extLst>
          </p:cNvPr>
          <p:cNvCxnSpPr>
            <a:cxnSpLocks/>
          </p:cNvCxnSpPr>
          <p:nvPr/>
        </p:nvCxnSpPr>
        <p:spPr>
          <a:xfrm rot="16200000" flipH="1">
            <a:off x="-1097754" y="2778380"/>
            <a:ext cx="3843866" cy="488440"/>
          </a:xfrm>
          <a:prstGeom prst="bentConnector3">
            <a:avLst>
              <a:gd name="adj1" fmla="val 100220"/>
            </a:avLst>
          </a:prstGeom>
          <a:ln w="31750">
            <a:solidFill>
              <a:srgbClr val="BABEB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9104D38-61B5-5BBE-CE81-1A69DD92CDDC}"/>
              </a:ext>
            </a:extLst>
          </p:cNvPr>
          <p:cNvCxnSpPr>
            <a:cxnSpLocks/>
          </p:cNvCxnSpPr>
          <p:nvPr/>
        </p:nvCxnSpPr>
        <p:spPr>
          <a:xfrm>
            <a:off x="579958" y="2659135"/>
            <a:ext cx="488441" cy="0"/>
          </a:xfrm>
          <a:prstGeom prst="line">
            <a:avLst/>
          </a:prstGeom>
          <a:ln w="31750">
            <a:solidFill>
              <a:srgbClr val="BABEBF"/>
            </a:solidFill>
          </a:ln>
        </p:spPr>
        <p:style>
          <a:lnRef idx="3">
            <a:schemeClr val="dk1"/>
          </a:lnRef>
          <a:fillRef idx="0">
            <a:schemeClr val="dk1"/>
          </a:fillRef>
          <a:effectRef idx="2">
            <a:schemeClr val="dk1"/>
          </a:effectRef>
          <a:fontRef idx="minor">
            <a:schemeClr val="tx1"/>
          </a:fontRef>
        </p:style>
      </p:cxnSp>
      <p:sp>
        <p:nvSpPr>
          <p:cNvPr id="26" name="TextBox 25">
            <a:extLst>
              <a:ext uri="{FF2B5EF4-FFF2-40B4-BE49-F238E27FC236}">
                <a16:creationId xmlns:a16="http://schemas.microsoft.com/office/drawing/2014/main" id="{4F4CE027-B1C0-F20F-8856-AE4A5630075F}"/>
              </a:ext>
            </a:extLst>
          </p:cNvPr>
          <p:cNvSpPr txBox="1"/>
          <p:nvPr/>
        </p:nvSpPr>
        <p:spPr>
          <a:xfrm>
            <a:off x="1791064" y="1487785"/>
            <a:ext cx="3808129" cy="461665"/>
          </a:xfrm>
          <a:prstGeom prst="rect">
            <a:avLst/>
          </a:prstGeom>
          <a:noFill/>
        </p:spPr>
        <p:txBody>
          <a:bodyPr wrap="square" rtlCol="0">
            <a:spAutoFit/>
          </a:bodyPr>
          <a:lstStyle/>
          <a:p>
            <a:r>
              <a:rPr lang="en-US" sz="2400" dirty="0">
                <a:solidFill>
                  <a:schemeClr val="bg1"/>
                </a:solidFill>
              </a:rPr>
              <a:t>1. Using Silver Iodide</a:t>
            </a:r>
          </a:p>
        </p:txBody>
      </p:sp>
      <p:sp>
        <p:nvSpPr>
          <p:cNvPr id="27" name="TextBox 26">
            <a:extLst>
              <a:ext uri="{FF2B5EF4-FFF2-40B4-BE49-F238E27FC236}">
                <a16:creationId xmlns:a16="http://schemas.microsoft.com/office/drawing/2014/main" id="{926FA682-CD21-CA2B-633E-0547B5926EB8}"/>
              </a:ext>
            </a:extLst>
          </p:cNvPr>
          <p:cNvSpPr txBox="1"/>
          <p:nvPr/>
        </p:nvSpPr>
        <p:spPr>
          <a:xfrm>
            <a:off x="1791064" y="3581273"/>
            <a:ext cx="3808129" cy="461665"/>
          </a:xfrm>
          <a:prstGeom prst="rect">
            <a:avLst/>
          </a:prstGeom>
          <a:noFill/>
        </p:spPr>
        <p:txBody>
          <a:bodyPr wrap="square" rtlCol="0">
            <a:spAutoFit/>
          </a:bodyPr>
          <a:lstStyle/>
          <a:p>
            <a:r>
              <a:rPr lang="en-US" sz="2400" dirty="0">
                <a:solidFill>
                  <a:schemeClr val="bg1"/>
                </a:solidFill>
              </a:rPr>
              <a:t>2. Using Hygroscopic Flares </a:t>
            </a:r>
          </a:p>
        </p:txBody>
      </p:sp>
    </p:spTree>
    <p:extLst>
      <p:ext uri="{BB962C8B-B14F-4D97-AF65-F5344CB8AC3E}">
        <p14:creationId xmlns:p14="http://schemas.microsoft.com/office/powerpoint/2010/main" val="699003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22" name="Rectangle 21">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5" name="Content Placeholder 4" descr="A plane flying in the sky&#10;&#10;Description automatically generated">
            <a:extLst>
              <a:ext uri="{FF2B5EF4-FFF2-40B4-BE49-F238E27FC236}">
                <a16:creationId xmlns:a16="http://schemas.microsoft.com/office/drawing/2014/main" id="{1B190F1E-2470-E49A-B67A-708DD2DAC285}"/>
              </a:ext>
            </a:extLst>
          </p:cNvPr>
          <p:cNvPicPr>
            <a:picLocks noGrp="1" noChangeAspect="1"/>
          </p:cNvPicPr>
          <p:nvPr>
            <p:ph idx="1"/>
          </p:nvPr>
        </p:nvPicPr>
        <p:blipFill rotWithShape="1">
          <a:blip r:embed="rId3">
            <a:alphaModFix amt="59000"/>
            <a:extLst>
              <a:ext uri="{BEBA8EAE-BF5A-486C-A8C5-ECC9F3942E4B}">
                <a14:imgProps xmlns:a14="http://schemas.microsoft.com/office/drawing/2010/main">
                  <a14:imgLayer r:embed="rId4">
                    <a14:imgEffect>
                      <a14:sharpenSoften amount="-35000"/>
                    </a14:imgEffect>
                    <a14:imgEffect>
                      <a14:brightnessContrast bright="-64000" contrast="40000"/>
                    </a14:imgEffect>
                  </a14:imgLayer>
                </a14:imgProps>
              </a:ext>
            </a:extLst>
          </a:blip>
          <a:srcRect t="43364" b="11444"/>
          <a:stretch/>
        </p:blipFill>
        <p:spPr>
          <a:xfrm>
            <a:off x="19" y="-14683"/>
            <a:ext cx="12191981" cy="6887365"/>
          </a:xfrm>
          <a:prstGeom prst="rect">
            <a:avLst/>
          </a:prstGeom>
        </p:spPr>
      </p:pic>
      <p:pic>
        <p:nvPicPr>
          <p:cNvPr id="8" name="Graphic 7" descr="Scales of justice outline">
            <a:extLst>
              <a:ext uri="{FF2B5EF4-FFF2-40B4-BE49-F238E27FC236}">
                <a16:creationId xmlns:a16="http://schemas.microsoft.com/office/drawing/2014/main" id="{632EC43A-F174-B27B-956C-DCCA747CC5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21691" y="174759"/>
            <a:ext cx="1666566" cy="1666566"/>
          </a:xfrm>
          <a:prstGeom prst="rect">
            <a:avLst/>
          </a:prstGeom>
        </p:spPr>
      </p:pic>
      <p:sp>
        <p:nvSpPr>
          <p:cNvPr id="2" name="Rounded Rectangle 1">
            <a:extLst>
              <a:ext uri="{FF2B5EF4-FFF2-40B4-BE49-F238E27FC236}">
                <a16:creationId xmlns:a16="http://schemas.microsoft.com/office/drawing/2014/main" id="{9E7754FF-7160-294A-5189-311573402258}"/>
              </a:ext>
            </a:extLst>
          </p:cNvPr>
          <p:cNvSpPr/>
          <p:nvPr/>
        </p:nvSpPr>
        <p:spPr>
          <a:xfrm>
            <a:off x="397721" y="453209"/>
            <a:ext cx="4896468" cy="5997765"/>
          </a:xfrm>
          <a:prstGeom prst="roundRect">
            <a:avLst/>
          </a:prstGeom>
          <a:noFill/>
          <a:ln w="31750">
            <a:solidFill>
              <a:srgbClr val="D2D2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28DF996F-18BF-BD3D-4341-9F75A6D74A9F}"/>
              </a:ext>
            </a:extLst>
          </p:cNvPr>
          <p:cNvSpPr/>
          <p:nvPr/>
        </p:nvSpPr>
        <p:spPr>
          <a:xfrm>
            <a:off x="7019770" y="453209"/>
            <a:ext cx="4876800" cy="5997765"/>
          </a:xfrm>
          <a:prstGeom prst="roundRect">
            <a:avLst/>
          </a:prstGeom>
          <a:noFill/>
          <a:ln w="31750">
            <a:solidFill>
              <a:srgbClr val="D2D2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4B7ED60-EA38-7942-6AEA-6AFF6B81D02E}"/>
              </a:ext>
            </a:extLst>
          </p:cNvPr>
          <p:cNvSpPr txBox="1"/>
          <p:nvPr/>
        </p:nvSpPr>
        <p:spPr>
          <a:xfrm>
            <a:off x="1241251" y="222375"/>
            <a:ext cx="3209407" cy="461665"/>
          </a:xfrm>
          <a:prstGeom prst="rect">
            <a:avLst/>
          </a:prstGeom>
          <a:noFill/>
        </p:spPr>
        <p:txBody>
          <a:bodyPr wrap="square" rtlCol="0">
            <a:spAutoFit/>
          </a:bodyPr>
          <a:lstStyle/>
          <a:p>
            <a:r>
              <a:rPr lang="en-US" sz="2400" dirty="0">
                <a:solidFill>
                  <a:srgbClr val="D2D2D4"/>
                </a:solidFill>
                <a:highlight>
                  <a:srgbClr val="6D4431"/>
                </a:highlight>
              </a:rPr>
              <a:t>Scientific considerations</a:t>
            </a:r>
          </a:p>
        </p:txBody>
      </p:sp>
      <p:sp>
        <p:nvSpPr>
          <p:cNvPr id="6" name="TextBox 5">
            <a:extLst>
              <a:ext uri="{FF2B5EF4-FFF2-40B4-BE49-F238E27FC236}">
                <a16:creationId xmlns:a16="http://schemas.microsoft.com/office/drawing/2014/main" id="{DECA489A-9C33-4BDB-0F90-40F4451BCE41}"/>
              </a:ext>
            </a:extLst>
          </p:cNvPr>
          <p:cNvSpPr txBox="1"/>
          <p:nvPr/>
        </p:nvSpPr>
        <p:spPr>
          <a:xfrm>
            <a:off x="8045277" y="221280"/>
            <a:ext cx="2901500" cy="461665"/>
          </a:xfrm>
          <a:prstGeom prst="rect">
            <a:avLst/>
          </a:prstGeom>
          <a:noFill/>
        </p:spPr>
        <p:txBody>
          <a:bodyPr wrap="none" rtlCol="0">
            <a:spAutoFit/>
          </a:bodyPr>
          <a:lstStyle/>
          <a:p>
            <a:r>
              <a:rPr lang="en-US" sz="2400" dirty="0">
                <a:solidFill>
                  <a:srgbClr val="D2D2D4"/>
                </a:solidFill>
                <a:highlight>
                  <a:srgbClr val="303E49"/>
                </a:highlight>
              </a:rPr>
              <a:t>Ethical considerations</a:t>
            </a:r>
          </a:p>
        </p:txBody>
      </p:sp>
      <p:sp>
        <p:nvSpPr>
          <p:cNvPr id="9" name="TextBox 8">
            <a:extLst>
              <a:ext uri="{FF2B5EF4-FFF2-40B4-BE49-F238E27FC236}">
                <a16:creationId xmlns:a16="http://schemas.microsoft.com/office/drawing/2014/main" id="{F29DC853-8B16-D6DE-954A-ADBA91005FC0}"/>
              </a:ext>
            </a:extLst>
          </p:cNvPr>
          <p:cNvSpPr txBox="1"/>
          <p:nvPr/>
        </p:nvSpPr>
        <p:spPr>
          <a:xfrm>
            <a:off x="804318" y="893486"/>
            <a:ext cx="4216400" cy="5071025"/>
          </a:xfrm>
          <a:prstGeom prst="rect">
            <a:avLst/>
          </a:prstGeom>
          <a:noFill/>
        </p:spPr>
        <p:txBody>
          <a:bodyPr wrap="square" rtlCol="0">
            <a:spAutoFit/>
          </a:bodyPr>
          <a:lstStyle/>
          <a:p>
            <a:r>
              <a:rPr lang="en-US" dirty="0">
                <a:solidFill>
                  <a:srgbClr val="D2D2D4"/>
                </a:solidFill>
              </a:rPr>
              <a:t> - Comprehensive reviews and studies casting doubt on the efficacy of cloud seeding in enhancing precipitation </a:t>
            </a:r>
          </a:p>
          <a:p>
            <a:endParaRPr lang="en-US" dirty="0">
              <a:solidFill>
                <a:srgbClr val="D2D2D4"/>
              </a:solidFill>
            </a:endParaRPr>
          </a:p>
          <a:p>
            <a:r>
              <a:rPr lang="en-US" dirty="0">
                <a:solidFill>
                  <a:srgbClr val="D2D2D4"/>
                </a:solidFill>
              </a:rPr>
              <a:t>- Challenges in proving effectiveness due to methodological issues and natural variability in weather patterns </a:t>
            </a:r>
          </a:p>
          <a:p>
            <a:endParaRPr lang="en-US" dirty="0">
              <a:solidFill>
                <a:srgbClr val="D2D2D4"/>
              </a:solidFill>
            </a:endParaRPr>
          </a:p>
          <a:p>
            <a:r>
              <a:rPr lang="en-US" dirty="0">
                <a:solidFill>
                  <a:srgbClr val="D2D2D4"/>
                </a:solidFill>
              </a:rPr>
              <a:t>- Lack of consistent scientific proof regarding the direct impact of cloud seeding on inducing rainfall </a:t>
            </a:r>
          </a:p>
          <a:p>
            <a:endParaRPr lang="en-US" dirty="0">
              <a:solidFill>
                <a:srgbClr val="D2D2D4"/>
              </a:solidFill>
            </a:endParaRPr>
          </a:p>
          <a:p>
            <a:r>
              <a:rPr lang="en-US" dirty="0">
                <a:solidFill>
                  <a:srgbClr val="D2D2D4"/>
                </a:solidFill>
              </a:rPr>
              <a:t>- Concerns about the statistical significance of many cloud-seeding experiments </a:t>
            </a:r>
          </a:p>
          <a:p>
            <a:endParaRPr lang="en-US" dirty="0">
              <a:solidFill>
                <a:srgbClr val="D2D2D4"/>
              </a:solidFill>
            </a:endParaRPr>
          </a:p>
          <a:p>
            <a:r>
              <a:rPr lang="en-US" dirty="0">
                <a:solidFill>
                  <a:srgbClr val="D2D2D4"/>
                </a:solidFill>
              </a:rPr>
              <a:t>- Environmental impact of seeding agents like silver iodide, and economic feasibility as key considerations </a:t>
            </a:r>
          </a:p>
        </p:txBody>
      </p:sp>
      <p:sp>
        <p:nvSpPr>
          <p:cNvPr id="10" name="TextBox 9">
            <a:extLst>
              <a:ext uri="{FF2B5EF4-FFF2-40B4-BE49-F238E27FC236}">
                <a16:creationId xmlns:a16="http://schemas.microsoft.com/office/drawing/2014/main" id="{C0970DFD-679C-F36E-3EF6-D766DCD93A70}"/>
              </a:ext>
            </a:extLst>
          </p:cNvPr>
          <p:cNvSpPr txBox="1"/>
          <p:nvPr/>
        </p:nvSpPr>
        <p:spPr>
          <a:xfrm>
            <a:off x="7467600" y="1008042"/>
            <a:ext cx="4097867" cy="4801314"/>
          </a:xfrm>
          <a:prstGeom prst="rect">
            <a:avLst/>
          </a:prstGeom>
          <a:noFill/>
        </p:spPr>
        <p:txBody>
          <a:bodyPr wrap="square" rtlCol="0">
            <a:spAutoFit/>
          </a:bodyPr>
          <a:lstStyle/>
          <a:p>
            <a:r>
              <a:rPr lang="en-US" dirty="0">
                <a:solidFill>
                  <a:srgbClr val="D2D2D4"/>
                </a:solidFill>
              </a:rPr>
              <a:t>- Risks of unforeseen consequences, impacts on neighboring regions, and ecosystems not fully understood </a:t>
            </a:r>
          </a:p>
          <a:p>
            <a:endParaRPr lang="en-US" dirty="0">
              <a:solidFill>
                <a:srgbClr val="D2D2D4"/>
              </a:solidFill>
            </a:endParaRPr>
          </a:p>
          <a:p>
            <a:r>
              <a:rPr lang="en-US" dirty="0">
                <a:solidFill>
                  <a:srgbClr val="D2D2D4"/>
                </a:solidFill>
              </a:rPr>
              <a:t>- Potential for unpredictable outcomes affecting ecosystems, agriculture, and water resources</a:t>
            </a:r>
          </a:p>
          <a:p>
            <a:endParaRPr lang="en-US" dirty="0">
              <a:solidFill>
                <a:srgbClr val="D2D2D4"/>
              </a:solidFill>
            </a:endParaRPr>
          </a:p>
          <a:p>
            <a:r>
              <a:rPr lang="en-US" dirty="0">
                <a:solidFill>
                  <a:srgbClr val="D2D2D4"/>
                </a:solidFill>
              </a:rPr>
              <a:t> - Questions of fairness, equity, and lack of consent from communities affected by weather modification decisions</a:t>
            </a:r>
          </a:p>
          <a:p>
            <a:endParaRPr lang="en-US" dirty="0">
              <a:solidFill>
                <a:srgbClr val="D2D2D4"/>
              </a:solidFill>
            </a:endParaRPr>
          </a:p>
          <a:p>
            <a:r>
              <a:rPr lang="en-US" dirty="0">
                <a:solidFill>
                  <a:srgbClr val="D2D2D4"/>
                </a:solidFill>
              </a:rPr>
              <a:t> - Case studies highlighting negative impacts of weather modification experiments, such as snow blizzards in China Slide </a:t>
            </a:r>
          </a:p>
          <a:p>
            <a:endParaRPr lang="en-US" dirty="0"/>
          </a:p>
        </p:txBody>
      </p:sp>
    </p:spTree>
    <p:extLst>
      <p:ext uri="{BB962C8B-B14F-4D97-AF65-F5344CB8AC3E}">
        <p14:creationId xmlns:p14="http://schemas.microsoft.com/office/powerpoint/2010/main" val="3388400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lane flying through the air&#10;&#10;Description automatically generated">
            <a:extLst>
              <a:ext uri="{FF2B5EF4-FFF2-40B4-BE49-F238E27FC236}">
                <a16:creationId xmlns:a16="http://schemas.microsoft.com/office/drawing/2014/main" id="{E70544A5-7A97-39CD-94B8-1729BF7C1045}"/>
              </a:ext>
            </a:extLst>
          </p:cNvPr>
          <p:cNvPicPr>
            <a:picLocks noChangeAspect="1"/>
          </p:cNvPicPr>
          <p:nvPr/>
        </p:nvPicPr>
        <p:blipFill rotWithShape="1">
          <a:blip r:embed="rId3">
            <a:alphaModFix amt="35000"/>
          </a:blip>
          <a:srcRect t="14017" b="7859"/>
          <a:stretch/>
        </p:blipFill>
        <p:spPr>
          <a:xfrm>
            <a:off x="20" y="0"/>
            <a:ext cx="12191980" cy="6857990"/>
          </a:xfrm>
          <a:prstGeom prst="rect">
            <a:avLst/>
          </a:prstGeom>
        </p:spPr>
      </p:pic>
      <p:sp>
        <p:nvSpPr>
          <p:cNvPr id="2" name="Title 1">
            <a:extLst>
              <a:ext uri="{FF2B5EF4-FFF2-40B4-BE49-F238E27FC236}">
                <a16:creationId xmlns:a16="http://schemas.microsoft.com/office/drawing/2014/main" id="{1315A033-A3B3-F670-3011-0C1D2EACD096}"/>
              </a:ext>
            </a:extLst>
          </p:cNvPr>
          <p:cNvSpPr>
            <a:spLocks noGrp="1"/>
          </p:cNvSpPr>
          <p:nvPr>
            <p:ph type="title"/>
          </p:nvPr>
        </p:nvSpPr>
        <p:spPr>
          <a:xfrm>
            <a:off x="838200" y="365125"/>
            <a:ext cx="10515600" cy="1325563"/>
          </a:xfrm>
        </p:spPr>
        <p:txBody>
          <a:bodyPr>
            <a:normAutofit/>
          </a:bodyPr>
          <a:lstStyle/>
          <a:p>
            <a:pPr algn="ctr"/>
            <a:r>
              <a:rPr lang="en-US" sz="1800" b="1" kern="100" dirty="0">
                <a:solidFill>
                  <a:srgbClr val="D2D2D4"/>
                </a:solidFill>
                <a:effectLst/>
                <a:latin typeface="Times New Roman" panose="02020603050405020304" pitchFamily="18" charset="0"/>
                <a:ea typeface="Times New Roman" panose="02020603050405020304" pitchFamily="18" charset="0"/>
                <a:cs typeface="Times New Roman" panose="02020603050405020304" pitchFamily="18" charset="0"/>
              </a:rPr>
              <a:t>CHAPTER 2. </a:t>
            </a:r>
            <a:r>
              <a:rPr lang="en-US" sz="1800" b="1" dirty="0">
                <a:solidFill>
                  <a:srgbClr val="D2D2D4"/>
                </a:solidFill>
                <a:effectLst/>
                <a:latin typeface="Times New Roman" panose="02020603050405020304" pitchFamily="18" charset="0"/>
                <a:ea typeface="Calibri" panose="020F0502020204030204" pitchFamily="34" charset="0"/>
                <a:cs typeface="Arial" panose="020B0604020202020204" pitchFamily="34" charset="0"/>
              </a:rPr>
              <a:t>ENHANCEMENT OF PRECIPITATION BY CLOUD SEEDING METHODS</a:t>
            </a:r>
            <a:r>
              <a:rPr lang="en-US" sz="1800" dirty="0">
                <a:solidFill>
                  <a:srgbClr val="D2D2D4"/>
                </a:solidFill>
                <a:effectLst/>
                <a:latin typeface="Times New Roman" panose="02020603050405020304" pitchFamily="18" charset="0"/>
                <a:ea typeface="Calibri" panose="020F0502020204030204" pitchFamily="34" charset="0"/>
                <a:cs typeface="Arial" panose="020B0604020202020204" pitchFamily="34" charset="0"/>
              </a:rPr>
              <a:t>.</a:t>
            </a:r>
            <a:r>
              <a:rPr lang="en-US" sz="1800" dirty="0">
                <a:solidFill>
                  <a:srgbClr val="D2D2D4"/>
                </a:solidFill>
                <a:effectLst/>
              </a:rPr>
              <a:t> </a:t>
            </a:r>
            <a:br>
              <a:rPr lang="en-US" sz="4400" kern="100" dirty="0">
                <a:solidFill>
                  <a:srgbClr val="D2D2D4"/>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en-US" dirty="0">
              <a:solidFill>
                <a:srgbClr val="FFFFFF"/>
              </a:solidFill>
            </a:endParaRPr>
          </a:p>
        </p:txBody>
      </p:sp>
      <p:cxnSp>
        <p:nvCxnSpPr>
          <p:cNvPr id="6" name="Straight Connector 5">
            <a:extLst>
              <a:ext uri="{FF2B5EF4-FFF2-40B4-BE49-F238E27FC236}">
                <a16:creationId xmlns:a16="http://schemas.microsoft.com/office/drawing/2014/main" id="{118602B3-2A26-921E-4407-DEC365E33266}"/>
              </a:ext>
            </a:extLst>
          </p:cNvPr>
          <p:cNvCxnSpPr>
            <a:cxnSpLocks/>
          </p:cNvCxnSpPr>
          <p:nvPr/>
        </p:nvCxnSpPr>
        <p:spPr>
          <a:xfrm>
            <a:off x="3651324" y="919163"/>
            <a:ext cx="4889352" cy="0"/>
          </a:xfrm>
          <a:prstGeom prst="line">
            <a:avLst/>
          </a:prstGeom>
          <a:ln w="31750">
            <a:solidFill>
              <a:srgbClr val="BABEBF"/>
            </a:solidFill>
          </a:ln>
        </p:spPr>
        <p:style>
          <a:lnRef idx="3">
            <a:schemeClr val="dk1"/>
          </a:lnRef>
          <a:fillRef idx="0">
            <a:schemeClr val="dk1"/>
          </a:fillRef>
          <a:effectRef idx="2">
            <a:schemeClr val="dk1"/>
          </a:effectRef>
          <a:fontRef idx="minor">
            <a:schemeClr val="tx1"/>
          </a:fontRef>
        </p:style>
      </p:cxnSp>
      <p:sp>
        <p:nvSpPr>
          <p:cNvPr id="7" name="Oval 6">
            <a:extLst>
              <a:ext uri="{FF2B5EF4-FFF2-40B4-BE49-F238E27FC236}">
                <a16:creationId xmlns:a16="http://schemas.microsoft.com/office/drawing/2014/main" id="{CEE5D68E-1264-A1EF-C859-345CC9D80239}"/>
              </a:ext>
            </a:extLst>
          </p:cNvPr>
          <p:cNvSpPr/>
          <p:nvPr/>
        </p:nvSpPr>
        <p:spPr>
          <a:xfrm>
            <a:off x="9271641" y="2333626"/>
            <a:ext cx="2302934" cy="2302933"/>
          </a:xfrm>
          <a:prstGeom prst="ellipse">
            <a:avLst/>
          </a:prstGeom>
          <a:solidFill>
            <a:schemeClr val="bg1">
              <a:alpha val="0"/>
            </a:schemeClr>
          </a:solidFill>
          <a:ln w="31750">
            <a:solidFill>
              <a:srgbClr val="BABE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2D2D4"/>
              </a:solidFill>
            </a:endParaRPr>
          </a:p>
        </p:txBody>
      </p:sp>
      <p:sp>
        <p:nvSpPr>
          <p:cNvPr id="8" name="Oval 7">
            <a:extLst>
              <a:ext uri="{FF2B5EF4-FFF2-40B4-BE49-F238E27FC236}">
                <a16:creationId xmlns:a16="http://schemas.microsoft.com/office/drawing/2014/main" id="{FD9DE361-42B6-5482-4550-D2C1D05EFEC5}"/>
              </a:ext>
            </a:extLst>
          </p:cNvPr>
          <p:cNvSpPr/>
          <p:nvPr/>
        </p:nvSpPr>
        <p:spPr>
          <a:xfrm>
            <a:off x="6386903" y="2426479"/>
            <a:ext cx="2302934" cy="2302933"/>
          </a:xfrm>
          <a:prstGeom prst="ellipse">
            <a:avLst/>
          </a:prstGeom>
          <a:solidFill>
            <a:schemeClr val="bg1">
              <a:alpha val="0"/>
            </a:schemeClr>
          </a:solidFill>
          <a:ln w="31750">
            <a:solidFill>
              <a:srgbClr val="BABE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40CAD8D-50D2-1E19-897C-A704C1DAEC52}"/>
              </a:ext>
            </a:extLst>
          </p:cNvPr>
          <p:cNvSpPr/>
          <p:nvPr/>
        </p:nvSpPr>
        <p:spPr>
          <a:xfrm>
            <a:off x="3502165" y="2427745"/>
            <a:ext cx="2302934" cy="2302933"/>
          </a:xfrm>
          <a:prstGeom prst="ellipse">
            <a:avLst/>
          </a:prstGeom>
          <a:solidFill>
            <a:schemeClr val="bg1">
              <a:alpha val="0"/>
            </a:schemeClr>
          </a:solidFill>
          <a:ln w="31750">
            <a:solidFill>
              <a:srgbClr val="BABE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485D43F-6C36-65F4-EC43-DCE8112BFC16}"/>
              </a:ext>
            </a:extLst>
          </p:cNvPr>
          <p:cNvSpPr txBox="1"/>
          <p:nvPr/>
        </p:nvSpPr>
        <p:spPr>
          <a:xfrm>
            <a:off x="9551041" y="2755582"/>
            <a:ext cx="1687956" cy="677108"/>
          </a:xfrm>
          <a:prstGeom prst="rect">
            <a:avLst/>
          </a:prstGeom>
          <a:noFill/>
        </p:spPr>
        <p:txBody>
          <a:bodyPr wrap="square" rtlCol="0">
            <a:spAutoFit/>
          </a:bodyPr>
          <a:lstStyle/>
          <a:p>
            <a:pPr algn="ctr"/>
            <a:r>
              <a:rPr lang="en-US" sz="2000" dirty="0">
                <a:solidFill>
                  <a:srgbClr val="D2D2D4"/>
                </a:solidFill>
                <a:latin typeface="Times New Roman" panose="02020603050405020304" pitchFamily="18" charset="0"/>
                <a:cs typeface="Times New Roman" panose="02020603050405020304" pitchFamily="18" charset="0"/>
              </a:rPr>
              <a:t>Data analysis</a:t>
            </a:r>
          </a:p>
          <a:p>
            <a:endParaRPr lang="en-US" dirty="0">
              <a:solidFill>
                <a:srgbClr val="D2D2D4"/>
              </a:solidFill>
              <a:latin typeface="Times New Roman" panose="02020603050405020304" pitchFamily="18" charset="0"/>
              <a:cs typeface="Times New Roman" panose="02020603050405020304" pitchFamily="18" charset="0"/>
            </a:endParaRPr>
          </a:p>
        </p:txBody>
      </p:sp>
      <p:pic>
        <p:nvPicPr>
          <p:cNvPr id="14" name="Graphic 13" descr="Rain outline">
            <a:extLst>
              <a:ext uri="{FF2B5EF4-FFF2-40B4-BE49-F238E27FC236}">
                <a16:creationId xmlns:a16="http://schemas.microsoft.com/office/drawing/2014/main" id="{BC6BB49F-71CF-5AE2-F181-7AFA503FA4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1135" y="3638696"/>
            <a:ext cx="914400" cy="914400"/>
          </a:xfrm>
          <a:prstGeom prst="rect">
            <a:avLst/>
          </a:prstGeom>
        </p:spPr>
      </p:pic>
      <p:sp>
        <p:nvSpPr>
          <p:cNvPr id="15" name="TextBox 14">
            <a:extLst>
              <a:ext uri="{FF2B5EF4-FFF2-40B4-BE49-F238E27FC236}">
                <a16:creationId xmlns:a16="http://schemas.microsoft.com/office/drawing/2014/main" id="{98352F49-2C0B-344F-A9FD-2B7574D28C0E}"/>
              </a:ext>
            </a:extLst>
          </p:cNvPr>
          <p:cNvSpPr txBox="1"/>
          <p:nvPr/>
        </p:nvSpPr>
        <p:spPr>
          <a:xfrm>
            <a:off x="3763880" y="2819020"/>
            <a:ext cx="1687956" cy="677108"/>
          </a:xfrm>
          <a:prstGeom prst="rect">
            <a:avLst/>
          </a:prstGeom>
          <a:noFill/>
        </p:spPr>
        <p:txBody>
          <a:bodyPr wrap="square" rtlCol="0">
            <a:spAutoFit/>
          </a:bodyPr>
          <a:lstStyle/>
          <a:p>
            <a:pPr algn="ctr"/>
            <a:r>
              <a:rPr lang="en-US" sz="2000" dirty="0">
                <a:solidFill>
                  <a:srgbClr val="D2D2D4"/>
                </a:solidFill>
                <a:latin typeface="Times New Roman" panose="02020603050405020304" pitchFamily="18" charset="0"/>
                <a:cs typeface="Times New Roman" panose="02020603050405020304" pitchFamily="18" charset="0"/>
              </a:rPr>
              <a:t>Study area</a:t>
            </a:r>
          </a:p>
          <a:p>
            <a:endParaRPr lang="en-US" dirty="0">
              <a:solidFill>
                <a:srgbClr val="D2D2D4"/>
              </a:solidFill>
              <a:latin typeface="Times New Roman" panose="02020603050405020304" pitchFamily="18" charset="0"/>
              <a:cs typeface="Times New Roman" panose="02020603050405020304" pitchFamily="18" charset="0"/>
            </a:endParaRPr>
          </a:p>
        </p:txBody>
      </p:sp>
      <p:pic>
        <p:nvPicPr>
          <p:cNvPr id="16" name="Graphic 15" descr="Map with pin outline">
            <a:extLst>
              <a:ext uri="{FF2B5EF4-FFF2-40B4-BE49-F238E27FC236}">
                <a16:creationId xmlns:a16="http://schemas.microsoft.com/office/drawing/2014/main" id="{FFC2ECDE-A039-5FA3-8465-1D09827963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71795" y="3357701"/>
            <a:ext cx="914400" cy="914400"/>
          </a:xfrm>
          <a:prstGeom prst="rect">
            <a:avLst/>
          </a:prstGeom>
        </p:spPr>
      </p:pic>
      <p:sp>
        <p:nvSpPr>
          <p:cNvPr id="19" name="TextBox 18">
            <a:extLst>
              <a:ext uri="{FF2B5EF4-FFF2-40B4-BE49-F238E27FC236}">
                <a16:creationId xmlns:a16="http://schemas.microsoft.com/office/drawing/2014/main" id="{33E79584-E593-4F7A-4D90-13F7F491D045}"/>
              </a:ext>
            </a:extLst>
          </p:cNvPr>
          <p:cNvSpPr txBox="1"/>
          <p:nvPr/>
        </p:nvSpPr>
        <p:spPr>
          <a:xfrm>
            <a:off x="6461455" y="2544335"/>
            <a:ext cx="2160650" cy="1600438"/>
          </a:xfrm>
          <a:prstGeom prst="rect">
            <a:avLst/>
          </a:prstGeom>
          <a:noFill/>
        </p:spPr>
        <p:txBody>
          <a:bodyPr wrap="square" rtlCol="0">
            <a:spAutoFit/>
          </a:bodyPr>
          <a:lstStyle/>
          <a:p>
            <a:pPr algn="ctr"/>
            <a:r>
              <a:rPr lang="en-US" sz="2000" dirty="0">
                <a:solidFill>
                  <a:srgbClr val="D2D2D4"/>
                </a:solidFill>
                <a:latin typeface="Times New Roman" panose="02020603050405020304" pitchFamily="18" charset="0"/>
                <a:cs typeface="Times New Roman" panose="02020603050405020304" pitchFamily="18" charset="0"/>
              </a:rPr>
              <a:t>Global Precipitation Measurement mission</a:t>
            </a:r>
          </a:p>
          <a:p>
            <a:endParaRPr lang="en-US" dirty="0">
              <a:solidFill>
                <a:srgbClr val="D2D2D4"/>
              </a:solidFill>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274AFB3B-45FE-F0E2-385B-51F362523880}"/>
              </a:ext>
            </a:extLst>
          </p:cNvPr>
          <p:cNvSpPr/>
          <p:nvPr/>
        </p:nvSpPr>
        <p:spPr>
          <a:xfrm>
            <a:off x="617427" y="2333626"/>
            <a:ext cx="2302934" cy="2302933"/>
          </a:xfrm>
          <a:prstGeom prst="ellipse">
            <a:avLst/>
          </a:prstGeom>
          <a:solidFill>
            <a:schemeClr val="bg1">
              <a:alpha val="0"/>
            </a:schemeClr>
          </a:solidFill>
          <a:ln w="31750">
            <a:solidFill>
              <a:srgbClr val="BABE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2D2D4"/>
              </a:solidFill>
            </a:endParaRPr>
          </a:p>
        </p:txBody>
      </p:sp>
      <p:sp>
        <p:nvSpPr>
          <p:cNvPr id="21" name="TextBox 20">
            <a:extLst>
              <a:ext uri="{FF2B5EF4-FFF2-40B4-BE49-F238E27FC236}">
                <a16:creationId xmlns:a16="http://schemas.microsoft.com/office/drawing/2014/main" id="{6D7937D8-F525-D8A7-2BE6-079309E830AF}"/>
              </a:ext>
            </a:extLst>
          </p:cNvPr>
          <p:cNvSpPr txBox="1"/>
          <p:nvPr/>
        </p:nvSpPr>
        <p:spPr>
          <a:xfrm>
            <a:off x="617427" y="2763857"/>
            <a:ext cx="2256397" cy="1292662"/>
          </a:xfrm>
          <a:prstGeom prst="rect">
            <a:avLst/>
          </a:prstGeom>
          <a:noFill/>
        </p:spPr>
        <p:txBody>
          <a:bodyPr wrap="square" rtlCol="0">
            <a:spAutoFit/>
          </a:bodyPr>
          <a:lstStyle/>
          <a:p>
            <a:pPr algn="ctr"/>
            <a:r>
              <a:rPr lang="en-US" sz="2000" dirty="0">
                <a:solidFill>
                  <a:srgbClr val="D2D2D4"/>
                </a:solidFill>
                <a:latin typeface="Times New Roman" panose="02020603050405020304" pitchFamily="18" charset="0"/>
                <a:cs typeface="Times New Roman" panose="02020603050405020304" pitchFamily="18" charset="0"/>
              </a:rPr>
              <a:t>Precipitation enhancement by cloud seeding </a:t>
            </a:r>
          </a:p>
          <a:p>
            <a:endParaRPr lang="en-US" dirty="0">
              <a:solidFill>
                <a:srgbClr val="D2D2D4"/>
              </a:solidFill>
              <a:latin typeface="Times New Roman" panose="02020603050405020304" pitchFamily="18" charset="0"/>
              <a:cs typeface="Times New Roman" panose="02020603050405020304" pitchFamily="18" charset="0"/>
            </a:endParaRPr>
          </a:p>
        </p:txBody>
      </p:sp>
      <p:pic>
        <p:nvPicPr>
          <p:cNvPr id="28" name="Graphic 27" descr="Upward trend outline">
            <a:extLst>
              <a:ext uri="{FF2B5EF4-FFF2-40B4-BE49-F238E27FC236}">
                <a16:creationId xmlns:a16="http://schemas.microsoft.com/office/drawing/2014/main" id="{8137AF7C-A99D-F359-6F43-1528DB9DD1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02744" y="3201322"/>
            <a:ext cx="914400" cy="914400"/>
          </a:xfrm>
          <a:prstGeom prst="rect">
            <a:avLst/>
          </a:prstGeom>
        </p:spPr>
      </p:pic>
      <p:pic>
        <p:nvPicPr>
          <p:cNvPr id="30" name="Graphic 29" descr="Satellite with solid fill">
            <a:extLst>
              <a:ext uri="{FF2B5EF4-FFF2-40B4-BE49-F238E27FC236}">
                <a16:creationId xmlns:a16="http://schemas.microsoft.com/office/drawing/2014/main" id="{4C848C10-0693-4F82-1AD0-441E9D45687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07779" y="3813635"/>
            <a:ext cx="661182" cy="661182"/>
          </a:xfrm>
          <a:prstGeom prst="rect">
            <a:avLst/>
          </a:prstGeom>
        </p:spPr>
      </p:pic>
      <mc:AlternateContent xmlns:mc="http://schemas.openxmlformats.org/markup-compatibility/2006">
        <mc:Choice xmlns:pslz="http://schemas.microsoft.com/office/powerpoint/2016/slidezoom" Requires="pslz">
          <p:graphicFrame>
            <p:nvGraphicFramePr>
              <p:cNvPr id="4" name="Slide Zoom 3">
                <a:extLst>
                  <a:ext uri="{FF2B5EF4-FFF2-40B4-BE49-F238E27FC236}">
                    <a16:creationId xmlns:a16="http://schemas.microsoft.com/office/drawing/2014/main" id="{D1590E54-A768-C4E7-1914-310D1B0505AC}"/>
                  </a:ext>
                </a:extLst>
              </p:cNvPr>
              <p:cNvGraphicFramePr>
                <a:graphicFrameLocks noChangeAspect="1"/>
              </p:cNvGraphicFramePr>
              <p:nvPr>
                <p:extLst>
                  <p:ext uri="{D42A27DB-BD31-4B8C-83A1-F6EECF244321}">
                    <p14:modId xmlns:p14="http://schemas.microsoft.com/office/powerpoint/2010/main" val="1273597741"/>
                  </p:ext>
                </p:extLst>
              </p:nvPr>
            </p:nvGraphicFramePr>
            <p:xfrm>
              <a:off x="879692" y="2896801"/>
              <a:ext cx="1773270" cy="1127513"/>
            </p:xfrm>
            <a:graphic>
              <a:graphicData uri="http://schemas.microsoft.com/office/powerpoint/2016/slidezoom">
                <pslz:sldZm>
                  <pslz:sldZmObj sldId="280" cId="3380162729">
                    <pslz:zmPr id="{CEC2AEC1-DC73-3549-90EA-42DC2C41D555}" imageType="cover" transitionDur="1000">
                      <p166:blipFill xmlns:p166="http://schemas.microsoft.com/office/powerpoint/2016/6/main">
                        <a:blip r:embed="rId12"/>
                        <a:stretch>
                          <a:fillRect/>
                        </a:stretch>
                      </p166:blipFill>
                      <p166:spPr xmlns:p166="http://schemas.microsoft.com/office/powerpoint/2016/6/main">
                        <a:xfrm>
                          <a:off x="0" y="0"/>
                          <a:ext cx="1773270" cy="1127513"/>
                        </a:xfrm>
                        <a:prstGeom prst="rect">
                          <a:avLst/>
                        </a:prstGeom>
                        <a:ln w="3175">
                          <a:noFill/>
                        </a:ln>
                      </p166:spPr>
                    </pslz:zmPr>
                  </pslz:sldZmObj>
                </pslz:sldZm>
              </a:graphicData>
            </a:graphic>
          </p:graphicFrame>
        </mc:Choice>
        <mc:Fallback>
          <p:pic>
            <p:nvPicPr>
              <p:cNvPr id="4" name="Slide Zoom 3">
                <a:hlinkClick r:id="rId13" action="ppaction://hlinksldjump"/>
                <a:extLst>
                  <a:ext uri="{FF2B5EF4-FFF2-40B4-BE49-F238E27FC236}">
                    <a16:creationId xmlns:a16="http://schemas.microsoft.com/office/drawing/2014/main" id="{D1590E54-A768-C4E7-1914-310D1B0505AC}"/>
                  </a:ext>
                </a:extLst>
              </p:cNvPr>
              <p:cNvPicPr>
                <a:picLocks noGrp="1" noRot="1" noChangeAspect="1" noMove="1" noResize="1" noEditPoints="1" noAdjustHandles="1" noChangeArrowheads="1" noChangeShapeType="1"/>
              </p:cNvPicPr>
              <p:nvPr/>
            </p:nvPicPr>
            <p:blipFill>
              <a:blip r:embed="rId12"/>
              <a:stretch>
                <a:fillRect/>
              </a:stretch>
            </p:blipFill>
            <p:spPr>
              <a:xfrm>
                <a:off x="879692" y="2896801"/>
                <a:ext cx="1773270" cy="1127513"/>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10" name="Slide Zoom 9">
                <a:extLst>
                  <a:ext uri="{FF2B5EF4-FFF2-40B4-BE49-F238E27FC236}">
                    <a16:creationId xmlns:a16="http://schemas.microsoft.com/office/drawing/2014/main" id="{53889B01-47B3-F36D-4D83-6DD14831F87D}"/>
                  </a:ext>
                </a:extLst>
              </p:cNvPr>
              <p:cNvGraphicFramePr>
                <a:graphicFrameLocks noChangeAspect="1"/>
              </p:cNvGraphicFramePr>
              <p:nvPr>
                <p:extLst>
                  <p:ext uri="{D42A27DB-BD31-4B8C-83A1-F6EECF244321}">
                    <p14:modId xmlns:p14="http://schemas.microsoft.com/office/powerpoint/2010/main" val="3197186421"/>
                  </p:ext>
                </p:extLst>
              </p:nvPr>
            </p:nvGraphicFramePr>
            <p:xfrm>
              <a:off x="3721281" y="2982747"/>
              <a:ext cx="1827550" cy="1162026"/>
            </p:xfrm>
            <a:graphic>
              <a:graphicData uri="http://schemas.microsoft.com/office/powerpoint/2016/slidezoom">
                <pslz:sldZm>
                  <pslz:sldZmObj sldId="281" cId="1615113878">
                    <pslz:zmPr id="{9C7E5E2B-F1AA-CC41-8B4E-F917B9CB0A58}" imageType="cover" transitionDur="1000">
                      <p166:blipFill xmlns:p166="http://schemas.microsoft.com/office/powerpoint/2016/6/main">
                        <a:blip r:embed="rId12"/>
                        <a:stretch>
                          <a:fillRect/>
                        </a:stretch>
                      </p166:blipFill>
                      <p166:spPr xmlns:p166="http://schemas.microsoft.com/office/powerpoint/2016/6/main">
                        <a:xfrm>
                          <a:off x="0" y="0"/>
                          <a:ext cx="1827550" cy="1162026"/>
                        </a:xfrm>
                        <a:prstGeom prst="rect">
                          <a:avLst/>
                        </a:prstGeom>
                        <a:ln w="3175">
                          <a:noFill/>
                        </a:ln>
                      </p166:spPr>
                    </pslz:zmPr>
                  </pslz:sldZmObj>
                </pslz:sldZm>
              </a:graphicData>
            </a:graphic>
          </p:graphicFrame>
        </mc:Choice>
        <mc:Fallback>
          <p:pic>
            <p:nvPicPr>
              <p:cNvPr id="10" name="Slide Zoom 9">
                <a:hlinkClick r:id="rId14" action="ppaction://hlinksldjump"/>
                <a:extLst>
                  <a:ext uri="{FF2B5EF4-FFF2-40B4-BE49-F238E27FC236}">
                    <a16:creationId xmlns:a16="http://schemas.microsoft.com/office/drawing/2014/main" id="{53889B01-47B3-F36D-4D83-6DD14831F87D}"/>
                  </a:ext>
                </a:extLst>
              </p:cNvPr>
              <p:cNvPicPr>
                <a:picLocks noGrp="1" noRot="1" noChangeAspect="1" noMove="1" noResize="1" noEditPoints="1" noAdjustHandles="1" noChangeArrowheads="1" noChangeShapeType="1"/>
              </p:cNvPicPr>
              <p:nvPr/>
            </p:nvPicPr>
            <p:blipFill>
              <a:blip r:embed="rId12"/>
              <a:stretch>
                <a:fillRect/>
              </a:stretch>
            </p:blipFill>
            <p:spPr>
              <a:xfrm>
                <a:off x="3721281" y="2982747"/>
                <a:ext cx="1827550" cy="1162026"/>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18" name="Slide Zoom 17">
                <a:extLst>
                  <a:ext uri="{FF2B5EF4-FFF2-40B4-BE49-F238E27FC236}">
                    <a16:creationId xmlns:a16="http://schemas.microsoft.com/office/drawing/2014/main" id="{0A19B3DD-42BF-A1BF-DB83-3F379D311FA0}"/>
                  </a:ext>
                </a:extLst>
              </p:cNvPr>
              <p:cNvGraphicFramePr>
                <a:graphicFrameLocks noChangeAspect="1"/>
              </p:cNvGraphicFramePr>
              <p:nvPr>
                <p:extLst>
                  <p:ext uri="{D42A27DB-BD31-4B8C-83A1-F6EECF244321}">
                    <p14:modId xmlns:p14="http://schemas.microsoft.com/office/powerpoint/2010/main" val="1282976011"/>
                  </p:ext>
                </p:extLst>
              </p:nvPr>
            </p:nvGraphicFramePr>
            <p:xfrm>
              <a:off x="6671757" y="3004492"/>
              <a:ext cx="1793351" cy="1140281"/>
            </p:xfrm>
            <a:graphic>
              <a:graphicData uri="http://schemas.microsoft.com/office/powerpoint/2016/slidezoom">
                <pslz:sldZm>
                  <pslz:sldZmObj sldId="282" cId="3043950721">
                    <pslz:zmPr id="{077906C2-EAAA-1A42-BF89-D7EF17669EA8}" imageType="cover" transitionDur="1000">
                      <p166:blipFill xmlns:p166="http://schemas.microsoft.com/office/powerpoint/2016/6/main">
                        <a:blip r:embed="rId12"/>
                        <a:stretch>
                          <a:fillRect/>
                        </a:stretch>
                      </p166:blipFill>
                      <p166:spPr xmlns:p166="http://schemas.microsoft.com/office/powerpoint/2016/6/main">
                        <a:xfrm>
                          <a:off x="0" y="0"/>
                          <a:ext cx="1793351" cy="1140281"/>
                        </a:xfrm>
                        <a:prstGeom prst="rect">
                          <a:avLst/>
                        </a:prstGeom>
                        <a:ln w="3175">
                          <a:noFill/>
                        </a:ln>
                      </p166:spPr>
                    </pslz:zmPr>
                  </pslz:sldZmObj>
                </pslz:sldZm>
              </a:graphicData>
            </a:graphic>
          </p:graphicFrame>
        </mc:Choice>
        <mc:Fallback>
          <p:pic>
            <p:nvPicPr>
              <p:cNvPr id="18" name="Slide Zoom 17">
                <a:hlinkClick r:id="rId15" action="ppaction://hlinksldjump"/>
                <a:extLst>
                  <a:ext uri="{FF2B5EF4-FFF2-40B4-BE49-F238E27FC236}">
                    <a16:creationId xmlns:a16="http://schemas.microsoft.com/office/drawing/2014/main" id="{0A19B3DD-42BF-A1BF-DB83-3F379D311FA0}"/>
                  </a:ext>
                </a:extLst>
              </p:cNvPr>
              <p:cNvPicPr>
                <a:picLocks noGrp="1" noRot="1" noChangeAspect="1" noMove="1" noResize="1" noEditPoints="1" noAdjustHandles="1" noChangeArrowheads="1" noChangeShapeType="1"/>
              </p:cNvPicPr>
              <p:nvPr/>
            </p:nvPicPr>
            <p:blipFill>
              <a:blip r:embed="rId12"/>
              <a:stretch>
                <a:fillRect/>
              </a:stretch>
            </p:blipFill>
            <p:spPr>
              <a:xfrm>
                <a:off x="6671757" y="3004492"/>
                <a:ext cx="1793351" cy="1140281"/>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23" name="Slide Zoom 22">
                <a:extLst>
                  <a:ext uri="{FF2B5EF4-FFF2-40B4-BE49-F238E27FC236}">
                    <a16:creationId xmlns:a16="http://schemas.microsoft.com/office/drawing/2014/main" id="{1D6E4B97-9FEE-14F3-FC8D-7E89EC65F45F}"/>
                  </a:ext>
                </a:extLst>
              </p:cNvPr>
              <p:cNvGraphicFramePr>
                <a:graphicFrameLocks noChangeAspect="1"/>
              </p:cNvGraphicFramePr>
              <p:nvPr>
                <p:extLst>
                  <p:ext uri="{D42A27DB-BD31-4B8C-83A1-F6EECF244321}">
                    <p14:modId xmlns:p14="http://schemas.microsoft.com/office/powerpoint/2010/main" val="941491102"/>
                  </p:ext>
                </p:extLst>
              </p:nvPr>
            </p:nvGraphicFramePr>
            <p:xfrm>
              <a:off x="9531855" y="2939862"/>
              <a:ext cx="1818126" cy="1156034"/>
            </p:xfrm>
            <a:graphic>
              <a:graphicData uri="http://schemas.microsoft.com/office/powerpoint/2016/slidezoom">
                <pslz:sldZm>
                  <pslz:sldZmObj sldId="283" cId="2889055543">
                    <pslz:zmPr id="{0244C3F3-41A0-0E4F-B529-FFAC88C803AA}" imageType="cover" transitionDur="1000">
                      <p166:blipFill xmlns:p166="http://schemas.microsoft.com/office/powerpoint/2016/6/main">
                        <a:blip r:embed="rId12"/>
                        <a:stretch>
                          <a:fillRect/>
                        </a:stretch>
                      </p166:blipFill>
                      <p166:spPr xmlns:p166="http://schemas.microsoft.com/office/powerpoint/2016/6/main">
                        <a:xfrm>
                          <a:off x="0" y="0"/>
                          <a:ext cx="1818126" cy="1156034"/>
                        </a:xfrm>
                        <a:prstGeom prst="rect">
                          <a:avLst/>
                        </a:prstGeom>
                        <a:ln w="3175">
                          <a:noFill/>
                        </a:ln>
                      </p166:spPr>
                    </pslz:zmPr>
                  </pslz:sldZmObj>
                </pslz:sldZm>
              </a:graphicData>
            </a:graphic>
          </p:graphicFrame>
        </mc:Choice>
        <mc:Fallback>
          <p:pic>
            <p:nvPicPr>
              <p:cNvPr id="23" name="Slide Zoom 22">
                <a:hlinkClick r:id="rId16" action="ppaction://hlinksldjump"/>
                <a:extLst>
                  <a:ext uri="{FF2B5EF4-FFF2-40B4-BE49-F238E27FC236}">
                    <a16:creationId xmlns:a16="http://schemas.microsoft.com/office/drawing/2014/main" id="{1D6E4B97-9FEE-14F3-FC8D-7E89EC65F45F}"/>
                  </a:ext>
                </a:extLst>
              </p:cNvPr>
              <p:cNvPicPr>
                <a:picLocks noGrp="1" noRot="1" noChangeAspect="1" noMove="1" noResize="1" noEditPoints="1" noAdjustHandles="1" noChangeArrowheads="1" noChangeShapeType="1"/>
              </p:cNvPicPr>
              <p:nvPr/>
            </p:nvPicPr>
            <p:blipFill>
              <a:blip r:embed="rId12"/>
              <a:stretch>
                <a:fillRect/>
              </a:stretch>
            </p:blipFill>
            <p:spPr>
              <a:xfrm>
                <a:off x="9531855" y="2939862"/>
                <a:ext cx="1818126" cy="1156034"/>
              </a:xfrm>
              <a:prstGeom prst="rect">
                <a:avLst/>
              </a:prstGeom>
              <a:ln w="3175">
                <a:noFill/>
              </a:ln>
            </p:spPr>
          </p:pic>
        </mc:Fallback>
      </mc:AlternateContent>
    </p:spTree>
    <p:extLst>
      <p:ext uri="{BB962C8B-B14F-4D97-AF65-F5344CB8AC3E}">
        <p14:creationId xmlns:p14="http://schemas.microsoft.com/office/powerpoint/2010/main" val="356454732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72E42"/>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42C2119-468C-9FD9-C380-3EA296826142}"/>
              </a:ext>
            </a:extLst>
          </p:cNvPr>
          <p:cNvGraphicFramePr>
            <a:graphicFrameLocks noGrp="1"/>
          </p:cNvGraphicFramePr>
          <p:nvPr>
            <p:extLst>
              <p:ext uri="{D42A27DB-BD31-4B8C-83A1-F6EECF244321}">
                <p14:modId xmlns:p14="http://schemas.microsoft.com/office/powerpoint/2010/main" val="562489393"/>
              </p:ext>
            </p:extLst>
          </p:nvPr>
        </p:nvGraphicFramePr>
        <p:xfrm>
          <a:off x="681566" y="1286934"/>
          <a:ext cx="10828867" cy="5230961"/>
        </p:xfrm>
        <a:graphic>
          <a:graphicData uri="http://schemas.openxmlformats.org/drawingml/2006/table">
            <a:tbl>
              <a:tblPr firstRow="1" firstCol="1" bandRow="1">
                <a:tableStyleId>{5C22544A-7EE6-4342-B048-85BDC9FD1C3A}</a:tableStyleId>
              </a:tblPr>
              <a:tblGrid>
                <a:gridCol w="3417419">
                  <a:extLst>
                    <a:ext uri="{9D8B030D-6E8A-4147-A177-3AD203B41FA5}">
                      <a16:colId xmlns:a16="http://schemas.microsoft.com/office/drawing/2014/main" val="1119655727"/>
                    </a:ext>
                  </a:extLst>
                </a:gridCol>
                <a:gridCol w="3084588">
                  <a:extLst>
                    <a:ext uri="{9D8B030D-6E8A-4147-A177-3AD203B41FA5}">
                      <a16:colId xmlns:a16="http://schemas.microsoft.com/office/drawing/2014/main" val="3730819883"/>
                    </a:ext>
                  </a:extLst>
                </a:gridCol>
                <a:gridCol w="4326860">
                  <a:extLst>
                    <a:ext uri="{9D8B030D-6E8A-4147-A177-3AD203B41FA5}">
                      <a16:colId xmlns:a16="http://schemas.microsoft.com/office/drawing/2014/main" val="2112232725"/>
                    </a:ext>
                  </a:extLst>
                </a:gridCol>
              </a:tblGrid>
              <a:tr h="501953">
                <a:tc>
                  <a:txBody>
                    <a:bodyPr/>
                    <a:lstStyle/>
                    <a:p>
                      <a:pPr marL="0" marR="0" indent="0" algn="just">
                        <a:lnSpc>
                          <a:spcPct val="150000"/>
                        </a:lnSpc>
                        <a:spcBef>
                          <a:spcPts val="0"/>
                        </a:spcBef>
                        <a:spcAft>
                          <a:spcPts val="0"/>
                        </a:spcAft>
                      </a:pPr>
                      <a:r>
                        <a:rPr lang="en-US" sz="1400" dirty="0">
                          <a:solidFill>
                            <a:srgbClr val="D2D2D4"/>
                          </a:solidFill>
                          <a:effectLst/>
                          <a:latin typeface="+mn-lt"/>
                        </a:rPr>
                        <a:t>Location </a:t>
                      </a:r>
                      <a:endParaRPr lang="en-US" sz="1400" dirty="0">
                        <a:solidFill>
                          <a:srgbClr val="D2D2D4"/>
                        </a:solidFill>
                        <a:effectLst/>
                        <a:latin typeface="+mn-lt"/>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just">
                        <a:lnSpc>
                          <a:spcPct val="150000"/>
                        </a:lnSpc>
                        <a:spcBef>
                          <a:spcPts val="0"/>
                        </a:spcBef>
                        <a:spcAft>
                          <a:spcPts val="0"/>
                        </a:spcAft>
                      </a:pPr>
                      <a:r>
                        <a:rPr lang="en-US" sz="1400" dirty="0">
                          <a:solidFill>
                            <a:srgbClr val="D2D2D4"/>
                          </a:solidFill>
                          <a:effectLst/>
                          <a:latin typeface="+mn-lt"/>
                        </a:rPr>
                        <a:t>Year</a:t>
                      </a:r>
                      <a:endParaRPr lang="en-US" sz="1400" dirty="0">
                        <a:solidFill>
                          <a:srgbClr val="D2D2D4"/>
                        </a:solidFill>
                        <a:effectLst/>
                        <a:latin typeface="+mn-lt"/>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269875" algn="ctr">
                        <a:lnSpc>
                          <a:spcPct val="150000"/>
                        </a:lnSpc>
                        <a:spcBef>
                          <a:spcPts val="0"/>
                        </a:spcBef>
                        <a:spcAft>
                          <a:spcPts val="0"/>
                        </a:spcAft>
                      </a:pPr>
                      <a:r>
                        <a:rPr lang="en-US" sz="1400" dirty="0">
                          <a:solidFill>
                            <a:srgbClr val="D2D2D4"/>
                          </a:solidFill>
                          <a:effectLst/>
                          <a:latin typeface="+mn-lt"/>
                        </a:rPr>
                        <a:t>Percent (%) </a:t>
                      </a:r>
                      <a:endParaRPr lang="en-US" sz="1400" dirty="0">
                        <a:solidFill>
                          <a:srgbClr val="D2D2D4"/>
                        </a:solidFill>
                        <a:effectLst/>
                        <a:latin typeface="+mn-lt"/>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7401500"/>
                  </a:ext>
                </a:extLst>
              </a:tr>
              <a:tr h="591126">
                <a:tc>
                  <a:txBody>
                    <a:bodyPr/>
                    <a:lstStyle/>
                    <a:p>
                      <a:pPr marL="0" marR="0" indent="0" algn="just">
                        <a:lnSpc>
                          <a:spcPct val="150000"/>
                        </a:lnSpc>
                        <a:spcBef>
                          <a:spcPts val="0"/>
                        </a:spcBef>
                        <a:spcAft>
                          <a:spcPts val="0"/>
                        </a:spcAft>
                      </a:pPr>
                      <a:r>
                        <a:rPr lang="en-US" sz="1400" dirty="0">
                          <a:solidFill>
                            <a:srgbClr val="D2D2D4"/>
                          </a:solidFill>
                          <a:effectLst/>
                          <a:latin typeface="+mn-lt"/>
                        </a:rPr>
                        <a:t>Wyoming </a:t>
                      </a:r>
                      <a:endParaRPr lang="en-US" sz="1400" dirty="0">
                        <a:solidFill>
                          <a:srgbClr val="D2D2D4"/>
                        </a:solidFill>
                        <a:effectLst/>
                        <a:latin typeface="+mn-lt"/>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just">
                        <a:lnSpc>
                          <a:spcPct val="150000"/>
                        </a:lnSpc>
                        <a:spcBef>
                          <a:spcPts val="0"/>
                        </a:spcBef>
                        <a:spcAft>
                          <a:spcPts val="0"/>
                        </a:spcAft>
                      </a:pPr>
                      <a:r>
                        <a:rPr lang="en-US" sz="1400" dirty="0">
                          <a:solidFill>
                            <a:srgbClr val="D2D2D4"/>
                          </a:solidFill>
                          <a:effectLst/>
                          <a:latin typeface="+mn-lt"/>
                        </a:rPr>
                        <a:t>2007 – 2011</a:t>
                      </a:r>
                      <a:endParaRPr lang="en-US" sz="1400" dirty="0">
                        <a:solidFill>
                          <a:srgbClr val="D2D2D4"/>
                        </a:solidFill>
                        <a:effectLst/>
                        <a:latin typeface="+mn-lt"/>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a:lnSpc>
                          <a:spcPct val="150000"/>
                        </a:lnSpc>
                        <a:spcBef>
                          <a:spcPts val="0"/>
                        </a:spcBef>
                        <a:spcAft>
                          <a:spcPts val="0"/>
                        </a:spcAft>
                      </a:pPr>
                      <a:r>
                        <a:rPr lang="en-US" sz="1400" dirty="0">
                          <a:solidFill>
                            <a:srgbClr val="D2D2D4"/>
                          </a:solidFill>
                          <a:effectLst/>
                          <a:latin typeface="+mn-lt"/>
                        </a:rPr>
                        <a:t>5 – 15</a:t>
                      </a:r>
                      <a:endParaRPr lang="en-US" sz="1400" dirty="0">
                        <a:solidFill>
                          <a:srgbClr val="D2D2D4"/>
                        </a:solidFill>
                        <a:effectLst/>
                        <a:latin typeface="+mn-lt"/>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97647368"/>
                  </a:ext>
                </a:extLst>
              </a:tr>
              <a:tr h="591126">
                <a:tc>
                  <a:txBody>
                    <a:bodyPr/>
                    <a:lstStyle/>
                    <a:p>
                      <a:pPr marL="0" marR="0" indent="0" algn="just">
                        <a:lnSpc>
                          <a:spcPct val="150000"/>
                        </a:lnSpc>
                        <a:spcBef>
                          <a:spcPts val="0"/>
                        </a:spcBef>
                        <a:spcAft>
                          <a:spcPts val="0"/>
                        </a:spcAft>
                      </a:pPr>
                      <a:r>
                        <a:rPr lang="en-US" sz="1400" dirty="0">
                          <a:solidFill>
                            <a:srgbClr val="D2D2D4"/>
                          </a:solidFill>
                          <a:effectLst/>
                          <a:latin typeface="+mn-lt"/>
                        </a:rPr>
                        <a:t>Idaho </a:t>
                      </a:r>
                      <a:endParaRPr lang="en-US" sz="1400" dirty="0">
                        <a:solidFill>
                          <a:srgbClr val="D2D2D4"/>
                        </a:solidFill>
                        <a:effectLst/>
                        <a:latin typeface="+mn-lt"/>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just">
                        <a:lnSpc>
                          <a:spcPct val="150000"/>
                        </a:lnSpc>
                        <a:spcBef>
                          <a:spcPts val="0"/>
                        </a:spcBef>
                        <a:spcAft>
                          <a:spcPts val="0"/>
                        </a:spcAft>
                      </a:pPr>
                      <a:r>
                        <a:rPr lang="en-US" sz="1400" dirty="0">
                          <a:solidFill>
                            <a:srgbClr val="D2D2D4"/>
                          </a:solidFill>
                          <a:effectLst/>
                          <a:latin typeface="+mn-lt"/>
                        </a:rPr>
                        <a:t>2003 – 2022</a:t>
                      </a:r>
                      <a:endParaRPr lang="en-US" sz="1400" dirty="0">
                        <a:solidFill>
                          <a:srgbClr val="D2D2D4"/>
                        </a:solidFill>
                        <a:effectLst/>
                        <a:latin typeface="+mn-lt"/>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ctr">
                        <a:lnSpc>
                          <a:spcPct val="150000"/>
                        </a:lnSpc>
                        <a:spcBef>
                          <a:spcPts val="0"/>
                        </a:spcBef>
                        <a:spcAft>
                          <a:spcPts val="0"/>
                        </a:spcAft>
                      </a:pPr>
                      <a:r>
                        <a:rPr lang="en-US" sz="1400" dirty="0">
                          <a:solidFill>
                            <a:srgbClr val="D2D2D4"/>
                          </a:solidFill>
                          <a:effectLst/>
                          <a:latin typeface="+mn-lt"/>
                        </a:rPr>
                        <a:t>4 – 7.1</a:t>
                      </a:r>
                      <a:endParaRPr lang="en-US" sz="1400" dirty="0">
                        <a:solidFill>
                          <a:srgbClr val="D2D2D4"/>
                        </a:solidFill>
                        <a:effectLst/>
                        <a:latin typeface="+mn-lt"/>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92386742"/>
                  </a:ext>
                </a:extLst>
              </a:tr>
              <a:tr h="591126">
                <a:tc>
                  <a:txBody>
                    <a:bodyPr/>
                    <a:lstStyle/>
                    <a:p>
                      <a:pPr marL="0" marR="0" indent="0" algn="just">
                        <a:lnSpc>
                          <a:spcPct val="150000"/>
                        </a:lnSpc>
                        <a:spcBef>
                          <a:spcPts val="0"/>
                        </a:spcBef>
                        <a:spcAft>
                          <a:spcPts val="0"/>
                        </a:spcAft>
                      </a:pPr>
                      <a:r>
                        <a:rPr lang="en-US" sz="1400" dirty="0">
                          <a:solidFill>
                            <a:srgbClr val="D2D2D4"/>
                          </a:solidFill>
                          <a:effectLst/>
                          <a:latin typeface="+mn-lt"/>
                        </a:rPr>
                        <a:t>Utah</a:t>
                      </a:r>
                      <a:endParaRPr lang="en-US" sz="1400" dirty="0">
                        <a:solidFill>
                          <a:srgbClr val="D2D2D4"/>
                        </a:solidFill>
                        <a:effectLst/>
                        <a:latin typeface="+mn-lt"/>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just">
                        <a:lnSpc>
                          <a:spcPct val="150000"/>
                        </a:lnSpc>
                        <a:spcBef>
                          <a:spcPts val="0"/>
                        </a:spcBef>
                        <a:spcAft>
                          <a:spcPts val="0"/>
                        </a:spcAft>
                      </a:pPr>
                      <a:r>
                        <a:rPr lang="en-US" sz="1400" dirty="0">
                          <a:solidFill>
                            <a:srgbClr val="D2D2D4"/>
                          </a:solidFill>
                          <a:effectLst/>
                          <a:latin typeface="+mn-lt"/>
                        </a:rPr>
                        <a:t>2021 - 2022</a:t>
                      </a:r>
                      <a:endParaRPr lang="en-US" sz="1400" dirty="0">
                        <a:solidFill>
                          <a:srgbClr val="D2D2D4"/>
                        </a:solidFill>
                        <a:effectLst/>
                        <a:latin typeface="+mn-lt"/>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a:lnSpc>
                          <a:spcPct val="150000"/>
                        </a:lnSpc>
                        <a:spcBef>
                          <a:spcPts val="0"/>
                        </a:spcBef>
                        <a:spcAft>
                          <a:spcPts val="0"/>
                        </a:spcAft>
                      </a:pPr>
                      <a:r>
                        <a:rPr lang="en-US" sz="1400" dirty="0">
                          <a:solidFill>
                            <a:srgbClr val="D2D2D4"/>
                          </a:solidFill>
                          <a:effectLst/>
                          <a:latin typeface="+mn-lt"/>
                        </a:rPr>
                        <a:t>3 – 21</a:t>
                      </a:r>
                      <a:endParaRPr lang="en-US" sz="1400" dirty="0">
                        <a:solidFill>
                          <a:srgbClr val="D2D2D4"/>
                        </a:solidFill>
                        <a:effectLst/>
                        <a:latin typeface="+mn-lt"/>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3177254"/>
                  </a:ext>
                </a:extLst>
              </a:tr>
              <a:tr h="591126">
                <a:tc>
                  <a:txBody>
                    <a:bodyPr/>
                    <a:lstStyle/>
                    <a:p>
                      <a:pPr marL="0" marR="0" indent="0" algn="just">
                        <a:lnSpc>
                          <a:spcPct val="150000"/>
                        </a:lnSpc>
                        <a:spcBef>
                          <a:spcPts val="0"/>
                        </a:spcBef>
                        <a:spcAft>
                          <a:spcPts val="0"/>
                        </a:spcAft>
                      </a:pPr>
                      <a:r>
                        <a:rPr lang="en-US" sz="1400" dirty="0">
                          <a:solidFill>
                            <a:srgbClr val="D2D2D4"/>
                          </a:solidFill>
                          <a:effectLst/>
                          <a:latin typeface="+mn-lt"/>
                          <a:ea typeface="Times New Roman" panose="02020603050405020304" pitchFamily="18" charset="0"/>
                          <a:cs typeface="Times New Roman" panose="02020603050405020304" pitchFamily="18" charset="0"/>
                        </a:rPr>
                        <a:t>Texas</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just">
                        <a:lnSpc>
                          <a:spcPct val="150000"/>
                        </a:lnSpc>
                        <a:spcBef>
                          <a:spcPts val="0"/>
                        </a:spcBef>
                        <a:spcAft>
                          <a:spcPts val="0"/>
                        </a:spcAft>
                      </a:pPr>
                      <a:r>
                        <a:rPr lang="en-US" sz="1400" dirty="0">
                          <a:solidFill>
                            <a:srgbClr val="D2D2D4"/>
                          </a:solidFill>
                          <a:effectLst/>
                          <a:latin typeface="+mn-lt"/>
                          <a:ea typeface="Times New Roman" panose="02020603050405020304" pitchFamily="18" charset="0"/>
                          <a:cs typeface="Times New Roman" panose="02020603050405020304" pitchFamily="18" charset="0"/>
                        </a:rPr>
                        <a:t>2015 - 2022</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a:lnSpc>
                          <a:spcPct val="150000"/>
                        </a:lnSpc>
                        <a:spcBef>
                          <a:spcPts val="0"/>
                        </a:spcBef>
                        <a:spcAft>
                          <a:spcPts val="0"/>
                        </a:spcAft>
                      </a:pPr>
                      <a:r>
                        <a:rPr lang="en-US" sz="1400" dirty="0">
                          <a:solidFill>
                            <a:srgbClr val="D2D2D4"/>
                          </a:solidFill>
                          <a:effectLst/>
                          <a:latin typeface="+mn-lt"/>
                          <a:ea typeface="Times New Roman" panose="02020603050405020304" pitchFamily="18" charset="0"/>
                          <a:cs typeface="Times New Roman" panose="02020603050405020304" pitchFamily="18" charset="0"/>
                        </a:rPr>
                        <a:t>9 – 20 </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49416055"/>
                  </a:ext>
                </a:extLst>
              </a:tr>
              <a:tr h="591126">
                <a:tc>
                  <a:txBody>
                    <a:bodyPr/>
                    <a:lstStyle/>
                    <a:p>
                      <a:pPr marL="0" marR="0" indent="0" algn="just">
                        <a:lnSpc>
                          <a:spcPct val="150000"/>
                        </a:lnSpc>
                        <a:spcBef>
                          <a:spcPts val="0"/>
                        </a:spcBef>
                        <a:spcAft>
                          <a:spcPts val="0"/>
                        </a:spcAft>
                      </a:pPr>
                      <a:r>
                        <a:rPr lang="en-US" sz="1400" b="1" kern="1200" dirty="0">
                          <a:solidFill>
                            <a:srgbClr val="D2D2D4"/>
                          </a:solidFill>
                          <a:effectLst/>
                          <a:latin typeface="+mn-lt"/>
                          <a:ea typeface="+mn-ea"/>
                          <a:cs typeface="+mn-cs"/>
                        </a:rPr>
                        <a:t>Tasmania, Australia </a:t>
                      </a:r>
                      <a:endParaRPr lang="en-US" sz="1400" dirty="0">
                        <a:solidFill>
                          <a:srgbClr val="D2D2D4"/>
                        </a:solidFill>
                        <a:effectLst/>
                        <a:latin typeface="+mn-lt"/>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just">
                        <a:lnSpc>
                          <a:spcPct val="150000"/>
                        </a:lnSpc>
                        <a:spcBef>
                          <a:spcPts val="0"/>
                        </a:spcBef>
                        <a:spcAft>
                          <a:spcPts val="0"/>
                        </a:spcAft>
                      </a:pPr>
                      <a:r>
                        <a:rPr lang="en-US" sz="1400" dirty="0">
                          <a:solidFill>
                            <a:srgbClr val="D2D2D4"/>
                          </a:solidFill>
                          <a:effectLst/>
                          <a:latin typeface="+mn-lt"/>
                          <a:ea typeface="Times New Roman" panose="02020603050405020304" pitchFamily="18" charset="0"/>
                          <a:cs typeface="Times New Roman" panose="02020603050405020304" pitchFamily="18" charset="0"/>
                        </a:rPr>
                        <a:t>Since 1960 </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a:lnSpc>
                          <a:spcPct val="150000"/>
                        </a:lnSpc>
                        <a:spcBef>
                          <a:spcPts val="0"/>
                        </a:spcBef>
                        <a:spcAft>
                          <a:spcPts val="0"/>
                        </a:spcAft>
                      </a:pPr>
                      <a:r>
                        <a:rPr lang="en-US" sz="1400" dirty="0">
                          <a:solidFill>
                            <a:srgbClr val="D2D2D4"/>
                          </a:solidFill>
                          <a:effectLst/>
                          <a:latin typeface="+mn-lt"/>
                          <a:ea typeface="Times New Roman" panose="02020603050405020304" pitchFamily="18" charset="0"/>
                          <a:cs typeface="Times New Roman" panose="02020603050405020304" pitchFamily="18" charset="0"/>
                        </a:rPr>
                        <a:t>5 – 14</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0368643"/>
                  </a:ext>
                </a:extLst>
              </a:tr>
              <a:tr h="591126">
                <a:tc>
                  <a:txBody>
                    <a:bodyPr/>
                    <a:lstStyle/>
                    <a:p>
                      <a:pPr marL="0" marR="0" indent="0" algn="just">
                        <a:lnSpc>
                          <a:spcPct val="150000"/>
                        </a:lnSpc>
                        <a:spcBef>
                          <a:spcPts val="0"/>
                        </a:spcBef>
                        <a:spcAft>
                          <a:spcPts val="0"/>
                        </a:spcAft>
                      </a:pPr>
                      <a:r>
                        <a:rPr lang="en-US" sz="1400" b="1" kern="1200" dirty="0">
                          <a:solidFill>
                            <a:srgbClr val="D2D2D4"/>
                          </a:solidFill>
                          <a:effectLst/>
                          <a:latin typeface="+mn-lt"/>
                          <a:ea typeface="+mn-ea"/>
                          <a:cs typeface="+mn-cs"/>
                        </a:rPr>
                        <a:t>Henan , China </a:t>
                      </a:r>
                      <a:endParaRPr lang="en-US" sz="1400" dirty="0">
                        <a:solidFill>
                          <a:srgbClr val="D2D2D4"/>
                        </a:solidFill>
                        <a:effectLst/>
                        <a:latin typeface="+mn-lt"/>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just">
                        <a:lnSpc>
                          <a:spcPct val="150000"/>
                        </a:lnSpc>
                        <a:spcBef>
                          <a:spcPts val="0"/>
                        </a:spcBef>
                        <a:spcAft>
                          <a:spcPts val="0"/>
                        </a:spcAft>
                      </a:pPr>
                      <a:endParaRPr lang="en-US" sz="1400" dirty="0">
                        <a:solidFill>
                          <a:srgbClr val="D2D2D4"/>
                        </a:solidFill>
                        <a:effectLst/>
                        <a:latin typeface="+mn-lt"/>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a:lnSpc>
                          <a:spcPct val="150000"/>
                        </a:lnSpc>
                        <a:spcBef>
                          <a:spcPts val="0"/>
                        </a:spcBef>
                        <a:spcAft>
                          <a:spcPts val="0"/>
                        </a:spcAft>
                      </a:pPr>
                      <a:r>
                        <a:rPr lang="en-US" sz="1400" dirty="0">
                          <a:solidFill>
                            <a:srgbClr val="D2D2D4"/>
                          </a:solidFill>
                          <a:effectLst/>
                          <a:latin typeface="+mn-lt"/>
                          <a:ea typeface="Times New Roman" panose="02020603050405020304" pitchFamily="18" charset="0"/>
                          <a:cs typeface="Times New Roman" panose="02020603050405020304" pitchFamily="18" charset="0"/>
                        </a:rPr>
                        <a:t>12.8 – 13.8</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4343641"/>
                  </a:ext>
                </a:extLst>
              </a:tr>
              <a:tr h="591126">
                <a:tc>
                  <a:txBody>
                    <a:bodyPr/>
                    <a:lstStyle/>
                    <a:p>
                      <a:pPr marL="0" marR="0" indent="0" algn="just">
                        <a:lnSpc>
                          <a:spcPct val="150000"/>
                        </a:lnSpc>
                        <a:spcBef>
                          <a:spcPts val="0"/>
                        </a:spcBef>
                        <a:spcAft>
                          <a:spcPts val="0"/>
                        </a:spcAft>
                      </a:pPr>
                      <a:r>
                        <a:rPr lang="en-US" sz="1400" b="1" kern="1200" dirty="0">
                          <a:solidFill>
                            <a:srgbClr val="D2D2D4"/>
                          </a:solidFill>
                          <a:effectLst/>
                          <a:latin typeface="+mn-lt"/>
                          <a:ea typeface="+mn-ea"/>
                          <a:cs typeface="+mn-cs"/>
                        </a:rPr>
                        <a:t>Fujian </a:t>
                      </a:r>
                      <a:r>
                        <a:rPr lang="en-US" sz="1400" b="1" kern="1200" dirty="0" err="1">
                          <a:solidFill>
                            <a:srgbClr val="D2D2D4"/>
                          </a:solidFill>
                          <a:effectLst/>
                          <a:latin typeface="+mn-lt"/>
                          <a:ea typeface="+mn-ea"/>
                          <a:cs typeface="+mn-cs"/>
                        </a:rPr>
                        <a:t>Gutianin</a:t>
                      </a:r>
                      <a:r>
                        <a:rPr lang="en-US" sz="1400" b="1" kern="1200" dirty="0">
                          <a:solidFill>
                            <a:srgbClr val="D2D2D4"/>
                          </a:solidFill>
                          <a:effectLst/>
                          <a:latin typeface="+mn-lt"/>
                          <a:ea typeface="+mn-ea"/>
                          <a:cs typeface="+mn-cs"/>
                        </a:rPr>
                        <a:t> , China </a:t>
                      </a:r>
                      <a:endParaRPr lang="en-US" sz="1400" dirty="0">
                        <a:solidFill>
                          <a:srgbClr val="D2D2D4"/>
                        </a:solidFill>
                        <a:effectLst/>
                        <a:latin typeface="+mn-lt"/>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just">
                        <a:lnSpc>
                          <a:spcPct val="150000"/>
                        </a:lnSpc>
                        <a:spcBef>
                          <a:spcPts val="0"/>
                        </a:spcBef>
                        <a:spcAft>
                          <a:spcPts val="0"/>
                        </a:spcAft>
                      </a:pPr>
                      <a:endParaRPr lang="en-US" sz="1400" dirty="0">
                        <a:solidFill>
                          <a:srgbClr val="D2D2D4"/>
                        </a:solidFill>
                        <a:effectLst/>
                        <a:latin typeface="+mn-lt"/>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a:lnSpc>
                          <a:spcPct val="150000"/>
                        </a:lnSpc>
                        <a:spcBef>
                          <a:spcPts val="0"/>
                        </a:spcBef>
                        <a:spcAft>
                          <a:spcPts val="0"/>
                        </a:spcAft>
                      </a:pPr>
                      <a:r>
                        <a:rPr lang="en-US" sz="1400" dirty="0">
                          <a:solidFill>
                            <a:srgbClr val="D2D2D4"/>
                          </a:solidFill>
                          <a:effectLst/>
                          <a:latin typeface="+mn-lt"/>
                          <a:ea typeface="Times New Roman" panose="02020603050405020304" pitchFamily="18" charset="0"/>
                          <a:cs typeface="Times New Roman" panose="02020603050405020304" pitchFamily="18" charset="0"/>
                        </a:rPr>
                        <a:t>24.16</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14132874"/>
                  </a:ext>
                </a:extLst>
              </a:tr>
              <a:tr h="591126">
                <a:tc>
                  <a:txBody>
                    <a:bodyPr/>
                    <a:lstStyle/>
                    <a:p>
                      <a:pPr marL="0" marR="0" indent="0" algn="just">
                        <a:lnSpc>
                          <a:spcPct val="150000"/>
                        </a:lnSpc>
                        <a:spcBef>
                          <a:spcPts val="0"/>
                        </a:spcBef>
                        <a:spcAft>
                          <a:spcPts val="0"/>
                        </a:spcAft>
                      </a:pPr>
                      <a:r>
                        <a:rPr lang="en-US" sz="1400" dirty="0">
                          <a:solidFill>
                            <a:srgbClr val="D2D2D4"/>
                          </a:solidFill>
                          <a:effectLst/>
                          <a:latin typeface="+mn-lt"/>
                          <a:ea typeface="Times New Roman" panose="02020603050405020304" pitchFamily="18" charset="0"/>
                          <a:cs typeface="Times New Roman" panose="02020603050405020304" pitchFamily="18" charset="0"/>
                        </a:rPr>
                        <a:t>UAE</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just">
                        <a:lnSpc>
                          <a:spcPct val="150000"/>
                        </a:lnSpc>
                        <a:spcBef>
                          <a:spcPts val="0"/>
                        </a:spcBef>
                        <a:spcAft>
                          <a:spcPts val="0"/>
                        </a:spcAft>
                      </a:pPr>
                      <a:endParaRPr lang="en-US" sz="1400" dirty="0">
                        <a:solidFill>
                          <a:srgbClr val="D2D2D4"/>
                        </a:solidFill>
                        <a:effectLst/>
                        <a:latin typeface="+mn-lt"/>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a:lnSpc>
                          <a:spcPct val="150000"/>
                        </a:lnSpc>
                        <a:spcBef>
                          <a:spcPts val="0"/>
                        </a:spcBef>
                        <a:spcAft>
                          <a:spcPts val="0"/>
                        </a:spcAft>
                      </a:pPr>
                      <a:r>
                        <a:rPr lang="en-US" sz="1400" dirty="0">
                          <a:solidFill>
                            <a:srgbClr val="D2D2D4"/>
                          </a:solidFill>
                          <a:effectLst/>
                          <a:latin typeface="+mn-lt"/>
                          <a:ea typeface="Times New Roman" panose="02020603050405020304" pitchFamily="18" charset="0"/>
                          <a:cs typeface="Times New Roman" panose="02020603050405020304" pitchFamily="18" charset="0"/>
                        </a:rPr>
                        <a:t>5 – 30 </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2035311"/>
                  </a:ext>
                </a:extLst>
              </a:tr>
            </a:tbl>
          </a:graphicData>
        </a:graphic>
      </p:graphicFrame>
      <p:sp>
        <p:nvSpPr>
          <p:cNvPr id="5" name="TextBox 4">
            <a:extLst>
              <a:ext uri="{FF2B5EF4-FFF2-40B4-BE49-F238E27FC236}">
                <a16:creationId xmlns:a16="http://schemas.microsoft.com/office/drawing/2014/main" id="{EE831840-82FD-3982-7431-FAF3A0665CC4}"/>
              </a:ext>
            </a:extLst>
          </p:cNvPr>
          <p:cNvSpPr txBox="1"/>
          <p:nvPr/>
        </p:nvSpPr>
        <p:spPr>
          <a:xfrm>
            <a:off x="2034116" y="340105"/>
            <a:ext cx="8123766" cy="584775"/>
          </a:xfrm>
          <a:prstGeom prst="rect">
            <a:avLst/>
          </a:prstGeom>
          <a:noFill/>
        </p:spPr>
        <p:txBody>
          <a:bodyPr wrap="square" rtlCol="0">
            <a:spAutoFit/>
          </a:bodyPr>
          <a:lstStyle/>
          <a:p>
            <a:r>
              <a:rPr lang="en-US" sz="3200" dirty="0">
                <a:solidFill>
                  <a:srgbClr val="D2D2D4"/>
                </a:solidFill>
              </a:rPr>
              <a:t>Cloud Seeding Operations in Different Regions</a:t>
            </a:r>
          </a:p>
        </p:txBody>
      </p:sp>
    </p:spTree>
    <p:extLst>
      <p:ext uri="{BB962C8B-B14F-4D97-AF65-F5344CB8AC3E}">
        <p14:creationId xmlns:p14="http://schemas.microsoft.com/office/powerpoint/2010/main" val="3380162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9" name="Rectangle 205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2F4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01FC85-F4AD-D512-726D-C213E338CAFD}"/>
              </a:ext>
            </a:extLst>
          </p:cNvPr>
          <p:cNvSpPr>
            <a:spLocks noGrp="1"/>
          </p:cNvSpPr>
          <p:nvPr>
            <p:ph type="title"/>
          </p:nvPr>
        </p:nvSpPr>
        <p:spPr>
          <a:xfrm>
            <a:off x="197113" y="347164"/>
            <a:ext cx="2630753" cy="2582304"/>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a:solidFill>
                  <a:srgbClr val="FFFFFF"/>
                </a:solidFill>
                <a:latin typeface="+mj-lt"/>
                <a:ea typeface="+mj-ea"/>
                <a:cs typeface="+mj-cs"/>
              </a:rPr>
              <a:t>San Angelo, TX</a:t>
            </a:r>
          </a:p>
        </p:txBody>
      </p:sp>
      <p:pic>
        <p:nvPicPr>
          <p:cNvPr id="2054" name="Picture 6" descr="Updates-blog - US Ends .com">
            <a:extLst>
              <a:ext uri="{FF2B5EF4-FFF2-40B4-BE49-F238E27FC236}">
                <a16:creationId xmlns:a16="http://schemas.microsoft.com/office/drawing/2014/main" id="{846DFD5B-6FB9-7C6D-3EF5-DCD5419A2A1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17461" y="963506"/>
            <a:ext cx="4881677" cy="49309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54476C6-B4CA-01D7-66C9-97DFD1C9ED6A}"/>
              </a:ext>
            </a:extLst>
          </p:cNvPr>
          <p:cNvSpPr txBox="1"/>
          <p:nvPr/>
        </p:nvSpPr>
        <p:spPr>
          <a:xfrm>
            <a:off x="2968748" y="963506"/>
            <a:ext cx="3860801" cy="1477328"/>
          </a:xfrm>
          <a:prstGeom prst="rect">
            <a:avLst/>
          </a:prstGeom>
          <a:noFill/>
        </p:spPr>
        <p:txBody>
          <a:bodyPr wrap="square" rtlCol="0">
            <a:spAutoFit/>
          </a:bodyPr>
          <a:lstStyle/>
          <a:p>
            <a:r>
              <a:rPr lang="en-US" dirty="0"/>
              <a:t>- Overview of San Angelo</a:t>
            </a:r>
          </a:p>
          <a:p>
            <a:endParaRPr lang="en-US" dirty="0"/>
          </a:p>
          <a:p>
            <a:r>
              <a:rPr lang="en-US" dirty="0"/>
              <a:t>- Cloud Seeding Campaigns by WTWM</a:t>
            </a:r>
          </a:p>
          <a:p>
            <a:endParaRPr lang="en-US" dirty="0"/>
          </a:p>
          <a:p>
            <a:r>
              <a:rPr lang="en-US" dirty="0"/>
              <a:t>- Aim of cloud seeding</a:t>
            </a:r>
          </a:p>
        </p:txBody>
      </p:sp>
      <p:graphicFrame>
        <p:nvGraphicFramePr>
          <p:cNvPr id="8" name="Table 7">
            <a:extLst>
              <a:ext uri="{FF2B5EF4-FFF2-40B4-BE49-F238E27FC236}">
                <a16:creationId xmlns:a16="http://schemas.microsoft.com/office/drawing/2014/main" id="{13E35950-CBB4-2627-35AF-73F0F2C6EFA1}"/>
              </a:ext>
            </a:extLst>
          </p:cNvPr>
          <p:cNvGraphicFramePr>
            <a:graphicFrameLocks noGrp="1"/>
          </p:cNvGraphicFramePr>
          <p:nvPr>
            <p:extLst>
              <p:ext uri="{D42A27DB-BD31-4B8C-83A1-F6EECF244321}">
                <p14:modId xmlns:p14="http://schemas.microsoft.com/office/powerpoint/2010/main" val="1375713970"/>
              </p:ext>
            </p:extLst>
          </p:nvPr>
        </p:nvGraphicFramePr>
        <p:xfrm>
          <a:off x="2495997" y="3011700"/>
          <a:ext cx="3848714" cy="2279107"/>
        </p:xfrm>
        <a:graphic>
          <a:graphicData uri="http://schemas.openxmlformats.org/drawingml/2006/table">
            <a:tbl>
              <a:tblPr firstRow="1" firstCol="1" bandRow="1">
                <a:tableStyleId>{5C22544A-7EE6-4342-B048-85BDC9FD1C3A}</a:tableStyleId>
              </a:tblPr>
              <a:tblGrid>
                <a:gridCol w="816837">
                  <a:extLst>
                    <a:ext uri="{9D8B030D-6E8A-4147-A177-3AD203B41FA5}">
                      <a16:colId xmlns:a16="http://schemas.microsoft.com/office/drawing/2014/main" val="4243834950"/>
                    </a:ext>
                  </a:extLst>
                </a:gridCol>
                <a:gridCol w="1433128">
                  <a:extLst>
                    <a:ext uri="{9D8B030D-6E8A-4147-A177-3AD203B41FA5}">
                      <a16:colId xmlns:a16="http://schemas.microsoft.com/office/drawing/2014/main" val="3663703872"/>
                    </a:ext>
                  </a:extLst>
                </a:gridCol>
                <a:gridCol w="1598749">
                  <a:extLst>
                    <a:ext uri="{9D8B030D-6E8A-4147-A177-3AD203B41FA5}">
                      <a16:colId xmlns:a16="http://schemas.microsoft.com/office/drawing/2014/main" val="967296385"/>
                    </a:ext>
                  </a:extLst>
                </a:gridCol>
              </a:tblGrid>
              <a:tr h="510433">
                <a:tc>
                  <a:txBody>
                    <a:bodyPr/>
                    <a:lstStyle/>
                    <a:p>
                      <a:pPr marL="0" marR="0" algn="l">
                        <a:lnSpc>
                          <a:spcPct val="150000"/>
                        </a:lnSpc>
                        <a:spcBef>
                          <a:spcPts val="0"/>
                        </a:spcBef>
                        <a:spcAft>
                          <a:spcPts val="0"/>
                        </a:spcAft>
                      </a:pPr>
                      <a:r>
                        <a:rPr lang="en-US" sz="1200" kern="0" dirty="0">
                          <a:solidFill>
                            <a:schemeClr val="tx1"/>
                          </a:solidFill>
                          <a:effectLst/>
                        </a:rPr>
                        <a:t>Year</a:t>
                      </a:r>
                      <a:endParaRPr lang="en-US" sz="12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50000"/>
                        </a:lnSpc>
                        <a:spcBef>
                          <a:spcPts val="0"/>
                        </a:spcBef>
                        <a:spcAft>
                          <a:spcPts val="0"/>
                        </a:spcAft>
                      </a:pPr>
                      <a:r>
                        <a:rPr lang="en-US" sz="1200" kern="0" dirty="0">
                          <a:solidFill>
                            <a:schemeClr val="tx1"/>
                          </a:solidFill>
                          <a:effectLst/>
                        </a:rPr>
                        <a:t># of seeded clouds</a:t>
                      </a:r>
                      <a:endParaRPr lang="en-US" sz="12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50000"/>
                        </a:lnSpc>
                        <a:spcBef>
                          <a:spcPts val="0"/>
                        </a:spcBef>
                        <a:spcAft>
                          <a:spcPts val="0"/>
                        </a:spcAft>
                      </a:pPr>
                      <a:r>
                        <a:rPr lang="en-US" sz="1200" kern="0" dirty="0">
                          <a:solidFill>
                            <a:schemeClr val="tx1"/>
                          </a:solidFill>
                          <a:effectLst/>
                        </a:rPr>
                        <a:t>Percent (%) </a:t>
                      </a:r>
                      <a:endParaRPr lang="en-US" sz="12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2864450"/>
                  </a:ext>
                </a:extLst>
              </a:tr>
              <a:tr h="304535">
                <a:tc>
                  <a:txBody>
                    <a:bodyPr/>
                    <a:lstStyle/>
                    <a:p>
                      <a:pPr marL="0" marR="0" algn="l">
                        <a:lnSpc>
                          <a:spcPct val="150000"/>
                        </a:lnSpc>
                        <a:spcBef>
                          <a:spcPts val="0"/>
                        </a:spcBef>
                        <a:spcAft>
                          <a:spcPts val="0"/>
                        </a:spcAft>
                      </a:pPr>
                      <a:r>
                        <a:rPr lang="en-US" sz="1200" kern="0" dirty="0">
                          <a:solidFill>
                            <a:schemeClr val="tx1"/>
                          </a:solidFill>
                          <a:effectLst/>
                        </a:rPr>
                        <a:t>2015</a:t>
                      </a:r>
                      <a:endParaRPr lang="en-US" sz="12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50000"/>
                        </a:lnSpc>
                        <a:spcBef>
                          <a:spcPts val="0"/>
                        </a:spcBef>
                        <a:spcAft>
                          <a:spcPts val="0"/>
                        </a:spcAft>
                      </a:pPr>
                      <a:r>
                        <a:rPr lang="en-US" sz="1200" kern="0" dirty="0">
                          <a:solidFill>
                            <a:schemeClr val="tx1"/>
                          </a:solidFill>
                          <a:effectLst/>
                        </a:rPr>
                        <a:t>88</a:t>
                      </a:r>
                      <a:endParaRPr lang="en-US" sz="12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50000"/>
                        </a:lnSpc>
                        <a:spcBef>
                          <a:spcPts val="0"/>
                        </a:spcBef>
                        <a:spcAft>
                          <a:spcPts val="0"/>
                        </a:spcAft>
                      </a:pPr>
                      <a:r>
                        <a:rPr lang="en-US" sz="1200" kern="0" dirty="0">
                          <a:solidFill>
                            <a:schemeClr val="tx1"/>
                          </a:solidFill>
                          <a:effectLst/>
                        </a:rPr>
                        <a:t>89 – 135%</a:t>
                      </a:r>
                      <a:endParaRPr lang="en-US" sz="12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1411359"/>
                  </a:ext>
                </a:extLst>
              </a:tr>
              <a:tr h="304535">
                <a:tc>
                  <a:txBody>
                    <a:bodyPr/>
                    <a:lstStyle/>
                    <a:p>
                      <a:pPr marL="0" marR="0" algn="l">
                        <a:lnSpc>
                          <a:spcPct val="150000"/>
                        </a:lnSpc>
                        <a:spcBef>
                          <a:spcPts val="0"/>
                        </a:spcBef>
                        <a:spcAft>
                          <a:spcPts val="0"/>
                        </a:spcAft>
                      </a:pPr>
                      <a:r>
                        <a:rPr lang="en-US" sz="1200" kern="0">
                          <a:solidFill>
                            <a:schemeClr val="tx1"/>
                          </a:solidFill>
                          <a:effectLst/>
                        </a:rPr>
                        <a:t>2016</a:t>
                      </a:r>
                      <a:endParaRPr lang="en-US" sz="1200" kern="1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50000"/>
                        </a:lnSpc>
                        <a:spcBef>
                          <a:spcPts val="0"/>
                        </a:spcBef>
                        <a:spcAft>
                          <a:spcPts val="0"/>
                        </a:spcAft>
                      </a:pPr>
                      <a:r>
                        <a:rPr lang="en-US" sz="1200" kern="0" dirty="0">
                          <a:solidFill>
                            <a:schemeClr val="tx1"/>
                          </a:solidFill>
                          <a:effectLst/>
                        </a:rPr>
                        <a:t>111</a:t>
                      </a:r>
                      <a:endParaRPr lang="en-US" sz="12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50000"/>
                        </a:lnSpc>
                        <a:spcBef>
                          <a:spcPts val="0"/>
                        </a:spcBef>
                        <a:spcAft>
                          <a:spcPts val="0"/>
                        </a:spcAft>
                      </a:pPr>
                      <a:r>
                        <a:rPr lang="en-US" sz="1200" kern="0">
                          <a:solidFill>
                            <a:schemeClr val="tx1"/>
                          </a:solidFill>
                          <a:effectLst/>
                        </a:rPr>
                        <a:t>85 – 125%</a:t>
                      </a:r>
                      <a:endParaRPr lang="en-US" sz="1200" kern="1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9194832"/>
                  </a:ext>
                </a:extLst>
              </a:tr>
              <a:tr h="304535">
                <a:tc>
                  <a:txBody>
                    <a:bodyPr/>
                    <a:lstStyle/>
                    <a:p>
                      <a:pPr marL="0" marR="0" algn="l">
                        <a:lnSpc>
                          <a:spcPct val="150000"/>
                        </a:lnSpc>
                        <a:spcBef>
                          <a:spcPts val="0"/>
                        </a:spcBef>
                        <a:spcAft>
                          <a:spcPts val="0"/>
                        </a:spcAft>
                      </a:pPr>
                      <a:r>
                        <a:rPr lang="en-US" sz="1200" kern="0">
                          <a:solidFill>
                            <a:schemeClr val="tx1"/>
                          </a:solidFill>
                          <a:effectLst/>
                        </a:rPr>
                        <a:t>2017</a:t>
                      </a:r>
                      <a:endParaRPr lang="en-US" sz="1200" kern="1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50000"/>
                        </a:lnSpc>
                        <a:spcBef>
                          <a:spcPts val="0"/>
                        </a:spcBef>
                        <a:spcAft>
                          <a:spcPts val="0"/>
                        </a:spcAft>
                      </a:pPr>
                      <a:r>
                        <a:rPr lang="en-US" sz="1200" kern="0" dirty="0">
                          <a:solidFill>
                            <a:schemeClr val="tx1"/>
                          </a:solidFill>
                          <a:effectLst/>
                        </a:rPr>
                        <a:t>73</a:t>
                      </a:r>
                      <a:endParaRPr lang="en-US" sz="12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50000"/>
                        </a:lnSpc>
                        <a:spcBef>
                          <a:spcPts val="0"/>
                        </a:spcBef>
                        <a:spcAft>
                          <a:spcPts val="0"/>
                        </a:spcAft>
                      </a:pPr>
                      <a:r>
                        <a:rPr lang="en-US" sz="1200" kern="0">
                          <a:solidFill>
                            <a:schemeClr val="tx1"/>
                          </a:solidFill>
                          <a:effectLst/>
                        </a:rPr>
                        <a:t>8 – 115%</a:t>
                      </a:r>
                      <a:endParaRPr lang="en-US" sz="1200" kern="1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1133852"/>
                  </a:ext>
                </a:extLst>
              </a:tr>
              <a:tr h="304535">
                <a:tc>
                  <a:txBody>
                    <a:bodyPr/>
                    <a:lstStyle/>
                    <a:p>
                      <a:pPr marL="0" marR="0" algn="l">
                        <a:lnSpc>
                          <a:spcPct val="150000"/>
                        </a:lnSpc>
                        <a:spcBef>
                          <a:spcPts val="0"/>
                        </a:spcBef>
                        <a:spcAft>
                          <a:spcPts val="0"/>
                        </a:spcAft>
                      </a:pPr>
                      <a:r>
                        <a:rPr lang="en-US" sz="1200" kern="0">
                          <a:solidFill>
                            <a:schemeClr val="tx1"/>
                          </a:solidFill>
                          <a:effectLst/>
                        </a:rPr>
                        <a:t>2018</a:t>
                      </a:r>
                      <a:endParaRPr lang="en-US" sz="1200" kern="1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50000"/>
                        </a:lnSpc>
                        <a:spcBef>
                          <a:spcPts val="0"/>
                        </a:spcBef>
                        <a:spcAft>
                          <a:spcPts val="0"/>
                        </a:spcAft>
                      </a:pPr>
                      <a:r>
                        <a:rPr lang="en-US" sz="1200" kern="0" dirty="0">
                          <a:solidFill>
                            <a:schemeClr val="tx1"/>
                          </a:solidFill>
                          <a:effectLst/>
                        </a:rPr>
                        <a:t>54</a:t>
                      </a:r>
                      <a:endParaRPr lang="en-US" sz="12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50000"/>
                        </a:lnSpc>
                        <a:spcBef>
                          <a:spcPts val="0"/>
                        </a:spcBef>
                        <a:spcAft>
                          <a:spcPts val="0"/>
                        </a:spcAft>
                      </a:pPr>
                      <a:r>
                        <a:rPr lang="en-US" sz="1200" kern="0">
                          <a:solidFill>
                            <a:schemeClr val="tx1"/>
                          </a:solidFill>
                          <a:effectLst/>
                        </a:rPr>
                        <a:t>19 – 150%</a:t>
                      </a:r>
                      <a:endParaRPr lang="en-US" sz="1200" kern="1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8258575"/>
                  </a:ext>
                </a:extLst>
              </a:tr>
              <a:tr h="0">
                <a:tc>
                  <a:txBody>
                    <a:bodyPr/>
                    <a:lstStyle/>
                    <a:p>
                      <a:pPr marL="0" marR="0" algn="l">
                        <a:lnSpc>
                          <a:spcPct val="150000"/>
                        </a:lnSpc>
                        <a:spcBef>
                          <a:spcPts val="0"/>
                        </a:spcBef>
                        <a:spcAft>
                          <a:spcPts val="0"/>
                        </a:spcAft>
                      </a:pPr>
                      <a:r>
                        <a:rPr lang="en-US" sz="1200" kern="0">
                          <a:solidFill>
                            <a:schemeClr val="tx1"/>
                          </a:solidFill>
                          <a:effectLst/>
                        </a:rPr>
                        <a:t>2019</a:t>
                      </a:r>
                      <a:endParaRPr lang="en-US" sz="1200" kern="1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50000"/>
                        </a:lnSpc>
                        <a:spcBef>
                          <a:spcPts val="0"/>
                        </a:spcBef>
                        <a:spcAft>
                          <a:spcPts val="0"/>
                        </a:spcAft>
                      </a:pPr>
                      <a:r>
                        <a:rPr lang="en-US" sz="1200" kern="0" dirty="0">
                          <a:solidFill>
                            <a:schemeClr val="tx1"/>
                          </a:solidFill>
                          <a:effectLst/>
                        </a:rPr>
                        <a:t>61</a:t>
                      </a:r>
                      <a:endParaRPr lang="en-US" sz="12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50000"/>
                        </a:lnSpc>
                        <a:spcBef>
                          <a:spcPts val="0"/>
                        </a:spcBef>
                        <a:spcAft>
                          <a:spcPts val="0"/>
                        </a:spcAft>
                      </a:pPr>
                      <a:r>
                        <a:rPr lang="en-US" sz="1200" kern="0">
                          <a:solidFill>
                            <a:schemeClr val="tx1"/>
                          </a:solidFill>
                          <a:effectLst/>
                        </a:rPr>
                        <a:t>7 – 105%</a:t>
                      </a:r>
                      <a:endParaRPr lang="en-US" sz="1200" kern="1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5954236"/>
                  </a:ext>
                </a:extLst>
              </a:tr>
              <a:tr h="304535">
                <a:tc>
                  <a:txBody>
                    <a:bodyPr/>
                    <a:lstStyle/>
                    <a:p>
                      <a:pPr marL="0" marR="0" algn="l">
                        <a:lnSpc>
                          <a:spcPct val="150000"/>
                        </a:lnSpc>
                        <a:spcBef>
                          <a:spcPts val="0"/>
                        </a:spcBef>
                        <a:spcAft>
                          <a:spcPts val="0"/>
                        </a:spcAft>
                      </a:pPr>
                      <a:r>
                        <a:rPr lang="en-US" sz="1200" kern="0">
                          <a:solidFill>
                            <a:schemeClr val="tx1"/>
                          </a:solidFill>
                          <a:effectLst/>
                        </a:rPr>
                        <a:t>2020</a:t>
                      </a:r>
                      <a:endParaRPr lang="en-US" sz="1200" kern="1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50000"/>
                        </a:lnSpc>
                        <a:spcBef>
                          <a:spcPts val="0"/>
                        </a:spcBef>
                        <a:spcAft>
                          <a:spcPts val="0"/>
                        </a:spcAft>
                      </a:pPr>
                      <a:r>
                        <a:rPr lang="en-US" sz="1200" kern="0" dirty="0">
                          <a:solidFill>
                            <a:schemeClr val="tx1"/>
                          </a:solidFill>
                          <a:effectLst/>
                        </a:rPr>
                        <a:t>56</a:t>
                      </a:r>
                      <a:endParaRPr lang="en-US" sz="12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lnSpc>
                          <a:spcPct val="150000"/>
                        </a:lnSpc>
                        <a:spcBef>
                          <a:spcPts val="0"/>
                        </a:spcBef>
                        <a:spcAft>
                          <a:spcPts val="0"/>
                        </a:spcAft>
                      </a:pPr>
                      <a:r>
                        <a:rPr lang="en-US" sz="1200" kern="0" dirty="0">
                          <a:solidFill>
                            <a:schemeClr val="tx1"/>
                          </a:solidFill>
                          <a:effectLst/>
                        </a:rPr>
                        <a:t>15 – 120%</a:t>
                      </a:r>
                      <a:endParaRPr lang="en-US" sz="1200" kern="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9004311"/>
                  </a:ext>
                </a:extLst>
              </a:tr>
            </a:tbl>
          </a:graphicData>
        </a:graphic>
      </p:graphicFrame>
    </p:spTree>
    <p:extLst>
      <p:ext uri="{BB962C8B-B14F-4D97-AF65-F5344CB8AC3E}">
        <p14:creationId xmlns:p14="http://schemas.microsoft.com/office/powerpoint/2010/main" val="1615113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10D1B"/>
        </a:solidFill>
        <a:effectLst/>
      </p:bgPr>
    </p:bg>
    <p:spTree>
      <p:nvGrpSpPr>
        <p:cNvPr id="1" name=""/>
        <p:cNvGrpSpPr/>
        <p:nvPr/>
      </p:nvGrpSpPr>
      <p:grpSpPr>
        <a:xfrm>
          <a:off x="0" y="0"/>
          <a:ext cx="0" cy="0"/>
          <a:chOff x="0" y="0"/>
          <a:chExt cx="0" cy="0"/>
        </a:xfrm>
      </p:grpSpPr>
      <p:pic>
        <p:nvPicPr>
          <p:cNvPr id="6" name="Graphic 5" descr="Satellite with solid fill">
            <a:extLst>
              <a:ext uri="{FF2B5EF4-FFF2-40B4-BE49-F238E27FC236}">
                <a16:creationId xmlns:a16="http://schemas.microsoft.com/office/drawing/2014/main" id="{C90CB1B2-E9AF-F9B6-FD63-4B40B1DF00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51998" y="2302933"/>
            <a:ext cx="2252133" cy="2252133"/>
          </a:xfrm>
          <a:prstGeom prst="rect">
            <a:avLst/>
          </a:prstGeom>
        </p:spPr>
      </p:pic>
      <p:sp>
        <p:nvSpPr>
          <p:cNvPr id="7" name="TextBox 6">
            <a:extLst>
              <a:ext uri="{FF2B5EF4-FFF2-40B4-BE49-F238E27FC236}">
                <a16:creationId xmlns:a16="http://schemas.microsoft.com/office/drawing/2014/main" id="{654B151A-BE0D-EA69-7E54-38AA34618E5E}"/>
              </a:ext>
            </a:extLst>
          </p:cNvPr>
          <p:cNvSpPr txBox="1"/>
          <p:nvPr/>
        </p:nvSpPr>
        <p:spPr>
          <a:xfrm>
            <a:off x="719665" y="382012"/>
            <a:ext cx="9889067" cy="6093976"/>
          </a:xfrm>
          <a:prstGeom prst="rect">
            <a:avLst/>
          </a:prstGeom>
          <a:noFill/>
        </p:spPr>
        <p:txBody>
          <a:bodyPr wrap="square" rtlCol="0">
            <a:spAutoFit/>
          </a:bodyPr>
          <a:lstStyle/>
          <a:p>
            <a:r>
              <a:rPr lang="en-US" sz="2000" dirty="0">
                <a:solidFill>
                  <a:schemeClr val="bg1"/>
                </a:solidFill>
              </a:rPr>
              <a:t>- Overview of GPM Mission:</a:t>
            </a:r>
          </a:p>
          <a:p>
            <a:r>
              <a:rPr lang="en-US" dirty="0">
                <a:solidFill>
                  <a:schemeClr val="bg1"/>
                </a:solidFill>
              </a:rPr>
              <a:t> International initiative to improve understanding of global precipitation patterns and water cycle impact </a:t>
            </a:r>
          </a:p>
          <a:p>
            <a:endParaRPr lang="en-US" dirty="0">
              <a:solidFill>
                <a:schemeClr val="bg1"/>
              </a:solidFill>
            </a:endParaRPr>
          </a:p>
          <a:p>
            <a:r>
              <a:rPr lang="en-US" sz="2000" dirty="0">
                <a:solidFill>
                  <a:schemeClr val="bg1"/>
                </a:solidFill>
              </a:rPr>
              <a:t>- Launch Date:</a:t>
            </a:r>
          </a:p>
          <a:p>
            <a:r>
              <a:rPr lang="en-US" dirty="0">
                <a:solidFill>
                  <a:schemeClr val="bg1"/>
                </a:solidFill>
              </a:rPr>
              <a:t> GPM mission launched on February 27, 2014, through collaboration between NASA, JAXA, and other international partners </a:t>
            </a:r>
          </a:p>
          <a:p>
            <a:endParaRPr lang="en-US" dirty="0">
              <a:solidFill>
                <a:schemeClr val="bg1"/>
              </a:solidFill>
            </a:endParaRPr>
          </a:p>
          <a:p>
            <a:r>
              <a:rPr lang="en-US" sz="2000" dirty="0">
                <a:solidFill>
                  <a:schemeClr val="bg1"/>
                </a:solidFill>
              </a:rPr>
              <a:t>- Instruments: </a:t>
            </a:r>
          </a:p>
          <a:p>
            <a:r>
              <a:rPr lang="en-US" dirty="0">
                <a:solidFill>
                  <a:schemeClr val="bg1"/>
                </a:solidFill>
              </a:rPr>
              <a:t>Dual-frequency precipitation radar (DPR) and microwave imager (GMI) aboard the GPM Core Observatory satellite for precise precipitation measurements </a:t>
            </a:r>
          </a:p>
          <a:p>
            <a:endParaRPr lang="en-US" dirty="0">
              <a:solidFill>
                <a:schemeClr val="bg1"/>
              </a:solidFill>
            </a:endParaRPr>
          </a:p>
          <a:p>
            <a:r>
              <a:rPr lang="en-US" sz="2000" dirty="0">
                <a:solidFill>
                  <a:schemeClr val="bg1"/>
                </a:solidFill>
              </a:rPr>
              <a:t>- Applications and Benefits: </a:t>
            </a:r>
          </a:p>
          <a:p>
            <a:r>
              <a:rPr lang="en-US" dirty="0">
                <a:solidFill>
                  <a:schemeClr val="bg1"/>
                </a:solidFill>
              </a:rPr>
              <a:t>Role of GPM data in weather forecasting, hydrological studies, and climate research </a:t>
            </a:r>
          </a:p>
          <a:p>
            <a:endParaRPr lang="en-US" dirty="0">
              <a:solidFill>
                <a:schemeClr val="bg1"/>
              </a:solidFill>
            </a:endParaRPr>
          </a:p>
          <a:p>
            <a:r>
              <a:rPr lang="en-US" sz="2000" dirty="0">
                <a:solidFill>
                  <a:schemeClr val="bg1"/>
                </a:solidFill>
              </a:rPr>
              <a:t>- Weather Forecasting: </a:t>
            </a:r>
          </a:p>
          <a:p>
            <a:r>
              <a:rPr lang="en-US" dirty="0">
                <a:solidFill>
                  <a:schemeClr val="bg1"/>
                </a:solidFill>
              </a:rPr>
              <a:t>Enhancing precipitation estimates, improving weather models, and enabling reliable early warning systems for severe weather events </a:t>
            </a:r>
          </a:p>
          <a:p>
            <a:endParaRPr lang="en-US" dirty="0">
              <a:solidFill>
                <a:schemeClr val="bg1"/>
              </a:solidFill>
            </a:endParaRPr>
          </a:p>
          <a:p>
            <a:r>
              <a:rPr lang="en-US" sz="2000" dirty="0">
                <a:solidFill>
                  <a:schemeClr val="bg1"/>
                </a:solidFill>
              </a:rPr>
              <a:t>- Hydrological and Climate Studies: </a:t>
            </a:r>
          </a:p>
          <a:p>
            <a:r>
              <a:rPr lang="en-US" dirty="0">
                <a:solidFill>
                  <a:schemeClr val="bg1"/>
                </a:solidFill>
              </a:rPr>
              <a:t>Contribution to understanding the water cycle, assessing changes in rainfall distribution, and studying climate variability and trends Slide</a:t>
            </a:r>
          </a:p>
        </p:txBody>
      </p:sp>
    </p:spTree>
    <p:extLst>
      <p:ext uri="{BB962C8B-B14F-4D97-AF65-F5344CB8AC3E}">
        <p14:creationId xmlns:p14="http://schemas.microsoft.com/office/powerpoint/2010/main" val="3043950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8015D-9150-A66C-1122-73ADD3882C0F}"/>
              </a:ext>
            </a:extLst>
          </p:cNvPr>
          <p:cNvSpPr>
            <a:spLocks noGrp="1"/>
          </p:cNvSpPr>
          <p:nvPr>
            <p:ph type="title"/>
          </p:nvPr>
        </p:nvSpPr>
        <p:spPr>
          <a:xfrm>
            <a:off x="211667" y="1"/>
            <a:ext cx="3530600" cy="923330"/>
          </a:xfrm>
        </p:spPr>
        <p:txBody>
          <a:bodyPr/>
          <a:lstStyle/>
          <a:p>
            <a:r>
              <a:rPr lang="en-US" dirty="0"/>
              <a:t>Data Analysis</a:t>
            </a:r>
          </a:p>
        </p:txBody>
      </p:sp>
      <p:sp>
        <p:nvSpPr>
          <p:cNvPr id="8" name="TextBox 7">
            <a:extLst>
              <a:ext uri="{FF2B5EF4-FFF2-40B4-BE49-F238E27FC236}">
                <a16:creationId xmlns:a16="http://schemas.microsoft.com/office/drawing/2014/main" id="{AFF894A1-6EA8-23F5-A4F3-0BC7D2267F77}"/>
              </a:ext>
            </a:extLst>
          </p:cNvPr>
          <p:cNvSpPr txBox="1"/>
          <p:nvPr/>
        </p:nvSpPr>
        <p:spPr>
          <a:xfrm>
            <a:off x="211667" y="780567"/>
            <a:ext cx="11472333" cy="923330"/>
          </a:xfrm>
          <a:prstGeom prst="rect">
            <a:avLst/>
          </a:prstGeom>
          <a:noFill/>
        </p:spPr>
        <p:txBody>
          <a:bodyPr wrap="square" rtlCol="0">
            <a:spAutoFit/>
          </a:bodyPr>
          <a:lstStyle/>
          <a:p>
            <a:r>
              <a:rPr lang="en-US" sz="1800" dirty="0">
                <a:solidFill>
                  <a:srgbClr val="000000"/>
                </a:solidFill>
                <a:effectLst/>
                <a:latin typeface="Times New Roman" panose="02020603050405020304" pitchFamily="18" charset="0"/>
                <a:ea typeface="Calibri" panose="020F0502020204030204" pitchFamily="34" charset="0"/>
              </a:rPr>
              <a:t>Average precipitation during seeding seasons for the estimated precipitation before seeding scenario and the resulted precipitation after seeding for the three clouds types </a:t>
            </a:r>
            <a:r>
              <a:rPr lang="en-US" sz="1800" i="0" kern="1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in Tom Green, TX during 2015 – 2020.</a:t>
            </a:r>
            <a:endParaRPr lang="en-US" sz="1800" i="1" kern="100" dirty="0">
              <a:solidFill>
                <a:srgbClr val="44546A"/>
              </a:solidFill>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graphicFrame>
        <p:nvGraphicFramePr>
          <p:cNvPr id="9" name="Chart 8">
            <a:extLst>
              <a:ext uri="{FF2B5EF4-FFF2-40B4-BE49-F238E27FC236}">
                <a16:creationId xmlns:a16="http://schemas.microsoft.com/office/drawing/2014/main" id="{835C97ED-E11E-1D36-5B41-5A7D2A552997}"/>
              </a:ext>
            </a:extLst>
          </p:cNvPr>
          <p:cNvGraphicFramePr/>
          <p:nvPr>
            <p:extLst>
              <p:ext uri="{D42A27DB-BD31-4B8C-83A1-F6EECF244321}">
                <p14:modId xmlns:p14="http://schemas.microsoft.com/office/powerpoint/2010/main" val="4043997073"/>
              </p:ext>
            </p:extLst>
          </p:nvPr>
        </p:nvGraphicFramePr>
        <p:xfrm>
          <a:off x="222673" y="1520363"/>
          <a:ext cx="5901267" cy="29374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FBEA99DF-7A5D-D786-0CEE-B115AE958234}"/>
              </a:ext>
            </a:extLst>
          </p:cNvPr>
          <p:cNvGraphicFramePr/>
          <p:nvPr>
            <p:extLst>
              <p:ext uri="{D42A27DB-BD31-4B8C-83A1-F6EECF244321}">
                <p14:modId xmlns:p14="http://schemas.microsoft.com/office/powerpoint/2010/main" val="3555530635"/>
              </p:ext>
            </p:extLst>
          </p:nvPr>
        </p:nvGraphicFramePr>
        <p:xfrm>
          <a:off x="5947833" y="1505430"/>
          <a:ext cx="5901267" cy="31508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01744F2A-76AA-9E86-549C-4CFCA932700B}"/>
              </a:ext>
            </a:extLst>
          </p:cNvPr>
          <p:cNvGraphicFramePr/>
          <p:nvPr>
            <p:extLst>
              <p:ext uri="{D42A27DB-BD31-4B8C-83A1-F6EECF244321}">
                <p14:modId xmlns:p14="http://schemas.microsoft.com/office/powerpoint/2010/main" val="419030504"/>
              </p:ext>
            </p:extLst>
          </p:nvPr>
        </p:nvGraphicFramePr>
        <p:xfrm>
          <a:off x="3173306" y="4457833"/>
          <a:ext cx="5615940" cy="2639060"/>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a:extLst>
              <a:ext uri="{FF2B5EF4-FFF2-40B4-BE49-F238E27FC236}">
                <a16:creationId xmlns:a16="http://schemas.microsoft.com/office/drawing/2014/main" id="{BCDDD353-81FD-D8B5-C7CF-A724AE3EA448}"/>
              </a:ext>
            </a:extLst>
          </p:cNvPr>
          <p:cNvSpPr txBox="1"/>
          <p:nvPr/>
        </p:nvSpPr>
        <p:spPr>
          <a:xfrm>
            <a:off x="9053406" y="5723073"/>
            <a:ext cx="2370667" cy="307777"/>
          </a:xfrm>
          <a:prstGeom prst="rect">
            <a:avLst/>
          </a:prstGeom>
          <a:noFill/>
        </p:spPr>
        <p:txBody>
          <a:bodyPr wrap="square" rtlCol="0">
            <a:spAutoFit/>
          </a:bodyPr>
          <a:lstStyle/>
          <a:p>
            <a:r>
              <a:rPr lang="en-US" sz="1400" dirty="0">
                <a:solidFill>
                  <a:srgbClr val="000000"/>
                </a:solidFill>
                <a:effectLst/>
                <a:latin typeface="Times New Roman" panose="02020603050405020304" pitchFamily="18" charset="0"/>
                <a:ea typeface="Calibri" panose="020F0502020204030204" pitchFamily="34" charset="0"/>
              </a:rPr>
              <a:t>rates are 0.49 and 0.55.</a:t>
            </a:r>
            <a:r>
              <a:rPr lang="en-US" sz="1400" dirty="0">
                <a:effectLst/>
              </a:rPr>
              <a:t> </a:t>
            </a:r>
            <a:endParaRPr lang="en-US" sz="1400" dirty="0"/>
          </a:p>
        </p:txBody>
      </p:sp>
    </p:spTree>
    <p:extLst>
      <p:ext uri="{BB962C8B-B14F-4D97-AF65-F5344CB8AC3E}">
        <p14:creationId xmlns:p14="http://schemas.microsoft.com/office/powerpoint/2010/main" val="2889055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FEDFDBB4-1C86-869E-EDCD-40C2BF0032B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64000"/>
                    </a14:imgEffect>
                  </a14:imgLayer>
                </a14:imgProps>
              </a:ext>
              <a:ext uri="{837473B0-CC2E-450A-ABE3-18F120FF3D39}">
                <a1611:picAttrSrcUrl xmlns:a1611="http://schemas.microsoft.com/office/drawing/2016/11/main" r:id="rId5"/>
              </a:ext>
            </a:extLst>
          </a:blip>
          <a:srcRect/>
          <a:stretch/>
        </p:blipFill>
        <p:spPr>
          <a:xfrm>
            <a:off x="0" y="10"/>
            <a:ext cx="12192000" cy="6857990"/>
          </a:xfrm>
          <a:prstGeom prst="rect">
            <a:avLst/>
          </a:prstGeom>
        </p:spPr>
      </p:pic>
      <p:sp>
        <p:nvSpPr>
          <p:cNvPr id="2" name="Title 1">
            <a:extLst>
              <a:ext uri="{FF2B5EF4-FFF2-40B4-BE49-F238E27FC236}">
                <a16:creationId xmlns:a16="http://schemas.microsoft.com/office/drawing/2014/main" id="{16420D3A-CDC0-FF84-B76A-73DACFD66421}"/>
              </a:ext>
            </a:extLst>
          </p:cNvPr>
          <p:cNvSpPr>
            <a:spLocks noGrp="1"/>
          </p:cNvSpPr>
          <p:nvPr>
            <p:ph type="title"/>
          </p:nvPr>
        </p:nvSpPr>
        <p:spPr>
          <a:xfrm>
            <a:off x="959746" y="-92739"/>
            <a:ext cx="10515600" cy="1325563"/>
          </a:xfrm>
        </p:spPr>
        <p:txBody>
          <a:bodyPr>
            <a:normAutofit/>
          </a:bodyPr>
          <a:lstStyle/>
          <a:p>
            <a:pPr algn="ctr"/>
            <a:r>
              <a:rPr lang="en-US" sz="1800" b="1" dirty="0">
                <a:solidFill>
                  <a:srgbClr val="D2D2D4"/>
                </a:solidFill>
                <a:effectLst/>
                <a:latin typeface="Times New Roman" panose="02020603050405020304" pitchFamily="18" charset="0"/>
                <a:ea typeface="Calibri" panose="020F0502020204030204" pitchFamily="34" charset="0"/>
                <a:cs typeface="Arial" panose="020B0604020202020204" pitchFamily="34" charset="0"/>
              </a:rPr>
              <a:t>CHAPTER 3: LONG-TERM STATISTICAL ANALYSIS. </a:t>
            </a:r>
            <a:br>
              <a:rPr lang="en-US" sz="1800" b="1" dirty="0">
                <a:solidFill>
                  <a:srgbClr val="D2D2D4"/>
                </a:solidFill>
              </a:rPr>
            </a:br>
            <a:endParaRPr lang="en-US" sz="1800" dirty="0">
              <a:solidFill>
                <a:srgbClr val="FFFFFF"/>
              </a:solidFill>
            </a:endParaRPr>
          </a:p>
        </p:txBody>
      </p:sp>
      <p:cxnSp>
        <p:nvCxnSpPr>
          <p:cNvPr id="6" name="Straight Connector 5">
            <a:extLst>
              <a:ext uri="{FF2B5EF4-FFF2-40B4-BE49-F238E27FC236}">
                <a16:creationId xmlns:a16="http://schemas.microsoft.com/office/drawing/2014/main" id="{4EC68928-F39F-0EBF-B1DF-7149F03F2E42}"/>
              </a:ext>
            </a:extLst>
          </p:cNvPr>
          <p:cNvCxnSpPr>
            <a:cxnSpLocks/>
          </p:cNvCxnSpPr>
          <p:nvPr/>
        </p:nvCxnSpPr>
        <p:spPr>
          <a:xfrm>
            <a:off x="3752922" y="715963"/>
            <a:ext cx="4889352" cy="0"/>
          </a:xfrm>
          <a:prstGeom prst="line">
            <a:avLst/>
          </a:prstGeom>
          <a:ln w="31750">
            <a:solidFill>
              <a:srgbClr val="BABEBF"/>
            </a:solidFill>
          </a:ln>
        </p:spPr>
        <p:style>
          <a:lnRef idx="3">
            <a:schemeClr val="dk1"/>
          </a:lnRef>
          <a:fillRef idx="0">
            <a:schemeClr val="dk1"/>
          </a:fillRef>
          <a:effectRef idx="2">
            <a:schemeClr val="dk1"/>
          </a:effectRef>
          <a:fontRef idx="minor">
            <a:schemeClr val="tx1"/>
          </a:fontRef>
        </p:style>
      </p:cxnSp>
      <p:sp>
        <p:nvSpPr>
          <p:cNvPr id="7" name="Oval 6">
            <a:extLst>
              <a:ext uri="{FF2B5EF4-FFF2-40B4-BE49-F238E27FC236}">
                <a16:creationId xmlns:a16="http://schemas.microsoft.com/office/drawing/2014/main" id="{11929B68-80E1-E66B-5D7B-C4F9E5C66732}"/>
              </a:ext>
            </a:extLst>
          </p:cNvPr>
          <p:cNvSpPr/>
          <p:nvPr/>
        </p:nvSpPr>
        <p:spPr>
          <a:xfrm>
            <a:off x="919894" y="3679220"/>
            <a:ext cx="2302934" cy="2302933"/>
          </a:xfrm>
          <a:prstGeom prst="ellipse">
            <a:avLst/>
          </a:prstGeom>
          <a:solidFill>
            <a:schemeClr val="bg1">
              <a:alpha val="0"/>
            </a:schemeClr>
          </a:solidFill>
          <a:ln w="31750">
            <a:solidFill>
              <a:srgbClr val="BABE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2D2D4"/>
              </a:solidFill>
            </a:endParaRPr>
          </a:p>
        </p:txBody>
      </p:sp>
      <p:sp>
        <p:nvSpPr>
          <p:cNvPr id="8" name="Oval 7">
            <a:extLst>
              <a:ext uri="{FF2B5EF4-FFF2-40B4-BE49-F238E27FC236}">
                <a16:creationId xmlns:a16="http://schemas.microsoft.com/office/drawing/2014/main" id="{4CF1C2DD-D390-15CB-3575-530278E06F4A}"/>
              </a:ext>
            </a:extLst>
          </p:cNvPr>
          <p:cNvSpPr/>
          <p:nvPr/>
        </p:nvSpPr>
        <p:spPr>
          <a:xfrm>
            <a:off x="7726108" y="1532394"/>
            <a:ext cx="2302934" cy="2302933"/>
          </a:xfrm>
          <a:prstGeom prst="ellipse">
            <a:avLst/>
          </a:prstGeom>
          <a:solidFill>
            <a:schemeClr val="bg1">
              <a:alpha val="0"/>
            </a:schemeClr>
          </a:solidFill>
          <a:ln w="31750">
            <a:solidFill>
              <a:srgbClr val="BABE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00600A2-F005-508D-AC13-9FA5563B4144}"/>
              </a:ext>
            </a:extLst>
          </p:cNvPr>
          <p:cNvSpPr/>
          <p:nvPr/>
        </p:nvSpPr>
        <p:spPr>
          <a:xfrm>
            <a:off x="3642816" y="3651905"/>
            <a:ext cx="2302934" cy="2302933"/>
          </a:xfrm>
          <a:prstGeom prst="ellipse">
            <a:avLst/>
          </a:prstGeom>
          <a:solidFill>
            <a:schemeClr val="bg1">
              <a:alpha val="0"/>
            </a:schemeClr>
          </a:solidFill>
          <a:ln w="31750">
            <a:solidFill>
              <a:srgbClr val="BABE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3C30113-16E6-78B4-31DF-6476F76BF243}"/>
              </a:ext>
            </a:extLst>
          </p:cNvPr>
          <p:cNvSpPr/>
          <p:nvPr/>
        </p:nvSpPr>
        <p:spPr>
          <a:xfrm>
            <a:off x="4990476" y="1532394"/>
            <a:ext cx="2302934" cy="2302933"/>
          </a:xfrm>
          <a:prstGeom prst="ellipse">
            <a:avLst/>
          </a:prstGeom>
          <a:solidFill>
            <a:schemeClr val="bg1">
              <a:alpha val="0"/>
            </a:schemeClr>
          </a:solidFill>
          <a:ln w="31750">
            <a:solidFill>
              <a:srgbClr val="BABE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B6AF1AD-4B06-B640-F301-EA7FC8C5542D}"/>
              </a:ext>
            </a:extLst>
          </p:cNvPr>
          <p:cNvSpPr txBox="1"/>
          <p:nvPr/>
        </p:nvSpPr>
        <p:spPr>
          <a:xfrm>
            <a:off x="959746" y="3982645"/>
            <a:ext cx="2263082" cy="1292662"/>
          </a:xfrm>
          <a:prstGeom prst="rect">
            <a:avLst/>
          </a:prstGeom>
          <a:noFill/>
        </p:spPr>
        <p:txBody>
          <a:bodyPr wrap="square" rtlCol="0">
            <a:spAutoFit/>
          </a:bodyPr>
          <a:lstStyle/>
          <a:p>
            <a:pPr marL="0" marR="0" algn="ctr">
              <a:spcBef>
                <a:spcPts val="200"/>
              </a:spcBef>
              <a:spcAft>
                <a:spcPts val="0"/>
              </a:spcAft>
            </a:pPr>
            <a:r>
              <a:rPr lang="en-US" sz="2000" b="1" kern="100" dirty="0" err="1">
                <a:solidFill>
                  <a:srgbClr val="D2D2D4"/>
                </a:solidFill>
                <a:effectLst/>
                <a:latin typeface="Times New Roman" panose="02020603050405020304" pitchFamily="18" charset="0"/>
                <a:ea typeface="Times New Roman" panose="02020603050405020304" pitchFamily="18" charset="0"/>
                <a:cs typeface="Times New Roman" panose="02020603050405020304" pitchFamily="18" charset="0"/>
              </a:rPr>
              <a:t>Ångström</a:t>
            </a:r>
            <a:r>
              <a:rPr lang="en-US" sz="2000" b="1" kern="100" dirty="0">
                <a:solidFill>
                  <a:srgbClr val="D2D2D4"/>
                </a:solidFill>
                <a:effectLst/>
                <a:latin typeface="Times New Roman" panose="02020603050405020304" pitchFamily="18" charset="0"/>
                <a:ea typeface="Times New Roman" panose="02020603050405020304" pitchFamily="18" charset="0"/>
                <a:cs typeface="Times New Roman" panose="02020603050405020304" pitchFamily="18" charset="0"/>
              </a:rPr>
              <a:t> exponent analysis in San Angelo TX</a:t>
            </a:r>
            <a:endParaRPr lang="en-US" sz="2000" b="1" kern="100" dirty="0">
              <a:solidFill>
                <a:srgbClr val="D2D2D4"/>
              </a:solidFill>
              <a:effectLst/>
              <a:latin typeface="Calibri Light" panose="020F0302020204030204" pitchFamily="34" charset="0"/>
              <a:ea typeface="Times New Roman" panose="02020603050405020304" pitchFamily="18" charset="0"/>
              <a:cs typeface="Times New Roman" panose="02020603050405020304" pitchFamily="18" charset="0"/>
            </a:endParaRPr>
          </a:p>
          <a:p>
            <a:endParaRPr lang="en-US" dirty="0">
              <a:solidFill>
                <a:srgbClr val="D2D2D4"/>
              </a:solidFill>
              <a:latin typeface="Times New Roman" panose="02020603050405020304" pitchFamily="18" charset="0"/>
              <a:cs typeface="Times New Roman" panose="02020603050405020304" pitchFamily="18" charset="0"/>
            </a:endParaRPr>
          </a:p>
        </p:txBody>
      </p:sp>
      <p:pic>
        <p:nvPicPr>
          <p:cNvPr id="14" name="Graphic 13" descr="Rain outline">
            <a:extLst>
              <a:ext uri="{FF2B5EF4-FFF2-40B4-BE49-F238E27FC236}">
                <a16:creationId xmlns:a16="http://schemas.microsoft.com/office/drawing/2014/main" id="{CBBFCFA0-EC24-39EE-5A09-15DAE5D820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14161" y="4830686"/>
            <a:ext cx="914400" cy="914400"/>
          </a:xfrm>
          <a:prstGeom prst="rect">
            <a:avLst/>
          </a:prstGeom>
        </p:spPr>
      </p:pic>
      <p:sp>
        <p:nvSpPr>
          <p:cNvPr id="15" name="TextBox 14">
            <a:extLst>
              <a:ext uri="{FF2B5EF4-FFF2-40B4-BE49-F238E27FC236}">
                <a16:creationId xmlns:a16="http://schemas.microsoft.com/office/drawing/2014/main" id="{BB60DAC8-3AF8-3278-4492-E2676866E660}"/>
              </a:ext>
            </a:extLst>
          </p:cNvPr>
          <p:cNvSpPr txBox="1"/>
          <p:nvPr/>
        </p:nvSpPr>
        <p:spPr>
          <a:xfrm>
            <a:off x="5210962" y="1900493"/>
            <a:ext cx="1915022" cy="878895"/>
          </a:xfrm>
          <a:prstGeom prst="rect">
            <a:avLst/>
          </a:prstGeom>
          <a:noFill/>
        </p:spPr>
        <p:txBody>
          <a:bodyPr wrap="square" rtlCol="0">
            <a:spAutoFit/>
          </a:bodyPr>
          <a:lstStyle/>
          <a:p>
            <a:pPr marL="0" marR="0" algn="ctr">
              <a:lnSpc>
                <a:spcPct val="150000"/>
              </a:lnSpc>
              <a:spcBef>
                <a:spcPts val="200"/>
              </a:spcBef>
              <a:spcAft>
                <a:spcPts val="0"/>
              </a:spcAft>
            </a:pPr>
            <a:r>
              <a:rPr lang="en-US" sz="1800" b="1" kern="100" dirty="0" err="1">
                <a:solidFill>
                  <a:srgbClr val="D2D2D4"/>
                </a:solidFill>
                <a:effectLst/>
                <a:latin typeface="Times New Roman" panose="02020603050405020304" pitchFamily="18" charset="0"/>
                <a:ea typeface="Times New Roman" panose="02020603050405020304" pitchFamily="18" charset="0"/>
                <a:cs typeface="Times New Roman" panose="02020603050405020304" pitchFamily="18" charset="0"/>
              </a:rPr>
              <a:t>Ångström</a:t>
            </a:r>
            <a:r>
              <a:rPr lang="en-US" sz="1800" b="1" kern="100" dirty="0">
                <a:solidFill>
                  <a:srgbClr val="D2D2D4"/>
                </a:solidFill>
                <a:effectLst/>
                <a:latin typeface="Times New Roman" panose="02020603050405020304" pitchFamily="18" charset="0"/>
                <a:ea typeface="Times New Roman" panose="02020603050405020304" pitchFamily="18" charset="0"/>
                <a:cs typeface="Times New Roman" panose="02020603050405020304" pitchFamily="18" charset="0"/>
              </a:rPr>
              <a:t> exponent concept </a:t>
            </a:r>
            <a:endParaRPr lang="en-US" sz="1800" b="1" kern="100" dirty="0">
              <a:solidFill>
                <a:srgbClr val="D2D2D4"/>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FC49944C-E96D-A8B4-7F3C-DF0C0DD0AE7C}"/>
              </a:ext>
            </a:extLst>
          </p:cNvPr>
          <p:cNvSpPr txBox="1"/>
          <p:nvPr/>
        </p:nvSpPr>
        <p:spPr>
          <a:xfrm>
            <a:off x="3757416" y="4011806"/>
            <a:ext cx="2073734" cy="984885"/>
          </a:xfrm>
          <a:prstGeom prst="rect">
            <a:avLst/>
          </a:prstGeom>
          <a:noFill/>
        </p:spPr>
        <p:txBody>
          <a:bodyPr wrap="square" rtlCol="0">
            <a:spAutoFit/>
          </a:bodyPr>
          <a:lstStyle/>
          <a:p>
            <a:pPr algn="ctr"/>
            <a:r>
              <a:rPr lang="en-US" sz="2000" dirty="0">
                <a:solidFill>
                  <a:srgbClr val="D2D2D4"/>
                </a:solidFill>
                <a:latin typeface="Times New Roman" panose="02020603050405020304" pitchFamily="18" charset="0"/>
                <a:cs typeface="Times New Roman" panose="02020603050405020304" pitchFamily="18" charset="0"/>
              </a:rPr>
              <a:t>Data analysis in last season</a:t>
            </a:r>
          </a:p>
          <a:p>
            <a:endParaRPr lang="en-US" dirty="0">
              <a:solidFill>
                <a:srgbClr val="D2D2D4"/>
              </a:solidFill>
              <a:latin typeface="Times New Roman" panose="02020603050405020304" pitchFamily="18" charset="0"/>
              <a:cs typeface="Times New Roman" panose="02020603050405020304" pitchFamily="18" charset="0"/>
            </a:endParaRPr>
          </a:p>
        </p:txBody>
      </p:sp>
      <p:pic>
        <p:nvPicPr>
          <p:cNvPr id="18" name="Graphic 17" descr="Circles with arrows outline">
            <a:extLst>
              <a:ext uri="{FF2B5EF4-FFF2-40B4-BE49-F238E27FC236}">
                <a16:creationId xmlns:a16="http://schemas.microsoft.com/office/drawing/2014/main" id="{BF161F8E-095C-4C7D-76BD-0A6132AE02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37083" y="4779996"/>
            <a:ext cx="914400" cy="914400"/>
          </a:xfrm>
          <a:prstGeom prst="rect">
            <a:avLst/>
          </a:prstGeom>
        </p:spPr>
      </p:pic>
      <p:sp>
        <p:nvSpPr>
          <p:cNvPr id="19" name="TextBox 18">
            <a:extLst>
              <a:ext uri="{FF2B5EF4-FFF2-40B4-BE49-F238E27FC236}">
                <a16:creationId xmlns:a16="http://schemas.microsoft.com/office/drawing/2014/main" id="{7D973A4D-C52F-A02F-91E8-6288191652CF}"/>
              </a:ext>
            </a:extLst>
          </p:cNvPr>
          <p:cNvSpPr txBox="1"/>
          <p:nvPr/>
        </p:nvSpPr>
        <p:spPr>
          <a:xfrm>
            <a:off x="7726108" y="1717982"/>
            <a:ext cx="2302934" cy="1292662"/>
          </a:xfrm>
          <a:prstGeom prst="rect">
            <a:avLst/>
          </a:prstGeom>
          <a:noFill/>
        </p:spPr>
        <p:txBody>
          <a:bodyPr wrap="square" rtlCol="0">
            <a:spAutoFit/>
          </a:bodyPr>
          <a:lstStyle/>
          <a:p>
            <a:pPr algn="ctr"/>
            <a:r>
              <a:rPr lang="en-US" sz="2000" dirty="0">
                <a:solidFill>
                  <a:srgbClr val="D2D2D4"/>
                </a:solidFill>
                <a:latin typeface="Times New Roman" panose="02020603050405020304" pitchFamily="18" charset="0"/>
                <a:cs typeface="Times New Roman" panose="02020603050405020304" pitchFamily="18" charset="0"/>
              </a:rPr>
              <a:t>AOD </a:t>
            </a:r>
          </a:p>
          <a:p>
            <a:pPr algn="ctr"/>
            <a:r>
              <a:rPr lang="en-US" sz="2000" dirty="0">
                <a:solidFill>
                  <a:srgbClr val="D2D2D4"/>
                </a:solidFill>
                <a:latin typeface="Times New Roman" panose="02020603050405020304" pitchFamily="18" charset="0"/>
                <a:cs typeface="Times New Roman" panose="02020603050405020304" pitchFamily="18" charset="0"/>
              </a:rPr>
              <a:t>analysis in</a:t>
            </a:r>
          </a:p>
          <a:p>
            <a:pPr algn="ctr"/>
            <a:r>
              <a:rPr lang="en-US" sz="2000" dirty="0">
                <a:solidFill>
                  <a:srgbClr val="D2D2D4"/>
                </a:solidFill>
                <a:latin typeface="Times New Roman" panose="02020603050405020304" pitchFamily="18" charset="0"/>
                <a:cs typeface="Times New Roman" panose="02020603050405020304" pitchFamily="18" charset="0"/>
              </a:rPr>
              <a:t> San Angelo TX</a:t>
            </a:r>
          </a:p>
          <a:p>
            <a:endParaRPr lang="en-US" dirty="0">
              <a:solidFill>
                <a:srgbClr val="D2D2D4"/>
              </a:solidFill>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F9F2C632-A952-E0CD-174D-08D2CBEC3B89}"/>
              </a:ext>
            </a:extLst>
          </p:cNvPr>
          <p:cNvSpPr/>
          <p:nvPr/>
        </p:nvSpPr>
        <p:spPr>
          <a:xfrm>
            <a:off x="2270422" y="1532394"/>
            <a:ext cx="2302934" cy="2302933"/>
          </a:xfrm>
          <a:prstGeom prst="ellipse">
            <a:avLst/>
          </a:prstGeom>
          <a:solidFill>
            <a:schemeClr val="bg1">
              <a:alpha val="0"/>
            </a:schemeClr>
          </a:solidFill>
          <a:ln w="31750">
            <a:solidFill>
              <a:srgbClr val="BABE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2D2D4"/>
              </a:solidFill>
            </a:endParaRPr>
          </a:p>
        </p:txBody>
      </p:sp>
      <p:sp>
        <p:nvSpPr>
          <p:cNvPr id="21" name="TextBox 20">
            <a:extLst>
              <a:ext uri="{FF2B5EF4-FFF2-40B4-BE49-F238E27FC236}">
                <a16:creationId xmlns:a16="http://schemas.microsoft.com/office/drawing/2014/main" id="{42FE28D5-80FF-38A9-E528-4267BEC07F52}"/>
              </a:ext>
            </a:extLst>
          </p:cNvPr>
          <p:cNvSpPr txBox="1"/>
          <p:nvPr/>
        </p:nvSpPr>
        <p:spPr>
          <a:xfrm>
            <a:off x="2307895" y="2056318"/>
            <a:ext cx="2256397" cy="984885"/>
          </a:xfrm>
          <a:prstGeom prst="rect">
            <a:avLst/>
          </a:prstGeom>
          <a:noFill/>
        </p:spPr>
        <p:txBody>
          <a:bodyPr wrap="square" rtlCol="0">
            <a:spAutoFit/>
          </a:bodyPr>
          <a:lstStyle/>
          <a:p>
            <a:pPr algn="ctr"/>
            <a:r>
              <a:rPr lang="en-US" sz="2000" dirty="0">
                <a:solidFill>
                  <a:srgbClr val="D2D2D4"/>
                </a:solidFill>
                <a:latin typeface="Times New Roman" panose="02020603050405020304" pitchFamily="18" charset="0"/>
                <a:cs typeface="Times New Roman" panose="02020603050405020304" pitchFamily="18" charset="0"/>
              </a:rPr>
              <a:t>Terra/Aqua </a:t>
            </a:r>
          </a:p>
          <a:p>
            <a:pPr algn="ctr"/>
            <a:r>
              <a:rPr lang="en-US" sz="2000" dirty="0">
                <a:solidFill>
                  <a:srgbClr val="D2D2D4"/>
                </a:solidFill>
                <a:latin typeface="Times New Roman" panose="02020603050405020304" pitchFamily="18" charset="0"/>
                <a:cs typeface="Times New Roman" panose="02020603050405020304" pitchFamily="18" charset="0"/>
              </a:rPr>
              <a:t>MODIS</a:t>
            </a:r>
          </a:p>
          <a:p>
            <a:endParaRPr lang="en-US" dirty="0">
              <a:solidFill>
                <a:srgbClr val="D2D2D4"/>
              </a:solidFill>
              <a:latin typeface="Times New Roman" panose="02020603050405020304" pitchFamily="18" charset="0"/>
              <a:cs typeface="Times New Roman" panose="02020603050405020304" pitchFamily="18" charset="0"/>
            </a:endParaRPr>
          </a:p>
        </p:txBody>
      </p:sp>
      <p:sp>
        <p:nvSpPr>
          <p:cNvPr id="23" name="Oval 22">
            <a:extLst>
              <a:ext uri="{FF2B5EF4-FFF2-40B4-BE49-F238E27FC236}">
                <a16:creationId xmlns:a16="http://schemas.microsoft.com/office/drawing/2014/main" id="{39F51089-8E11-E72A-7207-E01E83DB6FF7}"/>
              </a:ext>
            </a:extLst>
          </p:cNvPr>
          <p:cNvSpPr/>
          <p:nvPr/>
        </p:nvSpPr>
        <p:spPr>
          <a:xfrm>
            <a:off x="6365738" y="3651905"/>
            <a:ext cx="2302934" cy="2302933"/>
          </a:xfrm>
          <a:prstGeom prst="ellipse">
            <a:avLst/>
          </a:prstGeom>
          <a:solidFill>
            <a:schemeClr val="bg1">
              <a:alpha val="0"/>
            </a:schemeClr>
          </a:solidFill>
          <a:ln w="31750">
            <a:solidFill>
              <a:srgbClr val="BABE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855E04B-FFE3-AFDD-9A0A-CFDA6FC99DA6}"/>
              </a:ext>
            </a:extLst>
          </p:cNvPr>
          <p:cNvSpPr txBox="1"/>
          <p:nvPr/>
        </p:nvSpPr>
        <p:spPr>
          <a:xfrm>
            <a:off x="6678913" y="3902759"/>
            <a:ext cx="1687956" cy="984885"/>
          </a:xfrm>
          <a:prstGeom prst="rect">
            <a:avLst/>
          </a:prstGeom>
          <a:noFill/>
        </p:spPr>
        <p:txBody>
          <a:bodyPr wrap="square" rtlCol="0">
            <a:spAutoFit/>
          </a:bodyPr>
          <a:lstStyle/>
          <a:p>
            <a:pPr algn="ctr"/>
            <a:r>
              <a:rPr lang="en-US" sz="2000" dirty="0">
                <a:solidFill>
                  <a:srgbClr val="D2D2D4"/>
                </a:solidFill>
                <a:latin typeface="Times New Roman" panose="02020603050405020304" pitchFamily="18" charset="0"/>
                <a:cs typeface="Times New Roman" panose="02020603050405020304" pitchFamily="18" charset="0"/>
              </a:rPr>
              <a:t>UAE case study</a:t>
            </a:r>
          </a:p>
          <a:p>
            <a:endParaRPr lang="en-US" dirty="0">
              <a:solidFill>
                <a:srgbClr val="D2D2D4"/>
              </a:solidFill>
              <a:latin typeface="Times New Roman" panose="02020603050405020304" pitchFamily="18" charset="0"/>
              <a:cs typeface="Times New Roman" panose="02020603050405020304" pitchFamily="18" charset="0"/>
            </a:endParaRPr>
          </a:p>
        </p:txBody>
      </p:sp>
      <p:pic>
        <p:nvPicPr>
          <p:cNvPr id="25" name="Graphic 24" descr="Scales of justice outline">
            <a:extLst>
              <a:ext uri="{FF2B5EF4-FFF2-40B4-BE49-F238E27FC236}">
                <a16:creationId xmlns:a16="http://schemas.microsoft.com/office/drawing/2014/main" id="{13507F6D-14AF-D31C-135E-B5401EA6072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60005" y="4770936"/>
            <a:ext cx="914400" cy="914400"/>
          </a:xfrm>
          <a:prstGeom prst="rect">
            <a:avLst/>
          </a:prstGeom>
        </p:spPr>
      </p:pic>
      <p:pic>
        <p:nvPicPr>
          <p:cNvPr id="26" name="Graphic 25" descr="Research outline">
            <a:extLst>
              <a:ext uri="{FF2B5EF4-FFF2-40B4-BE49-F238E27FC236}">
                <a16:creationId xmlns:a16="http://schemas.microsoft.com/office/drawing/2014/main" id="{2C1A12AD-C4EC-7AE5-E3A8-C2EF7DB3BD1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10847" y="2921384"/>
            <a:ext cx="733456" cy="733456"/>
          </a:xfrm>
          <a:prstGeom prst="rect">
            <a:avLst/>
          </a:prstGeom>
        </p:spPr>
      </p:pic>
      <p:pic>
        <p:nvPicPr>
          <p:cNvPr id="27" name="Graphic 26" descr="Satellite with solid fill">
            <a:extLst>
              <a:ext uri="{FF2B5EF4-FFF2-40B4-BE49-F238E27FC236}">
                <a16:creationId xmlns:a16="http://schemas.microsoft.com/office/drawing/2014/main" id="{CCFEA6D7-8C62-153F-748B-E69A34CBB58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105502" y="2821713"/>
            <a:ext cx="661182" cy="661182"/>
          </a:xfrm>
          <a:prstGeom prst="rect">
            <a:avLst/>
          </a:prstGeom>
        </p:spPr>
      </p:pic>
      <p:sp>
        <p:nvSpPr>
          <p:cNvPr id="28" name="Oval 27">
            <a:extLst>
              <a:ext uri="{FF2B5EF4-FFF2-40B4-BE49-F238E27FC236}">
                <a16:creationId xmlns:a16="http://schemas.microsoft.com/office/drawing/2014/main" id="{01AE794F-76C5-BB4B-E28B-0DF555DD4420}"/>
              </a:ext>
            </a:extLst>
          </p:cNvPr>
          <p:cNvSpPr/>
          <p:nvPr/>
        </p:nvSpPr>
        <p:spPr>
          <a:xfrm>
            <a:off x="9104789" y="3651905"/>
            <a:ext cx="2302934" cy="2302933"/>
          </a:xfrm>
          <a:prstGeom prst="ellipse">
            <a:avLst/>
          </a:prstGeom>
          <a:solidFill>
            <a:schemeClr val="bg1">
              <a:alpha val="0"/>
            </a:schemeClr>
          </a:solidFill>
          <a:ln w="31750">
            <a:solidFill>
              <a:srgbClr val="BABE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0FFC746-48C6-E373-5828-716B74C70760}"/>
              </a:ext>
            </a:extLst>
          </p:cNvPr>
          <p:cNvSpPr txBox="1"/>
          <p:nvPr/>
        </p:nvSpPr>
        <p:spPr>
          <a:xfrm>
            <a:off x="9417964" y="3902759"/>
            <a:ext cx="1687956" cy="1292662"/>
          </a:xfrm>
          <a:prstGeom prst="rect">
            <a:avLst/>
          </a:prstGeom>
          <a:noFill/>
        </p:spPr>
        <p:txBody>
          <a:bodyPr wrap="square" rtlCol="0">
            <a:spAutoFit/>
          </a:bodyPr>
          <a:lstStyle/>
          <a:p>
            <a:pPr algn="ctr"/>
            <a:r>
              <a:rPr lang="en-US" sz="2000" dirty="0">
                <a:solidFill>
                  <a:srgbClr val="D2D2D4"/>
                </a:solidFill>
                <a:latin typeface="Times New Roman" panose="02020603050405020304" pitchFamily="18" charset="0"/>
                <a:cs typeface="Times New Roman" panose="02020603050405020304" pitchFamily="18" charset="0"/>
              </a:rPr>
              <a:t>Cloud seeding impact in China </a:t>
            </a:r>
          </a:p>
          <a:p>
            <a:endParaRPr lang="en-US" dirty="0">
              <a:solidFill>
                <a:srgbClr val="D2D2D4"/>
              </a:solidFill>
              <a:latin typeface="Times New Roman" panose="02020603050405020304" pitchFamily="18" charset="0"/>
              <a:cs typeface="Times New Roman" panose="02020603050405020304" pitchFamily="18" charset="0"/>
            </a:endParaRPr>
          </a:p>
        </p:txBody>
      </p:sp>
      <p:pic>
        <p:nvPicPr>
          <p:cNvPr id="30" name="Graphic 29" descr="Scales of justice outline">
            <a:extLst>
              <a:ext uri="{FF2B5EF4-FFF2-40B4-BE49-F238E27FC236}">
                <a16:creationId xmlns:a16="http://schemas.microsoft.com/office/drawing/2014/main" id="{3302CC43-9EB3-F852-A984-68524B4826D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799056" y="4770936"/>
            <a:ext cx="914400" cy="914400"/>
          </a:xfrm>
          <a:prstGeom prst="rect">
            <a:avLst/>
          </a:prstGeom>
        </p:spPr>
      </p:pic>
      <mc:AlternateContent xmlns:mc="http://schemas.openxmlformats.org/markup-compatibility/2006">
        <mc:Choice xmlns:pslz="http://schemas.microsoft.com/office/powerpoint/2016/slidezoom" Requires="pslz">
          <p:graphicFrame>
            <p:nvGraphicFramePr>
              <p:cNvPr id="4" name="Slide Zoom 3">
                <a:extLst>
                  <a:ext uri="{FF2B5EF4-FFF2-40B4-BE49-F238E27FC236}">
                    <a16:creationId xmlns:a16="http://schemas.microsoft.com/office/drawing/2014/main" id="{4554995D-5128-72DF-3534-7A21BFB291C8}"/>
                  </a:ext>
                </a:extLst>
              </p:cNvPr>
              <p:cNvGraphicFramePr>
                <a:graphicFrameLocks noChangeAspect="1"/>
              </p:cNvGraphicFramePr>
              <p:nvPr>
                <p:extLst>
                  <p:ext uri="{D42A27DB-BD31-4B8C-83A1-F6EECF244321}">
                    <p14:modId xmlns:p14="http://schemas.microsoft.com/office/powerpoint/2010/main" val="1164912799"/>
                  </p:ext>
                </p:extLst>
              </p:nvPr>
            </p:nvGraphicFramePr>
            <p:xfrm>
              <a:off x="2512535" y="2135295"/>
              <a:ext cx="1796570" cy="1142328"/>
            </p:xfrm>
            <a:graphic>
              <a:graphicData uri="http://schemas.microsoft.com/office/powerpoint/2016/slidezoom">
                <pslz:sldZm>
                  <pslz:sldZmObj sldId="285" cId="346987884">
                    <pslz:zmPr id="{C19CFB7C-983D-B844-B6D2-0706751319CE}" imageType="cover" transitionDur="1000">
                      <p166:blipFill xmlns:p166="http://schemas.microsoft.com/office/powerpoint/2016/6/main">
                        <a:blip r:embed="rId16"/>
                        <a:stretch>
                          <a:fillRect/>
                        </a:stretch>
                      </p166:blipFill>
                      <p166:spPr xmlns:p166="http://schemas.microsoft.com/office/powerpoint/2016/6/main">
                        <a:xfrm>
                          <a:off x="0" y="0"/>
                          <a:ext cx="1796570" cy="1142328"/>
                        </a:xfrm>
                        <a:prstGeom prst="rect">
                          <a:avLst/>
                        </a:prstGeom>
                        <a:ln w="3175">
                          <a:noFill/>
                        </a:ln>
                      </p166:spPr>
                    </pslz:zmPr>
                  </pslz:sldZmObj>
                </pslz:sldZm>
              </a:graphicData>
            </a:graphic>
          </p:graphicFrame>
        </mc:Choice>
        <mc:Fallback>
          <p:pic>
            <p:nvPicPr>
              <p:cNvPr id="4" name="Slide Zoom 3">
                <a:hlinkClick r:id="rId17" action="ppaction://hlinksldjump"/>
                <a:extLst>
                  <a:ext uri="{FF2B5EF4-FFF2-40B4-BE49-F238E27FC236}">
                    <a16:creationId xmlns:a16="http://schemas.microsoft.com/office/drawing/2014/main" id="{4554995D-5128-72DF-3534-7A21BFB291C8}"/>
                  </a:ext>
                </a:extLst>
              </p:cNvPr>
              <p:cNvPicPr>
                <a:picLocks noGrp="1" noRot="1" noChangeAspect="1" noMove="1" noResize="1" noEditPoints="1" noAdjustHandles="1" noChangeArrowheads="1" noChangeShapeType="1"/>
              </p:cNvPicPr>
              <p:nvPr/>
            </p:nvPicPr>
            <p:blipFill>
              <a:blip r:embed="rId16"/>
              <a:stretch>
                <a:fillRect/>
              </a:stretch>
            </p:blipFill>
            <p:spPr>
              <a:xfrm>
                <a:off x="2512535" y="2135295"/>
                <a:ext cx="1796570" cy="1142328"/>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16" name="Slide Zoom 15">
                <a:extLst>
                  <a:ext uri="{FF2B5EF4-FFF2-40B4-BE49-F238E27FC236}">
                    <a16:creationId xmlns:a16="http://schemas.microsoft.com/office/drawing/2014/main" id="{C0C43651-2667-9890-D594-6B38C7CF60E2}"/>
                  </a:ext>
                </a:extLst>
              </p:cNvPr>
              <p:cNvGraphicFramePr>
                <a:graphicFrameLocks noChangeAspect="1"/>
              </p:cNvGraphicFramePr>
              <p:nvPr>
                <p:extLst>
                  <p:ext uri="{D42A27DB-BD31-4B8C-83A1-F6EECF244321}">
                    <p14:modId xmlns:p14="http://schemas.microsoft.com/office/powerpoint/2010/main" val="954465298"/>
                  </p:ext>
                </p:extLst>
              </p:nvPr>
            </p:nvGraphicFramePr>
            <p:xfrm>
              <a:off x="5197714" y="2041999"/>
              <a:ext cx="1796570" cy="1142328"/>
            </p:xfrm>
            <a:graphic>
              <a:graphicData uri="http://schemas.microsoft.com/office/powerpoint/2016/slidezoom">
                <pslz:sldZm>
                  <pslz:sldZmObj sldId="272" cId="799790203">
                    <pslz:zmPr id="{25872F5E-957A-0042-997D-D55B9871FF43}" imageType="cover" transitionDur="1000">
                      <p166:blipFill xmlns:p166="http://schemas.microsoft.com/office/powerpoint/2016/6/main">
                        <a:blip r:embed="rId16"/>
                        <a:stretch>
                          <a:fillRect/>
                        </a:stretch>
                      </p166:blipFill>
                      <p166:spPr xmlns:p166="http://schemas.microsoft.com/office/powerpoint/2016/6/main">
                        <a:xfrm>
                          <a:off x="0" y="0"/>
                          <a:ext cx="1796570" cy="1142328"/>
                        </a:xfrm>
                        <a:prstGeom prst="rect">
                          <a:avLst/>
                        </a:prstGeom>
                        <a:ln w="3175">
                          <a:noFill/>
                        </a:ln>
                      </p166:spPr>
                    </pslz:zmPr>
                  </pslz:sldZmObj>
                </pslz:sldZm>
              </a:graphicData>
            </a:graphic>
          </p:graphicFrame>
        </mc:Choice>
        <mc:Fallback>
          <p:pic>
            <p:nvPicPr>
              <p:cNvPr id="16" name="Slide Zoom 15">
                <a:hlinkClick r:id="rId18" action="ppaction://hlinksldjump"/>
                <a:extLst>
                  <a:ext uri="{FF2B5EF4-FFF2-40B4-BE49-F238E27FC236}">
                    <a16:creationId xmlns:a16="http://schemas.microsoft.com/office/drawing/2014/main" id="{C0C43651-2667-9890-D594-6B38C7CF60E2}"/>
                  </a:ext>
                </a:extLst>
              </p:cNvPr>
              <p:cNvPicPr>
                <a:picLocks noGrp="1" noRot="1" noChangeAspect="1" noMove="1" noResize="1" noEditPoints="1" noAdjustHandles="1" noChangeArrowheads="1" noChangeShapeType="1"/>
              </p:cNvPicPr>
              <p:nvPr/>
            </p:nvPicPr>
            <p:blipFill>
              <a:blip r:embed="rId16"/>
              <a:stretch>
                <a:fillRect/>
              </a:stretch>
            </p:blipFill>
            <p:spPr>
              <a:xfrm>
                <a:off x="5197714" y="2041999"/>
                <a:ext cx="1796570" cy="1142328"/>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31" name="Slide Zoom 30">
                <a:extLst>
                  <a:ext uri="{FF2B5EF4-FFF2-40B4-BE49-F238E27FC236}">
                    <a16:creationId xmlns:a16="http://schemas.microsoft.com/office/drawing/2014/main" id="{1708BAEE-FE43-EFB0-589B-4E4188DA1FD1}"/>
                  </a:ext>
                </a:extLst>
              </p:cNvPr>
              <p:cNvGraphicFramePr>
                <a:graphicFrameLocks noChangeAspect="1"/>
              </p:cNvGraphicFramePr>
              <p:nvPr>
                <p:extLst>
                  <p:ext uri="{D42A27DB-BD31-4B8C-83A1-F6EECF244321}">
                    <p14:modId xmlns:p14="http://schemas.microsoft.com/office/powerpoint/2010/main" val="1475322507"/>
                  </p:ext>
                </p:extLst>
              </p:nvPr>
            </p:nvGraphicFramePr>
            <p:xfrm>
              <a:off x="7970417" y="2150785"/>
              <a:ext cx="1796570" cy="1142328"/>
            </p:xfrm>
            <a:graphic>
              <a:graphicData uri="http://schemas.microsoft.com/office/powerpoint/2016/slidezoom">
                <pslz:sldZm>
                  <pslz:sldZmObj sldId="286" cId="2131139818">
                    <pslz:zmPr id="{FDA7F974-877E-584D-83D1-FBAAD53C95FE}" imageType="cover" transitionDur="1000">
                      <p166:blipFill xmlns:p166="http://schemas.microsoft.com/office/powerpoint/2016/6/main">
                        <a:blip r:embed="rId16"/>
                        <a:stretch>
                          <a:fillRect/>
                        </a:stretch>
                      </p166:blipFill>
                      <p166:spPr xmlns:p166="http://schemas.microsoft.com/office/powerpoint/2016/6/main">
                        <a:xfrm>
                          <a:off x="0" y="0"/>
                          <a:ext cx="1796570" cy="1142328"/>
                        </a:xfrm>
                        <a:prstGeom prst="rect">
                          <a:avLst/>
                        </a:prstGeom>
                        <a:ln w="3175">
                          <a:noFill/>
                        </a:ln>
                      </p166:spPr>
                    </pslz:zmPr>
                  </pslz:sldZmObj>
                </pslz:sldZm>
              </a:graphicData>
            </a:graphic>
          </p:graphicFrame>
        </mc:Choice>
        <mc:Fallback>
          <p:pic>
            <p:nvPicPr>
              <p:cNvPr id="31" name="Slide Zoom 30">
                <a:hlinkClick r:id="rId19" action="ppaction://hlinksldjump"/>
                <a:extLst>
                  <a:ext uri="{FF2B5EF4-FFF2-40B4-BE49-F238E27FC236}">
                    <a16:creationId xmlns:a16="http://schemas.microsoft.com/office/drawing/2014/main" id="{1708BAEE-FE43-EFB0-589B-4E4188DA1FD1}"/>
                  </a:ext>
                </a:extLst>
              </p:cNvPr>
              <p:cNvPicPr>
                <a:picLocks noGrp="1" noRot="1" noChangeAspect="1" noMove="1" noResize="1" noEditPoints="1" noAdjustHandles="1" noChangeArrowheads="1" noChangeShapeType="1"/>
              </p:cNvPicPr>
              <p:nvPr/>
            </p:nvPicPr>
            <p:blipFill>
              <a:blip r:embed="rId16"/>
              <a:stretch>
                <a:fillRect/>
              </a:stretch>
            </p:blipFill>
            <p:spPr>
              <a:xfrm>
                <a:off x="7970417" y="2150785"/>
                <a:ext cx="1796570" cy="1142328"/>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33" name="Slide Zoom 32">
                <a:extLst>
                  <a:ext uri="{FF2B5EF4-FFF2-40B4-BE49-F238E27FC236}">
                    <a16:creationId xmlns:a16="http://schemas.microsoft.com/office/drawing/2014/main" id="{9DBA6BB4-B652-F2F8-F78F-04E44DF5005C}"/>
                  </a:ext>
                </a:extLst>
              </p:cNvPr>
              <p:cNvGraphicFramePr>
                <a:graphicFrameLocks noChangeAspect="1"/>
              </p:cNvGraphicFramePr>
              <p:nvPr>
                <p:extLst>
                  <p:ext uri="{D42A27DB-BD31-4B8C-83A1-F6EECF244321}">
                    <p14:modId xmlns:p14="http://schemas.microsoft.com/office/powerpoint/2010/main" val="2130938628"/>
                  </p:ext>
                </p:extLst>
              </p:nvPr>
            </p:nvGraphicFramePr>
            <p:xfrm>
              <a:off x="1149461" y="4213153"/>
              <a:ext cx="1796570" cy="1142328"/>
            </p:xfrm>
            <a:graphic>
              <a:graphicData uri="http://schemas.microsoft.com/office/powerpoint/2016/slidezoom">
                <pslz:sldZm>
                  <pslz:sldZmObj sldId="298" cId="3187495239">
                    <pslz:zmPr id="{13E59221-5349-D94E-93F8-128DDB2ECF59}" imageType="cover" transitionDur="1000">
                      <p166:blipFill xmlns:p166="http://schemas.microsoft.com/office/powerpoint/2016/6/main">
                        <a:blip r:embed="rId16"/>
                        <a:stretch>
                          <a:fillRect/>
                        </a:stretch>
                      </p166:blipFill>
                      <p166:spPr xmlns:p166="http://schemas.microsoft.com/office/powerpoint/2016/6/main">
                        <a:xfrm>
                          <a:off x="0" y="0"/>
                          <a:ext cx="1796570" cy="1142328"/>
                        </a:xfrm>
                        <a:prstGeom prst="rect">
                          <a:avLst/>
                        </a:prstGeom>
                        <a:ln w="3175">
                          <a:noFill/>
                        </a:ln>
                      </p166:spPr>
                    </pslz:zmPr>
                  </pslz:sldZmObj>
                </pslz:sldZm>
              </a:graphicData>
            </a:graphic>
          </p:graphicFrame>
        </mc:Choice>
        <mc:Fallback>
          <p:pic>
            <p:nvPicPr>
              <p:cNvPr id="33" name="Slide Zoom 32">
                <a:hlinkClick r:id="rId20" action="ppaction://hlinksldjump"/>
                <a:extLst>
                  <a:ext uri="{FF2B5EF4-FFF2-40B4-BE49-F238E27FC236}">
                    <a16:creationId xmlns:a16="http://schemas.microsoft.com/office/drawing/2014/main" id="{9DBA6BB4-B652-F2F8-F78F-04E44DF5005C}"/>
                  </a:ext>
                </a:extLst>
              </p:cNvPr>
              <p:cNvPicPr>
                <a:picLocks noGrp="1" noRot="1" noChangeAspect="1" noMove="1" noResize="1" noEditPoints="1" noAdjustHandles="1" noChangeArrowheads="1" noChangeShapeType="1"/>
              </p:cNvPicPr>
              <p:nvPr/>
            </p:nvPicPr>
            <p:blipFill>
              <a:blip r:embed="rId16"/>
              <a:stretch>
                <a:fillRect/>
              </a:stretch>
            </p:blipFill>
            <p:spPr>
              <a:xfrm>
                <a:off x="1149461" y="4213153"/>
                <a:ext cx="1796570" cy="1142328"/>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35" name="Slide Zoom 34">
                <a:extLst>
                  <a:ext uri="{FF2B5EF4-FFF2-40B4-BE49-F238E27FC236}">
                    <a16:creationId xmlns:a16="http://schemas.microsoft.com/office/drawing/2014/main" id="{75D6CFFF-4CC1-B8D2-545D-3EC0E383A09B}"/>
                  </a:ext>
                </a:extLst>
              </p:cNvPr>
              <p:cNvGraphicFramePr>
                <a:graphicFrameLocks noChangeAspect="1"/>
              </p:cNvGraphicFramePr>
              <p:nvPr>
                <p:extLst>
                  <p:ext uri="{D42A27DB-BD31-4B8C-83A1-F6EECF244321}">
                    <p14:modId xmlns:p14="http://schemas.microsoft.com/office/powerpoint/2010/main" val="3324672723"/>
                  </p:ext>
                </p:extLst>
              </p:nvPr>
            </p:nvGraphicFramePr>
            <p:xfrm>
              <a:off x="3892748" y="4232207"/>
              <a:ext cx="1796570" cy="1142328"/>
            </p:xfrm>
            <a:graphic>
              <a:graphicData uri="http://schemas.microsoft.com/office/powerpoint/2016/slidezoom">
                <pslz:sldZm>
                  <pslz:sldZmObj sldId="299" cId="3670582831">
                    <pslz:zmPr id="{2DD338C4-23E9-6D44-AECC-6BE0819CFFD2}" imageType="cover" transitionDur="1000">
                      <p166:blipFill xmlns:p166="http://schemas.microsoft.com/office/powerpoint/2016/6/main">
                        <a:blip r:embed="rId16"/>
                        <a:stretch>
                          <a:fillRect/>
                        </a:stretch>
                      </p166:blipFill>
                      <p166:spPr xmlns:p166="http://schemas.microsoft.com/office/powerpoint/2016/6/main">
                        <a:xfrm>
                          <a:off x="0" y="0"/>
                          <a:ext cx="1796570" cy="1142328"/>
                        </a:xfrm>
                        <a:prstGeom prst="rect">
                          <a:avLst/>
                        </a:prstGeom>
                        <a:ln w="3175">
                          <a:noFill/>
                        </a:ln>
                      </p166:spPr>
                    </pslz:zmPr>
                  </pslz:sldZmObj>
                </pslz:sldZm>
              </a:graphicData>
            </a:graphic>
          </p:graphicFrame>
        </mc:Choice>
        <mc:Fallback>
          <p:pic>
            <p:nvPicPr>
              <p:cNvPr id="35" name="Slide Zoom 34">
                <a:hlinkClick r:id="rId21" action="ppaction://hlinksldjump"/>
                <a:extLst>
                  <a:ext uri="{FF2B5EF4-FFF2-40B4-BE49-F238E27FC236}">
                    <a16:creationId xmlns:a16="http://schemas.microsoft.com/office/drawing/2014/main" id="{75D6CFFF-4CC1-B8D2-545D-3EC0E383A09B}"/>
                  </a:ext>
                </a:extLst>
              </p:cNvPr>
              <p:cNvPicPr>
                <a:picLocks noGrp="1" noRot="1" noChangeAspect="1" noMove="1" noResize="1" noEditPoints="1" noAdjustHandles="1" noChangeArrowheads="1" noChangeShapeType="1"/>
              </p:cNvPicPr>
              <p:nvPr/>
            </p:nvPicPr>
            <p:blipFill>
              <a:blip r:embed="rId16"/>
              <a:stretch>
                <a:fillRect/>
              </a:stretch>
            </p:blipFill>
            <p:spPr>
              <a:xfrm>
                <a:off x="3892748" y="4232207"/>
                <a:ext cx="1796570" cy="1142328"/>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37" name="Slide Zoom 36">
                <a:extLst>
                  <a:ext uri="{FF2B5EF4-FFF2-40B4-BE49-F238E27FC236}">
                    <a16:creationId xmlns:a16="http://schemas.microsoft.com/office/drawing/2014/main" id="{10CC9C87-0FC1-20D3-53A4-161FC141B728}"/>
                  </a:ext>
                </a:extLst>
              </p:cNvPr>
              <p:cNvGraphicFramePr>
                <a:graphicFrameLocks noChangeAspect="1"/>
              </p:cNvGraphicFramePr>
              <p:nvPr>
                <p:extLst>
                  <p:ext uri="{D42A27DB-BD31-4B8C-83A1-F6EECF244321}">
                    <p14:modId xmlns:p14="http://schemas.microsoft.com/office/powerpoint/2010/main" val="3619084299"/>
                  </p:ext>
                </p:extLst>
              </p:nvPr>
            </p:nvGraphicFramePr>
            <p:xfrm>
              <a:off x="6546817" y="4199767"/>
              <a:ext cx="1796570" cy="1142328"/>
            </p:xfrm>
            <a:graphic>
              <a:graphicData uri="http://schemas.microsoft.com/office/powerpoint/2016/slidezoom">
                <pslz:sldZm>
                  <pslz:sldZmObj sldId="288" cId="1831418614">
                    <pslz:zmPr id="{4B38780F-7CEE-C64C-A3AA-D1884D3BAA6A}" imageType="cover" transitionDur="1000">
                      <p166:blipFill xmlns:p166="http://schemas.microsoft.com/office/powerpoint/2016/6/main">
                        <a:blip r:embed="rId16"/>
                        <a:stretch>
                          <a:fillRect/>
                        </a:stretch>
                      </p166:blipFill>
                      <p166:spPr xmlns:p166="http://schemas.microsoft.com/office/powerpoint/2016/6/main">
                        <a:xfrm>
                          <a:off x="0" y="0"/>
                          <a:ext cx="1796570" cy="1142328"/>
                        </a:xfrm>
                        <a:prstGeom prst="rect">
                          <a:avLst/>
                        </a:prstGeom>
                        <a:ln w="3175">
                          <a:noFill/>
                        </a:ln>
                      </p166:spPr>
                    </pslz:zmPr>
                  </pslz:sldZmObj>
                </pslz:sldZm>
              </a:graphicData>
            </a:graphic>
          </p:graphicFrame>
        </mc:Choice>
        <mc:Fallback>
          <p:pic>
            <p:nvPicPr>
              <p:cNvPr id="37" name="Slide Zoom 36">
                <a:hlinkClick r:id="rId22" action="ppaction://hlinksldjump"/>
                <a:extLst>
                  <a:ext uri="{FF2B5EF4-FFF2-40B4-BE49-F238E27FC236}">
                    <a16:creationId xmlns:a16="http://schemas.microsoft.com/office/drawing/2014/main" id="{10CC9C87-0FC1-20D3-53A4-161FC141B728}"/>
                  </a:ext>
                </a:extLst>
              </p:cNvPr>
              <p:cNvPicPr>
                <a:picLocks noGrp="1" noRot="1" noChangeAspect="1" noMove="1" noResize="1" noEditPoints="1" noAdjustHandles="1" noChangeArrowheads="1" noChangeShapeType="1"/>
              </p:cNvPicPr>
              <p:nvPr/>
            </p:nvPicPr>
            <p:blipFill>
              <a:blip r:embed="rId16"/>
              <a:stretch>
                <a:fillRect/>
              </a:stretch>
            </p:blipFill>
            <p:spPr>
              <a:xfrm>
                <a:off x="6546817" y="4199767"/>
                <a:ext cx="1796570" cy="1142328"/>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39" name="Slide Zoom 38">
                <a:extLst>
                  <a:ext uri="{FF2B5EF4-FFF2-40B4-BE49-F238E27FC236}">
                    <a16:creationId xmlns:a16="http://schemas.microsoft.com/office/drawing/2014/main" id="{6DC7AC18-516A-7207-95CE-2F02F5085D18}"/>
                  </a:ext>
                </a:extLst>
              </p:cNvPr>
              <p:cNvGraphicFramePr>
                <a:graphicFrameLocks noChangeAspect="1"/>
              </p:cNvGraphicFramePr>
              <p:nvPr>
                <p:extLst>
                  <p:ext uri="{D42A27DB-BD31-4B8C-83A1-F6EECF244321}">
                    <p14:modId xmlns:p14="http://schemas.microsoft.com/office/powerpoint/2010/main" val="3247555404"/>
                  </p:ext>
                </p:extLst>
              </p:nvPr>
            </p:nvGraphicFramePr>
            <p:xfrm>
              <a:off x="9363370" y="4259522"/>
              <a:ext cx="1796570" cy="1142328"/>
            </p:xfrm>
            <a:graphic>
              <a:graphicData uri="http://schemas.microsoft.com/office/powerpoint/2016/slidezoom">
                <pslz:sldZm>
                  <pslz:sldZmObj sldId="287" cId="1410710156">
                    <pslz:zmPr id="{0269B4CA-8A98-CD48-9B29-5CFDB8959601}" imageType="cover" transitionDur="1000">
                      <p166:blipFill xmlns:p166="http://schemas.microsoft.com/office/powerpoint/2016/6/main">
                        <a:blip r:embed="rId16"/>
                        <a:stretch>
                          <a:fillRect/>
                        </a:stretch>
                      </p166:blipFill>
                      <p166:spPr xmlns:p166="http://schemas.microsoft.com/office/powerpoint/2016/6/main">
                        <a:xfrm>
                          <a:off x="0" y="0"/>
                          <a:ext cx="1796570" cy="1142328"/>
                        </a:xfrm>
                        <a:prstGeom prst="rect">
                          <a:avLst/>
                        </a:prstGeom>
                        <a:ln w="3175">
                          <a:noFill/>
                        </a:ln>
                      </p166:spPr>
                    </pslz:zmPr>
                  </pslz:sldZmObj>
                </pslz:sldZm>
              </a:graphicData>
            </a:graphic>
          </p:graphicFrame>
        </mc:Choice>
        <mc:Fallback>
          <p:pic>
            <p:nvPicPr>
              <p:cNvPr id="39" name="Slide Zoom 38">
                <a:hlinkClick r:id="rId23" action="ppaction://hlinksldjump"/>
                <a:extLst>
                  <a:ext uri="{FF2B5EF4-FFF2-40B4-BE49-F238E27FC236}">
                    <a16:creationId xmlns:a16="http://schemas.microsoft.com/office/drawing/2014/main" id="{6DC7AC18-516A-7207-95CE-2F02F5085D18}"/>
                  </a:ext>
                </a:extLst>
              </p:cNvPr>
              <p:cNvPicPr>
                <a:picLocks noGrp="1" noRot="1" noChangeAspect="1" noMove="1" noResize="1" noEditPoints="1" noAdjustHandles="1" noChangeArrowheads="1" noChangeShapeType="1"/>
              </p:cNvPicPr>
              <p:nvPr/>
            </p:nvPicPr>
            <p:blipFill>
              <a:blip r:embed="rId16"/>
              <a:stretch>
                <a:fillRect/>
              </a:stretch>
            </p:blipFill>
            <p:spPr>
              <a:xfrm>
                <a:off x="9363370" y="4259522"/>
                <a:ext cx="1796570" cy="1142328"/>
              </a:xfrm>
              <a:prstGeom prst="rect">
                <a:avLst/>
              </a:prstGeom>
              <a:ln w="3175">
                <a:noFill/>
              </a:ln>
            </p:spPr>
          </p:pic>
        </mc:Fallback>
      </mc:AlternateContent>
    </p:spTree>
    <p:extLst>
      <p:ext uri="{BB962C8B-B14F-4D97-AF65-F5344CB8AC3E}">
        <p14:creationId xmlns:p14="http://schemas.microsoft.com/office/powerpoint/2010/main" val="39515191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1" name="Rectangle 5130">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3" name="Rectangle 5132">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5" name="Rectangle 5134">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7" name="Freeform: Shape 5136">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39" name="Rectangle 5138">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2C5F51-6C83-E5B1-C4D7-1BB674C5C911}"/>
              </a:ext>
            </a:extLst>
          </p:cNvPr>
          <p:cNvSpPr>
            <a:spLocks noGrp="1"/>
          </p:cNvSpPr>
          <p:nvPr>
            <p:ph type="title"/>
          </p:nvPr>
        </p:nvSpPr>
        <p:spPr>
          <a:xfrm>
            <a:off x="662180" y="2862471"/>
            <a:ext cx="3041803" cy="2907802"/>
          </a:xfrm>
        </p:spPr>
        <p:txBody>
          <a:bodyPr vert="horz" lIns="91440" tIns="45720" rIns="91440" bIns="45720" rtlCol="0" anchor="t">
            <a:normAutofit/>
          </a:bodyPr>
          <a:lstStyle/>
          <a:p>
            <a:r>
              <a:rPr lang="en-US" sz="2800">
                <a:solidFill>
                  <a:srgbClr val="FFFFFF"/>
                </a:solidFill>
              </a:rPr>
              <a:t>Acknowledgement  </a:t>
            </a:r>
            <a:br>
              <a:rPr lang="en-US" sz="2800">
                <a:solidFill>
                  <a:srgbClr val="FFFFFF"/>
                </a:solidFill>
              </a:rPr>
            </a:br>
            <a:endParaRPr lang="en-US" sz="2800">
              <a:solidFill>
                <a:srgbClr val="FFFFFF"/>
              </a:solidFill>
            </a:endParaRPr>
          </a:p>
        </p:txBody>
      </p:sp>
      <p:pic>
        <p:nvPicPr>
          <p:cNvPr id="5124" name="Picture 4" descr="upload.wikimedia.org/wikipedia/ar/archive/3/37/201...">
            <a:extLst>
              <a:ext uri="{FF2B5EF4-FFF2-40B4-BE49-F238E27FC236}">
                <a16:creationId xmlns:a16="http://schemas.microsoft.com/office/drawing/2014/main" id="{55E2D791-30F7-5F8F-05C8-F6B2CA4B869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48365" y="3855707"/>
            <a:ext cx="2273893" cy="211472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وزارة التعليم (السعودية)">
            <a:extLst>
              <a:ext uri="{FF2B5EF4-FFF2-40B4-BE49-F238E27FC236}">
                <a16:creationId xmlns:a16="http://schemas.microsoft.com/office/drawing/2014/main" id="{8880BEBD-59A0-A3BE-E908-E5E22A30354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243583" y="997350"/>
            <a:ext cx="2951386" cy="150462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ome | College and Graduate School of Arts and Sciences, University of  Virginia">
            <a:extLst>
              <a:ext uri="{FF2B5EF4-FFF2-40B4-BE49-F238E27FC236}">
                <a16:creationId xmlns:a16="http://schemas.microsoft.com/office/drawing/2014/main" id="{6C0BD10C-3FA9-A7F5-E801-8F75342E777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243583" y="2586490"/>
            <a:ext cx="7112423" cy="11414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666B3A9-5AF5-EC45-A770-B761C0C4B5E2}"/>
              </a:ext>
            </a:extLst>
          </p:cNvPr>
          <p:cNvSpPr txBox="1"/>
          <p:nvPr/>
        </p:nvSpPr>
        <p:spPr>
          <a:xfrm>
            <a:off x="6172529" y="4024731"/>
            <a:ext cx="4182533" cy="1477328"/>
          </a:xfrm>
          <a:prstGeom prst="rect">
            <a:avLst/>
          </a:prstGeom>
          <a:noFill/>
        </p:spPr>
        <p:txBody>
          <a:bodyPr wrap="square" rtlCol="0">
            <a:spAutoFit/>
          </a:bodyPr>
          <a:lstStyle/>
          <a:p>
            <a:pPr marL="457200" marR="0"/>
            <a:r>
              <a:rPr lang="en-US" sz="1800" dirty="0">
                <a:effectLst/>
                <a:latin typeface="TimesNewRomanPSMT"/>
                <a:ea typeface="Times New Roman" panose="02020603050405020304" pitchFamily="18" charset="0"/>
              </a:rPr>
              <a:t>- Dr. Stephan </a:t>
            </a:r>
            <a:r>
              <a:rPr lang="en-US" sz="1800" dirty="0" err="1">
                <a:effectLst/>
                <a:latin typeface="TimesNewRomanPSMT"/>
                <a:ea typeface="Times New Roman" panose="02020603050405020304" pitchFamily="18" charset="0"/>
              </a:rPr>
              <a:t>Macko</a:t>
            </a:r>
            <a:endParaRPr lang="en-US" sz="1800" dirty="0">
              <a:effectLst/>
              <a:latin typeface="Times New Roman" panose="02020603050405020304" pitchFamily="18" charset="0"/>
              <a:ea typeface="Times New Roman" panose="02020603050405020304" pitchFamily="18" charset="0"/>
            </a:endParaRPr>
          </a:p>
          <a:p>
            <a:pPr marL="457200" marR="0"/>
            <a:r>
              <a:rPr lang="en-US" sz="1800" dirty="0">
                <a:effectLst/>
                <a:latin typeface="TimesNewRomanPSMT"/>
                <a:ea typeface="Times New Roman" panose="02020603050405020304" pitchFamily="18" charset="0"/>
              </a:rPr>
              <a:t>- Dr. Robert Davis </a:t>
            </a:r>
            <a:endParaRPr lang="en-US" sz="1800" dirty="0">
              <a:effectLst/>
              <a:latin typeface="Times New Roman" panose="02020603050405020304" pitchFamily="18" charset="0"/>
              <a:ea typeface="Times New Roman" panose="02020603050405020304" pitchFamily="18" charset="0"/>
            </a:endParaRPr>
          </a:p>
          <a:p>
            <a:pPr marL="457200" marR="0"/>
            <a:r>
              <a:rPr lang="en-US" sz="1800" dirty="0">
                <a:effectLst/>
                <a:latin typeface="TimesNewRomanPSMT"/>
                <a:ea typeface="Times New Roman" panose="02020603050405020304" pitchFamily="18" charset="0"/>
              </a:rPr>
              <a:t>- Dr. Ashraf </a:t>
            </a:r>
            <a:r>
              <a:rPr lang="en-US" sz="1800" dirty="0" err="1">
                <a:effectLst/>
                <a:latin typeface="TimesNewRomanPSMT"/>
                <a:ea typeface="Times New Roman" panose="02020603050405020304" pitchFamily="18" charset="0"/>
              </a:rPr>
              <a:t>Farahat</a:t>
            </a:r>
            <a:endParaRPr lang="en-US" sz="1800" dirty="0">
              <a:effectLst/>
              <a:latin typeface="TimesNewRomanPSMT"/>
              <a:ea typeface="Times New Roman" panose="02020603050405020304" pitchFamily="18" charset="0"/>
            </a:endParaRPr>
          </a:p>
          <a:p>
            <a:pPr marL="457200" marR="0"/>
            <a:r>
              <a:rPr lang="en-US" dirty="0">
                <a:latin typeface="TimesNewRomanPSMT"/>
                <a:ea typeface="Times New Roman" panose="02020603050405020304" pitchFamily="18" charset="0"/>
              </a:rPr>
              <a:t>- My family</a:t>
            </a:r>
            <a:r>
              <a:rPr lang="ar-SA" dirty="0">
                <a:latin typeface="TimesNewRomanPSMT"/>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927961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23537"/>
        </a:solidFill>
        <a:effectLst/>
      </p:bgPr>
    </p:bg>
    <p:spTree>
      <p:nvGrpSpPr>
        <p:cNvPr id="1" name=""/>
        <p:cNvGrpSpPr/>
        <p:nvPr/>
      </p:nvGrpSpPr>
      <p:grpSpPr>
        <a:xfrm>
          <a:off x="0" y="0"/>
          <a:ext cx="0" cy="0"/>
          <a:chOff x="0" y="0"/>
          <a:chExt cx="0" cy="0"/>
        </a:xfrm>
      </p:grpSpPr>
      <p:pic>
        <p:nvPicPr>
          <p:cNvPr id="6" name="Graphic 5" descr="Satellite with solid fill">
            <a:extLst>
              <a:ext uri="{FF2B5EF4-FFF2-40B4-BE49-F238E27FC236}">
                <a16:creationId xmlns:a16="http://schemas.microsoft.com/office/drawing/2014/main" id="{C90CB1B2-E9AF-F9B6-FD63-4B40B1DF00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51998" y="2302933"/>
            <a:ext cx="2252133" cy="2252133"/>
          </a:xfrm>
          <a:prstGeom prst="rect">
            <a:avLst/>
          </a:prstGeom>
        </p:spPr>
      </p:pic>
      <p:sp>
        <p:nvSpPr>
          <p:cNvPr id="7" name="TextBox 6">
            <a:extLst>
              <a:ext uri="{FF2B5EF4-FFF2-40B4-BE49-F238E27FC236}">
                <a16:creationId xmlns:a16="http://schemas.microsoft.com/office/drawing/2014/main" id="{654B151A-BE0D-EA69-7E54-38AA34618E5E}"/>
              </a:ext>
            </a:extLst>
          </p:cNvPr>
          <p:cNvSpPr txBox="1"/>
          <p:nvPr/>
        </p:nvSpPr>
        <p:spPr>
          <a:xfrm>
            <a:off x="287869" y="144946"/>
            <a:ext cx="9889067" cy="6555641"/>
          </a:xfrm>
          <a:prstGeom prst="rect">
            <a:avLst/>
          </a:prstGeom>
          <a:noFill/>
        </p:spPr>
        <p:txBody>
          <a:bodyPr wrap="square" rtlCol="0">
            <a:spAutoFit/>
          </a:bodyPr>
          <a:lstStyle/>
          <a:p>
            <a:r>
              <a:rPr lang="en-US" sz="2400" dirty="0">
                <a:solidFill>
                  <a:schemeClr val="bg1"/>
                </a:solidFill>
              </a:rPr>
              <a:t>- Terra and Aqua Satellites: </a:t>
            </a:r>
          </a:p>
          <a:p>
            <a:r>
              <a:rPr lang="en-US" sz="2000" dirty="0">
                <a:solidFill>
                  <a:schemeClr val="bg1"/>
                </a:solidFill>
              </a:rPr>
              <a:t>Terra launched in 1999, Aqua in 2002  by NASA; instrumental in Earth observation</a:t>
            </a:r>
          </a:p>
          <a:p>
            <a:endParaRPr lang="en-US" sz="2000" dirty="0">
              <a:solidFill>
                <a:schemeClr val="bg1"/>
              </a:solidFill>
            </a:endParaRPr>
          </a:p>
          <a:p>
            <a:r>
              <a:rPr lang="en-US" sz="2400" dirty="0">
                <a:solidFill>
                  <a:schemeClr val="bg1"/>
                </a:solidFill>
              </a:rPr>
              <a:t>- MODIS Instrument: </a:t>
            </a:r>
          </a:p>
          <a:p>
            <a:r>
              <a:rPr lang="en-US" sz="2000" dirty="0">
                <a:solidFill>
                  <a:schemeClr val="bg1"/>
                </a:solidFill>
              </a:rPr>
              <a:t>Moderate Resolution Imaging Spectroradiometer on Terra and Aqua satellites </a:t>
            </a:r>
          </a:p>
          <a:p>
            <a:endParaRPr lang="en-US" sz="2000" dirty="0">
              <a:solidFill>
                <a:schemeClr val="bg1"/>
              </a:solidFill>
            </a:endParaRPr>
          </a:p>
          <a:p>
            <a:r>
              <a:rPr lang="en-US" sz="2400" dirty="0">
                <a:solidFill>
                  <a:schemeClr val="bg1"/>
                </a:solidFill>
              </a:rPr>
              <a:t>- Data Capture: </a:t>
            </a:r>
          </a:p>
          <a:p>
            <a:r>
              <a:rPr lang="en-US" sz="2000" dirty="0">
                <a:solidFill>
                  <a:schemeClr val="bg1"/>
                </a:solidFill>
              </a:rPr>
              <a:t>Captures images in 36 spectral bands, moderate spatial resolutions (250m to 1km), daily global coverage </a:t>
            </a:r>
          </a:p>
          <a:p>
            <a:endParaRPr lang="en-US" sz="2000" dirty="0">
              <a:solidFill>
                <a:schemeClr val="bg1"/>
              </a:solidFill>
            </a:endParaRPr>
          </a:p>
          <a:p>
            <a:r>
              <a:rPr lang="en-US" sz="2400" dirty="0">
                <a:solidFill>
                  <a:schemeClr val="bg1"/>
                </a:solidFill>
              </a:rPr>
              <a:t>- Applications of Terra/Aqua-MODIS: </a:t>
            </a:r>
          </a:p>
          <a:p>
            <a:r>
              <a:rPr lang="en-US" sz="2000" dirty="0">
                <a:solidFill>
                  <a:schemeClr val="bg1"/>
                </a:solidFill>
              </a:rPr>
              <a:t>Monitoring climate change indicators, land cover mapping, vegetation dynamics, air quality assessment</a:t>
            </a:r>
          </a:p>
          <a:p>
            <a:endParaRPr lang="en-US" sz="2000" dirty="0">
              <a:solidFill>
                <a:schemeClr val="bg1"/>
              </a:solidFill>
            </a:endParaRPr>
          </a:p>
          <a:p>
            <a:r>
              <a:rPr lang="en-US" sz="2400" dirty="0">
                <a:solidFill>
                  <a:schemeClr val="bg1"/>
                </a:solidFill>
              </a:rPr>
              <a:t>- Advantages: </a:t>
            </a:r>
          </a:p>
          <a:p>
            <a:r>
              <a:rPr lang="en-US" sz="2000" dirty="0">
                <a:solidFill>
                  <a:schemeClr val="bg1"/>
                </a:solidFill>
              </a:rPr>
              <a:t>Global coverage, spectral capabilities, regular revisit times for large-scale environmental monitoring </a:t>
            </a:r>
          </a:p>
          <a:p>
            <a:endParaRPr lang="en-US" sz="2000" dirty="0">
              <a:solidFill>
                <a:schemeClr val="bg1"/>
              </a:solidFill>
            </a:endParaRPr>
          </a:p>
          <a:p>
            <a:r>
              <a:rPr lang="en-US" sz="2400" dirty="0">
                <a:solidFill>
                  <a:schemeClr val="bg1"/>
                </a:solidFill>
              </a:rPr>
              <a:t>- Limitations: </a:t>
            </a:r>
          </a:p>
          <a:p>
            <a:r>
              <a:rPr lang="en-US" sz="2000" dirty="0">
                <a:solidFill>
                  <a:schemeClr val="bg1"/>
                </a:solidFill>
              </a:rPr>
              <a:t>Spatial resolution constraints, cloud cover interference, data processing challenges </a:t>
            </a:r>
          </a:p>
        </p:txBody>
      </p:sp>
    </p:spTree>
    <p:extLst>
      <p:ext uri="{BB962C8B-B14F-4D97-AF65-F5344CB8AC3E}">
        <p14:creationId xmlns:p14="http://schemas.microsoft.com/office/powerpoint/2010/main" val="346987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E92C684A-67D5-11CD-85E8-E8910E3B38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632"/>
          <a:stretch/>
        </p:blipFill>
        <p:spPr bwMode="auto">
          <a:xfrm>
            <a:off x="-1317255"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16466E2-881B-A973-015F-192C1FFFAD81}"/>
              </a:ext>
            </a:extLst>
          </p:cNvPr>
          <p:cNvSpPr>
            <a:spLocks noGrp="1"/>
          </p:cNvSpPr>
          <p:nvPr>
            <p:ph idx="1"/>
          </p:nvPr>
        </p:nvSpPr>
        <p:spPr>
          <a:xfrm>
            <a:off x="5774267" y="372533"/>
            <a:ext cx="6212997" cy="6485466"/>
          </a:xfrm>
        </p:spPr>
        <p:txBody>
          <a:bodyPr>
            <a:noAutofit/>
          </a:bodyPr>
          <a:lstStyle/>
          <a:p>
            <a:pPr marL="0" indent="0">
              <a:buNone/>
            </a:pPr>
            <a:r>
              <a:rPr lang="en-US" sz="2000" dirty="0">
                <a:highlight>
                  <a:srgbClr val="E5EBFF"/>
                </a:highlight>
              </a:rPr>
              <a:t>- Definition of </a:t>
            </a:r>
            <a:r>
              <a:rPr lang="en-US" sz="2000" dirty="0" err="1">
                <a:highlight>
                  <a:srgbClr val="E5EBFF"/>
                </a:highlight>
              </a:rPr>
              <a:t>Ångström</a:t>
            </a:r>
            <a:r>
              <a:rPr lang="en-US" sz="2000" dirty="0">
                <a:highlight>
                  <a:srgbClr val="E5EBFF"/>
                </a:highlight>
              </a:rPr>
              <a:t> exponent:</a:t>
            </a:r>
          </a:p>
          <a:p>
            <a:pPr marL="0" indent="0">
              <a:buNone/>
            </a:pPr>
            <a:r>
              <a:rPr lang="en-US" sz="1800" dirty="0"/>
              <a:t> Parameter used in atmospheric science to describe aerosol particle size distribution </a:t>
            </a:r>
          </a:p>
          <a:p>
            <a:pPr marL="0" indent="0">
              <a:buNone/>
            </a:pPr>
            <a:r>
              <a:rPr lang="en-US" sz="2000" dirty="0">
                <a:highlight>
                  <a:srgbClr val="E5EBFF"/>
                </a:highlight>
              </a:rPr>
              <a:t>- Symbol and measurement: </a:t>
            </a:r>
          </a:p>
          <a:p>
            <a:pPr marL="0" indent="0">
              <a:buNone/>
            </a:pPr>
            <a:r>
              <a:rPr lang="en-US" sz="1800" dirty="0"/>
              <a:t>Denoted by "</a:t>
            </a:r>
            <a:r>
              <a:rPr lang="el-GR" sz="1800" dirty="0"/>
              <a:t>α" </a:t>
            </a:r>
            <a:r>
              <a:rPr lang="en-US" sz="1800" dirty="0"/>
              <a:t>and derived from light attenuation measurements at different wavelengths </a:t>
            </a:r>
          </a:p>
          <a:p>
            <a:pPr marL="0" indent="0">
              <a:buNone/>
            </a:pPr>
            <a:r>
              <a:rPr lang="en-US" sz="2000" dirty="0">
                <a:highlight>
                  <a:srgbClr val="E5EBFF"/>
                </a:highlight>
              </a:rPr>
              <a:t>- Relationship to aerosol particle size: </a:t>
            </a:r>
          </a:p>
          <a:p>
            <a:pPr marL="0" indent="0">
              <a:buNone/>
            </a:pPr>
            <a:r>
              <a:rPr lang="en-US" sz="1800" dirty="0"/>
              <a:t>High </a:t>
            </a:r>
            <a:r>
              <a:rPr lang="el-GR" sz="1800" dirty="0"/>
              <a:t>α </a:t>
            </a:r>
            <a:r>
              <a:rPr lang="en-US" sz="1800" dirty="0"/>
              <a:t>indicates small particles (&lt;0.1 micrometers), low </a:t>
            </a:r>
            <a:r>
              <a:rPr lang="el-GR" sz="1800" dirty="0"/>
              <a:t>α </a:t>
            </a:r>
            <a:r>
              <a:rPr lang="en-US" sz="1800" dirty="0"/>
              <a:t>indicates large particles (&gt;1 micrometer) </a:t>
            </a:r>
          </a:p>
          <a:p>
            <a:pPr marL="0" indent="0">
              <a:buNone/>
            </a:pPr>
            <a:r>
              <a:rPr lang="en-US" sz="2000" dirty="0">
                <a:highlight>
                  <a:srgbClr val="E5EBFF"/>
                </a:highlight>
              </a:rPr>
              <a:t>-Properties of aerosols: </a:t>
            </a:r>
          </a:p>
          <a:p>
            <a:pPr marL="0" indent="0">
              <a:buNone/>
            </a:pPr>
            <a:r>
              <a:rPr lang="en-US" sz="1800" dirty="0"/>
              <a:t>Small particles associated with combustion byproducts, large particles with natural sources </a:t>
            </a:r>
          </a:p>
          <a:p>
            <a:pPr marL="0" indent="0">
              <a:buNone/>
            </a:pPr>
            <a:r>
              <a:rPr lang="en-US" sz="2000" dirty="0">
                <a:highlight>
                  <a:srgbClr val="E5EBFF"/>
                </a:highlight>
              </a:rPr>
              <a:t>- Impacts of </a:t>
            </a:r>
            <a:r>
              <a:rPr lang="en-US" sz="2000" dirty="0" err="1">
                <a:highlight>
                  <a:srgbClr val="E5EBFF"/>
                </a:highlight>
              </a:rPr>
              <a:t>Ångström</a:t>
            </a:r>
            <a:r>
              <a:rPr lang="en-US" sz="2000" dirty="0">
                <a:highlight>
                  <a:srgbClr val="E5EBFF"/>
                </a:highlight>
              </a:rPr>
              <a:t> exponent: </a:t>
            </a:r>
          </a:p>
          <a:p>
            <a:pPr marL="0" indent="0">
              <a:buNone/>
            </a:pPr>
            <a:r>
              <a:rPr lang="en-US" sz="1800" dirty="0"/>
              <a:t>High </a:t>
            </a:r>
            <a:r>
              <a:rPr lang="el-GR" sz="1800" dirty="0"/>
              <a:t>α </a:t>
            </a:r>
            <a:r>
              <a:rPr lang="en-US" sz="1800" dirty="0"/>
              <a:t>leads to increased atmospheric haziness, reduced visibility, and formation of haze/smog </a:t>
            </a:r>
          </a:p>
          <a:p>
            <a:pPr marL="0" indent="0">
              <a:buNone/>
            </a:pPr>
            <a:r>
              <a:rPr lang="en-US" sz="2000" dirty="0">
                <a:highlight>
                  <a:srgbClr val="E5EBFF"/>
                </a:highlight>
              </a:rPr>
              <a:t>- Role in climate:</a:t>
            </a:r>
          </a:p>
          <a:p>
            <a:pPr marL="0" indent="0">
              <a:buNone/>
            </a:pPr>
            <a:r>
              <a:rPr lang="en-US" sz="1800" dirty="0"/>
              <a:t> Low </a:t>
            </a:r>
            <a:r>
              <a:rPr lang="el-GR" sz="1800" dirty="0"/>
              <a:t>α </a:t>
            </a:r>
            <a:r>
              <a:rPr lang="en-US" sz="1800" dirty="0"/>
              <a:t>can lead to localized heating effects, alter atmospheric temperature profile, and influence Earth's radiative balance </a:t>
            </a:r>
          </a:p>
        </p:txBody>
      </p:sp>
    </p:spTree>
    <p:extLst>
      <p:ext uri="{BB962C8B-B14F-4D97-AF65-F5344CB8AC3E}">
        <p14:creationId xmlns:p14="http://schemas.microsoft.com/office/powerpoint/2010/main" val="799790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79BE95-1861-7553-81ED-D8E002404622}"/>
              </a:ext>
            </a:extLst>
          </p:cNvPr>
          <p:cNvSpPr>
            <a:spLocks noGrp="1"/>
          </p:cNvSpPr>
          <p:nvPr>
            <p:ph idx="1"/>
          </p:nvPr>
        </p:nvSpPr>
        <p:spPr>
          <a:xfrm>
            <a:off x="5698067" y="3428999"/>
            <a:ext cx="6333066" cy="3293533"/>
          </a:xfrm>
        </p:spPr>
        <p:txBody>
          <a:bodyPr>
            <a:normAutofit fontScale="70000" lnSpcReduction="20000"/>
          </a:bodyPr>
          <a:lstStyle/>
          <a:p>
            <a:r>
              <a:rPr lang="en-US" dirty="0"/>
              <a:t> Higher temperatures can increase AOD levels by intensifying emissions from sources like industrial facilities and vehicular traffic, impacting regional air quality and climate change. </a:t>
            </a:r>
          </a:p>
          <a:p>
            <a:endParaRPr lang="en-US" dirty="0"/>
          </a:p>
          <a:p>
            <a:r>
              <a:rPr lang="en-US" dirty="0"/>
              <a:t> AOD exhibits complex behavior during rainstorms, with studies indicating a decrease in AOD during precipitation events due to aerosol scavenging. </a:t>
            </a:r>
          </a:p>
          <a:p>
            <a:endParaRPr lang="en-US" dirty="0"/>
          </a:p>
          <a:p>
            <a:r>
              <a:rPr lang="en-US" dirty="0"/>
              <a:t>The presence of silver iodide (</a:t>
            </a:r>
            <a:r>
              <a:rPr lang="en-US" dirty="0" err="1"/>
              <a:t>AgI</a:t>
            </a:r>
            <a:r>
              <a:rPr lang="en-US" dirty="0"/>
              <a:t>) in the air, particularly from cloud seeding operations, can influence AOD levels through complex chemical interactions and reactions. </a:t>
            </a:r>
          </a:p>
        </p:txBody>
      </p:sp>
      <p:graphicFrame>
        <p:nvGraphicFramePr>
          <p:cNvPr id="4" name="Chart 3">
            <a:extLst>
              <a:ext uri="{FF2B5EF4-FFF2-40B4-BE49-F238E27FC236}">
                <a16:creationId xmlns:a16="http://schemas.microsoft.com/office/drawing/2014/main" id="{041DCEED-15F5-48BD-8485-0FCC89CBCB6F}"/>
              </a:ext>
            </a:extLst>
          </p:cNvPr>
          <p:cNvGraphicFramePr/>
          <p:nvPr>
            <p:extLst>
              <p:ext uri="{D42A27DB-BD31-4B8C-83A1-F6EECF244321}">
                <p14:modId xmlns:p14="http://schemas.microsoft.com/office/powerpoint/2010/main" val="3150471150"/>
              </p:ext>
            </p:extLst>
          </p:nvPr>
        </p:nvGraphicFramePr>
        <p:xfrm>
          <a:off x="160867" y="304800"/>
          <a:ext cx="5365750" cy="24749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3C8E9509-A855-49A6-B6AE-21203A0693E2}"/>
              </a:ext>
            </a:extLst>
          </p:cNvPr>
          <p:cNvGraphicFramePr/>
          <p:nvPr>
            <p:extLst>
              <p:ext uri="{D42A27DB-BD31-4B8C-83A1-F6EECF244321}">
                <p14:modId xmlns:p14="http://schemas.microsoft.com/office/powerpoint/2010/main" val="611709797"/>
              </p:ext>
            </p:extLst>
          </p:nvPr>
        </p:nvGraphicFramePr>
        <p:xfrm>
          <a:off x="160867" y="3016885"/>
          <a:ext cx="5365750" cy="29944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9BF597C8-FA2F-1519-143A-2BD80F2BBE42}"/>
              </a:ext>
              <a:ext uri="{147F2762-F138-4A5C-976F-8EAC2B608ADB}">
                <a16:predDERef xmlns:a16="http://schemas.microsoft.com/office/drawing/2014/main" pred="{93CE947A-3874-1DB1-9168-E527633B2072}"/>
              </a:ext>
            </a:extLst>
          </p:cNvPr>
          <p:cNvGraphicFramePr/>
          <p:nvPr>
            <p:extLst>
              <p:ext uri="{D42A27DB-BD31-4B8C-83A1-F6EECF244321}">
                <p14:modId xmlns:p14="http://schemas.microsoft.com/office/powerpoint/2010/main" val="1996217809"/>
              </p:ext>
            </p:extLst>
          </p:nvPr>
        </p:nvGraphicFramePr>
        <p:xfrm>
          <a:off x="5526617" y="304800"/>
          <a:ext cx="5943600" cy="283591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31139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3C952626-A5D7-B5A8-E399-0A4159880A8A}"/>
              </a:ext>
            </a:extLst>
          </p:cNvPr>
          <p:cNvGraphicFramePr/>
          <p:nvPr>
            <p:extLst>
              <p:ext uri="{D42A27DB-BD31-4B8C-83A1-F6EECF244321}">
                <p14:modId xmlns:p14="http://schemas.microsoft.com/office/powerpoint/2010/main" val="2751934528"/>
              </p:ext>
            </p:extLst>
          </p:nvPr>
        </p:nvGraphicFramePr>
        <p:xfrm>
          <a:off x="391477" y="412433"/>
          <a:ext cx="5667375" cy="25768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2D1D9721-9336-0B12-5314-4C62AC80DD4F}"/>
              </a:ext>
            </a:extLst>
          </p:cNvPr>
          <p:cNvGraphicFramePr/>
          <p:nvPr>
            <p:extLst>
              <p:ext uri="{D42A27DB-BD31-4B8C-83A1-F6EECF244321}">
                <p14:modId xmlns:p14="http://schemas.microsoft.com/office/powerpoint/2010/main" val="3952023981"/>
              </p:ext>
            </p:extLst>
          </p:nvPr>
        </p:nvGraphicFramePr>
        <p:xfrm>
          <a:off x="6096000" y="412433"/>
          <a:ext cx="5741670" cy="2826385"/>
        </p:xfrm>
        <a:graphic>
          <a:graphicData uri="http://schemas.openxmlformats.org/drawingml/2006/chart">
            <c:chart xmlns:c="http://schemas.openxmlformats.org/drawingml/2006/chart" xmlns:r="http://schemas.openxmlformats.org/officeDocument/2006/relationships" r:id="rId4"/>
          </a:graphicData>
        </a:graphic>
      </p:graphicFrame>
      <p:pic>
        <p:nvPicPr>
          <p:cNvPr id="6" name="image1.png" descr="A graph with blue dots and a line&#10;&#10;Description automatically generated">
            <a:extLst>
              <a:ext uri="{FF2B5EF4-FFF2-40B4-BE49-F238E27FC236}">
                <a16:creationId xmlns:a16="http://schemas.microsoft.com/office/drawing/2014/main" id="{0BF35FB6-1848-620E-760A-359C41012B30}"/>
              </a:ext>
            </a:extLst>
          </p:cNvPr>
          <p:cNvPicPr/>
          <p:nvPr/>
        </p:nvPicPr>
        <p:blipFill>
          <a:blip r:embed="rId5"/>
          <a:srcRect/>
          <a:stretch>
            <a:fillRect/>
          </a:stretch>
        </p:blipFill>
        <p:spPr>
          <a:xfrm>
            <a:off x="354329" y="2989263"/>
            <a:ext cx="5624830" cy="3278505"/>
          </a:xfrm>
          <a:prstGeom prst="rect">
            <a:avLst/>
          </a:prstGeom>
          <a:ln/>
        </p:spPr>
      </p:pic>
      <p:pic>
        <p:nvPicPr>
          <p:cNvPr id="7" name="image13.png" descr="A graph with blue dots&#10;&#10;Description automatically generated">
            <a:extLst>
              <a:ext uri="{FF2B5EF4-FFF2-40B4-BE49-F238E27FC236}">
                <a16:creationId xmlns:a16="http://schemas.microsoft.com/office/drawing/2014/main" id="{72847A24-DFB9-23D6-D235-174262E36E11}"/>
              </a:ext>
            </a:extLst>
          </p:cNvPr>
          <p:cNvPicPr/>
          <p:nvPr/>
        </p:nvPicPr>
        <p:blipFill>
          <a:blip r:embed="rId6"/>
          <a:srcRect/>
          <a:stretch>
            <a:fillRect/>
          </a:stretch>
        </p:blipFill>
        <p:spPr>
          <a:xfrm>
            <a:off x="6096000" y="2989263"/>
            <a:ext cx="5624830" cy="3278505"/>
          </a:xfrm>
          <a:prstGeom prst="rect">
            <a:avLst/>
          </a:prstGeom>
          <a:ln/>
        </p:spPr>
      </p:pic>
      <p:sp>
        <p:nvSpPr>
          <p:cNvPr id="8" name="TextBox 7">
            <a:extLst>
              <a:ext uri="{FF2B5EF4-FFF2-40B4-BE49-F238E27FC236}">
                <a16:creationId xmlns:a16="http://schemas.microsoft.com/office/drawing/2014/main" id="{4C32285C-B98C-2226-B71A-36578B292F65}"/>
              </a:ext>
            </a:extLst>
          </p:cNvPr>
          <p:cNvSpPr txBox="1"/>
          <p:nvPr/>
        </p:nvSpPr>
        <p:spPr>
          <a:xfrm>
            <a:off x="431005" y="5799236"/>
            <a:ext cx="3725334" cy="646331"/>
          </a:xfrm>
          <a:prstGeom prst="rect">
            <a:avLst/>
          </a:prstGeom>
          <a:noFill/>
        </p:spPr>
        <p:txBody>
          <a:bodyPr wrap="square" rtlCol="0">
            <a:spAutoFit/>
          </a:bodyPr>
          <a:lstStyle/>
          <a:p>
            <a:r>
              <a:rPr lang="en-US" sz="1800" kern="1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 = 0.50816871</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9" name="TextBox 8">
            <a:extLst>
              <a:ext uri="{FF2B5EF4-FFF2-40B4-BE49-F238E27FC236}">
                <a16:creationId xmlns:a16="http://schemas.microsoft.com/office/drawing/2014/main" id="{7A18FB25-E704-CEAD-6C3E-519ADC694ED3}"/>
              </a:ext>
            </a:extLst>
          </p:cNvPr>
          <p:cNvSpPr txBox="1"/>
          <p:nvPr/>
        </p:nvSpPr>
        <p:spPr>
          <a:xfrm>
            <a:off x="6212843" y="5823163"/>
            <a:ext cx="2218267" cy="646331"/>
          </a:xfrm>
          <a:prstGeom prst="rect">
            <a:avLst/>
          </a:prstGeom>
          <a:noFill/>
        </p:spPr>
        <p:txBody>
          <a:bodyPr wrap="square" rtlCol="0">
            <a:spAutoFit/>
          </a:bodyPr>
          <a:lstStyle/>
          <a:p>
            <a:r>
              <a:rPr lang="en-US" sz="1800" kern="1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R = -0.0755305</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10" name="TextBox 9">
            <a:extLst>
              <a:ext uri="{FF2B5EF4-FFF2-40B4-BE49-F238E27FC236}">
                <a16:creationId xmlns:a16="http://schemas.microsoft.com/office/drawing/2014/main" id="{D67B6F40-3732-EF56-D441-388408E0096B}"/>
              </a:ext>
            </a:extLst>
          </p:cNvPr>
          <p:cNvSpPr txBox="1"/>
          <p:nvPr/>
        </p:nvSpPr>
        <p:spPr>
          <a:xfrm>
            <a:off x="3943777" y="6260901"/>
            <a:ext cx="4487333" cy="369332"/>
          </a:xfrm>
          <a:prstGeom prst="rect">
            <a:avLst/>
          </a:prstGeom>
          <a:noFill/>
        </p:spPr>
        <p:txBody>
          <a:bodyPr wrap="square" rtlCol="0">
            <a:spAutoFit/>
          </a:bodyPr>
          <a:lstStyle/>
          <a:p>
            <a:r>
              <a:rPr lang="en-US" dirty="0">
                <a:solidFill>
                  <a:srgbClr val="FF0000"/>
                </a:solidFill>
              </a:rPr>
              <a:t>The correlation values are NOT significant </a:t>
            </a:r>
          </a:p>
        </p:txBody>
      </p:sp>
    </p:spTree>
    <p:extLst>
      <p:ext uri="{BB962C8B-B14F-4D97-AF65-F5344CB8AC3E}">
        <p14:creationId xmlns:p14="http://schemas.microsoft.com/office/powerpoint/2010/main" val="3187495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9D24A7-2F56-4717-CB47-5FC190505AF5}"/>
              </a:ext>
            </a:extLst>
          </p:cNvPr>
          <p:cNvSpPr>
            <a:spLocks noGrp="1"/>
          </p:cNvSpPr>
          <p:nvPr>
            <p:ph idx="1"/>
          </p:nvPr>
        </p:nvSpPr>
        <p:spPr>
          <a:xfrm>
            <a:off x="7721600" y="541337"/>
            <a:ext cx="3996266" cy="5635626"/>
          </a:xfrm>
        </p:spPr>
        <p:txBody>
          <a:bodyPr>
            <a:normAutofit fontScale="77500" lnSpcReduction="20000"/>
          </a:bodyPr>
          <a:lstStyle/>
          <a:p>
            <a:r>
              <a:rPr lang="en-US" dirty="0"/>
              <a:t>On 6 out of 22 seeding days, AOD values were higher post-seeding, suggesting an increase in aerosol particles, possibly due to seeding agents like silver iodide (</a:t>
            </a:r>
            <a:r>
              <a:rPr lang="en-US" dirty="0" err="1"/>
              <a:t>AgI</a:t>
            </a:r>
            <a:r>
              <a:rPr lang="en-US" dirty="0"/>
              <a:t>). </a:t>
            </a:r>
          </a:p>
          <a:p>
            <a:endParaRPr lang="en-US" dirty="0"/>
          </a:p>
          <a:p>
            <a:r>
              <a:rPr lang="en-US" dirty="0"/>
              <a:t>AE values decreased on 11 out of 22 seeding days, indicating a shift towards larger aerosol particles, potentially influenced by aggregation around seeding agents. </a:t>
            </a:r>
          </a:p>
          <a:p>
            <a:endParaRPr lang="en-US" dirty="0"/>
          </a:p>
          <a:p>
            <a:r>
              <a:rPr lang="en-US" dirty="0"/>
              <a:t>Return of AE and AOD levels to baseline values post-seeding indicates transient effects of cloud seeding on atmospheric aerosol properties. </a:t>
            </a:r>
          </a:p>
        </p:txBody>
      </p:sp>
      <p:graphicFrame>
        <p:nvGraphicFramePr>
          <p:cNvPr id="4" name="Chart 3">
            <a:extLst>
              <a:ext uri="{FF2B5EF4-FFF2-40B4-BE49-F238E27FC236}">
                <a16:creationId xmlns:a16="http://schemas.microsoft.com/office/drawing/2014/main" id="{CB3025DE-AF58-93B1-E774-2D4CFDC8CEA1}"/>
              </a:ext>
            </a:extLst>
          </p:cNvPr>
          <p:cNvGraphicFramePr/>
          <p:nvPr>
            <p:extLst>
              <p:ext uri="{D42A27DB-BD31-4B8C-83A1-F6EECF244321}">
                <p14:modId xmlns:p14="http://schemas.microsoft.com/office/powerpoint/2010/main" val="2619517825"/>
              </p:ext>
            </p:extLst>
          </p:nvPr>
        </p:nvGraphicFramePr>
        <p:xfrm>
          <a:off x="618066" y="3429000"/>
          <a:ext cx="7103534" cy="27479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2EF12DC7-351B-3B2B-0940-75257D85AE32}"/>
              </a:ext>
            </a:extLst>
          </p:cNvPr>
          <p:cNvGraphicFramePr/>
          <p:nvPr>
            <p:extLst>
              <p:ext uri="{D42A27DB-BD31-4B8C-83A1-F6EECF244321}">
                <p14:modId xmlns:p14="http://schemas.microsoft.com/office/powerpoint/2010/main" val="1048015826"/>
              </p:ext>
            </p:extLst>
          </p:nvPr>
        </p:nvGraphicFramePr>
        <p:xfrm>
          <a:off x="618065" y="541337"/>
          <a:ext cx="7103533" cy="28876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70582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lane flying over a city&#10;&#10;Description automatically generated">
            <a:extLst>
              <a:ext uri="{FF2B5EF4-FFF2-40B4-BE49-F238E27FC236}">
                <a16:creationId xmlns:a16="http://schemas.microsoft.com/office/drawing/2014/main" id="{618AA367-9D6B-AC64-70C3-0180C3C17B7A}"/>
              </a:ext>
            </a:extLst>
          </p:cNvPr>
          <p:cNvPicPr>
            <a:picLocks noGrp="1" noChangeAspect="1"/>
          </p:cNvPicPr>
          <p:nvPr>
            <p:ph idx="1"/>
          </p:nvPr>
        </p:nvPicPr>
        <p:blipFill>
          <a:blip r:embed="rId3"/>
          <a:stretch>
            <a:fillRect/>
          </a:stretch>
        </p:blipFill>
        <p:spPr>
          <a:xfrm>
            <a:off x="6777791" y="0"/>
            <a:ext cx="9091174" cy="6858000"/>
          </a:xfrm>
        </p:spPr>
      </p:pic>
      <p:sp>
        <p:nvSpPr>
          <p:cNvPr id="6" name="Rectangle 5">
            <a:extLst>
              <a:ext uri="{FF2B5EF4-FFF2-40B4-BE49-F238E27FC236}">
                <a16:creationId xmlns:a16="http://schemas.microsoft.com/office/drawing/2014/main" id="{49E243A5-45C6-2A8D-9E23-9D582855D617}"/>
              </a:ext>
            </a:extLst>
          </p:cNvPr>
          <p:cNvSpPr/>
          <p:nvPr/>
        </p:nvSpPr>
        <p:spPr>
          <a:xfrm>
            <a:off x="-287867" y="0"/>
            <a:ext cx="12361334" cy="6858000"/>
          </a:xfrm>
          <a:prstGeom prst="rect">
            <a:avLst/>
          </a:prstGeom>
          <a:gradFill flip="none" rotWithShape="1">
            <a:gsLst>
              <a:gs pos="0">
                <a:srgbClr val="818030"/>
              </a:gs>
              <a:gs pos="58000">
                <a:srgbClr val="BEC05C"/>
              </a:gs>
              <a:gs pos="83000">
                <a:srgbClr val="DAE6A9">
                  <a:alpha val="16000"/>
                </a:srgbClr>
              </a:gs>
              <a:gs pos="100000">
                <a:schemeClr val="accent1">
                  <a:lumMod val="21000"/>
                  <a:lumOff val="79000"/>
                  <a:alpha val="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8B651C1D-98A3-108F-8F36-A7B84FABB8E4}"/>
              </a:ext>
            </a:extLst>
          </p:cNvPr>
          <p:cNvSpPr/>
          <p:nvPr/>
        </p:nvSpPr>
        <p:spPr>
          <a:xfrm>
            <a:off x="204417" y="533400"/>
            <a:ext cx="11453576" cy="5791200"/>
          </a:xfrm>
          <a:prstGeom prst="roundRect">
            <a:avLst/>
          </a:prstGeom>
          <a:solidFill>
            <a:srgbClr val="454522">
              <a:alpha val="64940"/>
            </a:srgbClr>
          </a:solidFill>
          <a:ln w="31750">
            <a:solidFill>
              <a:srgbClr val="D2D2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30CB3B8-9BC1-B06E-8ECE-0D0A360E7185}"/>
              </a:ext>
            </a:extLst>
          </p:cNvPr>
          <p:cNvSpPr txBox="1"/>
          <p:nvPr/>
        </p:nvSpPr>
        <p:spPr>
          <a:xfrm>
            <a:off x="534008" y="751344"/>
            <a:ext cx="11116125" cy="5355312"/>
          </a:xfrm>
          <a:prstGeom prst="rect">
            <a:avLst/>
          </a:prstGeom>
          <a:noFill/>
        </p:spPr>
        <p:txBody>
          <a:bodyPr wrap="square" rtlCol="0">
            <a:spAutoFit/>
          </a:bodyPr>
          <a:lstStyle/>
          <a:p>
            <a:r>
              <a:rPr lang="en-US" dirty="0">
                <a:solidFill>
                  <a:srgbClr val="D2D2D4"/>
                </a:solidFill>
              </a:rPr>
              <a:t>This review explores the relationship between cloud seeding and particulate matter dynamics in the UAE.</a:t>
            </a:r>
          </a:p>
          <a:p>
            <a:endParaRPr lang="en-US" dirty="0">
              <a:solidFill>
                <a:srgbClr val="D2D2D4"/>
              </a:solidFill>
            </a:endParaRPr>
          </a:p>
          <a:p>
            <a:r>
              <a:rPr lang="en-US" dirty="0">
                <a:solidFill>
                  <a:srgbClr val="D2D2D4"/>
                </a:solidFill>
                <a:highlight>
                  <a:srgbClr val="454522"/>
                </a:highlight>
              </a:rPr>
              <a:t> - Study Findings: </a:t>
            </a:r>
          </a:p>
          <a:p>
            <a:endParaRPr lang="en-US" dirty="0">
              <a:solidFill>
                <a:srgbClr val="D2D2D4"/>
              </a:solidFill>
            </a:endParaRPr>
          </a:p>
          <a:p>
            <a:r>
              <a:rPr lang="en-US" dirty="0">
                <a:solidFill>
                  <a:srgbClr val="D2D2D4"/>
                </a:solidFill>
              </a:rPr>
              <a:t>A study in the UAE analyzed cloud seeding missions' impact on air quality. The research focused on PM10 and PM2.5 concentrations during and after the cloud seeding missions.</a:t>
            </a:r>
          </a:p>
          <a:p>
            <a:endParaRPr lang="en-US" dirty="0">
              <a:solidFill>
                <a:srgbClr val="D2D2D4"/>
              </a:solidFill>
            </a:endParaRPr>
          </a:p>
          <a:p>
            <a:r>
              <a:rPr lang="en-US" dirty="0">
                <a:solidFill>
                  <a:srgbClr val="D2D2D4"/>
                </a:solidFill>
                <a:highlight>
                  <a:srgbClr val="454522"/>
                </a:highlight>
              </a:rPr>
              <a:t> - Aerosol Optical Depth (AOD) Trends: </a:t>
            </a:r>
          </a:p>
          <a:p>
            <a:endParaRPr lang="en-US" dirty="0">
              <a:solidFill>
                <a:srgbClr val="D2D2D4"/>
              </a:solidFill>
            </a:endParaRPr>
          </a:p>
          <a:p>
            <a:r>
              <a:rPr lang="en-US" dirty="0">
                <a:solidFill>
                  <a:srgbClr val="D2D2D4"/>
                </a:solidFill>
              </a:rPr>
              <a:t>AOD trends varied seasonally, affecting aerosol loadings in the atmosphere. The study observed higher AOD values during summer due to factors like dry soil and anthropogenic aerosol loadings.  </a:t>
            </a:r>
          </a:p>
          <a:p>
            <a:endParaRPr lang="en-US" dirty="0">
              <a:solidFill>
                <a:srgbClr val="D2D2D4"/>
              </a:solidFill>
            </a:endParaRPr>
          </a:p>
          <a:p>
            <a:r>
              <a:rPr lang="en-US" dirty="0">
                <a:solidFill>
                  <a:srgbClr val="D2D2D4"/>
                </a:solidFill>
                <a:highlight>
                  <a:srgbClr val="454522"/>
                </a:highlight>
              </a:rPr>
              <a:t>- Impact on Precipitation: </a:t>
            </a:r>
          </a:p>
          <a:p>
            <a:r>
              <a:rPr lang="en-US" dirty="0">
                <a:solidFill>
                  <a:srgbClr val="D2D2D4"/>
                </a:solidFill>
              </a:rPr>
              <a:t>Cloud seeding increased precipitation rates, washing out aerosol particles. The study showed that the 2017 cloud seeding project contributed to lower AOD during the spring. </a:t>
            </a:r>
          </a:p>
          <a:p>
            <a:endParaRPr lang="en-US" dirty="0">
              <a:solidFill>
                <a:srgbClr val="D2D2D4"/>
              </a:solidFill>
            </a:endParaRPr>
          </a:p>
          <a:p>
            <a:r>
              <a:rPr lang="en-US" dirty="0">
                <a:solidFill>
                  <a:srgbClr val="D2D2D4"/>
                </a:solidFill>
                <a:highlight>
                  <a:srgbClr val="454522"/>
                </a:highlight>
              </a:rPr>
              <a:t>- Air Quality Monitoring: </a:t>
            </a:r>
          </a:p>
          <a:p>
            <a:r>
              <a:rPr lang="en-US" dirty="0">
                <a:solidFill>
                  <a:srgbClr val="D2D2D4"/>
                </a:solidFill>
              </a:rPr>
              <a:t>Data from air quality stations revealed an increase in PM10 concentrations compared to PM2.5 during cloud seeding missions. The research highlighted the formation of PMs due to silver iodine crystals used in cloud seeding.</a:t>
            </a:r>
          </a:p>
        </p:txBody>
      </p:sp>
    </p:spTree>
    <p:extLst>
      <p:ext uri="{BB962C8B-B14F-4D97-AF65-F5344CB8AC3E}">
        <p14:creationId xmlns:p14="http://schemas.microsoft.com/office/powerpoint/2010/main" val="1831418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lane flying in the sky&#10;&#10;Description automatically generated">
            <a:extLst>
              <a:ext uri="{FF2B5EF4-FFF2-40B4-BE49-F238E27FC236}">
                <a16:creationId xmlns:a16="http://schemas.microsoft.com/office/drawing/2014/main" id="{BCF399C5-B69C-3652-025F-4837B2BBEC96}"/>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bright="-65000"/>
                    </a14:imgEffect>
                  </a14:imgLayer>
                </a14:imgProps>
              </a:ext>
            </a:extLst>
          </a:blip>
          <a:srcRect t="9153" r="-2" b="6621"/>
          <a:stretch/>
        </p:blipFill>
        <p:spPr>
          <a:xfrm>
            <a:off x="-6588" y="10"/>
            <a:ext cx="12198588" cy="6857990"/>
          </a:xfrm>
          <a:prstGeom prst="rect">
            <a:avLst/>
          </a:prstGeom>
        </p:spPr>
      </p:pic>
      <p:sp>
        <p:nvSpPr>
          <p:cNvPr id="6" name="TextBox 5">
            <a:extLst>
              <a:ext uri="{FF2B5EF4-FFF2-40B4-BE49-F238E27FC236}">
                <a16:creationId xmlns:a16="http://schemas.microsoft.com/office/drawing/2014/main" id="{4E46CD3D-8727-39DC-32CD-C9BC6B5CB48D}"/>
              </a:ext>
            </a:extLst>
          </p:cNvPr>
          <p:cNvSpPr txBox="1"/>
          <p:nvPr/>
        </p:nvSpPr>
        <p:spPr>
          <a:xfrm>
            <a:off x="589372" y="812800"/>
            <a:ext cx="11006667" cy="5632311"/>
          </a:xfrm>
          <a:prstGeom prst="rect">
            <a:avLst/>
          </a:prstGeom>
          <a:noFill/>
        </p:spPr>
        <p:txBody>
          <a:bodyPr wrap="square" rtlCol="0">
            <a:spAutoFit/>
          </a:bodyPr>
          <a:lstStyle/>
          <a:p>
            <a:endParaRPr lang="en-US" sz="2400" dirty="0">
              <a:solidFill>
                <a:srgbClr val="D2D2D4"/>
              </a:solidFill>
            </a:endParaRPr>
          </a:p>
          <a:p>
            <a:r>
              <a:rPr lang="en-US" sz="2400" dirty="0">
                <a:solidFill>
                  <a:srgbClr val="D2D2D4"/>
                </a:solidFill>
              </a:rPr>
              <a:t>- Aim of cloud seeding in China: Increase precipitation and potentially reduce air pollution.</a:t>
            </a:r>
          </a:p>
          <a:p>
            <a:endParaRPr lang="en-US" sz="2400" dirty="0">
              <a:solidFill>
                <a:srgbClr val="D2D2D4"/>
              </a:solidFill>
            </a:endParaRPr>
          </a:p>
          <a:p>
            <a:endParaRPr lang="en-US" sz="2400" dirty="0">
              <a:solidFill>
                <a:srgbClr val="D2D2D4"/>
              </a:solidFill>
            </a:endParaRPr>
          </a:p>
          <a:p>
            <a:r>
              <a:rPr lang="en-US" sz="2400" dirty="0">
                <a:solidFill>
                  <a:srgbClr val="D2D2D4"/>
                </a:solidFill>
              </a:rPr>
              <a:t>- Concerns: Introduction of additional particles into the air through seeding process.</a:t>
            </a:r>
          </a:p>
          <a:p>
            <a:endParaRPr lang="en-US" sz="2400" dirty="0">
              <a:solidFill>
                <a:srgbClr val="D2D2D4"/>
              </a:solidFill>
            </a:endParaRPr>
          </a:p>
          <a:p>
            <a:endParaRPr lang="en-US" sz="2400" dirty="0">
              <a:solidFill>
                <a:srgbClr val="D2D2D4"/>
              </a:solidFill>
            </a:endParaRPr>
          </a:p>
          <a:p>
            <a:r>
              <a:rPr lang="en-US" sz="2400" dirty="0">
                <a:solidFill>
                  <a:srgbClr val="D2D2D4"/>
                </a:solidFill>
              </a:rPr>
              <a:t>- Studies examining effects of cloud seeding on air quality and particulate matter in China. Positive and negative impacts observed based on factors such as seeding methods and meteorological conditions.</a:t>
            </a:r>
          </a:p>
          <a:p>
            <a:endParaRPr lang="en-US" sz="2400" dirty="0">
              <a:solidFill>
                <a:srgbClr val="D2D2D4"/>
              </a:solidFill>
            </a:endParaRPr>
          </a:p>
          <a:p>
            <a:endParaRPr lang="en-US" sz="2400" dirty="0">
              <a:solidFill>
                <a:srgbClr val="D2D2D4"/>
              </a:solidFill>
            </a:endParaRPr>
          </a:p>
          <a:p>
            <a:r>
              <a:rPr lang="en-US" sz="2400" dirty="0">
                <a:solidFill>
                  <a:srgbClr val="D2D2D4"/>
                </a:solidFill>
              </a:rPr>
              <a:t>- Impact of cloud seeding on aerosol concentrations and air quality in Beijing. Changes in aerosol properties and concentrations observed.</a:t>
            </a:r>
          </a:p>
        </p:txBody>
      </p:sp>
      <p:sp>
        <p:nvSpPr>
          <p:cNvPr id="7" name="TextBox 6">
            <a:extLst>
              <a:ext uri="{FF2B5EF4-FFF2-40B4-BE49-F238E27FC236}">
                <a16:creationId xmlns:a16="http://schemas.microsoft.com/office/drawing/2014/main" id="{A008A81B-1F31-8BBE-6ED5-D49F2F519DD0}"/>
              </a:ext>
            </a:extLst>
          </p:cNvPr>
          <p:cNvSpPr txBox="1"/>
          <p:nvPr/>
        </p:nvSpPr>
        <p:spPr>
          <a:xfrm>
            <a:off x="10483379" y="196711"/>
            <a:ext cx="3417239" cy="769441"/>
          </a:xfrm>
          <a:prstGeom prst="rect">
            <a:avLst/>
          </a:prstGeom>
          <a:noFill/>
        </p:spPr>
        <p:txBody>
          <a:bodyPr wrap="square" rtlCol="0">
            <a:spAutoFit/>
          </a:bodyPr>
          <a:lstStyle/>
          <a:p>
            <a:r>
              <a:rPr lang="en-US" sz="4400" dirty="0">
                <a:solidFill>
                  <a:srgbClr val="D2D2D4"/>
                </a:solidFill>
              </a:rPr>
              <a:t>China </a:t>
            </a:r>
          </a:p>
        </p:txBody>
      </p:sp>
    </p:spTree>
    <p:extLst>
      <p:ext uri="{BB962C8B-B14F-4D97-AF65-F5344CB8AC3E}">
        <p14:creationId xmlns:p14="http://schemas.microsoft.com/office/powerpoint/2010/main" val="1410710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lue lake surrounded by mountains&#10;&#10;Description automatically generated">
            <a:extLst>
              <a:ext uri="{FF2B5EF4-FFF2-40B4-BE49-F238E27FC236}">
                <a16:creationId xmlns:a16="http://schemas.microsoft.com/office/drawing/2014/main" id="{CD6F0896-60AD-C7D3-5F41-6863220E26DB}"/>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37000"/>
                    </a14:imgEffect>
                    <a14:imgEffect>
                      <a14:brightnessContrast bright="-61000" contrast="-20000"/>
                    </a14:imgEffect>
                  </a14:imgLayer>
                </a14:imgProps>
              </a:ext>
            </a:extLst>
          </a:blip>
          <a:srcRect t="15776" r="-2" b="-2"/>
          <a:stretch/>
        </p:blipFill>
        <p:spPr>
          <a:xfrm>
            <a:off x="-3294" y="10"/>
            <a:ext cx="12198588" cy="6857990"/>
          </a:xfrm>
          <a:prstGeom prst="rect">
            <a:avLst/>
          </a:prstGeom>
        </p:spPr>
      </p:pic>
      <p:sp>
        <p:nvSpPr>
          <p:cNvPr id="6" name="TextBox 5">
            <a:extLst>
              <a:ext uri="{FF2B5EF4-FFF2-40B4-BE49-F238E27FC236}">
                <a16:creationId xmlns:a16="http://schemas.microsoft.com/office/drawing/2014/main" id="{6B67C84B-1B8D-B808-21CD-6670163C427A}"/>
              </a:ext>
            </a:extLst>
          </p:cNvPr>
          <p:cNvSpPr txBox="1"/>
          <p:nvPr/>
        </p:nvSpPr>
        <p:spPr>
          <a:xfrm>
            <a:off x="1719321" y="423334"/>
            <a:ext cx="8753358" cy="646331"/>
          </a:xfrm>
          <a:prstGeom prst="rect">
            <a:avLst/>
          </a:prstGeom>
          <a:noFill/>
        </p:spPr>
        <p:txBody>
          <a:bodyPr wrap="none" rtlCol="0">
            <a:spAutoFit/>
          </a:bodyPr>
          <a:lstStyle/>
          <a:p>
            <a:pPr algn="ctr"/>
            <a:r>
              <a:rPr lang="en-US" sz="1800" b="1" kern="100" dirty="0">
                <a:solidFill>
                  <a:srgbClr val="D2D2D4"/>
                </a:solidFill>
                <a:effectLst/>
                <a:latin typeface="Times New Roman" panose="02020603050405020304" pitchFamily="18" charset="0"/>
                <a:ea typeface="Times New Roman" panose="02020603050405020304" pitchFamily="18" charset="0"/>
                <a:cs typeface="Times New Roman" panose="02020603050405020304" pitchFamily="18" charset="0"/>
              </a:rPr>
              <a:t>CHAPTER 4. IMPACT OF CLOUD SEEDING ON HYDROLOGYCAL PROCESSES</a:t>
            </a:r>
            <a:endParaRPr lang="en-US" sz="1800" b="1" kern="100" dirty="0">
              <a:solidFill>
                <a:srgbClr val="D2D2D4"/>
              </a:solidFill>
              <a:effectLst/>
              <a:latin typeface="Calibri Light" panose="020F0302020204030204" pitchFamily="34" charset="0"/>
              <a:ea typeface="Times New Roman" panose="02020603050405020304" pitchFamily="18" charset="0"/>
              <a:cs typeface="Times New Roman" panose="02020603050405020304" pitchFamily="18" charset="0"/>
            </a:endParaRPr>
          </a:p>
          <a:p>
            <a:endParaRPr lang="en-US" dirty="0"/>
          </a:p>
        </p:txBody>
      </p:sp>
      <p:cxnSp>
        <p:nvCxnSpPr>
          <p:cNvPr id="7" name="Straight Connector 6">
            <a:extLst>
              <a:ext uri="{FF2B5EF4-FFF2-40B4-BE49-F238E27FC236}">
                <a16:creationId xmlns:a16="http://schemas.microsoft.com/office/drawing/2014/main" id="{0485C9D5-B98A-8E47-6733-AC9FB6E33085}"/>
              </a:ext>
            </a:extLst>
          </p:cNvPr>
          <p:cNvCxnSpPr>
            <a:cxnSpLocks/>
          </p:cNvCxnSpPr>
          <p:nvPr/>
        </p:nvCxnSpPr>
        <p:spPr>
          <a:xfrm>
            <a:off x="3651324" y="919163"/>
            <a:ext cx="4889352" cy="0"/>
          </a:xfrm>
          <a:prstGeom prst="line">
            <a:avLst/>
          </a:prstGeom>
          <a:ln w="31750">
            <a:solidFill>
              <a:srgbClr val="BABEBF"/>
            </a:solidFill>
          </a:ln>
        </p:spPr>
        <p:style>
          <a:lnRef idx="3">
            <a:schemeClr val="dk1"/>
          </a:lnRef>
          <a:fillRef idx="0">
            <a:schemeClr val="dk1"/>
          </a:fillRef>
          <a:effectRef idx="2">
            <a:schemeClr val="dk1"/>
          </a:effectRef>
          <a:fontRef idx="minor">
            <a:schemeClr val="tx1"/>
          </a:fontRef>
        </p:style>
      </p:cxnSp>
      <p:sp>
        <p:nvSpPr>
          <p:cNvPr id="9" name="Oval 8">
            <a:extLst>
              <a:ext uri="{FF2B5EF4-FFF2-40B4-BE49-F238E27FC236}">
                <a16:creationId xmlns:a16="http://schemas.microsoft.com/office/drawing/2014/main" id="{7FE128FD-3098-4DE4-31D2-90C4A6CE3FDF}"/>
              </a:ext>
            </a:extLst>
          </p:cNvPr>
          <p:cNvSpPr/>
          <p:nvPr/>
        </p:nvSpPr>
        <p:spPr>
          <a:xfrm>
            <a:off x="4944533" y="2277533"/>
            <a:ext cx="2302934" cy="2302933"/>
          </a:xfrm>
          <a:prstGeom prst="ellipse">
            <a:avLst/>
          </a:prstGeom>
          <a:solidFill>
            <a:schemeClr val="bg1">
              <a:alpha val="0"/>
            </a:schemeClr>
          </a:solidFill>
          <a:ln w="31750">
            <a:solidFill>
              <a:srgbClr val="BABE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9FF26D9-829D-0B82-A78B-6F69CD1FAA47}"/>
              </a:ext>
            </a:extLst>
          </p:cNvPr>
          <p:cNvSpPr/>
          <p:nvPr/>
        </p:nvSpPr>
        <p:spPr>
          <a:xfrm>
            <a:off x="2083095" y="2254534"/>
            <a:ext cx="2302934" cy="2302933"/>
          </a:xfrm>
          <a:prstGeom prst="ellipse">
            <a:avLst/>
          </a:prstGeom>
          <a:solidFill>
            <a:schemeClr val="bg1">
              <a:alpha val="0"/>
            </a:schemeClr>
          </a:solidFill>
          <a:ln w="31750">
            <a:solidFill>
              <a:srgbClr val="BABE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7EBDDBA-4A9C-0957-E54C-09D46F9086E0}"/>
              </a:ext>
            </a:extLst>
          </p:cNvPr>
          <p:cNvSpPr/>
          <p:nvPr/>
        </p:nvSpPr>
        <p:spPr>
          <a:xfrm>
            <a:off x="7805971" y="2280995"/>
            <a:ext cx="2302934" cy="2302933"/>
          </a:xfrm>
          <a:prstGeom prst="ellipse">
            <a:avLst/>
          </a:prstGeom>
          <a:solidFill>
            <a:schemeClr val="bg1">
              <a:alpha val="0"/>
            </a:schemeClr>
          </a:solidFill>
          <a:ln w="31750">
            <a:solidFill>
              <a:srgbClr val="BABE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B4059E4-00CA-E987-2CAF-6725860DCE31}"/>
              </a:ext>
            </a:extLst>
          </p:cNvPr>
          <p:cNvSpPr txBox="1"/>
          <p:nvPr/>
        </p:nvSpPr>
        <p:spPr>
          <a:xfrm>
            <a:off x="8067686" y="2672270"/>
            <a:ext cx="1687956" cy="369332"/>
          </a:xfrm>
          <a:prstGeom prst="rect">
            <a:avLst/>
          </a:prstGeom>
          <a:noFill/>
        </p:spPr>
        <p:txBody>
          <a:bodyPr wrap="square" rtlCol="0">
            <a:spAutoFit/>
          </a:bodyPr>
          <a:lstStyle/>
          <a:p>
            <a:pPr algn="ctr"/>
            <a:r>
              <a:rPr lang="en-US" dirty="0">
                <a:solidFill>
                  <a:srgbClr val="D2D2D4"/>
                </a:solidFill>
                <a:latin typeface="Times New Roman" panose="02020603050405020304" pitchFamily="18" charset="0"/>
                <a:cs typeface="Arial" panose="020B0604020202020204" pitchFamily="34" charset="0"/>
              </a:rPr>
              <a:t>Discussion </a:t>
            </a:r>
            <a:endParaRPr lang="en-US" dirty="0">
              <a:solidFill>
                <a:srgbClr val="D2D2D4"/>
              </a:solidFill>
              <a:latin typeface="Times New Roman" panose="02020603050405020304" pitchFamily="18" charset="0"/>
              <a:cs typeface="Times New Roman" panose="02020603050405020304" pitchFamily="18" charset="0"/>
            </a:endParaRPr>
          </a:p>
        </p:txBody>
      </p:sp>
      <p:pic>
        <p:nvPicPr>
          <p:cNvPr id="15" name="Graphic 14" descr="Map with pin outline">
            <a:extLst>
              <a:ext uri="{FF2B5EF4-FFF2-40B4-BE49-F238E27FC236}">
                <a16:creationId xmlns:a16="http://schemas.microsoft.com/office/drawing/2014/main" id="{7484349C-055E-C126-8254-B6265915FD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75601" y="3210951"/>
            <a:ext cx="914400" cy="914400"/>
          </a:xfrm>
          <a:prstGeom prst="rect">
            <a:avLst/>
          </a:prstGeom>
        </p:spPr>
      </p:pic>
      <p:sp>
        <p:nvSpPr>
          <p:cNvPr id="16" name="TextBox 15">
            <a:extLst>
              <a:ext uri="{FF2B5EF4-FFF2-40B4-BE49-F238E27FC236}">
                <a16:creationId xmlns:a16="http://schemas.microsoft.com/office/drawing/2014/main" id="{3C0653ED-4589-1675-1D45-E29122036F12}"/>
              </a:ext>
            </a:extLst>
          </p:cNvPr>
          <p:cNvSpPr txBox="1"/>
          <p:nvPr/>
        </p:nvSpPr>
        <p:spPr>
          <a:xfrm>
            <a:off x="2205208" y="2614184"/>
            <a:ext cx="2073734" cy="677108"/>
          </a:xfrm>
          <a:prstGeom prst="rect">
            <a:avLst/>
          </a:prstGeom>
          <a:noFill/>
        </p:spPr>
        <p:txBody>
          <a:bodyPr wrap="square" rtlCol="0">
            <a:spAutoFit/>
          </a:bodyPr>
          <a:lstStyle/>
          <a:p>
            <a:pPr algn="ctr"/>
            <a:r>
              <a:rPr lang="en-US" sz="2000" dirty="0">
                <a:solidFill>
                  <a:srgbClr val="D2D2D4"/>
                </a:solidFill>
                <a:latin typeface="Times New Roman" panose="02020603050405020304" pitchFamily="18" charset="0"/>
                <a:cs typeface="Times New Roman" panose="02020603050405020304" pitchFamily="18" charset="0"/>
              </a:rPr>
              <a:t>Methods </a:t>
            </a:r>
          </a:p>
          <a:p>
            <a:endParaRPr lang="en-US" dirty="0">
              <a:solidFill>
                <a:srgbClr val="D2D2D4"/>
              </a:solidFill>
              <a:latin typeface="Times New Roman" panose="02020603050405020304" pitchFamily="18" charset="0"/>
              <a:cs typeface="Times New Roman" panose="02020603050405020304" pitchFamily="18" charset="0"/>
            </a:endParaRPr>
          </a:p>
        </p:txBody>
      </p:sp>
      <p:pic>
        <p:nvPicPr>
          <p:cNvPr id="17" name="Graphic 16" descr="Circles with arrows outline">
            <a:extLst>
              <a:ext uri="{FF2B5EF4-FFF2-40B4-BE49-F238E27FC236}">
                <a16:creationId xmlns:a16="http://schemas.microsoft.com/office/drawing/2014/main" id="{54E5420F-77AC-8411-CBD9-E393C9A748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77362" y="3382625"/>
            <a:ext cx="914400" cy="914400"/>
          </a:xfrm>
          <a:prstGeom prst="rect">
            <a:avLst/>
          </a:prstGeom>
        </p:spPr>
      </p:pic>
      <p:sp>
        <p:nvSpPr>
          <p:cNvPr id="18" name="TextBox 17">
            <a:extLst>
              <a:ext uri="{FF2B5EF4-FFF2-40B4-BE49-F238E27FC236}">
                <a16:creationId xmlns:a16="http://schemas.microsoft.com/office/drawing/2014/main" id="{271015AE-8B80-275B-1E30-B81AA10A58E7}"/>
              </a:ext>
            </a:extLst>
          </p:cNvPr>
          <p:cNvSpPr txBox="1"/>
          <p:nvPr/>
        </p:nvSpPr>
        <p:spPr>
          <a:xfrm>
            <a:off x="5236303" y="2725186"/>
            <a:ext cx="1687956" cy="677108"/>
          </a:xfrm>
          <a:prstGeom prst="rect">
            <a:avLst/>
          </a:prstGeom>
          <a:noFill/>
        </p:spPr>
        <p:txBody>
          <a:bodyPr wrap="square" rtlCol="0">
            <a:spAutoFit/>
          </a:bodyPr>
          <a:lstStyle/>
          <a:p>
            <a:pPr algn="ctr"/>
            <a:r>
              <a:rPr lang="en-US" sz="2000" dirty="0">
                <a:solidFill>
                  <a:srgbClr val="D2D2D4"/>
                </a:solidFill>
                <a:latin typeface="Times New Roman" panose="02020603050405020304" pitchFamily="18" charset="0"/>
                <a:cs typeface="Times New Roman" panose="02020603050405020304" pitchFamily="18" charset="0"/>
              </a:rPr>
              <a:t>Results </a:t>
            </a:r>
          </a:p>
          <a:p>
            <a:endParaRPr lang="en-US" dirty="0">
              <a:solidFill>
                <a:srgbClr val="D2D2D4"/>
              </a:solidFill>
              <a:latin typeface="Times New Roman" panose="02020603050405020304" pitchFamily="18" charset="0"/>
              <a:cs typeface="Times New Roman" panose="02020603050405020304" pitchFamily="18" charset="0"/>
            </a:endParaRPr>
          </a:p>
        </p:txBody>
      </p:sp>
      <p:pic>
        <p:nvPicPr>
          <p:cNvPr id="21" name="Graphic 20" descr="Presentation with pie chart outline">
            <a:extLst>
              <a:ext uri="{FF2B5EF4-FFF2-40B4-BE49-F238E27FC236}">
                <a16:creationId xmlns:a16="http://schemas.microsoft.com/office/drawing/2014/main" id="{2F80D764-0ED0-2F11-E922-3C5D79F0761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23081" y="3140407"/>
            <a:ext cx="914400" cy="914400"/>
          </a:xfrm>
          <a:prstGeom prst="rect">
            <a:avLst/>
          </a:prstGeom>
        </p:spPr>
      </p:pic>
      <mc:AlternateContent xmlns:mc="http://schemas.openxmlformats.org/markup-compatibility/2006">
        <mc:Choice xmlns:pslz="http://schemas.microsoft.com/office/powerpoint/2016/slidezoom" Requires="pslz">
          <p:graphicFrame>
            <p:nvGraphicFramePr>
              <p:cNvPr id="3" name="Slide Zoom 2">
                <a:extLst>
                  <a:ext uri="{FF2B5EF4-FFF2-40B4-BE49-F238E27FC236}">
                    <a16:creationId xmlns:a16="http://schemas.microsoft.com/office/drawing/2014/main" id="{643DE210-B569-A100-E351-2D561F37A36B}"/>
                  </a:ext>
                </a:extLst>
              </p:cNvPr>
              <p:cNvGraphicFramePr>
                <a:graphicFrameLocks noChangeAspect="1"/>
              </p:cNvGraphicFramePr>
              <p:nvPr>
                <p:extLst>
                  <p:ext uri="{D42A27DB-BD31-4B8C-83A1-F6EECF244321}">
                    <p14:modId xmlns:p14="http://schemas.microsoft.com/office/powerpoint/2010/main" val="1564628308"/>
                  </p:ext>
                </p:extLst>
              </p:nvPr>
            </p:nvGraphicFramePr>
            <p:xfrm>
              <a:off x="2188181" y="2794694"/>
              <a:ext cx="2092761" cy="1330657"/>
            </p:xfrm>
            <a:graphic>
              <a:graphicData uri="http://schemas.microsoft.com/office/powerpoint/2016/slidezoom">
                <pslz:sldZm>
                  <pslz:sldZmObj sldId="290" cId="886900360">
                    <pslz:zmPr id="{F5DBD97B-B6BA-6443-9E41-BF99057598DF}" imageType="cover" transitionDur="1000">
                      <p166:blipFill xmlns:p166="http://schemas.microsoft.com/office/powerpoint/2016/6/main">
                        <a:blip r:embed="rId11"/>
                        <a:stretch>
                          <a:fillRect/>
                        </a:stretch>
                      </p166:blipFill>
                      <p166:spPr xmlns:p166="http://schemas.microsoft.com/office/powerpoint/2016/6/main">
                        <a:xfrm>
                          <a:off x="0" y="0"/>
                          <a:ext cx="2092761" cy="1330657"/>
                        </a:xfrm>
                        <a:prstGeom prst="rect">
                          <a:avLst/>
                        </a:prstGeom>
                        <a:ln w="3175">
                          <a:noFill/>
                        </a:ln>
                      </p166:spPr>
                    </pslz:zmPr>
                  </pslz:sldZmObj>
                </pslz:sldZm>
              </a:graphicData>
            </a:graphic>
          </p:graphicFrame>
        </mc:Choice>
        <mc:Fallback>
          <p:pic>
            <p:nvPicPr>
              <p:cNvPr id="3" name="Slide Zoom 2">
                <a:hlinkClick r:id="rId12" action="ppaction://hlinksldjump"/>
                <a:extLst>
                  <a:ext uri="{FF2B5EF4-FFF2-40B4-BE49-F238E27FC236}">
                    <a16:creationId xmlns:a16="http://schemas.microsoft.com/office/drawing/2014/main" id="{643DE210-B569-A100-E351-2D561F37A36B}"/>
                  </a:ext>
                </a:extLst>
              </p:cNvPr>
              <p:cNvPicPr>
                <a:picLocks noGrp="1" noRot="1" noChangeAspect="1" noMove="1" noResize="1" noEditPoints="1" noAdjustHandles="1" noChangeArrowheads="1" noChangeShapeType="1"/>
              </p:cNvPicPr>
              <p:nvPr/>
            </p:nvPicPr>
            <p:blipFill>
              <a:blip r:embed="rId11"/>
              <a:stretch>
                <a:fillRect/>
              </a:stretch>
            </p:blipFill>
            <p:spPr>
              <a:xfrm>
                <a:off x="2188181" y="2794694"/>
                <a:ext cx="2092761" cy="1330657"/>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8" name="Slide Zoom 7">
                <a:extLst>
                  <a:ext uri="{FF2B5EF4-FFF2-40B4-BE49-F238E27FC236}">
                    <a16:creationId xmlns:a16="http://schemas.microsoft.com/office/drawing/2014/main" id="{166E2EE4-33DA-A39E-8051-4509A27D3E1A}"/>
                  </a:ext>
                </a:extLst>
              </p:cNvPr>
              <p:cNvGraphicFramePr>
                <a:graphicFrameLocks noChangeAspect="1"/>
              </p:cNvGraphicFramePr>
              <p:nvPr>
                <p:extLst>
                  <p:ext uri="{D42A27DB-BD31-4B8C-83A1-F6EECF244321}">
                    <p14:modId xmlns:p14="http://schemas.microsoft.com/office/powerpoint/2010/main" val="49998666"/>
                  </p:ext>
                </p:extLst>
              </p:nvPr>
            </p:nvGraphicFramePr>
            <p:xfrm>
              <a:off x="5033900" y="2770326"/>
              <a:ext cx="2092761" cy="1330657"/>
            </p:xfrm>
            <a:graphic>
              <a:graphicData uri="http://schemas.microsoft.com/office/powerpoint/2016/slidezoom">
                <pslz:sldZm>
                  <pslz:sldZmObj sldId="273" cId="429563081">
                    <pslz:zmPr id="{CEE46246-01B6-5843-B301-2261AC6A2898}" imageType="cover" transitionDur="1000">
                      <p166:blipFill xmlns:p166="http://schemas.microsoft.com/office/powerpoint/2016/6/main">
                        <a:blip r:embed="rId11"/>
                        <a:stretch>
                          <a:fillRect/>
                        </a:stretch>
                      </p166:blipFill>
                      <p166:spPr xmlns:p166="http://schemas.microsoft.com/office/powerpoint/2016/6/main">
                        <a:xfrm>
                          <a:off x="0" y="0"/>
                          <a:ext cx="2092761" cy="1330657"/>
                        </a:xfrm>
                        <a:prstGeom prst="rect">
                          <a:avLst/>
                        </a:prstGeom>
                        <a:ln w="3175">
                          <a:noFill/>
                        </a:ln>
                      </p166:spPr>
                    </pslz:zmPr>
                  </pslz:sldZmObj>
                </pslz:sldZm>
              </a:graphicData>
            </a:graphic>
          </p:graphicFrame>
        </mc:Choice>
        <mc:Fallback>
          <p:pic>
            <p:nvPicPr>
              <p:cNvPr id="8" name="Slide Zoom 7">
                <a:hlinkClick r:id="rId13" action="ppaction://hlinksldjump"/>
                <a:extLst>
                  <a:ext uri="{FF2B5EF4-FFF2-40B4-BE49-F238E27FC236}">
                    <a16:creationId xmlns:a16="http://schemas.microsoft.com/office/drawing/2014/main" id="{166E2EE4-33DA-A39E-8051-4509A27D3E1A}"/>
                  </a:ext>
                </a:extLst>
              </p:cNvPr>
              <p:cNvPicPr>
                <a:picLocks noGrp="1" noRot="1" noChangeAspect="1" noMove="1" noResize="1" noEditPoints="1" noAdjustHandles="1" noChangeArrowheads="1" noChangeShapeType="1"/>
              </p:cNvPicPr>
              <p:nvPr/>
            </p:nvPicPr>
            <p:blipFill>
              <a:blip r:embed="rId11"/>
              <a:stretch>
                <a:fillRect/>
              </a:stretch>
            </p:blipFill>
            <p:spPr>
              <a:xfrm>
                <a:off x="5033900" y="2770326"/>
                <a:ext cx="2092761" cy="1330657"/>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13" name="Slide Zoom 12">
                <a:extLst>
                  <a:ext uri="{FF2B5EF4-FFF2-40B4-BE49-F238E27FC236}">
                    <a16:creationId xmlns:a16="http://schemas.microsoft.com/office/drawing/2014/main" id="{E90C766F-8149-DD7B-BA6F-14C0D7D2C2E2}"/>
                  </a:ext>
                </a:extLst>
              </p:cNvPr>
              <p:cNvGraphicFramePr>
                <a:graphicFrameLocks noChangeAspect="1"/>
              </p:cNvGraphicFramePr>
              <p:nvPr>
                <p:extLst>
                  <p:ext uri="{D42A27DB-BD31-4B8C-83A1-F6EECF244321}">
                    <p14:modId xmlns:p14="http://schemas.microsoft.com/office/powerpoint/2010/main" val="1507907559"/>
                  </p:ext>
                </p:extLst>
              </p:nvPr>
            </p:nvGraphicFramePr>
            <p:xfrm>
              <a:off x="7971641" y="2763670"/>
              <a:ext cx="2092761" cy="1330657"/>
            </p:xfrm>
            <a:graphic>
              <a:graphicData uri="http://schemas.microsoft.com/office/powerpoint/2016/slidezoom">
                <pslz:sldZm>
                  <pslz:sldZmObj sldId="291" cId="3321537206">
                    <pslz:zmPr id="{A7FCD20A-9966-F34F-A0E5-D647D97011D1}" imageType="cover" transitionDur="1000">
                      <p166:blipFill xmlns:p166="http://schemas.microsoft.com/office/powerpoint/2016/6/main">
                        <a:blip r:embed="rId11"/>
                        <a:stretch>
                          <a:fillRect/>
                        </a:stretch>
                      </p166:blipFill>
                      <p166:spPr xmlns:p166="http://schemas.microsoft.com/office/powerpoint/2016/6/main">
                        <a:xfrm>
                          <a:off x="0" y="0"/>
                          <a:ext cx="2092761" cy="1330657"/>
                        </a:xfrm>
                        <a:prstGeom prst="rect">
                          <a:avLst/>
                        </a:prstGeom>
                        <a:ln w="3175">
                          <a:noFill/>
                        </a:ln>
                      </p166:spPr>
                    </pslz:zmPr>
                  </pslz:sldZmObj>
                </pslz:sldZm>
              </a:graphicData>
            </a:graphic>
          </p:graphicFrame>
        </mc:Choice>
        <mc:Fallback>
          <p:pic>
            <p:nvPicPr>
              <p:cNvPr id="13" name="Slide Zoom 12">
                <a:hlinkClick r:id="rId14" action="ppaction://hlinksldjump"/>
                <a:extLst>
                  <a:ext uri="{FF2B5EF4-FFF2-40B4-BE49-F238E27FC236}">
                    <a16:creationId xmlns:a16="http://schemas.microsoft.com/office/drawing/2014/main" id="{E90C766F-8149-DD7B-BA6F-14C0D7D2C2E2}"/>
                  </a:ext>
                </a:extLst>
              </p:cNvPr>
              <p:cNvPicPr>
                <a:picLocks noGrp="1" noRot="1" noChangeAspect="1" noMove="1" noResize="1" noEditPoints="1" noAdjustHandles="1" noChangeArrowheads="1" noChangeShapeType="1"/>
              </p:cNvPicPr>
              <p:nvPr/>
            </p:nvPicPr>
            <p:blipFill>
              <a:blip r:embed="rId11"/>
              <a:stretch>
                <a:fillRect/>
              </a:stretch>
            </p:blipFill>
            <p:spPr>
              <a:xfrm>
                <a:off x="7971641" y="2763670"/>
                <a:ext cx="2092761" cy="1330657"/>
              </a:xfrm>
              <a:prstGeom prst="rect">
                <a:avLst/>
              </a:prstGeom>
              <a:ln w="3175">
                <a:noFill/>
              </a:ln>
            </p:spPr>
          </p:pic>
        </mc:Fallback>
      </mc:AlternateContent>
    </p:spTree>
    <p:extLst>
      <p:ext uri="{BB962C8B-B14F-4D97-AF65-F5344CB8AC3E}">
        <p14:creationId xmlns:p14="http://schemas.microsoft.com/office/powerpoint/2010/main" val="2487527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15956F-6C0A-02A4-CA1E-5C03BD47FEED}"/>
              </a:ext>
            </a:extLst>
          </p:cNvPr>
          <p:cNvSpPr>
            <a:spLocks noGrp="1"/>
          </p:cNvSpPr>
          <p:nvPr>
            <p:ph type="title"/>
          </p:nvPr>
        </p:nvSpPr>
        <p:spPr>
          <a:xfrm>
            <a:off x="457200" y="115479"/>
            <a:ext cx="7789333" cy="684307"/>
          </a:xfrm>
        </p:spPr>
        <p:txBody>
          <a:bodyPr anchor="b">
            <a:noAutofit/>
          </a:bodyPr>
          <a:lstStyle/>
          <a:p>
            <a:r>
              <a:rPr lang="en-US" sz="2400" dirty="0"/>
              <a:t>Assessing the impact of cloud seeding on hydrological processes in San Angelo TX</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E1C0475-F3AD-6231-4E4A-A145BA199D0F}"/>
                  </a:ext>
                </a:extLst>
              </p:cNvPr>
              <p:cNvSpPr>
                <a:spLocks noGrp="1"/>
              </p:cNvSpPr>
              <p:nvPr>
                <p:ph idx="1"/>
              </p:nvPr>
            </p:nvSpPr>
            <p:spPr>
              <a:xfrm>
                <a:off x="228601" y="799786"/>
                <a:ext cx="6847366" cy="6058201"/>
              </a:xfrm>
            </p:spPr>
            <p:txBody>
              <a:bodyPr anchor="t">
                <a:normAutofit fontScale="62500" lnSpcReduction="20000"/>
              </a:bodyPr>
              <a:lstStyle/>
              <a:p>
                <a:pPr algn="l">
                  <a:lnSpc>
                    <a:spcPct val="170000"/>
                  </a:lnSpc>
                  <a:buFont typeface="Arial" panose="020B0604020202020204" pitchFamily="34" charset="0"/>
                  <a:buChar char="•"/>
                </a:pPr>
                <a:r>
                  <a:rPr lang="en-US" sz="2300" b="1" i="0" u="none" strike="noStrike" dirty="0">
                    <a:solidFill>
                      <a:srgbClr val="0D0D0D"/>
                    </a:solidFill>
                    <a:effectLst/>
                    <a:latin typeface="söhne"/>
                  </a:rPr>
                  <a:t>Data Collection</a:t>
                </a:r>
                <a:endParaRPr lang="en-US" sz="2300" b="0" i="0" u="none" strike="noStrike" dirty="0">
                  <a:solidFill>
                    <a:srgbClr val="0D0D0D"/>
                  </a:solidFill>
                  <a:effectLst/>
                  <a:latin typeface="söhne"/>
                </a:endParaRPr>
              </a:p>
              <a:p>
                <a:pPr marL="0" indent="0" algn="l">
                  <a:lnSpc>
                    <a:spcPct val="170000"/>
                  </a:lnSpc>
                  <a:buNone/>
                </a:pPr>
                <a:r>
                  <a:rPr lang="en-US" sz="2300" b="0" i="0" u="none" strike="noStrike" dirty="0">
                    <a:solidFill>
                      <a:srgbClr val="002060"/>
                    </a:solidFill>
                    <a:effectLst/>
                    <a:latin typeface="söhne"/>
                  </a:rPr>
                  <a:t>Analysis of annual reports from WTWMA to calculate estimated precipitation before and after seeding in Tom Green County. </a:t>
                </a:r>
              </a:p>
              <a:p>
                <a:pPr marL="0" indent="0" algn="l">
                  <a:lnSpc>
                    <a:spcPct val="170000"/>
                  </a:lnSpc>
                  <a:buNone/>
                </a:pPr>
                <a:r>
                  <a:rPr lang="en-US" sz="2300" b="0" i="0" u="none" strike="noStrike" dirty="0">
                    <a:solidFill>
                      <a:srgbClr val="002060"/>
                    </a:solidFill>
                    <a:effectLst/>
                    <a:latin typeface="söhne"/>
                  </a:rPr>
                  <a:t>Selection of S Concho </a:t>
                </a:r>
                <a:r>
                  <a:rPr lang="en-US" sz="2300" b="0" i="0" u="none" strike="noStrike" dirty="0" err="1">
                    <a:solidFill>
                      <a:srgbClr val="002060"/>
                    </a:solidFill>
                    <a:effectLst/>
                    <a:latin typeface="söhne"/>
                  </a:rPr>
                  <a:t>Rv</a:t>
                </a:r>
                <a:r>
                  <a:rPr lang="en-US" sz="2300" b="0" i="0" u="none" strike="noStrike" dirty="0">
                    <a:solidFill>
                      <a:srgbClr val="002060"/>
                    </a:solidFill>
                    <a:effectLst/>
                    <a:latin typeface="söhne"/>
                  </a:rPr>
                  <a:t> at </a:t>
                </a:r>
                <a:r>
                  <a:rPr lang="en-US" sz="2300" b="0" i="0" u="none" strike="noStrike" dirty="0" err="1">
                    <a:solidFill>
                      <a:srgbClr val="002060"/>
                    </a:solidFill>
                    <a:effectLst/>
                    <a:latin typeface="söhne"/>
                  </a:rPr>
                  <a:t>Christoval</a:t>
                </a:r>
                <a:r>
                  <a:rPr lang="en-US" sz="2300" b="0" i="0" u="none" strike="noStrike" dirty="0">
                    <a:solidFill>
                      <a:srgbClr val="002060"/>
                    </a:solidFill>
                    <a:effectLst/>
                    <a:latin typeface="söhne"/>
                  </a:rPr>
                  <a:t>, TX gauge for river flow data, considering its location within the seeding area.</a:t>
                </a:r>
              </a:p>
              <a:p>
                <a:pPr algn="l">
                  <a:lnSpc>
                    <a:spcPct val="170000"/>
                  </a:lnSpc>
                  <a:buFont typeface="Arial" panose="020B0604020202020204" pitchFamily="34" charset="0"/>
                  <a:buChar char="•"/>
                </a:pPr>
                <a:r>
                  <a:rPr lang="en-US" sz="2300" b="1" i="0" u="none" strike="noStrike" dirty="0">
                    <a:solidFill>
                      <a:srgbClr val="0D0D0D"/>
                    </a:solidFill>
                    <a:effectLst/>
                    <a:latin typeface="söhne"/>
                  </a:rPr>
                  <a:t>River Flow Data Analysis</a:t>
                </a:r>
                <a:endParaRPr lang="en-US" sz="2300" b="0" i="0" u="none" strike="noStrike" dirty="0">
                  <a:solidFill>
                    <a:srgbClr val="0D0D0D"/>
                  </a:solidFill>
                  <a:effectLst/>
                  <a:latin typeface="söhne"/>
                </a:endParaRPr>
              </a:p>
              <a:p>
                <a:pPr marL="0" indent="0" algn="l">
                  <a:lnSpc>
                    <a:spcPct val="170000"/>
                  </a:lnSpc>
                  <a:buNone/>
                </a:pPr>
                <a:r>
                  <a:rPr lang="en-US" sz="2300" b="0" i="0" u="none" strike="noStrike" dirty="0">
                    <a:solidFill>
                      <a:srgbClr val="002060"/>
                    </a:solidFill>
                    <a:effectLst/>
                    <a:latin typeface="söhne"/>
                  </a:rPr>
                  <a:t>Daily discharge data obtained from USGS for S Concho </a:t>
                </a:r>
                <a:r>
                  <a:rPr lang="en-US" sz="2300" b="0" i="0" u="none" strike="noStrike" dirty="0" err="1">
                    <a:solidFill>
                      <a:srgbClr val="002060"/>
                    </a:solidFill>
                    <a:effectLst/>
                    <a:latin typeface="söhne"/>
                  </a:rPr>
                  <a:t>Rv</a:t>
                </a:r>
                <a:r>
                  <a:rPr lang="en-US" sz="2300" b="0" i="0" u="none" strike="noStrike" dirty="0">
                    <a:solidFill>
                      <a:srgbClr val="002060"/>
                    </a:solidFill>
                    <a:effectLst/>
                    <a:latin typeface="söhne"/>
                  </a:rPr>
                  <a:t> at </a:t>
                </a:r>
                <a:r>
                  <a:rPr lang="en-US" sz="2300" b="0" i="0" u="none" strike="noStrike" dirty="0" err="1">
                    <a:solidFill>
                      <a:srgbClr val="002060"/>
                    </a:solidFill>
                    <a:effectLst/>
                    <a:latin typeface="söhne"/>
                  </a:rPr>
                  <a:t>Christoval</a:t>
                </a:r>
                <a:r>
                  <a:rPr lang="en-US" sz="2300" b="0" i="0" u="none" strike="noStrike" dirty="0">
                    <a:solidFill>
                      <a:srgbClr val="002060"/>
                    </a:solidFill>
                    <a:effectLst/>
                    <a:latin typeface="söhne"/>
                  </a:rPr>
                  <a:t>, TX gauge.</a:t>
                </a:r>
              </a:p>
              <a:p>
                <a:pPr algn="l">
                  <a:lnSpc>
                    <a:spcPct val="170000"/>
                  </a:lnSpc>
                  <a:buFont typeface="Arial" panose="020B0604020202020204" pitchFamily="34" charset="0"/>
                  <a:buChar char="•"/>
                </a:pPr>
                <a:r>
                  <a:rPr lang="en-US" sz="2300" b="1" i="0" u="none" strike="noStrike" dirty="0">
                    <a:solidFill>
                      <a:srgbClr val="0D0D0D"/>
                    </a:solidFill>
                    <a:effectLst/>
                    <a:latin typeface="söhne"/>
                  </a:rPr>
                  <a:t>Hydrological Process Understanding</a:t>
                </a:r>
                <a:endParaRPr lang="en-US" sz="2300" b="0" i="0" u="none" strike="noStrike" dirty="0">
                  <a:solidFill>
                    <a:srgbClr val="0D0D0D"/>
                  </a:solidFill>
                  <a:effectLst/>
                  <a:latin typeface="söhne"/>
                </a:endParaRPr>
              </a:p>
              <a:p>
                <a:pPr marL="0" indent="0" algn="l">
                  <a:lnSpc>
                    <a:spcPct val="170000"/>
                  </a:lnSpc>
                  <a:buNone/>
                </a:pPr>
                <a:r>
                  <a:rPr lang="en-US" sz="2300" b="0" i="0" u="none" strike="noStrike" dirty="0">
                    <a:solidFill>
                      <a:srgbClr val="002060"/>
                    </a:solidFill>
                    <a:effectLst/>
                    <a:latin typeface="söhne"/>
                  </a:rPr>
                  <a:t>Collection of DEM, land cover, and soil data for South Concho River at </a:t>
                </a:r>
                <a:r>
                  <a:rPr lang="en-US" sz="2300" b="0" i="0" u="none" strike="noStrike" dirty="0" err="1">
                    <a:solidFill>
                      <a:srgbClr val="002060"/>
                    </a:solidFill>
                    <a:effectLst/>
                    <a:latin typeface="söhne"/>
                  </a:rPr>
                  <a:t>Christoval</a:t>
                </a:r>
                <a:r>
                  <a:rPr lang="en-US" sz="2300" b="0" i="0" u="none" strike="noStrike" dirty="0">
                    <a:solidFill>
                      <a:srgbClr val="002060"/>
                    </a:solidFill>
                    <a:effectLst/>
                    <a:latin typeface="söhne"/>
                  </a:rPr>
                  <a:t>, TX watershed area. Generation of stream runoff using QGIS software. Utilization of curve number method to estimate stormwater runoff potential.</a:t>
                </a:r>
              </a:p>
              <a:p>
                <a:pPr algn="l">
                  <a:buFont typeface="Arial" panose="020B0604020202020204" pitchFamily="34" charset="0"/>
                  <a:buChar char="•"/>
                </a:pPr>
                <a:r>
                  <a:rPr lang="en-US" sz="2300" b="1" i="0" u="none" strike="noStrike" dirty="0">
                    <a:solidFill>
                      <a:srgbClr val="0D0D0D"/>
                    </a:solidFill>
                    <a:effectLst/>
                    <a:latin typeface="söhne"/>
                  </a:rPr>
                  <a:t>Equation for Runoff Calculation</a:t>
                </a:r>
                <a:endParaRPr lang="en-US" sz="2300" b="0" i="0" u="none" strike="noStrike" dirty="0">
                  <a:solidFill>
                    <a:srgbClr val="0D0D0D"/>
                  </a:solidFill>
                  <a:effectLst/>
                  <a:latin typeface="söhne"/>
                </a:endParaRPr>
              </a:p>
              <a:p>
                <a:pPr marL="0" marR="0" indent="0" algn="just">
                  <a:lnSpc>
                    <a:spcPct val="150000"/>
                  </a:lnSpc>
                  <a:spcBef>
                    <a:spcPts val="0"/>
                  </a:spcBef>
                  <a:spcAft>
                    <a:spcPts val="0"/>
                  </a:spcAft>
                  <a:buNone/>
                </a:pPr>
                <a:endParaRPr lang="en-US" sz="23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0" marR="0" indent="0" algn="just">
                  <a:lnSpc>
                    <a:spcPct val="150000"/>
                  </a:lnSpc>
                  <a:spcBef>
                    <a:spcPts val="0"/>
                  </a:spcBef>
                  <a:spcAft>
                    <a:spcPts val="0"/>
                  </a:spcAft>
                  <a:buNone/>
                </a:pPr>
                <a14:m>
                  <m:oMath xmlns:m="http://schemas.openxmlformats.org/officeDocument/2006/math">
                    <m:r>
                      <m:rPr>
                        <m:sty m:val="p"/>
                      </m:rPr>
                      <a:rPr lang="en-US" sz="2300" smtClea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Q</m:t>
                    </m:r>
                    <m:r>
                      <a:rPr lang="en-US" sz="2300" smtClea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3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23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23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23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P</m:t>
                                </m:r>
                                <m:r>
                                  <a:rPr lang="en-US" sz="23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3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0.2</m:t>
                                </m:r>
                                <m:r>
                                  <m:rPr>
                                    <m:sty m:val="p"/>
                                  </m:rPr>
                                  <a:rPr lang="en-US" sz="23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S</m:t>
                                </m:r>
                              </m:e>
                            </m:d>
                          </m:e>
                          <m:sup>
                            <m:r>
                              <a:rPr lang="en-US" sz="23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num>
                      <m:den>
                        <m:r>
                          <m:rPr>
                            <m:sty m:val="p"/>
                          </m:rPr>
                          <a:rPr lang="en-US" sz="23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P</m:t>
                        </m:r>
                        <m:r>
                          <a:rPr lang="en-US" sz="23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+0.8</m:t>
                        </m:r>
                        <m:r>
                          <m:rPr>
                            <m:sty m:val="p"/>
                          </m:rPr>
                          <a:rPr lang="en-US" sz="23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S</m:t>
                        </m:r>
                      </m:den>
                    </m:f>
                  </m:oMath>
                </a14:m>
                <a:r>
                  <a:rPr lang="en-US" sz="23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300" dirty="0">
                  <a:solidFill>
                    <a:srgbClr val="00206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0" marR="0" indent="0" algn="just">
                  <a:lnSpc>
                    <a:spcPct val="150000"/>
                  </a:lnSpc>
                  <a:spcBef>
                    <a:spcPts val="0"/>
                  </a:spcBef>
                  <a:spcAft>
                    <a:spcPts val="0"/>
                  </a:spcAft>
                  <a:buNone/>
                </a:pPr>
                <a14:m>
                  <m:oMath xmlns:m="http://schemas.openxmlformats.org/officeDocument/2006/math">
                    <m:r>
                      <m:rPr>
                        <m:sty m:val="p"/>
                      </m:rPr>
                      <a:rPr lang="en-US" sz="23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S</m:t>
                    </m:r>
                    <m:r>
                      <a:rPr lang="en-US" sz="23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3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3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1000</m:t>
                        </m:r>
                      </m:num>
                      <m:den>
                        <m:r>
                          <m:rPr>
                            <m:sty m:val="p"/>
                          </m:rPr>
                          <a:rPr lang="en-US" sz="23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CN</m:t>
                        </m:r>
                      </m:den>
                    </m:f>
                    <m:r>
                      <a:rPr lang="en-US" sz="23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3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10</m:t>
                    </m:r>
                  </m:oMath>
                </a14:m>
                <a:r>
                  <a:rPr lang="en-US" sz="23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2300" dirty="0">
                  <a:solidFill>
                    <a:srgbClr val="002060"/>
                  </a:solidFill>
                  <a:effectLst/>
                  <a:latin typeface="Palatino Linotype" panose="02040502050505030304" pitchFamily="18" charset="0"/>
                  <a:ea typeface="Times New Roman" panose="02020603050405020304" pitchFamily="18" charset="0"/>
                  <a:cs typeface="Times New Roman" panose="02020603050405020304" pitchFamily="18" charset="0"/>
                </a:endParaRPr>
              </a:p>
              <a:p>
                <a:pPr marL="0" marR="0" indent="0" algn="just">
                  <a:lnSpc>
                    <a:spcPct val="150000"/>
                  </a:lnSpc>
                  <a:spcBef>
                    <a:spcPts val="0"/>
                  </a:spcBef>
                  <a:spcAft>
                    <a:spcPts val="0"/>
                  </a:spcAft>
                  <a:buNone/>
                </a:pPr>
                <a:endParaRPr lang="en-US" sz="23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p:txBody>
          </p:sp>
        </mc:Choice>
        <mc:Fallback>
          <p:sp>
            <p:nvSpPr>
              <p:cNvPr id="3" name="Content Placeholder 2">
                <a:extLst>
                  <a:ext uri="{FF2B5EF4-FFF2-40B4-BE49-F238E27FC236}">
                    <a16:creationId xmlns:a16="http://schemas.microsoft.com/office/drawing/2014/main" id="{1E1C0475-F3AD-6231-4E4A-A145BA199D0F}"/>
                  </a:ext>
                </a:extLst>
              </p:cNvPr>
              <p:cNvSpPr>
                <a:spLocks noGrp="1" noRot="1" noChangeAspect="1" noMove="1" noResize="1" noEditPoints="1" noAdjustHandles="1" noChangeArrowheads="1" noChangeShapeType="1" noTextEdit="1"/>
              </p:cNvSpPr>
              <p:nvPr>
                <p:ph idx="1"/>
              </p:nvPr>
            </p:nvSpPr>
            <p:spPr>
              <a:xfrm>
                <a:off x="228601" y="799786"/>
                <a:ext cx="6847366" cy="6058201"/>
              </a:xfrm>
              <a:blipFill>
                <a:blip r:embed="rId3"/>
                <a:stretch>
                  <a:fillRect l="-370"/>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map of a river&#10;&#10;Description automatically generated">
            <a:extLst>
              <a:ext uri="{FF2B5EF4-FFF2-40B4-BE49-F238E27FC236}">
                <a16:creationId xmlns:a16="http://schemas.microsoft.com/office/drawing/2014/main" id="{B35A66EC-4582-F0AD-4245-4E1BBD517A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5967" y="1006040"/>
            <a:ext cx="4170530" cy="4877812"/>
          </a:xfrm>
          <a:prstGeom prst="rect">
            <a:avLst/>
          </a:prstGeom>
        </p:spPr>
      </p:pic>
    </p:spTree>
    <p:extLst>
      <p:ext uri="{BB962C8B-B14F-4D97-AF65-F5344CB8AC3E}">
        <p14:creationId xmlns:p14="http://schemas.microsoft.com/office/powerpoint/2010/main" val="886900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24D61-5433-8460-3A83-8ADF53E4EAB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730EF5A-C33D-473D-D5DB-ECF0A887146F}"/>
              </a:ext>
            </a:extLst>
          </p:cNvPr>
          <p:cNvSpPr>
            <a:spLocks noGrp="1"/>
          </p:cNvSpPr>
          <p:nvPr>
            <p:ph idx="1"/>
          </p:nvPr>
        </p:nvSpPr>
        <p:spPr/>
        <p:txBody>
          <a:bodyPr/>
          <a:lstStyle/>
          <a:p>
            <a:endParaRPr lang="en-US" dirty="0"/>
          </a:p>
        </p:txBody>
      </p:sp>
      <p:pic>
        <p:nvPicPr>
          <p:cNvPr id="4" name="Picture 3" descr="A graph with blue lines and green text&#10;&#10;Description automatically generated">
            <a:extLst>
              <a:ext uri="{FF2B5EF4-FFF2-40B4-BE49-F238E27FC236}">
                <a16:creationId xmlns:a16="http://schemas.microsoft.com/office/drawing/2014/main" id="{A6FDAF14-9E39-D818-5384-858AC949D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308893"/>
            <a:ext cx="5655733" cy="4192094"/>
          </a:xfrm>
          <a:prstGeom prst="rect">
            <a:avLst/>
          </a:prstGeom>
        </p:spPr>
      </p:pic>
      <p:graphicFrame>
        <p:nvGraphicFramePr>
          <p:cNvPr id="5" name="Chart 4">
            <a:extLst>
              <a:ext uri="{FF2B5EF4-FFF2-40B4-BE49-F238E27FC236}">
                <a16:creationId xmlns:a16="http://schemas.microsoft.com/office/drawing/2014/main" id="{C71B0734-62AB-DF47-A8E0-06D918AA8D4E}"/>
              </a:ext>
              <a:ext uri="{147F2762-F138-4A5C-976F-8EAC2B608ADB}">
                <a16:predDERef xmlns:a16="http://schemas.microsoft.com/office/drawing/2014/main" pred="{FBEA99DF-7A5D-D786-0CEE-B115AE958234}"/>
              </a:ext>
            </a:extLst>
          </p:cNvPr>
          <p:cNvGraphicFramePr/>
          <p:nvPr>
            <p:extLst>
              <p:ext uri="{D42A27DB-BD31-4B8C-83A1-F6EECF244321}">
                <p14:modId xmlns:p14="http://schemas.microsoft.com/office/powerpoint/2010/main" val="622677307"/>
              </p:ext>
            </p:extLst>
          </p:nvPr>
        </p:nvGraphicFramePr>
        <p:xfrm>
          <a:off x="5808133" y="1690688"/>
          <a:ext cx="6231467" cy="36356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9563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Cloud seeding in the UAE: 10 fascinating facts - PropertyNews.ae">
            <a:extLst>
              <a:ext uri="{FF2B5EF4-FFF2-40B4-BE49-F238E27FC236}">
                <a16:creationId xmlns:a16="http://schemas.microsoft.com/office/drawing/2014/main" id="{5BD25A30-E33B-F59D-B311-B82D46358E41}"/>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5388" b="461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27E9E6C-AEC6-069E-BB43-8976A1429031}"/>
              </a:ext>
            </a:extLst>
          </p:cNvPr>
          <p:cNvSpPr>
            <a:spLocks noGrp="1"/>
          </p:cNvSpPr>
          <p:nvPr>
            <p:ph type="title"/>
          </p:nvPr>
        </p:nvSpPr>
        <p:spPr>
          <a:xfrm>
            <a:off x="838200" y="365126"/>
            <a:ext cx="10515600" cy="554038"/>
          </a:xfrm>
        </p:spPr>
        <p:txBody>
          <a:bodyPr>
            <a:normAutofit fontScale="90000"/>
          </a:bodyPr>
          <a:lstStyle/>
          <a:p>
            <a:pPr algn="ctr"/>
            <a:r>
              <a:rPr lang="en-US" dirty="0">
                <a:solidFill>
                  <a:srgbClr val="FFFFFF"/>
                </a:solidFill>
              </a:rPr>
              <a:t>Introduction </a:t>
            </a:r>
          </a:p>
        </p:txBody>
      </p:sp>
      <p:sp>
        <p:nvSpPr>
          <p:cNvPr id="3" name="Content Placeholder 2">
            <a:extLst>
              <a:ext uri="{FF2B5EF4-FFF2-40B4-BE49-F238E27FC236}">
                <a16:creationId xmlns:a16="http://schemas.microsoft.com/office/drawing/2014/main" id="{88BDB6C1-C3A2-A1B8-053B-738A8E0D3E95}"/>
              </a:ext>
            </a:extLst>
          </p:cNvPr>
          <p:cNvSpPr>
            <a:spLocks noGrp="1"/>
          </p:cNvSpPr>
          <p:nvPr>
            <p:ph idx="1"/>
          </p:nvPr>
        </p:nvSpPr>
        <p:spPr>
          <a:xfrm>
            <a:off x="838200" y="1825625"/>
            <a:ext cx="10515600" cy="4351338"/>
          </a:xfrm>
        </p:spPr>
        <p:txBody>
          <a:bodyPr>
            <a:normAutofit/>
          </a:bodyPr>
          <a:lstStyle/>
          <a:p>
            <a:r>
              <a:rPr lang="en-US" dirty="0">
                <a:solidFill>
                  <a:srgbClr val="FFFFFF"/>
                </a:solidFill>
              </a:rPr>
              <a:t>Topic area investigating </a:t>
            </a:r>
            <a:endParaRPr lang="ar-SA" dirty="0">
              <a:solidFill>
                <a:srgbClr val="FFFFFF"/>
              </a:solidFill>
            </a:endParaRPr>
          </a:p>
          <a:p>
            <a:pPr marL="0" indent="0">
              <a:buNone/>
            </a:pPr>
            <a:r>
              <a:rPr lang="en-US" dirty="0">
                <a:solidFill>
                  <a:srgbClr val="FFFFFF"/>
                </a:solidFill>
              </a:rPr>
              <a:t>The Impact of Cloud Seeding on Hydrological Processes, Air Quality, and Particulate Matter Dynamics </a:t>
            </a:r>
          </a:p>
          <a:p>
            <a:endParaRPr lang="ar-SA" dirty="0">
              <a:solidFill>
                <a:srgbClr val="FFFFFF"/>
              </a:solidFill>
            </a:endParaRPr>
          </a:p>
          <a:p>
            <a:r>
              <a:rPr lang="en-US" dirty="0">
                <a:solidFill>
                  <a:srgbClr val="FFFFFF"/>
                </a:solidFill>
              </a:rPr>
              <a:t>Research question </a:t>
            </a:r>
            <a:endParaRPr lang="ar-SA" dirty="0">
              <a:solidFill>
                <a:srgbClr val="FFFFFF"/>
              </a:solidFill>
            </a:endParaRPr>
          </a:p>
          <a:p>
            <a:pPr marL="0" indent="0">
              <a:buNone/>
            </a:pPr>
            <a:r>
              <a:rPr lang="en-US" dirty="0">
                <a:solidFill>
                  <a:srgbClr val="FFFFFF"/>
                </a:solidFill>
              </a:rPr>
              <a:t>How does cloud seeding affect hydrological processes, Aerosol Optical Depth (AOD), air quality, and particulate matter in the atmosphere? </a:t>
            </a:r>
            <a:endParaRPr lang="ar-SA" dirty="0">
              <a:solidFill>
                <a:srgbClr val="FFFFFF"/>
              </a:solidFill>
            </a:endParaRPr>
          </a:p>
          <a:p>
            <a:pPr marL="0" indent="0">
              <a:buNone/>
            </a:pPr>
            <a:endParaRPr lang="en-US" dirty="0">
              <a:solidFill>
                <a:srgbClr val="FFFFFF"/>
              </a:solidFill>
            </a:endParaRPr>
          </a:p>
          <a:p>
            <a:r>
              <a:rPr lang="en-US" dirty="0">
                <a:solidFill>
                  <a:srgbClr val="FFFFFF"/>
                </a:solidFill>
              </a:rPr>
              <a:t>Why this question is important ?</a:t>
            </a:r>
          </a:p>
          <a:p>
            <a:endParaRPr lang="en-US" dirty="0">
              <a:solidFill>
                <a:srgbClr val="FFFFFF"/>
              </a:solidFill>
            </a:endParaRPr>
          </a:p>
        </p:txBody>
      </p:sp>
      <p:cxnSp>
        <p:nvCxnSpPr>
          <p:cNvPr id="4" name="Straight Connector 3">
            <a:extLst>
              <a:ext uri="{FF2B5EF4-FFF2-40B4-BE49-F238E27FC236}">
                <a16:creationId xmlns:a16="http://schemas.microsoft.com/office/drawing/2014/main" id="{C2740977-91D9-8AA0-7D52-DB977F0B7457}"/>
              </a:ext>
            </a:extLst>
          </p:cNvPr>
          <p:cNvCxnSpPr>
            <a:cxnSpLocks/>
          </p:cNvCxnSpPr>
          <p:nvPr/>
        </p:nvCxnSpPr>
        <p:spPr>
          <a:xfrm>
            <a:off x="3651324" y="919163"/>
            <a:ext cx="4889352" cy="0"/>
          </a:xfrm>
          <a:prstGeom prst="line">
            <a:avLst/>
          </a:prstGeom>
          <a:ln w="31750">
            <a:solidFill>
              <a:srgbClr val="BABEBF"/>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0264943"/>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river flowing through a valley&#10;&#10;Description automatically generated with medium confidence">
            <a:extLst>
              <a:ext uri="{FF2B5EF4-FFF2-40B4-BE49-F238E27FC236}">
                <a16:creationId xmlns:a16="http://schemas.microsoft.com/office/drawing/2014/main" id="{4AE9AD8E-DCD9-8DE1-B0AD-16499A4EBC0A}"/>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brightnessContrast bright="-27000"/>
                    </a14:imgEffect>
                  </a14:imgLayer>
                </a14:imgProps>
              </a:ext>
            </a:extLst>
          </a:blip>
          <a:srcRect t="15730"/>
          <a:stretch/>
        </p:blipFill>
        <p:spPr>
          <a:xfrm>
            <a:off x="20" y="10"/>
            <a:ext cx="12191980" cy="6857990"/>
          </a:xfrm>
          <a:prstGeom prst="rect">
            <a:avLst/>
          </a:prstGeom>
        </p:spPr>
      </p:pic>
      <p:sp>
        <p:nvSpPr>
          <p:cNvPr id="6" name="TextBox 5">
            <a:extLst>
              <a:ext uri="{FF2B5EF4-FFF2-40B4-BE49-F238E27FC236}">
                <a16:creationId xmlns:a16="http://schemas.microsoft.com/office/drawing/2014/main" id="{68BD9257-A75D-1241-3324-5E66C77C0ABD}"/>
              </a:ext>
            </a:extLst>
          </p:cNvPr>
          <p:cNvSpPr txBox="1"/>
          <p:nvPr/>
        </p:nvSpPr>
        <p:spPr>
          <a:xfrm>
            <a:off x="338667" y="186266"/>
            <a:ext cx="11209866" cy="6832640"/>
          </a:xfrm>
          <a:prstGeom prst="rect">
            <a:avLst/>
          </a:prstGeom>
          <a:noFill/>
        </p:spPr>
        <p:txBody>
          <a:bodyPr wrap="square" rtlCol="0">
            <a:spAutoFit/>
          </a:bodyPr>
          <a:lstStyle/>
          <a:p>
            <a:pPr algn="l">
              <a:buFont typeface="Arial" panose="020B0604020202020204" pitchFamily="34" charset="0"/>
              <a:buChar char="•"/>
            </a:pPr>
            <a:r>
              <a:rPr lang="en-US" sz="2000" b="1" i="0" u="none" strike="noStrike" dirty="0">
                <a:effectLst/>
                <a:latin typeface="söhne"/>
              </a:rPr>
              <a:t>Pre-Cloud Seeding Conditions</a:t>
            </a:r>
          </a:p>
          <a:p>
            <a:pPr marL="742950" lvl="1" indent="-285750" algn="l">
              <a:buFont typeface="Arial" panose="020B0604020202020204" pitchFamily="34" charset="0"/>
              <a:buChar char="•"/>
            </a:pPr>
            <a:r>
              <a:rPr lang="en-US" sz="2000" b="0" i="0" u="none" strike="noStrike" dirty="0">
                <a:effectLst/>
                <a:latin typeface="söhne"/>
              </a:rPr>
              <a:t>Water quality and ecosystem influenced by natural factors and human activities like agricultural runoff and urban development.</a:t>
            </a:r>
          </a:p>
          <a:p>
            <a:pPr marL="742950" lvl="1" indent="-285750" algn="l">
              <a:buFont typeface="Arial" panose="020B0604020202020204" pitchFamily="34" charset="0"/>
              <a:buChar char="•"/>
            </a:pPr>
            <a:r>
              <a:rPr lang="en-US" sz="2000" b="0" i="0" u="none" strike="noStrike" dirty="0">
                <a:effectLst/>
                <a:latin typeface="söhne"/>
              </a:rPr>
              <a:t>Watershed ecosystems adapted to natural precipitation variability.</a:t>
            </a:r>
          </a:p>
          <a:p>
            <a:pPr algn="l">
              <a:buFont typeface="Arial" panose="020B0604020202020204" pitchFamily="34" charset="0"/>
              <a:buChar char="•"/>
            </a:pPr>
            <a:r>
              <a:rPr lang="en-US" sz="2000" b="1" i="0" u="none" strike="noStrike" dirty="0">
                <a:effectLst/>
                <a:latin typeface="söhne"/>
              </a:rPr>
              <a:t>Outcomes of Cloud Seeding</a:t>
            </a:r>
            <a:endParaRPr lang="en-US" sz="2000" b="0" i="0" u="none" strike="noStrike" dirty="0">
              <a:effectLst/>
              <a:latin typeface="söhne"/>
            </a:endParaRPr>
          </a:p>
          <a:p>
            <a:pPr marL="742950" lvl="1" indent="-285750" algn="l">
              <a:buFont typeface="Arial" panose="020B0604020202020204" pitchFamily="34" charset="0"/>
              <a:buChar char="•"/>
            </a:pPr>
            <a:r>
              <a:rPr lang="en-US" sz="2000" b="0" i="0" u="none" strike="noStrike" dirty="0">
                <a:effectLst/>
                <a:latin typeface="söhne"/>
              </a:rPr>
              <a:t>Increased precipitation leading to higher runoff levels and potentially enhanced water flow through the watershed.</a:t>
            </a:r>
          </a:p>
          <a:p>
            <a:pPr marL="742950" lvl="1" indent="-285750" algn="l">
              <a:buFont typeface="Arial" panose="020B0604020202020204" pitchFamily="34" charset="0"/>
              <a:buChar char="•"/>
            </a:pPr>
            <a:r>
              <a:rPr lang="en-US" sz="2000" b="0" i="0" u="none" strike="noStrike" dirty="0">
                <a:effectLst/>
                <a:latin typeface="söhne"/>
              </a:rPr>
              <a:t>Potential benefits for ecosystems, especially in drought-prone areas, by supporting diverse plant and animal life and improving aquatic ecosystem health.</a:t>
            </a:r>
          </a:p>
          <a:p>
            <a:pPr algn="l">
              <a:buFont typeface="Arial" panose="020B0604020202020204" pitchFamily="34" charset="0"/>
              <a:buChar char="•"/>
            </a:pPr>
            <a:r>
              <a:rPr lang="en-US" sz="2000" b="1" i="0" u="none" strike="noStrike" dirty="0">
                <a:effectLst/>
                <a:latin typeface="söhne"/>
              </a:rPr>
              <a:t>Impact on Water Quality</a:t>
            </a:r>
            <a:endParaRPr lang="en-US" sz="2000" b="0" i="0" u="none" strike="noStrike" dirty="0">
              <a:effectLst/>
              <a:latin typeface="söhne"/>
            </a:endParaRPr>
          </a:p>
          <a:p>
            <a:pPr marL="742950" lvl="1" indent="-285750" algn="l">
              <a:buFont typeface="Arial" panose="020B0604020202020204" pitchFamily="34" charset="0"/>
              <a:buChar char="•"/>
            </a:pPr>
            <a:r>
              <a:rPr lang="en-US" sz="2000" b="0" i="0" u="none" strike="noStrike" dirty="0">
                <a:effectLst/>
                <a:latin typeface="söhne"/>
              </a:rPr>
              <a:t>Debate on the impact of cloud seeding on water quality.</a:t>
            </a:r>
          </a:p>
          <a:p>
            <a:pPr marL="742950" lvl="1" indent="-285750" algn="l">
              <a:buFont typeface="Arial" panose="020B0604020202020204" pitchFamily="34" charset="0"/>
              <a:buChar char="•"/>
            </a:pPr>
            <a:r>
              <a:rPr lang="en-US" sz="2000" b="0" i="0" u="none" strike="noStrike" dirty="0">
                <a:effectLst/>
                <a:latin typeface="söhne"/>
              </a:rPr>
              <a:t>Silver iodide considered relatively insoluble and low in toxicity, but long-term or large-scale operations could pose risks.</a:t>
            </a:r>
          </a:p>
          <a:p>
            <a:pPr algn="l">
              <a:buFont typeface="Arial" panose="020B0604020202020204" pitchFamily="34" charset="0"/>
              <a:buChar char="•"/>
            </a:pPr>
            <a:r>
              <a:rPr lang="en-US" sz="2000" b="1" i="0" u="none" strike="noStrike" dirty="0">
                <a:effectLst/>
                <a:latin typeface="söhne"/>
              </a:rPr>
              <a:t>Ecosystem Changes</a:t>
            </a:r>
            <a:endParaRPr lang="en-US" sz="2000" b="0" i="0" u="none" strike="noStrike" dirty="0">
              <a:effectLst/>
              <a:latin typeface="söhne"/>
            </a:endParaRPr>
          </a:p>
          <a:p>
            <a:pPr marL="742950" lvl="1" indent="-285750" algn="l">
              <a:buFont typeface="Arial" panose="020B0604020202020204" pitchFamily="34" charset="0"/>
              <a:buChar char="•"/>
            </a:pPr>
            <a:r>
              <a:rPr lang="en-US" sz="2000" b="0" i="0" u="none" strike="noStrike" dirty="0">
                <a:effectLst/>
                <a:latin typeface="söhne"/>
              </a:rPr>
              <a:t>Alteration of precipitation patterns can shift vegetation patterns and habitat structures.</a:t>
            </a:r>
          </a:p>
          <a:p>
            <a:pPr marL="742950" lvl="1" indent="-285750" algn="l">
              <a:buFont typeface="Arial" panose="020B0604020202020204" pitchFamily="34" charset="0"/>
              <a:buChar char="•"/>
            </a:pPr>
            <a:r>
              <a:rPr lang="en-US" sz="2000" b="0" i="0" u="none" strike="noStrike" dirty="0">
                <a:effectLst/>
                <a:latin typeface="söhne"/>
              </a:rPr>
              <a:t>Positive changes like increased plant growth balanced with potential negative impacts such as favoring invasive species or altering fire regimes.</a:t>
            </a:r>
          </a:p>
          <a:p>
            <a:pPr algn="l">
              <a:buFont typeface="Arial" panose="020B0604020202020204" pitchFamily="34" charset="0"/>
              <a:buChar char="•"/>
            </a:pPr>
            <a:r>
              <a:rPr lang="en-US" sz="2000" b="1" i="0" u="none" strike="noStrike" dirty="0">
                <a:effectLst/>
                <a:latin typeface="söhne"/>
              </a:rPr>
              <a:t>Concerns and Research</a:t>
            </a:r>
            <a:endParaRPr lang="en-US" sz="2000" b="0" i="0" u="none" strike="noStrike" dirty="0">
              <a:effectLst/>
              <a:latin typeface="söhne"/>
            </a:endParaRPr>
          </a:p>
          <a:p>
            <a:pPr marL="742950" lvl="1" indent="-285750" algn="l">
              <a:buFont typeface="Arial" panose="020B0604020202020204" pitchFamily="34" charset="0"/>
              <a:buChar char="•"/>
            </a:pPr>
            <a:r>
              <a:rPr lang="en-US" sz="2000" b="0" i="0" u="none" strike="noStrike" dirty="0">
                <a:effectLst/>
                <a:latin typeface="söhne"/>
              </a:rPr>
              <a:t>Discussions about accumulation of </a:t>
            </a:r>
            <a:r>
              <a:rPr lang="en-US" sz="2000" b="0" i="0" u="none" strike="noStrike" dirty="0" err="1">
                <a:effectLst/>
                <a:latin typeface="söhne"/>
              </a:rPr>
              <a:t>AgI</a:t>
            </a:r>
            <a:r>
              <a:rPr lang="en-US" sz="2000" b="0" i="0" u="none" strike="noStrike" dirty="0">
                <a:effectLst/>
                <a:latin typeface="söhne"/>
              </a:rPr>
              <a:t> and potential impacts on soil and water ecosystems.</a:t>
            </a:r>
          </a:p>
          <a:p>
            <a:pPr marL="742950" lvl="1" indent="-285750" algn="l">
              <a:buFont typeface="Arial" panose="020B0604020202020204" pitchFamily="34" charset="0"/>
              <a:buChar char="•"/>
            </a:pPr>
            <a:r>
              <a:rPr lang="en-US" sz="2000" b="0" i="0" u="none" strike="noStrike" dirty="0">
                <a:effectLst/>
                <a:latin typeface="söhne"/>
              </a:rPr>
              <a:t>Research indicates concentrations from cloud seeding are generally below levels harmful to the environment, but continuous monitoring is crucial.</a:t>
            </a:r>
          </a:p>
          <a:p>
            <a:endParaRPr lang="en-US" dirty="0"/>
          </a:p>
        </p:txBody>
      </p:sp>
    </p:spTree>
    <p:extLst>
      <p:ext uri="{BB962C8B-B14F-4D97-AF65-F5344CB8AC3E}">
        <p14:creationId xmlns:p14="http://schemas.microsoft.com/office/powerpoint/2010/main" val="3321537206"/>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white airplane wing&#10;&#10;Description automatically generated">
            <a:extLst>
              <a:ext uri="{FF2B5EF4-FFF2-40B4-BE49-F238E27FC236}">
                <a16:creationId xmlns:a16="http://schemas.microsoft.com/office/drawing/2014/main" id="{9066E367-C2CE-B4A2-4FF4-B4E44BDE3232}"/>
              </a:ext>
            </a:extLst>
          </p:cNvPr>
          <p:cNvPicPr>
            <a:picLocks noChangeAspect="1"/>
          </p:cNvPicPr>
          <p:nvPr/>
        </p:nvPicPr>
        <p:blipFill rotWithShape="1">
          <a:blip r:embed="rId3">
            <a:alphaModFix amt="35000"/>
            <a:extLst>
              <a:ext uri="{837473B0-CC2E-450A-ABE3-18F120FF3D39}">
                <a1611:picAttrSrcUrl xmlns:a1611="http://schemas.microsoft.com/office/drawing/2016/11/main" r:id="rId4"/>
              </a:ext>
            </a:extLst>
          </a:blip>
          <a:srcRect t="19355"/>
          <a:stretch/>
        </p:blipFill>
        <p:spPr>
          <a:xfrm>
            <a:off x="20" y="10"/>
            <a:ext cx="12191980" cy="6857990"/>
          </a:xfrm>
          <a:prstGeom prst="rect">
            <a:avLst/>
          </a:prstGeom>
        </p:spPr>
      </p:pic>
      <p:sp>
        <p:nvSpPr>
          <p:cNvPr id="2" name="Title 1">
            <a:extLst>
              <a:ext uri="{FF2B5EF4-FFF2-40B4-BE49-F238E27FC236}">
                <a16:creationId xmlns:a16="http://schemas.microsoft.com/office/drawing/2014/main" id="{99E0F49B-3855-1B77-9927-7C4F4977555A}"/>
              </a:ext>
            </a:extLst>
          </p:cNvPr>
          <p:cNvSpPr>
            <a:spLocks noGrp="1"/>
          </p:cNvSpPr>
          <p:nvPr>
            <p:ph type="title"/>
          </p:nvPr>
        </p:nvSpPr>
        <p:spPr>
          <a:xfrm>
            <a:off x="118533" y="365125"/>
            <a:ext cx="11853334" cy="1325563"/>
          </a:xfrm>
        </p:spPr>
        <p:txBody>
          <a:bodyPr>
            <a:normAutofit/>
          </a:bodyPr>
          <a:lstStyle/>
          <a:p>
            <a:pPr algn="ctr"/>
            <a:r>
              <a:rPr lang="en-US" sz="1800" b="1" kern="100" dirty="0">
                <a:solidFill>
                  <a:srgbClr val="D2D2D4"/>
                </a:solidFill>
                <a:effectLst/>
                <a:latin typeface="Times New Roman" panose="02020603050405020304" pitchFamily="18" charset="0"/>
                <a:ea typeface="Times New Roman" panose="02020603050405020304" pitchFamily="18" charset="0"/>
                <a:cs typeface="Times New Roman" panose="02020603050405020304" pitchFamily="18" charset="0"/>
              </a:rPr>
              <a:t>CHAPTER 5 : EVALUATING CLOUD SEEDING’S ROLE IN ATMOSPHERIC AEROSOLS AND AIR QUALITY DYNAMICS</a:t>
            </a:r>
            <a:br>
              <a:rPr lang="en-US" sz="4400" b="1" kern="100" dirty="0">
                <a:solidFill>
                  <a:srgbClr val="D2D2D4"/>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en-US" dirty="0">
              <a:solidFill>
                <a:srgbClr val="FFFFFF"/>
              </a:solidFill>
            </a:endParaRPr>
          </a:p>
        </p:txBody>
      </p:sp>
      <p:sp>
        <p:nvSpPr>
          <p:cNvPr id="6" name="TextBox 5">
            <a:extLst>
              <a:ext uri="{FF2B5EF4-FFF2-40B4-BE49-F238E27FC236}">
                <a16:creationId xmlns:a16="http://schemas.microsoft.com/office/drawing/2014/main" id="{2411D7EA-B4D6-DDBA-3EA7-09F0AAA2C223}"/>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tasnimnews.com/en/news/2018/12/01/1888607/iran-to-launch-new-cloud-seeding-project">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cxnSp>
        <p:nvCxnSpPr>
          <p:cNvPr id="7" name="Straight Connector 6">
            <a:extLst>
              <a:ext uri="{FF2B5EF4-FFF2-40B4-BE49-F238E27FC236}">
                <a16:creationId xmlns:a16="http://schemas.microsoft.com/office/drawing/2014/main" id="{D27C4177-8D1B-1F4F-9017-5CAA421EA9D3}"/>
              </a:ext>
            </a:extLst>
          </p:cNvPr>
          <p:cNvCxnSpPr>
            <a:cxnSpLocks/>
          </p:cNvCxnSpPr>
          <p:nvPr/>
        </p:nvCxnSpPr>
        <p:spPr>
          <a:xfrm>
            <a:off x="3651324" y="1122365"/>
            <a:ext cx="4889352" cy="0"/>
          </a:xfrm>
          <a:prstGeom prst="line">
            <a:avLst/>
          </a:prstGeom>
          <a:ln w="31750">
            <a:solidFill>
              <a:srgbClr val="BABEBF"/>
            </a:solidFill>
          </a:ln>
        </p:spPr>
        <p:style>
          <a:lnRef idx="3">
            <a:schemeClr val="dk1"/>
          </a:lnRef>
          <a:fillRef idx="0">
            <a:schemeClr val="dk1"/>
          </a:fillRef>
          <a:effectRef idx="2">
            <a:schemeClr val="dk1"/>
          </a:effectRef>
          <a:fontRef idx="minor">
            <a:schemeClr val="tx1"/>
          </a:fontRef>
        </p:style>
      </p:cxnSp>
      <p:sp>
        <p:nvSpPr>
          <p:cNvPr id="9" name="Oval 8">
            <a:extLst>
              <a:ext uri="{FF2B5EF4-FFF2-40B4-BE49-F238E27FC236}">
                <a16:creationId xmlns:a16="http://schemas.microsoft.com/office/drawing/2014/main" id="{FC3CED43-9DF4-0529-FF59-06CF7A02E37B}"/>
              </a:ext>
            </a:extLst>
          </p:cNvPr>
          <p:cNvSpPr/>
          <p:nvPr/>
        </p:nvSpPr>
        <p:spPr>
          <a:xfrm>
            <a:off x="8270938" y="2477031"/>
            <a:ext cx="2302934" cy="2302933"/>
          </a:xfrm>
          <a:prstGeom prst="ellipse">
            <a:avLst/>
          </a:prstGeom>
          <a:solidFill>
            <a:schemeClr val="bg1">
              <a:alpha val="0"/>
            </a:schemeClr>
          </a:solidFill>
          <a:ln w="31750">
            <a:solidFill>
              <a:srgbClr val="BABE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11B25EE-F1BB-58E9-D50A-70C67B69B8FC}"/>
              </a:ext>
            </a:extLst>
          </p:cNvPr>
          <p:cNvSpPr/>
          <p:nvPr/>
        </p:nvSpPr>
        <p:spPr>
          <a:xfrm>
            <a:off x="4944533" y="2523780"/>
            <a:ext cx="2302934" cy="2302933"/>
          </a:xfrm>
          <a:prstGeom prst="ellipse">
            <a:avLst/>
          </a:prstGeom>
          <a:solidFill>
            <a:schemeClr val="bg1">
              <a:alpha val="0"/>
            </a:schemeClr>
          </a:solidFill>
          <a:ln w="31750">
            <a:solidFill>
              <a:srgbClr val="BABE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37687029-922C-CA29-142A-D5FB5772F58F}"/>
              </a:ext>
            </a:extLst>
          </p:cNvPr>
          <p:cNvSpPr txBox="1"/>
          <p:nvPr/>
        </p:nvSpPr>
        <p:spPr>
          <a:xfrm>
            <a:off x="5165019" y="2891879"/>
            <a:ext cx="1915022" cy="878895"/>
          </a:xfrm>
          <a:prstGeom prst="rect">
            <a:avLst/>
          </a:prstGeom>
          <a:noFill/>
        </p:spPr>
        <p:txBody>
          <a:bodyPr wrap="square" rtlCol="0">
            <a:spAutoFit/>
          </a:bodyPr>
          <a:lstStyle/>
          <a:p>
            <a:pPr marL="0" marR="0" algn="ctr">
              <a:lnSpc>
                <a:spcPct val="150000"/>
              </a:lnSpc>
              <a:spcBef>
                <a:spcPts val="200"/>
              </a:spcBef>
              <a:spcAft>
                <a:spcPts val="0"/>
              </a:spcAft>
            </a:pPr>
            <a:r>
              <a:rPr lang="en-US" dirty="0">
                <a:solidFill>
                  <a:srgbClr val="D2D2D4"/>
                </a:solidFill>
                <a:latin typeface="Times New Roman" panose="02020603050405020304" pitchFamily="18" charset="0"/>
                <a:ea typeface="Calibri" panose="020F0502020204030204" pitchFamily="34" charset="0"/>
              </a:rPr>
              <a:t>C</a:t>
            </a:r>
            <a:r>
              <a:rPr lang="en-US" sz="1800" dirty="0">
                <a:solidFill>
                  <a:srgbClr val="D2D2D4"/>
                </a:solidFill>
                <a:effectLst/>
                <a:latin typeface="Times New Roman" panose="02020603050405020304" pitchFamily="18" charset="0"/>
                <a:ea typeface="Calibri" panose="020F0502020204030204" pitchFamily="34" charset="0"/>
              </a:rPr>
              <a:t>loud seeding failure on aerosols</a:t>
            </a:r>
            <a:endParaRPr lang="en-US" sz="1800" b="1" kern="100" dirty="0">
              <a:solidFill>
                <a:srgbClr val="D2D2D4"/>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F19E944A-CC54-07B9-9795-5533CF56A7E5}"/>
              </a:ext>
            </a:extLst>
          </p:cNvPr>
          <p:cNvSpPr txBox="1"/>
          <p:nvPr/>
        </p:nvSpPr>
        <p:spPr>
          <a:xfrm>
            <a:off x="8286311" y="2867247"/>
            <a:ext cx="2302934" cy="923330"/>
          </a:xfrm>
          <a:prstGeom prst="rect">
            <a:avLst/>
          </a:prstGeom>
          <a:noFill/>
        </p:spPr>
        <p:txBody>
          <a:bodyPr wrap="square" rtlCol="0">
            <a:spAutoFit/>
          </a:bodyPr>
          <a:lstStyle/>
          <a:p>
            <a:pPr algn="ctr"/>
            <a:r>
              <a:rPr lang="en-US" sz="1800" dirty="0">
                <a:solidFill>
                  <a:srgbClr val="D2D2D4"/>
                </a:solidFill>
                <a:effectLst/>
                <a:latin typeface="Times New Roman" panose="02020603050405020304" pitchFamily="18" charset="0"/>
                <a:ea typeface="Calibri" panose="020F0502020204030204" pitchFamily="34" charset="0"/>
              </a:rPr>
              <a:t>Failure of cloud seeding events identification </a:t>
            </a:r>
            <a:endParaRPr lang="en-US" dirty="0">
              <a:solidFill>
                <a:srgbClr val="D2D2D4"/>
              </a:solidFill>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39AB7C87-F05E-BC59-AA54-D43A618C9D5F}"/>
              </a:ext>
            </a:extLst>
          </p:cNvPr>
          <p:cNvSpPr/>
          <p:nvPr/>
        </p:nvSpPr>
        <p:spPr>
          <a:xfrm>
            <a:off x="1667402" y="2477031"/>
            <a:ext cx="2302934" cy="2302933"/>
          </a:xfrm>
          <a:prstGeom prst="ellipse">
            <a:avLst/>
          </a:prstGeom>
          <a:solidFill>
            <a:schemeClr val="bg1">
              <a:alpha val="0"/>
            </a:schemeClr>
          </a:solidFill>
          <a:ln w="31750">
            <a:solidFill>
              <a:srgbClr val="BABE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2D2D4"/>
              </a:solidFill>
            </a:endParaRPr>
          </a:p>
        </p:txBody>
      </p:sp>
      <p:sp>
        <p:nvSpPr>
          <p:cNvPr id="21" name="TextBox 20">
            <a:extLst>
              <a:ext uri="{FF2B5EF4-FFF2-40B4-BE49-F238E27FC236}">
                <a16:creationId xmlns:a16="http://schemas.microsoft.com/office/drawing/2014/main" id="{1FACC8BC-12E0-5381-5FEA-C63B7195BEA5}"/>
              </a:ext>
            </a:extLst>
          </p:cNvPr>
          <p:cNvSpPr txBox="1"/>
          <p:nvPr/>
        </p:nvSpPr>
        <p:spPr>
          <a:xfrm>
            <a:off x="1845644" y="2897914"/>
            <a:ext cx="1946449" cy="984885"/>
          </a:xfrm>
          <a:prstGeom prst="rect">
            <a:avLst/>
          </a:prstGeom>
          <a:noFill/>
        </p:spPr>
        <p:txBody>
          <a:bodyPr wrap="square" rtlCol="0">
            <a:spAutoFit/>
          </a:bodyPr>
          <a:lstStyle/>
          <a:p>
            <a:pPr algn="ctr"/>
            <a:r>
              <a:rPr lang="en-US" sz="1800" dirty="0">
                <a:solidFill>
                  <a:srgbClr val="D2D2D4"/>
                </a:solidFill>
                <a:effectLst/>
                <a:latin typeface="Times New Roman" panose="02020603050405020304" pitchFamily="18" charset="0"/>
                <a:ea typeface="Calibri" panose="020F0502020204030204" pitchFamily="34" charset="0"/>
              </a:rPr>
              <a:t>Factors impacting on cloud seeding efficiency</a:t>
            </a:r>
            <a:r>
              <a:rPr lang="en-US" sz="2000" dirty="0">
                <a:solidFill>
                  <a:srgbClr val="D2D2D4"/>
                </a:solidFill>
                <a:effectLst/>
              </a:rPr>
              <a:t> </a:t>
            </a:r>
            <a:endParaRPr lang="en-US" dirty="0">
              <a:solidFill>
                <a:srgbClr val="D2D2D4"/>
              </a:solidFill>
              <a:latin typeface="Times New Roman" panose="02020603050405020304" pitchFamily="18" charset="0"/>
              <a:cs typeface="Times New Roman" panose="02020603050405020304" pitchFamily="18" charset="0"/>
            </a:endParaRPr>
          </a:p>
        </p:txBody>
      </p:sp>
      <p:pic>
        <p:nvPicPr>
          <p:cNvPr id="25" name="Graphic 24" descr="Research outline">
            <a:extLst>
              <a:ext uri="{FF2B5EF4-FFF2-40B4-BE49-F238E27FC236}">
                <a16:creationId xmlns:a16="http://schemas.microsoft.com/office/drawing/2014/main" id="{AE17BD8D-F5E5-6FAE-42BC-239763B73D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55677" y="3866021"/>
            <a:ext cx="733456" cy="733456"/>
          </a:xfrm>
          <a:prstGeom prst="rect">
            <a:avLst/>
          </a:prstGeom>
        </p:spPr>
      </p:pic>
      <p:pic>
        <p:nvPicPr>
          <p:cNvPr id="28" name="Graphic 27" descr="Judge male outline">
            <a:extLst>
              <a:ext uri="{FF2B5EF4-FFF2-40B4-BE49-F238E27FC236}">
                <a16:creationId xmlns:a16="http://schemas.microsoft.com/office/drawing/2014/main" id="{D27D7939-0391-BB37-E478-AF7253F522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37032" y="3837832"/>
            <a:ext cx="914400" cy="914400"/>
          </a:xfrm>
          <a:prstGeom prst="rect">
            <a:avLst/>
          </a:prstGeom>
        </p:spPr>
      </p:pic>
      <mc:AlternateContent xmlns:mc="http://schemas.openxmlformats.org/markup-compatibility/2006">
        <mc:Choice xmlns:pslz="http://schemas.microsoft.com/office/powerpoint/2016/slidezoom" Requires="pslz">
          <p:graphicFrame>
            <p:nvGraphicFramePr>
              <p:cNvPr id="4" name="Slide Zoom 3">
                <a:extLst>
                  <a:ext uri="{FF2B5EF4-FFF2-40B4-BE49-F238E27FC236}">
                    <a16:creationId xmlns:a16="http://schemas.microsoft.com/office/drawing/2014/main" id="{2DDBFCFC-C2A9-5FD9-FBE7-45625AA75B74}"/>
                  </a:ext>
                </a:extLst>
              </p:cNvPr>
              <p:cNvGraphicFramePr>
                <a:graphicFrameLocks noChangeAspect="1"/>
              </p:cNvGraphicFramePr>
              <p:nvPr>
                <p:extLst>
                  <p:ext uri="{D42A27DB-BD31-4B8C-83A1-F6EECF244321}">
                    <p14:modId xmlns:p14="http://schemas.microsoft.com/office/powerpoint/2010/main" val="585271240"/>
                  </p:ext>
                </p:extLst>
              </p:nvPr>
            </p:nvGraphicFramePr>
            <p:xfrm>
              <a:off x="1784840" y="3035982"/>
              <a:ext cx="2037311" cy="1295400"/>
            </p:xfrm>
            <a:graphic>
              <a:graphicData uri="http://schemas.microsoft.com/office/powerpoint/2016/slidezoom">
                <pslz:sldZm>
                  <pslz:sldZmObj sldId="293" cId="433192832">
                    <pslz:zmPr id="{FDEA547F-2F6F-114F-97F6-93A34C9820B3}" imageType="cover" transitionDur="1000">
                      <p166:blipFill xmlns:p166="http://schemas.microsoft.com/office/powerpoint/2016/6/main">
                        <a:blip r:embed="rId10"/>
                        <a:stretch>
                          <a:fillRect/>
                        </a:stretch>
                      </p166:blipFill>
                      <p166:spPr xmlns:p166="http://schemas.microsoft.com/office/powerpoint/2016/6/main">
                        <a:xfrm>
                          <a:off x="0" y="0"/>
                          <a:ext cx="2037311" cy="1295400"/>
                        </a:xfrm>
                        <a:prstGeom prst="rect">
                          <a:avLst/>
                        </a:prstGeom>
                        <a:ln w="3175">
                          <a:noFill/>
                        </a:ln>
                      </p166:spPr>
                    </pslz:zmPr>
                  </pslz:sldZmObj>
                </pslz:sldZm>
              </a:graphicData>
            </a:graphic>
          </p:graphicFrame>
        </mc:Choice>
        <mc:Fallback>
          <p:pic>
            <p:nvPicPr>
              <p:cNvPr id="4" name="Slide Zoom 3">
                <a:hlinkClick r:id="rId11" action="ppaction://hlinksldjump"/>
                <a:extLst>
                  <a:ext uri="{FF2B5EF4-FFF2-40B4-BE49-F238E27FC236}">
                    <a16:creationId xmlns:a16="http://schemas.microsoft.com/office/drawing/2014/main" id="{2DDBFCFC-C2A9-5FD9-FBE7-45625AA75B74}"/>
                  </a:ext>
                </a:extLst>
              </p:cNvPr>
              <p:cNvPicPr>
                <a:picLocks noGrp="1" noRot="1" noChangeAspect="1" noMove="1" noResize="1" noEditPoints="1" noAdjustHandles="1" noChangeArrowheads="1" noChangeShapeType="1"/>
              </p:cNvPicPr>
              <p:nvPr/>
            </p:nvPicPr>
            <p:blipFill>
              <a:blip r:embed="rId10"/>
              <a:stretch>
                <a:fillRect/>
              </a:stretch>
            </p:blipFill>
            <p:spPr>
              <a:xfrm>
                <a:off x="1784840" y="3035982"/>
                <a:ext cx="2037311" cy="1295400"/>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10" name="Slide Zoom 9">
                <a:extLst>
                  <a:ext uri="{FF2B5EF4-FFF2-40B4-BE49-F238E27FC236}">
                    <a16:creationId xmlns:a16="http://schemas.microsoft.com/office/drawing/2014/main" id="{0BCEDF95-6FF0-F94B-6E95-F3DDC9D43443}"/>
                  </a:ext>
                </a:extLst>
              </p:cNvPr>
              <p:cNvGraphicFramePr>
                <a:graphicFrameLocks noChangeAspect="1"/>
              </p:cNvGraphicFramePr>
              <p:nvPr>
                <p:extLst>
                  <p:ext uri="{D42A27DB-BD31-4B8C-83A1-F6EECF244321}">
                    <p14:modId xmlns:p14="http://schemas.microsoft.com/office/powerpoint/2010/main" val="3093880298"/>
                  </p:ext>
                </p:extLst>
              </p:nvPr>
            </p:nvGraphicFramePr>
            <p:xfrm>
              <a:off x="5040380" y="3027546"/>
              <a:ext cx="2037311" cy="1295400"/>
            </p:xfrm>
            <a:graphic>
              <a:graphicData uri="http://schemas.microsoft.com/office/powerpoint/2016/slidezoom">
                <pslz:sldZm>
                  <pslz:sldZmObj sldId="295" cId="907706179">
                    <pslz:zmPr id="{27358CB3-ABA3-DE41-9E0D-4A8741607D42}" imageType="cover" transitionDur="1000">
                      <p166:blipFill xmlns:p166="http://schemas.microsoft.com/office/powerpoint/2016/6/main">
                        <a:blip r:embed="rId10"/>
                        <a:stretch>
                          <a:fillRect/>
                        </a:stretch>
                      </p166:blipFill>
                      <p166:spPr xmlns:p166="http://schemas.microsoft.com/office/powerpoint/2016/6/main">
                        <a:xfrm>
                          <a:off x="0" y="0"/>
                          <a:ext cx="2037311" cy="1295400"/>
                        </a:xfrm>
                        <a:prstGeom prst="rect">
                          <a:avLst/>
                        </a:prstGeom>
                        <a:ln w="3175">
                          <a:noFill/>
                        </a:ln>
                      </p166:spPr>
                    </pslz:zmPr>
                  </pslz:sldZmObj>
                </pslz:sldZm>
              </a:graphicData>
            </a:graphic>
          </p:graphicFrame>
        </mc:Choice>
        <mc:Fallback>
          <p:pic>
            <p:nvPicPr>
              <p:cNvPr id="10" name="Slide Zoom 9">
                <a:hlinkClick r:id="rId12" action="ppaction://hlinksldjump"/>
                <a:extLst>
                  <a:ext uri="{FF2B5EF4-FFF2-40B4-BE49-F238E27FC236}">
                    <a16:creationId xmlns:a16="http://schemas.microsoft.com/office/drawing/2014/main" id="{0BCEDF95-6FF0-F94B-6E95-F3DDC9D43443}"/>
                  </a:ext>
                </a:extLst>
              </p:cNvPr>
              <p:cNvPicPr>
                <a:picLocks noGrp="1" noRot="1" noChangeAspect="1" noMove="1" noResize="1" noEditPoints="1" noAdjustHandles="1" noChangeArrowheads="1" noChangeShapeType="1"/>
              </p:cNvPicPr>
              <p:nvPr/>
            </p:nvPicPr>
            <p:blipFill>
              <a:blip r:embed="rId10"/>
              <a:stretch>
                <a:fillRect/>
              </a:stretch>
            </p:blipFill>
            <p:spPr>
              <a:xfrm>
                <a:off x="5040380" y="3027546"/>
                <a:ext cx="2037311" cy="1295400"/>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14" name="Slide Zoom 13">
                <a:extLst>
                  <a:ext uri="{FF2B5EF4-FFF2-40B4-BE49-F238E27FC236}">
                    <a16:creationId xmlns:a16="http://schemas.microsoft.com/office/drawing/2014/main" id="{1C658707-7167-AAB4-530A-9870412EFD81}"/>
                  </a:ext>
                </a:extLst>
              </p:cNvPr>
              <p:cNvGraphicFramePr>
                <a:graphicFrameLocks noChangeAspect="1"/>
              </p:cNvGraphicFramePr>
              <p:nvPr>
                <p:extLst>
                  <p:ext uri="{D42A27DB-BD31-4B8C-83A1-F6EECF244321}">
                    <p14:modId xmlns:p14="http://schemas.microsoft.com/office/powerpoint/2010/main" val="1572747830"/>
                  </p:ext>
                </p:extLst>
              </p:nvPr>
            </p:nvGraphicFramePr>
            <p:xfrm>
              <a:off x="8434495" y="3013677"/>
              <a:ext cx="2037311" cy="1295400"/>
            </p:xfrm>
            <a:graphic>
              <a:graphicData uri="http://schemas.microsoft.com/office/powerpoint/2016/slidezoom">
                <pslz:sldZm>
                  <pslz:sldZmObj sldId="297" cId="3471054308">
                    <pslz:zmPr id="{302B15EC-74A0-5E48-A164-3D48F6317896}" imageType="cover" transitionDur="1000">
                      <p166:blipFill xmlns:p166="http://schemas.microsoft.com/office/powerpoint/2016/6/main">
                        <a:blip r:embed="rId10"/>
                        <a:stretch>
                          <a:fillRect/>
                        </a:stretch>
                      </p166:blipFill>
                      <p166:spPr xmlns:p166="http://schemas.microsoft.com/office/powerpoint/2016/6/main">
                        <a:xfrm>
                          <a:off x="0" y="0"/>
                          <a:ext cx="2037311" cy="1295400"/>
                        </a:xfrm>
                        <a:prstGeom prst="rect">
                          <a:avLst/>
                        </a:prstGeom>
                        <a:ln w="3175">
                          <a:noFill/>
                        </a:ln>
                      </p166:spPr>
                    </pslz:zmPr>
                  </pslz:sldZmObj>
                </pslz:sldZm>
              </a:graphicData>
            </a:graphic>
          </p:graphicFrame>
        </mc:Choice>
        <mc:Fallback>
          <p:pic>
            <p:nvPicPr>
              <p:cNvPr id="14" name="Slide Zoom 13">
                <a:hlinkClick r:id="rId13" action="ppaction://hlinksldjump"/>
                <a:extLst>
                  <a:ext uri="{FF2B5EF4-FFF2-40B4-BE49-F238E27FC236}">
                    <a16:creationId xmlns:a16="http://schemas.microsoft.com/office/drawing/2014/main" id="{1C658707-7167-AAB4-530A-9870412EFD81}"/>
                  </a:ext>
                </a:extLst>
              </p:cNvPr>
              <p:cNvPicPr>
                <a:picLocks noGrp="1" noRot="1" noChangeAspect="1" noMove="1" noResize="1" noEditPoints="1" noAdjustHandles="1" noChangeArrowheads="1" noChangeShapeType="1"/>
              </p:cNvPicPr>
              <p:nvPr/>
            </p:nvPicPr>
            <p:blipFill>
              <a:blip r:embed="rId10"/>
              <a:stretch>
                <a:fillRect/>
              </a:stretch>
            </p:blipFill>
            <p:spPr>
              <a:xfrm>
                <a:off x="8434495" y="3013677"/>
                <a:ext cx="2037311" cy="1295400"/>
              </a:xfrm>
              <a:prstGeom prst="rect">
                <a:avLst/>
              </a:prstGeom>
              <a:ln w="3175">
                <a:noFill/>
              </a:ln>
            </p:spPr>
          </p:pic>
        </mc:Fallback>
      </mc:AlternateContent>
    </p:spTree>
    <p:extLst>
      <p:ext uri="{BB962C8B-B14F-4D97-AF65-F5344CB8AC3E}">
        <p14:creationId xmlns:p14="http://schemas.microsoft.com/office/powerpoint/2010/main" val="3963821662"/>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lake with mountains in the background&#10;&#10;Description automatically generated">
            <a:extLst>
              <a:ext uri="{FF2B5EF4-FFF2-40B4-BE49-F238E27FC236}">
                <a16:creationId xmlns:a16="http://schemas.microsoft.com/office/drawing/2014/main" id="{FF66166D-F57C-CDE9-E244-72A8FBEA7FED}"/>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bright="-58000"/>
                    </a14:imgEffect>
                  </a14:imgLayer>
                </a14:imgProps>
              </a:ext>
            </a:extLst>
          </a:blip>
          <a:srcRect t="27331" r="-2" b="360"/>
          <a:stretch/>
        </p:blipFill>
        <p:spPr>
          <a:xfrm>
            <a:off x="-6588" y="10"/>
            <a:ext cx="12198588" cy="6857990"/>
          </a:xfrm>
          <a:prstGeom prst="rect">
            <a:avLst/>
          </a:prstGeom>
        </p:spPr>
      </p:pic>
      <p:sp>
        <p:nvSpPr>
          <p:cNvPr id="6" name="Oval 5">
            <a:extLst>
              <a:ext uri="{FF2B5EF4-FFF2-40B4-BE49-F238E27FC236}">
                <a16:creationId xmlns:a16="http://schemas.microsoft.com/office/drawing/2014/main" id="{C43F0C23-511C-297A-1C4F-5A426656DE88}"/>
              </a:ext>
            </a:extLst>
          </p:cNvPr>
          <p:cNvSpPr/>
          <p:nvPr/>
        </p:nvSpPr>
        <p:spPr>
          <a:xfrm>
            <a:off x="457206" y="423332"/>
            <a:ext cx="1845733" cy="1794934"/>
          </a:xfrm>
          <a:prstGeom prst="ellipse">
            <a:avLst/>
          </a:prstGeom>
          <a:solidFill>
            <a:schemeClr val="tx1">
              <a:alpha val="59000"/>
            </a:schemeClr>
          </a:solidFill>
          <a:ln w="31750">
            <a:solidFill>
              <a:srgbClr val="D2D2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FC36BC8-E602-E334-97B6-D6F4DCDF099C}"/>
              </a:ext>
            </a:extLst>
          </p:cNvPr>
          <p:cNvSpPr/>
          <p:nvPr/>
        </p:nvSpPr>
        <p:spPr>
          <a:xfrm>
            <a:off x="2836338" y="423332"/>
            <a:ext cx="1845733" cy="1794934"/>
          </a:xfrm>
          <a:prstGeom prst="ellipse">
            <a:avLst/>
          </a:prstGeom>
          <a:solidFill>
            <a:schemeClr val="tx1">
              <a:alpha val="59000"/>
            </a:schemeClr>
          </a:solidFill>
          <a:ln w="31750">
            <a:solidFill>
              <a:srgbClr val="D2D2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34C6927-1C8F-175B-DBD6-FB7F0167D69D}"/>
              </a:ext>
            </a:extLst>
          </p:cNvPr>
          <p:cNvSpPr/>
          <p:nvPr/>
        </p:nvSpPr>
        <p:spPr>
          <a:xfrm>
            <a:off x="5215470" y="440266"/>
            <a:ext cx="1845733" cy="1794934"/>
          </a:xfrm>
          <a:prstGeom prst="ellipse">
            <a:avLst/>
          </a:prstGeom>
          <a:solidFill>
            <a:schemeClr val="tx1">
              <a:alpha val="59000"/>
            </a:schemeClr>
          </a:solidFill>
          <a:ln w="31750">
            <a:solidFill>
              <a:srgbClr val="D2D2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F65DBE9-61B6-1440-F631-839B96B9B0BD}"/>
              </a:ext>
            </a:extLst>
          </p:cNvPr>
          <p:cNvSpPr/>
          <p:nvPr/>
        </p:nvSpPr>
        <p:spPr>
          <a:xfrm>
            <a:off x="7594602" y="440266"/>
            <a:ext cx="1845733" cy="1794934"/>
          </a:xfrm>
          <a:prstGeom prst="ellipse">
            <a:avLst/>
          </a:prstGeom>
          <a:solidFill>
            <a:schemeClr val="tx1">
              <a:alpha val="59000"/>
            </a:schemeClr>
          </a:solidFill>
          <a:ln w="31750">
            <a:solidFill>
              <a:srgbClr val="D2D2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AE0D7FD-B8C5-F9ED-584B-14F3AD71AFD8}"/>
              </a:ext>
            </a:extLst>
          </p:cNvPr>
          <p:cNvSpPr/>
          <p:nvPr/>
        </p:nvSpPr>
        <p:spPr>
          <a:xfrm>
            <a:off x="9973734" y="423332"/>
            <a:ext cx="1845733" cy="1794934"/>
          </a:xfrm>
          <a:prstGeom prst="ellipse">
            <a:avLst/>
          </a:prstGeom>
          <a:solidFill>
            <a:schemeClr val="tx1">
              <a:alpha val="59000"/>
            </a:schemeClr>
          </a:solidFill>
          <a:ln w="31750">
            <a:solidFill>
              <a:srgbClr val="D2D2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6DFB0F0-F2DE-CA45-4070-2F9448BDF5F4}"/>
              </a:ext>
            </a:extLst>
          </p:cNvPr>
          <p:cNvSpPr txBox="1"/>
          <p:nvPr/>
        </p:nvSpPr>
        <p:spPr>
          <a:xfrm>
            <a:off x="304811" y="812800"/>
            <a:ext cx="2133600" cy="707886"/>
          </a:xfrm>
          <a:prstGeom prst="rect">
            <a:avLst/>
          </a:prstGeom>
          <a:noFill/>
        </p:spPr>
        <p:txBody>
          <a:bodyPr wrap="square" rtlCol="0">
            <a:spAutoFit/>
          </a:bodyPr>
          <a:lstStyle/>
          <a:p>
            <a:pPr algn="ctr"/>
            <a:r>
              <a:rPr lang="en-US" sz="2000" dirty="0">
                <a:solidFill>
                  <a:srgbClr val="D2D2D4"/>
                </a:solidFill>
              </a:rPr>
              <a:t>Geographical Location</a:t>
            </a:r>
          </a:p>
        </p:txBody>
      </p:sp>
      <p:sp>
        <p:nvSpPr>
          <p:cNvPr id="12" name="TextBox 11">
            <a:extLst>
              <a:ext uri="{FF2B5EF4-FFF2-40B4-BE49-F238E27FC236}">
                <a16:creationId xmlns:a16="http://schemas.microsoft.com/office/drawing/2014/main" id="{219C9033-49E1-CB41-311E-E63B0911D1B5}"/>
              </a:ext>
            </a:extLst>
          </p:cNvPr>
          <p:cNvSpPr txBox="1"/>
          <p:nvPr/>
        </p:nvSpPr>
        <p:spPr>
          <a:xfrm>
            <a:off x="2709337" y="966856"/>
            <a:ext cx="2133600" cy="707886"/>
          </a:xfrm>
          <a:prstGeom prst="rect">
            <a:avLst/>
          </a:prstGeom>
          <a:noFill/>
        </p:spPr>
        <p:txBody>
          <a:bodyPr wrap="square" rtlCol="0">
            <a:spAutoFit/>
          </a:bodyPr>
          <a:lstStyle/>
          <a:p>
            <a:pPr algn="ctr"/>
            <a:r>
              <a:rPr lang="en-US" sz="2000" dirty="0">
                <a:solidFill>
                  <a:srgbClr val="D2D2D4"/>
                </a:solidFill>
              </a:rPr>
              <a:t>Meteorological Conditions</a:t>
            </a:r>
          </a:p>
        </p:txBody>
      </p:sp>
      <p:sp>
        <p:nvSpPr>
          <p:cNvPr id="13" name="TextBox 12">
            <a:extLst>
              <a:ext uri="{FF2B5EF4-FFF2-40B4-BE49-F238E27FC236}">
                <a16:creationId xmlns:a16="http://schemas.microsoft.com/office/drawing/2014/main" id="{0295C27C-2055-3561-8ACF-9D9B2759BDCB}"/>
              </a:ext>
            </a:extLst>
          </p:cNvPr>
          <p:cNvSpPr txBox="1"/>
          <p:nvPr/>
        </p:nvSpPr>
        <p:spPr>
          <a:xfrm>
            <a:off x="5376336" y="829901"/>
            <a:ext cx="1591731" cy="1015663"/>
          </a:xfrm>
          <a:prstGeom prst="rect">
            <a:avLst/>
          </a:prstGeom>
          <a:noFill/>
        </p:spPr>
        <p:txBody>
          <a:bodyPr wrap="square" rtlCol="0">
            <a:spAutoFit/>
          </a:bodyPr>
          <a:lstStyle/>
          <a:p>
            <a:pPr algn="ctr"/>
            <a:r>
              <a:rPr lang="en-US" sz="2000" dirty="0">
                <a:solidFill>
                  <a:srgbClr val="D2D2D4"/>
                </a:solidFill>
              </a:rPr>
              <a:t>Existing Air Pollution Levels</a:t>
            </a:r>
          </a:p>
        </p:txBody>
      </p:sp>
      <p:sp>
        <p:nvSpPr>
          <p:cNvPr id="14" name="TextBox 13">
            <a:extLst>
              <a:ext uri="{FF2B5EF4-FFF2-40B4-BE49-F238E27FC236}">
                <a16:creationId xmlns:a16="http://schemas.microsoft.com/office/drawing/2014/main" id="{7AE33374-7C6A-440C-3ADB-903EF90FE86C}"/>
              </a:ext>
            </a:extLst>
          </p:cNvPr>
          <p:cNvSpPr txBox="1"/>
          <p:nvPr/>
        </p:nvSpPr>
        <p:spPr>
          <a:xfrm>
            <a:off x="7730074" y="812800"/>
            <a:ext cx="1591731" cy="1015663"/>
          </a:xfrm>
          <a:prstGeom prst="rect">
            <a:avLst/>
          </a:prstGeom>
          <a:noFill/>
        </p:spPr>
        <p:txBody>
          <a:bodyPr wrap="square" rtlCol="0">
            <a:spAutoFit/>
          </a:bodyPr>
          <a:lstStyle/>
          <a:p>
            <a:pPr algn="ctr"/>
            <a:r>
              <a:rPr lang="en-US" sz="2000" dirty="0">
                <a:solidFill>
                  <a:srgbClr val="D2D2D4"/>
                </a:solidFill>
              </a:rPr>
              <a:t>Type of Cloud Seeding Techniques </a:t>
            </a:r>
          </a:p>
        </p:txBody>
      </p:sp>
      <p:sp>
        <p:nvSpPr>
          <p:cNvPr id="15" name="TextBox 14">
            <a:extLst>
              <a:ext uri="{FF2B5EF4-FFF2-40B4-BE49-F238E27FC236}">
                <a16:creationId xmlns:a16="http://schemas.microsoft.com/office/drawing/2014/main" id="{2322675D-0A22-A979-C49D-7C1C23B232D5}"/>
              </a:ext>
            </a:extLst>
          </p:cNvPr>
          <p:cNvSpPr txBox="1"/>
          <p:nvPr/>
        </p:nvSpPr>
        <p:spPr>
          <a:xfrm>
            <a:off x="10100734" y="934645"/>
            <a:ext cx="1591731" cy="707886"/>
          </a:xfrm>
          <a:prstGeom prst="rect">
            <a:avLst/>
          </a:prstGeom>
          <a:noFill/>
        </p:spPr>
        <p:txBody>
          <a:bodyPr wrap="square" rtlCol="0">
            <a:spAutoFit/>
          </a:bodyPr>
          <a:lstStyle/>
          <a:p>
            <a:pPr algn="ctr"/>
            <a:r>
              <a:rPr lang="en-US" sz="2000" dirty="0">
                <a:solidFill>
                  <a:srgbClr val="D2D2D4"/>
                </a:solidFill>
              </a:rPr>
              <a:t>Local Topography</a:t>
            </a:r>
          </a:p>
        </p:txBody>
      </p:sp>
      <p:sp>
        <p:nvSpPr>
          <p:cNvPr id="16" name="Rounded Rectangle 15">
            <a:extLst>
              <a:ext uri="{FF2B5EF4-FFF2-40B4-BE49-F238E27FC236}">
                <a16:creationId xmlns:a16="http://schemas.microsoft.com/office/drawing/2014/main" id="{4E6EDA59-6C40-7DA0-7C0F-4E159E5BFB5A}"/>
              </a:ext>
            </a:extLst>
          </p:cNvPr>
          <p:cNvSpPr/>
          <p:nvPr/>
        </p:nvSpPr>
        <p:spPr>
          <a:xfrm>
            <a:off x="234958" y="2313219"/>
            <a:ext cx="2290227" cy="4301066"/>
          </a:xfrm>
          <a:prstGeom prst="roundRect">
            <a:avLst/>
          </a:prstGeom>
          <a:solidFill>
            <a:srgbClr val="561A3B">
              <a:alpha val="32010"/>
            </a:srgbClr>
          </a:solidFill>
          <a:ln w="31750">
            <a:solidFill>
              <a:srgbClr val="D2D2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E2E08BC0-4B4D-3CC8-98C6-C9E46D9B363E}"/>
              </a:ext>
            </a:extLst>
          </p:cNvPr>
          <p:cNvSpPr/>
          <p:nvPr/>
        </p:nvSpPr>
        <p:spPr>
          <a:xfrm>
            <a:off x="2609884" y="2323504"/>
            <a:ext cx="2290227" cy="4301066"/>
          </a:xfrm>
          <a:prstGeom prst="roundRect">
            <a:avLst/>
          </a:prstGeom>
          <a:solidFill>
            <a:srgbClr val="561A3B">
              <a:alpha val="32010"/>
            </a:srgbClr>
          </a:solidFill>
          <a:ln w="31750">
            <a:solidFill>
              <a:srgbClr val="D2D2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5169CBF8-B9C7-7B39-1B0A-160E4AC85795}"/>
              </a:ext>
            </a:extLst>
          </p:cNvPr>
          <p:cNvSpPr/>
          <p:nvPr/>
        </p:nvSpPr>
        <p:spPr>
          <a:xfrm>
            <a:off x="4991119" y="2313219"/>
            <a:ext cx="2290227" cy="4301066"/>
          </a:xfrm>
          <a:prstGeom prst="roundRect">
            <a:avLst/>
          </a:prstGeom>
          <a:solidFill>
            <a:srgbClr val="561A3B">
              <a:alpha val="32010"/>
            </a:srgbClr>
          </a:solidFill>
          <a:ln w="31750">
            <a:solidFill>
              <a:srgbClr val="D2D2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201ABD16-DDC9-6095-4AF1-1F1D7C42289B}"/>
              </a:ext>
            </a:extLst>
          </p:cNvPr>
          <p:cNvSpPr/>
          <p:nvPr/>
        </p:nvSpPr>
        <p:spPr>
          <a:xfrm>
            <a:off x="7372354" y="2323504"/>
            <a:ext cx="2290227" cy="4301066"/>
          </a:xfrm>
          <a:prstGeom prst="roundRect">
            <a:avLst/>
          </a:prstGeom>
          <a:solidFill>
            <a:srgbClr val="561A3B">
              <a:alpha val="32010"/>
            </a:srgbClr>
          </a:solidFill>
          <a:ln w="31750">
            <a:solidFill>
              <a:srgbClr val="D2D2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3417832F-76C1-C3FB-B830-277B966DA5AB}"/>
              </a:ext>
            </a:extLst>
          </p:cNvPr>
          <p:cNvSpPr/>
          <p:nvPr/>
        </p:nvSpPr>
        <p:spPr>
          <a:xfrm>
            <a:off x="9753589" y="2313219"/>
            <a:ext cx="2290227" cy="4301066"/>
          </a:xfrm>
          <a:prstGeom prst="roundRect">
            <a:avLst/>
          </a:prstGeom>
          <a:solidFill>
            <a:srgbClr val="561A3B">
              <a:alpha val="32010"/>
            </a:srgbClr>
          </a:solidFill>
          <a:ln w="31750">
            <a:solidFill>
              <a:srgbClr val="D2D2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AC3E53F-8A2D-2159-4C75-AE5E4D133941}"/>
              </a:ext>
            </a:extLst>
          </p:cNvPr>
          <p:cNvSpPr txBox="1"/>
          <p:nvPr/>
        </p:nvSpPr>
        <p:spPr>
          <a:xfrm>
            <a:off x="304811" y="2399749"/>
            <a:ext cx="2133600" cy="3970318"/>
          </a:xfrm>
          <a:prstGeom prst="rect">
            <a:avLst/>
          </a:prstGeom>
          <a:noFill/>
        </p:spPr>
        <p:txBody>
          <a:bodyPr wrap="square" rtlCol="0">
            <a:spAutoFit/>
          </a:bodyPr>
          <a:lstStyle/>
          <a:p>
            <a:r>
              <a:rPr lang="en-US" sz="1400" dirty="0">
                <a:solidFill>
                  <a:srgbClr val="D2D2D4"/>
                </a:solidFill>
              </a:rPr>
              <a:t>Variations in meteorological conditions, atmospheric composition, and local environmental factors influence cloud seeding outcomes.</a:t>
            </a:r>
          </a:p>
          <a:p>
            <a:endParaRPr lang="en-US" sz="1400" dirty="0">
              <a:solidFill>
                <a:srgbClr val="D2D2D4"/>
              </a:solidFill>
            </a:endParaRPr>
          </a:p>
          <a:p>
            <a:r>
              <a:rPr lang="en-US" sz="1400" dirty="0">
                <a:solidFill>
                  <a:srgbClr val="D2D2D4"/>
                </a:solidFill>
              </a:rPr>
              <a:t>Unique atmospheric conditions like humidity, temperature, and wind patterns impact aerosol dispersion and cloud interaction.</a:t>
            </a:r>
          </a:p>
          <a:p>
            <a:endParaRPr lang="en-US" sz="1400" dirty="0">
              <a:solidFill>
                <a:srgbClr val="D2D2D4"/>
              </a:solidFill>
            </a:endParaRPr>
          </a:p>
          <a:p>
            <a:r>
              <a:rPr lang="en-US" sz="1400" dirty="0">
                <a:solidFill>
                  <a:srgbClr val="D2D2D4"/>
                </a:solidFill>
              </a:rPr>
              <a:t>Topography affects cloud dynamics, precipitation patterns, and aerosol distribution.</a:t>
            </a:r>
            <a:endParaRPr lang="en-US" sz="1200" dirty="0">
              <a:solidFill>
                <a:srgbClr val="D2D2D4"/>
              </a:solidFill>
            </a:endParaRPr>
          </a:p>
        </p:txBody>
      </p:sp>
      <p:sp>
        <p:nvSpPr>
          <p:cNvPr id="22" name="TextBox 21">
            <a:extLst>
              <a:ext uri="{FF2B5EF4-FFF2-40B4-BE49-F238E27FC236}">
                <a16:creationId xmlns:a16="http://schemas.microsoft.com/office/drawing/2014/main" id="{8C532291-9790-455B-CE2E-795099C2D655}"/>
              </a:ext>
            </a:extLst>
          </p:cNvPr>
          <p:cNvSpPr txBox="1"/>
          <p:nvPr/>
        </p:nvSpPr>
        <p:spPr>
          <a:xfrm>
            <a:off x="2723094" y="2454013"/>
            <a:ext cx="2133600" cy="3754874"/>
          </a:xfrm>
          <a:prstGeom prst="rect">
            <a:avLst/>
          </a:prstGeom>
          <a:noFill/>
        </p:spPr>
        <p:txBody>
          <a:bodyPr wrap="square" rtlCol="0">
            <a:spAutoFit/>
          </a:bodyPr>
          <a:lstStyle/>
          <a:p>
            <a:r>
              <a:rPr lang="en-US" sz="1400" dirty="0">
                <a:solidFill>
                  <a:srgbClr val="D2D2D4"/>
                </a:solidFill>
              </a:rPr>
              <a:t>Cloud type, base height, and vertical motion influence cloud seeding success and subsequent air quality effects.</a:t>
            </a:r>
          </a:p>
          <a:p>
            <a:endParaRPr lang="en-US" sz="1400" dirty="0">
              <a:solidFill>
                <a:srgbClr val="D2D2D4"/>
              </a:solidFill>
            </a:endParaRPr>
          </a:p>
          <a:p>
            <a:r>
              <a:rPr lang="en-US" sz="1400" dirty="0">
                <a:solidFill>
                  <a:srgbClr val="D2D2D4"/>
                </a:solidFill>
              </a:rPr>
              <a:t>Atmospheric stability, wind speed, and direction affect seeding agent dispersion and air pollutant transport.</a:t>
            </a:r>
          </a:p>
          <a:p>
            <a:endParaRPr lang="en-US" sz="1400" dirty="0">
              <a:solidFill>
                <a:srgbClr val="D2D2D4"/>
              </a:solidFill>
            </a:endParaRPr>
          </a:p>
          <a:p>
            <a:r>
              <a:rPr lang="en-US" sz="1400" dirty="0">
                <a:solidFill>
                  <a:srgbClr val="D2D2D4"/>
                </a:solidFill>
              </a:rPr>
              <a:t>Temperature and humidity levels influence cloud properties and precipitation processes, shaping aerosol behavior.</a:t>
            </a:r>
            <a:endParaRPr lang="en-US" sz="1200" dirty="0">
              <a:solidFill>
                <a:srgbClr val="D2D2D4"/>
              </a:solidFill>
            </a:endParaRPr>
          </a:p>
        </p:txBody>
      </p:sp>
      <p:sp>
        <p:nvSpPr>
          <p:cNvPr id="23" name="TextBox 22">
            <a:extLst>
              <a:ext uri="{FF2B5EF4-FFF2-40B4-BE49-F238E27FC236}">
                <a16:creationId xmlns:a16="http://schemas.microsoft.com/office/drawing/2014/main" id="{0F0BABEF-6763-FC08-9A67-71C813D0B304}"/>
              </a:ext>
            </a:extLst>
          </p:cNvPr>
          <p:cNvSpPr txBox="1"/>
          <p:nvPr/>
        </p:nvSpPr>
        <p:spPr>
          <a:xfrm>
            <a:off x="5094836" y="2596600"/>
            <a:ext cx="2133600" cy="3754874"/>
          </a:xfrm>
          <a:prstGeom prst="rect">
            <a:avLst/>
          </a:prstGeom>
          <a:noFill/>
        </p:spPr>
        <p:txBody>
          <a:bodyPr wrap="square" rtlCol="0">
            <a:spAutoFit/>
          </a:bodyPr>
          <a:lstStyle/>
          <a:p>
            <a:r>
              <a:rPr lang="en-US" sz="1400" dirty="0">
                <a:solidFill>
                  <a:srgbClr val="D2D2D4"/>
                </a:solidFill>
              </a:rPr>
              <a:t>Interaction between cloud seeding and air pollution alters aerosol composition and air quality.</a:t>
            </a:r>
          </a:p>
          <a:p>
            <a:endParaRPr lang="en-US" sz="1400" dirty="0">
              <a:solidFill>
                <a:srgbClr val="D2D2D4"/>
              </a:solidFill>
            </a:endParaRPr>
          </a:p>
          <a:p>
            <a:r>
              <a:rPr lang="en-US" sz="1400" dirty="0">
                <a:solidFill>
                  <a:srgbClr val="D2D2D4"/>
                </a:solidFill>
              </a:rPr>
              <a:t>Polluted air masses affect cloud microphysics and precipitation processes, impacting air quality outcomes.</a:t>
            </a:r>
          </a:p>
          <a:p>
            <a:endParaRPr lang="en-US" sz="1400" dirty="0">
              <a:solidFill>
                <a:srgbClr val="D2D2D4"/>
              </a:solidFill>
            </a:endParaRPr>
          </a:p>
          <a:p>
            <a:r>
              <a:rPr lang="en-US" sz="1400" dirty="0">
                <a:solidFill>
                  <a:srgbClr val="D2D2D4"/>
                </a:solidFill>
              </a:rPr>
              <a:t>Cloud seeding may remove pollutants through precipitation or introduce additional particles, influencing pollution levels.</a:t>
            </a:r>
            <a:endParaRPr lang="en-US" sz="1200" dirty="0">
              <a:solidFill>
                <a:srgbClr val="D2D2D4"/>
              </a:solidFill>
            </a:endParaRPr>
          </a:p>
        </p:txBody>
      </p:sp>
      <p:sp>
        <p:nvSpPr>
          <p:cNvPr id="25" name="TextBox 24">
            <a:extLst>
              <a:ext uri="{FF2B5EF4-FFF2-40B4-BE49-F238E27FC236}">
                <a16:creationId xmlns:a16="http://schemas.microsoft.com/office/drawing/2014/main" id="{CF640A46-EA03-CC3B-DB96-9261D79A15F2}"/>
              </a:ext>
            </a:extLst>
          </p:cNvPr>
          <p:cNvSpPr txBox="1"/>
          <p:nvPr/>
        </p:nvSpPr>
        <p:spPr>
          <a:xfrm>
            <a:off x="7479255" y="2578183"/>
            <a:ext cx="2133600" cy="3539430"/>
          </a:xfrm>
          <a:prstGeom prst="rect">
            <a:avLst/>
          </a:prstGeom>
          <a:noFill/>
        </p:spPr>
        <p:txBody>
          <a:bodyPr wrap="square" rtlCol="0">
            <a:spAutoFit/>
          </a:bodyPr>
          <a:lstStyle/>
          <a:p>
            <a:r>
              <a:rPr lang="en-US" sz="1400" dirty="0">
                <a:solidFill>
                  <a:srgbClr val="D2D2D4"/>
                </a:solidFill>
              </a:rPr>
              <a:t>Choice of seeding agent and method impacts aerosol formation and dispersion.</a:t>
            </a:r>
          </a:p>
          <a:p>
            <a:endParaRPr lang="en-US" sz="1400" dirty="0">
              <a:solidFill>
                <a:srgbClr val="D2D2D4"/>
              </a:solidFill>
            </a:endParaRPr>
          </a:p>
          <a:p>
            <a:r>
              <a:rPr lang="en-US" sz="1400" dirty="0">
                <a:solidFill>
                  <a:srgbClr val="D2D2D4"/>
                </a:solidFill>
              </a:rPr>
              <a:t>Different techniques target specific cloud types, affecting precipitation efficiency and air quality.</a:t>
            </a:r>
          </a:p>
          <a:p>
            <a:endParaRPr lang="en-US" sz="1400" dirty="0">
              <a:solidFill>
                <a:srgbClr val="D2D2D4"/>
              </a:solidFill>
            </a:endParaRPr>
          </a:p>
          <a:p>
            <a:r>
              <a:rPr lang="en-US" sz="1400" dirty="0">
                <a:solidFill>
                  <a:srgbClr val="D2D2D4"/>
                </a:solidFill>
              </a:rPr>
              <a:t>Environmental implications, including agent persistence and interaction with existing aerosols, should be considered.</a:t>
            </a:r>
            <a:endParaRPr lang="en-US" sz="1200" dirty="0">
              <a:solidFill>
                <a:srgbClr val="D2D2D4"/>
              </a:solidFill>
            </a:endParaRPr>
          </a:p>
        </p:txBody>
      </p:sp>
      <p:sp>
        <p:nvSpPr>
          <p:cNvPr id="26" name="TextBox 25">
            <a:extLst>
              <a:ext uri="{FF2B5EF4-FFF2-40B4-BE49-F238E27FC236}">
                <a16:creationId xmlns:a16="http://schemas.microsoft.com/office/drawing/2014/main" id="{401DD04C-E89E-A78E-CF20-DE692EDFD0D7}"/>
              </a:ext>
            </a:extLst>
          </p:cNvPr>
          <p:cNvSpPr txBox="1"/>
          <p:nvPr/>
        </p:nvSpPr>
        <p:spPr>
          <a:xfrm>
            <a:off x="9860490" y="2641588"/>
            <a:ext cx="2133600" cy="3108543"/>
          </a:xfrm>
          <a:prstGeom prst="rect">
            <a:avLst/>
          </a:prstGeom>
          <a:noFill/>
        </p:spPr>
        <p:txBody>
          <a:bodyPr wrap="square" rtlCol="0">
            <a:spAutoFit/>
          </a:bodyPr>
          <a:lstStyle/>
          <a:p>
            <a:r>
              <a:rPr lang="en-US" sz="1400" dirty="0">
                <a:solidFill>
                  <a:srgbClr val="D2D2D4"/>
                </a:solidFill>
              </a:rPr>
              <a:t>Topographic features influence cloud dynamics, precipitation patterns, and aerosol dispersion.</a:t>
            </a:r>
          </a:p>
          <a:p>
            <a:endParaRPr lang="en-US" sz="1400" dirty="0">
              <a:solidFill>
                <a:srgbClr val="D2D2D4"/>
              </a:solidFill>
            </a:endParaRPr>
          </a:p>
          <a:p>
            <a:r>
              <a:rPr lang="en-US" sz="1400" dirty="0">
                <a:solidFill>
                  <a:srgbClr val="D2D2D4"/>
                </a:solidFill>
              </a:rPr>
              <a:t>Orographic lifting and wind patterns affect cloud seeding outcomes and air quality impacts.</a:t>
            </a:r>
          </a:p>
          <a:p>
            <a:endParaRPr lang="en-US" sz="1400" dirty="0">
              <a:solidFill>
                <a:srgbClr val="D2D2D4"/>
              </a:solidFill>
            </a:endParaRPr>
          </a:p>
          <a:p>
            <a:r>
              <a:rPr lang="en-US" sz="1400" dirty="0">
                <a:solidFill>
                  <a:srgbClr val="D2D2D4"/>
                </a:solidFill>
              </a:rPr>
              <a:t>Elevation changes and terrain barriers lead to localized air quality effects in different microclimates.</a:t>
            </a:r>
            <a:endParaRPr lang="en-US" sz="1200" dirty="0">
              <a:solidFill>
                <a:srgbClr val="D2D2D4"/>
              </a:solidFill>
            </a:endParaRPr>
          </a:p>
        </p:txBody>
      </p:sp>
    </p:spTree>
    <p:extLst>
      <p:ext uri="{BB962C8B-B14F-4D97-AF65-F5344CB8AC3E}">
        <p14:creationId xmlns:p14="http://schemas.microsoft.com/office/powerpoint/2010/main" val="433192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ake with mountains in the background&#10;&#10;Description automatically generated">
            <a:extLst>
              <a:ext uri="{FF2B5EF4-FFF2-40B4-BE49-F238E27FC236}">
                <a16:creationId xmlns:a16="http://schemas.microsoft.com/office/drawing/2014/main" id="{FF66166D-F57C-CDE9-E244-72A8FBEA7FED}"/>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bright="-58000"/>
                    </a14:imgEffect>
                  </a14:imgLayer>
                </a14:imgProps>
              </a:ext>
            </a:extLst>
          </a:blip>
          <a:srcRect t="27331" r="-2" b="360"/>
          <a:stretch/>
        </p:blipFill>
        <p:spPr>
          <a:xfrm>
            <a:off x="-6588" y="10"/>
            <a:ext cx="12198588" cy="6857990"/>
          </a:xfrm>
          <a:prstGeom prst="rect">
            <a:avLst/>
          </a:prstGeom>
        </p:spPr>
      </p:pic>
      <p:sp>
        <p:nvSpPr>
          <p:cNvPr id="2" name="Rounded Rectangle 1">
            <a:extLst>
              <a:ext uri="{FF2B5EF4-FFF2-40B4-BE49-F238E27FC236}">
                <a16:creationId xmlns:a16="http://schemas.microsoft.com/office/drawing/2014/main" id="{2DDD292C-5002-F1C6-7B93-22FE75AE1027}"/>
              </a:ext>
            </a:extLst>
          </p:cNvPr>
          <p:cNvSpPr/>
          <p:nvPr/>
        </p:nvSpPr>
        <p:spPr>
          <a:xfrm>
            <a:off x="234958" y="203200"/>
            <a:ext cx="11770775" cy="6411085"/>
          </a:xfrm>
          <a:prstGeom prst="roundRect">
            <a:avLst/>
          </a:prstGeom>
          <a:solidFill>
            <a:schemeClr val="bg2">
              <a:lumMod val="10000"/>
              <a:alpha val="69000"/>
            </a:schemeClr>
          </a:solidFill>
          <a:ln w="31750">
            <a:solidFill>
              <a:srgbClr val="D2D2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FBAE43F-CDE0-B509-8564-E6E123B03B3E}"/>
              </a:ext>
            </a:extLst>
          </p:cNvPr>
          <p:cNvSpPr txBox="1"/>
          <p:nvPr/>
        </p:nvSpPr>
        <p:spPr>
          <a:xfrm>
            <a:off x="421224" y="795729"/>
            <a:ext cx="11584509" cy="5601533"/>
          </a:xfrm>
          <a:prstGeom prst="rect">
            <a:avLst/>
          </a:prstGeom>
          <a:noFill/>
        </p:spPr>
        <p:txBody>
          <a:bodyPr wrap="square" rtlCol="0">
            <a:spAutoFit/>
          </a:bodyPr>
          <a:lstStyle/>
          <a:p>
            <a:pPr algn="l">
              <a:buFont typeface="Arial" panose="020B0604020202020204" pitchFamily="34" charset="0"/>
              <a:buChar char="•"/>
            </a:pPr>
            <a:r>
              <a:rPr lang="en-US" sz="2000" b="1" i="0" u="none" strike="noStrike" dirty="0">
                <a:solidFill>
                  <a:srgbClr val="D2D2D4"/>
                </a:solidFill>
                <a:effectLst/>
                <a:highlight>
                  <a:srgbClr val="000000"/>
                </a:highlight>
                <a:latin typeface="söhne"/>
              </a:rPr>
              <a:t>Introduction:</a:t>
            </a:r>
            <a:endParaRPr lang="en-US" sz="2000" b="0" i="0" u="none" strike="noStrike" dirty="0">
              <a:solidFill>
                <a:srgbClr val="D2D2D4"/>
              </a:solidFill>
              <a:effectLst/>
              <a:highlight>
                <a:srgbClr val="000000"/>
              </a:highlight>
              <a:latin typeface="söhne"/>
            </a:endParaRPr>
          </a:p>
          <a:p>
            <a:pPr marL="742950" lvl="1" indent="-285750" algn="l">
              <a:buFont typeface="Arial" panose="020B0604020202020204" pitchFamily="34" charset="0"/>
              <a:buChar char="•"/>
            </a:pPr>
            <a:r>
              <a:rPr lang="en-US" sz="2000" b="0" i="0" u="none" strike="noStrike" dirty="0">
                <a:solidFill>
                  <a:srgbClr val="D2D2D4"/>
                </a:solidFill>
                <a:effectLst/>
                <a:latin typeface="söhne"/>
              </a:rPr>
              <a:t>Cloud seeding, aimed at enhancing precipitation, introduces particles like silver iodide or salt into clouds.</a:t>
            </a:r>
          </a:p>
          <a:p>
            <a:pPr marL="742950" lvl="1" indent="-285750" algn="l">
              <a:buFont typeface="Arial" panose="020B0604020202020204" pitchFamily="34" charset="0"/>
              <a:buChar char="•"/>
            </a:pPr>
            <a:r>
              <a:rPr lang="en-US" sz="2000" b="0" i="0" u="none" strike="noStrike" dirty="0">
                <a:solidFill>
                  <a:srgbClr val="D2D2D4"/>
                </a:solidFill>
                <a:effectLst/>
                <a:latin typeface="söhne"/>
              </a:rPr>
              <a:t>Failed cloud seeding operations may lead to unintended consequences for atmospheric aerosols.</a:t>
            </a:r>
          </a:p>
          <a:p>
            <a:pPr algn="l">
              <a:buFont typeface="Arial" panose="020B0604020202020204" pitchFamily="34" charset="0"/>
              <a:buChar char="•"/>
            </a:pPr>
            <a:r>
              <a:rPr lang="en-US" sz="2000" b="1" i="0" u="none" strike="noStrike" dirty="0">
                <a:solidFill>
                  <a:srgbClr val="D2D2D4"/>
                </a:solidFill>
                <a:effectLst/>
                <a:highlight>
                  <a:srgbClr val="000000"/>
                </a:highlight>
                <a:latin typeface="söhne"/>
              </a:rPr>
              <a:t>Alteration of Aerosol Composition:</a:t>
            </a:r>
            <a:endParaRPr lang="en-US" sz="2000" b="0" i="0" u="none" strike="noStrike" dirty="0">
              <a:solidFill>
                <a:srgbClr val="D2D2D4"/>
              </a:solidFill>
              <a:effectLst/>
              <a:highlight>
                <a:srgbClr val="000000"/>
              </a:highlight>
              <a:latin typeface="söhne"/>
            </a:endParaRPr>
          </a:p>
          <a:p>
            <a:pPr marL="742950" lvl="1" indent="-285750" algn="l">
              <a:buFont typeface="Arial" panose="020B0604020202020204" pitchFamily="34" charset="0"/>
              <a:buChar char="•"/>
            </a:pPr>
            <a:r>
              <a:rPr lang="en-US" sz="2000" b="0" i="0" u="none" strike="noStrike" dirty="0">
                <a:solidFill>
                  <a:srgbClr val="D2D2D4"/>
                </a:solidFill>
                <a:effectLst/>
                <a:latin typeface="söhne"/>
              </a:rPr>
              <a:t>Failed cloud seeding may alter aerosol size distribution and composition in the atmosphere.</a:t>
            </a:r>
          </a:p>
          <a:p>
            <a:pPr marL="742950" lvl="1" indent="-285750" algn="l">
              <a:buFont typeface="Arial" panose="020B0604020202020204" pitchFamily="34" charset="0"/>
              <a:buChar char="•"/>
            </a:pPr>
            <a:r>
              <a:rPr lang="en-US" sz="2000" b="0" i="0" u="none" strike="noStrike" dirty="0">
                <a:solidFill>
                  <a:srgbClr val="D2D2D4"/>
                </a:solidFill>
                <a:effectLst/>
                <a:latin typeface="söhne"/>
              </a:rPr>
              <a:t>Changes in aerosol composition can impact cloud microphysics and precipitation processes.</a:t>
            </a:r>
          </a:p>
          <a:p>
            <a:pPr marL="742950" lvl="1" indent="-285750" algn="l">
              <a:buFont typeface="Arial" panose="020B0604020202020204" pitchFamily="34" charset="0"/>
              <a:buChar char="•"/>
            </a:pPr>
            <a:r>
              <a:rPr lang="en-US" sz="2000" b="0" i="0" u="none" strike="noStrike" dirty="0">
                <a:solidFill>
                  <a:srgbClr val="D2D2D4"/>
                </a:solidFill>
                <a:effectLst/>
                <a:latin typeface="söhne"/>
              </a:rPr>
              <a:t>Persistence of seeding agents like silver iodide may influence nucleation processes.</a:t>
            </a:r>
          </a:p>
          <a:p>
            <a:pPr algn="l">
              <a:buFont typeface="Arial" panose="020B0604020202020204" pitchFamily="34" charset="0"/>
              <a:buChar char="•"/>
            </a:pPr>
            <a:r>
              <a:rPr lang="en-US" sz="2000" b="1" i="0" u="none" strike="noStrike" dirty="0">
                <a:solidFill>
                  <a:srgbClr val="D2D2D4"/>
                </a:solidFill>
                <a:effectLst/>
                <a:highlight>
                  <a:srgbClr val="000000"/>
                </a:highlight>
                <a:latin typeface="söhne"/>
              </a:rPr>
              <a:t>Influence on Atmospheric Processes:</a:t>
            </a:r>
            <a:endParaRPr lang="en-US" sz="2000" b="0" i="0" u="none" strike="noStrike" dirty="0">
              <a:solidFill>
                <a:srgbClr val="D2D2D4"/>
              </a:solidFill>
              <a:effectLst/>
              <a:highlight>
                <a:srgbClr val="000000"/>
              </a:highlight>
              <a:latin typeface="söhne"/>
            </a:endParaRPr>
          </a:p>
          <a:p>
            <a:pPr marL="742950" lvl="1" indent="-285750" algn="l">
              <a:buFont typeface="Arial" panose="020B0604020202020204" pitchFamily="34" charset="0"/>
              <a:buChar char="•"/>
            </a:pPr>
            <a:r>
              <a:rPr lang="en-US" sz="2000" b="0" i="0" u="none" strike="noStrike" dirty="0">
                <a:solidFill>
                  <a:srgbClr val="D2D2D4"/>
                </a:solidFill>
                <a:effectLst/>
                <a:latin typeface="söhne"/>
              </a:rPr>
              <a:t>Altered aerosol composition could have broader environmental and climatic implications.</a:t>
            </a:r>
          </a:p>
          <a:p>
            <a:pPr marL="742950" lvl="1" indent="-285750" algn="l">
              <a:buFont typeface="Arial" panose="020B0604020202020204" pitchFamily="34" charset="0"/>
              <a:buChar char="•"/>
            </a:pPr>
            <a:r>
              <a:rPr lang="en-US" sz="2000" b="0" i="0" u="none" strike="noStrike" dirty="0">
                <a:solidFill>
                  <a:srgbClr val="D2D2D4"/>
                </a:solidFill>
                <a:effectLst/>
                <a:latin typeface="söhne"/>
              </a:rPr>
              <a:t>Unintended aerosol effects may impact Earth's radiative balance and modify local weather patterns.</a:t>
            </a:r>
          </a:p>
          <a:p>
            <a:pPr algn="l">
              <a:buFont typeface="Arial" panose="020B0604020202020204" pitchFamily="34" charset="0"/>
              <a:buChar char="•"/>
            </a:pPr>
            <a:r>
              <a:rPr lang="en-US" sz="2000" b="1" i="0" u="none" strike="noStrike" dirty="0">
                <a:solidFill>
                  <a:srgbClr val="D2D2D4"/>
                </a:solidFill>
                <a:effectLst/>
                <a:highlight>
                  <a:srgbClr val="000000"/>
                </a:highlight>
                <a:latin typeface="söhne"/>
              </a:rPr>
              <a:t>Research Gaps and Future Directions:</a:t>
            </a:r>
            <a:endParaRPr lang="en-US" sz="2000" b="0" i="0" u="none" strike="noStrike" dirty="0">
              <a:solidFill>
                <a:srgbClr val="D2D2D4"/>
              </a:solidFill>
              <a:effectLst/>
              <a:highlight>
                <a:srgbClr val="000000"/>
              </a:highlight>
              <a:latin typeface="söhne"/>
            </a:endParaRPr>
          </a:p>
          <a:p>
            <a:pPr marL="742950" lvl="1" indent="-285750" algn="l">
              <a:buFont typeface="Arial" panose="020B0604020202020204" pitchFamily="34" charset="0"/>
              <a:buChar char="•"/>
            </a:pPr>
            <a:r>
              <a:rPr lang="en-US" sz="2000" b="0" i="0" u="none" strike="noStrike" dirty="0">
                <a:solidFill>
                  <a:srgbClr val="D2D2D4"/>
                </a:solidFill>
                <a:effectLst/>
                <a:latin typeface="söhne"/>
              </a:rPr>
              <a:t>Limited research specifically addresses the effects of failed cloud seeding on atmospheric aerosols.</a:t>
            </a:r>
          </a:p>
          <a:p>
            <a:pPr marL="742950" lvl="1" indent="-285750" algn="l">
              <a:buFont typeface="Arial" panose="020B0604020202020204" pitchFamily="34" charset="0"/>
              <a:buChar char="•"/>
            </a:pPr>
            <a:r>
              <a:rPr lang="en-US" sz="2000" b="0" i="0" u="none" strike="noStrike" dirty="0">
                <a:solidFill>
                  <a:srgbClr val="D2D2D4"/>
                </a:solidFill>
                <a:effectLst/>
                <a:latin typeface="söhne"/>
              </a:rPr>
              <a:t>Empirical studies are needed to assess real-world consequences of seeding agent dispersion.</a:t>
            </a:r>
          </a:p>
          <a:p>
            <a:pPr marL="742950" lvl="1" indent="-285750" algn="l">
              <a:buFont typeface="Arial" panose="020B0604020202020204" pitchFamily="34" charset="0"/>
              <a:buChar char="•"/>
            </a:pPr>
            <a:r>
              <a:rPr lang="en-US" sz="2000" b="0" i="0" u="none" strike="noStrike" dirty="0">
                <a:solidFill>
                  <a:srgbClr val="D2D2D4"/>
                </a:solidFill>
                <a:effectLst/>
                <a:latin typeface="söhne"/>
              </a:rPr>
              <a:t>Quantifying persistence and behavior of seeding materials under various conditions is essential.</a:t>
            </a:r>
          </a:p>
          <a:p>
            <a:pPr marL="742950" lvl="1" indent="-285750" algn="l">
              <a:buFont typeface="Arial" panose="020B0604020202020204" pitchFamily="34" charset="0"/>
              <a:buChar char="•"/>
            </a:pPr>
            <a:r>
              <a:rPr lang="en-US" sz="2000" b="0" i="0" u="none" strike="noStrike" dirty="0">
                <a:solidFill>
                  <a:srgbClr val="D2D2D4"/>
                </a:solidFill>
                <a:effectLst/>
                <a:latin typeface="söhne"/>
              </a:rPr>
              <a:t>Future studies should aim to understand implications for aerosol-cloud interactions, weather patterns, and climate.</a:t>
            </a:r>
          </a:p>
          <a:p>
            <a:endParaRPr lang="en-US" dirty="0"/>
          </a:p>
        </p:txBody>
      </p:sp>
    </p:spTree>
    <p:extLst>
      <p:ext uri="{BB962C8B-B14F-4D97-AF65-F5344CB8AC3E}">
        <p14:creationId xmlns:p14="http://schemas.microsoft.com/office/powerpoint/2010/main" val="9077061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ake with mountains in the background&#10;&#10;Description automatically generated">
            <a:extLst>
              <a:ext uri="{FF2B5EF4-FFF2-40B4-BE49-F238E27FC236}">
                <a16:creationId xmlns:a16="http://schemas.microsoft.com/office/drawing/2014/main" id="{FF66166D-F57C-CDE9-E244-72A8FBEA7FED}"/>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bright="-58000"/>
                    </a14:imgEffect>
                  </a14:imgLayer>
                </a14:imgProps>
              </a:ext>
            </a:extLst>
          </a:blip>
          <a:srcRect t="27331" r="-2" b="360"/>
          <a:stretch/>
        </p:blipFill>
        <p:spPr>
          <a:xfrm>
            <a:off x="-6588" y="10"/>
            <a:ext cx="12198588" cy="6857990"/>
          </a:xfrm>
          <a:prstGeom prst="rect">
            <a:avLst/>
          </a:prstGeom>
        </p:spPr>
      </p:pic>
      <p:sp>
        <p:nvSpPr>
          <p:cNvPr id="2" name="Rounded Rectangle 1">
            <a:extLst>
              <a:ext uri="{FF2B5EF4-FFF2-40B4-BE49-F238E27FC236}">
                <a16:creationId xmlns:a16="http://schemas.microsoft.com/office/drawing/2014/main" id="{2DDD292C-5002-F1C6-7B93-22FE75AE1027}"/>
              </a:ext>
            </a:extLst>
          </p:cNvPr>
          <p:cNvSpPr/>
          <p:nvPr/>
        </p:nvSpPr>
        <p:spPr>
          <a:xfrm>
            <a:off x="234958" y="203200"/>
            <a:ext cx="11770775" cy="6411085"/>
          </a:xfrm>
          <a:prstGeom prst="roundRect">
            <a:avLst/>
          </a:prstGeom>
          <a:solidFill>
            <a:schemeClr val="bg2">
              <a:lumMod val="10000"/>
              <a:alpha val="69000"/>
            </a:schemeClr>
          </a:solidFill>
          <a:ln w="31750">
            <a:solidFill>
              <a:srgbClr val="D2D2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FBAE43F-CDE0-B509-8564-E6E123B03B3E}"/>
              </a:ext>
            </a:extLst>
          </p:cNvPr>
          <p:cNvSpPr txBox="1"/>
          <p:nvPr/>
        </p:nvSpPr>
        <p:spPr>
          <a:xfrm>
            <a:off x="514357" y="981995"/>
            <a:ext cx="11584509" cy="5786199"/>
          </a:xfrm>
          <a:prstGeom prst="rect">
            <a:avLst/>
          </a:prstGeom>
          <a:noFill/>
        </p:spPr>
        <p:txBody>
          <a:bodyPr wrap="square" rtlCol="0">
            <a:spAutoFit/>
          </a:bodyPr>
          <a:lstStyle/>
          <a:p>
            <a:r>
              <a:rPr lang="en-US" sz="2800" b="1" i="0" u="none" strike="noStrike" dirty="0">
                <a:solidFill>
                  <a:srgbClr val="D2D2D4"/>
                </a:solidFill>
                <a:effectLst/>
                <a:latin typeface="söhne"/>
              </a:rPr>
              <a:t>Factors Contributing to Cloud Seeding Failures:</a:t>
            </a:r>
          </a:p>
          <a:p>
            <a:endParaRPr lang="en-US" sz="2800" b="1" dirty="0">
              <a:solidFill>
                <a:srgbClr val="D2D2D4"/>
              </a:solidFill>
              <a:latin typeface="söhne"/>
            </a:endParaRPr>
          </a:p>
          <a:p>
            <a:r>
              <a:rPr lang="en-US" sz="2800" b="0" i="0" u="none" strike="noStrike" dirty="0">
                <a:solidFill>
                  <a:srgbClr val="D2D2D4"/>
                </a:solidFill>
                <a:effectLst/>
                <a:latin typeface="söhne"/>
              </a:rPr>
              <a:t>Unsuitable meteorological conditions and inadequate seeding materials or techniques</a:t>
            </a:r>
            <a:endParaRPr lang="en-US" sz="2800" b="1" i="0" u="none" strike="noStrike" dirty="0">
              <a:solidFill>
                <a:srgbClr val="D2D2D4"/>
              </a:solidFill>
              <a:effectLst/>
              <a:latin typeface="söhne"/>
            </a:endParaRPr>
          </a:p>
          <a:p>
            <a:pPr algn="l">
              <a:buFont typeface="Arial" panose="020B0604020202020204" pitchFamily="34" charset="0"/>
              <a:buChar char="•"/>
            </a:pPr>
            <a:endParaRPr lang="en-US" sz="2800" b="1" i="0" u="none" strike="noStrike" dirty="0">
              <a:solidFill>
                <a:srgbClr val="D2D2D4"/>
              </a:solidFill>
              <a:effectLst/>
              <a:latin typeface="söhne"/>
            </a:endParaRPr>
          </a:p>
          <a:p>
            <a:pPr algn="l">
              <a:buFont typeface="Arial" panose="020B0604020202020204" pitchFamily="34" charset="0"/>
              <a:buChar char="•"/>
            </a:pPr>
            <a:r>
              <a:rPr lang="en-US" sz="2800" b="1" i="0" u="none" strike="noStrike" dirty="0">
                <a:solidFill>
                  <a:srgbClr val="D2D2D4"/>
                </a:solidFill>
                <a:effectLst/>
                <a:latin typeface="söhne"/>
              </a:rPr>
              <a:t>Notable Failure Events:</a:t>
            </a:r>
          </a:p>
          <a:p>
            <a:pPr algn="l">
              <a:buFont typeface="Arial" panose="020B0604020202020204" pitchFamily="34" charset="0"/>
              <a:buChar char="•"/>
            </a:pPr>
            <a:endParaRPr lang="en-US" sz="2800" b="0" i="0" u="none" strike="noStrike" dirty="0">
              <a:solidFill>
                <a:srgbClr val="D2D2D4"/>
              </a:solidFill>
              <a:effectLst/>
              <a:latin typeface="söhne"/>
            </a:endParaRPr>
          </a:p>
          <a:p>
            <a:pPr marL="1143000" lvl="2" indent="-228600" algn="l">
              <a:buFont typeface="Arial" panose="020B0604020202020204" pitchFamily="34" charset="0"/>
              <a:buChar char="•"/>
            </a:pPr>
            <a:r>
              <a:rPr lang="en-US" sz="2800" b="0" i="0" u="none" strike="noStrike" dirty="0">
                <a:solidFill>
                  <a:srgbClr val="D2D2D4"/>
                </a:solidFill>
                <a:effectLst/>
                <a:latin typeface="söhne"/>
              </a:rPr>
              <a:t>Wyoming Weather Modification Pilot Project</a:t>
            </a:r>
          </a:p>
          <a:p>
            <a:pPr marL="1143000" lvl="2" indent="-228600" algn="l">
              <a:buFont typeface="Arial" panose="020B0604020202020204" pitchFamily="34" charset="0"/>
              <a:buChar char="•"/>
            </a:pPr>
            <a:r>
              <a:rPr lang="en-US" sz="2800" b="0" i="0" u="none" strike="noStrike" dirty="0">
                <a:solidFill>
                  <a:srgbClr val="D2D2D4"/>
                </a:solidFill>
                <a:effectLst/>
                <a:latin typeface="söhne"/>
              </a:rPr>
              <a:t>Queensland Cloud Seeding Research Program</a:t>
            </a:r>
          </a:p>
          <a:p>
            <a:pPr marL="1143000" lvl="2" indent="-228600" algn="l">
              <a:buFont typeface="Arial" panose="020B0604020202020204" pitchFamily="34" charset="0"/>
              <a:buChar char="•"/>
            </a:pPr>
            <a:r>
              <a:rPr lang="en-US" sz="2800" b="0" i="0" u="none" strike="noStrike" dirty="0">
                <a:solidFill>
                  <a:srgbClr val="D2D2D4"/>
                </a:solidFill>
                <a:effectLst/>
                <a:latin typeface="söhne"/>
              </a:rPr>
              <a:t>Long-term cloud seeding experiment in the Middle East</a:t>
            </a:r>
          </a:p>
          <a:p>
            <a:endParaRPr lang="en-US" b="1" dirty="0">
              <a:solidFill>
                <a:srgbClr val="D2D2D4"/>
              </a:solidFill>
              <a:latin typeface="söhne"/>
            </a:endParaRPr>
          </a:p>
          <a:p>
            <a:endParaRPr lang="en-US" b="1" dirty="0">
              <a:solidFill>
                <a:srgbClr val="D2D2D4"/>
              </a:solidFill>
              <a:latin typeface="söhne"/>
            </a:endParaRPr>
          </a:p>
          <a:p>
            <a:endParaRPr lang="en-US" b="1" dirty="0">
              <a:solidFill>
                <a:srgbClr val="D2D2D4"/>
              </a:solidFill>
              <a:latin typeface="söhne"/>
            </a:endParaRPr>
          </a:p>
          <a:p>
            <a:endParaRPr lang="en-US" b="1" dirty="0">
              <a:solidFill>
                <a:srgbClr val="D2D2D4"/>
              </a:solidFill>
              <a:latin typeface="söhne"/>
            </a:endParaRPr>
          </a:p>
          <a:p>
            <a:endParaRPr lang="en-US" dirty="0">
              <a:solidFill>
                <a:srgbClr val="D2D2D4"/>
              </a:solidFill>
            </a:endParaRPr>
          </a:p>
        </p:txBody>
      </p:sp>
    </p:spTree>
    <p:extLst>
      <p:ext uri="{BB962C8B-B14F-4D97-AF65-F5344CB8AC3E}">
        <p14:creationId xmlns:p14="http://schemas.microsoft.com/office/powerpoint/2010/main" val="3471054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lake surrounded by trees and mountains&#10;&#10;Description automatically generated">
            <a:extLst>
              <a:ext uri="{FF2B5EF4-FFF2-40B4-BE49-F238E27FC236}">
                <a16:creationId xmlns:a16="http://schemas.microsoft.com/office/drawing/2014/main" id="{34663DBE-8D47-C616-15CC-1B5042397354}"/>
              </a:ext>
            </a:extLst>
          </p:cNvPr>
          <p:cNvPicPr>
            <a:picLocks noChangeAspect="1"/>
          </p:cNvPicPr>
          <p:nvPr/>
        </p:nvPicPr>
        <p:blipFill rotWithShape="1">
          <a:blip r:embed="rId3">
            <a:alphaModFix amt="35000"/>
          </a:blip>
          <a:srcRect t="37298" b="25155"/>
          <a:stretch/>
        </p:blipFill>
        <p:spPr>
          <a:xfrm>
            <a:off x="20" y="10"/>
            <a:ext cx="12191980" cy="6857990"/>
          </a:xfrm>
          <a:prstGeom prst="rect">
            <a:avLst/>
          </a:prstGeom>
        </p:spPr>
      </p:pic>
      <p:sp>
        <p:nvSpPr>
          <p:cNvPr id="6" name="Title 1">
            <a:extLst>
              <a:ext uri="{FF2B5EF4-FFF2-40B4-BE49-F238E27FC236}">
                <a16:creationId xmlns:a16="http://schemas.microsoft.com/office/drawing/2014/main" id="{D058E6D4-FBD9-9C71-15D2-77CC9618F76D}"/>
              </a:ext>
            </a:extLst>
          </p:cNvPr>
          <p:cNvSpPr>
            <a:spLocks noGrp="1"/>
          </p:cNvSpPr>
          <p:nvPr>
            <p:ph type="title"/>
          </p:nvPr>
        </p:nvSpPr>
        <p:spPr>
          <a:xfrm>
            <a:off x="118533" y="365125"/>
            <a:ext cx="11853334" cy="1325563"/>
          </a:xfrm>
        </p:spPr>
        <p:txBody>
          <a:bodyPr>
            <a:normAutofit/>
          </a:bodyPr>
          <a:lstStyle/>
          <a:p>
            <a:pPr algn="ctr"/>
            <a:r>
              <a:rPr lang="en-US" sz="1800" b="1" kern="100" dirty="0">
                <a:solidFill>
                  <a:srgbClr val="D2D2D4"/>
                </a:solidFill>
                <a:effectLst/>
                <a:latin typeface="Times New Roman" panose="02020603050405020304" pitchFamily="18" charset="0"/>
                <a:ea typeface="Times New Roman" panose="02020603050405020304" pitchFamily="18" charset="0"/>
                <a:cs typeface="Times New Roman" panose="02020603050405020304" pitchFamily="18" charset="0"/>
              </a:rPr>
              <a:t>Conclusion </a:t>
            </a:r>
            <a:br>
              <a:rPr lang="en-US" sz="4400" b="1" kern="100" dirty="0">
                <a:solidFill>
                  <a:srgbClr val="D2D2D4"/>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en-US" dirty="0">
              <a:solidFill>
                <a:srgbClr val="FFFFFF"/>
              </a:solidFill>
            </a:endParaRPr>
          </a:p>
        </p:txBody>
      </p:sp>
      <p:cxnSp>
        <p:nvCxnSpPr>
          <p:cNvPr id="7" name="Straight Connector 6">
            <a:extLst>
              <a:ext uri="{FF2B5EF4-FFF2-40B4-BE49-F238E27FC236}">
                <a16:creationId xmlns:a16="http://schemas.microsoft.com/office/drawing/2014/main" id="{07F4507A-35EE-79A3-0DA4-4F8C6EA6238B}"/>
              </a:ext>
            </a:extLst>
          </p:cNvPr>
          <p:cNvCxnSpPr>
            <a:cxnSpLocks/>
          </p:cNvCxnSpPr>
          <p:nvPr/>
        </p:nvCxnSpPr>
        <p:spPr>
          <a:xfrm>
            <a:off x="3651324" y="969965"/>
            <a:ext cx="4889352" cy="0"/>
          </a:xfrm>
          <a:prstGeom prst="line">
            <a:avLst/>
          </a:prstGeom>
          <a:ln w="31750">
            <a:solidFill>
              <a:srgbClr val="BABEBF"/>
            </a:solidFill>
          </a:ln>
        </p:spPr>
        <p:style>
          <a:lnRef idx="3">
            <a:schemeClr val="dk1"/>
          </a:lnRef>
          <a:fillRef idx="0">
            <a:schemeClr val="dk1"/>
          </a:fillRef>
          <a:effectRef idx="2">
            <a:schemeClr val="dk1"/>
          </a:effectRef>
          <a:fontRef idx="minor">
            <a:schemeClr val="tx1"/>
          </a:fontRef>
        </p:style>
      </p:cxnSp>
      <p:sp>
        <p:nvSpPr>
          <p:cNvPr id="2" name="TextBox 1">
            <a:extLst>
              <a:ext uri="{FF2B5EF4-FFF2-40B4-BE49-F238E27FC236}">
                <a16:creationId xmlns:a16="http://schemas.microsoft.com/office/drawing/2014/main" id="{AF9EDA58-F3F9-19CD-7FEE-A004CA9FFAF1}"/>
              </a:ext>
            </a:extLst>
          </p:cNvPr>
          <p:cNvSpPr txBox="1"/>
          <p:nvPr/>
        </p:nvSpPr>
        <p:spPr>
          <a:xfrm>
            <a:off x="651933" y="1225679"/>
            <a:ext cx="10888133" cy="5632311"/>
          </a:xfrm>
          <a:prstGeom prst="rect">
            <a:avLst/>
          </a:prstGeom>
          <a:noFill/>
        </p:spPr>
        <p:txBody>
          <a:bodyPr wrap="square" rtlCol="0">
            <a:spAutoFit/>
          </a:bodyPr>
          <a:lstStyle/>
          <a:p>
            <a:r>
              <a:rPr lang="en-US" dirty="0"/>
              <a:t>- Review of Impact of Cloud Seeding on Air Quality and Particulate Matter Dynamics </a:t>
            </a:r>
          </a:p>
          <a:p>
            <a:endParaRPr lang="en-US" dirty="0"/>
          </a:p>
          <a:p>
            <a:r>
              <a:rPr lang="en-US" dirty="0"/>
              <a:t>- Factors Influencing Cloud Seeding Effects in Different Geographical Regions</a:t>
            </a:r>
          </a:p>
          <a:p>
            <a:endParaRPr lang="en-US" dirty="0"/>
          </a:p>
          <a:p>
            <a:r>
              <a:rPr lang="en-US" dirty="0"/>
              <a:t> - UAE: Local weather conditions contributing to coarse particle formation</a:t>
            </a:r>
          </a:p>
          <a:p>
            <a:endParaRPr lang="en-US" dirty="0"/>
          </a:p>
          <a:p>
            <a:r>
              <a:rPr lang="en-US" dirty="0"/>
              <a:t> - China: Influence of meteorological conditions on effectiveness and environmental impact </a:t>
            </a:r>
          </a:p>
          <a:p>
            <a:endParaRPr lang="en-US" dirty="0"/>
          </a:p>
          <a:p>
            <a:r>
              <a:rPr lang="en-US" dirty="0"/>
              <a:t>- San Angelo, TX: Transient impact of cloud seeding on atmospheric aerosol properties</a:t>
            </a:r>
          </a:p>
          <a:p>
            <a:endParaRPr lang="en-US" dirty="0"/>
          </a:p>
          <a:p>
            <a:r>
              <a:rPr lang="en-US" dirty="0"/>
              <a:t>- Importance of Existing Air Pollution Levels</a:t>
            </a:r>
          </a:p>
          <a:p>
            <a:endParaRPr lang="en-US" dirty="0"/>
          </a:p>
          <a:p>
            <a:r>
              <a:rPr lang="en-US" dirty="0"/>
              <a:t>- Nuanced Understanding of Cloud Seeding Interactions with Atmospheric Conditions </a:t>
            </a:r>
          </a:p>
          <a:p>
            <a:endParaRPr lang="en-US" dirty="0"/>
          </a:p>
          <a:p>
            <a:r>
              <a:rPr lang="en-US" dirty="0"/>
              <a:t>- Implications for Particulate Matter Concentrations in the Atmosphere </a:t>
            </a:r>
          </a:p>
          <a:p>
            <a:endParaRPr lang="en-US" dirty="0"/>
          </a:p>
          <a:p>
            <a:r>
              <a:rPr lang="en-US" dirty="0"/>
              <a:t>- Complex and Multifaceted Environmental Impacts of Cloud Seeding </a:t>
            </a:r>
          </a:p>
          <a:p>
            <a:endParaRPr lang="en-US" dirty="0"/>
          </a:p>
          <a:p>
            <a:r>
              <a:rPr lang="en-US" dirty="0"/>
              <a:t>- Need for Further Research on Long-Term Impacts and Sustainability of Cloud Seeding </a:t>
            </a:r>
          </a:p>
          <a:p>
            <a:endParaRPr lang="en-US" dirty="0"/>
          </a:p>
        </p:txBody>
      </p:sp>
    </p:spTree>
    <p:extLst>
      <p:ext uri="{BB962C8B-B14F-4D97-AF65-F5344CB8AC3E}">
        <p14:creationId xmlns:p14="http://schemas.microsoft.com/office/powerpoint/2010/main" val="1674894700"/>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23537"/>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B63245-3B53-E276-C771-D2F5E7B22804}"/>
              </a:ext>
            </a:extLst>
          </p:cNvPr>
          <p:cNvSpPr txBox="1"/>
          <p:nvPr/>
        </p:nvSpPr>
        <p:spPr>
          <a:xfrm>
            <a:off x="728133" y="87869"/>
            <a:ext cx="2760134" cy="461665"/>
          </a:xfrm>
          <a:prstGeom prst="rect">
            <a:avLst/>
          </a:prstGeom>
          <a:noFill/>
        </p:spPr>
        <p:txBody>
          <a:bodyPr wrap="square" rtlCol="0">
            <a:spAutoFit/>
          </a:bodyPr>
          <a:lstStyle/>
          <a:p>
            <a:r>
              <a:rPr lang="en-US" sz="2400" dirty="0">
                <a:solidFill>
                  <a:schemeClr val="bg2"/>
                </a:solidFill>
              </a:rPr>
              <a:t>References </a:t>
            </a:r>
            <a:r>
              <a:rPr lang="en-US" sz="2400" dirty="0"/>
              <a:t> </a:t>
            </a:r>
          </a:p>
        </p:txBody>
      </p:sp>
      <p:sp>
        <p:nvSpPr>
          <p:cNvPr id="7" name="TextBox 6">
            <a:extLst>
              <a:ext uri="{FF2B5EF4-FFF2-40B4-BE49-F238E27FC236}">
                <a16:creationId xmlns:a16="http://schemas.microsoft.com/office/drawing/2014/main" id="{04E80960-FC8D-B7A2-5B26-CB8FBE4DDFF2}"/>
              </a:ext>
            </a:extLst>
          </p:cNvPr>
          <p:cNvSpPr txBox="1"/>
          <p:nvPr/>
        </p:nvSpPr>
        <p:spPr>
          <a:xfrm>
            <a:off x="304800" y="549534"/>
            <a:ext cx="11734800" cy="6186309"/>
          </a:xfrm>
          <a:prstGeom prst="rect">
            <a:avLst/>
          </a:prstGeom>
          <a:noFill/>
        </p:spPr>
        <p:txBody>
          <a:bodyPr wrap="square" rtlCol="0">
            <a:spAutoFit/>
          </a:bodyPr>
          <a:lstStyle/>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(1)Fleming, J. R.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Meteorology in America, 1800-1870</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John Hopkins Univ. Press: Baltimore, Md., 1990.</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(2)Langmuir, I. THE PRODUCTION OF RAIN BY A CHAIN REACTION IN CUMULUS CLOUDS AT TEMPERATURES ABOVE FREEZING.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J. Meteor.</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1948</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5</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(5), 175</a:t>
            </a:r>
            <a:r>
              <a:rPr lang="en-US" sz="9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192. https://</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/10.1175/1520-0469(1948)005&lt;0175:TPORBA&gt;2.0.CO;2.</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(3)WEATHER MODIFICATION</a:t>
            </a:r>
            <a:r>
              <a:rPr lang="en-US" sz="9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 </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PROGRAMS, PROBLEMS, POLICY, AND POTENTIAL.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U.S. Govt. Print. Off.</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1978</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(4)Latham, J.; Bower, K.; </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Choularton</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T.; Coe, H.; Connolly, P.; Cooper, G.; Craft, T.; Foster, J.; </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Gadian</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 Galbraith, L.; </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Iacovides</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H.; Johnston, D.; Launder, B.; Leslie, B.; Meyer, J.; </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Neukermans</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 Ormond, B.; Parkes, B.; Rasch, P.; Rush, J.; Salter, S.; Stevenson, T.; Wang, H.; Wang, Q.; Wood, R. Marine Cloud Brightening.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Phil. Trans. R. Soc. A.</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2012</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370</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(1974), 4217</a:t>
            </a:r>
            <a:r>
              <a:rPr lang="en-US" sz="9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4262. https://</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/10.1098/rsta.2012.0086.</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(5)</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Roelof</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T, B.; Vidal, S.; Trudi A, S.; Peter, B.; Daniel W, B.; Jim, G. Evaluation of Hygroscopic Cloud Seeding Flares. No. Vol. 44 No. 1 (2012). https://</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/10.54782/jwm.v44i1.85.</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(6)</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Mandous</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 </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Abshaev</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M.; </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Abshaev</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 </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Mazroui</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 </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Muhairi</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M.; </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Bojkov</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R.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Achievements In Weather Modification - </a:t>
            </a:r>
            <a:r>
              <a:rPr lang="en-US" sz="900" i="1"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Uae</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Prize For Weather Modification, Article: Development of Rocket and Artillery Technology for Hail Suppression, Copyrights </a:t>
            </a:r>
            <a:r>
              <a:rPr lang="en-US" sz="900" i="1"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Department Atmospheric Studies, Ministry for Presidential Affairs, </a:t>
            </a:r>
            <a:r>
              <a:rPr lang="en-US" sz="900" i="1"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p.o.Box</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4815, Abu Dhabi, UAE, Fax +9712 642-7711</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2006.</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(7)Wan, X.; Zhou, S.; Fan, Z. Comprehensive Efficiency Evaluation of Aircraft Artificial Cloud Seeding in Hunan Province, China, Based on Numerical Simulation Catalytic Method.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Atmosphere</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2023</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14</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(7), 1187. https://</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/10.3390/atmos14071187.</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(8)Don A, G.; Mark E, S.; David P, Y. 30+ Winter Seasons Of Operational Cloud Seeding In Utah. No. Vol. 41 No. 1 (2009). https://</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/10.54782/jwm.v41i1.175.</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(9)Breed, D.; Rasmussen, R.; Weeks, C.; </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Boe</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B.; Deshler, T. Evaluating Winter Orographic Cloud Seeding: Design of the Wyoming Weather Modification Pilot Project (WWMPP).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Journal of Applied Meteorology and Climatology</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2014</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53</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(2), 282</a:t>
            </a:r>
            <a:r>
              <a:rPr lang="en-US" sz="9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299. https://</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/10.1175/JAMC-D-13-0128.1.</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Arqu</a:t>
            </a:r>
            <a:r>
              <a:rPr lang="en-US" sz="900" kern="100" dirty="0" err="1">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í</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medes</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R.-C.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West Texas Weather Modification Association</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San Angelo, TX. https://</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westtxwxmod.com</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page_id</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=24.</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(11)Zheng, W.; Ma, H.; Zhang, M.; </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Xue</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F.; Yu, K.; Yang, Y.; Ma, S.; Wang, C.; Pan, Y.; Shu, Z.; Mu, J.; Yang, W.; Yin, X. Evaluation of the First Negative Ion-Based Cloud Seeding and Rain Enhancement Trial in China.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Water</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2021</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13</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(18), 2473. https://</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/10.3390/w13182473.</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(12)</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Murty</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B.; Biswas, R. Weather Modification in India.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Journal of the Meteorological Society of Japan. Ser. II</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1968</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46</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160</a:t>
            </a:r>
            <a:r>
              <a:rPr lang="en-US" sz="9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165. https://</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/10.2151/jmsj1965.46.3_160.</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(13)</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Almheiri</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K. B.; </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Rustum</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R.; Wright, G.; </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Adeloye</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 J. Study of Impact of Cloud-Seeding on Intensity-Duration-Frequency (IDF) Curves of Sharjah City, the United Arab Emirates.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Water</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2021</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13</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(23), 3363. https://</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/10.3390/w13233363.</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(14)Fonseca, R.; Francis, D.; </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Nelli</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N.; Farrah, S.; </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Wehbe</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Y.; Al </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Hosari</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T.; Al </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Mazroui</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 Assessment of the WRF Model as a Guidance Tool Into Cloud Seeding Operations in the United Arab Emirates.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Earth and Space Science</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2022</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9</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(5), e2022EA002269. https://</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/10.1029/2022EA002269.</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(15)</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Benjamini</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Y.; </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Givati</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 </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Khain</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P.; Levi, Y.; Rosenfeld, D.; Shamir, U.; Siegel, A.; </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Zipori</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 Ziv, B.; Steinberg, D. M. The Israel 4 Cloud Seeding Experiment: Primary Results.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Journal of Applied Meteorology and Climatology</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2023</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62</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(3), 317</a:t>
            </a:r>
            <a:r>
              <a:rPr lang="en-US" sz="9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327. https://</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/10.1175/JAMC-D-22-0077.1.</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(16)Paul, K.; Duncan, A.; </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Roelof</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P, B.; Don R, C.; </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Runjun</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L.; Michael, C.; Rafael, P.; Terry W, K.; Ayman S, G. Features of the Weather Modification </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Assesment</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Project in Southwest Region of Saudi Arabia. No. Vol. 42 No. 1 (2010). https://</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/10.54782/jwm.v42i1.162.</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(17)Sinkevich, A. A.; </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Crauss</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T. W. Cloud Modification in Saudi Arabia: Statistical Estimation of the Results.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Russ. </a:t>
            </a:r>
            <a:r>
              <a:rPr lang="en-US" sz="900" i="1"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Meteorol</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i="1"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Hydrol</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2010</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35</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(6), 378</a:t>
            </a:r>
            <a:r>
              <a:rPr lang="en-US" sz="9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385. https://</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/10.3103/S1068373910060038.</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(18)</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Wehbe</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Y. The Growing Interest in Cloud Seeding Technology in the Gulf. June 13, 2022. https://</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www.mei.edu</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/publications/looking-skies-growing-interest-cloud-seeding-technology-gulf.</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(19)Wu, X.; Yan, N.; Yu, H.; </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Niu</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S.; Meng, F.; Liu, W.; Sun, H. Advances in the Evaluation of Cloud Seeding: Statistical Evidence for the Enhancement of Precipitation.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Earth and Space Science</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2018</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5</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(9), 425</a:t>
            </a:r>
            <a:r>
              <a:rPr lang="en-US" sz="9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439. https://</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/10.1029/2018EA000424.</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(20)Cooper, C. F.; Jolly, W. C. Ecological Effects of Silver Iodide and Other Weather Modification Agents: A Review.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Water Resources Research</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1970</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6</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(1), 88</a:t>
            </a:r>
            <a:r>
              <a:rPr lang="en-US" sz="9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98. https://</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/10.1029/WR006i001p00088.</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(21)Rosenfeld, D.; </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Axisa</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D.; Woodley, W. L.; Lahav, R. A Quest for Effective Hygroscopic Cloud Seeding.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Journal of Applied Meteorology and Climatology</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2010</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49</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(7), 1548</a:t>
            </a:r>
            <a:r>
              <a:rPr lang="en-US" sz="9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1562.</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(22)</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Bruintjes</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R. T. A Review of Cloud Seeding Experiments to Enhance Precipitation and Some New Prospects.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Bull. Amer. Meteor. Soc.</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1999</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80</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(5), 805</a:t>
            </a:r>
            <a:r>
              <a:rPr lang="en-US" sz="9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820. https://</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/10.1175/1520-0477(1999)080&lt;0805:AROCSE&gt;2.0.CO;2.</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(23)Garstang, M.; </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Bruintjes</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R.; Serafin, R.; Orville, H.; </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Boe</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B.; Cotton, W.; Warburton, J. Weather Modification: Finding Common Ground.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Bull. Amer. Meteor. Soc.</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2005</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86</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(5), 647</a:t>
            </a:r>
            <a:r>
              <a:rPr lang="en-US" sz="9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656. https://</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/10.1175/BAMS-86-5-647.</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(24)Huynh, H. N.; McNeill, V. F. The Potential Environmental and Climate Impacts of Stratospheric Aerosol Injection: A Review.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Environ. Sci.: Atmos.</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2024</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4</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(2), 114</a:t>
            </a:r>
            <a:r>
              <a:rPr lang="en-US" sz="9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143. https://</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/10.1039/D3EA00134B.</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(25)</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Critical Issues in Weather Modification Research</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National Academies Press: Washington, D.C., 2003; p 10829. https://</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/10.17226/10829.</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(26)Brownlee, K. A. Statistical Evaluation of Cloud Seeding Operations.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Journal of the American Statistical Association</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1960</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55</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(291), 446</a:t>
            </a:r>
            <a:r>
              <a:rPr lang="en-US" sz="9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453. https://</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/10.1080/01621459.1960.10482074.</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(27)</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Bangsund</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D. Economic Impacts of Cloud Seeding on Agricultural Crops.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Agribusiness &amp; Applied Economics Report No. 791</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2019</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(28)Palmer, T.; Stevens, B. The Scientific Challenge of Understanding and Estimating Climate Change.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Proc. Natl. Acad. Sci. U.S.A.</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2019</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116</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(49), 24390</a:t>
            </a:r>
            <a:r>
              <a:rPr lang="en-US" sz="9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24395. https://</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/10.1073/pnas.1906691116.</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(29)Planned Weather Modification through Cloud Seeding.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American Meteorological Society</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https://</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www.ametsoc.org</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index.cfm</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ams</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/about-</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ams</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ams</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-statements/archive-statements-of-the-</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ams</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/planned-weather-modification-through-cloud-seeding/.</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(30)Simms, V. Making the Rain: Cloud Seeding, the Imminent Freshwater Crisis, and International Law. </a:t>
            </a:r>
            <a:r>
              <a:rPr lang="en-US" sz="9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2010</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(31)Birnbaum, M. A </a:t>
            </a:r>
            <a:r>
              <a:rPr lang="en-US" sz="9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Climate Solution</a:t>
            </a:r>
            <a:r>
              <a:rPr lang="en-US" sz="9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That Spies Worry Could Trigger War. February 27, 2023. https://</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www.washingtonpost.com</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/climate-environment/2023/02/27/geoengineering-security-war/.</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(32)Golden, K.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Cloud Seeding as a Water Management Tool</a:t>
            </a:r>
            <a:r>
              <a:rPr lang="en-US" sz="900" i="1"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The Idaho Approach</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IWRB Cloud Seeding Program: Central Oregon Farm Fair, 2023. https://</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olis.oregonlegislature.gov</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liz</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/2023R1/Downloads/</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PublicTestimonyDocument</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/63133.</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(33)Morrison, A. E.; </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Siems</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S. T.; Manton, M. J.; </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Nazarov</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 On the Analysis of a Cloud Seeding Dataset over Tasmania.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Journal of Applied Meteorology and Climatology</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2009</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9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48</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(6), 1267</a:t>
            </a:r>
            <a:r>
              <a:rPr lang="en-US" sz="9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1280. https://</a:t>
            </a:r>
            <a:r>
              <a:rPr lang="en-US" sz="9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/10.1175/2008JAMC2068.1.</a:t>
            </a:r>
            <a:endParaRPr lang="en-US" sz="9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9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(34)Novo, C. Cloud-Seeding Will Be Used to Increase Rainfall in Saudi Arabia. February 26, 2020. </a:t>
            </a:r>
            <a:endParaRPr lang="en-US" sz="900" dirty="0">
              <a:solidFill>
                <a:schemeClr val="bg2"/>
              </a:solidFill>
            </a:endParaRPr>
          </a:p>
        </p:txBody>
      </p:sp>
    </p:spTree>
    <p:extLst>
      <p:ext uri="{BB962C8B-B14F-4D97-AF65-F5344CB8AC3E}">
        <p14:creationId xmlns:p14="http://schemas.microsoft.com/office/powerpoint/2010/main" val="16853351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23537"/>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7011DC-EDD7-5D56-60B6-EFFE0374F083}"/>
              </a:ext>
            </a:extLst>
          </p:cNvPr>
          <p:cNvSpPr txBox="1"/>
          <p:nvPr/>
        </p:nvSpPr>
        <p:spPr>
          <a:xfrm>
            <a:off x="59266" y="58846"/>
            <a:ext cx="12073467" cy="6740307"/>
          </a:xfrm>
          <a:prstGeom prst="rect">
            <a:avLst/>
          </a:prstGeom>
          <a:noFill/>
        </p:spPr>
        <p:txBody>
          <a:bodyPr wrap="square" rtlCol="0">
            <a:spAutoFit/>
          </a:bodyPr>
          <a:lstStyle/>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(35)RADWAN, R. How Artificial Rain Can Make a Difference to Saudi Arabia and Gulf Region</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s Water Situation. June 13, 2022.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www.arabnews.com</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/node/2091101/middle-east.</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(36)</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Kawara</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 Q.;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Elsebaie</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I. H. Development of Rainfall Intensity, Duration and Frequency Relationship on a Daily and Sub-Daily Basis (Case Study: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Yalamlam</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Area, Saudi Arabia).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Water</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2022</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14</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(6), 897.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/10.3390/w14060897.</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(37)Cotton, W. R.;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Yuter</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S. Principles of Cloud and Precipitation Formation. In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Aerosol Pollution Impact on Precipitation</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Levin, Z., Cotton, W. R., Eds.; Springer Netherlands: Dordrecht, 2009; pp 13</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43.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/10.1007/978-1-4020-8690-8_2.</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(38)DeMott, P. J.;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Prenni</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 J.; Liu, X.;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Kreidenweis</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S. M.; Petters, M. D.;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Twohy</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C. H.; Richardson, M. S.;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Eidhammer</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T.; Rogers, D. C. Predicting Global Atmospheric Ice Nuclei Distributions and Their Impacts on Climate.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Proc. Natl. Acad. Sci. U.S.A.</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2010</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107</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(25), 11217</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11222.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/10.1073/pnas.0910818107.</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(39)</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Skofronick</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-Jackson, G.; Petersen, W. A.; Berg, W.; Kidd, C.; Stocker, E. F.;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Kirschbaum</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D. B.;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Kakar</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R.; Braun, S. A.; Huffman, G. J.; Iguchi, T.;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Kirstetter</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P. E.;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Kummerow</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C.;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Meneghini</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R.; Oki, R.; Olson, W. S.;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Takayabu</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Y. N.; Furukawa, K.;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Wilheit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T. The Global Precipitation Measurement (GPM) Mission for Science and Society.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Bulletin of the American Meteorological Society</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2017</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98</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(8), 1679</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1695.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/10.1175/BAMS-D-15-00306.1.</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(40)Wu, Y.; Wang, Y.; Zhou, Y.; Liu, X.; Tang, Y.; Wang, Y.; Zhang, R.; Li, Z. The Wet Scavenging of Air Pollutants through Artificial Precipitation Enhancement: A Case Study in the Yangtze River Delta.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Front. Environ. Sci.</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2022</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1027902.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/10.3389/fenvs.2022.1027902.</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(41)NASA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EarthData</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 </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GIOVANNI.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giovanni.gsfc.nasa.gov</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giovanni</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(42)Jiang, M.; Li, Z.; Wan, B.; Cribb, M. Impact of Aerosols on Precipitation from Deep Convective Clouds in Eastern China.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JGR Atmospheres</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2016</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121</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(16), 9607</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9620.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/10.1002/2015JD024246.</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(43)</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Moderate Resolution Imaging Spectroradiometer Official Website</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modis.gsfc.nasa.gov</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(44)</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Helin</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Virkkula</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 Backman, J.;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Pirjola</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L.;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Sippula</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O.;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Aakko</a:t>
            </a:r>
            <a:r>
              <a:rPr lang="en-US" sz="800" kern="100" dirty="0" err="1">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Saksa</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P.;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V</a:t>
            </a:r>
            <a:r>
              <a:rPr lang="en-US" sz="800" kern="100" dirty="0" err="1">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ää</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t</a:t>
            </a:r>
            <a:r>
              <a:rPr lang="en-US" sz="800" kern="100" dirty="0" err="1">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ä</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inen</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S.;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Myll</a:t>
            </a:r>
            <a:r>
              <a:rPr lang="en-US" sz="800" kern="100" dirty="0" err="1">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ä</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ri</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F.;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J</a:t>
            </a:r>
            <a:r>
              <a:rPr lang="en-US" sz="800" kern="100" dirty="0" err="1">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ä</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rvinen</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Bloss</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M.;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Aurela</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M.;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Jakobi</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G.; Karjalainen, P.; Zimmermann, R.;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Jokiniemi</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J.;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Saarikoski</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S.;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Tissari</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J.;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R</a:t>
            </a:r>
            <a:r>
              <a:rPr lang="en-US" sz="800" kern="100" dirty="0" err="1">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ö</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nkk</a:t>
            </a:r>
            <a:r>
              <a:rPr lang="en-US" sz="800" kern="100" dirty="0" err="1">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ö</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T.; Niemi, J. V.; Timonen, H. Variation of Absorption </a:t>
            </a:r>
            <a:r>
              <a:rPr lang="en-US" sz="800" kern="100" dirty="0" err="1">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Å</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ngstr</a:t>
            </a:r>
            <a:r>
              <a:rPr lang="en-US" sz="800" kern="100" dirty="0" err="1">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ö</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m</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Exponent in Aerosols From Different Emission Sources.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JGR Atmospheres</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2021</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126</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(10), e2020JD034094.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/10.1029/2020JD034094.</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(45)</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Randles</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C. A.; Da Silva, A. M.;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Buchard</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V.;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Colarco</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P. R.;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Darmenov</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Govindaraju</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R.; Smirnov, A.;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Holben</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B.;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Ferrare</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R.; Hair, J.;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Shinozuka</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Y.; Flynn, C. J. The MERRA-2 Aerosol Reanalysis, 1980 Onward. Part I: System Description and Data Assimilation Evaluation.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J. Climate</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2017</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30</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(17), 6823</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6850.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/10.1175/JCLI-D-16-0609.1.</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(46)National Center for Biotechnology Information. Silver Iodide. In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PubChem Compound Summary for CID 24563</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(47)Fajardo, C.; Costa, G.; Ortiz, L. T.;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Nande</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M.; Rodr</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í</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guez-</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Membibre</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M. L.; Mart</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í</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n, M.; S</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á</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nchez-</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Fort</a:t>
            </a:r>
            <a:r>
              <a:rPr lang="en-US" sz="800" kern="100" dirty="0" err="1">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ú</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n</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S. Potential Risk of Acute Toxicity Induced by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AgI</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Cloud Seeding on Soil and Freshwater Biota.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Ecotoxicology and Environmental Safety</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2016</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133</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433</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441.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/10.1016/j.ecoenv.2016.06.028.</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(48)</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Sotoudeheian</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S.;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Arhami</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M. Estimating Ground-Level PM10 Using Satellite Remote Sensing and Ground-Based Meteorological Measurements over Tehran.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J Environ Health Sci Engineer</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2014</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12</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(1), 122.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/10.1186/s40201-014-0122-6.</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(49)Kim, K. D.; Lee, S.; Kim, J.-J.; Lee, S.-H.; Lee, D.; Lee, J.-B.; Choi, J.-Y.; Kim, M. J. Effect of Wet Deposition on Secondary Inorganic Aerosols Using an Urban-Scale Air Quality Model.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Atmosphere</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2021</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12</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(2), 168.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/10.3390/atmos12020168.</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(50)Nishikawa, T.; Okabe, S.; Aoki, M. Monte Carlo Calculation of Gamma-Ray Flux Density Due to Atmospheric Radon Daughters.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Journal of Nuclear Science and Technology</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1989</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26</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(5), 525</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529.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/10.1080/18811248.1989.9734342.</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(51)</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Farahat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Abuelgasim</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 Effect of Cloud Seeding on Aerosol Properties and Particulate Matter Variability in the United Arab Emirates.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Int. J. Environ. Sci. Technol.</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2022</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19</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(2), 951</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968.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/10.1007/s13762-020-03057-5.</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(52)Ku, J. M.; Chang, K.-H.; Chae, S.; Ko, A.-R.; Ro, Y.; Jung, W.; Lee, C. Preliminary Results of Cloud Seeding Experiments for Air Pollution Reduction in 2020.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Asia-Pac J Atmos Sci</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2023</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/10.1007/s13143-023-00315-7.</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(53)</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Maboa</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R.;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Yessoufou</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K.;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Tesfamichael</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S.; Shiferaw, Y. A. Sizes of Atmospheric Particulate Matters Determine the Outcomes of Their Interactions with Rainfall Processes.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Sci Rep</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2022</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12</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(1), 17467.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/10.1038/s41598-022-22558-6.</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(54)Che, Y.; Zhang, J.; Zhao, C.; Fang, W.;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Xue</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W.; Yang, W.; Ji, D.; Dang, J.; Duan, J.; Sun, J.; Shen, X.; Zhou, X. A Study on the Characteristics of Ice Nucleating Particles Concentration and Aerosols and Their Relationship in Spring in Beijing.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Atmospheric Research</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2021</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247</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105196.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/10.1016/j.atmosres.2020.105196.</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(55)Wang, F.; Li, Z.; Jiang, Q.; Wang, G.; Jia, S.; Duan, J.; Zhou, Y. Evaluation of Hygroscopic Cloud Seeding in Liquid-Water Clouds: A Feasibility Study.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Atmos. Chem. Phys.</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2019</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19</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(23), 14967</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14977.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/10.5194/acp-19-14967-2019.</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(56)Novo, A.; Garrido, I.; Lorenzo, H.; Arias, P. Use of Geographic Information Systems (GIS) in Higher Education: Practical Geomatics Applications with Quantum GIS Software. In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2022 International Symposium on Computers in Education (SIIE)</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IEEE: Coimbra, Portugal, 2022; pp 1</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6.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/10.1109/SIIE56031.2022.9982364.</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(57)</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Geographical Information Systems and Science</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2nd ed.; Longley, P., Ed.; Wiley: Chichester</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 </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Hoboken, NJ, 2005.</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(58)</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S CONCHO RV AT CHRISTOVAL  FLOW REPORT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2024.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snoflo.org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/report/flow/</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texas</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/s-concho-</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rv</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-at-</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christoval</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(59)USGS Water Data for USA.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waterdata.usgs.gov</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nwis</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(60)</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CONCHO RV AT PAINT ROCK  FLOW REPORT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2024.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snoflo.org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/report/flow/</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texas</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/concho-</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rv</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-at-paint-rock/#:~:text=The%20Concho%20RV%20at%20Paint,also%20contribute%20to%20the%20flow.</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(61)Lee, K. K. F.; Ling, L.;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Yusop</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Z. The Revised Curve Number Rainfall</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Runoff Methodology for an Improved Runoff Prediction.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Water</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2023</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15</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(3), 491.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/10.3390/w15030491.</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(62)</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Salimi</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S.;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Almuktar</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S. A. A. A. N.; Scholz, M. Impact of Climate Change on Wetland Ecosystems: A Critical Review of Experimental Wetlands.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Journal of Environmental Management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2021</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286</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112160.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/10.1016/j.jenvman.2021.112160.</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(63)Wood, R.; Ackerman, T. P. Defining Success and Limits of Field Experiments to Test Geoengineering by Marine Cloud Brightening.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Climatic Change</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2013</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121</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(3), 459</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472.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/10.1007/s10584-013-0932-z.</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(64)Rosenfeld, D.;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Andreae</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M. O.; Asmi, A.; Chin, M.; De Leeuw, G.; Donovan, D. P.; Kahn, R.;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Kinne</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S.;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Kivek</a:t>
            </a:r>
            <a:r>
              <a:rPr lang="en-US" sz="800" kern="100" dirty="0" err="1">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ä</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s</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N.;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Kulmala</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M.; Lau, W.; Schmidt, K. S.; Suni, T.; Wagner, T.; Wild, M.;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Quaas</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J. Global Observations of Aerosol-Cloud-Precipitation-Climate Interactions: Aerosol-Cloud-Climate Interactions.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Rev. </a:t>
            </a:r>
            <a:r>
              <a:rPr lang="en-US" sz="800" i="1"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Geophys</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2014</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52</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(4), 750</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808.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/10.1002/2013RG000441.</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(65)</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Flossmann</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 I.; Manton, M.;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Abshaev</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Bruintjes</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R.; Murakami, M.; Prabhakaran, T.; Yao, Z. Review of Advances in Precipitation Enhancement Research.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Bulletin of the American Meteorological Society</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2019</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100</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(8), 1465</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1480.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/10.1175/BAMS-D-18-0160.1.</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(66)Jung, W.; Chang, K.-H.; Ko, A.-R.; Ku, J. M.; Ro, Y.; Chae, S.; Cha, J. W.; Lee, C. Meteorological Conditions for the Cloud Seeding Experiment by Aircraft in Korea.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J. Environ. Sci. Int.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2021</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30</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(12), 1027</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1039.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/10.5322/JESI.2021.30.12.1027.</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(67)</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Andronache</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C. Characterization of Mixed-Phase Clouds: Contributions From the Field Campaigns and Ground Based Networks. In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Mixed-Phase Clouds</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Elsevier, 2018; pp 97</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120.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/10.1016/B978-0-12-810549-8.00005-2.</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(68)Tao, W.; Chen, J.; Li, Z.; Wang, C.; Zhang, C. Impact of Aerosols on Convective Clouds and Precipitation.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Reviews of Geophysics</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2012</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50</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(2), 2011RG000369.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/10.1029/2011RG000369.</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(69)</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Strosnider</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H.; Kennedy, C.; Monti, M.; Yip, F. Rural and Urban Differences in Air Quality, 2008</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2012, and Community Drinking Water Quality, 2010</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2015 </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United States.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MMWR </a:t>
            </a:r>
            <a:r>
              <a:rPr lang="en-US" sz="800" i="1"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Surveill</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i="1"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Summ</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2017</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66</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(13), 1</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/10.15585/mmwr.ss6613a1.</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(70)Haleem, N.; Kumar, P.;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Uguz</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S.; Jamal, Y.;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McMaine</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J.; Yang, X. Viability of Artificial Rain for Air Pollution Control: Insights from Natural Rains and Roadside Sprinkling.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Atmosphere</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2023</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14</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(12), 1714.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/10.3390/atmos14121714.</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(71)Rosenfeld, D. Cloud-Aerosol-Precipitation Interactions Based of Satellite Retrieved Vertical Profiles of Cloud Microstructure. In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Remote Sensing of Aerosols, Clouds, and Precipitation</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Elsevier, 2018; pp 129</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152.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/10.1016/B978-0-12-810437-8.00006-2.</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(72)</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Valjarevi</a:t>
            </a:r>
            <a:r>
              <a:rPr lang="en-US" sz="800" kern="100" dirty="0" err="1">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ć</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Morar</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C.; </a:t>
            </a:r>
            <a:r>
              <a:rPr lang="en-US" sz="800" kern="100" dirty="0" err="1">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Ž</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ivkovi</a:t>
            </a:r>
            <a:r>
              <a:rPr lang="en-US" sz="800" kern="100" dirty="0" err="1">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ć</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J.;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Niemets</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L.;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Ki</a:t>
            </a:r>
            <a:r>
              <a:rPr lang="en-US" sz="800" kern="100" dirty="0" err="1">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ć</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ovi</a:t>
            </a:r>
            <a:r>
              <a:rPr lang="en-US" sz="800" kern="100" dirty="0" err="1">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ć</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D.;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Golijanin</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J.;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Goci</a:t>
            </a:r>
            <a:r>
              <a:rPr lang="en-US" sz="800" kern="100" dirty="0" err="1">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ć</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M.;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Bursa</a:t>
            </a:r>
            <a:r>
              <a:rPr lang="en-US" sz="800" kern="100" dirty="0" err="1">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ć</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N. M.;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Stri</a:t>
            </a:r>
            <a:r>
              <a:rPr lang="en-US" sz="800" kern="100" dirty="0" err="1">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č</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evi</a:t>
            </a:r>
            <a:r>
              <a:rPr lang="en-US" sz="800" kern="100" dirty="0" err="1">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ć</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L.; </a:t>
            </a:r>
            <a:r>
              <a:rPr lang="en-US" sz="800" kern="100" dirty="0" err="1">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Ž</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iberna</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I.;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Ba</a:t>
            </a:r>
            <a:r>
              <a:rPr lang="en-US" sz="800" kern="100" dirty="0" err="1">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č</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evi</a:t>
            </a:r>
            <a:r>
              <a:rPr lang="en-US" sz="800" kern="100" dirty="0" err="1">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ć</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N.;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Milevski</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I.;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Durlevi</a:t>
            </a:r>
            <a:r>
              <a:rPr lang="en-US" sz="800" kern="100" dirty="0" err="1">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ć</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U.;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Luki</a:t>
            </a:r>
            <a:r>
              <a:rPr lang="en-US" sz="800" kern="100" dirty="0" err="1">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ć</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T. Long Term Monitoring and Connection between Topography and Cloud Cover Distribution in Serbia.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Atmosphere</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2021</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12</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(8), 964.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/10.3390/atmos12080964.</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(73)Ladino, L. A.; Korolev, A.; Heckman, I.;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Wolde</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M.; </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Fridlind</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 M.; Ackerman, A. S. On the Role of Ice</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nucleating Aerosol in the Formation of Ice Particles in Tropical Mesoscale Convective Systems.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Geophysical Research Letters</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2017</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44</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(3), 1574</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1582.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/10.1002/2016GL072455.</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(74)Twomey, S. The Influence of Pollution on the Shortwave Albedo of Clouds.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J. Atmos. Sci.</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1977</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34</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(7), 1149</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1152.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/10.1175/1520-0469(1977)034&lt;1149:TIOPOT&gt;2.0.CO;2.</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(75)Fan, J.; Wang, Y.; Rosenfeld, D.; Liu, X. Review of Aerosol</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Cloud Interactions: Mechanisms, Significance, and Challenges.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Journal of the Atmospheric Sciences</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2016</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73</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(11), 4221</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4252.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/10.1175/JAS-D-16-0037.1.</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(76)Intergovernmental Panel On Climate Change.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Climate Change 2021 </a:t>
            </a:r>
            <a:r>
              <a:rPr lang="en-US" sz="800" i="1"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The Physical Science Basis: Working Group I Contribution to the Sixth Assessment Report of the Intergovernmental Panel on Climate Change</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1st ed.; Cambridge University Press, 2023.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/10.1017/9781009157896.</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(77)</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Givati</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 Rosenfeld, D. Quantifying Precipitation Suppression Due to Air Pollution.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J. Appl. Meteor.</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b="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2004</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a:t>
            </a:r>
            <a:r>
              <a:rPr lang="en-US" sz="800" i="1"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43</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 (7), 1038</a:t>
            </a:r>
            <a:r>
              <a:rPr lang="en-US" sz="800" kern="100" dirty="0">
                <a:solidFill>
                  <a:schemeClr val="bg2"/>
                </a:solidFill>
                <a:effectLst/>
                <a:latin typeface="Calibri Light" panose="020F0302020204030204" pitchFamily="34" charset="0"/>
                <a:ea typeface="Calibri" panose="020F0502020204030204" pitchFamily="34" charset="0"/>
                <a:cs typeface="Times New Roman" panose="02020603050405020304" pitchFamily="18" charset="0"/>
              </a:rPr>
              <a:t>–</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1056. https://</a:t>
            </a:r>
            <a:r>
              <a:rPr lang="en-US" sz="800" kern="100" dirty="0" err="1">
                <a:solidFill>
                  <a:schemeClr val="bg2"/>
                </a:solidFill>
                <a:effectLst/>
                <a:latin typeface="Times New Roman" panose="02020603050405020304" pitchFamily="18" charset="0"/>
                <a:ea typeface="Calibri" panose="020F0502020204030204" pitchFamily="34" charset="0"/>
                <a:cs typeface="Arial" panose="020B0604020202020204" pitchFamily="34" charset="0"/>
              </a:rPr>
              <a:t>doi.org</a:t>
            </a:r>
            <a:r>
              <a:rPr lang="en-US" sz="800" kern="100" dirty="0">
                <a:solidFill>
                  <a:schemeClr val="bg2"/>
                </a:solidFill>
                <a:effectLst/>
                <a:latin typeface="Times New Roman" panose="02020603050405020304" pitchFamily="18" charset="0"/>
                <a:ea typeface="Calibri" panose="020F0502020204030204" pitchFamily="34" charset="0"/>
                <a:cs typeface="Arial" panose="020B0604020202020204" pitchFamily="34" charset="0"/>
              </a:rPr>
              <a:t>/10.1175/1520-0450(2004)043&lt;1038:QPSDTA&gt;2.0.CO;2.</a:t>
            </a:r>
            <a:endParaRPr lang="en-US" sz="800" kern="100" dirty="0">
              <a:solidFill>
                <a:schemeClr val="bg2"/>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6967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Cloud seeding: Weighing the pros and cons of playing rain god | KCRW">
            <a:extLst>
              <a:ext uri="{FF2B5EF4-FFF2-40B4-BE49-F238E27FC236}">
                <a16:creationId xmlns:a16="http://schemas.microsoft.com/office/drawing/2014/main" id="{6B3985A4-A2F0-6190-0B21-FB7DE2A3C2EC}"/>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3995" b="173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87AA823-617F-EA3F-4EEE-FCD3C24DA6A6}"/>
              </a:ext>
            </a:extLst>
          </p:cNvPr>
          <p:cNvSpPr>
            <a:spLocks noGrp="1"/>
          </p:cNvSpPr>
          <p:nvPr>
            <p:ph idx="1"/>
          </p:nvPr>
        </p:nvSpPr>
        <p:spPr>
          <a:xfrm>
            <a:off x="338667" y="389467"/>
            <a:ext cx="11345333" cy="6062133"/>
          </a:xfrm>
        </p:spPr>
        <p:txBody>
          <a:bodyPr>
            <a:normAutofit/>
          </a:bodyPr>
          <a:lstStyle/>
          <a:p>
            <a:pPr marL="0" indent="0">
              <a:buNone/>
            </a:pPr>
            <a:r>
              <a:rPr lang="en-US" sz="2600" dirty="0">
                <a:solidFill>
                  <a:srgbClr val="FFFFFF"/>
                </a:solidFill>
              </a:rPr>
              <a:t>Purpose of the Research</a:t>
            </a:r>
          </a:p>
          <a:p>
            <a:endParaRPr lang="en-US" sz="1800" dirty="0">
              <a:solidFill>
                <a:srgbClr val="FFFFFF"/>
              </a:solidFill>
            </a:endParaRPr>
          </a:p>
          <a:p>
            <a:r>
              <a:rPr lang="en-US" sz="1800" dirty="0">
                <a:solidFill>
                  <a:srgbClr val="FFFFFF"/>
                </a:solidFill>
              </a:rPr>
              <a:t>To comprehensively understand the impacts of cloud seeding on hydrological processes, air quality, and particulate matter dynamics, focusing on a case study in San Angelo, Texas.</a:t>
            </a:r>
          </a:p>
          <a:p>
            <a:pPr marL="0" indent="0">
              <a:buNone/>
            </a:pPr>
            <a:endParaRPr lang="en-US" sz="1800" dirty="0">
              <a:solidFill>
                <a:srgbClr val="FFFFFF"/>
              </a:solidFill>
            </a:endParaRPr>
          </a:p>
          <a:p>
            <a:pPr marL="0" indent="0">
              <a:buNone/>
            </a:pPr>
            <a:r>
              <a:rPr lang="en-US" sz="2600" dirty="0">
                <a:solidFill>
                  <a:srgbClr val="FFFFFF"/>
                </a:solidFill>
              </a:rPr>
              <a:t>Objective of the Research</a:t>
            </a:r>
          </a:p>
          <a:p>
            <a:endParaRPr lang="en-US" sz="1800" dirty="0">
              <a:solidFill>
                <a:srgbClr val="FFFFFF"/>
              </a:solidFill>
            </a:endParaRPr>
          </a:p>
          <a:p>
            <a:pPr marL="0" indent="0">
              <a:buNone/>
            </a:pPr>
            <a:r>
              <a:rPr lang="en-US" sz="1800" dirty="0">
                <a:solidFill>
                  <a:srgbClr val="FFFFFF"/>
                </a:solidFill>
              </a:rPr>
              <a:t>1. Investigating the impact of cloud seeding on precipitation enhancement through a case study in San Angelo, TX. </a:t>
            </a:r>
          </a:p>
          <a:p>
            <a:endParaRPr lang="en-US" sz="1800" dirty="0">
              <a:solidFill>
                <a:srgbClr val="FFFFFF"/>
              </a:solidFill>
            </a:endParaRPr>
          </a:p>
          <a:p>
            <a:pPr marL="0" indent="0">
              <a:buNone/>
            </a:pPr>
            <a:r>
              <a:rPr lang="en-US" sz="1800" dirty="0">
                <a:solidFill>
                  <a:srgbClr val="FFFFFF"/>
                </a:solidFill>
              </a:rPr>
              <a:t>2. Analyzing the relationship between cloud seeding, Aerosol Optical Depth (AOD), and Particulate Matter Dynamics before and after cloud seeding operations. </a:t>
            </a:r>
          </a:p>
          <a:p>
            <a:endParaRPr lang="en-US" sz="1800" dirty="0">
              <a:solidFill>
                <a:srgbClr val="FFFFFF"/>
              </a:solidFill>
            </a:endParaRPr>
          </a:p>
          <a:p>
            <a:pPr marL="0" indent="0">
              <a:buNone/>
            </a:pPr>
            <a:r>
              <a:rPr lang="en-US" sz="1800" dirty="0">
                <a:solidFill>
                  <a:srgbClr val="FFFFFF"/>
                </a:solidFill>
              </a:rPr>
              <a:t>3. Assessing the impact of cloud seeding on hydrological processes and watersheds, focusing on water availability and watershed health. </a:t>
            </a:r>
          </a:p>
          <a:p>
            <a:endParaRPr lang="en-US" sz="1800" dirty="0">
              <a:solidFill>
                <a:srgbClr val="FFFFFF"/>
              </a:solidFill>
            </a:endParaRPr>
          </a:p>
          <a:p>
            <a:pPr marL="0" indent="0">
              <a:buNone/>
            </a:pPr>
            <a:r>
              <a:rPr lang="en-US" sz="1800" dirty="0">
                <a:solidFill>
                  <a:srgbClr val="FFFFFF"/>
                </a:solidFill>
              </a:rPr>
              <a:t>4. Examining the factors influencing the dynamics of aerosols and particulate matter in relation to cloud seeding, considering geographical location, meteorological conditions, air pollution levels, and cloud seeding techniques.</a:t>
            </a:r>
          </a:p>
          <a:p>
            <a:endParaRPr lang="en-US" sz="1100" dirty="0">
              <a:solidFill>
                <a:srgbClr val="FFFFFF"/>
              </a:solidFill>
            </a:endParaRPr>
          </a:p>
        </p:txBody>
      </p:sp>
    </p:spTree>
    <p:extLst>
      <p:ext uri="{BB962C8B-B14F-4D97-AF65-F5344CB8AC3E}">
        <p14:creationId xmlns:p14="http://schemas.microsoft.com/office/powerpoint/2010/main" val="296316477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F8E06-C6A8-3F4F-84BE-5E5B0A8AB784}"/>
              </a:ext>
            </a:extLst>
          </p:cNvPr>
          <p:cNvSpPr>
            <a:spLocks noGrp="1"/>
          </p:cNvSpPr>
          <p:nvPr>
            <p:ph type="title"/>
          </p:nvPr>
        </p:nvSpPr>
        <p:spPr/>
        <p:txBody>
          <a:bodyPr/>
          <a:lstStyle/>
          <a:p>
            <a:endParaRPr lang="en-US" dirty="0"/>
          </a:p>
        </p:txBody>
      </p:sp>
      <p:pic>
        <p:nvPicPr>
          <p:cNvPr id="5" name="Content Placeholder 4" descr="A hand holding a phone with a cloud icon&#10;&#10;Description automatically generated">
            <a:extLst>
              <a:ext uri="{FF2B5EF4-FFF2-40B4-BE49-F238E27FC236}">
                <a16:creationId xmlns:a16="http://schemas.microsoft.com/office/drawing/2014/main" id="{3CA6E65A-677A-85E5-3D60-88B28863DE81}"/>
              </a:ext>
            </a:extLst>
          </p:cNvPr>
          <p:cNvPicPr>
            <a:picLocks noGrp="1" noChangeAspect="1"/>
          </p:cNvPicPr>
          <p:nvPr>
            <p:ph idx="1"/>
          </p:nvPr>
        </p:nvPicPr>
        <p:blipFill>
          <a:blip r:embed="rId3"/>
          <a:stretch>
            <a:fillRect/>
          </a:stretch>
        </p:blipFill>
        <p:spPr>
          <a:xfrm>
            <a:off x="-2657520" y="0"/>
            <a:ext cx="14011320" cy="7206973"/>
          </a:xfrm>
        </p:spPr>
      </p:pic>
      <p:sp>
        <p:nvSpPr>
          <p:cNvPr id="7" name="Rectangle 6">
            <a:extLst>
              <a:ext uri="{FF2B5EF4-FFF2-40B4-BE49-F238E27FC236}">
                <a16:creationId xmlns:a16="http://schemas.microsoft.com/office/drawing/2014/main" id="{2F79E3B3-52F4-CF54-D2C0-78AC65869949}"/>
              </a:ext>
            </a:extLst>
          </p:cNvPr>
          <p:cNvSpPr/>
          <p:nvPr/>
        </p:nvSpPr>
        <p:spPr>
          <a:xfrm>
            <a:off x="-213508" y="0"/>
            <a:ext cx="12619015" cy="7209183"/>
          </a:xfrm>
          <a:prstGeom prst="rect">
            <a:avLst/>
          </a:prstGeom>
          <a:gradFill flip="none" rotWithShape="1">
            <a:gsLst>
              <a:gs pos="0">
                <a:srgbClr val="3C1720"/>
              </a:gs>
              <a:gs pos="48000">
                <a:srgbClr val="1D272C"/>
              </a:gs>
              <a:gs pos="100000">
                <a:srgbClr val="785759">
                  <a:alpha val="3668"/>
                </a:srgb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6920EC63-F43A-819D-13AE-F1D222B49DA7}"/>
              </a:ext>
            </a:extLst>
          </p:cNvPr>
          <p:cNvSpPr txBox="1"/>
          <p:nvPr/>
        </p:nvSpPr>
        <p:spPr>
          <a:xfrm>
            <a:off x="5828380" y="1793491"/>
            <a:ext cx="5682974" cy="923330"/>
          </a:xfrm>
          <a:prstGeom prst="rect">
            <a:avLst/>
          </a:prstGeom>
          <a:noFill/>
        </p:spPr>
        <p:txBody>
          <a:bodyPr wrap="square" rtlCol="0">
            <a:spAutoFit/>
          </a:bodyPr>
          <a:lstStyle/>
          <a:p>
            <a:pPr algn="ctr"/>
            <a:r>
              <a:rPr lang="en-US" sz="1800" b="1" kern="100" dirty="0">
                <a:solidFill>
                  <a:srgbClr val="D2D2D4"/>
                </a:solidFill>
                <a:effectLst/>
                <a:latin typeface="Times New Roman" panose="02020603050405020304" pitchFamily="18" charset="0"/>
                <a:ea typeface="Times New Roman" panose="02020603050405020304" pitchFamily="18" charset="0"/>
                <a:cs typeface="Times New Roman" panose="02020603050405020304" pitchFamily="18" charset="0"/>
              </a:rPr>
              <a:t>CHAPTER 2. </a:t>
            </a:r>
            <a:r>
              <a:rPr lang="en-US" sz="1800" b="1" dirty="0">
                <a:solidFill>
                  <a:srgbClr val="D2D2D4"/>
                </a:solidFill>
                <a:effectLst/>
                <a:latin typeface="Times New Roman" panose="02020603050405020304" pitchFamily="18" charset="0"/>
                <a:ea typeface="Calibri" panose="020F0502020204030204" pitchFamily="34" charset="0"/>
                <a:cs typeface="Arial" panose="020B0604020202020204" pitchFamily="34" charset="0"/>
              </a:rPr>
              <a:t>ENHANCEMENT OF PRECIPITATION BY CLOUD SEEDING METHODS</a:t>
            </a:r>
            <a:r>
              <a:rPr lang="en-US" sz="1800" dirty="0">
                <a:solidFill>
                  <a:srgbClr val="D2D2D4"/>
                </a:solidFill>
                <a:effectLst/>
                <a:latin typeface="Times New Roman" panose="02020603050405020304" pitchFamily="18" charset="0"/>
                <a:ea typeface="Calibri" panose="020F0502020204030204" pitchFamily="34" charset="0"/>
                <a:cs typeface="Arial" panose="020B0604020202020204" pitchFamily="34" charset="0"/>
              </a:rPr>
              <a:t>.</a:t>
            </a:r>
            <a:r>
              <a:rPr lang="en-US" dirty="0">
                <a:solidFill>
                  <a:srgbClr val="D2D2D4"/>
                </a:solidFill>
                <a:effectLst/>
              </a:rPr>
              <a:t> </a:t>
            </a:r>
            <a:endParaRPr lang="en-US" sz="1800" kern="100" dirty="0">
              <a:solidFill>
                <a:srgbClr val="D2D2D4"/>
              </a:solidFill>
              <a:effectLst/>
              <a:latin typeface="Calibri Light" panose="020F0302020204030204" pitchFamily="34" charset="0"/>
              <a:ea typeface="Times New Roman" panose="02020603050405020304" pitchFamily="18" charset="0"/>
              <a:cs typeface="Times New Roman" panose="02020603050405020304" pitchFamily="18" charset="0"/>
            </a:endParaRPr>
          </a:p>
          <a:p>
            <a:endParaRPr lang="en-US" dirty="0"/>
          </a:p>
        </p:txBody>
      </p:sp>
      <p:cxnSp>
        <p:nvCxnSpPr>
          <p:cNvPr id="36" name="Straight Connector 35">
            <a:extLst>
              <a:ext uri="{FF2B5EF4-FFF2-40B4-BE49-F238E27FC236}">
                <a16:creationId xmlns:a16="http://schemas.microsoft.com/office/drawing/2014/main" id="{AB0AD0A0-3167-857C-EEA1-91D261D434D9}"/>
              </a:ext>
            </a:extLst>
          </p:cNvPr>
          <p:cNvCxnSpPr>
            <a:cxnSpLocks/>
          </p:cNvCxnSpPr>
          <p:nvPr/>
        </p:nvCxnSpPr>
        <p:spPr>
          <a:xfrm>
            <a:off x="2844801" y="755765"/>
            <a:ext cx="2827866" cy="0"/>
          </a:xfrm>
          <a:prstGeom prst="line">
            <a:avLst/>
          </a:prstGeom>
          <a:ln w="31750">
            <a:solidFill>
              <a:srgbClr val="BABEBF"/>
            </a:solidFill>
          </a:ln>
        </p:spPr>
        <p:style>
          <a:lnRef idx="3">
            <a:schemeClr val="dk1"/>
          </a:lnRef>
          <a:fillRef idx="0">
            <a:schemeClr val="dk1"/>
          </a:fillRef>
          <a:effectRef idx="2">
            <a:schemeClr val="dk1"/>
          </a:effectRef>
          <a:fontRef idx="minor">
            <a:schemeClr val="tx1"/>
          </a:fontRef>
        </p:style>
      </p:cxnSp>
      <p:cxnSp>
        <p:nvCxnSpPr>
          <p:cNvPr id="41" name="Elbow Connector 40">
            <a:extLst>
              <a:ext uri="{FF2B5EF4-FFF2-40B4-BE49-F238E27FC236}">
                <a16:creationId xmlns:a16="http://schemas.microsoft.com/office/drawing/2014/main" id="{1DD18BD0-7C04-F576-4844-AF3AF757FF8C}"/>
              </a:ext>
            </a:extLst>
          </p:cNvPr>
          <p:cNvCxnSpPr>
            <a:cxnSpLocks/>
          </p:cNvCxnSpPr>
          <p:nvPr/>
        </p:nvCxnSpPr>
        <p:spPr>
          <a:xfrm rot="16200000" flipH="1">
            <a:off x="2122753" y="2663142"/>
            <a:ext cx="5457290" cy="1642536"/>
          </a:xfrm>
          <a:prstGeom prst="bentConnector3">
            <a:avLst>
              <a:gd name="adj1" fmla="val 99026"/>
            </a:avLst>
          </a:prstGeom>
          <a:ln w="31750">
            <a:solidFill>
              <a:srgbClr val="BABEB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40A7C35-391A-98AC-9625-5BF2A04D62E0}"/>
              </a:ext>
            </a:extLst>
          </p:cNvPr>
          <p:cNvCxnSpPr>
            <a:cxnSpLocks/>
            <a:endCxn id="11" idx="1"/>
          </p:cNvCxnSpPr>
          <p:nvPr/>
        </p:nvCxnSpPr>
        <p:spPr>
          <a:xfrm>
            <a:off x="4013197" y="3427701"/>
            <a:ext cx="1659470" cy="1209"/>
          </a:xfrm>
          <a:prstGeom prst="line">
            <a:avLst/>
          </a:prstGeom>
          <a:ln w="31750">
            <a:solidFill>
              <a:srgbClr val="BABEBF"/>
            </a:solidFill>
          </a:ln>
        </p:spPr>
        <p:style>
          <a:lnRef idx="3">
            <a:schemeClr val="dk1"/>
          </a:lnRef>
          <a:fillRef idx="0">
            <a:schemeClr val="dk1"/>
          </a:fillRef>
          <a:effectRef idx="2">
            <a:schemeClr val="dk1"/>
          </a:effectRef>
          <a:fontRef idx="minor">
            <a:schemeClr val="tx1"/>
          </a:fontRef>
        </p:style>
      </p:cxnSp>
      <p:cxnSp>
        <p:nvCxnSpPr>
          <p:cNvPr id="47" name="Straight Connector 46">
            <a:extLst>
              <a:ext uri="{FF2B5EF4-FFF2-40B4-BE49-F238E27FC236}">
                <a16:creationId xmlns:a16="http://schemas.microsoft.com/office/drawing/2014/main" id="{32A08973-B893-9E6F-6DD2-2E7A0CB58AE7}"/>
              </a:ext>
            </a:extLst>
          </p:cNvPr>
          <p:cNvCxnSpPr>
            <a:cxnSpLocks/>
            <a:endCxn id="8" idx="1"/>
          </p:cNvCxnSpPr>
          <p:nvPr/>
        </p:nvCxnSpPr>
        <p:spPr>
          <a:xfrm>
            <a:off x="4030130" y="2099468"/>
            <a:ext cx="1642537" cy="1"/>
          </a:xfrm>
          <a:prstGeom prst="line">
            <a:avLst/>
          </a:prstGeom>
          <a:ln w="31750">
            <a:solidFill>
              <a:srgbClr val="BABEBF"/>
            </a:solidFill>
          </a:ln>
        </p:spPr>
        <p:style>
          <a:lnRef idx="3">
            <a:schemeClr val="dk1"/>
          </a:lnRef>
          <a:fillRef idx="0">
            <a:schemeClr val="dk1"/>
          </a:fillRef>
          <a:effectRef idx="2">
            <a:schemeClr val="dk1"/>
          </a:effectRef>
          <a:fontRef idx="minor">
            <a:schemeClr val="tx1"/>
          </a:fontRef>
        </p:style>
      </p:cxnSp>
      <p:cxnSp>
        <p:nvCxnSpPr>
          <p:cNvPr id="55" name="Straight Connector 54">
            <a:extLst>
              <a:ext uri="{FF2B5EF4-FFF2-40B4-BE49-F238E27FC236}">
                <a16:creationId xmlns:a16="http://schemas.microsoft.com/office/drawing/2014/main" id="{D4C7A9D8-4868-D80E-EA3E-3D169DD72A15}"/>
              </a:ext>
            </a:extLst>
          </p:cNvPr>
          <p:cNvCxnSpPr>
            <a:cxnSpLocks/>
          </p:cNvCxnSpPr>
          <p:nvPr/>
        </p:nvCxnSpPr>
        <p:spPr>
          <a:xfrm>
            <a:off x="4030130" y="4792106"/>
            <a:ext cx="1659470" cy="1209"/>
          </a:xfrm>
          <a:prstGeom prst="line">
            <a:avLst/>
          </a:prstGeom>
          <a:ln w="31750">
            <a:solidFill>
              <a:srgbClr val="BABEBF"/>
            </a:solidFill>
          </a:ln>
        </p:spPr>
        <p:style>
          <a:lnRef idx="3">
            <a:schemeClr val="dk1"/>
          </a:lnRef>
          <a:fillRef idx="0">
            <a:schemeClr val="dk1"/>
          </a:fillRef>
          <a:effectRef idx="2">
            <a:schemeClr val="dk1"/>
          </a:effectRef>
          <a:fontRef idx="minor">
            <a:schemeClr val="tx1"/>
          </a:fontRef>
        </p:style>
      </p:cxnSp>
      <p:grpSp>
        <p:nvGrpSpPr>
          <p:cNvPr id="21" name="Group 20">
            <a:extLst>
              <a:ext uri="{FF2B5EF4-FFF2-40B4-BE49-F238E27FC236}">
                <a16:creationId xmlns:a16="http://schemas.microsoft.com/office/drawing/2014/main" id="{03D1D406-0D9C-5DD0-4BFE-620EEFEB0AE4}"/>
              </a:ext>
            </a:extLst>
          </p:cNvPr>
          <p:cNvGrpSpPr/>
          <p:nvPr/>
        </p:nvGrpSpPr>
        <p:grpSpPr>
          <a:xfrm>
            <a:off x="5672667" y="229829"/>
            <a:ext cx="5994400" cy="1085943"/>
            <a:chOff x="5672667" y="229829"/>
            <a:chExt cx="5994400" cy="1085943"/>
          </a:xfrm>
        </p:grpSpPr>
        <p:sp>
          <p:nvSpPr>
            <p:cNvPr id="10" name="Rounded Rectangle 9">
              <a:extLst>
                <a:ext uri="{FF2B5EF4-FFF2-40B4-BE49-F238E27FC236}">
                  <a16:creationId xmlns:a16="http://schemas.microsoft.com/office/drawing/2014/main" id="{BF458F24-F197-4802-CF48-40DCC1D1EBD1}"/>
                </a:ext>
              </a:extLst>
            </p:cNvPr>
            <p:cNvSpPr/>
            <p:nvPr/>
          </p:nvSpPr>
          <p:spPr>
            <a:xfrm>
              <a:off x="5672667" y="232039"/>
              <a:ext cx="5994400" cy="1083733"/>
            </a:xfrm>
            <a:prstGeom prst="roundRect">
              <a:avLst>
                <a:gd name="adj" fmla="val 50000"/>
              </a:avLst>
            </a:prstGeom>
            <a:solidFill>
              <a:schemeClr val="bg1">
                <a:alpha val="15000"/>
              </a:schemeClr>
            </a:solidFill>
            <a:ln w="38100">
              <a:solidFill>
                <a:srgbClr val="BABE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F6BD9A7-519B-322A-9454-D355912152E9}"/>
                </a:ext>
              </a:extLst>
            </p:cNvPr>
            <p:cNvSpPr txBox="1"/>
            <p:nvPr/>
          </p:nvSpPr>
          <p:spPr>
            <a:xfrm>
              <a:off x="6258708" y="568064"/>
              <a:ext cx="5384800" cy="646331"/>
            </a:xfrm>
            <a:prstGeom prst="rect">
              <a:avLst/>
            </a:prstGeom>
            <a:noFill/>
          </p:spPr>
          <p:txBody>
            <a:bodyPr wrap="square" rtlCol="0">
              <a:spAutoFit/>
            </a:bodyPr>
            <a:lstStyle/>
            <a:p>
              <a:r>
                <a:rPr lang="en-US" sz="1800" b="1" kern="100" dirty="0">
                  <a:solidFill>
                    <a:srgbClr val="D2D2D4"/>
                  </a:solidFill>
                  <a:effectLst/>
                  <a:latin typeface="Times New Roman" panose="02020603050405020304" pitchFamily="18" charset="0"/>
                  <a:ea typeface="Times New Roman" panose="02020603050405020304" pitchFamily="18" charset="0"/>
                  <a:cs typeface="Times New Roman" panose="02020603050405020304" pitchFamily="18" charset="0"/>
                </a:rPr>
                <a:t>CHAPTER 1. CLOUD SEEDING OVERVIEW</a:t>
              </a:r>
              <a:endParaRPr lang="en-US" sz="1800" b="1" kern="100" dirty="0">
                <a:solidFill>
                  <a:srgbClr val="D2D2D4"/>
                </a:solidFill>
                <a:effectLst/>
                <a:latin typeface="Calibri Light" panose="020F0302020204030204" pitchFamily="34" charset="0"/>
                <a:ea typeface="Times New Roman" panose="02020603050405020304" pitchFamily="18" charset="0"/>
                <a:cs typeface="Times New Roman" panose="02020603050405020304" pitchFamily="18" charset="0"/>
              </a:endParaRPr>
            </a:p>
            <a:p>
              <a:endParaRPr lang="en-US" dirty="0"/>
            </a:p>
          </p:txBody>
        </p:sp>
        <mc:AlternateContent xmlns:mc="http://schemas.openxmlformats.org/markup-compatibility/2006">
          <mc:Choice xmlns:pslz="http://schemas.microsoft.com/office/powerpoint/2016/slidezoom" Requires="pslz">
            <p:graphicFrame>
              <p:nvGraphicFramePr>
                <p:cNvPr id="4" name="Slide Zoom 3">
                  <a:extLst>
                    <a:ext uri="{FF2B5EF4-FFF2-40B4-BE49-F238E27FC236}">
                      <a16:creationId xmlns:a16="http://schemas.microsoft.com/office/drawing/2014/main" id="{760F4092-5435-AF9D-36A3-11F3F3501906}"/>
                    </a:ext>
                  </a:extLst>
                </p:cNvPr>
                <p:cNvGraphicFramePr>
                  <a:graphicFrameLocks noChangeAspect="1"/>
                </p:cNvGraphicFramePr>
                <p:nvPr>
                  <p:extLst>
                    <p:ext uri="{D42A27DB-BD31-4B8C-83A1-F6EECF244321}">
                      <p14:modId xmlns:p14="http://schemas.microsoft.com/office/powerpoint/2010/main" val="2430780594"/>
                    </p:ext>
                  </p:extLst>
                </p:nvPr>
              </p:nvGraphicFramePr>
              <p:xfrm>
                <a:off x="5960534" y="229829"/>
                <a:ext cx="5393266" cy="1055167"/>
              </p:xfrm>
              <a:graphic>
                <a:graphicData uri="http://schemas.microsoft.com/office/powerpoint/2016/slidezoom">
                  <pslz:sldZm>
                    <pslz:sldZmObj sldId="261" cId="465007835">
                      <pslz:zmPr id="{5607BF80-00C9-2544-BA9A-30B106170C8D}" imageType="cover" transitionDur="1000">
                        <p166:blipFill xmlns:p166="http://schemas.microsoft.com/office/powerpoint/2016/6/main">
                          <a:blip r:embed="rId4"/>
                          <a:stretch>
                            <a:fillRect/>
                          </a:stretch>
                        </p166:blipFill>
                        <p166:spPr xmlns:p166="http://schemas.microsoft.com/office/powerpoint/2016/6/main">
                          <a:xfrm>
                            <a:off x="0" y="0"/>
                            <a:ext cx="5393266" cy="1055167"/>
                          </a:xfrm>
                          <a:prstGeom prst="rect">
                            <a:avLst/>
                          </a:prstGeom>
                          <a:ln w="3175">
                            <a:noFill/>
                          </a:ln>
                        </p166:spPr>
                      </pslz:zmPr>
                    </pslz:sldZmObj>
                  </pslz:sldZm>
                </a:graphicData>
              </a:graphic>
            </p:graphicFrame>
          </mc:Choice>
          <mc:Fallback>
            <p:pic>
              <p:nvPicPr>
                <p:cNvPr id="4" name="Slide Zoom 3">
                  <a:hlinkClick r:id="rId5" action="ppaction://hlinksldjump"/>
                  <a:extLst>
                    <a:ext uri="{FF2B5EF4-FFF2-40B4-BE49-F238E27FC236}">
                      <a16:creationId xmlns:a16="http://schemas.microsoft.com/office/drawing/2014/main" id="{760F4092-5435-AF9D-36A3-11F3F3501906}"/>
                    </a:ext>
                  </a:extLst>
                </p:cNvPr>
                <p:cNvPicPr>
                  <a:picLocks noGrp="1" noRot="1" noChangeAspect="1" noMove="1" noResize="1" noEditPoints="1" noAdjustHandles="1" noChangeArrowheads="1" noChangeShapeType="1"/>
                </p:cNvPicPr>
                <p:nvPr/>
              </p:nvPicPr>
              <p:blipFill>
                <a:blip r:embed="rId4"/>
                <a:stretch>
                  <a:fillRect/>
                </a:stretch>
              </p:blipFill>
              <p:spPr>
                <a:xfrm>
                  <a:off x="5960534" y="229829"/>
                  <a:ext cx="5393266" cy="1055167"/>
                </a:xfrm>
                <a:prstGeom prst="rect">
                  <a:avLst/>
                </a:prstGeom>
                <a:ln w="3175">
                  <a:noFill/>
                </a:ln>
              </p:spPr>
            </p:pic>
          </mc:Fallback>
        </mc:AlternateContent>
      </p:grpSp>
      <p:grpSp>
        <p:nvGrpSpPr>
          <p:cNvPr id="22" name="Group 21">
            <a:extLst>
              <a:ext uri="{FF2B5EF4-FFF2-40B4-BE49-F238E27FC236}">
                <a16:creationId xmlns:a16="http://schemas.microsoft.com/office/drawing/2014/main" id="{48476122-9227-3E84-046F-128F4033B3BD}"/>
              </a:ext>
            </a:extLst>
          </p:cNvPr>
          <p:cNvGrpSpPr/>
          <p:nvPr/>
        </p:nvGrpSpPr>
        <p:grpSpPr>
          <a:xfrm>
            <a:off x="5672667" y="1557602"/>
            <a:ext cx="5994400" cy="1101175"/>
            <a:chOff x="5672667" y="1557602"/>
            <a:chExt cx="5994400" cy="1101175"/>
          </a:xfrm>
        </p:grpSpPr>
        <p:sp>
          <p:nvSpPr>
            <p:cNvPr id="8" name="Rounded Rectangle 7">
              <a:extLst>
                <a:ext uri="{FF2B5EF4-FFF2-40B4-BE49-F238E27FC236}">
                  <a16:creationId xmlns:a16="http://schemas.microsoft.com/office/drawing/2014/main" id="{0DF5A448-30F5-D3E5-72FB-802589E15969}"/>
                </a:ext>
              </a:extLst>
            </p:cNvPr>
            <p:cNvSpPr/>
            <p:nvPr/>
          </p:nvSpPr>
          <p:spPr>
            <a:xfrm>
              <a:off x="5672667" y="1557602"/>
              <a:ext cx="5994400" cy="1083733"/>
            </a:xfrm>
            <a:prstGeom prst="roundRect">
              <a:avLst>
                <a:gd name="adj" fmla="val 50000"/>
              </a:avLst>
            </a:prstGeom>
            <a:solidFill>
              <a:schemeClr val="bg1">
                <a:alpha val="15000"/>
              </a:schemeClr>
            </a:solidFill>
            <a:ln w="38100">
              <a:solidFill>
                <a:srgbClr val="BABE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slz="http://schemas.microsoft.com/office/powerpoint/2016/slidezoom" Requires="pslz">
            <p:graphicFrame>
              <p:nvGraphicFramePr>
                <p:cNvPr id="9" name="Slide Zoom 8">
                  <a:extLst>
                    <a:ext uri="{FF2B5EF4-FFF2-40B4-BE49-F238E27FC236}">
                      <a16:creationId xmlns:a16="http://schemas.microsoft.com/office/drawing/2014/main" id="{73197599-E7FE-9779-BCB4-6C609D722F25}"/>
                    </a:ext>
                  </a:extLst>
                </p:cNvPr>
                <p:cNvGraphicFramePr>
                  <a:graphicFrameLocks noChangeAspect="1"/>
                </p:cNvGraphicFramePr>
                <p:nvPr>
                  <p:extLst>
                    <p:ext uri="{D42A27DB-BD31-4B8C-83A1-F6EECF244321}">
                      <p14:modId xmlns:p14="http://schemas.microsoft.com/office/powerpoint/2010/main" val="2813211727"/>
                    </p:ext>
                  </p:extLst>
                </p:nvPr>
              </p:nvGraphicFramePr>
              <p:xfrm>
                <a:off x="5960534" y="1557602"/>
                <a:ext cx="5393266" cy="1101175"/>
              </p:xfrm>
              <a:graphic>
                <a:graphicData uri="http://schemas.microsoft.com/office/powerpoint/2016/slidezoom">
                  <pslz:sldZm>
                    <pslz:sldZmObj sldId="270" cId="3564547324">
                      <pslz:zmPr id="{54C295C1-684F-2C41-81BD-3A41CA7738D9}" imageType="cover" transitionDur="1000">
                        <p166:blipFill xmlns:p166="http://schemas.microsoft.com/office/powerpoint/2016/6/main">
                          <a:blip r:embed="rId4"/>
                          <a:stretch>
                            <a:fillRect/>
                          </a:stretch>
                        </p166:blipFill>
                        <p166:spPr xmlns:p166="http://schemas.microsoft.com/office/powerpoint/2016/6/main">
                          <a:xfrm>
                            <a:off x="0" y="0"/>
                            <a:ext cx="5393266" cy="1101175"/>
                          </a:xfrm>
                          <a:prstGeom prst="rect">
                            <a:avLst/>
                          </a:prstGeom>
                          <a:ln w="3175">
                            <a:noFill/>
                          </a:ln>
                        </p166:spPr>
                      </pslz:zmPr>
                    </pslz:sldZmObj>
                  </pslz:sldZm>
                </a:graphicData>
              </a:graphic>
            </p:graphicFrame>
          </mc:Choice>
          <mc:Fallback>
            <p:pic>
              <p:nvPicPr>
                <p:cNvPr id="9" name="Slide Zoom 8">
                  <a:hlinkClick r:id="rId6" action="ppaction://hlinksldjump"/>
                  <a:extLst>
                    <a:ext uri="{FF2B5EF4-FFF2-40B4-BE49-F238E27FC236}">
                      <a16:creationId xmlns:a16="http://schemas.microsoft.com/office/drawing/2014/main" id="{73197599-E7FE-9779-BCB4-6C609D722F25}"/>
                    </a:ext>
                  </a:extLst>
                </p:cNvPr>
                <p:cNvPicPr>
                  <a:picLocks noGrp="1" noRot="1" noChangeAspect="1" noMove="1" noResize="1" noEditPoints="1" noAdjustHandles="1" noChangeArrowheads="1" noChangeShapeType="1"/>
                </p:cNvPicPr>
                <p:nvPr/>
              </p:nvPicPr>
              <p:blipFill>
                <a:blip r:embed="rId4"/>
                <a:stretch>
                  <a:fillRect/>
                </a:stretch>
              </p:blipFill>
              <p:spPr>
                <a:xfrm>
                  <a:off x="5960534" y="1557602"/>
                  <a:ext cx="5393266" cy="1101175"/>
                </a:xfrm>
                <a:prstGeom prst="rect">
                  <a:avLst/>
                </a:prstGeom>
                <a:ln w="3175">
                  <a:noFill/>
                </a:ln>
              </p:spPr>
            </p:pic>
          </mc:Fallback>
        </mc:AlternateContent>
      </p:grpSp>
      <p:grpSp>
        <p:nvGrpSpPr>
          <p:cNvPr id="23" name="Group 22">
            <a:extLst>
              <a:ext uri="{FF2B5EF4-FFF2-40B4-BE49-F238E27FC236}">
                <a16:creationId xmlns:a16="http://schemas.microsoft.com/office/drawing/2014/main" id="{13CCC62C-0481-E764-2144-671278CC0B5B}"/>
              </a:ext>
            </a:extLst>
          </p:cNvPr>
          <p:cNvGrpSpPr/>
          <p:nvPr/>
        </p:nvGrpSpPr>
        <p:grpSpPr>
          <a:xfrm>
            <a:off x="5672667" y="2887043"/>
            <a:ext cx="5994400" cy="1106127"/>
            <a:chOff x="5672667" y="2887043"/>
            <a:chExt cx="5994400" cy="1106127"/>
          </a:xfrm>
        </p:grpSpPr>
        <p:sp>
          <p:nvSpPr>
            <p:cNvPr id="11" name="Rounded Rectangle 10">
              <a:extLst>
                <a:ext uri="{FF2B5EF4-FFF2-40B4-BE49-F238E27FC236}">
                  <a16:creationId xmlns:a16="http://schemas.microsoft.com/office/drawing/2014/main" id="{EF0CC753-653E-3080-A5E9-FE3B8BB46ACC}"/>
                </a:ext>
              </a:extLst>
            </p:cNvPr>
            <p:cNvSpPr/>
            <p:nvPr/>
          </p:nvSpPr>
          <p:spPr>
            <a:xfrm>
              <a:off x="5672667" y="2887043"/>
              <a:ext cx="5994400" cy="1083733"/>
            </a:xfrm>
            <a:prstGeom prst="roundRect">
              <a:avLst>
                <a:gd name="adj" fmla="val 50000"/>
              </a:avLst>
            </a:prstGeom>
            <a:solidFill>
              <a:schemeClr val="bg1">
                <a:alpha val="15000"/>
              </a:schemeClr>
            </a:solidFill>
            <a:ln w="38100">
              <a:solidFill>
                <a:srgbClr val="BABE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49839E89-C650-2493-2CBD-B31F9C885D7C}"/>
                </a:ext>
              </a:extLst>
            </p:cNvPr>
            <p:cNvSpPr txBox="1"/>
            <p:nvPr/>
          </p:nvSpPr>
          <p:spPr>
            <a:xfrm>
              <a:off x="5960534" y="3105743"/>
              <a:ext cx="5550820" cy="646331"/>
            </a:xfrm>
            <a:prstGeom prst="rect">
              <a:avLst/>
            </a:prstGeom>
            <a:noFill/>
          </p:spPr>
          <p:txBody>
            <a:bodyPr wrap="square" rtlCol="0">
              <a:spAutoFit/>
            </a:bodyPr>
            <a:lstStyle/>
            <a:p>
              <a:pPr algn="ctr"/>
              <a:r>
                <a:rPr lang="en-US" sz="1800" b="1" dirty="0">
                  <a:solidFill>
                    <a:srgbClr val="D2D2D4"/>
                  </a:solidFill>
                  <a:effectLst/>
                  <a:latin typeface="Times New Roman" panose="02020603050405020304" pitchFamily="18" charset="0"/>
                  <a:ea typeface="Calibri" panose="020F0502020204030204" pitchFamily="34" charset="0"/>
                  <a:cs typeface="Arial" panose="020B0604020202020204" pitchFamily="34" charset="0"/>
                </a:rPr>
                <a:t>CHAPTER 3: LONG-TERM STATISTICAL ANALYSIS. </a:t>
              </a:r>
              <a:endParaRPr lang="en-US" b="1" dirty="0">
                <a:solidFill>
                  <a:srgbClr val="D2D2D4"/>
                </a:solidFill>
              </a:endParaRPr>
            </a:p>
          </p:txBody>
        </p:sp>
        <mc:AlternateContent xmlns:mc="http://schemas.openxmlformats.org/markup-compatibility/2006">
          <mc:Choice xmlns:pslz="http://schemas.microsoft.com/office/powerpoint/2016/slidezoom" Requires="pslz">
            <p:graphicFrame>
              <p:nvGraphicFramePr>
                <p:cNvPr id="14" name="Slide Zoom 13">
                  <a:extLst>
                    <a:ext uri="{FF2B5EF4-FFF2-40B4-BE49-F238E27FC236}">
                      <a16:creationId xmlns:a16="http://schemas.microsoft.com/office/drawing/2014/main" id="{B86B4E7D-50DB-CF14-DAA2-2F5AB79A77B6}"/>
                    </a:ext>
                  </a:extLst>
                </p:cNvPr>
                <p:cNvGraphicFramePr>
                  <a:graphicFrameLocks noChangeAspect="1"/>
                </p:cNvGraphicFramePr>
                <p:nvPr>
                  <p:extLst>
                    <p:ext uri="{D42A27DB-BD31-4B8C-83A1-F6EECF244321}">
                      <p14:modId xmlns:p14="http://schemas.microsoft.com/office/powerpoint/2010/main" val="930503520"/>
                    </p:ext>
                  </p:extLst>
                </p:nvPr>
              </p:nvGraphicFramePr>
              <p:xfrm>
                <a:off x="5960534" y="2891995"/>
                <a:ext cx="5393266" cy="1101175"/>
              </p:xfrm>
              <a:graphic>
                <a:graphicData uri="http://schemas.microsoft.com/office/powerpoint/2016/slidezoom">
                  <pslz:sldZm>
                    <pslz:sldZmObj sldId="271" cId="395151918">
                      <pslz:zmPr id="{C3CAF2A6-6F7D-374A-B90F-C0FC1DBA62C9}" imageType="cover" transitionDur="1000">
                        <p166:blipFill xmlns:p166="http://schemas.microsoft.com/office/powerpoint/2016/6/main">
                          <a:blip r:embed="rId4"/>
                          <a:stretch>
                            <a:fillRect/>
                          </a:stretch>
                        </p166:blipFill>
                        <p166:spPr xmlns:p166="http://schemas.microsoft.com/office/powerpoint/2016/6/main">
                          <a:xfrm>
                            <a:off x="0" y="0"/>
                            <a:ext cx="5393266" cy="1101175"/>
                          </a:xfrm>
                          <a:prstGeom prst="rect">
                            <a:avLst/>
                          </a:prstGeom>
                          <a:ln w="3175">
                            <a:noFill/>
                          </a:ln>
                        </p166:spPr>
                      </pslz:zmPr>
                    </pslz:sldZmObj>
                  </pslz:sldZm>
                </a:graphicData>
              </a:graphic>
            </p:graphicFrame>
          </mc:Choice>
          <mc:Fallback>
            <p:pic>
              <p:nvPicPr>
                <p:cNvPr id="14" name="Slide Zoom 13">
                  <a:hlinkClick r:id="rId7" action="ppaction://hlinksldjump"/>
                  <a:extLst>
                    <a:ext uri="{FF2B5EF4-FFF2-40B4-BE49-F238E27FC236}">
                      <a16:creationId xmlns:a16="http://schemas.microsoft.com/office/drawing/2014/main" id="{B86B4E7D-50DB-CF14-DAA2-2F5AB79A77B6}"/>
                    </a:ext>
                  </a:extLst>
                </p:cNvPr>
                <p:cNvPicPr>
                  <a:picLocks noGrp="1" noRot="1" noChangeAspect="1" noMove="1" noResize="1" noEditPoints="1" noAdjustHandles="1" noChangeArrowheads="1" noChangeShapeType="1"/>
                </p:cNvPicPr>
                <p:nvPr/>
              </p:nvPicPr>
              <p:blipFill>
                <a:blip r:embed="rId4"/>
                <a:stretch>
                  <a:fillRect/>
                </a:stretch>
              </p:blipFill>
              <p:spPr>
                <a:xfrm>
                  <a:off x="5960534" y="2891995"/>
                  <a:ext cx="5393266" cy="1101175"/>
                </a:xfrm>
                <a:prstGeom prst="rect">
                  <a:avLst/>
                </a:prstGeom>
                <a:ln w="3175">
                  <a:noFill/>
                </a:ln>
              </p:spPr>
            </p:pic>
          </mc:Fallback>
        </mc:AlternateContent>
      </p:grpSp>
      <p:grpSp>
        <p:nvGrpSpPr>
          <p:cNvPr id="24" name="Group 23">
            <a:extLst>
              <a:ext uri="{FF2B5EF4-FFF2-40B4-BE49-F238E27FC236}">
                <a16:creationId xmlns:a16="http://schemas.microsoft.com/office/drawing/2014/main" id="{290E853B-56FF-9D68-A408-DD1A8EF2A906}"/>
              </a:ext>
            </a:extLst>
          </p:cNvPr>
          <p:cNvGrpSpPr/>
          <p:nvPr/>
        </p:nvGrpSpPr>
        <p:grpSpPr>
          <a:xfrm>
            <a:off x="5672667" y="4250350"/>
            <a:ext cx="5994400" cy="1101175"/>
            <a:chOff x="5672667" y="4250350"/>
            <a:chExt cx="5994400" cy="1101175"/>
          </a:xfrm>
        </p:grpSpPr>
        <p:sp>
          <p:nvSpPr>
            <p:cNvPr id="13" name="Rounded Rectangle 12">
              <a:extLst>
                <a:ext uri="{FF2B5EF4-FFF2-40B4-BE49-F238E27FC236}">
                  <a16:creationId xmlns:a16="http://schemas.microsoft.com/office/drawing/2014/main" id="{EDC1A557-0890-286B-7A09-459F556B445C}"/>
                </a:ext>
              </a:extLst>
            </p:cNvPr>
            <p:cNvSpPr/>
            <p:nvPr/>
          </p:nvSpPr>
          <p:spPr>
            <a:xfrm>
              <a:off x="5672667" y="4250350"/>
              <a:ext cx="5994400" cy="1083733"/>
            </a:xfrm>
            <a:prstGeom prst="roundRect">
              <a:avLst>
                <a:gd name="adj" fmla="val 50000"/>
              </a:avLst>
            </a:prstGeom>
            <a:solidFill>
              <a:schemeClr val="bg1">
                <a:alpha val="15000"/>
              </a:schemeClr>
            </a:solidFill>
            <a:ln w="38100">
              <a:solidFill>
                <a:srgbClr val="BABE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6354930-2B63-C38B-0173-70E007C38940}"/>
                </a:ext>
              </a:extLst>
            </p:cNvPr>
            <p:cNvSpPr txBox="1"/>
            <p:nvPr/>
          </p:nvSpPr>
          <p:spPr>
            <a:xfrm>
              <a:off x="5762303" y="4329705"/>
              <a:ext cx="5815128" cy="878895"/>
            </a:xfrm>
            <a:prstGeom prst="rect">
              <a:avLst/>
            </a:prstGeom>
            <a:noFill/>
          </p:spPr>
          <p:txBody>
            <a:bodyPr wrap="square" rtlCol="0">
              <a:spAutoFit/>
            </a:bodyPr>
            <a:lstStyle/>
            <a:p>
              <a:pPr marL="0" marR="0" algn="ctr">
                <a:lnSpc>
                  <a:spcPct val="150000"/>
                </a:lnSpc>
                <a:spcBef>
                  <a:spcPts val="1200"/>
                </a:spcBef>
                <a:spcAft>
                  <a:spcPts val="0"/>
                </a:spcAft>
              </a:pPr>
              <a:r>
                <a:rPr lang="en-US" b="1" kern="100" dirty="0">
                  <a:solidFill>
                    <a:srgbClr val="D2D2D4"/>
                  </a:solidFill>
                  <a:effectLst/>
                  <a:latin typeface="Times New Roman" panose="02020603050405020304" pitchFamily="18" charset="0"/>
                  <a:ea typeface="Times New Roman" panose="02020603050405020304" pitchFamily="18" charset="0"/>
                  <a:cs typeface="Times New Roman" panose="02020603050405020304" pitchFamily="18" charset="0"/>
                </a:rPr>
                <a:t>CHAPTER 4 : </a:t>
              </a:r>
              <a:r>
                <a:rPr lang="en-US" b="1" dirty="0">
                  <a:solidFill>
                    <a:srgbClr val="D2D2D4"/>
                  </a:solidFill>
                  <a:effectLst/>
                  <a:latin typeface="Times New Roman" panose="02020603050405020304" pitchFamily="18" charset="0"/>
                  <a:ea typeface="Calibri" panose="020F0502020204030204" pitchFamily="34" charset="0"/>
                  <a:cs typeface="Arial" panose="020B0604020202020204" pitchFamily="34" charset="0"/>
                </a:rPr>
                <a:t>IMPACT OF CLOUD SEEDING ON HYDROLOGICAL PROCESSES. </a:t>
              </a:r>
              <a:endParaRPr lang="en-US" b="1" kern="100" dirty="0">
                <a:solidFill>
                  <a:srgbClr val="D2D2D4"/>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mc:AlternateContent xmlns:mc="http://schemas.openxmlformats.org/markup-compatibility/2006">
          <mc:Choice xmlns:pslz="http://schemas.microsoft.com/office/powerpoint/2016/slidezoom" Requires="pslz">
            <p:graphicFrame>
              <p:nvGraphicFramePr>
                <p:cNvPr id="17" name="Slide Zoom 16">
                  <a:extLst>
                    <a:ext uri="{FF2B5EF4-FFF2-40B4-BE49-F238E27FC236}">
                      <a16:creationId xmlns:a16="http://schemas.microsoft.com/office/drawing/2014/main" id="{6C1CFE0B-B1D0-C5AB-035E-9D39881AD03A}"/>
                    </a:ext>
                  </a:extLst>
                </p:cNvPr>
                <p:cNvGraphicFramePr>
                  <a:graphicFrameLocks noChangeAspect="1"/>
                </p:cNvGraphicFramePr>
                <p:nvPr>
                  <p:extLst>
                    <p:ext uri="{D42A27DB-BD31-4B8C-83A1-F6EECF244321}">
                      <p14:modId xmlns:p14="http://schemas.microsoft.com/office/powerpoint/2010/main" val="3622968645"/>
                    </p:ext>
                  </p:extLst>
                </p:nvPr>
              </p:nvGraphicFramePr>
              <p:xfrm>
                <a:off x="5960534" y="4250350"/>
                <a:ext cx="5393266" cy="1101175"/>
              </p:xfrm>
              <a:graphic>
                <a:graphicData uri="http://schemas.microsoft.com/office/powerpoint/2016/slidezoom">
                  <pslz:sldZm>
                    <pslz:sldZmObj sldId="267" cId="2487527556">
                      <pslz:zmPr id="{FB926DAC-6EEA-7C4D-9428-8D73902BBFCC}" imageType="cover" transitionDur="1000">
                        <p166:blipFill xmlns:p166="http://schemas.microsoft.com/office/powerpoint/2016/6/main">
                          <a:blip r:embed="rId4"/>
                          <a:stretch>
                            <a:fillRect/>
                          </a:stretch>
                        </p166:blipFill>
                        <p166:spPr xmlns:p166="http://schemas.microsoft.com/office/powerpoint/2016/6/main">
                          <a:xfrm>
                            <a:off x="0" y="0"/>
                            <a:ext cx="5393266" cy="1101175"/>
                          </a:xfrm>
                          <a:prstGeom prst="rect">
                            <a:avLst/>
                          </a:prstGeom>
                          <a:ln w="3175">
                            <a:noFill/>
                          </a:ln>
                        </p166:spPr>
                      </pslz:zmPr>
                    </pslz:sldZmObj>
                  </pslz:sldZm>
                </a:graphicData>
              </a:graphic>
            </p:graphicFrame>
          </mc:Choice>
          <mc:Fallback>
            <p:pic>
              <p:nvPicPr>
                <p:cNvPr id="17" name="Slide Zoom 16">
                  <a:hlinkClick r:id="rId8" action="ppaction://hlinksldjump"/>
                  <a:extLst>
                    <a:ext uri="{FF2B5EF4-FFF2-40B4-BE49-F238E27FC236}">
                      <a16:creationId xmlns:a16="http://schemas.microsoft.com/office/drawing/2014/main" id="{6C1CFE0B-B1D0-C5AB-035E-9D39881AD03A}"/>
                    </a:ext>
                  </a:extLst>
                </p:cNvPr>
                <p:cNvPicPr>
                  <a:picLocks noGrp="1" noRot="1" noChangeAspect="1" noMove="1" noResize="1" noEditPoints="1" noAdjustHandles="1" noChangeArrowheads="1" noChangeShapeType="1"/>
                </p:cNvPicPr>
                <p:nvPr/>
              </p:nvPicPr>
              <p:blipFill>
                <a:blip r:embed="rId4"/>
                <a:stretch>
                  <a:fillRect/>
                </a:stretch>
              </p:blipFill>
              <p:spPr>
                <a:xfrm>
                  <a:off x="5960534" y="4250350"/>
                  <a:ext cx="5393266" cy="1101175"/>
                </a:xfrm>
                <a:prstGeom prst="rect">
                  <a:avLst/>
                </a:prstGeom>
                <a:ln w="3175">
                  <a:noFill/>
                </a:ln>
              </p:spPr>
            </p:pic>
          </mc:Fallback>
        </mc:AlternateContent>
      </p:grpSp>
      <p:grpSp>
        <p:nvGrpSpPr>
          <p:cNvPr id="25" name="Group 24">
            <a:extLst>
              <a:ext uri="{FF2B5EF4-FFF2-40B4-BE49-F238E27FC236}">
                <a16:creationId xmlns:a16="http://schemas.microsoft.com/office/drawing/2014/main" id="{F3703162-84CA-5407-8D63-8EE7AFFCD328}"/>
              </a:ext>
            </a:extLst>
          </p:cNvPr>
          <p:cNvGrpSpPr/>
          <p:nvPr/>
        </p:nvGrpSpPr>
        <p:grpSpPr>
          <a:xfrm>
            <a:off x="5672667" y="5601661"/>
            <a:ext cx="5994400" cy="1108783"/>
            <a:chOff x="5672667" y="5601661"/>
            <a:chExt cx="5994400" cy="1108783"/>
          </a:xfrm>
        </p:grpSpPr>
        <p:sp>
          <p:nvSpPr>
            <p:cNvPr id="53" name="Rounded Rectangle 52">
              <a:extLst>
                <a:ext uri="{FF2B5EF4-FFF2-40B4-BE49-F238E27FC236}">
                  <a16:creationId xmlns:a16="http://schemas.microsoft.com/office/drawing/2014/main" id="{ECC7F4E2-624B-7AB5-256B-5D76BFCDB6B8}"/>
                </a:ext>
              </a:extLst>
            </p:cNvPr>
            <p:cNvSpPr/>
            <p:nvPr/>
          </p:nvSpPr>
          <p:spPr>
            <a:xfrm>
              <a:off x="5672667" y="5601661"/>
              <a:ext cx="5994400" cy="1083733"/>
            </a:xfrm>
            <a:prstGeom prst="roundRect">
              <a:avLst>
                <a:gd name="adj" fmla="val 50000"/>
              </a:avLst>
            </a:prstGeom>
            <a:solidFill>
              <a:schemeClr val="bg1">
                <a:alpha val="15000"/>
              </a:schemeClr>
            </a:solidFill>
            <a:ln w="38100">
              <a:solidFill>
                <a:srgbClr val="BABE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3EA50AD7-8C2D-7663-7F3E-E03151542643}"/>
                </a:ext>
              </a:extLst>
            </p:cNvPr>
            <p:cNvSpPr txBox="1"/>
            <p:nvPr/>
          </p:nvSpPr>
          <p:spPr>
            <a:xfrm>
              <a:off x="5762303" y="5785458"/>
              <a:ext cx="5815128" cy="704104"/>
            </a:xfrm>
            <a:prstGeom prst="rect">
              <a:avLst/>
            </a:prstGeom>
            <a:noFill/>
          </p:spPr>
          <p:txBody>
            <a:bodyPr wrap="square" rtlCol="0">
              <a:spAutoFit/>
            </a:bodyPr>
            <a:lstStyle/>
            <a:p>
              <a:pPr marL="0" marR="0" algn="ctr">
                <a:lnSpc>
                  <a:spcPct val="150000"/>
                </a:lnSpc>
                <a:spcBef>
                  <a:spcPts val="1200"/>
                </a:spcBef>
                <a:spcAft>
                  <a:spcPts val="0"/>
                </a:spcAft>
              </a:pPr>
              <a:r>
                <a:rPr lang="en-US" sz="1400" b="1" kern="100" dirty="0">
                  <a:solidFill>
                    <a:srgbClr val="D2D2D4"/>
                  </a:solidFill>
                  <a:effectLst/>
                  <a:latin typeface="Times New Roman" panose="02020603050405020304" pitchFamily="18" charset="0"/>
                  <a:ea typeface="Times New Roman" panose="02020603050405020304" pitchFamily="18" charset="0"/>
                  <a:cs typeface="Times New Roman" panose="02020603050405020304" pitchFamily="18" charset="0"/>
                </a:rPr>
                <a:t>CHAPTER 5 : EVALUATING CLOUD SEEDING’S ROLE IN ATMOSPHERIC AEROSOLS AND AIR QUALITY DYNAMICS</a:t>
              </a:r>
              <a:endParaRPr lang="en-US" sz="1400" b="1" kern="100" dirty="0">
                <a:solidFill>
                  <a:srgbClr val="D2D2D4"/>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mc:AlternateContent xmlns:mc="http://schemas.openxmlformats.org/markup-compatibility/2006">
          <mc:Choice xmlns:pslz="http://schemas.microsoft.com/office/powerpoint/2016/slidezoom" Requires="pslz">
            <p:graphicFrame>
              <p:nvGraphicFramePr>
                <p:cNvPr id="19" name="Slide Zoom 18">
                  <a:extLst>
                    <a:ext uri="{FF2B5EF4-FFF2-40B4-BE49-F238E27FC236}">
                      <a16:creationId xmlns:a16="http://schemas.microsoft.com/office/drawing/2014/main" id="{4E6ED1DF-9588-27DE-8A7E-FD3C325F2280}"/>
                    </a:ext>
                  </a:extLst>
                </p:cNvPr>
                <p:cNvGraphicFramePr>
                  <a:graphicFrameLocks noChangeAspect="1"/>
                </p:cNvGraphicFramePr>
                <p:nvPr>
                  <p:extLst>
                    <p:ext uri="{D42A27DB-BD31-4B8C-83A1-F6EECF244321}">
                      <p14:modId xmlns:p14="http://schemas.microsoft.com/office/powerpoint/2010/main" val="345294123"/>
                    </p:ext>
                  </p:extLst>
                </p:nvPr>
              </p:nvGraphicFramePr>
              <p:xfrm>
                <a:off x="5960534" y="5609269"/>
                <a:ext cx="5284981" cy="1101175"/>
              </p:xfrm>
              <a:graphic>
                <a:graphicData uri="http://schemas.microsoft.com/office/powerpoint/2016/slidezoom">
                  <pslz:sldZm>
                    <pslz:sldZmObj sldId="275" cId="3963821662">
                      <pslz:zmPr id="{E55BC154-042A-644B-8059-D42AC2F50B0D}" imageType="cover" transitionDur="1000">
                        <p166:blipFill xmlns:p166="http://schemas.microsoft.com/office/powerpoint/2016/6/main">
                          <a:blip r:embed="rId4"/>
                          <a:stretch>
                            <a:fillRect/>
                          </a:stretch>
                        </p166:blipFill>
                        <p166:spPr xmlns:p166="http://schemas.microsoft.com/office/powerpoint/2016/6/main">
                          <a:xfrm>
                            <a:off x="0" y="0"/>
                            <a:ext cx="5284981" cy="1101175"/>
                          </a:xfrm>
                          <a:prstGeom prst="rect">
                            <a:avLst/>
                          </a:prstGeom>
                          <a:ln w="3175">
                            <a:noFill/>
                          </a:ln>
                        </p166:spPr>
                      </pslz:zmPr>
                    </pslz:sldZmObj>
                  </pslz:sldZm>
                </a:graphicData>
              </a:graphic>
            </p:graphicFrame>
          </mc:Choice>
          <mc:Fallback>
            <p:pic>
              <p:nvPicPr>
                <p:cNvPr id="19" name="Slide Zoom 18">
                  <a:hlinkClick r:id="rId9" action="ppaction://hlinksldjump"/>
                  <a:extLst>
                    <a:ext uri="{FF2B5EF4-FFF2-40B4-BE49-F238E27FC236}">
                      <a16:creationId xmlns:a16="http://schemas.microsoft.com/office/drawing/2014/main" id="{4E6ED1DF-9588-27DE-8A7E-FD3C325F2280}"/>
                    </a:ext>
                  </a:extLst>
                </p:cNvPr>
                <p:cNvPicPr>
                  <a:picLocks noGrp="1" noRot="1" noChangeAspect="1" noMove="1" noResize="1" noEditPoints="1" noAdjustHandles="1" noChangeArrowheads="1" noChangeShapeType="1"/>
                </p:cNvPicPr>
                <p:nvPr/>
              </p:nvPicPr>
              <p:blipFill>
                <a:blip r:embed="rId4"/>
                <a:stretch>
                  <a:fillRect/>
                </a:stretch>
              </p:blipFill>
              <p:spPr>
                <a:xfrm>
                  <a:off x="5960534" y="5609269"/>
                  <a:ext cx="5284981" cy="1101175"/>
                </a:xfrm>
                <a:prstGeom prst="rect">
                  <a:avLst/>
                </a:prstGeom>
                <a:ln w="3175">
                  <a:noFill/>
                </a:ln>
              </p:spPr>
            </p:pic>
          </mc:Fallback>
        </mc:AlternateContent>
      </p:grpSp>
    </p:spTree>
    <p:extLst>
      <p:ext uri="{BB962C8B-B14F-4D97-AF65-F5344CB8AC3E}">
        <p14:creationId xmlns:p14="http://schemas.microsoft.com/office/powerpoint/2010/main" val="3435642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blue sky with clouds&#10;&#10;Description automatically generated">
            <a:extLst>
              <a:ext uri="{FF2B5EF4-FFF2-40B4-BE49-F238E27FC236}">
                <a16:creationId xmlns:a16="http://schemas.microsoft.com/office/drawing/2014/main" id="{E4AF58FE-4758-FDC3-6FE7-EF54BD0F7536}"/>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55000"/>
                    </a14:imgEffect>
                    <a14:imgEffect>
                      <a14:brightnessContrast bright="-44000" contrast="14000"/>
                    </a14:imgEffect>
                  </a14:imgLayer>
                </a14:imgProps>
              </a:ext>
            </a:extLst>
          </a:blip>
          <a:srcRect t="29040" r="-1" b="30748"/>
          <a:stretch/>
        </p:blipFill>
        <p:spPr>
          <a:xfrm>
            <a:off x="-1504" y="0"/>
            <a:ext cx="12191980" cy="6856718"/>
          </a:xfrm>
          <a:prstGeom prst="rect">
            <a:avLst/>
          </a:prstGeom>
        </p:spPr>
      </p:pic>
      <p:sp>
        <p:nvSpPr>
          <p:cNvPr id="6" name="TextBox 5">
            <a:extLst>
              <a:ext uri="{FF2B5EF4-FFF2-40B4-BE49-F238E27FC236}">
                <a16:creationId xmlns:a16="http://schemas.microsoft.com/office/drawing/2014/main" id="{37096DB6-A1FB-40B5-076C-8EE5FEEC6E1E}"/>
              </a:ext>
            </a:extLst>
          </p:cNvPr>
          <p:cNvSpPr txBox="1"/>
          <p:nvPr/>
        </p:nvSpPr>
        <p:spPr>
          <a:xfrm>
            <a:off x="3651324" y="423334"/>
            <a:ext cx="4889352" cy="646331"/>
          </a:xfrm>
          <a:prstGeom prst="rect">
            <a:avLst/>
          </a:prstGeom>
          <a:noFill/>
        </p:spPr>
        <p:txBody>
          <a:bodyPr wrap="none" rtlCol="0">
            <a:spAutoFit/>
          </a:bodyPr>
          <a:lstStyle/>
          <a:p>
            <a:r>
              <a:rPr lang="en-US" sz="1800" b="1" kern="100" dirty="0">
                <a:solidFill>
                  <a:srgbClr val="D2D2D4"/>
                </a:solidFill>
                <a:effectLst/>
                <a:latin typeface="Times New Roman" panose="02020603050405020304" pitchFamily="18" charset="0"/>
                <a:ea typeface="Times New Roman" panose="02020603050405020304" pitchFamily="18" charset="0"/>
                <a:cs typeface="Times New Roman" panose="02020603050405020304" pitchFamily="18" charset="0"/>
              </a:rPr>
              <a:t>CHAPTER 1. CLOUD SEEDING OVERVIEW</a:t>
            </a:r>
            <a:endParaRPr lang="en-US" sz="1800" b="1" kern="100" dirty="0">
              <a:solidFill>
                <a:srgbClr val="D2D2D4"/>
              </a:solidFill>
              <a:effectLst/>
              <a:latin typeface="Calibri Light" panose="020F0302020204030204" pitchFamily="34" charset="0"/>
              <a:ea typeface="Times New Roman" panose="02020603050405020304" pitchFamily="18" charset="0"/>
              <a:cs typeface="Times New Roman" panose="02020603050405020304" pitchFamily="18" charset="0"/>
            </a:endParaRPr>
          </a:p>
          <a:p>
            <a:endParaRPr lang="en-US" dirty="0"/>
          </a:p>
        </p:txBody>
      </p:sp>
      <p:cxnSp>
        <p:nvCxnSpPr>
          <p:cNvPr id="7" name="Straight Connector 6">
            <a:extLst>
              <a:ext uri="{FF2B5EF4-FFF2-40B4-BE49-F238E27FC236}">
                <a16:creationId xmlns:a16="http://schemas.microsoft.com/office/drawing/2014/main" id="{B2C407A7-93A9-C582-2766-9C58BE252B34}"/>
              </a:ext>
            </a:extLst>
          </p:cNvPr>
          <p:cNvCxnSpPr>
            <a:cxnSpLocks/>
          </p:cNvCxnSpPr>
          <p:nvPr/>
        </p:nvCxnSpPr>
        <p:spPr>
          <a:xfrm>
            <a:off x="3651324" y="919163"/>
            <a:ext cx="4889352" cy="0"/>
          </a:xfrm>
          <a:prstGeom prst="line">
            <a:avLst/>
          </a:prstGeom>
          <a:ln w="31750">
            <a:solidFill>
              <a:srgbClr val="BABEBF"/>
            </a:solidFill>
          </a:ln>
        </p:spPr>
        <p:style>
          <a:lnRef idx="3">
            <a:schemeClr val="dk1"/>
          </a:lnRef>
          <a:fillRef idx="0">
            <a:schemeClr val="dk1"/>
          </a:fillRef>
          <a:effectRef idx="2">
            <a:schemeClr val="dk1"/>
          </a:effectRef>
          <a:fontRef idx="minor">
            <a:schemeClr val="tx1"/>
          </a:fontRef>
        </p:style>
      </p:cxnSp>
      <p:sp>
        <p:nvSpPr>
          <p:cNvPr id="11" name="Oval 10">
            <a:extLst>
              <a:ext uri="{FF2B5EF4-FFF2-40B4-BE49-F238E27FC236}">
                <a16:creationId xmlns:a16="http://schemas.microsoft.com/office/drawing/2014/main" id="{4DD96557-778F-FE57-64E5-F66A9AD2B628}"/>
              </a:ext>
            </a:extLst>
          </p:cNvPr>
          <p:cNvSpPr/>
          <p:nvPr/>
        </p:nvSpPr>
        <p:spPr>
          <a:xfrm>
            <a:off x="2486918" y="2505308"/>
            <a:ext cx="2302934" cy="2302933"/>
          </a:xfrm>
          <a:prstGeom prst="ellipse">
            <a:avLst/>
          </a:prstGeom>
          <a:solidFill>
            <a:schemeClr val="bg1">
              <a:alpha val="0"/>
            </a:schemeClr>
          </a:solidFill>
          <a:ln w="31750">
            <a:solidFill>
              <a:srgbClr val="BABE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2D2D4"/>
              </a:solidFill>
            </a:endParaRPr>
          </a:p>
        </p:txBody>
      </p:sp>
      <p:sp>
        <p:nvSpPr>
          <p:cNvPr id="14" name="Oval 13">
            <a:extLst>
              <a:ext uri="{FF2B5EF4-FFF2-40B4-BE49-F238E27FC236}">
                <a16:creationId xmlns:a16="http://schemas.microsoft.com/office/drawing/2014/main" id="{8DA1730D-D831-0E9B-B125-A80D03A495A3}"/>
              </a:ext>
            </a:extLst>
          </p:cNvPr>
          <p:cNvSpPr/>
          <p:nvPr/>
        </p:nvSpPr>
        <p:spPr>
          <a:xfrm>
            <a:off x="7346214" y="2499349"/>
            <a:ext cx="2302934" cy="2302933"/>
          </a:xfrm>
          <a:prstGeom prst="ellipse">
            <a:avLst/>
          </a:prstGeom>
          <a:solidFill>
            <a:schemeClr val="bg1">
              <a:alpha val="0"/>
            </a:schemeClr>
          </a:solidFill>
          <a:ln w="31750">
            <a:solidFill>
              <a:srgbClr val="BABE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2E1D079-D699-257D-D1B6-5B83888E5328}"/>
              </a:ext>
            </a:extLst>
          </p:cNvPr>
          <p:cNvSpPr/>
          <p:nvPr/>
        </p:nvSpPr>
        <p:spPr>
          <a:xfrm>
            <a:off x="4898954" y="2499349"/>
            <a:ext cx="2302934" cy="2302933"/>
          </a:xfrm>
          <a:prstGeom prst="ellipse">
            <a:avLst/>
          </a:prstGeom>
          <a:solidFill>
            <a:schemeClr val="bg1">
              <a:alpha val="0"/>
            </a:schemeClr>
          </a:solidFill>
          <a:ln w="31750">
            <a:solidFill>
              <a:srgbClr val="BABE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7EFC03C-690F-F130-FB52-F67C3E8375BB}"/>
              </a:ext>
            </a:extLst>
          </p:cNvPr>
          <p:cNvSpPr txBox="1"/>
          <p:nvPr/>
        </p:nvSpPr>
        <p:spPr>
          <a:xfrm>
            <a:off x="2766318" y="2927264"/>
            <a:ext cx="1687956" cy="984885"/>
          </a:xfrm>
          <a:prstGeom prst="rect">
            <a:avLst/>
          </a:prstGeom>
          <a:noFill/>
        </p:spPr>
        <p:txBody>
          <a:bodyPr wrap="square" rtlCol="0">
            <a:spAutoFit/>
          </a:bodyPr>
          <a:lstStyle/>
          <a:p>
            <a:pPr algn="ctr"/>
            <a:r>
              <a:rPr lang="en-US" sz="2000" dirty="0">
                <a:solidFill>
                  <a:srgbClr val="D2D2D4"/>
                </a:solidFill>
                <a:latin typeface="Times New Roman" panose="02020603050405020304" pitchFamily="18" charset="0"/>
                <a:cs typeface="Times New Roman" panose="02020603050405020304" pitchFamily="18" charset="0"/>
              </a:rPr>
              <a:t>What is cloud seeding ? </a:t>
            </a:r>
          </a:p>
          <a:p>
            <a:endParaRPr lang="en-US" dirty="0">
              <a:solidFill>
                <a:srgbClr val="D2D2D4"/>
              </a:solidFill>
              <a:latin typeface="Times New Roman" panose="02020603050405020304" pitchFamily="18" charset="0"/>
              <a:cs typeface="Times New Roman" panose="02020603050405020304" pitchFamily="18" charset="0"/>
            </a:endParaRPr>
          </a:p>
        </p:txBody>
      </p:sp>
      <p:pic>
        <p:nvPicPr>
          <p:cNvPr id="20" name="Graphic 19" descr="Rain outline">
            <a:extLst>
              <a:ext uri="{FF2B5EF4-FFF2-40B4-BE49-F238E27FC236}">
                <a16:creationId xmlns:a16="http://schemas.microsoft.com/office/drawing/2014/main" id="{9F174409-FBF1-DBB3-8137-29E80E6422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81185" y="3656774"/>
            <a:ext cx="914400" cy="914400"/>
          </a:xfrm>
          <a:prstGeom prst="rect">
            <a:avLst/>
          </a:prstGeom>
        </p:spPr>
      </p:pic>
      <p:sp>
        <p:nvSpPr>
          <p:cNvPr id="21" name="TextBox 20">
            <a:extLst>
              <a:ext uri="{FF2B5EF4-FFF2-40B4-BE49-F238E27FC236}">
                <a16:creationId xmlns:a16="http://schemas.microsoft.com/office/drawing/2014/main" id="{57EF6B81-F82B-B229-5675-8B03DE701012}"/>
              </a:ext>
            </a:extLst>
          </p:cNvPr>
          <p:cNvSpPr txBox="1"/>
          <p:nvPr/>
        </p:nvSpPr>
        <p:spPr>
          <a:xfrm>
            <a:off x="5160669" y="2890624"/>
            <a:ext cx="1687956" cy="677108"/>
          </a:xfrm>
          <a:prstGeom prst="rect">
            <a:avLst/>
          </a:prstGeom>
          <a:noFill/>
        </p:spPr>
        <p:txBody>
          <a:bodyPr wrap="square" rtlCol="0">
            <a:spAutoFit/>
          </a:bodyPr>
          <a:lstStyle/>
          <a:p>
            <a:pPr algn="ctr"/>
            <a:r>
              <a:rPr lang="en-US" sz="2000" dirty="0">
                <a:solidFill>
                  <a:srgbClr val="D2D2D4"/>
                </a:solidFill>
                <a:latin typeface="Times New Roman" panose="02020603050405020304" pitchFamily="18" charset="0"/>
                <a:cs typeface="Times New Roman" panose="02020603050405020304" pitchFamily="18" charset="0"/>
              </a:rPr>
              <a:t>Where ?</a:t>
            </a:r>
          </a:p>
          <a:p>
            <a:endParaRPr lang="en-US" dirty="0">
              <a:solidFill>
                <a:srgbClr val="D2D2D4"/>
              </a:solidFill>
              <a:latin typeface="Times New Roman" panose="02020603050405020304" pitchFamily="18" charset="0"/>
              <a:cs typeface="Times New Roman" panose="02020603050405020304" pitchFamily="18" charset="0"/>
            </a:endParaRPr>
          </a:p>
        </p:txBody>
      </p:sp>
      <p:pic>
        <p:nvPicPr>
          <p:cNvPr id="29" name="Graphic 28" descr="Map with pin outline">
            <a:extLst>
              <a:ext uri="{FF2B5EF4-FFF2-40B4-BE49-F238E27FC236}">
                <a16:creationId xmlns:a16="http://schemas.microsoft.com/office/drawing/2014/main" id="{33FC3B0D-D2E8-9445-B29C-E0D9064F2E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68584" y="3429305"/>
            <a:ext cx="914400" cy="914400"/>
          </a:xfrm>
          <a:prstGeom prst="rect">
            <a:avLst/>
          </a:prstGeom>
        </p:spPr>
      </p:pic>
      <p:sp>
        <p:nvSpPr>
          <p:cNvPr id="30" name="TextBox 29">
            <a:extLst>
              <a:ext uri="{FF2B5EF4-FFF2-40B4-BE49-F238E27FC236}">
                <a16:creationId xmlns:a16="http://schemas.microsoft.com/office/drawing/2014/main" id="{FF1815DF-E7B0-50AB-CB73-3DD141FDE4DB}"/>
              </a:ext>
            </a:extLst>
          </p:cNvPr>
          <p:cNvSpPr txBox="1"/>
          <p:nvPr/>
        </p:nvSpPr>
        <p:spPr>
          <a:xfrm>
            <a:off x="7468327" y="2858999"/>
            <a:ext cx="2073734" cy="984885"/>
          </a:xfrm>
          <a:prstGeom prst="rect">
            <a:avLst/>
          </a:prstGeom>
          <a:noFill/>
        </p:spPr>
        <p:txBody>
          <a:bodyPr wrap="square" rtlCol="0">
            <a:spAutoFit/>
          </a:bodyPr>
          <a:lstStyle/>
          <a:p>
            <a:pPr algn="ctr"/>
            <a:r>
              <a:rPr lang="en-US" sz="2000" dirty="0">
                <a:solidFill>
                  <a:srgbClr val="D2D2D4"/>
                </a:solidFill>
                <a:latin typeface="Times New Roman" panose="02020603050405020304" pitchFamily="18" charset="0"/>
                <a:cs typeface="Times New Roman" panose="02020603050405020304" pitchFamily="18" charset="0"/>
              </a:rPr>
              <a:t>What are the techniques used ?</a:t>
            </a:r>
          </a:p>
          <a:p>
            <a:endParaRPr lang="en-US" dirty="0">
              <a:solidFill>
                <a:srgbClr val="D2D2D4"/>
              </a:solidFill>
              <a:latin typeface="Times New Roman" panose="02020603050405020304" pitchFamily="18" charset="0"/>
              <a:cs typeface="Times New Roman" panose="02020603050405020304" pitchFamily="18" charset="0"/>
            </a:endParaRPr>
          </a:p>
        </p:txBody>
      </p:sp>
      <p:pic>
        <p:nvPicPr>
          <p:cNvPr id="32" name="Graphic 31" descr="Circles with arrows outline">
            <a:extLst>
              <a:ext uri="{FF2B5EF4-FFF2-40B4-BE49-F238E27FC236}">
                <a16:creationId xmlns:a16="http://schemas.microsoft.com/office/drawing/2014/main" id="{562157D5-1811-F6B9-8540-02DC3D69F9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40481" y="3627440"/>
            <a:ext cx="914400" cy="914400"/>
          </a:xfrm>
          <a:prstGeom prst="rect">
            <a:avLst/>
          </a:prstGeom>
        </p:spPr>
      </p:pic>
      <p:sp>
        <p:nvSpPr>
          <p:cNvPr id="36" name="Oval 35">
            <a:extLst>
              <a:ext uri="{FF2B5EF4-FFF2-40B4-BE49-F238E27FC236}">
                <a16:creationId xmlns:a16="http://schemas.microsoft.com/office/drawing/2014/main" id="{0A09865D-B27D-C20E-541F-733352355238}"/>
              </a:ext>
            </a:extLst>
          </p:cNvPr>
          <p:cNvSpPr/>
          <p:nvPr/>
        </p:nvSpPr>
        <p:spPr>
          <a:xfrm>
            <a:off x="41341" y="2505307"/>
            <a:ext cx="2302934" cy="2302933"/>
          </a:xfrm>
          <a:prstGeom prst="ellipse">
            <a:avLst/>
          </a:prstGeom>
          <a:solidFill>
            <a:schemeClr val="bg1">
              <a:alpha val="0"/>
            </a:schemeClr>
          </a:solidFill>
          <a:ln w="31750">
            <a:solidFill>
              <a:srgbClr val="BABE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2D2D4"/>
              </a:solidFill>
            </a:endParaRPr>
          </a:p>
        </p:txBody>
      </p:sp>
      <p:sp>
        <p:nvSpPr>
          <p:cNvPr id="38" name="TextBox 37">
            <a:extLst>
              <a:ext uri="{FF2B5EF4-FFF2-40B4-BE49-F238E27FC236}">
                <a16:creationId xmlns:a16="http://schemas.microsoft.com/office/drawing/2014/main" id="{754860F2-A90E-9BC9-7EB7-B84BEDFDDC52}"/>
              </a:ext>
            </a:extLst>
          </p:cNvPr>
          <p:cNvSpPr txBox="1"/>
          <p:nvPr/>
        </p:nvSpPr>
        <p:spPr>
          <a:xfrm>
            <a:off x="78814" y="3029231"/>
            <a:ext cx="2256397" cy="984885"/>
          </a:xfrm>
          <a:prstGeom prst="rect">
            <a:avLst/>
          </a:prstGeom>
          <a:noFill/>
        </p:spPr>
        <p:txBody>
          <a:bodyPr wrap="square" rtlCol="0">
            <a:spAutoFit/>
          </a:bodyPr>
          <a:lstStyle/>
          <a:p>
            <a:pPr algn="ctr"/>
            <a:r>
              <a:rPr lang="en-US" sz="2000" dirty="0">
                <a:solidFill>
                  <a:srgbClr val="D2D2D4"/>
                </a:solidFill>
                <a:latin typeface="Times New Roman" panose="02020603050405020304" pitchFamily="18" charset="0"/>
                <a:cs typeface="Times New Roman" panose="02020603050405020304" pitchFamily="18" charset="0"/>
              </a:rPr>
              <a:t>Weather modification history</a:t>
            </a:r>
          </a:p>
          <a:p>
            <a:endParaRPr lang="en-US" dirty="0">
              <a:solidFill>
                <a:srgbClr val="D2D2D4"/>
              </a:solidFill>
              <a:latin typeface="Times New Roman" panose="02020603050405020304" pitchFamily="18" charset="0"/>
              <a:cs typeface="Times New Roman" panose="02020603050405020304" pitchFamily="18" charset="0"/>
            </a:endParaRPr>
          </a:p>
        </p:txBody>
      </p:sp>
      <p:pic>
        <p:nvPicPr>
          <p:cNvPr id="40" name="Graphic 39" descr="Windy outline">
            <a:extLst>
              <a:ext uri="{FF2B5EF4-FFF2-40B4-BE49-F238E27FC236}">
                <a16:creationId xmlns:a16="http://schemas.microsoft.com/office/drawing/2014/main" id="{DCF5A149-86D6-39C4-B231-A89A7A03B97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7879" y="3655171"/>
            <a:ext cx="914400" cy="914400"/>
          </a:xfrm>
          <a:prstGeom prst="rect">
            <a:avLst/>
          </a:prstGeom>
        </p:spPr>
      </p:pic>
      <p:sp>
        <p:nvSpPr>
          <p:cNvPr id="41" name="Oval 40">
            <a:extLst>
              <a:ext uri="{FF2B5EF4-FFF2-40B4-BE49-F238E27FC236}">
                <a16:creationId xmlns:a16="http://schemas.microsoft.com/office/drawing/2014/main" id="{3506873A-58CC-74C0-3F19-59C5C4A2A599}"/>
              </a:ext>
            </a:extLst>
          </p:cNvPr>
          <p:cNvSpPr/>
          <p:nvPr/>
        </p:nvSpPr>
        <p:spPr>
          <a:xfrm>
            <a:off x="9793474" y="2503704"/>
            <a:ext cx="2302934" cy="2302933"/>
          </a:xfrm>
          <a:prstGeom prst="ellipse">
            <a:avLst/>
          </a:prstGeom>
          <a:solidFill>
            <a:schemeClr val="bg1">
              <a:alpha val="0"/>
            </a:schemeClr>
          </a:solidFill>
          <a:ln w="31750">
            <a:solidFill>
              <a:srgbClr val="BABE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F42A7618-07D3-8637-CBC8-3D018DF26ADC}"/>
              </a:ext>
            </a:extLst>
          </p:cNvPr>
          <p:cNvSpPr txBox="1"/>
          <p:nvPr/>
        </p:nvSpPr>
        <p:spPr>
          <a:xfrm>
            <a:off x="10106649" y="2754558"/>
            <a:ext cx="1687956" cy="1292662"/>
          </a:xfrm>
          <a:prstGeom prst="rect">
            <a:avLst/>
          </a:prstGeom>
          <a:noFill/>
        </p:spPr>
        <p:txBody>
          <a:bodyPr wrap="square" rtlCol="0">
            <a:spAutoFit/>
          </a:bodyPr>
          <a:lstStyle/>
          <a:p>
            <a:pPr algn="ctr"/>
            <a:r>
              <a:rPr lang="en-US" sz="2000" dirty="0">
                <a:solidFill>
                  <a:srgbClr val="D2D2D4"/>
                </a:solidFill>
                <a:latin typeface="Times New Roman" panose="02020603050405020304" pitchFamily="18" charset="0"/>
                <a:cs typeface="Times New Roman" panose="02020603050405020304" pitchFamily="18" charset="0"/>
              </a:rPr>
              <a:t>Scientific and ethical considerations </a:t>
            </a:r>
          </a:p>
          <a:p>
            <a:endParaRPr lang="en-US" dirty="0">
              <a:solidFill>
                <a:srgbClr val="D2D2D4"/>
              </a:solidFill>
              <a:latin typeface="Times New Roman" panose="02020603050405020304" pitchFamily="18" charset="0"/>
              <a:cs typeface="Times New Roman" panose="02020603050405020304" pitchFamily="18" charset="0"/>
            </a:endParaRPr>
          </a:p>
        </p:txBody>
      </p:sp>
      <p:pic>
        <p:nvPicPr>
          <p:cNvPr id="43" name="Graphic 42" descr="Scales of justice outline">
            <a:extLst>
              <a:ext uri="{FF2B5EF4-FFF2-40B4-BE49-F238E27FC236}">
                <a16:creationId xmlns:a16="http://schemas.microsoft.com/office/drawing/2014/main" id="{F2D0A9DD-D471-C3E0-E207-F356284C37E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487741" y="3622735"/>
            <a:ext cx="914400" cy="914400"/>
          </a:xfrm>
          <a:prstGeom prst="rect">
            <a:avLst/>
          </a:prstGeom>
        </p:spPr>
      </p:pic>
      <mc:AlternateContent xmlns:mc="http://schemas.openxmlformats.org/markup-compatibility/2006">
        <mc:Choice xmlns:pslz="http://schemas.microsoft.com/office/powerpoint/2016/slidezoom" Requires="pslz">
          <p:graphicFrame>
            <p:nvGraphicFramePr>
              <p:cNvPr id="3" name="Slide Zoom 2">
                <a:extLst>
                  <a:ext uri="{FF2B5EF4-FFF2-40B4-BE49-F238E27FC236}">
                    <a16:creationId xmlns:a16="http://schemas.microsoft.com/office/drawing/2014/main" id="{12C73E2A-F0CA-CDE2-D236-DF3B1F66B407}"/>
                  </a:ext>
                </a:extLst>
              </p:cNvPr>
              <p:cNvGraphicFramePr>
                <a:graphicFrameLocks noChangeAspect="1"/>
              </p:cNvGraphicFramePr>
              <p:nvPr>
                <p:extLst>
                  <p:ext uri="{D42A27DB-BD31-4B8C-83A1-F6EECF244321}">
                    <p14:modId xmlns:p14="http://schemas.microsoft.com/office/powerpoint/2010/main" val="1884275665"/>
                  </p:ext>
                </p:extLst>
              </p:nvPr>
            </p:nvGraphicFramePr>
            <p:xfrm>
              <a:off x="266051" y="3035255"/>
              <a:ext cx="1724451" cy="1096472"/>
            </p:xfrm>
            <a:graphic>
              <a:graphicData uri="http://schemas.microsoft.com/office/powerpoint/2016/slidezoom">
                <pslz:sldZm>
                  <pslz:sldZmObj sldId="268" cId="1313142960">
                    <pslz:zmPr id="{1680E3EF-6ECB-8B49-AE6B-CBEBEDDDF752}" imageType="cover" transitionDur="1000">
                      <p166:blipFill xmlns:p166="http://schemas.microsoft.com/office/powerpoint/2016/6/main">
                        <a:blip r:embed="rId15"/>
                        <a:stretch>
                          <a:fillRect/>
                        </a:stretch>
                      </p166:blipFill>
                      <p166:spPr xmlns:p166="http://schemas.microsoft.com/office/powerpoint/2016/6/main">
                        <a:xfrm>
                          <a:off x="0" y="0"/>
                          <a:ext cx="1724451" cy="1096472"/>
                        </a:xfrm>
                        <a:prstGeom prst="rect">
                          <a:avLst/>
                        </a:prstGeom>
                        <a:ln w="3175">
                          <a:noFill/>
                        </a:ln>
                      </p166:spPr>
                    </pslz:zmPr>
                  </pslz:sldZmObj>
                </pslz:sldZm>
              </a:graphicData>
            </a:graphic>
          </p:graphicFrame>
        </mc:Choice>
        <mc:Fallback>
          <p:pic>
            <p:nvPicPr>
              <p:cNvPr id="3" name="Slide Zoom 2">
                <a:hlinkClick r:id="rId16" action="ppaction://hlinksldjump"/>
                <a:extLst>
                  <a:ext uri="{FF2B5EF4-FFF2-40B4-BE49-F238E27FC236}">
                    <a16:creationId xmlns:a16="http://schemas.microsoft.com/office/drawing/2014/main" id="{12C73E2A-F0CA-CDE2-D236-DF3B1F66B407}"/>
                  </a:ext>
                </a:extLst>
              </p:cNvPr>
              <p:cNvPicPr>
                <a:picLocks noGrp="1" noRot="1" noChangeAspect="1" noMove="1" noResize="1" noEditPoints="1" noAdjustHandles="1" noChangeArrowheads="1" noChangeShapeType="1"/>
              </p:cNvPicPr>
              <p:nvPr/>
            </p:nvPicPr>
            <p:blipFill>
              <a:blip r:embed="rId15"/>
              <a:stretch>
                <a:fillRect/>
              </a:stretch>
            </p:blipFill>
            <p:spPr>
              <a:xfrm>
                <a:off x="266051" y="3035255"/>
                <a:ext cx="1724451" cy="1096472"/>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8" name="Slide Zoom 7">
                <a:extLst>
                  <a:ext uri="{FF2B5EF4-FFF2-40B4-BE49-F238E27FC236}">
                    <a16:creationId xmlns:a16="http://schemas.microsoft.com/office/drawing/2014/main" id="{14A4BC78-612D-FE7F-EB3E-171C9A2F7497}"/>
                  </a:ext>
                </a:extLst>
              </p:cNvPr>
              <p:cNvGraphicFramePr>
                <a:graphicFrameLocks noChangeAspect="1"/>
              </p:cNvGraphicFramePr>
              <p:nvPr>
                <p:extLst>
                  <p:ext uri="{D42A27DB-BD31-4B8C-83A1-F6EECF244321}">
                    <p14:modId xmlns:p14="http://schemas.microsoft.com/office/powerpoint/2010/main" val="3418961668"/>
                  </p:ext>
                </p:extLst>
              </p:nvPr>
            </p:nvGraphicFramePr>
            <p:xfrm>
              <a:off x="2730809" y="3100767"/>
              <a:ext cx="1724451" cy="1096472"/>
            </p:xfrm>
            <a:graphic>
              <a:graphicData uri="http://schemas.microsoft.com/office/powerpoint/2016/slidezoom">
                <pslz:sldZm>
                  <pslz:sldZmObj sldId="262" cId="1887620886">
                    <pslz:zmPr id="{D978267C-F1F5-FF44-A170-ED8BF271F4C1}" imageType="cover" transitionDur="1000">
                      <p166:blipFill xmlns:p166="http://schemas.microsoft.com/office/powerpoint/2016/6/main">
                        <a:blip r:embed="rId15"/>
                        <a:stretch>
                          <a:fillRect/>
                        </a:stretch>
                      </p166:blipFill>
                      <p166:spPr xmlns:p166="http://schemas.microsoft.com/office/powerpoint/2016/6/main">
                        <a:xfrm>
                          <a:off x="0" y="0"/>
                          <a:ext cx="1724451" cy="1096472"/>
                        </a:xfrm>
                        <a:prstGeom prst="rect">
                          <a:avLst/>
                        </a:prstGeom>
                        <a:ln w="3175">
                          <a:noFill/>
                        </a:ln>
                      </p166:spPr>
                    </pslz:zmPr>
                  </pslz:sldZmObj>
                </pslz:sldZm>
              </a:graphicData>
            </a:graphic>
          </p:graphicFrame>
        </mc:Choice>
        <mc:Fallback>
          <p:pic>
            <p:nvPicPr>
              <p:cNvPr id="8" name="Slide Zoom 7">
                <a:hlinkClick r:id="rId17" action="ppaction://hlinksldjump"/>
                <a:extLst>
                  <a:ext uri="{FF2B5EF4-FFF2-40B4-BE49-F238E27FC236}">
                    <a16:creationId xmlns:a16="http://schemas.microsoft.com/office/drawing/2014/main" id="{14A4BC78-612D-FE7F-EB3E-171C9A2F7497}"/>
                  </a:ext>
                </a:extLst>
              </p:cNvPr>
              <p:cNvPicPr>
                <a:picLocks noGrp="1" noRot="1" noChangeAspect="1" noMove="1" noResize="1" noEditPoints="1" noAdjustHandles="1" noChangeArrowheads="1" noChangeShapeType="1"/>
              </p:cNvPicPr>
              <p:nvPr/>
            </p:nvPicPr>
            <p:blipFill>
              <a:blip r:embed="rId15"/>
              <a:stretch>
                <a:fillRect/>
              </a:stretch>
            </p:blipFill>
            <p:spPr>
              <a:xfrm>
                <a:off x="2730809" y="3100767"/>
                <a:ext cx="1724451" cy="1096472"/>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12" name="Slide Zoom 11">
                <a:extLst>
                  <a:ext uri="{FF2B5EF4-FFF2-40B4-BE49-F238E27FC236}">
                    <a16:creationId xmlns:a16="http://schemas.microsoft.com/office/drawing/2014/main" id="{487A15A4-AC1E-C4C2-4933-44A0717C7C51}"/>
                  </a:ext>
                </a:extLst>
              </p:cNvPr>
              <p:cNvGraphicFramePr>
                <a:graphicFrameLocks noChangeAspect="1"/>
              </p:cNvGraphicFramePr>
              <p:nvPr>
                <p:extLst>
                  <p:ext uri="{D42A27DB-BD31-4B8C-83A1-F6EECF244321}">
                    <p14:modId xmlns:p14="http://schemas.microsoft.com/office/powerpoint/2010/main" val="3225065171"/>
                  </p:ext>
                </p:extLst>
              </p:nvPr>
            </p:nvGraphicFramePr>
            <p:xfrm>
              <a:off x="5149904" y="3059438"/>
              <a:ext cx="1724451" cy="1096472"/>
            </p:xfrm>
            <a:graphic>
              <a:graphicData uri="http://schemas.microsoft.com/office/powerpoint/2016/slidezoom">
                <pslz:sldZm>
                  <pslz:sldZmObj sldId="263" cId="3733357607">
                    <pslz:zmPr id="{40A73160-01D2-2B4A-8CD8-70A8304FE8BD}" imageType="cover" transitionDur="1000">
                      <p166:blipFill xmlns:p166="http://schemas.microsoft.com/office/powerpoint/2016/6/main">
                        <a:blip r:embed="rId15"/>
                        <a:stretch>
                          <a:fillRect/>
                        </a:stretch>
                      </p166:blipFill>
                      <p166:spPr xmlns:p166="http://schemas.microsoft.com/office/powerpoint/2016/6/main">
                        <a:xfrm>
                          <a:off x="0" y="0"/>
                          <a:ext cx="1724451" cy="1096472"/>
                        </a:xfrm>
                        <a:prstGeom prst="rect">
                          <a:avLst/>
                        </a:prstGeom>
                        <a:ln w="3175">
                          <a:noFill/>
                        </a:ln>
                      </p166:spPr>
                    </pslz:zmPr>
                  </pslz:sldZmObj>
                </pslz:sldZm>
              </a:graphicData>
            </a:graphic>
          </p:graphicFrame>
        </mc:Choice>
        <mc:Fallback>
          <p:pic>
            <p:nvPicPr>
              <p:cNvPr id="12" name="Slide Zoom 11">
                <a:hlinkClick r:id="rId18" action="ppaction://hlinksldjump"/>
                <a:extLst>
                  <a:ext uri="{FF2B5EF4-FFF2-40B4-BE49-F238E27FC236}">
                    <a16:creationId xmlns:a16="http://schemas.microsoft.com/office/drawing/2014/main" id="{487A15A4-AC1E-C4C2-4933-44A0717C7C51}"/>
                  </a:ext>
                </a:extLst>
              </p:cNvPr>
              <p:cNvPicPr>
                <a:picLocks noGrp="1" noRot="1" noChangeAspect="1" noMove="1" noResize="1" noEditPoints="1" noAdjustHandles="1" noChangeArrowheads="1" noChangeShapeType="1"/>
              </p:cNvPicPr>
              <p:nvPr/>
            </p:nvPicPr>
            <p:blipFill>
              <a:blip r:embed="rId15"/>
              <a:stretch>
                <a:fillRect/>
              </a:stretch>
            </p:blipFill>
            <p:spPr>
              <a:xfrm>
                <a:off x="5149904" y="3059438"/>
                <a:ext cx="1724451" cy="1096472"/>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18" name="Slide Zoom 17">
                <a:extLst>
                  <a:ext uri="{FF2B5EF4-FFF2-40B4-BE49-F238E27FC236}">
                    <a16:creationId xmlns:a16="http://schemas.microsoft.com/office/drawing/2014/main" id="{96060912-913C-0A2C-892C-E1DE0AE71D01}"/>
                  </a:ext>
                </a:extLst>
              </p:cNvPr>
              <p:cNvGraphicFramePr>
                <a:graphicFrameLocks noChangeAspect="1"/>
              </p:cNvGraphicFramePr>
              <p:nvPr>
                <p:extLst>
                  <p:ext uri="{D42A27DB-BD31-4B8C-83A1-F6EECF244321}">
                    <p14:modId xmlns:p14="http://schemas.microsoft.com/office/powerpoint/2010/main" val="1410492935"/>
                  </p:ext>
                </p:extLst>
              </p:nvPr>
            </p:nvGraphicFramePr>
            <p:xfrm>
              <a:off x="7610818" y="3107064"/>
              <a:ext cx="1724451" cy="1096472"/>
            </p:xfrm>
            <a:graphic>
              <a:graphicData uri="http://schemas.microsoft.com/office/powerpoint/2016/slidezoom">
                <pslz:sldZm>
                  <pslz:sldZmObj sldId="264" cId="699003948">
                    <pslz:zmPr id="{C05F7E54-F40E-6947-A608-2E2AEA3840E8}" imageType="cover" transitionDur="1000">
                      <p166:blipFill xmlns:p166="http://schemas.microsoft.com/office/powerpoint/2016/6/main">
                        <a:blip r:embed="rId15"/>
                        <a:stretch>
                          <a:fillRect/>
                        </a:stretch>
                      </p166:blipFill>
                      <p166:spPr xmlns:p166="http://schemas.microsoft.com/office/powerpoint/2016/6/main">
                        <a:xfrm>
                          <a:off x="0" y="0"/>
                          <a:ext cx="1724451" cy="1096472"/>
                        </a:xfrm>
                        <a:prstGeom prst="rect">
                          <a:avLst/>
                        </a:prstGeom>
                        <a:ln w="3175">
                          <a:noFill/>
                        </a:ln>
                      </p166:spPr>
                    </pslz:zmPr>
                  </pslz:sldZmObj>
                </pslz:sldZm>
              </a:graphicData>
            </a:graphic>
          </p:graphicFrame>
        </mc:Choice>
        <mc:Fallback>
          <p:pic>
            <p:nvPicPr>
              <p:cNvPr id="18" name="Slide Zoom 17">
                <a:hlinkClick r:id="rId19" action="ppaction://hlinksldjump"/>
                <a:extLst>
                  <a:ext uri="{FF2B5EF4-FFF2-40B4-BE49-F238E27FC236}">
                    <a16:creationId xmlns:a16="http://schemas.microsoft.com/office/drawing/2014/main" id="{96060912-913C-0A2C-892C-E1DE0AE71D01}"/>
                  </a:ext>
                </a:extLst>
              </p:cNvPr>
              <p:cNvPicPr>
                <a:picLocks noGrp="1" noRot="1" noChangeAspect="1" noMove="1" noResize="1" noEditPoints="1" noAdjustHandles="1" noChangeArrowheads="1" noChangeShapeType="1"/>
              </p:cNvPicPr>
              <p:nvPr/>
            </p:nvPicPr>
            <p:blipFill>
              <a:blip r:embed="rId15"/>
              <a:stretch>
                <a:fillRect/>
              </a:stretch>
            </p:blipFill>
            <p:spPr>
              <a:xfrm>
                <a:off x="7610818" y="3107064"/>
                <a:ext cx="1724451" cy="1096472"/>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22" name="Slide Zoom 21">
                <a:extLst>
                  <a:ext uri="{FF2B5EF4-FFF2-40B4-BE49-F238E27FC236}">
                    <a16:creationId xmlns:a16="http://schemas.microsoft.com/office/drawing/2014/main" id="{21BEF66B-61DF-CA58-F45F-690645373EDE}"/>
                  </a:ext>
                </a:extLst>
              </p:cNvPr>
              <p:cNvGraphicFramePr>
                <a:graphicFrameLocks noChangeAspect="1"/>
              </p:cNvGraphicFramePr>
              <p:nvPr>
                <p:extLst>
                  <p:ext uri="{D42A27DB-BD31-4B8C-83A1-F6EECF244321}">
                    <p14:modId xmlns:p14="http://schemas.microsoft.com/office/powerpoint/2010/main" val="3590635326"/>
                  </p:ext>
                </p:extLst>
              </p:nvPr>
            </p:nvGraphicFramePr>
            <p:xfrm>
              <a:off x="10068976" y="3098454"/>
              <a:ext cx="1724451" cy="1096472"/>
            </p:xfrm>
            <a:graphic>
              <a:graphicData uri="http://schemas.microsoft.com/office/powerpoint/2016/slidezoom">
                <pslz:sldZm>
                  <pslz:sldZmObj sldId="265" cId="3388400817">
                    <pslz:zmPr id="{BABF7766-F36E-374A-9169-25EEF191EF04}" imageType="cover" transitionDur="1000">
                      <p166:blipFill xmlns:p166="http://schemas.microsoft.com/office/powerpoint/2016/6/main">
                        <a:blip r:embed="rId15"/>
                        <a:stretch>
                          <a:fillRect/>
                        </a:stretch>
                      </p166:blipFill>
                      <p166:spPr xmlns:p166="http://schemas.microsoft.com/office/powerpoint/2016/6/main">
                        <a:xfrm>
                          <a:off x="0" y="0"/>
                          <a:ext cx="1724451" cy="1096472"/>
                        </a:xfrm>
                        <a:prstGeom prst="rect">
                          <a:avLst/>
                        </a:prstGeom>
                        <a:ln w="3175">
                          <a:noFill/>
                        </a:ln>
                      </p166:spPr>
                    </pslz:zmPr>
                  </pslz:sldZmObj>
                </pslz:sldZm>
              </a:graphicData>
            </a:graphic>
          </p:graphicFrame>
        </mc:Choice>
        <mc:Fallback>
          <p:pic>
            <p:nvPicPr>
              <p:cNvPr id="22" name="Slide Zoom 21">
                <a:hlinkClick r:id="rId20" action="ppaction://hlinksldjump"/>
                <a:extLst>
                  <a:ext uri="{FF2B5EF4-FFF2-40B4-BE49-F238E27FC236}">
                    <a16:creationId xmlns:a16="http://schemas.microsoft.com/office/drawing/2014/main" id="{21BEF66B-61DF-CA58-F45F-690645373EDE}"/>
                  </a:ext>
                </a:extLst>
              </p:cNvPr>
              <p:cNvPicPr>
                <a:picLocks noGrp="1" noRot="1" noChangeAspect="1" noMove="1" noResize="1" noEditPoints="1" noAdjustHandles="1" noChangeArrowheads="1" noChangeShapeType="1"/>
              </p:cNvPicPr>
              <p:nvPr/>
            </p:nvPicPr>
            <p:blipFill>
              <a:blip r:embed="rId15"/>
              <a:stretch>
                <a:fillRect/>
              </a:stretch>
            </p:blipFill>
            <p:spPr>
              <a:xfrm>
                <a:off x="10068976" y="3098454"/>
                <a:ext cx="1724451" cy="1096472"/>
              </a:xfrm>
              <a:prstGeom prst="rect">
                <a:avLst/>
              </a:prstGeom>
              <a:ln w="3175">
                <a:noFill/>
              </a:ln>
            </p:spPr>
          </p:pic>
        </mc:Fallback>
      </mc:AlternateContent>
    </p:spTree>
    <p:extLst>
      <p:ext uri="{BB962C8B-B14F-4D97-AF65-F5344CB8AC3E}">
        <p14:creationId xmlns:p14="http://schemas.microsoft.com/office/powerpoint/2010/main" val="465007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standing around a large machine&#10;&#10;Description automatically generated">
            <a:extLst>
              <a:ext uri="{FF2B5EF4-FFF2-40B4-BE49-F238E27FC236}">
                <a16:creationId xmlns:a16="http://schemas.microsoft.com/office/drawing/2014/main" id="{3D1A5817-3EC4-8BE8-20AE-87A457AA6A31}"/>
              </a:ext>
            </a:extLst>
          </p:cNvPr>
          <p:cNvPicPr>
            <a:picLocks noChangeAspect="1"/>
          </p:cNvPicPr>
          <p:nvPr/>
        </p:nvPicPr>
        <p:blipFill rotWithShape="1">
          <a:blip r:embed="rId3">
            <a:alphaModFix amt="40000"/>
            <a:extLst>
              <a:ext uri="{BEBA8EAE-BF5A-486C-A8C5-ECC9F3942E4B}">
                <a14:imgProps xmlns:a14="http://schemas.microsoft.com/office/drawing/2010/main">
                  <a14:imgLayer r:embed="rId4">
                    <a14:imgEffect>
                      <a14:brightnessContrast bright="-39000"/>
                    </a14:imgEffect>
                  </a14:imgLayer>
                </a14:imgProps>
              </a:ext>
            </a:extLst>
          </a:blip>
          <a:srcRect l="5333"/>
          <a:stretch/>
        </p:blipFill>
        <p:spPr>
          <a:xfrm>
            <a:off x="20" y="10"/>
            <a:ext cx="12191979" cy="6857990"/>
          </a:xfrm>
          <a:prstGeom prst="rect">
            <a:avLst/>
          </a:prstGeom>
        </p:spPr>
      </p:pic>
      <p:sp>
        <p:nvSpPr>
          <p:cNvPr id="2" name="Title 1">
            <a:extLst>
              <a:ext uri="{FF2B5EF4-FFF2-40B4-BE49-F238E27FC236}">
                <a16:creationId xmlns:a16="http://schemas.microsoft.com/office/drawing/2014/main" id="{3860C924-2D0F-0920-BCE2-89EDDA096BBF}"/>
              </a:ext>
            </a:extLst>
          </p:cNvPr>
          <p:cNvSpPr>
            <a:spLocks noGrp="1"/>
          </p:cNvSpPr>
          <p:nvPr>
            <p:ph type="title"/>
          </p:nvPr>
        </p:nvSpPr>
        <p:spPr>
          <a:xfrm>
            <a:off x="833628" y="177996"/>
            <a:ext cx="10515600" cy="1325563"/>
          </a:xfrm>
        </p:spPr>
        <p:txBody>
          <a:bodyPr>
            <a:normAutofit/>
          </a:bodyPr>
          <a:lstStyle/>
          <a:p>
            <a:r>
              <a:rPr lang="en-US" sz="4800" dirty="0">
                <a:solidFill>
                  <a:schemeClr val="bg1"/>
                </a:solidFill>
              </a:rPr>
              <a:t>Weather modification history </a:t>
            </a:r>
            <a:br>
              <a:rPr lang="en-US" sz="5400" dirty="0">
                <a:solidFill>
                  <a:schemeClr val="bg1"/>
                </a:solidFill>
              </a:rPr>
            </a:br>
            <a:r>
              <a:rPr lang="en-US" sz="2400" kern="0" dirty="0">
                <a:solidFill>
                  <a:srgbClr val="D2D2D4"/>
                </a:solidFill>
                <a:latin typeface="Arial" panose="020B0604020202020204" pitchFamily="34" charset="0"/>
              </a:rPr>
              <a:t>I</a:t>
            </a:r>
            <a:r>
              <a:rPr lang="en-US" sz="2400" kern="0" dirty="0">
                <a:solidFill>
                  <a:srgbClr val="D2D2D4"/>
                </a:solidFill>
                <a:effectLst/>
                <a:latin typeface="Arial" panose="020B0604020202020204" pitchFamily="34" charset="0"/>
                <a:ea typeface="Times New Roman" panose="02020603050405020304" pitchFamily="18" charset="0"/>
              </a:rPr>
              <a:t>ntentional alteration of weather patterns </a:t>
            </a:r>
            <a:endParaRPr lang="en-US" sz="2400" dirty="0">
              <a:solidFill>
                <a:srgbClr val="D2D2D4"/>
              </a:solidFill>
            </a:endParaRPr>
          </a:p>
        </p:txBody>
      </p:sp>
      <p:sp>
        <p:nvSpPr>
          <p:cNvPr id="14"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43CAA291-DB4D-AD90-9172-D2518B47C690}"/>
              </a:ext>
            </a:extLst>
          </p:cNvPr>
          <p:cNvSpPr/>
          <p:nvPr/>
        </p:nvSpPr>
        <p:spPr>
          <a:xfrm>
            <a:off x="1006009" y="1850635"/>
            <a:ext cx="10176933" cy="991457"/>
          </a:xfrm>
          <a:prstGeom prst="roundRect">
            <a:avLst>
              <a:gd name="adj" fmla="val 50000"/>
            </a:avLst>
          </a:prstGeom>
          <a:solidFill>
            <a:schemeClr val="accent1">
              <a:alpha val="0"/>
            </a:schemeClr>
          </a:solidFill>
          <a:ln w="38100">
            <a:solidFill>
              <a:srgbClr val="D2D2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703FD9E3-5406-0B18-8B39-6BAC58BBE8D6}"/>
              </a:ext>
            </a:extLst>
          </p:cNvPr>
          <p:cNvSpPr/>
          <p:nvPr/>
        </p:nvSpPr>
        <p:spPr>
          <a:xfrm>
            <a:off x="1006009" y="3071236"/>
            <a:ext cx="10176933" cy="991457"/>
          </a:xfrm>
          <a:prstGeom prst="roundRect">
            <a:avLst>
              <a:gd name="adj" fmla="val 50000"/>
            </a:avLst>
          </a:prstGeom>
          <a:solidFill>
            <a:schemeClr val="accent1">
              <a:alpha val="0"/>
            </a:schemeClr>
          </a:solidFill>
          <a:ln w="38100">
            <a:solidFill>
              <a:srgbClr val="D2D2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ECB373D7-B04B-2591-3DF0-EC449C78381B}"/>
              </a:ext>
            </a:extLst>
          </p:cNvPr>
          <p:cNvSpPr/>
          <p:nvPr/>
        </p:nvSpPr>
        <p:spPr>
          <a:xfrm>
            <a:off x="1006009" y="4300465"/>
            <a:ext cx="10176933" cy="991457"/>
          </a:xfrm>
          <a:prstGeom prst="roundRect">
            <a:avLst>
              <a:gd name="adj" fmla="val 50000"/>
            </a:avLst>
          </a:prstGeom>
          <a:solidFill>
            <a:schemeClr val="accent1">
              <a:alpha val="0"/>
            </a:schemeClr>
          </a:solidFill>
          <a:ln w="38100">
            <a:solidFill>
              <a:srgbClr val="D2D2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DAC51C7B-9097-1AF9-0BAF-EA49543D21CA}"/>
              </a:ext>
            </a:extLst>
          </p:cNvPr>
          <p:cNvSpPr/>
          <p:nvPr/>
        </p:nvSpPr>
        <p:spPr>
          <a:xfrm>
            <a:off x="1006009" y="5541645"/>
            <a:ext cx="10176933" cy="991457"/>
          </a:xfrm>
          <a:prstGeom prst="roundRect">
            <a:avLst>
              <a:gd name="adj" fmla="val 50000"/>
            </a:avLst>
          </a:prstGeom>
          <a:solidFill>
            <a:schemeClr val="accent1">
              <a:alpha val="0"/>
            </a:schemeClr>
          </a:solidFill>
          <a:ln w="38100">
            <a:solidFill>
              <a:srgbClr val="D2D2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57FA78C-8515-E9A4-D824-A777688B1260}"/>
              </a:ext>
            </a:extLst>
          </p:cNvPr>
          <p:cNvSpPr txBox="1"/>
          <p:nvPr/>
        </p:nvSpPr>
        <p:spPr>
          <a:xfrm>
            <a:off x="139363" y="2161159"/>
            <a:ext cx="1960371" cy="369332"/>
          </a:xfrm>
          <a:prstGeom prst="rect">
            <a:avLst/>
          </a:prstGeom>
          <a:noFill/>
        </p:spPr>
        <p:txBody>
          <a:bodyPr wrap="square" rtlCol="0">
            <a:spAutoFit/>
          </a:bodyPr>
          <a:lstStyle/>
          <a:p>
            <a:r>
              <a:rPr lang="en-US" dirty="0">
                <a:solidFill>
                  <a:srgbClr val="D2D2D4"/>
                </a:solidFill>
                <a:highlight>
                  <a:srgbClr val="000000"/>
                </a:highlight>
              </a:rPr>
              <a:t>Ancient Practices</a:t>
            </a:r>
          </a:p>
        </p:txBody>
      </p:sp>
      <p:sp>
        <p:nvSpPr>
          <p:cNvPr id="19" name="TextBox 18">
            <a:extLst>
              <a:ext uri="{FF2B5EF4-FFF2-40B4-BE49-F238E27FC236}">
                <a16:creationId xmlns:a16="http://schemas.microsoft.com/office/drawing/2014/main" id="{86A64132-7BB1-FA27-AB86-1880399ED8C9}"/>
              </a:ext>
            </a:extLst>
          </p:cNvPr>
          <p:cNvSpPr txBox="1"/>
          <p:nvPr/>
        </p:nvSpPr>
        <p:spPr>
          <a:xfrm>
            <a:off x="2099733" y="2015067"/>
            <a:ext cx="8839199" cy="707886"/>
          </a:xfrm>
          <a:prstGeom prst="rect">
            <a:avLst/>
          </a:prstGeom>
          <a:noFill/>
        </p:spPr>
        <p:txBody>
          <a:bodyPr wrap="square" rtlCol="0">
            <a:spAutoFit/>
          </a:bodyPr>
          <a:lstStyle/>
          <a:p>
            <a:r>
              <a:rPr lang="en-US" sz="2000" dirty="0">
                <a:solidFill>
                  <a:srgbClr val="D2D2D4"/>
                </a:solidFill>
              </a:rPr>
              <a:t>Ancient civilizations used rituals to control weather for agriculture and survival, not scientifically based, but reflect humanity's desire for weather control </a:t>
            </a:r>
          </a:p>
        </p:txBody>
      </p:sp>
      <p:sp>
        <p:nvSpPr>
          <p:cNvPr id="20" name="TextBox 19">
            <a:extLst>
              <a:ext uri="{FF2B5EF4-FFF2-40B4-BE49-F238E27FC236}">
                <a16:creationId xmlns:a16="http://schemas.microsoft.com/office/drawing/2014/main" id="{A557BECD-D093-39BA-0885-C34CC2BB7F57}"/>
              </a:ext>
            </a:extLst>
          </p:cNvPr>
          <p:cNvSpPr txBox="1"/>
          <p:nvPr/>
        </p:nvSpPr>
        <p:spPr>
          <a:xfrm>
            <a:off x="376429" y="3423274"/>
            <a:ext cx="1960371" cy="369332"/>
          </a:xfrm>
          <a:prstGeom prst="rect">
            <a:avLst/>
          </a:prstGeom>
          <a:noFill/>
        </p:spPr>
        <p:txBody>
          <a:bodyPr wrap="square" rtlCol="0">
            <a:spAutoFit/>
          </a:bodyPr>
          <a:lstStyle/>
          <a:p>
            <a:r>
              <a:rPr lang="en-US" dirty="0">
                <a:solidFill>
                  <a:srgbClr val="D2D2D4"/>
                </a:solidFill>
                <a:highlight>
                  <a:srgbClr val="000000"/>
                </a:highlight>
              </a:rPr>
              <a:t>19th century</a:t>
            </a:r>
          </a:p>
        </p:txBody>
      </p:sp>
      <p:sp>
        <p:nvSpPr>
          <p:cNvPr id="21" name="TextBox 20">
            <a:extLst>
              <a:ext uri="{FF2B5EF4-FFF2-40B4-BE49-F238E27FC236}">
                <a16:creationId xmlns:a16="http://schemas.microsoft.com/office/drawing/2014/main" id="{146FE1DB-70EC-226B-37EA-F22475D8EADA}"/>
              </a:ext>
            </a:extLst>
          </p:cNvPr>
          <p:cNvSpPr txBox="1"/>
          <p:nvPr/>
        </p:nvSpPr>
        <p:spPr>
          <a:xfrm>
            <a:off x="2099732" y="3213021"/>
            <a:ext cx="8839199" cy="707886"/>
          </a:xfrm>
          <a:prstGeom prst="rect">
            <a:avLst/>
          </a:prstGeom>
          <a:noFill/>
        </p:spPr>
        <p:txBody>
          <a:bodyPr wrap="square" rtlCol="0">
            <a:spAutoFit/>
          </a:bodyPr>
          <a:lstStyle/>
          <a:p>
            <a:r>
              <a:rPr lang="en-US" sz="2000" dirty="0">
                <a:solidFill>
                  <a:srgbClr val="D2D2D4"/>
                </a:solidFill>
              </a:rPr>
              <a:t>James Pollard </a:t>
            </a:r>
            <a:r>
              <a:rPr lang="en-US" sz="2000" dirty="0" err="1">
                <a:solidFill>
                  <a:srgbClr val="D2D2D4"/>
                </a:solidFill>
              </a:rPr>
              <a:t>Espy's</a:t>
            </a:r>
            <a:r>
              <a:rPr lang="en-US" sz="2000" dirty="0">
                <a:solidFill>
                  <a:srgbClr val="D2D2D4"/>
                </a:solidFill>
              </a:rPr>
              <a:t> contribution :  proposing theories on influencing rainfall and altering landscape for weather modification </a:t>
            </a:r>
          </a:p>
        </p:txBody>
      </p:sp>
      <p:sp>
        <p:nvSpPr>
          <p:cNvPr id="22" name="TextBox 21">
            <a:extLst>
              <a:ext uri="{FF2B5EF4-FFF2-40B4-BE49-F238E27FC236}">
                <a16:creationId xmlns:a16="http://schemas.microsoft.com/office/drawing/2014/main" id="{EF695A9C-4064-CDD2-4E12-01D66E4DFBA8}"/>
              </a:ext>
            </a:extLst>
          </p:cNvPr>
          <p:cNvSpPr txBox="1"/>
          <p:nvPr/>
        </p:nvSpPr>
        <p:spPr>
          <a:xfrm>
            <a:off x="593513" y="4586144"/>
            <a:ext cx="1960371" cy="369332"/>
          </a:xfrm>
          <a:prstGeom prst="rect">
            <a:avLst/>
          </a:prstGeom>
          <a:noFill/>
        </p:spPr>
        <p:txBody>
          <a:bodyPr wrap="square" rtlCol="0">
            <a:spAutoFit/>
          </a:bodyPr>
          <a:lstStyle/>
          <a:p>
            <a:r>
              <a:rPr lang="en-US" dirty="0">
                <a:solidFill>
                  <a:srgbClr val="D2D2D4"/>
                </a:solidFill>
                <a:highlight>
                  <a:srgbClr val="000000"/>
                </a:highlight>
              </a:rPr>
              <a:t>In 1946</a:t>
            </a:r>
          </a:p>
        </p:txBody>
      </p:sp>
      <p:sp>
        <p:nvSpPr>
          <p:cNvPr id="23" name="TextBox 22">
            <a:extLst>
              <a:ext uri="{FF2B5EF4-FFF2-40B4-BE49-F238E27FC236}">
                <a16:creationId xmlns:a16="http://schemas.microsoft.com/office/drawing/2014/main" id="{2F46C049-6F3F-851F-1628-554A345467A1}"/>
              </a:ext>
            </a:extLst>
          </p:cNvPr>
          <p:cNvSpPr txBox="1"/>
          <p:nvPr/>
        </p:nvSpPr>
        <p:spPr>
          <a:xfrm>
            <a:off x="2099732" y="4427474"/>
            <a:ext cx="8839199" cy="707886"/>
          </a:xfrm>
          <a:prstGeom prst="rect">
            <a:avLst/>
          </a:prstGeom>
          <a:noFill/>
        </p:spPr>
        <p:txBody>
          <a:bodyPr wrap="square" rtlCol="0">
            <a:spAutoFit/>
          </a:bodyPr>
          <a:lstStyle/>
          <a:p>
            <a:r>
              <a:rPr lang="en-US" sz="2000" dirty="0">
                <a:solidFill>
                  <a:srgbClr val="D2D2D4"/>
                </a:solidFill>
              </a:rPr>
              <a:t>Discovery of cloud seeding by Vonnegut, Langmuir, and Schaefer using silver iodide and Operation Popeye</a:t>
            </a:r>
          </a:p>
        </p:txBody>
      </p:sp>
      <p:sp>
        <p:nvSpPr>
          <p:cNvPr id="24" name="TextBox 23">
            <a:extLst>
              <a:ext uri="{FF2B5EF4-FFF2-40B4-BE49-F238E27FC236}">
                <a16:creationId xmlns:a16="http://schemas.microsoft.com/office/drawing/2014/main" id="{99A29F9B-1942-3EF4-70D9-5816D18E8FCB}"/>
              </a:ext>
            </a:extLst>
          </p:cNvPr>
          <p:cNvSpPr txBox="1"/>
          <p:nvPr/>
        </p:nvSpPr>
        <p:spPr>
          <a:xfrm>
            <a:off x="556598" y="5873852"/>
            <a:ext cx="1960371" cy="369332"/>
          </a:xfrm>
          <a:prstGeom prst="rect">
            <a:avLst/>
          </a:prstGeom>
          <a:noFill/>
        </p:spPr>
        <p:txBody>
          <a:bodyPr wrap="square" rtlCol="0">
            <a:spAutoFit/>
          </a:bodyPr>
          <a:lstStyle/>
          <a:p>
            <a:r>
              <a:rPr lang="en-US" dirty="0">
                <a:solidFill>
                  <a:srgbClr val="D2D2D4"/>
                </a:solidFill>
                <a:highlight>
                  <a:srgbClr val="000000"/>
                </a:highlight>
              </a:rPr>
              <a:t>In 1978</a:t>
            </a:r>
          </a:p>
        </p:txBody>
      </p:sp>
      <p:sp>
        <p:nvSpPr>
          <p:cNvPr id="25" name="TextBox 24">
            <a:extLst>
              <a:ext uri="{FF2B5EF4-FFF2-40B4-BE49-F238E27FC236}">
                <a16:creationId xmlns:a16="http://schemas.microsoft.com/office/drawing/2014/main" id="{9D352B97-DA0D-AADD-839E-19D9C1F140DF}"/>
              </a:ext>
            </a:extLst>
          </p:cNvPr>
          <p:cNvSpPr txBox="1"/>
          <p:nvPr/>
        </p:nvSpPr>
        <p:spPr>
          <a:xfrm>
            <a:off x="2099732" y="5658811"/>
            <a:ext cx="8839199" cy="707886"/>
          </a:xfrm>
          <a:prstGeom prst="rect">
            <a:avLst/>
          </a:prstGeom>
          <a:noFill/>
        </p:spPr>
        <p:txBody>
          <a:bodyPr wrap="square" rtlCol="0">
            <a:spAutoFit/>
          </a:bodyPr>
          <a:lstStyle/>
          <a:p>
            <a:r>
              <a:rPr lang="en-US" sz="2000" dirty="0">
                <a:solidFill>
                  <a:srgbClr val="D2D2D4"/>
                </a:solidFill>
              </a:rPr>
              <a:t>Prohibiting hostile use of weather modification by Environmental Modification Convention (ENMOD) </a:t>
            </a:r>
          </a:p>
        </p:txBody>
      </p:sp>
    </p:spTree>
    <p:extLst>
      <p:ext uri="{BB962C8B-B14F-4D97-AF65-F5344CB8AC3E}">
        <p14:creationId xmlns:p14="http://schemas.microsoft.com/office/powerpoint/2010/main" val="1313142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Diagram of a cloud with text and images&#10;&#10;Description automatically generated with medium confidence">
            <a:extLst>
              <a:ext uri="{FF2B5EF4-FFF2-40B4-BE49-F238E27FC236}">
                <a16:creationId xmlns:a16="http://schemas.microsoft.com/office/drawing/2014/main" id="{00C86722-884B-96FC-908D-42B6B0FB52CF}"/>
              </a:ext>
            </a:extLst>
          </p:cNvPr>
          <p:cNvPicPr>
            <a:picLocks noGrp="1" noChangeAspect="1"/>
          </p:cNvPicPr>
          <p:nvPr>
            <p:ph idx="1"/>
          </p:nvPr>
        </p:nvPicPr>
        <p:blipFill rotWithShape="1">
          <a:blip r:embed="rId3"/>
          <a:srcRect r="-1" b="821"/>
          <a:stretch/>
        </p:blipFill>
        <p:spPr>
          <a:xfrm>
            <a:off x="20" y="1"/>
            <a:ext cx="12191979" cy="6858000"/>
          </a:xfrm>
          <a:prstGeom prst="rect">
            <a:avLst/>
          </a:prstGeom>
        </p:spPr>
      </p:pic>
      <p:sp>
        <p:nvSpPr>
          <p:cNvPr id="6" name="Rectangle 5">
            <a:extLst>
              <a:ext uri="{FF2B5EF4-FFF2-40B4-BE49-F238E27FC236}">
                <a16:creationId xmlns:a16="http://schemas.microsoft.com/office/drawing/2014/main" id="{D9285E66-9145-FE62-FB82-5BD075C78E7D}"/>
              </a:ext>
            </a:extLst>
          </p:cNvPr>
          <p:cNvSpPr/>
          <p:nvPr/>
        </p:nvSpPr>
        <p:spPr>
          <a:xfrm>
            <a:off x="0" y="5333999"/>
            <a:ext cx="12192000" cy="1896533"/>
          </a:xfrm>
          <a:prstGeom prst="rect">
            <a:avLst/>
          </a:prstGeom>
          <a:gradFill flip="none" rotWithShape="1">
            <a:gsLst>
              <a:gs pos="0">
                <a:srgbClr val="3C1720"/>
              </a:gs>
              <a:gs pos="48000">
                <a:srgbClr val="1D272C"/>
              </a:gs>
              <a:gs pos="100000">
                <a:srgbClr val="785759">
                  <a:alpha val="3668"/>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7620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 name="Content Placeholder 15" descr="A blue world map with lines and dots&#10;&#10;Description automatically generated">
            <a:extLst>
              <a:ext uri="{FF2B5EF4-FFF2-40B4-BE49-F238E27FC236}">
                <a16:creationId xmlns:a16="http://schemas.microsoft.com/office/drawing/2014/main" id="{1285A926-36DF-AD35-7188-4E8A5ED599FF}"/>
              </a:ext>
            </a:extLst>
          </p:cNvPr>
          <p:cNvPicPr>
            <a:picLocks noGrp="1" noChangeAspect="1"/>
          </p:cNvPicPr>
          <p:nvPr>
            <p:ph idx="1"/>
          </p:nvPr>
        </p:nvPicPr>
        <p:blipFill rotWithShape="1">
          <a:blip r:embed="rId3"/>
          <a:srcRect t="13004" b="2742"/>
          <a:stretch/>
        </p:blipFill>
        <p:spPr>
          <a:xfrm>
            <a:off x="20" y="1282"/>
            <a:ext cx="12191980" cy="6856718"/>
          </a:xfrm>
          <a:prstGeom prst="rect">
            <a:avLst/>
          </a:prstGeom>
        </p:spPr>
      </p:pic>
      <mc:AlternateContent xmlns:mc="http://schemas.openxmlformats.org/markup-compatibility/2006">
        <mc:Choice xmlns:pslz="http://schemas.microsoft.com/office/powerpoint/2016/slidezoom" Requires="pslz">
          <p:graphicFrame>
            <p:nvGraphicFramePr>
              <p:cNvPr id="3" name="Slide Zoom 2">
                <a:extLst>
                  <a:ext uri="{FF2B5EF4-FFF2-40B4-BE49-F238E27FC236}">
                    <a16:creationId xmlns:a16="http://schemas.microsoft.com/office/drawing/2014/main" id="{38DF840B-4BAF-CAA4-F500-C88FF74228D3}"/>
                  </a:ext>
                </a:extLst>
              </p:cNvPr>
              <p:cNvGraphicFramePr>
                <a:graphicFrameLocks noChangeAspect="1"/>
              </p:cNvGraphicFramePr>
              <p:nvPr>
                <p:extLst>
                  <p:ext uri="{D42A27DB-BD31-4B8C-83A1-F6EECF244321}">
                    <p14:modId xmlns:p14="http://schemas.microsoft.com/office/powerpoint/2010/main" val="1587622537"/>
                  </p:ext>
                </p:extLst>
              </p:nvPr>
            </p:nvGraphicFramePr>
            <p:xfrm>
              <a:off x="5629973" y="1438042"/>
              <a:ext cx="5560223" cy="3535402"/>
            </p:xfrm>
            <a:graphic>
              <a:graphicData uri="http://schemas.microsoft.com/office/powerpoint/2016/slidezoom">
                <pslz:sldZm>
                  <pslz:sldZmObj sldId="301" cId="3495183314">
                    <pslz:zmPr id="{848E714E-DB41-DD41-8A8B-B16312E26B15}" imageType="cover" transitionDur="1000">
                      <p166:blipFill xmlns:p166="http://schemas.microsoft.com/office/powerpoint/2016/6/main">
                        <a:blip r:embed="rId4"/>
                        <a:stretch>
                          <a:fillRect/>
                        </a:stretch>
                      </p166:blipFill>
                      <p166:spPr xmlns:p166="http://schemas.microsoft.com/office/powerpoint/2016/6/main">
                        <a:xfrm>
                          <a:off x="0" y="0"/>
                          <a:ext cx="5560223" cy="3535402"/>
                        </a:xfrm>
                        <a:prstGeom prst="rect">
                          <a:avLst/>
                        </a:prstGeom>
                        <a:ln w="3175">
                          <a:noFill/>
                        </a:ln>
                      </p166:spPr>
                    </pslz:zmPr>
                  </pslz:sldZmObj>
                </pslz:sldZm>
              </a:graphicData>
            </a:graphic>
          </p:graphicFrame>
        </mc:Choice>
        <mc:Fallback>
          <p:pic>
            <p:nvPicPr>
              <p:cNvPr id="3" name="Slide Zoom 2">
                <a:hlinkClick r:id="rId5" action="ppaction://hlinksldjump"/>
                <a:extLst>
                  <a:ext uri="{FF2B5EF4-FFF2-40B4-BE49-F238E27FC236}">
                    <a16:creationId xmlns:a16="http://schemas.microsoft.com/office/drawing/2014/main" id="{38DF840B-4BAF-CAA4-F500-C88FF74228D3}"/>
                  </a:ext>
                </a:extLst>
              </p:cNvPr>
              <p:cNvPicPr>
                <a:picLocks noGrp="1" noRot="1" noChangeAspect="1" noMove="1" noResize="1" noEditPoints="1" noAdjustHandles="1" noChangeArrowheads="1" noChangeShapeType="1"/>
              </p:cNvPicPr>
              <p:nvPr/>
            </p:nvPicPr>
            <p:blipFill>
              <a:blip r:embed="rId4"/>
              <a:stretch>
                <a:fillRect/>
              </a:stretch>
            </p:blipFill>
            <p:spPr>
              <a:xfrm>
                <a:off x="5629973" y="1438042"/>
                <a:ext cx="5560223" cy="3535402"/>
              </a:xfrm>
              <a:prstGeom prst="rect">
                <a:avLst/>
              </a:prstGeom>
              <a:ln w="3175">
                <a:noFill/>
              </a:ln>
            </p:spPr>
          </p:pic>
        </mc:Fallback>
      </mc:AlternateContent>
      <mc:AlternateContent xmlns:mc="http://schemas.openxmlformats.org/markup-compatibility/2006">
        <mc:Choice xmlns:pslz="http://schemas.microsoft.com/office/powerpoint/2016/slidezoom" Requires="pslz">
          <p:graphicFrame>
            <p:nvGraphicFramePr>
              <p:cNvPr id="5" name="Slide Zoom 4">
                <a:extLst>
                  <a:ext uri="{FF2B5EF4-FFF2-40B4-BE49-F238E27FC236}">
                    <a16:creationId xmlns:a16="http://schemas.microsoft.com/office/drawing/2014/main" id="{D29573BE-4A54-FC9D-A233-E8A03C7F4C9C}"/>
                  </a:ext>
                </a:extLst>
              </p:cNvPr>
              <p:cNvGraphicFramePr>
                <a:graphicFrameLocks noChangeAspect="1"/>
              </p:cNvGraphicFramePr>
              <p:nvPr>
                <p:extLst>
                  <p:ext uri="{D42A27DB-BD31-4B8C-83A1-F6EECF244321}">
                    <p14:modId xmlns:p14="http://schemas.microsoft.com/office/powerpoint/2010/main" val="1515581974"/>
                  </p:ext>
                </p:extLst>
              </p:nvPr>
            </p:nvGraphicFramePr>
            <p:xfrm>
              <a:off x="596838" y="1910110"/>
              <a:ext cx="4075353" cy="2591265"/>
            </p:xfrm>
            <a:graphic>
              <a:graphicData uri="http://schemas.microsoft.com/office/powerpoint/2016/slidezoom">
                <pslz:sldZm>
                  <pslz:sldZmObj sldId="302" cId="543968613">
                    <pslz:zmPr id="{0A5A8A3E-A4CD-3445-AD50-BA20426ABE17}" imageType="cover" transitionDur="1000">
                      <p166:blipFill xmlns:p166="http://schemas.microsoft.com/office/powerpoint/2016/6/main">
                        <a:blip r:embed="rId4"/>
                        <a:stretch>
                          <a:fillRect/>
                        </a:stretch>
                      </p166:blipFill>
                      <p166:spPr xmlns:p166="http://schemas.microsoft.com/office/powerpoint/2016/6/main">
                        <a:xfrm>
                          <a:off x="0" y="0"/>
                          <a:ext cx="4075353" cy="2591265"/>
                        </a:xfrm>
                        <a:prstGeom prst="rect">
                          <a:avLst/>
                        </a:prstGeom>
                        <a:ln w="3175">
                          <a:noFill/>
                        </a:ln>
                      </p166:spPr>
                    </pslz:zmPr>
                  </pslz:sldZmObj>
                </pslz:sldZm>
              </a:graphicData>
            </a:graphic>
          </p:graphicFrame>
        </mc:Choice>
        <mc:Fallback>
          <p:pic>
            <p:nvPicPr>
              <p:cNvPr id="5" name="Slide Zoom 4">
                <a:hlinkClick r:id="rId6" action="ppaction://hlinksldjump"/>
                <a:extLst>
                  <a:ext uri="{FF2B5EF4-FFF2-40B4-BE49-F238E27FC236}">
                    <a16:creationId xmlns:a16="http://schemas.microsoft.com/office/drawing/2014/main" id="{D29573BE-4A54-FC9D-A233-E8A03C7F4C9C}"/>
                  </a:ext>
                </a:extLst>
              </p:cNvPr>
              <p:cNvPicPr>
                <a:picLocks noGrp="1" noRot="1" noChangeAspect="1" noMove="1" noResize="1" noEditPoints="1" noAdjustHandles="1" noChangeArrowheads="1" noChangeShapeType="1"/>
              </p:cNvPicPr>
              <p:nvPr/>
            </p:nvPicPr>
            <p:blipFill>
              <a:blip r:embed="rId4"/>
              <a:stretch>
                <a:fillRect/>
              </a:stretch>
            </p:blipFill>
            <p:spPr>
              <a:xfrm>
                <a:off x="596838" y="1910110"/>
                <a:ext cx="4075353" cy="2591265"/>
              </a:xfrm>
              <a:prstGeom prst="rect">
                <a:avLst/>
              </a:prstGeom>
              <a:ln w="3175">
                <a:noFill/>
              </a:ln>
            </p:spPr>
          </p:pic>
        </mc:Fallback>
      </mc:AlternateContent>
    </p:spTree>
    <p:extLst>
      <p:ext uri="{BB962C8B-B14F-4D97-AF65-F5344CB8AC3E}">
        <p14:creationId xmlns:p14="http://schemas.microsoft.com/office/powerpoint/2010/main" val="37333576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25467</TotalTime>
  <Words>9652</Words>
  <Application>Microsoft Macintosh PowerPoint</Application>
  <PresentationFormat>Widescreen</PresentationFormat>
  <Paragraphs>675</Paragraphs>
  <Slides>37</Slides>
  <Notes>37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Calibri</vt:lpstr>
      <vt:lpstr>Calibri Light</vt:lpstr>
      <vt:lpstr>Cambria Math</vt:lpstr>
      <vt:lpstr>Palatino Linotype</vt:lpstr>
      <vt:lpstr>söhne</vt:lpstr>
      <vt:lpstr>Times New Roman</vt:lpstr>
      <vt:lpstr>TimesNewRomanPSMT</vt:lpstr>
      <vt:lpstr>Office Theme</vt:lpstr>
      <vt:lpstr>PowerPoint Presentation</vt:lpstr>
      <vt:lpstr>Acknowledgement   </vt:lpstr>
      <vt:lpstr>Introduction </vt:lpstr>
      <vt:lpstr>PowerPoint Presentation</vt:lpstr>
      <vt:lpstr>PowerPoint Presentation</vt:lpstr>
      <vt:lpstr>PowerPoint Presentation</vt:lpstr>
      <vt:lpstr>Weather modification history  Intentional alteration of weather patterns </vt:lpstr>
      <vt:lpstr>PowerPoint Presentation</vt:lpstr>
      <vt:lpstr>PowerPoint Presentation</vt:lpstr>
      <vt:lpstr>PowerPoint Presentation</vt:lpstr>
      <vt:lpstr>PowerPoint Presentation</vt:lpstr>
      <vt:lpstr>PowerPoint Presentation</vt:lpstr>
      <vt:lpstr>PowerPoint Presentation</vt:lpstr>
      <vt:lpstr>CHAPTER 2. ENHANCEMENT OF PRECIPITATION BY CLOUD SEEDING METHODS.  </vt:lpstr>
      <vt:lpstr>PowerPoint Presentation</vt:lpstr>
      <vt:lpstr>San Angelo, TX</vt:lpstr>
      <vt:lpstr>PowerPoint Presentation</vt:lpstr>
      <vt:lpstr>Data Analysis</vt:lpstr>
      <vt:lpstr>CHAPTER 3: LONG-TERM STATISTICAL ANALYSIS.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Assessing the impact of cloud seeding on hydrological processes in San Angelo TX</vt:lpstr>
      <vt:lpstr>PowerPoint Presentation</vt:lpstr>
      <vt:lpstr>PowerPoint Presentation</vt:lpstr>
      <vt:lpstr>CHAPTER 5 : EVALUATING CLOUD SEEDING’S ROLE IN ATMOSPHERIC AEROSOLS AND AIR QUALITY DYNAMICS </vt:lpstr>
      <vt:lpstr>PowerPoint Presentation</vt:lpstr>
      <vt:lpstr>PowerPoint Presentation</vt:lpstr>
      <vt:lpstr>PowerPoint Presentation</vt:lpstr>
      <vt:lpstr>Conclusion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 homoud, Marya (cep4df)</dc:creator>
  <cp:lastModifiedBy>Al homoud, Marya (cep4df)</cp:lastModifiedBy>
  <cp:revision>8</cp:revision>
  <cp:lastPrinted>2024-03-30T01:48:59Z</cp:lastPrinted>
  <dcterms:created xsi:type="dcterms:W3CDTF">2024-03-13T02:09:26Z</dcterms:created>
  <dcterms:modified xsi:type="dcterms:W3CDTF">2024-03-31T21:59:24Z</dcterms:modified>
</cp:coreProperties>
</file>