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67" r:id="rId3"/>
    <p:sldId id="257" r:id="rId4"/>
    <p:sldId id="265" r:id="rId5"/>
    <p:sldId id="258" r:id="rId6"/>
    <p:sldId id="259" r:id="rId7"/>
    <p:sldId id="260" r:id="rId8"/>
    <p:sldId id="261" r:id="rId9"/>
    <p:sldId id="262" r:id="rId10"/>
    <p:sldId id="263" r:id="rId11"/>
    <p:sldId id="266" r:id="rId12"/>
    <p:sldId id="264" r:id="rId1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286"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540B5-C1C7-462D-B3D5-331D666BAA62}" type="datetimeFigureOut">
              <a:rPr lang="en-SG" smtClean="0"/>
              <a:t>3/4/2024</a:t>
            </a:fld>
            <a:endParaRPr lang="en-SG"/>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9E635-69E7-45C3-B33F-04A81233E5D2}" type="slidenum">
              <a:rPr lang="en-SG" smtClean="0"/>
              <a:t>‹#›</a:t>
            </a:fld>
            <a:endParaRPr lang="en-SG"/>
          </a:p>
        </p:txBody>
      </p:sp>
    </p:spTree>
    <p:extLst>
      <p:ext uri="{BB962C8B-B14F-4D97-AF65-F5344CB8AC3E}">
        <p14:creationId xmlns:p14="http://schemas.microsoft.com/office/powerpoint/2010/main" val="1127621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ED1178-B697-4175-A4C4-C4FC0CDC008F}" type="datetime1">
              <a:rPr lang="en-SG" smtClean="0"/>
              <a:t>3/4/2024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lvl1pPr>
              <a:defRPr sz="2800"/>
            </a:lvl1pPr>
          </a:lstStyle>
          <a:p>
            <a:fld id="{185FD393-2C51-491A-BBD3-CF93751103F0}" type="slidenum">
              <a:rPr lang="en-SG" smtClean="0"/>
              <a:pPr/>
              <a:t>‹#›</a:t>
            </a:fld>
            <a:endParaRPr lang="en-SG"/>
          </a:p>
        </p:txBody>
      </p:sp>
      <p:pic>
        <p:nvPicPr>
          <p:cNvPr id="7" name="Picture 6" descr="A picture containing company name&#10;&#10;Description automatically generated">
            <a:extLst>
              <a:ext uri="{FF2B5EF4-FFF2-40B4-BE49-F238E27FC236}">
                <a16:creationId xmlns:a16="http://schemas.microsoft.com/office/drawing/2014/main" id="{D1B2AF67-576F-EA16-5E0E-C264AC6466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12139" y="128342"/>
            <a:ext cx="1286319" cy="647173"/>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EC3223A9-4F6D-BBBF-DF7B-C781C0D8D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56355" y="191656"/>
            <a:ext cx="1169647" cy="530240"/>
          </a:xfrm>
          <a:prstGeom prst="rect">
            <a:avLst/>
          </a:prstGeom>
        </p:spPr>
      </p:pic>
    </p:spTree>
    <p:extLst>
      <p:ext uri="{BB962C8B-B14F-4D97-AF65-F5344CB8AC3E}">
        <p14:creationId xmlns:p14="http://schemas.microsoft.com/office/powerpoint/2010/main" val="323302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CB3164-7F2D-4DF0-8625-ED7F31F8A43D}" type="datetime1">
              <a:rPr lang="en-SG" smtClean="0"/>
              <a:t>3/4/2024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85FD393-2C51-491A-BBD3-CF93751103F0}" type="slidenum">
              <a:rPr lang="en-SG" smtClean="0"/>
              <a:t>‹#›</a:t>
            </a:fld>
            <a:endParaRPr lang="en-SG"/>
          </a:p>
        </p:txBody>
      </p:sp>
    </p:spTree>
    <p:extLst>
      <p:ext uri="{BB962C8B-B14F-4D97-AF65-F5344CB8AC3E}">
        <p14:creationId xmlns:p14="http://schemas.microsoft.com/office/powerpoint/2010/main" val="4178253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EBCD7-C5CC-498E-B0AF-E2A4FA1695B3}" type="datetime1">
              <a:rPr lang="en-SG" smtClean="0"/>
              <a:t>3/4/2024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85FD393-2C51-491A-BBD3-CF93751103F0}" type="slidenum">
              <a:rPr lang="en-SG" smtClean="0"/>
              <a:t>‹#›</a:t>
            </a:fld>
            <a:endParaRPr lang="en-SG"/>
          </a:p>
        </p:txBody>
      </p:sp>
    </p:spTree>
    <p:extLst>
      <p:ext uri="{BB962C8B-B14F-4D97-AF65-F5344CB8AC3E}">
        <p14:creationId xmlns:p14="http://schemas.microsoft.com/office/powerpoint/2010/main" val="482967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00F4D-514B-409D-A0F2-1F552518B8D3}" type="datetime1">
              <a:rPr lang="en-SG" smtClean="0"/>
              <a:t>3/4/2024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lvl1pPr>
              <a:defRPr sz="2400"/>
            </a:lvl1pPr>
          </a:lstStyle>
          <a:p>
            <a:fld id="{185FD393-2C51-491A-BBD3-CF93751103F0}" type="slidenum">
              <a:rPr lang="en-SG" smtClean="0"/>
              <a:pPr/>
              <a:t>‹#›</a:t>
            </a:fld>
            <a:endParaRPr lang="en-SG"/>
          </a:p>
        </p:txBody>
      </p:sp>
      <p:pic>
        <p:nvPicPr>
          <p:cNvPr id="7" name="Picture 6" descr="A picture containing company name&#10;&#10;Description automatically generated">
            <a:extLst>
              <a:ext uri="{FF2B5EF4-FFF2-40B4-BE49-F238E27FC236}">
                <a16:creationId xmlns:a16="http://schemas.microsoft.com/office/drawing/2014/main" id="{02C13615-3786-FCC6-127C-D505997149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24638" y="50232"/>
            <a:ext cx="1343473" cy="675928"/>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A7FF0B11-29EB-86B5-96AD-07930098A3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68854" y="113546"/>
            <a:ext cx="1221618" cy="553800"/>
          </a:xfrm>
          <a:prstGeom prst="rect">
            <a:avLst/>
          </a:prstGeom>
        </p:spPr>
      </p:pic>
    </p:spTree>
    <p:extLst>
      <p:ext uri="{BB962C8B-B14F-4D97-AF65-F5344CB8AC3E}">
        <p14:creationId xmlns:p14="http://schemas.microsoft.com/office/powerpoint/2010/main" val="300727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0CF9BB-6E5B-4688-BEBD-5E8AF2253D0D}" type="datetime1">
              <a:rPr lang="en-SG" smtClean="0"/>
              <a:t>3/4/2024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85FD393-2C51-491A-BBD3-CF93751103F0}" type="slidenum">
              <a:rPr lang="en-SG" smtClean="0"/>
              <a:t>‹#›</a:t>
            </a:fld>
            <a:endParaRPr lang="en-SG"/>
          </a:p>
        </p:txBody>
      </p:sp>
    </p:spTree>
    <p:extLst>
      <p:ext uri="{BB962C8B-B14F-4D97-AF65-F5344CB8AC3E}">
        <p14:creationId xmlns:p14="http://schemas.microsoft.com/office/powerpoint/2010/main" val="117460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08A63B-9B28-4FF6-908F-8D92187B0AB5}" type="datetime1">
              <a:rPr lang="en-SG" smtClean="0"/>
              <a:t>3/4/2024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85FD393-2C51-491A-BBD3-CF93751103F0}" type="slidenum">
              <a:rPr lang="en-SG" smtClean="0"/>
              <a:t>‹#›</a:t>
            </a:fld>
            <a:endParaRPr lang="en-SG"/>
          </a:p>
        </p:txBody>
      </p:sp>
    </p:spTree>
    <p:extLst>
      <p:ext uri="{BB962C8B-B14F-4D97-AF65-F5344CB8AC3E}">
        <p14:creationId xmlns:p14="http://schemas.microsoft.com/office/powerpoint/2010/main" val="394009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F11D5C-EAFD-415D-AF1C-84323B5E3008}" type="datetime1">
              <a:rPr lang="en-SG" smtClean="0"/>
              <a:t>3/4/2024</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185FD393-2C51-491A-BBD3-CF93751103F0}" type="slidenum">
              <a:rPr lang="en-SG" smtClean="0"/>
              <a:t>‹#›</a:t>
            </a:fld>
            <a:endParaRPr lang="en-SG"/>
          </a:p>
        </p:txBody>
      </p:sp>
    </p:spTree>
    <p:extLst>
      <p:ext uri="{BB962C8B-B14F-4D97-AF65-F5344CB8AC3E}">
        <p14:creationId xmlns:p14="http://schemas.microsoft.com/office/powerpoint/2010/main" val="339424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E0EA64-2DDA-4201-A573-25AE47A92A4F}" type="datetime1">
              <a:rPr lang="en-SG" smtClean="0"/>
              <a:t>3/4/2024</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185FD393-2C51-491A-BBD3-CF93751103F0}" type="slidenum">
              <a:rPr lang="en-SG" smtClean="0"/>
              <a:t>‹#›</a:t>
            </a:fld>
            <a:endParaRPr lang="en-SG"/>
          </a:p>
        </p:txBody>
      </p:sp>
    </p:spTree>
    <p:extLst>
      <p:ext uri="{BB962C8B-B14F-4D97-AF65-F5344CB8AC3E}">
        <p14:creationId xmlns:p14="http://schemas.microsoft.com/office/powerpoint/2010/main" val="358015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737ECF-2A02-4F5B-8E5B-EA40602A823D}" type="datetime1">
              <a:rPr lang="en-SG" smtClean="0"/>
              <a:t>3/4/2024</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185FD393-2C51-491A-BBD3-CF93751103F0}" type="slidenum">
              <a:rPr lang="en-SG" smtClean="0"/>
              <a:t>‹#›</a:t>
            </a:fld>
            <a:endParaRPr lang="en-SG"/>
          </a:p>
        </p:txBody>
      </p:sp>
    </p:spTree>
    <p:extLst>
      <p:ext uri="{BB962C8B-B14F-4D97-AF65-F5344CB8AC3E}">
        <p14:creationId xmlns:p14="http://schemas.microsoft.com/office/powerpoint/2010/main" val="355262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6D7232-5FB4-4AE6-AE5C-DA6E424297DC}" type="datetime1">
              <a:rPr lang="en-SG" smtClean="0"/>
              <a:t>3/4/2024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85FD393-2C51-491A-BBD3-CF93751103F0}" type="slidenum">
              <a:rPr lang="en-SG" smtClean="0"/>
              <a:t>‹#›</a:t>
            </a:fld>
            <a:endParaRPr lang="en-SG"/>
          </a:p>
        </p:txBody>
      </p:sp>
    </p:spTree>
    <p:extLst>
      <p:ext uri="{BB962C8B-B14F-4D97-AF65-F5344CB8AC3E}">
        <p14:creationId xmlns:p14="http://schemas.microsoft.com/office/powerpoint/2010/main" val="389968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5B6C03-9AE7-4C70-A5A8-B2C3B8CD4344}" type="datetime1">
              <a:rPr lang="en-SG" smtClean="0"/>
              <a:t>3/4/2024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85FD393-2C51-491A-BBD3-CF93751103F0}" type="slidenum">
              <a:rPr lang="en-SG" smtClean="0"/>
              <a:t>‹#›</a:t>
            </a:fld>
            <a:endParaRPr lang="en-SG"/>
          </a:p>
        </p:txBody>
      </p:sp>
    </p:spTree>
    <p:extLst>
      <p:ext uri="{BB962C8B-B14F-4D97-AF65-F5344CB8AC3E}">
        <p14:creationId xmlns:p14="http://schemas.microsoft.com/office/powerpoint/2010/main" val="161998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6575AD-3821-4935-9384-FE2D10203780}" type="datetime1">
              <a:rPr lang="en-SG" smtClean="0"/>
              <a:t>3/4/2024</a:t>
            </a:fld>
            <a:endParaRPr lang="en-SG"/>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2400">
                <a:solidFill>
                  <a:schemeClr val="tx1">
                    <a:tint val="82000"/>
                  </a:schemeClr>
                </a:solidFill>
              </a:defRPr>
            </a:lvl1pPr>
          </a:lstStyle>
          <a:p>
            <a:fld id="{185FD393-2C51-491A-BBD3-CF93751103F0}" type="slidenum">
              <a:rPr lang="en-SG" smtClean="0"/>
              <a:pPr/>
              <a:t>‹#›</a:t>
            </a:fld>
            <a:endParaRPr lang="en-SG"/>
          </a:p>
        </p:txBody>
      </p:sp>
    </p:spTree>
    <p:extLst>
      <p:ext uri="{BB962C8B-B14F-4D97-AF65-F5344CB8AC3E}">
        <p14:creationId xmlns:p14="http://schemas.microsoft.com/office/powerpoint/2010/main" val="884244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9610-9132-CA72-68C3-5D1E2DC11F3D}"/>
              </a:ext>
            </a:extLst>
          </p:cNvPr>
          <p:cNvSpPr>
            <a:spLocks noGrp="1"/>
          </p:cNvSpPr>
          <p:nvPr>
            <p:ph type="ctrTitle"/>
          </p:nvPr>
        </p:nvSpPr>
        <p:spPr>
          <a:xfrm>
            <a:off x="547321" y="2110337"/>
            <a:ext cx="9095184" cy="2304326"/>
          </a:xfrm>
        </p:spPr>
        <p:txBody>
          <a:bodyPr>
            <a:normAutofit fontScale="90000"/>
          </a:bodyPr>
          <a:lstStyle/>
          <a:p>
            <a:r>
              <a:rPr lang="en-SG" sz="2400" dirty="0"/>
              <a:t>Tkalich, P. and Luu, Q.-H.</a:t>
            </a:r>
            <a:br>
              <a:rPr lang="en-SG" sz="2400" dirty="0"/>
            </a:br>
            <a:r>
              <a:rPr lang="en-SG" sz="3200" b="1" dirty="0"/>
              <a:t>Recent Sea Level Rise and Variability in Singapore Region Derived from Tide Gauges and Satellite Altimetry </a:t>
            </a:r>
            <a:br>
              <a:rPr lang="en-SG" sz="3200" i="1" dirty="0"/>
            </a:br>
            <a:br>
              <a:rPr lang="en-SG" sz="2400" i="1" dirty="0"/>
            </a:br>
            <a:r>
              <a:rPr lang="en-SG" sz="2400" i="1" dirty="0" err="1"/>
              <a:t>EGU</a:t>
            </a:r>
            <a:r>
              <a:rPr lang="en-SG" sz="2400" i="1" dirty="0"/>
              <a:t> General Assembly 2024, Vienna, Austria, 14–19 Apr 2024, EGU24-2288, https://doi.org/10.5194/egusphere-egu24-2288, 2024.</a:t>
            </a:r>
          </a:p>
        </p:txBody>
      </p:sp>
      <p:sp>
        <p:nvSpPr>
          <p:cNvPr id="3" name="Subtitle 2">
            <a:extLst>
              <a:ext uri="{FF2B5EF4-FFF2-40B4-BE49-F238E27FC236}">
                <a16:creationId xmlns:a16="http://schemas.microsoft.com/office/drawing/2014/main" id="{26200DF5-213B-8084-F3C5-FB13A3920E45}"/>
              </a:ext>
            </a:extLst>
          </p:cNvPr>
          <p:cNvSpPr>
            <a:spLocks noGrp="1"/>
          </p:cNvSpPr>
          <p:nvPr>
            <p:ph type="subTitle" idx="1"/>
          </p:nvPr>
        </p:nvSpPr>
        <p:spPr>
          <a:xfrm>
            <a:off x="1121020" y="5074802"/>
            <a:ext cx="7429500" cy="1200329"/>
          </a:xfrm>
        </p:spPr>
        <p:txBody>
          <a:bodyPr>
            <a:normAutofit/>
          </a:bodyPr>
          <a:lstStyle/>
          <a:p>
            <a:pPr>
              <a:lnSpc>
                <a:spcPct val="110000"/>
              </a:lnSpc>
              <a:spcBef>
                <a:spcPts val="0"/>
              </a:spcBef>
            </a:pPr>
            <a:r>
              <a:rPr lang="de-DE" sz="1600" b="1" kern="100" dirty="0">
                <a:effectLst/>
                <a:latin typeface="Arial" panose="020B0604020202020204" pitchFamily="34" charset="0"/>
                <a:ea typeface="Calibri" panose="020F0502020204030204" pitchFamily="34" charset="0"/>
                <a:cs typeface="Times New Roman" panose="02020603050405020304" pitchFamily="18" charset="0"/>
              </a:rPr>
              <a:t>Quang-Hung Luu</a:t>
            </a:r>
            <a:r>
              <a:rPr lang="de-DE" sz="1600" b="1" kern="1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de-DE" sz="1600" b="1" kern="100" dirty="0">
                <a:effectLst/>
                <a:latin typeface="Arial" panose="020B0604020202020204" pitchFamily="34" charset="0"/>
                <a:ea typeface="Calibri" panose="020F0502020204030204" pitchFamily="34" charset="0"/>
                <a:cs typeface="Times New Roman" panose="02020603050405020304" pitchFamily="18" charset="0"/>
              </a:rPr>
              <a:t>, Pavel Tkalich</a:t>
            </a:r>
            <a:r>
              <a:rPr lang="de-DE" sz="1600" b="1" kern="100" baseline="30000" dirty="0">
                <a:effectLst/>
                <a:latin typeface="Arial" panose="020B0604020202020204" pitchFamily="34" charset="0"/>
                <a:ea typeface="Calibri" panose="020F0502020204030204" pitchFamily="34" charset="0"/>
                <a:cs typeface="Times New Roman" panose="02020603050405020304" pitchFamily="18" charset="0"/>
              </a:rPr>
              <a:t>2,3</a:t>
            </a:r>
            <a:endParaRPr lang="en-SG"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pPr>
            <a:r>
              <a:rPr lang="en-SG" sz="1600" kern="1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lang="en-SG"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Monash University (Australia), </a:t>
            </a:r>
          </a:p>
          <a:p>
            <a:pPr>
              <a:lnSpc>
                <a:spcPct val="110000"/>
              </a:lnSpc>
              <a:spcBef>
                <a:spcPts val="0"/>
              </a:spcBef>
            </a:pPr>
            <a:r>
              <a:rPr lang="en-SG" sz="1600" kern="1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lang="en-SG"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National University of Singapore, </a:t>
            </a:r>
          </a:p>
          <a:p>
            <a:pPr>
              <a:lnSpc>
                <a:spcPct val="110000"/>
              </a:lnSpc>
              <a:spcBef>
                <a:spcPts val="0"/>
              </a:spcBef>
            </a:pPr>
            <a:r>
              <a:rPr lang="en-SG" sz="1600" kern="1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r>
              <a:rPr lang="en-SG"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Technology Centre for Offshore and Marine, Singapore </a:t>
            </a:r>
            <a:endParaRPr lang="en-SG"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pPr>
            <a:endParaRPr lang="en-SG" sz="1800" dirty="0"/>
          </a:p>
        </p:txBody>
      </p:sp>
      <p:sp>
        <p:nvSpPr>
          <p:cNvPr id="4" name="Slide Number Placeholder 3">
            <a:extLst>
              <a:ext uri="{FF2B5EF4-FFF2-40B4-BE49-F238E27FC236}">
                <a16:creationId xmlns:a16="http://schemas.microsoft.com/office/drawing/2014/main" id="{D9CE3445-64E6-74B3-4139-2BA745ABEF9C}"/>
              </a:ext>
            </a:extLst>
          </p:cNvPr>
          <p:cNvSpPr>
            <a:spLocks noGrp="1"/>
          </p:cNvSpPr>
          <p:nvPr>
            <p:ph type="sldNum" sz="quarter" idx="12"/>
          </p:nvPr>
        </p:nvSpPr>
        <p:spPr/>
        <p:txBody>
          <a:bodyPr/>
          <a:lstStyle/>
          <a:p>
            <a:fld id="{185FD393-2C51-491A-BBD3-CF93751103F0}" type="slidenum">
              <a:rPr lang="en-SG" smtClean="0"/>
              <a:t>1</a:t>
            </a:fld>
            <a:endParaRPr lang="en-SG"/>
          </a:p>
        </p:txBody>
      </p:sp>
      <p:sp>
        <p:nvSpPr>
          <p:cNvPr id="6" name="TextBox 5">
            <a:extLst>
              <a:ext uri="{FF2B5EF4-FFF2-40B4-BE49-F238E27FC236}">
                <a16:creationId xmlns:a16="http://schemas.microsoft.com/office/drawing/2014/main" id="{5473AE8D-CCCE-9103-6D58-43BFE9F2E871}"/>
              </a:ext>
            </a:extLst>
          </p:cNvPr>
          <p:cNvSpPr txBox="1"/>
          <p:nvPr/>
        </p:nvSpPr>
        <p:spPr>
          <a:xfrm>
            <a:off x="341528" y="704080"/>
            <a:ext cx="4953000" cy="369332"/>
          </a:xfrm>
          <a:prstGeom prst="rect">
            <a:avLst/>
          </a:prstGeom>
          <a:noFill/>
        </p:spPr>
        <p:txBody>
          <a:bodyPr wrap="square">
            <a:spAutoFit/>
          </a:bodyPr>
          <a:lstStyle/>
          <a:p>
            <a:r>
              <a:rPr lang="en-SG" sz="1800" b="0" i="0" u="none" strike="noStrike" baseline="0" dirty="0">
                <a:solidFill>
                  <a:srgbClr val="000000"/>
                </a:solidFill>
                <a:latin typeface="Arial" panose="020B0604020202020204" pitchFamily="34" charset="0"/>
              </a:rPr>
              <a:t>Abstract EGU24-2288</a:t>
            </a:r>
          </a:p>
        </p:txBody>
      </p:sp>
      <p:sp>
        <p:nvSpPr>
          <p:cNvPr id="10" name="TextBox 9">
            <a:extLst>
              <a:ext uri="{FF2B5EF4-FFF2-40B4-BE49-F238E27FC236}">
                <a16:creationId xmlns:a16="http://schemas.microsoft.com/office/drawing/2014/main" id="{05150234-D8B5-AABA-325A-BCED66A7C077}"/>
              </a:ext>
            </a:extLst>
          </p:cNvPr>
          <p:cNvSpPr txBox="1"/>
          <p:nvPr/>
        </p:nvSpPr>
        <p:spPr>
          <a:xfrm>
            <a:off x="341528" y="1142421"/>
            <a:ext cx="9300977" cy="307777"/>
          </a:xfrm>
          <a:prstGeom prst="rect">
            <a:avLst/>
          </a:prstGeom>
          <a:noFill/>
        </p:spPr>
        <p:txBody>
          <a:bodyPr wrap="square">
            <a:spAutoFit/>
          </a:bodyPr>
          <a:lstStyle/>
          <a:p>
            <a:r>
              <a:rPr lang="en-SG" sz="1400" b="1" i="0" u="none" strike="noStrike" baseline="0" dirty="0">
                <a:solidFill>
                  <a:srgbClr val="323232"/>
                </a:solidFill>
                <a:latin typeface="Open Sans SemiBold" panose="020F0502020204030204" pitchFamily="34" charset="0"/>
              </a:rPr>
              <a:t>Poster </a:t>
            </a:r>
            <a:r>
              <a:rPr lang="en-SG" sz="1400" b="0" i="0" u="none" strike="noStrike" baseline="0" dirty="0">
                <a:solidFill>
                  <a:srgbClr val="323232"/>
                </a:solidFill>
                <a:latin typeface="Open Sans" panose="020B0606030504020204" pitchFamily="34" charset="0"/>
              </a:rPr>
              <a:t>| Thursday, 18 Apr, 16:15–18:00 (CEST), Display time Thursday, 18 Apr, 14:00–18:00Hall X5, X5.172</a:t>
            </a:r>
            <a:endParaRPr lang="en-SG" sz="4000" dirty="0"/>
          </a:p>
        </p:txBody>
      </p:sp>
    </p:spTree>
    <p:extLst>
      <p:ext uri="{BB962C8B-B14F-4D97-AF65-F5344CB8AC3E}">
        <p14:creationId xmlns:p14="http://schemas.microsoft.com/office/powerpoint/2010/main" val="1788673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A2E8-B67B-E461-1D7A-525E6A7D371E}"/>
              </a:ext>
            </a:extLst>
          </p:cNvPr>
          <p:cNvSpPr>
            <a:spLocks noGrp="1"/>
          </p:cNvSpPr>
          <p:nvPr>
            <p:ph type="title"/>
          </p:nvPr>
        </p:nvSpPr>
        <p:spPr>
          <a:xfrm>
            <a:off x="518615" y="487957"/>
            <a:ext cx="8898341" cy="1409081"/>
          </a:xfrm>
        </p:spPr>
        <p:txBody>
          <a:bodyPr>
            <a:normAutofit/>
          </a:bodyPr>
          <a:lstStyle/>
          <a:p>
            <a:pPr algn="ctr"/>
            <a:r>
              <a:rPr lang="en-SG" sz="3600" dirty="0"/>
              <a:t>Northeast monsoon sea level </a:t>
            </a:r>
            <a:br>
              <a:rPr lang="en-SG" sz="3600" dirty="0"/>
            </a:br>
            <a:r>
              <a:rPr lang="en-SG" sz="3600" dirty="0"/>
              <a:t>computed using SELFE model</a:t>
            </a:r>
          </a:p>
        </p:txBody>
      </p:sp>
      <p:sp>
        <p:nvSpPr>
          <p:cNvPr id="4" name="Slide Number Placeholder 3">
            <a:extLst>
              <a:ext uri="{FF2B5EF4-FFF2-40B4-BE49-F238E27FC236}">
                <a16:creationId xmlns:a16="http://schemas.microsoft.com/office/drawing/2014/main" id="{44D602D6-A77D-524E-E336-29541CB369CC}"/>
              </a:ext>
            </a:extLst>
          </p:cNvPr>
          <p:cNvSpPr>
            <a:spLocks noGrp="1"/>
          </p:cNvSpPr>
          <p:nvPr>
            <p:ph type="sldNum" sz="quarter" idx="12"/>
          </p:nvPr>
        </p:nvSpPr>
        <p:spPr/>
        <p:txBody>
          <a:bodyPr/>
          <a:lstStyle/>
          <a:p>
            <a:fld id="{185FD393-2C51-491A-BBD3-CF93751103F0}" type="slidenum">
              <a:rPr lang="en-SG" smtClean="0"/>
              <a:pPr/>
              <a:t>10</a:t>
            </a:fld>
            <a:endParaRPr lang="en-SG"/>
          </a:p>
        </p:txBody>
      </p:sp>
      <p:pic>
        <p:nvPicPr>
          <p:cNvPr id="5" name="Picture 4" descr="A picture containing map&#10;&#10;Description automatically generated">
            <a:extLst>
              <a:ext uri="{FF2B5EF4-FFF2-40B4-BE49-F238E27FC236}">
                <a16:creationId xmlns:a16="http://schemas.microsoft.com/office/drawing/2014/main" id="{9F662A1D-842A-C204-23F1-99D05947FF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89" t="6988" r="8083" b="6254"/>
          <a:stretch/>
        </p:blipFill>
        <p:spPr bwMode="auto">
          <a:xfrm>
            <a:off x="686768" y="2334164"/>
            <a:ext cx="4002291" cy="3736859"/>
          </a:xfrm>
          <a:prstGeom prst="rect">
            <a:avLst/>
          </a:prstGeom>
          <a:noFill/>
          <a:ln>
            <a:noFill/>
          </a:ln>
          <a:extLst>
            <a:ext uri="{53640926-AAD7-44D8-BBD7-CCE9431645EC}">
              <a14:shadowObscured xmlns:a14="http://schemas.microsoft.com/office/drawing/2010/main"/>
            </a:ext>
          </a:extLst>
        </p:spPr>
      </p:pic>
      <p:pic>
        <p:nvPicPr>
          <p:cNvPr id="6" name="Picture 5" descr="A picture containing chart&#10;&#10;Description automatically generated">
            <a:extLst>
              <a:ext uri="{FF2B5EF4-FFF2-40B4-BE49-F238E27FC236}">
                <a16:creationId xmlns:a16="http://schemas.microsoft.com/office/drawing/2014/main" id="{C2F54479-ACB0-CB58-8FA3-E23E403E0C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0" t="7139" r="7000" b="4170"/>
          <a:stretch/>
        </p:blipFill>
        <p:spPr bwMode="auto">
          <a:xfrm>
            <a:off x="5216942" y="2334164"/>
            <a:ext cx="4103286" cy="38384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447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28DC5-3E4F-B103-31D8-D0A3DEE570AE}"/>
              </a:ext>
            </a:extLst>
          </p:cNvPr>
          <p:cNvSpPr>
            <a:spLocks noGrp="1"/>
          </p:cNvSpPr>
          <p:nvPr>
            <p:ph type="title"/>
          </p:nvPr>
        </p:nvSpPr>
        <p:spPr>
          <a:xfrm>
            <a:off x="681038" y="697832"/>
            <a:ext cx="8543925" cy="992858"/>
          </a:xfrm>
        </p:spPr>
        <p:txBody>
          <a:bodyPr>
            <a:noAutofit/>
          </a:bodyPr>
          <a:lstStyle/>
          <a:p>
            <a:pPr algn="ctr"/>
            <a:r>
              <a:rPr lang="en-AU" sz="2400" dirty="0"/>
              <a:t>Sea level rise rate (mm/year) in Singapore Strait, 1972-2019</a:t>
            </a:r>
            <a:br>
              <a:rPr lang="en-BR" sz="2400" dirty="0"/>
            </a:br>
            <a:endParaRPr lang="en-SG" sz="2400" dirty="0"/>
          </a:p>
        </p:txBody>
      </p:sp>
      <p:sp>
        <p:nvSpPr>
          <p:cNvPr id="4" name="Slide Number Placeholder 3">
            <a:extLst>
              <a:ext uri="{FF2B5EF4-FFF2-40B4-BE49-F238E27FC236}">
                <a16:creationId xmlns:a16="http://schemas.microsoft.com/office/drawing/2014/main" id="{503AAC6D-2E86-E0B1-D85D-A4150C88DBD3}"/>
              </a:ext>
            </a:extLst>
          </p:cNvPr>
          <p:cNvSpPr>
            <a:spLocks noGrp="1"/>
          </p:cNvSpPr>
          <p:nvPr>
            <p:ph type="sldNum" sz="quarter" idx="12"/>
          </p:nvPr>
        </p:nvSpPr>
        <p:spPr/>
        <p:txBody>
          <a:bodyPr/>
          <a:lstStyle/>
          <a:p>
            <a:fld id="{185FD393-2C51-491A-BBD3-CF93751103F0}" type="slidenum">
              <a:rPr lang="en-SG" smtClean="0"/>
              <a:pPr/>
              <a:t>11</a:t>
            </a:fld>
            <a:endParaRPr lang="en-SG"/>
          </a:p>
        </p:txBody>
      </p:sp>
      <p:graphicFrame>
        <p:nvGraphicFramePr>
          <p:cNvPr id="7" name="Table 6">
            <a:extLst>
              <a:ext uri="{FF2B5EF4-FFF2-40B4-BE49-F238E27FC236}">
                <a16:creationId xmlns:a16="http://schemas.microsoft.com/office/drawing/2014/main" id="{01FBC88B-6D38-6F4D-F869-D69251297E4E}"/>
              </a:ext>
            </a:extLst>
          </p:cNvPr>
          <p:cNvGraphicFramePr>
            <a:graphicFrameLocks noGrp="1"/>
          </p:cNvGraphicFramePr>
          <p:nvPr>
            <p:extLst>
              <p:ext uri="{D42A27DB-BD31-4B8C-83A1-F6EECF244321}">
                <p14:modId xmlns:p14="http://schemas.microsoft.com/office/powerpoint/2010/main" val="1349360339"/>
              </p:ext>
            </p:extLst>
          </p:nvPr>
        </p:nvGraphicFramePr>
        <p:xfrm>
          <a:off x="433138" y="1335505"/>
          <a:ext cx="9023685" cy="4694010"/>
        </p:xfrm>
        <a:graphic>
          <a:graphicData uri="http://schemas.openxmlformats.org/drawingml/2006/table">
            <a:tbl>
              <a:tblPr firstRow="1" firstCol="1" bandRow="1">
                <a:tableStyleId>{5C22544A-7EE6-4342-B048-85BDC9FD1C3A}</a:tableStyleId>
              </a:tblPr>
              <a:tblGrid>
                <a:gridCol w="1330145">
                  <a:extLst>
                    <a:ext uri="{9D8B030D-6E8A-4147-A177-3AD203B41FA5}">
                      <a16:colId xmlns:a16="http://schemas.microsoft.com/office/drawing/2014/main" val="2958403325"/>
                    </a:ext>
                  </a:extLst>
                </a:gridCol>
                <a:gridCol w="923427">
                  <a:extLst>
                    <a:ext uri="{9D8B030D-6E8A-4147-A177-3AD203B41FA5}">
                      <a16:colId xmlns:a16="http://schemas.microsoft.com/office/drawing/2014/main" val="1612951029"/>
                    </a:ext>
                  </a:extLst>
                </a:gridCol>
                <a:gridCol w="1025468">
                  <a:extLst>
                    <a:ext uri="{9D8B030D-6E8A-4147-A177-3AD203B41FA5}">
                      <a16:colId xmlns:a16="http://schemas.microsoft.com/office/drawing/2014/main" val="3921153364"/>
                    </a:ext>
                  </a:extLst>
                </a:gridCol>
                <a:gridCol w="1128230">
                  <a:extLst>
                    <a:ext uri="{9D8B030D-6E8A-4147-A177-3AD203B41FA5}">
                      <a16:colId xmlns:a16="http://schemas.microsoft.com/office/drawing/2014/main" val="4207638144"/>
                    </a:ext>
                  </a:extLst>
                </a:gridCol>
                <a:gridCol w="1128230">
                  <a:extLst>
                    <a:ext uri="{9D8B030D-6E8A-4147-A177-3AD203B41FA5}">
                      <a16:colId xmlns:a16="http://schemas.microsoft.com/office/drawing/2014/main" val="1169411951"/>
                    </a:ext>
                  </a:extLst>
                </a:gridCol>
                <a:gridCol w="1026195">
                  <a:extLst>
                    <a:ext uri="{9D8B030D-6E8A-4147-A177-3AD203B41FA5}">
                      <a16:colId xmlns:a16="http://schemas.microsoft.com/office/drawing/2014/main" val="3218401996"/>
                    </a:ext>
                  </a:extLst>
                </a:gridCol>
                <a:gridCol w="1173097">
                  <a:extLst>
                    <a:ext uri="{9D8B030D-6E8A-4147-A177-3AD203B41FA5}">
                      <a16:colId xmlns:a16="http://schemas.microsoft.com/office/drawing/2014/main" val="2257586847"/>
                    </a:ext>
                  </a:extLst>
                </a:gridCol>
                <a:gridCol w="1288893">
                  <a:extLst>
                    <a:ext uri="{9D8B030D-6E8A-4147-A177-3AD203B41FA5}">
                      <a16:colId xmlns:a16="http://schemas.microsoft.com/office/drawing/2014/main" val="1580634514"/>
                    </a:ext>
                  </a:extLst>
                </a:gridCol>
              </a:tblGrid>
              <a:tr h="196754">
                <a:tc>
                  <a:txBody>
                    <a:bodyPr/>
                    <a:lstStyle/>
                    <a:p>
                      <a:r>
                        <a:rPr lang="en-AU" sz="1400" dirty="0">
                          <a:effectLst/>
                        </a:rPr>
                        <a:t>Station</a:t>
                      </a:r>
                      <a:endParaRPr lang="en-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r>
                        <a:rPr lang="en-AU" sz="1400">
                          <a:effectLst/>
                        </a:rPr>
                        <a:t>Location</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BR"/>
                    </a:p>
                  </a:txBody>
                  <a:tcPr/>
                </a:tc>
                <a:tc>
                  <a:txBody>
                    <a:bodyPr/>
                    <a:lstStyle/>
                    <a:p>
                      <a:pPr algn="ctr"/>
                      <a:r>
                        <a:rPr lang="en-AU" sz="1400">
                          <a:effectLst/>
                        </a:rPr>
                        <a:t>Record</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r>
                        <a:rPr lang="en-AU" sz="1400">
                          <a:effectLst/>
                        </a:rPr>
                        <a:t>Tide gauge</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BR"/>
                    </a:p>
                  </a:txBody>
                  <a:tcPr/>
                </a:tc>
                <a:tc hMerge="1">
                  <a:txBody>
                    <a:bodyPr/>
                    <a:lstStyle/>
                    <a:p>
                      <a:endParaRPr lang="en-BR"/>
                    </a:p>
                  </a:txBody>
                  <a:tcPr/>
                </a:tc>
                <a:tc>
                  <a:txBody>
                    <a:bodyPr/>
                    <a:lstStyle/>
                    <a:p>
                      <a:pPr algn="ctr"/>
                      <a:r>
                        <a:rPr lang="en-AU" sz="1400">
                          <a:effectLst/>
                        </a:rPr>
                        <a:t>Satellite</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793677"/>
                  </a:ext>
                </a:extLst>
              </a:tr>
              <a:tr h="393507">
                <a:tc>
                  <a:txBody>
                    <a:bodyPr/>
                    <a:lstStyle/>
                    <a:p>
                      <a:r>
                        <a:rPr lang="en-AU" sz="1400" dirty="0">
                          <a:effectLst/>
                        </a:rPr>
                        <a:t>Name</a:t>
                      </a:r>
                      <a:endParaRPr lang="en-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Latitude</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Longitude</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Period</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Entire period</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1993 - 2019</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1984 - 2019</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1993 - 2019</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1963696"/>
                  </a:ext>
                </a:extLst>
              </a:tr>
              <a:tr h="361899">
                <a:tc>
                  <a:txBody>
                    <a:bodyPr/>
                    <a:lstStyle/>
                    <a:p>
                      <a:r>
                        <a:rPr lang="en-AU" sz="1400">
                          <a:effectLst/>
                        </a:rPr>
                        <a:t>Johor Bahru</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a:t>
                      </a:r>
                      <a:r>
                        <a:rPr lang="en-AU" sz="1400" baseline="30000">
                          <a:effectLst/>
                        </a:rPr>
                        <a:t>o</a:t>
                      </a:r>
                      <a:r>
                        <a:rPr lang="en-AU" sz="1400">
                          <a:effectLst/>
                        </a:rPr>
                        <a:t>28’N</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103</a:t>
                      </a:r>
                      <a:r>
                        <a:rPr lang="en-AU" sz="1400" baseline="30000">
                          <a:effectLst/>
                        </a:rPr>
                        <a:t>o</a:t>
                      </a:r>
                      <a:r>
                        <a:rPr lang="en-AU" sz="1400">
                          <a:effectLst/>
                        </a:rPr>
                        <a:t>48’E</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1985 - 2011</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3.54 </a:t>
                      </a:r>
                      <a:r>
                        <a:rPr lang="en-AU" sz="1400">
                          <a:effectLst/>
                          <a:sym typeface="Symbol" pitchFamily="2" charset="2"/>
                        </a:rPr>
                        <a:t></a:t>
                      </a:r>
                      <a:r>
                        <a:rPr lang="en-AU" sz="1400">
                          <a:effectLst/>
                        </a:rPr>
                        <a:t> 0.67</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BR"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n-BR" sz="14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4.40 </a:t>
                      </a:r>
                      <a:r>
                        <a:rPr lang="en-AU" sz="1400">
                          <a:effectLst/>
                          <a:sym typeface="Symbol" pitchFamily="2" charset="2"/>
                        </a:rPr>
                        <a:t></a:t>
                      </a:r>
                      <a:r>
                        <a:rPr lang="en-AU" sz="1400">
                          <a:effectLst/>
                        </a:rPr>
                        <a:t> 0.58</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4441368"/>
                  </a:ext>
                </a:extLst>
              </a:tr>
              <a:tr h="384081">
                <a:tc>
                  <a:txBody>
                    <a:bodyPr/>
                    <a:lstStyle/>
                    <a:p>
                      <a:r>
                        <a:rPr lang="en-AU" sz="1400">
                          <a:effectLst/>
                        </a:rPr>
                        <a:t>Sembawang</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a:t>
                      </a:r>
                      <a:r>
                        <a:rPr lang="en-AU" sz="1400" baseline="30000">
                          <a:effectLst/>
                        </a:rPr>
                        <a:t>o</a:t>
                      </a:r>
                      <a:r>
                        <a:rPr lang="en-AU" sz="1400">
                          <a:effectLst/>
                        </a:rPr>
                        <a:t>28’N</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103</a:t>
                      </a:r>
                      <a:r>
                        <a:rPr lang="en-AU" sz="1400" baseline="30000">
                          <a:effectLst/>
                        </a:rPr>
                        <a:t>o</a:t>
                      </a:r>
                      <a:r>
                        <a:rPr lang="en-AU" sz="1400">
                          <a:effectLst/>
                        </a:rPr>
                        <a:t>50’E</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1972 - 2019</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1.83 </a:t>
                      </a:r>
                      <a:r>
                        <a:rPr lang="en-AU" sz="1400">
                          <a:effectLst/>
                          <a:sym typeface="Symbol" pitchFamily="2" charset="2"/>
                        </a:rPr>
                        <a:t></a:t>
                      </a:r>
                      <a:r>
                        <a:rPr lang="en-AU" sz="1400">
                          <a:effectLst/>
                        </a:rPr>
                        <a:t> 0.30</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3.49 </a:t>
                      </a:r>
                      <a:r>
                        <a:rPr lang="en-AU" sz="1400">
                          <a:effectLst/>
                          <a:sym typeface="Symbol" pitchFamily="2" charset="2"/>
                        </a:rPr>
                        <a:t></a:t>
                      </a:r>
                      <a:r>
                        <a:rPr lang="en-AU" sz="1400">
                          <a:effectLst/>
                        </a:rPr>
                        <a:t> 0.72</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2.49 </a:t>
                      </a:r>
                      <a:r>
                        <a:rPr lang="en-AU" sz="1400">
                          <a:effectLst/>
                          <a:sym typeface="Symbol" pitchFamily="2" charset="2"/>
                        </a:rPr>
                        <a:t></a:t>
                      </a:r>
                      <a:r>
                        <a:rPr lang="en-AU" sz="1400">
                          <a:effectLst/>
                        </a:rPr>
                        <a:t> 0.46</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4.40 </a:t>
                      </a:r>
                      <a:r>
                        <a:rPr lang="en-AU" sz="1400">
                          <a:effectLst/>
                          <a:sym typeface="Symbol" pitchFamily="2" charset="2"/>
                        </a:rPr>
                        <a:t></a:t>
                      </a:r>
                      <a:r>
                        <a:rPr lang="en-AU" sz="1400">
                          <a:effectLst/>
                        </a:rPr>
                        <a:t> 0.58</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4162253"/>
                  </a:ext>
                </a:extLst>
              </a:tr>
              <a:tr h="384081">
                <a:tc>
                  <a:txBody>
                    <a:bodyPr/>
                    <a:lstStyle/>
                    <a:p>
                      <a:r>
                        <a:rPr lang="en-AU" sz="1400">
                          <a:effectLst/>
                        </a:rPr>
                        <a:t>Tanjong Pagar</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a:t>
                      </a:r>
                      <a:r>
                        <a:rPr lang="en-AU" sz="1400" baseline="30000">
                          <a:effectLst/>
                        </a:rPr>
                        <a:t>o</a:t>
                      </a:r>
                      <a:r>
                        <a:rPr lang="en-AU" sz="1400">
                          <a:effectLst/>
                        </a:rPr>
                        <a:t>16’N</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103</a:t>
                      </a:r>
                      <a:r>
                        <a:rPr lang="en-AU" sz="1400" baseline="30000">
                          <a:effectLst/>
                        </a:rPr>
                        <a:t>o</a:t>
                      </a:r>
                      <a:r>
                        <a:rPr lang="en-AU" sz="1400">
                          <a:effectLst/>
                        </a:rPr>
                        <a:t>51’E</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1984 - 2019</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4.24 </a:t>
                      </a:r>
                      <a:r>
                        <a:rPr lang="en-AU" sz="1400">
                          <a:effectLst/>
                          <a:sym typeface="Symbol" pitchFamily="2" charset="2"/>
                        </a:rPr>
                        <a:t></a:t>
                      </a:r>
                      <a:r>
                        <a:rPr lang="en-AU" sz="1400">
                          <a:effectLst/>
                        </a:rPr>
                        <a:t> 0.55</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4.00 </a:t>
                      </a:r>
                      <a:r>
                        <a:rPr lang="en-AU" sz="1400">
                          <a:effectLst/>
                          <a:sym typeface="Symbol" pitchFamily="2" charset="2"/>
                        </a:rPr>
                        <a:t></a:t>
                      </a:r>
                      <a:r>
                        <a:rPr lang="en-AU" sz="1400">
                          <a:effectLst/>
                        </a:rPr>
                        <a:t> 0.69</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3.02 </a:t>
                      </a:r>
                      <a:r>
                        <a:rPr lang="en-AU" sz="1400">
                          <a:effectLst/>
                          <a:sym typeface="Symbol" pitchFamily="2" charset="2"/>
                        </a:rPr>
                        <a:t></a:t>
                      </a:r>
                      <a:r>
                        <a:rPr lang="en-AU" sz="1400">
                          <a:effectLst/>
                        </a:rPr>
                        <a:t> 0.55</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4.37 </a:t>
                      </a:r>
                      <a:r>
                        <a:rPr lang="en-AU" sz="1400">
                          <a:effectLst/>
                          <a:sym typeface="Symbol" pitchFamily="2" charset="2"/>
                        </a:rPr>
                        <a:t></a:t>
                      </a:r>
                      <a:r>
                        <a:rPr lang="en-AU" sz="1400">
                          <a:effectLst/>
                        </a:rPr>
                        <a:t> 0.57</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0341793"/>
                  </a:ext>
                </a:extLst>
              </a:tr>
              <a:tr h="361899">
                <a:tc>
                  <a:txBody>
                    <a:bodyPr/>
                    <a:lstStyle/>
                    <a:p>
                      <a:r>
                        <a:rPr lang="en-AU" sz="1400">
                          <a:effectLst/>
                        </a:rPr>
                        <a:t>West Coast</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a:t>
                      </a:r>
                      <a:r>
                        <a:rPr lang="en-AU" sz="1400" baseline="30000">
                          <a:effectLst/>
                        </a:rPr>
                        <a:t>o</a:t>
                      </a:r>
                      <a:r>
                        <a:rPr lang="en-AU" sz="1400">
                          <a:effectLst/>
                        </a:rPr>
                        <a:t>18’N</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103</a:t>
                      </a:r>
                      <a:r>
                        <a:rPr lang="en-AU" sz="1400" baseline="30000">
                          <a:effectLst/>
                        </a:rPr>
                        <a:t>o</a:t>
                      </a:r>
                      <a:r>
                        <a:rPr lang="en-AU" sz="1400">
                          <a:effectLst/>
                        </a:rPr>
                        <a:t>46’E</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1999 - 2019</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3.26 </a:t>
                      </a:r>
                      <a:r>
                        <a:rPr lang="en-AU" sz="1400">
                          <a:effectLst/>
                          <a:sym typeface="Symbol" pitchFamily="2" charset="2"/>
                        </a:rPr>
                        <a:t></a:t>
                      </a:r>
                      <a:r>
                        <a:rPr lang="en-AU" sz="1400">
                          <a:effectLst/>
                        </a:rPr>
                        <a:t> 0.99</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 </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BR" sz="14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4.37 </a:t>
                      </a:r>
                      <a:r>
                        <a:rPr lang="en-AU" sz="1400">
                          <a:effectLst/>
                          <a:sym typeface="Symbol" pitchFamily="2" charset="2"/>
                        </a:rPr>
                        <a:t></a:t>
                      </a:r>
                      <a:r>
                        <a:rPr lang="en-AU" sz="1400">
                          <a:effectLst/>
                        </a:rPr>
                        <a:t> 0.57</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8893170"/>
                  </a:ext>
                </a:extLst>
              </a:tr>
              <a:tr h="542849">
                <a:tc>
                  <a:txBody>
                    <a:bodyPr/>
                    <a:lstStyle/>
                    <a:p>
                      <a:r>
                        <a:rPr lang="en-AU" sz="1400" dirty="0">
                          <a:effectLst/>
                        </a:rPr>
                        <a:t>Raffles Light House</a:t>
                      </a:r>
                      <a:endParaRPr lang="en-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dirty="0">
                          <a:effectLst/>
                        </a:rPr>
                        <a:t>1</a:t>
                      </a:r>
                      <a:r>
                        <a:rPr lang="en-AU" sz="1400" baseline="30000" dirty="0">
                          <a:effectLst/>
                        </a:rPr>
                        <a:t>o</a:t>
                      </a:r>
                      <a:r>
                        <a:rPr lang="en-AU" sz="1400" dirty="0">
                          <a:effectLst/>
                        </a:rPr>
                        <a:t>10’N</a:t>
                      </a:r>
                      <a:endParaRPr lang="en-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103</a:t>
                      </a:r>
                      <a:r>
                        <a:rPr lang="en-AU" sz="1400" baseline="30000">
                          <a:effectLst/>
                        </a:rPr>
                        <a:t>o</a:t>
                      </a:r>
                      <a:r>
                        <a:rPr lang="en-AU" sz="1400">
                          <a:effectLst/>
                        </a:rPr>
                        <a:t>45’E</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1976 - 2019</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2.91 </a:t>
                      </a:r>
                      <a:r>
                        <a:rPr lang="en-AU" sz="1400">
                          <a:effectLst/>
                          <a:sym typeface="Symbol" pitchFamily="2" charset="2"/>
                        </a:rPr>
                        <a:t></a:t>
                      </a:r>
                      <a:r>
                        <a:rPr lang="en-AU" sz="1400">
                          <a:effectLst/>
                        </a:rPr>
                        <a:t> 0.33</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3.59 </a:t>
                      </a:r>
                      <a:r>
                        <a:rPr lang="en-AU" sz="1400">
                          <a:effectLst/>
                          <a:sym typeface="Symbol" pitchFamily="2" charset="2"/>
                        </a:rPr>
                        <a:t></a:t>
                      </a:r>
                      <a:r>
                        <a:rPr lang="en-AU" sz="1400">
                          <a:effectLst/>
                        </a:rPr>
                        <a:t> 0.73</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3.09 </a:t>
                      </a:r>
                      <a:r>
                        <a:rPr lang="en-AU" sz="1400">
                          <a:effectLst/>
                          <a:sym typeface="Symbol" pitchFamily="2" charset="2"/>
                        </a:rPr>
                        <a:t></a:t>
                      </a:r>
                      <a:r>
                        <a:rPr lang="en-AU" sz="1400">
                          <a:effectLst/>
                        </a:rPr>
                        <a:t> 0.45</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4.37 </a:t>
                      </a:r>
                      <a:r>
                        <a:rPr lang="en-AU" sz="1400">
                          <a:effectLst/>
                          <a:sym typeface="Symbol" pitchFamily="2" charset="2"/>
                        </a:rPr>
                        <a:t></a:t>
                      </a:r>
                      <a:r>
                        <a:rPr lang="en-AU" sz="1400">
                          <a:effectLst/>
                        </a:rPr>
                        <a:t> 0.57</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6382033"/>
                  </a:ext>
                </a:extLst>
              </a:tr>
              <a:tr h="527161">
                <a:tc>
                  <a:txBody>
                    <a:bodyPr/>
                    <a:lstStyle/>
                    <a:p>
                      <a:r>
                        <a:rPr lang="en-AU" sz="1400">
                          <a:effectLst/>
                        </a:rPr>
                        <a:t>Tuas (West Jurong)</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a:t>
                      </a:r>
                      <a:r>
                        <a:rPr lang="en-AU" sz="1400" baseline="30000">
                          <a:effectLst/>
                        </a:rPr>
                        <a:t>o</a:t>
                      </a:r>
                      <a:r>
                        <a:rPr lang="en-AU" sz="1400">
                          <a:effectLst/>
                        </a:rPr>
                        <a:t>17’N</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dirty="0">
                          <a:effectLst/>
                        </a:rPr>
                        <a:t>103</a:t>
                      </a:r>
                      <a:r>
                        <a:rPr lang="en-AU" sz="1400" baseline="30000" dirty="0">
                          <a:effectLst/>
                        </a:rPr>
                        <a:t>o</a:t>
                      </a:r>
                      <a:r>
                        <a:rPr lang="en-AU" sz="1400" dirty="0">
                          <a:effectLst/>
                        </a:rPr>
                        <a:t>40’E</a:t>
                      </a:r>
                      <a:endParaRPr lang="en-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1998 - 2012</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4.17 </a:t>
                      </a:r>
                      <a:r>
                        <a:rPr lang="en-AU" sz="1400">
                          <a:effectLst/>
                          <a:sym typeface="Symbol" pitchFamily="2" charset="2"/>
                        </a:rPr>
                        <a:t></a:t>
                      </a:r>
                      <a:r>
                        <a:rPr lang="en-AU" sz="1400">
                          <a:effectLst/>
                        </a:rPr>
                        <a:t> 1.69</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BR" sz="14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n-BR" sz="14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dirty="0">
                          <a:effectLst/>
                        </a:rPr>
                        <a:t>4.37 </a:t>
                      </a:r>
                      <a:r>
                        <a:rPr lang="en-AU" sz="1400" dirty="0">
                          <a:effectLst/>
                          <a:sym typeface="Symbol" pitchFamily="2" charset="2"/>
                        </a:rPr>
                        <a:t></a:t>
                      </a:r>
                      <a:r>
                        <a:rPr lang="en-AU" sz="1400" dirty="0">
                          <a:effectLst/>
                        </a:rPr>
                        <a:t> 0.57</a:t>
                      </a:r>
                      <a:endParaRPr lang="en-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3532332"/>
                  </a:ext>
                </a:extLst>
              </a:tr>
              <a:tr h="384081">
                <a:tc>
                  <a:txBody>
                    <a:bodyPr/>
                    <a:lstStyle/>
                    <a:p>
                      <a:r>
                        <a:rPr lang="en-AU" sz="1400">
                          <a:effectLst/>
                        </a:rPr>
                        <a:t>Sultan Shoal</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a:t>
                      </a:r>
                      <a:r>
                        <a:rPr lang="en-AU" sz="1400" baseline="30000">
                          <a:effectLst/>
                        </a:rPr>
                        <a:t>o</a:t>
                      </a:r>
                      <a:r>
                        <a:rPr lang="en-AU" sz="1400">
                          <a:effectLst/>
                        </a:rPr>
                        <a:t>24’N</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103</a:t>
                      </a:r>
                      <a:r>
                        <a:rPr lang="en-AU" sz="1400" baseline="30000">
                          <a:effectLst/>
                        </a:rPr>
                        <a:t>o</a:t>
                      </a:r>
                      <a:r>
                        <a:rPr lang="en-AU" sz="1400">
                          <a:effectLst/>
                        </a:rPr>
                        <a:t>39’E</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1973 - 2019</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2.67 </a:t>
                      </a:r>
                      <a:r>
                        <a:rPr lang="en-AU" sz="1400">
                          <a:effectLst/>
                          <a:sym typeface="Symbol" pitchFamily="2" charset="2"/>
                        </a:rPr>
                        <a:t></a:t>
                      </a:r>
                      <a:r>
                        <a:rPr lang="en-AU" sz="1400">
                          <a:effectLst/>
                        </a:rPr>
                        <a:t> 0.32</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3.35 </a:t>
                      </a:r>
                      <a:r>
                        <a:rPr lang="en-AU" sz="1400">
                          <a:effectLst/>
                          <a:sym typeface="Symbol" pitchFamily="2" charset="2"/>
                        </a:rPr>
                        <a:t></a:t>
                      </a:r>
                      <a:r>
                        <a:rPr lang="en-AU" sz="1400">
                          <a:effectLst/>
                        </a:rPr>
                        <a:t> 0.81</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3.18 </a:t>
                      </a:r>
                      <a:r>
                        <a:rPr lang="en-AU" sz="1400">
                          <a:effectLst/>
                          <a:sym typeface="Symbol" pitchFamily="2" charset="2"/>
                        </a:rPr>
                        <a:t></a:t>
                      </a:r>
                      <a:r>
                        <a:rPr lang="en-AU" sz="1400">
                          <a:effectLst/>
                        </a:rPr>
                        <a:t> 0.51</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4.37 </a:t>
                      </a:r>
                      <a:r>
                        <a:rPr lang="en-AU" sz="1400">
                          <a:effectLst/>
                          <a:sym typeface="Symbol" pitchFamily="2" charset="2"/>
                        </a:rPr>
                        <a:t></a:t>
                      </a:r>
                      <a:r>
                        <a:rPr lang="en-AU" sz="1400">
                          <a:effectLst/>
                        </a:rPr>
                        <a:t> 0.57</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9464394"/>
                  </a:ext>
                </a:extLst>
              </a:tr>
              <a:tr h="361899">
                <a:tc>
                  <a:txBody>
                    <a:bodyPr/>
                    <a:lstStyle/>
                    <a:p>
                      <a:r>
                        <a:rPr lang="en-AU" sz="1400" dirty="0">
                          <a:effectLst/>
                        </a:rPr>
                        <a:t>West Tuas</a:t>
                      </a:r>
                      <a:endParaRPr lang="en-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a:t>
                      </a:r>
                      <a:r>
                        <a:rPr lang="en-AU" sz="1400" baseline="30000">
                          <a:effectLst/>
                        </a:rPr>
                        <a:t>o</a:t>
                      </a:r>
                      <a:r>
                        <a:rPr lang="en-AU" sz="1400">
                          <a:effectLst/>
                        </a:rPr>
                        <a:t>21’N</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103</a:t>
                      </a:r>
                      <a:r>
                        <a:rPr lang="en-AU" sz="1400" baseline="30000">
                          <a:effectLst/>
                        </a:rPr>
                        <a:t>o</a:t>
                      </a:r>
                      <a:r>
                        <a:rPr lang="en-AU" sz="1400">
                          <a:effectLst/>
                        </a:rPr>
                        <a:t>38’E</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1998 - 2019</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2.20 </a:t>
                      </a:r>
                      <a:r>
                        <a:rPr lang="en-AU" sz="1400">
                          <a:effectLst/>
                          <a:sym typeface="Symbol" pitchFamily="2" charset="2"/>
                        </a:rPr>
                        <a:t></a:t>
                      </a:r>
                      <a:r>
                        <a:rPr lang="en-AU" sz="1400">
                          <a:effectLst/>
                        </a:rPr>
                        <a:t> 1.00</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BR"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n-BR" sz="14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4.37 </a:t>
                      </a:r>
                      <a:r>
                        <a:rPr lang="en-AU" sz="1400">
                          <a:effectLst/>
                          <a:sym typeface="Symbol" pitchFamily="2" charset="2"/>
                        </a:rPr>
                        <a:t></a:t>
                      </a:r>
                      <a:r>
                        <a:rPr lang="en-AU" sz="1400">
                          <a:effectLst/>
                        </a:rPr>
                        <a:t> 0.57</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4367604"/>
                  </a:ext>
                </a:extLst>
              </a:tr>
              <a:tr h="361899">
                <a:tc>
                  <a:txBody>
                    <a:bodyPr/>
                    <a:lstStyle/>
                    <a:p>
                      <a:r>
                        <a:rPr lang="en-AU" sz="1400">
                          <a:effectLst/>
                        </a:rPr>
                        <a:t>Kukup</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a:t>
                      </a:r>
                      <a:r>
                        <a:rPr lang="en-AU" sz="1400" baseline="30000">
                          <a:effectLst/>
                        </a:rPr>
                        <a:t>o</a:t>
                      </a:r>
                      <a:r>
                        <a:rPr lang="en-AU" sz="1400">
                          <a:effectLst/>
                        </a:rPr>
                        <a:t>20’N</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103</a:t>
                      </a:r>
                      <a:r>
                        <a:rPr lang="en-AU" sz="1400" baseline="30000">
                          <a:effectLst/>
                        </a:rPr>
                        <a:t>o</a:t>
                      </a:r>
                      <a:r>
                        <a:rPr lang="en-AU" sz="1400">
                          <a:effectLst/>
                        </a:rPr>
                        <a:t>27’E</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1987 - 2018</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4.70 </a:t>
                      </a:r>
                      <a:r>
                        <a:rPr lang="en-AU" sz="1400">
                          <a:effectLst/>
                          <a:sym typeface="Symbol" pitchFamily="2" charset="2"/>
                        </a:rPr>
                        <a:t></a:t>
                      </a:r>
                      <a:r>
                        <a:rPr lang="en-AU" sz="1400">
                          <a:effectLst/>
                        </a:rPr>
                        <a:t> 0.61</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BR" sz="14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n-BR" sz="14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a:effectLst/>
                        </a:rPr>
                        <a:t>4.37 </a:t>
                      </a:r>
                      <a:r>
                        <a:rPr lang="en-AU" sz="1400">
                          <a:effectLst/>
                          <a:sym typeface="Symbol" pitchFamily="2" charset="2"/>
                        </a:rPr>
                        <a:t></a:t>
                      </a:r>
                      <a:r>
                        <a:rPr lang="en-AU" sz="1400">
                          <a:effectLst/>
                        </a:rPr>
                        <a:t> 0.57</a:t>
                      </a:r>
                      <a:endParaRPr lang="en-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306647"/>
                  </a:ext>
                </a:extLst>
              </a:tr>
              <a:tr h="384081">
                <a:tc gridSpan="3">
                  <a:txBody>
                    <a:bodyPr/>
                    <a:lstStyle/>
                    <a:p>
                      <a:pPr algn="r"/>
                      <a:r>
                        <a:rPr lang="en-AU" sz="1400" b="1" dirty="0">
                          <a:effectLst/>
                        </a:rPr>
                        <a:t>Singapore Strait average</a:t>
                      </a:r>
                      <a:endParaRPr lang="en-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BR"/>
                    </a:p>
                  </a:txBody>
                  <a:tcPr/>
                </a:tc>
                <a:tc hMerge="1">
                  <a:txBody>
                    <a:bodyPr/>
                    <a:lstStyle/>
                    <a:p>
                      <a:endParaRPr lang="en-BR"/>
                    </a:p>
                  </a:txBody>
                  <a:tcPr/>
                </a:tc>
                <a:tc>
                  <a:txBody>
                    <a:bodyPr/>
                    <a:lstStyle/>
                    <a:p>
                      <a:pPr algn="ctr"/>
                      <a:r>
                        <a:rPr lang="en-AU" sz="1400" b="1" dirty="0">
                          <a:effectLst/>
                        </a:rPr>
                        <a:t> </a:t>
                      </a:r>
                      <a:endParaRPr lang="en-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b="1" dirty="0">
                          <a:effectLst/>
                        </a:rPr>
                        <a:t> </a:t>
                      </a:r>
                      <a:endParaRPr lang="en-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b="1" dirty="0">
                          <a:effectLst/>
                        </a:rPr>
                        <a:t>3.61 </a:t>
                      </a:r>
                      <a:r>
                        <a:rPr lang="en-AU" sz="1400" b="1" dirty="0">
                          <a:effectLst/>
                          <a:sym typeface="Symbol" pitchFamily="2" charset="2"/>
                        </a:rPr>
                        <a:t></a:t>
                      </a:r>
                      <a:r>
                        <a:rPr lang="en-AU" sz="1400" b="1" dirty="0">
                          <a:effectLst/>
                        </a:rPr>
                        <a:t> 1.48</a:t>
                      </a:r>
                      <a:endParaRPr lang="en-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b="1" dirty="0">
                          <a:effectLst/>
                        </a:rPr>
                        <a:t>2.95 </a:t>
                      </a:r>
                      <a:r>
                        <a:rPr lang="en-AU" sz="1400" b="1" dirty="0">
                          <a:effectLst/>
                          <a:sym typeface="Symbol" pitchFamily="2" charset="2"/>
                        </a:rPr>
                        <a:t></a:t>
                      </a:r>
                      <a:r>
                        <a:rPr lang="en-AU" sz="1400" b="1" dirty="0">
                          <a:effectLst/>
                        </a:rPr>
                        <a:t> 0.99</a:t>
                      </a:r>
                      <a:endParaRPr lang="en-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b="1" dirty="0">
                          <a:effectLst/>
                        </a:rPr>
                        <a:t>4.38 </a:t>
                      </a:r>
                      <a:r>
                        <a:rPr lang="en-AU" sz="1400" b="1" dirty="0">
                          <a:effectLst/>
                          <a:sym typeface="Symbol" pitchFamily="2" charset="2"/>
                        </a:rPr>
                        <a:t></a:t>
                      </a:r>
                      <a:r>
                        <a:rPr lang="en-AU" sz="1400" b="1" dirty="0">
                          <a:effectLst/>
                        </a:rPr>
                        <a:t> 1.71</a:t>
                      </a:r>
                      <a:endParaRPr lang="en-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8329063"/>
                  </a:ext>
                </a:extLst>
              </a:tr>
            </a:tbl>
          </a:graphicData>
        </a:graphic>
      </p:graphicFrame>
    </p:spTree>
    <p:extLst>
      <p:ext uri="{BB962C8B-B14F-4D97-AF65-F5344CB8AC3E}">
        <p14:creationId xmlns:p14="http://schemas.microsoft.com/office/powerpoint/2010/main" val="2081772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474C-B68D-FA09-1A84-750D5792089A}"/>
              </a:ext>
            </a:extLst>
          </p:cNvPr>
          <p:cNvSpPr>
            <a:spLocks noGrp="1"/>
          </p:cNvSpPr>
          <p:nvPr>
            <p:ph type="title"/>
          </p:nvPr>
        </p:nvSpPr>
        <p:spPr/>
        <p:txBody>
          <a:bodyPr/>
          <a:lstStyle/>
          <a:p>
            <a:pPr algn="ctr"/>
            <a:r>
              <a:rPr lang="en-SG" dirty="0"/>
              <a:t>REFERENCES</a:t>
            </a:r>
          </a:p>
        </p:txBody>
      </p:sp>
      <p:sp>
        <p:nvSpPr>
          <p:cNvPr id="3" name="Content Placeholder 2">
            <a:extLst>
              <a:ext uri="{FF2B5EF4-FFF2-40B4-BE49-F238E27FC236}">
                <a16:creationId xmlns:a16="http://schemas.microsoft.com/office/drawing/2014/main" id="{857E94CA-8E8A-F1AE-51B2-1954C347D958}"/>
              </a:ext>
            </a:extLst>
          </p:cNvPr>
          <p:cNvSpPr>
            <a:spLocks noGrp="1"/>
          </p:cNvSpPr>
          <p:nvPr>
            <p:ph idx="1"/>
          </p:nvPr>
        </p:nvSpPr>
        <p:spPr>
          <a:xfrm>
            <a:off x="469232" y="1253331"/>
            <a:ext cx="9095873" cy="5239542"/>
          </a:xfrm>
        </p:spPr>
        <p:txBody>
          <a:bodyPr>
            <a:noAutofit/>
          </a:bodyPr>
          <a:lstStyle/>
          <a:p>
            <a:pPr marL="0" indent="0" algn="just">
              <a:lnSpc>
                <a:spcPct val="100000"/>
              </a:lnSpc>
              <a:spcBef>
                <a:spcPts val="0"/>
              </a:spcBef>
              <a:spcAft>
                <a:spcPts val="600"/>
              </a:spcAft>
              <a:buNone/>
            </a:pPr>
            <a:endParaRPr lang="en-SG" sz="1600" b="1" kern="0" dirty="0">
              <a:solidFill>
                <a:srgbClr val="000000"/>
              </a:solidFill>
              <a:effectLst/>
              <a:latin typeface="Libre Franklin" pitchFamily="2" charset="0"/>
              <a:ea typeface="Times New Roman" panose="02020603050405020304" pitchFamily="18" charset="0"/>
              <a:cs typeface="Times New Roman" panose="02020603050405020304" pitchFamily="18" charset="0"/>
            </a:endParaRPr>
          </a:p>
          <a:p>
            <a:pPr algn="just">
              <a:lnSpc>
                <a:spcPct val="100000"/>
              </a:lnSpc>
              <a:spcBef>
                <a:spcPts val="0"/>
              </a:spcBef>
              <a:spcAft>
                <a:spcPts val="600"/>
              </a:spcAft>
            </a:pPr>
            <a:r>
              <a:rPr lang="en-AU" sz="1600" dirty="0">
                <a:solidFill>
                  <a:srgbClr val="000000"/>
                </a:solidFill>
                <a:effectLst/>
                <a:latin typeface="Libre Franklin" pitchFamily="2" charset="0"/>
                <a:ea typeface="Calibri" panose="020F0502020204030204" pitchFamily="34" charset="0"/>
                <a:cs typeface="Calibri Light" panose="020F0302020204030204" pitchFamily="34" charset="0"/>
              </a:rPr>
              <a:t>Luu QH, Tkalich P. (2023) Sea Level Change in the Southeast Asia Seas: From Satellite Observations to Numerical Modelling, Chapter in Book: Coastal Altimetry: Selected Case Studies from Asian Shelf Seas, Eds. Stefano </a:t>
            </a:r>
            <a:r>
              <a:rPr lang="en-AU" sz="1600" dirty="0" err="1">
                <a:solidFill>
                  <a:srgbClr val="000000"/>
                </a:solidFill>
                <a:effectLst/>
                <a:latin typeface="Libre Franklin" pitchFamily="2" charset="0"/>
                <a:ea typeface="Calibri" panose="020F0502020204030204" pitchFamily="34" charset="0"/>
                <a:cs typeface="Calibri Light" panose="020F0302020204030204" pitchFamily="34" charset="0"/>
              </a:rPr>
              <a:t>Vignudelli</a:t>
            </a:r>
            <a:r>
              <a:rPr lang="en-AU" sz="1600" dirty="0">
                <a:solidFill>
                  <a:srgbClr val="000000"/>
                </a:solidFill>
                <a:effectLst/>
                <a:latin typeface="Libre Franklin" pitchFamily="2" charset="0"/>
                <a:ea typeface="Calibri" panose="020F0502020204030204" pitchFamily="34" charset="0"/>
                <a:cs typeface="Calibri Light" panose="020F0302020204030204" pitchFamily="34" charset="0"/>
              </a:rPr>
              <a:t> N., Idris N.H., Elsevier, 2023, ISBN: 978-0-323-91708-7, https://doi.org/10.1016/B978-0-323-91708-7.00007-9 . </a:t>
            </a:r>
          </a:p>
          <a:p>
            <a:pPr algn="just">
              <a:lnSpc>
                <a:spcPct val="100000"/>
              </a:lnSpc>
              <a:spcBef>
                <a:spcPts val="0"/>
              </a:spcBef>
              <a:spcAft>
                <a:spcPts val="600"/>
              </a:spcAft>
            </a:pPr>
            <a:r>
              <a:rPr lang="en-AU" sz="1600" dirty="0">
                <a:solidFill>
                  <a:srgbClr val="000000"/>
                </a:solidFill>
                <a:effectLst/>
                <a:latin typeface="Libre Franklin" pitchFamily="2" charset="0"/>
                <a:ea typeface="Calibri" panose="020F0502020204030204" pitchFamily="34" charset="0"/>
                <a:cs typeface="Calibri Light" panose="020F0302020204030204" pitchFamily="34" charset="0"/>
              </a:rPr>
              <a:t>Luu, Q. H., P. Tkalich, and T. W. Tay. (2015). “Sea Level Trend and Variability around Peninsular Malaysia.” </a:t>
            </a:r>
            <a:r>
              <a:rPr lang="en-AU" sz="1600" i="1" dirty="0">
                <a:solidFill>
                  <a:srgbClr val="000000"/>
                </a:solidFill>
                <a:effectLst/>
                <a:latin typeface="Libre Franklin" pitchFamily="2" charset="0"/>
                <a:ea typeface="Calibri" panose="020F0502020204030204" pitchFamily="34" charset="0"/>
                <a:cs typeface="Calibri Light" panose="020F0302020204030204" pitchFamily="34" charset="0"/>
              </a:rPr>
              <a:t>Ocean Science</a:t>
            </a:r>
            <a:r>
              <a:rPr lang="en-AU" sz="1600" dirty="0">
                <a:solidFill>
                  <a:srgbClr val="000000"/>
                </a:solidFill>
                <a:effectLst/>
                <a:latin typeface="Libre Franklin" pitchFamily="2" charset="0"/>
                <a:ea typeface="Calibri" panose="020F0502020204030204" pitchFamily="34" charset="0"/>
                <a:cs typeface="Calibri Light" panose="020F0302020204030204" pitchFamily="34" charset="0"/>
              </a:rPr>
              <a:t> 11: 617–628. doi:10.5194/os-11-617-2015.</a:t>
            </a:r>
            <a:endParaRPr lang="en-SG" sz="1600" dirty="0">
              <a:solidFill>
                <a:srgbClr val="000000"/>
              </a:solidFill>
              <a:effectLst/>
              <a:latin typeface="Libre Franklin" pitchFamily="2" charset="0"/>
              <a:ea typeface="Calibri" panose="020F0502020204030204" pitchFamily="34" charset="0"/>
              <a:cs typeface="Calibri Light" panose="020F0302020204030204" pitchFamily="34" charset="0"/>
            </a:endParaRPr>
          </a:p>
          <a:p>
            <a:pPr algn="just">
              <a:lnSpc>
                <a:spcPct val="100000"/>
              </a:lnSpc>
              <a:spcBef>
                <a:spcPts val="0"/>
              </a:spcBef>
              <a:spcAft>
                <a:spcPts val="600"/>
              </a:spcAft>
            </a:pPr>
            <a:r>
              <a:rPr lang="en-AU" sz="1600" dirty="0">
                <a:solidFill>
                  <a:srgbClr val="000000"/>
                </a:solidFill>
                <a:effectLst/>
                <a:latin typeface="Libre Franklin" pitchFamily="2" charset="0"/>
                <a:ea typeface="Calibri" panose="020F0502020204030204" pitchFamily="34" charset="0"/>
                <a:cs typeface="Calibri Light" panose="020F0302020204030204" pitchFamily="34" charset="0"/>
              </a:rPr>
              <a:t>Luu, Q. H., Q. Wu, P. Tkalich and G. Chen (2018) “Global mean sea level rise during the recent warming hiatus from satellite-based data”, </a:t>
            </a:r>
            <a:r>
              <a:rPr lang="en-AU" sz="1600" i="1" dirty="0">
                <a:solidFill>
                  <a:srgbClr val="000000"/>
                </a:solidFill>
                <a:effectLst/>
                <a:latin typeface="Libre Franklin" pitchFamily="2" charset="0"/>
                <a:ea typeface="Calibri" panose="020F0502020204030204" pitchFamily="34" charset="0"/>
                <a:cs typeface="Calibri Light" panose="020F0302020204030204" pitchFamily="34" charset="0"/>
              </a:rPr>
              <a:t>Remote Sensing Letters</a:t>
            </a:r>
            <a:r>
              <a:rPr lang="en-AU" sz="1600" dirty="0">
                <a:solidFill>
                  <a:srgbClr val="000000"/>
                </a:solidFill>
                <a:effectLst/>
                <a:latin typeface="Libre Franklin" pitchFamily="2" charset="0"/>
                <a:ea typeface="Calibri" panose="020F0502020204030204" pitchFamily="34" charset="0"/>
                <a:cs typeface="Calibri Light" panose="020F0302020204030204" pitchFamily="34" charset="0"/>
              </a:rPr>
              <a:t>, 9:5, 497-506, </a:t>
            </a:r>
            <a:r>
              <a:rPr lang="en-AU" sz="1600" dirty="0" err="1">
                <a:solidFill>
                  <a:srgbClr val="000000"/>
                </a:solidFill>
                <a:effectLst/>
                <a:latin typeface="Libre Franklin" pitchFamily="2" charset="0"/>
                <a:ea typeface="Calibri" panose="020F0502020204030204" pitchFamily="34" charset="0"/>
                <a:cs typeface="Calibri Light" panose="020F0302020204030204" pitchFamily="34" charset="0"/>
              </a:rPr>
              <a:t>doi</a:t>
            </a:r>
            <a:r>
              <a:rPr lang="en-AU" sz="1600" dirty="0">
                <a:solidFill>
                  <a:srgbClr val="000000"/>
                </a:solidFill>
                <a:effectLst/>
                <a:latin typeface="Libre Franklin" pitchFamily="2" charset="0"/>
                <a:ea typeface="Calibri" panose="020F0502020204030204" pitchFamily="34" charset="0"/>
                <a:cs typeface="Calibri Light" panose="020F0302020204030204" pitchFamily="34" charset="0"/>
              </a:rPr>
              <a:t>: 10.1080/2150704X.2018.1437291.</a:t>
            </a:r>
            <a:endParaRPr lang="en-SG" sz="1600" dirty="0">
              <a:solidFill>
                <a:srgbClr val="000000"/>
              </a:solidFill>
              <a:effectLst/>
              <a:latin typeface="Libre Franklin" pitchFamily="2" charset="0"/>
              <a:ea typeface="Calibri" panose="020F0502020204030204" pitchFamily="34" charset="0"/>
              <a:cs typeface="Calibri Light" panose="020F0302020204030204" pitchFamily="34" charset="0"/>
            </a:endParaRPr>
          </a:p>
          <a:p>
            <a:pPr algn="just">
              <a:lnSpc>
                <a:spcPct val="100000"/>
              </a:lnSpc>
              <a:spcBef>
                <a:spcPts val="0"/>
              </a:spcBef>
              <a:spcAft>
                <a:spcPts val="600"/>
              </a:spcAft>
            </a:pPr>
            <a:r>
              <a:rPr lang="en-AU" sz="1600" dirty="0">
                <a:solidFill>
                  <a:srgbClr val="000000"/>
                </a:solidFill>
                <a:effectLst/>
                <a:latin typeface="Libre Franklin" pitchFamily="2" charset="0"/>
                <a:ea typeface="Calibri" panose="020F0502020204030204" pitchFamily="34" charset="0"/>
                <a:cs typeface="Calibri Light" panose="020F0302020204030204" pitchFamily="34" charset="0"/>
              </a:rPr>
              <a:t>Luu, Q.-H., Wu Q, Tkalich P, Chen G. (2019) “Long-term regional trend and variability of mean sea level during the satellite altimetry era”. </a:t>
            </a:r>
            <a:r>
              <a:rPr lang="en-AU" sz="1600" i="1" dirty="0">
                <a:solidFill>
                  <a:srgbClr val="000000"/>
                </a:solidFill>
                <a:effectLst/>
                <a:latin typeface="Libre Franklin" pitchFamily="2" charset="0"/>
                <a:ea typeface="Calibri" panose="020F0502020204030204" pitchFamily="34" charset="0"/>
                <a:cs typeface="Calibri Light" panose="020F0302020204030204" pitchFamily="34" charset="0"/>
              </a:rPr>
              <a:t>Scientia Marina</a:t>
            </a:r>
            <a:r>
              <a:rPr lang="en-AU" sz="1600" dirty="0">
                <a:solidFill>
                  <a:srgbClr val="000000"/>
                </a:solidFill>
                <a:effectLst/>
                <a:latin typeface="Libre Franklin" pitchFamily="2" charset="0"/>
                <a:ea typeface="Calibri" panose="020F0502020204030204" pitchFamily="34" charset="0"/>
                <a:cs typeface="Calibri Light" panose="020F0302020204030204" pitchFamily="34" charset="0"/>
              </a:rPr>
              <a:t>, 83(2), </a:t>
            </a:r>
            <a:r>
              <a:rPr lang="en-AU" sz="1600" dirty="0" err="1">
                <a:solidFill>
                  <a:srgbClr val="000000"/>
                </a:solidFill>
                <a:effectLst/>
                <a:latin typeface="Libre Franklin" pitchFamily="2" charset="0"/>
                <a:ea typeface="Calibri" panose="020F0502020204030204" pitchFamily="34" charset="0"/>
                <a:cs typeface="Calibri Light" panose="020F0302020204030204" pitchFamily="34" charset="0"/>
              </a:rPr>
              <a:t>doi</a:t>
            </a:r>
            <a:r>
              <a:rPr lang="en-AU" sz="1600" dirty="0">
                <a:solidFill>
                  <a:srgbClr val="000000"/>
                </a:solidFill>
                <a:effectLst/>
                <a:latin typeface="Libre Franklin" pitchFamily="2" charset="0"/>
                <a:ea typeface="Calibri" panose="020F0502020204030204" pitchFamily="34" charset="0"/>
                <a:cs typeface="Calibri Light" panose="020F0302020204030204" pitchFamily="34" charset="0"/>
              </a:rPr>
              <a:t>:/10.3989/scimar.04691.05A.</a:t>
            </a:r>
            <a:endParaRPr lang="en-SG" sz="1600" dirty="0">
              <a:solidFill>
                <a:srgbClr val="000000"/>
              </a:solidFill>
              <a:effectLst/>
              <a:latin typeface="Libre Franklin" pitchFamily="2" charset="0"/>
              <a:ea typeface="Calibri" panose="020F0502020204030204" pitchFamily="34" charset="0"/>
              <a:cs typeface="Calibri Light" panose="020F0302020204030204" pitchFamily="34" charset="0"/>
            </a:endParaRPr>
          </a:p>
          <a:p>
            <a:pPr algn="just">
              <a:lnSpc>
                <a:spcPct val="100000"/>
              </a:lnSpc>
              <a:spcBef>
                <a:spcPts val="0"/>
              </a:spcBef>
              <a:spcAft>
                <a:spcPts val="600"/>
              </a:spcAft>
            </a:pPr>
            <a:r>
              <a:rPr lang="en-AU" sz="1600" dirty="0">
                <a:solidFill>
                  <a:srgbClr val="000000"/>
                </a:solidFill>
                <a:effectLst/>
                <a:latin typeface="Libre Franklin" pitchFamily="2" charset="0"/>
                <a:ea typeface="Calibri" panose="020F0502020204030204" pitchFamily="34" charset="0"/>
                <a:cs typeface="Calibri Light" panose="020F0302020204030204" pitchFamily="34" charset="0"/>
              </a:rPr>
              <a:t>Tkalich, P., </a:t>
            </a:r>
            <a:r>
              <a:rPr lang="en-AU" sz="1600" dirty="0" err="1">
                <a:solidFill>
                  <a:srgbClr val="000000"/>
                </a:solidFill>
                <a:effectLst/>
                <a:latin typeface="Libre Franklin" pitchFamily="2" charset="0"/>
                <a:ea typeface="Calibri" panose="020F0502020204030204" pitchFamily="34" charset="0"/>
                <a:cs typeface="Calibri Light" panose="020F0302020204030204" pitchFamily="34" charset="0"/>
              </a:rPr>
              <a:t>Vethamony</a:t>
            </a:r>
            <a:r>
              <a:rPr lang="en-AU" sz="1600" dirty="0">
                <a:solidFill>
                  <a:srgbClr val="000000"/>
                </a:solidFill>
                <a:effectLst/>
                <a:latin typeface="Libre Franklin" pitchFamily="2" charset="0"/>
                <a:ea typeface="Calibri" panose="020F0502020204030204" pitchFamily="34" charset="0"/>
                <a:cs typeface="Calibri Light" panose="020F0302020204030204" pitchFamily="34" charset="0"/>
              </a:rPr>
              <a:t>, P., Babu, M. T., and </a:t>
            </a:r>
            <a:r>
              <a:rPr lang="en-AU" sz="1600" dirty="0" err="1">
                <a:solidFill>
                  <a:srgbClr val="000000"/>
                </a:solidFill>
                <a:effectLst/>
                <a:latin typeface="Libre Franklin" pitchFamily="2" charset="0"/>
                <a:ea typeface="Calibri" panose="020F0502020204030204" pitchFamily="34" charset="0"/>
                <a:cs typeface="Calibri Light" panose="020F0302020204030204" pitchFamily="34" charset="0"/>
              </a:rPr>
              <a:t>Malanotte</a:t>
            </a:r>
            <a:r>
              <a:rPr lang="en-AU" sz="1600" dirty="0">
                <a:solidFill>
                  <a:srgbClr val="000000"/>
                </a:solidFill>
                <a:effectLst/>
                <a:latin typeface="Libre Franklin" pitchFamily="2" charset="0"/>
                <a:ea typeface="Calibri" panose="020F0502020204030204" pitchFamily="34" charset="0"/>
                <a:cs typeface="Calibri Light" panose="020F0302020204030204" pitchFamily="34" charset="0"/>
              </a:rPr>
              <a:t>-Rizzoli, P. (2012) “Storm surges in the Singapore Strait due to winds in the South China Sea”, </a:t>
            </a:r>
            <a:r>
              <a:rPr lang="en-AU" sz="1600" i="1" dirty="0">
                <a:solidFill>
                  <a:srgbClr val="000000"/>
                </a:solidFill>
                <a:effectLst/>
                <a:latin typeface="Libre Franklin" pitchFamily="2" charset="0"/>
                <a:ea typeface="Calibri" panose="020F0502020204030204" pitchFamily="34" charset="0"/>
                <a:cs typeface="Calibri Light" panose="020F0302020204030204" pitchFamily="34" charset="0"/>
              </a:rPr>
              <a:t>Natural Hazards</a:t>
            </a:r>
            <a:r>
              <a:rPr lang="en-AU" sz="1600" dirty="0">
                <a:solidFill>
                  <a:srgbClr val="000000"/>
                </a:solidFill>
                <a:effectLst/>
                <a:latin typeface="Libre Franklin" pitchFamily="2" charset="0"/>
                <a:ea typeface="Calibri" panose="020F0502020204030204" pitchFamily="34" charset="0"/>
                <a:cs typeface="Calibri Light" panose="020F0302020204030204" pitchFamily="34" charset="0"/>
              </a:rPr>
              <a:t>, doi:10.1007/s11069-012-0211-8, 2012.</a:t>
            </a:r>
            <a:endParaRPr lang="en-SG" sz="1600" dirty="0">
              <a:solidFill>
                <a:srgbClr val="000000"/>
              </a:solidFill>
              <a:effectLst/>
              <a:latin typeface="Libre Franklin" pitchFamily="2" charset="0"/>
              <a:ea typeface="Calibri" panose="020F0502020204030204" pitchFamily="34" charset="0"/>
              <a:cs typeface="Calibri Light" panose="020F0302020204030204" pitchFamily="34" charset="0"/>
            </a:endParaRPr>
          </a:p>
          <a:p>
            <a:pPr algn="just">
              <a:lnSpc>
                <a:spcPct val="100000"/>
              </a:lnSpc>
              <a:spcBef>
                <a:spcPts val="0"/>
              </a:spcBef>
              <a:spcAft>
                <a:spcPts val="600"/>
              </a:spcAft>
            </a:pPr>
            <a:r>
              <a:rPr lang="en-AU" sz="1600" dirty="0">
                <a:solidFill>
                  <a:srgbClr val="000000"/>
                </a:solidFill>
                <a:effectLst/>
                <a:latin typeface="Libre Franklin" pitchFamily="2" charset="0"/>
                <a:ea typeface="Calibri" panose="020F0502020204030204" pitchFamily="34" charset="0"/>
                <a:cs typeface="Calibri Light" panose="020F0302020204030204" pitchFamily="34" charset="0"/>
              </a:rPr>
              <a:t>Tkalich, P., </a:t>
            </a:r>
            <a:r>
              <a:rPr lang="en-AU" sz="1600" dirty="0" err="1">
                <a:solidFill>
                  <a:srgbClr val="000000"/>
                </a:solidFill>
                <a:effectLst/>
                <a:latin typeface="Libre Franklin" pitchFamily="2" charset="0"/>
                <a:ea typeface="Calibri" panose="020F0502020204030204" pitchFamily="34" charset="0"/>
                <a:cs typeface="Calibri Light" panose="020F0302020204030204" pitchFamily="34" charset="0"/>
              </a:rPr>
              <a:t>Vethamony</a:t>
            </a:r>
            <a:r>
              <a:rPr lang="en-AU" sz="1600" dirty="0">
                <a:solidFill>
                  <a:srgbClr val="000000"/>
                </a:solidFill>
                <a:effectLst/>
                <a:latin typeface="Libre Franklin" pitchFamily="2" charset="0"/>
                <a:ea typeface="Calibri" panose="020F0502020204030204" pitchFamily="34" charset="0"/>
                <a:cs typeface="Calibri Light" panose="020F0302020204030204" pitchFamily="34" charset="0"/>
              </a:rPr>
              <a:t>, P., Luu, Q.-H., and Babu, M. T. (2013) “Sea level trend and variability in the Singapore Strait”, </a:t>
            </a:r>
            <a:r>
              <a:rPr lang="en-AU" sz="1600" i="1" dirty="0">
                <a:solidFill>
                  <a:srgbClr val="000000"/>
                </a:solidFill>
                <a:effectLst/>
                <a:latin typeface="Libre Franklin" pitchFamily="2" charset="0"/>
                <a:ea typeface="Calibri" panose="020F0502020204030204" pitchFamily="34" charset="0"/>
                <a:cs typeface="Calibri Light" panose="020F0302020204030204" pitchFamily="34" charset="0"/>
              </a:rPr>
              <a:t>Ocean Science</a:t>
            </a:r>
            <a:r>
              <a:rPr lang="en-AU" sz="1600" dirty="0">
                <a:solidFill>
                  <a:srgbClr val="000000"/>
                </a:solidFill>
                <a:effectLst/>
                <a:latin typeface="Libre Franklin" pitchFamily="2" charset="0"/>
                <a:ea typeface="Calibri" panose="020F0502020204030204" pitchFamily="34" charset="0"/>
                <a:cs typeface="Calibri Light" panose="020F0302020204030204" pitchFamily="34" charset="0"/>
              </a:rPr>
              <a:t>, 9, 293–300, https://doi.org/10.5194/os-9-293-2013.</a:t>
            </a:r>
            <a:endParaRPr lang="en-SG" sz="1600" dirty="0">
              <a:solidFill>
                <a:srgbClr val="000000"/>
              </a:solidFill>
              <a:effectLst/>
              <a:latin typeface="Libre Franklin" pitchFamily="2" charset="0"/>
              <a:ea typeface="Calibri" panose="020F0502020204030204" pitchFamily="34" charset="0"/>
              <a:cs typeface="Calibri Light" panose="020F0302020204030204" pitchFamily="34" charset="0"/>
            </a:endParaRPr>
          </a:p>
          <a:p>
            <a:pPr>
              <a:lnSpc>
                <a:spcPct val="100000"/>
              </a:lnSpc>
              <a:spcBef>
                <a:spcPts val="0"/>
              </a:spcBef>
              <a:spcAft>
                <a:spcPts val="600"/>
              </a:spcAft>
            </a:pPr>
            <a:endParaRPr lang="en-SG" sz="1600" dirty="0"/>
          </a:p>
        </p:txBody>
      </p:sp>
      <p:sp>
        <p:nvSpPr>
          <p:cNvPr id="4" name="Slide Number Placeholder 3">
            <a:extLst>
              <a:ext uri="{FF2B5EF4-FFF2-40B4-BE49-F238E27FC236}">
                <a16:creationId xmlns:a16="http://schemas.microsoft.com/office/drawing/2014/main" id="{7CB61097-44F1-A4DA-BC89-F2472C87ECBD}"/>
              </a:ext>
            </a:extLst>
          </p:cNvPr>
          <p:cNvSpPr>
            <a:spLocks noGrp="1"/>
          </p:cNvSpPr>
          <p:nvPr>
            <p:ph type="sldNum" sz="quarter" idx="12"/>
          </p:nvPr>
        </p:nvSpPr>
        <p:spPr/>
        <p:txBody>
          <a:bodyPr/>
          <a:lstStyle/>
          <a:p>
            <a:fld id="{185FD393-2C51-491A-BBD3-CF93751103F0}" type="slidenum">
              <a:rPr lang="en-SG" smtClean="0"/>
              <a:pPr/>
              <a:t>12</a:t>
            </a:fld>
            <a:endParaRPr lang="en-SG"/>
          </a:p>
        </p:txBody>
      </p:sp>
    </p:spTree>
    <p:extLst>
      <p:ext uri="{BB962C8B-B14F-4D97-AF65-F5344CB8AC3E}">
        <p14:creationId xmlns:p14="http://schemas.microsoft.com/office/powerpoint/2010/main" val="116162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7621-DA74-40E4-4B43-00411F9D715C}"/>
              </a:ext>
            </a:extLst>
          </p:cNvPr>
          <p:cNvSpPr>
            <a:spLocks noGrp="1"/>
          </p:cNvSpPr>
          <p:nvPr>
            <p:ph type="title"/>
          </p:nvPr>
        </p:nvSpPr>
        <p:spPr/>
        <p:txBody>
          <a:bodyPr/>
          <a:lstStyle/>
          <a:p>
            <a:r>
              <a:rPr lang="en-SG" dirty="0"/>
              <a:t>ABSTRACT </a:t>
            </a:r>
          </a:p>
        </p:txBody>
      </p:sp>
      <p:sp>
        <p:nvSpPr>
          <p:cNvPr id="3" name="Content Placeholder 2">
            <a:extLst>
              <a:ext uri="{FF2B5EF4-FFF2-40B4-BE49-F238E27FC236}">
                <a16:creationId xmlns:a16="http://schemas.microsoft.com/office/drawing/2014/main" id="{5E991F84-A5F0-BC26-454B-21A372F81884}"/>
              </a:ext>
            </a:extLst>
          </p:cNvPr>
          <p:cNvSpPr>
            <a:spLocks noGrp="1"/>
          </p:cNvSpPr>
          <p:nvPr>
            <p:ph idx="1"/>
          </p:nvPr>
        </p:nvSpPr>
        <p:spPr>
          <a:xfrm>
            <a:off x="589547" y="1528011"/>
            <a:ext cx="8831179" cy="4608094"/>
          </a:xfrm>
        </p:spPr>
        <p:txBody>
          <a:bodyPr>
            <a:normAutofit fontScale="70000" lnSpcReduction="20000"/>
          </a:bodyPr>
          <a:lstStyle/>
          <a:p>
            <a:pPr marL="0" indent="0">
              <a:buNone/>
            </a:pPr>
            <a:r>
              <a:rPr lang="en-SG" dirty="0"/>
              <a:t>Sea level in the Southeast Asia (SEA) seas is driven by various phenomena at global,  regional and local scales. The latest tide gauge and satellite data revealed its most recent spatial and temporal patterns. The trend of global sea level rise in Singapore region is hindered by dominant variability of El Niño-Southern Oscillation (ENSO), Pacific Decadal Oscillation (</a:t>
            </a:r>
            <a:r>
              <a:rPr lang="en-SG" dirty="0" err="1"/>
              <a:t>PDO</a:t>
            </a:r>
            <a:r>
              <a:rPr lang="en-SG" dirty="0"/>
              <a:t>), and Indian Ocean Dipole (</a:t>
            </a:r>
            <a:r>
              <a:rPr lang="en-SG" dirty="0" err="1"/>
              <a:t>IOD</a:t>
            </a:r>
            <a:r>
              <a:rPr lang="en-SG" dirty="0"/>
              <a:t>), as well as associated modulation of Asian Monsoon. It was confirmed that positive sea-level anomalies in the southern and western areas of Southeast Asia seas were significantly high (~10 cm) during the northeast monsoon, especially in the Gulf of Thailand (~25 cm). The sea level trends for these regions were basically reversed during the southwest monsoon but with a smaller magnitude of negative sea-level anomalies. The regional sea-level trend in the Sunda Shelf differed from region to region, with the rates varied greatly from 1.4 to more than 4.8 mm/year. Interestingly, the rates on the east-western side of the region were roughly 3.0-4.5 mm/year, which were higher than the ones at other regions, being 2.5-3.5 mm/year. The presentation discuss the causes and consequences of sea level rise and variability in SEA and Singapore region in particular. </a:t>
            </a:r>
          </a:p>
          <a:p>
            <a:pPr marL="0" indent="0">
              <a:buNone/>
            </a:pPr>
            <a:r>
              <a:rPr lang="en-SG" dirty="0"/>
              <a:t>This Research is supported by Singapore’s National Research Foundation and National Environment Agency under the National Sea Level Programme Funding Initiative (Award No. USS-IF-2020-4).</a:t>
            </a:r>
          </a:p>
          <a:p>
            <a:pPr marL="0" indent="0">
              <a:buNone/>
            </a:pPr>
            <a:endParaRPr lang="en-SG" dirty="0"/>
          </a:p>
        </p:txBody>
      </p:sp>
      <p:sp>
        <p:nvSpPr>
          <p:cNvPr id="4" name="Slide Number Placeholder 3">
            <a:extLst>
              <a:ext uri="{FF2B5EF4-FFF2-40B4-BE49-F238E27FC236}">
                <a16:creationId xmlns:a16="http://schemas.microsoft.com/office/drawing/2014/main" id="{9EE92CA3-96B4-4FB1-C0AE-4B357677D45F}"/>
              </a:ext>
            </a:extLst>
          </p:cNvPr>
          <p:cNvSpPr>
            <a:spLocks noGrp="1"/>
          </p:cNvSpPr>
          <p:nvPr>
            <p:ph type="sldNum" sz="quarter" idx="12"/>
          </p:nvPr>
        </p:nvSpPr>
        <p:spPr/>
        <p:txBody>
          <a:bodyPr/>
          <a:lstStyle/>
          <a:p>
            <a:fld id="{185FD393-2C51-491A-BBD3-CF93751103F0}" type="slidenum">
              <a:rPr lang="en-SG" smtClean="0"/>
              <a:pPr/>
              <a:t>2</a:t>
            </a:fld>
            <a:endParaRPr lang="en-SG"/>
          </a:p>
        </p:txBody>
      </p:sp>
    </p:spTree>
    <p:extLst>
      <p:ext uri="{BB962C8B-B14F-4D97-AF65-F5344CB8AC3E}">
        <p14:creationId xmlns:p14="http://schemas.microsoft.com/office/powerpoint/2010/main" val="3449179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8FFA-EE91-5773-9C8A-03484179C5A3}"/>
              </a:ext>
            </a:extLst>
          </p:cNvPr>
          <p:cNvSpPr>
            <a:spLocks noGrp="1"/>
          </p:cNvSpPr>
          <p:nvPr>
            <p:ph type="title"/>
          </p:nvPr>
        </p:nvSpPr>
        <p:spPr>
          <a:xfrm>
            <a:off x="681038" y="365128"/>
            <a:ext cx="8543925" cy="795458"/>
          </a:xfrm>
        </p:spPr>
        <p:txBody>
          <a:bodyPr/>
          <a:lstStyle/>
          <a:p>
            <a:pPr algn="ctr"/>
            <a:r>
              <a:rPr lang="en-SG" dirty="0"/>
              <a:t>TIDE GAUGES</a:t>
            </a:r>
          </a:p>
        </p:txBody>
      </p:sp>
      <p:sp>
        <p:nvSpPr>
          <p:cNvPr id="4" name="Slide Number Placeholder 3">
            <a:extLst>
              <a:ext uri="{FF2B5EF4-FFF2-40B4-BE49-F238E27FC236}">
                <a16:creationId xmlns:a16="http://schemas.microsoft.com/office/drawing/2014/main" id="{56E928BB-A60F-F140-F462-F4477E4040CC}"/>
              </a:ext>
            </a:extLst>
          </p:cNvPr>
          <p:cNvSpPr>
            <a:spLocks noGrp="1"/>
          </p:cNvSpPr>
          <p:nvPr>
            <p:ph type="sldNum" sz="quarter" idx="12"/>
          </p:nvPr>
        </p:nvSpPr>
        <p:spPr/>
        <p:txBody>
          <a:bodyPr/>
          <a:lstStyle/>
          <a:p>
            <a:fld id="{185FD393-2C51-491A-BBD3-CF93751103F0}" type="slidenum">
              <a:rPr lang="en-SG" smtClean="0"/>
              <a:t>3</a:t>
            </a:fld>
            <a:endParaRPr lang="en-SG"/>
          </a:p>
        </p:txBody>
      </p:sp>
      <p:pic>
        <p:nvPicPr>
          <p:cNvPr id="6" name="Picture 5">
            <a:extLst>
              <a:ext uri="{FF2B5EF4-FFF2-40B4-BE49-F238E27FC236}">
                <a16:creationId xmlns:a16="http://schemas.microsoft.com/office/drawing/2014/main" id="{DA7F095E-6D1D-AA1D-A3A5-8B23ECD7DEF0}"/>
              </a:ext>
            </a:extLst>
          </p:cNvPr>
          <p:cNvPicPr>
            <a:picLocks noChangeAspect="1"/>
          </p:cNvPicPr>
          <p:nvPr/>
        </p:nvPicPr>
        <p:blipFill>
          <a:blip r:embed="rId2"/>
          <a:stretch>
            <a:fillRect/>
          </a:stretch>
        </p:blipFill>
        <p:spPr>
          <a:xfrm>
            <a:off x="513547" y="1017346"/>
            <a:ext cx="9017315" cy="5339007"/>
          </a:xfrm>
          <a:prstGeom prst="rect">
            <a:avLst/>
          </a:prstGeom>
        </p:spPr>
      </p:pic>
    </p:spTree>
    <p:extLst>
      <p:ext uri="{BB962C8B-B14F-4D97-AF65-F5344CB8AC3E}">
        <p14:creationId xmlns:p14="http://schemas.microsoft.com/office/powerpoint/2010/main" val="46588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B7EF-EBF5-091D-C1C6-BC7F6835D1DA}"/>
              </a:ext>
            </a:extLst>
          </p:cNvPr>
          <p:cNvSpPr>
            <a:spLocks noGrp="1"/>
          </p:cNvSpPr>
          <p:nvPr>
            <p:ph type="title"/>
          </p:nvPr>
        </p:nvSpPr>
        <p:spPr/>
        <p:txBody>
          <a:bodyPr>
            <a:noAutofit/>
          </a:bodyPr>
          <a:lstStyle/>
          <a:p>
            <a:pPr algn="ctr"/>
            <a:r>
              <a:rPr lang="en-SG" sz="2800" dirty="0"/>
              <a:t>Sea level in the Singapore Strait from tide gauges and satellite altimetry (1972-2019)</a:t>
            </a:r>
          </a:p>
        </p:txBody>
      </p:sp>
      <p:sp>
        <p:nvSpPr>
          <p:cNvPr id="4" name="Slide Number Placeholder 3">
            <a:extLst>
              <a:ext uri="{FF2B5EF4-FFF2-40B4-BE49-F238E27FC236}">
                <a16:creationId xmlns:a16="http://schemas.microsoft.com/office/drawing/2014/main" id="{F2D2FCEB-595C-E52A-E58B-AB3D2209489E}"/>
              </a:ext>
            </a:extLst>
          </p:cNvPr>
          <p:cNvSpPr>
            <a:spLocks noGrp="1"/>
          </p:cNvSpPr>
          <p:nvPr>
            <p:ph type="sldNum" sz="quarter" idx="12"/>
          </p:nvPr>
        </p:nvSpPr>
        <p:spPr/>
        <p:txBody>
          <a:bodyPr/>
          <a:lstStyle/>
          <a:p>
            <a:fld id="{185FD393-2C51-491A-BBD3-CF93751103F0}" type="slidenum">
              <a:rPr lang="en-SG" smtClean="0"/>
              <a:pPr/>
              <a:t>4</a:t>
            </a:fld>
            <a:endParaRPr lang="en-SG"/>
          </a:p>
        </p:txBody>
      </p:sp>
      <p:pic>
        <p:nvPicPr>
          <p:cNvPr id="5" name="Picture 4" descr="Chart, scatter chart&#10;&#10;Description automatically generated">
            <a:extLst>
              <a:ext uri="{FF2B5EF4-FFF2-40B4-BE49-F238E27FC236}">
                <a16:creationId xmlns:a16="http://schemas.microsoft.com/office/drawing/2014/main" id="{9F79C661-F9EA-144A-BFBB-373B767D9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136" y="1690691"/>
            <a:ext cx="8071780" cy="4035890"/>
          </a:xfrm>
          <a:prstGeom prst="rect">
            <a:avLst/>
          </a:prstGeom>
        </p:spPr>
      </p:pic>
      <p:sp>
        <p:nvSpPr>
          <p:cNvPr id="7" name="TextBox 6">
            <a:extLst>
              <a:ext uri="{FF2B5EF4-FFF2-40B4-BE49-F238E27FC236}">
                <a16:creationId xmlns:a16="http://schemas.microsoft.com/office/drawing/2014/main" id="{0B0D696F-8F9B-A854-A4BE-2C35FCDBC954}"/>
              </a:ext>
            </a:extLst>
          </p:cNvPr>
          <p:cNvSpPr txBox="1"/>
          <p:nvPr/>
        </p:nvSpPr>
        <p:spPr>
          <a:xfrm>
            <a:off x="1071023" y="5726580"/>
            <a:ext cx="7763954" cy="646331"/>
          </a:xfrm>
          <a:prstGeom prst="rect">
            <a:avLst/>
          </a:prstGeom>
          <a:noFill/>
        </p:spPr>
        <p:txBody>
          <a:bodyPr wrap="square">
            <a:spAutoFit/>
          </a:bodyPr>
          <a:lstStyle/>
          <a:p>
            <a:r>
              <a:rPr lang="en-AU" dirty="0"/>
              <a:t>tide records (black) and </a:t>
            </a:r>
            <a:r>
              <a:rPr lang="en-AU" dirty="0">
                <a:solidFill>
                  <a:srgbClr val="FF0000"/>
                </a:solidFill>
              </a:rPr>
              <a:t>satellite (red). </a:t>
            </a:r>
            <a:r>
              <a:rPr lang="en-AU" dirty="0"/>
              <a:t>Solid black circle indicates the raw data, open black circle is reconstructed data.</a:t>
            </a:r>
            <a:endParaRPr lang="en-BR" dirty="0"/>
          </a:p>
        </p:txBody>
      </p:sp>
    </p:spTree>
    <p:extLst>
      <p:ext uri="{BB962C8B-B14F-4D97-AF65-F5344CB8AC3E}">
        <p14:creationId xmlns:p14="http://schemas.microsoft.com/office/powerpoint/2010/main" val="36125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8FFA-EE91-5773-9C8A-03484179C5A3}"/>
              </a:ext>
            </a:extLst>
          </p:cNvPr>
          <p:cNvSpPr>
            <a:spLocks noGrp="1"/>
          </p:cNvSpPr>
          <p:nvPr>
            <p:ph type="title"/>
          </p:nvPr>
        </p:nvSpPr>
        <p:spPr>
          <a:xfrm>
            <a:off x="504092" y="661736"/>
            <a:ext cx="8720871" cy="672659"/>
          </a:xfrm>
        </p:spPr>
        <p:txBody>
          <a:bodyPr>
            <a:noAutofit/>
          </a:bodyPr>
          <a:lstStyle/>
          <a:p>
            <a:pPr algn="ctr"/>
            <a:r>
              <a:rPr lang="en-SG" sz="2800" dirty="0"/>
              <a:t>SATELLITE ALTIMETRY TREND (1993–2020) </a:t>
            </a:r>
          </a:p>
        </p:txBody>
      </p:sp>
      <p:sp>
        <p:nvSpPr>
          <p:cNvPr id="4" name="Slide Number Placeholder 3">
            <a:extLst>
              <a:ext uri="{FF2B5EF4-FFF2-40B4-BE49-F238E27FC236}">
                <a16:creationId xmlns:a16="http://schemas.microsoft.com/office/drawing/2014/main" id="{56E928BB-A60F-F140-F462-F4477E4040CC}"/>
              </a:ext>
            </a:extLst>
          </p:cNvPr>
          <p:cNvSpPr>
            <a:spLocks noGrp="1"/>
          </p:cNvSpPr>
          <p:nvPr>
            <p:ph type="sldNum" sz="quarter" idx="12"/>
          </p:nvPr>
        </p:nvSpPr>
        <p:spPr/>
        <p:txBody>
          <a:bodyPr/>
          <a:lstStyle/>
          <a:p>
            <a:fld id="{185FD393-2C51-491A-BBD3-CF93751103F0}" type="slidenum">
              <a:rPr lang="en-SG" smtClean="0"/>
              <a:t>5</a:t>
            </a:fld>
            <a:endParaRPr lang="en-SG"/>
          </a:p>
        </p:txBody>
      </p:sp>
      <p:pic>
        <p:nvPicPr>
          <p:cNvPr id="3" name="Picture 2" descr="Map&#10;&#10;Description automatically generated">
            <a:extLst>
              <a:ext uri="{FF2B5EF4-FFF2-40B4-BE49-F238E27FC236}">
                <a16:creationId xmlns:a16="http://schemas.microsoft.com/office/drawing/2014/main" id="{96FF2AD2-6547-A4D4-152C-BFE9E25510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4" r="9171"/>
          <a:stretch/>
        </p:blipFill>
        <p:spPr bwMode="auto">
          <a:xfrm>
            <a:off x="1886902" y="1270000"/>
            <a:ext cx="6401525" cy="50863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4239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2C5E-6F94-2B14-3FAD-3C5DCF654D71}"/>
              </a:ext>
            </a:extLst>
          </p:cNvPr>
          <p:cNvSpPr>
            <a:spLocks noGrp="1"/>
          </p:cNvSpPr>
          <p:nvPr>
            <p:ph type="title"/>
          </p:nvPr>
        </p:nvSpPr>
        <p:spPr>
          <a:xfrm>
            <a:off x="681038" y="647442"/>
            <a:ext cx="8543925" cy="848479"/>
          </a:xfrm>
        </p:spPr>
        <p:txBody>
          <a:bodyPr>
            <a:noAutofit/>
          </a:bodyPr>
          <a:lstStyle/>
          <a:p>
            <a:r>
              <a:rPr lang="en-SG" sz="2800" dirty="0"/>
              <a:t>AVISO satellite altimetry (1993–2020) </a:t>
            </a:r>
          </a:p>
        </p:txBody>
      </p:sp>
      <p:sp>
        <p:nvSpPr>
          <p:cNvPr id="4" name="Slide Number Placeholder 3">
            <a:extLst>
              <a:ext uri="{FF2B5EF4-FFF2-40B4-BE49-F238E27FC236}">
                <a16:creationId xmlns:a16="http://schemas.microsoft.com/office/drawing/2014/main" id="{D3BB98B3-63A4-A042-6ADB-D4911933725C}"/>
              </a:ext>
            </a:extLst>
          </p:cNvPr>
          <p:cNvSpPr>
            <a:spLocks noGrp="1"/>
          </p:cNvSpPr>
          <p:nvPr>
            <p:ph type="sldNum" sz="quarter" idx="12"/>
          </p:nvPr>
        </p:nvSpPr>
        <p:spPr/>
        <p:txBody>
          <a:bodyPr/>
          <a:lstStyle/>
          <a:p>
            <a:fld id="{185FD393-2C51-491A-BBD3-CF93751103F0}" type="slidenum">
              <a:rPr lang="en-SG" smtClean="0"/>
              <a:pPr/>
              <a:t>6</a:t>
            </a:fld>
            <a:endParaRPr lang="en-SG"/>
          </a:p>
        </p:txBody>
      </p:sp>
      <p:pic>
        <p:nvPicPr>
          <p:cNvPr id="3" name="Picture 2" descr="Graphical user interface, application&#10;&#10;Description automatically generated">
            <a:extLst>
              <a:ext uri="{FF2B5EF4-FFF2-40B4-BE49-F238E27FC236}">
                <a16:creationId xmlns:a16="http://schemas.microsoft.com/office/drawing/2014/main" id="{C596B4F0-0C88-8FEA-C146-B0A06CA140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98" r="2394"/>
          <a:stretch/>
        </p:blipFill>
        <p:spPr bwMode="auto">
          <a:xfrm>
            <a:off x="433138" y="1464818"/>
            <a:ext cx="9121716" cy="4716294"/>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D203E070-06DB-B322-54C6-E225F89591E0}"/>
              </a:ext>
            </a:extLst>
          </p:cNvPr>
          <p:cNvSpPr txBox="1"/>
          <p:nvPr/>
        </p:nvSpPr>
        <p:spPr>
          <a:xfrm>
            <a:off x="1007644" y="6192771"/>
            <a:ext cx="8717882" cy="369332"/>
          </a:xfrm>
          <a:prstGeom prst="rect">
            <a:avLst/>
          </a:prstGeom>
          <a:noFill/>
        </p:spPr>
        <p:txBody>
          <a:bodyPr wrap="square">
            <a:spAutoFit/>
          </a:bodyPr>
          <a:lstStyle/>
          <a:p>
            <a:r>
              <a:rPr lang="en-SG" sz="1800" dirty="0"/>
              <a:t>(a) NE monsoon (November–February),   (b) SW Monsoon (June–August)</a:t>
            </a:r>
            <a:endParaRPr lang="en-SG" dirty="0"/>
          </a:p>
        </p:txBody>
      </p:sp>
    </p:spTree>
    <p:extLst>
      <p:ext uri="{BB962C8B-B14F-4D97-AF65-F5344CB8AC3E}">
        <p14:creationId xmlns:p14="http://schemas.microsoft.com/office/powerpoint/2010/main" val="12954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F5328-AA6A-747B-6AC9-4652FB3280D3}"/>
              </a:ext>
            </a:extLst>
          </p:cNvPr>
          <p:cNvSpPr>
            <a:spLocks noGrp="1"/>
          </p:cNvSpPr>
          <p:nvPr>
            <p:ph type="title"/>
          </p:nvPr>
        </p:nvSpPr>
        <p:spPr/>
        <p:txBody>
          <a:bodyPr>
            <a:normAutofit/>
          </a:bodyPr>
          <a:lstStyle/>
          <a:p>
            <a:r>
              <a:rPr lang="en-SG" dirty="0"/>
              <a:t>SELFE mesh, cross-sections where volume transport is estimated. </a:t>
            </a:r>
          </a:p>
        </p:txBody>
      </p:sp>
      <p:sp>
        <p:nvSpPr>
          <p:cNvPr id="4" name="Slide Number Placeholder 3">
            <a:extLst>
              <a:ext uri="{FF2B5EF4-FFF2-40B4-BE49-F238E27FC236}">
                <a16:creationId xmlns:a16="http://schemas.microsoft.com/office/drawing/2014/main" id="{609BB82E-97E8-38A0-D8CC-FBD583FC1C7E}"/>
              </a:ext>
            </a:extLst>
          </p:cNvPr>
          <p:cNvSpPr>
            <a:spLocks noGrp="1"/>
          </p:cNvSpPr>
          <p:nvPr>
            <p:ph type="sldNum" sz="quarter" idx="12"/>
          </p:nvPr>
        </p:nvSpPr>
        <p:spPr/>
        <p:txBody>
          <a:bodyPr/>
          <a:lstStyle/>
          <a:p>
            <a:fld id="{185FD393-2C51-491A-BBD3-CF93751103F0}" type="slidenum">
              <a:rPr lang="en-SG" smtClean="0"/>
              <a:pPr/>
              <a:t>7</a:t>
            </a:fld>
            <a:endParaRPr lang="en-SG"/>
          </a:p>
        </p:txBody>
      </p:sp>
      <p:pic>
        <p:nvPicPr>
          <p:cNvPr id="6" name="Picture 5">
            <a:extLst>
              <a:ext uri="{FF2B5EF4-FFF2-40B4-BE49-F238E27FC236}">
                <a16:creationId xmlns:a16="http://schemas.microsoft.com/office/drawing/2014/main" id="{DFF6CF79-C617-7AC5-2492-0912BAE3E587}"/>
              </a:ext>
            </a:extLst>
          </p:cNvPr>
          <p:cNvPicPr>
            <a:picLocks noChangeAspect="1"/>
          </p:cNvPicPr>
          <p:nvPr/>
        </p:nvPicPr>
        <p:blipFill>
          <a:blip r:embed="rId2"/>
          <a:stretch>
            <a:fillRect/>
          </a:stretch>
        </p:blipFill>
        <p:spPr>
          <a:xfrm>
            <a:off x="801728" y="1637328"/>
            <a:ext cx="8025750" cy="4901586"/>
          </a:xfrm>
          <a:prstGeom prst="rect">
            <a:avLst/>
          </a:prstGeom>
        </p:spPr>
      </p:pic>
    </p:spTree>
    <p:extLst>
      <p:ext uri="{BB962C8B-B14F-4D97-AF65-F5344CB8AC3E}">
        <p14:creationId xmlns:p14="http://schemas.microsoft.com/office/powerpoint/2010/main" val="303976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71E3-E6F4-F221-D5E3-2CAE95F56B13}"/>
              </a:ext>
            </a:extLst>
          </p:cNvPr>
          <p:cNvSpPr>
            <a:spLocks noGrp="1"/>
          </p:cNvSpPr>
          <p:nvPr>
            <p:ph type="title"/>
          </p:nvPr>
        </p:nvSpPr>
        <p:spPr>
          <a:xfrm>
            <a:off x="696536" y="219709"/>
            <a:ext cx="9137138" cy="1325563"/>
          </a:xfrm>
        </p:spPr>
        <p:txBody>
          <a:bodyPr/>
          <a:lstStyle/>
          <a:p>
            <a:r>
              <a:rPr lang="en-US" dirty="0"/>
              <a:t>MODEL VALIDATION: Tide Gauge Data</a:t>
            </a:r>
          </a:p>
        </p:txBody>
      </p:sp>
      <p:sp>
        <p:nvSpPr>
          <p:cNvPr id="4" name="Slide Number Placeholder 3">
            <a:extLst>
              <a:ext uri="{FF2B5EF4-FFF2-40B4-BE49-F238E27FC236}">
                <a16:creationId xmlns:a16="http://schemas.microsoft.com/office/drawing/2014/main" id="{F14BB234-C8B2-6696-3F01-39567E93F822}"/>
              </a:ext>
            </a:extLst>
          </p:cNvPr>
          <p:cNvSpPr>
            <a:spLocks noGrp="1"/>
          </p:cNvSpPr>
          <p:nvPr>
            <p:ph type="sldNum" sz="quarter" idx="12"/>
          </p:nvPr>
        </p:nvSpPr>
        <p:spPr/>
        <p:txBody>
          <a:bodyPr/>
          <a:lstStyle/>
          <a:p>
            <a:fld id="{185FD393-2C51-491A-BBD3-CF93751103F0}" type="slidenum">
              <a:rPr lang="en-SG" smtClean="0"/>
              <a:pPr/>
              <a:t>8</a:t>
            </a:fld>
            <a:endParaRPr lang="en-SG"/>
          </a:p>
        </p:txBody>
      </p:sp>
      <p:pic>
        <p:nvPicPr>
          <p:cNvPr id="3" name="Media File">
            <a:extLst>
              <a:ext uri="{FF2B5EF4-FFF2-40B4-BE49-F238E27FC236}">
                <a16:creationId xmlns:a16="http://schemas.microsoft.com/office/drawing/2014/main" id="{CD9883AA-2F99-5BA1-01CC-49AA5DA713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1389"/>
          <a:stretch/>
        </p:blipFill>
        <p:spPr>
          <a:xfrm>
            <a:off x="1982470" y="1403089"/>
            <a:ext cx="5941060" cy="1687195"/>
          </a:xfrm>
          <a:prstGeom prst="rect">
            <a:avLst/>
          </a:prstGeom>
        </p:spPr>
      </p:pic>
      <p:pic>
        <p:nvPicPr>
          <p:cNvPr id="5" name="Picture 4" descr="Chart, scatter chart&#10;&#10;Description automatically generated">
            <a:extLst>
              <a:ext uri="{FF2B5EF4-FFF2-40B4-BE49-F238E27FC236}">
                <a16:creationId xmlns:a16="http://schemas.microsoft.com/office/drawing/2014/main" id="{EDCA6F16-3CE6-E675-55A9-3FB704856F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73" r="7345"/>
          <a:stretch/>
        </p:blipFill>
        <p:spPr bwMode="auto">
          <a:xfrm>
            <a:off x="1951822" y="3027658"/>
            <a:ext cx="6158716" cy="36288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2949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7177-3386-354F-E41E-98F16941E964}"/>
              </a:ext>
            </a:extLst>
          </p:cNvPr>
          <p:cNvSpPr>
            <a:spLocks noGrp="1"/>
          </p:cNvSpPr>
          <p:nvPr>
            <p:ph type="title"/>
          </p:nvPr>
        </p:nvSpPr>
        <p:spPr/>
        <p:txBody>
          <a:bodyPr/>
          <a:lstStyle/>
          <a:p>
            <a:r>
              <a:rPr lang="en-US" dirty="0"/>
              <a:t>MODEL VALIDATION: Volume Fluxes</a:t>
            </a:r>
          </a:p>
        </p:txBody>
      </p:sp>
      <p:sp>
        <p:nvSpPr>
          <p:cNvPr id="4" name="Slide Number Placeholder 3">
            <a:extLst>
              <a:ext uri="{FF2B5EF4-FFF2-40B4-BE49-F238E27FC236}">
                <a16:creationId xmlns:a16="http://schemas.microsoft.com/office/drawing/2014/main" id="{B443C6CD-014A-8023-3204-4AD62F6B8508}"/>
              </a:ext>
            </a:extLst>
          </p:cNvPr>
          <p:cNvSpPr>
            <a:spLocks noGrp="1"/>
          </p:cNvSpPr>
          <p:nvPr>
            <p:ph type="sldNum" sz="quarter" idx="12"/>
          </p:nvPr>
        </p:nvSpPr>
        <p:spPr/>
        <p:txBody>
          <a:bodyPr/>
          <a:lstStyle/>
          <a:p>
            <a:fld id="{185FD393-2C51-491A-BBD3-CF93751103F0}" type="slidenum">
              <a:rPr lang="en-SG" smtClean="0"/>
              <a:pPr/>
              <a:t>9</a:t>
            </a:fld>
            <a:endParaRPr lang="en-SG"/>
          </a:p>
        </p:txBody>
      </p:sp>
      <p:pic>
        <p:nvPicPr>
          <p:cNvPr id="3" name="Picture 2" descr="Chart, histogram&#10;&#10;Description automatically generated">
            <a:extLst>
              <a:ext uri="{FF2B5EF4-FFF2-40B4-BE49-F238E27FC236}">
                <a16:creationId xmlns:a16="http://schemas.microsoft.com/office/drawing/2014/main" id="{349C2197-5D65-056C-CDE9-C453FEA955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69" t="3086" r="6208" b="4825"/>
          <a:stretch/>
        </p:blipFill>
        <p:spPr>
          <a:xfrm>
            <a:off x="1135685" y="1634026"/>
            <a:ext cx="7634629" cy="4778990"/>
          </a:xfrm>
          <a:prstGeom prst="rect">
            <a:avLst/>
          </a:prstGeom>
        </p:spPr>
      </p:pic>
    </p:spTree>
    <p:extLst>
      <p:ext uri="{BB962C8B-B14F-4D97-AF65-F5344CB8AC3E}">
        <p14:creationId xmlns:p14="http://schemas.microsoft.com/office/powerpoint/2010/main" val="4238503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416</TotalTime>
  <Words>984</Words>
  <Application>Microsoft Office PowerPoint</Application>
  <PresentationFormat>A4 Paper (210x297 mm)</PresentationFormat>
  <Paragraphs>123</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Aptos Display</vt:lpstr>
      <vt:lpstr>Arial</vt:lpstr>
      <vt:lpstr>Calibri</vt:lpstr>
      <vt:lpstr>Libre Franklin</vt:lpstr>
      <vt:lpstr>Open Sans</vt:lpstr>
      <vt:lpstr>Open Sans SemiBold</vt:lpstr>
      <vt:lpstr>Symbol</vt:lpstr>
      <vt:lpstr>Office Theme</vt:lpstr>
      <vt:lpstr>Tkalich, P. and Luu, Q.-H. Recent Sea Level Rise and Variability in Singapore Region Derived from Tide Gauges and Satellite Altimetry   EGU General Assembly 2024, Vienna, Austria, 14–19 Apr 2024, EGU24-2288, https://doi.org/10.5194/egusphere-egu24-2288, 2024.</vt:lpstr>
      <vt:lpstr>ABSTRACT </vt:lpstr>
      <vt:lpstr>TIDE GAUGES</vt:lpstr>
      <vt:lpstr>Sea level in the Singapore Strait from tide gauges and satellite altimetry (1972-2019)</vt:lpstr>
      <vt:lpstr>SATELLITE ALTIMETRY TREND (1993–2020) </vt:lpstr>
      <vt:lpstr>AVISO satellite altimetry (1993–2020) </vt:lpstr>
      <vt:lpstr>SELFE mesh, cross-sections where volume transport is estimated. </vt:lpstr>
      <vt:lpstr>MODEL VALIDATION: Tide Gauge Data</vt:lpstr>
      <vt:lpstr>MODEL VALIDATION: Volume Fluxes</vt:lpstr>
      <vt:lpstr>Northeast monsoon sea level  computed using SELFE model</vt:lpstr>
      <vt:lpstr>Sea level rise rate (mm/year) in Singapore Strait, 1972-2019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Sea Level Rise and Variability in Singapore Region Derived From Tide Gauges and Satellite Altimetry</dc:title>
  <dc:creator>Tkalich Pavel</dc:creator>
  <cp:lastModifiedBy>Tkalich Pavel</cp:lastModifiedBy>
  <cp:revision>9</cp:revision>
  <dcterms:created xsi:type="dcterms:W3CDTF">2024-04-01T12:27:24Z</dcterms:created>
  <dcterms:modified xsi:type="dcterms:W3CDTF">2024-04-03T09:24:48Z</dcterms:modified>
</cp:coreProperties>
</file>