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0" r:id="rId2"/>
  </p:sldMasterIdLst>
  <p:notesMasterIdLst>
    <p:notesMasterId r:id="rId17"/>
  </p:notesMasterIdLst>
  <p:sldIdLst>
    <p:sldId id="1314" r:id="rId3"/>
    <p:sldId id="4319" r:id="rId4"/>
    <p:sldId id="4323" r:id="rId5"/>
    <p:sldId id="4147" r:id="rId6"/>
    <p:sldId id="4324" r:id="rId7"/>
    <p:sldId id="1355" r:id="rId8"/>
    <p:sldId id="4214" r:id="rId9"/>
    <p:sldId id="1343" r:id="rId10"/>
    <p:sldId id="1344" r:id="rId11"/>
    <p:sldId id="4325" r:id="rId12"/>
    <p:sldId id="4225" r:id="rId13"/>
    <p:sldId id="1362" r:id="rId14"/>
    <p:sldId id="4321" r:id="rId15"/>
    <p:sldId id="432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132D6DF-A420-3238-582C-7A581BB7C3E5}" name="Lisa Ferrari" initials="LF" userId="S::10571191@polimi.it::725da101-3ff5-4251-9557-3987f2eac0b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CB800"/>
    <a:srgbClr val="F0EA00"/>
    <a:srgbClr val="E5E5E5"/>
    <a:srgbClr val="052962"/>
    <a:srgbClr val="C0A868"/>
    <a:srgbClr val="DFDBC7"/>
    <a:srgbClr val="CCDE9B"/>
    <a:srgbClr val="3F3F3F"/>
    <a:srgbClr val="2724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04" autoAdjust="0"/>
    <p:restoredTop sz="93995" autoAdjust="0"/>
  </p:normalViewPr>
  <p:slideViewPr>
    <p:cSldViewPr snapToGrid="0">
      <p:cViewPr varScale="1">
        <p:scale>
          <a:sx n="65" d="100"/>
          <a:sy n="65" d="100"/>
        </p:scale>
        <p:origin x="716" y="-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8" Type="http://schemas.microsoft.com/office/2018/10/relationships/authors" Target="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Relationship Id="rId4" Type="http://schemas.openxmlformats.org/officeDocument/2006/relationships/image" Target="../media/image18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Relationship Id="rId4" Type="http://schemas.openxmlformats.org/officeDocument/2006/relationships/image" Target="../media/image1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A66772-F185-4D58-B8BB-E9370D7A7A2B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accent2_2" csCatId="accent2" phldr="1"/>
      <dgm:spPr/>
      <dgm:t>
        <a:bodyPr rtlCol="0"/>
        <a:lstStyle/>
        <a:p>
          <a:pPr rtl="0"/>
          <a:endParaRPr lang="en-US"/>
        </a:p>
      </dgm:t>
    </dgm:pt>
    <dgm:pt modelId="{49225C73-1633-42F1-AB3B-7CB183E5F8B8}">
      <dgm:prSet custT="1"/>
      <dgm:spPr/>
      <dgm:t>
        <a:bodyPr rtlCol="0"/>
        <a:lstStyle/>
        <a:p>
          <a:pPr>
            <a:lnSpc>
              <a:spcPct val="100000"/>
            </a:lnSpc>
            <a:defRPr cap="all"/>
          </a:pPr>
          <a:r>
            <a:rPr lang="en-GB" sz="1800" dirty="0">
              <a:latin typeface="Lato" panose="020F0502020204030203"/>
            </a:rPr>
            <a:t>DIRECT IMPACTS   ON CROPS &amp; LIVESTOCK</a:t>
          </a:r>
          <a:endParaRPr lang="it-IT" sz="1800" noProof="1">
            <a:latin typeface="Lato" panose="020F0502020204030203"/>
          </a:endParaRPr>
        </a:p>
      </dgm:t>
    </dgm:pt>
    <dgm:pt modelId="{1A0E2090-1D4F-438A-8766-B6030CE01ADD}" type="parTrans" cxnId="{A9154303-8225-4248-91DC-1B0156A35F07}">
      <dgm:prSet/>
      <dgm:spPr/>
      <dgm:t>
        <a:bodyPr rtlCol="0"/>
        <a:lstStyle/>
        <a:p>
          <a:pPr rtl="0"/>
          <a:endParaRPr lang="it-IT" noProof="1"/>
        </a:p>
      </dgm:t>
    </dgm:pt>
    <dgm:pt modelId="{9646853A-8964-4519-A5B1-0B7D18B2983D}" type="sibTrans" cxnId="{A9154303-8225-4248-91DC-1B0156A35F07}">
      <dgm:prSet/>
      <dgm:spPr/>
      <dgm:t>
        <a:bodyPr rtlCol="0"/>
        <a:lstStyle/>
        <a:p>
          <a:pPr rtl="0"/>
          <a:endParaRPr lang="it-IT" noProof="1"/>
        </a:p>
      </dgm:t>
    </dgm:pt>
    <dgm:pt modelId="{1C383F32-22E8-4F62-A3E0-BDC3D5F48992}">
      <dgm:prSet custT="1"/>
      <dgm:spPr/>
      <dgm:t>
        <a:bodyPr rtlCol="0"/>
        <a:lstStyle/>
        <a:p>
          <a:pPr>
            <a:lnSpc>
              <a:spcPct val="100000"/>
            </a:lnSpc>
            <a:defRPr cap="all"/>
          </a:pPr>
          <a:r>
            <a:rPr lang="en-GB" sz="1800" dirty="0">
              <a:latin typeface="Lato" panose="020F0502020204030203"/>
            </a:rPr>
            <a:t>ADAPTATION PATHWAYS &amp; LOCAL strategies  </a:t>
          </a:r>
          <a:endParaRPr lang="it-IT" sz="1800" noProof="1">
            <a:latin typeface="Lato" panose="020F0502020204030203"/>
          </a:endParaRPr>
        </a:p>
      </dgm:t>
    </dgm:pt>
    <dgm:pt modelId="{A7920A2F-3244-4159-AF04-6A1D38B7B317}" type="parTrans" cxnId="{C4CCE57E-E871-46D6-BAD5-880252C95D22}">
      <dgm:prSet/>
      <dgm:spPr/>
      <dgm:t>
        <a:bodyPr rtlCol="0"/>
        <a:lstStyle/>
        <a:p>
          <a:pPr rtl="0"/>
          <a:endParaRPr lang="it-IT" noProof="1"/>
        </a:p>
      </dgm:t>
    </dgm:pt>
    <dgm:pt modelId="{8500F72A-2C6D-4FDF-9C1D-CA691380EB0B}" type="sibTrans" cxnId="{C4CCE57E-E871-46D6-BAD5-880252C95D22}">
      <dgm:prSet/>
      <dgm:spPr/>
      <dgm:t>
        <a:bodyPr rtlCol="0"/>
        <a:lstStyle/>
        <a:p>
          <a:pPr rtl="0"/>
          <a:endParaRPr lang="it-IT" noProof="1"/>
        </a:p>
      </dgm:t>
    </dgm:pt>
    <dgm:pt modelId="{A2FC1B79-3845-4458-8938-86E3595A9955}">
      <dgm:prSet/>
      <dgm:spPr/>
      <dgm:t>
        <a:bodyPr/>
        <a:lstStyle/>
        <a:p>
          <a:pPr>
            <a:lnSpc>
              <a:spcPct val="100000"/>
            </a:lnSpc>
            <a:defRPr cap="all"/>
          </a:pPr>
          <a:endParaRPr lang="en-GB"/>
        </a:p>
      </dgm:t>
    </dgm:pt>
    <dgm:pt modelId="{EAAB3CDB-95EB-4574-B171-9016146F1294}" type="parTrans" cxnId="{E66AF5AA-1951-450D-A04B-AE3A6BFAB604}">
      <dgm:prSet/>
      <dgm:spPr/>
      <dgm:t>
        <a:bodyPr/>
        <a:lstStyle/>
        <a:p>
          <a:endParaRPr lang="en-GB"/>
        </a:p>
      </dgm:t>
    </dgm:pt>
    <dgm:pt modelId="{E391C89A-4F54-48AB-AD06-1B5AD6FF2A11}" type="sibTrans" cxnId="{E66AF5AA-1951-450D-A04B-AE3A6BFAB604}">
      <dgm:prSet/>
      <dgm:spPr/>
      <dgm:t>
        <a:bodyPr/>
        <a:lstStyle/>
        <a:p>
          <a:endParaRPr lang="en-GB"/>
        </a:p>
      </dgm:t>
    </dgm:pt>
    <dgm:pt modelId="{40FC4FFE-8987-4A26-B7F4-8A516F18ADAE}">
      <dgm:prSet custT="1"/>
      <dgm:spPr/>
      <dgm:t>
        <a:bodyPr rtlCol="0"/>
        <a:lstStyle/>
        <a:p>
          <a:pPr>
            <a:lnSpc>
              <a:spcPct val="100000"/>
            </a:lnSpc>
            <a:defRPr cap="all"/>
          </a:pPr>
          <a:r>
            <a:rPr lang="en-GB" sz="1800" dirty="0">
              <a:latin typeface="Lato" panose="020F0502020204030203"/>
              <a:ea typeface="Calibri" panose="020F0502020204030204" pitchFamily="34" charset="0"/>
            </a:rPr>
            <a:t>extreme EVENTS frequency &amp; intensity</a:t>
          </a:r>
          <a:endParaRPr lang="it-IT" sz="1800" noProof="1">
            <a:latin typeface="Lato" panose="020F0502020204030203"/>
          </a:endParaRPr>
        </a:p>
      </dgm:t>
    </dgm:pt>
    <dgm:pt modelId="{5B62599A-5C9B-48E7-896E-EA782AC60C8B}" type="sibTrans" cxnId="{C7AD8469-3C68-4AF9-AB82-79B0043AA120}">
      <dgm:prSet/>
      <dgm:spPr/>
      <dgm:t>
        <a:bodyPr rtlCol="0"/>
        <a:lstStyle/>
        <a:p>
          <a:pPr rtl="0"/>
          <a:endParaRPr lang="it-IT" noProof="1"/>
        </a:p>
      </dgm:t>
    </dgm:pt>
    <dgm:pt modelId="{CAD7EF86-FB23-41F6-BF42-040B36DEFDB1}" type="parTrans" cxnId="{C7AD8469-3C68-4AF9-AB82-79B0043AA120}">
      <dgm:prSet/>
      <dgm:spPr/>
      <dgm:t>
        <a:bodyPr rtlCol="0"/>
        <a:lstStyle/>
        <a:p>
          <a:pPr rtl="0"/>
          <a:endParaRPr lang="it-IT" noProof="1"/>
        </a:p>
      </dgm:t>
    </dgm:pt>
    <dgm:pt modelId="{50B3CE7C-E10B-4E23-BD93-03664997C932}" type="pres">
      <dgm:prSet presAssocID="{01A66772-F185-4D58-B8BB-E9370D7A7A2B}" presName="root" presStyleCnt="0">
        <dgm:presLayoutVars>
          <dgm:dir/>
          <dgm:resizeHandles val="exact"/>
        </dgm:presLayoutVars>
      </dgm:prSet>
      <dgm:spPr/>
    </dgm:pt>
    <dgm:pt modelId="{DE9CE479-E4AE-4283-AEF1-10C1535B4324}" type="pres">
      <dgm:prSet presAssocID="{40FC4FFE-8987-4A26-B7F4-8A516F18ADAE}" presName="compNode" presStyleCnt="0"/>
      <dgm:spPr/>
    </dgm:pt>
    <dgm:pt modelId="{B59FCF02-CAD2-4D6F-9542-AD86711168CA}" type="pres">
      <dgm:prSet presAssocID="{40FC4FFE-8987-4A26-B7F4-8A516F18ADAE}" presName="iconBgRect" presStyleLbl="bgShp" presStyleIdx="0" presStyleCnt="4"/>
      <dgm:spPr>
        <a:solidFill>
          <a:schemeClr val="accent6"/>
        </a:solidFill>
      </dgm:spPr>
    </dgm:pt>
    <dgm:pt modelId="{7C175B98-93F4-4D7C-BB95-1514AB879CD5}" type="pres">
      <dgm:prSet presAssocID="{40FC4FFE-8987-4A26-B7F4-8A516F18ADAE}" presName="iconRect" presStyleLbl="node1" presStyleIdx="0" presStyleCnt="4" custScaleX="110580" custScaleY="11245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677A3090-5F01-43FD-9FA6-C0420AD80FD6}" type="pres">
      <dgm:prSet presAssocID="{40FC4FFE-8987-4A26-B7F4-8A516F18ADAE}" presName="spaceRect" presStyleCnt="0"/>
      <dgm:spPr/>
    </dgm:pt>
    <dgm:pt modelId="{127117FB-F8A7-4A20-A8A7-EC686DDC76D0}" type="pres">
      <dgm:prSet presAssocID="{40FC4FFE-8987-4A26-B7F4-8A516F18ADAE}" presName="textRect" presStyleLbl="revTx" presStyleIdx="0" presStyleCnt="4" custScaleX="117115">
        <dgm:presLayoutVars>
          <dgm:chMax val="1"/>
          <dgm:chPref val="1"/>
        </dgm:presLayoutVars>
      </dgm:prSet>
      <dgm:spPr/>
    </dgm:pt>
    <dgm:pt modelId="{FD1EED9C-83D3-41AD-A09B-D3B36354168F}" type="pres">
      <dgm:prSet presAssocID="{5B62599A-5C9B-48E7-896E-EA782AC60C8B}" presName="sibTrans" presStyleCnt="0"/>
      <dgm:spPr/>
    </dgm:pt>
    <dgm:pt modelId="{C998AB0A-577D-44AA-A068-F634DDE7BD47}" type="pres">
      <dgm:prSet presAssocID="{49225C73-1633-42F1-AB3B-7CB183E5F8B8}" presName="compNode" presStyleCnt="0"/>
      <dgm:spPr/>
    </dgm:pt>
    <dgm:pt modelId="{BCD8CDD9-0C56-4401-ADB1-8B48DAB2C96F}" type="pres">
      <dgm:prSet presAssocID="{49225C73-1633-42F1-AB3B-7CB183E5F8B8}" presName="iconBgRect" presStyleLbl="bgShp" presStyleIdx="1" presStyleCnt="4" custLinFactNeighborX="-42303" custLinFactNeighborY="1064"/>
      <dgm:spPr>
        <a:solidFill>
          <a:schemeClr val="accent6"/>
        </a:solidFill>
      </dgm:spPr>
    </dgm:pt>
    <dgm:pt modelId="{DB4CA7C4-FCA1-4127-B20A-2A5C031A3CF4}" type="pres">
      <dgm:prSet presAssocID="{49225C73-1633-42F1-AB3B-7CB183E5F8B8}" presName="iconRect" presStyleLbl="node1" presStyleIdx="1" presStyleCnt="4" custLinFactNeighborX="-71186" custLinFactNeighborY="185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9B0C8FBF-0BDD-48A5-967E-F3FE71659F6A}" type="pres">
      <dgm:prSet presAssocID="{49225C73-1633-42F1-AB3B-7CB183E5F8B8}" presName="spaceRect" presStyleCnt="0"/>
      <dgm:spPr/>
    </dgm:pt>
    <dgm:pt modelId="{7E6FE37A-5DB0-4899-9FCB-0CE39BC185F8}" type="pres">
      <dgm:prSet presAssocID="{49225C73-1633-42F1-AB3B-7CB183E5F8B8}" presName="textRect" presStyleLbl="revTx" presStyleIdx="1" presStyleCnt="4" custScaleX="122430" custLinFactNeighborX="-17352" custLinFactNeighborY="177">
        <dgm:presLayoutVars>
          <dgm:chMax val="1"/>
          <dgm:chPref val="1"/>
        </dgm:presLayoutVars>
      </dgm:prSet>
      <dgm:spPr/>
    </dgm:pt>
    <dgm:pt modelId="{5A266296-0042-402F-92EF-D59AB148E92E}" type="pres">
      <dgm:prSet presAssocID="{9646853A-8964-4519-A5B1-0B7D18B2983D}" presName="sibTrans" presStyleCnt="0"/>
      <dgm:spPr/>
    </dgm:pt>
    <dgm:pt modelId="{4A347508-A77F-416D-8D8C-8D7FD53A55AA}" type="pres">
      <dgm:prSet presAssocID="{A2FC1B79-3845-4458-8938-86E3595A9955}" presName="compNode" presStyleCnt="0"/>
      <dgm:spPr/>
    </dgm:pt>
    <dgm:pt modelId="{010E4B74-9991-400A-A69C-17D519CA303F}" type="pres">
      <dgm:prSet presAssocID="{A2FC1B79-3845-4458-8938-86E3595A9955}" presName="iconBgRect" presStyleLbl="bgShp" presStyleIdx="2" presStyleCnt="4" custLinFactNeighborX="-67507" custLinFactNeighborY="-453"/>
      <dgm:spPr>
        <a:solidFill>
          <a:schemeClr val="accent6"/>
        </a:solidFill>
      </dgm:spPr>
    </dgm:pt>
    <dgm:pt modelId="{CC4A9AB2-26AB-46F7-889F-76194C731D70}" type="pres">
      <dgm:prSet presAssocID="{A2FC1B79-3845-4458-8938-86E3595A9955}" presName="iconRect" presStyleLbl="node1" presStyleIdx="2" presStyleCnt="4" custLinFactX="-17654" custLinFactNeighborX="-100000" custLinFactNeighborY="-356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6C567E66-43B5-42BD-BBFF-8C65998B0108}" type="pres">
      <dgm:prSet presAssocID="{A2FC1B79-3845-4458-8938-86E3595A9955}" presName="spaceRect" presStyleCnt="0"/>
      <dgm:spPr/>
    </dgm:pt>
    <dgm:pt modelId="{45C34692-B882-4317-99D1-955CEBCFC210}" type="pres">
      <dgm:prSet presAssocID="{A2FC1B79-3845-4458-8938-86E3595A9955}" presName="textRect" presStyleLbl="revTx" presStyleIdx="2" presStyleCnt="4">
        <dgm:presLayoutVars>
          <dgm:chMax val="1"/>
          <dgm:chPref val="1"/>
        </dgm:presLayoutVars>
      </dgm:prSet>
      <dgm:spPr/>
    </dgm:pt>
    <dgm:pt modelId="{E1590692-B1F7-4C49-B898-5CCE655952A3}" type="pres">
      <dgm:prSet presAssocID="{E391C89A-4F54-48AB-AD06-1B5AD6FF2A11}" presName="sibTrans" presStyleCnt="0"/>
      <dgm:spPr/>
    </dgm:pt>
    <dgm:pt modelId="{ECFA770B-DE2C-4683-A038-58D0FE44BC27}" type="pres">
      <dgm:prSet presAssocID="{1C383F32-22E8-4F62-A3E0-BDC3D5F48992}" presName="compNode" presStyleCnt="0"/>
      <dgm:spPr/>
    </dgm:pt>
    <dgm:pt modelId="{FF93E135-77D6-48A0-8871-9BC93D705D06}" type="pres">
      <dgm:prSet presAssocID="{1C383F32-22E8-4F62-A3E0-BDC3D5F48992}" presName="iconBgRect" presStyleLbl="bgShp" presStyleIdx="3" presStyleCnt="4" custLinFactNeighborX="-93765" custLinFactNeighborY="1064"/>
      <dgm:spPr>
        <a:solidFill>
          <a:schemeClr val="accent6"/>
        </a:solidFill>
      </dgm:spPr>
    </dgm:pt>
    <dgm:pt modelId="{39509775-983E-4110-B989-EE2CD6514BE0}" type="pres">
      <dgm:prSet presAssocID="{1C383F32-22E8-4F62-A3E0-BDC3D5F48992}" presName="iconRect" presStyleLbl="node1" presStyleIdx="3" presStyleCnt="4" custLinFactX="-63418" custLinFactNeighborX="-100000" custLinFactNeighborY="185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493B43B2-705C-4AE5-8A77-D8DEEDA1B5CF}" type="pres">
      <dgm:prSet presAssocID="{1C383F32-22E8-4F62-A3E0-BDC3D5F48992}" presName="spaceRect" presStyleCnt="0"/>
      <dgm:spPr/>
    </dgm:pt>
    <dgm:pt modelId="{1AEDC777-00B3-41D7-9AE1-23D741E941C3}" type="pres">
      <dgm:prSet presAssocID="{1C383F32-22E8-4F62-A3E0-BDC3D5F48992}" presName="textRect" presStyleLbl="revTx" presStyleIdx="3" presStyleCnt="4" custScaleX="134916" custLinFactNeighborX="-50994" custLinFactNeighborY="-5914">
        <dgm:presLayoutVars>
          <dgm:chMax val="1"/>
          <dgm:chPref val="1"/>
        </dgm:presLayoutVars>
      </dgm:prSet>
      <dgm:spPr/>
    </dgm:pt>
  </dgm:ptLst>
  <dgm:cxnLst>
    <dgm:cxn modelId="{A9154303-8225-4248-91DC-1B0156A35F07}" srcId="{01A66772-F185-4D58-B8BB-E9370D7A7A2B}" destId="{49225C73-1633-42F1-AB3B-7CB183E5F8B8}" srcOrd="1" destOrd="0" parTransId="{1A0E2090-1D4F-438A-8766-B6030CE01ADD}" sibTransId="{9646853A-8964-4519-A5B1-0B7D18B2983D}"/>
    <dgm:cxn modelId="{46F37D66-F8E0-4498-84C0-6F82C3CE2930}" type="presOf" srcId="{A2FC1B79-3845-4458-8938-86E3595A9955}" destId="{45C34692-B882-4317-99D1-955CEBCFC210}" srcOrd="0" destOrd="0" presId="urn:microsoft.com/office/officeart/2018/5/layout/IconCircleLabelList"/>
    <dgm:cxn modelId="{7A710F69-5154-4855-ACF5-BC7C1BF85A80}" type="presOf" srcId="{49225C73-1633-42F1-AB3B-7CB183E5F8B8}" destId="{7E6FE37A-5DB0-4899-9FCB-0CE39BC185F8}" srcOrd="0" destOrd="0" presId="urn:microsoft.com/office/officeart/2018/5/layout/IconCircleLabelList"/>
    <dgm:cxn modelId="{C7AD8469-3C68-4AF9-AB82-79B0043AA120}" srcId="{01A66772-F185-4D58-B8BB-E9370D7A7A2B}" destId="{40FC4FFE-8987-4A26-B7F4-8A516F18ADAE}" srcOrd="0" destOrd="0" parTransId="{CAD7EF86-FB23-41F6-BF42-040B36DEFDB1}" sibTransId="{5B62599A-5C9B-48E7-896E-EA782AC60C8B}"/>
    <dgm:cxn modelId="{676D3A6A-6EA7-4483-BB12-0BD4A7D7AF9D}" type="presOf" srcId="{01A66772-F185-4D58-B8BB-E9370D7A7A2B}" destId="{50B3CE7C-E10B-4E23-BD93-03664997C932}" srcOrd="0" destOrd="0" presId="urn:microsoft.com/office/officeart/2018/5/layout/IconCircleLabelList"/>
    <dgm:cxn modelId="{1496FC70-DB8B-48D4-98DE-DD2856E389EE}" type="presOf" srcId="{1C383F32-22E8-4F62-A3E0-BDC3D5F48992}" destId="{1AEDC777-00B3-41D7-9AE1-23D741E941C3}" srcOrd="0" destOrd="0" presId="urn:microsoft.com/office/officeart/2018/5/layout/IconCircleLabelList"/>
    <dgm:cxn modelId="{C4CCE57E-E871-46D6-BAD5-880252C95D22}" srcId="{01A66772-F185-4D58-B8BB-E9370D7A7A2B}" destId="{1C383F32-22E8-4F62-A3E0-BDC3D5F48992}" srcOrd="3" destOrd="0" parTransId="{A7920A2F-3244-4159-AF04-6A1D38B7B317}" sibTransId="{8500F72A-2C6D-4FDF-9C1D-CA691380EB0B}"/>
    <dgm:cxn modelId="{E66AF5AA-1951-450D-A04B-AE3A6BFAB604}" srcId="{01A66772-F185-4D58-B8BB-E9370D7A7A2B}" destId="{A2FC1B79-3845-4458-8938-86E3595A9955}" srcOrd="2" destOrd="0" parTransId="{EAAB3CDB-95EB-4574-B171-9016146F1294}" sibTransId="{E391C89A-4F54-48AB-AD06-1B5AD6FF2A11}"/>
    <dgm:cxn modelId="{355227E3-55E0-4343-BC8D-FC0EB1694F48}" type="presOf" srcId="{40FC4FFE-8987-4A26-B7F4-8A516F18ADAE}" destId="{127117FB-F8A7-4A20-A8A7-EC686DDC76D0}" srcOrd="0" destOrd="0" presId="urn:microsoft.com/office/officeart/2018/5/layout/IconCircleLabelList"/>
    <dgm:cxn modelId="{555498CB-3ED1-404E-A25F-EB243EFC5FB1}" type="presParOf" srcId="{50B3CE7C-E10B-4E23-BD93-03664997C932}" destId="{DE9CE479-E4AE-4283-AEF1-10C1535B4324}" srcOrd="0" destOrd="0" presId="urn:microsoft.com/office/officeart/2018/5/layout/IconCircleLabelList"/>
    <dgm:cxn modelId="{11F12D49-CD08-4D50-BD13-3ECBC3A476A4}" type="presParOf" srcId="{DE9CE479-E4AE-4283-AEF1-10C1535B4324}" destId="{B59FCF02-CAD2-4D6F-9542-AD86711168CA}" srcOrd="0" destOrd="0" presId="urn:microsoft.com/office/officeart/2018/5/layout/IconCircleLabelList"/>
    <dgm:cxn modelId="{F443A659-540B-487B-97F9-49219CF60D6B}" type="presParOf" srcId="{DE9CE479-E4AE-4283-AEF1-10C1535B4324}" destId="{7C175B98-93F4-4D7C-BB95-1514AB879CD5}" srcOrd="1" destOrd="0" presId="urn:microsoft.com/office/officeart/2018/5/layout/IconCircleLabelList"/>
    <dgm:cxn modelId="{A503D7AB-7D64-4163-93B5-1CEEDAE81823}" type="presParOf" srcId="{DE9CE479-E4AE-4283-AEF1-10C1535B4324}" destId="{677A3090-5F01-43FD-9FA6-C0420AD80FD6}" srcOrd="2" destOrd="0" presId="urn:microsoft.com/office/officeart/2018/5/layout/IconCircleLabelList"/>
    <dgm:cxn modelId="{780188ED-7DCE-45BB-B6AF-91BE48969612}" type="presParOf" srcId="{DE9CE479-E4AE-4283-AEF1-10C1535B4324}" destId="{127117FB-F8A7-4A20-A8A7-EC686DDC76D0}" srcOrd="3" destOrd="0" presId="urn:microsoft.com/office/officeart/2018/5/layout/IconCircleLabelList"/>
    <dgm:cxn modelId="{155719F8-A89B-4E96-BC49-C48BC717F480}" type="presParOf" srcId="{50B3CE7C-E10B-4E23-BD93-03664997C932}" destId="{FD1EED9C-83D3-41AD-A09B-D3B36354168F}" srcOrd="1" destOrd="0" presId="urn:microsoft.com/office/officeart/2018/5/layout/IconCircleLabelList"/>
    <dgm:cxn modelId="{2772E199-56B0-4310-A55E-67D00CA3E59E}" type="presParOf" srcId="{50B3CE7C-E10B-4E23-BD93-03664997C932}" destId="{C998AB0A-577D-44AA-A068-F634DDE7BD47}" srcOrd="2" destOrd="0" presId="urn:microsoft.com/office/officeart/2018/5/layout/IconCircleLabelList"/>
    <dgm:cxn modelId="{4E351D18-D97F-4B92-A608-2E9600B91C28}" type="presParOf" srcId="{C998AB0A-577D-44AA-A068-F634DDE7BD47}" destId="{BCD8CDD9-0C56-4401-ADB1-8B48DAB2C96F}" srcOrd="0" destOrd="0" presId="urn:microsoft.com/office/officeart/2018/5/layout/IconCircleLabelList"/>
    <dgm:cxn modelId="{B3DC724C-4569-4E9D-BD5A-49E4CD991FD0}" type="presParOf" srcId="{C998AB0A-577D-44AA-A068-F634DDE7BD47}" destId="{DB4CA7C4-FCA1-4127-B20A-2A5C031A3CF4}" srcOrd="1" destOrd="0" presId="urn:microsoft.com/office/officeart/2018/5/layout/IconCircleLabelList"/>
    <dgm:cxn modelId="{AD1AB552-CCE0-4911-BB9E-5D4A60B21F4F}" type="presParOf" srcId="{C998AB0A-577D-44AA-A068-F634DDE7BD47}" destId="{9B0C8FBF-0BDD-48A5-967E-F3FE71659F6A}" srcOrd="2" destOrd="0" presId="urn:microsoft.com/office/officeart/2018/5/layout/IconCircleLabelList"/>
    <dgm:cxn modelId="{8558F796-2D01-40FE-A21A-7530EEBC3BC3}" type="presParOf" srcId="{C998AB0A-577D-44AA-A068-F634DDE7BD47}" destId="{7E6FE37A-5DB0-4899-9FCB-0CE39BC185F8}" srcOrd="3" destOrd="0" presId="urn:microsoft.com/office/officeart/2018/5/layout/IconCircleLabelList"/>
    <dgm:cxn modelId="{1532E2BE-82E9-40A4-A6F7-40B60FC879AE}" type="presParOf" srcId="{50B3CE7C-E10B-4E23-BD93-03664997C932}" destId="{5A266296-0042-402F-92EF-D59AB148E92E}" srcOrd="3" destOrd="0" presId="urn:microsoft.com/office/officeart/2018/5/layout/IconCircleLabelList"/>
    <dgm:cxn modelId="{8663BC33-711F-404D-8351-6258092F969D}" type="presParOf" srcId="{50B3CE7C-E10B-4E23-BD93-03664997C932}" destId="{4A347508-A77F-416D-8D8C-8D7FD53A55AA}" srcOrd="4" destOrd="0" presId="urn:microsoft.com/office/officeart/2018/5/layout/IconCircleLabelList"/>
    <dgm:cxn modelId="{CEB57DA9-DC07-449B-A817-222991DD6BA5}" type="presParOf" srcId="{4A347508-A77F-416D-8D8C-8D7FD53A55AA}" destId="{010E4B74-9991-400A-A69C-17D519CA303F}" srcOrd="0" destOrd="0" presId="urn:microsoft.com/office/officeart/2018/5/layout/IconCircleLabelList"/>
    <dgm:cxn modelId="{839A3DE5-7D5B-412D-9856-1ED74991E348}" type="presParOf" srcId="{4A347508-A77F-416D-8D8C-8D7FD53A55AA}" destId="{CC4A9AB2-26AB-46F7-889F-76194C731D70}" srcOrd="1" destOrd="0" presId="urn:microsoft.com/office/officeart/2018/5/layout/IconCircleLabelList"/>
    <dgm:cxn modelId="{DA415D57-D631-414C-AD2A-98BC42ECFD60}" type="presParOf" srcId="{4A347508-A77F-416D-8D8C-8D7FD53A55AA}" destId="{6C567E66-43B5-42BD-BBFF-8C65998B0108}" srcOrd="2" destOrd="0" presId="urn:microsoft.com/office/officeart/2018/5/layout/IconCircleLabelList"/>
    <dgm:cxn modelId="{BF554758-A4B1-4B43-AA39-687FBAF744BC}" type="presParOf" srcId="{4A347508-A77F-416D-8D8C-8D7FD53A55AA}" destId="{45C34692-B882-4317-99D1-955CEBCFC210}" srcOrd="3" destOrd="0" presId="urn:microsoft.com/office/officeart/2018/5/layout/IconCircleLabelList"/>
    <dgm:cxn modelId="{BE822E77-9F92-43A6-8C84-BDB42EB7259A}" type="presParOf" srcId="{50B3CE7C-E10B-4E23-BD93-03664997C932}" destId="{E1590692-B1F7-4C49-B898-5CCE655952A3}" srcOrd="5" destOrd="0" presId="urn:microsoft.com/office/officeart/2018/5/layout/IconCircleLabelList"/>
    <dgm:cxn modelId="{3A7F4DB9-1469-4F58-B633-24B7EEE084D1}" type="presParOf" srcId="{50B3CE7C-E10B-4E23-BD93-03664997C932}" destId="{ECFA770B-DE2C-4683-A038-58D0FE44BC27}" srcOrd="6" destOrd="0" presId="urn:microsoft.com/office/officeart/2018/5/layout/IconCircleLabelList"/>
    <dgm:cxn modelId="{91311827-CDAC-4BA8-B4A3-117AFD1CEE2D}" type="presParOf" srcId="{ECFA770B-DE2C-4683-A038-58D0FE44BC27}" destId="{FF93E135-77D6-48A0-8871-9BC93D705D06}" srcOrd="0" destOrd="0" presId="urn:microsoft.com/office/officeart/2018/5/layout/IconCircleLabelList"/>
    <dgm:cxn modelId="{83B7CA40-11B7-4507-8422-A40F02D469B2}" type="presParOf" srcId="{ECFA770B-DE2C-4683-A038-58D0FE44BC27}" destId="{39509775-983E-4110-B989-EE2CD6514BE0}" srcOrd="1" destOrd="0" presId="urn:microsoft.com/office/officeart/2018/5/layout/IconCircleLabelList"/>
    <dgm:cxn modelId="{A44BB251-01EB-4DEF-A28C-6D495183E4DC}" type="presParOf" srcId="{ECFA770B-DE2C-4683-A038-58D0FE44BC27}" destId="{493B43B2-705C-4AE5-8A77-D8DEEDA1B5CF}" srcOrd="2" destOrd="0" presId="urn:microsoft.com/office/officeart/2018/5/layout/IconCircleLabelList"/>
    <dgm:cxn modelId="{1EFA52DF-3C80-4DAA-BED6-AFE2F81796B2}" type="presParOf" srcId="{ECFA770B-DE2C-4683-A038-58D0FE44BC27}" destId="{1AEDC777-00B3-41D7-9AE1-23D741E941C3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9FCF02-CAD2-4D6F-9542-AD86711168CA}">
      <dsp:nvSpPr>
        <dsp:cNvPr id="0" name=""/>
        <dsp:cNvSpPr/>
      </dsp:nvSpPr>
      <dsp:spPr>
        <a:xfrm>
          <a:off x="509277" y="388647"/>
          <a:ext cx="1098000" cy="1098000"/>
        </a:xfrm>
        <a:prstGeom prst="ellipse">
          <a:avLst/>
        </a:prstGeom>
        <a:solidFill>
          <a:schemeClr val="accent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175B98-93F4-4D7C-BB95-1514AB879CD5}">
      <dsp:nvSpPr>
        <dsp:cNvPr id="0" name=""/>
        <dsp:cNvSpPr/>
      </dsp:nvSpPr>
      <dsp:spPr>
        <a:xfrm>
          <a:off x="709950" y="583417"/>
          <a:ext cx="696653" cy="70846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7117FB-F8A7-4A20-A8A7-EC686DDC76D0}">
      <dsp:nvSpPr>
        <dsp:cNvPr id="0" name=""/>
        <dsp:cNvSpPr/>
      </dsp:nvSpPr>
      <dsp:spPr>
        <a:xfrm>
          <a:off x="4242" y="1828647"/>
          <a:ext cx="2108070" cy="9251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800" kern="1200" dirty="0">
              <a:latin typeface="Lato" panose="020F0502020204030203"/>
              <a:ea typeface="Calibri" panose="020F0502020204030204" pitchFamily="34" charset="0"/>
            </a:rPr>
            <a:t>extreme EVENTS frequency &amp; intensity</a:t>
          </a:r>
          <a:endParaRPr lang="it-IT" sz="1800" kern="1200" noProof="1">
            <a:latin typeface="Lato" panose="020F0502020204030203"/>
          </a:endParaRPr>
        </a:p>
      </dsp:txBody>
      <dsp:txXfrm>
        <a:off x="4242" y="1828647"/>
        <a:ext cx="2108070" cy="925119"/>
      </dsp:txXfrm>
    </dsp:sp>
    <dsp:sp modelId="{BCD8CDD9-0C56-4401-ADB1-8B48DAB2C96F}">
      <dsp:nvSpPr>
        <dsp:cNvPr id="0" name=""/>
        <dsp:cNvSpPr/>
      </dsp:nvSpPr>
      <dsp:spPr>
        <a:xfrm>
          <a:off x="2515695" y="400330"/>
          <a:ext cx="1098000" cy="1098000"/>
        </a:xfrm>
        <a:prstGeom prst="ellipse">
          <a:avLst/>
        </a:prstGeom>
        <a:solidFill>
          <a:schemeClr val="accent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4CA7C4-FCA1-4127-B20A-2A5C031A3CF4}">
      <dsp:nvSpPr>
        <dsp:cNvPr id="0" name=""/>
        <dsp:cNvSpPr/>
      </dsp:nvSpPr>
      <dsp:spPr>
        <a:xfrm>
          <a:off x="2765710" y="634328"/>
          <a:ext cx="630000" cy="630000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6FE37A-5DB0-4899-9FCB-0CE39BC185F8}">
      <dsp:nvSpPr>
        <dsp:cNvPr id="0" name=""/>
        <dsp:cNvSpPr/>
      </dsp:nvSpPr>
      <dsp:spPr>
        <a:xfrm>
          <a:off x="2114976" y="1830285"/>
          <a:ext cx="2203740" cy="9251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800" kern="1200" dirty="0">
              <a:latin typeface="Lato" panose="020F0502020204030203"/>
            </a:rPr>
            <a:t>DIRECT IMPACTS   ON CROPS &amp; LIVESTOCK</a:t>
          </a:r>
          <a:endParaRPr lang="it-IT" sz="1800" kern="1200" noProof="1">
            <a:latin typeface="Lato" panose="020F0502020204030203"/>
          </a:endParaRPr>
        </a:p>
      </dsp:txBody>
      <dsp:txXfrm>
        <a:off x="2114976" y="1830285"/>
        <a:ext cx="2203740" cy="925119"/>
      </dsp:txXfrm>
    </dsp:sp>
    <dsp:sp modelId="{010E4B74-9991-400A-A69C-17D519CA303F}">
      <dsp:nvSpPr>
        <dsp:cNvPr id="0" name=""/>
        <dsp:cNvSpPr/>
      </dsp:nvSpPr>
      <dsp:spPr>
        <a:xfrm>
          <a:off x="4555825" y="383674"/>
          <a:ext cx="1098000" cy="1098000"/>
        </a:xfrm>
        <a:prstGeom prst="ellipse">
          <a:avLst/>
        </a:prstGeom>
        <a:solidFill>
          <a:schemeClr val="accent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4A9AB2-26AB-46F7-889F-76194C731D70}">
      <dsp:nvSpPr>
        <dsp:cNvPr id="0" name=""/>
        <dsp:cNvSpPr/>
      </dsp:nvSpPr>
      <dsp:spPr>
        <a:xfrm>
          <a:off x="4789832" y="600182"/>
          <a:ext cx="630000" cy="63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C34692-B882-4317-99D1-955CEBCFC210}">
      <dsp:nvSpPr>
        <dsp:cNvPr id="0" name=""/>
        <dsp:cNvSpPr/>
      </dsp:nvSpPr>
      <dsp:spPr>
        <a:xfrm>
          <a:off x="4946052" y="1828647"/>
          <a:ext cx="1800000" cy="9251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endParaRPr lang="en-GB" sz="3200" kern="1200"/>
        </a:p>
      </dsp:txBody>
      <dsp:txXfrm>
        <a:off x="4946052" y="1828647"/>
        <a:ext cx="1800000" cy="925119"/>
      </dsp:txXfrm>
    </dsp:sp>
    <dsp:sp modelId="{FF93E135-77D6-48A0-8871-9BC93D705D06}">
      <dsp:nvSpPr>
        <dsp:cNvPr id="0" name=""/>
        <dsp:cNvSpPr/>
      </dsp:nvSpPr>
      <dsp:spPr>
        <a:xfrm>
          <a:off x="6696756" y="400330"/>
          <a:ext cx="1098000" cy="1098000"/>
        </a:xfrm>
        <a:prstGeom prst="ellipse">
          <a:avLst/>
        </a:prstGeom>
        <a:solidFill>
          <a:schemeClr val="accent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509775-983E-4110-B989-EE2CD6514BE0}">
      <dsp:nvSpPr>
        <dsp:cNvPr id="0" name=""/>
        <dsp:cNvSpPr/>
      </dsp:nvSpPr>
      <dsp:spPr>
        <a:xfrm>
          <a:off x="6930763" y="634328"/>
          <a:ext cx="630000" cy="630000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EDC777-00B3-41D7-9AE1-23D741E941C3}">
      <dsp:nvSpPr>
        <dsp:cNvPr id="0" name=""/>
        <dsp:cNvSpPr/>
      </dsp:nvSpPr>
      <dsp:spPr>
        <a:xfrm>
          <a:off x="6143160" y="1773936"/>
          <a:ext cx="2428488" cy="9251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800" kern="1200" dirty="0">
              <a:latin typeface="Lato" panose="020F0502020204030203"/>
            </a:rPr>
            <a:t>ADAPTATION PATHWAYS &amp; LOCAL strategies  </a:t>
          </a:r>
          <a:endParaRPr lang="it-IT" sz="1800" kern="1200" noProof="1">
            <a:latin typeface="Lato" panose="020F0502020204030203"/>
          </a:endParaRPr>
        </a:p>
      </dsp:txBody>
      <dsp:txXfrm>
        <a:off x="6143160" y="1773936"/>
        <a:ext cx="2428488" cy="9251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Elenco etichette circolari icone"/>
  <dgm:desc val="Utilizzabile per mostrare blocchi di informazioni non sequenziali o raggruppati con elementi grafici correlati. Offre risultati ottimali con icone o piccole immagini con didascalie brevi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76EC97-85AD-452A-9759-BDC0EB431C61}" type="datetimeFigureOut">
              <a:rPr lang="en-GB" smtClean="0"/>
              <a:t>11/04/2024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985F19-C074-417A-980A-1381D0562674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6129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18A8B7-6963-4744-B59E-1E6CB7998CFD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00834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18A8B7-6963-4744-B59E-1E6CB7998CFD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22738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18A8B7-6963-4744-B59E-1E6CB7998CFD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61243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18A8B7-6963-4744-B59E-1E6CB7998CFD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52750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18A8B7-6963-4744-B59E-1E6CB7998CFD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87894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7F4B2-5663-32DB-D81B-E2B0D9B1ED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94D3DF-D9A2-67EB-B798-3CFCC07314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2626F9-94F7-5761-0977-27ECAE8B7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78251-B0BE-4537-A00C-81618208E8A4}" type="datetimeFigureOut">
              <a:rPr lang="en-GB" smtClean="0"/>
              <a:t>11/04/2024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EC8AD1-6BB9-A2A9-A556-089F23DB6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81B032-5A01-4AAA-72AA-B1D1CC238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995B1-925F-47D6-9F8D-6EE2E01683FD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9767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94EEF-A229-BAEE-D14D-45559B91B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17F8D5-596A-B3F6-55CB-F22F8DABEA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3E846B-D111-00F2-8198-86E6219EDD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78251-B0BE-4537-A00C-81618208E8A4}" type="datetimeFigureOut">
              <a:rPr lang="en-GB" smtClean="0"/>
              <a:t>11/04/2024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666B68-F470-92FB-CF2E-9709875FA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E974AD-1372-D908-BFB6-53B9130F2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995B1-925F-47D6-9F8D-6EE2E01683FD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0090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2F15515-A048-82F8-E71E-352B9C9F06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6BDC7E-0D63-06B1-4466-673F3CA368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945EEF-7E90-3C95-1747-CB65D3F49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78251-B0BE-4537-A00C-81618208E8A4}" type="datetimeFigureOut">
              <a:rPr lang="en-GB" smtClean="0"/>
              <a:t>11/04/2024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FD2936-E630-DF6A-88E8-2F9923AB3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D4816C-8DB6-ECE9-899E-4BE9ECF8F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995B1-925F-47D6-9F8D-6EE2E01683FD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60245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F8F230C-6095-7D44-93EA-F75157CEF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354" y="187294"/>
            <a:ext cx="9280818" cy="941115"/>
          </a:xfrm>
        </p:spPr>
        <p:txBody>
          <a:bodyPr anchor="t">
            <a:normAutofit/>
          </a:bodyPr>
          <a:lstStyle>
            <a:lvl1pPr>
              <a:defRPr sz="2800" cap="all" baseline="0">
                <a:latin typeface="Josefin Sans" pitchFamily="2" charset="77"/>
              </a:defRPr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pic>
        <p:nvPicPr>
          <p:cNvPr id="5" name="Immagine 10">
            <a:extLst>
              <a:ext uri="{FF2B5EF4-FFF2-40B4-BE49-F238E27FC236}">
                <a16:creationId xmlns:a16="http://schemas.microsoft.com/office/drawing/2014/main" id="{142E8C40-BADE-4D41-B2AB-1FECEF4C5E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8763752" y="3252205"/>
            <a:ext cx="3511341" cy="3897129"/>
          </a:xfrm>
          <a:prstGeom prst="rect">
            <a:avLst/>
          </a:prstGeom>
        </p:spPr>
      </p:pic>
      <p:pic>
        <p:nvPicPr>
          <p:cNvPr id="6" name="Immagine 11">
            <a:extLst>
              <a:ext uri="{FF2B5EF4-FFF2-40B4-BE49-F238E27FC236}">
                <a16:creationId xmlns:a16="http://schemas.microsoft.com/office/drawing/2014/main" id="{1164A1E5-90EE-D144-920A-D21DDE0AFE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8763752" y="-226491"/>
            <a:ext cx="3511341" cy="3897129"/>
          </a:xfrm>
          <a:prstGeom prst="rect">
            <a:avLst/>
          </a:prstGeom>
        </p:spPr>
      </p:pic>
      <p:pic>
        <p:nvPicPr>
          <p:cNvPr id="8" name="Immagine 7" descr="Immagine che contiene segnale, esterni, sedendo, cibo&#10;&#10;Descrizione generata automaticamente">
            <a:extLst>
              <a:ext uri="{FF2B5EF4-FFF2-40B4-BE49-F238E27FC236}">
                <a16:creationId xmlns:a16="http://schemas.microsoft.com/office/drawing/2014/main" id="{B8AAFE08-8BB5-C04A-B8B0-5EE1B7A7A2D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81873" y="187294"/>
            <a:ext cx="2073519" cy="389002"/>
          </a:xfrm>
          <a:prstGeom prst="rect">
            <a:avLst/>
          </a:prstGeom>
        </p:spPr>
      </p:pic>
      <p:sp>
        <p:nvSpPr>
          <p:cNvPr id="11" name="Segnaposto testo 10">
            <a:extLst>
              <a:ext uri="{FF2B5EF4-FFF2-40B4-BE49-F238E27FC236}">
                <a16:creationId xmlns:a16="http://schemas.microsoft.com/office/drawing/2014/main" id="{3241B983-738C-A446-AB3A-11B5481B0E6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1355" y="1312863"/>
            <a:ext cx="11547480" cy="20645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>
                <a:latin typeface="Lato" panose="020F0502020204030203" pitchFamily="34" charset="77"/>
              </a:defRPr>
            </a:lvl1pPr>
          </a:lstStyle>
          <a:p>
            <a:r>
              <a:rPr lang="it-IT" dirty="0"/>
              <a:t>Modifica gli stili del testo dello schema
Secondo livello
Terzo livello
Quarto livello
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2205525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id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0B1FE053-0973-5C43-82B5-A0CFD968FC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8739554" y="-260201"/>
            <a:ext cx="3534612" cy="3915666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308BA796-4B70-8541-982D-B49CE236E82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8739555" y="3239137"/>
            <a:ext cx="3534612" cy="3915667"/>
          </a:xfrm>
          <a:prstGeom prst="rect">
            <a:avLst/>
          </a:prstGeom>
        </p:spPr>
      </p:pic>
      <p:sp>
        <p:nvSpPr>
          <p:cNvPr id="8" name="CasellaDiTesto 5">
            <a:extLst>
              <a:ext uri="{FF2B5EF4-FFF2-40B4-BE49-F238E27FC236}">
                <a16:creationId xmlns:a16="http://schemas.microsoft.com/office/drawing/2014/main" id="{4A6E1FB9-95CD-4944-BCCE-EEF4E34C1398}"/>
              </a:ext>
            </a:extLst>
          </p:cNvPr>
          <p:cNvSpPr txBox="1"/>
          <p:nvPr userDrawn="1"/>
        </p:nvSpPr>
        <p:spPr>
          <a:xfrm>
            <a:off x="569478" y="5103674"/>
            <a:ext cx="43609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5400" dirty="0">
                <a:solidFill>
                  <a:schemeClr val="bg1"/>
                </a:solidFill>
                <a:latin typeface="Josefin Sans" pitchFamily="2" charset="77"/>
              </a:rPr>
              <a:t>Separatore capitoli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5BECD911-4319-974E-9272-A26F5AD7724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2933"/>
            <a:ext cx="8763752" cy="6908441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11D53AA6-6B32-0B43-AF66-AA7F4F69DBD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30000"/>
          </a:blip>
          <a:stretch>
            <a:fillRect/>
          </a:stretch>
        </p:blipFill>
        <p:spPr>
          <a:xfrm>
            <a:off x="8763752" y="3252205"/>
            <a:ext cx="3511341" cy="3897129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EA192786-A97A-E044-9D82-68569658A6C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3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0848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763752" y="-236431"/>
            <a:ext cx="3511341" cy="3897129"/>
          </a:xfrm>
          <a:prstGeom prst="rect">
            <a:avLst/>
          </a:prstGeom>
        </p:spPr>
      </p:pic>
      <p:sp>
        <p:nvSpPr>
          <p:cNvPr id="14" name="Segnaposto testo 13">
            <a:extLst>
              <a:ext uri="{FF2B5EF4-FFF2-40B4-BE49-F238E27FC236}">
                <a16:creationId xmlns:a16="http://schemas.microsoft.com/office/drawing/2014/main" id="{3A03DEC3-112C-8347-9E90-AEF4487C533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6839" y="3131048"/>
            <a:ext cx="8004846" cy="939376"/>
          </a:xfrm>
        </p:spPr>
        <p:txBody>
          <a:bodyPr>
            <a:noAutofit/>
          </a:bodyPr>
          <a:lstStyle>
            <a:lvl1pPr marL="0" indent="0">
              <a:buNone/>
              <a:defRPr sz="3200" b="1" cap="none" baseline="0">
                <a:solidFill>
                  <a:schemeClr val="bg1"/>
                </a:solidFill>
                <a:latin typeface="Josefin Sans" pitchFamily="2" charset="77"/>
              </a:defRPr>
            </a:lvl1pPr>
          </a:lstStyle>
          <a:p>
            <a:r>
              <a:rPr lang="it-IT" dirty="0"/>
              <a:t>Title of </a:t>
            </a:r>
            <a:r>
              <a:rPr lang="it-IT" dirty="0" err="1"/>
              <a:t>Chapter</a:t>
            </a:r>
            <a:endParaRPr lang="it-IT" dirty="0"/>
          </a:p>
        </p:txBody>
      </p:sp>
      <p:sp>
        <p:nvSpPr>
          <p:cNvPr id="15" name="Segnaposto testo 13">
            <a:extLst>
              <a:ext uri="{FF2B5EF4-FFF2-40B4-BE49-F238E27FC236}">
                <a16:creationId xmlns:a16="http://schemas.microsoft.com/office/drawing/2014/main" id="{BAA912DB-1342-884D-A5C7-95193C16174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7833" y="2542743"/>
            <a:ext cx="6487037" cy="400110"/>
          </a:xfrm>
        </p:spPr>
        <p:txBody>
          <a:bodyPr>
            <a:noAutofit/>
          </a:bodyPr>
          <a:lstStyle>
            <a:lvl1pPr marL="0" indent="0">
              <a:buNone/>
              <a:defRPr sz="2000" b="0" cap="none" baseline="0">
                <a:solidFill>
                  <a:schemeClr val="bg1"/>
                </a:solidFill>
                <a:latin typeface="Josefin Sans" pitchFamily="2" charset="77"/>
              </a:defRPr>
            </a:lvl1pPr>
          </a:lstStyle>
          <a:p>
            <a:r>
              <a:rPr lang="it-IT" dirty="0" err="1"/>
              <a:t>Chapter</a:t>
            </a:r>
            <a:r>
              <a:rPr lang="it-IT" dirty="0"/>
              <a:t> #</a:t>
            </a:r>
          </a:p>
        </p:txBody>
      </p:sp>
    </p:spTree>
    <p:extLst>
      <p:ext uri="{BB962C8B-B14F-4D97-AF65-F5344CB8AC3E}">
        <p14:creationId xmlns:p14="http://schemas.microsoft.com/office/powerpoint/2010/main" val="16080549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10">
            <a:extLst>
              <a:ext uri="{FF2B5EF4-FFF2-40B4-BE49-F238E27FC236}">
                <a16:creationId xmlns:a16="http://schemas.microsoft.com/office/drawing/2014/main" id="{304A5E68-8471-414D-AB26-87A4C79BEB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8763752" y="3252205"/>
            <a:ext cx="3511341" cy="3897129"/>
          </a:xfrm>
          <a:prstGeom prst="rect">
            <a:avLst/>
          </a:prstGeom>
        </p:spPr>
      </p:pic>
      <p:pic>
        <p:nvPicPr>
          <p:cNvPr id="6" name="Immagine 11">
            <a:extLst>
              <a:ext uri="{FF2B5EF4-FFF2-40B4-BE49-F238E27FC236}">
                <a16:creationId xmlns:a16="http://schemas.microsoft.com/office/drawing/2014/main" id="{45F9B648-4A94-B84F-92C5-C987A27819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8763752" y="-226491"/>
            <a:ext cx="3511341" cy="3897129"/>
          </a:xfrm>
          <a:prstGeom prst="rect">
            <a:avLst/>
          </a:prstGeom>
        </p:spPr>
      </p:pic>
      <p:pic>
        <p:nvPicPr>
          <p:cNvPr id="9" name="Immagine 8" descr="Immagine che contiene segnale, esterni, sedendo, cibo&#10;&#10;Descrizione generata automaticamente">
            <a:extLst>
              <a:ext uri="{FF2B5EF4-FFF2-40B4-BE49-F238E27FC236}">
                <a16:creationId xmlns:a16="http://schemas.microsoft.com/office/drawing/2014/main" id="{33A24E2F-75C4-E443-BB49-8FB21740FBD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67140" y="371992"/>
            <a:ext cx="2073519" cy="389002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097C35C1-3EAB-5C4B-92B3-CE9CCCA204F8}"/>
              </a:ext>
            </a:extLst>
          </p:cNvPr>
          <p:cNvSpPr txBox="1"/>
          <p:nvPr userDrawn="1"/>
        </p:nvSpPr>
        <p:spPr>
          <a:xfrm>
            <a:off x="11072194" y="6424232"/>
            <a:ext cx="8348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DB65C25E-8F7E-FA4E-A385-9CF281073379}" type="slidenum">
              <a:rPr lang="it-IT" sz="1600" smtClean="0">
                <a:latin typeface="Josefin Sans" pitchFamily="2" charset="77"/>
              </a:rPr>
              <a:pPr algn="ctr"/>
              <a:t>‹N›</a:t>
            </a:fld>
            <a:endParaRPr lang="it-IT" sz="1600" dirty="0">
              <a:latin typeface="Josefin Sa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9821408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1B0D3B5C-1940-AD48-9167-3EDAB0E91D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80347" y="-1"/>
            <a:ext cx="3453026" cy="6908441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9D5961F1-58E5-964E-8624-88CB97C9F0A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7671" y="0"/>
            <a:ext cx="3453026" cy="6908441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17D4566C-DC51-7744-938C-72E79105F36E}"/>
              </a:ext>
            </a:extLst>
          </p:cNvPr>
          <p:cNvSpPr txBox="1"/>
          <p:nvPr userDrawn="1"/>
        </p:nvSpPr>
        <p:spPr>
          <a:xfrm>
            <a:off x="3442112" y="3754192"/>
            <a:ext cx="530777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500" dirty="0">
                <a:solidFill>
                  <a:srgbClr val="4BAB3D"/>
                </a:solidFill>
                <a:latin typeface="Josefin Sans" pitchFamily="2" charset="77"/>
              </a:rPr>
              <a:t>DEPT. of ELECTRONICS, INFORMATION,</a:t>
            </a:r>
          </a:p>
          <a:p>
            <a:pPr algn="ctr"/>
            <a:r>
              <a:rPr lang="it-IT" sz="1500" dirty="0">
                <a:solidFill>
                  <a:srgbClr val="4BAB3D"/>
                </a:solidFill>
                <a:latin typeface="Josefin Sans" pitchFamily="2" charset="77"/>
              </a:rPr>
              <a:t>and BIOENGINEERING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ADD5FC15-AC36-3245-A4F6-2CDEC704C529}"/>
              </a:ext>
            </a:extLst>
          </p:cNvPr>
          <p:cNvSpPr txBox="1"/>
          <p:nvPr userDrawn="1"/>
        </p:nvSpPr>
        <p:spPr>
          <a:xfrm>
            <a:off x="1418492" y="3296677"/>
            <a:ext cx="93550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>
                <a:solidFill>
                  <a:srgbClr val="4BAB3D"/>
                </a:solidFill>
                <a:latin typeface="Josefin Sans SemiBold" pitchFamily="2" charset="77"/>
              </a:rPr>
              <a:t>POLITECNICO DI MILANO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4CBC9792-40DD-B24E-BB4D-2A15DE18C5E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8739555" y="3239137"/>
            <a:ext cx="3534612" cy="3915667"/>
          </a:xfrm>
          <a:prstGeom prst="rect">
            <a:avLst/>
          </a:prstGeom>
        </p:spPr>
      </p:pic>
      <p:pic>
        <p:nvPicPr>
          <p:cNvPr id="13" name="Immagine 12" descr="Immagine che contiene testo&#10;&#10;Descrizione generata automaticamente">
            <a:extLst>
              <a:ext uri="{FF2B5EF4-FFF2-40B4-BE49-F238E27FC236}">
                <a16:creationId xmlns:a16="http://schemas.microsoft.com/office/drawing/2014/main" id="{B1D7CE45-B847-9447-9B6C-CE99B49D441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886014" y="694190"/>
            <a:ext cx="2387600" cy="1603103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8A2D8C9D-5264-E143-B45F-2FA72F8DF66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-70774" y="-260201"/>
            <a:ext cx="3534612" cy="3915666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9931B2F0-7E42-F14E-823C-E5E254690DD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-70774" y="3239137"/>
            <a:ext cx="3534612" cy="3915667"/>
          </a:xfrm>
          <a:prstGeom prst="rect">
            <a:avLst/>
          </a:prstGeom>
        </p:spPr>
      </p:pic>
      <p:pic>
        <p:nvPicPr>
          <p:cNvPr id="16" name="Immagine 15" descr="Immagine che contiene testo&#10;&#10;Descrizione generata automaticamente">
            <a:extLst>
              <a:ext uri="{FF2B5EF4-FFF2-40B4-BE49-F238E27FC236}">
                <a16:creationId xmlns:a16="http://schemas.microsoft.com/office/drawing/2014/main" id="{1F888B90-0F01-254C-B5EF-E355118D58A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887208" y="694190"/>
            <a:ext cx="2387600" cy="1603103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853C3AB1-C2EB-2740-B2FD-5980BE7CF3D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8739554" y="-260201"/>
            <a:ext cx="3534612" cy="3915666"/>
          </a:xfrm>
          <a:prstGeom prst="rect">
            <a:avLst/>
          </a:prstGeom>
        </p:spPr>
      </p:pic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80DE272C-63E7-1647-9137-E2B6FA71BCE4}"/>
              </a:ext>
            </a:extLst>
          </p:cNvPr>
          <p:cNvSpPr txBox="1"/>
          <p:nvPr userDrawn="1"/>
        </p:nvSpPr>
        <p:spPr>
          <a:xfrm>
            <a:off x="1412816" y="6020621"/>
            <a:ext cx="93550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0" i="0" dirty="0" err="1">
                <a:solidFill>
                  <a:srgbClr val="4BAB3D"/>
                </a:solidFill>
                <a:latin typeface="Lato Light" panose="020F0302020204030203" pitchFamily="34" charset="77"/>
              </a:rPr>
              <a:t>www.ei.deib.polimi.it</a:t>
            </a:r>
            <a:endParaRPr lang="it-IT" sz="1400" b="0" i="0" dirty="0">
              <a:solidFill>
                <a:srgbClr val="4BAB3D"/>
              </a:solidFill>
              <a:latin typeface="Lato Light" panose="020F0302020204030203" pitchFamily="34" charset="77"/>
            </a:endParaRPr>
          </a:p>
        </p:txBody>
      </p:sp>
      <p:sp>
        <p:nvSpPr>
          <p:cNvPr id="22" name="Segnaposto testo 21">
            <a:extLst>
              <a:ext uri="{FF2B5EF4-FFF2-40B4-BE49-F238E27FC236}">
                <a16:creationId xmlns:a16="http://schemas.microsoft.com/office/drawing/2014/main" id="{5CE9A051-6773-784C-A0A8-C2599F5C0A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25283" y="5349047"/>
            <a:ext cx="3552825" cy="312705"/>
          </a:xfrm>
        </p:spPr>
        <p:txBody>
          <a:bodyPr>
            <a:noAutofit/>
          </a:bodyPr>
          <a:lstStyle>
            <a:lvl1pPr marL="0" indent="0" algn="ctr">
              <a:buNone/>
              <a:defRPr sz="1600" b="1">
                <a:solidFill>
                  <a:srgbClr val="4BAB3D"/>
                </a:solidFill>
                <a:latin typeface="Lato" panose="020F0502020204030203" pitchFamily="34" charset="77"/>
              </a:defRPr>
            </a:lvl1pPr>
          </a:lstStyle>
          <a:p>
            <a:r>
              <a:rPr lang="it-IT" dirty="0"/>
              <a:t>Author</a:t>
            </a:r>
          </a:p>
        </p:txBody>
      </p:sp>
      <p:sp>
        <p:nvSpPr>
          <p:cNvPr id="23" name="Segnaposto testo 21">
            <a:extLst>
              <a:ext uri="{FF2B5EF4-FFF2-40B4-BE49-F238E27FC236}">
                <a16:creationId xmlns:a16="http://schemas.microsoft.com/office/drawing/2014/main" id="{40B807E6-4970-A748-910C-3C05257A859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13910" y="5729947"/>
            <a:ext cx="3552825" cy="312705"/>
          </a:xfrm>
        </p:spPr>
        <p:txBody>
          <a:bodyPr>
            <a:noAutofit/>
          </a:bodyPr>
          <a:lstStyle>
            <a:lvl1pPr marL="0" indent="0" algn="ctr">
              <a:buNone/>
              <a:defRPr sz="1400" b="0" i="0">
                <a:solidFill>
                  <a:srgbClr val="4BAB3D"/>
                </a:solidFill>
                <a:latin typeface="Lato Light" panose="020F0302020204030203" pitchFamily="34" charset="77"/>
              </a:defRPr>
            </a:lvl1pPr>
          </a:lstStyle>
          <a:p>
            <a:r>
              <a:rPr lang="it-IT" dirty="0" err="1"/>
              <a:t>Contacts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958721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A0C6DDBA-7743-CC4F-B3F7-B5C9032272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39555" y="-1"/>
            <a:ext cx="3555417" cy="6908441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B119C104-0D72-1740-A69F-5A6AB7B70B3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30000"/>
          </a:blip>
          <a:stretch>
            <a:fillRect/>
          </a:stretch>
        </p:blipFill>
        <p:spPr>
          <a:xfrm>
            <a:off x="8739555" y="-261479"/>
            <a:ext cx="3534612" cy="3915666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74CD1048-8820-E845-8C94-CE517BD2E56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30000"/>
          </a:blip>
          <a:stretch>
            <a:fillRect/>
          </a:stretch>
        </p:blipFill>
        <p:spPr>
          <a:xfrm>
            <a:off x="8739555" y="3239137"/>
            <a:ext cx="3534612" cy="3915667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AE068662-2A75-0B4D-8CA7-5AE6424EA2D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12853" y="5870751"/>
            <a:ext cx="2543384" cy="834851"/>
          </a:xfrm>
          <a:prstGeom prst="rect">
            <a:avLst/>
          </a:prstGeom>
        </p:spPr>
      </p:pic>
      <p:sp>
        <p:nvSpPr>
          <p:cNvPr id="14" name="Segnaposto testo 13">
            <a:extLst>
              <a:ext uri="{FF2B5EF4-FFF2-40B4-BE49-F238E27FC236}">
                <a16:creationId xmlns:a16="http://schemas.microsoft.com/office/drawing/2014/main" id="{E09611FA-C460-5449-B8DD-A67F7B3027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2853" y="2098115"/>
            <a:ext cx="8004846" cy="939376"/>
          </a:xfrm>
        </p:spPr>
        <p:txBody>
          <a:bodyPr>
            <a:noAutofit/>
          </a:bodyPr>
          <a:lstStyle>
            <a:lvl1pPr marL="0" indent="0">
              <a:buNone/>
              <a:defRPr sz="3200" b="1" cap="all" baseline="0">
                <a:solidFill>
                  <a:srgbClr val="4BAB3D"/>
                </a:solidFill>
                <a:latin typeface="Josefin Sans" pitchFamily="2" charset="77"/>
              </a:defRPr>
            </a:lvl1pPr>
          </a:lstStyle>
          <a:p>
            <a:r>
              <a:rPr lang="it-IT" dirty="0"/>
              <a:t>TITLE</a:t>
            </a:r>
          </a:p>
        </p:txBody>
      </p:sp>
      <p:sp>
        <p:nvSpPr>
          <p:cNvPr id="15" name="Segnaposto testo 13">
            <a:extLst>
              <a:ext uri="{FF2B5EF4-FFF2-40B4-BE49-F238E27FC236}">
                <a16:creationId xmlns:a16="http://schemas.microsoft.com/office/drawing/2014/main" id="{052BAFE8-25BC-5543-9A1D-800479A5753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2853" y="4025276"/>
            <a:ext cx="6487037" cy="400110"/>
          </a:xfrm>
        </p:spPr>
        <p:txBody>
          <a:bodyPr>
            <a:noAutofit/>
          </a:bodyPr>
          <a:lstStyle>
            <a:lvl1pPr marL="0" indent="0">
              <a:buNone/>
              <a:defRPr sz="2000" b="0" cap="none" baseline="0">
                <a:solidFill>
                  <a:schemeClr val="tx1"/>
                </a:solidFill>
                <a:latin typeface="Josefin Sans" pitchFamily="2" charset="77"/>
              </a:defRPr>
            </a:lvl1pPr>
          </a:lstStyle>
          <a:p>
            <a:r>
              <a:rPr lang="it-IT" dirty="0" err="1"/>
              <a:t>Subtitle</a:t>
            </a:r>
            <a:endParaRPr lang="it-IT" dirty="0"/>
          </a:p>
        </p:txBody>
      </p:sp>
      <p:pic>
        <p:nvPicPr>
          <p:cNvPr id="17" name="Immagine 16" descr="Immagine che contiene segnale, esterni, sedendo, cibo&#10;&#10;Descrizione generata automaticamente">
            <a:extLst>
              <a:ext uri="{FF2B5EF4-FFF2-40B4-BE49-F238E27FC236}">
                <a16:creationId xmlns:a16="http://schemas.microsoft.com/office/drawing/2014/main" id="{0FAC7D23-9832-9D4D-8EE5-1A776F5DFE5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61893" y="346325"/>
            <a:ext cx="4417693" cy="828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4629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F8F230C-6095-7D44-93EA-F75157CEF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354" y="187294"/>
            <a:ext cx="9280818" cy="941115"/>
          </a:xfrm>
        </p:spPr>
        <p:txBody>
          <a:bodyPr anchor="t">
            <a:normAutofit/>
          </a:bodyPr>
          <a:lstStyle>
            <a:lvl1pPr>
              <a:defRPr sz="2800" cap="all" baseline="0">
                <a:latin typeface="Josefin Sans" pitchFamily="2" charset="77"/>
              </a:defRPr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pic>
        <p:nvPicPr>
          <p:cNvPr id="5" name="Immagine 10">
            <a:extLst>
              <a:ext uri="{FF2B5EF4-FFF2-40B4-BE49-F238E27FC236}">
                <a16:creationId xmlns:a16="http://schemas.microsoft.com/office/drawing/2014/main" id="{142E8C40-BADE-4D41-B2AB-1FECEF4C5E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8763752" y="3252205"/>
            <a:ext cx="3511341" cy="3897129"/>
          </a:xfrm>
          <a:prstGeom prst="rect">
            <a:avLst/>
          </a:prstGeom>
        </p:spPr>
      </p:pic>
      <p:pic>
        <p:nvPicPr>
          <p:cNvPr id="6" name="Immagine 11">
            <a:extLst>
              <a:ext uri="{FF2B5EF4-FFF2-40B4-BE49-F238E27FC236}">
                <a16:creationId xmlns:a16="http://schemas.microsoft.com/office/drawing/2014/main" id="{1164A1E5-90EE-D144-920A-D21DDE0AFE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8763752" y="-226491"/>
            <a:ext cx="3511341" cy="3897129"/>
          </a:xfrm>
          <a:prstGeom prst="rect">
            <a:avLst/>
          </a:prstGeom>
        </p:spPr>
      </p:pic>
      <p:pic>
        <p:nvPicPr>
          <p:cNvPr id="8" name="Immagine 7" descr="Immagine che contiene segnale, esterni, sedendo, cibo&#10;&#10;Descrizione generata automaticamente">
            <a:extLst>
              <a:ext uri="{FF2B5EF4-FFF2-40B4-BE49-F238E27FC236}">
                <a16:creationId xmlns:a16="http://schemas.microsoft.com/office/drawing/2014/main" id="{B8AAFE08-8BB5-C04A-B8B0-5EE1B7A7A2D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81873" y="187294"/>
            <a:ext cx="2073519" cy="389002"/>
          </a:xfrm>
          <a:prstGeom prst="rect">
            <a:avLst/>
          </a:prstGeom>
        </p:spPr>
      </p:pic>
      <p:sp>
        <p:nvSpPr>
          <p:cNvPr id="11" name="Segnaposto testo 10">
            <a:extLst>
              <a:ext uri="{FF2B5EF4-FFF2-40B4-BE49-F238E27FC236}">
                <a16:creationId xmlns:a16="http://schemas.microsoft.com/office/drawing/2014/main" id="{3241B983-738C-A446-AB3A-11B5481B0E6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1355" y="1312863"/>
            <a:ext cx="11547480" cy="20645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>
                <a:latin typeface="Lato" panose="020F0502020204030203" pitchFamily="34" charset="77"/>
              </a:defRPr>
            </a:lvl1pPr>
          </a:lstStyle>
          <a:p>
            <a:r>
              <a:rPr lang="it-IT" dirty="0"/>
              <a:t>Modifica gli stili del testo dello schema
Secondo livello
Terzo livello
Quarto livello
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387052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65F1D0-669F-FACF-C6EF-1F3DD758D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41F116-7633-CD76-666F-0D07B868AD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EB4A22-947B-7831-966E-B36F5E8AC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78251-B0BE-4537-A00C-81618208E8A4}" type="datetimeFigureOut">
              <a:rPr lang="en-GB" smtClean="0"/>
              <a:t>11/04/2024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AD532C-1BC5-3214-AEDC-53C17A3D5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3361AA-25AE-E0E1-C98A-5C4D04930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995B1-925F-47D6-9F8D-6EE2E01683FD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1842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55891B-F79E-9694-CD49-5062C279D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D07DF7-C81A-94E5-23FF-6B35D8C675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2C0830-7838-3123-A01C-F993FFCAFB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78251-B0BE-4537-A00C-81618208E8A4}" type="datetimeFigureOut">
              <a:rPr lang="en-GB" smtClean="0"/>
              <a:t>11/04/2024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8E7109-9832-CA31-2A8C-9E1E70BE4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2B969F-CFDE-56E3-FCF9-1C896DD52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995B1-925F-47D6-9F8D-6EE2E01683FD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36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D278C2-F078-3524-EA84-46BEEAEB6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BAE6CE-C4B2-341A-A3B0-01325971AE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F3717B-DB5B-B3D7-0CB1-7A47C59F4A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29995B-D738-C756-6338-DD4144095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78251-B0BE-4537-A00C-81618208E8A4}" type="datetimeFigureOut">
              <a:rPr lang="en-GB" smtClean="0"/>
              <a:t>11/04/2024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7667F8-1F8D-7AF5-DA87-F1090B3A4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92D6CD-9FEA-6271-2059-3CBE851C3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995B1-925F-47D6-9F8D-6EE2E01683FD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7151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8E4BEA-39EB-EF2E-864B-EEE0F54F1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687579-B583-82C7-84C1-11A775F12B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F100C9-B313-3E0A-CB47-40D529BDD8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A9673F-3619-370A-A53C-67CD0CAE93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E5408E2-B496-5654-64AA-12363C9DE5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3024716-70C6-CE0E-D239-CE6AA0671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78251-B0BE-4537-A00C-81618208E8A4}" type="datetimeFigureOut">
              <a:rPr lang="en-GB" smtClean="0"/>
              <a:t>11/04/2024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D1AE282-9039-D995-E0A4-86A15C3A0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9CE1A2-435B-797E-CF3D-122685ADF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995B1-925F-47D6-9F8D-6EE2E01683FD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4046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C380F-0827-60FE-B23F-691748A19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51E187-39C8-1ABA-0C07-C52EE8A9A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78251-B0BE-4537-A00C-81618208E8A4}" type="datetimeFigureOut">
              <a:rPr lang="en-GB" smtClean="0"/>
              <a:t>11/04/2024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9F49B0-0825-1ABE-BAE6-1B62F3C09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9941CD-C039-342B-F8A5-6D6F3C477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995B1-925F-47D6-9F8D-6EE2E01683FD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2152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F3E449-BA09-5CBF-D1FB-57C430401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78251-B0BE-4537-A00C-81618208E8A4}" type="datetimeFigureOut">
              <a:rPr lang="en-GB" smtClean="0"/>
              <a:t>11/04/2024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AF0BF2E-1082-11CD-31D2-9DB985E28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4B4DFE-D3D0-A8F2-BC9E-37F882DDA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995B1-925F-47D6-9F8D-6EE2E01683FD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2400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6B2A0-CDF4-5508-E297-F4875BB29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19A598-F3C9-2CB5-73A7-466E37505D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0563C8-0BFA-858B-ED77-469BC84FEA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7D46C9-54B3-30D6-662B-8A4ADAA45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78251-B0BE-4537-A00C-81618208E8A4}" type="datetimeFigureOut">
              <a:rPr lang="en-GB" smtClean="0"/>
              <a:t>11/04/2024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AFEDF2-F77B-4E09-F991-6069328B4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71B8B7-A319-B8EF-2EAF-447881A9D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995B1-925F-47D6-9F8D-6EE2E01683FD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8062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06EB38-C1E6-6619-7BD5-232F4AE43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305B89-DFC8-125C-22BF-7B9F7BAF09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76CEBB-AFC4-E60D-F3CC-2F4CCE76A2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BBA414-801E-E9A8-8F89-59598500F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78251-B0BE-4537-A00C-81618208E8A4}" type="datetimeFigureOut">
              <a:rPr lang="en-GB" smtClean="0"/>
              <a:t>11/04/2024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25AA4B-4F30-BF7B-5523-D8581F885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3AA7CE-4820-598B-D593-730B19E8D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995B1-925F-47D6-9F8D-6EE2E01683FD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9355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6CFBAF-DB14-EC8C-588C-6105B68A9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565D1A-5115-64FD-BC1F-790123F5C6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9172C4-9E47-C541-DF5D-8E6F6696AF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178251-B0BE-4537-A00C-81618208E8A4}" type="datetimeFigureOut">
              <a:rPr lang="en-GB" smtClean="0"/>
              <a:t>11/04/2024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732C80-3B66-1EF9-7248-B3FD54F48C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588351-148C-5CB9-4B1B-24C0B01464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3995B1-925F-47D6-9F8D-6EE2E01683FD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5402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069902C4-AA34-2C4A-A810-285FEC99E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3FFC07D-5429-2243-AC88-C70A7310A9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85E690D-418D-EA49-880C-2392282186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E1B311B-D6E3-4B49-A8C5-3C36073C88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5EC91C6-30AB-1A4A-BCEA-C02A0DF489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8B6416-5847-CA44-9CB3-4C0CA3C5A7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5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3.png"/><Relationship Id="rId7" Type="http://schemas.openxmlformats.org/officeDocument/2006/relationships/image" Target="../media/image13.tif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2.png"/><Relationship Id="rId7" Type="http://schemas.openxmlformats.org/officeDocument/2006/relationships/image" Target="../media/image45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3.svg"/><Relationship Id="rId9" Type="http://schemas.openxmlformats.org/officeDocument/2006/relationships/image" Target="../media/image4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svg"/><Relationship Id="rId3" Type="http://schemas.openxmlformats.org/officeDocument/2006/relationships/image" Target="../media/image3.png"/><Relationship Id="rId7" Type="http://schemas.openxmlformats.org/officeDocument/2006/relationships/image" Target="../media/image50.png"/><Relationship Id="rId12" Type="http://schemas.openxmlformats.org/officeDocument/2006/relationships/image" Target="../media/image55.sv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tif"/><Relationship Id="rId11" Type="http://schemas.openxmlformats.org/officeDocument/2006/relationships/image" Target="../media/image54.png"/><Relationship Id="rId5" Type="http://schemas.openxmlformats.org/officeDocument/2006/relationships/image" Target="../media/image11.png"/><Relationship Id="rId10" Type="http://schemas.openxmlformats.org/officeDocument/2006/relationships/image" Target="../media/image53.svg"/><Relationship Id="rId4" Type="http://schemas.openxmlformats.org/officeDocument/2006/relationships/image" Target="../media/image10.png"/><Relationship Id="rId9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2.png"/><Relationship Id="rId5" Type="http://schemas.openxmlformats.org/officeDocument/2006/relationships/image" Target="../media/image31.sv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8F29F1DC-7DF5-EE45-BFA1-DDFF80BDD0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" r="304"/>
          <a:stretch/>
        </p:blipFill>
        <p:spPr>
          <a:xfrm>
            <a:off x="-9729" y="-20989"/>
            <a:ext cx="12201729" cy="6905483"/>
          </a:xfrm>
          <a:prstGeom prst="rect">
            <a:avLst/>
          </a:prstGeom>
        </p:spPr>
      </p:pic>
      <p:sp>
        <p:nvSpPr>
          <p:cNvPr id="20" name="Rectangle 14">
            <a:extLst>
              <a:ext uri="{FF2B5EF4-FFF2-40B4-BE49-F238E27FC236}">
                <a16:creationId xmlns:a16="http://schemas.microsoft.com/office/drawing/2014/main" id="{40725A18-B378-3643-9126-C7D7F868822E}"/>
              </a:ext>
            </a:extLst>
          </p:cNvPr>
          <p:cNvSpPr/>
          <p:nvPr/>
        </p:nvSpPr>
        <p:spPr>
          <a:xfrm>
            <a:off x="-9730" y="-31483"/>
            <a:ext cx="8842443" cy="6920966"/>
          </a:xfrm>
          <a:prstGeom prst="rect">
            <a:avLst/>
          </a:prstGeom>
          <a:solidFill>
            <a:srgbClr val="00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 dirty="0"/>
          </a:p>
        </p:txBody>
      </p:sp>
      <p:sp>
        <p:nvSpPr>
          <p:cNvPr id="2" name="AutoShape 2" descr="Water statistics - Statistics Explained">
            <a:extLst>
              <a:ext uri="{FF2B5EF4-FFF2-40B4-BE49-F238E27FC236}">
                <a16:creationId xmlns:a16="http://schemas.microsoft.com/office/drawing/2014/main" id="{3E1B06B2-4940-CF4E-976C-22AAA3CE4C5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T" sz="1351"/>
          </a:p>
        </p:txBody>
      </p:sp>
      <p:sp>
        <p:nvSpPr>
          <p:cNvPr id="3" name="AutoShape 4" descr="Water statistics - Statistics Explained">
            <a:extLst>
              <a:ext uri="{FF2B5EF4-FFF2-40B4-BE49-F238E27FC236}">
                <a16:creationId xmlns:a16="http://schemas.microsoft.com/office/drawing/2014/main" id="{36F73910-0312-D842-8778-50C48882899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T" sz="1351"/>
          </a:p>
        </p:txBody>
      </p:sp>
      <p:pic>
        <p:nvPicPr>
          <p:cNvPr id="18" name="Immagine 17">
            <a:extLst>
              <a:ext uri="{FF2B5EF4-FFF2-40B4-BE49-F238E27FC236}">
                <a16:creationId xmlns:a16="http://schemas.microsoft.com/office/drawing/2014/main" id="{78583BE4-9D87-8C48-999D-96071506B9D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40000"/>
          </a:blip>
          <a:stretch>
            <a:fillRect/>
          </a:stretch>
        </p:blipFill>
        <p:spPr>
          <a:xfrm>
            <a:off x="8739554" y="-260201"/>
            <a:ext cx="3534612" cy="3915666"/>
          </a:xfrm>
          <a:prstGeom prst="rect">
            <a:avLst/>
          </a:prstGeom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FBBDE10C-1FAB-2543-B537-18DDA2EC781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40000"/>
          </a:blip>
          <a:stretch>
            <a:fillRect/>
          </a:stretch>
        </p:blipFill>
        <p:spPr>
          <a:xfrm>
            <a:off x="8739555" y="3239137"/>
            <a:ext cx="3534612" cy="3915667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96C5F036-C58E-8C47-BC29-CD963E3FEA6A}"/>
              </a:ext>
            </a:extLst>
          </p:cNvPr>
          <p:cNvSpPr txBox="1"/>
          <p:nvPr/>
        </p:nvSpPr>
        <p:spPr>
          <a:xfrm>
            <a:off x="184348" y="2314060"/>
            <a:ext cx="857626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Josefin Sans SemiBold" pitchFamily="2" charset="77"/>
              </a:rPr>
              <a:t>Merging social learning and behavior modelling to reinforce farmers adaptation to climate change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1F2D00AE-A5CA-2C4B-9092-91075FF5A207}"/>
              </a:ext>
            </a:extLst>
          </p:cNvPr>
          <p:cNvSpPr txBox="1"/>
          <p:nvPr/>
        </p:nvSpPr>
        <p:spPr>
          <a:xfrm>
            <a:off x="184348" y="4422200"/>
            <a:ext cx="84730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u="sng" dirty="0">
                <a:solidFill>
                  <a:schemeClr val="bg1"/>
                </a:solidFill>
                <a:latin typeface="Josefin Sans" pitchFamily="2" charset="77"/>
              </a:rPr>
              <a:t>Sandra Ricart</a:t>
            </a:r>
            <a:r>
              <a:rPr lang="it-IT" sz="2200" dirty="0">
                <a:solidFill>
                  <a:schemeClr val="bg1"/>
                </a:solidFill>
                <a:latin typeface="Josefin Sans" pitchFamily="2" charset="77"/>
              </a:rPr>
              <a:t>, Paolo Gazzotti, Claudio Gandolfi, Andrea Castelletti</a:t>
            </a:r>
            <a:r>
              <a:rPr lang="it-IT" sz="2000" dirty="0">
                <a:solidFill>
                  <a:schemeClr val="bg1"/>
                </a:solidFill>
                <a:latin typeface="Josefin Sans" pitchFamily="2" charset="77"/>
              </a:rPr>
              <a:t>					</a:t>
            </a:r>
          </a:p>
        </p:txBody>
      </p:sp>
      <p:pic>
        <p:nvPicPr>
          <p:cNvPr id="22" name="Picture 10">
            <a:extLst>
              <a:ext uri="{FF2B5EF4-FFF2-40B4-BE49-F238E27FC236}">
                <a16:creationId xmlns:a16="http://schemas.microsoft.com/office/drawing/2014/main" id="{494FCAC1-AD08-7442-9DAB-456E6935D2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9836" b="89930" l="9980" r="92095">
                        <a14:foregroundMark x1="38241" y1="37471" x2="38241" y2="37471"/>
                        <a14:foregroundMark x1="44862" y1="38642" x2="44862" y2="38642"/>
                        <a14:foregroundMark x1="47826" y1="39813" x2="47826" y2="39813"/>
                        <a14:foregroundMark x1="52174" y1="41686" x2="52174" y2="41686"/>
                        <a14:foregroundMark x1="55731" y1="38407" x2="55731" y2="38407"/>
                        <a14:foregroundMark x1="60968" y1="37939" x2="60968" y2="37939"/>
                        <a14:foregroundMark x1="66304" y1="37939" x2="66304" y2="37939"/>
                        <a14:foregroundMark x1="70949" y1="42155" x2="70949" y2="42155"/>
                        <a14:foregroundMark x1="76877" y1="46838" x2="76877" y2="46838"/>
                        <a14:foregroundMark x1="79941" y1="45433" x2="79941" y2="45433"/>
                        <a14:foregroundMark x1="88439" y1="48712" x2="88439" y2="48712"/>
                        <a14:foregroundMark x1="37451" y1="62061" x2="37451" y2="62061"/>
                        <a14:foregroundMark x1="41403" y1="61124" x2="41403" y2="61124"/>
                        <a14:foregroundMark x1="43182" y1="61124" x2="43182" y2="61124"/>
                        <a14:foregroundMark x1="47134" y1="60187" x2="47134" y2="60187"/>
                        <a14:foregroundMark x1="52174" y1="61358" x2="52174" y2="61358"/>
                        <a14:foregroundMark x1="57609" y1="59485" x2="57609" y2="59485"/>
                        <a14:foregroundMark x1="61858" y1="63466" x2="61858" y2="63466"/>
                        <a14:foregroundMark x1="65514" y1="62061" x2="65514" y2="62061"/>
                        <a14:foregroundMark x1="67292" y1="60187" x2="67292" y2="60187"/>
                        <a14:foregroundMark x1="72036" y1="60187" x2="72036" y2="60187"/>
                        <a14:foregroundMark x1="57609" y1="57377" x2="57609" y2="57377"/>
                        <a14:backgroundMark x1="34190" y1="42155" x2="34190" y2="42155"/>
                        <a14:backgroundMark x1="38241" y1="40749" x2="38241" y2="40749"/>
                        <a14:backgroundMark x1="47826" y1="61827" x2="47826" y2="61827"/>
                        <a14:backgroundMark x1="57016" y1="63232" x2="57016" y2="63232"/>
                        <a14:backgroundMark x1="65119" y1="63934" x2="65119" y2="63934"/>
                        <a14:backgroundMark x1="65020" y1="59016" x2="65020" y2="59016"/>
                        <a14:backgroundMark x1="68379" y1="63700" x2="68379" y2="637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172" y="5627619"/>
            <a:ext cx="3067822" cy="1230381"/>
          </a:xfrm>
          <a:prstGeom prst="rect">
            <a:avLst/>
          </a:prstGeom>
        </p:spPr>
      </p:pic>
      <p:pic>
        <p:nvPicPr>
          <p:cNvPr id="23" name="Immagine 22" descr="Immagine che contiene disegnando, piatto&#10;&#10;Descrizione generata automaticamente">
            <a:extLst>
              <a:ext uri="{FF2B5EF4-FFF2-40B4-BE49-F238E27FC236}">
                <a16:creationId xmlns:a16="http://schemas.microsoft.com/office/drawing/2014/main" id="{8AA314A7-D0EE-AF4E-8EF8-E495463FF1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7286" y="251282"/>
            <a:ext cx="3081158" cy="564795"/>
          </a:xfrm>
          <a:prstGeom prst="rect">
            <a:avLst/>
          </a:prstGeom>
        </p:spPr>
      </p:pic>
      <p:sp>
        <p:nvSpPr>
          <p:cNvPr id="12" name="Rettangolo 11">
            <a:extLst>
              <a:ext uri="{FF2B5EF4-FFF2-40B4-BE49-F238E27FC236}">
                <a16:creationId xmlns:a16="http://schemas.microsoft.com/office/drawing/2014/main" id="{1CB8BD72-B03E-4E66-A7C9-1F37C8CABD5C}"/>
              </a:ext>
            </a:extLst>
          </p:cNvPr>
          <p:cNvSpPr/>
          <p:nvPr/>
        </p:nvSpPr>
        <p:spPr>
          <a:xfrm>
            <a:off x="4272057" y="5383047"/>
            <a:ext cx="16353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dirty="0">
                <a:solidFill>
                  <a:schemeClr val="bg1"/>
                </a:solidFill>
                <a:latin typeface="Josefin Sans" pitchFamily="2" charset="77"/>
              </a:rPr>
              <a:t>April 19, 2024</a:t>
            </a:r>
            <a:endParaRPr lang="en-GB" sz="2000" dirty="0"/>
          </a:p>
        </p:txBody>
      </p:sp>
      <p:pic>
        <p:nvPicPr>
          <p:cNvPr id="24" name="Immagine 23">
            <a:extLst>
              <a:ext uri="{FF2B5EF4-FFF2-40B4-BE49-F238E27FC236}">
                <a16:creationId xmlns:a16="http://schemas.microsoft.com/office/drawing/2014/main" id="{FC7D2F17-4148-4A0C-8EEF-34C8BF75415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33"/>
          <a:stretch/>
        </p:blipFill>
        <p:spPr>
          <a:xfrm>
            <a:off x="7979975" y="5730057"/>
            <a:ext cx="677413" cy="963766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C4749650-C343-46EA-96A5-B06602A672A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7254" y="251282"/>
            <a:ext cx="1302258" cy="1032510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2B79FCF9-1FF7-4474-876D-1DC873BA967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1296" y="6016410"/>
            <a:ext cx="677413" cy="677413"/>
          </a:xfrm>
          <a:prstGeom prst="rect">
            <a:avLst/>
          </a:prstGeom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A468A5FA-AACE-4C6D-BB66-945660B46210}"/>
              </a:ext>
            </a:extLst>
          </p:cNvPr>
          <p:cNvSpPr txBox="1"/>
          <p:nvPr/>
        </p:nvSpPr>
        <p:spPr>
          <a:xfrm>
            <a:off x="7207045" y="1352001"/>
            <a:ext cx="130225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>
                <a:solidFill>
                  <a:srgbClr val="F0EA00"/>
                </a:solidFill>
                <a:latin typeface="Josefin Sans"/>
              </a:rPr>
              <a:t>HS5.3.1</a:t>
            </a:r>
          </a:p>
        </p:txBody>
      </p:sp>
    </p:spTree>
    <p:extLst>
      <p:ext uri="{BB962C8B-B14F-4D97-AF65-F5344CB8AC3E}">
        <p14:creationId xmlns:p14="http://schemas.microsoft.com/office/powerpoint/2010/main" val="3679040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olo 1">
            <a:extLst>
              <a:ext uri="{FF2B5EF4-FFF2-40B4-BE49-F238E27FC236}">
                <a16:creationId xmlns:a16="http://schemas.microsoft.com/office/drawing/2014/main" id="{121687AE-A919-4BA0-9F93-8B2830F0757B}"/>
              </a:ext>
            </a:extLst>
          </p:cNvPr>
          <p:cNvSpPr txBox="1">
            <a:spLocks/>
          </p:cNvSpPr>
          <p:nvPr/>
        </p:nvSpPr>
        <p:spPr>
          <a:xfrm>
            <a:off x="281354" y="187294"/>
            <a:ext cx="9280818" cy="9411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Josefin Sans" pitchFamily="2" charset="77"/>
                <a:ea typeface="+mj-ea"/>
                <a:cs typeface="+mj-cs"/>
              </a:defRPr>
            </a:lvl1pPr>
          </a:lstStyle>
          <a:p>
            <a:pPr lvl="0"/>
            <a:r>
              <a:rPr lang="it-IT" dirty="0">
                <a:solidFill>
                  <a:srgbClr val="70AD47"/>
                </a:solidFill>
              </a:rPr>
              <a:t>5</a:t>
            </a:r>
            <a:r>
              <a:rPr kumimoji="0" lang="it-IT" sz="2800" b="0" i="0" u="none" strike="noStrike" kern="1200" cap="all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Josefin Sans" pitchFamily="2" charset="77"/>
                <a:ea typeface="+mj-ea"/>
                <a:cs typeface="+mj-cs"/>
              </a:rPr>
              <a:t>. RESULTS: FARMERS </a:t>
            </a:r>
            <a:r>
              <a:rPr lang="it-IT" dirty="0">
                <a:solidFill>
                  <a:srgbClr val="70AD47"/>
                </a:solidFill>
              </a:rPr>
              <a:t>HETEROGENEITY – </a:t>
            </a:r>
            <a:r>
              <a:rPr kumimoji="0" lang="it-IT" sz="2800" b="0" i="0" u="none" strike="noStrike" kern="1200" cap="all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Josefin Sans" pitchFamily="2" charset="77"/>
                <a:ea typeface="+mj-ea"/>
                <a:cs typeface="+mj-cs"/>
              </a:rPr>
              <a:t>RISK</a:t>
            </a:r>
            <a:r>
              <a:rPr kumimoji="0" lang="it-IT" sz="2800" b="0" i="0" u="none" strike="noStrike" kern="1200" cap="all" spc="0" normalizeH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Josefin Sans" pitchFamily="2" charset="77"/>
                <a:ea typeface="+mj-ea"/>
                <a:cs typeface="+mj-cs"/>
              </a:rPr>
              <a:t> </a:t>
            </a:r>
            <a:r>
              <a:rPr kumimoji="0" lang="it-IT" sz="2800" b="0" i="0" u="none" strike="noStrike" kern="1200" cap="all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Josefin Sans" pitchFamily="2" charset="77"/>
                <a:ea typeface="+mj-ea"/>
                <a:cs typeface="+mj-cs"/>
              </a:rPr>
              <a:t>PREFERENCES </a:t>
            </a:r>
          </a:p>
        </p:txBody>
      </p:sp>
      <p:graphicFrame>
        <p:nvGraphicFramePr>
          <p:cNvPr id="58" name="Tabella 7">
            <a:extLst>
              <a:ext uri="{FF2B5EF4-FFF2-40B4-BE49-F238E27FC236}">
                <a16:creationId xmlns:a16="http://schemas.microsoft.com/office/drawing/2014/main" id="{AC2E7F09-3298-4436-AF31-43A3993E02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847627"/>
              </p:ext>
            </p:extLst>
          </p:nvPr>
        </p:nvGraphicFramePr>
        <p:xfrm>
          <a:off x="489169" y="1073108"/>
          <a:ext cx="11213662" cy="2774950"/>
        </p:xfrm>
        <a:graphic>
          <a:graphicData uri="http://schemas.openxmlformats.org/drawingml/2006/table">
            <a:tbl>
              <a:tblPr/>
              <a:tblGrid>
                <a:gridCol w="1616694">
                  <a:extLst>
                    <a:ext uri="{9D8B030D-6E8A-4147-A177-3AD203B41FA5}">
                      <a16:colId xmlns:a16="http://schemas.microsoft.com/office/drawing/2014/main" val="1320622070"/>
                    </a:ext>
                  </a:extLst>
                </a:gridCol>
                <a:gridCol w="3217189">
                  <a:extLst>
                    <a:ext uri="{9D8B030D-6E8A-4147-A177-3AD203B41FA5}">
                      <a16:colId xmlns:a16="http://schemas.microsoft.com/office/drawing/2014/main" val="2892412116"/>
                    </a:ext>
                  </a:extLst>
                </a:gridCol>
                <a:gridCol w="3421574">
                  <a:extLst>
                    <a:ext uri="{9D8B030D-6E8A-4147-A177-3AD203B41FA5}">
                      <a16:colId xmlns:a16="http://schemas.microsoft.com/office/drawing/2014/main" val="3297510504"/>
                    </a:ext>
                  </a:extLst>
                </a:gridCol>
                <a:gridCol w="1031932">
                  <a:extLst>
                    <a:ext uri="{9D8B030D-6E8A-4147-A177-3AD203B41FA5}">
                      <a16:colId xmlns:a16="http://schemas.microsoft.com/office/drawing/2014/main" val="827606940"/>
                    </a:ext>
                  </a:extLst>
                </a:gridCol>
                <a:gridCol w="997534">
                  <a:extLst>
                    <a:ext uri="{9D8B030D-6E8A-4147-A177-3AD203B41FA5}">
                      <a16:colId xmlns:a16="http://schemas.microsoft.com/office/drawing/2014/main" val="3539999870"/>
                    </a:ext>
                  </a:extLst>
                </a:gridCol>
                <a:gridCol w="928739">
                  <a:extLst>
                    <a:ext uri="{9D8B030D-6E8A-4147-A177-3AD203B41FA5}">
                      <a16:colId xmlns:a16="http://schemas.microsoft.com/office/drawing/2014/main" val="734874660"/>
                    </a:ext>
                  </a:extLst>
                </a:gridCol>
              </a:tblGrid>
              <a:tr h="1841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en-GB" sz="2000" b="1" u="none" strike="noStrike" dirty="0">
                          <a:solidFill>
                            <a:schemeClr val="accent6"/>
                          </a:solidFill>
                          <a:effectLst/>
                          <a:latin typeface="Josefin Sans"/>
                        </a:rPr>
                        <a:t>Indicator</a:t>
                      </a:r>
                      <a:endParaRPr lang="en-GB" sz="2000" b="1" i="0" u="none" strike="noStrike" dirty="0">
                        <a:solidFill>
                          <a:schemeClr val="accent6"/>
                        </a:solidFill>
                        <a:effectLst/>
                        <a:latin typeface="Josefin Sans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25400" cmpd="sng">
                      <a:solidFill>
                        <a:sysClr val="windowText" lastClr="000000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en-GB" sz="2000" b="1" u="none" strike="noStrike" dirty="0">
                          <a:solidFill>
                            <a:schemeClr val="accent6"/>
                          </a:solidFill>
                          <a:effectLst/>
                          <a:latin typeface="Josefin Sans"/>
                        </a:rPr>
                        <a:t>Variable (survey)</a:t>
                      </a:r>
                      <a:endParaRPr lang="en-GB" sz="2000" b="1" i="0" u="none" strike="noStrike" dirty="0">
                        <a:solidFill>
                          <a:schemeClr val="accent6"/>
                        </a:solidFill>
                        <a:effectLst/>
                        <a:latin typeface="Josefin Sans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25400" cmpd="sng">
                      <a:solidFill>
                        <a:sysClr val="windowText" lastClr="000000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en-GB" sz="2000" b="1" u="none" strike="noStrike" dirty="0">
                          <a:solidFill>
                            <a:schemeClr val="accent6"/>
                          </a:solidFill>
                          <a:effectLst/>
                          <a:latin typeface="Josefin Sans"/>
                        </a:rPr>
                        <a:t>Criterion</a:t>
                      </a:r>
                      <a:endParaRPr lang="en-GB" sz="2000" b="1" i="0" u="none" strike="noStrike" dirty="0">
                        <a:solidFill>
                          <a:schemeClr val="accent6"/>
                        </a:solidFill>
                        <a:effectLst/>
                        <a:latin typeface="Josefin Sans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25400" cmpd="sng">
                      <a:solidFill>
                        <a:sysClr val="windowText" lastClr="000000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GB" sz="2000" b="1" u="none" strike="noStrike" dirty="0">
                          <a:solidFill>
                            <a:schemeClr val="accent6"/>
                          </a:solidFill>
                          <a:effectLst/>
                          <a:latin typeface="Josefin Sans"/>
                        </a:rPr>
                        <a:t>C1</a:t>
                      </a:r>
                      <a:endParaRPr lang="en-GB" sz="2000" b="1" i="0" u="none" strike="noStrike" dirty="0">
                        <a:solidFill>
                          <a:schemeClr val="accent6"/>
                        </a:solidFill>
                        <a:effectLst/>
                        <a:latin typeface="Josefin Sans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25400" cmpd="sng">
                      <a:solidFill>
                        <a:sysClr val="windowText" lastClr="000000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GB" sz="2000" b="1" u="none" strike="noStrike" dirty="0">
                          <a:solidFill>
                            <a:schemeClr val="accent6"/>
                          </a:solidFill>
                          <a:effectLst/>
                          <a:latin typeface="Josefin Sans"/>
                        </a:rPr>
                        <a:t>C3</a:t>
                      </a:r>
                      <a:endParaRPr lang="en-GB" sz="2000" b="1" i="0" u="none" strike="noStrike" dirty="0">
                        <a:solidFill>
                          <a:schemeClr val="accent6"/>
                        </a:solidFill>
                        <a:effectLst/>
                        <a:latin typeface="Josefin Sans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25400" cmpd="sng">
                      <a:solidFill>
                        <a:sysClr val="windowText" lastClr="000000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GB" sz="2000" b="1" u="none" strike="noStrike" dirty="0">
                          <a:solidFill>
                            <a:schemeClr val="accent6"/>
                          </a:solidFill>
                          <a:effectLst/>
                          <a:latin typeface="Josefin Sans"/>
                        </a:rPr>
                        <a:t>C4</a:t>
                      </a:r>
                      <a:endParaRPr lang="en-GB" sz="2000" b="1" i="0" u="none" strike="noStrike" dirty="0">
                        <a:solidFill>
                          <a:schemeClr val="accent6"/>
                        </a:solidFill>
                        <a:effectLst/>
                        <a:latin typeface="Josefin Sans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25400" cmpd="sng">
                      <a:solidFill>
                        <a:sysClr val="windowText" lastClr="000000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575943"/>
                  </a:ext>
                </a:extLst>
              </a:tr>
              <a:tr h="1841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en-GB" sz="2000" u="none" strike="noStrike" dirty="0">
                          <a:solidFill>
                            <a:schemeClr val="accent6"/>
                          </a:solidFill>
                          <a:effectLst/>
                          <a:latin typeface="Josefin Sans"/>
                        </a:rPr>
                        <a:t>Age</a:t>
                      </a:r>
                      <a:r>
                        <a:rPr lang="en-GB" sz="2000" u="none" strike="noStrike" baseline="30000" dirty="0">
                          <a:solidFill>
                            <a:schemeClr val="accent6"/>
                          </a:solidFill>
                          <a:effectLst/>
                          <a:latin typeface="Josefin Sans"/>
                        </a:rPr>
                        <a:t>1</a:t>
                      </a:r>
                      <a:endParaRPr lang="en-GB" sz="2000" b="0" i="0" u="none" strike="noStrike" baseline="30000" dirty="0">
                        <a:solidFill>
                          <a:schemeClr val="accent6"/>
                        </a:solidFill>
                        <a:effectLst/>
                        <a:latin typeface="Josefin Sans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en-GB" sz="2000" u="none" strike="noStrike" dirty="0">
                          <a:solidFill>
                            <a:schemeClr val="accent6"/>
                          </a:solidFill>
                          <a:effectLst/>
                          <a:latin typeface="Josefin Sans"/>
                        </a:rPr>
                        <a:t>FE1 - Age</a:t>
                      </a:r>
                      <a:endParaRPr lang="en-GB" sz="2000" b="0" i="0" u="none" strike="noStrike" dirty="0">
                        <a:solidFill>
                          <a:schemeClr val="accent6"/>
                        </a:solidFill>
                        <a:effectLst/>
                        <a:latin typeface="Josefin Sans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en-GB" sz="2000" u="none" strike="noStrike" dirty="0">
                          <a:solidFill>
                            <a:schemeClr val="accent6"/>
                          </a:solidFill>
                          <a:effectLst/>
                          <a:latin typeface="Josefin Sans"/>
                        </a:rPr>
                        <a:t>The older, more risk averse</a:t>
                      </a:r>
                      <a:endParaRPr lang="en-GB" sz="2000" b="0" i="0" u="none" strike="noStrike" dirty="0">
                        <a:solidFill>
                          <a:schemeClr val="accent6"/>
                        </a:solidFill>
                        <a:effectLst/>
                        <a:latin typeface="Josefin Sans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GB" sz="2000" u="none" strike="noStrike" dirty="0">
                          <a:solidFill>
                            <a:schemeClr val="accent6"/>
                          </a:solidFill>
                          <a:effectLst/>
                          <a:latin typeface="Josefin Sans"/>
                        </a:rPr>
                        <a:t>Risk averse</a:t>
                      </a:r>
                      <a:endParaRPr lang="en-GB" sz="2000" b="0" i="0" u="none" strike="noStrike" dirty="0">
                        <a:solidFill>
                          <a:schemeClr val="accent6"/>
                        </a:solidFill>
                        <a:effectLst/>
                        <a:latin typeface="Josefin Sans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7C80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GB" sz="2000" u="none" strike="noStrike" dirty="0">
                          <a:solidFill>
                            <a:schemeClr val="accent6"/>
                          </a:solidFill>
                          <a:effectLst/>
                          <a:latin typeface="Josefin Sans"/>
                        </a:rPr>
                        <a:t>Risk averse</a:t>
                      </a:r>
                      <a:endParaRPr lang="en-GB" sz="2000" b="0" i="0" u="none" strike="noStrike" dirty="0">
                        <a:solidFill>
                          <a:schemeClr val="accent6"/>
                        </a:solidFill>
                        <a:effectLst/>
                        <a:latin typeface="Josefin Sans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7C80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GB" sz="2000" u="none" strike="noStrike" dirty="0">
                          <a:solidFill>
                            <a:schemeClr val="accent6"/>
                          </a:solidFill>
                          <a:effectLst/>
                          <a:latin typeface="Josefin Sans"/>
                        </a:rPr>
                        <a:t>Risk prone</a:t>
                      </a:r>
                      <a:endParaRPr lang="en-GB" sz="2000" b="0" i="0" u="none" strike="noStrike" dirty="0">
                        <a:solidFill>
                          <a:schemeClr val="accent6"/>
                        </a:solidFill>
                        <a:effectLst/>
                        <a:latin typeface="Josefin Sans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634953"/>
                  </a:ext>
                </a:extLst>
              </a:tr>
              <a:tr h="1841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en-GB" sz="2000" u="none" strike="noStrike" dirty="0">
                          <a:solidFill>
                            <a:schemeClr val="accent6"/>
                          </a:solidFill>
                          <a:effectLst/>
                          <a:latin typeface="Josefin Sans"/>
                        </a:rPr>
                        <a:t>Insurance</a:t>
                      </a:r>
                      <a:r>
                        <a:rPr lang="en-GB" sz="2000" u="none" strike="noStrike" baseline="30000" dirty="0">
                          <a:solidFill>
                            <a:schemeClr val="accent6"/>
                          </a:solidFill>
                          <a:effectLst/>
                          <a:latin typeface="Josefin Sans"/>
                        </a:rPr>
                        <a:t>2</a:t>
                      </a:r>
                      <a:endParaRPr lang="en-GB" sz="2000" b="0" i="0" u="none" strike="noStrike" baseline="30000" dirty="0">
                        <a:solidFill>
                          <a:schemeClr val="accent6"/>
                        </a:solidFill>
                        <a:effectLst/>
                        <a:latin typeface="Josefin Sans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en-GB" sz="2000" u="none" strike="noStrike" dirty="0">
                          <a:solidFill>
                            <a:schemeClr val="accent6"/>
                          </a:solidFill>
                          <a:effectLst/>
                          <a:latin typeface="Josefin Sans"/>
                        </a:rPr>
                        <a:t>AD17 - Insurance use</a:t>
                      </a:r>
                      <a:endParaRPr lang="en-GB" sz="2000" b="0" i="0" u="none" strike="noStrike" dirty="0">
                        <a:solidFill>
                          <a:schemeClr val="accent6"/>
                        </a:solidFill>
                        <a:effectLst/>
                        <a:latin typeface="Josefin Sans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en-GB" sz="2000" u="none" strike="noStrike" dirty="0">
                          <a:solidFill>
                            <a:schemeClr val="accent6"/>
                          </a:solidFill>
                          <a:effectLst/>
                          <a:latin typeface="Josefin Sans"/>
                        </a:rPr>
                        <a:t>More insurance use, more risk averse</a:t>
                      </a:r>
                      <a:endParaRPr lang="en-GB" sz="2000" b="0" i="0" u="none" strike="noStrike" dirty="0">
                        <a:solidFill>
                          <a:schemeClr val="accent6"/>
                        </a:solidFill>
                        <a:effectLst/>
                        <a:latin typeface="Josefin Sans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GB" sz="2000" u="none" strike="noStrike" dirty="0">
                          <a:solidFill>
                            <a:schemeClr val="accent6"/>
                          </a:solidFill>
                          <a:effectLst/>
                          <a:latin typeface="Josefin Sans"/>
                        </a:rPr>
                        <a:t>Risk averse</a:t>
                      </a:r>
                      <a:endParaRPr lang="en-GB" sz="2000" b="0" i="0" u="none" strike="noStrike" dirty="0">
                        <a:solidFill>
                          <a:schemeClr val="accent6"/>
                        </a:solidFill>
                        <a:effectLst/>
                        <a:latin typeface="Josefin Sans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7C80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GB" sz="2000" u="none" strike="noStrike" dirty="0">
                          <a:solidFill>
                            <a:schemeClr val="accent6"/>
                          </a:solidFill>
                          <a:effectLst/>
                          <a:latin typeface="Josefin Sans"/>
                        </a:rPr>
                        <a:t>Risk averse</a:t>
                      </a:r>
                      <a:endParaRPr lang="en-GB" sz="2000" b="0" i="0" u="none" strike="noStrike" dirty="0">
                        <a:solidFill>
                          <a:schemeClr val="accent6"/>
                        </a:solidFill>
                        <a:effectLst/>
                        <a:latin typeface="Josefin Sans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7C80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GB" sz="2000" u="none" strike="noStrike" dirty="0">
                          <a:solidFill>
                            <a:schemeClr val="accent6"/>
                          </a:solidFill>
                          <a:effectLst/>
                          <a:latin typeface="Josefin Sans"/>
                        </a:rPr>
                        <a:t>Risk prone</a:t>
                      </a:r>
                      <a:endParaRPr lang="en-GB" sz="2000" b="0" i="0" u="none" strike="noStrike" dirty="0">
                        <a:solidFill>
                          <a:schemeClr val="accent6"/>
                        </a:solidFill>
                        <a:effectLst/>
                        <a:latin typeface="Josefin Sans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051567"/>
                  </a:ext>
                </a:extLst>
              </a:tr>
              <a:tr h="1841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en-GB" sz="2000" u="none" strike="noStrike" dirty="0">
                          <a:solidFill>
                            <a:schemeClr val="accent6"/>
                          </a:solidFill>
                          <a:effectLst/>
                          <a:latin typeface="Josefin Sans"/>
                        </a:rPr>
                        <a:t>Fertilizer use</a:t>
                      </a:r>
                      <a:r>
                        <a:rPr lang="en-GB" sz="2000" u="none" strike="noStrike" baseline="30000" dirty="0">
                          <a:solidFill>
                            <a:schemeClr val="accent6"/>
                          </a:solidFill>
                          <a:effectLst/>
                          <a:latin typeface="Josefin Sans"/>
                        </a:rPr>
                        <a:t>3</a:t>
                      </a:r>
                      <a:endParaRPr lang="en-GB" sz="2000" b="0" i="0" u="none" strike="noStrike" baseline="30000" dirty="0">
                        <a:solidFill>
                          <a:schemeClr val="accent6"/>
                        </a:solidFill>
                        <a:effectLst/>
                        <a:latin typeface="Josefin Sans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en-GB" sz="2000" u="none" strike="noStrike" dirty="0">
                          <a:solidFill>
                            <a:schemeClr val="accent6"/>
                          </a:solidFill>
                          <a:effectLst/>
                          <a:latin typeface="Josefin Sans"/>
                        </a:rPr>
                        <a:t>AD15 - Fertilizer reduce</a:t>
                      </a:r>
                      <a:endParaRPr lang="en-GB" sz="2000" b="0" i="0" u="none" strike="noStrike" dirty="0">
                        <a:solidFill>
                          <a:schemeClr val="accent6"/>
                        </a:solidFill>
                        <a:effectLst/>
                        <a:latin typeface="Josefin Sans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en-GB" sz="2000" u="none" strike="noStrike" dirty="0">
                          <a:solidFill>
                            <a:schemeClr val="accent6"/>
                          </a:solidFill>
                          <a:effectLst/>
                          <a:latin typeface="Josefin Sans"/>
                        </a:rPr>
                        <a:t>More fertilizer, more risk averse</a:t>
                      </a:r>
                      <a:endParaRPr lang="en-GB" sz="2000" b="0" i="0" u="none" strike="noStrike" dirty="0">
                        <a:solidFill>
                          <a:schemeClr val="accent6"/>
                        </a:solidFill>
                        <a:effectLst/>
                        <a:latin typeface="Josefin Sans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GB" sz="2000" u="none" strike="noStrike" dirty="0">
                          <a:solidFill>
                            <a:schemeClr val="accent6"/>
                          </a:solidFill>
                          <a:effectLst/>
                          <a:latin typeface="Josefin Sans"/>
                        </a:rPr>
                        <a:t>Risk averse</a:t>
                      </a:r>
                      <a:endParaRPr lang="en-GB" sz="2000" b="0" i="0" u="none" strike="noStrike" dirty="0">
                        <a:solidFill>
                          <a:schemeClr val="accent6"/>
                        </a:solidFill>
                        <a:effectLst/>
                        <a:latin typeface="Josefin Sans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7C80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GB" sz="2000" u="none" strike="noStrike" dirty="0">
                          <a:solidFill>
                            <a:schemeClr val="accent6"/>
                          </a:solidFill>
                          <a:effectLst/>
                          <a:latin typeface="Josefin Sans"/>
                        </a:rPr>
                        <a:t>Risk prone</a:t>
                      </a:r>
                      <a:endParaRPr lang="en-GB" sz="2000" b="0" i="0" u="none" strike="noStrike" dirty="0">
                        <a:solidFill>
                          <a:schemeClr val="accent6"/>
                        </a:solidFill>
                        <a:effectLst/>
                        <a:latin typeface="Josefin Sans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GB" sz="2000" u="none" strike="noStrike" dirty="0">
                          <a:solidFill>
                            <a:schemeClr val="accent6"/>
                          </a:solidFill>
                          <a:effectLst/>
                          <a:latin typeface="Josefin Sans"/>
                        </a:rPr>
                        <a:t>Risk prone</a:t>
                      </a:r>
                      <a:endParaRPr lang="en-GB" sz="2000" b="0" i="0" u="none" strike="noStrike" dirty="0">
                        <a:solidFill>
                          <a:schemeClr val="accent6"/>
                        </a:solidFill>
                        <a:effectLst/>
                        <a:latin typeface="Josefin Sans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2176899"/>
                  </a:ext>
                </a:extLst>
              </a:tr>
              <a:tr h="1841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en-GB" sz="2000" u="none" strike="noStrike" dirty="0">
                          <a:solidFill>
                            <a:schemeClr val="accent6"/>
                          </a:solidFill>
                          <a:effectLst/>
                          <a:latin typeface="Josefin Sans"/>
                        </a:rPr>
                        <a:t>Adaptive capacity</a:t>
                      </a:r>
                      <a:r>
                        <a:rPr lang="en-GB" sz="2000" u="none" strike="noStrike" baseline="30000" dirty="0">
                          <a:solidFill>
                            <a:schemeClr val="accent6"/>
                          </a:solidFill>
                          <a:effectLst/>
                          <a:latin typeface="Josefin Sans"/>
                        </a:rPr>
                        <a:t>4</a:t>
                      </a:r>
                      <a:endParaRPr lang="en-GB" sz="2000" b="0" i="0" u="none" strike="noStrike" baseline="30000" dirty="0">
                        <a:solidFill>
                          <a:schemeClr val="accent6"/>
                        </a:solidFill>
                        <a:effectLst/>
                        <a:latin typeface="Josefin Sans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en-GB" sz="2000" u="none" strike="noStrike" dirty="0">
                          <a:solidFill>
                            <a:schemeClr val="accent6"/>
                          </a:solidFill>
                          <a:effectLst/>
                          <a:latin typeface="Josefin Sans"/>
                        </a:rPr>
                        <a:t>AD1-20 - average num. of implemented measures</a:t>
                      </a:r>
                      <a:endParaRPr lang="en-GB" sz="2000" b="0" i="0" u="none" strike="noStrike" dirty="0">
                        <a:solidFill>
                          <a:schemeClr val="accent6"/>
                        </a:solidFill>
                        <a:effectLst/>
                        <a:latin typeface="Josefin Sans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en-GB" sz="2000" u="none" strike="noStrike">
                          <a:solidFill>
                            <a:schemeClr val="accent6"/>
                          </a:solidFill>
                          <a:effectLst/>
                          <a:latin typeface="Josefin Sans"/>
                        </a:rPr>
                        <a:t>More implementation, less risk averse</a:t>
                      </a:r>
                      <a:endParaRPr lang="en-GB" sz="2000" b="0" i="0" u="none" strike="noStrike">
                        <a:solidFill>
                          <a:schemeClr val="accent6"/>
                        </a:solidFill>
                        <a:effectLst/>
                        <a:latin typeface="Josefin Sans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GB" sz="2000" u="none" strike="noStrike" dirty="0">
                          <a:solidFill>
                            <a:schemeClr val="accent6"/>
                          </a:solidFill>
                          <a:effectLst/>
                          <a:latin typeface="Josefin Sans"/>
                        </a:rPr>
                        <a:t>Risk averse</a:t>
                      </a:r>
                      <a:endParaRPr lang="en-GB" sz="2000" b="0" i="0" u="none" strike="noStrike" dirty="0">
                        <a:solidFill>
                          <a:schemeClr val="accent6"/>
                        </a:solidFill>
                        <a:effectLst/>
                        <a:latin typeface="Josefin Sans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7C80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GB" sz="2000" u="none" strike="noStrike" dirty="0">
                          <a:solidFill>
                            <a:schemeClr val="accent6"/>
                          </a:solidFill>
                          <a:effectLst/>
                          <a:latin typeface="Josefin Sans"/>
                        </a:rPr>
                        <a:t>Risk prone</a:t>
                      </a:r>
                      <a:endParaRPr lang="en-GB" sz="2000" b="0" i="0" u="none" strike="noStrike" dirty="0">
                        <a:solidFill>
                          <a:schemeClr val="accent6"/>
                        </a:solidFill>
                        <a:effectLst/>
                        <a:latin typeface="Josefin Sans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GB" sz="2000" u="none" strike="noStrike" dirty="0">
                          <a:solidFill>
                            <a:schemeClr val="accent6"/>
                          </a:solidFill>
                          <a:effectLst/>
                          <a:latin typeface="Josefin Sans"/>
                        </a:rPr>
                        <a:t>Risk prone</a:t>
                      </a:r>
                      <a:endParaRPr lang="en-GB" sz="2000" b="0" i="0" u="none" strike="noStrike" dirty="0">
                        <a:solidFill>
                          <a:schemeClr val="accent6"/>
                        </a:solidFill>
                        <a:effectLst/>
                        <a:latin typeface="Josefin Sans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5630886"/>
                  </a:ext>
                </a:extLst>
              </a:tr>
            </a:tbl>
          </a:graphicData>
        </a:graphic>
      </p:graphicFrame>
      <p:graphicFrame>
        <p:nvGraphicFramePr>
          <p:cNvPr id="59" name="Tabella 9">
            <a:extLst>
              <a:ext uri="{FF2B5EF4-FFF2-40B4-BE49-F238E27FC236}">
                <a16:creationId xmlns:a16="http://schemas.microsoft.com/office/drawing/2014/main" id="{4127AAA0-4161-4270-90B3-E2FBFBD66B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3451027"/>
              </p:ext>
            </p:extLst>
          </p:nvPr>
        </p:nvGraphicFramePr>
        <p:xfrm>
          <a:off x="164969" y="5818250"/>
          <a:ext cx="3561175" cy="670560"/>
        </p:xfrm>
        <a:graphic>
          <a:graphicData uri="http://schemas.openxmlformats.org/drawingml/2006/table">
            <a:tbl>
              <a:tblPr/>
              <a:tblGrid>
                <a:gridCol w="3561175">
                  <a:extLst>
                    <a:ext uri="{9D8B030D-6E8A-4147-A177-3AD203B41FA5}">
                      <a16:colId xmlns:a16="http://schemas.microsoft.com/office/drawing/2014/main" val="58806846"/>
                    </a:ext>
                  </a:extLst>
                </a:gridCol>
              </a:tblGrid>
              <a:tr h="15284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en-GB" sz="1100" u="none" strike="noStrike" dirty="0">
                          <a:solidFill>
                            <a:schemeClr val="accent6"/>
                          </a:solidFill>
                          <a:effectLst/>
                        </a:rPr>
                        <a:t>1 Yu et al. 2021, 10.1080/13669877.2014.940597  </a:t>
                      </a:r>
                      <a:endParaRPr lang="en-GB" sz="1100" b="0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mpd="sng">
                      <a:solidFill>
                        <a:sysClr val="windowText" lastClr="000000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5254610"/>
                  </a:ext>
                </a:extLst>
              </a:tr>
              <a:tr h="15284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da-DK" sz="1100" u="none" strike="noStrike">
                          <a:solidFill>
                            <a:schemeClr val="accent6"/>
                          </a:solidFill>
                          <a:effectLst/>
                        </a:rPr>
                        <a:t>2 Hossain et al. 2022, 10.1016/j.jclepro.2022.130584 </a:t>
                      </a:r>
                      <a:endParaRPr lang="da-DK" sz="1100" b="0" i="0" u="none" strike="noStrike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2518025"/>
                  </a:ext>
                </a:extLst>
              </a:tr>
              <a:tr h="15284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pt-BR" sz="1100" u="none" strike="noStrike">
                          <a:solidFill>
                            <a:schemeClr val="accent6"/>
                          </a:solidFill>
                          <a:effectLst/>
                        </a:rPr>
                        <a:t>3 Qiao &amp; Huang (2020), 10.1016/S2095-3119(20)63450-5</a:t>
                      </a:r>
                      <a:endParaRPr lang="pt-BR" sz="1100" b="0" i="0" u="none" strike="noStrike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9772539"/>
                  </a:ext>
                </a:extLst>
              </a:tr>
              <a:tr h="15284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da-DK" sz="1100" u="none" strike="noStrike" dirty="0">
                          <a:solidFill>
                            <a:schemeClr val="accent6"/>
                          </a:solidFill>
                          <a:effectLst/>
                        </a:rPr>
                        <a:t>4 Jin et al. 2020, 10.1080/09640568.2020.1742098 </a:t>
                      </a:r>
                      <a:endParaRPr lang="da-DK" sz="1100" b="0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6287515"/>
                  </a:ext>
                </a:extLst>
              </a:tr>
            </a:tbl>
          </a:graphicData>
        </a:graphic>
      </p:graphicFrame>
      <p:grpSp>
        <p:nvGrpSpPr>
          <p:cNvPr id="60" name="Gruppo 2">
            <a:extLst>
              <a:ext uri="{FF2B5EF4-FFF2-40B4-BE49-F238E27FC236}">
                <a16:creationId xmlns:a16="http://schemas.microsoft.com/office/drawing/2014/main" id="{47E5666F-9A17-4C4D-AC70-26DDEB970A65}"/>
              </a:ext>
            </a:extLst>
          </p:cNvPr>
          <p:cNvGrpSpPr/>
          <p:nvPr/>
        </p:nvGrpSpPr>
        <p:grpSpPr>
          <a:xfrm>
            <a:off x="4172366" y="3848058"/>
            <a:ext cx="7771144" cy="2653322"/>
            <a:chOff x="4108849" y="4272127"/>
            <a:chExt cx="7771144" cy="2653322"/>
          </a:xfrm>
        </p:grpSpPr>
        <p:grpSp>
          <p:nvGrpSpPr>
            <p:cNvPr id="61" name="Gruppo 20">
              <a:extLst>
                <a:ext uri="{FF2B5EF4-FFF2-40B4-BE49-F238E27FC236}">
                  <a16:creationId xmlns:a16="http://schemas.microsoft.com/office/drawing/2014/main" id="{60B16217-DD1E-40D4-8700-18C004BF4613}"/>
                </a:ext>
              </a:extLst>
            </p:cNvPr>
            <p:cNvGrpSpPr/>
            <p:nvPr/>
          </p:nvGrpSpPr>
          <p:grpSpPr>
            <a:xfrm>
              <a:off x="4108849" y="4272127"/>
              <a:ext cx="7771144" cy="2653322"/>
              <a:chOff x="4108849" y="4272127"/>
              <a:chExt cx="7771144" cy="2653322"/>
            </a:xfrm>
          </p:grpSpPr>
          <p:sp>
            <p:nvSpPr>
              <p:cNvPr id="66" name="Rettangolo 21">
                <a:extLst>
                  <a:ext uri="{FF2B5EF4-FFF2-40B4-BE49-F238E27FC236}">
                    <a16:creationId xmlns:a16="http://schemas.microsoft.com/office/drawing/2014/main" id="{DEF46355-EC20-45CE-8C61-1E8517D19E8B}"/>
                  </a:ext>
                </a:extLst>
              </p:cNvPr>
              <p:cNvSpPr/>
              <p:nvPr/>
            </p:nvSpPr>
            <p:spPr>
              <a:xfrm>
                <a:off x="8599056" y="4272127"/>
                <a:ext cx="2138018" cy="821436"/>
              </a:xfrm>
              <a:prstGeom prst="rect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67" name="Rettangolo 22">
                <a:extLst>
                  <a:ext uri="{FF2B5EF4-FFF2-40B4-BE49-F238E27FC236}">
                    <a16:creationId xmlns:a16="http://schemas.microsoft.com/office/drawing/2014/main" id="{7B993BE1-4DCD-41F0-BF1C-9992415B58A4}"/>
                  </a:ext>
                </a:extLst>
              </p:cNvPr>
              <p:cNvSpPr/>
              <p:nvPr/>
            </p:nvSpPr>
            <p:spPr>
              <a:xfrm>
                <a:off x="10787041" y="4272127"/>
                <a:ext cx="1092952" cy="821436"/>
              </a:xfrm>
              <a:prstGeom prst="rect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cxnSp>
            <p:nvCxnSpPr>
              <p:cNvPr id="68" name="Connettore 2 23">
                <a:extLst>
                  <a:ext uri="{FF2B5EF4-FFF2-40B4-BE49-F238E27FC236}">
                    <a16:creationId xmlns:a16="http://schemas.microsoft.com/office/drawing/2014/main" id="{76C8D2CA-0707-42AA-B55B-1017BD90FA45}"/>
                  </a:ext>
                </a:extLst>
              </p:cNvPr>
              <p:cNvCxnSpPr>
                <a:cxnSpLocks/>
                <a:stCxn id="66" idx="1"/>
              </p:cNvCxnSpPr>
              <p:nvPr/>
            </p:nvCxnSpPr>
            <p:spPr>
              <a:xfrm flipH="1">
                <a:off x="6213954" y="4682845"/>
                <a:ext cx="2385102" cy="611388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miter lim="800000"/>
                <a:tailEnd type="triangle"/>
              </a:ln>
              <a:effectLst/>
            </p:spPr>
          </p:cxnSp>
          <p:sp>
            <p:nvSpPr>
              <p:cNvPr id="69" name="CasellaDiTesto 24">
                <a:extLst>
                  <a:ext uri="{FF2B5EF4-FFF2-40B4-BE49-F238E27FC236}">
                    <a16:creationId xmlns:a16="http://schemas.microsoft.com/office/drawing/2014/main" id="{B1CE980A-6431-43A0-A9A4-32EAD00EFBDD}"/>
                  </a:ext>
                </a:extLst>
              </p:cNvPr>
              <p:cNvSpPr txBox="1"/>
              <p:nvPr/>
            </p:nvSpPr>
            <p:spPr>
              <a:xfrm>
                <a:off x="4108849" y="5294233"/>
                <a:ext cx="3018616" cy="1631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6"/>
                    </a:solidFill>
                    <a:effectLst/>
                    <a:uLnTx/>
                    <a:uFillTx/>
                    <a:latin typeface="Lucida Grande" panose="020B0600040502020204" pitchFamily="34" charset="0"/>
                    <a:cs typeface="Lucida Grande" panose="020B0600040502020204" pitchFamily="34" charset="0"/>
                  </a:rPr>
                  <a:t>Older, lower educated, and highly experienced farmers tend to focus on </a:t>
                </a:r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6"/>
                    </a:solidFill>
                    <a:effectLst/>
                    <a:uLnTx/>
                    <a:uFillTx/>
                    <a:latin typeface="Lucida Grande" panose="020B0600040502020204" pitchFamily="34" charset="0"/>
                    <a:cs typeface="Lucida Grande" panose="020B0600040502020204" pitchFamily="34" charset="0"/>
                  </a:rPr>
                  <a:t>weather adverse scenarios </a:t>
                </a:r>
              </a:p>
            </p:txBody>
          </p:sp>
          <p:cxnSp>
            <p:nvCxnSpPr>
              <p:cNvPr id="70" name="Connettore 2 25">
                <a:extLst>
                  <a:ext uri="{FF2B5EF4-FFF2-40B4-BE49-F238E27FC236}">
                    <a16:creationId xmlns:a16="http://schemas.microsoft.com/office/drawing/2014/main" id="{1B4BAFE3-F606-4B2A-8D92-54584CCA7602}"/>
                  </a:ext>
                </a:extLst>
              </p:cNvPr>
              <p:cNvCxnSpPr>
                <a:cxnSpLocks/>
                <a:stCxn id="67" idx="2"/>
                <a:endCxn id="71" idx="3"/>
              </p:cNvCxnSpPr>
              <p:nvPr/>
            </p:nvCxnSpPr>
            <p:spPr>
              <a:xfrm flipH="1">
                <a:off x="10704161" y="5093563"/>
                <a:ext cx="629356" cy="1016278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miter lim="800000"/>
                <a:tailEnd type="triangle"/>
              </a:ln>
              <a:effectLst/>
            </p:spPr>
          </p:cxnSp>
          <p:sp>
            <p:nvSpPr>
              <p:cNvPr id="71" name="CasellaDiTesto 26">
                <a:extLst>
                  <a:ext uri="{FF2B5EF4-FFF2-40B4-BE49-F238E27FC236}">
                    <a16:creationId xmlns:a16="http://schemas.microsoft.com/office/drawing/2014/main" id="{E49334ED-35D3-44EC-AB14-91680F9F781B}"/>
                  </a:ext>
                </a:extLst>
              </p:cNvPr>
              <p:cNvSpPr txBox="1"/>
              <p:nvPr/>
            </p:nvSpPr>
            <p:spPr>
              <a:xfrm>
                <a:off x="7565464" y="5294233"/>
                <a:ext cx="3138697" cy="1631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chemeClr val="accent6"/>
                    </a:solidFill>
                    <a:effectLst/>
                    <a:uLnTx/>
                    <a:uFillTx/>
                    <a:latin typeface="Lucida Grande" panose="020B0600040502020204" pitchFamily="34" charset="0"/>
                    <a:cs typeface="Lucida Grande" panose="020B0600040502020204" pitchFamily="34" charset="0"/>
                  </a:rPr>
                  <a:t>Younger</a:t>
                </a:r>
                <a:r>
                  <a:rPr kumimoji="0" lang="it-IT" sz="20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6"/>
                    </a:solidFill>
                    <a:effectLst/>
                    <a:uLnTx/>
                    <a:uFillTx/>
                    <a:latin typeface="Lucida Grande" panose="020B0600040502020204" pitchFamily="34" charset="0"/>
                    <a:cs typeface="Lucida Grande" panose="020B0600040502020204" pitchFamily="34" charset="0"/>
                  </a:rPr>
                  <a:t>, </a:t>
                </a:r>
                <a:r>
                  <a:rPr kumimoji="0" lang="it-IT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chemeClr val="accent6"/>
                    </a:solidFill>
                    <a:effectLst/>
                    <a:uLnTx/>
                    <a:uFillTx/>
                    <a:latin typeface="Lucida Grande" panose="020B0600040502020204" pitchFamily="34" charset="0"/>
                    <a:cs typeface="Lucida Grande" panose="020B0600040502020204" pitchFamily="34" charset="0"/>
                  </a:rPr>
                  <a:t>higher</a:t>
                </a:r>
                <a:r>
                  <a:rPr kumimoji="0" lang="it-IT" sz="20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6"/>
                    </a:solidFill>
                    <a:effectLst/>
                    <a:uLnTx/>
                    <a:uFillTx/>
                    <a:latin typeface="Lucida Grande" panose="020B0600040502020204" pitchFamily="34" charset="0"/>
                    <a:cs typeface="Lucida Grande" panose="020B0600040502020204" pitchFamily="34" charset="0"/>
                  </a:rPr>
                  <a:t> </a:t>
                </a:r>
                <a:r>
                  <a:rPr kumimoji="0" lang="it-IT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chemeClr val="accent6"/>
                    </a:solidFill>
                    <a:effectLst/>
                    <a:uLnTx/>
                    <a:uFillTx/>
                    <a:latin typeface="Lucida Grande" panose="020B0600040502020204" pitchFamily="34" charset="0"/>
                    <a:cs typeface="Lucida Grande" panose="020B0600040502020204" pitchFamily="34" charset="0"/>
                  </a:rPr>
                  <a:t>educated</a:t>
                </a:r>
                <a:r>
                  <a:rPr kumimoji="0" lang="it-IT" sz="20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6"/>
                    </a:solidFill>
                    <a:effectLst/>
                    <a:uLnTx/>
                    <a:uFillTx/>
                    <a:latin typeface="Lucida Grande" panose="020B0600040502020204" pitchFamily="34" charset="0"/>
                    <a:cs typeface="Lucida Grande" panose="020B0600040502020204" pitchFamily="34" charset="0"/>
                  </a:rPr>
                  <a:t>, and </a:t>
                </a:r>
                <a:r>
                  <a:rPr kumimoji="0" lang="it-IT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chemeClr val="accent6"/>
                    </a:solidFill>
                    <a:effectLst/>
                    <a:uLnTx/>
                    <a:uFillTx/>
                    <a:latin typeface="Lucida Grande" panose="020B0600040502020204" pitchFamily="34" charset="0"/>
                    <a:cs typeface="Lucida Grande" panose="020B0600040502020204" pitchFamily="34" charset="0"/>
                  </a:rPr>
                  <a:t>less</a:t>
                </a:r>
                <a:r>
                  <a:rPr kumimoji="0" lang="it-IT" sz="20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6"/>
                    </a:solidFill>
                    <a:effectLst/>
                    <a:uLnTx/>
                    <a:uFillTx/>
                    <a:latin typeface="Lucida Grande" panose="020B0600040502020204" pitchFamily="34" charset="0"/>
                    <a:cs typeface="Lucida Grande" panose="020B0600040502020204" pitchFamily="34" charset="0"/>
                  </a:rPr>
                  <a:t> </a:t>
                </a:r>
                <a:r>
                  <a:rPr kumimoji="0" lang="it-IT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chemeClr val="accent6"/>
                    </a:solidFill>
                    <a:effectLst/>
                    <a:uLnTx/>
                    <a:uFillTx/>
                    <a:latin typeface="Lucida Grande" panose="020B0600040502020204" pitchFamily="34" charset="0"/>
                    <a:cs typeface="Lucida Grande" panose="020B0600040502020204" pitchFamily="34" charset="0"/>
                  </a:rPr>
                  <a:t>experienced</a:t>
                </a:r>
                <a:r>
                  <a:rPr kumimoji="0" lang="it-IT" sz="20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6"/>
                    </a:solidFill>
                    <a:effectLst/>
                    <a:uLnTx/>
                    <a:uFillTx/>
                    <a:latin typeface="Lucida Grande" panose="020B0600040502020204" pitchFamily="34" charset="0"/>
                    <a:cs typeface="Lucida Grande" panose="020B0600040502020204" pitchFamily="34" charset="0"/>
                  </a:rPr>
                  <a:t> farmers </a:t>
                </a:r>
                <a:r>
                  <a:rPr kumimoji="0" lang="en-GB" sz="20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6"/>
                    </a:solidFill>
                    <a:effectLst/>
                    <a:uLnTx/>
                    <a:uFillTx/>
                    <a:latin typeface="Lucida Grande" panose="020B0600040502020204" pitchFamily="34" charset="0"/>
                    <a:cs typeface="Lucida Grande" panose="020B0600040502020204" pitchFamily="34" charset="0"/>
                  </a:rPr>
                  <a:t>focus on the </a:t>
                </a:r>
                <a:r>
                  <a:rPr kumimoji="0" lang="en-GB" sz="20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6"/>
                    </a:solidFill>
                    <a:effectLst/>
                    <a:uLnTx/>
                    <a:uFillTx/>
                    <a:latin typeface="Lucida Grande" panose="020B0600040502020204" pitchFamily="34" charset="0"/>
                    <a:cs typeface="Lucida Grande" panose="020B0600040502020204" pitchFamily="34" charset="0"/>
                  </a:rPr>
                  <a:t>options able to give better performance</a:t>
                </a:r>
              </a:p>
            </p:txBody>
          </p:sp>
        </p:grpSp>
        <p:grpSp>
          <p:nvGrpSpPr>
            <p:cNvPr id="62" name="Gruppo 27">
              <a:extLst>
                <a:ext uri="{FF2B5EF4-FFF2-40B4-BE49-F238E27FC236}">
                  <a16:creationId xmlns:a16="http://schemas.microsoft.com/office/drawing/2014/main" id="{ACB08B84-F632-4A7C-980B-7F5795717889}"/>
                </a:ext>
              </a:extLst>
            </p:cNvPr>
            <p:cNvGrpSpPr/>
            <p:nvPr/>
          </p:nvGrpSpPr>
          <p:grpSpPr>
            <a:xfrm>
              <a:off x="8674490" y="4363626"/>
              <a:ext cx="3148682" cy="616805"/>
              <a:chOff x="8655635" y="4418836"/>
              <a:chExt cx="3298704" cy="616805"/>
            </a:xfrm>
          </p:grpSpPr>
          <p:sp>
            <p:nvSpPr>
              <p:cNvPr id="63" name="Rettangolo con angoli arrotondati 28">
                <a:extLst>
                  <a:ext uri="{FF2B5EF4-FFF2-40B4-BE49-F238E27FC236}">
                    <a16:creationId xmlns:a16="http://schemas.microsoft.com/office/drawing/2014/main" id="{29DC9CA5-518B-4F9F-B8C3-C15B3D4E9DB8}"/>
                  </a:ext>
                </a:extLst>
              </p:cNvPr>
              <p:cNvSpPr/>
              <p:nvPr/>
            </p:nvSpPr>
            <p:spPr>
              <a:xfrm>
                <a:off x="8655635" y="4426041"/>
                <a:ext cx="1057069" cy="609600"/>
              </a:xfrm>
              <a:prstGeom prst="roundRect">
                <a:avLst/>
              </a:prstGeom>
              <a:solidFill>
                <a:srgbClr val="FF7C80">
                  <a:alpha val="69804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rPr>
                  <a:t>Risk averse</a:t>
                </a: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64" name="Rettangolo con angoli arrotondati 29">
                <a:extLst>
                  <a:ext uri="{FF2B5EF4-FFF2-40B4-BE49-F238E27FC236}">
                    <a16:creationId xmlns:a16="http://schemas.microsoft.com/office/drawing/2014/main" id="{8A8B5B40-9C72-4582-B9C1-05953B8CAC31}"/>
                  </a:ext>
                </a:extLst>
              </p:cNvPr>
              <p:cNvSpPr/>
              <p:nvPr/>
            </p:nvSpPr>
            <p:spPr>
              <a:xfrm>
                <a:off x="9724942" y="4418836"/>
                <a:ext cx="1057070" cy="609600"/>
              </a:xfrm>
              <a:prstGeom prst="roundRect">
                <a:avLst/>
              </a:prstGeom>
              <a:solidFill>
                <a:srgbClr val="FFC000">
                  <a:lumMod val="40000"/>
                  <a:lumOff val="6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rPr>
                  <a:t>Risk 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rPr>
                  <a:t>neutral</a:t>
                </a:r>
              </a:p>
            </p:txBody>
          </p:sp>
          <p:sp>
            <p:nvSpPr>
              <p:cNvPr id="65" name="Rettangolo con angoli arrotondati 30">
                <a:extLst>
                  <a:ext uri="{FF2B5EF4-FFF2-40B4-BE49-F238E27FC236}">
                    <a16:creationId xmlns:a16="http://schemas.microsoft.com/office/drawing/2014/main" id="{784BDCAF-83DB-429E-860F-7ADF74C7403E}"/>
                  </a:ext>
                </a:extLst>
              </p:cNvPr>
              <p:cNvSpPr/>
              <p:nvPr/>
            </p:nvSpPr>
            <p:spPr>
              <a:xfrm>
                <a:off x="10928371" y="4418836"/>
                <a:ext cx="1025968" cy="609600"/>
              </a:xfrm>
              <a:prstGeom prst="roundRect">
                <a:avLst/>
              </a:prstGeom>
              <a:solidFill>
                <a:srgbClr val="70AD47">
                  <a:lumMod val="60000"/>
                  <a:lumOff val="4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rPr>
                  <a:t>Risk prone</a:t>
                </a: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72" name="Group 9">
            <a:extLst>
              <a:ext uri="{FF2B5EF4-FFF2-40B4-BE49-F238E27FC236}">
                <a16:creationId xmlns:a16="http://schemas.microsoft.com/office/drawing/2014/main" id="{48489E5D-DBAE-43ED-9745-8C6813ECD247}"/>
              </a:ext>
            </a:extLst>
          </p:cNvPr>
          <p:cNvGrpSpPr/>
          <p:nvPr/>
        </p:nvGrpSpPr>
        <p:grpSpPr>
          <a:xfrm>
            <a:off x="9002474" y="1039297"/>
            <a:ext cx="480060" cy="400110"/>
            <a:chOff x="2293530" y="4063089"/>
            <a:chExt cx="480060" cy="400110"/>
          </a:xfrm>
        </p:grpSpPr>
        <p:sp>
          <p:nvSpPr>
            <p:cNvPr id="73" name="Oval 10">
              <a:extLst>
                <a:ext uri="{FF2B5EF4-FFF2-40B4-BE49-F238E27FC236}">
                  <a16:creationId xmlns:a16="http://schemas.microsoft.com/office/drawing/2014/main" id="{93A24EB9-95BF-4A8F-8F36-40C94C71425F}"/>
                </a:ext>
              </a:extLst>
            </p:cNvPr>
            <p:cNvSpPr/>
            <p:nvPr/>
          </p:nvSpPr>
          <p:spPr>
            <a:xfrm>
              <a:off x="2353560" y="4069365"/>
              <a:ext cx="360000" cy="360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74" name="TextBox 11">
              <a:extLst>
                <a:ext uri="{FF2B5EF4-FFF2-40B4-BE49-F238E27FC236}">
                  <a16:creationId xmlns:a16="http://schemas.microsoft.com/office/drawing/2014/main" id="{08D46616-08CA-4691-B059-01B7109EB7EC}"/>
                </a:ext>
              </a:extLst>
            </p:cNvPr>
            <p:cNvSpPr txBox="1"/>
            <p:nvPr/>
          </p:nvSpPr>
          <p:spPr>
            <a:xfrm>
              <a:off x="2293530" y="4063089"/>
              <a:ext cx="4800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  <a:latin typeface="Josefin Sans"/>
                  <a:ea typeface="Lato" panose="020F0502020204030203" pitchFamily="34" charset="0"/>
                  <a:cs typeface="Lato" panose="020F0502020204030203" pitchFamily="34" charset="0"/>
                </a:rPr>
                <a:t>C1</a:t>
              </a:r>
            </a:p>
          </p:txBody>
        </p:sp>
      </p:grpSp>
      <p:grpSp>
        <p:nvGrpSpPr>
          <p:cNvPr id="75" name="Group 2">
            <a:extLst>
              <a:ext uri="{FF2B5EF4-FFF2-40B4-BE49-F238E27FC236}">
                <a16:creationId xmlns:a16="http://schemas.microsoft.com/office/drawing/2014/main" id="{69D612EC-C2E0-4E8C-9373-3221248392CE}"/>
              </a:ext>
            </a:extLst>
          </p:cNvPr>
          <p:cNvGrpSpPr/>
          <p:nvPr/>
        </p:nvGrpSpPr>
        <p:grpSpPr>
          <a:xfrm>
            <a:off x="10027042" y="1039297"/>
            <a:ext cx="565640" cy="400110"/>
            <a:chOff x="1337310" y="4266873"/>
            <a:chExt cx="565640" cy="400110"/>
          </a:xfrm>
        </p:grpSpPr>
        <p:sp>
          <p:nvSpPr>
            <p:cNvPr id="76" name="Oval 3">
              <a:extLst>
                <a:ext uri="{FF2B5EF4-FFF2-40B4-BE49-F238E27FC236}">
                  <a16:creationId xmlns:a16="http://schemas.microsoft.com/office/drawing/2014/main" id="{54864F05-E73E-404A-A833-1423D36BCA94}"/>
                </a:ext>
              </a:extLst>
            </p:cNvPr>
            <p:cNvSpPr/>
            <p:nvPr/>
          </p:nvSpPr>
          <p:spPr>
            <a:xfrm>
              <a:off x="1408770" y="4273149"/>
              <a:ext cx="360000" cy="360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77" name="TextBox 4">
              <a:extLst>
                <a:ext uri="{FF2B5EF4-FFF2-40B4-BE49-F238E27FC236}">
                  <a16:creationId xmlns:a16="http://schemas.microsoft.com/office/drawing/2014/main" id="{C8C122E6-197B-4B80-A507-C6942F197449}"/>
                </a:ext>
              </a:extLst>
            </p:cNvPr>
            <p:cNvSpPr txBox="1"/>
            <p:nvPr/>
          </p:nvSpPr>
          <p:spPr>
            <a:xfrm>
              <a:off x="1337310" y="4266873"/>
              <a:ext cx="5656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  <a:latin typeface="Josefin Sans"/>
                  <a:ea typeface="Lato" panose="020F0502020204030203" pitchFamily="34" charset="0"/>
                  <a:cs typeface="Lato" panose="020F0502020204030203" pitchFamily="34" charset="0"/>
                </a:rPr>
                <a:t>C3</a:t>
              </a:r>
            </a:p>
          </p:txBody>
        </p:sp>
      </p:grpSp>
      <p:grpSp>
        <p:nvGrpSpPr>
          <p:cNvPr id="78" name="Group 6">
            <a:extLst>
              <a:ext uri="{FF2B5EF4-FFF2-40B4-BE49-F238E27FC236}">
                <a16:creationId xmlns:a16="http://schemas.microsoft.com/office/drawing/2014/main" id="{C59A1C03-0C54-4E0E-B0DF-E6FAECEB5E3D}"/>
              </a:ext>
            </a:extLst>
          </p:cNvPr>
          <p:cNvGrpSpPr/>
          <p:nvPr/>
        </p:nvGrpSpPr>
        <p:grpSpPr>
          <a:xfrm>
            <a:off x="10957456" y="1039297"/>
            <a:ext cx="516927" cy="400110"/>
            <a:chOff x="1857927" y="4326651"/>
            <a:chExt cx="516927" cy="400110"/>
          </a:xfrm>
        </p:grpSpPr>
        <p:sp>
          <p:nvSpPr>
            <p:cNvPr id="79" name="Oval 7">
              <a:extLst>
                <a:ext uri="{FF2B5EF4-FFF2-40B4-BE49-F238E27FC236}">
                  <a16:creationId xmlns:a16="http://schemas.microsoft.com/office/drawing/2014/main" id="{FA33F574-4215-4858-83FC-67D6B939DB45}"/>
                </a:ext>
              </a:extLst>
            </p:cNvPr>
            <p:cNvSpPr/>
            <p:nvPr/>
          </p:nvSpPr>
          <p:spPr>
            <a:xfrm>
              <a:off x="1930150" y="4332927"/>
              <a:ext cx="360000" cy="3600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80" name="TextBox 8">
              <a:extLst>
                <a:ext uri="{FF2B5EF4-FFF2-40B4-BE49-F238E27FC236}">
                  <a16:creationId xmlns:a16="http://schemas.microsoft.com/office/drawing/2014/main" id="{658A8147-BD7D-4010-9B0D-51B3C811420D}"/>
                </a:ext>
              </a:extLst>
            </p:cNvPr>
            <p:cNvSpPr txBox="1"/>
            <p:nvPr/>
          </p:nvSpPr>
          <p:spPr>
            <a:xfrm>
              <a:off x="1857927" y="4326651"/>
              <a:ext cx="51692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  <a:latin typeface="Josefin Sans"/>
                  <a:ea typeface="Lato" panose="020F0502020204030203" pitchFamily="34" charset="0"/>
                  <a:cs typeface="Lato" panose="020F0502020204030203" pitchFamily="34" charset="0"/>
                </a:rPr>
                <a:t>C4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871413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olo 1">
            <a:extLst>
              <a:ext uri="{FF2B5EF4-FFF2-40B4-BE49-F238E27FC236}">
                <a16:creationId xmlns:a16="http://schemas.microsoft.com/office/drawing/2014/main" id="{A2599E13-CC9B-4981-9106-604CEFD17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354" y="187294"/>
            <a:ext cx="9280818" cy="941115"/>
          </a:xfrm>
        </p:spPr>
        <p:txBody>
          <a:bodyPr/>
          <a:lstStyle/>
          <a:p>
            <a:r>
              <a:rPr lang="it-IT" dirty="0">
                <a:solidFill>
                  <a:schemeClr val="accent6"/>
                </a:solidFill>
              </a:rPr>
              <a:t>5. RESULTS: FARMERS HETEROGENEITY – RISK PROFILES</a:t>
            </a:r>
          </a:p>
        </p:txBody>
      </p:sp>
      <p:pic>
        <p:nvPicPr>
          <p:cNvPr id="58" name="Immagine 57">
            <a:extLst>
              <a:ext uri="{FF2B5EF4-FFF2-40B4-BE49-F238E27FC236}">
                <a16:creationId xmlns:a16="http://schemas.microsoft.com/office/drawing/2014/main" id="{FE59E9E8-C4D1-42C3-9DE1-AB57F85C84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88" t="84724" r="31896" b="943"/>
          <a:stretch/>
        </p:blipFill>
        <p:spPr>
          <a:xfrm>
            <a:off x="6261621" y="730104"/>
            <a:ext cx="1313793" cy="641131"/>
          </a:xfrm>
          <a:prstGeom prst="rect">
            <a:avLst/>
          </a:prstGeom>
        </p:spPr>
      </p:pic>
      <p:sp>
        <p:nvSpPr>
          <p:cNvPr id="66" name="Text Placeholder 14">
            <a:extLst>
              <a:ext uri="{FF2B5EF4-FFF2-40B4-BE49-F238E27FC236}">
                <a16:creationId xmlns:a16="http://schemas.microsoft.com/office/drawing/2014/main" id="{513B6F96-A7D3-42DE-AAE3-86261A72259A}"/>
              </a:ext>
            </a:extLst>
          </p:cNvPr>
          <p:cNvSpPr txBox="1">
            <a:spLocks/>
          </p:cNvSpPr>
          <p:nvPr/>
        </p:nvSpPr>
        <p:spPr>
          <a:xfrm>
            <a:off x="1034765" y="1390013"/>
            <a:ext cx="5626701" cy="5844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Open Sans"/>
                <a:ea typeface="Lato" panose="020F0502020204030203" pitchFamily="34" charset="0"/>
                <a:cs typeface="Lato" panose="020F0502020204030203" pitchFamily="34" charset="0"/>
              </a:rPr>
              <a:t>RISK-AVERSE (Pessimistic)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Lato" panose="020F0502020204030203" pitchFamily="34" charset="0"/>
                <a:cs typeface="Lato" panose="020F0502020204030203" pitchFamily="34" charset="0"/>
              </a:rPr>
              <a:t>→ </a:t>
            </a:r>
            <a:r>
              <a:rPr lang="en-IT" sz="2000" dirty="0">
                <a:latin typeface="Open Sans"/>
                <a:cs typeface="Lucida Grande" panose="020B0600040502020204" pitchFamily="34" charset="0"/>
              </a:rPr>
              <a:t>Adopt </a:t>
            </a:r>
            <a:r>
              <a:rPr lang="en-IT" sz="2000" b="1" dirty="0">
                <a:latin typeface="Open Sans"/>
                <a:cs typeface="Lucida Grande" panose="020B0600040502020204" pitchFamily="34" charset="0"/>
              </a:rPr>
              <a:t>maximin </a:t>
            </a:r>
            <a:r>
              <a:rPr lang="en-IT" sz="2000" dirty="0">
                <a:latin typeface="Open Sans"/>
                <a:cs typeface="Lucida Grande" panose="020B0600040502020204" pitchFamily="34" charset="0"/>
              </a:rPr>
              <a:t>criterion. Aim at minimizing </a:t>
            </a:r>
            <a:r>
              <a:rPr lang="en-IT" sz="2000" b="1" dirty="0">
                <a:latin typeface="Open Sans"/>
                <a:cs typeface="Lucida Grande" panose="020B0600040502020204" pitchFamily="34" charset="0"/>
              </a:rPr>
              <a:t>extreme losses</a:t>
            </a:r>
            <a:r>
              <a:rPr lang="it-IT" sz="2000" b="1" dirty="0">
                <a:latin typeface="Open Sans"/>
                <a:cs typeface="Lucida Grande" panose="020B0600040502020204" pitchFamily="34" charset="0"/>
              </a:rPr>
              <a:t>.</a:t>
            </a:r>
            <a:endParaRPr lang="en-IT" sz="2000" b="1" dirty="0">
              <a:latin typeface="Open Sans"/>
              <a:cs typeface="Lucida Grande" panose="020B0600040502020204" pitchFamily="34" charset="0"/>
            </a:endParaRPr>
          </a:p>
          <a:p>
            <a:pPr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7" name="Text Placeholder 14">
            <a:extLst>
              <a:ext uri="{FF2B5EF4-FFF2-40B4-BE49-F238E27FC236}">
                <a16:creationId xmlns:a16="http://schemas.microsoft.com/office/drawing/2014/main" id="{8393F60A-7764-4587-ABE2-3ACBBFC6DE69}"/>
              </a:ext>
            </a:extLst>
          </p:cNvPr>
          <p:cNvSpPr txBox="1">
            <a:spLocks/>
          </p:cNvSpPr>
          <p:nvPr/>
        </p:nvSpPr>
        <p:spPr>
          <a:xfrm>
            <a:off x="1025262" y="2779675"/>
            <a:ext cx="6014555" cy="6605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000" b="1" dirty="0">
                <a:solidFill>
                  <a:prstClr val="black"/>
                </a:solidFill>
                <a:latin typeface="Open Sans"/>
                <a:ea typeface="Lato" panose="020F0502020204030203" pitchFamily="34" charset="0"/>
                <a:cs typeface="Lato" panose="020F0502020204030203" pitchFamily="34" charset="0"/>
              </a:rPr>
              <a:t>RISK-NEUTRAL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Lato" panose="020F0502020204030203" pitchFamily="34" charset="0"/>
                <a:cs typeface="Lato" panose="020F0502020204030203" pitchFamily="34" charset="0"/>
              </a:rPr>
              <a:t> → </a:t>
            </a:r>
            <a:r>
              <a:rPr lang="en-IT" sz="2000" dirty="0">
                <a:latin typeface="Open Sans"/>
                <a:cs typeface="Lucida Grande" panose="020B0600040502020204" pitchFamily="34" charset="0"/>
              </a:rPr>
              <a:t>Adopt </a:t>
            </a:r>
            <a:r>
              <a:rPr lang="en-GB" sz="2000" b="1" dirty="0" err="1">
                <a:latin typeface="Open Sans"/>
                <a:cs typeface="Lucida Grande" panose="020B0600040502020204" pitchFamily="34" charset="0"/>
              </a:rPr>
              <a:t>Hurwicz</a:t>
            </a:r>
            <a:r>
              <a:rPr lang="en-IT" sz="2000" b="1" dirty="0">
                <a:latin typeface="Open Sans"/>
                <a:cs typeface="Lucida Grande" panose="020B0600040502020204" pitchFamily="34" charset="0"/>
              </a:rPr>
              <a:t> </a:t>
            </a:r>
            <a:r>
              <a:rPr lang="en-IT" sz="2000" dirty="0">
                <a:latin typeface="Open Sans"/>
                <a:cs typeface="Lucida Grande" panose="020B0600040502020204" pitchFamily="34" charset="0"/>
              </a:rPr>
              <a:t>combination, with higher weighting towards </a:t>
            </a:r>
            <a:r>
              <a:rPr lang="en-IT" sz="2000" b="1" dirty="0">
                <a:latin typeface="Open Sans"/>
                <a:cs typeface="Lucida Grande" panose="020B0600040502020204" pitchFamily="34" charset="0"/>
              </a:rPr>
              <a:t>extreme losses</a:t>
            </a:r>
            <a:r>
              <a:rPr lang="it-IT" sz="2000" dirty="0">
                <a:latin typeface="Open Sans"/>
                <a:cs typeface="Lucida Grande" panose="020B0600040502020204" pitchFamily="34" charset="0"/>
              </a:rPr>
              <a:t>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8" name="Text Placeholder 14">
            <a:extLst>
              <a:ext uri="{FF2B5EF4-FFF2-40B4-BE49-F238E27FC236}">
                <a16:creationId xmlns:a16="http://schemas.microsoft.com/office/drawing/2014/main" id="{B21862BD-008C-42D3-A087-81146E368A40}"/>
              </a:ext>
            </a:extLst>
          </p:cNvPr>
          <p:cNvSpPr txBox="1">
            <a:spLocks/>
          </p:cNvSpPr>
          <p:nvPr/>
        </p:nvSpPr>
        <p:spPr>
          <a:xfrm>
            <a:off x="1034765" y="4700764"/>
            <a:ext cx="6060609" cy="6474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Open Sans"/>
                <a:ea typeface="Lato" panose="020F0502020204030203" pitchFamily="34" charset="0"/>
                <a:cs typeface="Lato" panose="020F0502020204030203" pitchFamily="34" charset="0"/>
              </a:rPr>
              <a:t>MODERATELY RISK PRONE (Optimistic)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Lato" panose="020F0502020204030203" pitchFamily="34" charset="0"/>
                <a:cs typeface="Lato" panose="020F0502020204030203" pitchFamily="34" charset="0"/>
              </a:rPr>
              <a:t>→ </a:t>
            </a:r>
            <a:r>
              <a:rPr lang="en-IT" sz="2000" dirty="0">
                <a:latin typeface="Open Sans"/>
                <a:cs typeface="Lucida Grande" panose="020B0600040502020204" pitchFamily="34" charset="0"/>
              </a:rPr>
              <a:t>Adopt </a:t>
            </a:r>
            <a:r>
              <a:rPr lang="en-GB" sz="2000" b="1" dirty="0" err="1">
                <a:latin typeface="Open Sans"/>
                <a:cs typeface="Lucida Grande" panose="020B0600040502020204" pitchFamily="34" charset="0"/>
              </a:rPr>
              <a:t>Hurwicz</a:t>
            </a:r>
            <a:r>
              <a:rPr lang="en-IT" sz="2000" b="1" dirty="0">
                <a:latin typeface="Open Sans"/>
                <a:cs typeface="Lucida Grande" panose="020B0600040502020204" pitchFamily="34" charset="0"/>
              </a:rPr>
              <a:t> </a:t>
            </a:r>
            <a:r>
              <a:rPr lang="en-IT" sz="2000" dirty="0">
                <a:latin typeface="Open Sans"/>
                <a:cs typeface="Lucida Grande" panose="020B0600040502020204" pitchFamily="34" charset="0"/>
              </a:rPr>
              <a:t>combination, with higher weighting towards </a:t>
            </a:r>
            <a:r>
              <a:rPr lang="en-IT" sz="2000" b="1" dirty="0">
                <a:latin typeface="Open Sans"/>
                <a:cs typeface="Lucida Grande" panose="020B0600040502020204" pitchFamily="34" charset="0"/>
              </a:rPr>
              <a:t>expected gains</a:t>
            </a:r>
            <a:r>
              <a:rPr lang="en-IT" sz="2000" dirty="0">
                <a:latin typeface="Open Sans"/>
                <a:cs typeface="Lucida Grande" panose="020B0600040502020204" pitchFamily="34" charset="0"/>
              </a:rPr>
              <a:t>. </a:t>
            </a:r>
          </a:p>
        </p:txBody>
      </p:sp>
      <p:grpSp>
        <p:nvGrpSpPr>
          <p:cNvPr id="78" name="Group 89">
            <a:extLst>
              <a:ext uri="{FF2B5EF4-FFF2-40B4-BE49-F238E27FC236}">
                <a16:creationId xmlns:a16="http://schemas.microsoft.com/office/drawing/2014/main" id="{D1179A38-0154-4502-B770-DDE50C0CC058}"/>
              </a:ext>
            </a:extLst>
          </p:cNvPr>
          <p:cNvGrpSpPr/>
          <p:nvPr/>
        </p:nvGrpSpPr>
        <p:grpSpPr>
          <a:xfrm>
            <a:off x="8254170" y="6222150"/>
            <a:ext cx="3053985" cy="462968"/>
            <a:chOff x="5678547" y="2040104"/>
            <a:chExt cx="3569016" cy="701235"/>
          </a:xfrm>
        </p:grpSpPr>
        <p:grpSp>
          <p:nvGrpSpPr>
            <p:cNvPr id="151" name="Group 30">
              <a:extLst>
                <a:ext uri="{FF2B5EF4-FFF2-40B4-BE49-F238E27FC236}">
                  <a16:creationId xmlns:a16="http://schemas.microsoft.com/office/drawing/2014/main" id="{4A3008DB-73A0-41BD-8D18-FB387E9F90AA}"/>
                </a:ext>
              </a:extLst>
            </p:cNvPr>
            <p:cNvGrpSpPr/>
            <p:nvPr/>
          </p:nvGrpSpPr>
          <p:grpSpPr>
            <a:xfrm>
              <a:off x="5678547" y="2046454"/>
              <a:ext cx="3569016" cy="694885"/>
              <a:chOff x="3758307" y="2768959"/>
              <a:chExt cx="3569016" cy="694885"/>
            </a:xfrm>
          </p:grpSpPr>
          <p:grpSp>
            <p:nvGrpSpPr>
              <p:cNvPr id="162" name="Group 27">
                <a:extLst>
                  <a:ext uri="{FF2B5EF4-FFF2-40B4-BE49-F238E27FC236}">
                    <a16:creationId xmlns:a16="http://schemas.microsoft.com/office/drawing/2014/main" id="{998D525D-3DF4-4FEB-9D07-3C89835840FE}"/>
                  </a:ext>
                </a:extLst>
              </p:cNvPr>
              <p:cNvGrpSpPr/>
              <p:nvPr/>
            </p:nvGrpSpPr>
            <p:grpSpPr>
              <a:xfrm>
                <a:off x="3758307" y="3103844"/>
                <a:ext cx="3569016" cy="360000"/>
                <a:chOff x="3758307" y="3117326"/>
                <a:chExt cx="3569016" cy="360000"/>
              </a:xfrm>
              <a:noFill/>
            </p:grpSpPr>
            <p:sp>
              <p:nvSpPr>
                <p:cNvPr id="174" name="Rectangle 17">
                  <a:extLst>
                    <a:ext uri="{FF2B5EF4-FFF2-40B4-BE49-F238E27FC236}">
                      <a16:creationId xmlns:a16="http://schemas.microsoft.com/office/drawing/2014/main" id="{935B2666-1E02-432D-A167-C894B732000A}"/>
                    </a:ext>
                  </a:extLst>
                </p:cNvPr>
                <p:cNvSpPr/>
                <p:nvPr/>
              </p:nvSpPr>
              <p:spPr>
                <a:xfrm>
                  <a:off x="3758307" y="3117326"/>
                  <a:ext cx="360000" cy="360000"/>
                </a:xfrm>
                <a:prstGeom prst="rect">
                  <a:avLst/>
                </a:prstGeom>
                <a:grpFill/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F3F3F"/>
                      </a:solidFill>
                      <a:effectLst/>
                      <a:uLnTx/>
                      <a:uFillTx/>
                      <a:latin typeface="Open Sans"/>
                      <a:ea typeface="+mn-ea"/>
                      <a:cs typeface="+mn-cs"/>
                    </a:rPr>
                    <a:t>t0</a:t>
                  </a:r>
                </a:p>
              </p:txBody>
            </p:sp>
            <p:sp>
              <p:nvSpPr>
                <p:cNvPr id="175" name="Rectangle 18">
                  <a:extLst>
                    <a:ext uri="{FF2B5EF4-FFF2-40B4-BE49-F238E27FC236}">
                      <a16:creationId xmlns:a16="http://schemas.microsoft.com/office/drawing/2014/main" id="{101B3156-E03C-44C9-ABAC-E51F9AB0B51C}"/>
                    </a:ext>
                  </a:extLst>
                </p:cNvPr>
                <p:cNvSpPr/>
                <p:nvPr/>
              </p:nvSpPr>
              <p:spPr>
                <a:xfrm>
                  <a:off x="4114864" y="3117326"/>
                  <a:ext cx="360000" cy="360000"/>
                </a:xfrm>
                <a:prstGeom prst="rect">
                  <a:avLst/>
                </a:prstGeom>
                <a:grpFill/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F3F3F"/>
                      </a:solidFill>
                      <a:effectLst/>
                      <a:uLnTx/>
                      <a:uFillTx/>
                      <a:latin typeface="Open Sans"/>
                      <a:ea typeface="+mn-ea"/>
                      <a:cs typeface="+mn-cs"/>
                    </a:rPr>
                    <a:t>t1</a:t>
                  </a:r>
                </a:p>
              </p:txBody>
            </p:sp>
            <p:sp>
              <p:nvSpPr>
                <p:cNvPr id="176" name="Rectangle 19">
                  <a:extLst>
                    <a:ext uri="{FF2B5EF4-FFF2-40B4-BE49-F238E27FC236}">
                      <a16:creationId xmlns:a16="http://schemas.microsoft.com/office/drawing/2014/main" id="{D4916A52-896E-4120-9504-CD653BF67596}"/>
                    </a:ext>
                  </a:extLst>
                </p:cNvPr>
                <p:cNvSpPr/>
                <p:nvPr/>
              </p:nvSpPr>
              <p:spPr>
                <a:xfrm>
                  <a:off x="4471421" y="3117326"/>
                  <a:ext cx="360000" cy="360000"/>
                </a:xfrm>
                <a:prstGeom prst="rect">
                  <a:avLst/>
                </a:prstGeom>
                <a:grpFill/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F3F3F"/>
                      </a:solidFill>
                      <a:effectLst/>
                      <a:uLnTx/>
                      <a:uFillTx/>
                      <a:latin typeface="Open Sans"/>
                      <a:ea typeface="+mn-ea"/>
                      <a:cs typeface="+mn-cs"/>
                    </a:rPr>
                    <a:t>t2</a:t>
                  </a:r>
                </a:p>
              </p:txBody>
            </p:sp>
            <p:sp>
              <p:nvSpPr>
                <p:cNvPr id="177" name="Rectangle 20">
                  <a:extLst>
                    <a:ext uri="{FF2B5EF4-FFF2-40B4-BE49-F238E27FC236}">
                      <a16:creationId xmlns:a16="http://schemas.microsoft.com/office/drawing/2014/main" id="{065D88A6-DDA0-4123-848F-D41244AD15EC}"/>
                    </a:ext>
                  </a:extLst>
                </p:cNvPr>
                <p:cNvSpPr/>
                <p:nvPr/>
              </p:nvSpPr>
              <p:spPr>
                <a:xfrm>
                  <a:off x="4827978" y="3117326"/>
                  <a:ext cx="360000" cy="360000"/>
                </a:xfrm>
                <a:prstGeom prst="rect">
                  <a:avLst/>
                </a:prstGeom>
                <a:grpFill/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F3F3F"/>
                      </a:solidFill>
                      <a:effectLst/>
                      <a:uLnTx/>
                      <a:uFillTx/>
                      <a:latin typeface="Open Sans"/>
                      <a:ea typeface="+mn-ea"/>
                      <a:cs typeface="+mn-cs"/>
                    </a:rPr>
                    <a:t>t3</a:t>
                  </a:r>
                </a:p>
              </p:txBody>
            </p:sp>
            <p:sp>
              <p:nvSpPr>
                <p:cNvPr id="178" name="Rectangle 21">
                  <a:extLst>
                    <a:ext uri="{FF2B5EF4-FFF2-40B4-BE49-F238E27FC236}">
                      <a16:creationId xmlns:a16="http://schemas.microsoft.com/office/drawing/2014/main" id="{91644816-03B9-4989-88CB-502CB7C3EE89}"/>
                    </a:ext>
                  </a:extLst>
                </p:cNvPr>
                <p:cNvSpPr/>
                <p:nvPr/>
              </p:nvSpPr>
              <p:spPr>
                <a:xfrm>
                  <a:off x="5184535" y="3117326"/>
                  <a:ext cx="360000" cy="360000"/>
                </a:xfrm>
                <a:prstGeom prst="rect">
                  <a:avLst/>
                </a:prstGeom>
                <a:grpFill/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F3F3F"/>
                      </a:solidFill>
                      <a:effectLst/>
                      <a:uLnTx/>
                      <a:uFillTx/>
                      <a:latin typeface="Open Sans"/>
                      <a:ea typeface="+mn-ea"/>
                      <a:cs typeface="+mn-cs"/>
                    </a:rPr>
                    <a:t>t4</a:t>
                  </a:r>
                </a:p>
              </p:txBody>
            </p:sp>
            <p:sp>
              <p:nvSpPr>
                <p:cNvPr id="179" name="Rectangle 22">
                  <a:extLst>
                    <a:ext uri="{FF2B5EF4-FFF2-40B4-BE49-F238E27FC236}">
                      <a16:creationId xmlns:a16="http://schemas.microsoft.com/office/drawing/2014/main" id="{DA778D06-3685-4623-975D-574FDB884DC5}"/>
                    </a:ext>
                  </a:extLst>
                </p:cNvPr>
                <p:cNvSpPr/>
                <p:nvPr/>
              </p:nvSpPr>
              <p:spPr>
                <a:xfrm>
                  <a:off x="5541092" y="3117326"/>
                  <a:ext cx="360000" cy="360000"/>
                </a:xfrm>
                <a:prstGeom prst="rect">
                  <a:avLst/>
                </a:prstGeom>
                <a:grpFill/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F3F3F"/>
                      </a:solidFill>
                      <a:effectLst/>
                      <a:uLnTx/>
                      <a:uFillTx/>
                      <a:latin typeface="Open Sans"/>
                      <a:ea typeface="+mn-ea"/>
                      <a:cs typeface="+mn-cs"/>
                    </a:rPr>
                    <a:t>t5</a:t>
                  </a:r>
                </a:p>
              </p:txBody>
            </p:sp>
            <p:sp>
              <p:nvSpPr>
                <p:cNvPr id="180" name="Rectangle 23">
                  <a:extLst>
                    <a:ext uri="{FF2B5EF4-FFF2-40B4-BE49-F238E27FC236}">
                      <a16:creationId xmlns:a16="http://schemas.microsoft.com/office/drawing/2014/main" id="{E526F0F6-68DA-420B-8F31-A69317F6C3C1}"/>
                    </a:ext>
                  </a:extLst>
                </p:cNvPr>
                <p:cNvSpPr/>
                <p:nvPr/>
              </p:nvSpPr>
              <p:spPr>
                <a:xfrm>
                  <a:off x="5897649" y="3117326"/>
                  <a:ext cx="360000" cy="360000"/>
                </a:xfrm>
                <a:prstGeom prst="rect">
                  <a:avLst/>
                </a:prstGeom>
                <a:grpFill/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F3F3F"/>
                      </a:solidFill>
                      <a:effectLst/>
                      <a:uLnTx/>
                      <a:uFillTx/>
                      <a:latin typeface="Open Sans"/>
                      <a:ea typeface="+mn-ea"/>
                      <a:cs typeface="+mn-cs"/>
                    </a:rPr>
                    <a:t>t6</a:t>
                  </a:r>
                </a:p>
              </p:txBody>
            </p:sp>
            <p:sp>
              <p:nvSpPr>
                <p:cNvPr id="181" name="Rectangle 24">
                  <a:extLst>
                    <a:ext uri="{FF2B5EF4-FFF2-40B4-BE49-F238E27FC236}">
                      <a16:creationId xmlns:a16="http://schemas.microsoft.com/office/drawing/2014/main" id="{5AE7A2FD-FF21-4C7D-A3A2-A5A511FBB230}"/>
                    </a:ext>
                  </a:extLst>
                </p:cNvPr>
                <p:cNvSpPr/>
                <p:nvPr/>
              </p:nvSpPr>
              <p:spPr>
                <a:xfrm>
                  <a:off x="6254206" y="3117326"/>
                  <a:ext cx="360000" cy="360000"/>
                </a:xfrm>
                <a:prstGeom prst="rect">
                  <a:avLst/>
                </a:prstGeom>
                <a:grpFill/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F3F3F"/>
                      </a:solidFill>
                      <a:effectLst/>
                      <a:uLnTx/>
                      <a:uFillTx/>
                      <a:latin typeface="Open Sans"/>
                      <a:ea typeface="+mn-ea"/>
                      <a:cs typeface="+mn-cs"/>
                    </a:rPr>
                    <a:t>t7</a:t>
                  </a:r>
                </a:p>
              </p:txBody>
            </p:sp>
            <p:sp>
              <p:nvSpPr>
                <p:cNvPr id="182" name="Rectangle 25">
                  <a:extLst>
                    <a:ext uri="{FF2B5EF4-FFF2-40B4-BE49-F238E27FC236}">
                      <a16:creationId xmlns:a16="http://schemas.microsoft.com/office/drawing/2014/main" id="{45537083-55E7-44D4-83F7-7D6219A72D7F}"/>
                    </a:ext>
                  </a:extLst>
                </p:cNvPr>
                <p:cNvSpPr/>
                <p:nvPr/>
              </p:nvSpPr>
              <p:spPr>
                <a:xfrm>
                  <a:off x="6610763" y="3117326"/>
                  <a:ext cx="360000" cy="360000"/>
                </a:xfrm>
                <a:prstGeom prst="rect">
                  <a:avLst/>
                </a:prstGeom>
                <a:grpFill/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F3F3F"/>
                      </a:solidFill>
                      <a:effectLst/>
                      <a:uLnTx/>
                      <a:uFillTx/>
                      <a:latin typeface="Open Sans"/>
                      <a:ea typeface="+mn-ea"/>
                      <a:cs typeface="+mn-cs"/>
                    </a:rPr>
                    <a:t>t8</a:t>
                  </a:r>
                </a:p>
              </p:txBody>
            </p:sp>
            <p:sp>
              <p:nvSpPr>
                <p:cNvPr id="183" name="Rectangle 26">
                  <a:extLst>
                    <a:ext uri="{FF2B5EF4-FFF2-40B4-BE49-F238E27FC236}">
                      <a16:creationId xmlns:a16="http://schemas.microsoft.com/office/drawing/2014/main" id="{D556317B-CE47-48EB-9C04-6AACE7C102A1}"/>
                    </a:ext>
                  </a:extLst>
                </p:cNvPr>
                <p:cNvSpPr/>
                <p:nvPr/>
              </p:nvSpPr>
              <p:spPr>
                <a:xfrm>
                  <a:off x="6967323" y="3117326"/>
                  <a:ext cx="360000" cy="360000"/>
                </a:xfrm>
                <a:prstGeom prst="rect">
                  <a:avLst/>
                </a:prstGeom>
                <a:grpFill/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F3F3F"/>
                      </a:solidFill>
                      <a:effectLst/>
                      <a:uLnTx/>
                      <a:uFillTx/>
                      <a:latin typeface="Open Sans"/>
                      <a:ea typeface="+mn-ea"/>
                      <a:cs typeface="+mn-cs"/>
                    </a:rPr>
                    <a:t>t9</a:t>
                  </a:r>
                </a:p>
              </p:txBody>
            </p:sp>
          </p:grpSp>
          <p:grpSp>
            <p:nvGrpSpPr>
              <p:cNvPr id="163" name="Group 29">
                <a:extLst>
                  <a:ext uri="{FF2B5EF4-FFF2-40B4-BE49-F238E27FC236}">
                    <a16:creationId xmlns:a16="http://schemas.microsoft.com/office/drawing/2014/main" id="{C9FAAF6A-795F-477D-BF29-1B2625E40FB4}"/>
                  </a:ext>
                </a:extLst>
              </p:cNvPr>
              <p:cNvGrpSpPr/>
              <p:nvPr/>
            </p:nvGrpSpPr>
            <p:grpSpPr>
              <a:xfrm>
                <a:off x="3758309" y="2768959"/>
                <a:ext cx="3569013" cy="360000"/>
                <a:chOff x="3758307" y="2768959"/>
                <a:chExt cx="3569013" cy="360000"/>
              </a:xfrm>
            </p:grpSpPr>
            <p:sp>
              <p:nvSpPr>
                <p:cNvPr id="164" name="Rectangle 2">
                  <a:extLst>
                    <a:ext uri="{FF2B5EF4-FFF2-40B4-BE49-F238E27FC236}">
                      <a16:creationId xmlns:a16="http://schemas.microsoft.com/office/drawing/2014/main" id="{068FEEEF-0353-4A94-9B6F-8DBBAAA9CCE6}"/>
                    </a:ext>
                  </a:extLst>
                </p:cNvPr>
                <p:cNvSpPr/>
                <p:nvPr/>
              </p:nvSpPr>
              <p:spPr>
                <a:xfrm>
                  <a:off x="3758307" y="2768959"/>
                  <a:ext cx="360000" cy="360000"/>
                </a:xfrm>
                <a:prstGeom prst="rect">
                  <a:avLst/>
                </a:prstGeom>
                <a:solidFill>
                  <a:srgbClr val="E5E5E5"/>
                </a:solidFill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165" name="Rectangle 4">
                  <a:extLst>
                    <a:ext uri="{FF2B5EF4-FFF2-40B4-BE49-F238E27FC236}">
                      <a16:creationId xmlns:a16="http://schemas.microsoft.com/office/drawing/2014/main" id="{CF4CA690-8FBF-403D-BE76-96AA5C2DB07E}"/>
                    </a:ext>
                  </a:extLst>
                </p:cNvPr>
                <p:cNvSpPr/>
                <p:nvPr/>
              </p:nvSpPr>
              <p:spPr>
                <a:xfrm>
                  <a:off x="4114864" y="2768959"/>
                  <a:ext cx="360000" cy="360000"/>
                </a:xfrm>
                <a:prstGeom prst="rect">
                  <a:avLst/>
                </a:prstGeom>
                <a:solidFill>
                  <a:srgbClr val="E5E5E5"/>
                </a:solidFill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166" name="Rectangle 8">
                  <a:extLst>
                    <a:ext uri="{FF2B5EF4-FFF2-40B4-BE49-F238E27FC236}">
                      <a16:creationId xmlns:a16="http://schemas.microsoft.com/office/drawing/2014/main" id="{0C1305C7-CCFA-4346-B657-827A882F0CB8}"/>
                    </a:ext>
                  </a:extLst>
                </p:cNvPr>
                <p:cNvSpPr/>
                <p:nvPr/>
              </p:nvSpPr>
              <p:spPr>
                <a:xfrm>
                  <a:off x="4471421" y="2768959"/>
                  <a:ext cx="360000" cy="360000"/>
                </a:xfrm>
                <a:prstGeom prst="rect">
                  <a:avLst/>
                </a:prstGeom>
                <a:solidFill>
                  <a:srgbClr val="E5E5E5"/>
                </a:solidFill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167" name="Rectangle 10">
                  <a:extLst>
                    <a:ext uri="{FF2B5EF4-FFF2-40B4-BE49-F238E27FC236}">
                      <a16:creationId xmlns:a16="http://schemas.microsoft.com/office/drawing/2014/main" id="{918BC191-5566-4222-94EF-FF5EB00181E3}"/>
                    </a:ext>
                  </a:extLst>
                </p:cNvPr>
                <p:cNvSpPr/>
                <p:nvPr/>
              </p:nvSpPr>
              <p:spPr>
                <a:xfrm>
                  <a:off x="4827978" y="2768959"/>
                  <a:ext cx="360000" cy="360000"/>
                </a:xfrm>
                <a:prstGeom prst="rect">
                  <a:avLst/>
                </a:prstGeom>
                <a:solidFill>
                  <a:srgbClr val="E5E5E5"/>
                </a:solidFill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168" name="Rectangle 11">
                  <a:extLst>
                    <a:ext uri="{FF2B5EF4-FFF2-40B4-BE49-F238E27FC236}">
                      <a16:creationId xmlns:a16="http://schemas.microsoft.com/office/drawing/2014/main" id="{2CF23BE5-7891-4A2A-9F79-5AC2895FF37B}"/>
                    </a:ext>
                  </a:extLst>
                </p:cNvPr>
                <p:cNvSpPr/>
                <p:nvPr/>
              </p:nvSpPr>
              <p:spPr>
                <a:xfrm>
                  <a:off x="5184535" y="2768959"/>
                  <a:ext cx="360000" cy="360000"/>
                </a:xfrm>
                <a:prstGeom prst="rect">
                  <a:avLst/>
                </a:prstGeom>
                <a:solidFill>
                  <a:srgbClr val="E5E5E5"/>
                </a:solidFill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169" name="Rectangle 12">
                  <a:extLst>
                    <a:ext uri="{FF2B5EF4-FFF2-40B4-BE49-F238E27FC236}">
                      <a16:creationId xmlns:a16="http://schemas.microsoft.com/office/drawing/2014/main" id="{04E7B8C0-B794-46AA-997E-1D0F65528C0C}"/>
                    </a:ext>
                  </a:extLst>
                </p:cNvPr>
                <p:cNvSpPr/>
                <p:nvPr/>
              </p:nvSpPr>
              <p:spPr>
                <a:xfrm>
                  <a:off x="5541092" y="2768959"/>
                  <a:ext cx="360000" cy="360000"/>
                </a:xfrm>
                <a:prstGeom prst="rect">
                  <a:avLst/>
                </a:prstGeom>
                <a:solidFill>
                  <a:srgbClr val="E5E5E5"/>
                </a:solidFill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170" name="Rectangle 13">
                  <a:extLst>
                    <a:ext uri="{FF2B5EF4-FFF2-40B4-BE49-F238E27FC236}">
                      <a16:creationId xmlns:a16="http://schemas.microsoft.com/office/drawing/2014/main" id="{D626DD9A-5DE6-4F77-B289-C1286FB93233}"/>
                    </a:ext>
                  </a:extLst>
                </p:cNvPr>
                <p:cNvSpPr/>
                <p:nvPr/>
              </p:nvSpPr>
              <p:spPr>
                <a:xfrm>
                  <a:off x="5897649" y="2768959"/>
                  <a:ext cx="360000" cy="360000"/>
                </a:xfrm>
                <a:prstGeom prst="rect">
                  <a:avLst/>
                </a:prstGeom>
                <a:solidFill>
                  <a:srgbClr val="E5E5E5"/>
                </a:solidFill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171" name="Rectangle 14">
                  <a:extLst>
                    <a:ext uri="{FF2B5EF4-FFF2-40B4-BE49-F238E27FC236}">
                      <a16:creationId xmlns:a16="http://schemas.microsoft.com/office/drawing/2014/main" id="{B9770A80-A739-49E1-B64F-D53D59F67FE2}"/>
                    </a:ext>
                  </a:extLst>
                </p:cNvPr>
                <p:cNvSpPr/>
                <p:nvPr/>
              </p:nvSpPr>
              <p:spPr>
                <a:xfrm>
                  <a:off x="6254206" y="2768959"/>
                  <a:ext cx="360000" cy="360000"/>
                </a:xfrm>
                <a:prstGeom prst="rect">
                  <a:avLst/>
                </a:prstGeom>
                <a:solidFill>
                  <a:srgbClr val="E5E5E5"/>
                </a:solidFill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172" name="Rectangle 15">
                  <a:extLst>
                    <a:ext uri="{FF2B5EF4-FFF2-40B4-BE49-F238E27FC236}">
                      <a16:creationId xmlns:a16="http://schemas.microsoft.com/office/drawing/2014/main" id="{A2D93190-6A15-41C6-B43C-532D6E86CE5C}"/>
                    </a:ext>
                  </a:extLst>
                </p:cNvPr>
                <p:cNvSpPr/>
                <p:nvPr/>
              </p:nvSpPr>
              <p:spPr>
                <a:xfrm>
                  <a:off x="6610763" y="2768959"/>
                  <a:ext cx="360000" cy="360000"/>
                </a:xfrm>
                <a:prstGeom prst="rect">
                  <a:avLst/>
                </a:prstGeom>
                <a:solidFill>
                  <a:srgbClr val="E5E5E5"/>
                </a:solidFill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173" name="Rectangle 28">
                  <a:extLst>
                    <a:ext uri="{FF2B5EF4-FFF2-40B4-BE49-F238E27FC236}">
                      <a16:creationId xmlns:a16="http://schemas.microsoft.com/office/drawing/2014/main" id="{52EC51BC-1DE1-4766-A4C2-7883D5B41E4D}"/>
                    </a:ext>
                  </a:extLst>
                </p:cNvPr>
                <p:cNvSpPr/>
                <p:nvPr/>
              </p:nvSpPr>
              <p:spPr>
                <a:xfrm>
                  <a:off x="6967320" y="2768959"/>
                  <a:ext cx="360000" cy="360000"/>
                </a:xfrm>
                <a:prstGeom prst="rect">
                  <a:avLst/>
                </a:prstGeom>
                <a:solidFill>
                  <a:srgbClr val="E5E5E5"/>
                </a:solidFill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</p:grpSp>
        </p:grpSp>
        <p:pic>
          <p:nvPicPr>
            <p:cNvPr id="152" name="Graphic 32" descr="Eye with solid fill">
              <a:extLst>
                <a:ext uri="{FF2B5EF4-FFF2-40B4-BE49-F238E27FC236}">
                  <a16:creationId xmlns:a16="http://schemas.microsoft.com/office/drawing/2014/main" id="{82FD1256-FEB8-4B5A-92B4-95052FB8B4E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925172" y="2084064"/>
              <a:ext cx="284780" cy="284780"/>
            </a:xfrm>
            <a:prstGeom prst="rect">
              <a:avLst/>
            </a:prstGeom>
          </p:spPr>
        </p:pic>
        <p:cxnSp>
          <p:nvCxnSpPr>
            <p:cNvPr id="153" name="Connector: Curved 36">
              <a:extLst>
                <a:ext uri="{FF2B5EF4-FFF2-40B4-BE49-F238E27FC236}">
                  <a16:creationId xmlns:a16="http://schemas.microsoft.com/office/drawing/2014/main" id="{9ACB0353-2DF3-419E-865D-A61BB4F0D10B}"/>
                </a:ext>
              </a:extLst>
            </p:cNvPr>
            <p:cNvCxnSpPr>
              <a:cxnSpLocks/>
              <a:stCxn id="173" idx="0"/>
              <a:endCxn id="172" idx="0"/>
            </p:cNvCxnSpPr>
            <p:nvPr/>
          </p:nvCxnSpPr>
          <p:spPr>
            <a:xfrm rot="16200000" flipV="1">
              <a:off x="8889284" y="1868175"/>
              <a:ext cx="12700" cy="356557"/>
            </a:xfrm>
            <a:prstGeom prst="curvedConnector3">
              <a:avLst>
                <a:gd name="adj1" fmla="val 459953"/>
              </a:avLst>
            </a:prstGeom>
            <a:ln w="1270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Connector: Curved 39">
              <a:extLst>
                <a:ext uri="{FF2B5EF4-FFF2-40B4-BE49-F238E27FC236}">
                  <a16:creationId xmlns:a16="http://schemas.microsoft.com/office/drawing/2014/main" id="{DF2295B5-0909-4C89-8789-E5ECFC07F929}"/>
                </a:ext>
              </a:extLst>
            </p:cNvPr>
            <p:cNvCxnSpPr>
              <a:cxnSpLocks/>
              <a:stCxn id="173" idx="0"/>
              <a:endCxn id="171" idx="0"/>
            </p:cNvCxnSpPr>
            <p:nvPr/>
          </p:nvCxnSpPr>
          <p:spPr>
            <a:xfrm rot="16200000" flipV="1">
              <a:off x="8711005" y="1689897"/>
              <a:ext cx="12700" cy="713114"/>
            </a:xfrm>
            <a:prstGeom prst="curvedConnector3">
              <a:avLst>
                <a:gd name="adj1" fmla="val 800000"/>
              </a:avLst>
            </a:prstGeom>
            <a:ln w="1270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Connector: Curved 42">
              <a:extLst>
                <a:ext uri="{FF2B5EF4-FFF2-40B4-BE49-F238E27FC236}">
                  <a16:creationId xmlns:a16="http://schemas.microsoft.com/office/drawing/2014/main" id="{BD3A8F01-E2CA-4124-8C30-57FC4C0A977B}"/>
                </a:ext>
              </a:extLst>
            </p:cNvPr>
            <p:cNvCxnSpPr>
              <a:cxnSpLocks/>
              <a:stCxn id="173" idx="0"/>
              <a:endCxn id="170" idx="0"/>
            </p:cNvCxnSpPr>
            <p:nvPr/>
          </p:nvCxnSpPr>
          <p:spPr>
            <a:xfrm rot="16200000" flipV="1">
              <a:off x="8532727" y="1511618"/>
              <a:ext cx="12700" cy="1069671"/>
            </a:xfrm>
            <a:prstGeom prst="curvedConnector3">
              <a:avLst>
                <a:gd name="adj1" fmla="val 1059969"/>
              </a:avLst>
            </a:prstGeom>
            <a:ln w="1270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Connector: Curved 49">
              <a:extLst>
                <a:ext uri="{FF2B5EF4-FFF2-40B4-BE49-F238E27FC236}">
                  <a16:creationId xmlns:a16="http://schemas.microsoft.com/office/drawing/2014/main" id="{2D9F2433-35DD-42C2-AB66-45C4F1694F7E}"/>
                </a:ext>
              </a:extLst>
            </p:cNvPr>
            <p:cNvCxnSpPr>
              <a:cxnSpLocks/>
              <a:stCxn id="173" idx="0"/>
              <a:endCxn id="169" idx="0"/>
            </p:cNvCxnSpPr>
            <p:nvPr/>
          </p:nvCxnSpPr>
          <p:spPr>
            <a:xfrm rot="16200000" flipV="1">
              <a:off x="8354448" y="1333340"/>
              <a:ext cx="12700" cy="1426228"/>
            </a:xfrm>
            <a:prstGeom prst="curvedConnector3">
              <a:avLst>
                <a:gd name="adj1" fmla="val 1280000"/>
              </a:avLst>
            </a:prstGeom>
            <a:ln w="1270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Connector: Curved 52">
              <a:extLst>
                <a:ext uri="{FF2B5EF4-FFF2-40B4-BE49-F238E27FC236}">
                  <a16:creationId xmlns:a16="http://schemas.microsoft.com/office/drawing/2014/main" id="{8BB150AC-F8BE-4C96-8576-905F5369582E}"/>
                </a:ext>
              </a:extLst>
            </p:cNvPr>
            <p:cNvCxnSpPr>
              <a:cxnSpLocks/>
              <a:stCxn id="173" idx="0"/>
              <a:endCxn id="168" idx="0"/>
            </p:cNvCxnSpPr>
            <p:nvPr/>
          </p:nvCxnSpPr>
          <p:spPr>
            <a:xfrm rot="16200000" flipV="1">
              <a:off x="8176170" y="1155061"/>
              <a:ext cx="12700" cy="1782785"/>
            </a:xfrm>
            <a:prstGeom prst="curvedConnector3">
              <a:avLst>
                <a:gd name="adj1" fmla="val 1439984"/>
              </a:avLst>
            </a:prstGeom>
            <a:ln w="1270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Connector: Curved 56">
              <a:extLst>
                <a:ext uri="{FF2B5EF4-FFF2-40B4-BE49-F238E27FC236}">
                  <a16:creationId xmlns:a16="http://schemas.microsoft.com/office/drawing/2014/main" id="{CC185274-9EDF-4149-BD04-C8240EB87505}"/>
                </a:ext>
              </a:extLst>
            </p:cNvPr>
            <p:cNvCxnSpPr>
              <a:cxnSpLocks/>
              <a:stCxn id="173" idx="0"/>
              <a:endCxn id="167" idx="0"/>
            </p:cNvCxnSpPr>
            <p:nvPr/>
          </p:nvCxnSpPr>
          <p:spPr>
            <a:xfrm rot="16200000" flipV="1">
              <a:off x="7997891" y="976783"/>
              <a:ext cx="12700" cy="2139342"/>
            </a:xfrm>
            <a:prstGeom prst="curvedConnector3">
              <a:avLst>
                <a:gd name="adj1" fmla="val 1600000"/>
              </a:avLst>
            </a:prstGeom>
            <a:ln w="1270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Connector: Curved 60">
              <a:extLst>
                <a:ext uri="{FF2B5EF4-FFF2-40B4-BE49-F238E27FC236}">
                  <a16:creationId xmlns:a16="http://schemas.microsoft.com/office/drawing/2014/main" id="{10389F21-8002-4B28-A65C-B07A0A0AA164}"/>
                </a:ext>
              </a:extLst>
            </p:cNvPr>
            <p:cNvCxnSpPr>
              <a:cxnSpLocks/>
              <a:stCxn id="173" idx="0"/>
              <a:endCxn id="166" idx="0"/>
            </p:cNvCxnSpPr>
            <p:nvPr/>
          </p:nvCxnSpPr>
          <p:spPr>
            <a:xfrm rot="16200000" flipV="1">
              <a:off x="7819613" y="798504"/>
              <a:ext cx="12700" cy="2495899"/>
            </a:xfrm>
            <a:prstGeom prst="curvedConnector3">
              <a:avLst>
                <a:gd name="adj1" fmla="val 1679984"/>
              </a:avLst>
            </a:prstGeom>
            <a:ln w="1270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Connector: Curved 63">
              <a:extLst>
                <a:ext uri="{FF2B5EF4-FFF2-40B4-BE49-F238E27FC236}">
                  <a16:creationId xmlns:a16="http://schemas.microsoft.com/office/drawing/2014/main" id="{0F81440A-2CE9-469A-B20C-4260FBAD779C}"/>
                </a:ext>
              </a:extLst>
            </p:cNvPr>
            <p:cNvCxnSpPr>
              <a:cxnSpLocks/>
              <a:stCxn id="173" idx="0"/>
              <a:endCxn id="165" idx="0"/>
            </p:cNvCxnSpPr>
            <p:nvPr/>
          </p:nvCxnSpPr>
          <p:spPr>
            <a:xfrm rot="16200000" flipV="1">
              <a:off x="7641334" y="620226"/>
              <a:ext cx="12700" cy="2852456"/>
            </a:xfrm>
            <a:prstGeom prst="curvedConnector3">
              <a:avLst>
                <a:gd name="adj1" fmla="val 1800000"/>
              </a:avLst>
            </a:prstGeom>
            <a:ln w="1270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Connector: Curved 75">
              <a:extLst>
                <a:ext uri="{FF2B5EF4-FFF2-40B4-BE49-F238E27FC236}">
                  <a16:creationId xmlns:a16="http://schemas.microsoft.com/office/drawing/2014/main" id="{587C09F7-B382-46CD-9154-A7EE9C2E9CD3}"/>
                </a:ext>
              </a:extLst>
            </p:cNvPr>
            <p:cNvCxnSpPr>
              <a:cxnSpLocks/>
              <a:stCxn id="173" idx="0"/>
            </p:cNvCxnSpPr>
            <p:nvPr/>
          </p:nvCxnSpPr>
          <p:spPr>
            <a:xfrm rot="16200000" flipH="1" flipV="1">
              <a:off x="8996366" y="1975258"/>
              <a:ext cx="1" cy="142391"/>
            </a:xfrm>
            <a:prstGeom prst="curvedConnector4">
              <a:avLst>
                <a:gd name="adj1" fmla="val -2147483647"/>
                <a:gd name="adj2" fmla="val 55537"/>
              </a:avLst>
            </a:prstGeom>
            <a:ln w="1270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9" name="Group 90">
            <a:extLst>
              <a:ext uri="{FF2B5EF4-FFF2-40B4-BE49-F238E27FC236}">
                <a16:creationId xmlns:a16="http://schemas.microsoft.com/office/drawing/2014/main" id="{8943ED51-07BE-4F97-94E7-38EE6C2C6ABB}"/>
              </a:ext>
            </a:extLst>
          </p:cNvPr>
          <p:cNvGrpSpPr/>
          <p:nvPr/>
        </p:nvGrpSpPr>
        <p:grpSpPr>
          <a:xfrm>
            <a:off x="8258749" y="4656684"/>
            <a:ext cx="3053985" cy="462968"/>
            <a:chOff x="5678547" y="2040104"/>
            <a:chExt cx="3569016" cy="701235"/>
          </a:xfrm>
        </p:grpSpPr>
        <p:grpSp>
          <p:nvGrpSpPr>
            <p:cNvPr id="122" name="Group 91">
              <a:extLst>
                <a:ext uri="{FF2B5EF4-FFF2-40B4-BE49-F238E27FC236}">
                  <a16:creationId xmlns:a16="http://schemas.microsoft.com/office/drawing/2014/main" id="{7E69BF4B-99F9-4453-BCBA-0AB8C3360481}"/>
                </a:ext>
              </a:extLst>
            </p:cNvPr>
            <p:cNvGrpSpPr/>
            <p:nvPr/>
          </p:nvGrpSpPr>
          <p:grpSpPr>
            <a:xfrm>
              <a:off x="5678547" y="2046453"/>
              <a:ext cx="3569016" cy="694886"/>
              <a:chOff x="3758307" y="2768958"/>
              <a:chExt cx="3569016" cy="694886"/>
            </a:xfrm>
          </p:grpSpPr>
          <p:grpSp>
            <p:nvGrpSpPr>
              <p:cNvPr id="129" name="Group 102">
                <a:extLst>
                  <a:ext uri="{FF2B5EF4-FFF2-40B4-BE49-F238E27FC236}">
                    <a16:creationId xmlns:a16="http://schemas.microsoft.com/office/drawing/2014/main" id="{5DC58BE9-CF35-46A6-BFAB-18E3B2EE5190}"/>
                  </a:ext>
                </a:extLst>
              </p:cNvPr>
              <p:cNvGrpSpPr/>
              <p:nvPr/>
            </p:nvGrpSpPr>
            <p:grpSpPr>
              <a:xfrm>
                <a:off x="3758307" y="3103844"/>
                <a:ext cx="3569016" cy="360000"/>
                <a:chOff x="3758307" y="3117326"/>
                <a:chExt cx="3569016" cy="360000"/>
              </a:xfrm>
              <a:noFill/>
            </p:grpSpPr>
            <p:sp>
              <p:nvSpPr>
                <p:cNvPr id="141" name="Rectangle 114">
                  <a:extLst>
                    <a:ext uri="{FF2B5EF4-FFF2-40B4-BE49-F238E27FC236}">
                      <a16:creationId xmlns:a16="http://schemas.microsoft.com/office/drawing/2014/main" id="{E9A1478F-7F2C-44BA-BBFC-2D55D1779001}"/>
                    </a:ext>
                  </a:extLst>
                </p:cNvPr>
                <p:cNvSpPr/>
                <p:nvPr/>
              </p:nvSpPr>
              <p:spPr>
                <a:xfrm>
                  <a:off x="3758307" y="3117326"/>
                  <a:ext cx="360000" cy="360000"/>
                </a:xfrm>
                <a:prstGeom prst="rect">
                  <a:avLst/>
                </a:prstGeom>
                <a:grpFill/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F3F3F"/>
                      </a:solidFill>
                      <a:effectLst/>
                      <a:uLnTx/>
                      <a:uFillTx/>
                      <a:latin typeface="Open Sans"/>
                      <a:ea typeface="+mn-ea"/>
                      <a:cs typeface="+mn-cs"/>
                    </a:rPr>
                    <a:t>t0</a:t>
                  </a:r>
                </a:p>
              </p:txBody>
            </p:sp>
            <p:sp>
              <p:nvSpPr>
                <p:cNvPr id="142" name="Rectangle 115">
                  <a:extLst>
                    <a:ext uri="{FF2B5EF4-FFF2-40B4-BE49-F238E27FC236}">
                      <a16:creationId xmlns:a16="http://schemas.microsoft.com/office/drawing/2014/main" id="{26440769-B0E5-4314-AD14-6B69C8D0C9CB}"/>
                    </a:ext>
                  </a:extLst>
                </p:cNvPr>
                <p:cNvSpPr/>
                <p:nvPr/>
              </p:nvSpPr>
              <p:spPr>
                <a:xfrm>
                  <a:off x="4114864" y="3117326"/>
                  <a:ext cx="360000" cy="360000"/>
                </a:xfrm>
                <a:prstGeom prst="rect">
                  <a:avLst/>
                </a:prstGeom>
                <a:grpFill/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F3F3F"/>
                      </a:solidFill>
                      <a:effectLst/>
                      <a:uLnTx/>
                      <a:uFillTx/>
                      <a:latin typeface="Open Sans"/>
                      <a:ea typeface="+mn-ea"/>
                      <a:cs typeface="+mn-cs"/>
                    </a:rPr>
                    <a:t>t1</a:t>
                  </a:r>
                </a:p>
              </p:txBody>
            </p:sp>
            <p:sp>
              <p:nvSpPr>
                <p:cNvPr id="143" name="Rectangle 116">
                  <a:extLst>
                    <a:ext uri="{FF2B5EF4-FFF2-40B4-BE49-F238E27FC236}">
                      <a16:creationId xmlns:a16="http://schemas.microsoft.com/office/drawing/2014/main" id="{F73AB0A5-A1B7-498D-A00D-A0394CF3EA0B}"/>
                    </a:ext>
                  </a:extLst>
                </p:cNvPr>
                <p:cNvSpPr/>
                <p:nvPr/>
              </p:nvSpPr>
              <p:spPr>
                <a:xfrm>
                  <a:off x="4471421" y="3117326"/>
                  <a:ext cx="360000" cy="360000"/>
                </a:xfrm>
                <a:prstGeom prst="rect">
                  <a:avLst/>
                </a:prstGeom>
                <a:grpFill/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F3F3F"/>
                      </a:solidFill>
                      <a:effectLst/>
                      <a:uLnTx/>
                      <a:uFillTx/>
                      <a:latin typeface="Open Sans"/>
                      <a:ea typeface="+mn-ea"/>
                      <a:cs typeface="+mn-cs"/>
                    </a:rPr>
                    <a:t>t2</a:t>
                  </a:r>
                </a:p>
              </p:txBody>
            </p:sp>
            <p:sp>
              <p:nvSpPr>
                <p:cNvPr id="144" name="Rectangle 117">
                  <a:extLst>
                    <a:ext uri="{FF2B5EF4-FFF2-40B4-BE49-F238E27FC236}">
                      <a16:creationId xmlns:a16="http://schemas.microsoft.com/office/drawing/2014/main" id="{12059584-F13E-483E-AF40-B21C5FD1AE6C}"/>
                    </a:ext>
                  </a:extLst>
                </p:cNvPr>
                <p:cNvSpPr/>
                <p:nvPr/>
              </p:nvSpPr>
              <p:spPr>
                <a:xfrm>
                  <a:off x="4827978" y="3117326"/>
                  <a:ext cx="360000" cy="360000"/>
                </a:xfrm>
                <a:prstGeom prst="rect">
                  <a:avLst/>
                </a:prstGeom>
                <a:grpFill/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F3F3F"/>
                      </a:solidFill>
                      <a:effectLst/>
                      <a:uLnTx/>
                      <a:uFillTx/>
                      <a:latin typeface="Open Sans"/>
                      <a:ea typeface="+mn-ea"/>
                      <a:cs typeface="+mn-cs"/>
                    </a:rPr>
                    <a:t>t3</a:t>
                  </a:r>
                </a:p>
              </p:txBody>
            </p:sp>
            <p:sp>
              <p:nvSpPr>
                <p:cNvPr id="145" name="Rectangle 118">
                  <a:extLst>
                    <a:ext uri="{FF2B5EF4-FFF2-40B4-BE49-F238E27FC236}">
                      <a16:creationId xmlns:a16="http://schemas.microsoft.com/office/drawing/2014/main" id="{C4F5F392-74DC-404F-B2A4-9DCAF4A516A4}"/>
                    </a:ext>
                  </a:extLst>
                </p:cNvPr>
                <p:cNvSpPr/>
                <p:nvPr/>
              </p:nvSpPr>
              <p:spPr>
                <a:xfrm>
                  <a:off x="5184535" y="3117326"/>
                  <a:ext cx="360000" cy="360000"/>
                </a:xfrm>
                <a:prstGeom prst="rect">
                  <a:avLst/>
                </a:prstGeom>
                <a:grpFill/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F3F3F"/>
                      </a:solidFill>
                      <a:effectLst/>
                      <a:uLnTx/>
                      <a:uFillTx/>
                      <a:latin typeface="Open Sans"/>
                      <a:ea typeface="+mn-ea"/>
                      <a:cs typeface="+mn-cs"/>
                    </a:rPr>
                    <a:t>t4</a:t>
                  </a:r>
                </a:p>
              </p:txBody>
            </p:sp>
            <p:sp>
              <p:nvSpPr>
                <p:cNvPr id="146" name="Rectangle 119">
                  <a:extLst>
                    <a:ext uri="{FF2B5EF4-FFF2-40B4-BE49-F238E27FC236}">
                      <a16:creationId xmlns:a16="http://schemas.microsoft.com/office/drawing/2014/main" id="{4BDFF50D-A6E5-4E10-8B0B-BA2330EBBF84}"/>
                    </a:ext>
                  </a:extLst>
                </p:cNvPr>
                <p:cNvSpPr/>
                <p:nvPr/>
              </p:nvSpPr>
              <p:spPr>
                <a:xfrm>
                  <a:off x="5541092" y="3117326"/>
                  <a:ext cx="360000" cy="360000"/>
                </a:xfrm>
                <a:prstGeom prst="rect">
                  <a:avLst/>
                </a:prstGeom>
                <a:grpFill/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F3F3F"/>
                      </a:solidFill>
                      <a:effectLst/>
                      <a:uLnTx/>
                      <a:uFillTx/>
                      <a:latin typeface="Open Sans"/>
                      <a:ea typeface="+mn-ea"/>
                      <a:cs typeface="+mn-cs"/>
                    </a:rPr>
                    <a:t>t5</a:t>
                  </a:r>
                </a:p>
              </p:txBody>
            </p:sp>
            <p:sp>
              <p:nvSpPr>
                <p:cNvPr id="147" name="Rectangle 120">
                  <a:extLst>
                    <a:ext uri="{FF2B5EF4-FFF2-40B4-BE49-F238E27FC236}">
                      <a16:creationId xmlns:a16="http://schemas.microsoft.com/office/drawing/2014/main" id="{AA9A333B-02D4-4959-BF49-84AFA6913777}"/>
                    </a:ext>
                  </a:extLst>
                </p:cNvPr>
                <p:cNvSpPr/>
                <p:nvPr/>
              </p:nvSpPr>
              <p:spPr>
                <a:xfrm>
                  <a:off x="5897649" y="3117326"/>
                  <a:ext cx="360000" cy="360000"/>
                </a:xfrm>
                <a:prstGeom prst="rect">
                  <a:avLst/>
                </a:prstGeom>
                <a:grpFill/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F3F3F"/>
                      </a:solidFill>
                      <a:effectLst/>
                      <a:uLnTx/>
                      <a:uFillTx/>
                      <a:latin typeface="Open Sans"/>
                      <a:ea typeface="+mn-ea"/>
                      <a:cs typeface="+mn-cs"/>
                    </a:rPr>
                    <a:t>t6</a:t>
                  </a:r>
                </a:p>
              </p:txBody>
            </p:sp>
            <p:sp>
              <p:nvSpPr>
                <p:cNvPr id="148" name="Rectangle 121">
                  <a:extLst>
                    <a:ext uri="{FF2B5EF4-FFF2-40B4-BE49-F238E27FC236}">
                      <a16:creationId xmlns:a16="http://schemas.microsoft.com/office/drawing/2014/main" id="{D81FBFB0-8FCC-4A83-9B69-C8D520FF00A7}"/>
                    </a:ext>
                  </a:extLst>
                </p:cNvPr>
                <p:cNvSpPr/>
                <p:nvPr/>
              </p:nvSpPr>
              <p:spPr>
                <a:xfrm>
                  <a:off x="6254206" y="3117326"/>
                  <a:ext cx="360000" cy="360000"/>
                </a:xfrm>
                <a:prstGeom prst="rect">
                  <a:avLst/>
                </a:prstGeom>
                <a:grpFill/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F3F3F"/>
                      </a:solidFill>
                      <a:effectLst/>
                      <a:uLnTx/>
                      <a:uFillTx/>
                      <a:latin typeface="Open Sans"/>
                      <a:ea typeface="+mn-ea"/>
                      <a:cs typeface="+mn-cs"/>
                    </a:rPr>
                    <a:t>t7</a:t>
                  </a:r>
                </a:p>
              </p:txBody>
            </p:sp>
            <p:sp>
              <p:nvSpPr>
                <p:cNvPr id="149" name="Rectangle 122">
                  <a:extLst>
                    <a:ext uri="{FF2B5EF4-FFF2-40B4-BE49-F238E27FC236}">
                      <a16:creationId xmlns:a16="http://schemas.microsoft.com/office/drawing/2014/main" id="{A097C137-D5ED-4564-A346-B8A86F9128C7}"/>
                    </a:ext>
                  </a:extLst>
                </p:cNvPr>
                <p:cNvSpPr/>
                <p:nvPr/>
              </p:nvSpPr>
              <p:spPr>
                <a:xfrm>
                  <a:off x="6610763" y="3117326"/>
                  <a:ext cx="360000" cy="360000"/>
                </a:xfrm>
                <a:prstGeom prst="rect">
                  <a:avLst/>
                </a:prstGeom>
                <a:grpFill/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F3F3F"/>
                      </a:solidFill>
                      <a:effectLst/>
                      <a:uLnTx/>
                      <a:uFillTx/>
                      <a:latin typeface="Open Sans"/>
                      <a:ea typeface="+mn-ea"/>
                      <a:cs typeface="+mn-cs"/>
                    </a:rPr>
                    <a:t>t8</a:t>
                  </a:r>
                </a:p>
              </p:txBody>
            </p:sp>
            <p:sp>
              <p:nvSpPr>
                <p:cNvPr id="150" name="Rectangle 123">
                  <a:extLst>
                    <a:ext uri="{FF2B5EF4-FFF2-40B4-BE49-F238E27FC236}">
                      <a16:creationId xmlns:a16="http://schemas.microsoft.com/office/drawing/2014/main" id="{03112C11-8E92-47F8-93C3-7EA07F3EDE6E}"/>
                    </a:ext>
                  </a:extLst>
                </p:cNvPr>
                <p:cNvSpPr/>
                <p:nvPr/>
              </p:nvSpPr>
              <p:spPr>
                <a:xfrm>
                  <a:off x="6967323" y="3117326"/>
                  <a:ext cx="360000" cy="360000"/>
                </a:xfrm>
                <a:prstGeom prst="rect">
                  <a:avLst/>
                </a:prstGeom>
                <a:grpFill/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F3F3F"/>
                      </a:solidFill>
                      <a:effectLst/>
                      <a:uLnTx/>
                      <a:uFillTx/>
                      <a:latin typeface="Open Sans"/>
                      <a:ea typeface="+mn-ea"/>
                      <a:cs typeface="+mn-cs"/>
                    </a:rPr>
                    <a:t>t9</a:t>
                  </a:r>
                </a:p>
              </p:txBody>
            </p:sp>
          </p:grpSp>
          <p:grpSp>
            <p:nvGrpSpPr>
              <p:cNvPr id="130" name="Group 103">
                <a:extLst>
                  <a:ext uri="{FF2B5EF4-FFF2-40B4-BE49-F238E27FC236}">
                    <a16:creationId xmlns:a16="http://schemas.microsoft.com/office/drawing/2014/main" id="{AEAC5B4B-4659-4285-841C-9A9832A61E37}"/>
                  </a:ext>
                </a:extLst>
              </p:cNvPr>
              <p:cNvGrpSpPr/>
              <p:nvPr/>
            </p:nvGrpSpPr>
            <p:grpSpPr>
              <a:xfrm>
                <a:off x="3758309" y="2768958"/>
                <a:ext cx="3569013" cy="360001"/>
                <a:chOff x="3758307" y="2768958"/>
                <a:chExt cx="3569013" cy="360001"/>
              </a:xfrm>
            </p:grpSpPr>
            <p:sp>
              <p:nvSpPr>
                <p:cNvPr id="131" name="Rectangle 104">
                  <a:extLst>
                    <a:ext uri="{FF2B5EF4-FFF2-40B4-BE49-F238E27FC236}">
                      <a16:creationId xmlns:a16="http://schemas.microsoft.com/office/drawing/2014/main" id="{3ACDCA19-B79A-4E59-987F-4674B75C4B66}"/>
                    </a:ext>
                  </a:extLst>
                </p:cNvPr>
                <p:cNvSpPr/>
                <p:nvPr/>
              </p:nvSpPr>
              <p:spPr>
                <a:xfrm>
                  <a:off x="3758307" y="2768958"/>
                  <a:ext cx="360000" cy="360000"/>
                </a:xfrm>
                <a:prstGeom prst="rect">
                  <a:avLst/>
                </a:prstGeom>
                <a:solidFill>
                  <a:srgbClr val="E5E5E5"/>
                </a:solidFill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132" name="Rectangle 105">
                  <a:extLst>
                    <a:ext uri="{FF2B5EF4-FFF2-40B4-BE49-F238E27FC236}">
                      <a16:creationId xmlns:a16="http://schemas.microsoft.com/office/drawing/2014/main" id="{D7A77F2C-49A5-4B3E-A77F-B7807F58DFE6}"/>
                    </a:ext>
                  </a:extLst>
                </p:cNvPr>
                <p:cNvSpPr/>
                <p:nvPr/>
              </p:nvSpPr>
              <p:spPr>
                <a:xfrm>
                  <a:off x="4114864" y="2768959"/>
                  <a:ext cx="360000" cy="360000"/>
                </a:xfrm>
                <a:prstGeom prst="rect">
                  <a:avLst/>
                </a:prstGeom>
                <a:solidFill>
                  <a:srgbClr val="E5E5E5"/>
                </a:solidFill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133" name="Rectangle 106">
                  <a:extLst>
                    <a:ext uri="{FF2B5EF4-FFF2-40B4-BE49-F238E27FC236}">
                      <a16:creationId xmlns:a16="http://schemas.microsoft.com/office/drawing/2014/main" id="{1A13CDB1-8C67-4515-BB75-F51509ED1B3E}"/>
                    </a:ext>
                  </a:extLst>
                </p:cNvPr>
                <p:cNvSpPr/>
                <p:nvPr/>
              </p:nvSpPr>
              <p:spPr>
                <a:xfrm>
                  <a:off x="4471421" y="2768959"/>
                  <a:ext cx="360000" cy="360000"/>
                </a:xfrm>
                <a:prstGeom prst="rect">
                  <a:avLst/>
                </a:prstGeom>
                <a:solidFill>
                  <a:srgbClr val="E5E5E5"/>
                </a:solidFill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134" name="Rectangle 107">
                  <a:extLst>
                    <a:ext uri="{FF2B5EF4-FFF2-40B4-BE49-F238E27FC236}">
                      <a16:creationId xmlns:a16="http://schemas.microsoft.com/office/drawing/2014/main" id="{C7307064-765A-4CF3-BAD3-DB386717996C}"/>
                    </a:ext>
                  </a:extLst>
                </p:cNvPr>
                <p:cNvSpPr/>
                <p:nvPr/>
              </p:nvSpPr>
              <p:spPr>
                <a:xfrm>
                  <a:off x="4827978" y="2768959"/>
                  <a:ext cx="360000" cy="360000"/>
                </a:xfrm>
                <a:prstGeom prst="rect">
                  <a:avLst/>
                </a:prstGeom>
                <a:solidFill>
                  <a:srgbClr val="E5E5E5"/>
                </a:solidFill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135" name="Rectangle 108">
                  <a:extLst>
                    <a:ext uri="{FF2B5EF4-FFF2-40B4-BE49-F238E27FC236}">
                      <a16:creationId xmlns:a16="http://schemas.microsoft.com/office/drawing/2014/main" id="{9575AB0A-4B64-48E8-BB75-EB3DC06B5B8D}"/>
                    </a:ext>
                  </a:extLst>
                </p:cNvPr>
                <p:cNvSpPr/>
                <p:nvPr/>
              </p:nvSpPr>
              <p:spPr>
                <a:xfrm>
                  <a:off x="5184535" y="2768959"/>
                  <a:ext cx="360000" cy="360000"/>
                </a:xfrm>
                <a:prstGeom prst="rect">
                  <a:avLst/>
                </a:prstGeom>
                <a:solidFill>
                  <a:srgbClr val="E5E5E5"/>
                </a:solidFill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136" name="Rectangle 109">
                  <a:extLst>
                    <a:ext uri="{FF2B5EF4-FFF2-40B4-BE49-F238E27FC236}">
                      <a16:creationId xmlns:a16="http://schemas.microsoft.com/office/drawing/2014/main" id="{F8F3BE6F-E304-4C59-A4C8-152FED241481}"/>
                    </a:ext>
                  </a:extLst>
                </p:cNvPr>
                <p:cNvSpPr/>
                <p:nvPr/>
              </p:nvSpPr>
              <p:spPr>
                <a:xfrm>
                  <a:off x="5541092" y="2768959"/>
                  <a:ext cx="360000" cy="360000"/>
                </a:xfrm>
                <a:prstGeom prst="rect">
                  <a:avLst/>
                </a:prstGeom>
                <a:solidFill>
                  <a:srgbClr val="E5E5E5"/>
                </a:solidFill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137" name="Rectangle 110">
                  <a:extLst>
                    <a:ext uri="{FF2B5EF4-FFF2-40B4-BE49-F238E27FC236}">
                      <a16:creationId xmlns:a16="http://schemas.microsoft.com/office/drawing/2014/main" id="{E425838A-3983-472D-ABDB-2CEBC58A93B6}"/>
                    </a:ext>
                  </a:extLst>
                </p:cNvPr>
                <p:cNvSpPr/>
                <p:nvPr/>
              </p:nvSpPr>
              <p:spPr>
                <a:xfrm>
                  <a:off x="5897649" y="2768959"/>
                  <a:ext cx="360000" cy="360000"/>
                </a:xfrm>
                <a:prstGeom prst="rect">
                  <a:avLst/>
                </a:prstGeom>
                <a:solidFill>
                  <a:srgbClr val="E5E5E5"/>
                </a:solidFill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138" name="Rectangle 111">
                  <a:extLst>
                    <a:ext uri="{FF2B5EF4-FFF2-40B4-BE49-F238E27FC236}">
                      <a16:creationId xmlns:a16="http://schemas.microsoft.com/office/drawing/2014/main" id="{591BD256-AAAC-4BD2-A238-0F2F446FBE6B}"/>
                    </a:ext>
                  </a:extLst>
                </p:cNvPr>
                <p:cNvSpPr/>
                <p:nvPr/>
              </p:nvSpPr>
              <p:spPr>
                <a:xfrm>
                  <a:off x="6254206" y="2768959"/>
                  <a:ext cx="360000" cy="360000"/>
                </a:xfrm>
                <a:prstGeom prst="rect">
                  <a:avLst/>
                </a:prstGeom>
                <a:solidFill>
                  <a:srgbClr val="E5E5E5"/>
                </a:solidFill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139" name="Rectangle 112">
                  <a:extLst>
                    <a:ext uri="{FF2B5EF4-FFF2-40B4-BE49-F238E27FC236}">
                      <a16:creationId xmlns:a16="http://schemas.microsoft.com/office/drawing/2014/main" id="{9C68F2FA-593B-4C51-BCFD-A618A47C5CD8}"/>
                    </a:ext>
                  </a:extLst>
                </p:cNvPr>
                <p:cNvSpPr/>
                <p:nvPr/>
              </p:nvSpPr>
              <p:spPr>
                <a:xfrm>
                  <a:off x="6610763" y="2768959"/>
                  <a:ext cx="360000" cy="360000"/>
                </a:xfrm>
                <a:prstGeom prst="rect">
                  <a:avLst/>
                </a:prstGeom>
                <a:solidFill>
                  <a:srgbClr val="E5E5E5"/>
                </a:solidFill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140" name="Rectangle 113">
                  <a:extLst>
                    <a:ext uri="{FF2B5EF4-FFF2-40B4-BE49-F238E27FC236}">
                      <a16:creationId xmlns:a16="http://schemas.microsoft.com/office/drawing/2014/main" id="{BF5C7893-2A4B-434D-8DA4-1A2749C4912F}"/>
                    </a:ext>
                  </a:extLst>
                </p:cNvPr>
                <p:cNvSpPr/>
                <p:nvPr/>
              </p:nvSpPr>
              <p:spPr>
                <a:xfrm>
                  <a:off x="6967320" y="2768959"/>
                  <a:ext cx="360000" cy="360000"/>
                </a:xfrm>
                <a:prstGeom prst="rect">
                  <a:avLst/>
                </a:prstGeom>
                <a:solidFill>
                  <a:srgbClr val="E5E5E5"/>
                </a:solidFill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</p:grpSp>
        </p:grpSp>
        <p:pic>
          <p:nvPicPr>
            <p:cNvPr id="123" name="Graphic 92" descr="Eye with solid fill">
              <a:extLst>
                <a:ext uri="{FF2B5EF4-FFF2-40B4-BE49-F238E27FC236}">
                  <a16:creationId xmlns:a16="http://schemas.microsoft.com/office/drawing/2014/main" id="{C1CA1757-05D6-41D6-9A8A-EEDCEA5A6DF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925172" y="2084064"/>
              <a:ext cx="284780" cy="284780"/>
            </a:xfrm>
            <a:prstGeom prst="rect">
              <a:avLst/>
            </a:prstGeom>
          </p:spPr>
        </p:pic>
        <p:cxnSp>
          <p:nvCxnSpPr>
            <p:cNvPr id="124" name="Connector: Curved 93">
              <a:extLst>
                <a:ext uri="{FF2B5EF4-FFF2-40B4-BE49-F238E27FC236}">
                  <a16:creationId xmlns:a16="http://schemas.microsoft.com/office/drawing/2014/main" id="{FF332D42-D3FD-4483-9394-0161E29B1ED2}"/>
                </a:ext>
              </a:extLst>
            </p:cNvPr>
            <p:cNvCxnSpPr>
              <a:cxnSpLocks/>
              <a:stCxn id="140" idx="0"/>
              <a:endCxn id="139" idx="0"/>
            </p:cNvCxnSpPr>
            <p:nvPr/>
          </p:nvCxnSpPr>
          <p:spPr>
            <a:xfrm rot="16200000" flipV="1">
              <a:off x="8889284" y="1868175"/>
              <a:ext cx="12700" cy="356557"/>
            </a:xfrm>
            <a:prstGeom prst="curvedConnector3">
              <a:avLst>
                <a:gd name="adj1" fmla="val 459953"/>
              </a:avLst>
            </a:prstGeom>
            <a:ln w="1270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Connector: Curved 94">
              <a:extLst>
                <a:ext uri="{FF2B5EF4-FFF2-40B4-BE49-F238E27FC236}">
                  <a16:creationId xmlns:a16="http://schemas.microsoft.com/office/drawing/2014/main" id="{03910FAB-6DFD-4FDB-ACC1-893F529A8AC6}"/>
                </a:ext>
              </a:extLst>
            </p:cNvPr>
            <p:cNvCxnSpPr>
              <a:cxnSpLocks/>
              <a:stCxn id="140" idx="0"/>
              <a:endCxn id="138" idx="0"/>
            </p:cNvCxnSpPr>
            <p:nvPr/>
          </p:nvCxnSpPr>
          <p:spPr>
            <a:xfrm rot="16200000" flipV="1">
              <a:off x="8711005" y="1689897"/>
              <a:ext cx="12700" cy="713114"/>
            </a:xfrm>
            <a:prstGeom prst="curvedConnector3">
              <a:avLst>
                <a:gd name="adj1" fmla="val 800000"/>
              </a:avLst>
            </a:prstGeom>
            <a:ln w="1270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Connector: Curved 95">
              <a:extLst>
                <a:ext uri="{FF2B5EF4-FFF2-40B4-BE49-F238E27FC236}">
                  <a16:creationId xmlns:a16="http://schemas.microsoft.com/office/drawing/2014/main" id="{312B5F9A-256B-43FF-B724-982B5920C7EC}"/>
                </a:ext>
              </a:extLst>
            </p:cNvPr>
            <p:cNvCxnSpPr>
              <a:cxnSpLocks/>
              <a:stCxn id="140" idx="0"/>
              <a:endCxn id="137" idx="0"/>
            </p:cNvCxnSpPr>
            <p:nvPr/>
          </p:nvCxnSpPr>
          <p:spPr>
            <a:xfrm rot="16200000" flipV="1">
              <a:off x="8532727" y="1511618"/>
              <a:ext cx="12700" cy="1069671"/>
            </a:xfrm>
            <a:prstGeom prst="curvedConnector3">
              <a:avLst>
                <a:gd name="adj1" fmla="val 1059969"/>
              </a:avLst>
            </a:prstGeom>
            <a:ln w="1270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Connector: Curved 96">
              <a:extLst>
                <a:ext uri="{FF2B5EF4-FFF2-40B4-BE49-F238E27FC236}">
                  <a16:creationId xmlns:a16="http://schemas.microsoft.com/office/drawing/2014/main" id="{4CF03DA9-F5EB-4695-93AC-40F89B0CB78D}"/>
                </a:ext>
              </a:extLst>
            </p:cNvPr>
            <p:cNvCxnSpPr>
              <a:cxnSpLocks/>
              <a:stCxn id="140" idx="0"/>
              <a:endCxn id="136" idx="0"/>
            </p:cNvCxnSpPr>
            <p:nvPr/>
          </p:nvCxnSpPr>
          <p:spPr>
            <a:xfrm rot="16200000" flipV="1">
              <a:off x="8354448" y="1333340"/>
              <a:ext cx="12700" cy="1426228"/>
            </a:xfrm>
            <a:prstGeom prst="curvedConnector3">
              <a:avLst>
                <a:gd name="adj1" fmla="val 1280000"/>
              </a:avLst>
            </a:prstGeom>
            <a:ln w="1270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Connector: Curved 101">
              <a:extLst>
                <a:ext uri="{FF2B5EF4-FFF2-40B4-BE49-F238E27FC236}">
                  <a16:creationId xmlns:a16="http://schemas.microsoft.com/office/drawing/2014/main" id="{ED80CD70-6016-4B1F-B8A8-AED82B93D1A7}"/>
                </a:ext>
              </a:extLst>
            </p:cNvPr>
            <p:cNvCxnSpPr>
              <a:cxnSpLocks/>
              <a:stCxn id="140" idx="0"/>
            </p:cNvCxnSpPr>
            <p:nvPr/>
          </p:nvCxnSpPr>
          <p:spPr>
            <a:xfrm rot="16200000" flipH="1" flipV="1">
              <a:off x="8996366" y="1975258"/>
              <a:ext cx="1" cy="142391"/>
            </a:xfrm>
            <a:prstGeom prst="curvedConnector4">
              <a:avLst>
                <a:gd name="adj1" fmla="val -2147483647"/>
                <a:gd name="adj2" fmla="val 55537"/>
              </a:avLst>
            </a:prstGeom>
            <a:ln w="1270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" name="Group 158">
            <a:extLst>
              <a:ext uri="{FF2B5EF4-FFF2-40B4-BE49-F238E27FC236}">
                <a16:creationId xmlns:a16="http://schemas.microsoft.com/office/drawing/2014/main" id="{AC6DACB0-BE09-4565-B2DC-928BF74CF46A}"/>
              </a:ext>
            </a:extLst>
          </p:cNvPr>
          <p:cNvGrpSpPr/>
          <p:nvPr/>
        </p:nvGrpSpPr>
        <p:grpSpPr>
          <a:xfrm>
            <a:off x="8257276" y="3124596"/>
            <a:ext cx="3053985" cy="458776"/>
            <a:chOff x="5678547" y="2046453"/>
            <a:chExt cx="3569016" cy="694886"/>
          </a:xfrm>
        </p:grpSpPr>
        <p:grpSp>
          <p:nvGrpSpPr>
            <p:cNvPr id="97" name="Group 159">
              <a:extLst>
                <a:ext uri="{FF2B5EF4-FFF2-40B4-BE49-F238E27FC236}">
                  <a16:creationId xmlns:a16="http://schemas.microsoft.com/office/drawing/2014/main" id="{3FAC386A-8623-4B6D-88DB-3B1589F9FF6B}"/>
                </a:ext>
              </a:extLst>
            </p:cNvPr>
            <p:cNvGrpSpPr/>
            <p:nvPr/>
          </p:nvGrpSpPr>
          <p:grpSpPr>
            <a:xfrm>
              <a:off x="5678547" y="2046454"/>
              <a:ext cx="3569016" cy="694885"/>
              <a:chOff x="3758307" y="2768959"/>
              <a:chExt cx="3569016" cy="694885"/>
            </a:xfrm>
          </p:grpSpPr>
          <p:grpSp>
            <p:nvGrpSpPr>
              <p:cNvPr id="100" name="Group 166">
                <a:extLst>
                  <a:ext uri="{FF2B5EF4-FFF2-40B4-BE49-F238E27FC236}">
                    <a16:creationId xmlns:a16="http://schemas.microsoft.com/office/drawing/2014/main" id="{1EC8AB4E-39E8-4F93-8987-B0C5FA384932}"/>
                  </a:ext>
                </a:extLst>
              </p:cNvPr>
              <p:cNvGrpSpPr/>
              <p:nvPr/>
            </p:nvGrpSpPr>
            <p:grpSpPr>
              <a:xfrm>
                <a:off x="3758307" y="3103844"/>
                <a:ext cx="3569016" cy="360000"/>
                <a:chOff x="3758307" y="3117326"/>
                <a:chExt cx="3569016" cy="360000"/>
              </a:xfrm>
              <a:noFill/>
            </p:grpSpPr>
            <p:sp>
              <p:nvSpPr>
                <p:cNvPr id="112" name="Rectangle 178">
                  <a:extLst>
                    <a:ext uri="{FF2B5EF4-FFF2-40B4-BE49-F238E27FC236}">
                      <a16:creationId xmlns:a16="http://schemas.microsoft.com/office/drawing/2014/main" id="{3697E572-1E33-4D03-B3DF-1676553AD32C}"/>
                    </a:ext>
                  </a:extLst>
                </p:cNvPr>
                <p:cNvSpPr/>
                <p:nvPr/>
              </p:nvSpPr>
              <p:spPr>
                <a:xfrm>
                  <a:off x="3758307" y="3117326"/>
                  <a:ext cx="360000" cy="360000"/>
                </a:xfrm>
                <a:prstGeom prst="rect">
                  <a:avLst/>
                </a:prstGeom>
                <a:grpFill/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F3F3F"/>
                      </a:solidFill>
                      <a:effectLst/>
                      <a:uLnTx/>
                      <a:uFillTx/>
                      <a:latin typeface="Open Sans"/>
                      <a:ea typeface="+mn-ea"/>
                      <a:cs typeface="+mn-cs"/>
                    </a:rPr>
                    <a:t>t0</a:t>
                  </a:r>
                </a:p>
              </p:txBody>
            </p:sp>
            <p:sp>
              <p:nvSpPr>
                <p:cNvPr id="113" name="Rectangle 179">
                  <a:extLst>
                    <a:ext uri="{FF2B5EF4-FFF2-40B4-BE49-F238E27FC236}">
                      <a16:creationId xmlns:a16="http://schemas.microsoft.com/office/drawing/2014/main" id="{A587E477-9777-4C6A-9A7A-C9A8ED4A55F6}"/>
                    </a:ext>
                  </a:extLst>
                </p:cNvPr>
                <p:cNvSpPr/>
                <p:nvPr/>
              </p:nvSpPr>
              <p:spPr>
                <a:xfrm>
                  <a:off x="4114864" y="3117326"/>
                  <a:ext cx="360000" cy="360000"/>
                </a:xfrm>
                <a:prstGeom prst="rect">
                  <a:avLst/>
                </a:prstGeom>
                <a:grpFill/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F3F3F"/>
                      </a:solidFill>
                      <a:effectLst/>
                      <a:uLnTx/>
                      <a:uFillTx/>
                      <a:latin typeface="Open Sans"/>
                      <a:ea typeface="+mn-ea"/>
                      <a:cs typeface="+mn-cs"/>
                    </a:rPr>
                    <a:t>t1</a:t>
                  </a:r>
                </a:p>
              </p:txBody>
            </p:sp>
            <p:sp>
              <p:nvSpPr>
                <p:cNvPr id="114" name="Rectangle 180">
                  <a:extLst>
                    <a:ext uri="{FF2B5EF4-FFF2-40B4-BE49-F238E27FC236}">
                      <a16:creationId xmlns:a16="http://schemas.microsoft.com/office/drawing/2014/main" id="{BFF5BC48-BADE-4ABE-957B-16FAD75E4A6B}"/>
                    </a:ext>
                  </a:extLst>
                </p:cNvPr>
                <p:cNvSpPr/>
                <p:nvPr/>
              </p:nvSpPr>
              <p:spPr>
                <a:xfrm>
                  <a:off x="4471421" y="3117326"/>
                  <a:ext cx="360000" cy="360000"/>
                </a:xfrm>
                <a:prstGeom prst="rect">
                  <a:avLst/>
                </a:prstGeom>
                <a:grpFill/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F3F3F"/>
                      </a:solidFill>
                      <a:effectLst/>
                      <a:uLnTx/>
                      <a:uFillTx/>
                      <a:latin typeface="Open Sans"/>
                      <a:ea typeface="+mn-ea"/>
                      <a:cs typeface="+mn-cs"/>
                    </a:rPr>
                    <a:t>t2</a:t>
                  </a:r>
                </a:p>
              </p:txBody>
            </p:sp>
            <p:sp>
              <p:nvSpPr>
                <p:cNvPr id="115" name="Rectangle 181">
                  <a:extLst>
                    <a:ext uri="{FF2B5EF4-FFF2-40B4-BE49-F238E27FC236}">
                      <a16:creationId xmlns:a16="http://schemas.microsoft.com/office/drawing/2014/main" id="{1082A280-8A38-45F8-9828-4356ED42C6AD}"/>
                    </a:ext>
                  </a:extLst>
                </p:cNvPr>
                <p:cNvSpPr/>
                <p:nvPr/>
              </p:nvSpPr>
              <p:spPr>
                <a:xfrm>
                  <a:off x="4827978" y="3117326"/>
                  <a:ext cx="360000" cy="360000"/>
                </a:xfrm>
                <a:prstGeom prst="rect">
                  <a:avLst/>
                </a:prstGeom>
                <a:grpFill/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F3F3F"/>
                      </a:solidFill>
                      <a:effectLst/>
                      <a:uLnTx/>
                      <a:uFillTx/>
                      <a:latin typeface="Open Sans"/>
                      <a:ea typeface="+mn-ea"/>
                      <a:cs typeface="+mn-cs"/>
                    </a:rPr>
                    <a:t>t3</a:t>
                  </a:r>
                </a:p>
              </p:txBody>
            </p:sp>
            <p:sp>
              <p:nvSpPr>
                <p:cNvPr id="116" name="Rectangle 182">
                  <a:extLst>
                    <a:ext uri="{FF2B5EF4-FFF2-40B4-BE49-F238E27FC236}">
                      <a16:creationId xmlns:a16="http://schemas.microsoft.com/office/drawing/2014/main" id="{3BBD6F61-A302-48A6-8708-83F0152D6593}"/>
                    </a:ext>
                  </a:extLst>
                </p:cNvPr>
                <p:cNvSpPr/>
                <p:nvPr/>
              </p:nvSpPr>
              <p:spPr>
                <a:xfrm>
                  <a:off x="5184535" y="3117326"/>
                  <a:ext cx="360000" cy="360000"/>
                </a:xfrm>
                <a:prstGeom prst="rect">
                  <a:avLst/>
                </a:prstGeom>
                <a:grpFill/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F3F3F"/>
                      </a:solidFill>
                      <a:effectLst/>
                      <a:uLnTx/>
                      <a:uFillTx/>
                      <a:latin typeface="Open Sans"/>
                      <a:ea typeface="+mn-ea"/>
                      <a:cs typeface="+mn-cs"/>
                    </a:rPr>
                    <a:t>t4</a:t>
                  </a:r>
                </a:p>
              </p:txBody>
            </p:sp>
            <p:sp>
              <p:nvSpPr>
                <p:cNvPr id="117" name="Rectangle 183">
                  <a:extLst>
                    <a:ext uri="{FF2B5EF4-FFF2-40B4-BE49-F238E27FC236}">
                      <a16:creationId xmlns:a16="http://schemas.microsoft.com/office/drawing/2014/main" id="{30B48AF2-4D7D-4A21-9105-3009B3DF43DA}"/>
                    </a:ext>
                  </a:extLst>
                </p:cNvPr>
                <p:cNvSpPr/>
                <p:nvPr/>
              </p:nvSpPr>
              <p:spPr>
                <a:xfrm>
                  <a:off x="5541092" y="3117326"/>
                  <a:ext cx="360000" cy="360000"/>
                </a:xfrm>
                <a:prstGeom prst="rect">
                  <a:avLst/>
                </a:prstGeom>
                <a:grpFill/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F3F3F"/>
                      </a:solidFill>
                      <a:effectLst/>
                      <a:uLnTx/>
                      <a:uFillTx/>
                      <a:latin typeface="Open Sans"/>
                      <a:ea typeface="+mn-ea"/>
                      <a:cs typeface="+mn-cs"/>
                    </a:rPr>
                    <a:t>t5</a:t>
                  </a:r>
                </a:p>
              </p:txBody>
            </p:sp>
            <p:sp>
              <p:nvSpPr>
                <p:cNvPr id="118" name="Rectangle 184">
                  <a:extLst>
                    <a:ext uri="{FF2B5EF4-FFF2-40B4-BE49-F238E27FC236}">
                      <a16:creationId xmlns:a16="http://schemas.microsoft.com/office/drawing/2014/main" id="{25290A4C-BDCA-4302-993A-BDB35F74834D}"/>
                    </a:ext>
                  </a:extLst>
                </p:cNvPr>
                <p:cNvSpPr/>
                <p:nvPr/>
              </p:nvSpPr>
              <p:spPr>
                <a:xfrm>
                  <a:off x="5897649" y="3117326"/>
                  <a:ext cx="360000" cy="360000"/>
                </a:xfrm>
                <a:prstGeom prst="rect">
                  <a:avLst/>
                </a:prstGeom>
                <a:grpFill/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F3F3F"/>
                      </a:solidFill>
                      <a:effectLst/>
                      <a:uLnTx/>
                      <a:uFillTx/>
                      <a:latin typeface="Open Sans"/>
                      <a:ea typeface="+mn-ea"/>
                      <a:cs typeface="+mn-cs"/>
                    </a:rPr>
                    <a:t>t6</a:t>
                  </a:r>
                </a:p>
              </p:txBody>
            </p:sp>
            <p:sp>
              <p:nvSpPr>
                <p:cNvPr id="119" name="Rectangle 185">
                  <a:extLst>
                    <a:ext uri="{FF2B5EF4-FFF2-40B4-BE49-F238E27FC236}">
                      <a16:creationId xmlns:a16="http://schemas.microsoft.com/office/drawing/2014/main" id="{F29E1A86-5FD6-4175-A386-95F4CCCF4566}"/>
                    </a:ext>
                  </a:extLst>
                </p:cNvPr>
                <p:cNvSpPr/>
                <p:nvPr/>
              </p:nvSpPr>
              <p:spPr>
                <a:xfrm>
                  <a:off x="6254206" y="3117326"/>
                  <a:ext cx="360000" cy="360000"/>
                </a:xfrm>
                <a:prstGeom prst="rect">
                  <a:avLst/>
                </a:prstGeom>
                <a:grpFill/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F3F3F"/>
                      </a:solidFill>
                      <a:effectLst/>
                      <a:uLnTx/>
                      <a:uFillTx/>
                      <a:latin typeface="Open Sans"/>
                      <a:ea typeface="+mn-ea"/>
                      <a:cs typeface="+mn-cs"/>
                    </a:rPr>
                    <a:t>t7</a:t>
                  </a:r>
                </a:p>
              </p:txBody>
            </p:sp>
            <p:sp>
              <p:nvSpPr>
                <p:cNvPr id="120" name="Rectangle 186">
                  <a:extLst>
                    <a:ext uri="{FF2B5EF4-FFF2-40B4-BE49-F238E27FC236}">
                      <a16:creationId xmlns:a16="http://schemas.microsoft.com/office/drawing/2014/main" id="{7EC00164-A771-48D0-93E3-63B609D89BED}"/>
                    </a:ext>
                  </a:extLst>
                </p:cNvPr>
                <p:cNvSpPr/>
                <p:nvPr/>
              </p:nvSpPr>
              <p:spPr>
                <a:xfrm>
                  <a:off x="6610763" y="3117326"/>
                  <a:ext cx="360000" cy="360000"/>
                </a:xfrm>
                <a:prstGeom prst="rect">
                  <a:avLst/>
                </a:prstGeom>
                <a:grpFill/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F3F3F"/>
                      </a:solidFill>
                      <a:effectLst/>
                      <a:uLnTx/>
                      <a:uFillTx/>
                      <a:latin typeface="Open Sans"/>
                      <a:ea typeface="+mn-ea"/>
                      <a:cs typeface="+mn-cs"/>
                    </a:rPr>
                    <a:t>t8</a:t>
                  </a:r>
                </a:p>
              </p:txBody>
            </p:sp>
            <p:sp>
              <p:nvSpPr>
                <p:cNvPr id="121" name="Rectangle 187">
                  <a:extLst>
                    <a:ext uri="{FF2B5EF4-FFF2-40B4-BE49-F238E27FC236}">
                      <a16:creationId xmlns:a16="http://schemas.microsoft.com/office/drawing/2014/main" id="{71E1DD16-2D06-44F1-863A-F83C6D1FF5E9}"/>
                    </a:ext>
                  </a:extLst>
                </p:cNvPr>
                <p:cNvSpPr/>
                <p:nvPr/>
              </p:nvSpPr>
              <p:spPr>
                <a:xfrm>
                  <a:off x="6967323" y="3117326"/>
                  <a:ext cx="360000" cy="360000"/>
                </a:xfrm>
                <a:prstGeom prst="rect">
                  <a:avLst/>
                </a:prstGeom>
                <a:grpFill/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F3F3F"/>
                      </a:solidFill>
                      <a:effectLst/>
                      <a:uLnTx/>
                      <a:uFillTx/>
                      <a:latin typeface="Open Sans"/>
                      <a:ea typeface="+mn-ea"/>
                      <a:cs typeface="+mn-cs"/>
                    </a:rPr>
                    <a:t>t9</a:t>
                  </a:r>
                </a:p>
              </p:txBody>
            </p:sp>
          </p:grpSp>
          <p:grpSp>
            <p:nvGrpSpPr>
              <p:cNvPr id="101" name="Group 167">
                <a:extLst>
                  <a:ext uri="{FF2B5EF4-FFF2-40B4-BE49-F238E27FC236}">
                    <a16:creationId xmlns:a16="http://schemas.microsoft.com/office/drawing/2014/main" id="{5D47DC1B-E74F-4E0D-ABA3-6813D528809D}"/>
                  </a:ext>
                </a:extLst>
              </p:cNvPr>
              <p:cNvGrpSpPr/>
              <p:nvPr/>
            </p:nvGrpSpPr>
            <p:grpSpPr>
              <a:xfrm>
                <a:off x="3758309" y="2768959"/>
                <a:ext cx="3569013" cy="360000"/>
                <a:chOff x="3758307" y="2768959"/>
                <a:chExt cx="3569013" cy="360000"/>
              </a:xfrm>
            </p:grpSpPr>
            <p:sp>
              <p:nvSpPr>
                <p:cNvPr id="102" name="Rectangle 168">
                  <a:extLst>
                    <a:ext uri="{FF2B5EF4-FFF2-40B4-BE49-F238E27FC236}">
                      <a16:creationId xmlns:a16="http://schemas.microsoft.com/office/drawing/2014/main" id="{27B1A71A-2505-4C0F-80AA-2E469E7F2133}"/>
                    </a:ext>
                  </a:extLst>
                </p:cNvPr>
                <p:cNvSpPr/>
                <p:nvPr/>
              </p:nvSpPr>
              <p:spPr>
                <a:xfrm>
                  <a:off x="3758307" y="2768959"/>
                  <a:ext cx="360000" cy="360000"/>
                </a:xfrm>
                <a:prstGeom prst="rect">
                  <a:avLst/>
                </a:prstGeom>
                <a:solidFill>
                  <a:srgbClr val="E5E5E5"/>
                </a:solidFill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DFDBC7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103" name="Rectangle 169">
                  <a:extLst>
                    <a:ext uri="{FF2B5EF4-FFF2-40B4-BE49-F238E27FC236}">
                      <a16:creationId xmlns:a16="http://schemas.microsoft.com/office/drawing/2014/main" id="{0710ECDE-E653-4E1E-B583-DA1D60E1404B}"/>
                    </a:ext>
                  </a:extLst>
                </p:cNvPr>
                <p:cNvSpPr/>
                <p:nvPr/>
              </p:nvSpPr>
              <p:spPr>
                <a:xfrm>
                  <a:off x="4114864" y="2768959"/>
                  <a:ext cx="360000" cy="360000"/>
                </a:xfrm>
                <a:prstGeom prst="rect">
                  <a:avLst/>
                </a:prstGeom>
                <a:solidFill>
                  <a:srgbClr val="E5E5E5"/>
                </a:solidFill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104" name="Rectangle 170">
                  <a:extLst>
                    <a:ext uri="{FF2B5EF4-FFF2-40B4-BE49-F238E27FC236}">
                      <a16:creationId xmlns:a16="http://schemas.microsoft.com/office/drawing/2014/main" id="{FA71CDC6-1A60-4EB3-ADC8-DB624250E21C}"/>
                    </a:ext>
                  </a:extLst>
                </p:cNvPr>
                <p:cNvSpPr/>
                <p:nvPr/>
              </p:nvSpPr>
              <p:spPr>
                <a:xfrm>
                  <a:off x="4471421" y="2768959"/>
                  <a:ext cx="360000" cy="360000"/>
                </a:xfrm>
                <a:prstGeom prst="rect">
                  <a:avLst/>
                </a:prstGeom>
                <a:solidFill>
                  <a:srgbClr val="E5E5E5"/>
                </a:solidFill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105" name="Rectangle 171">
                  <a:extLst>
                    <a:ext uri="{FF2B5EF4-FFF2-40B4-BE49-F238E27FC236}">
                      <a16:creationId xmlns:a16="http://schemas.microsoft.com/office/drawing/2014/main" id="{9FB45552-B376-4D7A-A44C-9AA250482DBB}"/>
                    </a:ext>
                  </a:extLst>
                </p:cNvPr>
                <p:cNvSpPr/>
                <p:nvPr/>
              </p:nvSpPr>
              <p:spPr>
                <a:xfrm>
                  <a:off x="4827978" y="2768959"/>
                  <a:ext cx="360000" cy="360000"/>
                </a:xfrm>
                <a:prstGeom prst="rect">
                  <a:avLst/>
                </a:prstGeom>
                <a:solidFill>
                  <a:srgbClr val="E5E5E5"/>
                </a:solidFill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106" name="Rectangle 172">
                  <a:extLst>
                    <a:ext uri="{FF2B5EF4-FFF2-40B4-BE49-F238E27FC236}">
                      <a16:creationId xmlns:a16="http://schemas.microsoft.com/office/drawing/2014/main" id="{291B8B1E-EAEB-4F0A-9977-CBC437B69C34}"/>
                    </a:ext>
                  </a:extLst>
                </p:cNvPr>
                <p:cNvSpPr/>
                <p:nvPr/>
              </p:nvSpPr>
              <p:spPr>
                <a:xfrm>
                  <a:off x="5184535" y="2768959"/>
                  <a:ext cx="360000" cy="360000"/>
                </a:xfrm>
                <a:prstGeom prst="rect">
                  <a:avLst/>
                </a:prstGeom>
                <a:solidFill>
                  <a:srgbClr val="E5E5E5"/>
                </a:solidFill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107" name="Rectangle 173">
                  <a:extLst>
                    <a:ext uri="{FF2B5EF4-FFF2-40B4-BE49-F238E27FC236}">
                      <a16:creationId xmlns:a16="http://schemas.microsoft.com/office/drawing/2014/main" id="{C356B927-7187-473F-B555-DA27AA4E879D}"/>
                    </a:ext>
                  </a:extLst>
                </p:cNvPr>
                <p:cNvSpPr/>
                <p:nvPr/>
              </p:nvSpPr>
              <p:spPr>
                <a:xfrm>
                  <a:off x="5541092" y="2768959"/>
                  <a:ext cx="360000" cy="360000"/>
                </a:xfrm>
                <a:prstGeom prst="rect">
                  <a:avLst/>
                </a:prstGeom>
                <a:solidFill>
                  <a:srgbClr val="E5E5E5"/>
                </a:solidFill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108" name="Rectangle 174">
                  <a:extLst>
                    <a:ext uri="{FF2B5EF4-FFF2-40B4-BE49-F238E27FC236}">
                      <a16:creationId xmlns:a16="http://schemas.microsoft.com/office/drawing/2014/main" id="{70AF411D-7D75-44BD-8BAF-900DD27E242A}"/>
                    </a:ext>
                  </a:extLst>
                </p:cNvPr>
                <p:cNvSpPr/>
                <p:nvPr/>
              </p:nvSpPr>
              <p:spPr>
                <a:xfrm>
                  <a:off x="5897649" y="2768959"/>
                  <a:ext cx="360000" cy="360000"/>
                </a:xfrm>
                <a:prstGeom prst="rect">
                  <a:avLst/>
                </a:prstGeom>
                <a:solidFill>
                  <a:srgbClr val="E5E5E5"/>
                </a:solidFill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109" name="Rectangle 175">
                  <a:extLst>
                    <a:ext uri="{FF2B5EF4-FFF2-40B4-BE49-F238E27FC236}">
                      <a16:creationId xmlns:a16="http://schemas.microsoft.com/office/drawing/2014/main" id="{26DFA390-42C9-4FDC-83C4-B366BF484D80}"/>
                    </a:ext>
                  </a:extLst>
                </p:cNvPr>
                <p:cNvSpPr/>
                <p:nvPr/>
              </p:nvSpPr>
              <p:spPr>
                <a:xfrm>
                  <a:off x="6254206" y="2768959"/>
                  <a:ext cx="360000" cy="360000"/>
                </a:xfrm>
                <a:prstGeom prst="rect">
                  <a:avLst/>
                </a:prstGeom>
                <a:solidFill>
                  <a:srgbClr val="E5E5E5"/>
                </a:solidFill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110" name="Rectangle 176">
                  <a:extLst>
                    <a:ext uri="{FF2B5EF4-FFF2-40B4-BE49-F238E27FC236}">
                      <a16:creationId xmlns:a16="http://schemas.microsoft.com/office/drawing/2014/main" id="{F8CE982C-7979-4520-AFB5-27EAFE3E6AD6}"/>
                    </a:ext>
                  </a:extLst>
                </p:cNvPr>
                <p:cNvSpPr/>
                <p:nvPr/>
              </p:nvSpPr>
              <p:spPr>
                <a:xfrm>
                  <a:off x="6610763" y="2768959"/>
                  <a:ext cx="360000" cy="360000"/>
                </a:xfrm>
                <a:prstGeom prst="rect">
                  <a:avLst/>
                </a:prstGeom>
                <a:solidFill>
                  <a:srgbClr val="E5E5E5"/>
                </a:solidFill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111" name="Rectangle 177">
                  <a:extLst>
                    <a:ext uri="{FF2B5EF4-FFF2-40B4-BE49-F238E27FC236}">
                      <a16:creationId xmlns:a16="http://schemas.microsoft.com/office/drawing/2014/main" id="{7295F32E-4C02-495F-8C2C-F5087E0C0718}"/>
                    </a:ext>
                  </a:extLst>
                </p:cNvPr>
                <p:cNvSpPr/>
                <p:nvPr/>
              </p:nvSpPr>
              <p:spPr>
                <a:xfrm>
                  <a:off x="6967320" y="2768959"/>
                  <a:ext cx="360000" cy="360000"/>
                </a:xfrm>
                <a:prstGeom prst="rect">
                  <a:avLst/>
                </a:prstGeom>
                <a:solidFill>
                  <a:srgbClr val="E5E5E5"/>
                </a:solidFill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</p:grpSp>
        </p:grpSp>
        <p:pic>
          <p:nvPicPr>
            <p:cNvPr id="98" name="Graphic 160" descr="Eye with solid fill">
              <a:extLst>
                <a:ext uri="{FF2B5EF4-FFF2-40B4-BE49-F238E27FC236}">
                  <a16:creationId xmlns:a16="http://schemas.microsoft.com/office/drawing/2014/main" id="{CEBD9E86-349A-4112-89EF-C768E02B440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925172" y="2084064"/>
              <a:ext cx="284780" cy="284780"/>
            </a:xfrm>
            <a:prstGeom prst="rect">
              <a:avLst/>
            </a:prstGeom>
          </p:spPr>
        </p:pic>
        <p:cxnSp>
          <p:nvCxnSpPr>
            <p:cNvPr id="99" name="Connector: Curved 165">
              <a:extLst>
                <a:ext uri="{FF2B5EF4-FFF2-40B4-BE49-F238E27FC236}">
                  <a16:creationId xmlns:a16="http://schemas.microsoft.com/office/drawing/2014/main" id="{703AAE12-54EF-42B5-BA61-4FDD531343E6}"/>
                </a:ext>
              </a:extLst>
            </p:cNvPr>
            <p:cNvCxnSpPr>
              <a:cxnSpLocks/>
              <a:stCxn id="111" idx="0"/>
            </p:cNvCxnSpPr>
            <p:nvPr/>
          </p:nvCxnSpPr>
          <p:spPr>
            <a:xfrm rot="16200000" flipH="1" flipV="1">
              <a:off x="8996366" y="1975258"/>
              <a:ext cx="1" cy="142391"/>
            </a:xfrm>
            <a:prstGeom prst="curvedConnector4">
              <a:avLst>
                <a:gd name="adj1" fmla="val -2147483647"/>
                <a:gd name="adj2" fmla="val 55537"/>
              </a:avLst>
            </a:prstGeom>
            <a:ln w="1270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1" name="Group 192">
            <a:extLst>
              <a:ext uri="{FF2B5EF4-FFF2-40B4-BE49-F238E27FC236}">
                <a16:creationId xmlns:a16="http://schemas.microsoft.com/office/drawing/2014/main" id="{471E6004-2EC8-4C76-8266-EE74B8051F67}"/>
              </a:ext>
            </a:extLst>
          </p:cNvPr>
          <p:cNvGrpSpPr/>
          <p:nvPr/>
        </p:nvGrpSpPr>
        <p:grpSpPr>
          <a:xfrm>
            <a:off x="7579848" y="5344000"/>
            <a:ext cx="583078" cy="269418"/>
            <a:chOff x="4512627" y="1228857"/>
            <a:chExt cx="681410" cy="408074"/>
          </a:xfrm>
        </p:grpSpPr>
        <p:sp>
          <p:nvSpPr>
            <p:cNvPr id="95" name="Flowchart: Preparation 189">
              <a:extLst>
                <a:ext uri="{FF2B5EF4-FFF2-40B4-BE49-F238E27FC236}">
                  <a16:creationId xmlns:a16="http://schemas.microsoft.com/office/drawing/2014/main" id="{F39B4FDD-E02A-4DBE-9779-4ECC1CF71192}"/>
                </a:ext>
              </a:extLst>
            </p:cNvPr>
            <p:cNvSpPr/>
            <p:nvPr/>
          </p:nvSpPr>
          <p:spPr>
            <a:xfrm>
              <a:off x="4514646" y="1228857"/>
              <a:ext cx="653505" cy="347271"/>
            </a:xfrm>
            <a:prstGeom prst="flowChartPreparation">
              <a:avLst/>
            </a:prstGeom>
            <a:solidFill>
              <a:srgbClr val="E5E5E5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96" name="TextBox 191">
              <a:extLst>
                <a:ext uri="{FF2B5EF4-FFF2-40B4-BE49-F238E27FC236}">
                  <a16:creationId xmlns:a16="http://schemas.microsoft.com/office/drawing/2014/main" id="{949EEAC8-0A07-478F-93EA-9D4FAD92CEFF}"/>
                </a:ext>
              </a:extLst>
            </p:cNvPr>
            <p:cNvSpPr txBox="1"/>
            <p:nvPr/>
          </p:nvSpPr>
          <p:spPr>
            <a:xfrm>
              <a:off x="4512627" y="1263992"/>
              <a:ext cx="681410" cy="37293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Open Sans"/>
                  <a:ea typeface="Lato" panose="020F0502020204030203" pitchFamily="34" charset="0"/>
                  <a:cs typeface="Lato" panose="020F0502020204030203" pitchFamily="34" charset="0"/>
                </a:rPr>
                <a:t>R-RA8</a:t>
              </a:r>
            </a:p>
          </p:txBody>
        </p:sp>
      </p:grpSp>
      <p:grpSp>
        <p:nvGrpSpPr>
          <p:cNvPr id="82" name="Group 193">
            <a:extLst>
              <a:ext uri="{FF2B5EF4-FFF2-40B4-BE49-F238E27FC236}">
                <a16:creationId xmlns:a16="http://schemas.microsoft.com/office/drawing/2014/main" id="{BFB57A59-682A-4C84-9232-B1F074910DF3}"/>
              </a:ext>
            </a:extLst>
          </p:cNvPr>
          <p:cNvGrpSpPr/>
          <p:nvPr/>
        </p:nvGrpSpPr>
        <p:grpSpPr>
          <a:xfrm>
            <a:off x="7565480" y="3822528"/>
            <a:ext cx="583078" cy="269418"/>
            <a:chOff x="4512627" y="1228857"/>
            <a:chExt cx="681410" cy="408074"/>
          </a:xfrm>
        </p:grpSpPr>
        <p:sp>
          <p:nvSpPr>
            <p:cNvPr id="93" name="Flowchart: Preparation 194">
              <a:extLst>
                <a:ext uri="{FF2B5EF4-FFF2-40B4-BE49-F238E27FC236}">
                  <a16:creationId xmlns:a16="http://schemas.microsoft.com/office/drawing/2014/main" id="{EC69B8E9-1B63-486B-8A41-ECBC151805EA}"/>
                </a:ext>
              </a:extLst>
            </p:cNvPr>
            <p:cNvSpPr/>
            <p:nvPr/>
          </p:nvSpPr>
          <p:spPr>
            <a:xfrm>
              <a:off x="4514646" y="1228857"/>
              <a:ext cx="653505" cy="347271"/>
            </a:xfrm>
            <a:prstGeom prst="flowChartPreparation">
              <a:avLst/>
            </a:prstGeom>
            <a:solidFill>
              <a:srgbClr val="E5E5E5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94" name="TextBox 195">
              <a:extLst>
                <a:ext uri="{FF2B5EF4-FFF2-40B4-BE49-F238E27FC236}">
                  <a16:creationId xmlns:a16="http://schemas.microsoft.com/office/drawing/2014/main" id="{BC2CC35A-4890-459C-847C-54868F6331C8}"/>
                </a:ext>
              </a:extLst>
            </p:cNvPr>
            <p:cNvSpPr txBox="1"/>
            <p:nvPr/>
          </p:nvSpPr>
          <p:spPr>
            <a:xfrm>
              <a:off x="4512627" y="1263992"/>
              <a:ext cx="681410" cy="37293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Open Sans"/>
                  <a:ea typeface="Lato" panose="020F0502020204030203" pitchFamily="34" charset="0"/>
                  <a:cs typeface="Lato" panose="020F0502020204030203" pitchFamily="34" charset="0"/>
                </a:rPr>
                <a:t>R-RA4</a:t>
              </a:r>
            </a:p>
          </p:txBody>
        </p:sp>
      </p:grpSp>
      <p:grpSp>
        <p:nvGrpSpPr>
          <p:cNvPr id="83" name="Group 196">
            <a:extLst>
              <a:ext uri="{FF2B5EF4-FFF2-40B4-BE49-F238E27FC236}">
                <a16:creationId xmlns:a16="http://schemas.microsoft.com/office/drawing/2014/main" id="{16239D36-6F0A-4E8E-9C3A-3BDD836BC98B}"/>
              </a:ext>
            </a:extLst>
          </p:cNvPr>
          <p:cNvGrpSpPr/>
          <p:nvPr/>
        </p:nvGrpSpPr>
        <p:grpSpPr>
          <a:xfrm>
            <a:off x="7559413" y="2337432"/>
            <a:ext cx="575202" cy="246221"/>
            <a:chOff x="4536377" y="688921"/>
            <a:chExt cx="672205" cy="372939"/>
          </a:xfrm>
        </p:grpSpPr>
        <p:sp>
          <p:nvSpPr>
            <p:cNvPr id="91" name="Flowchart: Preparation 197">
              <a:extLst>
                <a:ext uri="{FF2B5EF4-FFF2-40B4-BE49-F238E27FC236}">
                  <a16:creationId xmlns:a16="http://schemas.microsoft.com/office/drawing/2014/main" id="{C7350E32-CB3F-4CAF-B631-F0758DB59B17}"/>
                </a:ext>
              </a:extLst>
            </p:cNvPr>
            <p:cNvSpPr/>
            <p:nvPr/>
          </p:nvSpPr>
          <p:spPr>
            <a:xfrm>
              <a:off x="4536377" y="688921"/>
              <a:ext cx="653505" cy="347271"/>
            </a:xfrm>
            <a:prstGeom prst="flowChartPreparation">
              <a:avLst/>
            </a:prstGeom>
            <a:solidFill>
              <a:srgbClr val="E5E5E5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92" name="TextBox 198">
              <a:extLst>
                <a:ext uri="{FF2B5EF4-FFF2-40B4-BE49-F238E27FC236}">
                  <a16:creationId xmlns:a16="http://schemas.microsoft.com/office/drawing/2014/main" id="{24BBD4E4-06CA-4FEB-A2BE-1B49521E346A}"/>
                </a:ext>
              </a:extLst>
            </p:cNvPr>
            <p:cNvSpPr txBox="1"/>
            <p:nvPr/>
          </p:nvSpPr>
          <p:spPr>
            <a:xfrm>
              <a:off x="4555077" y="688921"/>
              <a:ext cx="653505" cy="37293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Open Sans"/>
                  <a:ea typeface="Lato" panose="020F0502020204030203" pitchFamily="34" charset="0"/>
                  <a:cs typeface="Lato" panose="020F0502020204030203" pitchFamily="34" charset="0"/>
                </a:rPr>
                <a:t>R-PR</a:t>
              </a:r>
            </a:p>
          </p:txBody>
        </p:sp>
      </p:grpSp>
      <p:grpSp>
        <p:nvGrpSpPr>
          <p:cNvPr id="84" name="Group 199">
            <a:extLst>
              <a:ext uri="{FF2B5EF4-FFF2-40B4-BE49-F238E27FC236}">
                <a16:creationId xmlns:a16="http://schemas.microsoft.com/office/drawing/2014/main" id="{DB8BEB52-3BBB-4BED-A9FF-7559FC39C38E}"/>
              </a:ext>
            </a:extLst>
          </p:cNvPr>
          <p:cNvGrpSpPr/>
          <p:nvPr/>
        </p:nvGrpSpPr>
        <p:grpSpPr>
          <a:xfrm>
            <a:off x="7571862" y="1459041"/>
            <a:ext cx="566304" cy="259434"/>
            <a:chOff x="4526173" y="391042"/>
            <a:chExt cx="661807" cy="392953"/>
          </a:xfrm>
        </p:grpSpPr>
        <p:sp>
          <p:nvSpPr>
            <p:cNvPr id="89" name="Flowchart: Preparation 200">
              <a:extLst>
                <a:ext uri="{FF2B5EF4-FFF2-40B4-BE49-F238E27FC236}">
                  <a16:creationId xmlns:a16="http://schemas.microsoft.com/office/drawing/2014/main" id="{9745CF76-F951-4F02-ADFB-F42881DB2DE2}"/>
                </a:ext>
              </a:extLst>
            </p:cNvPr>
            <p:cNvSpPr/>
            <p:nvPr/>
          </p:nvSpPr>
          <p:spPr>
            <a:xfrm>
              <a:off x="4526173" y="391042"/>
              <a:ext cx="653504" cy="347271"/>
            </a:xfrm>
            <a:prstGeom prst="flowChartPreparation">
              <a:avLst/>
            </a:prstGeom>
            <a:solidFill>
              <a:srgbClr val="E5E5E5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90" name="TextBox 201">
              <a:extLst>
                <a:ext uri="{FF2B5EF4-FFF2-40B4-BE49-F238E27FC236}">
                  <a16:creationId xmlns:a16="http://schemas.microsoft.com/office/drawing/2014/main" id="{D71654AD-7823-489C-B9B1-09CFE8C7C484}"/>
                </a:ext>
              </a:extLst>
            </p:cNvPr>
            <p:cNvSpPr txBox="1"/>
            <p:nvPr/>
          </p:nvSpPr>
          <p:spPr>
            <a:xfrm>
              <a:off x="4534475" y="411054"/>
              <a:ext cx="653505" cy="3729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Open Sans"/>
                  <a:ea typeface="Lato" panose="020F0502020204030203" pitchFamily="34" charset="0"/>
                  <a:cs typeface="Lato" panose="020F0502020204030203" pitchFamily="34" charset="0"/>
                </a:rPr>
                <a:t>B</a:t>
              </a:r>
            </a:p>
          </p:txBody>
        </p:sp>
      </p:grpSp>
      <p:sp>
        <p:nvSpPr>
          <p:cNvPr id="85" name="TextBox 41">
            <a:extLst>
              <a:ext uri="{FF2B5EF4-FFF2-40B4-BE49-F238E27FC236}">
                <a16:creationId xmlns:a16="http://schemas.microsoft.com/office/drawing/2014/main" id="{2060C422-62BD-42D1-A4EC-A7DCB3115550}"/>
              </a:ext>
            </a:extLst>
          </p:cNvPr>
          <p:cNvSpPr txBox="1"/>
          <p:nvPr/>
        </p:nvSpPr>
        <p:spPr>
          <a:xfrm>
            <a:off x="8161642" y="1378975"/>
            <a:ext cx="3533191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Lato" panose="020F0502020204030203" pitchFamily="34" charset="0"/>
                <a:cs typeface="Lato" panose="020F0502020204030203" pitchFamily="34" charset="0"/>
              </a:rPr>
              <a:t>BASELINE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Lato" panose="020F0502020204030203" pitchFamily="34" charset="0"/>
                <a:cs typeface="Lato" panose="020F0502020204030203" pitchFamily="34" charset="0"/>
              </a:rPr>
              <a:t>2004 configuration used as a benchmark for comparison</a:t>
            </a:r>
          </a:p>
        </p:txBody>
      </p:sp>
      <p:sp>
        <p:nvSpPr>
          <p:cNvPr id="86" name="TextBox 43">
            <a:extLst>
              <a:ext uri="{FF2B5EF4-FFF2-40B4-BE49-F238E27FC236}">
                <a16:creationId xmlns:a16="http://schemas.microsoft.com/office/drawing/2014/main" id="{521E54EA-68B7-425B-9761-FAE35BD2CC80}"/>
              </a:ext>
            </a:extLst>
          </p:cNvPr>
          <p:cNvSpPr txBox="1"/>
          <p:nvPr/>
        </p:nvSpPr>
        <p:spPr>
          <a:xfrm>
            <a:off x="8167158" y="2283159"/>
            <a:ext cx="3628185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Lato" panose="020F0502020204030203" pitchFamily="34" charset="0"/>
                <a:cs typeface="Lato" panose="020F0502020204030203" pitchFamily="34" charset="0"/>
              </a:rPr>
              <a:t>PERFECT RATIONALITY MODE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Lato" panose="020F0502020204030203" pitchFamily="34" charset="0"/>
                <a:cs typeface="Lato" panose="020F0502020204030203" pitchFamily="34" charset="0"/>
              </a:rPr>
              <a:t>performances only of current year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Lato" panose="020F0502020204030203" pitchFamily="34" charset="0"/>
                <a:cs typeface="Lato" panose="020F0502020204030203" pitchFamily="34" charset="0"/>
              </a:rPr>
              <a:t>no risk aversion mechanism</a:t>
            </a:r>
          </a:p>
        </p:txBody>
      </p:sp>
      <p:sp>
        <p:nvSpPr>
          <p:cNvPr id="87" name="TextBox 44">
            <a:extLst>
              <a:ext uri="{FF2B5EF4-FFF2-40B4-BE49-F238E27FC236}">
                <a16:creationId xmlns:a16="http://schemas.microsoft.com/office/drawing/2014/main" id="{D8585590-7A5F-4387-B7CF-950A79F0E427}"/>
              </a:ext>
            </a:extLst>
          </p:cNvPr>
          <p:cNvSpPr txBox="1"/>
          <p:nvPr/>
        </p:nvSpPr>
        <p:spPr>
          <a:xfrm>
            <a:off x="8200900" y="3774067"/>
            <a:ext cx="3893331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Lato" panose="020F0502020204030203" pitchFamily="34" charset="0"/>
                <a:cs typeface="Lato" panose="020F0502020204030203" pitchFamily="34" charset="0"/>
              </a:rPr>
              <a:t>RISK AVERSION MODE, 4Y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Lato" panose="020F0502020204030203" pitchFamily="34" charset="0"/>
                <a:cs typeface="Lato" panose="020F0502020204030203" pitchFamily="34" charset="0"/>
              </a:rPr>
              <a:t>4 years of past performances considered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Lato" panose="020F0502020204030203" pitchFamily="34" charset="0"/>
                <a:cs typeface="Lato" panose="020F0502020204030203" pitchFamily="34" charset="0"/>
              </a:rPr>
              <a:t>risk aversion mechanism implemented</a:t>
            </a:r>
          </a:p>
        </p:txBody>
      </p:sp>
      <p:sp>
        <p:nvSpPr>
          <p:cNvPr id="88" name="TextBox 45">
            <a:extLst>
              <a:ext uri="{FF2B5EF4-FFF2-40B4-BE49-F238E27FC236}">
                <a16:creationId xmlns:a16="http://schemas.microsoft.com/office/drawing/2014/main" id="{0DFB2509-B17C-4F41-B010-453917702C6E}"/>
              </a:ext>
            </a:extLst>
          </p:cNvPr>
          <p:cNvSpPr txBox="1"/>
          <p:nvPr/>
        </p:nvSpPr>
        <p:spPr>
          <a:xfrm>
            <a:off x="8189840" y="5283428"/>
            <a:ext cx="3789628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Lato" panose="020F0502020204030203" pitchFamily="34" charset="0"/>
                <a:cs typeface="Lato" panose="020F0502020204030203" pitchFamily="34" charset="0"/>
              </a:rPr>
              <a:t>RISK AVERSION MODE, 8Y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Lato" panose="020F0502020204030203" pitchFamily="34" charset="0"/>
                <a:cs typeface="Lato" panose="020F0502020204030203" pitchFamily="34" charset="0"/>
              </a:rPr>
              <a:t>8 years of past performances considered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Lato" panose="020F0502020204030203" pitchFamily="34" charset="0"/>
                <a:cs typeface="Lato" panose="020F0502020204030203" pitchFamily="34" charset="0"/>
              </a:rPr>
              <a:t>risk aversion mechanism implemented</a:t>
            </a:r>
          </a:p>
        </p:txBody>
      </p:sp>
      <p:cxnSp>
        <p:nvCxnSpPr>
          <p:cNvPr id="77" name="Straight Connector 65">
            <a:extLst>
              <a:ext uri="{FF2B5EF4-FFF2-40B4-BE49-F238E27FC236}">
                <a16:creationId xmlns:a16="http://schemas.microsoft.com/office/drawing/2014/main" id="{D80F010F-8BE8-41B9-BA9E-EED57882228D}"/>
              </a:ext>
            </a:extLst>
          </p:cNvPr>
          <p:cNvCxnSpPr/>
          <p:nvPr/>
        </p:nvCxnSpPr>
        <p:spPr>
          <a:xfrm>
            <a:off x="7537309" y="2293508"/>
            <a:ext cx="0" cy="3996006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7" name="Group 8">
            <a:extLst>
              <a:ext uri="{FF2B5EF4-FFF2-40B4-BE49-F238E27FC236}">
                <a16:creationId xmlns:a16="http://schemas.microsoft.com/office/drawing/2014/main" id="{4ECCE7C8-5373-4DE6-B346-B90A8720E6CA}"/>
              </a:ext>
            </a:extLst>
          </p:cNvPr>
          <p:cNvGrpSpPr/>
          <p:nvPr/>
        </p:nvGrpSpPr>
        <p:grpSpPr>
          <a:xfrm>
            <a:off x="577564" y="1434437"/>
            <a:ext cx="480060" cy="400110"/>
            <a:chOff x="2293530" y="4063089"/>
            <a:chExt cx="480060" cy="400110"/>
          </a:xfrm>
        </p:grpSpPr>
        <p:sp>
          <p:nvSpPr>
            <p:cNvPr id="188" name="Oval 9">
              <a:extLst>
                <a:ext uri="{FF2B5EF4-FFF2-40B4-BE49-F238E27FC236}">
                  <a16:creationId xmlns:a16="http://schemas.microsoft.com/office/drawing/2014/main" id="{D662B4AD-DC28-493C-918F-34F645C861D6}"/>
                </a:ext>
              </a:extLst>
            </p:cNvPr>
            <p:cNvSpPr/>
            <p:nvPr/>
          </p:nvSpPr>
          <p:spPr>
            <a:xfrm>
              <a:off x="2353560" y="4069365"/>
              <a:ext cx="360000" cy="360000"/>
            </a:xfrm>
            <a:prstGeom prst="ellipse">
              <a:avLst/>
            </a:prstGeom>
            <a:solidFill>
              <a:srgbClr val="E2B33C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89" name="TextBox 10">
              <a:extLst>
                <a:ext uri="{FF2B5EF4-FFF2-40B4-BE49-F238E27FC236}">
                  <a16:creationId xmlns:a16="http://schemas.microsoft.com/office/drawing/2014/main" id="{B424CAA9-280B-44D4-ABD2-CC41CE9F3F82}"/>
                </a:ext>
              </a:extLst>
            </p:cNvPr>
            <p:cNvSpPr txBox="1"/>
            <p:nvPr/>
          </p:nvSpPr>
          <p:spPr>
            <a:xfrm>
              <a:off x="2293530" y="4063089"/>
              <a:ext cx="4800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Josefin Sans"/>
                  <a:ea typeface="Lato" panose="020F0502020204030203" pitchFamily="34" charset="0"/>
                  <a:cs typeface="Lato" panose="020F0502020204030203" pitchFamily="34" charset="0"/>
                </a:rPr>
                <a:t>C1</a:t>
              </a:r>
            </a:p>
          </p:txBody>
        </p:sp>
      </p:grpSp>
      <p:grpSp>
        <p:nvGrpSpPr>
          <p:cNvPr id="190" name="Group 2">
            <a:extLst>
              <a:ext uri="{FF2B5EF4-FFF2-40B4-BE49-F238E27FC236}">
                <a16:creationId xmlns:a16="http://schemas.microsoft.com/office/drawing/2014/main" id="{5CA83CF6-9A47-4C72-908E-324E21AB3AAD}"/>
              </a:ext>
            </a:extLst>
          </p:cNvPr>
          <p:cNvGrpSpPr/>
          <p:nvPr/>
        </p:nvGrpSpPr>
        <p:grpSpPr>
          <a:xfrm>
            <a:off x="571319" y="2760461"/>
            <a:ext cx="545055" cy="400110"/>
            <a:chOff x="1338579" y="4266873"/>
            <a:chExt cx="545055" cy="400110"/>
          </a:xfrm>
        </p:grpSpPr>
        <p:sp>
          <p:nvSpPr>
            <p:cNvPr id="191" name="Oval 3">
              <a:extLst>
                <a:ext uri="{FF2B5EF4-FFF2-40B4-BE49-F238E27FC236}">
                  <a16:creationId xmlns:a16="http://schemas.microsoft.com/office/drawing/2014/main" id="{FFE4BB6A-9C83-44FD-8957-A7613860DC03}"/>
                </a:ext>
              </a:extLst>
            </p:cNvPr>
            <p:cNvSpPr/>
            <p:nvPr/>
          </p:nvSpPr>
          <p:spPr>
            <a:xfrm>
              <a:off x="1408770" y="4273149"/>
              <a:ext cx="360000" cy="360000"/>
            </a:xfrm>
            <a:prstGeom prst="ellipse">
              <a:avLst/>
            </a:prstGeom>
            <a:solidFill>
              <a:srgbClr val="E24D2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92" name="TextBox 4">
              <a:extLst>
                <a:ext uri="{FF2B5EF4-FFF2-40B4-BE49-F238E27FC236}">
                  <a16:creationId xmlns:a16="http://schemas.microsoft.com/office/drawing/2014/main" id="{D71B4F7E-A011-4DA3-8733-14AD2966C90B}"/>
                </a:ext>
              </a:extLst>
            </p:cNvPr>
            <p:cNvSpPr txBox="1"/>
            <p:nvPr/>
          </p:nvSpPr>
          <p:spPr>
            <a:xfrm>
              <a:off x="1338579" y="4266873"/>
              <a:ext cx="54505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Josefin Sans"/>
                  <a:ea typeface="Lato" panose="020F0502020204030203" pitchFamily="34" charset="0"/>
                  <a:cs typeface="Lato" panose="020F0502020204030203" pitchFamily="34" charset="0"/>
                </a:rPr>
                <a:t>C3</a:t>
              </a:r>
            </a:p>
          </p:txBody>
        </p:sp>
      </p:grpSp>
      <p:grpSp>
        <p:nvGrpSpPr>
          <p:cNvPr id="193" name="Group 5">
            <a:extLst>
              <a:ext uri="{FF2B5EF4-FFF2-40B4-BE49-F238E27FC236}">
                <a16:creationId xmlns:a16="http://schemas.microsoft.com/office/drawing/2014/main" id="{969F5EC4-7051-499B-9971-E840B2567616}"/>
              </a:ext>
            </a:extLst>
          </p:cNvPr>
          <p:cNvGrpSpPr/>
          <p:nvPr/>
        </p:nvGrpSpPr>
        <p:grpSpPr>
          <a:xfrm>
            <a:off x="561626" y="4719542"/>
            <a:ext cx="534894" cy="400110"/>
            <a:chOff x="1859960" y="4326651"/>
            <a:chExt cx="534894" cy="400110"/>
          </a:xfrm>
        </p:grpSpPr>
        <p:sp>
          <p:nvSpPr>
            <p:cNvPr id="194" name="Oval 6">
              <a:extLst>
                <a:ext uri="{FF2B5EF4-FFF2-40B4-BE49-F238E27FC236}">
                  <a16:creationId xmlns:a16="http://schemas.microsoft.com/office/drawing/2014/main" id="{5E6435E6-12FA-4769-AEC5-C3304E359A13}"/>
                </a:ext>
              </a:extLst>
            </p:cNvPr>
            <p:cNvSpPr/>
            <p:nvPr/>
          </p:nvSpPr>
          <p:spPr>
            <a:xfrm>
              <a:off x="1930150" y="4332927"/>
              <a:ext cx="360000" cy="360000"/>
            </a:xfrm>
            <a:prstGeom prst="ellipse">
              <a:avLst/>
            </a:prstGeom>
            <a:solidFill>
              <a:srgbClr val="628C5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Josefin Sans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95" name="TextBox 7">
              <a:extLst>
                <a:ext uri="{FF2B5EF4-FFF2-40B4-BE49-F238E27FC236}">
                  <a16:creationId xmlns:a16="http://schemas.microsoft.com/office/drawing/2014/main" id="{7DFADCC8-C04F-4519-81CE-682E36BF1EA9}"/>
                </a:ext>
              </a:extLst>
            </p:cNvPr>
            <p:cNvSpPr txBox="1"/>
            <p:nvPr/>
          </p:nvSpPr>
          <p:spPr>
            <a:xfrm>
              <a:off x="1859960" y="4326651"/>
              <a:ext cx="5348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Josefin Sans"/>
                  <a:ea typeface="Lato" panose="020F0502020204030203" pitchFamily="34" charset="0"/>
                  <a:cs typeface="Lato" panose="020F0502020204030203" pitchFamily="34" charset="0"/>
                </a:rPr>
                <a:t>C4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7" name="TextBox 5">
                <a:extLst>
                  <a:ext uri="{FF2B5EF4-FFF2-40B4-BE49-F238E27FC236}">
                    <a16:creationId xmlns:a16="http://schemas.microsoft.com/office/drawing/2014/main" id="{EADD642F-E03C-4CB4-B4F0-84DA4609DA95}"/>
                  </a:ext>
                </a:extLst>
              </p:cNvPr>
              <p:cNvSpPr txBox="1"/>
              <p:nvPr/>
            </p:nvSpPr>
            <p:spPr>
              <a:xfrm>
                <a:off x="1127628" y="2094773"/>
                <a:ext cx="2769861" cy="4331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m:rPr>
                          <m:nor/>
                        </m:rPr>
                        <a:rPr lang="it-IT" b="0" i="0" smtClean="0">
                          <a:latin typeface="Open Sans"/>
                        </a:rPr>
                        <m:t>arg</m:t>
                      </m:r>
                      <m:func>
                        <m:func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it-IT" b="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limLow>
                                    <m:limLowPr>
                                      <m:ctrlP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limLowPr>
                                    <m:e>
                                      <m:r>
                                        <a:rPr lang="it-IT" b="0" i="0" smtClean="0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it-IT" b="0" i="0" smtClean="0">
                                          <a:latin typeface="Cambria Math" panose="02040503050406030204" pitchFamily="18" charset="0"/>
                                        </a:rPr>
                                        <m:t>min</m:t>
                                      </m:r>
                                    </m:e>
                                    <m:lim>
                                      <m: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  <m:t>   </m:t>
                                      </m:r>
                                      <m: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  <m:t> ∈</m:t>
                                      </m:r>
                                      <m:r>
                                        <a:rPr lang="it-IT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𝑊</m:t>
                                      </m:r>
                                      <m: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</m:lim>
                                  </m:limLow>
                                </m:fName>
                                <m:e>
                                  <m:sSub>
                                    <m:sSubPr>
                                      <m:ctrlP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func>
                            </m:e>
                          </m:d>
                        </m:e>
                      </m:func>
                    </m:oMath>
                  </m:oMathPara>
                </a14:m>
                <a:endParaRPr lang="en-IT" dirty="0">
                  <a:latin typeface="Open Sans"/>
                </a:endParaRPr>
              </a:p>
            </p:txBody>
          </p:sp>
        </mc:Choice>
        <mc:Fallback xmlns="">
          <p:sp>
            <p:nvSpPr>
              <p:cNvPr id="197" name="TextBox 5">
                <a:extLst>
                  <a:ext uri="{FF2B5EF4-FFF2-40B4-BE49-F238E27FC236}">
                    <a16:creationId xmlns:a16="http://schemas.microsoft.com/office/drawing/2014/main" id="{EADD642F-E03C-4CB4-B4F0-84DA4609DA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7628" y="2094773"/>
                <a:ext cx="2769861" cy="433132"/>
              </a:xfrm>
              <a:prstGeom prst="rect">
                <a:avLst/>
              </a:prstGeom>
              <a:blipFill>
                <a:blip r:embed="rId5"/>
                <a:stretch>
                  <a:fillRect l="-1322" b="-1126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8" name="TextBox 8">
                <a:extLst>
                  <a:ext uri="{FF2B5EF4-FFF2-40B4-BE49-F238E27FC236}">
                    <a16:creationId xmlns:a16="http://schemas.microsoft.com/office/drawing/2014/main" id="{0C04169B-0810-4BA9-84A8-CF4831DC926C}"/>
                  </a:ext>
                </a:extLst>
              </p:cNvPr>
              <p:cNvSpPr txBox="1"/>
              <p:nvPr/>
            </p:nvSpPr>
            <p:spPr>
              <a:xfrm>
                <a:off x="1110892" y="3605962"/>
                <a:ext cx="5603842" cy="4331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m:rPr>
                          <m:nor/>
                        </m:rPr>
                        <a:rPr lang="it-IT" b="0" i="0" smtClean="0">
                          <a:latin typeface="Open Sans"/>
                        </a:rPr>
                        <m:t>arg</m:t>
                      </m:r>
                      <m:func>
                        <m:func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it-IT" b="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unc>
                                    <m:funcPr>
                                      <m:ctrlP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limLow>
                                        <m:limLowPr>
                                          <m:ctrlPr>
                                            <a:rPr lang="it-IT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limLowPr>
                                        <m:e>
                                          <m:r>
                                            <a:rPr lang="it-IT" b="0" i="0" smtClean="0">
                                              <a:latin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  <m:r>
                                            <m:rPr>
                                              <m:sty m:val="p"/>
                                            </m:rPr>
                                            <a:rPr lang="it-IT" b="0" i="0" smtClean="0">
                                              <a:latin typeface="Cambria Math" panose="02040503050406030204" pitchFamily="18" charset="0"/>
                                            </a:rPr>
                                            <m:t>min</m:t>
                                          </m:r>
                                        </m:e>
                                        <m:lim>
                                          <m:r>
                                            <a:rPr lang="it-IT" b="0" i="1" smtClean="0">
                                              <a:latin typeface="Cambria Math" panose="02040503050406030204" pitchFamily="18" charset="0"/>
                                            </a:rPr>
                                            <m:t>   </m:t>
                                          </m:r>
                                          <m:r>
                                            <a:rPr lang="it-IT" b="0" i="1" smtClean="0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  <m:r>
                                            <a:rPr lang="it-IT" b="0" i="1" smtClean="0">
                                              <a:latin typeface="Cambria Math" panose="02040503050406030204" pitchFamily="18" charset="0"/>
                                            </a:rPr>
                                            <m:t> ∈</m:t>
                                          </m:r>
                                          <m:r>
                                            <a:rPr lang="it-IT" b="0" i="1" smtClean="0">
                                              <a:latin typeface="Cambria Math" panose="02040503050406030204" pitchFamily="18" charset="0"/>
                                            </a:rPr>
                                            <m:t>𝑊</m:t>
                                          </m:r>
                                          <m:r>
                                            <a:rPr lang="it-IT" b="0" i="1" smtClean="0">
                                              <a:latin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</m:lim>
                                      </m:limLow>
                                    </m:fName>
                                    <m:e>
                                      <m:sSub>
                                        <m:sSubPr>
                                          <m:ctrlPr>
                                            <a:rPr lang="it-IT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it-IT" b="0" i="1" smtClean="0">
                                              <a:latin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</m:e>
                                        <m:sub>
                                          <m:r>
                                            <a:rPr lang="it-IT" b="0" i="1" smtClean="0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b>
                                      </m:sSub>
                                      <m: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  <m: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</m:func>
                                </m:e>
                              </m:d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d>
                                <m:d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</m:d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unc>
                                    <m:funcPr>
                                      <m:ctrlP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  <m:t>  </m:t>
                                      </m:r>
                                      <m:limLow>
                                        <m:limLowPr>
                                          <m:ctrlPr>
                                            <a:rPr lang="it-IT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limLow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it-IT" b="0" i="0" smtClean="0">
                                              <a:latin typeface="Cambria Math" panose="02040503050406030204" pitchFamily="18" charset="0"/>
                                            </a:rPr>
                                            <m:t>max</m:t>
                                          </m:r>
                                        </m:e>
                                        <m:lim>
                                          <m:r>
                                            <a:rPr lang="it-IT" b="0" i="1" smtClean="0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  <m:r>
                                            <a:rPr lang="it-IT" b="0" i="1" smtClean="0">
                                              <a:latin typeface="Cambria Math" panose="02040503050406030204" pitchFamily="18" charset="0"/>
                                            </a:rPr>
                                            <m:t> ∈</m:t>
                                          </m:r>
                                          <m:r>
                                            <a:rPr lang="it-IT" b="0" i="1" smtClean="0">
                                              <a:latin typeface="Cambria Math" panose="02040503050406030204" pitchFamily="18" charset="0"/>
                                            </a:rPr>
                                            <m:t>𝑊</m:t>
                                          </m:r>
                                        </m:lim>
                                      </m:limLow>
                                    </m:fName>
                                    <m:e>
                                      <m: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sSub>
                                        <m:sSubPr>
                                          <m:ctrlPr>
                                            <a:rPr lang="it-IT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it-IT" b="0" i="1" smtClean="0">
                                              <a:latin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</m:e>
                                        <m:sub>
                                          <m:r>
                                            <a:rPr lang="it-IT" b="0" i="1" smtClean="0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b>
                                      </m:sSub>
                                      <m: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  <m: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</m:func>
                                </m:e>
                              </m:d>
                            </m:e>
                          </m:d>
                        </m:e>
                      </m:func>
                    </m:oMath>
                  </m:oMathPara>
                </a14:m>
                <a:endParaRPr lang="en-IT" dirty="0">
                  <a:latin typeface="Open Sans"/>
                </a:endParaRPr>
              </a:p>
            </p:txBody>
          </p:sp>
        </mc:Choice>
        <mc:Fallback xmlns="">
          <p:sp>
            <p:nvSpPr>
              <p:cNvPr id="198" name="TextBox 8">
                <a:extLst>
                  <a:ext uri="{FF2B5EF4-FFF2-40B4-BE49-F238E27FC236}">
                    <a16:creationId xmlns:a16="http://schemas.microsoft.com/office/drawing/2014/main" id="{0C04169B-0810-4BA9-84A8-CF4831DC92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0892" y="3605962"/>
                <a:ext cx="5603842" cy="433132"/>
              </a:xfrm>
              <a:prstGeom prst="rect">
                <a:avLst/>
              </a:prstGeom>
              <a:blipFill>
                <a:blip r:embed="rId6"/>
                <a:stretch>
                  <a:fillRect l="-435" b="-1126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9" name="TextBox 10">
                <a:extLst>
                  <a:ext uri="{FF2B5EF4-FFF2-40B4-BE49-F238E27FC236}">
                    <a16:creationId xmlns:a16="http://schemas.microsoft.com/office/drawing/2014/main" id="{F11C410E-C001-4403-B032-BF0EAB997F94}"/>
                  </a:ext>
                </a:extLst>
              </p:cNvPr>
              <p:cNvSpPr txBox="1"/>
              <p:nvPr/>
            </p:nvSpPr>
            <p:spPr>
              <a:xfrm>
                <a:off x="1127628" y="4016446"/>
                <a:ext cx="688265" cy="520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IT" dirty="0">
                  <a:latin typeface="Open Sans"/>
                </a:endParaRPr>
              </a:p>
            </p:txBody>
          </p:sp>
        </mc:Choice>
        <mc:Fallback xmlns="">
          <p:sp>
            <p:nvSpPr>
              <p:cNvPr id="199" name="TextBox 10">
                <a:extLst>
                  <a:ext uri="{FF2B5EF4-FFF2-40B4-BE49-F238E27FC236}">
                    <a16:creationId xmlns:a16="http://schemas.microsoft.com/office/drawing/2014/main" id="{F11C410E-C001-4403-B032-BF0EAB997F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7628" y="4016446"/>
                <a:ext cx="688265" cy="52039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1" name="TextBox 9">
                <a:extLst>
                  <a:ext uri="{FF2B5EF4-FFF2-40B4-BE49-F238E27FC236}">
                    <a16:creationId xmlns:a16="http://schemas.microsoft.com/office/drawing/2014/main" id="{A824DAB9-CB2B-4A35-A797-B185AF904787}"/>
                  </a:ext>
                </a:extLst>
              </p:cNvPr>
              <p:cNvSpPr txBox="1"/>
              <p:nvPr/>
            </p:nvSpPr>
            <p:spPr>
              <a:xfrm>
                <a:off x="1057624" y="5754516"/>
                <a:ext cx="5603842" cy="4331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m:rPr>
                          <m:nor/>
                        </m:rPr>
                        <a:rPr lang="it-IT" b="0" i="0" smtClean="0">
                          <a:latin typeface="Open Sans"/>
                        </a:rPr>
                        <m:t>arg</m:t>
                      </m:r>
                      <m:func>
                        <m:func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it-IT" b="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unc>
                                    <m:funcPr>
                                      <m:ctrlP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limLow>
                                        <m:limLowPr>
                                          <m:ctrlPr>
                                            <a:rPr lang="it-IT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limLowPr>
                                        <m:e>
                                          <m:r>
                                            <a:rPr lang="it-IT" b="0" i="0" smtClean="0">
                                              <a:latin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  <m:r>
                                            <m:rPr>
                                              <m:sty m:val="p"/>
                                            </m:rPr>
                                            <a:rPr lang="it-IT" b="0" i="0" smtClean="0">
                                              <a:latin typeface="Cambria Math" panose="02040503050406030204" pitchFamily="18" charset="0"/>
                                            </a:rPr>
                                            <m:t>min</m:t>
                                          </m:r>
                                        </m:e>
                                        <m:lim>
                                          <m:r>
                                            <a:rPr lang="it-IT" b="0" i="1" smtClean="0">
                                              <a:latin typeface="Cambria Math" panose="02040503050406030204" pitchFamily="18" charset="0"/>
                                            </a:rPr>
                                            <m:t>   </m:t>
                                          </m:r>
                                          <m:r>
                                            <a:rPr lang="it-IT" b="0" i="1" smtClean="0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  <m:r>
                                            <a:rPr lang="it-IT" b="0" i="1" smtClean="0">
                                              <a:latin typeface="Cambria Math" panose="02040503050406030204" pitchFamily="18" charset="0"/>
                                            </a:rPr>
                                            <m:t> ∈</m:t>
                                          </m:r>
                                          <m:r>
                                            <a:rPr lang="it-IT" b="0" i="1" smtClean="0">
                                              <a:latin typeface="Cambria Math" panose="02040503050406030204" pitchFamily="18" charset="0"/>
                                            </a:rPr>
                                            <m:t>𝑊</m:t>
                                          </m:r>
                                          <m:r>
                                            <a:rPr lang="it-IT" b="0" i="1" smtClean="0">
                                              <a:latin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</m:lim>
                                      </m:limLow>
                                    </m:fName>
                                    <m:e>
                                      <m:sSub>
                                        <m:sSubPr>
                                          <m:ctrlPr>
                                            <a:rPr lang="it-IT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it-IT" b="0" i="1" smtClean="0">
                                              <a:latin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</m:e>
                                        <m:sub>
                                          <m:r>
                                            <a:rPr lang="it-IT" b="0" i="1" smtClean="0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b>
                                      </m:sSub>
                                      <m: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  <m: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</m:func>
                                </m:e>
                              </m:d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d>
                                <m:d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</m:d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unc>
                                    <m:funcPr>
                                      <m:ctrlP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  <m:t>  </m:t>
                                      </m:r>
                                      <m:limLow>
                                        <m:limLowPr>
                                          <m:ctrlPr>
                                            <a:rPr lang="it-IT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limLow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it-IT" b="0" i="0" smtClean="0">
                                              <a:latin typeface="Cambria Math" panose="02040503050406030204" pitchFamily="18" charset="0"/>
                                            </a:rPr>
                                            <m:t>max</m:t>
                                          </m:r>
                                        </m:e>
                                        <m:lim>
                                          <m:r>
                                            <a:rPr lang="it-IT" b="0" i="1" smtClean="0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  <m:r>
                                            <a:rPr lang="it-IT" b="0" i="1" smtClean="0">
                                              <a:latin typeface="Cambria Math" panose="02040503050406030204" pitchFamily="18" charset="0"/>
                                            </a:rPr>
                                            <m:t> ∈</m:t>
                                          </m:r>
                                          <m:r>
                                            <a:rPr lang="it-IT" b="0" i="1" smtClean="0">
                                              <a:latin typeface="Cambria Math" panose="02040503050406030204" pitchFamily="18" charset="0"/>
                                            </a:rPr>
                                            <m:t>𝑊</m:t>
                                          </m:r>
                                        </m:lim>
                                      </m:limLow>
                                    </m:fName>
                                    <m:e>
                                      <m: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sSub>
                                        <m:sSubPr>
                                          <m:ctrlPr>
                                            <a:rPr lang="it-IT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it-IT" b="0" i="1" smtClean="0">
                                              <a:latin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</m:e>
                                        <m:sub>
                                          <m:r>
                                            <a:rPr lang="it-IT" b="0" i="1" smtClean="0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b>
                                      </m:sSub>
                                      <m: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  <m: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</m:func>
                                </m:e>
                              </m:d>
                            </m:e>
                          </m:d>
                        </m:e>
                      </m:func>
                    </m:oMath>
                  </m:oMathPara>
                </a14:m>
                <a:endParaRPr lang="en-IT" dirty="0">
                  <a:latin typeface="Open Sans"/>
                </a:endParaRPr>
              </a:p>
            </p:txBody>
          </p:sp>
        </mc:Choice>
        <mc:Fallback xmlns="">
          <p:sp>
            <p:nvSpPr>
              <p:cNvPr id="201" name="TextBox 9">
                <a:extLst>
                  <a:ext uri="{FF2B5EF4-FFF2-40B4-BE49-F238E27FC236}">
                    <a16:creationId xmlns:a16="http://schemas.microsoft.com/office/drawing/2014/main" id="{A824DAB9-CB2B-4A35-A797-B185AF9047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7624" y="5754516"/>
                <a:ext cx="5603842" cy="433132"/>
              </a:xfrm>
              <a:prstGeom prst="rect">
                <a:avLst/>
              </a:prstGeom>
              <a:blipFill>
                <a:blip r:embed="rId8"/>
                <a:stretch>
                  <a:fillRect l="-435" b="-1126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2" name="TextBox 11">
                <a:extLst>
                  <a:ext uri="{FF2B5EF4-FFF2-40B4-BE49-F238E27FC236}">
                    <a16:creationId xmlns:a16="http://schemas.microsoft.com/office/drawing/2014/main" id="{002FE157-EF1E-423D-9ECE-FED74AE4D225}"/>
                  </a:ext>
                </a:extLst>
              </p:cNvPr>
              <p:cNvSpPr txBox="1"/>
              <p:nvPr/>
            </p:nvSpPr>
            <p:spPr>
              <a:xfrm>
                <a:off x="1110892" y="6160192"/>
                <a:ext cx="688264" cy="5203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IT" dirty="0">
                  <a:latin typeface="Open Sans"/>
                </a:endParaRPr>
              </a:p>
            </p:txBody>
          </p:sp>
        </mc:Choice>
        <mc:Fallback xmlns="">
          <p:sp>
            <p:nvSpPr>
              <p:cNvPr id="202" name="TextBox 11">
                <a:extLst>
                  <a:ext uri="{FF2B5EF4-FFF2-40B4-BE49-F238E27FC236}">
                    <a16:creationId xmlns:a16="http://schemas.microsoft.com/office/drawing/2014/main" id="{002FE157-EF1E-423D-9ECE-FED74AE4D2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0892" y="6160192"/>
                <a:ext cx="688264" cy="52039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89195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aph of a number of different colored bars&#10;&#10;Description automatically generated">
            <a:extLst>
              <a:ext uri="{FF2B5EF4-FFF2-40B4-BE49-F238E27FC236}">
                <a16:creationId xmlns:a16="http://schemas.microsoft.com/office/drawing/2014/main" id="{DE5ECF49-43DC-91FC-787E-13F948724BB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84"/>
          <a:stretch/>
        </p:blipFill>
        <p:spPr>
          <a:xfrm>
            <a:off x="2952374" y="1443435"/>
            <a:ext cx="2735921" cy="3600000"/>
          </a:xfrm>
          <a:prstGeom prst="rect">
            <a:avLst/>
          </a:prstGeom>
        </p:spPr>
      </p:pic>
      <p:pic>
        <p:nvPicPr>
          <p:cNvPr id="10" name="Picture 9" descr="A graph of a number of different colored bars&#10;&#10;Description automatically generated">
            <a:extLst>
              <a:ext uri="{FF2B5EF4-FFF2-40B4-BE49-F238E27FC236}">
                <a16:creationId xmlns:a16="http://schemas.microsoft.com/office/drawing/2014/main" id="{09932B79-7920-92AD-7679-2C452789ED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745"/>
          <a:stretch/>
        </p:blipFill>
        <p:spPr>
          <a:xfrm>
            <a:off x="109329" y="1392290"/>
            <a:ext cx="2900013" cy="3600000"/>
          </a:xfrm>
          <a:prstGeom prst="rect">
            <a:avLst/>
          </a:prstGeom>
        </p:spPr>
      </p:pic>
      <p:grpSp>
        <p:nvGrpSpPr>
          <p:cNvPr id="2" name="Gruppo 1">
            <a:extLst>
              <a:ext uri="{FF2B5EF4-FFF2-40B4-BE49-F238E27FC236}">
                <a16:creationId xmlns:a16="http://schemas.microsoft.com/office/drawing/2014/main" id="{AD266F2E-846A-4F93-A90F-4F0A9004ECB1}"/>
              </a:ext>
            </a:extLst>
          </p:cNvPr>
          <p:cNvGrpSpPr/>
          <p:nvPr/>
        </p:nvGrpSpPr>
        <p:grpSpPr>
          <a:xfrm>
            <a:off x="6069978" y="942844"/>
            <a:ext cx="5732556" cy="4100591"/>
            <a:chOff x="6069978" y="942844"/>
            <a:chExt cx="5732556" cy="4100591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A0D5037B-C3D8-05B9-8277-D59BA862E5F7}"/>
                </a:ext>
              </a:extLst>
            </p:cNvPr>
            <p:cNvSpPr txBox="1"/>
            <p:nvPr/>
          </p:nvSpPr>
          <p:spPr>
            <a:xfrm>
              <a:off x="7017699" y="942844"/>
              <a:ext cx="3904583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dirty="0">
                  <a:solidFill>
                    <a:srgbClr val="92D050"/>
                  </a:solidFill>
                  <a:latin typeface="Josefin Sans"/>
                  <a:ea typeface="Lato" panose="020F0502020204030203" pitchFamily="34" charset="0"/>
                  <a:cs typeface="Lato" panose="020F0502020204030203" pitchFamily="34" charset="0"/>
                </a:rPr>
                <a:t>IRRIGATION METHODS</a:t>
              </a:r>
            </a:p>
          </p:txBody>
        </p:sp>
        <p:pic>
          <p:nvPicPr>
            <p:cNvPr id="5" name="Picture 4" descr="A graph of different colored squares&#10;&#10;Description automatically generated">
              <a:extLst>
                <a:ext uri="{FF2B5EF4-FFF2-40B4-BE49-F238E27FC236}">
                  <a16:creationId xmlns:a16="http://schemas.microsoft.com/office/drawing/2014/main" id="{6D00AFD7-18DD-B0F3-309F-B55C8B9FDF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5788"/>
            <a:stretch/>
          </p:blipFill>
          <p:spPr>
            <a:xfrm>
              <a:off x="6069978" y="1443435"/>
              <a:ext cx="2900013" cy="3600000"/>
            </a:xfrm>
            <a:prstGeom prst="rect">
              <a:avLst/>
            </a:prstGeom>
          </p:spPr>
        </p:pic>
        <p:pic>
          <p:nvPicPr>
            <p:cNvPr id="11" name="Picture 10" descr="A graph of different colored squares&#10;&#10;Description automatically generated">
              <a:extLst>
                <a:ext uri="{FF2B5EF4-FFF2-40B4-BE49-F238E27FC236}">
                  <a16:creationId xmlns:a16="http://schemas.microsoft.com/office/drawing/2014/main" id="{58DD0E2E-D04D-B959-110D-3C5AFC0ACD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928" r="18"/>
            <a:stretch/>
          </p:blipFill>
          <p:spPr>
            <a:xfrm>
              <a:off x="9000684" y="1405408"/>
              <a:ext cx="2801850" cy="3600000"/>
            </a:xfrm>
            <a:prstGeom prst="rect">
              <a:avLst/>
            </a:prstGeom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C0EEF92B-DACD-49C9-5224-D9A96856FCDA}"/>
              </a:ext>
            </a:extLst>
          </p:cNvPr>
          <p:cNvSpPr txBox="1"/>
          <p:nvPr/>
        </p:nvSpPr>
        <p:spPr>
          <a:xfrm>
            <a:off x="1405085" y="930093"/>
            <a:ext cx="34981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chemeClr val="accent2"/>
                </a:solidFill>
                <a:latin typeface="Josefin Sans"/>
                <a:ea typeface="Lato" panose="020F0502020204030203" pitchFamily="34" charset="0"/>
                <a:cs typeface="Lato" panose="020F0502020204030203" pitchFamily="34" charset="0"/>
              </a:rPr>
              <a:t>CROPS</a:t>
            </a:r>
          </a:p>
        </p:txBody>
      </p:sp>
      <p:sp>
        <p:nvSpPr>
          <p:cNvPr id="17" name="Titolo 1">
            <a:extLst>
              <a:ext uri="{FF2B5EF4-FFF2-40B4-BE49-F238E27FC236}">
                <a16:creationId xmlns:a16="http://schemas.microsoft.com/office/drawing/2014/main" id="{1DBC1A47-51ED-48FD-A54B-6DC02749D05E}"/>
              </a:ext>
            </a:extLst>
          </p:cNvPr>
          <p:cNvSpPr txBox="1">
            <a:spLocks/>
          </p:cNvSpPr>
          <p:nvPr/>
        </p:nvSpPr>
        <p:spPr>
          <a:xfrm>
            <a:off x="281354" y="187294"/>
            <a:ext cx="9280818" cy="9411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Josefin Sans" pitchFamily="2" charset="77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>
                <a:solidFill>
                  <a:srgbClr val="70AD47"/>
                </a:solidFill>
              </a:rPr>
              <a:t>5</a:t>
            </a:r>
            <a:r>
              <a:rPr kumimoji="0" lang="it-IT" sz="2800" b="0" i="0" u="none" strike="noStrike" kern="1200" cap="all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Josefin Sans" pitchFamily="2" charset="77"/>
                <a:ea typeface="+mj-ea"/>
                <a:cs typeface="+mj-cs"/>
              </a:rPr>
              <a:t>. RESULTS: SIMULATIONS – CHANGES IN PREFERENCES</a:t>
            </a:r>
          </a:p>
        </p:txBody>
      </p:sp>
      <p:grpSp>
        <p:nvGrpSpPr>
          <p:cNvPr id="12" name="Gruppo 11">
            <a:extLst>
              <a:ext uri="{FF2B5EF4-FFF2-40B4-BE49-F238E27FC236}">
                <a16:creationId xmlns:a16="http://schemas.microsoft.com/office/drawing/2014/main" id="{60514566-9DF3-4FEC-8665-654595E6D088}"/>
              </a:ext>
            </a:extLst>
          </p:cNvPr>
          <p:cNvGrpSpPr/>
          <p:nvPr/>
        </p:nvGrpSpPr>
        <p:grpSpPr>
          <a:xfrm>
            <a:off x="704792" y="3576320"/>
            <a:ext cx="3926202" cy="2974612"/>
            <a:chOff x="704792" y="3576320"/>
            <a:chExt cx="3926202" cy="2974612"/>
          </a:xfrm>
        </p:grpSpPr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FF5512D6-1518-404C-697C-6555C08B88AC}"/>
                </a:ext>
              </a:extLst>
            </p:cNvPr>
            <p:cNvCxnSpPr>
              <a:cxnSpLocks/>
              <a:stCxn id="19" idx="0"/>
              <a:endCxn id="21" idx="7"/>
            </p:cNvCxnSpPr>
            <p:nvPr/>
          </p:nvCxnSpPr>
          <p:spPr>
            <a:xfrm flipV="1">
              <a:off x="2667893" y="3957893"/>
              <a:ext cx="966638" cy="1507817"/>
            </a:xfrm>
            <a:prstGeom prst="straightConnector1">
              <a:avLst/>
            </a:prstGeom>
            <a:ln w="28575">
              <a:solidFill>
                <a:schemeClr val="accent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766C7223-CDD9-8984-94A1-32F98017BB6C}"/>
                </a:ext>
              </a:extLst>
            </p:cNvPr>
            <p:cNvSpPr/>
            <p:nvPr/>
          </p:nvSpPr>
          <p:spPr>
            <a:xfrm rot="10800000">
              <a:off x="3527471" y="3576320"/>
              <a:ext cx="731049" cy="447040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2"/>
                </a:solidFill>
              </a:endParaRPr>
            </a:p>
          </p:txBody>
        </p:sp>
        <p:grpSp>
          <p:nvGrpSpPr>
            <p:cNvPr id="7" name="Gruppo 6">
              <a:extLst>
                <a:ext uri="{FF2B5EF4-FFF2-40B4-BE49-F238E27FC236}">
                  <a16:creationId xmlns:a16="http://schemas.microsoft.com/office/drawing/2014/main" id="{2A68AAE8-C2A9-4E5C-8373-AD0DCA4E5754}"/>
                </a:ext>
              </a:extLst>
            </p:cNvPr>
            <p:cNvGrpSpPr/>
            <p:nvPr/>
          </p:nvGrpSpPr>
          <p:grpSpPr>
            <a:xfrm>
              <a:off x="704792" y="5465710"/>
              <a:ext cx="3926202" cy="1085222"/>
              <a:chOff x="704792" y="5465710"/>
              <a:chExt cx="3926202" cy="1085222"/>
            </a:xfrm>
          </p:grpSpPr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D4B0BD21-C460-D884-89D2-E61B405DCC97}"/>
                  </a:ext>
                </a:extLst>
              </p:cNvPr>
              <p:cNvSpPr/>
              <p:nvPr/>
            </p:nvSpPr>
            <p:spPr>
              <a:xfrm>
                <a:off x="704792" y="5465710"/>
                <a:ext cx="3926202" cy="1085222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2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Most risk-averse cluster       has higher preference for legumes</a:t>
                </a:r>
              </a:p>
            </p:txBody>
          </p:sp>
          <p:grpSp>
            <p:nvGrpSpPr>
              <p:cNvPr id="22" name="Gruppo 21">
                <a:extLst>
                  <a:ext uri="{FF2B5EF4-FFF2-40B4-BE49-F238E27FC236}">
                    <a16:creationId xmlns:a16="http://schemas.microsoft.com/office/drawing/2014/main" id="{0A757C65-7921-4B60-BB4D-0041A54AAFC5}"/>
                  </a:ext>
                </a:extLst>
              </p:cNvPr>
              <p:cNvGrpSpPr/>
              <p:nvPr/>
            </p:nvGrpSpPr>
            <p:grpSpPr>
              <a:xfrm>
                <a:off x="3594623" y="5698526"/>
                <a:ext cx="417540" cy="316462"/>
                <a:chOff x="4237152" y="5900183"/>
                <a:chExt cx="417540" cy="427505"/>
              </a:xfrm>
            </p:grpSpPr>
            <p:sp>
              <p:nvSpPr>
                <p:cNvPr id="23" name="Oval 9">
                  <a:extLst>
                    <a:ext uri="{FF2B5EF4-FFF2-40B4-BE49-F238E27FC236}">
                      <a16:creationId xmlns:a16="http://schemas.microsoft.com/office/drawing/2014/main" id="{712794D3-E350-46C3-AD30-8F8190CB00EF}"/>
                    </a:ext>
                  </a:extLst>
                </p:cNvPr>
                <p:cNvSpPr/>
                <p:nvPr/>
              </p:nvSpPr>
              <p:spPr>
                <a:xfrm>
                  <a:off x="4281471" y="5918774"/>
                  <a:ext cx="318927" cy="408914"/>
                </a:xfrm>
                <a:prstGeom prst="ellipse">
                  <a:avLst/>
                </a:prstGeom>
                <a:solidFill>
                  <a:srgbClr val="E2B33C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Open Sans"/>
                    <a:ea typeface="Lato" panose="020F0502020204030203" pitchFamily="34" charset="0"/>
                    <a:cs typeface="Lato" panose="020F0502020204030203" pitchFamily="34" charset="0"/>
                  </a:endParaRPr>
                </a:p>
              </p:txBody>
            </p:sp>
            <p:sp>
              <p:nvSpPr>
                <p:cNvPr id="24" name="TextBox 10">
                  <a:extLst>
                    <a:ext uri="{FF2B5EF4-FFF2-40B4-BE49-F238E27FC236}">
                      <a16:creationId xmlns:a16="http://schemas.microsoft.com/office/drawing/2014/main" id="{117190F1-A9A3-4E06-9F0C-7EF0964CD964}"/>
                    </a:ext>
                  </a:extLst>
                </p:cNvPr>
                <p:cNvSpPr txBox="1"/>
                <p:nvPr/>
              </p:nvSpPr>
              <p:spPr>
                <a:xfrm>
                  <a:off x="4237152" y="5900183"/>
                  <a:ext cx="41754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Open Sans"/>
                      <a:ea typeface="Lato" panose="020F0502020204030203" pitchFamily="34" charset="0"/>
                      <a:cs typeface="Lato" panose="020F0502020204030203" pitchFamily="34" charset="0"/>
                    </a:rPr>
                    <a:t>C1</a:t>
                  </a:r>
                </a:p>
              </p:txBody>
            </p:sp>
          </p:grpSp>
        </p:grpSp>
      </p:grpSp>
      <p:grpSp>
        <p:nvGrpSpPr>
          <p:cNvPr id="14" name="Gruppo 13">
            <a:extLst>
              <a:ext uri="{FF2B5EF4-FFF2-40B4-BE49-F238E27FC236}">
                <a16:creationId xmlns:a16="http://schemas.microsoft.com/office/drawing/2014/main" id="{1114FD0D-9AF2-4EE2-B826-A69807F10084}"/>
              </a:ext>
            </a:extLst>
          </p:cNvPr>
          <p:cNvGrpSpPr/>
          <p:nvPr/>
        </p:nvGrpSpPr>
        <p:grpSpPr>
          <a:xfrm>
            <a:off x="6193095" y="1404432"/>
            <a:ext cx="5757510" cy="5133382"/>
            <a:chOff x="6193095" y="1404432"/>
            <a:chExt cx="5757510" cy="5133382"/>
          </a:xfrm>
        </p:grpSpPr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51371F20-6D96-2C6E-3F32-45302C4087C1}"/>
                </a:ext>
              </a:extLst>
            </p:cNvPr>
            <p:cNvCxnSpPr>
              <a:cxnSpLocks/>
              <a:stCxn id="26" idx="0"/>
              <a:endCxn id="28" idx="7"/>
            </p:cNvCxnSpPr>
            <p:nvPr/>
          </p:nvCxnSpPr>
          <p:spPr>
            <a:xfrm flipV="1">
              <a:off x="9071850" y="3635474"/>
              <a:ext cx="708266" cy="1817118"/>
            </a:xfrm>
            <a:prstGeom prst="straightConnector1">
              <a:avLst/>
            </a:prstGeom>
            <a:ln w="28575">
              <a:solidFill>
                <a:schemeClr val="accent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DAA4E7D9-2E0F-40D4-9529-CAA41D93EB0C}"/>
                </a:ext>
              </a:extLst>
            </p:cNvPr>
            <p:cNvSpPr/>
            <p:nvPr/>
          </p:nvSpPr>
          <p:spPr>
            <a:xfrm rot="10918209">
              <a:off x="9557040" y="1404432"/>
              <a:ext cx="1739830" cy="2639250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2"/>
                </a:solidFill>
              </a:endParaRPr>
            </a:p>
          </p:txBody>
        </p:sp>
        <p:grpSp>
          <p:nvGrpSpPr>
            <p:cNvPr id="9" name="Gruppo 8">
              <a:extLst>
                <a:ext uri="{FF2B5EF4-FFF2-40B4-BE49-F238E27FC236}">
                  <a16:creationId xmlns:a16="http://schemas.microsoft.com/office/drawing/2014/main" id="{F8C6DDF4-F5FC-4446-8A10-FC6FC3BF19C3}"/>
                </a:ext>
              </a:extLst>
            </p:cNvPr>
            <p:cNvGrpSpPr/>
            <p:nvPr/>
          </p:nvGrpSpPr>
          <p:grpSpPr>
            <a:xfrm>
              <a:off x="6193095" y="5452592"/>
              <a:ext cx="5757510" cy="1085222"/>
              <a:chOff x="6193095" y="5452592"/>
              <a:chExt cx="5757510" cy="1085222"/>
            </a:xfrm>
          </p:grpSpPr>
          <p:sp>
            <p:nvSpPr>
              <p:cNvPr id="26" name="Rectangle: Rounded Corners 25">
                <a:extLst>
                  <a:ext uri="{FF2B5EF4-FFF2-40B4-BE49-F238E27FC236}">
                    <a16:creationId xmlns:a16="http://schemas.microsoft.com/office/drawing/2014/main" id="{37C42A56-BD41-1525-02CE-B95011311502}"/>
                  </a:ext>
                </a:extLst>
              </p:cNvPr>
              <p:cNvSpPr/>
              <p:nvPr/>
            </p:nvSpPr>
            <p:spPr>
              <a:xfrm>
                <a:off x="6193095" y="5452592"/>
                <a:ext cx="5757510" cy="1085222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2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Most risk-averse clusters            have lower preference for Alternate Wetting and Drying (AWD) compared to flood irrigation</a:t>
                </a:r>
              </a:p>
            </p:txBody>
          </p:sp>
          <p:grpSp>
            <p:nvGrpSpPr>
              <p:cNvPr id="25" name="Gruppo 24">
                <a:extLst>
                  <a:ext uri="{FF2B5EF4-FFF2-40B4-BE49-F238E27FC236}">
                    <a16:creationId xmlns:a16="http://schemas.microsoft.com/office/drawing/2014/main" id="{C36D6246-0120-42B4-B207-02A6852D049A}"/>
                  </a:ext>
                </a:extLst>
              </p:cNvPr>
              <p:cNvGrpSpPr/>
              <p:nvPr/>
            </p:nvGrpSpPr>
            <p:grpSpPr>
              <a:xfrm>
                <a:off x="9425983" y="5541151"/>
                <a:ext cx="417540" cy="302700"/>
                <a:chOff x="4101518" y="5761008"/>
                <a:chExt cx="417540" cy="408914"/>
              </a:xfrm>
            </p:grpSpPr>
            <p:sp>
              <p:nvSpPr>
                <p:cNvPr id="29" name="Oval 9">
                  <a:extLst>
                    <a:ext uri="{FF2B5EF4-FFF2-40B4-BE49-F238E27FC236}">
                      <a16:creationId xmlns:a16="http://schemas.microsoft.com/office/drawing/2014/main" id="{6FD39647-2E96-4E6B-A898-D94FA062D9F6}"/>
                    </a:ext>
                  </a:extLst>
                </p:cNvPr>
                <p:cNvSpPr/>
                <p:nvPr/>
              </p:nvSpPr>
              <p:spPr>
                <a:xfrm>
                  <a:off x="4136724" y="5761008"/>
                  <a:ext cx="318927" cy="408914"/>
                </a:xfrm>
                <a:prstGeom prst="ellipse">
                  <a:avLst/>
                </a:prstGeom>
                <a:solidFill>
                  <a:srgbClr val="E2B33C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Open Sans"/>
                    <a:ea typeface="Lato" panose="020F0502020204030203" pitchFamily="34" charset="0"/>
                    <a:cs typeface="Lato" panose="020F0502020204030203" pitchFamily="34" charset="0"/>
                  </a:endParaRPr>
                </a:p>
              </p:txBody>
            </p:sp>
            <p:sp>
              <p:nvSpPr>
                <p:cNvPr id="30" name="TextBox 10">
                  <a:extLst>
                    <a:ext uri="{FF2B5EF4-FFF2-40B4-BE49-F238E27FC236}">
                      <a16:creationId xmlns:a16="http://schemas.microsoft.com/office/drawing/2014/main" id="{B16CF5AE-B3D4-4159-9745-DE0ABD5A54D9}"/>
                    </a:ext>
                  </a:extLst>
                </p:cNvPr>
                <p:cNvSpPr txBox="1"/>
                <p:nvPr/>
              </p:nvSpPr>
              <p:spPr>
                <a:xfrm>
                  <a:off x="4101518" y="5764881"/>
                  <a:ext cx="41754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Open Sans"/>
                      <a:ea typeface="Lato" panose="020F0502020204030203" pitchFamily="34" charset="0"/>
                      <a:cs typeface="Lato" panose="020F0502020204030203" pitchFamily="34" charset="0"/>
                    </a:rPr>
                    <a:t>C1</a:t>
                  </a:r>
                </a:p>
              </p:txBody>
            </p:sp>
          </p:grpSp>
          <p:grpSp>
            <p:nvGrpSpPr>
              <p:cNvPr id="31" name="Gruppo 30">
                <a:extLst>
                  <a:ext uri="{FF2B5EF4-FFF2-40B4-BE49-F238E27FC236}">
                    <a16:creationId xmlns:a16="http://schemas.microsoft.com/office/drawing/2014/main" id="{2579B289-F36B-44B2-BD63-C39331AAE781}"/>
                  </a:ext>
                </a:extLst>
              </p:cNvPr>
              <p:cNvGrpSpPr/>
              <p:nvPr/>
            </p:nvGrpSpPr>
            <p:grpSpPr>
              <a:xfrm>
                <a:off x="9825702" y="5555503"/>
                <a:ext cx="413388" cy="315298"/>
                <a:chOff x="419397" y="3476737"/>
                <a:chExt cx="496226" cy="414082"/>
              </a:xfrm>
            </p:grpSpPr>
            <p:sp>
              <p:nvSpPr>
                <p:cNvPr id="32" name="Oval 3">
                  <a:extLst>
                    <a:ext uri="{FF2B5EF4-FFF2-40B4-BE49-F238E27FC236}">
                      <a16:creationId xmlns:a16="http://schemas.microsoft.com/office/drawing/2014/main" id="{38ADC384-3D12-4CE0-A6E0-1C95C3FDE6B0}"/>
                    </a:ext>
                  </a:extLst>
                </p:cNvPr>
                <p:cNvSpPr/>
                <p:nvPr/>
              </p:nvSpPr>
              <p:spPr>
                <a:xfrm>
                  <a:off x="483050" y="3481904"/>
                  <a:ext cx="368920" cy="408915"/>
                </a:xfrm>
                <a:prstGeom prst="ellipse">
                  <a:avLst/>
                </a:prstGeom>
                <a:solidFill>
                  <a:srgbClr val="E24D28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Open Sans"/>
                    <a:ea typeface="Lato" panose="020F0502020204030203" pitchFamily="34" charset="0"/>
                    <a:cs typeface="Lato" panose="020F0502020204030203" pitchFamily="34" charset="0"/>
                  </a:endParaRPr>
                </a:p>
              </p:txBody>
            </p:sp>
            <p:sp>
              <p:nvSpPr>
                <p:cNvPr id="33" name="TextBox 4">
                  <a:extLst>
                    <a:ext uri="{FF2B5EF4-FFF2-40B4-BE49-F238E27FC236}">
                      <a16:creationId xmlns:a16="http://schemas.microsoft.com/office/drawing/2014/main" id="{D2C41337-43C6-40E2-8986-511665078C2C}"/>
                    </a:ext>
                  </a:extLst>
                </p:cNvPr>
                <p:cNvSpPr txBox="1"/>
                <p:nvPr/>
              </p:nvSpPr>
              <p:spPr>
                <a:xfrm>
                  <a:off x="419397" y="3476737"/>
                  <a:ext cx="496226" cy="40420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Open Sans"/>
                      <a:ea typeface="Lato" panose="020F0502020204030203" pitchFamily="34" charset="0"/>
                      <a:cs typeface="Lato" panose="020F0502020204030203" pitchFamily="34" charset="0"/>
                    </a:rPr>
                    <a:t>C3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065542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17F49AA-DFC5-7B4A-96E3-9740418AF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chemeClr val="accent6"/>
                </a:solidFill>
              </a:rPr>
              <a:t>6. REMARKS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6F0CBA14-BE35-44AA-884A-F6AC27B027CB}"/>
              </a:ext>
            </a:extLst>
          </p:cNvPr>
          <p:cNvSpPr/>
          <p:nvPr/>
        </p:nvSpPr>
        <p:spPr>
          <a:xfrm>
            <a:off x="485283" y="947995"/>
            <a:ext cx="858989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Social learning</a:t>
            </a: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</a:t>
            </a:r>
            <a:r>
              <a:rPr kumimoji="0" lang="en-GB" sz="2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"/>
                <a:ea typeface="+mn-ea"/>
                <a:cs typeface="+mn-cs"/>
              </a:rPr>
              <a:t>provides</a:t>
            </a: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new datasets/insights 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for 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behavior heterogeneity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in decision-making processes</a:t>
            </a: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srgbClr val="70AD47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200" b="1" i="0" u="none" strike="noStrike" kern="1200" cap="none" spc="0" normalizeH="0" baseline="0" noProof="0" dirty="0">
              <a:ln>
                <a:noFill/>
              </a:ln>
              <a:solidFill>
                <a:srgbClr val="70AD47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T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he </a:t>
            </a: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triple-loop approach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contributes to delineate farmers’ adaptive capacity (surveys &amp; interviews) – enriching </a:t>
            </a: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governance</a:t>
            </a: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srgbClr val="70AD47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200" b="1" i="0" u="none" strike="noStrike" kern="1200" cap="none" spc="0" normalizeH="0" baseline="0" noProof="0" dirty="0">
              <a:ln>
                <a:noFill/>
              </a:ln>
              <a:solidFill>
                <a:srgbClr val="70AD47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Lato" panose="020F0502020204030203" pitchFamily="34" charset="0"/>
                <a:cs typeface="Lato" panose="020F0502020204030203" pitchFamily="34" charset="0"/>
              </a:rPr>
              <a:t>Sample clustering provides an overview of farmers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Open Sans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Open Sans"/>
                <a:ea typeface="Lato" panose="020F0502020204030203" pitchFamily="34" charset="0"/>
                <a:cs typeface="Lato" panose="020F0502020204030203" pitchFamily="34" charset="0"/>
              </a:rPr>
              <a:t>heterogeneity, 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Lato" panose="020F0502020204030203" pitchFamily="34" charset="0"/>
                <a:cs typeface="Lato" panose="020F0502020204030203" pitchFamily="34" charset="0"/>
              </a:rPr>
              <a:t>being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Open Sans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Lato" panose="020F0502020204030203" pitchFamily="34" charset="0"/>
                <a:cs typeface="Lato" panose="020F0502020204030203" pitchFamily="34" charset="0"/>
              </a:rPr>
              <a:t>farmers adapted through:</a:t>
            </a:r>
            <a:r>
              <a:rPr kumimoji="0" lang="it-IT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</a:t>
            </a:r>
            <a:r>
              <a:rPr kumimoji="0" lang="it-IT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Crop</a:t>
            </a:r>
            <a:r>
              <a:rPr kumimoji="0" lang="it-IT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</a:t>
            </a:r>
            <a:r>
              <a:rPr kumimoji="0" lang="it-IT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diversification</a:t>
            </a:r>
            <a:r>
              <a:rPr kumimoji="0" lang="it-IT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, Cooperation, Insurance, and </a:t>
            </a:r>
            <a:r>
              <a:rPr kumimoji="0" lang="it-IT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Climate</a:t>
            </a:r>
            <a:r>
              <a:rPr kumimoji="0" lang="it-IT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</a:t>
            </a:r>
            <a:r>
              <a:rPr kumimoji="0" lang="it-IT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services</a:t>
            </a:r>
            <a:r>
              <a:rPr kumimoji="0" lang="it-IT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70AD47"/>
              </a:solidFill>
              <a:effectLst/>
              <a:uLnTx/>
              <a:uFillTx/>
              <a:latin typeface="Open Sans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Open Sans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Open Sans"/>
                <a:ea typeface="Lato" panose="020F0502020204030203" pitchFamily="34" charset="0"/>
                <a:cs typeface="Lato" panose="020F0502020204030203" pitchFamily="34" charset="0"/>
              </a:rPr>
              <a:t>Rationality vs Risk preferences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Open Sans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Lato" panose="020F0502020204030203" pitchFamily="34" charset="0"/>
                <a:cs typeface="Lato" panose="020F0502020204030203" pitchFamily="34" charset="0"/>
              </a:rPr>
              <a:t>→ risk aversion significantly influences farmers’ decisions on crops (more legumes) and irrigation methods (less AWD)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Open Sans"/>
                <a:ea typeface="Lato" panose="020F0502020204030203" pitchFamily="34" charset="0"/>
                <a:cs typeface="Lato" panose="020F0502020204030203" pitchFamily="34" charset="0"/>
              </a:rPr>
              <a:t>Behavior modelling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Lato" panose="020F0502020204030203" pitchFamily="34" charset="0"/>
                <a:cs typeface="Lato" panose="020F0502020204030203" pitchFamily="34" charset="0"/>
              </a:rPr>
              <a:t>provides 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Open Sans"/>
                <a:ea typeface="Lato" panose="020F0502020204030203" pitchFamily="34" charset="0"/>
                <a:cs typeface="Lato" panose="020F0502020204030203" pitchFamily="34" charset="0"/>
              </a:rPr>
              <a:t>clues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Open Sans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Lato" panose="020F0502020204030203" pitchFamily="34" charset="0"/>
                <a:cs typeface="Lato" panose="020F0502020204030203" pitchFamily="34" charset="0"/>
              </a:rPr>
              <a:t>to anticipate more 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Open Sans"/>
                <a:ea typeface="Lato" panose="020F0502020204030203" pitchFamily="34" charset="0"/>
                <a:cs typeface="Lato" panose="020F0502020204030203" pitchFamily="34" charset="0"/>
              </a:rPr>
              <a:t>robust decisions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Lato" panose="020F0502020204030203" pitchFamily="34" charset="0"/>
                <a:cs typeface="Lato" panose="020F0502020204030203" pitchFamily="34" charset="0"/>
              </a:rPr>
              <a:t>and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Open Sans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200" dirty="0">
                <a:latin typeface="Open Sans"/>
                <a:ea typeface="Lato" panose="020F0502020204030203" pitchFamily="34" charset="0"/>
                <a:cs typeface="Lato" panose="020F0502020204030203" pitchFamily="34" charset="0"/>
              </a:rPr>
              <a:t>facilitates strategies for 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Open Sans"/>
                <a:ea typeface="Lato" panose="020F0502020204030203" pitchFamily="34" charset="0"/>
                <a:cs typeface="Lato" panose="020F0502020204030203" pitchFamily="34" charset="0"/>
              </a:rPr>
              <a:t>policy co-design</a:t>
            </a:r>
            <a:endParaRPr kumimoji="0" lang="it-IT" sz="2200" b="1" i="0" u="none" strike="noStrike" kern="1200" cap="none" spc="0" normalizeH="0" baseline="0" noProof="0" dirty="0">
              <a:ln>
                <a:noFill/>
              </a:ln>
              <a:solidFill>
                <a:srgbClr val="70AD47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95596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8F29F1DC-7DF5-EE45-BFA1-DDFF80BDD0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" r="304"/>
          <a:stretch/>
        </p:blipFill>
        <p:spPr>
          <a:xfrm>
            <a:off x="-9729" y="-20989"/>
            <a:ext cx="12201729" cy="6905483"/>
          </a:xfrm>
          <a:prstGeom prst="rect">
            <a:avLst/>
          </a:prstGeom>
        </p:spPr>
      </p:pic>
      <p:sp>
        <p:nvSpPr>
          <p:cNvPr id="20" name="Rectangle 14">
            <a:extLst>
              <a:ext uri="{FF2B5EF4-FFF2-40B4-BE49-F238E27FC236}">
                <a16:creationId xmlns:a16="http://schemas.microsoft.com/office/drawing/2014/main" id="{40725A18-B378-3643-9126-C7D7F868822E}"/>
              </a:ext>
            </a:extLst>
          </p:cNvPr>
          <p:cNvSpPr/>
          <p:nvPr/>
        </p:nvSpPr>
        <p:spPr>
          <a:xfrm>
            <a:off x="-9730" y="-31483"/>
            <a:ext cx="8842443" cy="6920966"/>
          </a:xfrm>
          <a:prstGeom prst="rect">
            <a:avLst/>
          </a:prstGeom>
          <a:solidFill>
            <a:srgbClr val="00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 dirty="0"/>
          </a:p>
        </p:txBody>
      </p:sp>
      <p:sp>
        <p:nvSpPr>
          <p:cNvPr id="2" name="AutoShape 2" descr="Water statistics - Statistics Explained">
            <a:extLst>
              <a:ext uri="{FF2B5EF4-FFF2-40B4-BE49-F238E27FC236}">
                <a16:creationId xmlns:a16="http://schemas.microsoft.com/office/drawing/2014/main" id="{3E1B06B2-4940-CF4E-976C-22AAA3CE4C5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T" sz="1351"/>
          </a:p>
        </p:txBody>
      </p:sp>
      <p:sp>
        <p:nvSpPr>
          <p:cNvPr id="3" name="AutoShape 4" descr="Water statistics - Statistics Explained">
            <a:extLst>
              <a:ext uri="{FF2B5EF4-FFF2-40B4-BE49-F238E27FC236}">
                <a16:creationId xmlns:a16="http://schemas.microsoft.com/office/drawing/2014/main" id="{36F73910-0312-D842-8778-50C48882899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T" sz="1351"/>
          </a:p>
        </p:txBody>
      </p:sp>
      <p:pic>
        <p:nvPicPr>
          <p:cNvPr id="18" name="Immagine 17">
            <a:extLst>
              <a:ext uri="{FF2B5EF4-FFF2-40B4-BE49-F238E27FC236}">
                <a16:creationId xmlns:a16="http://schemas.microsoft.com/office/drawing/2014/main" id="{78583BE4-9D87-8C48-999D-96071506B9D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40000"/>
          </a:blip>
          <a:stretch>
            <a:fillRect/>
          </a:stretch>
        </p:blipFill>
        <p:spPr>
          <a:xfrm>
            <a:off x="8739554" y="-260201"/>
            <a:ext cx="3534612" cy="3915666"/>
          </a:xfrm>
          <a:prstGeom prst="rect">
            <a:avLst/>
          </a:prstGeom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FBBDE10C-1FAB-2543-B537-18DDA2EC781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40000"/>
          </a:blip>
          <a:stretch>
            <a:fillRect/>
          </a:stretch>
        </p:blipFill>
        <p:spPr>
          <a:xfrm>
            <a:off x="8739555" y="3239137"/>
            <a:ext cx="3534612" cy="3915667"/>
          </a:xfrm>
          <a:prstGeom prst="rect">
            <a:avLst/>
          </a:prstGeom>
        </p:spPr>
      </p:pic>
      <p:pic>
        <p:nvPicPr>
          <p:cNvPr id="22" name="Picture 10">
            <a:extLst>
              <a:ext uri="{FF2B5EF4-FFF2-40B4-BE49-F238E27FC236}">
                <a16:creationId xmlns:a16="http://schemas.microsoft.com/office/drawing/2014/main" id="{494FCAC1-AD08-7442-9DAB-456E6935D2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9836" b="89930" l="9980" r="92095">
                        <a14:foregroundMark x1="38241" y1="37471" x2="38241" y2="37471"/>
                        <a14:foregroundMark x1="44862" y1="38642" x2="44862" y2="38642"/>
                        <a14:foregroundMark x1="47826" y1="39813" x2="47826" y2="39813"/>
                        <a14:foregroundMark x1="52174" y1="41686" x2="52174" y2="41686"/>
                        <a14:foregroundMark x1="55731" y1="38407" x2="55731" y2="38407"/>
                        <a14:foregroundMark x1="60968" y1="37939" x2="60968" y2="37939"/>
                        <a14:foregroundMark x1="66304" y1="37939" x2="66304" y2="37939"/>
                        <a14:foregroundMark x1="70949" y1="42155" x2="70949" y2="42155"/>
                        <a14:foregroundMark x1="76877" y1="46838" x2="76877" y2="46838"/>
                        <a14:foregroundMark x1="79941" y1="45433" x2="79941" y2="45433"/>
                        <a14:foregroundMark x1="88439" y1="48712" x2="88439" y2="48712"/>
                        <a14:foregroundMark x1="37451" y1="62061" x2="37451" y2="62061"/>
                        <a14:foregroundMark x1="41403" y1="61124" x2="41403" y2="61124"/>
                        <a14:foregroundMark x1="43182" y1="61124" x2="43182" y2="61124"/>
                        <a14:foregroundMark x1="47134" y1="60187" x2="47134" y2="60187"/>
                        <a14:foregroundMark x1="52174" y1="61358" x2="52174" y2="61358"/>
                        <a14:foregroundMark x1="57609" y1="59485" x2="57609" y2="59485"/>
                        <a14:foregroundMark x1="61858" y1="63466" x2="61858" y2="63466"/>
                        <a14:foregroundMark x1="65514" y1="62061" x2="65514" y2="62061"/>
                        <a14:foregroundMark x1="67292" y1="60187" x2="67292" y2="60187"/>
                        <a14:foregroundMark x1="72036" y1="60187" x2="72036" y2="60187"/>
                        <a14:foregroundMark x1="57609" y1="57377" x2="57609" y2="57377"/>
                        <a14:backgroundMark x1="34190" y1="42155" x2="34190" y2="42155"/>
                        <a14:backgroundMark x1="38241" y1="40749" x2="38241" y2="40749"/>
                        <a14:backgroundMark x1="47826" y1="61827" x2="47826" y2="61827"/>
                        <a14:backgroundMark x1="57016" y1="63232" x2="57016" y2="63232"/>
                        <a14:backgroundMark x1="65119" y1="63934" x2="65119" y2="63934"/>
                        <a14:backgroundMark x1="65020" y1="59016" x2="65020" y2="59016"/>
                        <a14:backgroundMark x1="68379" y1="63700" x2="68379" y2="637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172" y="5627619"/>
            <a:ext cx="3067822" cy="1230381"/>
          </a:xfrm>
          <a:prstGeom prst="rect">
            <a:avLst/>
          </a:prstGeom>
        </p:spPr>
      </p:pic>
      <p:pic>
        <p:nvPicPr>
          <p:cNvPr id="23" name="Immagine 22" descr="Immagine che contiene disegnando, piatto&#10;&#10;Descrizione generata automaticamente">
            <a:extLst>
              <a:ext uri="{FF2B5EF4-FFF2-40B4-BE49-F238E27FC236}">
                <a16:creationId xmlns:a16="http://schemas.microsoft.com/office/drawing/2014/main" id="{8AA314A7-D0EE-AF4E-8EF8-E495463FF1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7286" y="251282"/>
            <a:ext cx="3081158" cy="564795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C4749650-C343-46EA-96A5-B06602A672A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7254" y="251282"/>
            <a:ext cx="1302258" cy="1032510"/>
          </a:xfrm>
          <a:prstGeom prst="rect">
            <a:avLst/>
          </a:prstGeom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A468A5FA-AACE-4C6D-BB66-945660B46210}"/>
              </a:ext>
            </a:extLst>
          </p:cNvPr>
          <p:cNvSpPr txBox="1"/>
          <p:nvPr/>
        </p:nvSpPr>
        <p:spPr>
          <a:xfrm>
            <a:off x="7207045" y="1352001"/>
            <a:ext cx="130225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>
                <a:solidFill>
                  <a:srgbClr val="F0EA00"/>
                </a:solidFill>
                <a:latin typeface="Josefin Sans"/>
              </a:rPr>
              <a:t>HS5.3.1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D98161E4-E81A-4DB3-AA15-5F31D8A736B7}"/>
              </a:ext>
            </a:extLst>
          </p:cNvPr>
          <p:cNvSpPr txBox="1"/>
          <p:nvPr/>
        </p:nvSpPr>
        <p:spPr>
          <a:xfrm>
            <a:off x="2222090" y="2323359"/>
            <a:ext cx="64352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3600" dirty="0">
                <a:solidFill>
                  <a:schemeClr val="bg1"/>
                </a:solidFill>
                <a:latin typeface="Josefin Sans" pitchFamily="2" charset="77"/>
              </a:rPr>
              <a:t>THANKS FOR </a:t>
            </a:r>
          </a:p>
          <a:p>
            <a:pPr algn="r"/>
            <a:r>
              <a:rPr lang="it-IT" sz="3600" dirty="0">
                <a:solidFill>
                  <a:schemeClr val="bg1"/>
                </a:solidFill>
                <a:latin typeface="Josefin Sans" pitchFamily="2" charset="77"/>
              </a:rPr>
              <a:t>YOUR ATTENTION!</a:t>
            </a:r>
          </a:p>
        </p:txBody>
      </p:sp>
      <p:sp>
        <p:nvSpPr>
          <p:cNvPr id="25" name="Segnaposto testo 8">
            <a:extLst>
              <a:ext uri="{FF2B5EF4-FFF2-40B4-BE49-F238E27FC236}">
                <a16:creationId xmlns:a16="http://schemas.microsoft.com/office/drawing/2014/main" id="{338B0468-E05B-4562-B7A3-C63ADACB4429}"/>
              </a:ext>
            </a:extLst>
          </p:cNvPr>
          <p:cNvSpPr txBox="1">
            <a:spLocks/>
          </p:cNvSpPr>
          <p:nvPr/>
        </p:nvSpPr>
        <p:spPr>
          <a:xfrm>
            <a:off x="5224202" y="5839254"/>
            <a:ext cx="3552825" cy="7655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0" i="0" kern="1200">
                <a:solidFill>
                  <a:srgbClr val="4BAB3D"/>
                </a:solidFill>
                <a:latin typeface="Lato Light" panose="020F0302020204030203" pitchFamily="34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defRPr/>
            </a:pPr>
            <a:r>
              <a:rPr lang="it-IT" sz="1800" dirty="0">
                <a:solidFill>
                  <a:schemeClr val="bg1"/>
                </a:solidFill>
                <a:latin typeface="Josefin Sans"/>
              </a:rPr>
              <a:t>https://www.ei.deib.polimi.it/</a:t>
            </a:r>
          </a:p>
          <a:p>
            <a:pPr lvl="0" algn="l"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Josefin Sans"/>
              </a:rPr>
              <a:t>www.modfabe.deib.polimi.it</a:t>
            </a:r>
            <a:endParaRPr kumimoji="0" lang="it-IT" sz="1800" b="1" i="0" u="none" strike="noStrike" kern="1200" cap="none" spc="0" normalizeH="0" baseline="0" noProof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Josefin San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Josefin Sans"/>
            </a:endParaRPr>
          </a:p>
        </p:txBody>
      </p:sp>
      <p:pic>
        <p:nvPicPr>
          <p:cNvPr id="26" name="Elemento grafico 25" descr="Internet">
            <a:extLst>
              <a:ext uri="{FF2B5EF4-FFF2-40B4-BE49-F238E27FC236}">
                <a16:creationId xmlns:a16="http://schemas.microsoft.com/office/drawing/2014/main" id="{0F51CD03-0E4E-4734-86C6-BB417BE7C43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595107" y="5770227"/>
            <a:ext cx="451807" cy="451807"/>
          </a:xfrm>
          <a:prstGeom prst="rect">
            <a:avLst/>
          </a:prstGeom>
        </p:spPr>
      </p:pic>
      <p:pic>
        <p:nvPicPr>
          <p:cNvPr id="27" name="Elemento grafico 26" descr="Posta elettronica">
            <a:extLst>
              <a:ext uri="{FF2B5EF4-FFF2-40B4-BE49-F238E27FC236}">
                <a16:creationId xmlns:a16="http://schemas.microsoft.com/office/drawing/2014/main" id="{2E6506EA-7D4B-4507-9585-181948F5083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595107" y="4789165"/>
            <a:ext cx="445416" cy="311085"/>
          </a:xfrm>
          <a:prstGeom prst="rect">
            <a:avLst/>
          </a:prstGeom>
        </p:spPr>
      </p:pic>
      <p:sp>
        <p:nvSpPr>
          <p:cNvPr id="28" name="Segnaposto testo 8">
            <a:extLst>
              <a:ext uri="{FF2B5EF4-FFF2-40B4-BE49-F238E27FC236}">
                <a16:creationId xmlns:a16="http://schemas.microsoft.com/office/drawing/2014/main" id="{5314A4C3-C33B-4082-8D7D-558C51E5C1F1}"/>
              </a:ext>
            </a:extLst>
          </p:cNvPr>
          <p:cNvSpPr txBox="1">
            <a:spLocks/>
          </p:cNvSpPr>
          <p:nvPr/>
        </p:nvSpPr>
        <p:spPr>
          <a:xfrm>
            <a:off x="5224202" y="5309709"/>
            <a:ext cx="3255212" cy="3293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0" i="0" kern="1200">
                <a:solidFill>
                  <a:srgbClr val="4BAB3D"/>
                </a:solidFill>
                <a:latin typeface="Lato Light" panose="020F0302020204030203" pitchFamily="34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Josefin Sans"/>
              </a:rPr>
              <a:t>@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Josefin Sans"/>
              </a:rPr>
              <a:t>eiPolimi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Josefin Sans"/>
              </a:rPr>
              <a:t> @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Josefin Sans"/>
              </a:rPr>
              <a:t>sanriccas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Josefin Sans"/>
              </a:rPr>
              <a:t> </a:t>
            </a:r>
          </a:p>
        </p:txBody>
      </p:sp>
      <p:sp>
        <p:nvSpPr>
          <p:cNvPr id="29" name="Segnaposto testo 8">
            <a:extLst>
              <a:ext uri="{FF2B5EF4-FFF2-40B4-BE49-F238E27FC236}">
                <a16:creationId xmlns:a16="http://schemas.microsoft.com/office/drawing/2014/main" id="{9A647186-4C36-493B-B14B-52DD3543AC9D}"/>
              </a:ext>
            </a:extLst>
          </p:cNvPr>
          <p:cNvSpPr txBox="1">
            <a:spLocks/>
          </p:cNvSpPr>
          <p:nvPr/>
        </p:nvSpPr>
        <p:spPr>
          <a:xfrm>
            <a:off x="5254091" y="4789165"/>
            <a:ext cx="3255212" cy="2985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0" i="0" kern="1200">
                <a:solidFill>
                  <a:srgbClr val="4BAB3D"/>
                </a:solidFill>
                <a:latin typeface="Lato Light" panose="020F0302020204030203" pitchFamily="34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t-IT" sz="1800" dirty="0">
                <a:solidFill>
                  <a:schemeClr val="bg1"/>
                </a:solidFill>
                <a:latin typeface="Josefin Sans"/>
              </a:rPr>
              <a:t>sandra.ricart@polimi.it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Josefin San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Josefin Sans"/>
            </a:endParaRPr>
          </a:p>
        </p:txBody>
      </p:sp>
      <p:pic>
        <p:nvPicPr>
          <p:cNvPr id="30" name="Elemento grafico 29" descr="Connessioni">
            <a:extLst>
              <a:ext uri="{FF2B5EF4-FFF2-40B4-BE49-F238E27FC236}">
                <a16:creationId xmlns:a16="http://schemas.microsoft.com/office/drawing/2014/main" id="{EB63B86F-68EF-45AC-A2A6-8BDB1B1AC32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588716" y="5269497"/>
            <a:ext cx="451807" cy="451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449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17F49AA-DFC5-7B4A-96E3-9740418AF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chemeClr val="accent6"/>
                </a:solidFill>
              </a:rPr>
              <a:t>1. INTRODUCTION</a:t>
            </a:r>
          </a:p>
        </p:txBody>
      </p:sp>
      <p:grpSp>
        <p:nvGrpSpPr>
          <p:cNvPr id="12" name="Gruppo 11">
            <a:extLst>
              <a:ext uri="{FF2B5EF4-FFF2-40B4-BE49-F238E27FC236}">
                <a16:creationId xmlns:a16="http://schemas.microsoft.com/office/drawing/2014/main" id="{49D8B966-1914-48E0-B1D8-302378580DBB}"/>
              </a:ext>
            </a:extLst>
          </p:cNvPr>
          <p:cNvGrpSpPr/>
          <p:nvPr/>
        </p:nvGrpSpPr>
        <p:grpSpPr>
          <a:xfrm>
            <a:off x="281354" y="657851"/>
            <a:ext cx="9493783" cy="3142415"/>
            <a:chOff x="1117071" y="1584036"/>
            <a:chExt cx="10631584" cy="5086670"/>
          </a:xfrm>
        </p:grpSpPr>
        <p:graphicFrame>
          <p:nvGraphicFramePr>
            <p:cNvPr id="7" name="Segnaposto contenuto 2" descr="Segnaposto elemento grafico SmartArt">
              <a:extLst>
                <a:ext uri="{FF2B5EF4-FFF2-40B4-BE49-F238E27FC236}">
                  <a16:creationId xmlns:a16="http://schemas.microsoft.com/office/drawing/2014/main" id="{4A66D77C-258F-4DE6-9E64-9FD335130F85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082606948"/>
                </p:ext>
              </p:extLst>
            </p:nvPr>
          </p:nvGraphicFramePr>
          <p:xfrm>
            <a:off x="1117071" y="1584036"/>
            <a:ext cx="10631584" cy="508667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10" name="CasellaDiTesto 9">
              <a:extLst>
                <a:ext uri="{FF2B5EF4-FFF2-40B4-BE49-F238E27FC236}">
                  <a16:creationId xmlns:a16="http://schemas.microsoft.com/office/drawing/2014/main" id="{6861EC73-C53C-494E-A805-C7922F60FA75}"/>
                </a:ext>
              </a:extLst>
            </p:cNvPr>
            <p:cNvSpPr txBox="1"/>
            <p:nvPr/>
          </p:nvSpPr>
          <p:spPr>
            <a:xfrm>
              <a:off x="5794609" y="4455527"/>
              <a:ext cx="2078181" cy="14946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rPr>
                <a:t>FARMERS’ ACTIONS &amp; DECISIONS</a:t>
              </a: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</p:grp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C3C072D6-A26B-4630-A4D0-86468454542F}"/>
              </a:ext>
            </a:extLst>
          </p:cNvPr>
          <p:cNvSpPr txBox="1"/>
          <p:nvPr/>
        </p:nvSpPr>
        <p:spPr>
          <a:xfrm>
            <a:off x="370352" y="3800266"/>
            <a:ext cx="881514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Calibri" panose="020F0502020204030204" pitchFamily="34" charset="0"/>
                <a:cs typeface="Lao UI" panose="020B0502040204020203" pitchFamily="34" charset="0"/>
              </a:rPr>
              <a:t>Farmers develop their activity </a:t>
            </a: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"/>
                <a:ea typeface="Calibri" panose="020F0502020204030204" pitchFamily="34" charset="0"/>
                <a:cs typeface="Lao UI" panose="020B0502040204020203" pitchFamily="34" charset="0"/>
              </a:rPr>
              <a:t>under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Open Sans"/>
                <a:ea typeface="Calibri" panose="020F0502020204030204" pitchFamily="34" charset="0"/>
                <a:cs typeface="Lao UI" panose="020B0502040204020203" pitchFamily="34" charset="0"/>
              </a:rPr>
              <a:t> uncertainty/risk scenarios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200" dirty="0">
              <a:solidFill>
                <a:srgbClr val="000000"/>
              </a:solidFill>
              <a:latin typeface="Open Sans"/>
              <a:ea typeface="Calibri" panose="020F0502020204030204" pitchFamily="34" charset="0"/>
              <a:cs typeface="Lao UI" panose="020B0502040204020203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Calibri" panose="020F0502020204030204" pitchFamily="34" charset="0"/>
                <a:cs typeface="Lao UI" panose="020B0502040204020203" pitchFamily="34" charset="0"/>
              </a:rPr>
              <a:t>Farmers are not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Open Sans"/>
                <a:ea typeface="Calibri" panose="020F0502020204030204" pitchFamily="34" charset="0"/>
                <a:cs typeface="Lao UI" panose="020B0502040204020203" pitchFamily="34" charset="0"/>
              </a:rPr>
              <a:t>‘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Open Sans"/>
                <a:ea typeface="Calibri" panose="020F0502020204030204" pitchFamily="34" charset="0"/>
                <a:cs typeface="Lao UI" panose="020B0502040204020203" pitchFamily="34" charset="0"/>
              </a:rPr>
              <a:t>blank slates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Open Sans"/>
                <a:ea typeface="Calibri" panose="020F0502020204030204" pitchFamily="34" charset="0"/>
                <a:cs typeface="Lao UI" panose="020B0502040204020203" pitchFamily="34" charset="0"/>
              </a:rPr>
              <a:t>’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Calibri" panose="020F0502020204030204" pitchFamily="34" charset="0"/>
                <a:cs typeface="Lao UI" panose="020B0502040204020203" pitchFamily="34" charset="0"/>
              </a:rPr>
              <a:t>, they 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Open Sans"/>
                <a:cs typeface="Lao UI" panose="020B0502040204020203" pitchFamily="34" charset="0"/>
              </a:rPr>
              <a:t>socially construct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cs typeface="Lao UI" panose="020B0502040204020203" pitchFamily="34" charset="0"/>
              </a:rPr>
              <a:t>risk:</a:t>
            </a:r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701A016F-FCB2-40E4-B18D-BF7412101143}"/>
              </a:ext>
            </a:extLst>
          </p:cNvPr>
          <p:cNvSpPr/>
          <p:nvPr/>
        </p:nvSpPr>
        <p:spPr>
          <a:xfrm>
            <a:off x="4225422" y="5430145"/>
            <a:ext cx="2440772" cy="461665"/>
          </a:xfrm>
          <a:prstGeom prst="rect">
            <a:avLst/>
          </a:prstGeom>
          <a:ln w="19050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Josefin Sans"/>
                <a:ea typeface="+mn-ea"/>
                <a:cs typeface="Lao UI" panose="020B0502040204020203" pitchFamily="34" charset="0"/>
              </a:rPr>
              <a:t>Risk </a:t>
            </a:r>
            <a:r>
              <a:rPr kumimoji="0" lang="en-US" sz="2400" b="1" i="0" u="none" strike="noStrike" kern="1200" cap="none" spc="0" normalizeH="0" baseline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Josefin Sans"/>
                <a:ea typeface="+mn-ea"/>
                <a:cs typeface="Lao UI" panose="020B0502040204020203" pitchFamily="34" charset="0"/>
              </a:rPr>
              <a:t>preferences</a:t>
            </a:r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A6B49E9D-AA32-4907-BE70-67486BAE3CF7}"/>
              </a:ext>
            </a:extLst>
          </p:cNvPr>
          <p:cNvSpPr/>
          <p:nvPr/>
        </p:nvSpPr>
        <p:spPr>
          <a:xfrm>
            <a:off x="7439883" y="5076527"/>
            <a:ext cx="204028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200" dirty="0">
                <a:solidFill>
                  <a:schemeClr val="accent2"/>
                </a:solidFill>
                <a:latin typeface="Open Sans"/>
                <a:cs typeface="Lao UI" panose="020B0502040204020203" pitchFamily="34" charset="0"/>
              </a:rPr>
              <a:t>risk averse </a:t>
            </a:r>
          </a:p>
          <a:p>
            <a:pPr lvl="0">
              <a:defRPr/>
            </a:pPr>
            <a:r>
              <a:rPr lang="en-US" sz="2200" dirty="0">
                <a:solidFill>
                  <a:schemeClr val="accent2"/>
                </a:solidFill>
                <a:latin typeface="Open Sans"/>
                <a:cs typeface="Lao UI" panose="020B0502040204020203" pitchFamily="34" charset="0"/>
              </a:rPr>
              <a:t>risk neutral</a:t>
            </a:r>
          </a:p>
          <a:p>
            <a:pPr lvl="0">
              <a:defRPr/>
            </a:pPr>
            <a:r>
              <a:rPr lang="en-US" sz="2200" dirty="0">
                <a:solidFill>
                  <a:schemeClr val="accent2"/>
                </a:solidFill>
                <a:latin typeface="Open Sans"/>
                <a:cs typeface="Lao UI" panose="020B0502040204020203" pitchFamily="34" charset="0"/>
              </a:rPr>
              <a:t>risk prone</a:t>
            </a:r>
          </a:p>
        </p:txBody>
      </p:sp>
      <p:sp>
        <p:nvSpPr>
          <p:cNvPr id="23" name="Rettangolo 22">
            <a:extLst>
              <a:ext uri="{FF2B5EF4-FFF2-40B4-BE49-F238E27FC236}">
                <a16:creationId xmlns:a16="http://schemas.microsoft.com/office/drawing/2014/main" id="{D3CB8E7F-430C-47F9-AD4B-E4C47445592B}"/>
              </a:ext>
            </a:extLst>
          </p:cNvPr>
          <p:cNvSpPr/>
          <p:nvPr/>
        </p:nvSpPr>
        <p:spPr>
          <a:xfrm>
            <a:off x="370352" y="5106980"/>
            <a:ext cx="2969342" cy="1107996"/>
          </a:xfrm>
          <a:prstGeom prst="rect">
            <a:avLst/>
          </a:prstGeom>
          <a:ln w="19050">
            <a:noFill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200" dirty="0">
                <a:solidFill>
                  <a:schemeClr val="accent2"/>
                </a:solidFill>
                <a:latin typeface="Open Sans"/>
                <a:cs typeface="Lao UI" panose="020B0502040204020203" pitchFamily="34" charset="0"/>
              </a:rPr>
              <a:t>Experiences</a:t>
            </a:r>
          </a:p>
          <a:p>
            <a:pPr lvl="0">
              <a:defRPr/>
            </a:pPr>
            <a:r>
              <a:rPr lang="en-US" sz="2200" dirty="0">
                <a:solidFill>
                  <a:schemeClr val="accent2"/>
                </a:solidFill>
                <a:latin typeface="Open Sans"/>
                <a:cs typeface="Lao UI" panose="020B0502040204020203" pitchFamily="34" charset="0"/>
              </a:rPr>
              <a:t>Knowledge exchange</a:t>
            </a:r>
          </a:p>
          <a:p>
            <a:pPr lvl="0">
              <a:defRPr/>
            </a:pPr>
            <a:r>
              <a:rPr lang="en-US" sz="2200" dirty="0">
                <a:solidFill>
                  <a:schemeClr val="accent2"/>
                </a:solidFill>
                <a:latin typeface="Open Sans"/>
                <a:cs typeface="Lao UI" panose="020B0502040204020203" pitchFamily="34" charset="0"/>
              </a:rPr>
              <a:t>Cognitive factors</a:t>
            </a:r>
          </a:p>
        </p:txBody>
      </p:sp>
      <p:cxnSp>
        <p:nvCxnSpPr>
          <p:cNvPr id="25" name="Connettore 2 24">
            <a:extLst>
              <a:ext uri="{FF2B5EF4-FFF2-40B4-BE49-F238E27FC236}">
                <a16:creationId xmlns:a16="http://schemas.microsoft.com/office/drawing/2014/main" id="{64FC4344-096C-43C7-85A9-14EACEE66D0D}"/>
              </a:ext>
            </a:extLst>
          </p:cNvPr>
          <p:cNvCxnSpPr>
            <a:cxnSpLocks/>
            <a:stCxn id="23" idx="3"/>
            <a:endCxn id="19" idx="1"/>
          </p:cNvCxnSpPr>
          <p:nvPr/>
        </p:nvCxnSpPr>
        <p:spPr>
          <a:xfrm>
            <a:off x="3339694" y="5660978"/>
            <a:ext cx="885728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8" name="Connettore 2 27">
            <a:extLst>
              <a:ext uri="{FF2B5EF4-FFF2-40B4-BE49-F238E27FC236}">
                <a16:creationId xmlns:a16="http://schemas.microsoft.com/office/drawing/2014/main" id="{D737999A-5043-4404-90FB-F0F9D3138FEF}"/>
              </a:ext>
            </a:extLst>
          </p:cNvPr>
          <p:cNvCxnSpPr>
            <a:cxnSpLocks/>
          </p:cNvCxnSpPr>
          <p:nvPr/>
        </p:nvCxnSpPr>
        <p:spPr>
          <a:xfrm>
            <a:off x="6508955" y="5660977"/>
            <a:ext cx="842438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68360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17F49AA-DFC5-7B4A-96E3-9740418AF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chemeClr val="accent6"/>
                </a:solidFill>
              </a:rPr>
              <a:t>2. RESEARCH QUESTIONS</a:t>
            </a:r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A229C9ED-BCBA-4099-AA95-F016F2E43218}"/>
              </a:ext>
            </a:extLst>
          </p:cNvPr>
          <p:cNvSpPr/>
          <p:nvPr/>
        </p:nvSpPr>
        <p:spPr>
          <a:xfrm>
            <a:off x="1062104" y="5404025"/>
            <a:ext cx="2414186" cy="110799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n-US" sz="2200" b="1" dirty="0">
                <a:solidFill>
                  <a:prstClr val="black"/>
                </a:solidFill>
                <a:latin typeface="Open Sans"/>
                <a:cs typeface="Lao UI" panose="020B0502040204020203" pitchFamily="34" charset="0"/>
              </a:rPr>
              <a:t>GOAL</a:t>
            </a:r>
          </a:p>
          <a:p>
            <a:pPr algn="ctr"/>
            <a:r>
              <a:rPr lang="en-US" sz="2200" dirty="0">
                <a:solidFill>
                  <a:prstClr val="black"/>
                </a:solidFill>
                <a:latin typeface="Open Sans"/>
                <a:cs typeface="Lao UI" panose="020B0502040204020203" pitchFamily="34" charset="0"/>
              </a:rPr>
              <a:t>to reinforce</a:t>
            </a:r>
          </a:p>
          <a:p>
            <a:pPr algn="ctr"/>
            <a:r>
              <a:rPr lang="en-US" sz="2200" dirty="0">
                <a:solidFill>
                  <a:prstClr val="black"/>
                </a:solidFill>
                <a:latin typeface="Open Sans"/>
                <a:cs typeface="Lao UI" panose="020B0502040204020203" pitchFamily="34" charset="0"/>
              </a:rPr>
              <a:t>farmers’ decisions</a:t>
            </a:r>
            <a:endParaRPr lang="en-US" sz="2200" dirty="0">
              <a:latin typeface="Open Sans"/>
            </a:endParaRPr>
          </a:p>
        </p:txBody>
      </p:sp>
      <p:grpSp>
        <p:nvGrpSpPr>
          <p:cNvPr id="20" name="Gruppo 19">
            <a:extLst>
              <a:ext uri="{FF2B5EF4-FFF2-40B4-BE49-F238E27FC236}">
                <a16:creationId xmlns:a16="http://schemas.microsoft.com/office/drawing/2014/main" id="{80743A59-F368-4D2C-9308-B055BA0A71CE}"/>
              </a:ext>
            </a:extLst>
          </p:cNvPr>
          <p:cNvGrpSpPr/>
          <p:nvPr/>
        </p:nvGrpSpPr>
        <p:grpSpPr>
          <a:xfrm>
            <a:off x="4216275" y="1736695"/>
            <a:ext cx="4765964" cy="4814240"/>
            <a:chOff x="4216275" y="1736695"/>
            <a:chExt cx="4765964" cy="4814240"/>
          </a:xfrm>
        </p:grpSpPr>
        <p:pic>
          <p:nvPicPr>
            <p:cNvPr id="13" name="Picture 2" descr="Como se mide el valor de las decisiones estrategicas">
              <a:extLst>
                <a:ext uri="{FF2B5EF4-FFF2-40B4-BE49-F238E27FC236}">
                  <a16:creationId xmlns:a16="http://schemas.microsoft.com/office/drawing/2014/main" id="{78CA3319-499A-4985-AAA9-F2738929AB4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19" t="8215" r="14590"/>
            <a:stretch/>
          </p:blipFill>
          <p:spPr bwMode="auto">
            <a:xfrm>
              <a:off x="4216275" y="1736695"/>
              <a:ext cx="4765964" cy="30469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ttangolo 2">
              <a:extLst>
                <a:ext uri="{FF2B5EF4-FFF2-40B4-BE49-F238E27FC236}">
                  <a16:creationId xmlns:a16="http://schemas.microsoft.com/office/drawing/2014/main" id="{762F2747-F233-4ADD-A467-9895C79390A3}"/>
                </a:ext>
              </a:extLst>
            </p:cNvPr>
            <p:cNvSpPr/>
            <p:nvPr/>
          </p:nvSpPr>
          <p:spPr>
            <a:xfrm>
              <a:off x="4707633" y="4876447"/>
              <a:ext cx="120077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000" noProof="1">
                  <a:solidFill>
                    <a:prstClr val="black"/>
                  </a:solidFill>
                  <a:latin typeface="Open Sans"/>
                  <a:cs typeface="Lao UI" panose="020B0502040204020203" pitchFamily="34" charset="0"/>
                </a:rPr>
                <a:t>cropping</a:t>
              </a:r>
            </a:p>
          </p:txBody>
        </p:sp>
        <p:pic>
          <p:nvPicPr>
            <p:cNvPr id="6" name="Immagine 5">
              <a:extLst>
                <a:ext uri="{FF2B5EF4-FFF2-40B4-BE49-F238E27FC236}">
                  <a16:creationId xmlns:a16="http://schemas.microsoft.com/office/drawing/2014/main" id="{3B871982-A49B-482B-A7DE-E892E911C1E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8281" y="5391889"/>
              <a:ext cx="1120130" cy="1120132"/>
            </a:xfrm>
            <a:prstGeom prst="rect">
              <a:avLst/>
            </a:prstGeom>
          </p:spPr>
        </p:pic>
        <p:sp>
          <p:nvSpPr>
            <p:cNvPr id="9" name="Rettangolo 8">
              <a:extLst>
                <a:ext uri="{FF2B5EF4-FFF2-40B4-BE49-F238E27FC236}">
                  <a16:creationId xmlns:a16="http://schemas.microsoft.com/office/drawing/2014/main" id="{63EC421C-49C1-49F9-8D67-A74A6549ABA4}"/>
                </a:ext>
              </a:extLst>
            </p:cNvPr>
            <p:cNvSpPr/>
            <p:nvPr/>
          </p:nvSpPr>
          <p:spPr>
            <a:xfrm>
              <a:off x="6803332" y="4876447"/>
              <a:ext cx="206781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000" noProof="1">
                  <a:solidFill>
                    <a:prstClr val="black"/>
                  </a:solidFill>
                  <a:latin typeface="Open Sans"/>
                  <a:cs typeface="Lao UI" panose="020B0502040204020203" pitchFamily="34" charset="0"/>
                </a:rPr>
                <a:t>irrigation system</a:t>
              </a:r>
              <a:endParaRPr lang="en-US" sz="2000" noProof="1">
                <a:latin typeface="Open Sans"/>
              </a:endParaRPr>
            </a:p>
          </p:txBody>
        </p:sp>
        <p:pic>
          <p:nvPicPr>
            <p:cNvPr id="15" name="Immagine 14">
              <a:extLst>
                <a:ext uri="{FF2B5EF4-FFF2-40B4-BE49-F238E27FC236}">
                  <a16:creationId xmlns:a16="http://schemas.microsoft.com/office/drawing/2014/main" id="{F67347AD-A5D7-42A4-A873-0C26D17480C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12724" y="5311492"/>
              <a:ext cx="1239443" cy="1239443"/>
            </a:xfrm>
            <a:prstGeom prst="rect">
              <a:avLst/>
            </a:prstGeom>
          </p:spPr>
        </p:pic>
      </p:grpSp>
      <p:sp>
        <p:nvSpPr>
          <p:cNvPr id="19" name="Rettangolo 18">
            <a:extLst>
              <a:ext uri="{FF2B5EF4-FFF2-40B4-BE49-F238E27FC236}">
                <a16:creationId xmlns:a16="http://schemas.microsoft.com/office/drawing/2014/main" id="{1C809817-1788-42A2-8D11-E33AB50B7E90}"/>
              </a:ext>
            </a:extLst>
          </p:cNvPr>
          <p:cNvSpPr/>
          <p:nvPr/>
        </p:nvSpPr>
        <p:spPr>
          <a:xfrm>
            <a:off x="341847" y="1737126"/>
            <a:ext cx="3533853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200" dirty="0">
                <a:latin typeface="Open Sans"/>
                <a:cs typeface="Lucida Grande" panose="020B0600040502020204" pitchFamily="34" charset="0"/>
              </a:rPr>
              <a:t>Can farmers’ </a:t>
            </a:r>
            <a:r>
              <a:rPr lang="en-US" sz="2200" dirty="0">
                <a:latin typeface="Open Sans"/>
                <a:cs typeface="Lucida Grande" panose="020B0600040502020204" pitchFamily="34" charset="0"/>
              </a:rPr>
              <a:t>behavior</a:t>
            </a:r>
            <a:r>
              <a:rPr lang="it-IT" sz="2200" dirty="0">
                <a:latin typeface="Open Sans"/>
                <a:cs typeface="Lucida Grande" panose="020B0600040502020204" pitchFamily="34" charset="0"/>
              </a:rPr>
              <a:t> be </a:t>
            </a:r>
            <a:r>
              <a:rPr lang="it-IT" sz="2200" dirty="0" err="1">
                <a:latin typeface="Open Sans"/>
                <a:cs typeface="Lucida Grande" panose="020B0600040502020204" pitchFamily="34" charset="0"/>
              </a:rPr>
              <a:t>used</a:t>
            </a:r>
            <a:r>
              <a:rPr lang="it-IT" sz="2200" dirty="0">
                <a:latin typeface="Open Sans"/>
                <a:cs typeface="Lucida Grande" panose="020B0600040502020204" pitchFamily="34" charset="0"/>
              </a:rPr>
              <a:t> to </a:t>
            </a:r>
            <a:r>
              <a:rPr lang="it-IT" sz="2200" dirty="0" err="1">
                <a:latin typeface="Open Sans"/>
                <a:cs typeface="Lucida Grande" panose="020B0600040502020204" pitchFamily="34" charset="0"/>
              </a:rPr>
              <a:t>identify</a:t>
            </a:r>
            <a:r>
              <a:rPr lang="it-IT" sz="2200" dirty="0">
                <a:latin typeface="Open Sans"/>
                <a:cs typeface="Lucida Grande" panose="020B0600040502020204" pitchFamily="34" charset="0"/>
              </a:rPr>
              <a:t> </a:t>
            </a:r>
            <a:r>
              <a:rPr lang="it-IT" sz="2200" b="1" dirty="0" err="1">
                <a:latin typeface="Open Sans"/>
                <a:cs typeface="Lucida Grande" panose="020B0600040502020204" pitchFamily="34" charset="0"/>
              </a:rPr>
              <a:t>different</a:t>
            </a:r>
            <a:r>
              <a:rPr lang="it-IT" sz="2200" b="1" dirty="0">
                <a:latin typeface="Open Sans"/>
                <a:cs typeface="Lucida Grande" panose="020B0600040502020204" pitchFamily="34" charset="0"/>
              </a:rPr>
              <a:t> </a:t>
            </a:r>
            <a:r>
              <a:rPr lang="it-IT" sz="2200" b="1" dirty="0" err="1">
                <a:solidFill>
                  <a:schemeClr val="accent6"/>
                </a:solidFill>
                <a:latin typeface="Open Sans"/>
                <a:cs typeface="Lucida Grande" panose="020B0600040502020204" pitchFamily="34" charset="0"/>
              </a:rPr>
              <a:t>rationalities</a:t>
            </a:r>
            <a:r>
              <a:rPr lang="it-IT" sz="2200" b="1" dirty="0">
                <a:solidFill>
                  <a:schemeClr val="accent6"/>
                </a:solidFill>
                <a:latin typeface="Open Sans"/>
                <a:cs typeface="Lucida Grande" panose="020B0600040502020204" pitchFamily="34" charset="0"/>
              </a:rPr>
              <a:t> </a:t>
            </a:r>
            <a:r>
              <a:rPr lang="it-IT" sz="2200" b="1" dirty="0">
                <a:latin typeface="Open Sans"/>
                <a:cs typeface="Lucida Grande" panose="020B0600040502020204" pitchFamily="34" charset="0"/>
              </a:rPr>
              <a:t>and risk </a:t>
            </a:r>
            <a:r>
              <a:rPr lang="it-IT" sz="2200" b="1" dirty="0" err="1">
                <a:solidFill>
                  <a:schemeClr val="accent6"/>
                </a:solidFill>
                <a:latin typeface="Open Sans"/>
                <a:cs typeface="Lucida Grande" panose="020B0600040502020204" pitchFamily="34" charset="0"/>
              </a:rPr>
              <a:t>preferences</a:t>
            </a:r>
            <a:r>
              <a:rPr lang="it-IT" sz="2200" b="1" dirty="0">
                <a:latin typeface="Open Sans"/>
                <a:cs typeface="Lucida Grande" panose="020B0600040502020204" pitchFamily="34" charset="0"/>
              </a:rPr>
              <a:t>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200" dirty="0">
              <a:latin typeface="Open Sans"/>
              <a:cs typeface="Lucida Grande" panose="020B06000405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200" dirty="0">
                <a:latin typeface="Open Sans"/>
                <a:cs typeface="Lucida Grande" panose="020B0600040502020204" pitchFamily="34" charset="0"/>
              </a:rPr>
              <a:t>How </a:t>
            </a:r>
            <a:r>
              <a:rPr lang="it-IT" sz="2200" b="1" dirty="0">
                <a:latin typeface="Open Sans"/>
                <a:cs typeface="Lucida Grande" panose="020B0600040502020204" pitchFamily="34" charset="0"/>
              </a:rPr>
              <a:t>agent-</a:t>
            </a:r>
            <a:r>
              <a:rPr lang="it-IT" sz="2200" b="1" dirty="0" err="1">
                <a:latin typeface="Open Sans"/>
                <a:cs typeface="Lucida Grande" panose="020B0600040502020204" pitchFamily="34" charset="0"/>
              </a:rPr>
              <a:t>based</a:t>
            </a:r>
            <a:r>
              <a:rPr lang="it-IT" sz="2200" b="1" dirty="0">
                <a:latin typeface="Open Sans"/>
                <a:cs typeface="Lucida Grande" panose="020B0600040502020204" pitchFamily="34" charset="0"/>
              </a:rPr>
              <a:t> </a:t>
            </a:r>
            <a:r>
              <a:rPr lang="en-US" sz="2200" b="1" dirty="0">
                <a:latin typeface="Open Sans"/>
                <a:cs typeface="Lucida Grande" panose="020B0600040502020204" pitchFamily="34" charset="0"/>
              </a:rPr>
              <a:t>modelling</a:t>
            </a:r>
            <a:r>
              <a:rPr lang="it-IT" sz="2200" b="1" dirty="0">
                <a:latin typeface="Open Sans"/>
                <a:cs typeface="Lucida Grande" panose="020B0600040502020204" pitchFamily="34" charset="0"/>
              </a:rPr>
              <a:t> </a:t>
            </a:r>
            <a:r>
              <a:rPr lang="it-IT" sz="2200" dirty="0">
                <a:latin typeface="Open Sans"/>
                <a:cs typeface="Lucida Grande" panose="020B0600040502020204" pitchFamily="34" charset="0"/>
              </a:rPr>
              <a:t>can </a:t>
            </a:r>
            <a:r>
              <a:rPr lang="it-IT" sz="2200" b="1" dirty="0">
                <a:solidFill>
                  <a:schemeClr val="accent6"/>
                </a:solidFill>
                <a:latin typeface="Open Sans"/>
                <a:cs typeface="Lucida Grande" panose="020B0600040502020204" pitchFamily="34" charset="0"/>
              </a:rPr>
              <a:t>anticipate and support </a:t>
            </a:r>
            <a:r>
              <a:rPr lang="it-IT" sz="2200" dirty="0">
                <a:latin typeface="Open Sans"/>
                <a:cs typeface="Lucida Grande" panose="020B0600040502020204" pitchFamily="34" charset="0"/>
              </a:rPr>
              <a:t>farmers’ </a:t>
            </a:r>
            <a:r>
              <a:rPr lang="it-IT" sz="2200" dirty="0" err="1">
                <a:latin typeface="Open Sans"/>
                <a:cs typeface="Lucida Grande" panose="020B0600040502020204" pitchFamily="34" charset="0"/>
              </a:rPr>
              <a:t>decisions</a:t>
            </a:r>
            <a:r>
              <a:rPr lang="it-IT" sz="2200" dirty="0">
                <a:latin typeface="Open Sans"/>
                <a:cs typeface="Lucida Grande" panose="020B0600040502020204" pitchFamily="34" charset="0"/>
              </a:rPr>
              <a:t> </a:t>
            </a:r>
            <a:r>
              <a:rPr lang="it-IT" sz="2200" dirty="0" err="1">
                <a:latin typeface="Open Sans"/>
                <a:cs typeface="Lucida Grande" panose="020B0600040502020204" pitchFamily="34" charset="0"/>
              </a:rPr>
              <a:t>at</a:t>
            </a:r>
            <a:r>
              <a:rPr lang="it-IT" sz="2200" dirty="0">
                <a:latin typeface="Open Sans"/>
                <a:cs typeface="Lucida Grande" panose="020B0600040502020204" pitchFamily="34" charset="0"/>
              </a:rPr>
              <a:t> the farm scale?</a:t>
            </a:r>
          </a:p>
        </p:txBody>
      </p:sp>
    </p:spTree>
    <p:extLst>
      <p:ext uri="{BB962C8B-B14F-4D97-AF65-F5344CB8AC3E}">
        <p14:creationId xmlns:p14="http://schemas.microsoft.com/office/powerpoint/2010/main" val="3746896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o 2">
            <a:extLst>
              <a:ext uri="{FF2B5EF4-FFF2-40B4-BE49-F238E27FC236}">
                <a16:creationId xmlns:a16="http://schemas.microsoft.com/office/drawing/2014/main" id="{97CD966A-45FB-4CBE-BC0F-668036928E88}"/>
              </a:ext>
            </a:extLst>
          </p:cNvPr>
          <p:cNvGrpSpPr/>
          <p:nvPr/>
        </p:nvGrpSpPr>
        <p:grpSpPr>
          <a:xfrm>
            <a:off x="281354" y="1220508"/>
            <a:ext cx="8896556" cy="4908597"/>
            <a:chOff x="88321" y="1128409"/>
            <a:chExt cx="9191693" cy="4929546"/>
          </a:xfrm>
        </p:grpSpPr>
        <p:pic>
          <p:nvPicPr>
            <p:cNvPr id="66" name="Immagine 65">
              <a:extLst>
                <a:ext uri="{FF2B5EF4-FFF2-40B4-BE49-F238E27FC236}">
                  <a16:creationId xmlns:a16="http://schemas.microsoft.com/office/drawing/2014/main" id="{179C6B02-BA1C-49D8-8564-5E5AD98464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8321" y="1128409"/>
              <a:ext cx="9191693" cy="4929546"/>
            </a:xfrm>
            <a:prstGeom prst="rect">
              <a:avLst/>
            </a:prstGeom>
          </p:spPr>
        </p:pic>
        <p:pic>
          <p:nvPicPr>
            <p:cNvPr id="4" name="Immagine 3">
              <a:extLst>
                <a:ext uri="{FF2B5EF4-FFF2-40B4-BE49-F238E27FC236}">
                  <a16:creationId xmlns:a16="http://schemas.microsoft.com/office/drawing/2014/main" id="{3E4E7400-1C7C-42F9-B1AF-3EF042B5FD1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2445" y="3429000"/>
              <a:ext cx="535582" cy="535582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5" name="Immagine 4">
              <a:extLst>
                <a:ext uri="{FF2B5EF4-FFF2-40B4-BE49-F238E27FC236}">
                  <a16:creationId xmlns:a16="http://schemas.microsoft.com/office/drawing/2014/main" id="{E32DC881-355C-4195-8AE8-56594F8C07C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984070" y="4063181"/>
              <a:ext cx="535582" cy="535582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6" name="Immagine 5">
              <a:extLst>
                <a:ext uri="{FF2B5EF4-FFF2-40B4-BE49-F238E27FC236}">
                  <a16:creationId xmlns:a16="http://schemas.microsoft.com/office/drawing/2014/main" id="{30C7C059-ABDD-44EB-BAD1-6730FFAF3FD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49484" y="3420303"/>
              <a:ext cx="544279" cy="544279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7" name="Immagine 6">
              <a:extLst>
                <a:ext uri="{FF2B5EF4-FFF2-40B4-BE49-F238E27FC236}">
                  <a16:creationId xmlns:a16="http://schemas.microsoft.com/office/drawing/2014/main" id="{89BCABCD-742C-483A-981B-A8BF677C24E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19652" y="4054484"/>
              <a:ext cx="544279" cy="544279"/>
            </a:xfrm>
            <a:prstGeom prst="rect">
              <a:avLst/>
            </a:prstGeom>
            <a:solidFill>
              <a:schemeClr val="bg1"/>
            </a:solidFill>
          </p:spPr>
        </p:pic>
      </p:grpSp>
      <p:sp>
        <p:nvSpPr>
          <p:cNvPr id="12" name="Titolo 1">
            <a:extLst>
              <a:ext uri="{FF2B5EF4-FFF2-40B4-BE49-F238E27FC236}">
                <a16:creationId xmlns:a16="http://schemas.microsoft.com/office/drawing/2014/main" id="{0FA0646C-6033-4DE7-8EDC-A23B578E0778}"/>
              </a:ext>
            </a:extLst>
          </p:cNvPr>
          <p:cNvSpPr txBox="1">
            <a:spLocks/>
          </p:cNvSpPr>
          <p:nvPr/>
        </p:nvSpPr>
        <p:spPr>
          <a:xfrm>
            <a:off x="281354" y="187294"/>
            <a:ext cx="9280818" cy="9411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Josefin Sans" pitchFamily="2" charset="77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0" i="0" u="none" strike="noStrike" kern="1200" cap="all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Josefin Sans" pitchFamily="2" charset="77"/>
                <a:ea typeface="+mj-ea"/>
                <a:cs typeface="+mj-cs"/>
              </a:rPr>
              <a:t>3. DATA &amp; METHODS</a:t>
            </a:r>
          </a:p>
        </p:txBody>
      </p:sp>
    </p:spTree>
    <p:extLst>
      <p:ext uri="{BB962C8B-B14F-4D97-AF65-F5344CB8AC3E}">
        <p14:creationId xmlns:p14="http://schemas.microsoft.com/office/powerpoint/2010/main" val="40420636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olo 1">
            <a:extLst>
              <a:ext uri="{FF2B5EF4-FFF2-40B4-BE49-F238E27FC236}">
                <a16:creationId xmlns:a16="http://schemas.microsoft.com/office/drawing/2014/main" id="{0FA0646C-6033-4DE7-8EDC-A23B578E0778}"/>
              </a:ext>
            </a:extLst>
          </p:cNvPr>
          <p:cNvSpPr txBox="1">
            <a:spLocks/>
          </p:cNvSpPr>
          <p:nvPr/>
        </p:nvSpPr>
        <p:spPr>
          <a:xfrm>
            <a:off x="281354" y="187294"/>
            <a:ext cx="9280818" cy="9411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Josefin Sans" pitchFamily="2" charset="77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0" i="0" u="none" strike="noStrike" kern="1200" cap="all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Josefin Sans" pitchFamily="2" charset="77"/>
                <a:ea typeface="+mj-ea"/>
                <a:cs typeface="+mj-cs"/>
              </a:rPr>
              <a:t>3. DATA &amp; METHODS</a:t>
            </a:r>
          </a:p>
        </p:txBody>
      </p:sp>
      <p:pic>
        <p:nvPicPr>
          <p:cNvPr id="9" name="Picture 3" descr="Diagram&#10;&#10;Description automatically generated">
            <a:extLst>
              <a:ext uri="{FF2B5EF4-FFF2-40B4-BE49-F238E27FC236}">
                <a16:creationId xmlns:a16="http://schemas.microsoft.com/office/drawing/2014/main" id="{5BE1E2B7-019F-4DA3-9BC3-CAF7207795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825" y="1128409"/>
            <a:ext cx="5531103" cy="3581243"/>
          </a:xfrm>
          <a:prstGeom prst="rect">
            <a:avLst/>
          </a:prstGeom>
        </p:spPr>
      </p:pic>
      <p:pic>
        <p:nvPicPr>
          <p:cNvPr id="10" name="Picture 6">
            <a:extLst>
              <a:ext uri="{FF2B5EF4-FFF2-40B4-BE49-F238E27FC236}">
                <a16:creationId xmlns:a16="http://schemas.microsoft.com/office/drawing/2014/main" id="{8436785A-38DF-4B85-B4ED-BD60EB08CF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69"/>
          <a:stretch/>
        </p:blipFill>
        <p:spPr bwMode="auto">
          <a:xfrm>
            <a:off x="281354" y="1000591"/>
            <a:ext cx="8494076" cy="5003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uppo 6">
            <a:extLst>
              <a:ext uri="{FF2B5EF4-FFF2-40B4-BE49-F238E27FC236}">
                <a16:creationId xmlns:a16="http://schemas.microsoft.com/office/drawing/2014/main" id="{69916EFC-2FC1-4614-9D49-B29DDD82E9BF}"/>
              </a:ext>
            </a:extLst>
          </p:cNvPr>
          <p:cNvGrpSpPr/>
          <p:nvPr/>
        </p:nvGrpSpPr>
        <p:grpSpPr>
          <a:xfrm>
            <a:off x="2776380" y="5742039"/>
            <a:ext cx="1157144" cy="828425"/>
            <a:chOff x="2776380" y="5742039"/>
            <a:chExt cx="1157144" cy="828425"/>
          </a:xfrm>
        </p:grpSpPr>
        <p:pic>
          <p:nvPicPr>
            <p:cNvPr id="3" name="Immagine 2">
              <a:extLst>
                <a:ext uri="{FF2B5EF4-FFF2-40B4-BE49-F238E27FC236}">
                  <a16:creationId xmlns:a16="http://schemas.microsoft.com/office/drawing/2014/main" id="{BB761AFD-E409-4CC3-BD61-700DADAF5AD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6380" y="6003877"/>
              <a:ext cx="566587" cy="566587"/>
            </a:xfrm>
            <a:prstGeom prst="rect">
              <a:avLst/>
            </a:prstGeom>
          </p:spPr>
        </p:pic>
        <p:pic>
          <p:nvPicPr>
            <p:cNvPr id="5" name="Immagine 4">
              <a:extLst>
                <a:ext uri="{FF2B5EF4-FFF2-40B4-BE49-F238E27FC236}">
                  <a16:creationId xmlns:a16="http://schemas.microsoft.com/office/drawing/2014/main" id="{1700CEE2-151A-49A8-96F6-5E1D3B399D5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6937" y="6003877"/>
              <a:ext cx="566587" cy="566587"/>
            </a:xfrm>
            <a:prstGeom prst="rect">
              <a:avLst/>
            </a:prstGeom>
          </p:spPr>
        </p:pic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C075A7CD-AA87-43E1-8238-3EE4D4DD7B89}"/>
                </a:ext>
              </a:extLst>
            </p:cNvPr>
            <p:cNvSpPr/>
            <p:nvPr/>
          </p:nvSpPr>
          <p:spPr>
            <a:xfrm>
              <a:off x="2949677" y="5742039"/>
              <a:ext cx="786581" cy="157316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4280987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758F1095-2AFF-0B0C-1056-2BD5F230A5C0}"/>
              </a:ext>
            </a:extLst>
          </p:cNvPr>
          <p:cNvGrpSpPr/>
          <p:nvPr/>
        </p:nvGrpSpPr>
        <p:grpSpPr>
          <a:xfrm>
            <a:off x="384311" y="1567893"/>
            <a:ext cx="5507488" cy="4229927"/>
            <a:chOff x="535172" y="1128409"/>
            <a:chExt cx="5507488" cy="4229927"/>
          </a:xfrm>
        </p:grpSpPr>
        <p:pic>
          <p:nvPicPr>
            <p:cNvPr id="8" name="Picture 7" descr="A picture containing text, map, diagram, atlas&#10;&#10;Description automatically generated">
              <a:extLst>
                <a:ext uri="{FF2B5EF4-FFF2-40B4-BE49-F238E27FC236}">
                  <a16:creationId xmlns:a16="http://schemas.microsoft.com/office/drawing/2014/main" id="{B4F19BC7-A1AC-26A3-FF55-10D7FDFE666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5172" y="1128409"/>
              <a:ext cx="5507488" cy="4229927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9FAA40B-52B3-A328-071E-EAB5AA8DA20E}"/>
                </a:ext>
              </a:extLst>
            </p:cNvPr>
            <p:cNvSpPr/>
            <p:nvPr/>
          </p:nvSpPr>
          <p:spPr>
            <a:xfrm>
              <a:off x="4175002" y="1272540"/>
              <a:ext cx="1867657" cy="268310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C2A1A388-3D3A-8A1F-9B7E-A7396D25D9D5}"/>
              </a:ext>
            </a:extLst>
          </p:cNvPr>
          <p:cNvSpPr txBox="1"/>
          <p:nvPr/>
        </p:nvSpPr>
        <p:spPr>
          <a:xfrm>
            <a:off x="6041154" y="1049751"/>
            <a:ext cx="5616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MULTI-OBJECTIVE WATER NEEDS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Densely populated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Agriculture and industry clusters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Complex water management: stakeholders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T" sz="2000" dirty="0">
                <a:latin typeface="Lucida Grande" panose="020B0600040502020204" pitchFamily="34" charset="0"/>
                <a:cs typeface="Lucida Grande" panose="020B0600040502020204" pitchFamily="34" charset="0"/>
              </a:rPr>
              <a:t>Peak of water need in summer season</a:t>
            </a:r>
          </a:p>
        </p:txBody>
      </p:sp>
      <p:grpSp>
        <p:nvGrpSpPr>
          <p:cNvPr id="3" name="Gruppo 2">
            <a:extLst>
              <a:ext uri="{FF2B5EF4-FFF2-40B4-BE49-F238E27FC236}">
                <a16:creationId xmlns:a16="http://schemas.microsoft.com/office/drawing/2014/main" id="{986EDFAC-3FCF-4830-BD20-95055566503A}"/>
              </a:ext>
            </a:extLst>
          </p:cNvPr>
          <p:cNvGrpSpPr/>
          <p:nvPr/>
        </p:nvGrpSpPr>
        <p:grpSpPr>
          <a:xfrm>
            <a:off x="5329141" y="5065207"/>
            <a:ext cx="6754702" cy="1323439"/>
            <a:chOff x="5329141" y="5065207"/>
            <a:chExt cx="6754702" cy="1323439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33ED453-DB53-D9C4-C054-3E9AB1052C59}"/>
                </a:ext>
              </a:extLst>
            </p:cNvPr>
            <p:cNvSpPr txBox="1"/>
            <p:nvPr/>
          </p:nvSpPr>
          <p:spPr>
            <a:xfrm>
              <a:off x="6041153" y="5065207"/>
              <a:ext cx="6042690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2000" b="1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CLIMATE IS CHANGING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200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Frequency &amp; intensity extreme events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200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Change in rainfall peaks timings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it-IT" sz="2000" dirty="0" err="1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Increased</a:t>
              </a:r>
              <a:r>
                <a:rPr lang="it-IT" sz="200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temperature change </a:t>
              </a:r>
              <a:r>
                <a:rPr lang="it-IT" sz="2000" dirty="0" err="1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sowing</a:t>
              </a:r>
              <a:r>
                <a:rPr lang="it-IT" sz="200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window</a:t>
              </a:r>
              <a:endParaRPr lang="en-IT" sz="2000" dirty="0">
                <a:latin typeface="Lucida Grande" panose="020B0600040502020204" pitchFamily="34" charset="0"/>
                <a:cs typeface="Lucida Grande" panose="020B0600040502020204" pitchFamily="34" charset="0"/>
              </a:endParaRP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1510BA51-5FDE-7D85-37F7-1BDA2D788157}"/>
                </a:ext>
              </a:extLst>
            </p:cNvPr>
            <p:cNvGrpSpPr/>
            <p:nvPr/>
          </p:nvGrpSpPr>
          <p:grpSpPr>
            <a:xfrm>
              <a:off x="5329141" y="5065207"/>
              <a:ext cx="540000" cy="544353"/>
              <a:chOff x="5621799" y="5257820"/>
              <a:chExt cx="540000" cy="544353"/>
            </a:xfrm>
          </p:grpSpPr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499477F5-8C7A-CA80-0797-22FD978EB9B6}"/>
                  </a:ext>
                </a:extLst>
              </p:cNvPr>
              <p:cNvSpPr/>
              <p:nvPr/>
            </p:nvSpPr>
            <p:spPr>
              <a:xfrm>
                <a:off x="5621799" y="5257820"/>
                <a:ext cx="540000" cy="540000"/>
              </a:xfrm>
              <a:prstGeom prst="ellipse">
                <a:avLst/>
              </a:prstGeom>
              <a:solidFill>
                <a:srgbClr val="CCDE9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dirty="0"/>
              </a:p>
            </p:txBody>
          </p:sp>
          <p:pic>
            <p:nvPicPr>
              <p:cNvPr id="14" name="Graphic 13" descr="Thermometer with solid fill">
                <a:extLst>
                  <a:ext uri="{FF2B5EF4-FFF2-40B4-BE49-F238E27FC236}">
                    <a16:creationId xmlns:a16="http://schemas.microsoft.com/office/drawing/2014/main" id="{B2831643-788F-6025-D897-DE5E81FDDA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5621799" y="5262173"/>
                <a:ext cx="540000" cy="540000"/>
              </a:xfrm>
              <a:prstGeom prst="rect">
                <a:avLst/>
              </a:prstGeom>
            </p:spPr>
          </p:pic>
        </p:grpSp>
      </p:grpSp>
      <p:grpSp>
        <p:nvGrpSpPr>
          <p:cNvPr id="2" name="Gruppo 1">
            <a:extLst>
              <a:ext uri="{FF2B5EF4-FFF2-40B4-BE49-F238E27FC236}">
                <a16:creationId xmlns:a16="http://schemas.microsoft.com/office/drawing/2014/main" id="{187876BC-8F5B-42F3-9330-F60171D3336F}"/>
              </a:ext>
            </a:extLst>
          </p:cNvPr>
          <p:cNvGrpSpPr/>
          <p:nvPr/>
        </p:nvGrpSpPr>
        <p:grpSpPr>
          <a:xfrm>
            <a:off x="5329141" y="3053578"/>
            <a:ext cx="6754703" cy="1631216"/>
            <a:chOff x="5329141" y="3053578"/>
            <a:chExt cx="6754703" cy="1631216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B9D53E3-9337-FCAB-B246-479B3ED4418F}"/>
                </a:ext>
              </a:extLst>
            </p:cNvPr>
            <p:cNvSpPr txBox="1"/>
            <p:nvPr/>
          </p:nvSpPr>
          <p:spPr>
            <a:xfrm>
              <a:off x="6041153" y="3053578"/>
              <a:ext cx="6042691" cy="16312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2000" b="1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A ROBUST AGRICULTURAL SYSTEM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it-IT" sz="200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52,000 </a:t>
              </a:r>
              <a:r>
                <a:rPr lang="it-IT" sz="2000" dirty="0" err="1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farms</a:t>
              </a:r>
              <a:r>
                <a:rPr lang="it-IT" sz="200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, </a:t>
              </a:r>
              <a:r>
                <a:rPr lang="en-GB" sz="200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40% of the area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200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Water managed through yearly concessions based on historical use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IT" sz="2000" dirty="0">
                  <a:latin typeface="Lucida Grande" panose="020B0600040502020204" pitchFamily="34" charset="0"/>
                  <a:cs typeface="Lucida Grande" panose="020B0600040502020204" pitchFamily="34" charset="0"/>
                </a:rPr>
                <a:t>Surface irrigation </a:t>
              </a:r>
              <a:r>
                <a:rPr lang="it-IT" sz="2000" dirty="0">
                  <a:latin typeface="Lucida Grande" panose="020B0600040502020204" pitchFamily="34" charset="0"/>
                  <a:cs typeface="Lucida Grande" panose="020B0600040502020204" pitchFamily="34" charset="0"/>
                </a:rPr>
                <a:t>a</a:t>
              </a:r>
              <a:r>
                <a:rPr lang="en-IT" sz="2000" dirty="0">
                  <a:latin typeface="Lucida Grande" panose="020B0600040502020204" pitchFamily="34" charset="0"/>
                  <a:cs typeface="Lucida Grande" panose="020B0600040502020204" pitchFamily="34" charset="0"/>
                </a:rPr>
                <a:t>s the most adopted</a:t>
              </a:r>
              <a:r>
                <a:rPr lang="it-IT" sz="2000" dirty="0">
                  <a:latin typeface="Lucida Grande" panose="020B0600040502020204" pitchFamily="34" charset="0"/>
                  <a:cs typeface="Lucida Grande" panose="020B0600040502020204" pitchFamily="34" charset="0"/>
                </a:rPr>
                <a:t> technique</a:t>
              </a:r>
              <a:endParaRPr lang="en-IT" sz="2000" dirty="0">
                <a:latin typeface="Lucida Grande" panose="020B0600040502020204" pitchFamily="34" charset="0"/>
                <a:cs typeface="Lucida Grande" panose="020B0600040502020204" pitchFamily="34" charset="0"/>
              </a:endParaRP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41D2D297-403B-BD52-7448-0FF873593874}"/>
                </a:ext>
              </a:extLst>
            </p:cNvPr>
            <p:cNvGrpSpPr/>
            <p:nvPr/>
          </p:nvGrpSpPr>
          <p:grpSpPr>
            <a:xfrm>
              <a:off x="5329141" y="3053578"/>
              <a:ext cx="540000" cy="574713"/>
              <a:chOff x="5621799" y="3429000"/>
              <a:chExt cx="540000" cy="574713"/>
            </a:xfrm>
          </p:grpSpPr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F91511BA-7327-3BBF-2EAE-44C948FACD6D}"/>
                  </a:ext>
                </a:extLst>
              </p:cNvPr>
              <p:cNvSpPr/>
              <p:nvPr/>
            </p:nvSpPr>
            <p:spPr>
              <a:xfrm>
                <a:off x="5621799" y="3463713"/>
                <a:ext cx="540000" cy="540000"/>
              </a:xfrm>
              <a:prstGeom prst="ellipse">
                <a:avLst/>
              </a:prstGeom>
              <a:solidFill>
                <a:srgbClr val="CCDE9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dirty="0"/>
              </a:p>
            </p:txBody>
          </p:sp>
          <p:pic>
            <p:nvPicPr>
              <p:cNvPr id="16" name="Graphic 15" descr="Crops with solid fill">
                <a:extLst>
                  <a:ext uri="{FF2B5EF4-FFF2-40B4-BE49-F238E27FC236}">
                    <a16:creationId xmlns:a16="http://schemas.microsoft.com/office/drawing/2014/main" id="{5592AADB-60CD-930E-A27A-6F9817D818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5621799" y="3429000"/>
                <a:ext cx="540000" cy="540000"/>
              </a:xfrm>
              <a:prstGeom prst="rect">
                <a:avLst/>
              </a:prstGeom>
            </p:spPr>
          </p:pic>
        </p:grp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50FDD89F-1197-4A60-BED7-8EDBC45CB2B5}"/>
              </a:ext>
            </a:extLst>
          </p:cNvPr>
          <p:cNvGrpSpPr/>
          <p:nvPr/>
        </p:nvGrpSpPr>
        <p:grpSpPr>
          <a:xfrm>
            <a:off x="5331764" y="1128409"/>
            <a:ext cx="540000" cy="542083"/>
            <a:chOff x="5621799" y="1126326"/>
            <a:chExt cx="540000" cy="542083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EF8C1FD7-7901-3AC1-0F6D-FBCBB3253352}"/>
                </a:ext>
              </a:extLst>
            </p:cNvPr>
            <p:cNvSpPr/>
            <p:nvPr/>
          </p:nvSpPr>
          <p:spPr>
            <a:xfrm>
              <a:off x="5621799" y="1128409"/>
              <a:ext cx="540000" cy="540000"/>
            </a:xfrm>
            <a:prstGeom prst="ellipse">
              <a:avLst/>
            </a:prstGeom>
            <a:solidFill>
              <a:srgbClr val="CCDE9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pic>
          <p:nvPicPr>
            <p:cNvPr id="18" name="Graphic 17" descr="Users with solid fill">
              <a:extLst>
                <a:ext uri="{FF2B5EF4-FFF2-40B4-BE49-F238E27FC236}">
                  <a16:creationId xmlns:a16="http://schemas.microsoft.com/office/drawing/2014/main" id="{ECF850F9-B467-9ABD-ACD0-C4164F137C6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5621799" y="1126326"/>
              <a:ext cx="540000" cy="540000"/>
            </a:xfrm>
            <a:prstGeom prst="rect">
              <a:avLst/>
            </a:prstGeom>
          </p:spPr>
        </p:pic>
      </p:grpSp>
      <p:sp>
        <p:nvSpPr>
          <p:cNvPr id="26" name="Titolo 1">
            <a:extLst>
              <a:ext uri="{FF2B5EF4-FFF2-40B4-BE49-F238E27FC236}">
                <a16:creationId xmlns:a16="http://schemas.microsoft.com/office/drawing/2014/main" id="{372C56E9-7D4E-42FB-8ACA-5071D78DF8F0}"/>
              </a:ext>
            </a:extLst>
          </p:cNvPr>
          <p:cNvSpPr txBox="1">
            <a:spLocks/>
          </p:cNvSpPr>
          <p:nvPr/>
        </p:nvSpPr>
        <p:spPr>
          <a:xfrm>
            <a:off x="281354" y="187294"/>
            <a:ext cx="9280818" cy="9411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Josefin Sans" pitchFamily="2" charset="77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0" i="0" u="none" strike="noStrike" kern="1200" cap="all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Josefin Sans" pitchFamily="2" charset="77"/>
                <a:ea typeface="+mj-ea"/>
                <a:cs typeface="+mj-cs"/>
              </a:rPr>
              <a:t>4. CASE STUDY: LOMBARDY PLAIN, IT</a:t>
            </a: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F76AB968-F16A-4AA1-BEAF-6CFDB973C168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40574" r="35323" b="26022"/>
          <a:stretch/>
        </p:blipFill>
        <p:spPr>
          <a:xfrm>
            <a:off x="3874785" y="1563540"/>
            <a:ext cx="1028542" cy="131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582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4">
            <a:extLst>
              <a:ext uri="{FF2B5EF4-FFF2-40B4-BE49-F238E27FC236}">
                <a16:creationId xmlns:a16="http://schemas.microsoft.com/office/drawing/2014/main" id="{1FBC15B4-A95B-47A5-AA7B-A281B411B52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0273210"/>
              </p:ext>
            </p:extLst>
          </p:nvPr>
        </p:nvGraphicFramePr>
        <p:xfrm>
          <a:off x="281354" y="2648682"/>
          <a:ext cx="5194861" cy="386018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05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892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189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600" b="1" dirty="0">
                          <a:solidFill>
                            <a:schemeClr val="accent6"/>
                          </a:solidFill>
                          <a:latin typeface="Open Sans"/>
                        </a:rPr>
                        <a:t>Variable</a:t>
                      </a:r>
                      <a:endParaRPr lang="en-GB" sz="1600" b="1" dirty="0">
                        <a:solidFill>
                          <a:schemeClr val="accent6"/>
                        </a:solidFill>
                        <a:latin typeface="Open Sans"/>
                      </a:endParaRPr>
                    </a:p>
                  </a:txBody>
                  <a:tcPr marL="91429" marR="91429" marT="45726" marB="45726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600" b="1" dirty="0" err="1">
                          <a:solidFill>
                            <a:schemeClr val="accent6"/>
                          </a:solidFill>
                          <a:latin typeface="Open Sans"/>
                        </a:rPr>
                        <a:t>Profile</a:t>
                      </a:r>
                      <a:endParaRPr lang="en-GB" sz="1600" b="1" dirty="0">
                        <a:solidFill>
                          <a:schemeClr val="accent6"/>
                        </a:solidFill>
                        <a:latin typeface="Open Sans"/>
                      </a:endParaRPr>
                    </a:p>
                  </a:txBody>
                  <a:tcPr marL="91429" marR="91429"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091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600" b="1" dirty="0">
                          <a:solidFill>
                            <a:schemeClr val="accent6"/>
                          </a:solidFill>
                          <a:latin typeface="Open Sans"/>
                        </a:rPr>
                        <a:t>Age</a:t>
                      </a:r>
                      <a:endParaRPr lang="en-GB" sz="1600" b="1" dirty="0">
                        <a:solidFill>
                          <a:schemeClr val="accent6"/>
                        </a:solidFill>
                        <a:latin typeface="Open Sans"/>
                      </a:endParaRPr>
                    </a:p>
                  </a:txBody>
                  <a:tcPr marL="91429" marR="91429" marT="45726" marB="45726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600" b="1" dirty="0">
                          <a:solidFill>
                            <a:schemeClr val="accent6"/>
                          </a:solidFill>
                          <a:latin typeface="Open Sans"/>
                        </a:rPr>
                        <a:t>45-64 </a:t>
                      </a:r>
                      <a:r>
                        <a:rPr lang="it-IT" sz="1600" b="1" dirty="0" err="1">
                          <a:solidFill>
                            <a:schemeClr val="accent6"/>
                          </a:solidFill>
                          <a:latin typeface="Open Sans"/>
                        </a:rPr>
                        <a:t>years</a:t>
                      </a:r>
                      <a:r>
                        <a:rPr lang="it-IT" sz="1600" b="1" dirty="0">
                          <a:solidFill>
                            <a:schemeClr val="accent6"/>
                          </a:solidFill>
                          <a:latin typeface="Open Sans"/>
                        </a:rPr>
                        <a:t> (56%)</a:t>
                      </a:r>
                      <a:endParaRPr lang="en-GB" sz="1600" b="1" dirty="0">
                        <a:solidFill>
                          <a:schemeClr val="accent6"/>
                        </a:solidFill>
                        <a:latin typeface="Open Sans"/>
                      </a:endParaRPr>
                    </a:p>
                  </a:txBody>
                  <a:tcPr marL="91429" marR="91429"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45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600" b="1" dirty="0">
                          <a:solidFill>
                            <a:schemeClr val="accent6"/>
                          </a:solidFill>
                          <a:latin typeface="Open Sans"/>
                        </a:rPr>
                        <a:t>Gender</a:t>
                      </a:r>
                      <a:endParaRPr lang="en-GB" sz="1600" b="1" dirty="0">
                        <a:solidFill>
                          <a:schemeClr val="accent6"/>
                        </a:solidFill>
                        <a:latin typeface="Open Sans"/>
                      </a:endParaRPr>
                    </a:p>
                  </a:txBody>
                  <a:tcPr marL="91429" marR="91429" marT="45726" marB="45726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600" b="1" dirty="0">
                          <a:solidFill>
                            <a:schemeClr val="accent6"/>
                          </a:solidFill>
                          <a:latin typeface="Open Sans"/>
                        </a:rPr>
                        <a:t>Male (80%)</a:t>
                      </a:r>
                      <a:endParaRPr lang="en-GB" sz="1600" b="1" dirty="0">
                        <a:solidFill>
                          <a:schemeClr val="accent6"/>
                        </a:solidFill>
                        <a:latin typeface="Open Sans"/>
                      </a:endParaRPr>
                    </a:p>
                  </a:txBody>
                  <a:tcPr marL="91429" marR="91429"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600" dirty="0">
                          <a:solidFill>
                            <a:schemeClr val="accent6"/>
                          </a:solidFill>
                          <a:latin typeface="Open Sans"/>
                        </a:rPr>
                        <a:t>Education</a:t>
                      </a:r>
                      <a:endParaRPr lang="en-GB" sz="1600" dirty="0">
                        <a:solidFill>
                          <a:schemeClr val="accent6"/>
                        </a:solidFill>
                        <a:latin typeface="Open Sans"/>
                      </a:endParaRPr>
                    </a:p>
                  </a:txBody>
                  <a:tcPr marL="91429" marR="91429" marT="45726" marB="45726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600" dirty="0">
                          <a:solidFill>
                            <a:schemeClr val="accent6"/>
                          </a:solidFill>
                          <a:latin typeface="Open Sans"/>
                        </a:rPr>
                        <a:t>Professional/High </a:t>
                      </a:r>
                      <a:r>
                        <a:rPr lang="it-IT" sz="1600" dirty="0" err="1">
                          <a:solidFill>
                            <a:schemeClr val="accent6"/>
                          </a:solidFill>
                          <a:latin typeface="Open Sans"/>
                        </a:rPr>
                        <a:t>education</a:t>
                      </a:r>
                      <a:r>
                        <a:rPr lang="it-IT" sz="1600" dirty="0">
                          <a:solidFill>
                            <a:schemeClr val="accent6"/>
                          </a:solidFill>
                          <a:latin typeface="Open Sans"/>
                        </a:rPr>
                        <a:t> (38%)</a:t>
                      </a:r>
                      <a:endParaRPr lang="en-GB" sz="1600" dirty="0">
                        <a:solidFill>
                          <a:schemeClr val="accent6"/>
                        </a:solidFill>
                        <a:latin typeface="Open Sans"/>
                      </a:endParaRPr>
                    </a:p>
                  </a:txBody>
                  <a:tcPr marL="91429" marR="91429"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600" b="1" dirty="0">
                          <a:solidFill>
                            <a:schemeClr val="accent6"/>
                          </a:solidFill>
                          <a:latin typeface="Open Sans"/>
                        </a:rPr>
                        <a:t>Experience</a:t>
                      </a:r>
                      <a:endParaRPr lang="en-GB" sz="1600" b="1" dirty="0">
                        <a:solidFill>
                          <a:schemeClr val="accent6"/>
                        </a:solidFill>
                        <a:latin typeface="Open Sans"/>
                      </a:endParaRPr>
                    </a:p>
                  </a:txBody>
                  <a:tcPr marL="91429" marR="91429" marT="45726" marB="45726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600" b="1" dirty="0">
                          <a:solidFill>
                            <a:schemeClr val="accent6"/>
                          </a:solidFill>
                          <a:latin typeface="Open Sans"/>
                        </a:rPr>
                        <a:t>&gt;30 years (50%)</a:t>
                      </a:r>
                      <a:endParaRPr lang="en-GB" sz="1600" b="1" dirty="0">
                        <a:solidFill>
                          <a:schemeClr val="accent6"/>
                        </a:solidFill>
                        <a:latin typeface="Open Sans"/>
                      </a:endParaRPr>
                    </a:p>
                  </a:txBody>
                  <a:tcPr marL="91429" marR="91429"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600" dirty="0" err="1">
                          <a:solidFill>
                            <a:schemeClr val="accent6"/>
                          </a:solidFill>
                          <a:latin typeface="Open Sans"/>
                        </a:rPr>
                        <a:t>Labor</a:t>
                      </a:r>
                      <a:r>
                        <a:rPr lang="it-IT" sz="1600" dirty="0">
                          <a:solidFill>
                            <a:schemeClr val="accent6"/>
                          </a:solidFill>
                          <a:latin typeface="Open Sans"/>
                        </a:rPr>
                        <a:t> force</a:t>
                      </a:r>
                      <a:endParaRPr lang="en-GB" sz="1600" dirty="0">
                        <a:solidFill>
                          <a:schemeClr val="accent6"/>
                        </a:solidFill>
                        <a:latin typeface="Open Sans"/>
                      </a:endParaRPr>
                    </a:p>
                  </a:txBody>
                  <a:tcPr marL="91429" marR="91429" marT="45726" marB="45726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600" dirty="0">
                          <a:solidFill>
                            <a:schemeClr val="accent6"/>
                          </a:solidFill>
                          <a:latin typeface="Open Sans"/>
                        </a:rPr>
                        <a:t>Family members (49%)</a:t>
                      </a:r>
                      <a:endParaRPr lang="en-GB" sz="1600" dirty="0">
                        <a:solidFill>
                          <a:schemeClr val="accent6"/>
                        </a:solidFill>
                        <a:latin typeface="Open Sans"/>
                      </a:endParaRPr>
                    </a:p>
                  </a:txBody>
                  <a:tcPr marL="91429" marR="91429"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600" b="1" dirty="0">
                          <a:solidFill>
                            <a:schemeClr val="accent6"/>
                          </a:solidFill>
                          <a:latin typeface="Open Sans"/>
                        </a:rPr>
                        <a:t>Irrigation Consortium membership</a:t>
                      </a:r>
                    </a:p>
                  </a:txBody>
                  <a:tcPr marL="91429" marR="91429" marT="45726" marB="45726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dirty="0">
                          <a:solidFill>
                            <a:schemeClr val="accent6"/>
                          </a:solidFill>
                          <a:latin typeface="Open Sans"/>
                        </a:rPr>
                        <a:t>Yes (74%)</a:t>
                      </a:r>
                      <a:endParaRPr lang="en-GB" sz="1600" b="1" dirty="0">
                        <a:solidFill>
                          <a:schemeClr val="accent6"/>
                        </a:solidFill>
                        <a:latin typeface="Open Sans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600" dirty="0" err="1">
                          <a:solidFill>
                            <a:schemeClr val="accent6"/>
                          </a:solidFill>
                          <a:latin typeface="Open Sans"/>
                        </a:rPr>
                        <a:t>Oglio</a:t>
                      </a:r>
                      <a:r>
                        <a:rPr lang="en-GB" sz="1600" dirty="0">
                          <a:solidFill>
                            <a:schemeClr val="accent6"/>
                          </a:solidFill>
                          <a:latin typeface="Open Sans"/>
                        </a:rPr>
                        <a:t> </a:t>
                      </a:r>
                      <a:r>
                        <a:rPr lang="en-GB" sz="1600" dirty="0" err="1">
                          <a:solidFill>
                            <a:schemeClr val="accent6"/>
                          </a:solidFill>
                          <a:latin typeface="Open Sans"/>
                        </a:rPr>
                        <a:t>Mella</a:t>
                      </a:r>
                      <a:r>
                        <a:rPr lang="en-GB" sz="1600" dirty="0">
                          <a:solidFill>
                            <a:schemeClr val="accent6"/>
                          </a:solidFill>
                          <a:latin typeface="Open Sans"/>
                        </a:rPr>
                        <a:t>, </a:t>
                      </a:r>
                      <a:r>
                        <a:rPr lang="en-GB" sz="1600" dirty="0" err="1">
                          <a:solidFill>
                            <a:schemeClr val="accent6"/>
                          </a:solidFill>
                          <a:latin typeface="Open Sans"/>
                        </a:rPr>
                        <a:t>Chiese</a:t>
                      </a:r>
                      <a:r>
                        <a:rPr lang="en-GB" sz="1600" dirty="0">
                          <a:solidFill>
                            <a:schemeClr val="accent6"/>
                          </a:solidFill>
                          <a:latin typeface="Open Sans"/>
                        </a:rPr>
                        <a:t>, </a:t>
                      </a:r>
                      <a:r>
                        <a:rPr lang="en-GB" sz="1600" dirty="0" err="1">
                          <a:solidFill>
                            <a:schemeClr val="accent6"/>
                          </a:solidFill>
                          <a:latin typeface="Open Sans"/>
                        </a:rPr>
                        <a:t>Muzza</a:t>
                      </a:r>
                      <a:endParaRPr lang="en-GB" sz="1600" dirty="0">
                        <a:solidFill>
                          <a:schemeClr val="accent6"/>
                        </a:solidFill>
                        <a:latin typeface="Open Sans"/>
                      </a:endParaRPr>
                    </a:p>
                  </a:txBody>
                  <a:tcPr marL="91429" marR="91429"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995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600" dirty="0">
                          <a:solidFill>
                            <a:schemeClr val="accent6"/>
                          </a:solidFill>
                          <a:latin typeface="Open Sans"/>
                        </a:rPr>
                        <a:t>Off-farm activity</a:t>
                      </a:r>
                      <a:endParaRPr lang="en-GB" sz="1600" dirty="0">
                        <a:solidFill>
                          <a:schemeClr val="accent6"/>
                        </a:solidFill>
                        <a:latin typeface="Open Sans"/>
                      </a:endParaRPr>
                    </a:p>
                  </a:txBody>
                  <a:tcPr marL="91429" marR="91429" marT="45726" marB="45726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600" b="1" dirty="0">
                          <a:solidFill>
                            <a:schemeClr val="accent6"/>
                          </a:solidFill>
                          <a:latin typeface="Open Sans"/>
                        </a:rPr>
                        <a:t>No (69%)</a:t>
                      </a:r>
                      <a:endParaRPr lang="en-GB" sz="1600" b="1" dirty="0">
                        <a:solidFill>
                          <a:schemeClr val="accent6"/>
                        </a:solidFill>
                        <a:latin typeface="Open Sans"/>
                      </a:endParaRPr>
                    </a:p>
                  </a:txBody>
                  <a:tcPr marL="91429" marR="91429"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972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600" dirty="0">
                          <a:solidFill>
                            <a:schemeClr val="accent6"/>
                          </a:solidFill>
                          <a:latin typeface="Open Sans"/>
                        </a:rPr>
                        <a:t>Succession intention</a:t>
                      </a:r>
                    </a:p>
                  </a:txBody>
                  <a:tcPr marL="91429" marR="91429" marT="45726" marB="45726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600" b="1" dirty="0">
                          <a:solidFill>
                            <a:schemeClr val="accent6"/>
                          </a:solidFill>
                          <a:latin typeface="Open Sans"/>
                        </a:rPr>
                        <a:t>No (55%)</a:t>
                      </a:r>
                    </a:p>
                  </a:txBody>
                  <a:tcPr marL="91429" marR="91429"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13" name="Table 4">
            <a:extLst>
              <a:ext uri="{FF2B5EF4-FFF2-40B4-BE49-F238E27FC236}">
                <a16:creationId xmlns:a16="http://schemas.microsoft.com/office/drawing/2014/main" id="{567C1FB7-B62F-4503-A289-0C1DEB44AB8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760515"/>
              </p:ext>
            </p:extLst>
          </p:nvPr>
        </p:nvGraphicFramePr>
        <p:xfrm>
          <a:off x="5833500" y="2659924"/>
          <a:ext cx="5552024" cy="357923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238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282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1892">
                <a:tc>
                  <a:txBody>
                    <a:bodyPr/>
                    <a:lstStyle/>
                    <a:p>
                      <a:r>
                        <a:rPr lang="it-IT" sz="1600" b="1" dirty="0">
                          <a:solidFill>
                            <a:schemeClr val="accent6"/>
                          </a:solidFill>
                          <a:latin typeface="Open Sans"/>
                        </a:rPr>
                        <a:t>Variable</a:t>
                      </a:r>
                      <a:endParaRPr lang="en-GB" sz="1600" b="1" dirty="0">
                        <a:solidFill>
                          <a:schemeClr val="accent6"/>
                        </a:solidFill>
                        <a:latin typeface="Open Sans"/>
                      </a:endParaRPr>
                    </a:p>
                  </a:txBody>
                  <a:tcPr marL="91429" marR="91429" marT="45726" marB="45726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b="1" dirty="0" err="1">
                          <a:solidFill>
                            <a:schemeClr val="accent6"/>
                          </a:solidFill>
                          <a:latin typeface="Open Sans"/>
                        </a:rPr>
                        <a:t>Profile</a:t>
                      </a:r>
                      <a:endParaRPr lang="en-GB" sz="1600" b="1" dirty="0">
                        <a:solidFill>
                          <a:schemeClr val="accent6"/>
                        </a:solidFill>
                        <a:latin typeface="Open Sans"/>
                      </a:endParaRPr>
                    </a:p>
                  </a:txBody>
                  <a:tcPr marL="91429" marR="91429"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9957">
                <a:tc>
                  <a:txBody>
                    <a:bodyPr/>
                    <a:lstStyle/>
                    <a:p>
                      <a:r>
                        <a:rPr lang="it-IT" sz="1600" b="1" dirty="0">
                          <a:solidFill>
                            <a:schemeClr val="accent6"/>
                          </a:solidFill>
                          <a:latin typeface="Open Sans"/>
                        </a:rPr>
                        <a:t>Farm size</a:t>
                      </a:r>
                      <a:endParaRPr lang="en-GB" sz="1600" b="1" dirty="0">
                        <a:solidFill>
                          <a:schemeClr val="accent6"/>
                        </a:solidFill>
                        <a:latin typeface="Open Sans"/>
                      </a:endParaRPr>
                    </a:p>
                  </a:txBody>
                  <a:tcPr marL="91429" marR="91429" marT="45726" marB="45726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b="1" dirty="0">
                          <a:solidFill>
                            <a:schemeClr val="accent6"/>
                          </a:solidFill>
                          <a:latin typeface="Open Sans"/>
                        </a:rPr>
                        <a:t>&gt;20 ha (50%)</a:t>
                      </a:r>
                      <a:endParaRPr lang="en-GB" sz="1600" b="1" dirty="0">
                        <a:solidFill>
                          <a:schemeClr val="accent6"/>
                        </a:solidFill>
                        <a:latin typeface="Open Sans"/>
                      </a:endParaRPr>
                    </a:p>
                  </a:txBody>
                  <a:tcPr marL="91429" marR="91429"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9957">
                <a:tc>
                  <a:txBody>
                    <a:bodyPr/>
                    <a:lstStyle/>
                    <a:p>
                      <a:r>
                        <a:rPr lang="it-IT" sz="1600" b="1" dirty="0">
                          <a:solidFill>
                            <a:schemeClr val="accent6"/>
                          </a:solidFill>
                          <a:latin typeface="Open Sans"/>
                        </a:rPr>
                        <a:t>Production system</a:t>
                      </a:r>
                      <a:endParaRPr lang="en-GB" sz="1600" b="1" dirty="0">
                        <a:solidFill>
                          <a:schemeClr val="accent6"/>
                        </a:solidFill>
                        <a:latin typeface="Open Sans"/>
                      </a:endParaRPr>
                    </a:p>
                  </a:txBody>
                  <a:tcPr marL="91429" marR="91429" marT="45726" marB="45726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b="1" dirty="0">
                          <a:solidFill>
                            <a:schemeClr val="accent6"/>
                          </a:solidFill>
                          <a:latin typeface="Open Sans"/>
                        </a:rPr>
                        <a:t>Conventional (75%)</a:t>
                      </a:r>
                      <a:endParaRPr lang="en-GB" sz="1600" b="1" dirty="0">
                        <a:solidFill>
                          <a:schemeClr val="accent6"/>
                        </a:solidFill>
                        <a:latin typeface="Open Sans"/>
                      </a:endParaRPr>
                    </a:p>
                  </a:txBody>
                  <a:tcPr marL="91429" marR="91429"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9957">
                <a:tc>
                  <a:txBody>
                    <a:bodyPr/>
                    <a:lstStyle/>
                    <a:p>
                      <a:r>
                        <a:rPr lang="it-IT" sz="1600" b="1" dirty="0" err="1">
                          <a:solidFill>
                            <a:schemeClr val="accent6"/>
                          </a:solidFill>
                          <a:latin typeface="Open Sans"/>
                        </a:rPr>
                        <a:t>Main</a:t>
                      </a:r>
                      <a:r>
                        <a:rPr lang="it-IT" sz="1600" b="1" dirty="0">
                          <a:solidFill>
                            <a:schemeClr val="accent6"/>
                          </a:solidFill>
                          <a:latin typeface="Open Sans"/>
                        </a:rPr>
                        <a:t> </a:t>
                      </a:r>
                      <a:r>
                        <a:rPr lang="it-IT" sz="1600" b="1" dirty="0" err="1">
                          <a:solidFill>
                            <a:schemeClr val="accent6"/>
                          </a:solidFill>
                          <a:latin typeface="Open Sans"/>
                        </a:rPr>
                        <a:t>crop</a:t>
                      </a:r>
                      <a:endParaRPr lang="en-GB" sz="1600" b="1" dirty="0">
                        <a:solidFill>
                          <a:schemeClr val="accent6"/>
                        </a:solidFill>
                        <a:latin typeface="Open Sans"/>
                      </a:endParaRPr>
                    </a:p>
                  </a:txBody>
                  <a:tcPr marL="91429" marR="91429" marT="45726" marB="45726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b="1" dirty="0" err="1">
                          <a:solidFill>
                            <a:schemeClr val="accent6"/>
                          </a:solidFill>
                          <a:latin typeface="Open Sans"/>
                        </a:rPr>
                        <a:t>Maize</a:t>
                      </a:r>
                      <a:r>
                        <a:rPr lang="it-IT" sz="1600" b="1" dirty="0">
                          <a:solidFill>
                            <a:schemeClr val="accent6"/>
                          </a:solidFill>
                          <a:latin typeface="Open Sans"/>
                        </a:rPr>
                        <a:t> (66%)</a:t>
                      </a:r>
                      <a:endParaRPr lang="en-GB" sz="1600" b="1" dirty="0">
                        <a:solidFill>
                          <a:schemeClr val="accent6"/>
                        </a:solidFill>
                        <a:latin typeface="Open Sans"/>
                      </a:endParaRPr>
                    </a:p>
                  </a:txBody>
                  <a:tcPr marL="91429" marR="91429"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2620">
                <a:tc>
                  <a:txBody>
                    <a:bodyPr/>
                    <a:lstStyle/>
                    <a:p>
                      <a:r>
                        <a:rPr lang="it-IT" sz="1600" dirty="0" err="1">
                          <a:solidFill>
                            <a:schemeClr val="accent6"/>
                          </a:solidFill>
                          <a:latin typeface="Open Sans"/>
                        </a:rPr>
                        <a:t>Livestock</a:t>
                      </a:r>
                      <a:r>
                        <a:rPr lang="it-IT" sz="1600" dirty="0">
                          <a:solidFill>
                            <a:schemeClr val="accent6"/>
                          </a:solidFill>
                          <a:latin typeface="Open Sans"/>
                        </a:rPr>
                        <a:t> </a:t>
                      </a:r>
                      <a:endParaRPr lang="en-GB" sz="1600" dirty="0">
                        <a:solidFill>
                          <a:schemeClr val="accent6"/>
                        </a:solidFill>
                        <a:latin typeface="Open Sans"/>
                      </a:endParaRPr>
                    </a:p>
                  </a:txBody>
                  <a:tcPr marL="91429" marR="91429" marT="45726" marB="45726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>
                          <a:solidFill>
                            <a:schemeClr val="accent6"/>
                          </a:solidFill>
                          <a:latin typeface="Open Sans"/>
                        </a:rPr>
                        <a:t>Yes (52% - </a:t>
                      </a:r>
                      <a:r>
                        <a:rPr lang="it-IT" sz="1600" dirty="0" err="1">
                          <a:solidFill>
                            <a:schemeClr val="accent6"/>
                          </a:solidFill>
                          <a:latin typeface="Open Sans"/>
                        </a:rPr>
                        <a:t>cattle</a:t>
                      </a:r>
                      <a:r>
                        <a:rPr lang="it-IT" sz="1600" dirty="0">
                          <a:solidFill>
                            <a:schemeClr val="accent6"/>
                          </a:solidFill>
                          <a:latin typeface="Open Sans"/>
                        </a:rPr>
                        <a:t> 66%)  </a:t>
                      </a:r>
                      <a:endParaRPr lang="en-GB" sz="1600" dirty="0">
                        <a:solidFill>
                          <a:schemeClr val="accent6"/>
                        </a:solidFill>
                        <a:latin typeface="Open Sans"/>
                      </a:endParaRPr>
                    </a:p>
                  </a:txBody>
                  <a:tcPr marL="91429" marR="91429"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9957">
                <a:tc>
                  <a:txBody>
                    <a:bodyPr/>
                    <a:lstStyle/>
                    <a:p>
                      <a:r>
                        <a:rPr lang="it-IT" sz="1600" dirty="0">
                          <a:solidFill>
                            <a:schemeClr val="accent6"/>
                          </a:solidFill>
                          <a:latin typeface="Open Sans"/>
                        </a:rPr>
                        <a:t>Fertilizers </a:t>
                      </a:r>
                      <a:endParaRPr lang="en-GB" sz="1600" dirty="0">
                        <a:solidFill>
                          <a:schemeClr val="accent6"/>
                        </a:solidFill>
                        <a:latin typeface="Open Sans"/>
                      </a:endParaRPr>
                    </a:p>
                  </a:txBody>
                  <a:tcPr marL="91429" marR="91429" marT="45726" marB="45726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>
                          <a:solidFill>
                            <a:schemeClr val="accent6"/>
                          </a:solidFill>
                          <a:latin typeface="Open Sans"/>
                        </a:rPr>
                        <a:t>Mineral, compound, organic (78%)</a:t>
                      </a:r>
                      <a:endParaRPr lang="en-GB" sz="1600" dirty="0">
                        <a:solidFill>
                          <a:schemeClr val="accent6"/>
                        </a:solidFill>
                        <a:latin typeface="Open Sans"/>
                      </a:endParaRPr>
                    </a:p>
                  </a:txBody>
                  <a:tcPr marL="91429" marR="91429"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9957">
                <a:tc>
                  <a:txBody>
                    <a:bodyPr/>
                    <a:lstStyle/>
                    <a:p>
                      <a:r>
                        <a:rPr lang="it-IT" sz="1600" b="0" dirty="0">
                          <a:solidFill>
                            <a:schemeClr val="accent6"/>
                          </a:solidFill>
                          <a:latin typeface="Open Sans"/>
                        </a:rPr>
                        <a:t>Farming practice </a:t>
                      </a:r>
                      <a:endParaRPr lang="en-GB" sz="1600" b="0" dirty="0">
                        <a:solidFill>
                          <a:schemeClr val="accent6"/>
                        </a:solidFill>
                        <a:latin typeface="Open Sans"/>
                      </a:endParaRPr>
                    </a:p>
                  </a:txBody>
                  <a:tcPr marL="91429" marR="91429" marT="45726" marB="45726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b="0" dirty="0" err="1">
                          <a:solidFill>
                            <a:schemeClr val="accent6"/>
                          </a:solidFill>
                          <a:latin typeface="Open Sans"/>
                        </a:rPr>
                        <a:t>Irrigated</a:t>
                      </a:r>
                      <a:r>
                        <a:rPr lang="it-IT" sz="1600" b="0" dirty="0">
                          <a:solidFill>
                            <a:schemeClr val="accent6"/>
                          </a:solidFill>
                          <a:latin typeface="Open Sans"/>
                        </a:rPr>
                        <a:t> (72%) </a:t>
                      </a:r>
                      <a:endParaRPr lang="en-GB" sz="1600" b="0" dirty="0">
                        <a:solidFill>
                          <a:schemeClr val="accent6"/>
                        </a:solidFill>
                        <a:latin typeface="Open Sans"/>
                      </a:endParaRPr>
                    </a:p>
                  </a:txBody>
                  <a:tcPr marL="91429" marR="91429"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9957">
                <a:tc>
                  <a:txBody>
                    <a:bodyPr/>
                    <a:lstStyle/>
                    <a:p>
                      <a:r>
                        <a:rPr lang="it-IT" sz="1600" b="1" dirty="0" err="1">
                          <a:solidFill>
                            <a:schemeClr val="accent6"/>
                          </a:solidFill>
                          <a:latin typeface="Open Sans"/>
                        </a:rPr>
                        <a:t>Renovable</a:t>
                      </a:r>
                      <a:r>
                        <a:rPr lang="it-IT" sz="1600" b="1" dirty="0">
                          <a:solidFill>
                            <a:schemeClr val="accent6"/>
                          </a:solidFill>
                          <a:latin typeface="Open Sans"/>
                        </a:rPr>
                        <a:t> </a:t>
                      </a:r>
                      <a:r>
                        <a:rPr lang="it-IT" sz="1600" b="1" dirty="0" err="1">
                          <a:solidFill>
                            <a:schemeClr val="accent6"/>
                          </a:solidFill>
                          <a:latin typeface="Open Sans"/>
                        </a:rPr>
                        <a:t>energy</a:t>
                      </a:r>
                      <a:r>
                        <a:rPr lang="it-IT" sz="1600" b="1" dirty="0">
                          <a:solidFill>
                            <a:schemeClr val="accent6"/>
                          </a:solidFill>
                          <a:latin typeface="Open Sans"/>
                        </a:rPr>
                        <a:t> use</a:t>
                      </a:r>
                      <a:endParaRPr lang="en-GB" sz="1600" b="1" dirty="0">
                        <a:solidFill>
                          <a:schemeClr val="accent6"/>
                        </a:solidFill>
                        <a:latin typeface="Open Sans"/>
                      </a:endParaRPr>
                    </a:p>
                  </a:txBody>
                  <a:tcPr marL="91429" marR="91429" marT="45726" marB="45726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b="1" dirty="0">
                          <a:solidFill>
                            <a:schemeClr val="accent6"/>
                          </a:solidFill>
                          <a:latin typeface="Open Sans"/>
                        </a:rPr>
                        <a:t>No (63%)</a:t>
                      </a:r>
                      <a:endParaRPr lang="en-GB" sz="1600" b="1" dirty="0">
                        <a:solidFill>
                          <a:schemeClr val="accent6"/>
                        </a:solidFill>
                        <a:latin typeface="Open Sans"/>
                      </a:endParaRPr>
                    </a:p>
                  </a:txBody>
                  <a:tcPr marL="91429" marR="91429"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9727">
                <a:tc>
                  <a:txBody>
                    <a:bodyPr/>
                    <a:lstStyle/>
                    <a:p>
                      <a:r>
                        <a:rPr lang="en-GB" sz="1600" b="1" dirty="0">
                          <a:solidFill>
                            <a:schemeClr val="accent6"/>
                          </a:solidFill>
                          <a:latin typeface="Open Sans"/>
                        </a:rPr>
                        <a:t>Non-conventional water sources</a:t>
                      </a:r>
                    </a:p>
                  </a:txBody>
                  <a:tcPr marL="91429" marR="91429" marT="45726" marB="45726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1" dirty="0">
                          <a:solidFill>
                            <a:schemeClr val="accent6"/>
                          </a:solidFill>
                          <a:latin typeface="Open Sans"/>
                        </a:rPr>
                        <a:t>No (99%)</a:t>
                      </a:r>
                    </a:p>
                  </a:txBody>
                  <a:tcPr marL="91429" marR="91429"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5" name="Rettangolo 14">
            <a:extLst>
              <a:ext uri="{FF2B5EF4-FFF2-40B4-BE49-F238E27FC236}">
                <a16:creationId xmlns:a16="http://schemas.microsoft.com/office/drawing/2014/main" id="{646E69CE-2742-43D8-AFF9-D93EBE6F64FE}"/>
              </a:ext>
            </a:extLst>
          </p:cNvPr>
          <p:cNvSpPr/>
          <p:nvPr/>
        </p:nvSpPr>
        <p:spPr>
          <a:xfrm>
            <a:off x="305234" y="5757052"/>
            <a:ext cx="3749530" cy="740776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2D050"/>
              </a:solidFill>
            </a:endParaRPr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B4DF2897-4362-437A-BDB3-2E0ECF4FFCD3}"/>
              </a:ext>
            </a:extLst>
          </p:cNvPr>
          <p:cNvSpPr/>
          <p:nvPr/>
        </p:nvSpPr>
        <p:spPr>
          <a:xfrm>
            <a:off x="5847919" y="3392198"/>
            <a:ext cx="4487572" cy="655872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5E52B61A-EAA8-4306-A14A-7CAEE3A4859E}"/>
              </a:ext>
            </a:extLst>
          </p:cNvPr>
          <p:cNvSpPr txBox="1"/>
          <p:nvPr/>
        </p:nvSpPr>
        <p:spPr>
          <a:xfrm>
            <a:off x="4351973" y="5835052"/>
            <a:ext cx="157177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92D050"/>
                </a:solidFill>
                <a:latin typeface="Open Sans"/>
              </a:rPr>
              <a:t>Dependence on agriculture?</a:t>
            </a:r>
          </a:p>
        </p:txBody>
      </p:sp>
      <p:cxnSp>
        <p:nvCxnSpPr>
          <p:cNvPr id="18" name="Connettore 2 17">
            <a:extLst>
              <a:ext uri="{FF2B5EF4-FFF2-40B4-BE49-F238E27FC236}">
                <a16:creationId xmlns:a16="http://schemas.microsoft.com/office/drawing/2014/main" id="{FE4FD5A5-A0F4-4E51-8536-0E4079207C88}"/>
              </a:ext>
            </a:extLst>
          </p:cNvPr>
          <p:cNvCxnSpPr>
            <a:cxnSpLocks/>
            <a:stCxn id="16" idx="3"/>
          </p:cNvCxnSpPr>
          <p:nvPr/>
        </p:nvCxnSpPr>
        <p:spPr>
          <a:xfrm>
            <a:off x="10335491" y="3720134"/>
            <a:ext cx="659785" cy="614598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FB254A0E-1DB6-4301-96B0-084098CD6F3A}"/>
              </a:ext>
            </a:extLst>
          </p:cNvPr>
          <p:cNvSpPr txBox="1"/>
          <p:nvPr/>
        </p:nvSpPr>
        <p:spPr>
          <a:xfrm>
            <a:off x="1438329" y="1100948"/>
            <a:ext cx="4334618" cy="153888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accent6"/>
                </a:solidFill>
                <a:latin typeface="Open Sans"/>
              </a:rPr>
              <a:t>Farmer</a:t>
            </a:r>
          </a:p>
          <a:p>
            <a:r>
              <a:rPr lang="en-US" dirty="0">
                <a:solidFill>
                  <a:schemeClr val="accent4"/>
                </a:solidFill>
                <a:latin typeface="Open Sans"/>
              </a:rPr>
              <a:t>Man, 45-64 years, higher education, experience &gt;30 years, union farm &amp; consortia membership, non off-farm activity, no succession intention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AD1D448C-28A7-4DB9-804D-AD560C6F9BC6}"/>
              </a:ext>
            </a:extLst>
          </p:cNvPr>
          <p:cNvSpPr txBox="1"/>
          <p:nvPr/>
        </p:nvSpPr>
        <p:spPr>
          <a:xfrm>
            <a:off x="6929922" y="1134292"/>
            <a:ext cx="4980724" cy="153888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accent2"/>
                </a:solidFill>
                <a:latin typeface="Open Sans"/>
              </a:rPr>
              <a:t>Farming</a:t>
            </a:r>
          </a:p>
          <a:p>
            <a:r>
              <a:rPr lang="en-US" dirty="0">
                <a:solidFill>
                  <a:schemeClr val="accent2"/>
                </a:solidFill>
                <a:latin typeface="Open Sans"/>
              </a:rPr>
              <a:t>Size &gt;20ha, irrigated, conventional crops (maize), livestock, use of fertilizers, irrigation canal as main water source, non renewable energy use</a:t>
            </a:r>
          </a:p>
        </p:txBody>
      </p:sp>
      <p:cxnSp>
        <p:nvCxnSpPr>
          <p:cNvPr id="21" name="Connettore 2 20">
            <a:extLst>
              <a:ext uri="{FF2B5EF4-FFF2-40B4-BE49-F238E27FC236}">
                <a16:creationId xmlns:a16="http://schemas.microsoft.com/office/drawing/2014/main" id="{D78376D4-4076-4525-84DD-05FDA1A855BE}"/>
              </a:ext>
            </a:extLst>
          </p:cNvPr>
          <p:cNvCxnSpPr>
            <a:cxnSpLocks/>
            <a:stCxn id="15" idx="3"/>
          </p:cNvCxnSpPr>
          <p:nvPr/>
        </p:nvCxnSpPr>
        <p:spPr>
          <a:xfrm>
            <a:off x="4054764" y="6127440"/>
            <a:ext cx="371704" cy="0"/>
          </a:xfrm>
          <a:prstGeom prst="straightConnector1">
            <a:avLst/>
          </a:prstGeom>
          <a:ln w="2857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ttangolo 21">
            <a:extLst>
              <a:ext uri="{FF2B5EF4-FFF2-40B4-BE49-F238E27FC236}">
                <a16:creationId xmlns:a16="http://schemas.microsoft.com/office/drawing/2014/main" id="{3B84E074-034D-45FE-9986-BC15F4DCD3A9}"/>
              </a:ext>
            </a:extLst>
          </p:cNvPr>
          <p:cNvSpPr/>
          <p:nvPr/>
        </p:nvSpPr>
        <p:spPr>
          <a:xfrm>
            <a:off x="5847919" y="5369507"/>
            <a:ext cx="3561552" cy="907152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cxnSp>
        <p:nvCxnSpPr>
          <p:cNvPr id="23" name="Connettore 2 22">
            <a:extLst>
              <a:ext uri="{FF2B5EF4-FFF2-40B4-BE49-F238E27FC236}">
                <a16:creationId xmlns:a16="http://schemas.microsoft.com/office/drawing/2014/main" id="{A55055CC-FEFB-44FA-AA4A-9441D903CBC6}"/>
              </a:ext>
            </a:extLst>
          </p:cNvPr>
          <p:cNvCxnSpPr>
            <a:cxnSpLocks/>
            <a:stCxn id="22" idx="3"/>
          </p:cNvCxnSpPr>
          <p:nvPr/>
        </p:nvCxnSpPr>
        <p:spPr>
          <a:xfrm flipV="1">
            <a:off x="9409471" y="4657899"/>
            <a:ext cx="1585805" cy="1165184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3EE42A80-9ABA-466A-BF32-B1A6FED29D10}"/>
              </a:ext>
            </a:extLst>
          </p:cNvPr>
          <p:cNvSpPr txBox="1"/>
          <p:nvPr/>
        </p:nvSpPr>
        <p:spPr>
          <a:xfrm>
            <a:off x="10995276" y="4143242"/>
            <a:ext cx="10858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accent2"/>
                </a:solidFill>
                <a:latin typeface="Open Sans"/>
              </a:rPr>
              <a:t>Attitude </a:t>
            </a:r>
          </a:p>
          <a:p>
            <a:pPr algn="ctr"/>
            <a:r>
              <a:rPr lang="en-US" sz="1600" dirty="0">
                <a:solidFill>
                  <a:schemeClr val="accent2"/>
                </a:solidFill>
                <a:latin typeface="Open Sans"/>
              </a:rPr>
              <a:t>change?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03C1795A-6E50-4F55-9DB5-4CFF955FDD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6448" y="1302450"/>
            <a:ext cx="1025549" cy="1025549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F1A03FE2-81B8-4899-9029-5EB0C629B2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322" y="1198815"/>
            <a:ext cx="1118348" cy="1118348"/>
          </a:xfrm>
          <a:prstGeom prst="rect">
            <a:avLst/>
          </a:prstGeom>
        </p:spPr>
      </p:pic>
      <p:sp>
        <p:nvSpPr>
          <p:cNvPr id="26" name="Titolo 1">
            <a:extLst>
              <a:ext uri="{FF2B5EF4-FFF2-40B4-BE49-F238E27FC236}">
                <a16:creationId xmlns:a16="http://schemas.microsoft.com/office/drawing/2014/main" id="{05E0D77F-7D01-466B-AA1E-3D6861AC0808}"/>
              </a:ext>
            </a:extLst>
          </p:cNvPr>
          <p:cNvSpPr txBox="1">
            <a:spLocks/>
          </p:cNvSpPr>
          <p:nvPr/>
        </p:nvSpPr>
        <p:spPr>
          <a:xfrm>
            <a:off x="281354" y="187294"/>
            <a:ext cx="9280818" cy="9411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Josefin Sans" pitchFamily="2" charset="77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>
                <a:solidFill>
                  <a:srgbClr val="70AD47"/>
                </a:solidFill>
              </a:rPr>
              <a:t>5</a:t>
            </a:r>
            <a:r>
              <a:rPr kumimoji="0" lang="it-IT" sz="2800" b="0" i="0" u="none" strike="noStrike" kern="1200" cap="all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Josefin Sans" pitchFamily="2" charset="77"/>
                <a:ea typeface="+mj-ea"/>
                <a:cs typeface="+mj-cs"/>
              </a:rPr>
              <a:t>. RESULTS: DOMINANT PROFILE</a:t>
            </a:r>
          </a:p>
        </p:txBody>
      </p:sp>
    </p:spTree>
    <p:extLst>
      <p:ext uri="{BB962C8B-B14F-4D97-AF65-F5344CB8AC3E}">
        <p14:creationId xmlns:p14="http://schemas.microsoft.com/office/powerpoint/2010/main" val="1676922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/>
      <p:bldP spid="22" grpId="0" animBg="1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DC950994-0218-2CB0-2AF5-003B0BFA679E}"/>
              </a:ext>
            </a:extLst>
          </p:cNvPr>
          <p:cNvSpPr txBox="1"/>
          <p:nvPr/>
        </p:nvSpPr>
        <p:spPr>
          <a:xfrm>
            <a:off x="124469" y="1159303"/>
            <a:ext cx="41582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6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Low explained variance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6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Farm size and irrigation practice as most relevant variables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6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4 clusters</a:t>
            </a:r>
          </a:p>
        </p:txBody>
      </p:sp>
      <p:grpSp>
        <p:nvGrpSpPr>
          <p:cNvPr id="10" name="Gruppo 9">
            <a:extLst>
              <a:ext uri="{FF2B5EF4-FFF2-40B4-BE49-F238E27FC236}">
                <a16:creationId xmlns:a16="http://schemas.microsoft.com/office/drawing/2014/main" id="{9A5945F8-F385-40AA-ADBB-60EA6BCFE885}"/>
              </a:ext>
            </a:extLst>
          </p:cNvPr>
          <p:cNvGrpSpPr/>
          <p:nvPr/>
        </p:nvGrpSpPr>
        <p:grpSpPr>
          <a:xfrm>
            <a:off x="190369" y="3035558"/>
            <a:ext cx="4381631" cy="3437396"/>
            <a:chOff x="123466" y="755594"/>
            <a:chExt cx="4731394" cy="3660153"/>
          </a:xfrm>
        </p:grpSpPr>
        <p:pic>
          <p:nvPicPr>
            <p:cNvPr id="5" name="Picture 4" descr="A picture containing chart&#10;&#10;Description automatically generated">
              <a:extLst>
                <a:ext uri="{FF2B5EF4-FFF2-40B4-BE49-F238E27FC236}">
                  <a16:creationId xmlns:a16="http://schemas.microsoft.com/office/drawing/2014/main" id="{3DF08003-33A9-EAE4-7551-2218D872E1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041"/>
            <a:stretch/>
          </p:blipFill>
          <p:spPr>
            <a:xfrm>
              <a:off x="123466" y="1005042"/>
              <a:ext cx="4490214" cy="3410705"/>
            </a:xfrm>
            <a:prstGeom prst="rect">
              <a:avLst/>
            </a:prstGeom>
          </p:spPr>
        </p:pic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C6285579-E13A-FD70-8CA8-C929CCDA891B}"/>
                </a:ext>
              </a:extLst>
            </p:cNvPr>
            <p:cNvSpPr/>
            <p:nvPr/>
          </p:nvSpPr>
          <p:spPr>
            <a:xfrm>
              <a:off x="3660260" y="999857"/>
              <a:ext cx="1194600" cy="2884791"/>
            </a:xfrm>
            <a:prstGeom prst="ellipse">
              <a:avLst/>
            </a:prstGeom>
            <a:noFill/>
            <a:ln w="28575"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6"/>
                </a:solidFill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FDED15FE-85CB-08FE-D85E-A8E5F0A610F9}"/>
                </a:ext>
              </a:extLst>
            </p:cNvPr>
            <p:cNvSpPr/>
            <p:nvPr/>
          </p:nvSpPr>
          <p:spPr>
            <a:xfrm rot="5914015">
              <a:off x="1285214" y="2226852"/>
              <a:ext cx="469681" cy="779434"/>
            </a:xfrm>
            <a:prstGeom prst="ellipse">
              <a:avLst/>
            </a:prstGeom>
            <a:noFill/>
            <a:ln w="28575"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0E72D1C-708E-1312-A1B3-049939CB09FB}"/>
                </a:ext>
              </a:extLst>
            </p:cNvPr>
            <p:cNvSpPr txBox="1"/>
            <p:nvPr/>
          </p:nvSpPr>
          <p:spPr>
            <a:xfrm>
              <a:off x="922754" y="2091030"/>
              <a:ext cx="1194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chemeClr val="tx2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FARM SIZE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4367854-BF08-C921-4286-5CD7FD4C9FE8}"/>
                </a:ext>
              </a:extLst>
            </p:cNvPr>
            <p:cNvSpPr txBox="1"/>
            <p:nvPr/>
          </p:nvSpPr>
          <p:spPr>
            <a:xfrm>
              <a:off x="2766366" y="755594"/>
              <a:ext cx="19494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chemeClr val="tx2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IRRIGATION PRACTICE</a:t>
              </a:r>
            </a:p>
          </p:txBody>
        </p:sp>
      </p:grpSp>
      <p:sp>
        <p:nvSpPr>
          <p:cNvPr id="25" name="Titolo 1">
            <a:extLst>
              <a:ext uri="{FF2B5EF4-FFF2-40B4-BE49-F238E27FC236}">
                <a16:creationId xmlns:a16="http://schemas.microsoft.com/office/drawing/2014/main" id="{018DE4F7-D5C5-40FD-823A-F8C248DD020D}"/>
              </a:ext>
            </a:extLst>
          </p:cNvPr>
          <p:cNvSpPr txBox="1">
            <a:spLocks/>
          </p:cNvSpPr>
          <p:nvPr/>
        </p:nvSpPr>
        <p:spPr>
          <a:xfrm>
            <a:off x="281354" y="187294"/>
            <a:ext cx="9280818" cy="9411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Josefin Sans" pitchFamily="2" charset="77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>
                <a:solidFill>
                  <a:srgbClr val="70AD47"/>
                </a:solidFill>
              </a:rPr>
              <a:t>5</a:t>
            </a:r>
            <a:r>
              <a:rPr kumimoji="0" lang="it-IT" sz="2800" b="0" i="0" u="none" strike="noStrike" kern="1200" cap="all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Josefin Sans" pitchFamily="2" charset="77"/>
                <a:ea typeface="+mj-ea"/>
                <a:cs typeface="+mj-cs"/>
              </a:rPr>
              <a:t>. RESULTS: FARMERS HETEROGENEITY – CLUSTERING </a:t>
            </a:r>
          </a:p>
        </p:txBody>
      </p:sp>
      <p:grpSp>
        <p:nvGrpSpPr>
          <p:cNvPr id="9" name="Gruppo 8">
            <a:extLst>
              <a:ext uri="{FF2B5EF4-FFF2-40B4-BE49-F238E27FC236}">
                <a16:creationId xmlns:a16="http://schemas.microsoft.com/office/drawing/2014/main" id="{97401BF3-B4BC-4994-BE4D-D33C5E388E38}"/>
              </a:ext>
            </a:extLst>
          </p:cNvPr>
          <p:cNvGrpSpPr/>
          <p:nvPr/>
        </p:nvGrpSpPr>
        <p:grpSpPr>
          <a:xfrm>
            <a:off x="4572000" y="694570"/>
            <a:ext cx="4616373" cy="3391416"/>
            <a:chOff x="6190862" y="2710395"/>
            <a:chExt cx="4951512" cy="3960311"/>
          </a:xfrm>
          <a:solidFill>
            <a:schemeClr val="bg1"/>
          </a:solidFill>
        </p:grpSpPr>
        <p:pic>
          <p:nvPicPr>
            <p:cNvPr id="12" name="Picture 11" descr="A screenshot of a computer game&#10;&#10;Description automatically generated with low confidence">
              <a:extLst>
                <a:ext uri="{FF2B5EF4-FFF2-40B4-BE49-F238E27FC236}">
                  <a16:creationId xmlns:a16="http://schemas.microsoft.com/office/drawing/2014/main" id="{EC090C28-136D-2E37-F645-A018642DD97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8112" y="2710395"/>
              <a:ext cx="4752373" cy="3960311"/>
            </a:xfrm>
            <a:prstGeom prst="rect">
              <a:avLst/>
            </a:prstGeom>
            <a:grpFill/>
          </p:spPr>
        </p:pic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E5368664-E012-8919-F9F7-E47FF3636642}"/>
                </a:ext>
              </a:extLst>
            </p:cNvPr>
            <p:cNvGrpSpPr/>
            <p:nvPr/>
          </p:nvGrpSpPr>
          <p:grpSpPr>
            <a:xfrm>
              <a:off x="8439325" y="3832512"/>
              <a:ext cx="2703049" cy="576284"/>
              <a:chOff x="8439325" y="3832512"/>
              <a:chExt cx="2703049" cy="576284"/>
            </a:xfrm>
            <a:grpFill/>
          </p:grpSpPr>
          <p:cxnSp>
            <p:nvCxnSpPr>
              <p:cNvPr id="32" name="Straight Arrow Connector 31">
                <a:extLst>
                  <a:ext uri="{FF2B5EF4-FFF2-40B4-BE49-F238E27FC236}">
                    <a16:creationId xmlns:a16="http://schemas.microsoft.com/office/drawing/2014/main" id="{3FFC3C68-601D-8719-D459-6509AB4E9CC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895390" y="4408796"/>
                <a:ext cx="675476" cy="0"/>
              </a:xfrm>
              <a:prstGeom prst="straightConnector1">
                <a:avLst/>
              </a:prstGeom>
              <a:grpFill/>
              <a:ln w="28575">
                <a:solidFill>
                  <a:schemeClr val="tx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Arrow Connector 32">
                <a:extLst>
                  <a:ext uri="{FF2B5EF4-FFF2-40B4-BE49-F238E27FC236}">
                    <a16:creationId xmlns:a16="http://schemas.microsoft.com/office/drawing/2014/main" id="{37CF2FE3-15DF-E727-2579-0456904A96C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063052" y="4408796"/>
                <a:ext cx="675476" cy="0"/>
              </a:xfrm>
              <a:prstGeom prst="straightConnector1">
                <a:avLst/>
              </a:prstGeom>
              <a:grpFill/>
              <a:ln w="28575">
                <a:solidFill>
                  <a:schemeClr val="tx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B6E3E982-A1FC-2016-E6D6-AC6B9D342428}"/>
                  </a:ext>
                </a:extLst>
              </p:cNvPr>
              <p:cNvSpPr txBox="1"/>
              <p:nvPr/>
            </p:nvSpPr>
            <p:spPr>
              <a:xfrm>
                <a:off x="8439325" y="3839043"/>
                <a:ext cx="1494183" cy="539108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>
                    <a:solidFill>
                      <a:schemeClr val="tx2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IRRIGATED AGRICULTURE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F2359782-DC69-709D-30F4-6177B3906494}"/>
                  </a:ext>
                </a:extLst>
              </p:cNvPr>
              <p:cNvSpPr txBox="1"/>
              <p:nvPr/>
            </p:nvSpPr>
            <p:spPr>
              <a:xfrm>
                <a:off x="9698518" y="3832512"/>
                <a:ext cx="1443856" cy="539108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>
                    <a:solidFill>
                      <a:schemeClr val="tx2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RAINFED AGRICULTURE</a:t>
                </a:r>
              </a:p>
            </p:txBody>
          </p:sp>
        </p:grp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737D46FB-7110-0C43-401B-0B7427D91221}"/>
                </a:ext>
              </a:extLst>
            </p:cNvPr>
            <p:cNvGrpSpPr/>
            <p:nvPr/>
          </p:nvGrpSpPr>
          <p:grpSpPr>
            <a:xfrm>
              <a:off x="6190862" y="3397297"/>
              <a:ext cx="551669" cy="1953365"/>
              <a:chOff x="6393137" y="3166921"/>
              <a:chExt cx="551669" cy="1953365"/>
            </a:xfrm>
            <a:grpFill/>
          </p:grpSpPr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8A75AA66-2AF7-2AE5-7436-3A22950865CC}"/>
                  </a:ext>
                </a:extLst>
              </p:cNvPr>
              <p:cNvGrpSpPr/>
              <p:nvPr/>
            </p:nvGrpSpPr>
            <p:grpSpPr>
              <a:xfrm rot="16200000">
                <a:off x="6190899" y="4287860"/>
                <a:ext cx="1507814" cy="0"/>
                <a:chOff x="9215452" y="4561196"/>
                <a:chExt cx="1507814" cy="0"/>
              </a:xfrm>
              <a:grpFill/>
            </p:grpSpPr>
            <p:cxnSp>
              <p:nvCxnSpPr>
                <p:cNvPr id="36" name="Straight Arrow Connector 35">
                  <a:extLst>
                    <a:ext uri="{FF2B5EF4-FFF2-40B4-BE49-F238E27FC236}">
                      <a16:creationId xmlns:a16="http://schemas.microsoft.com/office/drawing/2014/main" id="{CFAC4603-064F-3D0E-E20A-D3C0C984DDD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047790" y="4561196"/>
                  <a:ext cx="675476" cy="0"/>
                </a:xfrm>
                <a:prstGeom prst="straightConnector1">
                  <a:avLst/>
                </a:prstGeom>
                <a:grpFill/>
                <a:ln w="28575">
                  <a:solidFill>
                    <a:schemeClr val="tx2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Arrow Connector 36">
                  <a:extLst>
                    <a:ext uri="{FF2B5EF4-FFF2-40B4-BE49-F238E27FC236}">
                      <a16:creationId xmlns:a16="http://schemas.microsoft.com/office/drawing/2014/main" id="{CCFC1933-D0FA-4EF1-301E-475F4CA350F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9215452" y="4561196"/>
                  <a:ext cx="675476" cy="0"/>
                </a:xfrm>
                <a:prstGeom prst="straightConnector1">
                  <a:avLst/>
                </a:prstGeom>
                <a:grpFill/>
                <a:ln w="28575">
                  <a:solidFill>
                    <a:schemeClr val="tx2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9B529B18-3CF1-10DF-A7AF-1C956A5B02DF}"/>
                  </a:ext>
                </a:extLst>
              </p:cNvPr>
              <p:cNvSpPr txBox="1"/>
              <p:nvPr/>
            </p:nvSpPr>
            <p:spPr>
              <a:xfrm rot="16200000">
                <a:off x="6154226" y="4392455"/>
                <a:ext cx="977916" cy="47774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>
                    <a:solidFill>
                      <a:schemeClr val="tx2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LARGER  FARMS</a:t>
                </a: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630D392C-177D-A494-D6E0-514A7525AA7A}"/>
                  </a:ext>
                </a:extLst>
              </p:cNvPr>
              <p:cNvSpPr txBox="1"/>
              <p:nvPr/>
            </p:nvSpPr>
            <p:spPr>
              <a:xfrm rot="16200000">
                <a:off x="6091236" y="3468822"/>
                <a:ext cx="1098984" cy="495181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>
                    <a:solidFill>
                      <a:schemeClr val="tx2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SMALLER FARMS</a:t>
                </a:r>
              </a:p>
            </p:txBody>
          </p:sp>
        </p:grp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FF93E2F1-D205-386E-DCFC-E4D12F038A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7839" y="4220314"/>
            <a:ext cx="4020877" cy="2634575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41131178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4C1EDFC1-A4C3-3813-1C54-2A7F82A3B6B6}"/>
              </a:ext>
            </a:extLst>
          </p:cNvPr>
          <p:cNvGrpSpPr/>
          <p:nvPr/>
        </p:nvGrpSpPr>
        <p:grpSpPr>
          <a:xfrm>
            <a:off x="495218" y="823910"/>
            <a:ext cx="11184480" cy="5833188"/>
            <a:chOff x="495218" y="823910"/>
            <a:chExt cx="11184480" cy="5833188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BABCE454-0950-0502-CDC6-BCDAA3017263}"/>
                </a:ext>
              </a:extLst>
            </p:cNvPr>
            <p:cNvSpPr/>
            <p:nvPr/>
          </p:nvSpPr>
          <p:spPr>
            <a:xfrm>
              <a:off x="495218" y="823910"/>
              <a:ext cx="5488204" cy="2811195"/>
            </a:xfrm>
            <a:prstGeom prst="roundRect">
              <a:avLst/>
            </a:prstGeom>
            <a:noFill/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latin typeface="Josefin Sans"/>
              </a:endParaRPr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F37F7D67-1081-E8C4-85B4-08820D28BCE3}"/>
                </a:ext>
              </a:extLst>
            </p:cNvPr>
            <p:cNvSpPr/>
            <p:nvPr/>
          </p:nvSpPr>
          <p:spPr>
            <a:xfrm>
              <a:off x="6191494" y="823910"/>
              <a:ext cx="5488204" cy="2811195"/>
            </a:xfrm>
            <a:prstGeom prst="roundRect">
              <a:avLst/>
            </a:prstGeom>
            <a:noFill/>
            <a:ln w="38100">
              <a:solidFill>
                <a:schemeClr val="accent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latin typeface="Josefin Sans"/>
              </a:endParaRPr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9A4D39B1-51BF-818B-604D-7D91914542C6}"/>
                </a:ext>
              </a:extLst>
            </p:cNvPr>
            <p:cNvSpPr/>
            <p:nvPr/>
          </p:nvSpPr>
          <p:spPr>
            <a:xfrm>
              <a:off x="495218" y="3845903"/>
              <a:ext cx="5488204" cy="2811195"/>
            </a:xfrm>
            <a:prstGeom prst="round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latin typeface="Josefin Sans"/>
              </a:endParaRPr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8E24F201-DAF5-839E-07C6-ED162F5B732A}"/>
                </a:ext>
              </a:extLst>
            </p:cNvPr>
            <p:cNvSpPr/>
            <p:nvPr/>
          </p:nvSpPr>
          <p:spPr>
            <a:xfrm>
              <a:off x="6191494" y="3845903"/>
              <a:ext cx="5488204" cy="2811195"/>
            </a:xfrm>
            <a:prstGeom prst="roundRect">
              <a:avLst/>
            </a:prstGeom>
            <a:noFill/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latin typeface="Josefin Sans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611D4F58-91FD-9F15-8B84-EE8948EEB112}"/>
              </a:ext>
            </a:extLst>
          </p:cNvPr>
          <p:cNvGrpSpPr/>
          <p:nvPr/>
        </p:nvGrpSpPr>
        <p:grpSpPr>
          <a:xfrm>
            <a:off x="383050" y="3880747"/>
            <a:ext cx="565640" cy="400110"/>
            <a:chOff x="1337310" y="4266873"/>
            <a:chExt cx="565640" cy="400110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517B5D01-F4F4-AA0D-C421-0A2D3C8402FC}"/>
                </a:ext>
              </a:extLst>
            </p:cNvPr>
            <p:cNvSpPr/>
            <p:nvPr/>
          </p:nvSpPr>
          <p:spPr>
            <a:xfrm>
              <a:off x="1408770" y="4273149"/>
              <a:ext cx="360000" cy="360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42E1B5B-6C54-5FD8-87EA-BA114B3C0BFB}"/>
                </a:ext>
              </a:extLst>
            </p:cNvPr>
            <p:cNvSpPr txBox="1"/>
            <p:nvPr/>
          </p:nvSpPr>
          <p:spPr>
            <a:xfrm>
              <a:off x="1337310" y="4266873"/>
              <a:ext cx="5656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  <a:latin typeface="Josefin Sans"/>
                  <a:ea typeface="Lato" panose="020F0502020204030203" pitchFamily="34" charset="0"/>
                  <a:cs typeface="Lato" panose="020F0502020204030203" pitchFamily="34" charset="0"/>
                </a:rPr>
                <a:t>C3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5C040103-49F0-363A-B22B-62C979182BBC}"/>
              </a:ext>
            </a:extLst>
          </p:cNvPr>
          <p:cNvGrpSpPr/>
          <p:nvPr/>
        </p:nvGrpSpPr>
        <p:grpSpPr>
          <a:xfrm>
            <a:off x="6105154" y="3880747"/>
            <a:ext cx="516927" cy="400110"/>
            <a:chOff x="1857927" y="4326651"/>
            <a:chExt cx="516927" cy="400110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61647D0-444C-27D8-93E1-9B68F0646AA9}"/>
                </a:ext>
              </a:extLst>
            </p:cNvPr>
            <p:cNvSpPr/>
            <p:nvPr/>
          </p:nvSpPr>
          <p:spPr>
            <a:xfrm>
              <a:off x="1930150" y="4332927"/>
              <a:ext cx="360000" cy="3600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AD1AA14-9B8D-F8D7-8AB4-3C4EFCF0FC03}"/>
                </a:ext>
              </a:extLst>
            </p:cNvPr>
            <p:cNvSpPr txBox="1"/>
            <p:nvPr/>
          </p:nvSpPr>
          <p:spPr>
            <a:xfrm>
              <a:off x="1857927" y="4326651"/>
              <a:ext cx="51692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  <a:latin typeface="Josefin Sans"/>
                  <a:ea typeface="Lato" panose="020F0502020204030203" pitchFamily="34" charset="0"/>
                  <a:cs typeface="Lato" panose="020F0502020204030203" pitchFamily="34" charset="0"/>
                </a:rPr>
                <a:t>C4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EB4B96B6-D4BC-5814-DE0A-CC14CEBE06CE}"/>
              </a:ext>
            </a:extLst>
          </p:cNvPr>
          <p:cNvGrpSpPr/>
          <p:nvPr/>
        </p:nvGrpSpPr>
        <p:grpSpPr>
          <a:xfrm>
            <a:off x="394480" y="799451"/>
            <a:ext cx="480060" cy="400110"/>
            <a:chOff x="2293530" y="4063089"/>
            <a:chExt cx="480060" cy="40011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DF23E774-83F8-77E9-E216-BB6346B64321}"/>
                </a:ext>
              </a:extLst>
            </p:cNvPr>
            <p:cNvSpPr/>
            <p:nvPr/>
          </p:nvSpPr>
          <p:spPr>
            <a:xfrm>
              <a:off x="2353560" y="4069365"/>
              <a:ext cx="360000" cy="360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316DCCA-9741-2307-33B6-31C0CB34D90C}"/>
                </a:ext>
              </a:extLst>
            </p:cNvPr>
            <p:cNvSpPr txBox="1"/>
            <p:nvPr/>
          </p:nvSpPr>
          <p:spPr>
            <a:xfrm>
              <a:off x="2293530" y="4063089"/>
              <a:ext cx="4800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  <a:latin typeface="Josefin Sans"/>
                  <a:ea typeface="Lato" panose="020F0502020204030203" pitchFamily="34" charset="0"/>
                  <a:cs typeface="Lato" panose="020F0502020204030203" pitchFamily="34" charset="0"/>
                </a:rPr>
                <a:t>C1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A081642-9653-6258-86FE-39BCA2468D4A}"/>
              </a:ext>
            </a:extLst>
          </p:cNvPr>
          <p:cNvGrpSpPr/>
          <p:nvPr/>
        </p:nvGrpSpPr>
        <p:grpSpPr>
          <a:xfrm>
            <a:off x="6105169" y="799451"/>
            <a:ext cx="529105" cy="400110"/>
            <a:chOff x="2483951" y="4466245"/>
            <a:chExt cx="529105" cy="40011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E6C184AD-327F-204E-3604-538C96E4E3EA}"/>
                </a:ext>
              </a:extLst>
            </p:cNvPr>
            <p:cNvSpPr/>
            <p:nvPr/>
          </p:nvSpPr>
          <p:spPr>
            <a:xfrm>
              <a:off x="2562270" y="4472521"/>
              <a:ext cx="360000" cy="360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5049FD1-94C6-5205-30BA-2274F418FE74}"/>
                </a:ext>
              </a:extLst>
            </p:cNvPr>
            <p:cNvSpPr txBox="1"/>
            <p:nvPr/>
          </p:nvSpPr>
          <p:spPr>
            <a:xfrm>
              <a:off x="2483951" y="4466245"/>
              <a:ext cx="52910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  <a:latin typeface="Josefin Sans"/>
                  <a:ea typeface="Lato" panose="020F0502020204030203" pitchFamily="34" charset="0"/>
                  <a:cs typeface="Lato" panose="020F0502020204030203" pitchFamily="34" charset="0"/>
                </a:rPr>
                <a:t>C2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261403D5-A5FE-1B14-00A2-FA9A411A3E79}"/>
              </a:ext>
            </a:extLst>
          </p:cNvPr>
          <p:cNvSpPr txBox="1"/>
          <p:nvPr/>
        </p:nvSpPr>
        <p:spPr>
          <a:xfrm>
            <a:off x="809640" y="972195"/>
            <a:ext cx="46996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3"/>
                </a:solidFill>
                <a:latin typeface="Josefin Sans"/>
                <a:ea typeface="Lato" panose="020F0502020204030203" pitchFamily="34" charset="0"/>
                <a:cs typeface="Lato" panose="020F0502020204030203" pitchFamily="34" charset="0"/>
              </a:rPr>
              <a:t>CLUSTER 1 			(46%)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2A76710-F5D8-5A02-AF58-B1D1618B5221}"/>
              </a:ext>
            </a:extLst>
          </p:cNvPr>
          <p:cNvSpPr txBox="1"/>
          <p:nvPr/>
        </p:nvSpPr>
        <p:spPr>
          <a:xfrm>
            <a:off x="6652563" y="972195"/>
            <a:ext cx="46174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6"/>
                </a:solidFill>
                <a:latin typeface="Josefin Sans" pitchFamily="2" charset="0"/>
                <a:ea typeface="Lato" panose="020F0502020204030203" pitchFamily="34" charset="0"/>
                <a:cs typeface="Lato" panose="020F0502020204030203" pitchFamily="34" charset="0"/>
              </a:rPr>
              <a:t>CLUSTER 2 			(16%)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88729E4-A25D-9A45-F287-09C452525A5E}"/>
              </a:ext>
            </a:extLst>
          </p:cNvPr>
          <p:cNvSpPr txBox="1"/>
          <p:nvPr/>
        </p:nvSpPr>
        <p:spPr>
          <a:xfrm>
            <a:off x="823116" y="4003898"/>
            <a:ext cx="4649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  <a:latin typeface="Josefin Sans"/>
                <a:ea typeface="Lato" panose="020F0502020204030203" pitchFamily="34" charset="0"/>
                <a:cs typeface="Lato" panose="020F0502020204030203" pitchFamily="34" charset="0"/>
              </a:rPr>
              <a:t>CLUSTER 3 			(31%)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70C59E5-0FFE-D361-EF34-6668A7CB42D7}"/>
              </a:ext>
            </a:extLst>
          </p:cNvPr>
          <p:cNvSpPr txBox="1"/>
          <p:nvPr/>
        </p:nvSpPr>
        <p:spPr>
          <a:xfrm>
            <a:off x="6652563" y="4003898"/>
            <a:ext cx="46174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4"/>
                </a:solidFill>
                <a:latin typeface="Josefin Sans"/>
                <a:ea typeface="Lato" panose="020F0502020204030203" pitchFamily="34" charset="0"/>
                <a:cs typeface="Lato" panose="020F0502020204030203" pitchFamily="34" charset="0"/>
              </a:rPr>
              <a:t>CLUSTER 4 			(7%)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1D8A1EE-FBEE-BE62-2B38-1D336536E851}"/>
              </a:ext>
            </a:extLst>
          </p:cNvPr>
          <p:cNvSpPr txBox="1"/>
          <p:nvPr/>
        </p:nvSpPr>
        <p:spPr>
          <a:xfrm>
            <a:off x="809640" y="2412284"/>
            <a:ext cx="44974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6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Key attitude: </a:t>
            </a:r>
            <a:r>
              <a:rPr lang="en-US" sz="2000" dirty="0">
                <a:solidFill>
                  <a:schemeClr val="accent6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most isolated </a:t>
            </a:r>
            <a:endParaRPr lang="en-US" sz="2000" b="1" dirty="0">
              <a:solidFill>
                <a:schemeClr val="accent6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US" sz="2000" dirty="0">
                <a:solidFill>
                  <a:schemeClr val="accent6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(AD18, cooperation 38%)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48A71A7-596E-802F-F06C-FDA662C405B8}"/>
              </a:ext>
            </a:extLst>
          </p:cNvPr>
          <p:cNvSpPr txBox="1"/>
          <p:nvPr/>
        </p:nvSpPr>
        <p:spPr>
          <a:xfrm>
            <a:off x="6652563" y="2500447"/>
            <a:ext cx="43949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6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Key attitude: </a:t>
            </a:r>
            <a:r>
              <a:rPr lang="en-US" sz="2000" dirty="0">
                <a:solidFill>
                  <a:schemeClr val="accent6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most insecure</a:t>
            </a:r>
            <a:endParaRPr lang="en-US" sz="2000" b="1" dirty="0">
              <a:solidFill>
                <a:schemeClr val="accent6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US" sz="2000" dirty="0">
                <a:solidFill>
                  <a:schemeClr val="accent6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(IDK answers 18%)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DB2B9FC-D9CC-4608-6526-2CC9A0686618}"/>
              </a:ext>
            </a:extLst>
          </p:cNvPr>
          <p:cNvSpPr txBox="1"/>
          <p:nvPr/>
        </p:nvSpPr>
        <p:spPr>
          <a:xfrm>
            <a:off x="809640" y="5451460"/>
            <a:ext cx="42016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6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Key attitude: </a:t>
            </a:r>
            <a:r>
              <a:rPr lang="en-US" sz="2000" dirty="0">
                <a:solidFill>
                  <a:schemeClr val="accent6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most confident</a:t>
            </a:r>
            <a:endParaRPr lang="en-US" sz="2000" b="1" dirty="0">
              <a:solidFill>
                <a:schemeClr val="accent6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US" sz="2000" dirty="0">
                <a:solidFill>
                  <a:schemeClr val="accent6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(AW2, human ingenuity 18% agree)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211DE1B-DAF8-656F-44F9-BB9611BDA40B}"/>
              </a:ext>
            </a:extLst>
          </p:cNvPr>
          <p:cNvSpPr txBox="1"/>
          <p:nvPr/>
        </p:nvSpPr>
        <p:spPr>
          <a:xfrm>
            <a:off x="6652563" y="5507020"/>
            <a:ext cx="42549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6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Key attitude: </a:t>
            </a:r>
            <a:r>
              <a:rPr lang="en-US" sz="2000" dirty="0">
                <a:solidFill>
                  <a:schemeClr val="accent6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most aware</a:t>
            </a:r>
            <a:endParaRPr lang="en-US" sz="2000" b="1" dirty="0">
              <a:solidFill>
                <a:schemeClr val="accent6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US" sz="2000" dirty="0">
                <a:solidFill>
                  <a:schemeClr val="accent6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(AW1, climate change as the most important problem 97% agree)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547ED2B-660E-EFDE-62A6-4B3AE913277A}"/>
              </a:ext>
            </a:extLst>
          </p:cNvPr>
          <p:cNvSpPr txBox="1"/>
          <p:nvPr/>
        </p:nvSpPr>
        <p:spPr>
          <a:xfrm>
            <a:off x="809639" y="1867152"/>
            <a:ext cx="449742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accent6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Adapted through </a:t>
            </a:r>
            <a:r>
              <a:rPr lang="en-US" sz="2000" b="1" dirty="0">
                <a:solidFill>
                  <a:schemeClr val="accent6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crop diversification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11E6DBA-04C1-0104-B512-0B3BED707A2C}"/>
              </a:ext>
            </a:extLst>
          </p:cNvPr>
          <p:cNvSpPr txBox="1"/>
          <p:nvPr/>
        </p:nvSpPr>
        <p:spPr>
          <a:xfrm>
            <a:off x="809640" y="1379120"/>
            <a:ext cx="420162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accent6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Older farmers, traditional methods</a:t>
            </a:r>
            <a:endParaRPr lang="en-US" sz="2000" b="1" dirty="0">
              <a:solidFill>
                <a:schemeClr val="accent6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81A8F9B-3CB0-E610-9DE5-F4BF21A2108F}"/>
              </a:ext>
            </a:extLst>
          </p:cNvPr>
          <p:cNvSpPr txBox="1"/>
          <p:nvPr/>
        </p:nvSpPr>
        <p:spPr>
          <a:xfrm>
            <a:off x="6652563" y="1445534"/>
            <a:ext cx="461741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accent6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Younger farmers, rainfed farms</a:t>
            </a:r>
            <a:endParaRPr lang="en-US" sz="2000" b="1" dirty="0">
              <a:solidFill>
                <a:schemeClr val="accent6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A54A0C0-CDCD-B80C-BBAF-ACAA06491407}"/>
              </a:ext>
            </a:extLst>
          </p:cNvPr>
          <p:cNvSpPr txBox="1"/>
          <p:nvPr/>
        </p:nvSpPr>
        <p:spPr>
          <a:xfrm>
            <a:off x="6652563" y="2024678"/>
            <a:ext cx="413342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accent6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Adapted through </a:t>
            </a:r>
            <a:r>
              <a:rPr lang="en-US" sz="2000" b="1" dirty="0">
                <a:solidFill>
                  <a:schemeClr val="accent6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cooperation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1B2A963-D1F0-B229-DA17-7F8F878B4D09}"/>
              </a:ext>
            </a:extLst>
          </p:cNvPr>
          <p:cNvSpPr txBox="1"/>
          <p:nvPr/>
        </p:nvSpPr>
        <p:spPr>
          <a:xfrm>
            <a:off x="809640" y="5000090"/>
            <a:ext cx="40824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accent6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Adapted through </a:t>
            </a:r>
            <a:r>
              <a:rPr lang="en-US" sz="2000" b="1" dirty="0">
                <a:solidFill>
                  <a:schemeClr val="accent6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crop insurance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E3E2858-9DEE-E58D-6F3C-98C78D322970}"/>
              </a:ext>
            </a:extLst>
          </p:cNvPr>
          <p:cNvSpPr txBox="1"/>
          <p:nvPr/>
        </p:nvSpPr>
        <p:spPr>
          <a:xfrm>
            <a:off x="6652563" y="4434322"/>
            <a:ext cx="439499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accent6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Younger farmers, innovative methods</a:t>
            </a:r>
            <a:endParaRPr lang="en-US" sz="2000" b="1" dirty="0">
              <a:solidFill>
                <a:schemeClr val="accent6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0C622E3-8242-E127-105B-F8268B97E945}"/>
              </a:ext>
            </a:extLst>
          </p:cNvPr>
          <p:cNvSpPr txBox="1"/>
          <p:nvPr/>
        </p:nvSpPr>
        <p:spPr>
          <a:xfrm>
            <a:off x="809639" y="4493160"/>
            <a:ext cx="358537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accent6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Older farmers, larger farms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31401F6-F621-1F33-1B03-2BB9C0740E4C}"/>
              </a:ext>
            </a:extLst>
          </p:cNvPr>
          <p:cNvSpPr txBox="1"/>
          <p:nvPr/>
        </p:nvSpPr>
        <p:spPr>
          <a:xfrm>
            <a:off x="6652563" y="4954748"/>
            <a:ext cx="425492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accent6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Adapted through </a:t>
            </a:r>
            <a:r>
              <a:rPr lang="en-US" sz="2000" b="1" dirty="0">
                <a:solidFill>
                  <a:schemeClr val="accent6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climate services</a:t>
            </a:r>
          </a:p>
        </p:txBody>
      </p:sp>
      <p:sp>
        <p:nvSpPr>
          <p:cNvPr id="39" name="Titolo 1">
            <a:extLst>
              <a:ext uri="{FF2B5EF4-FFF2-40B4-BE49-F238E27FC236}">
                <a16:creationId xmlns:a16="http://schemas.microsoft.com/office/drawing/2014/main" id="{121687AE-A919-4BA0-9F93-8B2830F0757B}"/>
              </a:ext>
            </a:extLst>
          </p:cNvPr>
          <p:cNvSpPr txBox="1">
            <a:spLocks/>
          </p:cNvSpPr>
          <p:nvPr/>
        </p:nvSpPr>
        <p:spPr>
          <a:xfrm>
            <a:off x="281354" y="187294"/>
            <a:ext cx="9280818" cy="9411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Josefin Sans" pitchFamily="2" charset="77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>
                <a:solidFill>
                  <a:srgbClr val="70AD47"/>
                </a:solidFill>
              </a:rPr>
              <a:t>5</a:t>
            </a:r>
            <a:r>
              <a:rPr kumimoji="0" lang="it-IT" sz="2800" b="0" i="0" u="none" strike="noStrike" kern="1200" cap="all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Josefin Sans" pitchFamily="2" charset="77"/>
                <a:ea typeface="+mj-ea"/>
                <a:cs typeface="+mj-cs"/>
              </a:rPr>
              <a:t>. RESULTS: FARMERS HETEROGENEITY – PROFILES</a:t>
            </a:r>
          </a:p>
        </p:txBody>
      </p:sp>
    </p:spTree>
    <p:extLst>
      <p:ext uri="{BB962C8B-B14F-4D97-AF65-F5344CB8AC3E}">
        <p14:creationId xmlns:p14="http://schemas.microsoft.com/office/powerpoint/2010/main" val="9611034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y rainbow">
      <a:dk1>
        <a:sysClr val="windowText" lastClr="000000"/>
      </a:dk1>
      <a:lt1>
        <a:sysClr val="window" lastClr="FFFFFF"/>
      </a:lt1>
      <a:dk2>
        <a:srgbClr val="3F3F3F"/>
      </a:dk2>
      <a:lt2>
        <a:srgbClr val="E7E6E6"/>
      </a:lt2>
      <a:accent1>
        <a:srgbClr val="E24D28"/>
      </a:accent1>
      <a:accent2>
        <a:srgbClr val="F0852D"/>
      </a:accent2>
      <a:accent3>
        <a:srgbClr val="E2B33C"/>
      </a:accent3>
      <a:accent4>
        <a:srgbClr val="628C54"/>
      </a:accent4>
      <a:accent5>
        <a:srgbClr val="2A9D8F"/>
      </a:accent5>
      <a:accent6>
        <a:srgbClr val="264653"/>
      </a:accent6>
      <a:hlink>
        <a:srgbClr val="81B2C5"/>
      </a:hlink>
      <a:folHlink>
        <a:srgbClr val="AF5A7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4575</TotalTime>
  <Words>1096</Words>
  <Application>Microsoft Office PowerPoint</Application>
  <PresentationFormat>Widescreen</PresentationFormat>
  <Paragraphs>254</Paragraphs>
  <Slides>14</Slides>
  <Notes>5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11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14</vt:i4>
      </vt:variant>
    </vt:vector>
  </HeadingPairs>
  <TitlesOfParts>
    <vt:vector size="27" baseType="lpstr">
      <vt:lpstr>Arial</vt:lpstr>
      <vt:lpstr>Calibri</vt:lpstr>
      <vt:lpstr>Calibri Light</vt:lpstr>
      <vt:lpstr>Cambria Math</vt:lpstr>
      <vt:lpstr>Josefin Sans</vt:lpstr>
      <vt:lpstr>Josefin Sans SemiBold</vt:lpstr>
      <vt:lpstr>Lao UI</vt:lpstr>
      <vt:lpstr>Lato</vt:lpstr>
      <vt:lpstr>Lato Light</vt:lpstr>
      <vt:lpstr>Lucida Grande</vt:lpstr>
      <vt:lpstr>Open Sans</vt:lpstr>
      <vt:lpstr>Office Theme</vt:lpstr>
      <vt:lpstr>1_Tema di Office</vt:lpstr>
      <vt:lpstr>Presentazione standard di PowerPoint</vt:lpstr>
      <vt:lpstr>1. INTRODUCTION</vt:lpstr>
      <vt:lpstr>2. RESEARCH QUESTIONS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5. RESULTS: FARMERS HETEROGENEITY – RISK PROFILES</vt:lpstr>
      <vt:lpstr>Presentazione standard di PowerPoint</vt:lpstr>
      <vt:lpstr>6. REMARKS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Lisa Ferrari</dc:creator>
  <cp:lastModifiedBy> </cp:lastModifiedBy>
  <cp:revision>114</cp:revision>
  <dcterms:created xsi:type="dcterms:W3CDTF">2023-07-04T08:30:58Z</dcterms:created>
  <dcterms:modified xsi:type="dcterms:W3CDTF">2024-04-11T17:57:15Z</dcterms:modified>
</cp:coreProperties>
</file>