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2"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pan Das" userId="25fbac55-e04f-4dfa-a59f-ad2f0e03a42b" providerId="ADAL" clId="{42A129A6-4779-470D-A25B-3716306BA2E2}"/>
    <pc:docChg chg="modSld">
      <pc:chgData name="Ripan Das" userId="25fbac55-e04f-4dfa-a59f-ad2f0e03a42b" providerId="ADAL" clId="{42A129A6-4779-470D-A25B-3716306BA2E2}" dt="2024-04-11T17:07:01.905" v="5" actId="20577"/>
      <pc:docMkLst>
        <pc:docMk/>
      </pc:docMkLst>
      <pc:sldChg chg="modSp">
        <pc:chgData name="Ripan Das" userId="25fbac55-e04f-4dfa-a59f-ad2f0e03a42b" providerId="ADAL" clId="{42A129A6-4779-470D-A25B-3716306BA2E2}" dt="2024-04-11T17:07:01.905" v="5" actId="20577"/>
        <pc:sldMkLst>
          <pc:docMk/>
          <pc:sldMk cId="1946949560" sldId="261"/>
        </pc:sldMkLst>
        <pc:spChg chg="mod">
          <ac:chgData name="Ripan Das" userId="25fbac55-e04f-4dfa-a59f-ad2f0e03a42b" providerId="ADAL" clId="{42A129A6-4779-470D-A25B-3716306BA2E2}" dt="2024-04-11T17:07:01.905" v="5" actId="20577"/>
          <ac:spMkLst>
            <pc:docMk/>
            <pc:sldMk cId="1946949560" sldId="261"/>
            <ac:spMk id="5" creationId="{D4FA65BD-E1C1-4A8D-989E-F6355D17E51D}"/>
          </ac:spMkLst>
        </pc:spChg>
      </pc:sldChg>
      <pc:sldChg chg="modSp">
        <pc:chgData name="Ripan Das" userId="25fbac55-e04f-4dfa-a59f-ad2f0e03a42b" providerId="ADAL" clId="{42A129A6-4779-470D-A25B-3716306BA2E2}" dt="2024-04-11T16:46:37.956" v="2"/>
        <pc:sldMkLst>
          <pc:docMk/>
          <pc:sldMk cId="494295352" sldId="262"/>
        </pc:sldMkLst>
        <pc:spChg chg="mod">
          <ac:chgData name="Ripan Das" userId="25fbac55-e04f-4dfa-a59f-ad2f0e03a42b" providerId="ADAL" clId="{42A129A6-4779-470D-A25B-3716306BA2E2}" dt="2024-04-11T16:46:37.956" v="2"/>
          <ac:spMkLst>
            <pc:docMk/>
            <pc:sldMk cId="494295352" sldId="262"/>
            <ac:spMk id="6" creationId="{9D9FA29A-61AB-4489-A5E1-25CC46B5A4B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454B-BAC6-4347-8D1F-7D34E9202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F05E190-3B83-4CE9-93EE-A49DC9F15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D258974-7D52-4334-8D79-0279915613C7}"/>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5" name="Footer Placeholder 4">
            <a:extLst>
              <a:ext uri="{FF2B5EF4-FFF2-40B4-BE49-F238E27FC236}">
                <a16:creationId xmlns:a16="http://schemas.microsoft.com/office/drawing/2014/main" id="{46AFFE8F-4C68-4DB5-960A-BEDF1C8FBE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50DD4B-D6AD-4B3B-817D-CAC6BD1F02B6}"/>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248433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E0AD-B180-43C9-BEA5-C48C3602ADE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48C37A0-633D-44C1-A0BC-4A9DB0471D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5F72926-B58F-457E-8F38-8EAA207E4FEF}"/>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5" name="Footer Placeholder 4">
            <a:extLst>
              <a:ext uri="{FF2B5EF4-FFF2-40B4-BE49-F238E27FC236}">
                <a16:creationId xmlns:a16="http://schemas.microsoft.com/office/drawing/2014/main" id="{4B3A6736-2DB3-4EB4-8E6F-3ACA50343C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AE6878-D463-47BC-90FA-F346C626320D}"/>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403183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C4097-A655-4666-84EB-D7172ACBDA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CEF746F-7DFD-4CDB-AC68-12862618A5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630A73-E663-4613-8B42-7B60AC39CA77}"/>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5" name="Footer Placeholder 4">
            <a:extLst>
              <a:ext uri="{FF2B5EF4-FFF2-40B4-BE49-F238E27FC236}">
                <a16:creationId xmlns:a16="http://schemas.microsoft.com/office/drawing/2014/main" id="{E1D99A1D-EE78-4B4C-BA65-4CBFA19A3D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4F83471-35FC-4BA1-99B1-9AF7DB0D056C}"/>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112610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94D9-8F18-4FC7-8AD6-4C3F6717BF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5CF1290-66B2-425A-B7F0-5727807BEF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0E72101-764F-4A40-B9C9-AFB6CBD88F7B}"/>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5" name="Footer Placeholder 4">
            <a:extLst>
              <a:ext uri="{FF2B5EF4-FFF2-40B4-BE49-F238E27FC236}">
                <a16:creationId xmlns:a16="http://schemas.microsoft.com/office/drawing/2014/main" id="{1875CC2A-9471-4548-9BC3-E8D9DDC7E0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D82746A-FC67-4C86-836D-04CBE52C17B5}"/>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237269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0659-CF29-4186-B910-BF3E3379B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D37B76B-EDDE-4E6C-BF25-B2F82D5770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537C9B-BBAB-4721-A285-F63329001157}"/>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5" name="Footer Placeholder 4">
            <a:extLst>
              <a:ext uri="{FF2B5EF4-FFF2-40B4-BE49-F238E27FC236}">
                <a16:creationId xmlns:a16="http://schemas.microsoft.com/office/drawing/2014/main" id="{9CAD52E8-C8DE-4F16-9E70-4B2E6396E7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CA37A3A-7CB8-44F7-B9EC-8E35E774796D}"/>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395944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87B6-0FDD-451A-9FF4-0144F517E06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FF7E38E-5A14-41D3-B5DE-59A41FAFB1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7B61D61-5090-4F33-BFDA-2E7270EAB3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2F21C5B-56E3-441F-853F-7BBD2C9525C9}"/>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6" name="Footer Placeholder 5">
            <a:extLst>
              <a:ext uri="{FF2B5EF4-FFF2-40B4-BE49-F238E27FC236}">
                <a16:creationId xmlns:a16="http://schemas.microsoft.com/office/drawing/2014/main" id="{FE1BBC6D-599B-4644-8FAE-F088EBB3EB5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779138A-3426-43F2-B235-AABD65CB3C05}"/>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192928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ECAC-98F8-46D6-9599-25A34B846E8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1D0633F-4C0A-4832-9015-D8A620BED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A3C9D1-21A0-41D5-9F8D-8CF7FF8126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3966677-788E-4400-8F86-AB9F9A088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B45F65-43A1-4BA9-90B8-E01583C92B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E304E28-6B15-46B4-ACF4-257C3B38501A}"/>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8" name="Footer Placeholder 7">
            <a:extLst>
              <a:ext uri="{FF2B5EF4-FFF2-40B4-BE49-F238E27FC236}">
                <a16:creationId xmlns:a16="http://schemas.microsoft.com/office/drawing/2014/main" id="{B2464972-2A54-4CC0-8DA8-BA111540E17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CCBB996-F671-448D-A3FB-FCA3DC0475A0}"/>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231244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4155-D354-42FA-B9EE-E40714C79C7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D6A2994-90CE-438B-A1C2-05107552E04C}"/>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4" name="Footer Placeholder 3">
            <a:extLst>
              <a:ext uri="{FF2B5EF4-FFF2-40B4-BE49-F238E27FC236}">
                <a16:creationId xmlns:a16="http://schemas.microsoft.com/office/drawing/2014/main" id="{0AC11890-877B-4275-8236-A929BA96722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09C9C7E-A8FB-4505-AEB3-5DDA12EEB941}"/>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351581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2C23E-30F1-4E7C-B684-0C7551D9B57C}"/>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3" name="Footer Placeholder 2">
            <a:extLst>
              <a:ext uri="{FF2B5EF4-FFF2-40B4-BE49-F238E27FC236}">
                <a16:creationId xmlns:a16="http://schemas.microsoft.com/office/drawing/2014/main" id="{71EF7059-2585-4D3F-9208-A1ADDA083CC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4FDA1DC-AC68-4458-AFFF-2507159EA1F8}"/>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249057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A568-0482-405E-89CE-7873E2F22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33FE200-9423-462F-856C-759335976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10434DF-DCE2-47BC-974C-32C13688F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E81709-D7F2-4A77-9216-2D83EA666C6E}"/>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6" name="Footer Placeholder 5">
            <a:extLst>
              <a:ext uri="{FF2B5EF4-FFF2-40B4-BE49-F238E27FC236}">
                <a16:creationId xmlns:a16="http://schemas.microsoft.com/office/drawing/2014/main" id="{CB4B1B9B-64EF-419D-A13B-6555B365F3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C083142-9AE9-476E-A4AA-96268CC03731}"/>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364372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1458-AC01-4DB1-A7E2-0F1AFB717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C64D5AF-0F1F-4BF2-A9C4-62C4D2FBCB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A9E7BAF-74C2-4970-9305-2A85FB209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EC0599-DFCE-41FF-B5BA-67D0F51DE8BE}"/>
              </a:ext>
            </a:extLst>
          </p:cNvPr>
          <p:cNvSpPr>
            <a:spLocks noGrp="1"/>
          </p:cNvSpPr>
          <p:nvPr>
            <p:ph type="dt" sz="half" idx="10"/>
          </p:nvPr>
        </p:nvSpPr>
        <p:spPr/>
        <p:txBody>
          <a:bodyPr/>
          <a:lstStyle/>
          <a:p>
            <a:fld id="{77B98F53-FA62-432F-9358-FE169CF41A3B}" type="datetimeFigureOut">
              <a:rPr lang="en-IN" smtClean="0"/>
              <a:t>11-04-2024</a:t>
            </a:fld>
            <a:endParaRPr lang="en-IN"/>
          </a:p>
        </p:txBody>
      </p:sp>
      <p:sp>
        <p:nvSpPr>
          <p:cNvPr id="6" name="Footer Placeholder 5">
            <a:extLst>
              <a:ext uri="{FF2B5EF4-FFF2-40B4-BE49-F238E27FC236}">
                <a16:creationId xmlns:a16="http://schemas.microsoft.com/office/drawing/2014/main" id="{553D7C3A-2E20-4B7F-932C-171B17227B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D568E1-024B-44FF-80E6-30BAE74B97D9}"/>
              </a:ext>
            </a:extLst>
          </p:cNvPr>
          <p:cNvSpPr>
            <a:spLocks noGrp="1"/>
          </p:cNvSpPr>
          <p:nvPr>
            <p:ph type="sldNum" sz="quarter" idx="12"/>
          </p:nvPr>
        </p:nvSpPr>
        <p:spPr/>
        <p:txBody>
          <a:bodyPr/>
          <a:lstStyle/>
          <a:p>
            <a:fld id="{C60FAE16-3974-4922-AFE2-47FF3BDBA4F7}" type="slidenum">
              <a:rPr lang="en-IN" smtClean="0"/>
              <a:t>‹#›</a:t>
            </a:fld>
            <a:endParaRPr lang="en-IN"/>
          </a:p>
        </p:txBody>
      </p:sp>
    </p:spTree>
    <p:extLst>
      <p:ext uri="{BB962C8B-B14F-4D97-AF65-F5344CB8AC3E}">
        <p14:creationId xmlns:p14="http://schemas.microsoft.com/office/powerpoint/2010/main" val="282433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F0FC2-15D2-49BB-81A8-B761D95C7D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AF238C2-2F4C-4DBB-92B2-D8ACBF370F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52EE75A-8648-4859-8DA2-0B8B1AFE8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98F53-FA62-432F-9358-FE169CF41A3B}" type="datetimeFigureOut">
              <a:rPr lang="en-IN" smtClean="0"/>
              <a:t>11-04-2024</a:t>
            </a:fld>
            <a:endParaRPr lang="en-IN"/>
          </a:p>
        </p:txBody>
      </p:sp>
      <p:sp>
        <p:nvSpPr>
          <p:cNvPr id="5" name="Footer Placeholder 4">
            <a:extLst>
              <a:ext uri="{FF2B5EF4-FFF2-40B4-BE49-F238E27FC236}">
                <a16:creationId xmlns:a16="http://schemas.microsoft.com/office/drawing/2014/main" id="{AC271671-69F0-43AC-BC77-A6B9321F9F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9606DDD-2BB9-4E5B-A50D-96C7C4913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FAE16-3974-4922-AFE2-47FF3BDBA4F7}" type="slidenum">
              <a:rPr lang="en-IN" smtClean="0"/>
              <a:t>‹#›</a:t>
            </a:fld>
            <a:endParaRPr lang="en-IN"/>
          </a:p>
        </p:txBody>
      </p:sp>
    </p:spTree>
    <p:extLst>
      <p:ext uri="{BB962C8B-B14F-4D97-AF65-F5344CB8AC3E}">
        <p14:creationId xmlns:p14="http://schemas.microsoft.com/office/powerpoint/2010/main" val="268952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56FE82-4C31-4007-B70A-8F439D3B0C6F}"/>
              </a:ext>
            </a:extLst>
          </p:cNvPr>
          <p:cNvSpPr/>
          <p:nvPr/>
        </p:nvSpPr>
        <p:spPr>
          <a:xfrm>
            <a:off x="1219201" y="2718876"/>
            <a:ext cx="10007600" cy="1754326"/>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Greening fails to translate into an increase in Net Primary Productivity due to warming constraints in India</a:t>
            </a:r>
          </a:p>
        </p:txBody>
      </p:sp>
      <p:sp>
        <p:nvSpPr>
          <p:cNvPr id="5" name="Text Box 123">
            <a:extLst>
              <a:ext uri="{FF2B5EF4-FFF2-40B4-BE49-F238E27FC236}">
                <a16:creationId xmlns:a16="http://schemas.microsoft.com/office/drawing/2014/main" id="{B2715D5D-66E4-4D21-9EA6-2129E9CD8F6D}"/>
              </a:ext>
            </a:extLst>
          </p:cNvPr>
          <p:cNvSpPr txBox="1">
            <a:spLocks noGrp="1" noChangeArrowheads="1"/>
          </p:cNvSpPr>
          <p:nvPr>
            <p:ph type="subTitle" idx="1"/>
          </p:nvPr>
        </p:nvSpPr>
        <p:spPr bwMode="auto">
          <a:xfrm>
            <a:off x="1524000" y="4473202"/>
            <a:ext cx="9144000" cy="12676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1569" tIns="111569" rIns="111569" bIns="111569"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1800" b="1" dirty="0">
                <a:latin typeface="Times New Roman" panose="02020603050405020304" pitchFamily="18" charset="0"/>
                <a:cs typeface="Times New Roman" panose="02020603050405020304" pitchFamily="18" charset="0"/>
              </a:rPr>
              <a:t>Ripan Das, Rajiv Kumar Chaturvedi, </a:t>
            </a:r>
            <a:r>
              <a:rPr lang="en-US" sz="1800" b="1" dirty="0" err="1">
                <a:latin typeface="Times New Roman" panose="02020603050405020304" pitchFamily="18" charset="0"/>
                <a:cs typeface="Times New Roman" panose="02020603050405020304" pitchFamily="18" charset="0"/>
              </a:rPr>
              <a:t>Adrija</a:t>
            </a:r>
            <a:r>
              <a:rPr lang="en-US" sz="1800" b="1" dirty="0">
                <a:latin typeface="Times New Roman" panose="02020603050405020304" pitchFamily="18" charset="0"/>
                <a:cs typeface="Times New Roman" panose="02020603050405020304" pitchFamily="18" charset="0"/>
              </a:rPr>
              <a:t> Roy, </a:t>
            </a:r>
            <a:r>
              <a:rPr lang="en-US" sz="1800" b="1" dirty="0" err="1">
                <a:latin typeface="Times New Roman" panose="02020603050405020304" pitchFamily="18" charset="0"/>
                <a:cs typeface="Times New Roman" panose="02020603050405020304" pitchFamily="18" charset="0"/>
              </a:rPr>
              <a:t>Subhankar</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Karmakar</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Subimal</a:t>
            </a:r>
            <a:r>
              <a:rPr lang="en-US" sz="1800" b="1" dirty="0">
                <a:latin typeface="Times New Roman" panose="02020603050405020304" pitchFamily="18" charset="0"/>
                <a:cs typeface="Times New Roman" panose="02020603050405020304" pitchFamily="18" charset="0"/>
              </a:rPr>
              <a:t> Ghosh</a:t>
            </a:r>
          </a:p>
          <a:p>
            <a:pPr algn="ctr" eaLnBrk="1" hangingPunct="1"/>
            <a:r>
              <a:rPr lang="en-US" sz="1800" b="1" dirty="0">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Ghosh</a:t>
            </a:r>
            <a:r>
              <a:rPr lang="en-US" sz="4800" b="1" baseline="30000" dirty="0">
                <a:solidFill>
                  <a:schemeClr val="bg1"/>
                </a:solidFill>
                <a:latin typeface="Times New Roman" panose="02020603050405020304" pitchFamily="18" charset="0"/>
                <a:cs typeface="Times New Roman" panose="02020603050405020304" pitchFamily="18" charset="0"/>
              </a:rPr>
              <a:t>1,3</a:t>
            </a:r>
          </a:p>
        </p:txBody>
      </p:sp>
      <p:pic>
        <p:nvPicPr>
          <p:cNvPr id="9" name="Picture 8">
            <a:extLst>
              <a:ext uri="{FF2B5EF4-FFF2-40B4-BE49-F238E27FC236}">
                <a16:creationId xmlns:a16="http://schemas.microsoft.com/office/drawing/2014/main" id="{C390A8FE-0C45-464A-AB9A-F9DA841D7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490" y="208553"/>
            <a:ext cx="1566622" cy="2086878"/>
          </a:xfrm>
          <a:prstGeom prst="rect">
            <a:avLst/>
          </a:prstGeom>
          <a:ln>
            <a:noFill/>
          </a:ln>
        </p:spPr>
      </p:pic>
      <p:pic>
        <p:nvPicPr>
          <p:cNvPr id="12" name="Graphic 11">
            <a:extLst>
              <a:ext uri="{FF2B5EF4-FFF2-40B4-BE49-F238E27FC236}">
                <a16:creationId xmlns:a16="http://schemas.microsoft.com/office/drawing/2014/main" id="{36CAB58A-B162-486A-B3DE-F2AFCF51AA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34" y="118359"/>
            <a:ext cx="2125134" cy="2072006"/>
          </a:xfrm>
          <a:prstGeom prst="rect">
            <a:avLst/>
          </a:prstGeom>
        </p:spPr>
      </p:pic>
      <p:pic>
        <p:nvPicPr>
          <p:cNvPr id="14" name="Picture 13">
            <a:extLst>
              <a:ext uri="{FF2B5EF4-FFF2-40B4-BE49-F238E27FC236}">
                <a16:creationId xmlns:a16="http://schemas.microsoft.com/office/drawing/2014/main" id="{18E094F9-3074-44DB-A643-3C9503EE2B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4425" y="5606008"/>
            <a:ext cx="1083862" cy="1083853"/>
          </a:xfrm>
          <a:prstGeom prst="rect">
            <a:avLst/>
          </a:prstGeom>
          <a:ln>
            <a:noFill/>
          </a:ln>
        </p:spPr>
      </p:pic>
      <p:sp>
        <p:nvSpPr>
          <p:cNvPr id="15" name="Rectangle 14">
            <a:extLst>
              <a:ext uri="{FF2B5EF4-FFF2-40B4-BE49-F238E27FC236}">
                <a16:creationId xmlns:a16="http://schemas.microsoft.com/office/drawing/2014/main" id="{1A05C34A-84FE-4D40-B9D6-4D5900E73BEA}"/>
              </a:ext>
            </a:extLst>
          </p:cNvPr>
          <p:cNvSpPr/>
          <p:nvPr/>
        </p:nvSpPr>
        <p:spPr>
          <a:xfrm>
            <a:off x="4363357" y="2044353"/>
            <a:ext cx="3719288" cy="461665"/>
          </a:xfrm>
          <a:prstGeom prst="rect">
            <a:avLst/>
          </a:prstGeom>
        </p:spPr>
        <p:txBody>
          <a:bodyPr wrap="none">
            <a:spAutoFit/>
          </a:bodyPr>
          <a:lstStyle/>
          <a:p>
            <a:pPr algn="ctr">
              <a:spcAft>
                <a:spcPts val="0"/>
              </a:spcAft>
            </a:pPr>
            <a:r>
              <a:rPr lang="en-US" sz="2400" dirty="0">
                <a:latin typeface="Times New Roman" panose="02020603050405020304" pitchFamily="18" charset="0"/>
                <a:ea typeface="Times New Roman" panose="02020603050405020304" pitchFamily="18" charset="0"/>
              </a:rPr>
              <a:t>Supplementary Materials for</a:t>
            </a:r>
            <a:endParaRPr lang="en-IN" sz="16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9B4F34F8-7B53-41D3-9386-193A901579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9347" y="438051"/>
            <a:ext cx="1807308" cy="1432622"/>
          </a:xfrm>
          <a:prstGeom prst="rect">
            <a:avLst/>
          </a:prstGeom>
        </p:spPr>
      </p:pic>
    </p:spTree>
    <p:extLst>
      <p:ext uri="{BB962C8B-B14F-4D97-AF65-F5344CB8AC3E}">
        <p14:creationId xmlns:p14="http://schemas.microsoft.com/office/powerpoint/2010/main" val="304192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F320C63-FEFE-446E-B785-9FA9364CCA17}"/>
              </a:ext>
            </a:extLst>
          </p:cNvPr>
          <p:cNvGrpSpPr/>
          <p:nvPr/>
        </p:nvGrpSpPr>
        <p:grpSpPr>
          <a:xfrm>
            <a:off x="495299" y="728135"/>
            <a:ext cx="5304368" cy="4504266"/>
            <a:chOff x="0" y="0"/>
            <a:chExt cx="4462871" cy="3711756"/>
          </a:xfrm>
        </p:grpSpPr>
        <p:pic>
          <p:nvPicPr>
            <p:cNvPr id="5" name="Picture 4">
              <a:extLst>
                <a:ext uri="{FF2B5EF4-FFF2-40B4-BE49-F238E27FC236}">
                  <a16:creationId xmlns:a16="http://schemas.microsoft.com/office/drawing/2014/main" id="{42C856DD-AF60-44E2-AFDB-B45D511FF9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9" r="7817"/>
            <a:stretch/>
          </p:blipFill>
          <p:spPr>
            <a:xfrm>
              <a:off x="10886" y="1888671"/>
              <a:ext cx="4451985" cy="1823085"/>
            </a:xfrm>
            <a:prstGeom prst="rect">
              <a:avLst/>
            </a:prstGeom>
            <a:ln>
              <a:solidFill>
                <a:schemeClr val="bg1"/>
              </a:solidFill>
            </a:ln>
          </p:spPr>
        </p:pic>
        <p:pic>
          <p:nvPicPr>
            <p:cNvPr id="6" name="Picture 5">
              <a:extLst>
                <a:ext uri="{FF2B5EF4-FFF2-40B4-BE49-F238E27FC236}">
                  <a16:creationId xmlns:a16="http://schemas.microsoft.com/office/drawing/2014/main" id="{5F494F5E-5136-46F0-B32F-AC2AF2434E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48" r="8071"/>
            <a:stretch/>
          </p:blipFill>
          <p:spPr>
            <a:xfrm>
              <a:off x="0" y="0"/>
              <a:ext cx="4462780" cy="1890395"/>
            </a:xfrm>
            <a:prstGeom prst="rect">
              <a:avLst/>
            </a:prstGeom>
            <a:ln>
              <a:solidFill>
                <a:schemeClr val="bg1"/>
              </a:solidFill>
            </a:ln>
          </p:spPr>
        </p:pic>
        <p:sp>
          <p:nvSpPr>
            <p:cNvPr id="7" name="TextBox 10">
              <a:extLst>
                <a:ext uri="{FF2B5EF4-FFF2-40B4-BE49-F238E27FC236}">
                  <a16:creationId xmlns:a16="http://schemas.microsoft.com/office/drawing/2014/main" id="{60DF2DC7-EE10-4D6E-B69A-22BE081F5FBF}"/>
                </a:ext>
              </a:extLst>
            </p:cNvPr>
            <p:cNvSpPr txBox="1"/>
            <p:nvPr/>
          </p:nvSpPr>
          <p:spPr>
            <a:xfrm>
              <a:off x="419082" y="201366"/>
              <a:ext cx="418465" cy="266700"/>
            </a:xfrm>
            <a:prstGeom prst="rect">
              <a:avLst/>
            </a:prstGeom>
            <a:noFill/>
          </p:spPr>
          <p:txBody>
            <a:bodyPr wrap="square" rtlCol="0">
              <a:noAutofit/>
            </a:bodyPr>
            <a:lstStyle/>
            <a:p>
              <a:pPr>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rPr>
                <a:t>(a)</a:t>
              </a:r>
              <a:endParaRPr lang="en-IN" sz="1200">
                <a:effectLst/>
                <a:latin typeface="Times New Roman" panose="02020603050405020304" pitchFamily="18" charset="0"/>
                <a:ea typeface="Times New Roman" panose="02020603050405020304" pitchFamily="18" charset="0"/>
              </a:endParaRPr>
            </a:p>
          </p:txBody>
        </p:sp>
        <p:sp>
          <p:nvSpPr>
            <p:cNvPr id="8" name="TextBox 10">
              <a:extLst>
                <a:ext uri="{FF2B5EF4-FFF2-40B4-BE49-F238E27FC236}">
                  <a16:creationId xmlns:a16="http://schemas.microsoft.com/office/drawing/2014/main" id="{8EA0DEBF-E82B-478E-85C5-C603BFB4FACF}"/>
                </a:ext>
              </a:extLst>
            </p:cNvPr>
            <p:cNvSpPr txBox="1"/>
            <p:nvPr/>
          </p:nvSpPr>
          <p:spPr>
            <a:xfrm>
              <a:off x="484394" y="2084410"/>
              <a:ext cx="418465" cy="266700"/>
            </a:xfrm>
            <a:prstGeom prst="rect">
              <a:avLst/>
            </a:prstGeom>
            <a:noFill/>
          </p:spPr>
          <p:txBody>
            <a:bodyPr wrap="square" rtlCol="0">
              <a:noAutofit/>
            </a:bodyPr>
            <a:lstStyle/>
            <a:p>
              <a:pPr>
                <a:spcAft>
                  <a:spcPts val="0"/>
                </a:spcAft>
              </a:pPr>
              <a:r>
                <a:rPr lang="en-US" sz="1200" b="1" kern="1200">
                  <a:solidFill>
                    <a:srgbClr val="000000"/>
                  </a:solidFill>
                  <a:effectLst/>
                  <a:latin typeface="Times New Roman" panose="02020603050405020304" pitchFamily="18" charset="0"/>
                  <a:ea typeface="Times New Roman" panose="02020603050405020304" pitchFamily="18" charset="0"/>
                </a:rPr>
                <a:t>(b)</a:t>
              </a:r>
              <a:endParaRPr lang="en-IN" sz="1200">
                <a:effectLst/>
                <a:latin typeface="Times New Roman" panose="02020603050405020304" pitchFamily="18" charset="0"/>
                <a:ea typeface="Times New Roman" panose="02020603050405020304" pitchFamily="18" charset="0"/>
              </a:endParaRPr>
            </a:p>
          </p:txBody>
        </p:sp>
      </p:grpSp>
      <p:sp>
        <p:nvSpPr>
          <p:cNvPr id="51" name="Rectangle 50">
            <a:extLst>
              <a:ext uri="{FF2B5EF4-FFF2-40B4-BE49-F238E27FC236}">
                <a16:creationId xmlns:a16="http://schemas.microsoft.com/office/drawing/2014/main" id="{54E6CF5B-39EE-492C-9115-C2F8A3FB3518}"/>
              </a:ext>
            </a:extLst>
          </p:cNvPr>
          <p:cNvSpPr/>
          <p:nvPr/>
        </p:nvSpPr>
        <p:spPr>
          <a:xfrm>
            <a:off x="319001" y="5273152"/>
            <a:ext cx="6096000" cy="461665"/>
          </a:xfrm>
          <a:prstGeom prst="rect">
            <a:avLst/>
          </a:prstGeom>
        </p:spPr>
        <p:txBody>
          <a:bodyPr>
            <a:spAutoFit/>
          </a:bodyPr>
          <a:lstStyle/>
          <a:p>
            <a:pPr algn="ctr"/>
            <a:r>
              <a:rPr lang="en-US" sz="1200" b="1" i="1" dirty="0">
                <a:latin typeface="Times New Roman" panose="02020603050405020304" pitchFamily="18" charset="0"/>
                <a:ea typeface="Times New Roman" panose="02020603050405020304" pitchFamily="18" charset="0"/>
              </a:rPr>
              <a:t>Fig S1 : Greening in India: </a:t>
            </a:r>
            <a:r>
              <a:rPr lang="en-US" sz="1200" i="1" dirty="0">
                <a:latin typeface="Times New Roman" panose="02020603050405020304" pitchFamily="18" charset="0"/>
                <a:ea typeface="Times New Roman" panose="02020603050405020304" pitchFamily="18" charset="0"/>
              </a:rPr>
              <a:t>The time series of Forest cover area (a) and Cropland area (b) over India from 2001 to 2019</a:t>
            </a:r>
            <a:endParaRPr lang="en-IN" sz="1200" dirty="0"/>
          </a:p>
        </p:txBody>
      </p:sp>
      <p:sp>
        <p:nvSpPr>
          <p:cNvPr id="52" name="TextBox 51">
            <a:extLst>
              <a:ext uri="{FF2B5EF4-FFF2-40B4-BE49-F238E27FC236}">
                <a16:creationId xmlns:a16="http://schemas.microsoft.com/office/drawing/2014/main" id="{69EFEC5E-59A5-4BAB-9833-F4DE2C059413}"/>
              </a:ext>
            </a:extLst>
          </p:cNvPr>
          <p:cNvSpPr txBox="1"/>
          <p:nvPr/>
        </p:nvSpPr>
        <p:spPr>
          <a:xfrm>
            <a:off x="5951716" y="728135"/>
            <a:ext cx="5918551" cy="234532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Land use change  or climatic impacts  could have potentially inhibited the growth of GPP and NPP in India. The annual time series of both forests, and croplands area show a steadily increasing trend over the last two decades (Fig. S1)</a:t>
            </a:r>
          </a:p>
        </p:txBody>
      </p:sp>
    </p:spTree>
    <p:extLst>
      <p:ext uri="{BB962C8B-B14F-4D97-AF65-F5344CB8AC3E}">
        <p14:creationId xmlns:p14="http://schemas.microsoft.com/office/powerpoint/2010/main" val="158138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11865F-99CD-4424-BAA0-A6B8B907BE9D}"/>
              </a:ext>
            </a:extLst>
          </p:cNvPr>
          <p:cNvGrpSpPr/>
          <p:nvPr/>
        </p:nvGrpSpPr>
        <p:grpSpPr>
          <a:xfrm>
            <a:off x="863600" y="380605"/>
            <a:ext cx="6790268" cy="5655734"/>
            <a:chOff x="1219199" y="0"/>
            <a:chExt cx="8483602" cy="6584087"/>
          </a:xfrm>
        </p:grpSpPr>
        <p:grpSp>
          <p:nvGrpSpPr>
            <p:cNvPr id="11" name="Group 10">
              <a:extLst>
                <a:ext uri="{FF2B5EF4-FFF2-40B4-BE49-F238E27FC236}">
                  <a16:creationId xmlns:a16="http://schemas.microsoft.com/office/drawing/2014/main" id="{8A6688B1-FB26-4FA1-9087-1BB6F30C0803}"/>
                </a:ext>
              </a:extLst>
            </p:cNvPr>
            <p:cNvGrpSpPr/>
            <p:nvPr/>
          </p:nvGrpSpPr>
          <p:grpSpPr>
            <a:xfrm>
              <a:off x="1219199" y="0"/>
              <a:ext cx="8483602" cy="6584087"/>
              <a:chOff x="1159933" y="58261"/>
              <a:chExt cx="8483602" cy="6584087"/>
            </a:xfrm>
          </p:grpSpPr>
          <p:pic>
            <p:nvPicPr>
              <p:cNvPr id="17" name="Picture 16">
                <a:extLst>
                  <a:ext uri="{FF2B5EF4-FFF2-40B4-BE49-F238E27FC236}">
                    <a16:creationId xmlns:a16="http://schemas.microsoft.com/office/drawing/2014/main" id="{675BAD7B-1BFA-4D75-8F03-B8F81FBDF8D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750" t="5004" r="3333"/>
              <a:stretch/>
            </p:blipFill>
            <p:spPr>
              <a:xfrm>
                <a:off x="1159933" y="58261"/>
                <a:ext cx="4241801" cy="2175239"/>
              </a:xfrm>
              <a:prstGeom prst="rect">
                <a:avLst/>
              </a:prstGeom>
              <a:ln>
                <a:noFill/>
              </a:ln>
            </p:spPr>
          </p:pic>
          <p:pic>
            <p:nvPicPr>
              <p:cNvPr id="18" name="Picture 17">
                <a:extLst>
                  <a:ext uri="{FF2B5EF4-FFF2-40B4-BE49-F238E27FC236}">
                    <a16:creationId xmlns:a16="http://schemas.microsoft.com/office/drawing/2014/main" id="{D9BAF719-1635-493E-BC1B-938FAE347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375" t="5142" r="3055"/>
              <a:stretch/>
            </p:blipFill>
            <p:spPr>
              <a:xfrm>
                <a:off x="5401734" y="58262"/>
                <a:ext cx="4241801" cy="2180216"/>
              </a:xfrm>
              <a:prstGeom prst="rect">
                <a:avLst/>
              </a:prstGeom>
              <a:ln>
                <a:noFill/>
              </a:ln>
            </p:spPr>
          </p:pic>
          <p:pic>
            <p:nvPicPr>
              <p:cNvPr id="19" name="Picture 18">
                <a:extLst>
                  <a:ext uri="{FF2B5EF4-FFF2-40B4-BE49-F238E27FC236}">
                    <a16:creationId xmlns:a16="http://schemas.microsoft.com/office/drawing/2014/main" id="{EAB9B609-FB47-42FC-B280-1ECB4BC9A03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513" t="4588" r="3959"/>
              <a:stretch/>
            </p:blipFill>
            <p:spPr>
              <a:xfrm>
                <a:off x="1159933" y="2233500"/>
                <a:ext cx="4222282" cy="2207696"/>
              </a:xfrm>
              <a:prstGeom prst="rect">
                <a:avLst/>
              </a:prstGeom>
              <a:ln>
                <a:noFill/>
              </a:ln>
            </p:spPr>
          </p:pic>
          <p:pic>
            <p:nvPicPr>
              <p:cNvPr id="20" name="Picture 19">
                <a:extLst>
                  <a:ext uri="{FF2B5EF4-FFF2-40B4-BE49-F238E27FC236}">
                    <a16:creationId xmlns:a16="http://schemas.microsoft.com/office/drawing/2014/main" id="{B575E873-25C1-498B-856F-59B9949D7B0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514" t="4865" r="4583"/>
              <a:stretch/>
            </p:blipFill>
            <p:spPr>
              <a:xfrm>
                <a:off x="5401734" y="2224772"/>
                <a:ext cx="4222282" cy="2216424"/>
              </a:xfrm>
              <a:prstGeom prst="rect">
                <a:avLst/>
              </a:prstGeom>
              <a:ln>
                <a:noFill/>
              </a:ln>
            </p:spPr>
          </p:pic>
          <p:pic>
            <p:nvPicPr>
              <p:cNvPr id="21" name="Picture 20">
                <a:extLst>
                  <a:ext uri="{FF2B5EF4-FFF2-40B4-BE49-F238E27FC236}">
                    <a16:creationId xmlns:a16="http://schemas.microsoft.com/office/drawing/2014/main" id="{519EC7A6-72D2-4679-AF51-E4DFFA6B4F5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4306" t="4727" r="4027"/>
              <a:stretch/>
            </p:blipFill>
            <p:spPr>
              <a:xfrm>
                <a:off x="3300352" y="4441196"/>
                <a:ext cx="4222282" cy="2201152"/>
              </a:xfrm>
              <a:prstGeom prst="rect">
                <a:avLst/>
              </a:prstGeom>
              <a:ln>
                <a:noFill/>
              </a:ln>
            </p:spPr>
          </p:pic>
        </p:grpSp>
        <p:sp>
          <p:nvSpPr>
            <p:cNvPr id="12" name="TextBox 11">
              <a:extLst>
                <a:ext uri="{FF2B5EF4-FFF2-40B4-BE49-F238E27FC236}">
                  <a16:creationId xmlns:a16="http://schemas.microsoft.com/office/drawing/2014/main" id="{9A6932BE-AD05-4C1C-BEEB-6D991F897F3E}"/>
                </a:ext>
              </a:extLst>
            </p:cNvPr>
            <p:cNvSpPr txBox="1"/>
            <p:nvPr/>
          </p:nvSpPr>
          <p:spPr>
            <a:xfrm>
              <a:off x="1673994" y="100005"/>
              <a:ext cx="45397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05FA202-A35B-4D24-B778-D8A3F7C72B3B}"/>
                </a:ext>
              </a:extLst>
            </p:cNvPr>
            <p:cNvSpPr txBox="1"/>
            <p:nvPr/>
          </p:nvSpPr>
          <p:spPr>
            <a:xfrm>
              <a:off x="5869015" y="113743"/>
              <a:ext cx="466794"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(b)</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1DE20E5-F9DD-494F-9443-2BB09F0A1122}"/>
                </a:ext>
              </a:extLst>
            </p:cNvPr>
            <p:cNvSpPr txBox="1"/>
            <p:nvPr/>
          </p:nvSpPr>
          <p:spPr>
            <a:xfrm>
              <a:off x="1551015" y="2275244"/>
              <a:ext cx="44114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D231805-BCB6-4900-984B-9AEB6AFD30C6}"/>
                </a:ext>
              </a:extLst>
            </p:cNvPr>
            <p:cNvSpPr txBox="1"/>
            <p:nvPr/>
          </p:nvSpPr>
          <p:spPr>
            <a:xfrm>
              <a:off x="5839595" y="2316461"/>
              <a:ext cx="466794"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(d)</a:t>
              </a:r>
              <a:endParaRPr lang="en-IN" b="1"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291C2A8-6993-46C5-86F7-DE73F8C5D68B}"/>
                </a:ext>
              </a:extLst>
            </p:cNvPr>
            <p:cNvSpPr txBox="1"/>
            <p:nvPr/>
          </p:nvSpPr>
          <p:spPr>
            <a:xfrm>
              <a:off x="3799128" y="4492394"/>
              <a:ext cx="44114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(e)</a:t>
              </a:r>
              <a:endParaRPr lang="en-IN" b="1" dirty="0">
                <a:solidFill>
                  <a:schemeClr val="bg1"/>
                </a:solidFill>
                <a:latin typeface="Times New Roman" panose="02020603050405020304" pitchFamily="18" charset="0"/>
                <a:cs typeface="Times New Roman" panose="02020603050405020304" pitchFamily="18" charset="0"/>
              </a:endParaRPr>
            </a:p>
          </p:txBody>
        </p:sp>
      </p:grpSp>
      <p:sp>
        <p:nvSpPr>
          <p:cNvPr id="22" name="Rectangle 21">
            <a:extLst>
              <a:ext uri="{FF2B5EF4-FFF2-40B4-BE49-F238E27FC236}">
                <a16:creationId xmlns:a16="http://schemas.microsoft.com/office/drawing/2014/main" id="{7CE42489-A65D-44D0-AAA7-EF03E1A34B3B}"/>
              </a:ext>
            </a:extLst>
          </p:cNvPr>
          <p:cNvSpPr/>
          <p:nvPr/>
        </p:nvSpPr>
        <p:spPr>
          <a:xfrm>
            <a:off x="335889" y="6048892"/>
            <a:ext cx="8821659" cy="646331"/>
          </a:xfrm>
          <a:prstGeom prst="rect">
            <a:avLst/>
          </a:prstGeom>
        </p:spPr>
        <p:txBody>
          <a:bodyPr wrap="square">
            <a:spAutoFit/>
          </a:bodyPr>
          <a:lstStyle/>
          <a:p>
            <a:pPr algn="ctr"/>
            <a:r>
              <a:rPr lang="en-US" sz="1200" b="1" i="1" dirty="0">
                <a:solidFill>
                  <a:srgbClr val="000000"/>
                </a:solidFill>
                <a:latin typeface="Times New Roman" panose="02020603050405020304" pitchFamily="18" charset="0"/>
                <a:ea typeface="Times New Roman" panose="02020603050405020304" pitchFamily="18" charset="0"/>
              </a:rPr>
              <a:t>Fig S2 : Divergence of Trend (density): </a:t>
            </a:r>
            <a:r>
              <a:rPr lang="en-US" sz="1200" i="1" dirty="0">
                <a:solidFill>
                  <a:srgbClr val="000000"/>
                </a:solidFill>
                <a:latin typeface="Times New Roman" panose="02020603050405020304" pitchFamily="18" charset="0"/>
                <a:ea typeface="Times New Roman" panose="02020603050405020304" pitchFamily="18" charset="0"/>
              </a:rPr>
              <a:t>Probability density function (pdf) of the trends of standardized LAI and NPP trends using bivariate kernel density estimate for Region 1: Northeast (a), Region 2:  Northwest Arid (b), Region 3:  Central Peninsular (c), Region 4: The Western Ghats (d) and Region 5: East Coast Peninsular (e).</a:t>
            </a:r>
            <a:endParaRPr lang="en-IN" sz="1200" dirty="0"/>
          </a:p>
        </p:txBody>
      </p:sp>
      <p:sp>
        <p:nvSpPr>
          <p:cNvPr id="23" name="TextBox 22">
            <a:extLst>
              <a:ext uri="{FF2B5EF4-FFF2-40B4-BE49-F238E27FC236}">
                <a16:creationId xmlns:a16="http://schemas.microsoft.com/office/drawing/2014/main" id="{0BE5608F-7238-4FE0-A9CB-6A8EC2A8DADD}"/>
              </a:ext>
            </a:extLst>
          </p:cNvPr>
          <p:cNvSpPr txBox="1"/>
          <p:nvPr/>
        </p:nvSpPr>
        <p:spPr>
          <a:xfrm>
            <a:off x="7833881" y="312872"/>
            <a:ext cx="4248051" cy="54440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Each point in the sample for generating pdfs (Fig. S2) represents a single grid. </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also found a trend divergence between LAI and NPP in regions 1 (Fig S1a), 4 (Fig S2d) and 5 (Fig S2e)</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Pixel density was higher in the fourth quadrant of these three regions (1,4 and 5), where the LAI trend value is positive and the NPP trend value is negative</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plot demonstrate more quantitatively that the LAI trend diverges from the NPP trend in these regions.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91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17CE48F-0E9A-459F-A7A0-3EE8AB1B91CA}"/>
              </a:ext>
            </a:extLst>
          </p:cNvPr>
          <p:cNvGrpSpPr/>
          <p:nvPr/>
        </p:nvGrpSpPr>
        <p:grpSpPr>
          <a:xfrm>
            <a:off x="321890" y="114672"/>
            <a:ext cx="4546443" cy="5845861"/>
            <a:chOff x="3183624" y="220431"/>
            <a:chExt cx="5123699" cy="6560923"/>
          </a:xfrm>
        </p:grpSpPr>
        <p:grpSp>
          <p:nvGrpSpPr>
            <p:cNvPr id="5" name="Group 4">
              <a:extLst>
                <a:ext uri="{FF2B5EF4-FFF2-40B4-BE49-F238E27FC236}">
                  <a16:creationId xmlns:a16="http://schemas.microsoft.com/office/drawing/2014/main" id="{DB7434CC-C10E-46C0-8D62-9EF73DE1EBA2}"/>
                </a:ext>
              </a:extLst>
            </p:cNvPr>
            <p:cNvGrpSpPr/>
            <p:nvPr/>
          </p:nvGrpSpPr>
          <p:grpSpPr>
            <a:xfrm>
              <a:off x="3183624" y="220431"/>
              <a:ext cx="5123699" cy="6560923"/>
              <a:chOff x="3183624" y="220431"/>
              <a:chExt cx="5123699" cy="6560923"/>
            </a:xfrm>
          </p:grpSpPr>
          <p:grpSp>
            <p:nvGrpSpPr>
              <p:cNvPr id="7" name="Group 6">
                <a:extLst>
                  <a:ext uri="{FF2B5EF4-FFF2-40B4-BE49-F238E27FC236}">
                    <a16:creationId xmlns:a16="http://schemas.microsoft.com/office/drawing/2014/main" id="{4023A385-CB17-4B7C-A266-C63D670B1A47}"/>
                  </a:ext>
                </a:extLst>
              </p:cNvPr>
              <p:cNvGrpSpPr/>
              <p:nvPr/>
            </p:nvGrpSpPr>
            <p:grpSpPr>
              <a:xfrm>
                <a:off x="3183624" y="220431"/>
                <a:ext cx="5123699" cy="6560923"/>
                <a:chOff x="3183624" y="220431"/>
                <a:chExt cx="5123699" cy="6560923"/>
              </a:xfrm>
            </p:grpSpPr>
            <p:grpSp>
              <p:nvGrpSpPr>
                <p:cNvPr id="9" name="Group 8">
                  <a:extLst>
                    <a:ext uri="{FF2B5EF4-FFF2-40B4-BE49-F238E27FC236}">
                      <a16:creationId xmlns:a16="http://schemas.microsoft.com/office/drawing/2014/main" id="{977F6623-06AD-4101-BCB9-628A8BE3FFC9}"/>
                    </a:ext>
                  </a:extLst>
                </p:cNvPr>
                <p:cNvGrpSpPr/>
                <p:nvPr/>
              </p:nvGrpSpPr>
              <p:grpSpPr>
                <a:xfrm>
                  <a:off x="3183624" y="220431"/>
                  <a:ext cx="5123699" cy="6560923"/>
                  <a:chOff x="3183624" y="220431"/>
                  <a:chExt cx="5123699" cy="6560923"/>
                </a:xfrm>
              </p:grpSpPr>
              <p:grpSp>
                <p:nvGrpSpPr>
                  <p:cNvPr id="11" name="Group 10">
                    <a:extLst>
                      <a:ext uri="{FF2B5EF4-FFF2-40B4-BE49-F238E27FC236}">
                        <a16:creationId xmlns:a16="http://schemas.microsoft.com/office/drawing/2014/main" id="{D503EE8E-4E03-4AC8-8137-4B5E48AFAADF}"/>
                      </a:ext>
                    </a:extLst>
                  </p:cNvPr>
                  <p:cNvGrpSpPr/>
                  <p:nvPr/>
                </p:nvGrpSpPr>
                <p:grpSpPr>
                  <a:xfrm>
                    <a:off x="3183624" y="220431"/>
                    <a:ext cx="5123699" cy="6560923"/>
                    <a:chOff x="3183624" y="220431"/>
                    <a:chExt cx="5123699" cy="6560923"/>
                  </a:xfrm>
                </p:grpSpPr>
                <p:grpSp>
                  <p:nvGrpSpPr>
                    <p:cNvPr id="13" name="Group 12">
                      <a:extLst>
                        <a:ext uri="{FF2B5EF4-FFF2-40B4-BE49-F238E27FC236}">
                          <a16:creationId xmlns:a16="http://schemas.microsoft.com/office/drawing/2014/main" id="{0892EE70-C1E9-4768-99C3-DD682C68CF82}"/>
                        </a:ext>
                      </a:extLst>
                    </p:cNvPr>
                    <p:cNvGrpSpPr/>
                    <p:nvPr/>
                  </p:nvGrpSpPr>
                  <p:grpSpPr>
                    <a:xfrm>
                      <a:off x="3183624" y="220431"/>
                      <a:ext cx="5123699" cy="6560923"/>
                      <a:chOff x="3183624" y="220431"/>
                      <a:chExt cx="5123699" cy="6560923"/>
                    </a:xfrm>
                  </p:grpSpPr>
                  <p:grpSp>
                    <p:nvGrpSpPr>
                      <p:cNvPr id="15" name="Group 14">
                        <a:extLst>
                          <a:ext uri="{FF2B5EF4-FFF2-40B4-BE49-F238E27FC236}">
                            <a16:creationId xmlns:a16="http://schemas.microsoft.com/office/drawing/2014/main" id="{CC241A1B-7BE3-4DEA-AF89-32B209A04878}"/>
                          </a:ext>
                        </a:extLst>
                      </p:cNvPr>
                      <p:cNvGrpSpPr/>
                      <p:nvPr/>
                    </p:nvGrpSpPr>
                    <p:grpSpPr>
                      <a:xfrm>
                        <a:off x="3183624" y="220431"/>
                        <a:ext cx="5123699" cy="6560923"/>
                        <a:chOff x="3183624" y="220431"/>
                        <a:chExt cx="5123699" cy="6560923"/>
                      </a:xfrm>
                    </p:grpSpPr>
                    <p:grpSp>
                      <p:nvGrpSpPr>
                        <p:cNvPr id="17" name="Group 16">
                          <a:extLst>
                            <a:ext uri="{FF2B5EF4-FFF2-40B4-BE49-F238E27FC236}">
                              <a16:creationId xmlns:a16="http://schemas.microsoft.com/office/drawing/2014/main" id="{5415F03F-B57B-4454-8417-ACA658E70E38}"/>
                            </a:ext>
                          </a:extLst>
                        </p:cNvPr>
                        <p:cNvGrpSpPr/>
                        <p:nvPr/>
                      </p:nvGrpSpPr>
                      <p:grpSpPr>
                        <a:xfrm>
                          <a:off x="3183624" y="220431"/>
                          <a:ext cx="5123699" cy="6560923"/>
                          <a:chOff x="3183624" y="220431"/>
                          <a:chExt cx="5123699" cy="6560923"/>
                        </a:xfrm>
                      </p:grpSpPr>
                      <p:grpSp>
                        <p:nvGrpSpPr>
                          <p:cNvPr id="19" name="Group 18">
                            <a:extLst>
                              <a:ext uri="{FF2B5EF4-FFF2-40B4-BE49-F238E27FC236}">
                                <a16:creationId xmlns:a16="http://schemas.microsoft.com/office/drawing/2014/main" id="{677FF2A0-A141-44CE-ADAC-47E5126C786A}"/>
                              </a:ext>
                            </a:extLst>
                          </p:cNvPr>
                          <p:cNvGrpSpPr/>
                          <p:nvPr/>
                        </p:nvGrpSpPr>
                        <p:grpSpPr>
                          <a:xfrm>
                            <a:off x="3183624" y="220431"/>
                            <a:ext cx="5123699" cy="6560923"/>
                            <a:chOff x="3183624" y="220431"/>
                            <a:chExt cx="5123699" cy="6560923"/>
                          </a:xfrm>
                        </p:grpSpPr>
                        <p:grpSp>
                          <p:nvGrpSpPr>
                            <p:cNvPr id="21" name="Group 20">
                              <a:extLst>
                                <a:ext uri="{FF2B5EF4-FFF2-40B4-BE49-F238E27FC236}">
                                  <a16:creationId xmlns:a16="http://schemas.microsoft.com/office/drawing/2014/main" id="{D6D5B335-5457-4480-8191-4FF1CA201783}"/>
                                </a:ext>
                              </a:extLst>
                            </p:cNvPr>
                            <p:cNvGrpSpPr/>
                            <p:nvPr/>
                          </p:nvGrpSpPr>
                          <p:grpSpPr>
                            <a:xfrm>
                              <a:off x="3183624" y="220431"/>
                              <a:ext cx="5123699" cy="6560923"/>
                              <a:chOff x="3183624" y="220431"/>
                              <a:chExt cx="5123699" cy="6560923"/>
                            </a:xfrm>
                          </p:grpSpPr>
                          <p:grpSp>
                            <p:nvGrpSpPr>
                              <p:cNvPr id="23" name="Group 22">
                                <a:extLst>
                                  <a:ext uri="{FF2B5EF4-FFF2-40B4-BE49-F238E27FC236}">
                                    <a16:creationId xmlns:a16="http://schemas.microsoft.com/office/drawing/2014/main" id="{06A1ECFB-D244-4742-8863-58375AA4B906}"/>
                                  </a:ext>
                                </a:extLst>
                              </p:cNvPr>
                              <p:cNvGrpSpPr/>
                              <p:nvPr/>
                            </p:nvGrpSpPr>
                            <p:grpSpPr>
                              <a:xfrm>
                                <a:off x="3183624" y="220432"/>
                                <a:ext cx="5123699" cy="6560922"/>
                                <a:chOff x="3175673" y="172724"/>
                                <a:chExt cx="5123699" cy="6560922"/>
                              </a:xfrm>
                            </p:grpSpPr>
                            <p:grpSp>
                              <p:nvGrpSpPr>
                                <p:cNvPr id="25" name="Group 24">
                                  <a:extLst>
                                    <a:ext uri="{FF2B5EF4-FFF2-40B4-BE49-F238E27FC236}">
                                      <a16:creationId xmlns:a16="http://schemas.microsoft.com/office/drawing/2014/main" id="{8AB85385-5B61-4AD9-B9DE-4F777DB1D56B}"/>
                                    </a:ext>
                                  </a:extLst>
                                </p:cNvPr>
                                <p:cNvGrpSpPr/>
                                <p:nvPr/>
                              </p:nvGrpSpPr>
                              <p:grpSpPr>
                                <a:xfrm>
                                  <a:off x="3175673" y="172724"/>
                                  <a:ext cx="5123699" cy="6560922"/>
                                  <a:chOff x="3175673" y="172724"/>
                                  <a:chExt cx="5123699" cy="6560922"/>
                                </a:xfrm>
                              </p:grpSpPr>
                              <p:grpSp>
                                <p:nvGrpSpPr>
                                  <p:cNvPr id="27" name="Group 26">
                                    <a:extLst>
                                      <a:ext uri="{FF2B5EF4-FFF2-40B4-BE49-F238E27FC236}">
                                        <a16:creationId xmlns:a16="http://schemas.microsoft.com/office/drawing/2014/main" id="{141F2F18-9930-42BF-A2EB-A50F807821C1}"/>
                                      </a:ext>
                                    </a:extLst>
                                  </p:cNvPr>
                                  <p:cNvGrpSpPr/>
                                  <p:nvPr/>
                                </p:nvGrpSpPr>
                                <p:grpSpPr>
                                  <a:xfrm>
                                    <a:off x="3175673" y="172724"/>
                                    <a:ext cx="5123699" cy="6560922"/>
                                    <a:chOff x="3175673" y="172724"/>
                                    <a:chExt cx="5123699" cy="6560922"/>
                                  </a:xfrm>
                                </p:grpSpPr>
                                <p:grpSp>
                                  <p:nvGrpSpPr>
                                    <p:cNvPr id="29" name="Group 28">
                                      <a:extLst>
                                        <a:ext uri="{FF2B5EF4-FFF2-40B4-BE49-F238E27FC236}">
                                          <a16:creationId xmlns:a16="http://schemas.microsoft.com/office/drawing/2014/main" id="{64F3B114-92DE-4159-9F45-959895F4EF64}"/>
                                        </a:ext>
                                      </a:extLst>
                                    </p:cNvPr>
                                    <p:cNvGrpSpPr/>
                                    <p:nvPr/>
                                  </p:nvGrpSpPr>
                                  <p:grpSpPr>
                                    <a:xfrm>
                                      <a:off x="3175673" y="172724"/>
                                      <a:ext cx="5123699" cy="6560922"/>
                                      <a:chOff x="3175673" y="172724"/>
                                      <a:chExt cx="5123699" cy="6560922"/>
                                    </a:xfrm>
                                  </p:grpSpPr>
                                  <p:grpSp>
                                    <p:nvGrpSpPr>
                                      <p:cNvPr id="31" name="Group 30">
                                        <a:extLst>
                                          <a:ext uri="{FF2B5EF4-FFF2-40B4-BE49-F238E27FC236}">
                                            <a16:creationId xmlns:a16="http://schemas.microsoft.com/office/drawing/2014/main" id="{E9A9D730-E062-4063-8E2E-D6BE4BBDEDBA}"/>
                                          </a:ext>
                                        </a:extLst>
                                      </p:cNvPr>
                                      <p:cNvGrpSpPr/>
                                      <p:nvPr/>
                                    </p:nvGrpSpPr>
                                    <p:grpSpPr>
                                      <a:xfrm>
                                        <a:off x="3178420" y="172724"/>
                                        <a:ext cx="5120952" cy="6560922"/>
                                        <a:chOff x="3178420" y="172724"/>
                                        <a:chExt cx="5120952" cy="6560922"/>
                                      </a:xfrm>
                                    </p:grpSpPr>
                                    <p:grpSp>
                                      <p:nvGrpSpPr>
                                        <p:cNvPr id="33" name="Group 32">
                                          <a:extLst>
                                            <a:ext uri="{FF2B5EF4-FFF2-40B4-BE49-F238E27FC236}">
                                              <a16:creationId xmlns:a16="http://schemas.microsoft.com/office/drawing/2014/main" id="{322BB016-6297-4412-9E23-867AFA3BED2C}"/>
                                            </a:ext>
                                          </a:extLst>
                                        </p:cNvPr>
                                        <p:cNvGrpSpPr/>
                                        <p:nvPr/>
                                      </p:nvGrpSpPr>
                                      <p:grpSpPr>
                                        <a:xfrm>
                                          <a:off x="3545005" y="172724"/>
                                          <a:ext cx="4754367" cy="6560922"/>
                                          <a:chOff x="3545005" y="172724"/>
                                          <a:chExt cx="4754367" cy="6560922"/>
                                        </a:xfrm>
                                      </p:grpSpPr>
                                      <p:grpSp>
                                        <p:nvGrpSpPr>
                                          <p:cNvPr id="35" name="Group 34">
                                            <a:extLst>
                                              <a:ext uri="{FF2B5EF4-FFF2-40B4-BE49-F238E27FC236}">
                                                <a16:creationId xmlns:a16="http://schemas.microsoft.com/office/drawing/2014/main" id="{385F5971-808D-4D86-A272-B564215F913B}"/>
                                              </a:ext>
                                            </a:extLst>
                                          </p:cNvPr>
                                          <p:cNvGrpSpPr/>
                                          <p:nvPr/>
                                        </p:nvGrpSpPr>
                                        <p:grpSpPr>
                                          <a:xfrm>
                                            <a:off x="3545005" y="172724"/>
                                            <a:ext cx="4733215" cy="6532709"/>
                                            <a:chOff x="3545005" y="172724"/>
                                            <a:chExt cx="4733215" cy="6532709"/>
                                          </a:xfrm>
                                        </p:grpSpPr>
                                        <p:pic>
                                          <p:nvPicPr>
                                            <p:cNvPr id="37" name="Picture 36">
                                              <a:extLst>
                                                <a:ext uri="{FF2B5EF4-FFF2-40B4-BE49-F238E27FC236}">
                                                  <a16:creationId xmlns:a16="http://schemas.microsoft.com/office/drawing/2014/main" id="{2B973020-E3AB-4D20-83C3-6540C6E5FD2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5903" t="4627" r="8403"/>
                                            <a:stretch/>
                                          </p:blipFill>
                                          <p:spPr>
                                            <a:xfrm>
                                              <a:off x="3550498" y="172724"/>
                                              <a:ext cx="2333835" cy="1292007"/>
                                            </a:xfrm>
                                            <a:prstGeom prst="rect">
                                              <a:avLst/>
                                            </a:prstGeom>
                                            <a:ln>
                                              <a:solidFill>
                                                <a:schemeClr val="bg1"/>
                                              </a:solidFill>
                                            </a:ln>
                                          </p:spPr>
                                        </p:pic>
                                        <p:pic>
                                          <p:nvPicPr>
                                            <p:cNvPr id="38" name="Picture 37">
                                              <a:extLst>
                                                <a:ext uri="{FF2B5EF4-FFF2-40B4-BE49-F238E27FC236}">
                                                  <a16:creationId xmlns:a16="http://schemas.microsoft.com/office/drawing/2014/main" id="{CD763325-1037-4C65-8659-6301E651DAC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5972" t="6163" r="8889"/>
                                            <a:stretch/>
                                          </p:blipFill>
                                          <p:spPr>
                                            <a:xfrm>
                                              <a:off x="5884333" y="172725"/>
                                              <a:ext cx="2356653" cy="1292007"/>
                                            </a:xfrm>
                                            <a:prstGeom prst="rect">
                                              <a:avLst/>
                                            </a:prstGeom>
                                            <a:ln>
                                              <a:solidFill>
                                                <a:schemeClr val="bg1"/>
                                              </a:solidFill>
                                            </a:ln>
                                          </p:spPr>
                                        </p:pic>
                                        <p:pic>
                                          <p:nvPicPr>
                                            <p:cNvPr id="39" name="Picture 38">
                                              <a:extLst>
                                                <a:ext uri="{FF2B5EF4-FFF2-40B4-BE49-F238E27FC236}">
                                                  <a16:creationId xmlns:a16="http://schemas.microsoft.com/office/drawing/2014/main" id="{7FAD3449-5D32-48E8-8256-78A31C2FBA8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042" t="4905" r="8403"/>
                                            <a:stretch/>
                                          </p:blipFill>
                                          <p:spPr>
                                            <a:xfrm>
                                              <a:off x="3550497" y="1464731"/>
                                              <a:ext cx="2333835" cy="1290315"/>
                                            </a:xfrm>
                                            <a:prstGeom prst="rect">
                                              <a:avLst/>
                                            </a:prstGeom>
                                            <a:ln>
                                              <a:solidFill>
                                                <a:schemeClr val="bg1"/>
                                              </a:solidFill>
                                            </a:ln>
                                          </p:spPr>
                                        </p:pic>
                                        <p:pic>
                                          <p:nvPicPr>
                                            <p:cNvPr id="40" name="Picture 39">
                                              <a:extLst>
                                                <a:ext uri="{FF2B5EF4-FFF2-40B4-BE49-F238E27FC236}">
                                                  <a16:creationId xmlns:a16="http://schemas.microsoft.com/office/drawing/2014/main" id="{C74CE04E-CDD7-4BB0-BBC0-7F39FAEFFAEE}"/>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5764" t="5883" r="8333"/>
                                            <a:stretch/>
                                          </p:blipFill>
                                          <p:spPr>
                                            <a:xfrm>
                                              <a:off x="5878840" y="1464731"/>
                                              <a:ext cx="2367638" cy="1290315"/>
                                            </a:xfrm>
                                            <a:prstGeom prst="rect">
                                              <a:avLst/>
                                            </a:prstGeom>
                                            <a:ln>
                                              <a:solidFill>
                                                <a:schemeClr val="bg1"/>
                                              </a:solidFill>
                                            </a:ln>
                                          </p:spPr>
                                        </p:pic>
                                        <p:pic>
                                          <p:nvPicPr>
                                            <p:cNvPr id="41" name="Picture 40">
                                              <a:extLst>
                                                <a:ext uri="{FF2B5EF4-FFF2-40B4-BE49-F238E27FC236}">
                                                  <a16:creationId xmlns:a16="http://schemas.microsoft.com/office/drawing/2014/main" id="{1B191359-C9D7-49FE-B226-7BFC89BDD23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181" t="4627" r="8472"/>
                                            <a:stretch/>
                                          </p:blipFill>
                                          <p:spPr>
                                            <a:xfrm>
                                              <a:off x="3550497" y="2781895"/>
                                              <a:ext cx="2328343" cy="1294210"/>
                                            </a:xfrm>
                                            <a:prstGeom prst="rect">
                                              <a:avLst/>
                                            </a:prstGeom>
                                            <a:ln>
                                              <a:solidFill>
                                                <a:schemeClr val="bg1"/>
                                              </a:solidFill>
                                            </a:ln>
                                          </p:spPr>
                                        </p:pic>
                                        <p:pic>
                                          <p:nvPicPr>
                                            <p:cNvPr id="42" name="Picture 41">
                                              <a:extLst>
                                                <a:ext uri="{FF2B5EF4-FFF2-40B4-BE49-F238E27FC236}">
                                                  <a16:creationId xmlns:a16="http://schemas.microsoft.com/office/drawing/2014/main" id="{3BCF1156-5889-4D30-B6B1-15F2DFE49C08}"/>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6181" t="5185" r="8263"/>
                                            <a:stretch/>
                                          </p:blipFill>
                                          <p:spPr>
                                            <a:xfrm>
                                              <a:off x="5915290" y="2773104"/>
                                              <a:ext cx="2356654" cy="1299106"/>
                                            </a:xfrm>
                                            <a:prstGeom prst="rect">
                                              <a:avLst/>
                                            </a:prstGeom>
                                            <a:ln>
                                              <a:solidFill>
                                                <a:schemeClr val="bg1"/>
                                              </a:solidFill>
                                            </a:ln>
                                          </p:spPr>
                                        </p:pic>
                                        <p:pic>
                                          <p:nvPicPr>
                                            <p:cNvPr id="43" name="Picture 42">
                                              <a:extLst>
                                                <a:ext uri="{FF2B5EF4-FFF2-40B4-BE49-F238E27FC236}">
                                                  <a16:creationId xmlns:a16="http://schemas.microsoft.com/office/drawing/2014/main" id="{08535D73-6E22-401A-8CF3-930D8266DBF2}"/>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5972" t="5744" r="8681"/>
                                            <a:stretch/>
                                          </p:blipFill>
                                          <p:spPr>
                                            <a:xfrm>
                                              <a:off x="3550497" y="4099060"/>
                                              <a:ext cx="2328343" cy="1279054"/>
                                            </a:xfrm>
                                            <a:prstGeom prst="rect">
                                              <a:avLst/>
                                            </a:prstGeom>
                                            <a:ln>
                                              <a:solidFill>
                                                <a:schemeClr val="bg1"/>
                                              </a:solidFill>
                                            </a:ln>
                                          </p:spPr>
                                        </p:pic>
                                        <p:pic>
                                          <p:nvPicPr>
                                            <p:cNvPr id="44" name="Picture 43">
                                              <a:extLst>
                                                <a:ext uri="{FF2B5EF4-FFF2-40B4-BE49-F238E27FC236}">
                                                  <a16:creationId xmlns:a16="http://schemas.microsoft.com/office/drawing/2014/main" id="{2497B0B9-7E6D-425F-A47E-05086CB6E141}"/>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6250" t="6023" r="8403"/>
                                            <a:stretch/>
                                          </p:blipFill>
                                          <p:spPr>
                                            <a:xfrm>
                                              <a:off x="5915290" y="4099060"/>
                                              <a:ext cx="2362930" cy="1294209"/>
                                            </a:xfrm>
                                            <a:prstGeom prst="rect">
                                              <a:avLst/>
                                            </a:prstGeom>
                                            <a:ln>
                                              <a:solidFill>
                                                <a:schemeClr val="bg1"/>
                                              </a:solidFill>
                                            </a:ln>
                                          </p:spPr>
                                        </p:pic>
                                        <p:pic>
                                          <p:nvPicPr>
                                            <p:cNvPr id="45" name="Picture 44">
                                              <a:extLst>
                                                <a:ext uri="{FF2B5EF4-FFF2-40B4-BE49-F238E27FC236}">
                                                  <a16:creationId xmlns:a16="http://schemas.microsoft.com/office/drawing/2014/main" id="{D361FD3D-6740-49C7-A7AF-C2143BABC3DB}"/>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5972" t="5744" r="8472"/>
                                            <a:stretch/>
                                          </p:blipFill>
                                          <p:spPr>
                                            <a:xfrm>
                                              <a:off x="3545005" y="5406327"/>
                                              <a:ext cx="2370618" cy="1299106"/>
                                            </a:xfrm>
                                            <a:prstGeom prst="rect">
                                              <a:avLst/>
                                            </a:prstGeom>
                                            <a:ln>
                                              <a:solidFill>
                                                <a:schemeClr val="bg1"/>
                                              </a:solidFill>
                                            </a:ln>
                                          </p:spPr>
                                        </p:pic>
                                      </p:grpSp>
                                      <p:pic>
                                        <p:nvPicPr>
                                          <p:cNvPr id="36" name="Picture 35">
                                            <a:extLst>
                                              <a:ext uri="{FF2B5EF4-FFF2-40B4-BE49-F238E27FC236}">
                                                <a16:creationId xmlns:a16="http://schemas.microsoft.com/office/drawing/2014/main" id="{B8246785-5617-453B-B6F4-DD5A85AC8795}"/>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l="6181" t="5046" r="8333"/>
                                          <a:stretch/>
                                        </p:blipFill>
                                        <p:spPr>
                                          <a:xfrm>
                                            <a:off x="5915289" y="5416416"/>
                                            <a:ext cx="2384083" cy="1317230"/>
                                          </a:xfrm>
                                          <a:prstGeom prst="rect">
                                            <a:avLst/>
                                          </a:prstGeom>
                                          <a:ln>
                                            <a:solidFill>
                                              <a:schemeClr val="bg1"/>
                                            </a:solidFill>
                                          </a:ln>
                                        </p:spPr>
                                      </p:pic>
                                    </p:grpSp>
                                    <p:sp>
                                      <p:nvSpPr>
                                        <p:cNvPr id="34" name="TextBox 33">
                                          <a:extLst>
                                            <a:ext uri="{FF2B5EF4-FFF2-40B4-BE49-F238E27FC236}">
                                              <a16:creationId xmlns:a16="http://schemas.microsoft.com/office/drawing/2014/main" id="{EBA1C5FE-088F-4DED-B6F5-12AA533A51F5}"/>
                                            </a:ext>
                                          </a:extLst>
                                        </p:cNvPr>
                                        <p:cNvSpPr txBox="1"/>
                                        <p:nvPr/>
                                      </p:nvSpPr>
                                      <p:spPr>
                                        <a:xfrm>
                                          <a:off x="3178420" y="405920"/>
                                          <a:ext cx="369332" cy="669414"/>
                                        </a:xfrm>
                                        <a:prstGeom prst="rect">
                                          <a:avLst/>
                                        </a:prstGeom>
                                        <a:noFill/>
                                      </p:spPr>
                                      <p:txBody>
                                        <a:bodyPr vert="vert270" wrap="none" rtlCol="0">
                                          <a:spAutoFit/>
                                        </a:bodyPr>
                                        <a:lstStyle/>
                                        <a:p>
                                          <a:pPr algn="ctr"/>
                                          <a:r>
                                            <a:rPr lang="en-US" sz="1200" b="1" dirty="0">
                                              <a:latin typeface="Times New Roman" panose="02020603050405020304" pitchFamily="18" charset="0"/>
                                              <a:cs typeface="Times New Roman" panose="02020603050405020304" pitchFamily="18" charset="0"/>
                                            </a:rPr>
                                            <a:t>Region 1</a:t>
                                          </a:r>
                                          <a:endParaRPr lang="en-IN" sz="1200" b="1" dirty="0">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56619CE1-B8E4-4467-A647-0879D4C6E672}"/>
                                          </a:ext>
                                        </a:extLst>
                                      </p:cNvPr>
                                      <p:cNvSpPr txBox="1"/>
                                      <p:nvPr/>
                                    </p:nvSpPr>
                                    <p:spPr>
                                      <a:xfrm>
                                        <a:off x="3175673" y="1617451"/>
                                        <a:ext cx="369332" cy="669414"/>
                                      </a:xfrm>
                                      <a:prstGeom prst="rect">
                                        <a:avLst/>
                                      </a:prstGeom>
                                      <a:noFill/>
                                    </p:spPr>
                                    <p:txBody>
                                      <a:bodyPr vert="vert270" wrap="none" rtlCol="0">
                                        <a:spAutoFit/>
                                      </a:bodyPr>
                                      <a:lstStyle/>
                                      <a:p>
                                        <a:pPr algn="ctr"/>
                                        <a:r>
                                          <a:rPr lang="en-US" sz="1200" b="1" dirty="0">
                                            <a:latin typeface="Times New Roman" panose="02020603050405020304" pitchFamily="18" charset="0"/>
                                            <a:cs typeface="Times New Roman" panose="02020603050405020304" pitchFamily="18" charset="0"/>
                                          </a:rPr>
                                          <a:t>Region 2</a:t>
                                        </a:r>
                                        <a:endParaRPr lang="en-IN" sz="1200" b="1" dirty="0">
                                          <a:latin typeface="Times New Roman" panose="02020603050405020304" pitchFamily="18" charset="0"/>
                                          <a:cs typeface="Times New Roman" panose="02020603050405020304" pitchFamily="18" charset="0"/>
                                        </a:endParaRPr>
                                      </a:p>
                                    </p:txBody>
                                  </p:sp>
                                </p:grpSp>
                                <p:sp>
                                  <p:nvSpPr>
                                    <p:cNvPr id="30" name="TextBox 29">
                                      <a:extLst>
                                        <a:ext uri="{FF2B5EF4-FFF2-40B4-BE49-F238E27FC236}">
                                          <a16:creationId xmlns:a16="http://schemas.microsoft.com/office/drawing/2014/main" id="{5FB5B3DA-078A-4AF9-84EB-2471A45725DA}"/>
                                        </a:ext>
                                      </a:extLst>
                                    </p:cNvPr>
                                    <p:cNvSpPr txBox="1"/>
                                    <p:nvPr/>
                                  </p:nvSpPr>
                                  <p:spPr>
                                    <a:xfrm>
                                      <a:off x="3175673" y="3040196"/>
                                      <a:ext cx="369332" cy="669414"/>
                                    </a:xfrm>
                                    <a:prstGeom prst="rect">
                                      <a:avLst/>
                                    </a:prstGeom>
                                    <a:noFill/>
                                  </p:spPr>
                                  <p:txBody>
                                    <a:bodyPr vert="vert270" wrap="none" rtlCol="0">
                                      <a:spAutoFit/>
                                    </a:bodyPr>
                                    <a:lstStyle/>
                                    <a:p>
                                      <a:pPr algn="ctr"/>
                                      <a:r>
                                        <a:rPr lang="en-US" sz="1200" b="1" dirty="0">
                                          <a:latin typeface="Times New Roman" panose="02020603050405020304" pitchFamily="18" charset="0"/>
                                          <a:cs typeface="Times New Roman" panose="02020603050405020304" pitchFamily="18" charset="0"/>
                                        </a:rPr>
                                        <a:t>Region 3</a:t>
                                      </a:r>
                                      <a:endParaRPr lang="en-IN" sz="1200" b="1" dirty="0">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id="{35262FF2-AB1D-4448-9730-E78E92151652}"/>
                                      </a:ext>
                                    </a:extLst>
                                  </p:cNvPr>
                                  <p:cNvSpPr txBox="1"/>
                                  <p:nvPr/>
                                </p:nvSpPr>
                                <p:spPr>
                                  <a:xfrm>
                                    <a:off x="3175673" y="4251728"/>
                                    <a:ext cx="369332" cy="764402"/>
                                  </a:xfrm>
                                  <a:prstGeom prst="rect">
                                    <a:avLst/>
                                  </a:prstGeom>
                                  <a:noFill/>
                                </p:spPr>
                                <p:txBody>
                                  <a:bodyPr vert="vert270" wrap="square" rtlCol="0">
                                    <a:spAutoFit/>
                                  </a:bodyPr>
                                  <a:lstStyle/>
                                  <a:p>
                                    <a:pPr algn="ctr"/>
                                    <a:r>
                                      <a:rPr lang="en-US" sz="1200" b="1" dirty="0">
                                        <a:latin typeface="Times New Roman" panose="02020603050405020304" pitchFamily="18" charset="0"/>
                                        <a:cs typeface="Times New Roman" panose="02020603050405020304" pitchFamily="18" charset="0"/>
                                      </a:rPr>
                                      <a:t>Region 4</a:t>
                                    </a:r>
                                    <a:endParaRPr lang="en-IN" sz="1200" b="1" dirty="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002B3FB4-D3BA-4018-8182-76A18659E5B4}"/>
                                    </a:ext>
                                  </a:extLst>
                                </p:cNvPr>
                                <p:cNvSpPr txBox="1"/>
                                <p:nvPr/>
                              </p:nvSpPr>
                              <p:spPr>
                                <a:xfrm>
                                  <a:off x="3175673" y="5503608"/>
                                  <a:ext cx="369332" cy="764401"/>
                                </a:xfrm>
                                <a:prstGeom prst="rect">
                                  <a:avLst/>
                                </a:prstGeom>
                                <a:noFill/>
                              </p:spPr>
                              <p:txBody>
                                <a:bodyPr vert="vert270" wrap="square" rtlCol="0">
                                  <a:spAutoFit/>
                                </a:bodyPr>
                                <a:lstStyle/>
                                <a:p>
                                  <a:pPr algn="ctr"/>
                                  <a:r>
                                    <a:rPr lang="en-US" sz="1200" b="1" dirty="0">
                                      <a:latin typeface="Times New Roman" panose="02020603050405020304" pitchFamily="18" charset="0"/>
                                      <a:cs typeface="Times New Roman" panose="02020603050405020304" pitchFamily="18" charset="0"/>
                                    </a:rPr>
                                    <a:t>Region 5</a:t>
                                  </a:r>
                                  <a:endParaRPr lang="en-IN" sz="1200" b="1" dirty="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826619C1-D398-459D-B4B9-1470E9290344}"/>
                                  </a:ext>
                                </a:extLst>
                              </p:cNvPr>
                              <p:cNvSpPr txBox="1"/>
                              <p:nvPr/>
                            </p:nvSpPr>
                            <p:spPr>
                              <a:xfrm>
                                <a:off x="3716351" y="220431"/>
                                <a:ext cx="364202"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(a)</a:t>
                                </a:r>
                                <a:endParaRPr lang="en-IN" sz="1200" b="1" dirty="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94B8BD15-08F6-44BF-A88A-C8151A1577F1}"/>
                                </a:ext>
                              </a:extLst>
                            </p:cNvPr>
                            <p:cNvSpPr txBox="1"/>
                            <p:nvPr/>
                          </p:nvSpPr>
                          <p:spPr>
                            <a:xfrm>
                              <a:off x="6019915" y="220431"/>
                              <a:ext cx="372218"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(b)</a:t>
                              </a:r>
                              <a:endParaRPr lang="en-IN" sz="1200" b="1" dirty="0">
                                <a:latin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a16="http://schemas.microsoft.com/office/drawing/2014/main" id="{6F274E1D-0305-4BF0-A3FF-8BF0E822F847}"/>
                              </a:ext>
                            </a:extLst>
                          </p:cNvPr>
                          <p:cNvSpPr txBox="1"/>
                          <p:nvPr/>
                        </p:nvSpPr>
                        <p:spPr>
                          <a:xfrm>
                            <a:off x="3708335" y="1485347"/>
                            <a:ext cx="356188"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(c)</a:t>
                            </a:r>
                            <a:endParaRPr lang="en-IN" sz="1200" b="1" dirty="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D6F272E3-2B60-433E-9A75-A64C74BDC1F7}"/>
                            </a:ext>
                          </a:extLst>
                        </p:cNvPr>
                        <p:cNvSpPr txBox="1"/>
                        <p:nvPr/>
                      </p:nvSpPr>
                      <p:spPr>
                        <a:xfrm>
                          <a:off x="6042169" y="1485346"/>
                          <a:ext cx="372218"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(d)</a:t>
                          </a:r>
                          <a:endParaRPr lang="en-IN" sz="1200" b="1" dirty="0">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1CC090B6-8DEC-4594-A76F-E49EBC600D20}"/>
                          </a:ext>
                        </a:extLst>
                      </p:cNvPr>
                      <p:cNvSpPr txBox="1"/>
                      <p:nvPr/>
                    </p:nvSpPr>
                    <p:spPr>
                      <a:xfrm>
                        <a:off x="3692305" y="2819464"/>
                        <a:ext cx="356188"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(e)</a:t>
                        </a:r>
                        <a:endParaRPr lang="en-IN" sz="1200" b="1" dirty="0">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7A1FA5D7-FF5A-4DF3-9C69-8CCA17DBC280}"/>
                        </a:ext>
                      </a:extLst>
                    </p:cNvPr>
                    <p:cNvSpPr txBox="1"/>
                    <p:nvPr/>
                  </p:nvSpPr>
                  <p:spPr>
                    <a:xfrm>
                      <a:off x="6096000" y="2837056"/>
                      <a:ext cx="338554"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(f)</a:t>
                      </a:r>
                      <a:endParaRPr lang="en-IN" sz="1200" b="1" dirty="0">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9510841C-7DD0-4BB6-BD71-994A45D2E5BE}"/>
                      </a:ext>
                    </a:extLst>
                  </p:cNvPr>
                  <p:cNvSpPr txBox="1"/>
                  <p:nvPr/>
                </p:nvSpPr>
                <p:spPr>
                  <a:xfrm>
                    <a:off x="3701122" y="4108475"/>
                    <a:ext cx="364202"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(g)</a:t>
                    </a:r>
                    <a:endParaRPr lang="en-IN" sz="1200" b="1" dirty="0">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0192F71C-7116-46F3-983F-D861A04C6E18}"/>
                    </a:ext>
                  </a:extLst>
                </p:cNvPr>
                <p:cNvSpPr txBox="1"/>
                <p:nvPr/>
              </p:nvSpPr>
              <p:spPr>
                <a:xfrm>
                  <a:off x="6096000" y="4131002"/>
                  <a:ext cx="372218"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(h)</a:t>
                  </a:r>
                  <a:endParaRPr lang="en-IN" sz="1200" b="1" dirty="0">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84CE98A4-4887-44E4-B48F-C2A3D167440C}"/>
                  </a:ext>
                </a:extLst>
              </p:cNvPr>
              <p:cNvSpPr txBox="1"/>
              <p:nvPr/>
            </p:nvSpPr>
            <p:spPr>
              <a:xfrm>
                <a:off x="3676275" y="5450956"/>
                <a:ext cx="330540"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(i)</a:t>
                </a:r>
                <a:endParaRPr lang="en-IN" sz="1200" b="1" dirty="0">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2166911-C7D6-486B-9AB8-EF72F3E6B1CD}"/>
                </a:ext>
              </a:extLst>
            </p:cNvPr>
            <p:cNvSpPr txBox="1"/>
            <p:nvPr/>
          </p:nvSpPr>
          <p:spPr>
            <a:xfrm>
              <a:off x="6104014" y="5475208"/>
              <a:ext cx="338554"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(j)</a:t>
              </a:r>
              <a:endParaRPr lang="en-IN" sz="1200" b="1" dirty="0">
                <a:latin typeface="Times New Roman" panose="02020603050405020304" pitchFamily="18" charset="0"/>
                <a:cs typeface="Times New Roman" panose="02020603050405020304" pitchFamily="18" charset="0"/>
              </a:endParaRPr>
            </a:p>
          </p:txBody>
        </p:sp>
      </p:grpSp>
      <p:sp>
        <p:nvSpPr>
          <p:cNvPr id="46" name="Rectangle 45">
            <a:extLst>
              <a:ext uri="{FF2B5EF4-FFF2-40B4-BE49-F238E27FC236}">
                <a16:creationId xmlns:a16="http://schemas.microsoft.com/office/drawing/2014/main" id="{EE9D0651-8F84-4D68-B617-45645A1F0672}"/>
              </a:ext>
            </a:extLst>
          </p:cNvPr>
          <p:cNvSpPr/>
          <p:nvPr/>
        </p:nvSpPr>
        <p:spPr>
          <a:xfrm>
            <a:off x="256786" y="5949665"/>
            <a:ext cx="4927444" cy="938719"/>
          </a:xfrm>
          <a:prstGeom prst="rect">
            <a:avLst/>
          </a:prstGeom>
        </p:spPr>
        <p:txBody>
          <a:bodyPr wrap="square">
            <a:spAutoFit/>
          </a:bodyPr>
          <a:lstStyle/>
          <a:p>
            <a:pPr>
              <a:spcAft>
                <a:spcPts val="0"/>
              </a:spcAft>
            </a:pPr>
            <a:r>
              <a:rPr lang="en-US" sz="1100" b="1" i="1" dirty="0">
                <a:latin typeface="Times New Roman" panose="02020603050405020304" pitchFamily="18" charset="0"/>
                <a:ea typeface="Times New Roman" panose="02020603050405020304" pitchFamily="18" charset="0"/>
              </a:rPr>
              <a:t>Figure S3 Trends in cropland area, forest area, LAI and NPP: </a:t>
            </a:r>
            <a:r>
              <a:rPr lang="en-US" sz="1100" i="1" dirty="0">
                <a:latin typeface="Times New Roman" panose="02020603050405020304" pitchFamily="18" charset="0"/>
                <a:ea typeface="Times New Roman" panose="02020603050405020304" pitchFamily="18" charset="0"/>
              </a:rPr>
              <a:t>Time series of Standardized values of Forest land and Cropland area in Region 1 (a), 2(c), 3 (e), 4 (g) and Region 5 (</a:t>
            </a:r>
            <a:r>
              <a:rPr lang="en-US" sz="1100" i="1" dirty="0" err="1">
                <a:latin typeface="Times New Roman" panose="02020603050405020304" pitchFamily="18" charset="0"/>
                <a:ea typeface="Times New Roman" panose="02020603050405020304" pitchFamily="18" charset="0"/>
              </a:rPr>
              <a:t>i</a:t>
            </a:r>
            <a:r>
              <a:rPr lang="en-US" sz="1100" i="1" dirty="0">
                <a:latin typeface="Times New Roman" panose="02020603050405020304" pitchFamily="18" charset="0"/>
                <a:ea typeface="Times New Roman" panose="02020603050405020304" pitchFamily="18" charset="0"/>
              </a:rPr>
              <a:t>). Time series of Standardized values of LAI and NPP in Region 1 (b), 2(d), 3 (f), 4 (h) and Region 5 (j). The dotted line represents the trends in corresponding variables. </a:t>
            </a:r>
            <a:endParaRPr lang="en-IN" sz="1100" dirty="0">
              <a:latin typeface="Times New Roman" panose="02020603050405020304" pitchFamily="18" charset="0"/>
              <a:ea typeface="Times New Roman" panose="02020603050405020304" pitchFamily="18" charset="0"/>
            </a:endParaRPr>
          </a:p>
        </p:txBody>
      </p:sp>
      <p:sp>
        <p:nvSpPr>
          <p:cNvPr id="47" name="TextBox 46">
            <a:extLst>
              <a:ext uri="{FF2B5EF4-FFF2-40B4-BE49-F238E27FC236}">
                <a16:creationId xmlns:a16="http://schemas.microsoft.com/office/drawing/2014/main" id="{7AEE9978-A71F-47C2-8E2A-48F31C58040F}"/>
              </a:ext>
            </a:extLst>
          </p:cNvPr>
          <p:cNvSpPr txBox="1"/>
          <p:nvPr/>
        </p:nvSpPr>
        <p:spPr>
          <a:xfrm>
            <a:off x="4997290" y="114672"/>
            <a:ext cx="6772272" cy="336656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In Fig S3, we have plotted the standardized time series of forestland area, cropland area, LAI, and NPP for all five regions. We found that for Region 1, the changes in NPP are not consistent with changes in forest land and cropland (Fig. S3a and S3b). The same is true for regions 4 (Fig. S3g and S3h), and 5 (Fig. S3i and S3j). </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Therefore, land use and land cover changes cannot account for the divergence in trend between LAI and NPP over these regions (1, 4 and 5).</a:t>
            </a:r>
          </a:p>
        </p:txBody>
      </p:sp>
    </p:spTree>
    <p:extLst>
      <p:ext uri="{BB962C8B-B14F-4D97-AF65-F5344CB8AC3E}">
        <p14:creationId xmlns:p14="http://schemas.microsoft.com/office/powerpoint/2010/main" val="142120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45AB0E-E3DC-4C59-96BB-0BBF6CFA4D2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369" r="9009" b="7284"/>
          <a:stretch/>
        </p:blipFill>
        <p:spPr>
          <a:xfrm>
            <a:off x="475143" y="919361"/>
            <a:ext cx="4560487" cy="4579011"/>
          </a:xfrm>
          <a:prstGeom prst="rect">
            <a:avLst/>
          </a:prstGeom>
          <a:ln>
            <a:noFill/>
          </a:ln>
        </p:spPr>
      </p:pic>
      <p:sp>
        <p:nvSpPr>
          <p:cNvPr id="5" name="Text Box 115">
            <a:extLst>
              <a:ext uri="{FF2B5EF4-FFF2-40B4-BE49-F238E27FC236}">
                <a16:creationId xmlns:a16="http://schemas.microsoft.com/office/drawing/2014/main" id="{E9AA0F64-EE00-45A9-8AC4-1E415E210716}"/>
              </a:ext>
            </a:extLst>
          </p:cNvPr>
          <p:cNvSpPr txBox="1"/>
          <p:nvPr/>
        </p:nvSpPr>
        <p:spPr>
          <a:xfrm rot="10800000" flipV="1">
            <a:off x="557776" y="538347"/>
            <a:ext cx="4259755" cy="3810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Surface Direct PAR (All-sky)  Trend</a:t>
            </a:r>
            <a:endParaRPr lang="en-IN"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D9FA29A-61AB-4489-A5E1-25CC46B5A4B1}"/>
              </a:ext>
            </a:extLst>
          </p:cNvPr>
          <p:cNvSpPr txBox="1"/>
          <p:nvPr/>
        </p:nvSpPr>
        <p:spPr>
          <a:xfrm>
            <a:off x="5147716" y="1105626"/>
            <a:ext cx="6883932" cy="4939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Fig. S4 we have plotted the trend of Photosynthetic Active Radiation (PAR) . We have used monthly mean CERES Surface PAR (Direct) data for all sky conditions. The data has a spatial Resolution of 1° x 1°. </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significant decreasing trend in PAR values has been observed in Regions 2, 3. There are a few decreasing grids in other regions (1, 4 and 5) but the patterns are inconsistent. </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found no consistent trend pattern in PAR in regions where NPP decreased.</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figure confirms that radiation changes have no effect on the decreasing trend in NPP across regions 1, 4, and 5.</a:t>
            </a:r>
          </a:p>
          <a:p>
            <a:endParaRPr lang="en-IN" dirty="0"/>
          </a:p>
        </p:txBody>
      </p:sp>
      <p:sp>
        <p:nvSpPr>
          <p:cNvPr id="7" name="Rectangle 6">
            <a:extLst>
              <a:ext uri="{FF2B5EF4-FFF2-40B4-BE49-F238E27FC236}">
                <a16:creationId xmlns:a16="http://schemas.microsoft.com/office/drawing/2014/main" id="{D9B1C6A8-B09B-41A0-A4C0-DEF327AC72C3}"/>
              </a:ext>
            </a:extLst>
          </p:cNvPr>
          <p:cNvSpPr/>
          <p:nvPr/>
        </p:nvSpPr>
        <p:spPr>
          <a:xfrm>
            <a:off x="160352" y="5569307"/>
            <a:ext cx="5190067" cy="738664"/>
          </a:xfrm>
          <a:prstGeom prst="rect">
            <a:avLst/>
          </a:prstGeom>
        </p:spPr>
        <p:txBody>
          <a:bodyPr wrap="square">
            <a:spAutoFit/>
          </a:bodyPr>
          <a:lstStyle/>
          <a:p>
            <a:pPr lvl="1">
              <a:spcAft>
                <a:spcPts val="1000"/>
              </a:spcAft>
            </a:pPr>
            <a:r>
              <a:rPr lang="en-US" sz="1400" b="1" dirty="0">
                <a:latin typeface="Times New Roman" panose="02020603050405020304" pitchFamily="18" charset="0"/>
                <a:ea typeface="Calibri" panose="020F0502020204030204" pitchFamily="34" charset="0"/>
                <a:cs typeface="Vrinda" panose="020B0502040204020203" pitchFamily="34" charset="0"/>
              </a:rPr>
              <a:t>Fig. S4:</a:t>
            </a:r>
            <a:r>
              <a:rPr lang="en-US" sz="1400" dirty="0">
                <a:latin typeface="Times New Roman" panose="02020603050405020304" pitchFamily="18" charset="0"/>
                <a:ea typeface="Calibri" panose="020F0502020204030204" pitchFamily="34" charset="0"/>
                <a:cs typeface="Vrinda" panose="020B0502040204020203" pitchFamily="34" charset="0"/>
              </a:rPr>
              <a:t> Annual Trend of Surface Direct PAR (All-sky) over India for the period 2001-2019. The Figure only shows statistically significant trends at 0.1 level.</a:t>
            </a:r>
            <a:endParaRPr lang="en-IN" sz="1400" dirty="0">
              <a:latin typeface="Times New Roman" panose="02020603050405020304" pitchFamily="18"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49429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553CA6-43F2-489C-AFA6-9320AD6ADC78}"/>
              </a:ext>
            </a:extLst>
          </p:cNvPr>
          <p:cNvPicPr/>
          <p:nvPr/>
        </p:nvPicPr>
        <p:blipFill rotWithShape="1">
          <a:blip r:embed="rId2" cstate="print">
            <a:extLst>
              <a:ext uri="{28A0092B-C50C-407E-A947-70E740481C1C}">
                <a14:useLocalDpi xmlns:a14="http://schemas.microsoft.com/office/drawing/2010/main" val="0"/>
              </a:ext>
            </a:extLst>
          </a:blip>
          <a:srcRect l="15270" r="20093" b="3424"/>
          <a:stretch/>
        </p:blipFill>
        <p:spPr bwMode="auto">
          <a:xfrm>
            <a:off x="401530" y="498723"/>
            <a:ext cx="6185535" cy="510201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359ED4E0-3691-436E-BF21-B1AC777C1023}"/>
              </a:ext>
            </a:extLst>
          </p:cNvPr>
          <p:cNvSpPr/>
          <p:nvPr/>
        </p:nvSpPr>
        <p:spPr>
          <a:xfrm>
            <a:off x="575732" y="5600736"/>
            <a:ext cx="6096000" cy="738664"/>
          </a:xfrm>
          <a:prstGeom prst="rect">
            <a:avLst/>
          </a:prstGeom>
        </p:spPr>
        <p:txBody>
          <a:bodyPr>
            <a:spAutoFit/>
          </a:bodyPr>
          <a:lstStyle/>
          <a:p>
            <a:r>
              <a:rPr lang="en-IN" sz="1400" b="1" i="1" dirty="0">
                <a:solidFill>
                  <a:srgbClr val="000000"/>
                </a:solidFill>
                <a:latin typeface="Times New Roman" panose="02020603050405020304" pitchFamily="18" charset="0"/>
                <a:ea typeface="Times New Roman" panose="02020603050405020304" pitchFamily="18" charset="0"/>
              </a:rPr>
              <a:t>Fig S5 : Impacts of Temperature on NPP:</a:t>
            </a:r>
            <a:r>
              <a:rPr lang="en-IN" sz="1400" i="1" dirty="0">
                <a:solidFill>
                  <a:srgbClr val="000000"/>
                </a:solidFill>
                <a:latin typeface="Times New Roman" panose="02020603050405020304" pitchFamily="18" charset="0"/>
                <a:ea typeface="Times New Roman" panose="02020603050405020304" pitchFamily="18" charset="0"/>
              </a:rPr>
              <a:t> Relationship between annual mean temperature (Standardized) and NPP (Standardized) in Region 1(a), 2 (b), 3 (c), 4 (d) and 5 (e).</a:t>
            </a:r>
            <a:endParaRPr lang="en-IN" sz="1400" dirty="0"/>
          </a:p>
        </p:txBody>
      </p:sp>
      <p:sp>
        <p:nvSpPr>
          <p:cNvPr id="6" name="Rectangle 5">
            <a:extLst>
              <a:ext uri="{FF2B5EF4-FFF2-40B4-BE49-F238E27FC236}">
                <a16:creationId xmlns:a16="http://schemas.microsoft.com/office/drawing/2014/main" id="{CE1DFF97-D378-446B-BC9B-87928781AB7B}"/>
              </a:ext>
            </a:extLst>
          </p:cNvPr>
          <p:cNvSpPr/>
          <p:nvPr/>
        </p:nvSpPr>
        <p:spPr>
          <a:xfrm>
            <a:off x="6671732" y="611540"/>
            <a:ext cx="5384801" cy="2125390"/>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rPr>
              <a:t>In Fig S5. we have shown the scatter plots between annual mean temperature (Standardized) and NPP (Standardized) for all five regions. Temperature exhibits a significant negative correlation with NPP in all five regions.</a:t>
            </a:r>
            <a:endParaRPr lang="en-IN" dirty="0"/>
          </a:p>
        </p:txBody>
      </p:sp>
    </p:spTree>
    <p:extLst>
      <p:ext uri="{BB962C8B-B14F-4D97-AF65-F5344CB8AC3E}">
        <p14:creationId xmlns:p14="http://schemas.microsoft.com/office/powerpoint/2010/main" val="323848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10410D-1C28-45B3-83A1-7C6E0CA00AEE}"/>
              </a:ext>
            </a:extLst>
          </p:cNvPr>
          <p:cNvPicPr/>
          <p:nvPr/>
        </p:nvPicPr>
        <p:blipFill rotWithShape="1">
          <a:blip r:embed="rId2" cstate="print">
            <a:extLst>
              <a:ext uri="{28A0092B-C50C-407E-A947-70E740481C1C}">
                <a14:useLocalDpi xmlns:a14="http://schemas.microsoft.com/office/drawing/2010/main" val="0"/>
              </a:ext>
            </a:extLst>
          </a:blip>
          <a:srcRect r="3681"/>
          <a:stretch/>
        </p:blipFill>
        <p:spPr bwMode="auto">
          <a:xfrm>
            <a:off x="119909" y="262467"/>
            <a:ext cx="7474692" cy="4597400"/>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D4FA65BD-E1C1-4A8D-989E-F6355D17E51D}"/>
              </a:ext>
            </a:extLst>
          </p:cNvPr>
          <p:cNvSpPr/>
          <p:nvPr/>
        </p:nvSpPr>
        <p:spPr>
          <a:xfrm>
            <a:off x="267355" y="4942971"/>
            <a:ext cx="7327246" cy="1169551"/>
          </a:xfrm>
          <a:prstGeom prst="rect">
            <a:avLst/>
          </a:prstGeom>
        </p:spPr>
        <p:txBody>
          <a:bodyPr wrap="square">
            <a:spAutoFit/>
          </a:bodyPr>
          <a:lstStyle/>
          <a:p>
            <a:pPr marL="457200" algn="just">
              <a:spcAft>
                <a:spcPts val="0"/>
              </a:spcAft>
            </a:pPr>
            <a:r>
              <a:rPr lang="en-IN" sz="1400" b="1" i="1" dirty="0">
                <a:solidFill>
                  <a:srgbClr val="000000"/>
                </a:solidFill>
                <a:latin typeface="Times New Roman" panose="02020603050405020304" pitchFamily="18" charset="0"/>
                <a:ea typeface="Times New Roman" panose="02020603050405020304" pitchFamily="18" charset="0"/>
              </a:rPr>
              <a:t>Fig. </a:t>
            </a:r>
            <a:r>
              <a:rPr lang="en-IN" sz="1400" b="1" i="1">
                <a:solidFill>
                  <a:srgbClr val="000000"/>
                </a:solidFill>
                <a:latin typeface="Times New Roman" panose="02020603050405020304" pitchFamily="18" charset="0"/>
                <a:ea typeface="Times New Roman" panose="02020603050405020304" pitchFamily="18" charset="0"/>
              </a:rPr>
              <a:t>S6 </a:t>
            </a:r>
            <a:r>
              <a:rPr lang="en-IN" sz="1400" b="1" i="1" dirty="0">
                <a:solidFill>
                  <a:srgbClr val="000000"/>
                </a:solidFill>
                <a:latin typeface="Times New Roman" panose="02020603050405020304" pitchFamily="18" charset="0"/>
                <a:ea typeface="Times New Roman" panose="02020603050405020304" pitchFamily="18" charset="0"/>
              </a:rPr>
              <a:t>Causal Network between Climate and Productivity Variables: </a:t>
            </a:r>
            <a:r>
              <a:rPr lang="en-IN" sz="1400" i="1" dirty="0">
                <a:solidFill>
                  <a:srgbClr val="000000"/>
                </a:solidFill>
                <a:latin typeface="Times New Roman" panose="02020603050405020304" pitchFamily="18" charset="0"/>
                <a:ea typeface="Times New Roman" panose="02020603050405020304" pitchFamily="18" charset="0"/>
              </a:rPr>
              <a:t>The causal network derived from Granger causality at the Regions 1 (a), 2(b), 3(c), 4(d), 5 (e). The variables used are Precipitation (P), Temperature (T), Vapor Pressure Deficit (VPD),</a:t>
            </a:r>
            <a:r>
              <a:rPr lang="en-IN" sz="1400" dirty="0">
                <a:solidFill>
                  <a:srgbClr val="000000"/>
                </a:solidFill>
                <a:effectLst/>
                <a:latin typeface="Times New Roman" panose="02020603050405020304" pitchFamily="18" charset="0"/>
                <a:ea typeface="Calibri" panose="020F0502020204030204" pitchFamily="34" charset="0"/>
              </a:rPr>
              <a:t> </a:t>
            </a:r>
            <a:r>
              <a:rPr lang="en-IN" sz="1400" i="1" dirty="0">
                <a:solidFill>
                  <a:srgbClr val="000000"/>
                </a:solidFill>
                <a:latin typeface="Times New Roman" panose="02020603050405020304" pitchFamily="18" charset="0"/>
                <a:ea typeface="Times New Roman" panose="02020603050405020304" pitchFamily="18" charset="0"/>
              </a:rPr>
              <a:t>Photosynthetic Active Radiation (PAR), and net Photosynthesis (</a:t>
            </a:r>
            <a:r>
              <a:rPr lang="en-IN" sz="1400" i="1" dirty="0" err="1">
                <a:solidFill>
                  <a:srgbClr val="000000"/>
                </a:solidFill>
                <a:latin typeface="Times New Roman" panose="02020603050405020304" pitchFamily="18" charset="0"/>
                <a:ea typeface="Times New Roman" panose="02020603050405020304" pitchFamily="18" charset="0"/>
              </a:rPr>
              <a:t>PSNnet</a:t>
            </a:r>
            <a:r>
              <a:rPr lang="en-IN" sz="1400" i="1" dirty="0">
                <a:solidFill>
                  <a:srgbClr val="000000"/>
                </a:solidFill>
                <a:latin typeface="Times New Roman" panose="02020603050405020304" pitchFamily="18" charset="0"/>
                <a:ea typeface="Times New Roman" panose="02020603050405020304" pitchFamily="18" charset="0"/>
              </a:rPr>
              <a:t>). The causal links are shown from source to sink using an arrow at a statistically significance level of 0.05.   </a:t>
            </a:r>
            <a:endParaRPr lang="en-IN" sz="1400"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7D3D2F47-DE5B-4FA2-90EB-2575873F79B7}"/>
              </a:ext>
            </a:extLst>
          </p:cNvPr>
          <p:cNvSpPr txBox="1"/>
          <p:nvPr/>
        </p:nvSpPr>
        <p:spPr>
          <a:xfrm>
            <a:off x="7953779" y="83725"/>
            <a:ext cx="4118312" cy="66905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We use the Granger causality approach to further ascertain the climate controls on changing </a:t>
            </a:r>
            <a:r>
              <a:rPr lang="en-IN" dirty="0" err="1">
                <a:latin typeface="Times New Roman" panose="02020603050405020304" pitchFamily="18" charset="0"/>
                <a:cs typeface="Times New Roman" panose="02020603050405020304" pitchFamily="18" charset="0"/>
              </a:rPr>
              <a:t>PSNnet</a:t>
            </a:r>
            <a:r>
              <a:rPr lang="en-IN" dirty="0">
                <a:latin typeface="Times New Roman" panose="02020603050405020304" pitchFamily="18" charset="0"/>
                <a:cs typeface="Times New Roman" panose="02020603050405020304" pitchFamily="18" charset="0"/>
              </a:rPr>
              <a:t> (and subsequently, NPP). Except for Region 2, for all the other regions, there are causal links from temperature to </a:t>
            </a:r>
            <a:r>
              <a:rPr lang="en-IN" dirty="0" err="1">
                <a:latin typeface="Times New Roman" panose="02020603050405020304" pitchFamily="18" charset="0"/>
                <a:cs typeface="Times New Roman" panose="02020603050405020304" pitchFamily="18" charset="0"/>
              </a:rPr>
              <a:t>PSNnet</a:t>
            </a:r>
            <a:r>
              <a:rPr lang="en-IN" dirty="0">
                <a:latin typeface="Times New Roman" panose="02020603050405020304" pitchFamily="18" charset="0"/>
                <a:cs typeface="Times New Roman" panose="02020603050405020304" pitchFamily="18" charset="0"/>
              </a:rPr>
              <a:t>. For Region 2, temperature causes vapor pressure deficit that subsequently causes </a:t>
            </a:r>
            <a:r>
              <a:rPr lang="en-IN" dirty="0" err="1">
                <a:latin typeface="Times New Roman" panose="02020603050405020304" pitchFamily="18" charset="0"/>
                <a:cs typeface="Times New Roman" panose="02020603050405020304" pitchFamily="18" charset="0"/>
              </a:rPr>
              <a:t>PSNnet</a:t>
            </a:r>
            <a:r>
              <a:rPr lang="en-IN" dirty="0">
                <a:latin typeface="Times New Roman" panose="02020603050405020304" pitchFamily="18" charset="0"/>
                <a:cs typeface="Times New Roman" panose="02020603050405020304" pitchFamily="18" charset="0"/>
              </a:rPr>
              <a:t>. </a:t>
            </a:r>
          </a:p>
          <a:p>
            <a:pPr marL="285750" indent="-285750">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Hence, for all the regions, the causal links from temperature to </a:t>
            </a:r>
            <a:r>
              <a:rPr lang="en-IN" dirty="0" err="1">
                <a:latin typeface="Times New Roman" panose="02020603050405020304" pitchFamily="18" charset="0"/>
                <a:cs typeface="Times New Roman" panose="02020603050405020304" pitchFamily="18" charset="0"/>
              </a:rPr>
              <a:t>PSNnet</a:t>
            </a:r>
            <a:r>
              <a:rPr lang="en-IN" dirty="0">
                <a:latin typeface="Times New Roman" panose="02020603050405020304" pitchFamily="18" charset="0"/>
                <a:cs typeface="Times New Roman" panose="02020603050405020304" pitchFamily="18" charset="0"/>
              </a:rPr>
              <a:t> are established.</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causal analysis allows us to conclude that temperature has a causal relationship with net vegetation productivity.</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949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456e10c-781e-4b57-9319-aac80a70d0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8B29740BA091479DA8AE950E81C881" ma:contentTypeVersion="18" ma:contentTypeDescription="Create a new document." ma:contentTypeScope="" ma:versionID="3490569db0cac7703edf0bdf274f934e">
  <xsd:schema xmlns:xsd="http://www.w3.org/2001/XMLSchema" xmlns:xs="http://www.w3.org/2001/XMLSchema" xmlns:p="http://schemas.microsoft.com/office/2006/metadata/properties" xmlns:ns3="4456e10c-781e-4b57-9319-aac80a70d0ff" xmlns:ns4="c50839a3-5b88-4f7b-92d2-2ec9f2a9784e" targetNamespace="http://schemas.microsoft.com/office/2006/metadata/properties" ma:root="true" ma:fieldsID="91fa4571fee401893c012d8275853567" ns3:_="" ns4:_="">
    <xsd:import namespace="4456e10c-781e-4b57-9319-aac80a70d0ff"/>
    <xsd:import namespace="c50839a3-5b88-4f7b-92d2-2ec9f2a9784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Location"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56e10c-781e-4b57-9319-aac80a70d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0839a3-5b88-4f7b-92d2-2ec9f2a978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A2B36E-D53B-4847-87DD-FC2BE63211F2}">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 ds:uri="http://schemas.microsoft.com/office/infopath/2007/PartnerControls"/>
    <ds:schemaRef ds:uri="c50839a3-5b88-4f7b-92d2-2ec9f2a9784e"/>
    <ds:schemaRef ds:uri="4456e10c-781e-4b57-9319-aac80a70d0ff"/>
    <ds:schemaRef ds:uri="http://purl.org/dc/dcmitype/"/>
  </ds:schemaRefs>
</ds:datastoreItem>
</file>

<file path=customXml/itemProps2.xml><?xml version="1.0" encoding="utf-8"?>
<ds:datastoreItem xmlns:ds="http://schemas.openxmlformats.org/officeDocument/2006/customXml" ds:itemID="{92BB1F30-E1D5-40F5-9851-FC50556A3C48}">
  <ds:schemaRefs>
    <ds:schemaRef ds:uri="http://schemas.microsoft.com/sharepoint/v3/contenttype/forms"/>
  </ds:schemaRefs>
</ds:datastoreItem>
</file>

<file path=customXml/itemProps3.xml><?xml version="1.0" encoding="utf-8"?>
<ds:datastoreItem xmlns:ds="http://schemas.openxmlformats.org/officeDocument/2006/customXml" ds:itemID="{EFC29BF3-FB4B-4A75-B598-6934C7AC8F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6e10c-781e-4b57-9319-aac80a70d0ff"/>
    <ds:schemaRef ds:uri="c50839a3-5b88-4f7b-92d2-2ec9f2a97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TotalTime>
  <Words>965</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Ripan Das</dc:creator>
  <cp:lastModifiedBy>Ripan Das</cp:lastModifiedBy>
  <cp:revision>8</cp:revision>
  <dcterms:created xsi:type="dcterms:W3CDTF">2024-04-11T15:19:48Z</dcterms:created>
  <dcterms:modified xsi:type="dcterms:W3CDTF">2024-04-11T17:07:03Z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0x010100B18B29740BA091479DA8AE950E81C881</vt:lpwstr>
  </property>
</Properties>
</file>