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8" r:id="rId2"/>
    <p:sldId id="267" r:id="rId3"/>
    <p:sldId id="269" r:id="rId4"/>
    <p:sldId id="258" r:id="rId5"/>
    <p:sldId id="260" r:id="rId6"/>
    <p:sldId id="261" r:id="rId7"/>
    <p:sldId id="270" r:id="rId8"/>
    <p:sldId id="271" r:id="rId9"/>
    <p:sldId id="272" r:id="rId10"/>
    <p:sldId id="262" r:id="rId11"/>
    <p:sldId id="263" r:id="rId12"/>
    <p:sldId id="266" r:id="rId13"/>
    <p:sldId id="265" r:id="rId14"/>
    <p:sldId id="264" r:id="rId15"/>
    <p:sldId id="274" r:id="rId16"/>
    <p:sldId id="273"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69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6A1F7-FF87-4890-B420-9496C1B68392}"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28DF8-27F4-4800-A046-39F5EC24023A}" type="slidenum">
              <a:rPr lang="en-GB" smtClean="0"/>
              <a:t>‹#›</a:t>
            </a:fld>
            <a:endParaRPr lang="en-GB"/>
          </a:p>
        </p:txBody>
      </p:sp>
    </p:spTree>
    <p:extLst>
      <p:ext uri="{BB962C8B-B14F-4D97-AF65-F5344CB8AC3E}">
        <p14:creationId xmlns:p14="http://schemas.microsoft.com/office/powerpoint/2010/main" val="365337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D28DF8-27F4-4800-A046-39F5EC24023A}" type="slidenum">
              <a:rPr lang="en-GB" smtClean="0"/>
              <a:t>1</a:t>
            </a:fld>
            <a:endParaRPr lang="en-GB"/>
          </a:p>
        </p:txBody>
      </p:sp>
    </p:spTree>
    <p:extLst>
      <p:ext uri="{BB962C8B-B14F-4D97-AF65-F5344CB8AC3E}">
        <p14:creationId xmlns:p14="http://schemas.microsoft.com/office/powerpoint/2010/main" val="393582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C460-E187-9380-A2FC-CF8607761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E225DF-D0B2-492F-6F89-5E6A29A46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1C34FD-B760-64E3-110C-0F2DA810D530}"/>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6C74D57C-4830-CEAE-0D87-5D76B0B88A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C5173-B0F7-A9A8-C3B3-68C3AE55D8D3}"/>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166014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8551-6BCB-DDF3-82F1-700A1B26E5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D5AE74-C6E0-BB7D-4378-82D2317731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3FCE8A-7821-3DB8-6F4A-661742F7F8EE}"/>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81AEAADD-EA3E-0FFC-E489-548A7CBB4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7210C-5180-F324-E477-59A0F6731897}"/>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145608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615F-1627-9A36-991B-FB0B82EF43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49877C-78B7-7B8E-FD9F-77A1E177FE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19B10C-D794-C4C6-A14A-BC32F768176E}"/>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500ACB85-0B0C-7313-820C-43ED4990E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F950FD-3975-3C08-6438-6BA3B82A9317}"/>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221760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F92C-189D-FA13-7207-C1F60D9F18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DBF888-95A9-3730-B8A2-817A6C9582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2312E-1B9B-7BA4-579A-6474F6C8CA27}"/>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14CE9DD0-DB64-39A9-C3E0-E5F8732177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8A8FFC-5F35-B4B5-F611-93577284BA1E}"/>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416478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6BDE-A2BF-A497-989A-599DABF1B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D64062-0016-106E-BF09-9346EB4D4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75F1BC-2E1A-F3E7-CCB5-D0936024A944}"/>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63F6DD43-7840-9C5C-EA75-B769C47106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F8DAB7-F35B-0C32-9EE1-2C00314E1621}"/>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315507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5BED-58E5-63CD-39D9-D717B8A649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476FAC-46E5-4BB9-63A8-8C2F7D8ED9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3159C4-AF66-8FC0-E6C4-C2AA25400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4F288E-6909-16E8-30DC-09B711DAE633}"/>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6" name="Footer Placeholder 5">
            <a:extLst>
              <a:ext uri="{FF2B5EF4-FFF2-40B4-BE49-F238E27FC236}">
                <a16:creationId xmlns:a16="http://schemas.microsoft.com/office/drawing/2014/main" id="{BE1B5B6A-47EC-CB4B-18B0-B7C590919D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3FD292-3EC7-C8C9-C011-F55CEA80A53D}"/>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99771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CB5C-8E09-2494-0884-1262949652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9D17C9-5B7B-07AA-997F-2D9B0A3A1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55372F-9CC3-AD9D-8021-D6EE70EFB5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B929B9-0B1A-F9CE-C2CB-C9E5B8B89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1A47B-50F8-1ACD-C31B-E97867258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EDD634-BACD-A123-2482-1F1E6B9E4005}"/>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8" name="Footer Placeholder 7">
            <a:extLst>
              <a:ext uri="{FF2B5EF4-FFF2-40B4-BE49-F238E27FC236}">
                <a16:creationId xmlns:a16="http://schemas.microsoft.com/office/drawing/2014/main" id="{3B996EF3-6257-449D-0C93-8677D5851A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7C0A14-B3E9-2043-B47A-46048E184035}"/>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106062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B4DE-B315-7DC8-2DFF-FCFB51AE87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E9757B-3207-B6C4-2C79-5A8B2CFEED05}"/>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4" name="Footer Placeholder 3">
            <a:extLst>
              <a:ext uri="{FF2B5EF4-FFF2-40B4-BE49-F238E27FC236}">
                <a16:creationId xmlns:a16="http://schemas.microsoft.com/office/drawing/2014/main" id="{646D8C63-BB06-3879-0BB9-4E403B553A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E7DA27-D840-206B-3AAC-8FC960971BD7}"/>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121394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6428E-915B-E4DF-FBBD-55B1AF5E0237}"/>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3" name="Footer Placeholder 2">
            <a:extLst>
              <a:ext uri="{FF2B5EF4-FFF2-40B4-BE49-F238E27FC236}">
                <a16:creationId xmlns:a16="http://schemas.microsoft.com/office/drawing/2014/main" id="{F80B61F7-CCBB-AAC5-F2ED-5A26E44F4D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A9D1A1-2CCD-F60C-1F7B-FD20020AB832}"/>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86919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9282-FA2C-6308-13AD-48E62D134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3EFAFE-C886-DF26-C603-C69A6B5DE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54CD52-4C24-EFC2-D996-9166B589E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1EA97-C9EA-D084-37C8-BF173486FAF0}"/>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6" name="Footer Placeholder 5">
            <a:extLst>
              <a:ext uri="{FF2B5EF4-FFF2-40B4-BE49-F238E27FC236}">
                <a16:creationId xmlns:a16="http://schemas.microsoft.com/office/drawing/2014/main" id="{5316142B-65C8-4280-1D74-B95D1AC6A0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7F5740-F74B-EB1A-4C4F-ABDCC7B7D23C}"/>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246082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13FAF-E967-837F-A858-B4370D1C3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CB22DB-3A7C-1450-B2B1-F20E84367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74060A-BCC9-2E9A-CA4E-2A3707243B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36349-C7A9-4F45-6515-5C73BEBFDFF5}"/>
              </a:ext>
            </a:extLst>
          </p:cNvPr>
          <p:cNvSpPr>
            <a:spLocks noGrp="1"/>
          </p:cNvSpPr>
          <p:nvPr>
            <p:ph type="dt" sz="half" idx="10"/>
          </p:nvPr>
        </p:nvSpPr>
        <p:spPr/>
        <p:txBody>
          <a:bodyPr/>
          <a:lstStyle/>
          <a:p>
            <a:fld id="{FF4A195B-EBDF-4C40-A142-50472AC7F828}" type="datetimeFigureOut">
              <a:rPr lang="en-GB" smtClean="0"/>
              <a:t>16/04/2024</a:t>
            </a:fld>
            <a:endParaRPr lang="en-GB"/>
          </a:p>
        </p:txBody>
      </p:sp>
      <p:sp>
        <p:nvSpPr>
          <p:cNvPr id="6" name="Footer Placeholder 5">
            <a:extLst>
              <a:ext uri="{FF2B5EF4-FFF2-40B4-BE49-F238E27FC236}">
                <a16:creationId xmlns:a16="http://schemas.microsoft.com/office/drawing/2014/main" id="{694AF956-04CC-F290-F2CA-857D2E62EB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39E43D-2627-D18D-C629-F95FA15D592F}"/>
              </a:ext>
            </a:extLst>
          </p:cNvPr>
          <p:cNvSpPr>
            <a:spLocks noGrp="1"/>
          </p:cNvSpPr>
          <p:nvPr>
            <p:ph type="sldNum" sz="quarter" idx="12"/>
          </p:nvPr>
        </p:nvSpPr>
        <p:spPr/>
        <p:txBody>
          <a:bodyPr/>
          <a:lstStyle/>
          <a:p>
            <a:fld id="{FF75EEB3-2C6C-48DD-8185-8EDD137F8798}" type="slidenum">
              <a:rPr lang="en-GB" smtClean="0"/>
              <a:t>‹#›</a:t>
            </a:fld>
            <a:endParaRPr lang="en-GB"/>
          </a:p>
        </p:txBody>
      </p:sp>
    </p:spTree>
    <p:extLst>
      <p:ext uri="{BB962C8B-B14F-4D97-AF65-F5344CB8AC3E}">
        <p14:creationId xmlns:p14="http://schemas.microsoft.com/office/powerpoint/2010/main" val="283296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B8E71-4932-4079-FD59-4F3121392C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370026-70F1-9C33-6BF4-FD5D63821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C6E578-A6D8-163A-5706-CB3B11BA5D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A195B-EBDF-4C40-A142-50472AC7F828}" type="datetimeFigureOut">
              <a:rPr lang="en-GB" smtClean="0"/>
              <a:t>16/04/2024</a:t>
            </a:fld>
            <a:endParaRPr lang="en-GB"/>
          </a:p>
        </p:txBody>
      </p:sp>
      <p:sp>
        <p:nvSpPr>
          <p:cNvPr id="5" name="Footer Placeholder 4">
            <a:extLst>
              <a:ext uri="{FF2B5EF4-FFF2-40B4-BE49-F238E27FC236}">
                <a16:creationId xmlns:a16="http://schemas.microsoft.com/office/drawing/2014/main" id="{F526CB4A-9DEA-1111-5C06-F9E66258D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858E2F-6895-C923-2A15-DB04CF4C1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EEB3-2C6C-48DD-8185-8EDD137F8798}" type="slidenum">
              <a:rPr lang="en-GB" smtClean="0"/>
              <a:t>‹#›</a:t>
            </a:fld>
            <a:endParaRPr lang="en-GB"/>
          </a:p>
        </p:txBody>
      </p:sp>
    </p:spTree>
    <p:extLst>
      <p:ext uri="{BB962C8B-B14F-4D97-AF65-F5344CB8AC3E}">
        <p14:creationId xmlns:p14="http://schemas.microsoft.com/office/powerpoint/2010/main" val="351842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jhydrol.2022.128702" TargetMode="External"/><Relationship Id="rId3" Type="http://schemas.openxmlformats.org/officeDocument/2006/relationships/hyperlink" Target="https://doi.org/10.1016/j.ecolind.2022.109829" TargetMode="External"/><Relationship Id="rId7" Type="http://schemas.openxmlformats.org/officeDocument/2006/relationships/hyperlink" Target="https://doi.org/10.1038/s43247-020-00053-y" TargetMode="External"/><Relationship Id="rId12" Type="http://schemas.openxmlformats.org/officeDocument/2006/relationships/hyperlink" Target="https://doi.org/10.3390/su11247083" TargetMode="External"/><Relationship Id="rId2" Type="http://schemas.openxmlformats.org/officeDocument/2006/relationships/hyperlink" Target="https://doi.org/10.1016/j.heliyon.2023.e15238" TargetMode="External"/><Relationship Id="rId1" Type="http://schemas.openxmlformats.org/officeDocument/2006/relationships/slideLayout" Target="../slideLayouts/slideLayout1.xml"/><Relationship Id="rId6" Type="http://schemas.openxmlformats.org/officeDocument/2006/relationships/hyperlink" Target="https://doi.org/10.1080/09064710902821741" TargetMode="External"/><Relationship Id="rId11" Type="http://schemas.openxmlformats.org/officeDocument/2006/relationships/hyperlink" Target="https://doi.org/10.5897/AJEST08.173" TargetMode="External"/><Relationship Id="rId5" Type="http://schemas.openxmlformats.org/officeDocument/2006/relationships/hyperlink" Target="https://doi.org/10.1016/j.scitotenv.2021.150106" TargetMode="External"/><Relationship Id="rId10" Type="http://schemas.openxmlformats.org/officeDocument/2006/relationships/hyperlink" Target="https://doi.org/10.1007/978-94-007-6455-2_15" TargetMode="External"/><Relationship Id="rId4" Type="http://schemas.openxmlformats.org/officeDocument/2006/relationships/hyperlink" Target="https://doi.org/10.13140/RG.2.2.30193.48486" TargetMode="External"/><Relationship Id="rId9" Type="http://schemas.openxmlformats.org/officeDocument/2006/relationships/hyperlink" Target="https://doi.org/10.3390/land1004042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D7B5B4-0658-D06D-C7A2-BD9983907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74"/>
            <a:ext cx="12288460" cy="6876674"/>
          </a:xfrm>
          <a:prstGeom prst="rect">
            <a:avLst/>
          </a:prstGeom>
        </p:spPr>
      </p:pic>
      <p:sp>
        <p:nvSpPr>
          <p:cNvPr id="6" name="Rectangle 5">
            <a:extLst>
              <a:ext uri="{FF2B5EF4-FFF2-40B4-BE49-F238E27FC236}">
                <a16:creationId xmlns:a16="http://schemas.microsoft.com/office/drawing/2014/main" id="{A97BC8EB-9021-7657-9BE2-F30142F05710}"/>
              </a:ext>
            </a:extLst>
          </p:cNvPr>
          <p:cNvSpPr/>
          <p:nvPr/>
        </p:nvSpPr>
        <p:spPr>
          <a:xfrm>
            <a:off x="0" y="-29960"/>
            <a:ext cx="12288460" cy="1728130"/>
          </a:xfrm>
          <a:prstGeom prst="rect">
            <a:avLst/>
          </a:prstGeom>
          <a:solidFill>
            <a:schemeClr val="accent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800" b="1" dirty="0">
                <a:latin typeface="Aptos Display" panose="020B0004020202020204" pitchFamily="34" charset="0"/>
              </a:rPr>
              <a:t>Predicting future land cover degradation through the integrated use of the Cellular-Automata-Markov chain model and the Trends.Earth model: An application in the Upper Zambezi River Basin in southern Africa</a:t>
            </a:r>
          </a:p>
          <a:p>
            <a:pPr algn="ctr"/>
            <a:endParaRPr lang="en-GB" sz="2800" b="1" dirty="0">
              <a:latin typeface="Aptos Display" panose="020B0004020202020204" pitchFamily="34" charset="0"/>
            </a:endParaRPr>
          </a:p>
          <a:p>
            <a:pPr algn="ctr">
              <a:lnSpc>
                <a:spcPct val="107000"/>
              </a:lnSpc>
              <a:spcAft>
                <a:spcPts val="800"/>
              </a:spcAft>
            </a:pPr>
            <a:r>
              <a:rPr lang="en-GB" sz="2800" b="1"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300"/>
              </a:lnSpc>
              <a:spcAft>
                <a:spcPts val="600"/>
              </a:spcAft>
            </a:pPr>
            <a:endParaRPr lang="en-GB" sz="2400" kern="1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09AB8F5-5D3B-AA66-6626-FBFA31B2D44C}"/>
              </a:ext>
            </a:extLst>
          </p:cNvPr>
          <p:cNvSpPr/>
          <p:nvPr/>
        </p:nvSpPr>
        <p:spPr>
          <a:xfrm>
            <a:off x="0" y="5857497"/>
            <a:ext cx="12288460" cy="1000504"/>
          </a:xfrm>
          <a:prstGeom prst="rect">
            <a:avLst/>
          </a:prstGeom>
          <a:solidFill>
            <a:schemeClr val="accent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latin typeface="Aptos Display" panose="020B0004020202020204" pitchFamily="34" charset="0"/>
            </a:endParaRPr>
          </a:p>
        </p:txBody>
      </p:sp>
      <p:pic>
        <p:nvPicPr>
          <p:cNvPr id="31" name="Picture 30">
            <a:extLst>
              <a:ext uri="{FF2B5EF4-FFF2-40B4-BE49-F238E27FC236}">
                <a16:creationId xmlns:a16="http://schemas.microsoft.com/office/drawing/2014/main" id="{CDF03BD2-B4AB-9464-DEE7-DAA0D6DE45D4}"/>
              </a:ext>
            </a:extLst>
          </p:cNvPr>
          <p:cNvPicPr>
            <a:picLocks noChangeAspect="1"/>
          </p:cNvPicPr>
          <p:nvPr/>
        </p:nvPicPr>
        <p:blipFill>
          <a:blip r:embed="rId4"/>
          <a:stretch>
            <a:fillRect/>
          </a:stretch>
        </p:blipFill>
        <p:spPr>
          <a:xfrm>
            <a:off x="3432534" y="5863466"/>
            <a:ext cx="1037446" cy="1008000"/>
          </a:xfrm>
          <a:prstGeom prst="rect">
            <a:avLst/>
          </a:prstGeom>
        </p:spPr>
      </p:pic>
      <p:pic>
        <p:nvPicPr>
          <p:cNvPr id="33" name="Picture 32">
            <a:extLst>
              <a:ext uri="{FF2B5EF4-FFF2-40B4-BE49-F238E27FC236}">
                <a16:creationId xmlns:a16="http://schemas.microsoft.com/office/drawing/2014/main" id="{C3FC7BCF-46B0-080C-85C4-4EA0CB06B3D5}"/>
              </a:ext>
            </a:extLst>
          </p:cNvPr>
          <p:cNvPicPr>
            <a:picLocks noChangeAspect="1"/>
          </p:cNvPicPr>
          <p:nvPr/>
        </p:nvPicPr>
        <p:blipFill>
          <a:blip r:embed="rId5"/>
          <a:stretch>
            <a:fillRect/>
          </a:stretch>
        </p:blipFill>
        <p:spPr>
          <a:xfrm>
            <a:off x="6144230" y="5872025"/>
            <a:ext cx="2407664" cy="972000"/>
          </a:xfrm>
          <a:prstGeom prst="rect">
            <a:avLst/>
          </a:prstGeom>
        </p:spPr>
      </p:pic>
      <p:pic>
        <p:nvPicPr>
          <p:cNvPr id="35" name="Picture 34">
            <a:extLst>
              <a:ext uri="{FF2B5EF4-FFF2-40B4-BE49-F238E27FC236}">
                <a16:creationId xmlns:a16="http://schemas.microsoft.com/office/drawing/2014/main" id="{6B5A0A17-5661-89BD-5AB2-C4E33C0CB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948" y="5861286"/>
            <a:ext cx="1501052" cy="1008000"/>
          </a:xfrm>
          <a:prstGeom prst="rect">
            <a:avLst/>
          </a:prstGeom>
        </p:spPr>
      </p:pic>
      <p:sp>
        <p:nvSpPr>
          <p:cNvPr id="4" name="TextBox 3">
            <a:extLst>
              <a:ext uri="{FF2B5EF4-FFF2-40B4-BE49-F238E27FC236}">
                <a16:creationId xmlns:a16="http://schemas.microsoft.com/office/drawing/2014/main" id="{4B528DB5-5A06-CBA8-2691-2D936077C843}"/>
              </a:ext>
            </a:extLst>
          </p:cNvPr>
          <p:cNvSpPr txBox="1"/>
          <p:nvPr/>
        </p:nvSpPr>
        <p:spPr>
          <a:xfrm>
            <a:off x="3157818" y="4456334"/>
            <a:ext cx="6208058" cy="1050737"/>
          </a:xfrm>
          <a:prstGeom prst="rect">
            <a:avLst/>
          </a:prstGeom>
          <a:solidFill>
            <a:schemeClr val="accent2">
              <a:lumMod val="50000"/>
              <a:alpha val="51000"/>
            </a:schemeClr>
          </a:solidFill>
        </p:spPr>
        <p:txBody>
          <a:bodyPr wrap="square">
            <a:spAutoFit/>
          </a:bodyPr>
          <a:lstStyle/>
          <a:p>
            <a:pPr marL="197485" indent="-125730" algn="ctr">
              <a:lnSpc>
                <a:spcPts val="1300"/>
              </a:lnSpc>
              <a:spcAft>
                <a:spcPts val="800"/>
              </a:spcAft>
            </a:pPr>
            <a:r>
              <a:rPr lang="en-GB" sz="1600" b="1" kern="0" baseline="3000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1</a:t>
            </a:r>
            <a:r>
              <a:rPr lang="en-GB" sz="1600" b="1" kern="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	</a:t>
            </a:r>
            <a:r>
              <a:rPr lang="en-GB" sz="1600" kern="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Department of Agriculture, Ministry of Agriculture, P.O. Box 50595, Mulungushi House, Independence Avenue, Lusaka, Zambia.</a:t>
            </a:r>
            <a:endParaRPr lang="en-GB" sz="2400" kern="1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endParaRPr>
          </a:p>
          <a:p>
            <a:pPr marL="197485" indent="-125730" algn="ctr">
              <a:lnSpc>
                <a:spcPts val="1300"/>
              </a:lnSpc>
              <a:spcAft>
                <a:spcPts val="800"/>
              </a:spcAft>
            </a:pPr>
            <a:r>
              <a:rPr lang="en-GB" sz="1600" b="1" kern="0" baseline="3000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2</a:t>
            </a:r>
            <a:r>
              <a:rPr lang="en-GB" sz="1600" b="1" kern="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	</a:t>
            </a:r>
            <a:r>
              <a:rPr lang="en-GB" sz="1600" kern="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Integrated Water Resources Management Centre, Department of Geology, School of Mines, University of Zambia, Great East Road Campus, Lusaka, Zambia. </a:t>
            </a:r>
            <a:endParaRPr lang="en-GB" sz="2400" kern="10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ED7DE206-164C-5074-3B8D-493FF4BAFCF3}"/>
              </a:ext>
            </a:extLst>
          </p:cNvPr>
          <p:cNvSpPr txBox="1">
            <a:spLocks/>
          </p:cNvSpPr>
          <p:nvPr/>
        </p:nvSpPr>
        <p:spPr>
          <a:xfrm>
            <a:off x="2852537" y="3268543"/>
            <a:ext cx="7224524" cy="730623"/>
          </a:xfrm>
          <a:prstGeom prst="rect">
            <a:avLst/>
          </a:prstGeom>
          <a:solidFill>
            <a:schemeClr val="bg1">
              <a:alpha val="69000"/>
            </a:schemeClr>
          </a:solidFill>
        </p:spPr>
        <p:txBody>
          <a:bodyPr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Aptos" panose="020B0004020202020204" pitchFamily="34" charset="0"/>
              </a:rPr>
              <a:t>H. ZIMBA</a:t>
            </a:r>
            <a:r>
              <a:rPr lang="en-GB" sz="3600" kern="0" baseline="30000" dirty="0">
                <a:effectLst/>
                <a:latin typeface="Aptos Display" panose="020B0004020202020204" pitchFamily="34" charset="0"/>
                <a:ea typeface="Times New Roman" panose="02020603050405020304" pitchFamily="18" charset="0"/>
                <a:cs typeface="Times New Roman" panose="02020603050405020304" pitchFamily="18" charset="0"/>
              </a:rPr>
              <a:t>1’2</a:t>
            </a:r>
            <a:r>
              <a:rPr lang="en-GB" sz="3600" dirty="0">
                <a:latin typeface="Aptos" panose="020B0004020202020204" pitchFamily="34" charset="0"/>
              </a:rPr>
              <a:t>, K, BANDA</a:t>
            </a:r>
            <a:r>
              <a:rPr lang="en-GB" sz="3600" kern="0" baseline="30000" dirty="0">
                <a:effectLst/>
                <a:latin typeface="Aptos Display" panose="020B0004020202020204" pitchFamily="34" charset="0"/>
                <a:ea typeface="Times New Roman" panose="02020603050405020304" pitchFamily="18" charset="0"/>
                <a:cs typeface="Times New Roman" panose="02020603050405020304" pitchFamily="18" charset="0"/>
              </a:rPr>
              <a:t>2</a:t>
            </a:r>
            <a:r>
              <a:rPr lang="en-GB" sz="3600" dirty="0">
                <a:latin typeface="Aptos" panose="020B0004020202020204" pitchFamily="34" charset="0"/>
              </a:rPr>
              <a:t>, S. MBEWE</a:t>
            </a:r>
            <a:r>
              <a:rPr lang="en-GB" sz="3600" kern="0" baseline="30000" dirty="0">
                <a:effectLst/>
                <a:latin typeface="Aptos Display" panose="020B0004020202020204" pitchFamily="34" charset="0"/>
                <a:ea typeface="Times New Roman" panose="02020603050405020304" pitchFamily="18" charset="0"/>
                <a:cs typeface="Times New Roman" panose="02020603050405020304" pitchFamily="18" charset="0"/>
              </a:rPr>
              <a:t>2</a:t>
            </a:r>
            <a:r>
              <a:rPr lang="en-GB" sz="3600" dirty="0">
                <a:latin typeface="Aptos" panose="020B0004020202020204" pitchFamily="34" charset="0"/>
              </a:rPr>
              <a:t>, I, NYAMBE</a:t>
            </a:r>
            <a:r>
              <a:rPr lang="en-GB" sz="3600" kern="0" baseline="30000" dirty="0">
                <a:effectLst/>
                <a:latin typeface="Aptos Display" panose="020B0004020202020204" pitchFamily="34" charset="0"/>
                <a:ea typeface="Times New Roman" panose="02020603050405020304" pitchFamily="18" charset="0"/>
                <a:cs typeface="Times New Roman" panose="02020603050405020304" pitchFamily="18" charset="0"/>
              </a:rPr>
              <a:t>2</a:t>
            </a:r>
            <a:endParaRPr lang="en-GB" sz="3600" dirty="0">
              <a:latin typeface="Aptos" panose="020B0004020202020204" pitchFamily="34" charset="0"/>
            </a:endParaRPr>
          </a:p>
        </p:txBody>
      </p:sp>
      <p:pic>
        <p:nvPicPr>
          <p:cNvPr id="1026" name="Picture 2" descr="EGU General Assembly 2024 | JERICO ...">
            <a:extLst>
              <a:ext uri="{FF2B5EF4-FFF2-40B4-BE49-F238E27FC236}">
                <a16:creationId xmlns:a16="http://schemas.microsoft.com/office/drawing/2014/main" id="{7AFD0922-6D1A-6DB1-5080-6DBB3EDD9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1121"/>
            <a:ext cx="1260203"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62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1046150"/>
          </a:xfrm>
          <a:solidFill>
            <a:schemeClr val="accent1">
              <a:lumMod val="50000"/>
            </a:schemeClr>
          </a:solidFill>
        </p:spPr>
        <p:txBody>
          <a:bodyPr anchor="ctr">
            <a:normAutofit/>
          </a:bodyPr>
          <a:lstStyle/>
          <a:p>
            <a:r>
              <a:rPr lang="en-GB"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LAND COVER LAND USE (LCLU) COMPOSITION AND TEMPORAL TREND</a:t>
            </a:r>
          </a:p>
        </p:txBody>
      </p:sp>
      <p:pic>
        <p:nvPicPr>
          <p:cNvPr id="5" name="Picture 4">
            <a:extLst>
              <a:ext uri="{FF2B5EF4-FFF2-40B4-BE49-F238E27FC236}">
                <a16:creationId xmlns:a16="http://schemas.microsoft.com/office/drawing/2014/main" id="{5A1C9011-ADAB-8B8B-348C-902F37887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 y="1960516"/>
            <a:ext cx="8754748" cy="3744000"/>
          </a:xfrm>
          <a:prstGeom prst="rect">
            <a:avLst/>
          </a:prstGeom>
        </p:spPr>
      </p:pic>
      <p:sp>
        <p:nvSpPr>
          <p:cNvPr id="3" name="Rectangle 2">
            <a:extLst>
              <a:ext uri="{FF2B5EF4-FFF2-40B4-BE49-F238E27FC236}">
                <a16:creationId xmlns:a16="http://schemas.microsoft.com/office/drawing/2014/main" id="{978F4A6F-A7D3-C347-5FAB-639FD795C118}"/>
              </a:ext>
            </a:extLst>
          </p:cNvPr>
          <p:cNvSpPr/>
          <p:nvPr/>
        </p:nvSpPr>
        <p:spPr>
          <a:xfrm>
            <a:off x="8766020" y="1371296"/>
            <a:ext cx="3130701" cy="3069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accent1"/>
                </a:solidFill>
                <a:latin typeface="Aptos" panose="020B0004020202020204" pitchFamily="34" charset="0"/>
              </a:rPr>
              <a:t>Contrary to local classifications and other studies ESA LCLU maps:</a:t>
            </a: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Shows increasing forest cover</a:t>
            </a:r>
          </a:p>
          <a:p>
            <a:endParaRPr lang="en-GB" sz="16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Reducing grassland and cropland </a:t>
            </a:r>
          </a:p>
          <a:p>
            <a:endParaRPr lang="en-GB" sz="16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These results may be indicative of errors associated with global scale LCLU classification</a:t>
            </a:r>
          </a:p>
        </p:txBody>
      </p:sp>
      <p:sp>
        <p:nvSpPr>
          <p:cNvPr id="4" name="Rectangle 3">
            <a:extLst>
              <a:ext uri="{FF2B5EF4-FFF2-40B4-BE49-F238E27FC236}">
                <a16:creationId xmlns:a16="http://schemas.microsoft.com/office/drawing/2014/main" id="{75256F3A-ABA5-DC55-7EFF-FB003CA5F834}"/>
              </a:ext>
            </a:extLst>
          </p:cNvPr>
          <p:cNvSpPr/>
          <p:nvPr/>
        </p:nvSpPr>
        <p:spPr>
          <a:xfrm>
            <a:off x="473875" y="1506165"/>
            <a:ext cx="3914771" cy="340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Aptos" panose="020B0004020202020204" pitchFamily="34" charset="0"/>
              </a:rPr>
              <a:t>Local LCLU classifications </a:t>
            </a:r>
          </a:p>
        </p:txBody>
      </p:sp>
      <p:sp>
        <p:nvSpPr>
          <p:cNvPr id="6" name="Rectangle 5">
            <a:extLst>
              <a:ext uri="{FF2B5EF4-FFF2-40B4-BE49-F238E27FC236}">
                <a16:creationId xmlns:a16="http://schemas.microsoft.com/office/drawing/2014/main" id="{1B94CD4E-99D6-8623-5B80-9A8A5C31EB7F}"/>
              </a:ext>
            </a:extLst>
          </p:cNvPr>
          <p:cNvSpPr/>
          <p:nvPr/>
        </p:nvSpPr>
        <p:spPr>
          <a:xfrm>
            <a:off x="4851249" y="1506165"/>
            <a:ext cx="3914771" cy="340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Aptos" panose="020B0004020202020204" pitchFamily="34" charset="0"/>
              </a:rPr>
              <a:t>ESA LCLU classifications </a:t>
            </a:r>
          </a:p>
        </p:txBody>
      </p:sp>
    </p:spTree>
    <p:extLst>
      <p:ext uri="{BB962C8B-B14F-4D97-AF65-F5344CB8AC3E}">
        <p14:creationId xmlns:p14="http://schemas.microsoft.com/office/powerpoint/2010/main" val="79576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GAINS AND LOSSES</a:t>
            </a:r>
          </a:p>
        </p:txBody>
      </p:sp>
      <p:sp>
        <p:nvSpPr>
          <p:cNvPr id="14" name="Rectangle 13">
            <a:extLst>
              <a:ext uri="{FF2B5EF4-FFF2-40B4-BE49-F238E27FC236}">
                <a16:creationId xmlns:a16="http://schemas.microsoft.com/office/drawing/2014/main" id="{5E577A8C-AA5D-0CAB-E201-3E5486D2455A}"/>
              </a:ext>
            </a:extLst>
          </p:cNvPr>
          <p:cNvSpPr/>
          <p:nvPr/>
        </p:nvSpPr>
        <p:spPr>
          <a:xfrm>
            <a:off x="8458836" y="1007622"/>
            <a:ext cx="3130701" cy="14274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GB" sz="1600" dirty="0">
                <a:solidFill>
                  <a:schemeClr val="accent1"/>
                </a:solidFill>
                <a:latin typeface="Aptos" panose="020B0004020202020204" pitchFamily="34" charset="0"/>
              </a:rPr>
              <a:t>ESA Classification show low change values</a:t>
            </a:r>
          </a:p>
          <a:p>
            <a:endParaRPr lang="en-GB" sz="16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Contrary to trends in Forest cover and grassland in the region and local classification</a:t>
            </a:r>
          </a:p>
        </p:txBody>
      </p:sp>
      <p:pic>
        <p:nvPicPr>
          <p:cNvPr id="6" name="Picture 5">
            <a:extLst>
              <a:ext uri="{FF2B5EF4-FFF2-40B4-BE49-F238E27FC236}">
                <a16:creationId xmlns:a16="http://schemas.microsoft.com/office/drawing/2014/main" id="{0F7DFF56-65CA-ED81-3E2E-C8145D150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760" y="1007622"/>
            <a:ext cx="5781634" cy="4860000"/>
          </a:xfrm>
          <a:prstGeom prst="rect">
            <a:avLst/>
          </a:prstGeom>
        </p:spPr>
      </p:pic>
      <p:sp>
        <p:nvSpPr>
          <p:cNvPr id="4" name="Rectangle 3">
            <a:extLst>
              <a:ext uri="{FF2B5EF4-FFF2-40B4-BE49-F238E27FC236}">
                <a16:creationId xmlns:a16="http://schemas.microsoft.com/office/drawing/2014/main" id="{343E95C5-B423-A908-68B1-A340DCFC32FD}"/>
              </a:ext>
            </a:extLst>
          </p:cNvPr>
          <p:cNvSpPr/>
          <p:nvPr/>
        </p:nvSpPr>
        <p:spPr>
          <a:xfrm>
            <a:off x="206291" y="1553470"/>
            <a:ext cx="1318730" cy="696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ptos" panose="020B0004020202020204" pitchFamily="34" charset="0"/>
              </a:rPr>
              <a:t>LOCAL CLASSIFICATION</a:t>
            </a:r>
          </a:p>
        </p:txBody>
      </p:sp>
      <p:sp>
        <p:nvSpPr>
          <p:cNvPr id="5" name="TextBox 4">
            <a:extLst>
              <a:ext uri="{FF2B5EF4-FFF2-40B4-BE49-F238E27FC236}">
                <a16:creationId xmlns:a16="http://schemas.microsoft.com/office/drawing/2014/main" id="{DF124983-E61C-B62E-08DD-24DD641A188E}"/>
              </a:ext>
            </a:extLst>
          </p:cNvPr>
          <p:cNvSpPr txBox="1"/>
          <p:nvPr/>
        </p:nvSpPr>
        <p:spPr>
          <a:xfrm>
            <a:off x="8578778" y="2761412"/>
            <a:ext cx="2890816" cy="1569660"/>
          </a:xfrm>
          <a:prstGeom prst="rect">
            <a:avLst/>
          </a:prstGeom>
          <a:noFill/>
        </p:spPr>
        <p:txBody>
          <a:bodyPr wrap="square">
            <a:spAutoFit/>
          </a:bodyPr>
          <a:lstStyle/>
          <a:p>
            <a:r>
              <a:rPr lang="en-GB" sz="1600" dirty="0">
                <a:latin typeface="Aptos" panose="020B0004020202020204" pitchFamily="34" charset="0"/>
              </a:rPr>
              <a:t>Between 2023 and 2043, the UBZ is predicted to experience a net reduction of about 3.2 </a:t>
            </a:r>
            <a:r>
              <a:rPr lang="en-GB" sz="1400" dirty="0">
                <a:latin typeface="Aptos" panose="020B0004020202020204" pitchFamily="34" charset="0"/>
              </a:rPr>
              <a:t>million</a:t>
            </a:r>
            <a:r>
              <a:rPr lang="en-GB" sz="1600" dirty="0">
                <a:latin typeface="Aptos" panose="020B0004020202020204" pitchFamily="34" charset="0"/>
              </a:rPr>
              <a:t> hectares of forest cover, with a net annual rate of reduction of -0.13%.</a:t>
            </a:r>
          </a:p>
        </p:txBody>
      </p:sp>
      <p:sp>
        <p:nvSpPr>
          <p:cNvPr id="7" name="Rectangle 6">
            <a:extLst>
              <a:ext uri="{FF2B5EF4-FFF2-40B4-BE49-F238E27FC236}">
                <a16:creationId xmlns:a16="http://schemas.microsoft.com/office/drawing/2014/main" id="{8CE172AD-17CA-A34F-D078-8E98133CF8D7}"/>
              </a:ext>
            </a:extLst>
          </p:cNvPr>
          <p:cNvSpPr/>
          <p:nvPr/>
        </p:nvSpPr>
        <p:spPr>
          <a:xfrm>
            <a:off x="2456695" y="632781"/>
            <a:ext cx="2574862" cy="5220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1993 - 2023</a:t>
            </a:r>
          </a:p>
        </p:txBody>
      </p:sp>
      <p:sp>
        <p:nvSpPr>
          <p:cNvPr id="8" name="Rectangle 7">
            <a:extLst>
              <a:ext uri="{FF2B5EF4-FFF2-40B4-BE49-F238E27FC236}">
                <a16:creationId xmlns:a16="http://schemas.microsoft.com/office/drawing/2014/main" id="{A5A25279-BD54-FADA-343D-543EC0EE6148}"/>
              </a:ext>
            </a:extLst>
          </p:cNvPr>
          <p:cNvSpPr/>
          <p:nvPr/>
        </p:nvSpPr>
        <p:spPr>
          <a:xfrm>
            <a:off x="4917257" y="649693"/>
            <a:ext cx="2574862" cy="5051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ptos" panose="020B0004020202020204" pitchFamily="34" charset="0"/>
              </a:rPr>
              <a:t>2023 - 2043</a:t>
            </a:r>
          </a:p>
        </p:txBody>
      </p:sp>
      <p:sp>
        <p:nvSpPr>
          <p:cNvPr id="9" name="Rectangle 8">
            <a:extLst>
              <a:ext uri="{FF2B5EF4-FFF2-40B4-BE49-F238E27FC236}">
                <a16:creationId xmlns:a16="http://schemas.microsoft.com/office/drawing/2014/main" id="{E35189B3-5274-043E-1016-549DB1667972}"/>
              </a:ext>
            </a:extLst>
          </p:cNvPr>
          <p:cNvSpPr/>
          <p:nvPr/>
        </p:nvSpPr>
        <p:spPr>
          <a:xfrm>
            <a:off x="294030" y="3911477"/>
            <a:ext cx="1318730" cy="696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ptos" panose="020B0004020202020204" pitchFamily="34" charset="0"/>
              </a:rPr>
              <a:t>ESA CLASSIFICATION</a:t>
            </a:r>
          </a:p>
        </p:txBody>
      </p:sp>
    </p:spTree>
    <p:extLst>
      <p:ext uri="{BB962C8B-B14F-4D97-AF65-F5344CB8AC3E}">
        <p14:creationId xmlns:p14="http://schemas.microsoft.com/office/powerpoint/2010/main" val="1133443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pPr algn="ctr"/>
            <a:r>
              <a:rPr lang="en-GB" sz="3600" b="1" dirty="0">
                <a:solidFill>
                  <a:schemeClr val="bg1"/>
                </a:solidFill>
                <a:latin typeface="Aptos" panose="020B0004020202020204" pitchFamily="34" charset="0"/>
              </a:rPr>
              <a:t>LAND COVER DEGRADATION ASSESSMENT</a:t>
            </a:r>
          </a:p>
        </p:txBody>
      </p:sp>
      <p:sp>
        <p:nvSpPr>
          <p:cNvPr id="13" name="Rectangle 12">
            <a:extLst>
              <a:ext uri="{FF2B5EF4-FFF2-40B4-BE49-F238E27FC236}">
                <a16:creationId xmlns:a16="http://schemas.microsoft.com/office/drawing/2014/main" id="{FC52EB0F-7759-0C14-F839-18D14BC090E3}"/>
              </a:ext>
            </a:extLst>
          </p:cNvPr>
          <p:cNvSpPr/>
          <p:nvPr/>
        </p:nvSpPr>
        <p:spPr>
          <a:xfrm>
            <a:off x="536519" y="698715"/>
            <a:ext cx="4518173" cy="2955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solidFill>
                <a:latin typeface="Aptos" panose="020B0004020202020204" pitchFamily="34" charset="0"/>
              </a:rPr>
              <a:t>Spatial transitions</a:t>
            </a:r>
          </a:p>
        </p:txBody>
      </p:sp>
      <p:sp>
        <p:nvSpPr>
          <p:cNvPr id="14" name="Rectangle 13">
            <a:extLst>
              <a:ext uri="{FF2B5EF4-FFF2-40B4-BE49-F238E27FC236}">
                <a16:creationId xmlns:a16="http://schemas.microsoft.com/office/drawing/2014/main" id="{5E577A8C-AA5D-0CAB-E201-3E5486D2455A}"/>
              </a:ext>
            </a:extLst>
          </p:cNvPr>
          <p:cNvSpPr/>
          <p:nvPr/>
        </p:nvSpPr>
        <p:spPr>
          <a:xfrm>
            <a:off x="9494696" y="1202579"/>
            <a:ext cx="2507373" cy="3800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Aptos" panose="020B0004020202020204" pitchFamily="34" charset="0"/>
              </a:rPr>
              <a:t>Based on LOCAL LCLU classifications</a:t>
            </a:r>
          </a:p>
          <a:p>
            <a:pPr marL="285750" indent="-285750">
              <a:buFont typeface="Wingdings" panose="05000000000000000000" pitchFamily="2" charset="2"/>
              <a:buChar char="§"/>
            </a:pPr>
            <a:r>
              <a:rPr lang="en-GB" sz="1400" dirty="0">
                <a:solidFill>
                  <a:schemeClr val="accent1"/>
                </a:solidFill>
                <a:latin typeface="Aptos" panose="020B0004020202020204" pitchFamily="34" charset="0"/>
              </a:rPr>
              <a:t>Major land cover transitions are from Forest to Grassland, Grassland to Forest and Forest to Cropland</a:t>
            </a:r>
          </a:p>
          <a:p>
            <a:endParaRPr lang="en-GB" sz="14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400" dirty="0">
                <a:solidFill>
                  <a:schemeClr val="accent1"/>
                </a:solidFill>
                <a:latin typeface="Aptos" panose="020B0004020202020204" pitchFamily="34" charset="0"/>
              </a:rPr>
              <a:t>Transitions from Forest and Grassland to Built-up/bareland estimates are 2500 square kilometres</a:t>
            </a:r>
          </a:p>
          <a:p>
            <a:endParaRPr lang="en-GB" sz="14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400" dirty="0">
                <a:solidFill>
                  <a:schemeClr val="accent1"/>
                </a:solidFill>
                <a:latin typeface="Aptos" panose="020B0004020202020204" pitchFamily="34" charset="0"/>
              </a:rPr>
              <a:t>Transitions  based on the ESA global LCLU appear negligible</a:t>
            </a:r>
          </a:p>
        </p:txBody>
      </p:sp>
      <p:pic>
        <p:nvPicPr>
          <p:cNvPr id="5" name="Picture 4">
            <a:extLst>
              <a:ext uri="{FF2B5EF4-FFF2-40B4-BE49-F238E27FC236}">
                <a16:creationId xmlns:a16="http://schemas.microsoft.com/office/drawing/2014/main" id="{26F7B910-E043-D26E-DC21-89675BF36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9" y="1118603"/>
            <a:ext cx="4114165" cy="4823460"/>
          </a:xfrm>
          <a:prstGeom prst="rect">
            <a:avLst/>
          </a:prstGeom>
        </p:spPr>
      </p:pic>
      <p:pic>
        <p:nvPicPr>
          <p:cNvPr id="3" name="Picture 2">
            <a:extLst>
              <a:ext uri="{FF2B5EF4-FFF2-40B4-BE49-F238E27FC236}">
                <a16:creationId xmlns:a16="http://schemas.microsoft.com/office/drawing/2014/main" id="{5C2B97F5-6CCB-350E-3E4A-83C5C7D38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026" y="1233979"/>
            <a:ext cx="5323183" cy="1728000"/>
          </a:xfrm>
          <a:prstGeom prst="rect">
            <a:avLst/>
          </a:prstGeom>
        </p:spPr>
      </p:pic>
      <p:sp>
        <p:nvSpPr>
          <p:cNvPr id="4" name="Rectangle 3">
            <a:extLst>
              <a:ext uri="{FF2B5EF4-FFF2-40B4-BE49-F238E27FC236}">
                <a16:creationId xmlns:a16="http://schemas.microsoft.com/office/drawing/2014/main" id="{6216FC82-ED32-A596-EB25-1C94E2DF0171}"/>
              </a:ext>
            </a:extLst>
          </p:cNvPr>
          <p:cNvSpPr/>
          <p:nvPr/>
        </p:nvSpPr>
        <p:spPr>
          <a:xfrm>
            <a:off x="4621048" y="448411"/>
            <a:ext cx="4518173" cy="6982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solidFill>
                <a:latin typeface="Aptos" panose="020B0004020202020204" pitchFamily="34" charset="0"/>
              </a:rPr>
              <a:t>Estimates of transitions area</a:t>
            </a:r>
          </a:p>
        </p:txBody>
      </p:sp>
      <p:sp>
        <p:nvSpPr>
          <p:cNvPr id="6" name="Rectangle 5">
            <a:extLst>
              <a:ext uri="{FF2B5EF4-FFF2-40B4-BE49-F238E27FC236}">
                <a16:creationId xmlns:a16="http://schemas.microsoft.com/office/drawing/2014/main" id="{759E7163-177E-BB5B-E7B6-AFB707CA8A2C}"/>
              </a:ext>
            </a:extLst>
          </p:cNvPr>
          <p:cNvSpPr/>
          <p:nvPr/>
        </p:nvSpPr>
        <p:spPr>
          <a:xfrm>
            <a:off x="1940028" y="1302578"/>
            <a:ext cx="1082348" cy="1679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ptos" panose="020B0004020202020204" pitchFamily="34" charset="0"/>
              </a:rPr>
              <a:t>1993 -2023</a:t>
            </a:r>
          </a:p>
        </p:txBody>
      </p:sp>
      <p:sp>
        <p:nvSpPr>
          <p:cNvPr id="7" name="Rectangle 6">
            <a:extLst>
              <a:ext uri="{FF2B5EF4-FFF2-40B4-BE49-F238E27FC236}">
                <a16:creationId xmlns:a16="http://schemas.microsoft.com/office/drawing/2014/main" id="{9B50EE46-326A-C178-C227-CB3375F3914D}"/>
              </a:ext>
            </a:extLst>
          </p:cNvPr>
          <p:cNvSpPr/>
          <p:nvPr/>
        </p:nvSpPr>
        <p:spPr>
          <a:xfrm>
            <a:off x="1993818" y="3731328"/>
            <a:ext cx="1082348" cy="1679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latin typeface="Aptos" panose="020B0004020202020204" pitchFamily="34" charset="0"/>
              </a:rPr>
              <a:t>2023 - 2043</a:t>
            </a:r>
          </a:p>
        </p:txBody>
      </p:sp>
      <p:sp>
        <p:nvSpPr>
          <p:cNvPr id="8" name="Rectangle 7">
            <a:extLst>
              <a:ext uri="{FF2B5EF4-FFF2-40B4-BE49-F238E27FC236}">
                <a16:creationId xmlns:a16="http://schemas.microsoft.com/office/drawing/2014/main" id="{71A194D3-BCFA-C192-2725-DAE5E89C0B29}"/>
              </a:ext>
            </a:extLst>
          </p:cNvPr>
          <p:cNvSpPr/>
          <p:nvPr/>
        </p:nvSpPr>
        <p:spPr>
          <a:xfrm>
            <a:off x="4975287" y="1060962"/>
            <a:ext cx="1082348" cy="167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ptos" panose="020B0004020202020204" pitchFamily="34" charset="0"/>
              </a:rPr>
              <a:t>1993 -2023</a:t>
            </a:r>
          </a:p>
        </p:txBody>
      </p:sp>
      <p:sp>
        <p:nvSpPr>
          <p:cNvPr id="9" name="Rectangle 8">
            <a:extLst>
              <a:ext uri="{FF2B5EF4-FFF2-40B4-BE49-F238E27FC236}">
                <a16:creationId xmlns:a16="http://schemas.microsoft.com/office/drawing/2014/main" id="{D0C5C4E6-9857-95FD-D2D2-E0B413B96CA7}"/>
              </a:ext>
            </a:extLst>
          </p:cNvPr>
          <p:cNvSpPr/>
          <p:nvPr/>
        </p:nvSpPr>
        <p:spPr>
          <a:xfrm>
            <a:off x="7891214" y="1034628"/>
            <a:ext cx="1082348" cy="167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ptos" panose="020B0004020202020204" pitchFamily="34" charset="0"/>
              </a:rPr>
              <a:t>2023 - 2043</a:t>
            </a:r>
          </a:p>
        </p:txBody>
      </p:sp>
      <p:pic>
        <p:nvPicPr>
          <p:cNvPr id="11" name="Picture 10">
            <a:extLst>
              <a:ext uri="{FF2B5EF4-FFF2-40B4-BE49-F238E27FC236}">
                <a16:creationId xmlns:a16="http://schemas.microsoft.com/office/drawing/2014/main" id="{7EB1D789-2F0A-4484-F0F1-F5B9DD660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565" y="3514640"/>
            <a:ext cx="5212131" cy="1980000"/>
          </a:xfrm>
          <a:prstGeom prst="rect">
            <a:avLst/>
          </a:prstGeom>
        </p:spPr>
      </p:pic>
    </p:spTree>
    <p:extLst>
      <p:ext uri="{BB962C8B-B14F-4D97-AF65-F5344CB8AC3E}">
        <p14:creationId xmlns:p14="http://schemas.microsoft.com/office/powerpoint/2010/main" val="86927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Autofit/>
          </a:bodyPr>
          <a:lstStyle/>
          <a:p>
            <a:pPr algn="ctr"/>
            <a:r>
              <a:rPr lang="en-GB" sz="2800" b="1" dirty="0">
                <a:solidFill>
                  <a:schemeClr val="bg1"/>
                </a:solidFill>
                <a:latin typeface="Aptos" panose="020B0004020202020204" pitchFamily="34" charset="0"/>
              </a:rPr>
              <a:t>SPATIAL AND TEMPORAL DISTRIBUTION OF LAND COVER DEGRADATION </a:t>
            </a:r>
          </a:p>
        </p:txBody>
      </p:sp>
      <p:pic>
        <p:nvPicPr>
          <p:cNvPr id="6" name="Picture 5">
            <a:extLst>
              <a:ext uri="{FF2B5EF4-FFF2-40B4-BE49-F238E27FC236}">
                <a16:creationId xmlns:a16="http://schemas.microsoft.com/office/drawing/2014/main" id="{6CEDC1BC-F21C-3E3C-3E49-EFAB8DCCD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65" y="783000"/>
            <a:ext cx="6682970" cy="5292000"/>
          </a:xfrm>
          <a:prstGeom prst="rect">
            <a:avLst/>
          </a:prstGeom>
        </p:spPr>
      </p:pic>
      <p:pic>
        <p:nvPicPr>
          <p:cNvPr id="10" name="Picture 9">
            <a:extLst>
              <a:ext uri="{FF2B5EF4-FFF2-40B4-BE49-F238E27FC236}">
                <a16:creationId xmlns:a16="http://schemas.microsoft.com/office/drawing/2014/main" id="{CA00DE49-BB27-8164-0FD3-28F771462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235" y="783000"/>
            <a:ext cx="3215119" cy="5040000"/>
          </a:xfrm>
          <a:prstGeom prst="rect">
            <a:avLst/>
          </a:prstGeom>
        </p:spPr>
      </p:pic>
    </p:spTree>
    <p:extLst>
      <p:ext uri="{BB962C8B-B14F-4D97-AF65-F5344CB8AC3E}">
        <p14:creationId xmlns:p14="http://schemas.microsoft.com/office/powerpoint/2010/main" val="405087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CONCLUSIONS</a:t>
            </a:r>
          </a:p>
        </p:txBody>
      </p:sp>
      <p:sp>
        <p:nvSpPr>
          <p:cNvPr id="13" name="Rectangle 12">
            <a:extLst>
              <a:ext uri="{FF2B5EF4-FFF2-40B4-BE49-F238E27FC236}">
                <a16:creationId xmlns:a16="http://schemas.microsoft.com/office/drawing/2014/main" id="{FC52EB0F-7759-0C14-F839-18D14BC090E3}"/>
              </a:ext>
            </a:extLst>
          </p:cNvPr>
          <p:cNvSpPr/>
          <p:nvPr/>
        </p:nvSpPr>
        <p:spPr>
          <a:xfrm>
            <a:off x="1071282" y="851647"/>
            <a:ext cx="10304930"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000" dirty="0">
              <a:solidFill>
                <a:schemeClr val="tx1"/>
              </a:solidFill>
              <a:latin typeface="Aptos" panose="020B0004020202020204" pitchFamily="34" charset="0"/>
            </a:endParaRPr>
          </a:p>
          <a:p>
            <a:pPr marL="342900" indent="-342900">
              <a:buFont typeface="Wingdings" panose="05000000000000000000" pitchFamily="2" charset="2"/>
              <a:buChar char="§"/>
            </a:pPr>
            <a:r>
              <a:rPr lang="en-GB" sz="2000" dirty="0">
                <a:solidFill>
                  <a:schemeClr val="tx1"/>
                </a:solidFill>
                <a:latin typeface="Aptos" panose="020B0004020202020204" pitchFamily="34" charset="0"/>
              </a:rPr>
              <a:t>By using locally produced LCLU maps derived from high-resolution multispectral satellite data, it is possible to obtain more accurate assessments of historical and projected land cover degradation compared to using global products like the ESA global LCLU maps.</a:t>
            </a:r>
          </a:p>
          <a:p>
            <a:endParaRPr lang="en-GB" sz="2000" dirty="0">
              <a:solidFill>
                <a:schemeClr val="tx1"/>
              </a:solidFill>
              <a:latin typeface="Aptos" panose="020B0004020202020204" pitchFamily="34" charset="0"/>
            </a:endParaRPr>
          </a:p>
          <a:p>
            <a:pPr marL="342900" indent="-342900">
              <a:buFont typeface="Wingdings" panose="05000000000000000000" pitchFamily="2" charset="2"/>
              <a:buChar char="§"/>
            </a:pPr>
            <a:r>
              <a:rPr lang="en-GB" sz="2000" dirty="0">
                <a:solidFill>
                  <a:schemeClr val="tx1"/>
                </a:solidFill>
                <a:latin typeface="Aptos" panose="020B0004020202020204" pitchFamily="34" charset="0"/>
              </a:rPr>
              <a:t>This finding underscores the importance of incorporating local knowledge of the study area to improve the accuracy of LCLU classifications.</a:t>
            </a:r>
          </a:p>
          <a:p>
            <a:endParaRPr lang="en-GB" sz="2000" dirty="0">
              <a:solidFill>
                <a:schemeClr val="tx1"/>
              </a:solidFill>
              <a:latin typeface="Aptos" panose="020B0004020202020204" pitchFamily="34" charset="0"/>
            </a:endParaRPr>
          </a:p>
          <a:p>
            <a:pPr marL="342900" indent="-342900">
              <a:buFont typeface="Wingdings" panose="05000000000000000000" pitchFamily="2" charset="2"/>
              <a:buChar char="§"/>
            </a:pPr>
            <a:r>
              <a:rPr lang="en-GB" sz="2000" dirty="0">
                <a:solidFill>
                  <a:schemeClr val="tx1"/>
                </a:solidFill>
                <a:latin typeface="Aptos" panose="020B0004020202020204" pitchFamily="34" charset="0"/>
              </a:rPr>
              <a:t>The integration of historical and projected data on land cover degradation provides reliable information for reporting under the Global Environment Facility (GEF) and the United Nations Convention to Combat Desertification (UNCCD) framework, and increases the likelihood of effectively implementing targeted remedial measures. </a:t>
            </a:r>
          </a:p>
          <a:p>
            <a:endParaRPr lang="en-GB" sz="2000" dirty="0">
              <a:solidFill>
                <a:schemeClr val="tx1"/>
              </a:solidFill>
              <a:latin typeface="Aptos" panose="020B0004020202020204" pitchFamily="34" charset="0"/>
            </a:endParaRPr>
          </a:p>
          <a:p>
            <a:pPr marL="342900" indent="-342900">
              <a:buFont typeface="Wingdings" panose="05000000000000000000" pitchFamily="2" charset="2"/>
              <a:buChar char="§"/>
            </a:pPr>
            <a:r>
              <a:rPr lang="en-GB" sz="2000" dirty="0">
                <a:solidFill>
                  <a:schemeClr val="tx1"/>
                </a:solidFill>
                <a:latin typeface="Aptos" panose="020B0004020202020204" pitchFamily="34" charset="0"/>
              </a:rPr>
              <a:t>This, in turn, enhances the prospects of reversing the trend in Africa south of the equator, and contribute to achieving a degradation-neutral world.</a:t>
            </a:r>
          </a:p>
        </p:txBody>
      </p:sp>
    </p:spTree>
    <p:extLst>
      <p:ext uri="{BB962C8B-B14F-4D97-AF65-F5344CB8AC3E}">
        <p14:creationId xmlns:p14="http://schemas.microsoft.com/office/powerpoint/2010/main" val="191344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IMPLICATIONS OF THE RESULTS OF THE STUDY</a:t>
            </a:r>
          </a:p>
        </p:txBody>
      </p:sp>
      <p:sp>
        <p:nvSpPr>
          <p:cNvPr id="13" name="Rectangle 12">
            <a:extLst>
              <a:ext uri="{FF2B5EF4-FFF2-40B4-BE49-F238E27FC236}">
                <a16:creationId xmlns:a16="http://schemas.microsoft.com/office/drawing/2014/main" id="{FC52EB0F-7759-0C14-F839-18D14BC090E3}"/>
              </a:ext>
            </a:extLst>
          </p:cNvPr>
          <p:cNvSpPr/>
          <p:nvPr/>
        </p:nvSpPr>
        <p:spPr>
          <a:xfrm>
            <a:off x="177281" y="851647"/>
            <a:ext cx="11504645"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000" dirty="0">
              <a:solidFill>
                <a:schemeClr val="tx1"/>
              </a:solidFill>
              <a:latin typeface="Aptos" panose="020B0004020202020204" pitchFamily="34" charset="0"/>
            </a:endParaRPr>
          </a:p>
        </p:txBody>
      </p:sp>
      <p:sp>
        <p:nvSpPr>
          <p:cNvPr id="4" name="TextBox 3">
            <a:extLst>
              <a:ext uri="{FF2B5EF4-FFF2-40B4-BE49-F238E27FC236}">
                <a16:creationId xmlns:a16="http://schemas.microsoft.com/office/drawing/2014/main" id="{CDAB4EFA-B0A4-4369-90ED-CADC9835ABFA}"/>
              </a:ext>
            </a:extLst>
          </p:cNvPr>
          <p:cNvSpPr txBox="1"/>
          <p:nvPr/>
        </p:nvSpPr>
        <p:spPr>
          <a:xfrm>
            <a:off x="177281" y="851647"/>
            <a:ext cx="11420669" cy="5324535"/>
          </a:xfrm>
          <a:prstGeom prst="rect">
            <a:avLst/>
          </a:prstGeom>
          <a:noFill/>
        </p:spPr>
        <p:txBody>
          <a:bodyPr wrap="square">
            <a:spAutoFit/>
          </a:bodyPr>
          <a:lstStyle/>
          <a:p>
            <a:pPr marL="342900" indent="-342900">
              <a:buFont typeface="Wingdings" panose="05000000000000000000" pitchFamily="2" charset="2"/>
              <a:buChar char="§"/>
            </a:pPr>
            <a:r>
              <a:rPr lang="en-GB" sz="2000" dirty="0"/>
              <a:t>Land cover degradation is a significant environmental problem with extensive policy implications. It involves the permanent loss of natural vegetation due to various factors such as deforestation, urbanization, and agriculture (Kouassi et al., 2021;Herrmann et al., 2020). </a:t>
            </a:r>
          </a:p>
          <a:p>
            <a:pPr marL="342900" indent="-342900">
              <a:buFont typeface="Wingdings" panose="05000000000000000000" pitchFamily="2" charset="2"/>
              <a:buChar char="§"/>
            </a:pPr>
            <a:r>
              <a:rPr lang="en-GB" sz="2000" dirty="0"/>
              <a:t>This degradation has a profound impact on the environment. For instance, land cover degradation results in the destruction of natural habitats, leading to a decline in biodiversity. This, in turn, has a domino effect on the entire ecosystem, as the loss of one species can affect the survival of others (Baidoo et al., 2023;Maitima et al., 2009). </a:t>
            </a:r>
          </a:p>
          <a:p>
            <a:pPr marL="342900" indent="-342900">
              <a:buFont typeface="Wingdings" panose="05000000000000000000" pitchFamily="2" charset="2"/>
              <a:buChar char="§"/>
            </a:pPr>
            <a:r>
              <a:rPr lang="en-GB" sz="2000" dirty="0"/>
              <a:t>Land cover degradation contributes to climate change by releasing carbon dioxide into the atmosphere. Trees and other plants absorb carbon dioxide as part of photosynthesis, so when they are removed, this carbon is released back into the atmosphere (Barati et al., 2023).  </a:t>
            </a:r>
          </a:p>
          <a:p>
            <a:pPr marL="342900" indent="-342900">
              <a:buFont typeface="Wingdings" panose="05000000000000000000" pitchFamily="2" charset="2"/>
              <a:buChar char="§"/>
            </a:pPr>
            <a:r>
              <a:rPr lang="en-GB" sz="2000" dirty="0"/>
              <a:t>Land cover degradation can lead to soil erosion, resulting in the loss of topsoil due to wind or water. This can damage soil fertility and reduce agricultural productivity (Ferreira et al., 2022; Gebresamuel et al., 2010). </a:t>
            </a:r>
          </a:p>
          <a:p>
            <a:pPr marL="342900" indent="-342900">
              <a:buFont typeface="Wingdings" panose="05000000000000000000" pitchFamily="2" charset="2"/>
              <a:buChar char="§"/>
            </a:pPr>
            <a:r>
              <a:rPr lang="en-GB" sz="2000" dirty="0"/>
              <a:t>Land cover degradation can lead to changes in hydro-morphology, flow volumes and water pollution by allowing sediment and nutrients from eroded soil to enter waterways. This contamination can harm aquatic ecosystems, such as rivers and wetlands, and contaminate drinking water supplies (Kayitesi et al., 2022;Näschen et al., 2019b).</a:t>
            </a:r>
          </a:p>
        </p:txBody>
      </p:sp>
    </p:spTree>
    <p:extLst>
      <p:ext uri="{BB962C8B-B14F-4D97-AF65-F5344CB8AC3E}">
        <p14:creationId xmlns:p14="http://schemas.microsoft.com/office/powerpoint/2010/main" val="14444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780262"/>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POLICY CONSIDERATIONS</a:t>
            </a:r>
          </a:p>
        </p:txBody>
      </p:sp>
      <p:sp>
        <p:nvSpPr>
          <p:cNvPr id="13" name="Rectangle 12">
            <a:extLst>
              <a:ext uri="{FF2B5EF4-FFF2-40B4-BE49-F238E27FC236}">
                <a16:creationId xmlns:a16="http://schemas.microsoft.com/office/drawing/2014/main" id="{FC52EB0F-7759-0C14-F839-18D14BC090E3}"/>
              </a:ext>
            </a:extLst>
          </p:cNvPr>
          <p:cNvSpPr/>
          <p:nvPr/>
        </p:nvSpPr>
        <p:spPr>
          <a:xfrm>
            <a:off x="177281" y="851647"/>
            <a:ext cx="11504645"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000" dirty="0">
              <a:solidFill>
                <a:schemeClr val="tx1"/>
              </a:solidFill>
              <a:latin typeface="Aptos" panose="020B0004020202020204" pitchFamily="34" charset="0"/>
            </a:endParaRPr>
          </a:p>
        </p:txBody>
      </p:sp>
      <p:sp>
        <p:nvSpPr>
          <p:cNvPr id="4" name="TextBox 3">
            <a:extLst>
              <a:ext uri="{FF2B5EF4-FFF2-40B4-BE49-F238E27FC236}">
                <a16:creationId xmlns:a16="http://schemas.microsoft.com/office/drawing/2014/main" id="{CDAB4EFA-B0A4-4369-90ED-CADC9835ABFA}"/>
              </a:ext>
            </a:extLst>
          </p:cNvPr>
          <p:cNvSpPr txBox="1"/>
          <p:nvPr/>
        </p:nvSpPr>
        <p:spPr>
          <a:xfrm>
            <a:off x="177281" y="765053"/>
            <a:ext cx="11420669" cy="5016758"/>
          </a:xfrm>
          <a:prstGeom prst="rect">
            <a:avLst/>
          </a:prstGeom>
          <a:noFill/>
        </p:spPr>
        <p:txBody>
          <a:bodyPr wrap="square">
            <a:spAutoFit/>
          </a:bodyPr>
          <a:lstStyle/>
          <a:p>
            <a:pPr marL="342900" indent="-342900">
              <a:buFont typeface="Wingdings" panose="05000000000000000000" pitchFamily="2" charset="2"/>
              <a:buChar char="§"/>
            </a:pPr>
            <a:r>
              <a:rPr lang="en-GB" sz="2000" dirty="0"/>
              <a:t>The Upper Zambezi Basin is home to the source of the Zambezi River and has diverse ecosystems. These ecosystems support livelihoods in Angola and Zambia. One such ecosystem is the Barotse wetlands in Zambia, designated as a Ramsar site. Changes in the Upper Zambezi Basin can affect the Lower Zambezi's ecosystems, hydro-power generation, and agriculture. Given the significant environmental impacts of land cover degradation, it is important for policymakers to take action to address this issue. </a:t>
            </a:r>
          </a:p>
          <a:p>
            <a:endParaRPr lang="en-GB" sz="2000" dirty="0"/>
          </a:p>
          <a:p>
            <a:pPr marL="342900" indent="-342900">
              <a:buFont typeface="Wingdings" panose="05000000000000000000" pitchFamily="2" charset="2"/>
              <a:buChar char="§"/>
            </a:pPr>
            <a:r>
              <a:rPr lang="en-GB" sz="2000" dirty="0"/>
              <a:t>Policymakers can protect and restore natural habitats by implementing conservation measures, such as creating protected areas and reforestation programs. Policymakers can promote sustainable agriculture by providing incentives for farmers to adopt practices that minimize land degradation, such as crop rotation and contour ploughing. </a:t>
            </a:r>
          </a:p>
          <a:p>
            <a:endParaRPr lang="en-GB" sz="2000" dirty="0"/>
          </a:p>
          <a:p>
            <a:pPr marL="342900" indent="-342900">
              <a:buFont typeface="Wingdings" panose="05000000000000000000" pitchFamily="2" charset="2"/>
              <a:buChar char="§"/>
            </a:pPr>
            <a:r>
              <a:rPr lang="en-GB" sz="2000" dirty="0"/>
              <a:t>Policymakers can reduce deforestation by implementing policies that discourage the clearing of forests, such as taxes on logging and land use regulations. </a:t>
            </a:r>
          </a:p>
          <a:p>
            <a:endParaRPr lang="en-GB" sz="2000" dirty="0"/>
          </a:p>
          <a:p>
            <a:pPr marL="342900" indent="-342900">
              <a:buFont typeface="Wingdings" panose="05000000000000000000" pitchFamily="2" charset="2"/>
              <a:buChar char="§"/>
            </a:pPr>
            <a:r>
              <a:rPr lang="en-GB" sz="2000" dirty="0"/>
              <a:t>By taking these steps, policymakers can help to mitigate the impacts of land cover degradation and protect the environment ultimately contributing a land degradation neutral world.</a:t>
            </a:r>
          </a:p>
        </p:txBody>
      </p:sp>
    </p:spTree>
    <p:extLst>
      <p:ext uri="{BB962C8B-B14F-4D97-AF65-F5344CB8AC3E}">
        <p14:creationId xmlns:p14="http://schemas.microsoft.com/office/powerpoint/2010/main" val="35622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780262"/>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References</a:t>
            </a:r>
          </a:p>
        </p:txBody>
      </p:sp>
      <p:sp>
        <p:nvSpPr>
          <p:cNvPr id="13" name="Rectangle 12">
            <a:extLst>
              <a:ext uri="{FF2B5EF4-FFF2-40B4-BE49-F238E27FC236}">
                <a16:creationId xmlns:a16="http://schemas.microsoft.com/office/drawing/2014/main" id="{FC52EB0F-7759-0C14-F839-18D14BC090E3}"/>
              </a:ext>
            </a:extLst>
          </p:cNvPr>
          <p:cNvSpPr/>
          <p:nvPr/>
        </p:nvSpPr>
        <p:spPr>
          <a:xfrm>
            <a:off x="177281" y="851647"/>
            <a:ext cx="11504645"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000" dirty="0">
              <a:solidFill>
                <a:schemeClr val="tx1"/>
              </a:solidFill>
              <a:latin typeface="Aptos" panose="020B0004020202020204" pitchFamily="34" charset="0"/>
            </a:endParaRPr>
          </a:p>
        </p:txBody>
      </p:sp>
      <p:sp>
        <p:nvSpPr>
          <p:cNvPr id="4" name="TextBox 3">
            <a:extLst>
              <a:ext uri="{FF2B5EF4-FFF2-40B4-BE49-F238E27FC236}">
                <a16:creationId xmlns:a16="http://schemas.microsoft.com/office/drawing/2014/main" id="{CDAB4EFA-B0A4-4369-90ED-CADC9835ABFA}"/>
              </a:ext>
            </a:extLst>
          </p:cNvPr>
          <p:cNvSpPr txBox="1"/>
          <p:nvPr/>
        </p:nvSpPr>
        <p:spPr>
          <a:xfrm>
            <a:off x="177281" y="765053"/>
            <a:ext cx="11420669" cy="5678478"/>
          </a:xfrm>
          <a:prstGeom prst="rect">
            <a:avLst/>
          </a:prstGeom>
          <a:noFill/>
        </p:spPr>
        <p:txBody>
          <a:bodyPr wrap="square">
            <a:spAutoFit/>
          </a:bodyPr>
          <a:lstStyle/>
          <a:p>
            <a:pPr marL="342900" indent="-342900">
              <a:buFont typeface="Wingdings" panose="05000000000000000000" pitchFamily="2" charset="2"/>
              <a:buChar char="§"/>
            </a:pPr>
            <a:r>
              <a:rPr lang="en-GB" sz="1100" dirty="0"/>
              <a:t>Baidoo, R., Arko-Adjei, A., Poku-Boansi, M., Quaye-Ballard, J. A., &amp; Somuah, D. P. (2023). Land use and land cover changes implications on biodiversity in the Owabi catchment of Atwima Nwabiagya North District, Ghana. Heliyon, 9(5). </a:t>
            </a:r>
            <a:r>
              <a:rPr lang="en-GB" sz="1100" dirty="0">
                <a:hlinkClick r:id="rId2"/>
              </a:rPr>
              <a:t>https://doi.org/10.1016/j.heliyon.2023.e15238</a:t>
            </a:r>
            <a:endParaRPr lang="en-GB" sz="1100" dirty="0"/>
          </a:p>
          <a:p>
            <a:endParaRPr lang="en-GB" sz="1100" dirty="0"/>
          </a:p>
          <a:p>
            <a:pPr marL="342900" indent="-342900">
              <a:buFont typeface="Wingdings" panose="05000000000000000000" pitchFamily="2" charset="2"/>
              <a:buChar char="§"/>
            </a:pPr>
            <a:r>
              <a:rPr lang="en-GB" sz="1100" dirty="0"/>
              <a:t>Barati, A. A., Zhoolideh, M., Azadi, H., Lee, J. H., &amp; Scheffran, J. (2023). Interactions of land-use cover and climate change at global level: How to mitigate the environmental risks and warming effects. Ecological Indicators, 146. </a:t>
            </a:r>
            <a:r>
              <a:rPr lang="en-GB" sz="1100" dirty="0">
                <a:hlinkClick r:id="rId3"/>
              </a:rPr>
              <a:t>https://doi.org/10.1016/j.ecolind.2022.109829</a:t>
            </a:r>
            <a:endParaRPr lang="en-GB" sz="1100" dirty="0"/>
          </a:p>
          <a:p>
            <a:endParaRPr lang="en-GB" sz="1100" dirty="0"/>
          </a:p>
          <a:p>
            <a:pPr marL="342900" indent="-342900">
              <a:buFont typeface="Wingdings" panose="05000000000000000000" pitchFamily="2" charset="2"/>
              <a:buChar char="§"/>
            </a:pPr>
            <a:r>
              <a:rPr lang="en-GB" sz="1100" dirty="0"/>
              <a:t>Beilfuss, R. (2012). A Risky Climate for Southern African Hydro ASSESSING HYDROLOGICAL RISKS AND A Risky Climate for Southern African Hydro. September. </a:t>
            </a:r>
            <a:r>
              <a:rPr lang="en-GB" sz="1100" dirty="0">
                <a:hlinkClick r:id="rId4"/>
              </a:rPr>
              <a:t>https://doi.org/10.13140/RG.2.2.30193.48486</a:t>
            </a:r>
            <a:endParaRPr lang="en-GB" sz="1100" dirty="0"/>
          </a:p>
          <a:p>
            <a:endParaRPr lang="en-GB" sz="1100" dirty="0"/>
          </a:p>
          <a:p>
            <a:pPr marL="342900" indent="-342900">
              <a:buFont typeface="Wingdings" panose="05000000000000000000" pitchFamily="2" charset="2"/>
              <a:buChar char="§"/>
            </a:pPr>
            <a:r>
              <a:rPr lang="en-GB" sz="1100" dirty="0"/>
              <a:t>Ferreira, C. S. S., </a:t>
            </a:r>
            <a:r>
              <a:rPr lang="en-GB" sz="1100" dirty="0" err="1"/>
              <a:t>Seifollahi-Aghmiuni</a:t>
            </a:r>
            <a:r>
              <a:rPr lang="en-GB" sz="1100" dirty="0"/>
              <a:t>, S., </a:t>
            </a:r>
            <a:r>
              <a:rPr lang="en-GB" sz="1100" dirty="0" err="1"/>
              <a:t>Destouni</a:t>
            </a:r>
            <a:r>
              <a:rPr lang="en-GB" sz="1100" dirty="0"/>
              <a:t>, G., </a:t>
            </a:r>
            <a:r>
              <a:rPr lang="en-GB" sz="1100" dirty="0" err="1"/>
              <a:t>Ghajarnia</a:t>
            </a:r>
            <a:r>
              <a:rPr lang="en-GB" sz="1100" dirty="0"/>
              <a:t>, N., &amp; Kalantari, Z. (2022). Soil degradation in the European Mediterranean region: Processes, status and consequences. In Science of the Total Environment (Vol. 805). Elsevier B.V. </a:t>
            </a:r>
            <a:r>
              <a:rPr lang="en-GB" sz="1100" dirty="0">
                <a:hlinkClick r:id="rId5"/>
              </a:rPr>
              <a:t>https://doi.org/10.1016/j.scitotenv.2021.150106</a:t>
            </a:r>
            <a:endParaRPr lang="en-GB" sz="1100" dirty="0"/>
          </a:p>
          <a:p>
            <a:endParaRPr lang="en-GB" sz="1100" dirty="0"/>
          </a:p>
          <a:p>
            <a:pPr marL="342900" indent="-342900">
              <a:buFont typeface="Wingdings" panose="05000000000000000000" pitchFamily="2" charset="2"/>
              <a:buChar char="§"/>
            </a:pPr>
            <a:r>
              <a:rPr lang="en-GB" sz="1100" dirty="0"/>
              <a:t>Gebresamuel, G., Bal, R. S., &amp; </a:t>
            </a:r>
            <a:r>
              <a:rPr lang="en-GB" sz="1100" dirty="0" err="1"/>
              <a:t>Øystein</a:t>
            </a:r>
            <a:r>
              <a:rPr lang="en-GB" sz="1100" dirty="0"/>
              <a:t>, D. (2010a). Land-use changes and their impacts on soil degradation and surface runoff of two catchments of Northern Ethiopia. Acta </a:t>
            </a:r>
            <a:r>
              <a:rPr lang="en-GB" sz="1100" dirty="0" err="1"/>
              <a:t>Agriculturae</a:t>
            </a:r>
            <a:r>
              <a:rPr lang="en-GB" sz="1100" dirty="0"/>
              <a:t> Scandinavica Section B: Soil and Plant Science, 60(3), 211–226. </a:t>
            </a:r>
            <a:r>
              <a:rPr lang="en-GB" sz="1100" dirty="0">
                <a:hlinkClick r:id="rId6"/>
              </a:rPr>
              <a:t>https://doi.org/10.1080/09064710902821741</a:t>
            </a:r>
            <a:endParaRPr lang="en-GB" sz="1100" dirty="0"/>
          </a:p>
          <a:p>
            <a:endParaRPr lang="en-GB" sz="1100" dirty="0"/>
          </a:p>
          <a:p>
            <a:pPr marL="342900" indent="-342900">
              <a:buFont typeface="Wingdings" panose="05000000000000000000" pitchFamily="2" charset="2"/>
              <a:buChar char="§"/>
            </a:pPr>
            <a:r>
              <a:rPr lang="en-GB" sz="1100" dirty="0"/>
              <a:t>Herrmann, S. M., Brandt, M., Rasmussen, K., &amp; </a:t>
            </a:r>
            <a:r>
              <a:rPr lang="en-GB" sz="1100" dirty="0" err="1"/>
              <a:t>Fensholt</a:t>
            </a:r>
            <a:r>
              <a:rPr lang="en-GB" sz="1100" dirty="0"/>
              <a:t>, R. (2020). Accelerating land cover change in West Africa over four decades as population pressure increased. Communications Earth and Environment, 1(1). </a:t>
            </a:r>
            <a:r>
              <a:rPr lang="en-GB" sz="1100" dirty="0">
                <a:hlinkClick r:id="rId7"/>
              </a:rPr>
              <a:t>https://doi.org/10.1038/s43247-020-00053-y</a:t>
            </a:r>
            <a:endParaRPr lang="en-GB" sz="1100" dirty="0"/>
          </a:p>
          <a:p>
            <a:endParaRPr lang="en-GB" sz="1100" dirty="0"/>
          </a:p>
          <a:p>
            <a:pPr marL="342900" indent="-342900">
              <a:buFont typeface="Wingdings" panose="05000000000000000000" pitchFamily="2" charset="2"/>
              <a:buChar char="§"/>
            </a:pPr>
            <a:r>
              <a:rPr lang="en-GB" sz="1100" dirty="0"/>
              <a:t>Kayitesi, N. M., </a:t>
            </a:r>
            <a:r>
              <a:rPr lang="en-GB" sz="1100" dirty="0" err="1"/>
              <a:t>Guzha</a:t>
            </a:r>
            <a:r>
              <a:rPr lang="en-GB" sz="1100" dirty="0"/>
              <a:t>, A. C., &amp; </a:t>
            </a:r>
            <a:r>
              <a:rPr lang="en-GB" sz="1100" dirty="0" err="1"/>
              <a:t>Mariethoz</a:t>
            </a:r>
            <a:r>
              <a:rPr lang="en-GB" sz="1100" dirty="0"/>
              <a:t>, G. (2022). Impacts of land use land cover change and climate change on river hydro-morphology- a review of research studies in tropical regions. In Journal of Hydrology (Vol. 615). Elsevier B.V. </a:t>
            </a:r>
            <a:r>
              <a:rPr lang="en-GB" sz="1100" dirty="0">
                <a:hlinkClick r:id="rId8"/>
              </a:rPr>
              <a:t>https://doi.org/10.1016/j.jhydrol.2022.128702</a:t>
            </a:r>
            <a:endParaRPr lang="en-GB" sz="1100" dirty="0"/>
          </a:p>
          <a:p>
            <a:endParaRPr lang="en-GB" sz="1100" dirty="0"/>
          </a:p>
          <a:p>
            <a:pPr marL="342900" indent="-342900">
              <a:buFont typeface="Wingdings" panose="05000000000000000000" pitchFamily="2" charset="2"/>
              <a:buChar char="§"/>
            </a:pPr>
            <a:r>
              <a:rPr lang="en-GB" sz="1100" dirty="0"/>
              <a:t>Kouassi, J. L., </a:t>
            </a:r>
            <a:r>
              <a:rPr lang="en-GB" sz="1100" dirty="0" err="1"/>
              <a:t>Gyau</a:t>
            </a:r>
            <a:r>
              <a:rPr lang="en-GB" sz="1100" dirty="0"/>
              <a:t>, A., </a:t>
            </a:r>
            <a:r>
              <a:rPr lang="en-GB" sz="1100" dirty="0" err="1"/>
              <a:t>Diby</a:t>
            </a:r>
            <a:r>
              <a:rPr lang="en-GB" sz="1100" dirty="0"/>
              <a:t>, L., Bene, Y., &amp; </a:t>
            </a:r>
            <a:r>
              <a:rPr lang="en-GB" sz="1100" dirty="0" err="1"/>
              <a:t>Kouamé</a:t>
            </a:r>
            <a:r>
              <a:rPr lang="en-GB" sz="1100" dirty="0"/>
              <a:t>, C. (2021). Assessing land use and land cover change and farmers’ perceptions of deforestation and land degradation in south-west Côte </a:t>
            </a:r>
            <a:r>
              <a:rPr lang="en-GB" sz="1100" dirty="0" err="1"/>
              <a:t>d’Ivoire,West</a:t>
            </a:r>
            <a:r>
              <a:rPr lang="en-GB" sz="1100" dirty="0"/>
              <a:t> Africa. Land, 10(4). </a:t>
            </a:r>
            <a:r>
              <a:rPr lang="en-GB" sz="1100" dirty="0">
                <a:hlinkClick r:id="rId9"/>
              </a:rPr>
              <a:t>https://doi.org/10.3390/land10040429</a:t>
            </a:r>
            <a:endParaRPr lang="en-GB" sz="1100" dirty="0"/>
          </a:p>
          <a:p>
            <a:endParaRPr lang="en-GB" sz="1100" dirty="0"/>
          </a:p>
          <a:p>
            <a:pPr marL="342900" indent="-342900">
              <a:buFont typeface="Wingdings" panose="05000000000000000000" pitchFamily="2" charset="2"/>
              <a:buChar char="§"/>
            </a:pPr>
            <a:r>
              <a:rPr lang="en-GB" sz="1100" dirty="0"/>
              <a:t>Lewandowski, Z. I., Dent, D., Wu, Y., &amp; De Jong, R. (2013). Land degradation and ecosystem services. In Ecosystem Services and Carbon Sequestration in the Biosphere (pp. 357–381). Springer Netherlands. </a:t>
            </a:r>
            <a:r>
              <a:rPr lang="en-GB" sz="1100" dirty="0">
                <a:hlinkClick r:id="rId10"/>
              </a:rPr>
              <a:t>https://doi.org/10.1007/978-94-007-6455-2_15</a:t>
            </a:r>
            <a:endParaRPr lang="en-GB" sz="1100" dirty="0"/>
          </a:p>
          <a:p>
            <a:endParaRPr lang="en-GB" sz="1100" dirty="0"/>
          </a:p>
          <a:p>
            <a:pPr marL="342900" indent="-342900">
              <a:buFont typeface="Wingdings" panose="05000000000000000000" pitchFamily="2" charset="2"/>
              <a:buChar char="§"/>
            </a:pPr>
            <a:r>
              <a:rPr lang="en-GB" sz="1100" dirty="0"/>
              <a:t>Maitima, J. M., </a:t>
            </a:r>
            <a:r>
              <a:rPr lang="en-GB" sz="1100" dirty="0" err="1"/>
              <a:t>Mugatha</a:t>
            </a:r>
            <a:r>
              <a:rPr lang="en-GB" sz="1100" dirty="0"/>
              <a:t>, S. M., Reid, R. S., </a:t>
            </a:r>
            <a:r>
              <a:rPr lang="en-GB" sz="1100" dirty="0" err="1"/>
              <a:t>Gachimbi</a:t>
            </a:r>
            <a:r>
              <a:rPr lang="en-GB" sz="1100" dirty="0"/>
              <a:t>, L. N., </a:t>
            </a:r>
            <a:r>
              <a:rPr lang="en-GB" sz="1100" dirty="0" err="1"/>
              <a:t>Majule</a:t>
            </a:r>
            <a:r>
              <a:rPr lang="en-GB" sz="1100" dirty="0"/>
              <a:t>, A., </a:t>
            </a:r>
            <a:r>
              <a:rPr lang="en-GB" sz="1100" dirty="0" err="1"/>
              <a:t>Lyaruu</a:t>
            </a:r>
            <a:r>
              <a:rPr lang="en-GB" sz="1100" dirty="0"/>
              <a:t>, H., </a:t>
            </a:r>
            <a:r>
              <a:rPr lang="en-GB" sz="1100" dirty="0" err="1"/>
              <a:t>Pomery</a:t>
            </a:r>
            <a:r>
              <a:rPr lang="en-GB" sz="1100" dirty="0"/>
              <a:t>, D., Mathai, S., &amp; Mugisha, S. (2009). The linkages between land use change, land degradation and biodiversity across East Africa. African Journal of Environmental Science and Technology, 3(10), 310–325. </a:t>
            </a:r>
            <a:r>
              <a:rPr lang="en-GB" sz="1100" dirty="0">
                <a:hlinkClick r:id="rId11"/>
              </a:rPr>
              <a:t>https://doi.org/10.5897/AJEST08.173</a:t>
            </a:r>
            <a:endParaRPr lang="en-GB" sz="1100" dirty="0"/>
          </a:p>
          <a:p>
            <a:endParaRPr lang="en-GB" sz="1100" dirty="0"/>
          </a:p>
          <a:p>
            <a:pPr marL="342900" indent="-342900">
              <a:buFont typeface="Wingdings" panose="05000000000000000000" pitchFamily="2" charset="2"/>
              <a:buChar char="§"/>
            </a:pPr>
            <a:r>
              <a:rPr lang="en-GB" sz="1100" dirty="0"/>
              <a:t>Näschen, K., </a:t>
            </a:r>
            <a:r>
              <a:rPr lang="en-GB" sz="1100" dirty="0" err="1"/>
              <a:t>Diekkrüger</a:t>
            </a:r>
            <a:r>
              <a:rPr lang="en-GB" sz="1100" dirty="0"/>
              <a:t>, B., Evers, M., </a:t>
            </a:r>
            <a:r>
              <a:rPr lang="en-GB" sz="1100" dirty="0" err="1"/>
              <a:t>Höllermann</a:t>
            </a:r>
            <a:r>
              <a:rPr lang="en-GB" sz="1100" dirty="0"/>
              <a:t>, B., Steinbach, S., &amp; </a:t>
            </a:r>
            <a:r>
              <a:rPr lang="en-GB" sz="1100" dirty="0" err="1"/>
              <a:t>Thonfeld</a:t>
            </a:r>
            <a:r>
              <a:rPr lang="en-GB" sz="1100" dirty="0"/>
              <a:t>, F. (2019a). The Impact of Land Use/Land Cover Change (LULCC) on Water Resources in a Tropical Catchment in Tanzania under Different Climate Change Scenarios. Sustainability (Switzerland), 11(24). </a:t>
            </a:r>
            <a:r>
              <a:rPr lang="en-GB" sz="1100" dirty="0">
                <a:hlinkClick r:id="rId12"/>
              </a:rPr>
              <a:t>https://doi.org/10.3390/su11247083</a:t>
            </a:r>
            <a:endParaRPr lang="en-GB" sz="1100" dirty="0"/>
          </a:p>
          <a:p>
            <a:pPr marL="342900" indent="-342900">
              <a:buFont typeface="Wingdings" panose="05000000000000000000" pitchFamily="2" charset="2"/>
              <a:buChar char="§"/>
            </a:pPr>
            <a:endParaRPr lang="en-GB" sz="1100" dirty="0"/>
          </a:p>
        </p:txBody>
      </p:sp>
    </p:spTree>
    <p:extLst>
      <p:ext uri="{BB962C8B-B14F-4D97-AF65-F5344CB8AC3E}">
        <p14:creationId xmlns:p14="http://schemas.microsoft.com/office/powerpoint/2010/main" val="257532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INTRODUCTION</a:t>
            </a:r>
          </a:p>
        </p:txBody>
      </p:sp>
      <p:sp>
        <p:nvSpPr>
          <p:cNvPr id="13" name="Rectangle 12">
            <a:extLst>
              <a:ext uri="{FF2B5EF4-FFF2-40B4-BE49-F238E27FC236}">
                <a16:creationId xmlns:a16="http://schemas.microsoft.com/office/drawing/2014/main" id="{FC52EB0F-7759-0C14-F839-18D14BC090E3}"/>
              </a:ext>
            </a:extLst>
          </p:cNvPr>
          <p:cNvSpPr/>
          <p:nvPr/>
        </p:nvSpPr>
        <p:spPr>
          <a:xfrm>
            <a:off x="1071282" y="851647"/>
            <a:ext cx="9542930"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Land cover degradation continues to pose a significant challenge in Africa (Lewandowski et al., 2013). </a:t>
            </a:r>
          </a:p>
          <a:p>
            <a:endParaRPr lang="en-GB" sz="2400"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Reporting under the Global Environment Facility (GEF) and the United Nations Convention to Combat Desertification (UNCCD) framework using the Trends.Earth platform relies only on historical data up to the year 2021.</a:t>
            </a:r>
          </a:p>
          <a:p>
            <a:endParaRPr lang="en-GB" sz="2400"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Yet, the target to achieve a land degradation neutral world is the year 2030, and requires both historical and forecasted information  in order to enhance the implementation of targeted remedial regimes to reverse the trend.</a:t>
            </a:r>
          </a:p>
          <a:p>
            <a:endParaRPr lang="en-GB" sz="2400" dirty="0">
              <a:solidFill>
                <a:schemeClr val="accent1"/>
              </a:solidFill>
              <a:latin typeface="Aptos" panose="020B0004020202020204" pitchFamily="34" charset="0"/>
              <a:cs typeface="Aparajita" panose="02020603050405020304" pitchFamily="18" charset="0"/>
            </a:endParaRPr>
          </a:p>
        </p:txBody>
      </p:sp>
    </p:spTree>
    <p:extLst>
      <p:ext uri="{BB962C8B-B14F-4D97-AF65-F5344CB8AC3E}">
        <p14:creationId xmlns:p14="http://schemas.microsoft.com/office/powerpoint/2010/main" val="965893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INTRODUCTION</a:t>
            </a:r>
          </a:p>
        </p:txBody>
      </p:sp>
      <p:sp>
        <p:nvSpPr>
          <p:cNvPr id="13" name="Rectangle 12">
            <a:extLst>
              <a:ext uri="{FF2B5EF4-FFF2-40B4-BE49-F238E27FC236}">
                <a16:creationId xmlns:a16="http://schemas.microsoft.com/office/drawing/2014/main" id="{FC52EB0F-7759-0C14-F839-18D14BC090E3}"/>
              </a:ext>
            </a:extLst>
          </p:cNvPr>
          <p:cNvSpPr/>
          <p:nvPr/>
        </p:nvSpPr>
        <p:spPr>
          <a:xfrm>
            <a:off x="1071282" y="851647"/>
            <a:ext cx="9542930" cy="5342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2400"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The prediction of land cover degradation holds great potential in informing targeted interventions to address this issue.</a:t>
            </a:r>
          </a:p>
          <a:p>
            <a:endParaRPr lang="en-GB" sz="2400"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In this study we show an approach which involves leveraging the predictive capabilities of the CA-Markov chain to forecast land cover changes, while simultaneously utilising the assessment capabilities of the Trends.Earth model to evaluate the extent of land cover degradation. </a:t>
            </a:r>
          </a:p>
          <a:p>
            <a:endParaRPr lang="en-GB" sz="2400"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sz="2400" dirty="0">
                <a:solidFill>
                  <a:schemeClr val="accent1"/>
                </a:solidFill>
                <a:latin typeface="Aptos" panose="020B0004020202020204" pitchFamily="34" charset="0"/>
                <a:cs typeface="Aparajita" panose="02020603050405020304" pitchFamily="18" charset="0"/>
              </a:rPr>
              <a:t>This combined information can then be utilised at a local level, where targeted interventions are most needed, to provide a more comprehensive and detailed understanding of the situation.</a:t>
            </a:r>
          </a:p>
        </p:txBody>
      </p:sp>
    </p:spTree>
    <p:extLst>
      <p:ext uri="{BB962C8B-B14F-4D97-AF65-F5344CB8AC3E}">
        <p14:creationId xmlns:p14="http://schemas.microsoft.com/office/powerpoint/2010/main" val="222220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
            <a:ext cx="12192000" cy="681318"/>
          </a:xfrm>
          <a:solidFill>
            <a:schemeClr val="accent1">
              <a:lumMod val="50000"/>
            </a:schemeClr>
          </a:solidFill>
        </p:spPr>
        <p:txBody>
          <a:bodyPr anchor="ctr">
            <a:normAutofit/>
          </a:bodyPr>
          <a:lstStyle/>
          <a:p>
            <a:r>
              <a:rPr lang="en-GB" sz="3600" dirty="0">
                <a:solidFill>
                  <a:schemeClr val="bg1"/>
                </a:solidFill>
                <a:latin typeface="Aptos" panose="020B0004020202020204" pitchFamily="34" charset="0"/>
              </a:rPr>
              <a:t>STUDY AREA</a:t>
            </a:r>
          </a:p>
        </p:txBody>
      </p:sp>
      <p:pic>
        <p:nvPicPr>
          <p:cNvPr id="4" name="Picture 3">
            <a:extLst>
              <a:ext uri="{FF2B5EF4-FFF2-40B4-BE49-F238E27FC236}">
                <a16:creationId xmlns:a16="http://schemas.microsoft.com/office/drawing/2014/main" id="{C11A453B-8163-28BE-AE8C-AC72BF91F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4879"/>
            <a:ext cx="8031356" cy="5184000"/>
          </a:xfrm>
          <a:prstGeom prst="rect">
            <a:avLst/>
          </a:prstGeom>
        </p:spPr>
      </p:pic>
      <p:sp>
        <p:nvSpPr>
          <p:cNvPr id="3" name="Rectangle 2">
            <a:extLst>
              <a:ext uri="{FF2B5EF4-FFF2-40B4-BE49-F238E27FC236}">
                <a16:creationId xmlns:a16="http://schemas.microsoft.com/office/drawing/2014/main" id="{E14FFE55-E8D9-FE3E-83DD-FB845963093A}"/>
              </a:ext>
            </a:extLst>
          </p:cNvPr>
          <p:cNvSpPr/>
          <p:nvPr/>
        </p:nvSpPr>
        <p:spPr>
          <a:xfrm>
            <a:off x="8166480" y="913099"/>
            <a:ext cx="3925262" cy="5647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
            </a:pPr>
            <a:r>
              <a:rPr lang="en-GB" dirty="0">
                <a:solidFill>
                  <a:schemeClr val="accent1"/>
                </a:solidFill>
                <a:latin typeface="Aptos" panose="020B0004020202020204" pitchFamily="34" charset="0"/>
                <a:cs typeface="Aparajita" panose="02020603050405020304" pitchFamily="18" charset="0"/>
              </a:rPr>
              <a:t>Africa south of the equator, where the Upper Zambezi Basin is located, is one of the regions in the world which is severely affected by land cover degradation and accounts for 13% of the global degrading area </a:t>
            </a:r>
            <a:r>
              <a:rPr lang="fr-FR" dirty="0">
                <a:solidFill>
                  <a:schemeClr val="accent1"/>
                </a:solidFill>
                <a:latin typeface="Aptos" panose="020B0004020202020204" pitchFamily="34" charset="0"/>
                <a:cs typeface="Aparajita" panose="02020603050405020304" pitchFamily="18" charset="0"/>
              </a:rPr>
              <a:t> (Lewandowski et al., 2013).</a:t>
            </a:r>
            <a:endParaRPr lang="en-GB" dirty="0">
              <a:solidFill>
                <a:schemeClr val="accent1"/>
              </a:solidFill>
              <a:latin typeface="Aptos" panose="020B0004020202020204" pitchFamily="34" charset="0"/>
              <a:cs typeface="Aparajita" panose="02020603050405020304" pitchFamily="18" charset="0"/>
            </a:endParaRPr>
          </a:p>
          <a:p>
            <a:endParaRPr lang="en-GB"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dirty="0">
                <a:solidFill>
                  <a:schemeClr val="accent1"/>
                </a:solidFill>
                <a:latin typeface="Aptos" panose="020B0004020202020204" pitchFamily="34" charset="0"/>
                <a:cs typeface="Aparajita" panose="02020603050405020304" pitchFamily="18" charset="0"/>
              </a:rPr>
              <a:t>The Zambezi Basin is also highly vulnerable to climate variability (Beilfuss, 2012).</a:t>
            </a:r>
          </a:p>
          <a:p>
            <a:endParaRPr lang="en-GB" dirty="0">
              <a:solidFill>
                <a:schemeClr val="accent1"/>
              </a:solidFill>
              <a:latin typeface="Aptos" panose="020B0004020202020204" pitchFamily="34" charset="0"/>
              <a:cs typeface="Aparajita" panose="02020603050405020304" pitchFamily="18" charset="0"/>
            </a:endParaRPr>
          </a:p>
          <a:p>
            <a:pPr marL="342900" indent="-342900">
              <a:buFont typeface="Wingdings" panose="05000000000000000000" pitchFamily="2" charset="2"/>
              <a:buChar char="§"/>
            </a:pPr>
            <a:r>
              <a:rPr lang="en-GB" dirty="0">
                <a:solidFill>
                  <a:schemeClr val="accent1"/>
                </a:solidFill>
                <a:latin typeface="Aptos" panose="020B0004020202020204" pitchFamily="34" charset="0"/>
                <a:cs typeface="Aparajita" panose="02020603050405020304" pitchFamily="18" charset="0"/>
              </a:rPr>
              <a:t>Historical and forecasted land cover degradation information is important for informing planning of targeted interventions and reverse the land cover degradation trend.</a:t>
            </a:r>
          </a:p>
          <a:p>
            <a:endParaRPr lang="en-GB" dirty="0">
              <a:solidFill>
                <a:schemeClr val="accent1"/>
              </a:solidFill>
              <a:latin typeface="Aptos" panose="020B0004020202020204" pitchFamily="34" charset="0"/>
              <a:cs typeface="Aparajita" panose="02020603050405020304" pitchFamily="18" charset="0"/>
            </a:endParaRPr>
          </a:p>
        </p:txBody>
      </p:sp>
    </p:spTree>
    <p:extLst>
      <p:ext uri="{BB962C8B-B14F-4D97-AF65-F5344CB8AC3E}">
        <p14:creationId xmlns:p14="http://schemas.microsoft.com/office/powerpoint/2010/main" val="67253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42505A-B610-5AA8-09FD-076061DF5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74"/>
            <a:ext cx="12288460" cy="6876674"/>
          </a:xfrm>
          <a:prstGeom prst="rect">
            <a:avLst/>
          </a:prstGeom>
        </p:spPr>
      </p:pic>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8674"/>
            <a:ext cx="12288460" cy="699993"/>
          </a:xfrm>
          <a:solidFill>
            <a:schemeClr val="accent1">
              <a:lumMod val="50000"/>
            </a:schemeClr>
          </a:solidFill>
        </p:spPr>
        <p:txBody>
          <a:bodyPr anchor="ctr">
            <a:normAutofit/>
          </a:bodyPr>
          <a:lstStyle/>
          <a:p>
            <a:r>
              <a:rPr lang="en-GB" sz="3600" dirty="0">
                <a:solidFill>
                  <a:schemeClr val="bg1"/>
                </a:solidFill>
                <a:latin typeface="Aptos" panose="020B0004020202020204" pitchFamily="34" charset="0"/>
              </a:rPr>
              <a:t>METHODOLOGY</a:t>
            </a:r>
          </a:p>
        </p:txBody>
      </p:sp>
      <p:pic>
        <p:nvPicPr>
          <p:cNvPr id="10" name="Picture 9">
            <a:extLst>
              <a:ext uri="{FF2B5EF4-FFF2-40B4-BE49-F238E27FC236}">
                <a16:creationId xmlns:a16="http://schemas.microsoft.com/office/drawing/2014/main" id="{3D615182-BF5A-822E-D58D-E02FA3F2F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38" y="1033659"/>
            <a:ext cx="5105458" cy="5472000"/>
          </a:xfrm>
          <a:prstGeom prst="rect">
            <a:avLst/>
          </a:prstGeom>
        </p:spPr>
      </p:pic>
      <p:pic>
        <p:nvPicPr>
          <p:cNvPr id="5" name="Picture 4">
            <a:extLst>
              <a:ext uri="{FF2B5EF4-FFF2-40B4-BE49-F238E27FC236}">
                <a16:creationId xmlns:a16="http://schemas.microsoft.com/office/drawing/2014/main" id="{4D1D5C2F-8C60-6F4B-C1CD-2B2779B9EDE5}"/>
              </a:ext>
            </a:extLst>
          </p:cNvPr>
          <p:cNvPicPr>
            <a:picLocks noChangeAspect="1"/>
          </p:cNvPicPr>
          <p:nvPr/>
        </p:nvPicPr>
        <p:blipFill>
          <a:blip r:embed="rId4"/>
          <a:stretch>
            <a:fillRect/>
          </a:stretch>
        </p:blipFill>
        <p:spPr>
          <a:xfrm>
            <a:off x="5874287" y="1033659"/>
            <a:ext cx="6093575" cy="5472000"/>
          </a:xfrm>
          <a:prstGeom prst="rect">
            <a:avLst/>
          </a:prstGeom>
        </p:spPr>
      </p:pic>
    </p:spTree>
    <p:extLst>
      <p:ext uri="{BB962C8B-B14F-4D97-AF65-F5344CB8AC3E}">
        <p14:creationId xmlns:p14="http://schemas.microsoft.com/office/powerpoint/2010/main" val="1002975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E7880-DE32-9240-A891-DAD5B64E7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7" y="1895476"/>
            <a:ext cx="11448441" cy="4320000"/>
          </a:xfrm>
          <a:prstGeom prst="rect">
            <a:avLst/>
          </a:prstGeom>
        </p:spPr>
      </p:pic>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RESULTS</a:t>
            </a:r>
          </a:p>
        </p:txBody>
      </p:sp>
      <p:sp>
        <p:nvSpPr>
          <p:cNvPr id="5" name="Rectangle 4">
            <a:extLst>
              <a:ext uri="{FF2B5EF4-FFF2-40B4-BE49-F238E27FC236}">
                <a16:creationId xmlns:a16="http://schemas.microsoft.com/office/drawing/2014/main" id="{EAC4A23D-9FCC-EE96-86EF-4618FD919BEC}"/>
              </a:ext>
            </a:extLst>
          </p:cNvPr>
          <p:cNvSpPr/>
          <p:nvPr/>
        </p:nvSpPr>
        <p:spPr>
          <a:xfrm>
            <a:off x="7620000" y="670576"/>
            <a:ext cx="4435913" cy="1224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dirty="0">
                <a:solidFill>
                  <a:schemeClr val="accent1"/>
                </a:solidFill>
                <a:latin typeface="Aptos" panose="020B0004020202020204" pitchFamily="34" charset="0"/>
              </a:rPr>
              <a:t>ESA LCLU maps:</a:t>
            </a:r>
          </a:p>
          <a:p>
            <a:pPr marL="285750" indent="-285750">
              <a:buFont typeface="Wingdings" panose="05000000000000000000" pitchFamily="2" charset="2"/>
              <a:buChar char="§"/>
            </a:pPr>
            <a:r>
              <a:rPr lang="en-GB" sz="1400" dirty="0">
                <a:solidFill>
                  <a:schemeClr val="accent1"/>
                </a:solidFill>
                <a:latin typeface="Aptos" panose="020B0004020202020204" pitchFamily="34" charset="0"/>
              </a:rPr>
              <a:t>misclassify some settlements and forest cover as cropland</a:t>
            </a:r>
          </a:p>
          <a:p>
            <a:pPr marL="285750" indent="-285750">
              <a:buFont typeface="Wingdings" panose="05000000000000000000" pitchFamily="2" charset="2"/>
              <a:buChar char="§"/>
            </a:pPr>
            <a:r>
              <a:rPr lang="en-GB" sz="1400" dirty="0">
                <a:solidFill>
                  <a:schemeClr val="accent1"/>
                </a:solidFill>
                <a:latin typeface="Aptos" panose="020B0004020202020204" pitchFamily="34" charset="0"/>
              </a:rPr>
              <a:t>Misclassify some areas as forest instead of grassland</a:t>
            </a:r>
          </a:p>
          <a:p>
            <a:endParaRPr lang="en-GB" sz="1400" dirty="0">
              <a:solidFill>
                <a:schemeClr val="accent1"/>
              </a:solidFill>
              <a:latin typeface="Aptos" panose="020B0004020202020204" pitchFamily="34" charset="0"/>
            </a:endParaRPr>
          </a:p>
        </p:txBody>
      </p:sp>
      <p:sp>
        <p:nvSpPr>
          <p:cNvPr id="6" name="Rectangle 5">
            <a:extLst>
              <a:ext uri="{FF2B5EF4-FFF2-40B4-BE49-F238E27FC236}">
                <a16:creationId xmlns:a16="http://schemas.microsoft.com/office/drawing/2014/main" id="{6948B2D4-D1E8-A33F-F0FE-058B56D2099B}"/>
              </a:ext>
            </a:extLst>
          </p:cNvPr>
          <p:cNvSpPr/>
          <p:nvPr/>
        </p:nvSpPr>
        <p:spPr>
          <a:xfrm>
            <a:off x="136087" y="681318"/>
            <a:ext cx="7285573" cy="6982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Aptos" panose="020B0004020202020204" pitchFamily="34" charset="0"/>
              </a:rPr>
              <a:t>Historical LCLU classifications 1993 - 2023</a:t>
            </a:r>
          </a:p>
        </p:txBody>
      </p:sp>
    </p:spTree>
    <p:extLst>
      <p:ext uri="{BB962C8B-B14F-4D97-AF65-F5344CB8AC3E}">
        <p14:creationId xmlns:p14="http://schemas.microsoft.com/office/powerpoint/2010/main" val="278824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LCLU ACCURACY ASSESSMENT</a:t>
            </a:r>
          </a:p>
        </p:txBody>
      </p:sp>
      <p:pic>
        <p:nvPicPr>
          <p:cNvPr id="3" name="Picture 2">
            <a:extLst>
              <a:ext uri="{FF2B5EF4-FFF2-40B4-BE49-F238E27FC236}">
                <a16:creationId xmlns:a16="http://schemas.microsoft.com/office/drawing/2014/main" id="{6BEBA051-CF49-572F-12AF-7BE7F3539B28}"/>
              </a:ext>
            </a:extLst>
          </p:cNvPr>
          <p:cNvPicPr>
            <a:picLocks noChangeAspect="1"/>
          </p:cNvPicPr>
          <p:nvPr/>
        </p:nvPicPr>
        <p:blipFill>
          <a:blip r:embed="rId2"/>
          <a:stretch>
            <a:fillRect/>
          </a:stretch>
        </p:blipFill>
        <p:spPr>
          <a:xfrm>
            <a:off x="3301838" y="1176010"/>
            <a:ext cx="8594486" cy="3312000"/>
          </a:xfrm>
          <a:prstGeom prst="rect">
            <a:avLst/>
          </a:prstGeom>
        </p:spPr>
      </p:pic>
      <p:sp>
        <p:nvSpPr>
          <p:cNvPr id="5" name="Rectangle 4">
            <a:extLst>
              <a:ext uri="{FF2B5EF4-FFF2-40B4-BE49-F238E27FC236}">
                <a16:creationId xmlns:a16="http://schemas.microsoft.com/office/drawing/2014/main" id="{EAC4A23D-9FCC-EE96-86EF-4618FD919BEC}"/>
              </a:ext>
            </a:extLst>
          </p:cNvPr>
          <p:cNvSpPr/>
          <p:nvPr/>
        </p:nvSpPr>
        <p:spPr>
          <a:xfrm>
            <a:off x="0" y="1176010"/>
            <a:ext cx="3301838" cy="2734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accent1"/>
                </a:solidFill>
                <a:latin typeface="Aptos" panose="020B0004020202020204" pitchFamily="34" charset="0"/>
              </a:rPr>
              <a:t>Compared to local LCLU classifications, the ESA LCLU :</a:t>
            </a:r>
          </a:p>
          <a:p>
            <a:endParaRPr lang="en-GB" sz="16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Show lower Producer Accuracy (PA) &amp; User Accuracy (AC) in Build up/Bare land and grassland classes</a:t>
            </a:r>
          </a:p>
          <a:p>
            <a:endParaRPr lang="en-GB" sz="1600" dirty="0">
              <a:solidFill>
                <a:schemeClr val="accent1"/>
              </a:solidFill>
              <a:latin typeface="Aptos" panose="020B0004020202020204" pitchFamily="34" charset="0"/>
            </a:endParaRPr>
          </a:p>
          <a:p>
            <a:pPr marL="285750" indent="-285750">
              <a:buFont typeface="Wingdings" panose="05000000000000000000" pitchFamily="2" charset="2"/>
              <a:buChar char="§"/>
            </a:pPr>
            <a:r>
              <a:rPr lang="en-GB" sz="1600" dirty="0">
                <a:solidFill>
                  <a:schemeClr val="accent1"/>
                </a:solidFill>
                <a:latin typeface="Aptos" panose="020B0004020202020204" pitchFamily="34" charset="0"/>
              </a:rPr>
              <a:t>shows lower Overall Accuracy(OA) and Kappa Index (KI)</a:t>
            </a:r>
          </a:p>
        </p:txBody>
      </p:sp>
    </p:spTree>
    <p:extLst>
      <p:ext uri="{BB962C8B-B14F-4D97-AF65-F5344CB8AC3E}">
        <p14:creationId xmlns:p14="http://schemas.microsoft.com/office/powerpoint/2010/main" val="349168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0"/>
            <a:ext cx="12192000" cy="696527"/>
          </a:xfrm>
          <a:solidFill>
            <a:schemeClr val="accent1">
              <a:lumMod val="50000"/>
            </a:schemeClr>
          </a:solidFill>
        </p:spPr>
        <p:txBody>
          <a:bodyPr anchor="t">
            <a:normAutofit/>
          </a:bodyPr>
          <a:lstStyle/>
          <a:p>
            <a:r>
              <a:rPr lang="en-GB" sz="3600" b="1" dirty="0">
                <a:solidFill>
                  <a:schemeClr val="bg1"/>
                </a:solidFill>
                <a:latin typeface="Aptos" panose="020B0004020202020204" pitchFamily="34" charset="0"/>
              </a:rPr>
              <a:t>CA-MARKOV MODEL CALIBRATION</a:t>
            </a:r>
            <a:endPar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endParaRPr>
          </a:p>
        </p:txBody>
      </p:sp>
      <p:pic>
        <p:nvPicPr>
          <p:cNvPr id="4" name="Picture 3">
            <a:extLst>
              <a:ext uri="{FF2B5EF4-FFF2-40B4-BE49-F238E27FC236}">
                <a16:creationId xmlns:a16="http://schemas.microsoft.com/office/drawing/2014/main" id="{9D996CC0-0C1B-0662-1E8E-E863FDDB8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20" y="1026921"/>
            <a:ext cx="5246049" cy="3636000"/>
          </a:xfrm>
          <a:prstGeom prst="rect">
            <a:avLst/>
          </a:prstGeom>
        </p:spPr>
      </p:pic>
      <p:pic>
        <p:nvPicPr>
          <p:cNvPr id="6" name="Picture 5">
            <a:extLst>
              <a:ext uri="{FF2B5EF4-FFF2-40B4-BE49-F238E27FC236}">
                <a16:creationId xmlns:a16="http://schemas.microsoft.com/office/drawing/2014/main" id="{A3E98BFF-9880-AF32-2415-1B88083FF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161" y="1188108"/>
            <a:ext cx="5098994" cy="3636000"/>
          </a:xfrm>
          <a:prstGeom prst="rect">
            <a:avLst/>
          </a:prstGeom>
        </p:spPr>
      </p:pic>
      <p:sp>
        <p:nvSpPr>
          <p:cNvPr id="7" name="Rectangle 6">
            <a:extLst>
              <a:ext uri="{FF2B5EF4-FFF2-40B4-BE49-F238E27FC236}">
                <a16:creationId xmlns:a16="http://schemas.microsoft.com/office/drawing/2014/main" id="{41763270-0993-247A-1B51-8C69652F0261}"/>
              </a:ext>
            </a:extLst>
          </p:cNvPr>
          <p:cNvSpPr/>
          <p:nvPr/>
        </p:nvSpPr>
        <p:spPr>
          <a:xfrm>
            <a:off x="1362411" y="723323"/>
            <a:ext cx="4005768" cy="2768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solidFill>
                <a:latin typeface="Aptos" panose="020B0004020202020204" pitchFamily="34" charset="0"/>
              </a:rPr>
              <a:t>Calibration with local LCLU maps</a:t>
            </a:r>
          </a:p>
        </p:txBody>
      </p:sp>
      <p:sp>
        <p:nvSpPr>
          <p:cNvPr id="9" name="Rectangle 8">
            <a:extLst>
              <a:ext uri="{FF2B5EF4-FFF2-40B4-BE49-F238E27FC236}">
                <a16:creationId xmlns:a16="http://schemas.microsoft.com/office/drawing/2014/main" id="{31873C8B-4576-34CB-1C5D-22499C5FE0A1}"/>
              </a:ext>
            </a:extLst>
          </p:cNvPr>
          <p:cNvSpPr/>
          <p:nvPr/>
        </p:nvSpPr>
        <p:spPr>
          <a:xfrm>
            <a:off x="7351395" y="696528"/>
            <a:ext cx="4005768" cy="3893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solidFill>
                <a:latin typeface="Aptos" panose="020B0004020202020204" pitchFamily="34" charset="0"/>
              </a:rPr>
              <a:t>Calibration with ESA LCLU maps</a:t>
            </a:r>
          </a:p>
        </p:txBody>
      </p:sp>
      <p:sp>
        <p:nvSpPr>
          <p:cNvPr id="10" name="Rectangle 9">
            <a:extLst>
              <a:ext uri="{FF2B5EF4-FFF2-40B4-BE49-F238E27FC236}">
                <a16:creationId xmlns:a16="http://schemas.microsoft.com/office/drawing/2014/main" id="{C3CF5D98-1EE2-EB0F-7DBA-5F4AB3E25879}"/>
              </a:ext>
            </a:extLst>
          </p:cNvPr>
          <p:cNvSpPr/>
          <p:nvPr/>
        </p:nvSpPr>
        <p:spPr>
          <a:xfrm>
            <a:off x="1512050" y="4973366"/>
            <a:ext cx="7493037" cy="3423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lumMod val="75000"/>
                  </a:schemeClr>
                </a:solidFill>
                <a:latin typeface="Aptos" panose="020B0004020202020204" pitchFamily="34" charset="0"/>
              </a:rPr>
              <a:t>CA-Markov model overall agreement (Kno) &gt; 85% with both classifications </a:t>
            </a:r>
          </a:p>
        </p:txBody>
      </p:sp>
    </p:spTree>
    <p:extLst>
      <p:ext uri="{BB962C8B-B14F-4D97-AF65-F5344CB8AC3E}">
        <p14:creationId xmlns:p14="http://schemas.microsoft.com/office/powerpoint/2010/main" val="208434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C6D-827B-362D-D5DE-9A7680CA4C10}"/>
              </a:ext>
            </a:extLst>
          </p:cNvPr>
          <p:cNvSpPr>
            <a:spLocks noGrp="1"/>
          </p:cNvSpPr>
          <p:nvPr>
            <p:ph type="ctrTitle"/>
          </p:nvPr>
        </p:nvSpPr>
        <p:spPr>
          <a:xfrm>
            <a:off x="0" y="-15209"/>
            <a:ext cx="12192000" cy="696527"/>
          </a:xfrm>
          <a:solidFill>
            <a:schemeClr val="accent1">
              <a:lumMod val="50000"/>
            </a:schemeClr>
          </a:solidFill>
        </p:spPr>
        <p:txBody>
          <a:bodyPr anchor="ctr">
            <a:normAutofit/>
          </a:bodyPr>
          <a:lstStyle/>
          <a:p>
            <a:r>
              <a:rPr lang="en-GB"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0B0004020202020204" pitchFamily="34" charset="0"/>
              </a:rPr>
              <a:t>FORECASTED LCLU CLASSIFICATIONS 2023 – 2033 and 2033 - 2043</a:t>
            </a:r>
          </a:p>
        </p:txBody>
      </p:sp>
      <p:pic>
        <p:nvPicPr>
          <p:cNvPr id="5" name="Picture 4">
            <a:extLst>
              <a:ext uri="{FF2B5EF4-FFF2-40B4-BE49-F238E27FC236}">
                <a16:creationId xmlns:a16="http://schemas.microsoft.com/office/drawing/2014/main" id="{ED9CC45C-35A6-0B46-233E-CA9CB3B78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71" y="729000"/>
            <a:ext cx="9571658" cy="5400000"/>
          </a:xfrm>
          <a:prstGeom prst="rect">
            <a:avLst/>
          </a:prstGeom>
        </p:spPr>
      </p:pic>
    </p:spTree>
    <p:extLst>
      <p:ext uri="{BB962C8B-B14F-4D97-AF65-F5344CB8AC3E}">
        <p14:creationId xmlns:p14="http://schemas.microsoft.com/office/powerpoint/2010/main" val="3470406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1975</Words>
  <Application>Microsoft Office PowerPoint</Application>
  <PresentationFormat>Widescreen</PresentationFormat>
  <Paragraphs>120</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Calibri</vt:lpstr>
      <vt:lpstr>Calibri Light</vt:lpstr>
      <vt:lpstr>Times New Roman</vt:lpstr>
      <vt:lpstr>Wingdings</vt:lpstr>
      <vt:lpstr>Office Theme</vt:lpstr>
      <vt:lpstr>PowerPoint Presentation</vt:lpstr>
      <vt:lpstr>INTRODUCTION</vt:lpstr>
      <vt:lpstr>INTRODUCTION</vt:lpstr>
      <vt:lpstr>STUDY AREA</vt:lpstr>
      <vt:lpstr>METHODOLOGY</vt:lpstr>
      <vt:lpstr>RESULTS</vt:lpstr>
      <vt:lpstr>LCLU ACCURACY ASSESSMENT</vt:lpstr>
      <vt:lpstr>CA-MARKOV MODEL CALIBRATION</vt:lpstr>
      <vt:lpstr>FORECASTED LCLU CLASSIFICATIONS 2023 – 2033 and 2033 - 2043</vt:lpstr>
      <vt:lpstr>LAND COVER LAND USE (LCLU) COMPOSITION AND TEMPORAL TREND</vt:lpstr>
      <vt:lpstr>GAINS AND LOSSES</vt:lpstr>
      <vt:lpstr>LAND COVER DEGRADATION ASSESSMENT</vt:lpstr>
      <vt:lpstr>SPATIAL AND TEMPORAL DISTRIBUTION OF LAND COVER DEGRADATION </vt:lpstr>
      <vt:lpstr>CONCLUSIONS</vt:lpstr>
      <vt:lpstr>IMPLICATIONS OF THE RESULTS OF THE STUDY</vt:lpstr>
      <vt:lpstr>POLICY CONSIDERATIONS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zimba</dc:creator>
  <cp:lastModifiedBy>henry zimba</cp:lastModifiedBy>
  <cp:revision>177</cp:revision>
  <dcterms:created xsi:type="dcterms:W3CDTF">2024-04-07T14:12:52Z</dcterms:created>
  <dcterms:modified xsi:type="dcterms:W3CDTF">2024-04-15T23:28:44Z</dcterms:modified>
</cp:coreProperties>
</file>