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4"/>
    <p:sldMasterId id="2147483697" r:id="rId5"/>
    <p:sldMasterId id="2147483705" r:id="rId6"/>
  </p:sldMasterIdLst>
  <p:notesMasterIdLst>
    <p:notesMasterId r:id="rId17"/>
  </p:notesMasterIdLst>
  <p:sldIdLst>
    <p:sldId id="256" r:id="rId7"/>
    <p:sldId id="322" r:id="rId8"/>
    <p:sldId id="333" r:id="rId9"/>
    <p:sldId id="323" r:id="rId10"/>
    <p:sldId id="328" r:id="rId11"/>
    <p:sldId id="324" r:id="rId12"/>
    <p:sldId id="325" r:id="rId13"/>
    <p:sldId id="329" r:id="rId14"/>
    <p:sldId id="326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CD"/>
    <a:srgbClr val="1F4498"/>
    <a:srgbClr val="FF9900"/>
    <a:srgbClr val="E6E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35" autoAdjust="0"/>
    <p:restoredTop sz="78238" autoAdjust="0"/>
  </p:normalViewPr>
  <p:slideViewPr>
    <p:cSldViewPr snapToGrid="0" snapToObjects="1">
      <p:cViewPr varScale="1">
        <p:scale>
          <a:sx n="75" d="100"/>
          <a:sy n="75" d="100"/>
        </p:scale>
        <p:origin x="43" y="53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D4212C-6512-4472-9867-0D0EF0673F6E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567431E-28BF-4F08-8BC1-670896A030FE}">
      <dgm:prSet phldrT="[Text]"/>
      <dgm:spPr/>
      <dgm:t>
        <a:bodyPr/>
        <a:lstStyle/>
        <a:p>
          <a:r>
            <a:rPr lang="en-GB" dirty="0">
              <a:effectLst/>
              <a:latin typeface="+mn-lt"/>
              <a:ea typeface="Times New Roman" panose="02020603050405020304" pitchFamily="18" charset="0"/>
            </a:rPr>
            <a:t>Statistical</a:t>
          </a:r>
        </a:p>
        <a:p>
          <a:r>
            <a:rPr lang="en-GB" dirty="0">
              <a:effectLst/>
              <a:latin typeface="+mn-lt"/>
              <a:ea typeface="Times New Roman" panose="02020603050405020304" pitchFamily="18" charset="0"/>
            </a:rPr>
            <a:t> Analysis</a:t>
          </a:r>
          <a:endParaRPr lang="en-GB" dirty="0">
            <a:latin typeface="+mn-lt"/>
          </a:endParaRPr>
        </a:p>
      </dgm:t>
    </dgm:pt>
    <dgm:pt modelId="{47458FB8-69D1-4287-BA7A-7EA769CF3108}" type="parTrans" cxnId="{985B3AD6-0311-4172-B33B-7768B88DA9BE}">
      <dgm:prSet/>
      <dgm:spPr/>
      <dgm:t>
        <a:bodyPr/>
        <a:lstStyle/>
        <a:p>
          <a:endParaRPr lang="en-GB"/>
        </a:p>
      </dgm:t>
    </dgm:pt>
    <dgm:pt modelId="{BDB6CED1-65CF-4114-93B2-1C480C0C6882}" type="sibTrans" cxnId="{985B3AD6-0311-4172-B33B-7768B88DA9BE}">
      <dgm:prSet/>
      <dgm:spPr/>
      <dgm:t>
        <a:bodyPr/>
        <a:lstStyle/>
        <a:p>
          <a:endParaRPr lang="en-GB"/>
        </a:p>
      </dgm:t>
    </dgm:pt>
    <dgm:pt modelId="{DFD9DF95-5BE3-4D27-B932-1A1E7B8E67A6}">
      <dgm:prSet phldrT="[Text]"/>
      <dgm:spPr/>
      <dgm:t>
        <a:bodyPr/>
        <a:lstStyle/>
        <a:p>
          <a:r>
            <a:rPr lang="en-GB" dirty="0"/>
            <a:t>SPSS</a:t>
          </a:r>
        </a:p>
      </dgm:t>
    </dgm:pt>
    <dgm:pt modelId="{A000FAA2-B343-44BA-ADD1-310FC902871C}" type="parTrans" cxnId="{B2821DB9-FE71-4561-A915-CA7D666FB480}">
      <dgm:prSet/>
      <dgm:spPr/>
      <dgm:t>
        <a:bodyPr/>
        <a:lstStyle/>
        <a:p>
          <a:endParaRPr lang="en-GB"/>
        </a:p>
      </dgm:t>
    </dgm:pt>
    <dgm:pt modelId="{6C91913C-26F8-4CB3-85D3-B5293BE3AFEF}" type="sibTrans" cxnId="{B2821DB9-FE71-4561-A915-CA7D666FB480}">
      <dgm:prSet/>
      <dgm:spPr/>
      <dgm:t>
        <a:bodyPr/>
        <a:lstStyle/>
        <a:p>
          <a:endParaRPr lang="en-GB"/>
        </a:p>
      </dgm:t>
    </dgm:pt>
    <dgm:pt modelId="{2D45A57B-CD0E-42B2-8568-4AD36517FB1E}">
      <dgm:prSet phldrT="[Text]"/>
      <dgm:spPr/>
      <dgm:t>
        <a:bodyPr/>
        <a:lstStyle/>
        <a:p>
          <a:r>
            <a:rPr lang="en-GB" dirty="0"/>
            <a:t>Descriptive analysis</a:t>
          </a:r>
        </a:p>
      </dgm:t>
    </dgm:pt>
    <dgm:pt modelId="{7A7BB277-E681-462A-851C-F088222CE6B8}" type="parTrans" cxnId="{A4835E94-8515-4843-8530-66995A1A7A9E}">
      <dgm:prSet/>
      <dgm:spPr/>
      <dgm:t>
        <a:bodyPr/>
        <a:lstStyle/>
        <a:p>
          <a:endParaRPr lang="en-GB"/>
        </a:p>
      </dgm:t>
    </dgm:pt>
    <dgm:pt modelId="{5739BC84-012A-4C5C-95C4-E1EF72BCE5F5}" type="sibTrans" cxnId="{A4835E94-8515-4843-8530-66995A1A7A9E}">
      <dgm:prSet/>
      <dgm:spPr/>
      <dgm:t>
        <a:bodyPr/>
        <a:lstStyle/>
        <a:p>
          <a:endParaRPr lang="en-GB"/>
        </a:p>
      </dgm:t>
    </dgm:pt>
    <dgm:pt modelId="{4EBB853C-2751-4736-AF28-DFDB3DC339C0}">
      <dgm:prSet phldrT="[Text]"/>
      <dgm:spPr/>
      <dgm:t>
        <a:bodyPr/>
        <a:lstStyle/>
        <a:p>
          <a:r>
            <a:rPr lang="en-GB" dirty="0">
              <a:effectLst/>
              <a:latin typeface="+mn-lt"/>
              <a:ea typeface="Times New Roman" panose="02020603050405020304" pitchFamily="18" charset="0"/>
            </a:rPr>
            <a:t>Spatial </a:t>
          </a:r>
        </a:p>
        <a:p>
          <a:r>
            <a:rPr lang="en-GB" dirty="0">
              <a:effectLst/>
              <a:latin typeface="+mn-lt"/>
              <a:ea typeface="Times New Roman" panose="02020603050405020304" pitchFamily="18" charset="0"/>
            </a:rPr>
            <a:t>Analysis </a:t>
          </a:r>
          <a:endParaRPr lang="en-GB" dirty="0">
            <a:latin typeface="+mn-lt"/>
          </a:endParaRPr>
        </a:p>
      </dgm:t>
    </dgm:pt>
    <dgm:pt modelId="{2A1BBD3A-C191-489B-93BE-E10E5883BE9F}" type="parTrans" cxnId="{C3F41048-5E1B-48BF-B928-CE661F53ABE8}">
      <dgm:prSet/>
      <dgm:spPr/>
      <dgm:t>
        <a:bodyPr/>
        <a:lstStyle/>
        <a:p>
          <a:endParaRPr lang="en-GB"/>
        </a:p>
      </dgm:t>
    </dgm:pt>
    <dgm:pt modelId="{1DA5DAE1-99BB-4F71-A0D0-0D39F94933BC}" type="sibTrans" cxnId="{C3F41048-5E1B-48BF-B928-CE661F53ABE8}">
      <dgm:prSet/>
      <dgm:spPr/>
      <dgm:t>
        <a:bodyPr/>
        <a:lstStyle/>
        <a:p>
          <a:endParaRPr lang="en-GB"/>
        </a:p>
      </dgm:t>
    </dgm:pt>
    <dgm:pt modelId="{A1BEFA3E-73AA-4EE3-A3BD-BE0FAECC3C18}">
      <dgm:prSet phldrT="[Text]"/>
      <dgm:spPr/>
      <dgm:t>
        <a:bodyPr/>
        <a:lstStyle/>
        <a:p>
          <a:r>
            <a:rPr lang="en-GB" dirty="0"/>
            <a:t>QGIS</a:t>
          </a:r>
        </a:p>
      </dgm:t>
    </dgm:pt>
    <dgm:pt modelId="{2BDDA505-F33A-40AF-A6A7-171C60087C34}" type="parTrans" cxnId="{6CD9CCCD-289B-42B3-BBE1-A8165DD57FFA}">
      <dgm:prSet/>
      <dgm:spPr/>
      <dgm:t>
        <a:bodyPr/>
        <a:lstStyle/>
        <a:p>
          <a:endParaRPr lang="en-GB"/>
        </a:p>
      </dgm:t>
    </dgm:pt>
    <dgm:pt modelId="{9ABB839B-210F-45E8-BFF2-D6035A4B6633}" type="sibTrans" cxnId="{6CD9CCCD-289B-42B3-BBE1-A8165DD57FFA}">
      <dgm:prSet/>
      <dgm:spPr/>
      <dgm:t>
        <a:bodyPr/>
        <a:lstStyle/>
        <a:p>
          <a:endParaRPr lang="en-GB"/>
        </a:p>
      </dgm:t>
    </dgm:pt>
    <dgm:pt modelId="{F8A71D25-F5AB-419F-B387-87E185B5269B}">
      <dgm:prSet phldrT="[Text]"/>
      <dgm:spPr/>
      <dgm:t>
        <a:bodyPr/>
        <a:lstStyle/>
        <a:p>
          <a:r>
            <a:rPr lang="en-GB" dirty="0"/>
            <a:t>Correlation between LST and NDVI</a:t>
          </a:r>
        </a:p>
      </dgm:t>
    </dgm:pt>
    <dgm:pt modelId="{00DB35A5-7EA2-4391-8253-31AC73926B8D}" type="parTrans" cxnId="{661DB025-6B65-42E0-A1E0-93536B97C792}">
      <dgm:prSet/>
      <dgm:spPr/>
      <dgm:t>
        <a:bodyPr/>
        <a:lstStyle/>
        <a:p>
          <a:endParaRPr lang="en-GB"/>
        </a:p>
      </dgm:t>
    </dgm:pt>
    <dgm:pt modelId="{2A582CFE-1B46-4EC5-A371-FE44507FBC63}" type="sibTrans" cxnId="{661DB025-6B65-42E0-A1E0-93536B97C792}">
      <dgm:prSet/>
      <dgm:spPr/>
      <dgm:t>
        <a:bodyPr/>
        <a:lstStyle/>
        <a:p>
          <a:endParaRPr lang="en-GB"/>
        </a:p>
      </dgm:t>
    </dgm:pt>
    <dgm:pt modelId="{A11B4BD4-EBC4-46C7-B476-99DA8831DD66}">
      <dgm:prSet/>
      <dgm:spPr/>
      <dgm:t>
        <a:bodyPr/>
        <a:lstStyle/>
        <a:p>
          <a:r>
            <a:rPr lang="en-GB" dirty="0"/>
            <a:t>Spearman Correlation</a:t>
          </a:r>
        </a:p>
      </dgm:t>
    </dgm:pt>
    <dgm:pt modelId="{579109CF-1DAF-4123-B0B5-82D01224A7AD}" type="parTrans" cxnId="{BE9BA947-AD49-411A-823E-7832D76645D5}">
      <dgm:prSet/>
      <dgm:spPr/>
      <dgm:t>
        <a:bodyPr/>
        <a:lstStyle/>
        <a:p>
          <a:endParaRPr lang="en-GB"/>
        </a:p>
      </dgm:t>
    </dgm:pt>
    <dgm:pt modelId="{B2991971-20AA-4C3E-99AC-9693250673CC}" type="sibTrans" cxnId="{BE9BA947-AD49-411A-823E-7832D76645D5}">
      <dgm:prSet/>
      <dgm:spPr/>
      <dgm:t>
        <a:bodyPr/>
        <a:lstStyle/>
        <a:p>
          <a:endParaRPr lang="en-GB"/>
        </a:p>
      </dgm:t>
    </dgm:pt>
    <dgm:pt modelId="{7A6FA0EF-866E-4D79-880E-22901E282F6F}">
      <dgm:prSet/>
      <dgm:spPr/>
      <dgm:t>
        <a:bodyPr/>
        <a:lstStyle/>
        <a:p>
          <a:r>
            <a:rPr lang="en-GB" dirty="0"/>
            <a:t>Linear regression</a:t>
          </a:r>
        </a:p>
      </dgm:t>
    </dgm:pt>
    <dgm:pt modelId="{5D89C62A-0F21-457E-A49D-EF8B65E56FA4}" type="parTrans" cxnId="{3F32B4ED-06CA-42F5-B326-E144031FF40F}">
      <dgm:prSet/>
      <dgm:spPr/>
      <dgm:t>
        <a:bodyPr/>
        <a:lstStyle/>
        <a:p>
          <a:endParaRPr lang="en-GB"/>
        </a:p>
      </dgm:t>
    </dgm:pt>
    <dgm:pt modelId="{2B2D5580-2CAC-4D90-9E84-112C20BA96A4}" type="sibTrans" cxnId="{3F32B4ED-06CA-42F5-B326-E144031FF40F}">
      <dgm:prSet/>
      <dgm:spPr/>
      <dgm:t>
        <a:bodyPr/>
        <a:lstStyle/>
        <a:p>
          <a:endParaRPr lang="en-GB"/>
        </a:p>
      </dgm:t>
    </dgm:pt>
    <dgm:pt modelId="{ED8B699B-9710-426E-862E-A19CBB88FF6C}" type="pres">
      <dgm:prSet presAssocID="{3ED4212C-6512-4472-9867-0D0EF0673F6E}" presName="Name0" presStyleCnt="0">
        <dgm:presLayoutVars>
          <dgm:dir/>
          <dgm:animLvl val="lvl"/>
          <dgm:resizeHandles val="exact"/>
        </dgm:presLayoutVars>
      </dgm:prSet>
      <dgm:spPr/>
    </dgm:pt>
    <dgm:pt modelId="{9EFEA84E-5088-4701-9406-198C4129C33F}" type="pres">
      <dgm:prSet presAssocID="{A567431E-28BF-4F08-8BC1-670896A030FE}" presName="vertFlow" presStyleCnt="0"/>
      <dgm:spPr/>
    </dgm:pt>
    <dgm:pt modelId="{A3E55051-A1AA-48FF-9DFD-96CF81BBAD00}" type="pres">
      <dgm:prSet presAssocID="{A567431E-28BF-4F08-8BC1-670896A030FE}" presName="header" presStyleLbl="node1" presStyleIdx="0" presStyleCnt="2" custScaleY="166659"/>
      <dgm:spPr/>
    </dgm:pt>
    <dgm:pt modelId="{D736F51E-ADFC-40C2-9AF9-037D6BC9D32D}" type="pres">
      <dgm:prSet presAssocID="{A000FAA2-B343-44BA-ADD1-310FC902871C}" presName="parTrans" presStyleLbl="sibTrans2D1" presStyleIdx="0" presStyleCnt="6"/>
      <dgm:spPr/>
    </dgm:pt>
    <dgm:pt modelId="{94EF82F1-D6BD-40A9-92F0-7D2F86389B34}" type="pres">
      <dgm:prSet presAssocID="{DFD9DF95-5BE3-4D27-B932-1A1E7B8E67A6}" presName="child" presStyleLbl="alignAccFollowNode1" presStyleIdx="0" presStyleCnt="6">
        <dgm:presLayoutVars>
          <dgm:chMax val="0"/>
          <dgm:bulletEnabled val="1"/>
        </dgm:presLayoutVars>
      </dgm:prSet>
      <dgm:spPr/>
    </dgm:pt>
    <dgm:pt modelId="{48BBD9A3-B67F-4346-BAAE-A2A3F2A6A155}" type="pres">
      <dgm:prSet presAssocID="{6C91913C-26F8-4CB3-85D3-B5293BE3AFEF}" presName="sibTrans" presStyleLbl="sibTrans2D1" presStyleIdx="1" presStyleCnt="6"/>
      <dgm:spPr/>
    </dgm:pt>
    <dgm:pt modelId="{0F430558-93D7-43B9-9A38-08BDECCBCBD6}" type="pres">
      <dgm:prSet presAssocID="{2D45A57B-CD0E-42B2-8568-4AD36517FB1E}" presName="child" presStyleLbl="alignAccFollowNode1" presStyleIdx="1" presStyleCnt="6" custScaleY="172132">
        <dgm:presLayoutVars>
          <dgm:chMax val="0"/>
          <dgm:bulletEnabled val="1"/>
        </dgm:presLayoutVars>
      </dgm:prSet>
      <dgm:spPr/>
    </dgm:pt>
    <dgm:pt modelId="{22CF7425-4D28-40FA-9098-919F58858C68}" type="pres">
      <dgm:prSet presAssocID="{5739BC84-012A-4C5C-95C4-E1EF72BCE5F5}" presName="sibTrans" presStyleLbl="sibTrans2D1" presStyleIdx="2" presStyleCnt="6"/>
      <dgm:spPr/>
    </dgm:pt>
    <dgm:pt modelId="{7EE52A0E-71ED-4E49-B38A-C8EEECB0AA0F}" type="pres">
      <dgm:prSet presAssocID="{A11B4BD4-EBC4-46C7-B476-99DA8831DD66}" presName="child" presStyleLbl="alignAccFollowNode1" presStyleIdx="2" presStyleCnt="6" custScaleY="171786">
        <dgm:presLayoutVars>
          <dgm:chMax val="0"/>
          <dgm:bulletEnabled val="1"/>
        </dgm:presLayoutVars>
      </dgm:prSet>
      <dgm:spPr/>
    </dgm:pt>
    <dgm:pt modelId="{FBD6A0BA-4267-4BF7-9793-5EC32DB98F72}" type="pres">
      <dgm:prSet presAssocID="{B2991971-20AA-4C3E-99AC-9693250673CC}" presName="sibTrans" presStyleLbl="sibTrans2D1" presStyleIdx="3" presStyleCnt="6"/>
      <dgm:spPr/>
    </dgm:pt>
    <dgm:pt modelId="{EC1882A0-A0AA-4767-AD70-B9D13056FD2E}" type="pres">
      <dgm:prSet presAssocID="{7A6FA0EF-866E-4D79-880E-22901E282F6F}" presName="child" presStyleLbl="alignAccFollowNode1" presStyleIdx="3" presStyleCnt="6" custScaleY="176319">
        <dgm:presLayoutVars>
          <dgm:chMax val="0"/>
          <dgm:bulletEnabled val="1"/>
        </dgm:presLayoutVars>
      </dgm:prSet>
      <dgm:spPr/>
    </dgm:pt>
    <dgm:pt modelId="{FDA7BA9D-2B15-4CC1-98D0-EFED54370BEA}" type="pres">
      <dgm:prSet presAssocID="{A567431E-28BF-4F08-8BC1-670896A030FE}" presName="hSp" presStyleCnt="0"/>
      <dgm:spPr/>
    </dgm:pt>
    <dgm:pt modelId="{71F8AAAB-112A-4B6E-AA75-45198AE28D10}" type="pres">
      <dgm:prSet presAssocID="{4EBB853C-2751-4736-AF28-DFDB3DC339C0}" presName="vertFlow" presStyleCnt="0"/>
      <dgm:spPr/>
    </dgm:pt>
    <dgm:pt modelId="{CC3071D1-3009-4A07-BB7C-1D433170B33D}" type="pres">
      <dgm:prSet presAssocID="{4EBB853C-2751-4736-AF28-DFDB3DC339C0}" presName="header" presStyleLbl="node1" presStyleIdx="1" presStyleCnt="2" custScaleY="166081"/>
      <dgm:spPr/>
    </dgm:pt>
    <dgm:pt modelId="{13298699-38E8-41FF-BC2E-4C0BE4CE666D}" type="pres">
      <dgm:prSet presAssocID="{2BDDA505-F33A-40AF-A6A7-171C60087C34}" presName="parTrans" presStyleLbl="sibTrans2D1" presStyleIdx="4" presStyleCnt="6"/>
      <dgm:spPr/>
    </dgm:pt>
    <dgm:pt modelId="{A9DB127D-23E2-451B-BB1F-CBECE7EB0F60}" type="pres">
      <dgm:prSet presAssocID="{A1BEFA3E-73AA-4EE3-A3BD-BE0FAECC3C18}" presName="child" presStyleLbl="alignAccFollowNode1" presStyleIdx="4" presStyleCnt="6">
        <dgm:presLayoutVars>
          <dgm:chMax val="0"/>
          <dgm:bulletEnabled val="1"/>
        </dgm:presLayoutVars>
      </dgm:prSet>
      <dgm:spPr/>
    </dgm:pt>
    <dgm:pt modelId="{B9BF1886-8BB8-41CB-946D-B979116698D9}" type="pres">
      <dgm:prSet presAssocID="{9ABB839B-210F-45E8-BFF2-D6035A4B6633}" presName="sibTrans" presStyleLbl="sibTrans2D1" presStyleIdx="5" presStyleCnt="6"/>
      <dgm:spPr/>
    </dgm:pt>
    <dgm:pt modelId="{8682878A-8EA7-4926-B992-A56AEA4818CC}" type="pres">
      <dgm:prSet presAssocID="{F8A71D25-F5AB-419F-B387-87E185B5269B}" presName="child" presStyleLbl="alignAccFollowNode1" presStyleIdx="5" presStyleCnt="6" custScaleY="191117">
        <dgm:presLayoutVars>
          <dgm:chMax val="0"/>
          <dgm:bulletEnabled val="1"/>
        </dgm:presLayoutVars>
      </dgm:prSet>
      <dgm:spPr/>
    </dgm:pt>
  </dgm:ptLst>
  <dgm:cxnLst>
    <dgm:cxn modelId="{AAC77902-596F-4224-AB70-EBE88E528882}" type="presOf" srcId="{F8A71D25-F5AB-419F-B387-87E185B5269B}" destId="{8682878A-8EA7-4926-B992-A56AEA4818CC}" srcOrd="0" destOrd="0" presId="urn:microsoft.com/office/officeart/2005/8/layout/lProcess1"/>
    <dgm:cxn modelId="{DCA89306-0DF8-454B-9798-F4B0F82A3B47}" type="presOf" srcId="{A11B4BD4-EBC4-46C7-B476-99DA8831DD66}" destId="{7EE52A0E-71ED-4E49-B38A-C8EEECB0AA0F}" srcOrd="0" destOrd="0" presId="urn:microsoft.com/office/officeart/2005/8/layout/lProcess1"/>
    <dgm:cxn modelId="{661DB025-6B65-42E0-A1E0-93536B97C792}" srcId="{4EBB853C-2751-4736-AF28-DFDB3DC339C0}" destId="{F8A71D25-F5AB-419F-B387-87E185B5269B}" srcOrd="1" destOrd="0" parTransId="{00DB35A5-7EA2-4391-8253-31AC73926B8D}" sibTransId="{2A582CFE-1B46-4EC5-A371-FE44507FBC63}"/>
    <dgm:cxn modelId="{41745A31-A20E-4A92-A161-25E9166E22B0}" type="presOf" srcId="{2D45A57B-CD0E-42B2-8568-4AD36517FB1E}" destId="{0F430558-93D7-43B9-9A38-08BDECCBCBD6}" srcOrd="0" destOrd="0" presId="urn:microsoft.com/office/officeart/2005/8/layout/lProcess1"/>
    <dgm:cxn modelId="{1CBCD837-0113-43E7-90BA-8A4E795F6349}" type="presOf" srcId="{5739BC84-012A-4C5C-95C4-E1EF72BCE5F5}" destId="{22CF7425-4D28-40FA-9098-919F58858C68}" srcOrd="0" destOrd="0" presId="urn:microsoft.com/office/officeart/2005/8/layout/lProcess1"/>
    <dgm:cxn modelId="{DCEA9B3D-683B-482D-B384-71674D2947DA}" type="presOf" srcId="{A1BEFA3E-73AA-4EE3-A3BD-BE0FAECC3C18}" destId="{A9DB127D-23E2-451B-BB1F-CBECE7EB0F60}" srcOrd="0" destOrd="0" presId="urn:microsoft.com/office/officeart/2005/8/layout/lProcess1"/>
    <dgm:cxn modelId="{87F7C15B-7A69-44CA-BD22-0BA1DB4C44D0}" type="presOf" srcId="{9ABB839B-210F-45E8-BFF2-D6035A4B6633}" destId="{B9BF1886-8BB8-41CB-946D-B979116698D9}" srcOrd="0" destOrd="0" presId="urn:microsoft.com/office/officeart/2005/8/layout/lProcess1"/>
    <dgm:cxn modelId="{BE9BA947-AD49-411A-823E-7832D76645D5}" srcId="{A567431E-28BF-4F08-8BC1-670896A030FE}" destId="{A11B4BD4-EBC4-46C7-B476-99DA8831DD66}" srcOrd="2" destOrd="0" parTransId="{579109CF-1DAF-4123-B0B5-82D01224A7AD}" sibTransId="{B2991971-20AA-4C3E-99AC-9693250673CC}"/>
    <dgm:cxn modelId="{C3F41048-5E1B-48BF-B928-CE661F53ABE8}" srcId="{3ED4212C-6512-4472-9867-0D0EF0673F6E}" destId="{4EBB853C-2751-4736-AF28-DFDB3DC339C0}" srcOrd="1" destOrd="0" parTransId="{2A1BBD3A-C191-489B-93BE-E10E5883BE9F}" sibTransId="{1DA5DAE1-99BB-4F71-A0D0-0D39F94933BC}"/>
    <dgm:cxn modelId="{BD879969-0294-47C7-8866-A5391E94F26E}" type="presOf" srcId="{DFD9DF95-5BE3-4D27-B932-1A1E7B8E67A6}" destId="{94EF82F1-D6BD-40A9-92F0-7D2F86389B34}" srcOrd="0" destOrd="0" presId="urn:microsoft.com/office/officeart/2005/8/layout/lProcess1"/>
    <dgm:cxn modelId="{18C2B36F-FD00-4186-BF38-05A1C1AADD59}" type="presOf" srcId="{4EBB853C-2751-4736-AF28-DFDB3DC339C0}" destId="{CC3071D1-3009-4A07-BB7C-1D433170B33D}" srcOrd="0" destOrd="0" presId="urn:microsoft.com/office/officeart/2005/8/layout/lProcess1"/>
    <dgm:cxn modelId="{3E8CD653-EC46-46CC-87A2-629FCF3705B1}" type="presOf" srcId="{6C91913C-26F8-4CB3-85D3-B5293BE3AFEF}" destId="{48BBD9A3-B67F-4346-BAAE-A2A3F2A6A155}" srcOrd="0" destOrd="0" presId="urn:microsoft.com/office/officeart/2005/8/layout/lProcess1"/>
    <dgm:cxn modelId="{22608756-B08A-4A2D-8323-E611CCFBE19C}" type="presOf" srcId="{A567431E-28BF-4F08-8BC1-670896A030FE}" destId="{A3E55051-A1AA-48FF-9DFD-96CF81BBAD00}" srcOrd="0" destOrd="0" presId="urn:microsoft.com/office/officeart/2005/8/layout/lProcess1"/>
    <dgm:cxn modelId="{E29C337B-A81B-4C62-ADF6-D56853BA50BD}" type="presOf" srcId="{7A6FA0EF-866E-4D79-880E-22901E282F6F}" destId="{EC1882A0-A0AA-4767-AD70-B9D13056FD2E}" srcOrd="0" destOrd="0" presId="urn:microsoft.com/office/officeart/2005/8/layout/lProcess1"/>
    <dgm:cxn modelId="{7F28D98F-873C-492D-B48D-9B0DF5F65F10}" type="presOf" srcId="{B2991971-20AA-4C3E-99AC-9693250673CC}" destId="{FBD6A0BA-4267-4BF7-9793-5EC32DB98F72}" srcOrd="0" destOrd="0" presId="urn:microsoft.com/office/officeart/2005/8/layout/lProcess1"/>
    <dgm:cxn modelId="{A4835E94-8515-4843-8530-66995A1A7A9E}" srcId="{A567431E-28BF-4F08-8BC1-670896A030FE}" destId="{2D45A57B-CD0E-42B2-8568-4AD36517FB1E}" srcOrd="1" destOrd="0" parTransId="{7A7BB277-E681-462A-851C-F088222CE6B8}" sibTransId="{5739BC84-012A-4C5C-95C4-E1EF72BCE5F5}"/>
    <dgm:cxn modelId="{94147FA8-CB40-4331-95EB-BBA056EB04E1}" type="presOf" srcId="{3ED4212C-6512-4472-9867-0D0EF0673F6E}" destId="{ED8B699B-9710-426E-862E-A19CBB88FF6C}" srcOrd="0" destOrd="0" presId="urn:microsoft.com/office/officeart/2005/8/layout/lProcess1"/>
    <dgm:cxn modelId="{B2821DB9-FE71-4561-A915-CA7D666FB480}" srcId="{A567431E-28BF-4F08-8BC1-670896A030FE}" destId="{DFD9DF95-5BE3-4D27-B932-1A1E7B8E67A6}" srcOrd="0" destOrd="0" parTransId="{A000FAA2-B343-44BA-ADD1-310FC902871C}" sibTransId="{6C91913C-26F8-4CB3-85D3-B5293BE3AFEF}"/>
    <dgm:cxn modelId="{6CD9CCCD-289B-42B3-BBE1-A8165DD57FFA}" srcId="{4EBB853C-2751-4736-AF28-DFDB3DC339C0}" destId="{A1BEFA3E-73AA-4EE3-A3BD-BE0FAECC3C18}" srcOrd="0" destOrd="0" parTransId="{2BDDA505-F33A-40AF-A6A7-171C60087C34}" sibTransId="{9ABB839B-210F-45E8-BFF2-D6035A4B6633}"/>
    <dgm:cxn modelId="{8D5EA5D4-005F-4682-84A6-BDA5A6A1300E}" type="presOf" srcId="{A000FAA2-B343-44BA-ADD1-310FC902871C}" destId="{D736F51E-ADFC-40C2-9AF9-037D6BC9D32D}" srcOrd="0" destOrd="0" presId="urn:microsoft.com/office/officeart/2005/8/layout/lProcess1"/>
    <dgm:cxn modelId="{985B3AD6-0311-4172-B33B-7768B88DA9BE}" srcId="{3ED4212C-6512-4472-9867-0D0EF0673F6E}" destId="{A567431E-28BF-4F08-8BC1-670896A030FE}" srcOrd="0" destOrd="0" parTransId="{47458FB8-69D1-4287-BA7A-7EA769CF3108}" sibTransId="{BDB6CED1-65CF-4114-93B2-1C480C0C6882}"/>
    <dgm:cxn modelId="{112F82E2-4005-49C5-87CE-3D3B3A4501F7}" type="presOf" srcId="{2BDDA505-F33A-40AF-A6A7-171C60087C34}" destId="{13298699-38E8-41FF-BC2E-4C0BE4CE666D}" srcOrd="0" destOrd="0" presId="urn:microsoft.com/office/officeart/2005/8/layout/lProcess1"/>
    <dgm:cxn modelId="{3F32B4ED-06CA-42F5-B326-E144031FF40F}" srcId="{A567431E-28BF-4F08-8BC1-670896A030FE}" destId="{7A6FA0EF-866E-4D79-880E-22901E282F6F}" srcOrd="3" destOrd="0" parTransId="{5D89C62A-0F21-457E-A49D-EF8B65E56FA4}" sibTransId="{2B2D5580-2CAC-4D90-9E84-112C20BA96A4}"/>
    <dgm:cxn modelId="{56305B7F-1D34-4E9E-BDEF-C95597DED02A}" type="presParOf" srcId="{ED8B699B-9710-426E-862E-A19CBB88FF6C}" destId="{9EFEA84E-5088-4701-9406-198C4129C33F}" srcOrd="0" destOrd="0" presId="urn:microsoft.com/office/officeart/2005/8/layout/lProcess1"/>
    <dgm:cxn modelId="{A794B93C-9A7E-43BE-8C88-A248883645CE}" type="presParOf" srcId="{9EFEA84E-5088-4701-9406-198C4129C33F}" destId="{A3E55051-A1AA-48FF-9DFD-96CF81BBAD00}" srcOrd="0" destOrd="0" presId="urn:microsoft.com/office/officeart/2005/8/layout/lProcess1"/>
    <dgm:cxn modelId="{042E440A-4B45-47A5-A5E7-77F43E25E3C3}" type="presParOf" srcId="{9EFEA84E-5088-4701-9406-198C4129C33F}" destId="{D736F51E-ADFC-40C2-9AF9-037D6BC9D32D}" srcOrd="1" destOrd="0" presId="urn:microsoft.com/office/officeart/2005/8/layout/lProcess1"/>
    <dgm:cxn modelId="{84BB91C4-7522-45F2-928F-CED47159F045}" type="presParOf" srcId="{9EFEA84E-5088-4701-9406-198C4129C33F}" destId="{94EF82F1-D6BD-40A9-92F0-7D2F86389B34}" srcOrd="2" destOrd="0" presId="urn:microsoft.com/office/officeart/2005/8/layout/lProcess1"/>
    <dgm:cxn modelId="{0371985C-969B-4EF4-A025-77E06E2E3A39}" type="presParOf" srcId="{9EFEA84E-5088-4701-9406-198C4129C33F}" destId="{48BBD9A3-B67F-4346-BAAE-A2A3F2A6A155}" srcOrd="3" destOrd="0" presId="urn:microsoft.com/office/officeart/2005/8/layout/lProcess1"/>
    <dgm:cxn modelId="{5F69F38A-407D-49FA-BF6C-7DDB01D36E3D}" type="presParOf" srcId="{9EFEA84E-5088-4701-9406-198C4129C33F}" destId="{0F430558-93D7-43B9-9A38-08BDECCBCBD6}" srcOrd="4" destOrd="0" presId="urn:microsoft.com/office/officeart/2005/8/layout/lProcess1"/>
    <dgm:cxn modelId="{D736A498-CB04-4776-81DF-540F7A0E5559}" type="presParOf" srcId="{9EFEA84E-5088-4701-9406-198C4129C33F}" destId="{22CF7425-4D28-40FA-9098-919F58858C68}" srcOrd="5" destOrd="0" presId="urn:microsoft.com/office/officeart/2005/8/layout/lProcess1"/>
    <dgm:cxn modelId="{0D9D1388-0619-4B5A-AEFC-D61874AFCB88}" type="presParOf" srcId="{9EFEA84E-5088-4701-9406-198C4129C33F}" destId="{7EE52A0E-71ED-4E49-B38A-C8EEECB0AA0F}" srcOrd="6" destOrd="0" presId="urn:microsoft.com/office/officeart/2005/8/layout/lProcess1"/>
    <dgm:cxn modelId="{3F4E9CE1-CD13-46FB-BF0F-0562359A5763}" type="presParOf" srcId="{9EFEA84E-5088-4701-9406-198C4129C33F}" destId="{FBD6A0BA-4267-4BF7-9793-5EC32DB98F72}" srcOrd="7" destOrd="0" presId="urn:microsoft.com/office/officeart/2005/8/layout/lProcess1"/>
    <dgm:cxn modelId="{3B0C226D-786A-4B09-B6AA-EEF2F1CA9808}" type="presParOf" srcId="{9EFEA84E-5088-4701-9406-198C4129C33F}" destId="{EC1882A0-A0AA-4767-AD70-B9D13056FD2E}" srcOrd="8" destOrd="0" presId="urn:microsoft.com/office/officeart/2005/8/layout/lProcess1"/>
    <dgm:cxn modelId="{6B06F6D8-54F1-4DEC-93A9-9E7588D88369}" type="presParOf" srcId="{ED8B699B-9710-426E-862E-A19CBB88FF6C}" destId="{FDA7BA9D-2B15-4CC1-98D0-EFED54370BEA}" srcOrd="1" destOrd="0" presId="urn:microsoft.com/office/officeart/2005/8/layout/lProcess1"/>
    <dgm:cxn modelId="{E457A984-5BC7-4A09-9B5C-1DBE715756AD}" type="presParOf" srcId="{ED8B699B-9710-426E-862E-A19CBB88FF6C}" destId="{71F8AAAB-112A-4B6E-AA75-45198AE28D10}" srcOrd="2" destOrd="0" presId="urn:microsoft.com/office/officeart/2005/8/layout/lProcess1"/>
    <dgm:cxn modelId="{5476ABB0-7A72-486C-A58B-0F74632B8086}" type="presParOf" srcId="{71F8AAAB-112A-4B6E-AA75-45198AE28D10}" destId="{CC3071D1-3009-4A07-BB7C-1D433170B33D}" srcOrd="0" destOrd="0" presId="urn:microsoft.com/office/officeart/2005/8/layout/lProcess1"/>
    <dgm:cxn modelId="{14EDD04D-171F-44BF-BB31-7A1FB31B88D7}" type="presParOf" srcId="{71F8AAAB-112A-4B6E-AA75-45198AE28D10}" destId="{13298699-38E8-41FF-BC2E-4C0BE4CE666D}" srcOrd="1" destOrd="0" presId="urn:microsoft.com/office/officeart/2005/8/layout/lProcess1"/>
    <dgm:cxn modelId="{16DE28EE-76E3-4A1D-A6AF-1F0B4EC7213C}" type="presParOf" srcId="{71F8AAAB-112A-4B6E-AA75-45198AE28D10}" destId="{A9DB127D-23E2-451B-BB1F-CBECE7EB0F60}" srcOrd="2" destOrd="0" presId="urn:microsoft.com/office/officeart/2005/8/layout/lProcess1"/>
    <dgm:cxn modelId="{6C583A75-DAC7-43F8-9FD9-4E605E906AF4}" type="presParOf" srcId="{71F8AAAB-112A-4B6E-AA75-45198AE28D10}" destId="{B9BF1886-8BB8-41CB-946D-B979116698D9}" srcOrd="3" destOrd="0" presId="urn:microsoft.com/office/officeart/2005/8/layout/lProcess1"/>
    <dgm:cxn modelId="{E81C79A0-F3C8-4883-8D27-116BB4B8BC6E}" type="presParOf" srcId="{71F8AAAB-112A-4B6E-AA75-45198AE28D10}" destId="{8682878A-8EA7-4926-B992-A56AEA4818CC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55051-A1AA-48FF-9DFD-96CF81BBAD00}">
      <dsp:nvSpPr>
        <dsp:cNvPr id="0" name=""/>
        <dsp:cNvSpPr/>
      </dsp:nvSpPr>
      <dsp:spPr>
        <a:xfrm>
          <a:off x="2322" y="1929"/>
          <a:ext cx="1815404" cy="756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effectLst/>
              <a:latin typeface="+mn-lt"/>
              <a:ea typeface="Times New Roman" panose="02020603050405020304" pitchFamily="18" charset="0"/>
            </a:rPr>
            <a:t>Statistical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effectLst/>
              <a:latin typeface="+mn-lt"/>
              <a:ea typeface="Times New Roman" panose="02020603050405020304" pitchFamily="18" charset="0"/>
            </a:rPr>
            <a:t> Analysis</a:t>
          </a:r>
          <a:endParaRPr lang="en-GB" sz="1900" kern="1200" dirty="0">
            <a:latin typeface="+mn-lt"/>
          </a:endParaRPr>
        </a:p>
      </dsp:txBody>
      <dsp:txXfrm>
        <a:off x="24476" y="24083"/>
        <a:ext cx="1771096" cy="712075"/>
      </dsp:txXfrm>
    </dsp:sp>
    <dsp:sp modelId="{D736F51E-ADFC-40C2-9AF9-037D6BC9D32D}">
      <dsp:nvSpPr>
        <dsp:cNvPr id="0" name=""/>
        <dsp:cNvSpPr/>
      </dsp:nvSpPr>
      <dsp:spPr>
        <a:xfrm rot="5400000">
          <a:off x="870312" y="798025"/>
          <a:ext cx="79423" cy="794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F82F1-D6BD-40A9-92F0-7D2F86389B34}">
      <dsp:nvSpPr>
        <dsp:cNvPr id="0" name=""/>
        <dsp:cNvSpPr/>
      </dsp:nvSpPr>
      <dsp:spPr>
        <a:xfrm>
          <a:off x="2322" y="917161"/>
          <a:ext cx="1815404" cy="45385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SPSS</a:t>
          </a:r>
        </a:p>
      </dsp:txBody>
      <dsp:txXfrm>
        <a:off x="15615" y="930454"/>
        <a:ext cx="1788818" cy="427265"/>
      </dsp:txXfrm>
    </dsp:sp>
    <dsp:sp modelId="{48BBD9A3-B67F-4346-BAAE-A2A3F2A6A155}">
      <dsp:nvSpPr>
        <dsp:cNvPr id="0" name=""/>
        <dsp:cNvSpPr/>
      </dsp:nvSpPr>
      <dsp:spPr>
        <a:xfrm rot="5400000">
          <a:off x="870312" y="1410724"/>
          <a:ext cx="79423" cy="794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30558-93D7-43B9-9A38-08BDECCBCBD6}">
      <dsp:nvSpPr>
        <dsp:cNvPr id="0" name=""/>
        <dsp:cNvSpPr/>
      </dsp:nvSpPr>
      <dsp:spPr>
        <a:xfrm>
          <a:off x="2322" y="1529860"/>
          <a:ext cx="1815404" cy="7812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Descriptive analysis</a:t>
          </a:r>
        </a:p>
      </dsp:txBody>
      <dsp:txXfrm>
        <a:off x="25203" y="1552741"/>
        <a:ext cx="1769642" cy="735461"/>
      </dsp:txXfrm>
    </dsp:sp>
    <dsp:sp modelId="{22CF7425-4D28-40FA-9098-919F58858C68}">
      <dsp:nvSpPr>
        <dsp:cNvPr id="0" name=""/>
        <dsp:cNvSpPr/>
      </dsp:nvSpPr>
      <dsp:spPr>
        <a:xfrm rot="5400000">
          <a:off x="870312" y="2350795"/>
          <a:ext cx="79423" cy="794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52A0E-71ED-4E49-B38A-C8EEECB0AA0F}">
      <dsp:nvSpPr>
        <dsp:cNvPr id="0" name=""/>
        <dsp:cNvSpPr/>
      </dsp:nvSpPr>
      <dsp:spPr>
        <a:xfrm>
          <a:off x="2322" y="2469931"/>
          <a:ext cx="1815404" cy="77965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Spearman Correlation</a:t>
          </a:r>
        </a:p>
      </dsp:txBody>
      <dsp:txXfrm>
        <a:off x="25157" y="2492766"/>
        <a:ext cx="1769734" cy="733982"/>
      </dsp:txXfrm>
    </dsp:sp>
    <dsp:sp modelId="{FBD6A0BA-4267-4BF7-9793-5EC32DB98F72}">
      <dsp:nvSpPr>
        <dsp:cNvPr id="0" name=""/>
        <dsp:cNvSpPr/>
      </dsp:nvSpPr>
      <dsp:spPr>
        <a:xfrm rot="5400000">
          <a:off x="870312" y="3289296"/>
          <a:ext cx="79423" cy="794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1882A0-A0AA-4767-AD70-B9D13056FD2E}">
      <dsp:nvSpPr>
        <dsp:cNvPr id="0" name=""/>
        <dsp:cNvSpPr/>
      </dsp:nvSpPr>
      <dsp:spPr>
        <a:xfrm>
          <a:off x="2322" y="3408432"/>
          <a:ext cx="1815404" cy="8002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Linear regression</a:t>
          </a:r>
        </a:p>
      </dsp:txBody>
      <dsp:txXfrm>
        <a:off x="25760" y="3431870"/>
        <a:ext cx="1768528" cy="753349"/>
      </dsp:txXfrm>
    </dsp:sp>
    <dsp:sp modelId="{CC3071D1-3009-4A07-BB7C-1D433170B33D}">
      <dsp:nvSpPr>
        <dsp:cNvPr id="0" name=""/>
        <dsp:cNvSpPr/>
      </dsp:nvSpPr>
      <dsp:spPr>
        <a:xfrm>
          <a:off x="2071883" y="1929"/>
          <a:ext cx="1815404" cy="753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effectLst/>
              <a:latin typeface="+mn-lt"/>
              <a:ea typeface="Times New Roman" panose="02020603050405020304" pitchFamily="18" charset="0"/>
            </a:rPr>
            <a:t>Spatial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effectLst/>
              <a:latin typeface="+mn-lt"/>
              <a:ea typeface="Times New Roman" panose="02020603050405020304" pitchFamily="18" charset="0"/>
            </a:rPr>
            <a:t>Analysis </a:t>
          </a:r>
          <a:endParaRPr lang="en-GB" sz="1900" kern="1200" dirty="0">
            <a:latin typeface="+mn-lt"/>
          </a:endParaRPr>
        </a:p>
      </dsp:txBody>
      <dsp:txXfrm>
        <a:off x="2093960" y="24006"/>
        <a:ext cx="1771250" cy="709606"/>
      </dsp:txXfrm>
    </dsp:sp>
    <dsp:sp modelId="{13298699-38E8-41FF-BC2E-4C0BE4CE666D}">
      <dsp:nvSpPr>
        <dsp:cNvPr id="0" name=""/>
        <dsp:cNvSpPr/>
      </dsp:nvSpPr>
      <dsp:spPr>
        <a:xfrm rot="5400000">
          <a:off x="2939874" y="795402"/>
          <a:ext cx="79423" cy="794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B127D-23E2-451B-BB1F-CBECE7EB0F60}">
      <dsp:nvSpPr>
        <dsp:cNvPr id="0" name=""/>
        <dsp:cNvSpPr/>
      </dsp:nvSpPr>
      <dsp:spPr>
        <a:xfrm>
          <a:off x="2071883" y="914538"/>
          <a:ext cx="1815404" cy="45385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QGIS</a:t>
          </a:r>
        </a:p>
      </dsp:txBody>
      <dsp:txXfrm>
        <a:off x="2085176" y="927831"/>
        <a:ext cx="1788818" cy="427265"/>
      </dsp:txXfrm>
    </dsp:sp>
    <dsp:sp modelId="{B9BF1886-8BB8-41CB-946D-B979116698D9}">
      <dsp:nvSpPr>
        <dsp:cNvPr id="0" name=""/>
        <dsp:cNvSpPr/>
      </dsp:nvSpPr>
      <dsp:spPr>
        <a:xfrm rot="5400000">
          <a:off x="2939874" y="1408101"/>
          <a:ext cx="79423" cy="794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2878A-8EA7-4926-B992-A56AEA4818CC}">
      <dsp:nvSpPr>
        <dsp:cNvPr id="0" name=""/>
        <dsp:cNvSpPr/>
      </dsp:nvSpPr>
      <dsp:spPr>
        <a:xfrm>
          <a:off x="2071883" y="1527237"/>
          <a:ext cx="1815404" cy="86738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Correlation between LST and NDVI</a:t>
          </a:r>
        </a:p>
      </dsp:txBody>
      <dsp:txXfrm>
        <a:off x="2097288" y="1552642"/>
        <a:ext cx="1764594" cy="816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08121-6BB4-419E-97C0-32C3FFAD494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98A9F-7776-4F81-8EA5-EF04BEB9E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41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A9F-7776-4F81-8EA5-EF04BEB9EC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99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A9F-7776-4F81-8EA5-EF04BEB9EC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5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A9F-7776-4F81-8EA5-EF04BEB9EC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4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A9F-7776-4F81-8EA5-EF04BEB9EC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92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2264C33-C653-7F47-AE69-F0607E27E3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27722" y="64012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7912F-5A3F-6F4A-8EE3-240809DCB67F}" type="datetimeFigureOut">
              <a:rPr lang="en-US" smtClean="0"/>
              <a:t>4/12/2024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6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7C272-567D-2B4D-94BC-4B31B480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912F-5A3F-6F4A-8EE3-240809DCB67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6715B0-32F7-8B42-831F-004495AA07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5000" y="1358900"/>
            <a:ext cx="9283700" cy="44831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Type to add text</a:t>
            </a:r>
          </a:p>
        </p:txBody>
      </p:sp>
    </p:spTree>
    <p:extLst>
      <p:ext uri="{BB962C8B-B14F-4D97-AF65-F5344CB8AC3E}">
        <p14:creationId xmlns:p14="http://schemas.microsoft.com/office/powerpoint/2010/main" val="368909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3DC98-B4CE-554D-8A77-4E9CD38C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912F-5A3F-6F4A-8EE3-240809DCB67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3F2F85-00F3-B944-98BD-28BFB3A4B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8000" y="1358900"/>
            <a:ext cx="4521200" cy="4483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Type to add text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FA7F62E-760F-1A47-BDBA-233C383A53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7200" y="1358900"/>
            <a:ext cx="4343400" cy="44831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6164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AE361-F580-9F4A-BF07-014B156F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912F-5A3F-6F4A-8EE3-240809DCB67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A87F32D-95FE-DB45-91D5-DAD433010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8000" y="1358900"/>
            <a:ext cx="4521200" cy="4483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Type to add text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E3A47C-35F1-C74A-A6FA-4156D0C086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42100" y="3863975"/>
            <a:ext cx="4508500" cy="19812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picture</a:t>
            </a:r>
          </a:p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FE97B47-2EAE-EA48-9C64-5FA7F6E3376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42100" y="1371600"/>
            <a:ext cx="4508500" cy="19812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BABA5-9B15-2E4C-B0E6-4BD83E8B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912F-5A3F-6F4A-8EE3-240809DCB67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C413AB-BF82-D845-B09E-AB1AB72554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8000" y="1358900"/>
            <a:ext cx="4521200" cy="4483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Type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0AE5AA6-B353-7A4D-8888-ADDB698D58E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42100" y="1371600"/>
            <a:ext cx="4508500" cy="19812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picture</a:t>
            </a:r>
          </a:p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031FD44-44AF-734B-8CF2-F0AA67EEF1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42100" y="3860800"/>
            <a:ext cx="2082800" cy="19812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picture</a:t>
            </a:r>
          </a:p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93FE6BD-DC95-8349-B60F-86E8F91A841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67800" y="3860800"/>
            <a:ext cx="2082800" cy="20193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0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D41CFB-8152-EB46-B143-68B41FFDD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912F-5A3F-6F4A-8EE3-240809DCB67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E8359A-1619-7741-BE32-D9DB5F76E2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8000" y="1358900"/>
            <a:ext cx="4521200" cy="44831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Type to add text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33BDE2-5ACA-4141-9A2A-27AC9DE27A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42100" y="3771900"/>
            <a:ext cx="2082800" cy="20701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picture</a:t>
            </a:r>
          </a:p>
          <a:p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4273908-3847-2E4D-B508-D6D6A97C17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67800" y="3771900"/>
            <a:ext cx="2082800" cy="21082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picture</a:t>
            </a:r>
          </a:p>
          <a:p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7826ECC-DB52-034F-AC86-B7D1F29953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42100" y="1371600"/>
            <a:ext cx="2082800" cy="20193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picture</a:t>
            </a:r>
          </a:p>
          <a:p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3479556-6EA2-E249-9608-70DE85F74E8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067800" y="1371600"/>
            <a:ext cx="2082800" cy="20193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95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42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49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0B887-6D5F-2C46-91DE-94800930ED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27722" y="64012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7912F-5A3F-6F4A-8EE3-240809DCB67F}" type="datetimeFigureOut">
              <a:rPr lang="en-US" smtClean="0"/>
              <a:t>4/12/2024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44AC4E-9531-CF4C-A505-380B944C2CB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4725" y="178676"/>
            <a:ext cx="1190295" cy="168241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C792B8-0325-1D4F-970D-C5811596AC56}"/>
              </a:ext>
            </a:extLst>
          </p:cNvPr>
          <p:cNvCxnSpPr>
            <a:cxnSpLocks/>
          </p:cNvCxnSpPr>
          <p:nvPr userDrawn="1"/>
        </p:nvCxnSpPr>
        <p:spPr>
          <a:xfrm>
            <a:off x="942124" y="1662251"/>
            <a:ext cx="0" cy="39636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9D2AA-90E8-4A4E-B2D2-360E9CE8BD53}"/>
              </a:ext>
            </a:extLst>
          </p:cNvPr>
          <p:cNvCxnSpPr>
            <a:cxnSpLocks/>
          </p:cNvCxnSpPr>
          <p:nvPr userDrawn="1"/>
        </p:nvCxnSpPr>
        <p:spPr>
          <a:xfrm flipH="1">
            <a:off x="1899746" y="1019885"/>
            <a:ext cx="92711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7E340-46C4-EA46-AA04-B29E224A6B1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87235" y="5512631"/>
            <a:ext cx="525274" cy="525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A182F4-C47A-EB4C-8C53-A20D62B8CEB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93310" y="6433073"/>
            <a:ext cx="452939" cy="301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EE525A-E8E3-FE4A-861D-0E7984C655E5}"/>
              </a:ext>
            </a:extLst>
          </p:cNvPr>
          <p:cNvSpPr txBox="1"/>
          <p:nvPr userDrawn="1"/>
        </p:nvSpPr>
        <p:spPr>
          <a:xfrm>
            <a:off x="1212509" y="6457484"/>
            <a:ext cx="10827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project has received funding from the European Union's Horizon 2020 research and innovation programme under grant agreement No  945105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8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F3250-784B-534F-A3DB-2F3E7FDF7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383DE-B98D-8D49-AC2D-DABC3814368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29C88-94EB-F345-B2D6-DBE5B3FE8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9046C-F720-2744-B532-4454A3E8E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2B8B9-390A-4649-B163-7BBF86C17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2444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company/heart-horizon2020" TargetMode="External"/><Relationship Id="rId5" Type="http://schemas.openxmlformats.org/officeDocument/2006/relationships/hyperlink" Target="https://www.facebook.com/heartproject2020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3DD20B-B857-C047-864C-1CB94D1E182D}"/>
              </a:ext>
            </a:extLst>
          </p:cNvPr>
          <p:cNvCxnSpPr>
            <a:cxnSpLocks/>
          </p:cNvCxnSpPr>
          <p:nvPr/>
        </p:nvCxnSpPr>
        <p:spPr>
          <a:xfrm>
            <a:off x="6311418" y="3429000"/>
            <a:ext cx="4660491" cy="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9DF7E4-A1B1-0443-B3EA-2712A2138790}"/>
              </a:ext>
            </a:extLst>
          </p:cNvPr>
          <p:cNvSpPr txBox="1"/>
          <p:nvPr/>
        </p:nvSpPr>
        <p:spPr>
          <a:xfrm>
            <a:off x="6215678" y="2845115"/>
            <a:ext cx="3726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0"/>
                <a:solidFill>
                  <a:srgbClr val="0001C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……………….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6BB5B0-75CC-894E-AF52-2B5EA80E7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02" b="8445"/>
          <a:stretch/>
        </p:blipFill>
        <p:spPr>
          <a:xfrm>
            <a:off x="690500" y="1692617"/>
            <a:ext cx="4851973" cy="50236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32089-AB0A-5841-8000-E67608F0D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546" y="6063051"/>
            <a:ext cx="452939" cy="301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0FEF22-2218-B643-8372-F0CA586AB685}"/>
              </a:ext>
            </a:extLst>
          </p:cNvPr>
          <p:cNvSpPr txBox="1"/>
          <p:nvPr/>
        </p:nvSpPr>
        <p:spPr>
          <a:xfrm>
            <a:off x="6784485" y="5977624"/>
            <a:ext cx="113898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project has received funding from the European Union's Horizon 2020 </a:t>
            </a:r>
            <a:endParaRPr lang="sr-Latn-R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and innovation programme under grant agreement No  945105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75DD1-43F8-BC4E-836D-E05A9E258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199" y="141711"/>
            <a:ext cx="7556500" cy="1257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2A47C8-63BF-006E-1583-661C63BBB93E}"/>
              </a:ext>
            </a:extLst>
          </p:cNvPr>
          <p:cNvSpPr txBox="1"/>
          <p:nvPr/>
        </p:nvSpPr>
        <p:spPr>
          <a:xfrm>
            <a:off x="6215678" y="4930638"/>
            <a:ext cx="372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0"/>
                <a:solidFill>
                  <a:srgbClr val="0001C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940744-B829-86E8-F538-F807EE039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804" y="540846"/>
            <a:ext cx="4155421" cy="459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618FD1-EA80-70ED-1455-F487AA9E2F14}"/>
              </a:ext>
            </a:extLst>
          </p:cNvPr>
          <p:cNvSpPr txBox="1"/>
          <p:nvPr/>
        </p:nvSpPr>
        <p:spPr>
          <a:xfrm>
            <a:off x="6215678" y="1356156"/>
            <a:ext cx="48519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Integration of health indicators and quantification of benefits from BGS-based urban interventions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ED5704-DE3B-3582-8326-59C636CB67E9}"/>
              </a:ext>
            </a:extLst>
          </p:cNvPr>
          <p:cNvSpPr txBox="1"/>
          <p:nvPr/>
        </p:nvSpPr>
        <p:spPr>
          <a:xfrm>
            <a:off x="6215678" y="3483199"/>
            <a:ext cx="37264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Wenfei Huo</a:t>
            </a:r>
          </a:p>
          <a:p>
            <a:r>
              <a:rPr lang="en-US" sz="2000" dirty="0">
                <a:effectLst/>
                <a:ea typeface="Times New Roman" panose="02020603050405020304" pitchFamily="18" charset="0"/>
              </a:rPr>
              <a:t>Anastasios Temenos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 </a:t>
            </a:r>
          </a:p>
          <a:p>
            <a:r>
              <a:rPr lang="en-GB" sz="2000" dirty="0">
                <a:effectLst/>
                <a:ea typeface="Times New Roman" panose="02020603050405020304" pitchFamily="18" charset="0"/>
              </a:rPr>
              <a:t>Aikaterini Angeli</a:t>
            </a:r>
          </a:p>
          <a:p>
            <a:r>
              <a:rPr lang="pl-PL" sz="2000" dirty="0">
                <a:effectLst/>
                <a:ea typeface="Times New Roman" panose="02020603050405020304" pitchFamily="18" charset="0"/>
              </a:rPr>
              <a:t>Stanislava Bo</a:t>
            </a:r>
            <a:r>
              <a:rPr lang="sr-Latn-RS" sz="2000" dirty="0">
                <a:effectLst/>
                <a:ea typeface="Times New Roman" panose="02020603050405020304" pitchFamily="18" charset="0"/>
              </a:rPr>
              <a:t>šković</a:t>
            </a:r>
            <a:endParaRPr lang="en-GB" sz="2000" dirty="0">
              <a:effectLst/>
              <a:ea typeface="Times New Roman" panose="02020603050405020304" pitchFamily="18" charset="0"/>
            </a:endParaRPr>
          </a:p>
          <a:p>
            <a:r>
              <a:rPr lang="sr-Latn-RS" sz="2000" dirty="0">
                <a:effectLst/>
                <a:ea typeface="Times New Roman" panose="02020603050405020304" pitchFamily="18" charset="0"/>
              </a:rPr>
              <a:t>Čedo Maksimović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6C534-E526-0448-2AFF-D41499F8A1D9}"/>
              </a:ext>
            </a:extLst>
          </p:cNvPr>
          <p:cNvSpPr txBox="1"/>
          <p:nvPr/>
        </p:nvSpPr>
        <p:spPr>
          <a:xfrm>
            <a:off x="6215678" y="5352250"/>
            <a:ext cx="4929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EGU General Assembly, Vienna, Austria &amp; Online 14-19 April,2024</a:t>
            </a:r>
          </a:p>
        </p:txBody>
      </p:sp>
      <p:pic>
        <p:nvPicPr>
          <p:cNvPr id="14" name="Picture 13" descr="A blue and yellow sign with text&#10;&#10;Description automatically generated">
            <a:extLst>
              <a:ext uri="{FF2B5EF4-FFF2-40B4-BE49-F238E27FC236}">
                <a16:creationId xmlns:a16="http://schemas.microsoft.com/office/drawing/2014/main" id="{E600D510-3709-20AC-66FA-E36EC9897C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174" y="3587703"/>
            <a:ext cx="1131735" cy="150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00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75AA51-ACF5-45F6-E739-244F55E12CC9}"/>
              </a:ext>
            </a:extLst>
          </p:cNvPr>
          <p:cNvCxnSpPr>
            <a:cxnSpLocks/>
          </p:cNvCxnSpPr>
          <p:nvPr/>
        </p:nvCxnSpPr>
        <p:spPr>
          <a:xfrm>
            <a:off x="5045542" y="2612559"/>
            <a:ext cx="1583147" cy="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71C496A-4279-82E2-66D2-3B02987807CD}"/>
              </a:ext>
            </a:extLst>
          </p:cNvPr>
          <p:cNvSpPr txBox="1"/>
          <p:nvPr/>
        </p:nvSpPr>
        <p:spPr>
          <a:xfrm>
            <a:off x="4838135" y="2012629"/>
            <a:ext cx="4630856" cy="468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69848">
              <a:spcAft>
                <a:spcPts val="600"/>
              </a:spcAft>
            </a:pPr>
            <a:r>
              <a:rPr lang="en-US" sz="234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22244-B383-E288-D698-235C775743A0}"/>
              </a:ext>
            </a:extLst>
          </p:cNvPr>
          <p:cNvSpPr txBox="1"/>
          <p:nvPr/>
        </p:nvSpPr>
        <p:spPr>
          <a:xfrm>
            <a:off x="4907196" y="2937890"/>
            <a:ext cx="6231686" cy="88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69848">
              <a:spcAft>
                <a:spcPts val="600"/>
              </a:spcAft>
            </a:pPr>
            <a:r>
              <a:rPr lang="en-US" sz="234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Name: Wenfei Huo </a:t>
            </a:r>
          </a:p>
          <a:p>
            <a:pPr defTabSz="1069848">
              <a:spcAft>
                <a:spcPts val="600"/>
              </a:spcAft>
            </a:pPr>
            <a:r>
              <a:rPr lang="en-US" sz="234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Email: Wenfei.huo@atkinsrealis.com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E189AE-4D7A-7579-C3FB-B92628753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130" y="3940603"/>
            <a:ext cx="735539" cy="667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14A881-9A03-A8EB-0E6E-C0797F262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130" y="4496169"/>
            <a:ext cx="735539" cy="667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483F28-676C-EE3D-ADD3-16879DA26F0E}"/>
              </a:ext>
            </a:extLst>
          </p:cNvPr>
          <p:cNvSpPr/>
          <p:nvPr/>
        </p:nvSpPr>
        <p:spPr>
          <a:xfrm>
            <a:off x="5602568" y="4037023"/>
            <a:ext cx="4840941" cy="380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69848">
              <a:spcAft>
                <a:spcPts val="600"/>
              </a:spcAft>
            </a:pPr>
            <a:r>
              <a:rPr lang="en-US" sz="1872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</a:t>
            </a:r>
            <a:r>
              <a:rPr lang="en-US" sz="1872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/heartproject2020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D93322-EE80-D935-ECE7-582809E10FF6}"/>
              </a:ext>
            </a:extLst>
          </p:cNvPr>
          <p:cNvSpPr/>
          <p:nvPr/>
        </p:nvSpPr>
        <p:spPr>
          <a:xfrm>
            <a:off x="5590347" y="4584126"/>
            <a:ext cx="5865260" cy="380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69848">
              <a:spcAft>
                <a:spcPts val="600"/>
              </a:spcAft>
            </a:pPr>
            <a:r>
              <a:rPr lang="en-US" sz="1872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https://www.linkedin.com/company/heart-horizon2020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D22541-3FD8-A27E-092C-0456009AF5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467" y="840122"/>
            <a:ext cx="3663214" cy="51777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823B31-688D-F83A-2892-B58D3C771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5429" y="5401263"/>
            <a:ext cx="452939" cy="317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0F6053-B67F-5D62-DFCB-696F3EF9C227}"/>
              </a:ext>
            </a:extLst>
          </p:cNvPr>
          <p:cNvSpPr txBox="1"/>
          <p:nvPr/>
        </p:nvSpPr>
        <p:spPr>
          <a:xfrm>
            <a:off x="5590347" y="5364482"/>
            <a:ext cx="56488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project has received funding from the European Union's Horizon 2020 </a:t>
            </a:r>
            <a:r>
              <a:rPr lang="en-GB" sz="1200" dirty="0"/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and innovation programme under grant agreement No  945105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329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6465EA-7929-E4D9-3224-6BF28E587397}"/>
              </a:ext>
            </a:extLst>
          </p:cNvPr>
          <p:cNvSpPr txBox="1"/>
          <p:nvPr/>
        </p:nvSpPr>
        <p:spPr>
          <a:xfrm>
            <a:off x="1856096" y="424768"/>
            <a:ext cx="554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2050" name="图片 2">
            <a:extLst>
              <a:ext uri="{FF2B5EF4-FFF2-40B4-BE49-F238E27FC236}">
                <a16:creationId xmlns:a16="http://schemas.microsoft.com/office/drawing/2014/main" id="{99839414-FC8C-62B9-B4BB-D028E39F5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32" y="2282460"/>
            <a:ext cx="3144056" cy="323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5F7805-32D0-D5F3-3487-F6C2BA815503}"/>
              </a:ext>
            </a:extLst>
          </p:cNvPr>
          <p:cNvSpPr txBox="1"/>
          <p:nvPr/>
        </p:nvSpPr>
        <p:spPr>
          <a:xfrm>
            <a:off x="880950" y="1344022"/>
            <a:ext cx="4372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Blue</a:t>
            </a:r>
            <a:r>
              <a:rPr lang="en-GB" sz="2400" b="1" dirty="0"/>
              <a:t> </a:t>
            </a:r>
            <a:r>
              <a:rPr lang="en-GB" sz="2400" b="1" dirty="0">
                <a:solidFill>
                  <a:srgbClr val="00B050"/>
                </a:solidFill>
              </a:rPr>
              <a:t>Green</a:t>
            </a:r>
            <a:r>
              <a:rPr lang="en-GB" sz="2400" b="1" dirty="0"/>
              <a:t>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DD4947-9DEE-2775-BC62-996B6B367E1E}"/>
              </a:ext>
            </a:extLst>
          </p:cNvPr>
          <p:cNvSpPr txBox="1"/>
          <p:nvPr/>
        </p:nvSpPr>
        <p:spPr>
          <a:xfrm>
            <a:off x="6267635" y="1344022"/>
            <a:ext cx="4678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/>
              <a:t>euPOLIS</a:t>
            </a:r>
            <a:r>
              <a:rPr lang="en-GB" sz="2400" b="1" dirty="0"/>
              <a:t> project from monitoring to impact quantification</a:t>
            </a:r>
          </a:p>
        </p:txBody>
      </p:sp>
      <p:pic>
        <p:nvPicPr>
          <p:cNvPr id="9" name="Graphic 8" descr="Add with solid fill">
            <a:extLst>
              <a:ext uri="{FF2B5EF4-FFF2-40B4-BE49-F238E27FC236}">
                <a16:creationId xmlns:a16="http://schemas.microsoft.com/office/drawing/2014/main" id="{487E4A44-6B55-D6E2-BB1A-AE090C3C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1245" y="3633042"/>
            <a:ext cx="532022" cy="532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B28C43-F446-79BC-8CE8-10E1BCFD3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6124" y="2247597"/>
            <a:ext cx="6615939" cy="322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2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art project paradigm-01">
            <a:extLst>
              <a:ext uri="{FF2B5EF4-FFF2-40B4-BE49-F238E27FC236}">
                <a16:creationId xmlns:a16="http://schemas.microsoft.com/office/drawing/2014/main" id="{3A503A25-F28C-B5D8-0016-C9D7551B0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28" y="989474"/>
            <a:ext cx="8291744" cy="555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866D2C-5115-2422-8A76-6F4F8BB70C49}"/>
              </a:ext>
            </a:extLst>
          </p:cNvPr>
          <p:cNvSpPr/>
          <p:nvPr/>
        </p:nvSpPr>
        <p:spPr>
          <a:xfrm>
            <a:off x="3242641" y="1028444"/>
            <a:ext cx="6001304" cy="2884838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E1177-7773-D264-8FD5-F1D108DBD012}"/>
              </a:ext>
            </a:extLst>
          </p:cNvPr>
          <p:cNvSpPr txBox="1"/>
          <p:nvPr/>
        </p:nvSpPr>
        <p:spPr>
          <a:xfrm>
            <a:off x="4847304" y="196644"/>
            <a:ext cx="527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HEART project</a:t>
            </a:r>
          </a:p>
        </p:txBody>
      </p:sp>
    </p:spTree>
    <p:extLst>
      <p:ext uri="{BB962C8B-B14F-4D97-AF65-F5344CB8AC3E}">
        <p14:creationId xmlns:p14="http://schemas.microsoft.com/office/powerpoint/2010/main" val="1737836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1DDD6F-5C6B-03B4-011D-3A770E3945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1979" y="1360795"/>
            <a:ext cx="8590129" cy="44831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ea typeface="Times New Roman" panose="02020603050405020304" pitchFamily="18" charset="0"/>
              </a:rPr>
              <a:t>E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stablish connections between the changes in </a:t>
            </a:r>
            <a:r>
              <a:rPr lang="en-GB" sz="2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heart rate 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among park users in the “healthy environment areas” and the </a:t>
            </a:r>
            <a:r>
              <a:rPr lang="en-GB" sz="2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local environmental </a:t>
            </a:r>
            <a:r>
              <a:rPr lang="en-GB" sz="2400" b="1" dirty="0" err="1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cond</a:t>
            </a:r>
            <a:r>
              <a:rPr lang="en-US" sz="2400" b="1" dirty="0" err="1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i</a:t>
            </a:r>
            <a:r>
              <a:rPr lang="en-GB" sz="2400" b="1" dirty="0" err="1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tions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Times New Roman" panose="02020603050405020304" pitchFamily="18" charset="0"/>
              </a:rPr>
              <a:t>Consolidate the opportunity of wearable technology and remotely sensed data to monitor the availability on public green, as an </a:t>
            </a:r>
            <a:r>
              <a:rPr lang="en-GB" sz="2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epidemic management tool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GB" sz="2400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04644-469C-6580-8C50-ABCBF294B774}"/>
              </a:ext>
            </a:extLst>
          </p:cNvPr>
          <p:cNvSpPr txBox="1"/>
          <p:nvPr/>
        </p:nvSpPr>
        <p:spPr>
          <a:xfrm>
            <a:off x="1905000" y="431225"/>
            <a:ext cx="554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Aim of Study</a:t>
            </a:r>
          </a:p>
        </p:txBody>
      </p:sp>
      <p:pic>
        <p:nvPicPr>
          <p:cNvPr id="5" name="Picture 4" descr="A green circle with a white check mark&#10;&#10;Description automatically generated">
            <a:extLst>
              <a:ext uri="{FF2B5EF4-FFF2-40B4-BE49-F238E27FC236}">
                <a16:creationId xmlns:a16="http://schemas.microsoft.com/office/drawing/2014/main" id="{A1F40F93-DFA9-BAAB-1617-3FAE0972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753" y="1358900"/>
            <a:ext cx="335506" cy="335506"/>
          </a:xfrm>
          <a:prstGeom prst="rect">
            <a:avLst/>
          </a:prstGeom>
        </p:spPr>
      </p:pic>
      <p:pic>
        <p:nvPicPr>
          <p:cNvPr id="6" name="Picture 5" descr="A green circle with a white check mark&#10;&#10;Description automatically generated">
            <a:extLst>
              <a:ext uri="{FF2B5EF4-FFF2-40B4-BE49-F238E27FC236}">
                <a16:creationId xmlns:a16="http://schemas.microsoft.com/office/drawing/2014/main" id="{E811FA71-3F44-37CA-4CC6-225045BD4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539" y="2969246"/>
            <a:ext cx="335506" cy="3355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78C4169-EC43-616F-21AF-D97ED2C3C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405" y="4198342"/>
            <a:ext cx="2073703" cy="18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923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307ECC-5594-A561-0CE4-D113EF11A3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9279" y="1354947"/>
            <a:ext cx="4965312" cy="4915224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>
                <a:effectLst/>
                <a:ea typeface="Times New Roman" panose="02020603050405020304" pitchFamily="18" charset="0"/>
              </a:rPr>
              <a:t>Attica </a:t>
            </a:r>
            <a:r>
              <a:rPr lang="sr-Latn-RS" sz="2400" b="1" dirty="0">
                <a:effectLst/>
                <a:ea typeface="Times New Roman" panose="02020603050405020304" pitchFamily="18" charset="0"/>
              </a:rPr>
              <a:t>Region </a:t>
            </a:r>
            <a:r>
              <a:rPr lang="en-GB" sz="2400" b="1" dirty="0">
                <a:effectLst/>
                <a:ea typeface="Times New Roman" panose="02020603050405020304" pitchFamily="18" charset="0"/>
              </a:rPr>
              <a:t>--- </a:t>
            </a:r>
            <a:r>
              <a:rPr lang="sr-Latn-RS" sz="2400" b="1" dirty="0">
                <a:effectLst/>
                <a:ea typeface="Times New Roman" panose="02020603050405020304" pitchFamily="18" charset="0"/>
              </a:rPr>
              <a:t>Park </a:t>
            </a:r>
            <a:r>
              <a:rPr lang="en-GB" sz="2400" b="1" dirty="0">
                <a:effectLst/>
                <a:ea typeface="Times New Roman" panose="02020603050405020304" pitchFamily="18" charset="0"/>
              </a:rPr>
              <a:t>Pedion of </a:t>
            </a:r>
            <a:r>
              <a:rPr lang="en-GB" sz="2400" b="1" dirty="0" err="1">
                <a:effectLst/>
                <a:ea typeface="Times New Roman" panose="02020603050405020304" pitchFamily="18" charset="0"/>
              </a:rPr>
              <a:t>Areos</a:t>
            </a:r>
            <a:endParaRPr lang="sr-Latn-RS" sz="2400" b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Latn-RS" sz="2400" b="1" dirty="0">
                <a:effectLst/>
                <a:ea typeface="Times New Roman" panose="02020603050405020304" pitchFamily="18" charset="0"/>
              </a:rPr>
              <a:t>in the cent</a:t>
            </a:r>
            <a:r>
              <a:rPr lang="en-GB" sz="2400" b="1" dirty="0">
                <a:effectLst/>
                <a:ea typeface="Times New Roman" panose="02020603050405020304" pitchFamily="18" charset="0"/>
              </a:rPr>
              <a:t>r</a:t>
            </a:r>
            <a:r>
              <a:rPr lang="sr-Latn-RS" sz="2400" b="1" dirty="0">
                <a:effectLst/>
                <a:ea typeface="Times New Roman" panose="02020603050405020304" pitchFamily="18" charset="0"/>
              </a:rPr>
              <a:t>al p</a:t>
            </a:r>
            <a:r>
              <a:rPr lang="en-GB" sz="2400" b="1" dirty="0">
                <a:effectLst/>
                <a:ea typeface="Times New Roman" panose="02020603050405020304" pitchFamily="18" charset="0"/>
              </a:rPr>
              <a:t>a</a:t>
            </a:r>
            <a:r>
              <a:rPr lang="sr-Latn-RS" sz="2400" b="1" dirty="0">
                <a:effectLst/>
                <a:ea typeface="Times New Roman" panose="02020603050405020304" pitchFamily="18" charset="0"/>
              </a:rPr>
              <a:t>rt of Athens</a:t>
            </a:r>
            <a:endParaRPr lang="en-GB" sz="2400" b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000" dirty="0">
                <a:effectLst/>
                <a:ea typeface="Times New Roman" panose="02020603050405020304" pitchFamily="18" charset="0"/>
              </a:rPr>
              <a:t>Total area: 27.7 ha</a:t>
            </a:r>
          </a:p>
          <a:p>
            <a:pPr marL="0" indent="0">
              <a:buNone/>
            </a:pPr>
            <a:r>
              <a:rPr lang="en-GB" sz="2000" dirty="0">
                <a:effectLst/>
                <a:ea typeface="Times New Roman" panose="02020603050405020304" pitchFamily="18" charset="0"/>
              </a:rPr>
              <a:t>Location: 37.98° N, 23.73° E</a:t>
            </a:r>
          </a:p>
          <a:p>
            <a:pPr marL="0" indent="0">
              <a:buNone/>
            </a:pPr>
            <a:endParaRPr lang="en-GB" sz="2000" dirty="0">
              <a:effectLst/>
              <a:ea typeface="Times New Roman" panose="02020603050405020304" pitchFamily="18" charset="0"/>
            </a:endParaRPr>
          </a:p>
          <a:p>
            <a:r>
              <a:rPr lang="en-GB" sz="2000" dirty="0">
                <a:effectLst/>
                <a:ea typeface="Times New Roman" panose="02020603050405020304" pitchFamily="18" charset="0"/>
              </a:rPr>
              <a:t>1052 sets of 11 participants’ heart rates are being recorded using the Huawei band 6 smartwatches walking in Attica region. </a:t>
            </a:r>
          </a:p>
          <a:p>
            <a:r>
              <a:rPr lang="en-GB" sz="2000" dirty="0">
                <a:effectLst/>
                <a:ea typeface="Times New Roman" panose="02020603050405020304" pitchFamily="18" charset="0"/>
              </a:rPr>
              <a:t>2 </a:t>
            </a:r>
            <a:r>
              <a:rPr lang="sr-Latn-RS" sz="2000" dirty="0">
                <a:effectLst/>
                <a:ea typeface="Times New Roman" panose="02020603050405020304" pitchFamily="18" charset="0"/>
              </a:rPr>
              <a:t>initial 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park users’ datasets were used, include</a:t>
            </a:r>
            <a:r>
              <a:rPr lang="sr-Latn-RS" sz="2000" dirty="0">
                <a:effectLst/>
                <a:ea typeface="Times New Roman" panose="02020603050405020304" pitchFamily="18" charset="0"/>
              </a:rPr>
              <a:t>ing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 94 sets of observations and 11 variables recorded from 8th February 2023 to 11th April 2023. 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EE6010-377D-6772-9195-AFB5625C513A}"/>
              </a:ext>
            </a:extLst>
          </p:cNvPr>
          <p:cNvSpPr txBox="1"/>
          <p:nvPr/>
        </p:nvSpPr>
        <p:spPr>
          <a:xfrm>
            <a:off x="1905000" y="431225"/>
            <a:ext cx="554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Study Area</a:t>
            </a:r>
            <a:endParaRPr lang="en-GB" sz="3200" b="1" dirty="0"/>
          </a:p>
        </p:txBody>
      </p:sp>
      <p:pic>
        <p:nvPicPr>
          <p:cNvPr id="7" name="Picture 6" descr="An ancient building with a hill in the background&#10;&#10;Description automatically generated">
            <a:extLst>
              <a:ext uri="{FF2B5EF4-FFF2-40B4-BE49-F238E27FC236}">
                <a16:creationId xmlns:a16="http://schemas.microsoft.com/office/drawing/2014/main" id="{E9A28813-5402-C9A4-A027-C95D3D62B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359" y="1222658"/>
            <a:ext cx="3945363" cy="2074579"/>
          </a:xfrm>
          <a:prstGeom prst="rect">
            <a:avLst/>
          </a:prstGeom>
        </p:spPr>
      </p:pic>
      <p:pic>
        <p:nvPicPr>
          <p:cNvPr id="1026" name="图片 1" descr="A map of a city&#10;&#10;Description automatically generated">
            <a:extLst>
              <a:ext uri="{FF2B5EF4-FFF2-40B4-BE49-F238E27FC236}">
                <a16:creationId xmlns:a16="http://schemas.microsoft.com/office/drawing/2014/main" id="{5E32C919-7C23-394E-AC0E-952A8B65C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t="2550" r="3012" b="3553"/>
          <a:stretch/>
        </p:blipFill>
        <p:spPr bwMode="auto">
          <a:xfrm>
            <a:off x="1905000" y="3503895"/>
            <a:ext cx="4074436" cy="247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173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7D155C-DBC3-9D50-FF76-C4E375BAFD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6484"/>
            <a:ext cx="4931771" cy="3335668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342900" indent="-342900">
              <a:buFont typeface="+mj-lt"/>
              <a:buAutoNum type="arabicPeriod"/>
            </a:pPr>
            <a:r>
              <a:rPr lang="en-GB" sz="2000" b="1" dirty="0">
                <a:effectLst/>
                <a:ea typeface="Times New Roman" panose="02020603050405020304" pitchFamily="18" charset="0"/>
              </a:rPr>
              <a:t>Geographic Information System (GIS) data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: Normalized difference vegetation index (NDVI), road networks, pedestrian pathways, and public transportation routes.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b="1" dirty="0">
                <a:ea typeface="Times New Roman" panose="02020603050405020304" pitchFamily="18" charset="0"/>
              </a:rPr>
              <a:t>M</a:t>
            </a:r>
            <a:r>
              <a:rPr lang="en-GB" sz="2000" b="1" dirty="0">
                <a:effectLst/>
                <a:ea typeface="Times New Roman" panose="02020603050405020304" pitchFamily="18" charset="0"/>
              </a:rPr>
              <a:t>eteorological data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: Air pressure, Land Surface Temperature (LST), air temperature, </a:t>
            </a:r>
            <a:r>
              <a:rPr lang="en-GB" sz="2000" dirty="0">
                <a:ea typeface="Times New Roman" panose="02020603050405020304" pitchFamily="18" charset="0"/>
              </a:rPr>
              <a:t>and 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humidity.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b="1" dirty="0">
                <a:ea typeface="Times New Roman" panose="02020603050405020304" pitchFamily="18" charset="0"/>
              </a:rPr>
              <a:t>A</a:t>
            </a:r>
            <a:r>
              <a:rPr lang="en-GB" sz="2000" b="1" dirty="0">
                <a:effectLst/>
                <a:ea typeface="Times New Roman" panose="02020603050405020304" pitchFamily="18" charset="0"/>
              </a:rPr>
              <a:t>ir pollutant data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: CO, NO, NO2, O3, SO2, PM2.5, PM10.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b="1" dirty="0">
                <a:ea typeface="Times New Roman" panose="02020603050405020304" pitchFamily="18" charset="0"/>
              </a:rPr>
              <a:t>B</a:t>
            </a:r>
            <a:r>
              <a:rPr lang="en-GB" sz="2000" b="1" dirty="0">
                <a:effectLst/>
                <a:ea typeface="Times New Roman" panose="02020603050405020304" pitchFamily="18" charset="0"/>
              </a:rPr>
              <a:t>iomonitoring data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: Heart rate from the “HEART by </a:t>
            </a:r>
            <a:r>
              <a:rPr lang="en-GB" sz="2000" dirty="0" err="1">
                <a:effectLst/>
                <a:ea typeface="Times New Roman" panose="02020603050405020304" pitchFamily="18" charset="0"/>
              </a:rPr>
              <a:t>BioAsssist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” application.</a:t>
            </a:r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D1598-BDAF-4155-9438-2413D28F3BE8}"/>
              </a:ext>
            </a:extLst>
          </p:cNvPr>
          <p:cNvSpPr txBox="1"/>
          <p:nvPr/>
        </p:nvSpPr>
        <p:spPr>
          <a:xfrm>
            <a:off x="1878462" y="410578"/>
            <a:ext cx="5846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Methodology</a:t>
            </a:r>
          </a:p>
          <a:p>
            <a:endParaRPr lang="en-GB" sz="3200" b="1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9F3A2FB-BB0E-B61B-81C7-068F860F02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5923288"/>
              </p:ext>
            </p:extLst>
          </p:nvPr>
        </p:nvGraphicFramePr>
        <p:xfrm>
          <a:off x="1878462" y="1487796"/>
          <a:ext cx="3889611" cy="4210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1339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C4CF92-53A4-EC37-98BB-4F3B703858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1379" y="5041923"/>
            <a:ext cx="3989737" cy="77050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400" i="1" kern="0" dirty="0">
                <a:ea typeface="宋体" panose="02010600030101010101" pitchFamily="2" charset="-122"/>
                <a:cs typeface="Segoe UI" panose="020B0502040204020203" pitchFamily="34" charset="0"/>
              </a:rPr>
              <a:t> a) T</a:t>
            </a:r>
            <a:r>
              <a:rPr lang="en-US" altLang="zh-CN" sz="1400" i="1" kern="0" dirty="0">
                <a:effectLst/>
                <a:ea typeface="宋体" panose="02010600030101010101" pitchFamily="2" charset="-122"/>
                <a:cs typeface="Segoe UI" panose="020B0502040204020203" pitchFamily="34" charset="0"/>
              </a:rPr>
              <a:t>he correlation between indicators from Spearman correlation; b)  fitted effect graph of heart rate simulated from the linear regression model</a:t>
            </a:r>
            <a:endParaRPr lang="en-GB" sz="1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A846C-959D-B7DB-D834-BFFEFCA2D32C}"/>
              </a:ext>
            </a:extLst>
          </p:cNvPr>
          <p:cNvSpPr txBox="1"/>
          <p:nvPr/>
        </p:nvSpPr>
        <p:spPr>
          <a:xfrm>
            <a:off x="1905000" y="431225"/>
            <a:ext cx="6952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Results from </a:t>
            </a:r>
            <a:r>
              <a:rPr lang="en-GB" sz="3200" b="1" dirty="0">
                <a:effectLst/>
                <a:ea typeface="Times New Roman" panose="02020603050405020304" pitchFamily="18" charset="0"/>
              </a:rPr>
              <a:t>statistical analyses </a:t>
            </a:r>
          </a:p>
          <a:p>
            <a:endParaRPr lang="en-GB" sz="3200" b="1" dirty="0"/>
          </a:p>
        </p:txBody>
      </p:sp>
      <p:pic>
        <p:nvPicPr>
          <p:cNvPr id="5" name="图片 22" descr="图示&#10;&#10;描述已自动生成">
            <a:extLst>
              <a:ext uri="{FF2B5EF4-FFF2-40B4-BE49-F238E27FC236}">
                <a16:creationId xmlns:a16="http://schemas.microsoft.com/office/drawing/2014/main" id="{46DA16EF-091B-9445-6444-3A82B75B8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79" y="1139111"/>
            <a:ext cx="4221021" cy="3730401"/>
          </a:xfrm>
          <a:prstGeom prst="rect">
            <a:avLst/>
          </a:prstGeom>
        </p:spPr>
      </p:pic>
      <p:pic>
        <p:nvPicPr>
          <p:cNvPr id="6" name="图片占位符 35" descr="图表&#10;&#10;描述已自动生成">
            <a:extLst>
              <a:ext uri="{FF2B5EF4-FFF2-40B4-BE49-F238E27FC236}">
                <a16:creationId xmlns:a16="http://schemas.microsoft.com/office/drawing/2014/main" id="{1B50E7BF-E6E9-E626-9C35-1BD4089A9367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" b="2799"/>
          <a:stretch>
            <a:fillRect/>
          </a:stretch>
        </p:blipFill>
        <p:spPr>
          <a:xfrm>
            <a:off x="6096000" y="3834097"/>
            <a:ext cx="5466124" cy="24156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D0F58D-083C-B4F2-72DE-4C450C5344CC}"/>
              </a:ext>
            </a:extLst>
          </p:cNvPr>
          <p:cNvSpPr txBox="1"/>
          <p:nvPr/>
        </p:nvSpPr>
        <p:spPr>
          <a:xfrm>
            <a:off x="1905000" y="1139111"/>
            <a:ext cx="61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DB76C-3E30-5274-D438-5D065AC03477}"/>
              </a:ext>
            </a:extLst>
          </p:cNvPr>
          <p:cNvSpPr txBox="1"/>
          <p:nvPr/>
        </p:nvSpPr>
        <p:spPr>
          <a:xfrm>
            <a:off x="5823398" y="3719299"/>
            <a:ext cx="61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DF564-667A-7959-C7E1-92C601515C28}"/>
              </a:ext>
            </a:extLst>
          </p:cNvPr>
          <p:cNvSpPr txBox="1"/>
          <p:nvPr/>
        </p:nvSpPr>
        <p:spPr>
          <a:xfrm>
            <a:off x="5922400" y="1142378"/>
            <a:ext cx="51065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kern="0" dirty="0">
                <a:solidFill>
                  <a:srgbClr val="000000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T</a:t>
            </a:r>
            <a:r>
              <a:rPr lang="en-US" altLang="zh-CN" sz="1800" kern="0" dirty="0">
                <a:solidFill>
                  <a:srgbClr val="000000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he role of NDVI in calming the heart rate (HR) is </a:t>
            </a:r>
            <a:r>
              <a:rPr lang="en-US" altLang="zh-CN" sz="1800" b="1" kern="0" dirty="0">
                <a:solidFill>
                  <a:srgbClr val="0070C0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unexpected</a:t>
            </a:r>
            <a:r>
              <a:rPr lang="en-US" altLang="zh-CN" sz="1800" kern="0" dirty="0">
                <a:solidFill>
                  <a:srgbClr val="000000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kern="0" dirty="0">
                <a:solidFill>
                  <a:srgbClr val="000000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A </a:t>
            </a:r>
            <a:r>
              <a:rPr lang="en-US" altLang="zh-CN" sz="1800" b="1" kern="0" dirty="0">
                <a:solidFill>
                  <a:srgbClr val="0070C0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positive</a:t>
            </a:r>
            <a:r>
              <a:rPr lang="en-US" altLang="zh-CN" sz="1800" b="1" kern="0" dirty="0">
                <a:solidFill>
                  <a:srgbClr val="0070C0"/>
                </a:solidFill>
                <a:effectLst/>
                <a:ea typeface="宋体" panose="02010600030101010101" pitchFamily="2" charset="-122"/>
                <a:cs typeface="Calibri" panose="020F0502020204030204" pitchFamily="34" charset="0"/>
              </a:rPr>
              <a:t> correlation </a:t>
            </a:r>
            <a:r>
              <a:rPr lang="en-US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Calibri" panose="020F0502020204030204" pitchFamily="34" charset="0"/>
              </a:rPr>
              <a:t>relationship is found between HR and temperature</a:t>
            </a:r>
            <a:r>
              <a:rPr lang="en-US" altLang="zh-CN" sz="1800" dirty="0">
                <a:effectLst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he impact of air pollutants on heart rate is not clearly evidenced 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Segoe UI" panose="020B0502040204020203" pitchFamily="34" charset="0"/>
              </a:rPr>
              <a:t>From the linear regression model</a:t>
            </a:r>
            <a:r>
              <a:rPr lang="en-US" altLang="zh-CN" sz="1800" b="1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Segoe UI" panose="020B0502040204020203" pitchFamily="34" charset="0"/>
              </a:rPr>
              <a:t>, </a:t>
            </a:r>
            <a:r>
              <a:rPr lang="en-US" altLang="zh-CN" sz="1800" b="1" kern="0" dirty="0">
                <a:solidFill>
                  <a:srgbClr val="0070C0"/>
                </a:solidFill>
                <a:effectLst/>
                <a:ea typeface="宋体" panose="02010600030101010101" pitchFamily="2" charset="-122"/>
                <a:cs typeface="Segoe UI" panose="020B0502040204020203" pitchFamily="34" charset="0"/>
              </a:rPr>
              <a:t>24.7% </a:t>
            </a:r>
            <a:r>
              <a:rPr lang="en-US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Segoe UI" panose="020B0502040204020203" pitchFamily="34" charset="0"/>
              </a:rPr>
              <a:t>of the variance in HR can be explained by the independent variables. </a:t>
            </a:r>
            <a:r>
              <a:rPr lang="en-US" altLang="zh-CN" sz="1800" dirty="0">
                <a:effectLst/>
              </a:rPr>
              <a:t> </a:t>
            </a:r>
            <a:endParaRPr kumimoji="1" lang="zh-CN" altLang="en-US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5067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C4CF92-53A4-EC37-98BB-4F3B703858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4999" y="5530624"/>
            <a:ext cx="5451144" cy="45079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sz="1400" i="1" dirty="0"/>
              <a:t>Comparison of LST and NDVI images: a) </a:t>
            </a:r>
            <a:r>
              <a:rPr lang="en-US" altLang="zh-CN" sz="1400" i="1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Segoe UI" panose="020B0502040204020203" pitchFamily="34" charset="0"/>
              </a:rPr>
              <a:t>25</a:t>
            </a:r>
            <a:r>
              <a:rPr lang="en-US" altLang="zh-CN" sz="1400" i="1" kern="0" baseline="300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Segoe UI" panose="020B0502040204020203" pitchFamily="34" charset="0"/>
              </a:rPr>
              <a:t>th</a:t>
            </a:r>
            <a:r>
              <a:rPr lang="en-US" altLang="zh-CN" sz="1400" i="1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Segoe UI" panose="020B0502040204020203" pitchFamily="34" charset="0"/>
              </a:rPr>
              <a:t> March</a:t>
            </a:r>
            <a:r>
              <a:rPr lang="zh-CN" altLang="zh-CN" sz="1400" i="1" dirty="0">
                <a:effectLst/>
              </a:rPr>
              <a:t> </a:t>
            </a:r>
            <a:r>
              <a:rPr lang="en-US" altLang="zh-CN" sz="1400" i="1" dirty="0">
                <a:effectLst/>
              </a:rPr>
              <a:t>and b) </a:t>
            </a:r>
            <a:r>
              <a:rPr lang="en-US" altLang="zh-CN" sz="1400" i="1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Segoe UI" panose="020B0502040204020203" pitchFamily="34" charset="0"/>
              </a:rPr>
              <a:t>16</a:t>
            </a:r>
            <a:r>
              <a:rPr lang="en-US" altLang="zh-CN" sz="1400" i="1" kern="0" baseline="300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Segoe UI" panose="020B0502040204020203" pitchFamily="34" charset="0"/>
              </a:rPr>
              <a:t>th</a:t>
            </a:r>
            <a:r>
              <a:rPr lang="en-US" altLang="zh-CN" sz="1400" i="1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Segoe UI" panose="020B0502040204020203" pitchFamily="34" charset="0"/>
              </a:rPr>
              <a:t> July 2023</a:t>
            </a:r>
            <a:r>
              <a:rPr lang="zh-CN" altLang="zh-CN" sz="1400" i="1" dirty="0">
                <a:effectLst/>
              </a:rPr>
              <a:t> </a:t>
            </a:r>
            <a:endParaRPr lang="en-GB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A846C-959D-B7DB-D834-BFFEFCA2D32C}"/>
              </a:ext>
            </a:extLst>
          </p:cNvPr>
          <p:cNvSpPr txBox="1"/>
          <p:nvPr/>
        </p:nvSpPr>
        <p:spPr>
          <a:xfrm>
            <a:off x="1905000" y="431225"/>
            <a:ext cx="5355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Results from </a:t>
            </a:r>
            <a:r>
              <a:rPr lang="en-GB" sz="3200" b="1" dirty="0">
                <a:effectLst/>
                <a:ea typeface="Times New Roman" panose="02020603050405020304" pitchFamily="18" charset="0"/>
              </a:rPr>
              <a:t>spatial analysis </a:t>
            </a:r>
            <a:endParaRPr lang="en-GB" sz="3200" b="1" dirty="0"/>
          </a:p>
          <a:p>
            <a:endParaRPr lang="en-GB" sz="3200" b="1" dirty="0"/>
          </a:p>
        </p:txBody>
      </p:sp>
      <p:pic>
        <p:nvPicPr>
          <p:cNvPr id="4" name="图片 9" descr="图示&#10;&#10;描述已自动生成">
            <a:extLst>
              <a:ext uri="{FF2B5EF4-FFF2-40B4-BE49-F238E27FC236}">
                <a16:creationId xmlns:a16="http://schemas.microsoft.com/office/drawing/2014/main" id="{8C5049BE-AD68-8E98-1927-F596FBA63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1033759"/>
            <a:ext cx="5355609" cy="4345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FA2AA6-BC11-AC4F-8F8F-F24E222AB058}"/>
              </a:ext>
            </a:extLst>
          </p:cNvPr>
          <p:cNvSpPr txBox="1"/>
          <p:nvPr/>
        </p:nvSpPr>
        <p:spPr>
          <a:xfrm>
            <a:off x="1995416" y="3609833"/>
            <a:ext cx="61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5F515-9EE2-32F6-D61B-DA74FBB49B81}"/>
              </a:ext>
            </a:extLst>
          </p:cNvPr>
          <p:cNvSpPr txBox="1"/>
          <p:nvPr/>
        </p:nvSpPr>
        <p:spPr>
          <a:xfrm>
            <a:off x="1995416" y="1298876"/>
            <a:ext cx="61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9DB25E-2EF8-667C-80B5-8902E3B0CD46}"/>
              </a:ext>
            </a:extLst>
          </p:cNvPr>
          <p:cNvSpPr txBox="1"/>
          <p:nvPr/>
        </p:nvSpPr>
        <p:spPr>
          <a:xfrm>
            <a:off x="7727190" y="1483542"/>
            <a:ext cx="33138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S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ignificant correlation between the</a:t>
            </a:r>
            <a:r>
              <a:rPr lang="en-US" sz="2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 increase in NDVI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 and the </a:t>
            </a:r>
            <a:r>
              <a:rPr lang="en-US" sz="2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reduction in LST</a:t>
            </a:r>
            <a:r>
              <a:rPr lang="en-US" sz="2000" b="1" dirty="0">
                <a:effectLst/>
                <a:ea typeface="Times New Roman" panose="02020603050405020304" pitchFamily="18" charset="0"/>
              </a:rPr>
              <a:t>.</a:t>
            </a:r>
          </a:p>
          <a:p>
            <a:endParaRPr lang="en-GB" altLang="zh-CN" sz="2000" b="1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2000" b="1" dirty="0">
                <a:solidFill>
                  <a:schemeClr val="accent1"/>
                </a:solidFill>
                <a:effectLst/>
              </a:rPr>
              <a:t>38.22%</a:t>
            </a:r>
            <a:r>
              <a:rPr lang="en-GB" altLang="zh-CN" sz="2000" b="1" dirty="0">
                <a:effectLst/>
              </a:rPr>
              <a:t> </a:t>
            </a:r>
            <a:r>
              <a:rPr lang="en-GB" altLang="zh-CN" sz="2000" dirty="0">
                <a:effectLst/>
              </a:rPr>
              <a:t>of the variation in LST can be explained by the NDVI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 during the spring season.</a:t>
            </a:r>
            <a:endParaRPr lang="en-GB" altLang="zh-CN" sz="2000" dirty="0"/>
          </a:p>
        </p:txBody>
      </p:sp>
    </p:spTree>
    <p:extLst>
      <p:ext uri="{BB962C8B-B14F-4D97-AF65-F5344CB8AC3E}">
        <p14:creationId xmlns:p14="http://schemas.microsoft.com/office/powerpoint/2010/main" val="509013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00DFA6-918B-FBD2-84DC-32E7EFC08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5000" y="1481730"/>
            <a:ext cx="9283700" cy="4483100"/>
          </a:xfrm>
        </p:spPr>
        <p:txBody>
          <a:bodyPr/>
          <a:lstStyle/>
          <a:p>
            <a:r>
              <a:rPr lang="en-US" sz="2400" dirty="0">
                <a:ea typeface="Times New Roman" panose="02020603050405020304" pitchFamily="18" charset="0"/>
              </a:rPr>
              <a:t>R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equires </a:t>
            </a:r>
            <a:r>
              <a:rPr lang="en-US" sz="2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bigger sample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which is forthcoming;</a:t>
            </a:r>
          </a:p>
          <a:p>
            <a:r>
              <a:rPr lang="en-GB" altLang="zh-CN" sz="2400" dirty="0"/>
              <a:t>P</a:t>
            </a:r>
            <a:r>
              <a:rPr lang="en-GB" altLang="zh-CN" sz="2400" b="0" i="0" u="none" strike="noStrike" dirty="0">
                <a:effectLst/>
              </a:rPr>
              <a:t>rivacy constraints;</a:t>
            </a:r>
          </a:p>
          <a:p>
            <a:r>
              <a:rPr lang="en-GB" altLang="zh-CN" sz="2400" dirty="0"/>
              <a:t>Current stage of the project;</a:t>
            </a:r>
            <a:endParaRPr lang="en-GB" altLang="zh-CN" sz="2400" b="0" i="0" u="none" strike="noStrike" dirty="0">
              <a:effectLst/>
            </a:endParaRPr>
          </a:p>
          <a:p>
            <a:r>
              <a:rPr lang="en-GB" altLang="zh-CN" sz="2400" dirty="0"/>
              <a:t>E</a:t>
            </a:r>
            <a:r>
              <a:rPr lang="en-GB" altLang="zh-CN" sz="2400" b="0" i="0" u="none" strike="noStrike" dirty="0">
                <a:effectLst/>
              </a:rPr>
              <a:t>xclusivity of the study to </a:t>
            </a:r>
            <a:r>
              <a:rPr lang="en-GB" altLang="zh-CN" sz="2400" b="1" i="0" u="none" strike="noStrike" dirty="0">
                <a:solidFill>
                  <a:schemeClr val="accent1"/>
                </a:solidFill>
                <a:effectLst/>
              </a:rPr>
              <a:t>healthy young females</a:t>
            </a:r>
            <a:r>
              <a:rPr lang="en-GB" altLang="zh-CN" sz="2400" b="0" i="0" u="none" strike="noStrike" dirty="0">
                <a:effectLst/>
              </a:rPr>
              <a:t>; </a:t>
            </a:r>
          </a:p>
          <a:p>
            <a:r>
              <a:rPr lang="en-GB" altLang="zh-CN" sz="2400" dirty="0">
                <a:effectLst/>
              </a:rPr>
              <a:t>As the park region is in small buffers (less than 100m), it would be better to have </a:t>
            </a:r>
            <a:r>
              <a:rPr lang="en-GB" altLang="zh-CN" sz="2400" b="1" dirty="0">
                <a:solidFill>
                  <a:schemeClr val="accent1"/>
                </a:solidFill>
                <a:effectLst/>
              </a:rPr>
              <a:t>higher-resolution satellite</a:t>
            </a:r>
            <a:r>
              <a:rPr lang="sr-Latn-RS" altLang="zh-CN" sz="2400" b="1" dirty="0">
                <a:solidFill>
                  <a:schemeClr val="accent1"/>
                </a:solidFill>
                <a:effectLst/>
              </a:rPr>
              <a:t> or drone</a:t>
            </a:r>
            <a:r>
              <a:rPr lang="en-GB" altLang="zh-CN" sz="2400" b="1" dirty="0">
                <a:solidFill>
                  <a:schemeClr val="accent1"/>
                </a:solidFill>
                <a:effectLst/>
              </a:rPr>
              <a:t> images</a:t>
            </a:r>
            <a:r>
              <a:rPr lang="en-GB" altLang="zh-CN" sz="2400" dirty="0">
                <a:effectLst/>
              </a:rPr>
              <a:t>;</a:t>
            </a:r>
            <a:endParaRPr lang="en-GB" altLang="zh-CN" sz="2400" b="0" i="0" u="none" strike="noStrike" dirty="0">
              <a:effectLst/>
            </a:endParaRPr>
          </a:p>
          <a:p>
            <a:r>
              <a:rPr lang="en-GB" altLang="zh-CN" sz="2400" b="0" i="0" u="none" strike="noStrike" dirty="0">
                <a:effectLst/>
              </a:rPr>
              <a:t>In the future, conducting comparative studies with </a:t>
            </a:r>
            <a:r>
              <a:rPr lang="en-GB" altLang="zh-CN" sz="2400" b="1" i="0" u="none" strike="noStrike" dirty="0">
                <a:solidFill>
                  <a:schemeClr val="accent1"/>
                </a:solidFill>
                <a:effectLst/>
              </a:rPr>
              <a:t>more indicators</a:t>
            </a:r>
            <a:r>
              <a:rPr lang="en-GB" altLang="zh-CN" sz="2400" b="0" i="0" u="none" strike="noStrike" dirty="0">
                <a:effectLst/>
              </a:rPr>
              <a:t>, e.g. Heart Rate Variability</a:t>
            </a:r>
            <a:r>
              <a:rPr lang="en-GB" altLang="zh-CN" sz="2400" dirty="0"/>
              <a:t>, vegetation species etc. </a:t>
            </a:r>
            <a:r>
              <a:rPr lang="en-GB" altLang="zh-CN" sz="2400" b="0" i="0" u="none" strike="noStrike" dirty="0">
                <a:effectLst/>
              </a:rPr>
              <a:t>to evaluate </a:t>
            </a:r>
            <a:r>
              <a:rPr lang="en-GB" altLang="zh-CN" sz="2400" b="1" i="0" u="none" strike="noStrike" dirty="0">
                <a:solidFill>
                  <a:schemeClr val="accent1"/>
                </a:solidFill>
                <a:effectLst/>
              </a:rPr>
              <a:t>long-term</a:t>
            </a:r>
            <a:r>
              <a:rPr lang="en-GB" altLang="zh-CN" sz="2400" b="1" i="0" u="none" strike="noStrike" dirty="0">
                <a:effectLst/>
              </a:rPr>
              <a:t> </a:t>
            </a:r>
            <a:r>
              <a:rPr lang="en-GB" altLang="zh-CN" sz="2400" b="0" i="0" u="none" strike="noStrike" dirty="0">
                <a:effectLst/>
              </a:rPr>
              <a:t>health impacts could offer more valuable insights.</a:t>
            </a:r>
            <a:endParaRPr lang="en-GB" altLang="zh-CN" sz="2400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0B9E0-1F3E-FAC3-43E2-B2611DF0B9E4}"/>
              </a:ext>
            </a:extLst>
          </p:cNvPr>
          <p:cNvSpPr txBox="1"/>
          <p:nvPr/>
        </p:nvSpPr>
        <p:spPr>
          <a:xfrm>
            <a:off x="1873155" y="399549"/>
            <a:ext cx="4981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Limitation and Future Scope</a:t>
            </a:r>
          </a:p>
        </p:txBody>
      </p:sp>
    </p:spTree>
    <p:extLst>
      <p:ext uri="{BB962C8B-B14F-4D97-AF65-F5344CB8AC3E}">
        <p14:creationId xmlns:p14="http://schemas.microsoft.com/office/powerpoint/2010/main" val="957426543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4CB551E24702054AADB9E0FAECA5BF44" ma:contentTypeVersion="18" ma:contentTypeDescription="Δημιουργία νέου εγγράφου" ma:contentTypeScope="" ma:versionID="a9662f61de6170125ab072465de733d5">
  <xsd:schema xmlns:xsd="http://www.w3.org/2001/XMLSchema" xmlns:xs="http://www.w3.org/2001/XMLSchema" xmlns:p="http://schemas.microsoft.com/office/2006/metadata/properties" xmlns:ns2="1843f6f7-fbb0-46b4-947e-a295d093d47e" xmlns:ns3="a3ff7990-3f04-4df9-a53c-b1a95d89b408" targetNamespace="http://schemas.microsoft.com/office/2006/metadata/properties" ma:root="true" ma:fieldsID="9a76467309a9364057475a072569d332" ns2:_="" ns3:_="">
    <xsd:import namespace="1843f6f7-fbb0-46b4-947e-a295d093d47e"/>
    <xsd:import namespace="a3ff7990-3f04-4df9-a53c-b1a95d89b4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43f6f7-fbb0-46b4-947e-a295d093d4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6f0783b3-969a-48e7-8b75-183f501b69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f7990-3f04-4df9-a53c-b1a95d89b40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1da2691-8fc4-4c5b-b1b7-619879f0ca4c}" ma:internalName="TaxCatchAll" ma:showField="CatchAllData" ma:web="a3ff7990-3f04-4df9-a53c-b1a95d89b4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ff7990-3f04-4df9-a53c-b1a95d89b408" xsi:nil="true"/>
    <lcf76f155ced4ddcb4097134ff3c332f xmlns="1843f6f7-fbb0-46b4-947e-a295d093d4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A5B4FF-FCEE-43FE-802D-4E9294AE85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43f6f7-fbb0-46b4-947e-a295d093d47e"/>
    <ds:schemaRef ds:uri="a3ff7990-3f04-4df9-a53c-b1a95d89b4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DBB617-D991-4D11-88F6-57E315B86B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2E8FDE-D38F-495B-BCE9-E0042F760C50}">
  <ds:schemaRefs>
    <ds:schemaRef ds:uri="http://schemas.microsoft.com/office/2006/metadata/properties"/>
    <ds:schemaRef ds:uri="http://purl.org/dc/terms/"/>
    <ds:schemaRef ds:uri="http://www.w3.org/XML/1998/namespace"/>
    <ds:schemaRef ds:uri="1843f6f7-fbb0-46b4-947e-a295d093d47e"/>
    <ds:schemaRef ds:uri="http://schemas.openxmlformats.org/package/2006/metadata/core-properties"/>
    <ds:schemaRef ds:uri="a3ff7990-3f04-4df9-a53c-b1a95d89b408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9617</TotalTime>
  <Words>600</Words>
  <Application>Microsoft Office PowerPoint</Application>
  <PresentationFormat>Widescreen</PresentationFormat>
  <Paragraphs>75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1_Custom Design</vt:lpstr>
      <vt:lpstr>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Huo, Wenfei</cp:lastModifiedBy>
  <cp:revision>508</cp:revision>
  <dcterms:created xsi:type="dcterms:W3CDTF">2021-04-20T19:28:17Z</dcterms:created>
  <dcterms:modified xsi:type="dcterms:W3CDTF">2024-04-12T12:19:05Z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0x0101004CB551E24702054AADB9E0FAECA5BF44</vt:lpwstr>
  </property>
</Properties>
</file>