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8" r:id="rId1"/>
  </p:sldMasterIdLst>
  <p:notesMasterIdLst>
    <p:notesMasterId r:id="rId3"/>
  </p:notesMasterIdLst>
  <p:sldIdLst>
    <p:sldId id="256" r:id="rId2"/>
  </p:sldIdLst>
  <p:sldSz cx="42794238" cy="30267275"/>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96" userDrawn="1">
          <p15:clr>
            <a:srgbClr val="A4A3A4"/>
          </p15:clr>
        </p15:guide>
        <p15:guide id="2" pos="135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870" autoAdjust="0"/>
    <p:restoredTop sz="96101" autoAdjust="0"/>
  </p:normalViewPr>
  <p:slideViewPr>
    <p:cSldViewPr snapToGrid="0">
      <p:cViewPr varScale="1">
        <p:scale>
          <a:sx n="23" d="100"/>
          <a:sy n="23" d="100"/>
        </p:scale>
        <p:origin x="486" y="120"/>
      </p:cViewPr>
      <p:guideLst>
        <p:guide orient="horz" pos="9596"/>
        <p:guide pos="1350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4C8FBF-5A7E-44C1-8289-D34C24DD254F}" type="doc">
      <dgm:prSet loTypeId="urn:microsoft.com/office/officeart/2008/layout/RadialCluster" loCatId="relationship" qsTypeId="urn:microsoft.com/office/officeart/2005/8/quickstyle/simple3" qsCatId="simple" csTypeId="urn:microsoft.com/office/officeart/2005/8/colors/accent1_2" csCatId="accent1" phldr="1"/>
      <dgm:spPr/>
      <dgm:t>
        <a:bodyPr/>
        <a:lstStyle/>
        <a:p>
          <a:endParaRPr lang="en-US"/>
        </a:p>
      </dgm:t>
    </dgm:pt>
    <dgm:pt modelId="{74568F21-A19C-43B8-98DE-93E74FEE9DBE}">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vert="horz"/>
        <a:lstStyle/>
        <a:p>
          <a:r>
            <a:rPr lang="en-US" sz="2400" b="1" dirty="0">
              <a:latin typeface="Georgia" panose="02040502050405020303" pitchFamily="18" charset="0"/>
            </a:rPr>
            <a:t>Shale cuttings and core</a:t>
          </a:r>
        </a:p>
        <a:p>
          <a:r>
            <a:rPr lang="en-US" sz="2400" b="1" dirty="0">
              <a:latin typeface="Georgia" panose="02040502050405020303" pitchFamily="18" charset="0"/>
            </a:rPr>
            <a:t>n=15</a:t>
          </a:r>
        </a:p>
      </dgm:t>
    </dgm:pt>
    <dgm:pt modelId="{D2C4E3F1-C76C-42BA-9988-DBCCFE405909}" type="parTrans" cxnId="{52870A08-E339-43CE-B489-17A7265AE3C4}">
      <dgm:prSet/>
      <dgm:spPr/>
      <dgm:t>
        <a:bodyPr/>
        <a:lstStyle/>
        <a:p>
          <a:endParaRPr lang="en-US" sz="2400">
            <a:solidFill>
              <a:schemeClr val="bg2"/>
            </a:solidFill>
            <a:latin typeface="Georgia" panose="02040502050405020303" pitchFamily="18" charset="0"/>
          </a:endParaRPr>
        </a:p>
      </dgm:t>
    </dgm:pt>
    <dgm:pt modelId="{F8F64C2E-E169-4885-B9A0-16EAEF5023FF}" type="sibTrans" cxnId="{52870A08-E339-43CE-B489-17A7265AE3C4}">
      <dgm:prSet/>
      <dgm:spPr/>
      <dgm:t>
        <a:bodyPr/>
        <a:lstStyle/>
        <a:p>
          <a:endParaRPr lang="en-US" sz="2400">
            <a:solidFill>
              <a:schemeClr val="bg2"/>
            </a:solidFill>
            <a:latin typeface="Georgia" panose="02040502050405020303" pitchFamily="18" charset="0"/>
          </a:endParaRPr>
        </a:p>
      </dgm:t>
    </dgm:pt>
    <dgm:pt modelId="{8CEFF9BE-6DB6-4653-B365-D571A1B179F8}">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vert="horz"/>
        <a:lstStyle/>
        <a:p>
          <a:r>
            <a:rPr lang="en-US" sz="2400" b="1" dirty="0">
              <a:latin typeface="Georgia" panose="02040502050405020303" pitchFamily="18" charset="0"/>
            </a:rPr>
            <a:t>Sequential leaching</a:t>
          </a:r>
        </a:p>
      </dgm:t>
    </dgm:pt>
    <dgm:pt modelId="{C1F5F20B-3DCF-4F25-BFDA-579A13DC01B1}" type="parTrans" cxnId="{AACF50EC-22A7-4516-BDA4-B0CB67CDDD90}">
      <dgm:prSet/>
      <dgm:spPr/>
      <dgm:t>
        <a:bodyPr/>
        <a:lstStyle/>
        <a:p>
          <a:endParaRPr lang="en-US" sz="2400">
            <a:solidFill>
              <a:schemeClr val="bg2"/>
            </a:solidFill>
            <a:latin typeface="Georgia" panose="02040502050405020303" pitchFamily="18" charset="0"/>
          </a:endParaRPr>
        </a:p>
      </dgm:t>
    </dgm:pt>
    <dgm:pt modelId="{20F730CB-AC16-4223-9E23-581E4398A89D}" type="sibTrans" cxnId="{AACF50EC-22A7-4516-BDA4-B0CB67CDDD90}">
      <dgm:prSet/>
      <dgm:spPr/>
      <dgm:t>
        <a:bodyPr/>
        <a:lstStyle/>
        <a:p>
          <a:endParaRPr lang="en-US" sz="2400">
            <a:solidFill>
              <a:schemeClr val="bg2"/>
            </a:solidFill>
            <a:latin typeface="Georgia" panose="02040502050405020303" pitchFamily="18" charset="0"/>
          </a:endParaRPr>
        </a:p>
      </dgm:t>
    </dgm:pt>
    <dgm:pt modelId="{21F0B10D-D3F9-4ACA-BB9C-306565069FBB}">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vert="horz"/>
        <a:lstStyle/>
        <a:p>
          <a:r>
            <a:rPr lang="en-US" sz="2400" b="1">
              <a:latin typeface="Georgia" panose="02040502050405020303" pitchFamily="18" charset="0"/>
            </a:rPr>
            <a:t>Post-leaching residue XRD-Clay; Leco TOC</a:t>
          </a:r>
          <a:endParaRPr lang="en-US" sz="2400" b="1" dirty="0">
            <a:latin typeface="Georgia" panose="02040502050405020303" pitchFamily="18" charset="0"/>
          </a:endParaRPr>
        </a:p>
      </dgm:t>
    </dgm:pt>
    <dgm:pt modelId="{C61BEE80-AD84-4AC9-BEA7-BF5D12BAAF44}" type="parTrans" cxnId="{1408B06B-63BF-4774-9E25-E8416C114ACD}">
      <dgm:prSet/>
      <dgm:spPr/>
      <dgm:t>
        <a:bodyPr/>
        <a:lstStyle/>
        <a:p>
          <a:endParaRPr lang="en-US" sz="2400">
            <a:solidFill>
              <a:schemeClr val="bg2"/>
            </a:solidFill>
            <a:latin typeface="Georgia" panose="02040502050405020303" pitchFamily="18" charset="0"/>
          </a:endParaRPr>
        </a:p>
      </dgm:t>
    </dgm:pt>
    <dgm:pt modelId="{8C0C9552-DAA0-4CB3-A6C4-FE80B72FE8CF}" type="sibTrans" cxnId="{1408B06B-63BF-4774-9E25-E8416C114ACD}">
      <dgm:prSet/>
      <dgm:spPr/>
      <dgm:t>
        <a:bodyPr/>
        <a:lstStyle/>
        <a:p>
          <a:endParaRPr lang="en-US" sz="2400">
            <a:solidFill>
              <a:schemeClr val="bg2"/>
            </a:solidFill>
            <a:latin typeface="Georgia" panose="02040502050405020303" pitchFamily="18" charset="0"/>
          </a:endParaRPr>
        </a:p>
      </dgm:t>
    </dgm:pt>
    <dgm:pt modelId="{0F916EEA-AD84-4D2B-9268-6C96815430A6}">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vert="horz"/>
        <a:lstStyle/>
        <a:p>
          <a:r>
            <a:rPr lang="en-US" sz="2400" b="1">
              <a:latin typeface="Georgia" panose="02040502050405020303" pitchFamily="18" charset="0"/>
            </a:rPr>
            <a:t>Pre-leaching</a:t>
          </a:r>
          <a:endParaRPr lang="en-US" sz="2400" b="1" dirty="0">
            <a:latin typeface="Georgia" panose="02040502050405020303" pitchFamily="18" charset="0"/>
          </a:endParaRPr>
        </a:p>
      </dgm:t>
    </dgm:pt>
    <dgm:pt modelId="{AE871CDC-F99C-453E-B6ED-55303E4BFB90}" type="parTrans" cxnId="{EF95CB0B-1701-4C49-ACE4-FF79C605CBBB}">
      <dgm:prSet/>
      <dgm:spPr/>
      <dgm:t>
        <a:bodyPr/>
        <a:lstStyle/>
        <a:p>
          <a:endParaRPr lang="en-US" sz="2400">
            <a:solidFill>
              <a:schemeClr val="bg2"/>
            </a:solidFill>
            <a:latin typeface="Georgia" panose="02040502050405020303" pitchFamily="18" charset="0"/>
          </a:endParaRPr>
        </a:p>
      </dgm:t>
    </dgm:pt>
    <dgm:pt modelId="{CAD27887-FB73-45CF-8416-45208E2BDA0F}" type="sibTrans" cxnId="{EF95CB0B-1701-4C49-ACE4-FF79C605CBBB}">
      <dgm:prSet/>
      <dgm:spPr/>
      <dgm:t>
        <a:bodyPr/>
        <a:lstStyle/>
        <a:p>
          <a:endParaRPr lang="en-US" sz="2400">
            <a:solidFill>
              <a:schemeClr val="bg2"/>
            </a:solidFill>
            <a:latin typeface="Georgia" panose="02040502050405020303" pitchFamily="18" charset="0"/>
          </a:endParaRPr>
        </a:p>
      </dgm:t>
    </dgm:pt>
    <dgm:pt modelId="{B115CE02-16E2-4A09-A418-17A768339F92}">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vert="horz"/>
        <a:lstStyle/>
        <a:p>
          <a:r>
            <a:rPr lang="en-US" sz="2400" b="1">
              <a:latin typeface="Georgia" panose="02040502050405020303" pitchFamily="18" charset="0"/>
            </a:rPr>
            <a:t>XRD; Leco-TOC, S; ICP-OES/MS</a:t>
          </a:r>
          <a:endParaRPr lang="en-US" sz="2400" b="1" dirty="0">
            <a:latin typeface="Georgia" panose="02040502050405020303" pitchFamily="18" charset="0"/>
          </a:endParaRPr>
        </a:p>
      </dgm:t>
    </dgm:pt>
    <dgm:pt modelId="{E1088732-0C53-4B6E-8BB5-5FBE0B1C881D}" type="parTrans" cxnId="{A4C71260-6963-412E-812E-FB257814D3EE}">
      <dgm:prSet/>
      <dgm:spPr/>
      <dgm:t>
        <a:bodyPr/>
        <a:lstStyle/>
        <a:p>
          <a:endParaRPr lang="en-US" sz="2400">
            <a:solidFill>
              <a:schemeClr val="bg2"/>
            </a:solidFill>
            <a:latin typeface="Georgia" panose="02040502050405020303" pitchFamily="18" charset="0"/>
          </a:endParaRPr>
        </a:p>
      </dgm:t>
    </dgm:pt>
    <dgm:pt modelId="{29B6AC3A-CD32-4F39-90DA-210ED3AB214C}" type="sibTrans" cxnId="{A4C71260-6963-412E-812E-FB257814D3EE}">
      <dgm:prSet/>
      <dgm:spPr/>
      <dgm:t>
        <a:bodyPr/>
        <a:lstStyle/>
        <a:p>
          <a:endParaRPr lang="en-US" sz="2400">
            <a:solidFill>
              <a:schemeClr val="bg2"/>
            </a:solidFill>
            <a:latin typeface="Georgia" panose="02040502050405020303" pitchFamily="18" charset="0"/>
          </a:endParaRPr>
        </a:p>
      </dgm:t>
    </dgm:pt>
    <dgm:pt modelId="{FF53040A-79DA-4219-B4D1-5FC174AAB390}" type="pres">
      <dgm:prSet presAssocID="{484C8FBF-5A7E-44C1-8289-D34C24DD254F}" presName="Name0" presStyleCnt="0">
        <dgm:presLayoutVars>
          <dgm:chMax val="1"/>
          <dgm:chPref val="1"/>
          <dgm:dir/>
          <dgm:animOne val="branch"/>
          <dgm:animLvl val="lvl"/>
        </dgm:presLayoutVars>
      </dgm:prSet>
      <dgm:spPr/>
    </dgm:pt>
    <dgm:pt modelId="{3358ED53-9021-4F88-98AA-2BA35F068BB7}" type="pres">
      <dgm:prSet presAssocID="{74568F21-A19C-43B8-98DE-93E74FEE9DBE}" presName="textCenter" presStyleLbl="node1" presStyleIdx="0" presStyleCnt="5" custScaleX="118265" custScaleY="79292" custLinFactNeighborX="-2029" custLinFactNeighborY="22412"/>
      <dgm:spPr/>
    </dgm:pt>
    <dgm:pt modelId="{882FFE0E-11A9-478C-BEA5-5E4361467236}" type="pres">
      <dgm:prSet presAssocID="{74568F21-A19C-43B8-98DE-93E74FEE9DBE}" presName="cycle_1" presStyleCnt="0"/>
      <dgm:spPr/>
    </dgm:pt>
    <dgm:pt modelId="{E0B6884F-AE5B-4EB3-B8DF-732FB3A51814}" type="pres">
      <dgm:prSet presAssocID="{8CEFF9BE-6DB6-4653-B365-D571A1B179F8}" presName="childCenter1" presStyleLbl="node1" presStyleIdx="1" presStyleCnt="5" custScaleX="207590" custScaleY="109076" custLinFactX="-11455" custLinFactNeighborX="-100000" custLinFactNeighborY="35912"/>
      <dgm:spPr/>
    </dgm:pt>
    <dgm:pt modelId="{8812DCB5-37FC-4605-AE9E-31D70BA98437}" type="pres">
      <dgm:prSet presAssocID="{C61BEE80-AD84-4AC9-BEA7-BF5D12BAAF44}" presName="Name141" presStyleLbl="parChTrans1D3" presStyleIdx="0" presStyleCnt="2"/>
      <dgm:spPr/>
    </dgm:pt>
    <dgm:pt modelId="{66A1BFEE-F81F-4AD7-9984-8259CD0B1FFC}" type="pres">
      <dgm:prSet presAssocID="{21F0B10D-D3F9-4ACA-BB9C-306565069FBB}" presName="text1" presStyleLbl="node1" presStyleIdx="2" presStyleCnt="5" custScaleX="316886" custScaleY="165527" custRadScaleRad="320831" custRadScaleInc="-70785">
        <dgm:presLayoutVars>
          <dgm:bulletEnabled val="1"/>
        </dgm:presLayoutVars>
      </dgm:prSet>
      <dgm:spPr/>
    </dgm:pt>
    <dgm:pt modelId="{C6CC686E-9940-44AD-8F8F-D6C562CFE5FF}" type="pres">
      <dgm:prSet presAssocID="{C1F5F20B-3DCF-4F25-BFDA-579A13DC01B1}" presName="Name144" presStyleLbl="parChTrans1D2" presStyleIdx="0" presStyleCnt="2"/>
      <dgm:spPr/>
    </dgm:pt>
    <dgm:pt modelId="{145F0C38-FF71-4094-BEC5-0A2E67129EF8}" type="pres">
      <dgm:prSet presAssocID="{74568F21-A19C-43B8-98DE-93E74FEE9DBE}" presName="cycle_2" presStyleCnt="0"/>
      <dgm:spPr/>
    </dgm:pt>
    <dgm:pt modelId="{B659DA5F-224D-4B36-99BF-48A754913C78}" type="pres">
      <dgm:prSet presAssocID="{0F916EEA-AD84-4D2B-9268-6C96815430A6}" presName="childCenter2" presStyleLbl="node1" presStyleIdx="3" presStyleCnt="5" custScaleX="218920" custScaleY="97048" custLinFactX="8725" custLinFactNeighborX="100000" custLinFactNeighborY="-62938"/>
      <dgm:spPr/>
    </dgm:pt>
    <dgm:pt modelId="{B0372776-36BE-4F75-B313-9D569AEE1C91}" type="pres">
      <dgm:prSet presAssocID="{E1088732-0C53-4B6E-8BB5-5FBE0B1C881D}" presName="Name218" presStyleLbl="parChTrans1D3" presStyleIdx="1" presStyleCnt="2"/>
      <dgm:spPr/>
    </dgm:pt>
    <dgm:pt modelId="{6330DD46-E94B-4D4B-9A28-FE264E2245B5}" type="pres">
      <dgm:prSet presAssocID="{B115CE02-16E2-4A09-A418-17A768339F92}" presName="text2" presStyleLbl="node1" presStyleIdx="4" presStyleCnt="5" custScaleX="318112" custScaleY="158240" custRadScaleRad="225009" custRadScaleInc="-50474">
        <dgm:presLayoutVars>
          <dgm:bulletEnabled val="1"/>
        </dgm:presLayoutVars>
      </dgm:prSet>
      <dgm:spPr/>
    </dgm:pt>
    <dgm:pt modelId="{A1AB4382-1D8F-4961-9C26-9369B0656AAD}" type="pres">
      <dgm:prSet presAssocID="{AE871CDC-F99C-453E-B6ED-55303E4BFB90}" presName="Name221" presStyleLbl="parChTrans1D2" presStyleIdx="1" presStyleCnt="2"/>
      <dgm:spPr/>
    </dgm:pt>
  </dgm:ptLst>
  <dgm:cxnLst>
    <dgm:cxn modelId="{8EFE0F02-2752-465E-8799-55C74394E49A}" type="presOf" srcId="{C1F5F20B-3DCF-4F25-BFDA-579A13DC01B1}" destId="{C6CC686E-9940-44AD-8F8F-D6C562CFE5FF}" srcOrd="0" destOrd="0" presId="urn:microsoft.com/office/officeart/2008/layout/RadialCluster"/>
    <dgm:cxn modelId="{1BD9FA02-1163-404C-8A1F-A7AB07A864D4}" type="presOf" srcId="{E1088732-0C53-4B6E-8BB5-5FBE0B1C881D}" destId="{B0372776-36BE-4F75-B313-9D569AEE1C91}" srcOrd="0" destOrd="0" presId="urn:microsoft.com/office/officeart/2008/layout/RadialCluster"/>
    <dgm:cxn modelId="{52870A08-E339-43CE-B489-17A7265AE3C4}" srcId="{484C8FBF-5A7E-44C1-8289-D34C24DD254F}" destId="{74568F21-A19C-43B8-98DE-93E74FEE9DBE}" srcOrd="0" destOrd="0" parTransId="{D2C4E3F1-C76C-42BA-9988-DBCCFE405909}" sibTransId="{F8F64C2E-E169-4885-B9A0-16EAEF5023FF}"/>
    <dgm:cxn modelId="{EF95CB0B-1701-4C49-ACE4-FF79C605CBBB}" srcId="{74568F21-A19C-43B8-98DE-93E74FEE9DBE}" destId="{0F916EEA-AD84-4D2B-9268-6C96815430A6}" srcOrd="1" destOrd="0" parTransId="{AE871CDC-F99C-453E-B6ED-55303E4BFB90}" sibTransId="{CAD27887-FB73-45CF-8416-45208E2BDA0F}"/>
    <dgm:cxn modelId="{04639110-5F46-4CF1-96CB-8902BE8CF084}" type="presOf" srcId="{0F916EEA-AD84-4D2B-9268-6C96815430A6}" destId="{B659DA5F-224D-4B36-99BF-48A754913C78}" srcOrd="0" destOrd="0" presId="urn:microsoft.com/office/officeart/2008/layout/RadialCluster"/>
    <dgm:cxn modelId="{A4C71260-6963-412E-812E-FB257814D3EE}" srcId="{0F916EEA-AD84-4D2B-9268-6C96815430A6}" destId="{B115CE02-16E2-4A09-A418-17A768339F92}" srcOrd="0" destOrd="0" parTransId="{E1088732-0C53-4B6E-8BB5-5FBE0B1C881D}" sibTransId="{29B6AC3A-CD32-4F39-90DA-210ED3AB214C}"/>
    <dgm:cxn modelId="{72ADC046-CE5A-46E4-9B2C-E8A8276B01FB}" type="presOf" srcId="{AE871CDC-F99C-453E-B6ED-55303E4BFB90}" destId="{A1AB4382-1D8F-4961-9C26-9369B0656AAD}" srcOrd="0" destOrd="0" presId="urn:microsoft.com/office/officeart/2008/layout/RadialCluster"/>
    <dgm:cxn modelId="{1408B06B-63BF-4774-9E25-E8416C114ACD}" srcId="{8CEFF9BE-6DB6-4653-B365-D571A1B179F8}" destId="{21F0B10D-D3F9-4ACA-BB9C-306565069FBB}" srcOrd="0" destOrd="0" parTransId="{C61BEE80-AD84-4AC9-BEA7-BF5D12BAAF44}" sibTransId="{8C0C9552-DAA0-4CB3-A6C4-FE80B72FE8CF}"/>
    <dgm:cxn modelId="{EF842F6F-D8F7-4FA4-8178-5F380BBBA6AA}" type="presOf" srcId="{74568F21-A19C-43B8-98DE-93E74FEE9DBE}" destId="{3358ED53-9021-4F88-98AA-2BA35F068BB7}" srcOrd="0" destOrd="0" presId="urn:microsoft.com/office/officeart/2008/layout/RadialCluster"/>
    <dgm:cxn modelId="{03E37F54-21D1-42B3-8533-CDF9EBE43D17}" type="presOf" srcId="{8CEFF9BE-6DB6-4653-B365-D571A1B179F8}" destId="{E0B6884F-AE5B-4EB3-B8DF-732FB3A51814}" srcOrd="0" destOrd="0" presId="urn:microsoft.com/office/officeart/2008/layout/RadialCluster"/>
    <dgm:cxn modelId="{FB8F48B3-2D5A-4265-8E63-0CED83B4C5B5}" type="presOf" srcId="{C61BEE80-AD84-4AC9-BEA7-BF5D12BAAF44}" destId="{8812DCB5-37FC-4605-AE9E-31D70BA98437}" srcOrd="0" destOrd="0" presId="urn:microsoft.com/office/officeart/2008/layout/RadialCluster"/>
    <dgm:cxn modelId="{976871BA-01D9-41CF-8AAE-1AB33A1BAB67}" type="presOf" srcId="{484C8FBF-5A7E-44C1-8289-D34C24DD254F}" destId="{FF53040A-79DA-4219-B4D1-5FC174AAB390}" srcOrd="0" destOrd="0" presId="urn:microsoft.com/office/officeart/2008/layout/RadialCluster"/>
    <dgm:cxn modelId="{505048E6-D9AC-4397-8F69-D6E0861BA8ED}" type="presOf" srcId="{21F0B10D-D3F9-4ACA-BB9C-306565069FBB}" destId="{66A1BFEE-F81F-4AD7-9984-8259CD0B1FFC}" srcOrd="0" destOrd="0" presId="urn:microsoft.com/office/officeart/2008/layout/RadialCluster"/>
    <dgm:cxn modelId="{AACF50EC-22A7-4516-BDA4-B0CB67CDDD90}" srcId="{74568F21-A19C-43B8-98DE-93E74FEE9DBE}" destId="{8CEFF9BE-6DB6-4653-B365-D571A1B179F8}" srcOrd="0" destOrd="0" parTransId="{C1F5F20B-3DCF-4F25-BFDA-579A13DC01B1}" sibTransId="{20F730CB-AC16-4223-9E23-581E4398A89D}"/>
    <dgm:cxn modelId="{7E100DEE-1A6F-4942-845F-8E79757B8164}" type="presOf" srcId="{B115CE02-16E2-4A09-A418-17A768339F92}" destId="{6330DD46-E94B-4D4B-9A28-FE264E2245B5}" srcOrd="0" destOrd="0" presId="urn:microsoft.com/office/officeart/2008/layout/RadialCluster"/>
    <dgm:cxn modelId="{6B9AD52C-0DAF-4E4C-BFE5-258792F77DDA}" type="presParOf" srcId="{FF53040A-79DA-4219-B4D1-5FC174AAB390}" destId="{3358ED53-9021-4F88-98AA-2BA35F068BB7}" srcOrd="0" destOrd="0" presId="urn:microsoft.com/office/officeart/2008/layout/RadialCluster"/>
    <dgm:cxn modelId="{AB68E063-B593-430A-92F4-B88B52093604}" type="presParOf" srcId="{FF53040A-79DA-4219-B4D1-5FC174AAB390}" destId="{882FFE0E-11A9-478C-BEA5-5E4361467236}" srcOrd="1" destOrd="0" presId="urn:microsoft.com/office/officeart/2008/layout/RadialCluster"/>
    <dgm:cxn modelId="{D4F4F02F-12C3-46E6-A7A9-43E5A43DD70A}" type="presParOf" srcId="{882FFE0E-11A9-478C-BEA5-5E4361467236}" destId="{E0B6884F-AE5B-4EB3-B8DF-732FB3A51814}" srcOrd="0" destOrd="0" presId="urn:microsoft.com/office/officeart/2008/layout/RadialCluster"/>
    <dgm:cxn modelId="{E7497A53-5279-46BF-BE6A-B21DFEC786CC}" type="presParOf" srcId="{882FFE0E-11A9-478C-BEA5-5E4361467236}" destId="{8812DCB5-37FC-4605-AE9E-31D70BA98437}" srcOrd="1" destOrd="0" presId="urn:microsoft.com/office/officeart/2008/layout/RadialCluster"/>
    <dgm:cxn modelId="{7588D399-F4B0-4B66-B119-364F67551385}" type="presParOf" srcId="{882FFE0E-11A9-478C-BEA5-5E4361467236}" destId="{66A1BFEE-F81F-4AD7-9984-8259CD0B1FFC}" srcOrd="2" destOrd="0" presId="urn:microsoft.com/office/officeart/2008/layout/RadialCluster"/>
    <dgm:cxn modelId="{42C01181-E862-4B00-A4ED-62FDB187215E}" type="presParOf" srcId="{FF53040A-79DA-4219-B4D1-5FC174AAB390}" destId="{C6CC686E-9940-44AD-8F8F-D6C562CFE5FF}" srcOrd="2" destOrd="0" presId="urn:microsoft.com/office/officeart/2008/layout/RadialCluster"/>
    <dgm:cxn modelId="{910BDF97-EC51-422B-B646-92BCEAC1B542}" type="presParOf" srcId="{FF53040A-79DA-4219-B4D1-5FC174AAB390}" destId="{145F0C38-FF71-4094-BEC5-0A2E67129EF8}" srcOrd="3" destOrd="0" presId="urn:microsoft.com/office/officeart/2008/layout/RadialCluster"/>
    <dgm:cxn modelId="{ABA78AF6-6BDA-4C48-BD24-8AED3FE7A8C4}" type="presParOf" srcId="{145F0C38-FF71-4094-BEC5-0A2E67129EF8}" destId="{B659DA5F-224D-4B36-99BF-48A754913C78}" srcOrd="0" destOrd="0" presId="urn:microsoft.com/office/officeart/2008/layout/RadialCluster"/>
    <dgm:cxn modelId="{C55296FF-416F-43DD-9FD3-67F1B3C0DEEC}" type="presParOf" srcId="{145F0C38-FF71-4094-BEC5-0A2E67129EF8}" destId="{B0372776-36BE-4F75-B313-9D569AEE1C91}" srcOrd="1" destOrd="0" presId="urn:microsoft.com/office/officeart/2008/layout/RadialCluster"/>
    <dgm:cxn modelId="{867746D8-5C1A-4D6B-8F7B-BEBF9A2B9332}" type="presParOf" srcId="{145F0C38-FF71-4094-BEC5-0A2E67129EF8}" destId="{6330DD46-E94B-4D4B-9A28-FE264E2245B5}" srcOrd="2" destOrd="0" presId="urn:microsoft.com/office/officeart/2008/layout/RadialCluster"/>
    <dgm:cxn modelId="{9C71D355-6596-46C1-9EBB-CE28782AED02}" type="presParOf" srcId="{FF53040A-79DA-4219-B4D1-5FC174AAB390}" destId="{A1AB4382-1D8F-4961-9C26-9369B0656AAD}" srcOrd="4" destOrd="0" presId="urn:microsoft.com/office/officeart/2008/layout/RadialCluster"/>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B4382-1D8F-4961-9C26-9369B0656AAD}">
      <dsp:nvSpPr>
        <dsp:cNvPr id="0" name=""/>
        <dsp:cNvSpPr/>
      </dsp:nvSpPr>
      <dsp:spPr>
        <a:xfrm rot="20766023">
          <a:off x="5907445" y="3655104"/>
          <a:ext cx="1265559" cy="0"/>
        </a:xfrm>
        <a:custGeom>
          <a:avLst/>
          <a:gdLst/>
          <a:ahLst/>
          <a:cxnLst/>
          <a:rect l="0" t="0" r="0" b="0"/>
          <a:pathLst>
            <a:path>
              <a:moveTo>
                <a:pt x="0" y="0"/>
              </a:moveTo>
              <a:lnTo>
                <a:pt x="1265559" y="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CC686E-9940-44AD-8F8F-D6C562CFE5FF}">
      <dsp:nvSpPr>
        <dsp:cNvPr id="0" name=""/>
        <dsp:cNvSpPr/>
      </dsp:nvSpPr>
      <dsp:spPr>
        <a:xfrm rot="11625402">
          <a:off x="2461278" y="3651833"/>
          <a:ext cx="1329910" cy="0"/>
        </a:xfrm>
        <a:custGeom>
          <a:avLst/>
          <a:gdLst/>
          <a:ahLst/>
          <a:cxnLst/>
          <a:rect l="0" t="0" r="0" b="0"/>
          <a:pathLst>
            <a:path>
              <a:moveTo>
                <a:pt x="0" y="0"/>
              </a:moveTo>
              <a:lnTo>
                <a:pt x="1329910" y="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58ED53-9021-4F88-98AA-2BA35F068BB7}">
      <dsp:nvSpPr>
        <dsp:cNvPr id="0" name=""/>
        <dsp:cNvSpPr/>
      </dsp:nvSpPr>
      <dsp:spPr>
        <a:xfrm>
          <a:off x="3772114" y="3351577"/>
          <a:ext cx="2153859" cy="1444077"/>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Georgia" panose="02040502050405020303" pitchFamily="18" charset="0"/>
            </a:rPr>
            <a:t>Shale cuttings and core</a:t>
          </a:r>
        </a:p>
        <a:p>
          <a:pPr marL="0" lvl="0" indent="0" algn="ctr" defTabSz="1066800">
            <a:lnSpc>
              <a:spcPct val="90000"/>
            </a:lnSpc>
            <a:spcBef>
              <a:spcPct val="0"/>
            </a:spcBef>
            <a:spcAft>
              <a:spcPct val="35000"/>
            </a:spcAft>
            <a:buNone/>
          </a:pPr>
          <a:r>
            <a:rPr lang="en-US" sz="2400" b="1" kern="1200" dirty="0">
              <a:latin typeface="Georgia" panose="02040502050405020303" pitchFamily="18" charset="0"/>
            </a:rPr>
            <a:t>n=15</a:t>
          </a:r>
        </a:p>
      </dsp:txBody>
      <dsp:txXfrm>
        <a:off x="3842608" y="3422071"/>
        <a:ext cx="2012871" cy="1303089"/>
      </dsp:txXfrm>
    </dsp:sp>
    <dsp:sp modelId="{E0B6884F-AE5B-4EB3-B8DF-732FB3A51814}">
      <dsp:nvSpPr>
        <dsp:cNvPr id="0" name=""/>
        <dsp:cNvSpPr/>
      </dsp:nvSpPr>
      <dsp:spPr>
        <a:xfrm>
          <a:off x="501413" y="2731556"/>
          <a:ext cx="1978939" cy="1039813"/>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Georgia" panose="02040502050405020303" pitchFamily="18" charset="0"/>
            </a:rPr>
            <a:t>Sequential leaching</a:t>
          </a:r>
        </a:p>
      </dsp:txBody>
      <dsp:txXfrm>
        <a:off x="552172" y="2782315"/>
        <a:ext cx="1877421" cy="938295"/>
      </dsp:txXfrm>
    </dsp:sp>
    <dsp:sp modelId="{8812DCB5-37FC-4605-AE9E-31D70BA98437}">
      <dsp:nvSpPr>
        <dsp:cNvPr id="0" name=""/>
        <dsp:cNvSpPr/>
      </dsp:nvSpPr>
      <dsp:spPr>
        <a:xfrm rot="5364171">
          <a:off x="1216227" y="4054378"/>
          <a:ext cx="566048" cy="0"/>
        </a:xfrm>
        <a:custGeom>
          <a:avLst/>
          <a:gdLst/>
          <a:ahLst/>
          <a:cxnLst/>
          <a:rect l="0" t="0" r="0" b="0"/>
          <a:pathLst>
            <a:path>
              <a:moveTo>
                <a:pt x="0" y="0"/>
              </a:moveTo>
              <a:lnTo>
                <a:pt x="566048" y="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A1BFEE-F81F-4AD7-9984-8259CD0B1FFC}">
      <dsp:nvSpPr>
        <dsp:cNvPr id="0" name=""/>
        <dsp:cNvSpPr/>
      </dsp:nvSpPr>
      <dsp:spPr>
        <a:xfrm>
          <a:off x="0" y="4337387"/>
          <a:ext cx="3020849" cy="1577956"/>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a:latin typeface="Georgia" panose="02040502050405020303" pitchFamily="18" charset="0"/>
            </a:rPr>
            <a:t>Post-leaching residue XRD-Clay; Leco TOC</a:t>
          </a:r>
          <a:endParaRPr lang="en-US" sz="2400" b="1" kern="1200" dirty="0">
            <a:latin typeface="Georgia" panose="02040502050405020303" pitchFamily="18" charset="0"/>
          </a:endParaRPr>
        </a:p>
      </dsp:txBody>
      <dsp:txXfrm>
        <a:off x="77029" y="4414416"/>
        <a:ext cx="2866791" cy="1423898"/>
      </dsp:txXfrm>
    </dsp:sp>
    <dsp:sp modelId="{B659DA5F-224D-4B36-99BF-48A754913C78}">
      <dsp:nvSpPr>
        <dsp:cNvPr id="0" name=""/>
        <dsp:cNvSpPr/>
      </dsp:nvSpPr>
      <dsp:spPr>
        <a:xfrm>
          <a:off x="7154475" y="2782295"/>
          <a:ext cx="2086947" cy="925151"/>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a:latin typeface="Georgia" panose="02040502050405020303" pitchFamily="18" charset="0"/>
            </a:rPr>
            <a:t>Pre-leaching</a:t>
          </a:r>
          <a:endParaRPr lang="en-US" sz="2400" b="1" kern="1200" dirty="0">
            <a:latin typeface="Georgia" panose="02040502050405020303" pitchFamily="18" charset="0"/>
          </a:endParaRPr>
        </a:p>
      </dsp:txBody>
      <dsp:txXfrm>
        <a:off x="7199637" y="2827457"/>
        <a:ext cx="1996623" cy="834827"/>
      </dsp:txXfrm>
    </dsp:sp>
    <dsp:sp modelId="{B0372776-36BE-4F75-B313-9D569AEE1C91}">
      <dsp:nvSpPr>
        <dsp:cNvPr id="0" name=""/>
        <dsp:cNvSpPr/>
      </dsp:nvSpPr>
      <dsp:spPr>
        <a:xfrm rot="5293603">
          <a:off x="7897491" y="4032120"/>
          <a:ext cx="649660" cy="0"/>
        </a:xfrm>
        <a:custGeom>
          <a:avLst/>
          <a:gdLst/>
          <a:ahLst/>
          <a:cxnLst/>
          <a:rect l="0" t="0" r="0" b="0"/>
          <a:pathLst>
            <a:path>
              <a:moveTo>
                <a:pt x="0" y="0"/>
              </a:moveTo>
              <a:lnTo>
                <a:pt x="649660" y="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30DD46-E94B-4D4B-9A28-FE264E2245B5}">
      <dsp:nvSpPr>
        <dsp:cNvPr id="0" name=""/>
        <dsp:cNvSpPr/>
      </dsp:nvSpPr>
      <dsp:spPr>
        <a:xfrm>
          <a:off x="6739456" y="4356795"/>
          <a:ext cx="3032536" cy="150848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a:latin typeface="Georgia" panose="02040502050405020303" pitchFamily="18" charset="0"/>
            </a:rPr>
            <a:t>XRD; Leco-TOC, S; ICP-OES/MS</a:t>
          </a:r>
          <a:endParaRPr lang="en-US" sz="2400" b="1" kern="1200" dirty="0">
            <a:latin typeface="Georgia" panose="02040502050405020303" pitchFamily="18" charset="0"/>
          </a:endParaRPr>
        </a:p>
      </dsp:txBody>
      <dsp:txXfrm>
        <a:off x="6813094" y="4430433"/>
        <a:ext cx="2885260" cy="1361213"/>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EB465A1-7052-47C5-93C7-AC2537D5ED5B}" type="datetimeFigureOut">
              <a:rPr lang="en-US" smtClean="0"/>
              <a:t>4/3/2024</a:t>
            </a:fld>
            <a:endParaRPr lang="en-US"/>
          </a:p>
        </p:txBody>
      </p:sp>
      <p:sp>
        <p:nvSpPr>
          <p:cNvPr id="4" name="Slide Image Placeholder 3"/>
          <p:cNvSpPr>
            <a:spLocks noGrp="1" noRot="1" noChangeAspect="1"/>
          </p:cNvSpPr>
          <p:nvPr>
            <p:ph type="sldImg" idx="2"/>
          </p:nvPr>
        </p:nvSpPr>
        <p:spPr>
          <a:xfrm>
            <a:off x="1287463" y="1162050"/>
            <a:ext cx="4435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9603AE8-EE0A-4C22-8159-7CC5E4DA30AC}" type="slidenum">
              <a:rPr lang="en-US" smtClean="0"/>
              <a:t>‹#›</a:t>
            </a:fld>
            <a:endParaRPr lang="en-US"/>
          </a:p>
        </p:txBody>
      </p:sp>
    </p:spTree>
    <p:extLst>
      <p:ext uri="{BB962C8B-B14F-4D97-AF65-F5344CB8AC3E}">
        <p14:creationId xmlns:p14="http://schemas.microsoft.com/office/powerpoint/2010/main" val="4127402497"/>
      </p:ext>
    </p:extLst>
  </p:cSld>
  <p:clrMap bg1="lt1" tx1="dk1" bg2="lt2" tx2="dk2" accent1="accent1" accent2="accent2" accent3="accent3" accent4="accent4" accent5="accent5" accent6="accent6" hlink="hlink" folHlink="folHlink"/>
  <p:notesStyle>
    <a:lvl1pPr marL="0" algn="l" defTabSz="849400" rtl="0" eaLnBrk="1" latinLnBrk="0" hangingPunct="1">
      <a:defRPr sz="1115" kern="1200">
        <a:solidFill>
          <a:schemeClr val="tx1"/>
        </a:solidFill>
        <a:latin typeface="+mn-lt"/>
        <a:ea typeface="+mn-ea"/>
        <a:cs typeface="+mn-cs"/>
      </a:defRPr>
    </a:lvl1pPr>
    <a:lvl2pPr marL="424700" algn="l" defTabSz="849400" rtl="0" eaLnBrk="1" latinLnBrk="0" hangingPunct="1">
      <a:defRPr sz="1115" kern="1200">
        <a:solidFill>
          <a:schemeClr val="tx1"/>
        </a:solidFill>
        <a:latin typeface="+mn-lt"/>
        <a:ea typeface="+mn-ea"/>
        <a:cs typeface="+mn-cs"/>
      </a:defRPr>
    </a:lvl2pPr>
    <a:lvl3pPr marL="849400" algn="l" defTabSz="849400" rtl="0" eaLnBrk="1" latinLnBrk="0" hangingPunct="1">
      <a:defRPr sz="1115" kern="1200">
        <a:solidFill>
          <a:schemeClr val="tx1"/>
        </a:solidFill>
        <a:latin typeface="+mn-lt"/>
        <a:ea typeface="+mn-ea"/>
        <a:cs typeface="+mn-cs"/>
      </a:defRPr>
    </a:lvl3pPr>
    <a:lvl4pPr marL="1274100" algn="l" defTabSz="849400" rtl="0" eaLnBrk="1" latinLnBrk="0" hangingPunct="1">
      <a:defRPr sz="1115" kern="1200">
        <a:solidFill>
          <a:schemeClr val="tx1"/>
        </a:solidFill>
        <a:latin typeface="+mn-lt"/>
        <a:ea typeface="+mn-ea"/>
        <a:cs typeface="+mn-cs"/>
      </a:defRPr>
    </a:lvl4pPr>
    <a:lvl5pPr marL="1698802" algn="l" defTabSz="849400" rtl="0" eaLnBrk="1" latinLnBrk="0" hangingPunct="1">
      <a:defRPr sz="1115" kern="1200">
        <a:solidFill>
          <a:schemeClr val="tx1"/>
        </a:solidFill>
        <a:latin typeface="+mn-lt"/>
        <a:ea typeface="+mn-ea"/>
        <a:cs typeface="+mn-cs"/>
      </a:defRPr>
    </a:lvl5pPr>
    <a:lvl6pPr marL="2123502" algn="l" defTabSz="849400" rtl="0" eaLnBrk="1" latinLnBrk="0" hangingPunct="1">
      <a:defRPr sz="1115" kern="1200">
        <a:solidFill>
          <a:schemeClr val="tx1"/>
        </a:solidFill>
        <a:latin typeface="+mn-lt"/>
        <a:ea typeface="+mn-ea"/>
        <a:cs typeface="+mn-cs"/>
      </a:defRPr>
    </a:lvl6pPr>
    <a:lvl7pPr marL="2548202" algn="l" defTabSz="849400" rtl="0" eaLnBrk="1" latinLnBrk="0" hangingPunct="1">
      <a:defRPr sz="1115" kern="1200">
        <a:solidFill>
          <a:schemeClr val="tx1"/>
        </a:solidFill>
        <a:latin typeface="+mn-lt"/>
        <a:ea typeface="+mn-ea"/>
        <a:cs typeface="+mn-cs"/>
      </a:defRPr>
    </a:lvl7pPr>
    <a:lvl8pPr marL="2972902" algn="l" defTabSz="849400" rtl="0" eaLnBrk="1" latinLnBrk="0" hangingPunct="1">
      <a:defRPr sz="1115" kern="1200">
        <a:solidFill>
          <a:schemeClr val="tx1"/>
        </a:solidFill>
        <a:latin typeface="+mn-lt"/>
        <a:ea typeface="+mn-ea"/>
        <a:cs typeface="+mn-cs"/>
      </a:defRPr>
    </a:lvl8pPr>
    <a:lvl9pPr marL="3397603" algn="l" defTabSz="849400" rtl="0" eaLnBrk="1" latinLnBrk="0" hangingPunct="1">
      <a:defRPr sz="111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1162050"/>
            <a:ext cx="4435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603AE8-EE0A-4C22-8159-7CC5E4DA30AC}" type="slidenum">
              <a:rPr lang="en-US" smtClean="0"/>
              <a:t>1</a:t>
            </a:fld>
            <a:endParaRPr lang="en-US"/>
          </a:p>
        </p:txBody>
      </p:sp>
    </p:spTree>
    <p:extLst>
      <p:ext uri="{BB962C8B-B14F-4D97-AF65-F5344CB8AC3E}">
        <p14:creationId xmlns:p14="http://schemas.microsoft.com/office/powerpoint/2010/main" val="1328316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9568" y="4953466"/>
            <a:ext cx="36375102" cy="10537496"/>
          </a:xfrm>
        </p:spPr>
        <p:txBody>
          <a:bodyPr anchor="b"/>
          <a:lstStyle>
            <a:lvl1pPr algn="ctr">
              <a:defRPr sz="26480"/>
            </a:lvl1pPr>
          </a:lstStyle>
          <a:p>
            <a:r>
              <a:rPr lang="en-US"/>
              <a:t>Click to edit Master title style</a:t>
            </a:r>
            <a:endParaRPr lang="en-US" dirty="0"/>
          </a:p>
        </p:txBody>
      </p:sp>
      <p:sp>
        <p:nvSpPr>
          <p:cNvPr id="3" name="Subtitle 2"/>
          <p:cNvSpPr>
            <a:spLocks noGrp="1"/>
          </p:cNvSpPr>
          <p:nvPr>
            <p:ph type="subTitle" idx="1"/>
          </p:nvPr>
        </p:nvSpPr>
        <p:spPr>
          <a:xfrm>
            <a:off x="5349280" y="15897328"/>
            <a:ext cx="32095679" cy="7307583"/>
          </a:xfrm>
        </p:spPr>
        <p:txBody>
          <a:bodyPr/>
          <a:lstStyle>
            <a:lvl1pPr marL="0" indent="0" algn="ctr">
              <a:buNone/>
              <a:defRPr sz="10592"/>
            </a:lvl1pPr>
            <a:lvl2pPr marL="2017806" indent="0" algn="ctr">
              <a:buNone/>
              <a:defRPr sz="8827"/>
            </a:lvl2pPr>
            <a:lvl3pPr marL="4035613" indent="0" algn="ctr">
              <a:buNone/>
              <a:defRPr sz="7944"/>
            </a:lvl3pPr>
            <a:lvl4pPr marL="6053419" indent="0" algn="ctr">
              <a:buNone/>
              <a:defRPr sz="7061"/>
            </a:lvl4pPr>
            <a:lvl5pPr marL="8071226" indent="0" algn="ctr">
              <a:buNone/>
              <a:defRPr sz="7061"/>
            </a:lvl5pPr>
            <a:lvl6pPr marL="10089032" indent="0" algn="ctr">
              <a:buNone/>
              <a:defRPr sz="7061"/>
            </a:lvl6pPr>
            <a:lvl7pPr marL="12106839" indent="0" algn="ctr">
              <a:buNone/>
              <a:defRPr sz="7061"/>
            </a:lvl7pPr>
            <a:lvl8pPr marL="14124645" indent="0" algn="ctr">
              <a:buNone/>
              <a:defRPr sz="7061"/>
            </a:lvl8pPr>
            <a:lvl9pPr marL="16142452" indent="0" algn="ctr">
              <a:buNone/>
              <a:defRPr sz="706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EA7E07-E49A-48D8-94C2-551290C849D8}"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4F7BC-FF0E-48C4-85DD-315EED3B2FE9}" type="slidenum">
              <a:rPr lang="en-US" smtClean="0"/>
              <a:t>‹#›</a:t>
            </a:fld>
            <a:endParaRPr lang="en-US"/>
          </a:p>
        </p:txBody>
      </p:sp>
    </p:spTree>
    <p:extLst>
      <p:ext uri="{BB962C8B-B14F-4D97-AF65-F5344CB8AC3E}">
        <p14:creationId xmlns:p14="http://schemas.microsoft.com/office/powerpoint/2010/main" val="1457248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EA7E07-E49A-48D8-94C2-551290C849D8}"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4F7BC-FF0E-48C4-85DD-315EED3B2FE9}" type="slidenum">
              <a:rPr lang="en-US" smtClean="0"/>
              <a:t>‹#›</a:t>
            </a:fld>
            <a:endParaRPr lang="en-US"/>
          </a:p>
        </p:txBody>
      </p:sp>
    </p:spTree>
    <p:extLst>
      <p:ext uri="{BB962C8B-B14F-4D97-AF65-F5344CB8AC3E}">
        <p14:creationId xmlns:p14="http://schemas.microsoft.com/office/powerpoint/2010/main" val="1704085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24629" y="1611452"/>
            <a:ext cx="9227508" cy="25650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106" y="1611452"/>
            <a:ext cx="27147595" cy="25650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EA7E07-E49A-48D8-94C2-551290C849D8}"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4F7BC-FF0E-48C4-85DD-315EED3B2FE9}" type="slidenum">
              <a:rPr lang="en-US" smtClean="0"/>
              <a:t>‹#›</a:t>
            </a:fld>
            <a:endParaRPr lang="en-US"/>
          </a:p>
        </p:txBody>
      </p:sp>
    </p:spTree>
    <p:extLst>
      <p:ext uri="{BB962C8B-B14F-4D97-AF65-F5344CB8AC3E}">
        <p14:creationId xmlns:p14="http://schemas.microsoft.com/office/powerpoint/2010/main" val="213572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EA7E07-E49A-48D8-94C2-551290C849D8}"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4F7BC-FF0E-48C4-85DD-315EED3B2FE9}" type="slidenum">
              <a:rPr lang="en-US" smtClean="0"/>
              <a:t>‹#›</a:t>
            </a:fld>
            <a:endParaRPr lang="en-US"/>
          </a:p>
        </p:txBody>
      </p:sp>
    </p:spTree>
    <p:extLst>
      <p:ext uri="{BB962C8B-B14F-4D97-AF65-F5344CB8AC3E}">
        <p14:creationId xmlns:p14="http://schemas.microsoft.com/office/powerpoint/2010/main" val="1594420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19818" y="7545809"/>
            <a:ext cx="36910030" cy="12590343"/>
          </a:xfrm>
        </p:spPr>
        <p:txBody>
          <a:bodyPr anchor="b"/>
          <a:lstStyle>
            <a:lvl1pPr>
              <a:defRPr sz="26480"/>
            </a:lvl1pPr>
          </a:lstStyle>
          <a:p>
            <a:r>
              <a:rPr lang="en-US"/>
              <a:t>Click to edit Master title style</a:t>
            </a:r>
            <a:endParaRPr lang="en-US" dirty="0"/>
          </a:p>
        </p:txBody>
      </p:sp>
      <p:sp>
        <p:nvSpPr>
          <p:cNvPr id="3" name="Text Placeholder 2"/>
          <p:cNvSpPr>
            <a:spLocks noGrp="1"/>
          </p:cNvSpPr>
          <p:nvPr>
            <p:ph type="body" idx="1"/>
          </p:nvPr>
        </p:nvSpPr>
        <p:spPr>
          <a:xfrm>
            <a:off x="2919818" y="20255262"/>
            <a:ext cx="36910030" cy="6620964"/>
          </a:xfrm>
        </p:spPr>
        <p:txBody>
          <a:bodyPr/>
          <a:lstStyle>
            <a:lvl1pPr marL="0" indent="0">
              <a:buNone/>
              <a:defRPr sz="10592">
                <a:solidFill>
                  <a:schemeClr val="tx1">
                    <a:tint val="82000"/>
                  </a:schemeClr>
                </a:solidFill>
              </a:defRPr>
            </a:lvl1pPr>
            <a:lvl2pPr marL="2017806" indent="0">
              <a:buNone/>
              <a:defRPr sz="8827">
                <a:solidFill>
                  <a:schemeClr val="tx1">
                    <a:tint val="82000"/>
                  </a:schemeClr>
                </a:solidFill>
              </a:defRPr>
            </a:lvl2pPr>
            <a:lvl3pPr marL="4035613" indent="0">
              <a:buNone/>
              <a:defRPr sz="7944">
                <a:solidFill>
                  <a:schemeClr val="tx1">
                    <a:tint val="82000"/>
                  </a:schemeClr>
                </a:solidFill>
              </a:defRPr>
            </a:lvl3pPr>
            <a:lvl4pPr marL="6053419" indent="0">
              <a:buNone/>
              <a:defRPr sz="7061">
                <a:solidFill>
                  <a:schemeClr val="tx1">
                    <a:tint val="82000"/>
                  </a:schemeClr>
                </a:solidFill>
              </a:defRPr>
            </a:lvl4pPr>
            <a:lvl5pPr marL="8071226" indent="0">
              <a:buNone/>
              <a:defRPr sz="7061">
                <a:solidFill>
                  <a:schemeClr val="tx1">
                    <a:tint val="82000"/>
                  </a:schemeClr>
                </a:solidFill>
              </a:defRPr>
            </a:lvl5pPr>
            <a:lvl6pPr marL="10089032" indent="0">
              <a:buNone/>
              <a:defRPr sz="7061">
                <a:solidFill>
                  <a:schemeClr val="tx1">
                    <a:tint val="82000"/>
                  </a:schemeClr>
                </a:solidFill>
              </a:defRPr>
            </a:lvl6pPr>
            <a:lvl7pPr marL="12106839" indent="0">
              <a:buNone/>
              <a:defRPr sz="7061">
                <a:solidFill>
                  <a:schemeClr val="tx1">
                    <a:tint val="82000"/>
                  </a:schemeClr>
                </a:solidFill>
              </a:defRPr>
            </a:lvl7pPr>
            <a:lvl8pPr marL="14124645" indent="0">
              <a:buNone/>
              <a:defRPr sz="7061">
                <a:solidFill>
                  <a:schemeClr val="tx1">
                    <a:tint val="82000"/>
                  </a:schemeClr>
                </a:solidFill>
              </a:defRPr>
            </a:lvl8pPr>
            <a:lvl9pPr marL="16142452" indent="0">
              <a:buNone/>
              <a:defRPr sz="7061">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EA7E07-E49A-48D8-94C2-551290C849D8}"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4F7BC-FF0E-48C4-85DD-315EED3B2FE9}" type="slidenum">
              <a:rPr lang="en-US" smtClean="0"/>
              <a:t>‹#›</a:t>
            </a:fld>
            <a:endParaRPr lang="en-US"/>
          </a:p>
        </p:txBody>
      </p:sp>
    </p:spTree>
    <p:extLst>
      <p:ext uri="{BB962C8B-B14F-4D97-AF65-F5344CB8AC3E}">
        <p14:creationId xmlns:p14="http://schemas.microsoft.com/office/powerpoint/2010/main" val="4127775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104" y="8057261"/>
            <a:ext cx="18187551" cy="192043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4583" y="8057261"/>
            <a:ext cx="18187551" cy="192043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EA7E07-E49A-48D8-94C2-551290C849D8}"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4F7BC-FF0E-48C4-85DD-315EED3B2FE9}" type="slidenum">
              <a:rPr lang="en-US" smtClean="0"/>
              <a:t>‹#›</a:t>
            </a:fld>
            <a:endParaRPr lang="en-US"/>
          </a:p>
        </p:txBody>
      </p:sp>
    </p:spTree>
    <p:extLst>
      <p:ext uri="{BB962C8B-B14F-4D97-AF65-F5344CB8AC3E}">
        <p14:creationId xmlns:p14="http://schemas.microsoft.com/office/powerpoint/2010/main" val="3986877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7678" y="1611459"/>
            <a:ext cx="36910030" cy="585027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7682" y="7419688"/>
            <a:ext cx="18103966" cy="3636275"/>
          </a:xfrm>
        </p:spPr>
        <p:txBody>
          <a:bodyPr anchor="b"/>
          <a:lstStyle>
            <a:lvl1pPr marL="0" indent="0">
              <a:buNone/>
              <a:defRPr sz="10592" b="1"/>
            </a:lvl1pPr>
            <a:lvl2pPr marL="2017806" indent="0">
              <a:buNone/>
              <a:defRPr sz="8827" b="1"/>
            </a:lvl2pPr>
            <a:lvl3pPr marL="4035613" indent="0">
              <a:buNone/>
              <a:defRPr sz="7944" b="1"/>
            </a:lvl3pPr>
            <a:lvl4pPr marL="6053419" indent="0">
              <a:buNone/>
              <a:defRPr sz="7061" b="1"/>
            </a:lvl4pPr>
            <a:lvl5pPr marL="8071226" indent="0">
              <a:buNone/>
              <a:defRPr sz="7061" b="1"/>
            </a:lvl5pPr>
            <a:lvl6pPr marL="10089032" indent="0">
              <a:buNone/>
              <a:defRPr sz="7061" b="1"/>
            </a:lvl6pPr>
            <a:lvl7pPr marL="12106839" indent="0">
              <a:buNone/>
              <a:defRPr sz="7061" b="1"/>
            </a:lvl7pPr>
            <a:lvl8pPr marL="14124645" indent="0">
              <a:buNone/>
              <a:defRPr sz="7061" b="1"/>
            </a:lvl8pPr>
            <a:lvl9pPr marL="16142452" indent="0">
              <a:buNone/>
              <a:defRPr sz="7061" b="1"/>
            </a:lvl9pPr>
          </a:lstStyle>
          <a:p>
            <a:pPr lvl="0"/>
            <a:r>
              <a:rPr lang="en-US"/>
              <a:t>Click to edit Master text styles</a:t>
            </a:r>
          </a:p>
        </p:txBody>
      </p:sp>
      <p:sp>
        <p:nvSpPr>
          <p:cNvPr id="4" name="Content Placeholder 3"/>
          <p:cNvSpPr>
            <a:spLocks noGrp="1"/>
          </p:cNvSpPr>
          <p:nvPr>
            <p:ph sz="half" idx="2"/>
          </p:nvPr>
        </p:nvSpPr>
        <p:spPr>
          <a:xfrm>
            <a:off x="2947682" y="11055963"/>
            <a:ext cx="18103966" cy="16261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4585" y="7419688"/>
            <a:ext cx="18193125" cy="3636275"/>
          </a:xfrm>
        </p:spPr>
        <p:txBody>
          <a:bodyPr anchor="b"/>
          <a:lstStyle>
            <a:lvl1pPr marL="0" indent="0">
              <a:buNone/>
              <a:defRPr sz="10592" b="1"/>
            </a:lvl1pPr>
            <a:lvl2pPr marL="2017806" indent="0">
              <a:buNone/>
              <a:defRPr sz="8827" b="1"/>
            </a:lvl2pPr>
            <a:lvl3pPr marL="4035613" indent="0">
              <a:buNone/>
              <a:defRPr sz="7944" b="1"/>
            </a:lvl3pPr>
            <a:lvl4pPr marL="6053419" indent="0">
              <a:buNone/>
              <a:defRPr sz="7061" b="1"/>
            </a:lvl4pPr>
            <a:lvl5pPr marL="8071226" indent="0">
              <a:buNone/>
              <a:defRPr sz="7061" b="1"/>
            </a:lvl5pPr>
            <a:lvl6pPr marL="10089032" indent="0">
              <a:buNone/>
              <a:defRPr sz="7061" b="1"/>
            </a:lvl6pPr>
            <a:lvl7pPr marL="12106839" indent="0">
              <a:buNone/>
              <a:defRPr sz="7061" b="1"/>
            </a:lvl7pPr>
            <a:lvl8pPr marL="14124645" indent="0">
              <a:buNone/>
              <a:defRPr sz="7061" b="1"/>
            </a:lvl8pPr>
            <a:lvl9pPr marL="16142452" indent="0">
              <a:buNone/>
              <a:defRPr sz="7061" b="1"/>
            </a:lvl9pPr>
          </a:lstStyle>
          <a:p>
            <a:pPr lvl="0"/>
            <a:r>
              <a:rPr lang="en-US"/>
              <a:t>Click to edit Master text styles</a:t>
            </a:r>
          </a:p>
        </p:txBody>
      </p:sp>
      <p:sp>
        <p:nvSpPr>
          <p:cNvPr id="6" name="Content Placeholder 5"/>
          <p:cNvSpPr>
            <a:spLocks noGrp="1"/>
          </p:cNvSpPr>
          <p:nvPr>
            <p:ph sz="quarter" idx="4"/>
          </p:nvPr>
        </p:nvSpPr>
        <p:spPr>
          <a:xfrm>
            <a:off x="21664585" y="11055963"/>
            <a:ext cx="18193125" cy="16261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EA7E07-E49A-48D8-94C2-551290C849D8}" type="datetimeFigureOut">
              <a:rPr lang="en-US" smtClean="0"/>
              <a:t>4/3/2024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44F7BC-FF0E-48C4-85DD-315EED3B2FE9}" type="slidenum">
              <a:rPr lang="en-US" smtClean="0"/>
              <a:t>‹#›</a:t>
            </a:fld>
            <a:endParaRPr lang="en-US"/>
          </a:p>
        </p:txBody>
      </p:sp>
    </p:spTree>
    <p:extLst>
      <p:ext uri="{BB962C8B-B14F-4D97-AF65-F5344CB8AC3E}">
        <p14:creationId xmlns:p14="http://schemas.microsoft.com/office/powerpoint/2010/main" val="276732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EA7E07-E49A-48D8-94C2-551290C849D8}" type="datetimeFigureOut">
              <a:rPr lang="en-US" smtClean="0"/>
              <a:t>4/3/2024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44F7BC-FF0E-48C4-85DD-315EED3B2FE9}" type="slidenum">
              <a:rPr lang="en-US" smtClean="0"/>
              <a:t>‹#›</a:t>
            </a:fld>
            <a:endParaRPr lang="en-US"/>
          </a:p>
        </p:txBody>
      </p:sp>
    </p:spTree>
    <p:extLst>
      <p:ext uri="{BB962C8B-B14F-4D97-AF65-F5344CB8AC3E}">
        <p14:creationId xmlns:p14="http://schemas.microsoft.com/office/powerpoint/2010/main" val="2586521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EA7E07-E49A-48D8-94C2-551290C849D8}" type="datetimeFigureOut">
              <a:rPr lang="en-US" smtClean="0"/>
              <a:t>4/3/2024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44F7BC-FF0E-48C4-85DD-315EED3B2FE9}" type="slidenum">
              <a:rPr lang="en-US" smtClean="0"/>
              <a:t>‹#›</a:t>
            </a:fld>
            <a:endParaRPr lang="en-US"/>
          </a:p>
        </p:txBody>
      </p:sp>
    </p:spTree>
    <p:extLst>
      <p:ext uri="{BB962C8B-B14F-4D97-AF65-F5344CB8AC3E}">
        <p14:creationId xmlns:p14="http://schemas.microsoft.com/office/powerpoint/2010/main" val="2782792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7678" y="2017818"/>
            <a:ext cx="13802256" cy="7062364"/>
          </a:xfrm>
        </p:spPr>
        <p:txBody>
          <a:bodyPr anchor="b"/>
          <a:lstStyle>
            <a:lvl1pPr>
              <a:defRPr sz="14123"/>
            </a:lvl1pPr>
          </a:lstStyle>
          <a:p>
            <a:r>
              <a:rPr lang="en-US"/>
              <a:t>Click to edit Master title style</a:t>
            </a:r>
            <a:endParaRPr lang="en-US" dirty="0"/>
          </a:p>
        </p:txBody>
      </p:sp>
      <p:sp>
        <p:nvSpPr>
          <p:cNvPr id="3" name="Content Placeholder 2"/>
          <p:cNvSpPr>
            <a:spLocks noGrp="1"/>
          </p:cNvSpPr>
          <p:nvPr>
            <p:ph idx="1"/>
          </p:nvPr>
        </p:nvSpPr>
        <p:spPr>
          <a:xfrm>
            <a:off x="18193125" y="4357934"/>
            <a:ext cx="21664583" cy="21509383"/>
          </a:xfrm>
        </p:spPr>
        <p:txBody>
          <a:bodyPr/>
          <a:lstStyle>
            <a:lvl1pPr>
              <a:defRPr sz="14123"/>
            </a:lvl1pPr>
            <a:lvl2pPr>
              <a:defRPr sz="12358"/>
            </a:lvl2pPr>
            <a:lvl3pPr>
              <a:defRPr sz="10592"/>
            </a:lvl3pPr>
            <a:lvl4pPr>
              <a:defRPr sz="8827"/>
            </a:lvl4pPr>
            <a:lvl5pPr>
              <a:defRPr sz="8827"/>
            </a:lvl5pPr>
            <a:lvl6pPr>
              <a:defRPr sz="8827"/>
            </a:lvl6pPr>
            <a:lvl7pPr>
              <a:defRPr sz="8827"/>
            </a:lvl7pPr>
            <a:lvl8pPr>
              <a:defRPr sz="8827"/>
            </a:lvl8pPr>
            <a:lvl9pPr>
              <a:defRPr sz="882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7678" y="9080183"/>
            <a:ext cx="13802256" cy="16822161"/>
          </a:xfrm>
        </p:spPr>
        <p:txBody>
          <a:bodyPr/>
          <a:lstStyle>
            <a:lvl1pPr marL="0" indent="0">
              <a:buNone/>
              <a:defRPr sz="7061"/>
            </a:lvl1pPr>
            <a:lvl2pPr marL="2017806" indent="0">
              <a:buNone/>
              <a:defRPr sz="6179"/>
            </a:lvl2pPr>
            <a:lvl3pPr marL="4035613" indent="0">
              <a:buNone/>
              <a:defRPr sz="5296"/>
            </a:lvl3pPr>
            <a:lvl4pPr marL="6053419" indent="0">
              <a:buNone/>
              <a:defRPr sz="4413"/>
            </a:lvl4pPr>
            <a:lvl5pPr marL="8071226" indent="0">
              <a:buNone/>
              <a:defRPr sz="4413"/>
            </a:lvl5pPr>
            <a:lvl6pPr marL="10089032" indent="0">
              <a:buNone/>
              <a:defRPr sz="4413"/>
            </a:lvl6pPr>
            <a:lvl7pPr marL="12106839" indent="0">
              <a:buNone/>
              <a:defRPr sz="4413"/>
            </a:lvl7pPr>
            <a:lvl8pPr marL="14124645" indent="0">
              <a:buNone/>
              <a:defRPr sz="4413"/>
            </a:lvl8pPr>
            <a:lvl9pPr marL="16142452" indent="0">
              <a:buNone/>
              <a:defRPr sz="4413"/>
            </a:lvl9pPr>
          </a:lstStyle>
          <a:p>
            <a:pPr lvl="0"/>
            <a:r>
              <a:rPr lang="en-US"/>
              <a:t>Click to edit Master text styles</a:t>
            </a:r>
          </a:p>
        </p:txBody>
      </p:sp>
      <p:sp>
        <p:nvSpPr>
          <p:cNvPr id="5" name="Date Placeholder 4"/>
          <p:cNvSpPr>
            <a:spLocks noGrp="1"/>
          </p:cNvSpPr>
          <p:nvPr>
            <p:ph type="dt" sz="half" idx="10"/>
          </p:nvPr>
        </p:nvSpPr>
        <p:spPr/>
        <p:txBody>
          <a:bodyPr/>
          <a:lstStyle/>
          <a:p>
            <a:fld id="{1EEA7E07-E49A-48D8-94C2-551290C849D8}"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4F7BC-FF0E-48C4-85DD-315EED3B2FE9}" type="slidenum">
              <a:rPr lang="en-US" smtClean="0"/>
              <a:t>‹#›</a:t>
            </a:fld>
            <a:endParaRPr lang="en-US"/>
          </a:p>
        </p:txBody>
      </p:sp>
    </p:spTree>
    <p:extLst>
      <p:ext uri="{BB962C8B-B14F-4D97-AF65-F5344CB8AC3E}">
        <p14:creationId xmlns:p14="http://schemas.microsoft.com/office/powerpoint/2010/main" val="1623903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7678" y="2017818"/>
            <a:ext cx="13802256" cy="7062364"/>
          </a:xfrm>
        </p:spPr>
        <p:txBody>
          <a:bodyPr anchor="b"/>
          <a:lstStyle>
            <a:lvl1pPr>
              <a:defRPr sz="14123"/>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3125" y="4357934"/>
            <a:ext cx="21664583" cy="21509383"/>
          </a:xfrm>
        </p:spPr>
        <p:txBody>
          <a:bodyPr anchor="t"/>
          <a:lstStyle>
            <a:lvl1pPr marL="0" indent="0">
              <a:buNone/>
              <a:defRPr sz="14123"/>
            </a:lvl1pPr>
            <a:lvl2pPr marL="2017806" indent="0">
              <a:buNone/>
              <a:defRPr sz="12358"/>
            </a:lvl2pPr>
            <a:lvl3pPr marL="4035613" indent="0">
              <a:buNone/>
              <a:defRPr sz="10592"/>
            </a:lvl3pPr>
            <a:lvl4pPr marL="6053419" indent="0">
              <a:buNone/>
              <a:defRPr sz="8827"/>
            </a:lvl4pPr>
            <a:lvl5pPr marL="8071226" indent="0">
              <a:buNone/>
              <a:defRPr sz="8827"/>
            </a:lvl5pPr>
            <a:lvl6pPr marL="10089032" indent="0">
              <a:buNone/>
              <a:defRPr sz="8827"/>
            </a:lvl6pPr>
            <a:lvl7pPr marL="12106839" indent="0">
              <a:buNone/>
              <a:defRPr sz="8827"/>
            </a:lvl7pPr>
            <a:lvl8pPr marL="14124645" indent="0">
              <a:buNone/>
              <a:defRPr sz="8827"/>
            </a:lvl8pPr>
            <a:lvl9pPr marL="16142452" indent="0">
              <a:buNone/>
              <a:defRPr sz="8827"/>
            </a:lvl9pPr>
          </a:lstStyle>
          <a:p>
            <a:r>
              <a:rPr lang="en-US"/>
              <a:t>Click icon to add picture</a:t>
            </a:r>
            <a:endParaRPr lang="en-US" dirty="0"/>
          </a:p>
        </p:txBody>
      </p:sp>
      <p:sp>
        <p:nvSpPr>
          <p:cNvPr id="4" name="Text Placeholder 3"/>
          <p:cNvSpPr>
            <a:spLocks noGrp="1"/>
          </p:cNvSpPr>
          <p:nvPr>
            <p:ph type="body" sz="half" idx="2"/>
          </p:nvPr>
        </p:nvSpPr>
        <p:spPr>
          <a:xfrm>
            <a:off x="2947678" y="9080183"/>
            <a:ext cx="13802256" cy="16822161"/>
          </a:xfrm>
        </p:spPr>
        <p:txBody>
          <a:bodyPr/>
          <a:lstStyle>
            <a:lvl1pPr marL="0" indent="0">
              <a:buNone/>
              <a:defRPr sz="7061"/>
            </a:lvl1pPr>
            <a:lvl2pPr marL="2017806" indent="0">
              <a:buNone/>
              <a:defRPr sz="6179"/>
            </a:lvl2pPr>
            <a:lvl3pPr marL="4035613" indent="0">
              <a:buNone/>
              <a:defRPr sz="5296"/>
            </a:lvl3pPr>
            <a:lvl4pPr marL="6053419" indent="0">
              <a:buNone/>
              <a:defRPr sz="4413"/>
            </a:lvl4pPr>
            <a:lvl5pPr marL="8071226" indent="0">
              <a:buNone/>
              <a:defRPr sz="4413"/>
            </a:lvl5pPr>
            <a:lvl6pPr marL="10089032" indent="0">
              <a:buNone/>
              <a:defRPr sz="4413"/>
            </a:lvl6pPr>
            <a:lvl7pPr marL="12106839" indent="0">
              <a:buNone/>
              <a:defRPr sz="4413"/>
            </a:lvl7pPr>
            <a:lvl8pPr marL="14124645" indent="0">
              <a:buNone/>
              <a:defRPr sz="4413"/>
            </a:lvl8pPr>
            <a:lvl9pPr marL="16142452" indent="0">
              <a:buNone/>
              <a:defRPr sz="4413"/>
            </a:lvl9pPr>
          </a:lstStyle>
          <a:p>
            <a:pPr lvl="0"/>
            <a:r>
              <a:rPr lang="en-US"/>
              <a:t>Click to edit Master text styles</a:t>
            </a:r>
          </a:p>
        </p:txBody>
      </p:sp>
      <p:sp>
        <p:nvSpPr>
          <p:cNvPr id="5" name="Date Placeholder 4"/>
          <p:cNvSpPr>
            <a:spLocks noGrp="1"/>
          </p:cNvSpPr>
          <p:nvPr>
            <p:ph type="dt" sz="half" idx="10"/>
          </p:nvPr>
        </p:nvSpPr>
        <p:spPr/>
        <p:txBody>
          <a:bodyPr/>
          <a:lstStyle/>
          <a:p>
            <a:fld id="{1EEA7E07-E49A-48D8-94C2-551290C849D8}"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4F7BC-FF0E-48C4-85DD-315EED3B2FE9}" type="slidenum">
              <a:rPr lang="en-US" smtClean="0"/>
              <a:t>‹#›</a:t>
            </a:fld>
            <a:endParaRPr lang="en-US"/>
          </a:p>
        </p:txBody>
      </p:sp>
    </p:spTree>
    <p:extLst>
      <p:ext uri="{BB962C8B-B14F-4D97-AF65-F5344CB8AC3E}">
        <p14:creationId xmlns:p14="http://schemas.microsoft.com/office/powerpoint/2010/main" val="349177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104" y="1611459"/>
            <a:ext cx="36910030" cy="585027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104" y="8057261"/>
            <a:ext cx="36910030" cy="192043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104" y="28053287"/>
            <a:ext cx="9628704" cy="1611452"/>
          </a:xfrm>
          <a:prstGeom prst="rect">
            <a:avLst/>
          </a:prstGeom>
        </p:spPr>
        <p:txBody>
          <a:bodyPr vert="horz" lIns="91440" tIns="45720" rIns="91440" bIns="45720" rtlCol="0" anchor="ctr"/>
          <a:lstStyle>
            <a:lvl1pPr algn="l">
              <a:defRPr sz="5296">
                <a:solidFill>
                  <a:schemeClr val="tx1">
                    <a:tint val="82000"/>
                  </a:schemeClr>
                </a:solidFill>
              </a:defRPr>
            </a:lvl1pPr>
          </a:lstStyle>
          <a:p>
            <a:fld id="{1EEA7E07-E49A-48D8-94C2-551290C849D8}" type="datetimeFigureOut">
              <a:rPr lang="en-US" smtClean="0"/>
              <a:t>4/3/2024</a:t>
            </a:fld>
            <a:endParaRPr lang="en-US"/>
          </a:p>
        </p:txBody>
      </p:sp>
      <p:sp>
        <p:nvSpPr>
          <p:cNvPr id="5" name="Footer Placeholder 4"/>
          <p:cNvSpPr>
            <a:spLocks noGrp="1"/>
          </p:cNvSpPr>
          <p:nvPr>
            <p:ph type="ftr" sz="quarter" idx="3"/>
          </p:nvPr>
        </p:nvSpPr>
        <p:spPr>
          <a:xfrm>
            <a:off x="14175592" y="28053287"/>
            <a:ext cx="14443055" cy="1611452"/>
          </a:xfrm>
          <a:prstGeom prst="rect">
            <a:avLst/>
          </a:prstGeom>
        </p:spPr>
        <p:txBody>
          <a:bodyPr vert="horz" lIns="91440" tIns="45720" rIns="91440" bIns="45720" rtlCol="0" anchor="ctr"/>
          <a:lstStyle>
            <a:lvl1pPr algn="ctr">
              <a:defRPr sz="5296">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30223430" y="28053287"/>
            <a:ext cx="9628704" cy="1611452"/>
          </a:xfrm>
          <a:prstGeom prst="rect">
            <a:avLst/>
          </a:prstGeom>
        </p:spPr>
        <p:txBody>
          <a:bodyPr vert="horz" lIns="91440" tIns="45720" rIns="91440" bIns="45720" rtlCol="0" anchor="ctr"/>
          <a:lstStyle>
            <a:lvl1pPr algn="r">
              <a:defRPr sz="5296">
                <a:solidFill>
                  <a:schemeClr val="tx1">
                    <a:tint val="82000"/>
                  </a:schemeClr>
                </a:solidFill>
              </a:defRPr>
            </a:lvl1pPr>
          </a:lstStyle>
          <a:p>
            <a:fld id="{2244F7BC-FF0E-48C4-85DD-315EED3B2FE9}" type="slidenum">
              <a:rPr lang="en-US" smtClean="0"/>
              <a:t>‹#›</a:t>
            </a:fld>
            <a:endParaRPr lang="en-US"/>
          </a:p>
        </p:txBody>
      </p:sp>
    </p:spTree>
    <p:extLst>
      <p:ext uri="{BB962C8B-B14F-4D97-AF65-F5344CB8AC3E}">
        <p14:creationId xmlns:p14="http://schemas.microsoft.com/office/powerpoint/2010/main" val="260862592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035613" rtl="0" eaLnBrk="1" latinLnBrk="0" hangingPunct="1">
        <a:lnSpc>
          <a:spcPct val="90000"/>
        </a:lnSpc>
        <a:spcBef>
          <a:spcPct val="0"/>
        </a:spcBef>
        <a:buNone/>
        <a:defRPr sz="19419" kern="1200">
          <a:solidFill>
            <a:schemeClr val="tx1"/>
          </a:solidFill>
          <a:latin typeface="+mj-lt"/>
          <a:ea typeface="+mj-ea"/>
          <a:cs typeface="+mj-cs"/>
        </a:defRPr>
      </a:lvl1pPr>
    </p:titleStyle>
    <p:bodyStyle>
      <a:lvl1pPr marL="1008903" indent="-1008903" algn="l" defTabSz="4035613" rtl="0" eaLnBrk="1" latinLnBrk="0" hangingPunct="1">
        <a:lnSpc>
          <a:spcPct val="90000"/>
        </a:lnSpc>
        <a:spcBef>
          <a:spcPts val="4413"/>
        </a:spcBef>
        <a:buFont typeface="Arial" panose="020B0604020202020204" pitchFamily="34" charset="0"/>
        <a:buChar char="•"/>
        <a:defRPr sz="12358" kern="1200">
          <a:solidFill>
            <a:schemeClr val="tx1"/>
          </a:solidFill>
          <a:latin typeface="+mn-lt"/>
          <a:ea typeface="+mn-ea"/>
          <a:cs typeface="+mn-cs"/>
        </a:defRPr>
      </a:lvl1pPr>
      <a:lvl2pPr marL="3026710" indent="-1008903" algn="l" defTabSz="4035613" rtl="0" eaLnBrk="1" latinLnBrk="0" hangingPunct="1">
        <a:lnSpc>
          <a:spcPct val="90000"/>
        </a:lnSpc>
        <a:spcBef>
          <a:spcPts val="2207"/>
        </a:spcBef>
        <a:buFont typeface="Arial" panose="020B0604020202020204" pitchFamily="34" charset="0"/>
        <a:buChar char="•"/>
        <a:defRPr sz="10592" kern="1200">
          <a:solidFill>
            <a:schemeClr val="tx1"/>
          </a:solidFill>
          <a:latin typeface="+mn-lt"/>
          <a:ea typeface="+mn-ea"/>
          <a:cs typeface="+mn-cs"/>
        </a:defRPr>
      </a:lvl2pPr>
      <a:lvl3pPr marL="5044516" indent="-1008903" algn="l" defTabSz="4035613" rtl="0" eaLnBrk="1" latinLnBrk="0" hangingPunct="1">
        <a:lnSpc>
          <a:spcPct val="90000"/>
        </a:lnSpc>
        <a:spcBef>
          <a:spcPts val="2207"/>
        </a:spcBef>
        <a:buFont typeface="Arial" panose="020B0604020202020204" pitchFamily="34" charset="0"/>
        <a:buChar char="•"/>
        <a:defRPr sz="8827" kern="1200">
          <a:solidFill>
            <a:schemeClr val="tx1"/>
          </a:solidFill>
          <a:latin typeface="+mn-lt"/>
          <a:ea typeface="+mn-ea"/>
          <a:cs typeface="+mn-cs"/>
        </a:defRPr>
      </a:lvl3pPr>
      <a:lvl4pPr marL="7062323" indent="-1008903" algn="l" defTabSz="4035613" rtl="0" eaLnBrk="1" latinLnBrk="0" hangingPunct="1">
        <a:lnSpc>
          <a:spcPct val="90000"/>
        </a:lnSpc>
        <a:spcBef>
          <a:spcPts val="2207"/>
        </a:spcBef>
        <a:buFont typeface="Arial" panose="020B0604020202020204" pitchFamily="34" charset="0"/>
        <a:buChar char="•"/>
        <a:defRPr sz="7944" kern="1200">
          <a:solidFill>
            <a:schemeClr val="tx1"/>
          </a:solidFill>
          <a:latin typeface="+mn-lt"/>
          <a:ea typeface="+mn-ea"/>
          <a:cs typeface="+mn-cs"/>
        </a:defRPr>
      </a:lvl4pPr>
      <a:lvl5pPr marL="9080129" indent="-1008903" algn="l" defTabSz="4035613" rtl="0" eaLnBrk="1" latinLnBrk="0" hangingPunct="1">
        <a:lnSpc>
          <a:spcPct val="90000"/>
        </a:lnSpc>
        <a:spcBef>
          <a:spcPts val="2207"/>
        </a:spcBef>
        <a:buFont typeface="Arial" panose="020B0604020202020204" pitchFamily="34" charset="0"/>
        <a:buChar char="•"/>
        <a:defRPr sz="7944" kern="1200">
          <a:solidFill>
            <a:schemeClr val="tx1"/>
          </a:solidFill>
          <a:latin typeface="+mn-lt"/>
          <a:ea typeface="+mn-ea"/>
          <a:cs typeface="+mn-cs"/>
        </a:defRPr>
      </a:lvl5pPr>
      <a:lvl6pPr marL="11097936" indent="-1008903" algn="l" defTabSz="4035613" rtl="0" eaLnBrk="1" latinLnBrk="0" hangingPunct="1">
        <a:lnSpc>
          <a:spcPct val="90000"/>
        </a:lnSpc>
        <a:spcBef>
          <a:spcPts val="2207"/>
        </a:spcBef>
        <a:buFont typeface="Arial" panose="020B0604020202020204" pitchFamily="34" charset="0"/>
        <a:buChar char="•"/>
        <a:defRPr sz="7944" kern="1200">
          <a:solidFill>
            <a:schemeClr val="tx1"/>
          </a:solidFill>
          <a:latin typeface="+mn-lt"/>
          <a:ea typeface="+mn-ea"/>
          <a:cs typeface="+mn-cs"/>
        </a:defRPr>
      </a:lvl6pPr>
      <a:lvl7pPr marL="13115742" indent="-1008903" algn="l" defTabSz="4035613" rtl="0" eaLnBrk="1" latinLnBrk="0" hangingPunct="1">
        <a:lnSpc>
          <a:spcPct val="90000"/>
        </a:lnSpc>
        <a:spcBef>
          <a:spcPts val="2207"/>
        </a:spcBef>
        <a:buFont typeface="Arial" panose="020B0604020202020204" pitchFamily="34" charset="0"/>
        <a:buChar char="•"/>
        <a:defRPr sz="7944" kern="1200">
          <a:solidFill>
            <a:schemeClr val="tx1"/>
          </a:solidFill>
          <a:latin typeface="+mn-lt"/>
          <a:ea typeface="+mn-ea"/>
          <a:cs typeface="+mn-cs"/>
        </a:defRPr>
      </a:lvl7pPr>
      <a:lvl8pPr marL="15133549" indent="-1008903" algn="l" defTabSz="4035613" rtl="0" eaLnBrk="1" latinLnBrk="0" hangingPunct="1">
        <a:lnSpc>
          <a:spcPct val="90000"/>
        </a:lnSpc>
        <a:spcBef>
          <a:spcPts val="2207"/>
        </a:spcBef>
        <a:buFont typeface="Arial" panose="020B0604020202020204" pitchFamily="34" charset="0"/>
        <a:buChar char="•"/>
        <a:defRPr sz="7944" kern="1200">
          <a:solidFill>
            <a:schemeClr val="tx1"/>
          </a:solidFill>
          <a:latin typeface="+mn-lt"/>
          <a:ea typeface="+mn-ea"/>
          <a:cs typeface="+mn-cs"/>
        </a:defRPr>
      </a:lvl8pPr>
      <a:lvl9pPr marL="17151355" indent="-1008903" algn="l" defTabSz="4035613" rtl="0" eaLnBrk="1" latinLnBrk="0" hangingPunct="1">
        <a:lnSpc>
          <a:spcPct val="90000"/>
        </a:lnSpc>
        <a:spcBef>
          <a:spcPts val="2207"/>
        </a:spcBef>
        <a:buFont typeface="Arial" panose="020B0604020202020204" pitchFamily="34" charset="0"/>
        <a:buChar char="•"/>
        <a:defRPr sz="7944" kern="1200">
          <a:solidFill>
            <a:schemeClr val="tx1"/>
          </a:solidFill>
          <a:latin typeface="+mn-lt"/>
          <a:ea typeface="+mn-ea"/>
          <a:cs typeface="+mn-cs"/>
        </a:defRPr>
      </a:lvl9pPr>
    </p:bodyStyle>
    <p:otherStyle>
      <a:defPPr>
        <a:defRPr lang="en-US"/>
      </a:defPPr>
      <a:lvl1pPr marL="0" algn="l" defTabSz="4035613" rtl="0" eaLnBrk="1" latinLnBrk="0" hangingPunct="1">
        <a:defRPr sz="7944" kern="1200">
          <a:solidFill>
            <a:schemeClr val="tx1"/>
          </a:solidFill>
          <a:latin typeface="+mn-lt"/>
          <a:ea typeface="+mn-ea"/>
          <a:cs typeface="+mn-cs"/>
        </a:defRPr>
      </a:lvl1pPr>
      <a:lvl2pPr marL="2017806" algn="l" defTabSz="4035613" rtl="0" eaLnBrk="1" latinLnBrk="0" hangingPunct="1">
        <a:defRPr sz="7944" kern="1200">
          <a:solidFill>
            <a:schemeClr val="tx1"/>
          </a:solidFill>
          <a:latin typeface="+mn-lt"/>
          <a:ea typeface="+mn-ea"/>
          <a:cs typeface="+mn-cs"/>
        </a:defRPr>
      </a:lvl2pPr>
      <a:lvl3pPr marL="4035613" algn="l" defTabSz="4035613" rtl="0" eaLnBrk="1" latinLnBrk="0" hangingPunct="1">
        <a:defRPr sz="7944" kern="1200">
          <a:solidFill>
            <a:schemeClr val="tx1"/>
          </a:solidFill>
          <a:latin typeface="+mn-lt"/>
          <a:ea typeface="+mn-ea"/>
          <a:cs typeface="+mn-cs"/>
        </a:defRPr>
      </a:lvl3pPr>
      <a:lvl4pPr marL="6053419" algn="l" defTabSz="4035613" rtl="0" eaLnBrk="1" latinLnBrk="0" hangingPunct="1">
        <a:defRPr sz="7944" kern="1200">
          <a:solidFill>
            <a:schemeClr val="tx1"/>
          </a:solidFill>
          <a:latin typeface="+mn-lt"/>
          <a:ea typeface="+mn-ea"/>
          <a:cs typeface="+mn-cs"/>
        </a:defRPr>
      </a:lvl4pPr>
      <a:lvl5pPr marL="8071226" algn="l" defTabSz="4035613" rtl="0" eaLnBrk="1" latinLnBrk="0" hangingPunct="1">
        <a:defRPr sz="7944" kern="1200">
          <a:solidFill>
            <a:schemeClr val="tx1"/>
          </a:solidFill>
          <a:latin typeface="+mn-lt"/>
          <a:ea typeface="+mn-ea"/>
          <a:cs typeface="+mn-cs"/>
        </a:defRPr>
      </a:lvl5pPr>
      <a:lvl6pPr marL="10089032" algn="l" defTabSz="4035613" rtl="0" eaLnBrk="1" latinLnBrk="0" hangingPunct="1">
        <a:defRPr sz="7944" kern="1200">
          <a:solidFill>
            <a:schemeClr val="tx1"/>
          </a:solidFill>
          <a:latin typeface="+mn-lt"/>
          <a:ea typeface="+mn-ea"/>
          <a:cs typeface="+mn-cs"/>
        </a:defRPr>
      </a:lvl6pPr>
      <a:lvl7pPr marL="12106839" algn="l" defTabSz="4035613" rtl="0" eaLnBrk="1" latinLnBrk="0" hangingPunct="1">
        <a:defRPr sz="7944" kern="1200">
          <a:solidFill>
            <a:schemeClr val="tx1"/>
          </a:solidFill>
          <a:latin typeface="+mn-lt"/>
          <a:ea typeface="+mn-ea"/>
          <a:cs typeface="+mn-cs"/>
        </a:defRPr>
      </a:lvl7pPr>
      <a:lvl8pPr marL="14124645" algn="l" defTabSz="4035613" rtl="0" eaLnBrk="1" latinLnBrk="0" hangingPunct="1">
        <a:defRPr sz="7944" kern="1200">
          <a:solidFill>
            <a:schemeClr val="tx1"/>
          </a:solidFill>
          <a:latin typeface="+mn-lt"/>
          <a:ea typeface="+mn-ea"/>
          <a:cs typeface="+mn-cs"/>
        </a:defRPr>
      </a:lvl8pPr>
      <a:lvl9pPr marL="16142452" algn="l" defTabSz="4035613" rtl="0" eaLnBrk="1" latinLnBrk="0" hangingPunct="1">
        <a:defRPr sz="79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6.png"/><Relationship Id="rId18" Type="http://schemas.openxmlformats.org/officeDocument/2006/relationships/image" Target="../media/image11.png"/><Relationship Id="rId26" Type="http://schemas.openxmlformats.org/officeDocument/2006/relationships/image" Target="../media/image17.png"/><Relationship Id="rId39" Type="http://schemas.openxmlformats.org/officeDocument/2006/relationships/image" Target="../media/image30.png"/><Relationship Id="rId21" Type="http://schemas.openxmlformats.org/officeDocument/2006/relationships/image" Target="../media/image12.png"/><Relationship Id="rId34" Type="http://schemas.openxmlformats.org/officeDocument/2006/relationships/image" Target="../media/image25.jpeg"/><Relationship Id="rId7" Type="http://schemas.openxmlformats.org/officeDocument/2006/relationships/diagramColors" Target="../diagrams/colors1.xml"/><Relationship Id="rId12" Type="http://schemas.openxmlformats.org/officeDocument/2006/relationships/image" Target="../media/image5.png"/><Relationship Id="rId17" Type="http://schemas.openxmlformats.org/officeDocument/2006/relationships/image" Target="../media/image10.png"/><Relationship Id="rId25" Type="http://schemas.openxmlformats.org/officeDocument/2006/relationships/image" Target="../media/image16.png"/><Relationship Id="rId33" Type="http://schemas.openxmlformats.org/officeDocument/2006/relationships/image" Target="../media/image24.jpeg"/><Relationship Id="rId38" Type="http://schemas.openxmlformats.org/officeDocument/2006/relationships/image" Target="../media/image29.jpeg"/><Relationship Id="rId2" Type="http://schemas.openxmlformats.org/officeDocument/2006/relationships/notesSlide" Target="../notesSlides/notesSlide1.xml"/><Relationship Id="rId16" Type="http://schemas.openxmlformats.org/officeDocument/2006/relationships/image" Target="../media/image9.png"/><Relationship Id="rId20" Type="http://schemas.openxmlformats.org/officeDocument/2006/relationships/image" Target="../media/image9.jpeg"/><Relationship Id="rId29"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4.png"/><Relationship Id="rId24" Type="http://schemas.openxmlformats.org/officeDocument/2006/relationships/image" Target="../media/image15.jpg"/><Relationship Id="rId32" Type="http://schemas.openxmlformats.org/officeDocument/2006/relationships/image" Target="../media/image23.png"/><Relationship Id="rId37" Type="http://schemas.openxmlformats.org/officeDocument/2006/relationships/image" Target="../media/image28.jpeg"/><Relationship Id="rId5" Type="http://schemas.openxmlformats.org/officeDocument/2006/relationships/diagramLayout" Target="../diagrams/layout1.xml"/><Relationship Id="rId23" Type="http://schemas.openxmlformats.org/officeDocument/2006/relationships/image" Target="../media/image14.jpg"/><Relationship Id="rId28" Type="http://schemas.openxmlformats.org/officeDocument/2006/relationships/image" Target="../media/image19.png"/><Relationship Id="rId36" Type="http://schemas.openxmlformats.org/officeDocument/2006/relationships/image" Target="../media/image27.jpeg"/><Relationship Id="rId10" Type="http://schemas.openxmlformats.org/officeDocument/2006/relationships/image" Target="../media/image3.png"/><Relationship Id="rId19" Type="http://schemas.openxmlformats.org/officeDocument/2006/relationships/image" Target="../media/image8.png"/><Relationship Id="rId31" Type="http://schemas.openxmlformats.org/officeDocument/2006/relationships/image" Target="../media/image22.png"/><Relationship Id="rId4" Type="http://schemas.openxmlformats.org/officeDocument/2006/relationships/diagramData" Target="../diagrams/data1.xml"/><Relationship Id="rId9" Type="http://schemas.openxmlformats.org/officeDocument/2006/relationships/image" Target="../media/image2.png"/><Relationship Id="rId14" Type="http://schemas.openxmlformats.org/officeDocument/2006/relationships/image" Target="../media/image7.jpeg"/><Relationship Id="rId22" Type="http://schemas.openxmlformats.org/officeDocument/2006/relationships/image" Target="../media/image13.png"/><Relationship Id="rId27" Type="http://schemas.openxmlformats.org/officeDocument/2006/relationships/image" Target="../media/image18.png"/><Relationship Id="rId30" Type="http://schemas.openxmlformats.org/officeDocument/2006/relationships/image" Target="../media/image21.png"/><Relationship Id="rId35" Type="http://schemas.openxmlformats.org/officeDocument/2006/relationships/image" Target="../media/image26.jpeg"/><Relationship Id="rId8" Type="http://schemas.microsoft.com/office/2007/relationships/diagramDrawing" Target="../diagrams/drawing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76D0C2-27B4-CD2E-2D85-77C26F027466}"/>
              </a:ext>
            </a:extLst>
          </p:cNvPr>
          <p:cNvSpPr txBox="1"/>
          <p:nvPr/>
        </p:nvSpPr>
        <p:spPr bwMode="white">
          <a:xfrm>
            <a:off x="262299" y="4936169"/>
            <a:ext cx="13248746" cy="25026595"/>
          </a:xfrm>
          <a:prstGeom prst="rect">
            <a:avLst/>
          </a:prstGeom>
          <a:solidFill>
            <a:schemeClr val="bg1">
              <a:lumMod val="95000"/>
            </a:schemeClr>
          </a:solidFill>
          <a:ln>
            <a:solidFill>
              <a:schemeClr val="accent1"/>
            </a:solidFill>
          </a:ln>
          <a:effectLst/>
        </p:spPr>
        <p:txBody>
          <a:bodyPr wrap="square" rtlCol="0">
            <a:spAutoFit/>
          </a:bodyPr>
          <a:lstStyle/>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p:txBody>
      </p:sp>
      <p:sp>
        <p:nvSpPr>
          <p:cNvPr id="81" name="TextBox 80">
            <a:extLst>
              <a:ext uri="{FF2B5EF4-FFF2-40B4-BE49-F238E27FC236}">
                <a16:creationId xmlns:a16="http://schemas.microsoft.com/office/drawing/2014/main" id="{09AF50EA-2C92-4F88-ABDC-92412F9EC808}"/>
              </a:ext>
            </a:extLst>
          </p:cNvPr>
          <p:cNvSpPr txBox="1"/>
          <p:nvPr/>
        </p:nvSpPr>
        <p:spPr>
          <a:xfrm>
            <a:off x="325521" y="5152377"/>
            <a:ext cx="5358813" cy="8335039"/>
          </a:xfrm>
          <a:prstGeom prst="rect">
            <a:avLst/>
          </a:prstGeom>
          <a:noFill/>
          <a:ln>
            <a:noFill/>
          </a:ln>
        </p:spPr>
        <p:txBody>
          <a:bodyPr wrap="square" rtlCol="0">
            <a:spAutoFit/>
          </a:bodyPr>
          <a:lstStyle/>
          <a:p>
            <a:pPr>
              <a:lnSpc>
                <a:spcPct val="150000"/>
              </a:lnSpc>
            </a:pPr>
            <a:r>
              <a:rPr lang="en-US" sz="2400" dirty="0">
                <a:latin typeface="Georgia" panose="02040502050405020303" pitchFamily="18" charset="0"/>
              </a:rPr>
              <a:t>In the upper continental crust, </a:t>
            </a:r>
          </a:p>
          <a:p>
            <a:pPr>
              <a:lnSpc>
                <a:spcPct val="150000"/>
              </a:lnSpc>
            </a:pPr>
            <a:r>
              <a:rPr lang="en-US" sz="2400" dirty="0">
                <a:latin typeface="Georgia" panose="02040502050405020303" pitchFamily="18" charset="0"/>
              </a:rPr>
              <a:t>lithium (Li) concentration is approximately 35 ppm</a:t>
            </a:r>
            <a:r>
              <a:rPr lang="en-US" sz="2400" baseline="30000" dirty="0">
                <a:latin typeface="Georgia" panose="02040502050405020303" pitchFamily="18" charset="0"/>
              </a:rPr>
              <a:t>1</a:t>
            </a:r>
            <a:r>
              <a:rPr lang="en-US" sz="2400" dirty="0">
                <a:latin typeface="Georgia" panose="02040502050405020303" pitchFamily="18" charset="0"/>
              </a:rPr>
              <a:t>. Modes of </a:t>
            </a:r>
          </a:p>
          <a:p>
            <a:pPr>
              <a:lnSpc>
                <a:spcPct val="150000"/>
              </a:lnSpc>
            </a:pPr>
            <a:r>
              <a:rPr lang="en-US" sz="2400" dirty="0">
                <a:latin typeface="Georgia" panose="02040502050405020303" pitchFamily="18" charset="0"/>
              </a:rPr>
              <a:t>Li occurrence in pegmatites and </a:t>
            </a:r>
          </a:p>
          <a:p>
            <a:pPr>
              <a:lnSpc>
                <a:spcPct val="150000"/>
              </a:lnSpc>
            </a:pPr>
            <a:r>
              <a:rPr lang="en-US" sz="2400" dirty="0">
                <a:latin typeface="Georgia" panose="02040502050405020303" pitchFamily="18" charset="0"/>
              </a:rPr>
              <a:t>volcanic tuff are well documented. </a:t>
            </a:r>
          </a:p>
          <a:p>
            <a:pPr>
              <a:lnSpc>
                <a:spcPct val="150000"/>
              </a:lnSpc>
            </a:pPr>
            <a:r>
              <a:rPr lang="en-US" sz="2400" dirty="0">
                <a:latin typeface="Georgia" panose="02040502050405020303" pitchFamily="18" charset="0"/>
              </a:rPr>
              <a:t>But in average shale, the concentration is usually low, and</a:t>
            </a:r>
          </a:p>
          <a:p>
            <a:pPr>
              <a:lnSpc>
                <a:spcPct val="150000"/>
              </a:lnSpc>
            </a:pPr>
            <a:r>
              <a:rPr lang="en-US" sz="2400" dirty="0">
                <a:latin typeface="Georgia" panose="02040502050405020303" pitchFamily="18" charset="0"/>
              </a:rPr>
              <a:t>the association is not well understood. Although used as a detrital weathering proxy, Li is often enriched within organic-rich shales with a median value of 45 ppm</a:t>
            </a:r>
            <a:r>
              <a:rPr lang="en-US" sz="2400" baseline="30000" dirty="0">
                <a:latin typeface="Georgia" panose="02040502050405020303" pitchFamily="18" charset="0"/>
              </a:rPr>
              <a:t>2</a:t>
            </a:r>
            <a:r>
              <a:rPr lang="en-US" sz="2400" dirty="0">
                <a:latin typeface="Georgia" panose="02040502050405020303" pitchFamily="18" charset="0"/>
              </a:rPr>
              <a:t>. This is promising and perhaps bridges the gap between our understanding between the source of Li and oilfield brines. </a:t>
            </a:r>
          </a:p>
        </p:txBody>
      </p:sp>
      <p:sp>
        <p:nvSpPr>
          <p:cNvPr id="11" name="TextBox 10">
            <a:extLst>
              <a:ext uri="{FF2B5EF4-FFF2-40B4-BE49-F238E27FC236}">
                <a16:creationId xmlns:a16="http://schemas.microsoft.com/office/drawing/2014/main" id="{3ECDB6CC-97E3-6DE6-8183-1EF5C689F0F2}"/>
              </a:ext>
            </a:extLst>
          </p:cNvPr>
          <p:cNvSpPr txBox="1"/>
          <p:nvPr/>
        </p:nvSpPr>
        <p:spPr>
          <a:xfrm>
            <a:off x="262300" y="4233174"/>
            <a:ext cx="13265032" cy="655436"/>
          </a:xfrm>
          <a:prstGeom prst="rect">
            <a:avLst/>
          </a:prstGeom>
          <a:solidFill>
            <a:srgbClr val="002060"/>
          </a:solidFill>
          <a:ln>
            <a:noFill/>
          </a:ln>
          <a:scene3d>
            <a:camera prst="orthographicFront"/>
            <a:lightRig rig="threePt" dir="t"/>
          </a:scene3d>
          <a:sp3d>
            <a:bevelT/>
          </a:sp3d>
        </p:spPr>
        <p:txBody>
          <a:bodyPr wrap="square" rtlCol="0">
            <a:spAutoFit/>
          </a:bodyPr>
          <a:lstStyle/>
          <a:p>
            <a:pPr algn="ctr"/>
            <a:r>
              <a:rPr lang="en-US" sz="3659" dirty="0">
                <a:solidFill>
                  <a:srgbClr val="FFC000"/>
                </a:solidFill>
                <a:latin typeface="Georgia" panose="02040502050405020303" pitchFamily="18" charset="0"/>
              </a:rPr>
              <a:t>LITHIUM  IN  SHALE</a:t>
            </a:r>
          </a:p>
        </p:txBody>
      </p:sp>
      <p:sp>
        <p:nvSpPr>
          <p:cNvPr id="9" name="TextBox 8">
            <a:extLst>
              <a:ext uri="{FF2B5EF4-FFF2-40B4-BE49-F238E27FC236}">
                <a16:creationId xmlns:a16="http://schemas.microsoft.com/office/drawing/2014/main" id="{0755CC9E-8FD4-09A8-3937-596D4D2BF8F0}"/>
              </a:ext>
            </a:extLst>
          </p:cNvPr>
          <p:cNvSpPr txBox="1"/>
          <p:nvPr/>
        </p:nvSpPr>
        <p:spPr>
          <a:xfrm>
            <a:off x="13679129" y="4199392"/>
            <a:ext cx="14453007" cy="25770901"/>
          </a:xfrm>
          <a:prstGeom prst="rect">
            <a:avLst/>
          </a:prstGeom>
          <a:solidFill>
            <a:schemeClr val="bg1">
              <a:lumMod val="95000"/>
            </a:schemeClr>
          </a:solidFill>
          <a:ln>
            <a:solidFill>
              <a:schemeClr val="accent1"/>
            </a:solidFill>
          </a:ln>
          <a:effectLst/>
        </p:spPr>
        <p:txBody>
          <a:bodyPr wrap="square" rtlCol="0">
            <a:spAutoFit/>
          </a:bodyPr>
          <a:lstStyle/>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a:p>
            <a:endParaRPr lang="en-US" sz="1209" dirty="0">
              <a:latin typeface="Agency FB" panose="020B0503020202020204" pitchFamily="34" charset="0"/>
            </a:endParaRPr>
          </a:p>
        </p:txBody>
      </p:sp>
      <p:sp>
        <p:nvSpPr>
          <p:cNvPr id="66" name="TextBox 65">
            <a:extLst>
              <a:ext uri="{FF2B5EF4-FFF2-40B4-BE49-F238E27FC236}">
                <a16:creationId xmlns:a16="http://schemas.microsoft.com/office/drawing/2014/main" id="{B2BE3F16-9A60-60E3-31ED-24D4B2D6F223}"/>
              </a:ext>
            </a:extLst>
          </p:cNvPr>
          <p:cNvSpPr txBox="1"/>
          <p:nvPr/>
        </p:nvSpPr>
        <p:spPr>
          <a:xfrm>
            <a:off x="13695623" y="5975166"/>
            <a:ext cx="14460241" cy="9457012"/>
          </a:xfrm>
          <a:prstGeom prst="rect">
            <a:avLst/>
          </a:prstGeom>
          <a:noFill/>
        </p:spPr>
        <p:txBody>
          <a:bodyPr wrap="square" rtlCol="0">
            <a:spAutoFit/>
          </a:bodyPr>
          <a:lstStyle/>
          <a:p>
            <a:pPr marL="248917" indent="-248917">
              <a:lnSpc>
                <a:spcPct val="150000"/>
              </a:lnSpc>
              <a:buFont typeface="Wingdings" panose="05000000000000000000" pitchFamily="2" charset="2"/>
              <a:buChar char="v"/>
            </a:pPr>
            <a:r>
              <a:rPr lang="en-US" sz="2400" dirty="0">
                <a:latin typeface="Georgia" panose="02040502050405020303" pitchFamily="18" charset="0"/>
                <a:ea typeface="Times New Roman" panose="02020603050405020304" pitchFamily="18" charset="0"/>
              </a:rPr>
              <a:t>To remove the effect of clay dilution from the high TOC-pyrite-carbonate samples and evaluate the degree of enrichment with respect to clay, Li was normalized to </a:t>
            </a:r>
            <a:r>
              <a:rPr lang="en-US" sz="2400" dirty="0" err="1">
                <a:latin typeface="Georgia" panose="02040502050405020303" pitchFamily="18" charset="0"/>
                <a:ea typeface="Times New Roman" panose="02020603050405020304" pitchFamily="18" charset="0"/>
              </a:rPr>
              <a:t>illite</a:t>
            </a:r>
            <a:r>
              <a:rPr lang="en-US" sz="2400" dirty="0">
                <a:latin typeface="Georgia" panose="02040502050405020303" pitchFamily="18" charset="0"/>
                <a:ea typeface="Times New Roman" panose="02020603050405020304" pitchFamily="18" charset="0"/>
              </a:rPr>
              <a:t>, Rb, Ga and oxides of K, Si, Al, Ti</a:t>
            </a:r>
          </a:p>
          <a:p>
            <a:pPr marL="248917" indent="-248917">
              <a:lnSpc>
                <a:spcPct val="150000"/>
              </a:lnSpc>
              <a:buFont typeface="Wingdings" panose="05000000000000000000" pitchFamily="2" charset="2"/>
              <a:buChar char="v"/>
            </a:pPr>
            <a:r>
              <a:rPr lang="en-US" sz="2400" dirty="0">
                <a:latin typeface="Georgia" panose="02040502050405020303" pitchFamily="18" charset="0"/>
                <a:ea typeface="Times New Roman" panose="02020603050405020304" pitchFamily="18" charset="0"/>
              </a:rPr>
              <a:t>HTC layers show some degree of variation in the carbonate minerals, in the form of calcite, dolomite, and Fe-dolomite. These minerals may have negligible to moderate influence on the Li  distribution</a:t>
            </a:r>
          </a:p>
          <a:p>
            <a:pPr marL="248917" indent="-248917">
              <a:lnSpc>
                <a:spcPct val="150000"/>
              </a:lnSpc>
              <a:buFont typeface="Wingdings" panose="05000000000000000000" pitchFamily="2" charset="2"/>
              <a:buChar char="v"/>
            </a:pPr>
            <a:endParaRPr lang="en-US" sz="2400" dirty="0">
              <a:latin typeface="Georgia" panose="02040502050405020303" pitchFamily="18" charset="0"/>
            </a:endParaRPr>
          </a:p>
          <a:p>
            <a:pPr marL="248917" indent="-248917">
              <a:lnSpc>
                <a:spcPct val="150000"/>
              </a:lnSpc>
              <a:buFont typeface="Wingdings" panose="05000000000000000000" pitchFamily="2" charset="2"/>
              <a:buChar char="v"/>
            </a:pPr>
            <a:endParaRPr lang="en-US" sz="2400" dirty="0">
              <a:latin typeface="Georgia" panose="02040502050405020303" pitchFamily="18" charset="0"/>
            </a:endParaRPr>
          </a:p>
          <a:p>
            <a:pPr marL="248917" indent="-248917">
              <a:lnSpc>
                <a:spcPct val="150000"/>
              </a:lnSpc>
              <a:buFont typeface="Wingdings" panose="05000000000000000000" pitchFamily="2" charset="2"/>
              <a:buChar char="v"/>
            </a:pPr>
            <a:endParaRPr lang="en-US" sz="2400" dirty="0">
              <a:latin typeface="Georgia" panose="02040502050405020303" pitchFamily="18" charset="0"/>
            </a:endParaRPr>
          </a:p>
          <a:p>
            <a:pPr marL="248917" indent="-248917">
              <a:lnSpc>
                <a:spcPct val="150000"/>
              </a:lnSpc>
              <a:buFont typeface="Wingdings" panose="05000000000000000000" pitchFamily="2" charset="2"/>
              <a:buChar char="v"/>
            </a:pPr>
            <a:endParaRPr lang="en-US" sz="2400" dirty="0">
              <a:latin typeface="Georgia" panose="02040502050405020303" pitchFamily="18" charset="0"/>
            </a:endParaRPr>
          </a:p>
          <a:p>
            <a:pPr marL="248917" indent="-248917">
              <a:lnSpc>
                <a:spcPct val="150000"/>
              </a:lnSpc>
              <a:buFont typeface="Wingdings" panose="05000000000000000000" pitchFamily="2" charset="2"/>
              <a:buChar char="v"/>
            </a:pPr>
            <a:endParaRPr lang="en-US" sz="2400" dirty="0">
              <a:latin typeface="Georgia" panose="02040502050405020303" pitchFamily="18" charset="0"/>
            </a:endParaRPr>
          </a:p>
          <a:p>
            <a:pPr marL="248917" indent="-248917">
              <a:lnSpc>
                <a:spcPct val="150000"/>
              </a:lnSpc>
              <a:buFont typeface="Wingdings" panose="05000000000000000000" pitchFamily="2" charset="2"/>
              <a:buChar char="v"/>
            </a:pPr>
            <a:endParaRPr lang="en-US" sz="2400" dirty="0">
              <a:latin typeface="Georgia" panose="02040502050405020303" pitchFamily="18" charset="0"/>
            </a:endParaRPr>
          </a:p>
          <a:p>
            <a:pPr marL="248917" indent="-248917">
              <a:lnSpc>
                <a:spcPct val="150000"/>
              </a:lnSpc>
              <a:buFont typeface="Wingdings" panose="05000000000000000000" pitchFamily="2" charset="2"/>
              <a:buChar char="v"/>
            </a:pPr>
            <a:endParaRPr lang="en-US" sz="2400" dirty="0">
              <a:latin typeface="Georgia" panose="02040502050405020303" pitchFamily="18" charset="0"/>
            </a:endParaRPr>
          </a:p>
          <a:p>
            <a:pPr marL="248917" indent="-248917">
              <a:lnSpc>
                <a:spcPct val="150000"/>
              </a:lnSpc>
              <a:buFont typeface="Wingdings" panose="05000000000000000000" pitchFamily="2" charset="2"/>
              <a:buChar char="v"/>
            </a:pPr>
            <a:endParaRPr lang="en-US" sz="2400" dirty="0">
              <a:latin typeface="Georgia" panose="02040502050405020303" pitchFamily="18" charset="0"/>
            </a:endParaRPr>
          </a:p>
          <a:p>
            <a:pPr marL="248917" indent="-248917">
              <a:lnSpc>
                <a:spcPct val="150000"/>
              </a:lnSpc>
              <a:buFont typeface="Wingdings" panose="05000000000000000000" pitchFamily="2" charset="2"/>
              <a:buChar char="v"/>
            </a:pPr>
            <a:r>
              <a:rPr lang="en-US" sz="2400" dirty="0" err="1">
                <a:latin typeface="Georgia" panose="02040502050405020303" pitchFamily="18" charset="0"/>
                <a:ea typeface="Times New Roman" panose="02020603050405020304" pitchFamily="18" charset="0"/>
              </a:rPr>
              <a:t>Illite</a:t>
            </a:r>
            <a:r>
              <a:rPr lang="en-US" sz="2400" dirty="0">
                <a:latin typeface="Georgia" panose="02040502050405020303" pitchFamily="18" charset="0"/>
                <a:ea typeface="Times New Roman" panose="02020603050405020304" pitchFamily="18" charset="0"/>
              </a:rPr>
              <a:t>-rich/TOC-pyrite-poor samples show strongest </a:t>
            </a:r>
          </a:p>
          <a:p>
            <a:pPr>
              <a:lnSpc>
                <a:spcPct val="150000"/>
              </a:lnSpc>
            </a:pPr>
            <a:r>
              <a:rPr lang="en-US" sz="2400" dirty="0">
                <a:latin typeface="Georgia" panose="02040502050405020303" pitchFamily="18" charset="0"/>
                <a:ea typeface="Times New Roman" panose="02020603050405020304" pitchFamily="18" charset="0"/>
              </a:rPr>
              <a:t>    positive correlation with Li</a:t>
            </a:r>
          </a:p>
          <a:p>
            <a:pPr marL="248917" indent="-248917">
              <a:lnSpc>
                <a:spcPct val="150000"/>
              </a:lnSpc>
              <a:buFont typeface="Wingdings" panose="05000000000000000000" pitchFamily="2" charset="2"/>
              <a:buChar char="v"/>
            </a:pPr>
            <a:r>
              <a:rPr lang="en-US" sz="2400" dirty="0" err="1">
                <a:latin typeface="Georgia" panose="02040502050405020303" pitchFamily="18" charset="0"/>
                <a:ea typeface="Times New Roman" panose="02020603050405020304" pitchFamily="18" charset="0"/>
              </a:rPr>
              <a:t>Illite</a:t>
            </a:r>
            <a:r>
              <a:rPr lang="en-US" sz="2400" dirty="0">
                <a:latin typeface="Georgia" panose="02040502050405020303" pitchFamily="18" charset="0"/>
                <a:ea typeface="Times New Roman" panose="02020603050405020304" pitchFamily="18" charset="0"/>
              </a:rPr>
              <a:t>-poor and increasing TOC-pyrite-rich samples show </a:t>
            </a:r>
          </a:p>
          <a:p>
            <a:pPr>
              <a:lnSpc>
                <a:spcPct val="150000"/>
              </a:lnSpc>
            </a:pPr>
            <a:r>
              <a:rPr lang="en-US" sz="2400" dirty="0">
                <a:latin typeface="Georgia" panose="02040502050405020303" pitchFamily="18" charset="0"/>
                <a:ea typeface="Times New Roman" panose="02020603050405020304" pitchFamily="18" charset="0"/>
              </a:rPr>
              <a:t>    no correlation with Li </a:t>
            </a:r>
          </a:p>
          <a:p>
            <a:pPr>
              <a:lnSpc>
                <a:spcPct val="150000"/>
              </a:lnSpc>
            </a:pPr>
            <a:endParaRPr lang="en-US" sz="2400" dirty="0"/>
          </a:p>
        </p:txBody>
      </p:sp>
      <p:sp>
        <p:nvSpPr>
          <p:cNvPr id="10" name="TextBox 9">
            <a:extLst>
              <a:ext uri="{FF2B5EF4-FFF2-40B4-BE49-F238E27FC236}">
                <a16:creationId xmlns:a16="http://schemas.microsoft.com/office/drawing/2014/main" id="{C7791326-EF9E-F490-007B-4CAA60B57BA6}"/>
              </a:ext>
            </a:extLst>
          </p:cNvPr>
          <p:cNvSpPr txBox="1"/>
          <p:nvPr/>
        </p:nvSpPr>
        <p:spPr>
          <a:xfrm>
            <a:off x="28212541" y="4929223"/>
            <a:ext cx="14319398" cy="25026595"/>
          </a:xfrm>
          <a:prstGeom prst="rect">
            <a:avLst/>
          </a:prstGeom>
          <a:solidFill>
            <a:schemeClr val="bg1">
              <a:lumMod val="95000"/>
            </a:schemeClr>
          </a:solidFill>
          <a:ln>
            <a:solidFill>
              <a:schemeClr val="accent1"/>
            </a:solidFill>
          </a:ln>
        </p:spPr>
        <p:txBody>
          <a:bodyPr wrap="square" rtlCol="0">
            <a:spAutoFit/>
          </a:bodyPr>
          <a:lstStyle/>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a:p>
            <a:endParaRPr lang="en-US" sz="1209" dirty="0"/>
          </a:p>
        </p:txBody>
      </p:sp>
      <p:pic>
        <p:nvPicPr>
          <p:cNvPr id="6" name="Picture 6" descr="West Virginia University">
            <a:extLst>
              <a:ext uri="{FF2B5EF4-FFF2-40B4-BE49-F238E27FC236}">
                <a16:creationId xmlns:a16="http://schemas.microsoft.com/office/drawing/2014/main" id="{C409CE8A-EFAF-1D1E-2836-35C3F26333A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660943" y="-76450"/>
            <a:ext cx="4326860" cy="288457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09DF674-AD0A-7674-7ABD-C5272F6B894C}"/>
              </a:ext>
            </a:extLst>
          </p:cNvPr>
          <p:cNvSpPr txBox="1"/>
          <p:nvPr/>
        </p:nvSpPr>
        <p:spPr>
          <a:xfrm>
            <a:off x="13695310" y="4206281"/>
            <a:ext cx="28762374" cy="1247633"/>
          </a:xfrm>
          <a:prstGeom prst="rect">
            <a:avLst/>
          </a:prstGeom>
          <a:solidFill>
            <a:srgbClr val="002060"/>
          </a:solidFill>
          <a:ln>
            <a:noFill/>
          </a:ln>
          <a:scene3d>
            <a:camera prst="orthographicFront"/>
            <a:lightRig rig="threePt" dir="t"/>
          </a:scene3d>
          <a:sp3d>
            <a:bevelT/>
          </a:sp3d>
        </p:spPr>
        <p:txBody>
          <a:bodyPr wrap="square" rtlCol="0">
            <a:spAutoFit/>
          </a:bodyPr>
          <a:lstStyle/>
          <a:p>
            <a:pPr algn="ctr"/>
            <a:r>
              <a:rPr lang="en-US" sz="3659" dirty="0">
                <a:solidFill>
                  <a:srgbClr val="FFC000"/>
                </a:solidFill>
                <a:latin typeface="Georgia" panose="02040502050405020303" pitchFamily="18" charset="0"/>
              </a:rPr>
              <a:t>KEY  FINDINGS</a:t>
            </a:r>
          </a:p>
          <a:p>
            <a:pPr algn="ctr"/>
            <a:endParaRPr lang="en-US" sz="3659" dirty="0">
              <a:solidFill>
                <a:srgbClr val="FFC000"/>
              </a:solidFill>
              <a:latin typeface="Georgia" panose="02040502050405020303" pitchFamily="18" charset="0"/>
            </a:endParaRPr>
          </a:p>
        </p:txBody>
      </p:sp>
      <p:sp>
        <p:nvSpPr>
          <p:cNvPr id="24" name="TextBox 23">
            <a:extLst>
              <a:ext uri="{FF2B5EF4-FFF2-40B4-BE49-F238E27FC236}">
                <a16:creationId xmlns:a16="http://schemas.microsoft.com/office/drawing/2014/main" id="{57FC48DC-984F-F506-26B8-DB45CF7CD791}"/>
              </a:ext>
            </a:extLst>
          </p:cNvPr>
          <p:cNvSpPr txBox="1"/>
          <p:nvPr/>
        </p:nvSpPr>
        <p:spPr>
          <a:xfrm>
            <a:off x="13750577" y="4849401"/>
            <a:ext cx="28762374" cy="1017066"/>
          </a:xfrm>
          <a:prstGeom prst="rect">
            <a:avLst/>
          </a:prstGeom>
          <a:solidFill>
            <a:srgbClr val="FFC000"/>
          </a:solidFill>
          <a:ln>
            <a:noFill/>
          </a:ln>
          <a:scene3d>
            <a:camera prst="orthographicFront"/>
            <a:lightRig rig="threePt" dir="t"/>
          </a:scene3d>
          <a:sp3d>
            <a:bevelT prst="angle"/>
          </a:sp3d>
        </p:spPr>
        <p:txBody>
          <a:bodyPr wrap="square" rtlCol="0" anchor="ctr">
            <a:spAutoFit/>
          </a:bodyPr>
          <a:lstStyle/>
          <a:p>
            <a:pPr lvl="1" algn="ctr">
              <a:lnSpc>
                <a:spcPct val="80000"/>
              </a:lnSpc>
            </a:pPr>
            <a:endParaRPr lang="en-US" sz="3659" dirty="0">
              <a:solidFill>
                <a:srgbClr val="002060"/>
              </a:solidFill>
              <a:latin typeface="Georgia" panose="02040502050405020303" pitchFamily="18" charset="0"/>
            </a:endParaRPr>
          </a:p>
          <a:p>
            <a:pPr lvl="1" algn="ctr">
              <a:lnSpc>
                <a:spcPct val="80000"/>
              </a:lnSpc>
            </a:pPr>
            <a:r>
              <a:rPr lang="en-US" sz="3659" dirty="0">
                <a:solidFill>
                  <a:srgbClr val="002060"/>
                </a:solidFill>
                <a:latin typeface="Georgia" panose="02040502050405020303" pitchFamily="18" charset="0"/>
              </a:rPr>
              <a:t>Bulk lithium-clay association and mineralogical controls</a:t>
            </a:r>
          </a:p>
        </p:txBody>
      </p:sp>
      <p:sp>
        <p:nvSpPr>
          <p:cNvPr id="57" name="Rectangle: Rounded Corners 56">
            <a:extLst>
              <a:ext uri="{FF2B5EF4-FFF2-40B4-BE49-F238E27FC236}">
                <a16:creationId xmlns:a16="http://schemas.microsoft.com/office/drawing/2014/main" id="{EB06CEF9-68E8-BDBC-ED35-717212701EE0}"/>
              </a:ext>
            </a:extLst>
          </p:cNvPr>
          <p:cNvSpPr/>
          <p:nvPr/>
        </p:nvSpPr>
        <p:spPr>
          <a:xfrm>
            <a:off x="6201014" y="254244"/>
            <a:ext cx="30287756" cy="3826234"/>
          </a:xfrm>
          <a:prstGeom prst="roundRect">
            <a:avLst>
              <a:gd name="adj" fmla="val 15737"/>
            </a:avLst>
          </a:prstGeom>
          <a:solidFill>
            <a:srgbClr val="002060">
              <a:alpha val="90000"/>
            </a:srgbClr>
          </a:solidFill>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C000"/>
                </a:solidFill>
                <a:latin typeface="Georgia" panose="02040502050405020303" pitchFamily="18" charset="0"/>
                <a:ea typeface="Times New Roman" panose="02020603050405020304" pitchFamily="18" charset="0"/>
              </a:rPr>
              <a:t>Potential lithium enrichment in pyrites from organic-rich shales</a:t>
            </a:r>
            <a:endParaRPr lang="en-US" sz="1400" dirty="0">
              <a:solidFill>
                <a:srgbClr val="FFC000"/>
              </a:solidFill>
              <a:latin typeface="Georgia" panose="02040502050405020303" pitchFamily="18" charset="0"/>
              <a:ea typeface="Times New Roman" panose="02020603050405020304" pitchFamily="18" charset="0"/>
            </a:endParaRPr>
          </a:p>
          <a:p>
            <a:pPr algn="ctr"/>
            <a:endParaRPr lang="en-US" sz="2400" dirty="0">
              <a:solidFill>
                <a:srgbClr val="FFC000"/>
              </a:solidFill>
              <a:latin typeface="Georgia" panose="02040502050405020303" pitchFamily="18" charset="0"/>
              <a:ea typeface="Times New Roman" panose="02020603050405020304" pitchFamily="18" charset="0"/>
            </a:endParaRPr>
          </a:p>
          <a:p>
            <a:pPr algn="ctr"/>
            <a:r>
              <a:rPr lang="en-US" sz="4400" dirty="0">
                <a:solidFill>
                  <a:srgbClr val="FFC000"/>
                </a:solidFill>
                <a:latin typeface="Georgia" panose="02040502050405020303" pitchFamily="18" charset="0"/>
                <a:ea typeface="Times New Roman" panose="02020603050405020304" pitchFamily="18" charset="0"/>
              </a:rPr>
              <a:t>Shailee </a:t>
            </a:r>
            <a:r>
              <a:rPr lang="en-US" sz="4400" dirty="0" err="1">
                <a:solidFill>
                  <a:srgbClr val="FFC000"/>
                </a:solidFill>
                <a:latin typeface="Georgia" panose="02040502050405020303" pitchFamily="18" charset="0"/>
                <a:ea typeface="Times New Roman" panose="02020603050405020304" pitchFamily="18" charset="0"/>
              </a:rPr>
              <a:t>Bhattacharya</a:t>
            </a:r>
            <a:r>
              <a:rPr lang="en-US" sz="4400" baseline="30000" dirty="0" err="1">
                <a:solidFill>
                  <a:srgbClr val="FFC000"/>
                </a:solidFill>
                <a:latin typeface="Georgia" panose="02040502050405020303" pitchFamily="18" charset="0"/>
                <a:ea typeface="Times New Roman" panose="02020603050405020304" pitchFamily="18" charset="0"/>
              </a:rPr>
              <a:t>a</a:t>
            </a:r>
            <a:r>
              <a:rPr lang="en-US" sz="4400" dirty="0">
                <a:solidFill>
                  <a:srgbClr val="FFC000"/>
                </a:solidFill>
                <a:latin typeface="Georgia" panose="02040502050405020303" pitchFamily="18" charset="0"/>
                <a:ea typeface="Times New Roman" panose="02020603050405020304" pitchFamily="18" charset="0"/>
              </a:rPr>
              <a:t>, Shikha </a:t>
            </a:r>
            <a:r>
              <a:rPr lang="en-US" sz="4400" dirty="0" err="1">
                <a:solidFill>
                  <a:srgbClr val="FFC000"/>
                </a:solidFill>
                <a:latin typeface="Georgia" panose="02040502050405020303" pitchFamily="18" charset="0"/>
                <a:ea typeface="Times New Roman" panose="02020603050405020304" pitchFamily="18" charset="0"/>
              </a:rPr>
              <a:t>Sharma</a:t>
            </a:r>
            <a:r>
              <a:rPr lang="en-US" sz="4400" baseline="30000" dirty="0" err="1">
                <a:solidFill>
                  <a:srgbClr val="FFC000"/>
                </a:solidFill>
                <a:latin typeface="Georgia" panose="02040502050405020303" pitchFamily="18" charset="0"/>
                <a:ea typeface="Times New Roman" panose="02020603050405020304" pitchFamily="18" charset="0"/>
              </a:rPr>
              <a:t>a</a:t>
            </a:r>
            <a:r>
              <a:rPr lang="en-US" sz="4400" dirty="0">
                <a:solidFill>
                  <a:srgbClr val="FFC000"/>
                </a:solidFill>
                <a:latin typeface="Georgia" panose="02040502050405020303" pitchFamily="18" charset="0"/>
                <a:ea typeface="Times New Roman" panose="02020603050405020304" pitchFamily="18" charset="0"/>
              </a:rPr>
              <a:t>, Michael </a:t>
            </a:r>
            <a:r>
              <a:rPr lang="en-US" sz="4400">
                <a:solidFill>
                  <a:srgbClr val="FFC000"/>
                </a:solidFill>
                <a:latin typeface="Georgia" panose="02040502050405020303" pitchFamily="18" charset="0"/>
                <a:ea typeface="Times New Roman" panose="02020603050405020304" pitchFamily="18" charset="0"/>
              </a:rPr>
              <a:t>C. Dix</a:t>
            </a:r>
            <a:r>
              <a:rPr lang="en-US" sz="4400" baseline="30000">
                <a:solidFill>
                  <a:srgbClr val="FFC000"/>
                </a:solidFill>
                <a:latin typeface="Georgia" panose="02040502050405020303" pitchFamily="18" charset="0"/>
                <a:ea typeface="Times New Roman" panose="02020603050405020304" pitchFamily="18" charset="0"/>
              </a:rPr>
              <a:t>b</a:t>
            </a:r>
            <a:r>
              <a:rPr lang="en-US" sz="4400" dirty="0">
                <a:solidFill>
                  <a:srgbClr val="FFC000"/>
                </a:solidFill>
                <a:latin typeface="Georgia" panose="02040502050405020303" pitchFamily="18" charset="0"/>
                <a:ea typeface="Times New Roman" panose="02020603050405020304" pitchFamily="18" charset="0"/>
              </a:rPr>
              <a:t>, Albert S. Wylie, </a:t>
            </a:r>
            <a:r>
              <a:rPr lang="en-US" sz="4400" dirty="0" err="1">
                <a:solidFill>
                  <a:srgbClr val="FFC000"/>
                </a:solidFill>
                <a:latin typeface="Georgia" panose="02040502050405020303" pitchFamily="18" charset="0"/>
                <a:ea typeface="Times New Roman" panose="02020603050405020304" pitchFamily="18" charset="0"/>
              </a:rPr>
              <a:t>Jr</a:t>
            </a:r>
            <a:r>
              <a:rPr lang="en-US" sz="4400" baseline="30000" dirty="0" err="1">
                <a:solidFill>
                  <a:srgbClr val="FFC000"/>
                </a:solidFill>
                <a:latin typeface="Georgia" panose="02040502050405020303" pitchFamily="18" charset="0"/>
                <a:ea typeface="Times New Roman" panose="02020603050405020304" pitchFamily="18" charset="0"/>
              </a:rPr>
              <a:t>c</a:t>
            </a:r>
            <a:r>
              <a:rPr lang="en-US" sz="4400" dirty="0">
                <a:solidFill>
                  <a:srgbClr val="FFC000"/>
                </a:solidFill>
                <a:latin typeface="Georgia" panose="02040502050405020303" pitchFamily="18" charset="0"/>
                <a:ea typeface="Times New Roman" panose="02020603050405020304" pitchFamily="18" charset="0"/>
              </a:rPr>
              <a:t>, Tom </a:t>
            </a:r>
            <a:r>
              <a:rPr lang="en-US" sz="4400" dirty="0" err="1">
                <a:solidFill>
                  <a:srgbClr val="FFC000"/>
                </a:solidFill>
                <a:latin typeface="Georgia" panose="02040502050405020303" pitchFamily="18" charset="0"/>
                <a:ea typeface="Times New Roman" panose="02020603050405020304" pitchFamily="18" charset="0"/>
              </a:rPr>
              <a:t>Wagner</a:t>
            </a:r>
            <a:r>
              <a:rPr lang="en-US" sz="4400" baseline="30000" dirty="0" err="1">
                <a:solidFill>
                  <a:srgbClr val="FFC000"/>
                </a:solidFill>
                <a:latin typeface="Georgia" panose="02040502050405020303" pitchFamily="18" charset="0"/>
                <a:ea typeface="Times New Roman" panose="02020603050405020304" pitchFamily="18" charset="0"/>
              </a:rPr>
              <a:t>d</a:t>
            </a:r>
            <a:endParaRPr lang="en-US" sz="4400" baseline="30000" dirty="0">
              <a:solidFill>
                <a:srgbClr val="FFC000"/>
              </a:solidFill>
              <a:latin typeface="Georgia" panose="02040502050405020303" pitchFamily="18" charset="0"/>
              <a:ea typeface="Times New Roman" panose="02020603050405020304" pitchFamily="18" charset="0"/>
            </a:endParaRPr>
          </a:p>
          <a:p>
            <a:pPr algn="ctr"/>
            <a:endParaRPr lang="en-US" sz="4400" baseline="30000" dirty="0">
              <a:solidFill>
                <a:srgbClr val="FFC000"/>
              </a:solidFill>
              <a:latin typeface="Georgia" panose="02040502050405020303" pitchFamily="18" charset="0"/>
              <a:ea typeface="Times New Roman" panose="02020603050405020304" pitchFamily="18" charset="0"/>
            </a:endParaRPr>
          </a:p>
          <a:p>
            <a:pPr algn="ctr"/>
            <a:r>
              <a:rPr lang="en-US" sz="4000" baseline="30000" dirty="0">
                <a:solidFill>
                  <a:srgbClr val="FFC000"/>
                </a:solidFill>
                <a:latin typeface="Georgia" panose="02040502050405020303" pitchFamily="18" charset="0"/>
                <a:ea typeface="Times New Roman" panose="02020603050405020304" pitchFamily="18" charset="0"/>
              </a:rPr>
              <a:t>a: Department of Geology and Geography, West Virginia University, 330 Brooks Hall, 98 </a:t>
            </a:r>
            <a:r>
              <a:rPr lang="en-US" sz="4000" baseline="30000" dirty="0" err="1">
                <a:solidFill>
                  <a:srgbClr val="FFC000"/>
                </a:solidFill>
                <a:latin typeface="Georgia" panose="02040502050405020303" pitchFamily="18" charset="0"/>
                <a:ea typeface="Times New Roman" panose="02020603050405020304" pitchFamily="18" charset="0"/>
              </a:rPr>
              <a:t>Beechurst</a:t>
            </a:r>
            <a:r>
              <a:rPr lang="en-US" sz="4000" baseline="30000" dirty="0">
                <a:solidFill>
                  <a:srgbClr val="FFC000"/>
                </a:solidFill>
                <a:latin typeface="Georgia" panose="02040502050405020303" pitchFamily="18" charset="0"/>
                <a:ea typeface="Times New Roman" panose="02020603050405020304" pitchFamily="18" charset="0"/>
              </a:rPr>
              <a:t> Ave, Morgantown, WV 26506 b: Consultant, 3414 Beauchamp Street, Houston, TX 77009</a:t>
            </a:r>
          </a:p>
          <a:p>
            <a:pPr algn="ctr"/>
            <a:r>
              <a:rPr lang="en-US" sz="4000" baseline="30000" dirty="0">
                <a:solidFill>
                  <a:srgbClr val="FFC000"/>
                </a:solidFill>
                <a:latin typeface="Georgia" panose="02040502050405020303" pitchFamily="18" charset="0"/>
                <a:ea typeface="Times New Roman" panose="02020603050405020304" pitchFamily="18" charset="0"/>
              </a:rPr>
              <a:t>c: </a:t>
            </a:r>
            <a:r>
              <a:rPr lang="pl-PL" sz="4000" baseline="30000" dirty="0">
                <a:solidFill>
                  <a:srgbClr val="FFC000"/>
                </a:solidFill>
                <a:latin typeface="Georgia" panose="02040502050405020303" pitchFamily="18" charset="0"/>
                <a:ea typeface="Times New Roman" panose="02020603050405020304" pitchFamily="18" charset="0"/>
              </a:rPr>
              <a:t>P</a:t>
            </a:r>
            <a:r>
              <a:rPr lang="en-US" sz="4000" baseline="30000" dirty="0">
                <a:solidFill>
                  <a:srgbClr val="FFC000"/>
                </a:solidFill>
                <a:latin typeface="Georgia" panose="02040502050405020303" pitchFamily="18" charset="0"/>
                <a:ea typeface="Times New Roman" panose="02020603050405020304" pitchFamily="18" charset="0"/>
              </a:rPr>
              <a:t>.</a:t>
            </a:r>
            <a:r>
              <a:rPr lang="pl-PL" sz="4000" baseline="30000" dirty="0">
                <a:solidFill>
                  <a:srgbClr val="FFC000"/>
                </a:solidFill>
                <a:latin typeface="Georgia" panose="02040502050405020303" pitchFamily="18" charset="0"/>
                <a:ea typeface="Times New Roman" panose="02020603050405020304" pitchFamily="18" charset="0"/>
              </a:rPr>
              <a:t>O</a:t>
            </a:r>
            <a:r>
              <a:rPr lang="en-US" sz="4000" baseline="30000" dirty="0">
                <a:solidFill>
                  <a:srgbClr val="FFC000"/>
                </a:solidFill>
                <a:latin typeface="Georgia" panose="02040502050405020303" pitchFamily="18" charset="0"/>
                <a:ea typeface="Times New Roman" panose="02020603050405020304" pitchFamily="18" charset="0"/>
              </a:rPr>
              <a:t>.</a:t>
            </a:r>
            <a:r>
              <a:rPr lang="pl-PL" sz="4000" baseline="30000" dirty="0">
                <a:solidFill>
                  <a:srgbClr val="FFC000"/>
                </a:solidFill>
                <a:latin typeface="Georgia" panose="02040502050405020303" pitchFamily="18" charset="0"/>
                <a:ea typeface="Times New Roman" panose="02020603050405020304" pitchFamily="18" charset="0"/>
              </a:rPr>
              <a:t> Box 380, Mohawk, MI 49950</a:t>
            </a:r>
            <a:r>
              <a:rPr lang="en-US" sz="4000" baseline="30000" dirty="0">
                <a:solidFill>
                  <a:srgbClr val="FFC000"/>
                </a:solidFill>
                <a:latin typeface="Georgia" panose="02040502050405020303" pitchFamily="18" charset="0"/>
                <a:ea typeface="Times New Roman" panose="02020603050405020304" pitchFamily="18" charset="0"/>
              </a:rPr>
              <a:t> d: </a:t>
            </a:r>
            <a:r>
              <a:rPr lang="en-US" sz="4000" baseline="30000" dirty="0" err="1">
                <a:solidFill>
                  <a:srgbClr val="FFC000"/>
                </a:solidFill>
                <a:latin typeface="Georgia" panose="02040502050405020303" pitchFamily="18" charset="0"/>
                <a:ea typeface="Times New Roman" panose="02020603050405020304" pitchFamily="18" charset="0"/>
              </a:rPr>
              <a:t>Coterra</a:t>
            </a:r>
            <a:r>
              <a:rPr lang="en-US" sz="4000" baseline="30000" dirty="0">
                <a:solidFill>
                  <a:srgbClr val="FFC000"/>
                </a:solidFill>
                <a:latin typeface="Georgia" panose="02040502050405020303" pitchFamily="18" charset="0"/>
                <a:ea typeface="Times New Roman" panose="02020603050405020304" pitchFamily="18" charset="0"/>
              </a:rPr>
              <a:t> Energy Inc., 2000 Park Lane, Suite 300, Pittsburgh, PA, USA 15275</a:t>
            </a:r>
          </a:p>
          <a:p>
            <a:pPr algn="ctr"/>
            <a:endParaRPr lang="en-US" sz="2800" dirty="0">
              <a:solidFill>
                <a:srgbClr val="FFC000"/>
              </a:solidFill>
              <a:latin typeface="Georgia" panose="02040502050405020303" pitchFamily="18" charset="0"/>
            </a:endParaRPr>
          </a:p>
        </p:txBody>
      </p:sp>
      <p:grpSp>
        <p:nvGrpSpPr>
          <p:cNvPr id="53" name="Group 52">
            <a:extLst>
              <a:ext uri="{FF2B5EF4-FFF2-40B4-BE49-F238E27FC236}">
                <a16:creationId xmlns:a16="http://schemas.microsoft.com/office/drawing/2014/main" id="{66ADC136-BE2A-8B12-23B7-C48947ACAC7F}"/>
              </a:ext>
            </a:extLst>
          </p:cNvPr>
          <p:cNvGrpSpPr/>
          <p:nvPr/>
        </p:nvGrpSpPr>
        <p:grpSpPr>
          <a:xfrm>
            <a:off x="353888" y="23246704"/>
            <a:ext cx="13157157" cy="7284860"/>
            <a:chOff x="-1141281" y="20656565"/>
            <a:chExt cx="13765890" cy="12376609"/>
          </a:xfrm>
        </p:grpSpPr>
        <p:sp>
          <p:nvSpPr>
            <p:cNvPr id="13" name="TextBox 12">
              <a:extLst>
                <a:ext uri="{FF2B5EF4-FFF2-40B4-BE49-F238E27FC236}">
                  <a16:creationId xmlns:a16="http://schemas.microsoft.com/office/drawing/2014/main" id="{D168E6D8-2762-E643-4EDA-FC80F8B06A33}"/>
                </a:ext>
              </a:extLst>
            </p:cNvPr>
            <p:cNvSpPr txBox="1"/>
            <p:nvPr/>
          </p:nvSpPr>
          <p:spPr>
            <a:xfrm>
              <a:off x="-1141281" y="23319657"/>
              <a:ext cx="13765890" cy="1113553"/>
            </a:xfrm>
            <a:prstGeom prst="rect">
              <a:avLst/>
            </a:prstGeom>
            <a:solidFill>
              <a:srgbClr val="002060"/>
            </a:solidFill>
            <a:ln>
              <a:noFill/>
            </a:ln>
            <a:scene3d>
              <a:camera prst="orthographicFront"/>
              <a:lightRig rig="threePt" dir="t"/>
            </a:scene3d>
            <a:sp3d>
              <a:bevelT/>
            </a:sp3d>
          </p:spPr>
          <p:txBody>
            <a:bodyPr wrap="square" rtlCol="0">
              <a:spAutoFit/>
            </a:bodyPr>
            <a:lstStyle/>
            <a:p>
              <a:pPr algn="ctr"/>
              <a:r>
                <a:rPr lang="en-US" sz="3659" dirty="0">
                  <a:solidFill>
                    <a:srgbClr val="FFC000"/>
                  </a:solidFill>
                  <a:latin typeface="Georgia" panose="02040502050405020303" pitchFamily="18" charset="0"/>
                </a:rPr>
                <a:t>METHODOLOGY</a:t>
              </a:r>
            </a:p>
          </p:txBody>
        </p:sp>
        <p:graphicFrame>
          <p:nvGraphicFramePr>
            <p:cNvPr id="15" name="Diagram 14">
              <a:extLst>
                <a:ext uri="{FF2B5EF4-FFF2-40B4-BE49-F238E27FC236}">
                  <a16:creationId xmlns:a16="http://schemas.microsoft.com/office/drawing/2014/main" id="{565097FE-A09D-182A-8EA5-4AB0ACF58C6A}"/>
                </a:ext>
              </a:extLst>
            </p:cNvPr>
            <p:cNvGraphicFramePr/>
            <p:nvPr>
              <p:extLst>
                <p:ext uri="{D42A27DB-BD31-4B8C-83A1-F6EECF244321}">
                  <p14:modId xmlns:p14="http://schemas.microsoft.com/office/powerpoint/2010/main" val="2201322431"/>
                </p:ext>
              </p:extLst>
            </p:nvPr>
          </p:nvGraphicFramePr>
          <p:xfrm>
            <a:off x="835745" y="20656565"/>
            <a:ext cx="10224107" cy="123766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pic>
        <p:nvPicPr>
          <p:cNvPr id="21" name="Picture 20" descr="A diagram of a graph&#10;&#10;Description automatically generated with medium confidence">
            <a:extLst>
              <a:ext uri="{FF2B5EF4-FFF2-40B4-BE49-F238E27FC236}">
                <a16:creationId xmlns:a16="http://schemas.microsoft.com/office/drawing/2014/main" id="{57956AC0-AE17-8BED-4D8B-9E3E6A8FFB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750296" y="8402915"/>
            <a:ext cx="5692504" cy="3694675"/>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68" name="TextBox 67">
            <a:extLst>
              <a:ext uri="{FF2B5EF4-FFF2-40B4-BE49-F238E27FC236}">
                <a16:creationId xmlns:a16="http://schemas.microsoft.com/office/drawing/2014/main" id="{45A74281-93A1-4222-6E3B-C5CA8B025D16}"/>
              </a:ext>
            </a:extLst>
          </p:cNvPr>
          <p:cNvSpPr txBox="1"/>
          <p:nvPr/>
        </p:nvSpPr>
        <p:spPr>
          <a:xfrm>
            <a:off x="13750577" y="14977737"/>
            <a:ext cx="28748671" cy="1017066"/>
          </a:xfrm>
          <a:prstGeom prst="rect">
            <a:avLst/>
          </a:prstGeom>
          <a:solidFill>
            <a:srgbClr val="FFC000"/>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wrap="square" rtlCol="0" anchor="ctr">
            <a:spAutoFit/>
          </a:bodyPr>
          <a:lstStyle/>
          <a:p>
            <a:pPr lvl="1" algn="ctr">
              <a:lnSpc>
                <a:spcPct val="80000"/>
              </a:lnSpc>
            </a:pPr>
            <a:endParaRPr lang="en-US" sz="3659" dirty="0">
              <a:solidFill>
                <a:srgbClr val="002060"/>
              </a:solidFill>
              <a:latin typeface="Georgia" panose="02040502050405020303" pitchFamily="18" charset="0"/>
            </a:endParaRPr>
          </a:p>
          <a:p>
            <a:pPr lvl="1" algn="ctr">
              <a:lnSpc>
                <a:spcPct val="80000"/>
              </a:lnSpc>
            </a:pPr>
            <a:r>
              <a:rPr lang="en-US" sz="3659" dirty="0">
                <a:solidFill>
                  <a:srgbClr val="002060"/>
                </a:solidFill>
                <a:latin typeface="Georgia" panose="02040502050405020303" pitchFamily="18" charset="0"/>
              </a:rPr>
              <a:t>Pyrite leachate, dissolved lithium and major drivers for lithium remobilization </a:t>
            </a:r>
          </a:p>
        </p:txBody>
      </p:sp>
      <p:grpSp>
        <p:nvGrpSpPr>
          <p:cNvPr id="16" name="Group 15">
            <a:extLst>
              <a:ext uri="{FF2B5EF4-FFF2-40B4-BE49-F238E27FC236}">
                <a16:creationId xmlns:a16="http://schemas.microsoft.com/office/drawing/2014/main" id="{BB134F9E-C3A8-4357-EDC2-DBAD21B6D779}"/>
              </a:ext>
            </a:extLst>
          </p:cNvPr>
          <p:cNvGrpSpPr/>
          <p:nvPr/>
        </p:nvGrpSpPr>
        <p:grpSpPr>
          <a:xfrm>
            <a:off x="29124095" y="6169529"/>
            <a:ext cx="5130926" cy="2241283"/>
            <a:chOff x="13947739" y="5990018"/>
            <a:chExt cx="5919023" cy="3023353"/>
          </a:xfrm>
        </p:grpSpPr>
        <p:sp>
          <p:nvSpPr>
            <p:cNvPr id="2" name="Rectangle 1">
              <a:extLst>
                <a:ext uri="{FF2B5EF4-FFF2-40B4-BE49-F238E27FC236}">
                  <a16:creationId xmlns:a16="http://schemas.microsoft.com/office/drawing/2014/main" id="{09A8D478-A90D-F64E-7330-0CE4CCBBFA7B}"/>
                </a:ext>
              </a:extLst>
            </p:cNvPr>
            <p:cNvSpPr/>
            <p:nvPr/>
          </p:nvSpPr>
          <p:spPr>
            <a:xfrm>
              <a:off x="13947739" y="6031678"/>
              <a:ext cx="2893298" cy="298169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56"/>
            </a:p>
          </p:txBody>
        </p:sp>
        <p:sp>
          <p:nvSpPr>
            <p:cNvPr id="12" name="Rectangle 11">
              <a:extLst>
                <a:ext uri="{FF2B5EF4-FFF2-40B4-BE49-F238E27FC236}">
                  <a16:creationId xmlns:a16="http://schemas.microsoft.com/office/drawing/2014/main" id="{CA0EB04A-EE76-94A7-D933-E241500DCFE0}"/>
                </a:ext>
              </a:extLst>
            </p:cNvPr>
            <p:cNvSpPr/>
            <p:nvPr/>
          </p:nvSpPr>
          <p:spPr>
            <a:xfrm>
              <a:off x="18501616" y="5990018"/>
              <a:ext cx="1365146" cy="3012701"/>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56"/>
            </a:p>
          </p:txBody>
        </p:sp>
      </p:grpSp>
      <p:sp>
        <p:nvSpPr>
          <p:cNvPr id="36" name="TextBox 35">
            <a:extLst>
              <a:ext uri="{FF2B5EF4-FFF2-40B4-BE49-F238E27FC236}">
                <a16:creationId xmlns:a16="http://schemas.microsoft.com/office/drawing/2014/main" id="{88C1ECCC-8540-FC3E-E531-B20EBEC92396}"/>
              </a:ext>
            </a:extLst>
          </p:cNvPr>
          <p:cNvSpPr txBox="1"/>
          <p:nvPr/>
        </p:nvSpPr>
        <p:spPr>
          <a:xfrm>
            <a:off x="13840261" y="24716117"/>
            <a:ext cx="14125772" cy="5011052"/>
          </a:xfrm>
          <a:prstGeom prst="rect">
            <a:avLst/>
          </a:prstGeom>
          <a:noFill/>
        </p:spPr>
        <p:txBody>
          <a:bodyPr wrap="square" rtlCol="0">
            <a:spAutoFit/>
          </a:bodyPr>
          <a:lstStyle/>
          <a:p>
            <a:pPr algn="l">
              <a:lnSpc>
                <a:spcPct val="150000"/>
              </a:lnSpc>
            </a:pPr>
            <a:r>
              <a:rPr lang="en-US" sz="2400" dirty="0">
                <a:solidFill>
                  <a:srgbClr val="0D0D0D"/>
                </a:solidFill>
                <a:latin typeface="Georgia" panose="02040502050405020303" pitchFamily="18" charset="0"/>
              </a:rPr>
              <a:t>Geological, geochemical, and biological processes shape Li distribution and enrichment in sedimentary rocks, with a focus on the role of pyrite and organic matter. Key factors governing enrichment are:</a:t>
            </a:r>
            <a:endParaRPr lang="en-US" sz="2400" b="1" dirty="0">
              <a:solidFill>
                <a:srgbClr val="0D0D0D"/>
              </a:solidFill>
              <a:latin typeface="Georgia" panose="02040502050405020303" pitchFamily="18" charset="0"/>
            </a:endParaRPr>
          </a:p>
          <a:p>
            <a:pPr marL="298700" indent="-298700">
              <a:lnSpc>
                <a:spcPct val="150000"/>
              </a:lnSpc>
              <a:buFont typeface="Wingdings" panose="05000000000000000000" pitchFamily="2" charset="2"/>
              <a:buChar char="v"/>
            </a:pPr>
            <a:r>
              <a:rPr lang="en-US" sz="2400" b="1" dirty="0">
                <a:solidFill>
                  <a:srgbClr val="0D0D0D"/>
                </a:solidFill>
                <a:latin typeface="Georgia" panose="02040502050405020303" pitchFamily="18" charset="0"/>
              </a:rPr>
              <a:t>Availability of bio-cycled Li</a:t>
            </a:r>
          </a:p>
          <a:p>
            <a:pPr marL="298700" indent="-298700">
              <a:lnSpc>
                <a:spcPct val="150000"/>
              </a:lnSpc>
              <a:buFont typeface="Wingdings" panose="05000000000000000000" pitchFamily="2" charset="2"/>
              <a:buChar char="v"/>
            </a:pPr>
            <a:r>
              <a:rPr lang="en-US" sz="2400" b="1" dirty="0">
                <a:solidFill>
                  <a:srgbClr val="0D0D0D"/>
                </a:solidFill>
                <a:latin typeface="Georgia" panose="02040502050405020303" pitchFamily="18" charset="0"/>
              </a:rPr>
              <a:t>Syngenetic pyrite-porewater interaction</a:t>
            </a:r>
            <a:r>
              <a:rPr lang="en-US" sz="2400" dirty="0">
                <a:solidFill>
                  <a:srgbClr val="0D0D0D"/>
                </a:solidFill>
                <a:latin typeface="Georgia" panose="02040502050405020303" pitchFamily="18" charset="0"/>
              </a:rPr>
              <a:t>: Interaction between pyrite and porewater, resulting in lithium sulfide formation</a:t>
            </a:r>
          </a:p>
          <a:p>
            <a:pPr marL="298700" indent="-298700">
              <a:lnSpc>
                <a:spcPct val="150000"/>
              </a:lnSpc>
              <a:buFont typeface="Wingdings" panose="05000000000000000000" pitchFamily="2" charset="2"/>
              <a:buChar char="v"/>
            </a:pPr>
            <a:r>
              <a:rPr lang="en-US" sz="2400" b="1" dirty="0">
                <a:solidFill>
                  <a:srgbClr val="0D0D0D"/>
                </a:solidFill>
                <a:latin typeface="Georgia" panose="02040502050405020303" pitchFamily="18" charset="0"/>
              </a:rPr>
              <a:t>Carbonate and clastic dilution</a:t>
            </a:r>
            <a:r>
              <a:rPr lang="en-US" sz="2400" dirty="0">
                <a:solidFill>
                  <a:srgbClr val="0D0D0D"/>
                </a:solidFill>
                <a:latin typeface="Georgia" panose="02040502050405020303" pitchFamily="18" charset="0"/>
              </a:rPr>
              <a:t>: Change in source rock weathering influences Li recovery. </a:t>
            </a:r>
          </a:p>
          <a:p>
            <a:pPr marL="298700" indent="-298700">
              <a:lnSpc>
                <a:spcPct val="150000"/>
              </a:lnSpc>
              <a:buFont typeface="Wingdings" panose="05000000000000000000" pitchFamily="2" charset="2"/>
              <a:buChar char="v"/>
            </a:pPr>
            <a:r>
              <a:rPr lang="en-US" sz="2400" b="1" dirty="0">
                <a:solidFill>
                  <a:srgbClr val="0D0D0D"/>
                </a:solidFill>
                <a:latin typeface="Georgia" panose="02040502050405020303" pitchFamily="18" charset="0"/>
              </a:rPr>
              <a:t>Pyrite-organic matter association</a:t>
            </a:r>
            <a:r>
              <a:rPr lang="en-US" sz="2400" dirty="0">
                <a:solidFill>
                  <a:srgbClr val="0D0D0D"/>
                </a:solidFill>
                <a:latin typeface="Georgia" panose="02040502050405020303" pitchFamily="18" charset="0"/>
              </a:rPr>
              <a:t>: Amount of organic matter and degree of preservation</a:t>
            </a:r>
          </a:p>
          <a:p>
            <a:pPr marL="298700" indent="-298700">
              <a:lnSpc>
                <a:spcPct val="150000"/>
              </a:lnSpc>
              <a:buFont typeface="Wingdings" panose="05000000000000000000" pitchFamily="2" charset="2"/>
              <a:buChar char="v"/>
            </a:pPr>
            <a:r>
              <a:rPr lang="en-US" sz="2400" b="1" dirty="0">
                <a:solidFill>
                  <a:srgbClr val="0D0D0D"/>
                </a:solidFill>
                <a:latin typeface="Georgia" panose="02040502050405020303" pitchFamily="18" charset="0"/>
              </a:rPr>
              <a:t>Burial diagenesis: </a:t>
            </a:r>
            <a:r>
              <a:rPr lang="en-US" sz="2400" dirty="0">
                <a:solidFill>
                  <a:srgbClr val="0D0D0D"/>
                </a:solidFill>
                <a:latin typeface="Georgia" panose="02040502050405020303" pitchFamily="18" charset="0"/>
              </a:rPr>
              <a:t>Mineral-fluid interactions induced by pressure and temperature</a:t>
            </a:r>
          </a:p>
          <a:p>
            <a:pPr marL="298700" indent="-298700">
              <a:lnSpc>
                <a:spcPct val="150000"/>
              </a:lnSpc>
              <a:buFont typeface="Wingdings" panose="05000000000000000000" pitchFamily="2" charset="2"/>
              <a:buChar char="v"/>
            </a:pPr>
            <a:r>
              <a:rPr lang="en-US" sz="2400" b="1" dirty="0" err="1">
                <a:solidFill>
                  <a:srgbClr val="0D0D0D"/>
                </a:solidFill>
                <a:latin typeface="Georgia" panose="02040502050405020303" pitchFamily="18" charset="0"/>
              </a:rPr>
              <a:t>Illitization</a:t>
            </a:r>
            <a:r>
              <a:rPr lang="en-US" sz="2400" b="1" dirty="0">
                <a:solidFill>
                  <a:srgbClr val="0D0D0D"/>
                </a:solidFill>
                <a:latin typeface="Georgia" panose="02040502050405020303" pitchFamily="18" charset="0"/>
              </a:rPr>
              <a:t> and porewater mobility</a:t>
            </a:r>
            <a:r>
              <a:rPr lang="en-US" sz="2400" dirty="0">
                <a:solidFill>
                  <a:srgbClr val="0D0D0D"/>
                </a:solidFill>
                <a:latin typeface="Georgia" panose="02040502050405020303" pitchFamily="18" charset="0"/>
              </a:rPr>
              <a:t>: Temperature and burial diagenesis enhance Li enrichment</a:t>
            </a:r>
          </a:p>
        </p:txBody>
      </p:sp>
      <p:sp>
        <p:nvSpPr>
          <p:cNvPr id="38" name="TextBox 37">
            <a:extLst>
              <a:ext uri="{FF2B5EF4-FFF2-40B4-BE49-F238E27FC236}">
                <a16:creationId xmlns:a16="http://schemas.microsoft.com/office/drawing/2014/main" id="{719CAFDE-C9BB-994B-DD89-05F854520B95}"/>
              </a:ext>
            </a:extLst>
          </p:cNvPr>
          <p:cNvSpPr txBox="1"/>
          <p:nvPr/>
        </p:nvSpPr>
        <p:spPr>
          <a:xfrm>
            <a:off x="28276239" y="28190148"/>
            <a:ext cx="14213198" cy="999056"/>
          </a:xfrm>
          <a:prstGeom prst="rect">
            <a:avLst/>
          </a:prstGeom>
          <a:solidFill>
            <a:schemeClr val="accent1"/>
          </a:solidFill>
          <a:ln>
            <a:noFill/>
          </a:ln>
          <a:effectLst/>
        </p:spPr>
        <p:txBody>
          <a:bodyPr wrap="square" rtlCol="0">
            <a:spAutoFit/>
          </a:bodyPr>
          <a:lstStyle/>
          <a:p>
            <a:pPr>
              <a:lnSpc>
                <a:spcPct val="150000"/>
              </a:lnSpc>
            </a:pPr>
            <a:r>
              <a:rPr lang="en-US" sz="2091" b="1" dirty="0">
                <a:solidFill>
                  <a:schemeClr val="bg2"/>
                </a:solidFill>
                <a:latin typeface="Georgia" panose="02040502050405020303" pitchFamily="18" charset="0"/>
              </a:rPr>
              <a:t>Future directions</a:t>
            </a:r>
            <a:r>
              <a:rPr lang="en-US" sz="2091" dirty="0">
                <a:solidFill>
                  <a:schemeClr val="bg2"/>
                </a:solidFill>
                <a:latin typeface="Georgia" panose="02040502050405020303" pitchFamily="18" charset="0"/>
              </a:rPr>
              <a:t>: High-resolution analyses (e.g., SHRIMP-RG) are recommended to further elucidate the relationship between intermediate sulfide phases, lithium, and pyrite in black shales.</a:t>
            </a:r>
          </a:p>
        </p:txBody>
      </p:sp>
      <p:grpSp>
        <p:nvGrpSpPr>
          <p:cNvPr id="8" name="Group 7">
            <a:extLst>
              <a:ext uri="{FF2B5EF4-FFF2-40B4-BE49-F238E27FC236}">
                <a16:creationId xmlns:a16="http://schemas.microsoft.com/office/drawing/2014/main" id="{92AD9759-B0FF-D511-BF16-ACC3A5323203}"/>
              </a:ext>
            </a:extLst>
          </p:cNvPr>
          <p:cNvGrpSpPr/>
          <p:nvPr/>
        </p:nvGrpSpPr>
        <p:grpSpPr>
          <a:xfrm>
            <a:off x="13935711" y="16147499"/>
            <a:ext cx="14209037" cy="8335039"/>
            <a:chOff x="15868337" y="16188877"/>
            <a:chExt cx="14209037" cy="8335039"/>
          </a:xfrm>
        </p:grpSpPr>
        <p:pic>
          <p:nvPicPr>
            <p:cNvPr id="56" name="Picture 55" descr="A screen shot of a graph&#10;&#10;Description automatically generated">
              <a:extLst>
                <a:ext uri="{FF2B5EF4-FFF2-40B4-BE49-F238E27FC236}">
                  <a16:creationId xmlns:a16="http://schemas.microsoft.com/office/drawing/2014/main" id="{94BB2247-D1C2-8460-2B7B-EB5EEE53E40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870638" y="20563989"/>
              <a:ext cx="6406446" cy="3877761"/>
            </a:xfrm>
            <a:prstGeom prst="rect">
              <a:avLst/>
            </a:prstGeom>
            <a:ln w="12700" cap="sq">
              <a:solidFill>
                <a:srgbClr val="000000"/>
              </a:solidFill>
              <a:miter lim="800000"/>
            </a:ln>
            <a:effectLst>
              <a:outerShdw blurRad="57150" dist="50800" dir="2700000" algn="tl" rotWithShape="0">
                <a:srgbClr val="000000">
                  <a:alpha val="40000"/>
                </a:srgbClr>
              </a:outerShdw>
            </a:effectLst>
          </p:spPr>
        </p:pic>
        <p:grpSp>
          <p:nvGrpSpPr>
            <p:cNvPr id="41" name="Group 40">
              <a:extLst>
                <a:ext uri="{FF2B5EF4-FFF2-40B4-BE49-F238E27FC236}">
                  <a16:creationId xmlns:a16="http://schemas.microsoft.com/office/drawing/2014/main" id="{B8E6F180-2F74-AEC0-8BC7-BA3235049F5D}"/>
                </a:ext>
              </a:extLst>
            </p:cNvPr>
            <p:cNvGrpSpPr/>
            <p:nvPr/>
          </p:nvGrpSpPr>
          <p:grpSpPr>
            <a:xfrm>
              <a:off x="15868337" y="16561574"/>
              <a:ext cx="6406447" cy="3877760"/>
              <a:chOff x="29449870" y="13540636"/>
              <a:chExt cx="9104277" cy="5530577"/>
            </a:xfrm>
            <a:effectLst>
              <a:outerShdw blurRad="50800" dist="38100" dir="2700000" algn="tl" rotWithShape="0">
                <a:prstClr val="black">
                  <a:alpha val="40000"/>
                </a:prstClr>
              </a:outerShdw>
            </a:effectLst>
          </p:grpSpPr>
          <p:pic>
            <p:nvPicPr>
              <p:cNvPr id="19" name="Picture 18" descr="A graph with numbers and dots&#10;&#10;Description automatically generated">
                <a:extLst>
                  <a:ext uri="{FF2B5EF4-FFF2-40B4-BE49-F238E27FC236}">
                    <a16:creationId xmlns:a16="http://schemas.microsoft.com/office/drawing/2014/main" id="{3B2BB2C2-F69E-7ED9-2CA5-99875AE908F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651210" y="15995015"/>
                <a:ext cx="3807406" cy="2292679"/>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72" name="Picture 71" descr="A graph of different colored lines&#10;&#10;Description automatically generated">
                <a:extLst>
                  <a:ext uri="{FF2B5EF4-FFF2-40B4-BE49-F238E27FC236}">
                    <a16:creationId xmlns:a16="http://schemas.microsoft.com/office/drawing/2014/main" id="{56189B22-41F7-741D-34EF-889469586DB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449870" y="13540636"/>
                <a:ext cx="9104277" cy="5530577"/>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73" name="Picture 72" descr="A graph with numbers and dots&#10;&#10;Description automatically generated">
                <a:extLst>
                  <a:ext uri="{FF2B5EF4-FFF2-40B4-BE49-F238E27FC236}">
                    <a16:creationId xmlns:a16="http://schemas.microsoft.com/office/drawing/2014/main" id="{90B4DEDF-E2C3-3C76-6E96-EB73396F1D7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508188" y="14290519"/>
                <a:ext cx="3197665" cy="1925515"/>
              </a:xfrm>
              <a:prstGeom prst="rect">
                <a:avLst/>
              </a:prstGeom>
              <a:ln w="12700" cap="sq">
                <a:solidFill>
                  <a:srgbClr val="000000"/>
                </a:solidFill>
                <a:miter lim="800000"/>
              </a:ln>
              <a:effectLst>
                <a:outerShdw blurRad="57150" dist="50800" dir="2700000" algn="tl" rotWithShape="0">
                  <a:srgbClr val="000000">
                    <a:alpha val="40000"/>
                  </a:srgbClr>
                </a:outerShdw>
              </a:effectLst>
            </p:spPr>
          </p:pic>
        </p:grpSp>
        <p:sp>
          <p:nvSpPr>
            <p:cNvPr id="40" name="TextBox 39">
              <a:extLst>
                <a:ext uri="{FF2B5EF4-FFF2-40B4-BE49-F238E27FC236}">
                  <a16:creationId xmlns:a16="http://schemas.microsoft.com/office/drawing/2014/main" id="{751FBC69-4165-19E6-9F6B-D3001110E1EB}"/>
                </a:ext>
              </a:extLst>
            </p:cNvPr>
            <p:cNvSpPr txBox="1"/>
            <p:nvPr/>
          </p:nvSpPr>
          <p:spPr>
            <a:xfrm>
              <a:off x="22375426" y="16188877"/>
              <a:ext cx="7701948" cy="8335039"/>
            </a:xfrm>
            <a:prstGeom prst="rect">
              <a:avLst/>
            </a:prstGeom>
            <a:noFill/>
            <a:ln w="12700">
              <a:noFill/>
            </a:ln>
          </p:spPr>
          <p:txBody>
            <a:bodyPr wrap="square" rtlCol="0">
              <a:spAutoFit/>
            </a:bodyPr>
            <a:lstStyle/>
            <a:p>
              <a:pPr marL="298700" indent="-298700">
                <a:lnSpc>
                  <a:spcPct val="150000"/>
                </a:lnSpc>
                <a:buFont typeface="Wingdings" panose="05000000000000000000" pitchFamily="2" charset="2"/>
                <a:buChar char="v"/>
              </a:pPr>
              <a:r>
                <a:rPr lang="en-US" sz="2400" dirty="0">
                  <a:solidFill>
                    <a:srgbClr val="0D0D0D"/>
                  </a:solidFill>
                  <a:latin typeface="Georgia" panose="02040502050405020303" pitchFamily="18" charset="0"/>
                </a:rPr>
                <a:t>Phases- acid-soluble carbonates, Fe-Mn hydroxides, pyrite, and organic matter were leached</a:t>
              </a:r>
            </a:p>
            <a:p>
              <a:pPr marL="298700" indent="-298700">
                <a:lnSpc>
                  <a:spcPct val="150000"/>
                </a:lnSpc>
                <a:buFont typeface="Wingdings" panose="05000000000000000000" pitchFamily="2" charset="2"/>
                <a:buChar char="v"/>
              </a:pPr>
              <a:r>
                <a:rPr lang="en-US" sz="2400" dirty="0">
                  <a:solidFill>
                    <a:srgbClr val="0D0D0D"/>
                  </a:solidFill>
                  <a:latin typeface="Georgia" panose="02040502050405020303" pitchFamily="18" charset="0"/>
                </a:rPr>
                <a:t>Pyrite phases exhibited notably elevated Li concentrations </a:t>
              </a:r>
            </a:p>
            <a:p>
              <a:pPr marL="298700" indent="-298700">
                <a:lnSpc>
                  <a:spcPct val="150000"/>
                </a:lnSpc>
                <a:buFont typeface="Wingdings" panose="05000000000000000000" pitchFamily="2" charset="2"/>
                <a:buChar char="v"/>
              </a:pPr>
              <a:r>
                <a:rPr lang="en-US" sz="2400" dirty="0">
                  <a:solidFill>
                    <a:srgbClr val="0D0D0D"/>
                  </a:solidFill>
                  <a:latin typeface="Georgia" panose="02040502050405020303" pitchFamily="18" charset="0"/>
                </a:rPr>
                <a:t>Dilution effect and syngenetic pyritization influenced by organic matter, calcite, and clays, influence lithium geochemistry within non-silicate phases</a:t>
              </a:r>
            </a:p>
            <a:p>
              <a:pPr marL="298700" indent="-298700">
                <a:lnSpc>
                  <a:spcPct val="150000"/>
                </a:lnSpc>
                <a:buFont typeface="Wingdings" panose="05000000000000000000" pitchFamily="2" charset="2"/>
                <a:buChar char="v"/>
              </a:pPr>
              <a:r>
                <a:rPr lang="en-US" sz="2400" dirty="0">
                  <a:solidFill>
                    <a:srgbClr val="0D0D0D"/>
                  </a:solidFill>
                  <a:latin typeface="Georgia" panose="02040502050405020303" pitchFamily="18" charset="0"/>
                </a:rPr>
                <a:t>The presence of lithium in sulfidic porewaters, potentially enriched through bio-cycling processes, contributes further Li enrichment at higher P/T</a:t>
              </a:r>
            </a:p>
            <a:p>
              <a:pPr marL="298700" indent="-298700">
                <a:lnSpc>
                  <a:spcPct val="150000"/>
                </a:lnSpc>
                <a:buFont typeface="Wingdings" panose="05000000000000000000" pitchFamily="2" charset="2"/>
                <a:buChar char="v"/>
              </a:pPr>
              <a:r>
                <a:rPr lang="en-US" sz="2400" dirty="0">
                  <a:solidFill>
                    <a:srgbClr val="0D0D0D"/>
                  </a:solidFill>
                  <a:latin typeface="Georgia" panose="02040502050405020303" pitchFamily="18" charset="0"/>
                </a:rPr>
                <a:t>Pyrite-induced Li adsorption stems from its association with organic matter and interactions with benthic organisms</a:t>
              </a:r>
            </a:p>
            <a:p>
              <a:pPr marL="298700" indent="-298700">
                <a:lnSpc>
                  <a:spcPct val="150000"/>
                </a:lnSpc>
                <a:buFont typeface="Wingdings" panose="05000000000000000000" pitchFamily="2" charset="2"/>
                <a:buChar char="v"/>
              </a:pPr>
              <a:r>
                <a:rPr lang="en-US" sz="2400" dirty="0">
                  <a:solidFill>
                    <a:srgbClr val="0D0D0D"/>
                  </a:solidFill>
                  <a:latin typeface="Georgia" panose="02040502050405020303" pitchFamily="18" charset="0"/>
                </a:rPr>
                <a:t>Variability of weathering and lithium sources influences Li abundance and bioavailability.</a:t>
              </a:r>
              <a:endParaRPr lang="en-US" sz="2400" dirty="0">
                <a:latin typeface="Georgia" panose="02040502050405020303" pitchFamily="18" charset="0"/>
              </a:endParaRPr>
            </a:p>
          </p:txBody>
        </p:sp>
      </p:grpSp>
      <p:pic>
        <p:nvPicPr>
          <p:cNvPr id="44" name="Picture 6" descr="West Virginia University">
            <a:extLst>
              <a:ext uri="{FF2B5EF4-FFF2-40B4-BE49-F238E27FC236}">
                <a16:creationId xmlns:a16="http://schemas.microsoft.com/office/drawing/2014/main" id="{EE4C399C-9A0C-EBD3-1E7A-C6A98B9176B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980" y="-117399"/>
            <a:ext cx="4326860" cy="2884573"/>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B72EF15D-91E9-AB03-C201-69C8DE4690C8}"/>
              </a:ext>
            </a:extLst>
          </p:cNvPr>
          <p:cNvGrpSpPr/>
          <p:nvPr/>
        </p:nvGrpSpPr>
        <p:grpSpPr>
          <a:xfrm>
            <a:off x="28341502" y="16145054"/>
            <a:ext cx="13995535" cy="12111196"/>
            <a:chOff x="27283215" y="16569901"/>
            <a:chExt cx="13995535" cy="12111196"/>
          </a:xfrm>
        </p:grpSpPr>
        <p:pic>
          <p:nvPicPr>
            <p:cNvPr id="22" name="Picture 21" descr="A diagram of a process&#10;&#10;Description automatically generated">
              <a:extLst>
                <a:ext uri="{FF2B5EF4-FFF2-40B4-BE49-F238E27FC236}">
                  <a16:creationId xmlns:a16="http://schemas.microsoft.com/office/drawing/2014/main" id="{538B9014-D55C-3C12-A139-E1367D4F181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172151" y="17368406"/>
              <a:ext cx="6552520" cy="6102466"/>
            </a:xfrm>
            <a:prstGeom prst="rect">
              <a:avLst/>
            </a:prstGeom>
            <a:ln w="12700" cap="sq">
              <a:solidFill>
                <a:srgbClr val="000000"/>
              </a:solidFill>
              <a:miter lim="800000"/>
            </a:ln>
            <a:effectLst>
              <a:outerShdw blurRad="57150" dist="50800" dir="2700000" algn="tl" rotWithShape="0">
                <a:srgbClr val="000000">
                  <a:alpha val="40000"/>
                </a:srgbClr>
              </a:outerShdw>
            </a:effectLst>
          </p:spPr>
        </p:pic>
        <p:grpSp>
          <p:nvGrpSpPr>
            <p:cNvPr id="52" name="Group 51">
              <a:extLst>
                <a:ext uri="{FF2B5EF4-FFF2-40B4-BE49-F238E27FC236}">
                  <a16:creationId xmlns:a16="http://schemas.microsoft.com/office/drawing/2014/main" id="{6EE33F52-BEC1-CA7D-6DFB-12F058428925}"/>
                </a:ext>
              </a:extLst>
            </p:cNvPr>
            <p:cNvGrpSpPr/>
            <p:nvPr/>
          </p:nvGrpSpPr>
          <p:grpSpPr>
            <a:xfrm>
              <a:off x="28265614" y="17172227"/>
              <a:ext cx="5244432" cy="6488800"/>
              <a:chOff x="29935485" y="25115627"/>
              <a:chExt cx="7465609" cy="7449222"/>
            </a:xfrm>
          </p:grpSpPr>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01B57098-9B73-7C0C-AE27-5F24E4D5E73E}"/>
                      </a:ext>
                    </a:extLst>
                  </p:cNvPr>
                  <p:cNvSpPr txBox="1"/>
                  <p:nvPr/>
                </p:nvSpPr>
                <p:spPr>
                  <a:xfrm>
                    <a:off x="29935485" y="29495504"/>
                    <a:ext cx="7465609" cy="3069345"/>
                  </a:xfrm>
                  <a:prstGeom prst="rect">
                    <a:avLst/>
                  </a:prstGeom>
                  <a:blipFill>
                    <a:blip r:embed="rId14"/>
                    <a:tile tx="0" ty="0" sx="100000" sy="100000" flip="none" algn="tl"/>
                  </a:blip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lnSpc>
                        <a:spcPct val="150000"/>
                      </a:lnSpc>
                      <a:spcAft>
                        <a:spcPts val="697"/>
                      </a:spcAft>
                    </a:pPr>
                    <a:r>
                      <a:rPr lang="en-US" sz="1456" dirty="0">
                        <a:latin typeface="Cambria Math" panose="02040503050406030204" pitchFamily="18" charset="0"/>
                        <a:ea typeface="Calibri" panose="020F0502020204030204" pitchFamily="34" charset="0"/>
                      </a:rPr>
                      <a:t>Low-grade metamorphic reactions</a:t>
                    </a:r>
                  </a:p>
                  <a:p>
                    <a:pPr>
                      <a:lnSpc>
                        <a:spcPct val="150000"/>
                      </a:lnSpc>
                      <a:spcAft>
                        <a:spcPts val="697"/>
                      </a:spcAft>
                    </a:pPr>
                    <a14:m>
                      <m:oMathPara xmlns:m="http://schemas.openxmlformats.org/officeDocument/2006/math">
                        <m:oMathParaPr>
                          <m:jc m:val="left"/>
                        </m:oMathParaPr>
                        <m:oMath xmlns:m="http://schemas.openxmlformats.org/officeDocument/2006/math">
                          <m:r>
                            <a:rPr lang="en-US" sz="1456" i="1">
                              <a:latin typeface="Cambria Math" panose="02040503050406030204" pitchFamily="18" charset="0"/>
                              <a:ea typeface="Calibri" panose="020F0502020204030204" pitchFamily="34" charset="0"/>
                            </a:rPr>
                            <m:t>𝐹𝑒</m:t>
                          </m:r>
                          <m:sSub>
                            <m:sSubPr>
                              <m:ctrlPr>
                                <a:rPr lang="en-US" sz="1456" i="1">
                                  <a:latin typeface="Cambria Math" panose="02040503050406030204" pitchFamily="18" charset="0"/>
                                  <a:ea typeface="Calibri" panose="020F0502020204030204" pitchFamily="34" charset="0"/>
                                </a:rPr>
                              </m:ctrlPr>
                            </m:sSubPr>
                            <m:e>
                              <m:r>
                                <a:rPr lang="en-US" sz="1456" i="1">
                                  <a:latin typeface="Cambria Math" panose="02040503050406030204" pitchFamily="18" charset="0"/>
                                  <a:ea typeface="Calibri" panose="020F0502020204030204" pitchFamily="34" charset="0"/>
                                </a:rPr>
                                <m:t>𝑆</m:t>
                              </m:r>
                            </m:e>
                            <m:sub>
                              <m:r>
                                <a:rPr lang="en-US" sz="1456" i="1">
                                  <a:latin typeface="Cambria Math" panose="02040503050406030204" pitchFamily="18" charset="0"/>
                                  <a:ea typeface="Calibri" panose="020F0502020204030204" pitchFamily="34" charset="0"/>
                                </a:rPr>
                                <m:t>2</m:t>
                              </m:r>
                            </m:sub>
                          </m:sSub>
                          <m:r>
                            <a:rPr lang="en-US" sz="1456" i="1">
                              <a:latin typeface="Cambria Math" panose="02040503050406030204" pitchFamily="18" charset="0"/>
                              <a:ea typeface="Calibri" panose="020F0502020204030204" pitchFamily="34" charset="0"/>
                            </a:rPr>
                            <m:t>+2</m:t>
                          </m:r>
                          <m:r>
                            <a:rPr lang="en-US" sz="1456" i="1">
                              <a:latin typeface="Cambria Math" panose="02040503050406030204" pitchFamily="18" charset="0"/>
                              <a:ea typeface="Calibri" panose="020F0502020204030204" pitchFamily="34" charset="0"/>
                            </a:rPr>
                            <m:t>𝐿</m:t>
                          </m:r>
                          <m:sSup>
                            <m:sSupPr>
                              <m:ctrlPr>
                                <a:rPr lang="en-US" sz="1456" i="1">
                                  <a:latin typeface="Cambria Math" panose="02040503050406030204" pitchFamily="18" charset="0"/>
                                  <a:ea typeface="Calibri" panose="020F0502020204030204" pitchFamily="34" charset="0"/>
                                </a:rPr>
                              </m:ctrlPr>
                            </m:sSupPr>
                            <m:e>
                              <m:r>
                                <a:rPr lang="en-US" sz="1456" i="1">
                                  <a:latin typeface="Cambria Math" panose="02040503050406030204" pitchFamily="18" charset="0"/>
                                  <a:ea typeface="Calibri" panose="020F0502020204030204" pitchFamily="34" charset="0"/>
                                </a:rPr>
                                <m:t>𝑖</m:t>
                              </m:r>
                            </m:e>
                            <m:sup>
                              <m:r>
                                <a:rPr lang="en-US" sz="1456" i="1">
                                  <a:latin typeface="Cambria Math" panose="02040503050406030204" pitchFamily="18" charset="0"/>
                                  <a:ea typeface="Calibri" panose="020F0502020204030204" pitchFamily="34" charset="0"/>
                                </a:rPr>
                                <m:t>+</m:t>
                              </m:r>
                            </m:sup>
                          </m:sSup>
                          <m:r>
                            <a:rPr lang="en-US" sz="1456" i="1">
                              <a:latin typeface="Cambria Math" panose="02040503050406030204" pitchFamily="18" charset="0"/>
                              <a:ea typeface="Calibri" panose="020F0502020204030204" pitchFamily="34" charset="0"/>
                            </a:rPr>
                            <m:t>+2</m:t>
                          </m:r>
                          <m:sSup>
                            <m:sSupPr>
                              <m:ctrlPr>
                                <a:rPr lang="en-US" sz="1456" i="1">
                                  <a:latin typeface="Cambria Math" panose="02040503050406030204" pitchFamily="18" charset="0"/>
                                  <a:ea typeface="Calibri" panose="020F0502020204030204" pitchFamily="34" charset="0"/>
                                </a:rPr>
                              </m:ctrlPr>
                            </m:sSupPr>
                            <m:e>
                              <m:r>
                                <a:rPr lang="en-US" sz="1456" i="1">
                                  <a:latin typeface="Cambria Math" panose="02040503050406030204" pitchFamily="18" charset="0"/>
                                  <a:ea typeface="Calibri" panose="020F0502020204030204" pitchFamily="34" charset="0"/>
                                </a:rPr>
                                <m:t>𝑒</m:t>
                              </m:r>
                            </m:e>
                            <m:sup>
                              <m:r>
                                <a:rPr lang="en-US" sz="1456" i="1">
                                  <a:latin typeface="Cambria Math" panose="02040503050406030204" pitchFamily="18" charset="0"/>
                                  <a:ea typeface="Calibri" panose="020F0502020204030204" pitchFamily="34" charset="0"/>
                                </a:rPr>
                                <m:t>−</m:t>
                              </m:r>
                            </m:sup>
                          </m:sSup>
                          <m:r>
                            <a:rPr lang="en-US" sz="1456" i="1">
                              <a:latin typeface="Cambria Math" panose="02040503050406030204" pitchFamily="18" charset="0"/>
                              <a:ea typeface="Calibri" panose="020F0502020204030204" pitchFamily="34" charset="0"/>
                            </a:rPr>
                            <m:t> → </m:t>
                          </m:r>
                          <m:r>
                            <a:rPr lang="en-US" sz="1456" i="1">
                              <a:latin typeface="Cambria Math" panose="02040503050406030204" pitchFamily="18" charset="0"/>
                              <a:ea typeface="Calibri" panose="020F0502020204030204" pitchFamily="34" charset="0"/>
                            </a:rPr>
                            <m:t>𝐿</m:t>
                          </m:r>
                          <m:sSub>
                            <m:sSubPr>
                              <m:ctrlPr>
                                <a:rPr lang="en-US" sz="1456" i="1">
                                  <a:latin typeface="Cambria Math" panose="02040503050406030204" pitchFamily="18" charset="0"/>
                                  <a:ea typeface="Calibri" panose="020F0502020204030204" pitchFamily="34" charset="0"/>
                                </a:rPr>
                              </m:ctrlPr>
                            </m:sSubPr>
                            <m:e>
                              <m:r>
                                <a:rPr lang="en-US" sz="1456" i="1">
                                  <a:latin typeface="Cambria Math" panose="02040503050406030204" pitchFamily="18" charset="0"/>
                                  <a:ea typeface="Calibri" panose="020F0502020204030204" pitchFamily="34" charset="0"/>
                                </a:rPr>
                                <m:t>𝑖</m:t>
                              </m:r>
                            </m:e>
                            <m:sub>
                              <m:r>
                                <a:rPr lang="en-US" sz="1456" i="1">
                                  <a:latin typeface="Cambria Math" panose="02040503050406030204" pitchFamily="18" charset="0"/>
                                  <a:ea typeface="Calibri" panose="020F0502020204030204" pitchFamily="34" charset="0"/>
                                </a:rPr>
                                <m:t>2</m:t>
                              </m:r>
                            </m:sub>
                          </m:sSub>
                          <m:r>
                            <a:rPr lang="en-US" sz="1456" i="1">
                              <a:latin typeface="Cambria Math" panose="02040503050406030204" pitchFamily="18" charset="0"/>
                              <a:ea typeface="Calibri" panose="020F0502020204030204" pitchFamily="34" charset="0"/>
                            </a:rPr>
                            <m:t>𝐹𝑒</m:t>
                          </m:r>
                          <m:sSub>
                            <m:sSubPr>
                              <m:ctrlPr>
                                <a:rPr lang="en-US" sz="1456" i="1">
                                  <a:latin typeface="Cambria Math" panose="02040503050406030204" pitchFamily="18" charset="0"/>
                                  <a:ea typeface="Calibri" panose="020F0502020204030204" pitchFamily="34" charset="0"/>
                                </a:rPr>
                              </m:ctrlPr>
                            </m:sSubPr>
                            <m:e>
                              <m:r>
                                <a:rPr lang="en-US" sz="1456" i="1">
                                  <a:latin typeface="Cambria Math" panose="02040503050406030204" pitchFamily="18" charset="0"/>
                                  <a:ea typeface="Calibri" panose="020F0502020204030204" pitchFamily="34" charset="0"/>
                                </a:rPr>
                                <m:t>𝑆</m:t>
                              </m:r>
                            </m:e>
                            <m:sub>
                              <m:r>
                                <a:rPr lang="en-US" sz="1456" i="1">
                                  <a:latin typeface="Cambria Math" panose="02040503050406030204" pitchFamily="18" charset="0"/>
                                  <a:ea typeface="Calibri" panose="020F0502020204030204" pitchFamily="34" charset="0"/>
                                </a:rPr>
                                <m:t>2</m:t>
                              </m:r>
                            </m:sub>
                          </m:sSub>
                          <m:d>
                            <m:dPr>
                              <m:ctrlPr>
                                <a:rPr lang="en-US" sz="1456" i="1">
                                  <a:latin typeface="Cambria Math" panose="02040503050406030204" pitchFamily="18" charset="0"/>
                                  <a:ea typeface="Calibri" panose="020F0502020204030204" pitchFamily="34" charset="0"/>
                                </a:rPr>
                              </m:ctrlPr>
                            </m:dPr>
                            <m:e>
                              <m:r>
                                <a:rPr lang="en-US" sz="1456" i="1">
                                  <a:latin typeface="Cambria Math" panose="02040503050406030204" pitchFamily="18" charset="0"/>
                                  <a:ea typeface="Calibri" panose="020F0502020204030204" pitchFamily="34" charset="0"/>
                                </a:rPr>
                                <m:t>𝐹𝑒𝑆</m:t>
                              </m:r>
                              <m:r>
                                <a:rPr lang="en-US" sz="1456" i="1">
                                  <a:latin typeface="Cambria Math" panose="02040503050406030204" pitchFamily="18" charset="0"/>
                                  <a:ea typeface="Calibri" panose="020F0502020204030204" pitchFamily="34" charset="0"/>
                                </a:rPr>
                                <m:t>+</m:t>
                              </m:r>
                              <m:r>
                                <a:rPr lang="en-US" sz="1456" i="1">
                                  <a:latin typeface="Cambria Math" panose="02040503050406030204" pitchFamily="18" charset="0"/>
                                  <a:ea typeface="Calibri" panose="020F0502020204030204" pitchFamily="34" charset="0"/>
                                </a:rPr>
                                <m:t>𝐿</m:t>
                              </m:r>
                              <m:sSub>
                                <m:sSubPr>
                                  <m:ctrlPr>
                                    <a:rPr lang="en-US" sz="1456" i="1">
                                      <a:latin typeface="Cambria Math" panose="02040503050406030204" pitchFamily="18" charset="0"/>
                                      <a:ea typeface="Calibri" panose="020F0502020204030204" pitchFamily="34" charset="0"/>
                                    </a:rPr>
                                  </m:ctrlPr>
                                </m:sSubPr>
                                <m:e>
                                  <m:r>
                                    <a:rPr lang="en-US" sz="1456" i="1">
                                      <a:latin typeface="Cambria Math" panose="02040503050406030204" pitchFamily="18" charset="0"/>
                                      <a:ea typeface="Calibri" panose="020F0502020204030204" pitchFamily="34" charset="0"/>
                                    </a:rPr>
                                    <m:t>𝑖</m:t>
                                  </m:r>
                                </m:e>
                                <m:sub>
                                  <m:r>
                                    <a:rPr lang="en-US" sz="1456" i="1">
                                      <a:latin typeface="Cambria Math" panose="02040503050406030204" pitchFamily="18" charset="0"/>
                                      <a:ea typeface="Calibri" panose="020F0502020204030204" pitchFamily="34" charset="0"/>
                                    </a:rPr>
                                    <m:t>2</m:t>
                                  </m:r>
                                </m:sub>
                              </m:sSub>
                              <m:r>
                                <a:rPr lang="en-US" sz="1456" i="1">
                                  <a:latin typeface="Cambria Math" panose="02040503050406030204" pitchFamily="18" charset="0"/>
                                  <a:ea typeface="Calibri" panose="020F0502020204030204" pitchFamily="34" charset="0"/>
                                </a:rPr>
                                <m:t>𝑆</m:t>
                              </m:r>
                            </m:e>
                          </m:d>
                        </m:oMath>
                      </m:oMathPara>
                    </a14:m>
                    <a:endParaRPr lang="en-US" sz="1456" i="1" dirty="0">
                      <a:latin typeface="Cambria Math" panose="02040503050406030204" pitchFamily="18" charset="0"/>
                      <a:ea typeface="Calibri" panose="020F0502020204030204" pitchFamily="34" charset="0"/>
                    </a:endParaRPr>
                  </a:p>
                  <a:p>
                    <a:pPr>
                      <a:lnSpc>
                        <a:spcPct val="150000"/>
                      </a:lnSpc>
                      <a:spcAft>
                        <a:spcPts val="697"/>
                      </a:spcAft>
                    </a:pPr>
                    <a14:m>
                      <m:oMathPara xmlns:m="http://schemas.openxmlformats.org/officeDocument/2006/math">
                        <m:oMathParaPr>
                          <m:jc m:val="left"/>
                        </m:oMathParaPr>
                        <m:oMath xmlns:m="http://schemas.openxmlformats.org/officeDocument/2006/math">
                          <m:r>
                            <a:rPr lang="en-US" sz="1456" i="1">
                              <a:latin typeface="Cambria Math" panose="02040503050406030204" pitchFamily="18" charset="0"/>
                              <a:ea typeface="Calibri" panose="020F0502020204030204" pitchFamily="34" charset="0"/>
                            </a:rPr>
                            <m:t>𝐿</m:t>
                          </m:r>
                          <m:sSub>
                            <m:sSubPr>
                              <m:ctrlPr>
                                <a:rPr lang="en-US" sz="1456" i="1">
                                  <a:latin typeface="Cambria Math" panose="02040503050406030204" pitchFamily="18" charset="0"/>
                                  <a:ea typeface="Calibri" panose="020F0502020204030204" pitchFamily="34" charset="0"/>
                                </a:rPr>
                              </m:ctrlPr>
                            </m:sSubPr>
                            <m:e>
                              <m:r>
                                <a:rPr lang="en-US" sz="1456" i="1">
                                  <a:latin typeface="Cambria Math" panose="02040503050406030204" pitchFamily="18" charset="0"/>
                                  <a:ea typeface="Calibri" panose="020F0502020204030204" pitchFamily="34" charset="0"/>
                                </a:rPr>
                                <m:t>𝑖</m:t>
                              </m:r>
                            </m:e>
                            <m:sub>
                              <m:r>
                                <a:rPr lang="en-US" sz="1456" i="1">
                                  <a:latin typeface="Cambria Math" panose="02040503050406030204" pitchFamily="18" charset="0"/>
                                  <a:ea typeface="Calibri" panose="020F0502020204030204" pitchFamily="34" charset="0"/>
                                </a:rPr>
                                <m:t>2</m:t>
                              </m:r>
                            </m:sub>
                          </m:sSub>
                          <m:r>
                            <a:rPr lang="en-US" sz="1456" i="1">
                              <a:latin typeface="Cambria Math" panose="02040503050406030204" pitchFamily="18" charset="0"/>
                              <a:ea typeface="Calibri" panose="020F0502020204030204" pitchFamily="34" charset="0"/>
                            </a:rPr>
                            <m:t>𝐹𝑒</m:t>
                          </m:r>
                          <m:sSub>
                            <m:sSubPr>
                              <m:ctrlPr>
                                <a:rPr lang="en-US" sz="1456" i="1">
                                  <a:latin typeface="Cambria Math" panose="02040503050406030204" pitchFamily="18" charset="0"/>
                                  <a:ea typeface="Calibri" panose="020F0502020204030204" pitchFamily="34" charset="0"/>
                                </a:rPr>
                              </m:ctrlPr>
                            </m:sSubPr>
                            <m:e>
                              <m:r>
                                <a:rPr lang="en-US" sz="1456" i="1">
                                  <a:latin typeface="Cambria Math" panose="02040503050406030204" pitchFamily="18" charset="0"/>
                                  <a:ea typeface="Calibri" panose="020F0502020204030204" pitchFamily="34" charset="0"/>
                                </a:rPr>
                                <m:t>𝑆</m:t>
                              </m:r>
                            </m:e>
                            <m:sub>
                              <m:r>
                                <a:rPr lang="en-US" sz="1456" i="1">
                                  <a:latin typeface="Cambria Math" panose="02040503050406030204" pitchFamily="18" charset="0"/>
                                  <a:ea typeface="Calibri" panose="020F0502020204030204" pitchFamily="34" charset="0"/>
                                </a:rPr>
                                <m:t>2</m:t>
                              </m:r>
                            </m:sub>
                          </m:sSub>
                          <m:d>
                            <m:dPr>
                              <m:ctrlPr>
                                <a:rPr lang="en-US" sz="1456" i="1">
                                  <a:latin typeface="Cambria Math" panose="02040503050406030204" pitchFamily="18" charset="0"/>
                                  <a:ea typeface="Calibri" panose="020F0502020204030204" pitchFamily="34" charset="0"/>
                                </a:rPr>
                              </m:ctrlPr>
                            </m:dPr>
                            <m:e>
                              <m:r>
                                <a:rPr lang="en-US" sz="1456" i="1">
                                  <a:latin typeface="Cambria Math" panose="02040503050406030204" pitchFamily="18" charset="0"/>
                                  <a:ea typeface="Calibri" panose="020F0502020204030204" pitchFamily="34" charset="0"/>
                                </a:rPr>
                                <m:t>𝐹𝑒𝑆</m:t>
                              </m:r>
                              <m:r>
                                <a:rPr lang="en-US" sz="1456" i="1">
                                  <a:latin typeface="Cambria Math" panose="02040503050406030204" pitchFamily="18" charset="0"/>
                                  <a:ea typeface="Calibri" panose="020F0502020204030204" pitchFamily="34" charset="0"/>
                                </a:rPr>
                                <m:t>+</m:t>
                              </m:r>
                              <m:r>
                                <a:rPr lang="en-US" sz="1456" i="1">
                                  <a:latin typeface="Cambria Math" panose="02040503050406030204" pitchFamily="18" charset="0"/>
                                  <a:ea typeface="Calibri" panose="020F0502020204030204" pitchFamily="34" charset="0"/>
                                </a:rPr>
                                <m:t>𝐿</m:t>
                              </m:r>
                              <m:sSub>
                                <m:sSubPr>
                                  <m:ctrlPr>
                                    <a:rPr lang="en-US" sz="1456" i="1">
                                      <a:latin typeface="Cambria Math" panose="02040503050406030204" pitchFamily="18" charset="0"/>
                                      <a:ea typeface="Calibri" panose="020F0502020204030204" pitchFamily="34" charset="0"/>
                                    </a:rPr>
                                  </m:ctrlPr>
                                </m:sSubPr>
                                <m:e>
                                  <m:r>
                                    <a:rPr lang="en-US" sz="1456" i="1">
                                      <a:latin typeface="Cambria Math" panose="02040503050406030204" pitchFamily="18" charset="0"/>
                                      <a:ea typeface="Calibri" panose="020F0502020204030204" pitchFamily="34" charset="0"/>
                                    </a:rPr>
                                    <m:t>𝑖</m:t>
                                  </m:r>
                                </m:e>
                                <m:sub>
                                  <m:r>
                                    <a:rPr lang="en-US" sz="1456" i="1">
                                      <a:latin typeface="Cambria Math" panose="02040503050406030204" pitchFamily="18" charset="0"/>
                                      <a:ea typeface="Calibri" panose="020F0502020204030204" pitchFamily="34" charset="0"/>
                                    </a:rPr>
                                    <m:t>2</m:t>
                                  </m:r>
                                </m:sub>
                              </m:sSub>
                              <m:r>
                                <a:rPr lang="en-US" sz="1456" i="1">
                                  <a:latin typeface="Cambria Math" panose="02040503050406030204" pitchFamily="18" charset="0"/>
                                  <a:ea typeface="Calibri" panose="020F0502020204030204" pitchFamily="34" charset="0"/>
                                </a:rPr>
                                <m:t>𝑆</m:t>
                              </m:r>
                            </m:e>
                          </m:d>
                          <m:r>
                            <a:rPr lang="en-US" sz="1456" i="1">
                              <a:latin typeface="Cambria Math" panose="02040503050406030204" pitchFamily="18" charset="0"/>
                              <a:ea typeface="Calibri" panose="020F0502020204030204" pitchFamily="34" charset="0"/>
                            </a:rPr>
                            <m:t>+2</m:t>
                          </m:r>
                          <m:r>
                            <a:rPr lang="en-US" sz="1456" i="1">
                              <a:latin typeface="Cambria Math" panose="02040503050406030204" pitchFamily="18" charset="0"/>
                              <a:ea typeface="Calibri" panose="020F0502020204030204" pitchFamily="34" charset="0"/>
                            </a:rPr>
                            <m:t>𝐿</m:t>
                          </m:r>
                          <m:sSup>
                            <m:sSupPr>
                              <m:ctrlPr>
                                <a:rPr lang="en-US" sz="1456" i="1">
                                  <a:latin typeface="Cambria Math" panose="02040503050406030204" pitchFamily="18" charset="0"/>
                                  <a:ea typeface="Calibri" panose="020F0502020204030204" pitchFamily="34" charset="0"/>
                                </a:rPr>
                              </m:ctrlPr>
                            </m:sSupPr>
                            <m:e>
                              <m:r>
                                <a:rPr lang="en-US" sz="1456" i="1">
                                  <a:latin typeface="Cambria Math" panose="02040503050406030204" pitchFamily="18" charset="0"/>
                                  <a:ea typeface="Calibri" panose="020F0502020204030204" pitchFamily="34" charset="0"/>
                                </a:rPr>
                                <m:t>𝑖</m:t>
                              </m:r>
                            </m:e>
                            <m:sup>
                              <m:r>
                                <a:rPr lang="en-US" sz="1456" i="1">
                                  <a:latin typeface="Cambria Math" panose="02040503050406030204" pitchFamily="18" charset="0"/>
                                  <a:ea typeface="Calibri" panose="020F0502020204030204" pitchFamily="34" charset="0"/>
                                </a:rPr>
                                <m:t>+</m:t>
                              </m:r>
                            </m:sup>
                          </m:sSup>
                          <m:r>
                            <a:rPr lang="en-US" sz="1456" i="1">
                              <a:latin typeface="Cambria Math" panose="02040503050406030204" pitchFamily="18" charset="0"/>
                              <a:ea typeface="Calibri" panose="020F0502020204030204" pitchFamily="34" charset="0"/>
                            </a:rPr>
                            <m:t>+2</m:t>
                          </m:r>
                          <m:sSup>
                            <m:sSupPr>
                              <m:ctrlPr>
                                <a:rPr lang="en-US" sz="1456" i="1">
                                  <a:latin typeface="Cambria Math" panose="02040503050406030204" pitchFamily="18" charset="0"/>
                                  <a:ea typeface="Calibri" panose="020F0502020204030204" pitchFamily="34" charset="0"/>
                                </a:rPr>
                              </m:ctrlPr>
                            </m:sSupPr>
                            <m:e>
                              <m:r>
                                <a:rPr lang="en-US" sz="1456" i="1">
                                  <a:latin typeface="Cambria Math" panose="02040503050406030204" pitchFamily="18" charset="0"/>
                                  <a:ea typeface="Calibri" panose="020F0502020204030204" pitchFamily="34" charset="0"/>
                                </a:rPr>
                                <m:t>𝑒</m:t>
                              </m:r>
                            </m:e>
                            <m:sup>
                              <m:r>
                                <a:rPr lang="en-US" sz="1456" i="1">
                                  <a:latin typeface="Cambria Math" panose="02040503050406030204" pitchFamily="18" charset="0"/>
                                  <a:ea typeface="Calibri" panose="020F0502020204030204" pitchFamily="34" charset="0"/>
                                </a:rPr>
                                <m:t>−</m:t>
                              </m:r>
                            </m:sup>
                          </m:sSup>
                          <m:r>
                            <a:rPr lang="en-US" sz="1456" i="1">
                              <a:latin typeface="Cambria Math" panose="02040503050406030204" pitchFamily="18" charset="0"/>
                              <a:ea typeface="Calibri" panose="020F0502020204030204" pitchFamily="34" charset="0"/>
                            </a:rPr>
                            <m:t> →</m:t>
                          </m:r>
                          <m:r>
                            <a:rPr lang="en-US" sz="1456" i="1">
                              <a:latin typeface="Cambria Math" panose="02040503050406030204" pitchFamily="18" charset="0"/>
                              <a:ea typeface="Calibri" panose="020F0502020204030204" pitchFamily="34" charset="0"/>
                            </a:rPr>
                            <m:t>𝐹𝑒</m:t>
                          </m:r>
                          <m:r>
                            <a:rPr lang="en-US" sz="1456" i="1">
                              <a:latin typeface="Cambria Math" panose="02040503050406030204" pitchFamily="18" charset="0"/>
                              <a:ea typeface="Calibri" panose="020F0502020204030204" pitchFamily="34" charset="0"/>
                            </a:rPr>
                            <m:t>+2</m:t>
                          </m:r>
                          <m:r>
                            <a:rPr lang="en-US" sz="1456" i="1">
                              <a:latin typeface="Cambria Math" panose="02040503050406030204" pitchFamily="18" charset="0"/>
                              <a:ea typeface="Calibri" panose="020F0502020204030204" pitchFamily="34" charset="0"/>
                            </a:rPr>
                            <m:t>𝐿</m:t>
                          </m:r>
                          <m:sSub>
                            <m:sSubPr>
                              <m:ctrlPr>
                                <a:rPr lang="en-US" sz="1456" i="1">
                                  <a:latin typeface="Cambria Math" panose="02040503050406030204" pitchFamily="18" charset="0"/>
                                  <a:ea typeface="Calibri" panose="020F0502020204030204" pitchFamily="34" charset="0"/>
                                </a:rPr>
                              </m:ctrlPr>
                            </m:sSubPr>
                            <m:e>
                              <m:r>
                                <a:rPr lang="en-US" sz="1456" i="1">
                                  <a:latin typeface="Cambria Math" panose="02040503050406030204" pitchFamily="18" charset="0"/>
                                  <a:ea typeface="Calibri" panose="020F0502020204030204" pitchFamily="34" charset="0"/>
                                </a:rPr>
                                <m:t>𝑖</m:t>
                              </m:r>
                            </m:e>
                            <m:sub>
                              <m:r>
                                <a:rPr lang="en-US" sz="1456" i="1">
                                  <a:latin typeface="Cambria Math" panose="02040503050406030204" pitchFamily="18" charset="0"/>
                                  <a:ea typeface="Calibri" panose="020F0502020204030204" pitchFamily="34" charset="0"/>
                                </a:rPr>
                                <m:t>2</m:t>
                              </m:r>
                            </m:sub>
                          </m:sSub>
                          <m:r>
                            <a:rPr lang="en-US" sz="1456" i="1">
                              <a:latin typeface="Cambria Math" panose="02040503050406030204" pitchFamily="18" charset="0"/>
                              <a:ea typeface="Calibri" panose="020F0502020204030204" pitchFamily="34" charset="0"/>
                            </a:rPr>
                            <m:t>𝑆</m:t>
                          </m:r>
                        </m:oMath>
                      </m:oMathPara>
                    </a14:m>
                    <a:endParaRPr lang="en-US" sz="1456" i="1" dirty="0">
                      <a:latin typeface="Cambria Math" panose="02040503050406030204" pitchFamily="18" charset="0"/>
                      <a:ea typeface="Calibri" panose="020F0502020204030204" pitchFamily="34" charset="0"/>
                    </a:endParaRPr>
                  </a:p>
                  <a:p>
                    <a:pPr>
                      <a:lnSpc>
                        <a:spcPct val="150000"/>
                      </a:lnSpc>
                      <a:spcAft>
                        <a:spcPts val="697"/>
                      </a:spcAft>
                    </a:pPr>
                    <a14:m>
                      <m:oMathPara xmlns:m="http://schemas.openxmlformats.org/officeDocument/2006/math">
                        <m:oMathParaPr>
                          <m:jc m:val="left"/>
                        </m:oMathParaPr>
                        <m:oMath xmlns:m="http://schemas.openxmlformats.org/officeDocument/2006/math">
                          <m:r>
                            <a:rPr lang="en-US" sz="1456" i="1">
                              <a:latin typeface="Cambria Math" panose="02040503050406030204" pitchFamily="18" charset="0"/>
                              <a:ea typeface="Calibri" panose="020F0502020204030204" pitchFamily="34" charset="0"/>
                            </a:rPr>
                            <m:t>𝐹</m:t>
                          </m:r>
                          <m:sSup>
                            <m:sSupPr>
                              <m:ctrlPr>
                                <a:rPr lang="en-US" sz="1456" i="1">
                                  <a:latin typeface="Cambria Math" panose="02040503050406030204" pitchFamily="18" charset="0"/>
                                  <a:ea typeface="Calibri" panose="020F0502020204030204" pitchFamily="34" charset="0"/>
                                </a:rPr>
                              </m:ctrlPr>
                            </m:sSupPr>
                            <m:e>
                              <m:r>
                                <a:rPr lang="en-US" sz="1456" i="1">
                                  <a:latin typeface="Cambria Math" panose="02040503050406030204" pitchFamily="18" charset="0"/>
                                  <a:ea typeface="Calibri" panose="020F0502020204030204" pitchFamily="34" charset="0"/>
                                </a:rPr>
                                <m:t>𝑒</m:t>
                              </m:r>
                            </m:e>
                            <m:sup>
                              <m:r>
                                <a:rPr lang="en-US" sz="1456" i="1">
                                  <a:latin typeface="Cambria Math" panose="02040503050406030204" pitchFamily="18" charset="0"/>
                                  <a:ea typeface="Calibri" panose="020F0502020204030204" pitchFamily="34" charset="0"/>
                                </a:rPr>
                                <m:t>0</m:t>
                              </m:r>
                            </m:sup>
                          </m:sSup>
                          <m:r>
                            <a:rPr lang="en-US" sz="1456" i="1">
                              <a:latin typeface="Cambria Math" panose="02040503050406030204" pitchFamily="18" charset="0"/>
                              <a:ea typeface="Calibri" panose="020F0502020204030204" pitchFamily="34" charset="0"/>
                            </a:rPr>
                            <m:t>+2</m:t>
                          </m:r>
                          <m:r>
                            <a:rPr lang="en-US" sz="1456" i="1">
                              <a:latin typeface="Cambria Math" panose="02040503050406030204" pitchFamily="18" charset="0"/>
                              <a:ea typeface="Calibri" panose="020F0502020204030204" pitchFamily="34" charset="0"/>
                            </a:rPr>
                            <m:t>𝐿</m:t>
                          </m:r>
                          <m:sSub>
                            <m:sSubPr>
                              <m:ctrlPr>
                                <a:rPr lang="en-US" sz="1456" i="1">
                                  <a:latin typeface="Cambria Math" panose="02040503050406030204" pitchFamily="18" charset="0"/>
                                  <a:ea typeface="Calibri" panose="020F0502020204030204" pitchFamily="34" charset="0"/>
                                </a:rPr>
                              </m:ctrlPr>
                            </m:sSubPr>
                            <m:e>
                              <m:r>
                                <a:rPr lang="en-US" sz="1456" i="1">
                                  <a:latin typeface="Cambria Math" panose="02040503050406030204" pitchFamily="18" charset="0"/>
                                  <a:ea typeface="Calibri" panose="020F0502020204030204" pitchFamily="34" charset="0"/>
                                </a:rPr>
                                <m:t>𝑖</m:t>
                              </m:r>
                            </m:e>
                            <m:sub>
                              <m:r>
                                <a:rPr lang="en-US" sz="1456" i="1">
                                  <a:latin typeface="Cambria Math" panose="02040503050406030204" pitchFamily="18" charset="0"/>
                                  <a:ea typeface="Calibri" panose="020F0502020204030204" pitchFamily="34" charset="0"/>
                                </a:rPr>
                                <m:t>2</m:t>
                              </m:r>
                            </m:sub>
                          </m:sSub>
                          <m:r>
                            <a:rPr lang="en-US" sz="1456" i="1">
                              <a:latin typeface="Cambria Math" panose="02040503050406030204" pitchFamily="18" charset="0"/>
                              <a:ea typeface="Calibri" panose="020F0502020204030204" pitchFamily="34" charset="0"/>
                            </a:rPr>
                            <m:t>𝑆</m:t>
                          </m:r>
                          <m:r>
                            <a:rPr lang="en-US" sz="1456" i="1">
                              <a:latin typeface="Cambria Math" panose="02040503050406030204" pitchFamily="18" charset="0"/>
                              <a:ea typeface="Calibri" panose="020F0502020204030204" pitchFamily="34" charset="0"/>
                            </a:rPr>
                            <m:t>−2</m:t>
                          </m:r>
                          <m:sSup>
                            <m:sSupPr>
                              <m:ctrlPr>
                                <a:rPr lang="en-US" sz="1456" i="1">
                                  <a:latin typeface="Cambria Math" panose="02040503050406030204" pitchFamily="18" charset="0"/>
                                  <a:ea typeface="Calibri" panose="020F0502020204030204" pitchFamily="34" charset="0"/>
                                </a:rPr>
                              </m:ctrlPr>
                            </m:sSupPr>
                            <m:e>
                              <m:r>
                                <a:rPr lang="en-US" sz="1456" i="1">
                                  <a:latin typeface="Cambria Math" panose="02040503050406030204" pitchFamily="18" charset="0"/>
                                  <a:ea typeface="Calibri" panose="020F0502020204030204" pitchFamily="34" charset="0"/>
                                </a:rPr>
                                <m:t>𝑒</m:t>
                              </m:r>
                            </m:e>
                            <m:sup>
                              <m:r>
                                <a:rPr lang="en-US" sz="1456" i="1">
                                  <a:latin typeface="Cambria Math" panose="02040503050406030204" pitchFamily="18" charset="0"/>
                                  <a:ea typeface="Calibri" panose="020F0502020204030204" pitchFamily="34" charset="0"/>
                                </a:rPr>
                                <m:t>− </m:t>
                              </m:r>
                            </m:sup>
                          </m:sSup>
                          <m:r>
                            <a:rPr lang="en-US" sz="1456" i="1">
                              <a:latin typeface="Cambria Math" panose="02040503050406030204" pitchFamily="18" charset="0"/>
                              <a:ea typeface="Calibri" panose="020F0502020204030204" pitchFamily="34" charset="0"/>
                            </a:rPr>
                            <m:t>→</m:t>
                          </m:r>
                          <m:r>
                            <a:rPr lang="en-US" sz="1456" i="1">
                              <a:latin typeface="Cambria Math" panose="02040503050406030204" pitchFamily="18" charset="0"/>
                              <a:ea typeface="Calibri" panose="020F0502020204030204" pitchFamily="34" charset="0"/>
                            </a:rPr>
                            <m:t>𝐿</m:t>
                          </m:r>
                          <m:sSub>
                            <m:sSubPr>
                              <m:ctrlPr>
                                <a:rPr lang="en-US" sz="1456" i="1">
                                  <a:latin typeface="Cambria Math" panose="02040503050406030204" pitchFamily="18" charset="0"/>
                                  <a:ea typeface="Calibri" panose="020F0502020204030204" pitchFamily="34" charset="0"/>
                                </a:rPr>
                              </m:ctrlPr>
                            </m:sSubPr>
                            <m:e>
                              <m:r>
                                <a:rPr lang="en-US" sz="1456" i="1">
                                  <a:latin typeface="Cambria Math" panose="02040503050406030204" pitchFamily="18" charset="0"/>
                                  <a:ea typeface="Calibri" panose="020F0502020204030204" pitchFamily="34" charset="0"/>
                                </a:rPr>
                                <m:t>𝑖</m:t>
                              </m:r>
                            </m:e>
                            <m:sub>
                              <m:r>
                                <a:rPr lang="en-US" sz="1456" i="1">
                                  <a:latin typeface="Cambria Math" panose="02040503050406030204" pitchFamily="18" charset="0"/>
                                  <a:ea typeface="Calibri" panose="020F0502020204030204" pitchFamily="34" charset="0"/>
                                </a:rPr>
                                <m:t>2</m:t>
                              </m:r>
                            </m:sub>
                          </m:sSub>
                          <m:r>
                            <a:rPr lang="en-US" sz="1456" i="1">
                              <a:latin typeface="Cambria Math" panose="02040503050406030204" pitchFamily="18" charset="0"/>
                              <a:ea typeface="Calibri" panose="020F0502020204030204" pitchFamily="34" charset="0"/>
                            </a:rPr>
                            <m:t>𝐹𝑒</m:t>
                          </m:r>
                          <m:sSub>
                            <m:sSubPr>
                              <m:ctrlPr>
                                <a:rPr lang="en-US" sz="1456" i="1">
                                  <a:latin typeface="Cambria Math" panose="02040503050406030204" pitchFamily="18" charset="0"/>
                                  <a:ea typeface="Calibri" panose="020F0502020204030204" pitchFamily="34" charset="0"/>
                                </a:rPr>
                              </m:ctrlPr>
                            </m:sSubPr>
                            <m:e>
                              <m:r>
                                <a:rPr lang="en-US" sz="1456" i="1">
                                  <a:latin typeface="Cambria Math" panose="02040503050406030204" pitchFamily="18" charset="0"/>
                                  <a:ea typeface="Calibri" panose="020F0502020204030204" pitchFamily="34" charset="0"/>
                                </a:rPr>
                                <m:t>𝑆</m:t>
                              </m:r>
                            </m:e>
                            <m:sub>
                              <m:r>
                                <a:rPr lang="en-US" sz="1456" i="1">
                                  <a:latin typeface="Cambria Math" panose="02040503050406030204" pitchFamily="18" charset="0"/>
                                  <a:ea typeface="Calibri" panose="020F0502020204030204" pitchFamily="34" charset="0"/>
                                </a:rPr>
                                <m:t>2</m:t>
                              </m:r>
                            </m:sub>
                          </m:sSub>
                          <m:r>
                            <a:rPr lang="en-US" sz="1456" i="1">
                              <a:latin typeface="Cambria Math" panose="02040503050406030204" pitchFamily="18" charset="0"/>
                              <a:ea typeface="Calibri" panose="020F0502020204030204" pitchFamily="34" charset="0"/>
                            </a:rPr>
                            <m:t>+2</m:t>
                          </m:r>
                          <m:r>
                            <a:rPr lang="en-US" sz="1456" i="1">
                              <a:latin typeface="Cambria Math" panose="02040503050406030204" pitchFamily="18" charset="0"/>
                              <a:ea typeface="Calibri" panose="020F0502020204030204" pitchFamily="34" charset="0"/>
                            </a:rPr>
                            <m:t>𝐿</m:t>
                          </m:r>
                          <m:sSup>
                            <m:sSupPr>
                              <m:ctrlPr>
                                <a:rPr lang="en-US" sz="1456" i="1">
                                  <a:latin typeface="Cambria Math" panose="02040503050406030204" pitchFamily="18" charset="0"/>
                                  <a:ea typeface="Calibri" panose="020F0502020204030204" pitchFamily="34" charset="0"/>
                                </a:rPr>
                              </m:ctrlPr>
                            </m:sSupPr>
                            <m:e>
                              <m:r>
                                <a:rPr lang="en-US" sz="1456" i="1">
                                  <a:latin typeface="Cambria Math" panose="02040503050406030204" pitchFamily="18" charset="0"/>
                                  <a:ea typeface="Calibri" panose="020F0502020204030204" pitchFamily="34" charset="0"/>
                                </a:rPr>
                                <m:t>𝑖</m:t>
                              </m:r>
                            </m:e>
                            <m:sup>
                              <m:r>
                                <a:rPr lang="en-US" sz="1456" i="1">
                                  <a:latin typeface="Cambria Math" panose="02040503050406030204" pitchFamily="18" charset="0"/>
                                  <a:ea typeface="Calibri" panose="020F0502020204030204" pitchFamily="34" charset="0"/>
                                </a:rPr>
                                <m:t>+  </m:t>
                              </m:r>
                            </m:sup>
                          </m:sSup>
                        </m:oMath>
                      </m:oMathPara>
                    </a14:m>
                    <a:endParaRPr lang="en-US" sz="1456" i="1" dirty="0">
                      <a:latin typeface="Cambria Math" panose="02040503050406030204" pitchFamily="18" charset="0"/>
                      <a:ea typeface="Calibri" panose="020F0502020204030204" pitchFamily="34" charset="0"/>
                    </a:endParaRPr>
                  </a:p>
                  <a:p>
                    <a:pPr>
                      <a:lnSpc>
                        <a:spcPct val="150000"/>
                      </a:lnSpc>
                      <a:spcAft>
                        <a:spcPts val="697"/>
                      </a:spcAft>
                    </a:pPr>
                    <a14:m>
                      <m:oMathPara xmlns:m="http://schemas.openxmlformats.org/officeDocument/2006/math">
                        <m:oMathParaPr>
                          <m:jc m:val="left"/>
                        </m:oMathParaPr>
                        <m:oMath xmlns:m="http://schemas.openxmlformats.org/officeDocument/2006/math">
                          <m:r>
                            <a:rPr lang="en-US" sz="1456" i="1">
                              <a:latin typeface="Cambria Math" panose="02040503050406030204" pitchFamily="18" charset="0"/>
                              <a:ea typeface="Calibri" panose="020F0502020204030204" pitchFamily="34" charset="0"/>
                            </a:rPr>
                            <m:t>𝐿</m:t>
                          </m:r>
                          <m:sSub>
                            <m:sSubPr>
                              <m:ctrlPr>
                                <a:rPr lang="en-US" sz="1456" i="1">
                                  <a:latin typeface="Cambria Math" panose="02040503050406030204" pitchFamily="18" charset="0"/>
                                  <a:ea typeface="Calibri" panose="020F0502020204030204" pitchFamily="34" charset="0"/>
                                </a:rPr>
                              </m:ctrlPr>
                            </m:sSubPr>
                            <m:e>
                              <m:r>
                                <a:rPr lang="en-US" sz="1456" i="1">
                                  <a:latin typeface="Cambria Math" panose="02040503050406030204" pitchFamily="18" charset="0"/>
                                  <a:ea typeface="Calibri" panose="020F0502020204030204" pitchFamily="34" charset="0"/>
                                </a:rPr>
                                <m:t>𝑖</m:t>
                              </m:r>
                            </m:e>
                            <m:sub>
                              <m:r>
                                <a:rPr lang="en-US" sz="1456" i="1">
                                  <a:latin typeface="Cambria Math" panose="02040503050406030204" pitchFamily="18" charset="0"/>
                                  <a:ea typeface="Calibri" panose="020F0502020204030204" pitchFamily="34" charset="0"/>
                                </a:rPr>
                                <m:t>2</m:t>
                              </m:r>
                            </m:sub>
                          </m:sSub>
                          <m:r>
                            <a:rPr lang="en-US" sz="1456" i="1">
                              <a:latin typeface="Cambria Math" panose="02040503050406030204" pitchFamily="18" charset="0"/>
                              <a:ea typeface="Calibri" panose="020F0502020204030204" pitchFamily="34" charset="0"/>
                            </a:rPr>
                            <m:t>𝐹𝑒</m:t>
                          </m:r>
                          <m:sSub>
                            <m:sSubPr>
                              <m:ctrlPr>
                                <a:rPr lang="en-US" sz="1456" i="1">
                                  <a:latin typeface="Cambria Math" panose="02040503050406030204" pitchFamily="18" charset="0"/>
                                  <a:ea typeface="Calibri" panose="020F0502020204030204" pitchFamily="34" charset="0"/>
                                </a:rPr>
                              </m:ctrlPr>
                            </m:sSubPr>
                            <m:e>
                              <m:r>
                                <a:rPr lang="en-US" sz="1456" i="1">
                                  <a:latin typeface="Cambria Math" panose="02040503050406030204" pitchFamily="18" charset="0"/>
                                  <a:ea typeface="Calibri" panose="020F0502020204030204" pitchFamily="34" charset="0"/>
                                </a:rPr>
                                <m:t>𝑆</m:t>
                              </m:r>
                            </m:e>
                            <m:sub>
                              <m:r>
                                <a:rPr lang="en-US" sz="1456" i="1">
                                  <a:latin typeface="Cambria Math" panose="02040503050406030204" pitchFamily="18" charset="0"/>
                                  <a:ea typeface="Calibri" panose="020F0502020204030204" pitchFamily="34" charset="0"/>
                                </a:rPr>
                                <m:t>2</m:t>
                              </m:r>
                            </m:sub>
                          </m:sSub>
                          <m:r>
                            <a:rPr lang="en-US" sz="1456" i="1">
                              <a:latin typeface="Cambria Math" panose="02040503050406030204" pitchFamily="18" charset="0"/>
                              <a:ea typeface="Calibri" panose="020F0502020204030204" pitchFamily="34" charset="0"/>
                            </a:rPr>
                            <m:t>−</m:t>
                          </m:r>
                          <m:r>
                            <a:rPr lang="en-US" sz="1456" i="1">
                              <a:latin typeface="Cambria Math" panose="02040503050406030204" pitchFamily="18" charset="0"/>
                              <a:ea typeface="Calibri" panose="020F0502020204030204" pitchFamily="34" charset="0"/>
                            </a:rPr>
                            <m:t>𝑥</m:t>
                          </m:r>
                          <m:sSup>
                            <m:sSupPr>
                              <m:ctrlPr>
                                <a:rPr lang="en-US" sz="1456" i="1">
                                  <a:latin typeface="Cambria Math" panose="02040503050406030204" pitchFamily="18" charset="0"/>
                                  <a:ea typeface="Calibri" panose="020F0502020204030204" pitchFamily="34" charset="0"/>
                                </a:rPr>
                              </m:ctrlPr>
                            </m:sSupPr>
                            <m:e>
                              <m:r>
                                <a:rPr lang="en-US" sz="1456" i="1">
                                  <a:latin typeface="Cambria Math" panose="02040503050406030204" pitchFamily="18" charset="0"/>
                                  <a:ea typeface="Calibri" panose="020F0502020204030204" pitchFamily="34" charset="0"/>
                                </a:rPr>
                                <m:t>𝑒</m:t>
                              </m:r>
                            </m:e>
                            <m:sup>
                              <m:r>
                                <a:rPr lang="en-US" sz="1456" i="1">
                                  <a:latin typeface="Cambria Math" panose="02040503050406030204" pitchFamily="18" charset="0"/>
                                  <a:ea typeface="Calibri" panose="020F0502020204030204" pitchFamily="34" charset="0"/>
                                </a:rPr>
                                <m:t>−</m:t>
                              </m:r>
                            </m:sup>
                          </m:sSup>
                          <m:r>
                            <a:rPr lang="en-US" sz="1456" i="1">
                              <a:latin typeface="Cambria Math" panose="02040503050406030204" pitchFamily="18" charset="0"/>
                              <a:ea typeface="Calibri" panose="020F0502020204030204" pitchFamily="34" charset="0"/>
                            </a:rPr>
                            <m:t>→</m:t>
                          </m:r>
                          <m:r>
                            <a:rPr lang="en-US" sz="1456" i="1">
                              <a:latin typeface="Cambria Math" panose="02040503050406030204" pitchFamily="18" charset="0"/>
                              <a:ea typeface="Calibri" panose="020F0502020204030204" pitchFamily="34" charset="0"/>
                            </a:rPr>
                            <m:t>𝐿</m:t>
                          </m:r>
                          <m:sSub>
                            <m:sSubPr>
                              <m:ctrlPr>
                                <a:rPr lang="en-US" sz="1456" i="1">
                                  <a:latin typeface="Cambria Math" panose="02040503050406030204" pitchFamily="18" charset="0"/>
                                  <a:ea typeface="Calibri" panose="020F0502020204030204" pitchFamily="34" charset="0"/>
                                </a:rPr>
                              </m:ctrlPr>
                            </m:sSubPr>
                            <m:e>
                              <m:r>
                                <a:rPr lang="en-US" sz="1456" i="1">
                                  <a:latin typeface="Cambria Math" panose="02040503050406030204" pitchFamily="18" charset="0"/>
                                  <a:ea typeface="Calibri" panose="020F0502020204030204" pitchFamily="34" charset="0"/>
                                </a:rPr>
                                <m:t>𝑖</m:t>
                              </m:r>
                            </m:e>
                            <m:sub>
                              <m:r>
                                <a:rPr lang="en-US" sz="1456" i="1">
                                  <a:latin typeface="Cambria Math" panose="02040503050406030204" pitchFamily="18" charset="0"/>
                                  <a:ea typeface="Calibri" panose="020F0502020204030204" pitchFamily="34" charset="0"/>
                                </a:rPr>
                                <m:t>2−</m:t>
                              </m:r>
                              <m:r>
                                <a:rPr lang="en-US" sz="1456" i="1">
                                  <a:latin typeface="Cambria Math" panose="02040503050406030204" pitchFamily="18" charset="0"/>
                                  <a:ea typeface="Calibri" panose="020F0502020204030204" pitchFamily="34" charset="0"/>
                                </a:rPr>
                                <m:t>𝑥</m:t>
                              </m:r>
                            </m:sub>
                          </m:sSub>
                          <m:r>
                            <a:rPr lang="en-US" sz="1456" i="1">
                              <a:latin typeface="Cambria Math" panose="02040503050406030204" pitchFamily="18" charset="0"/>
                              <a:ea typeface="Calibri" panose="020F0502020204030204" pitchFamily="34" charset="0"/>
                            </a:rPr>
                            <m:t>𝐹𝑒</m:t>
                          </m:r>
                          <m:sSub>
                            <m:sSubPr>
                              <m:ctrlPr>
                                <a:rPr lang="en-US" sz="1456" i="1">
                                  <a:latin typeface="Cambria Math" panose="02040503050406030204" pitchFamily="18" charset="0"/>
                                  <a:ea typeface="Calibri" panose="020F0502020204030204" pitchFamily="34" charset="0"/>
                                </a:rPr>
                              </m:ctrlPr>
                            </m:sSubPr>
                            <m:e>
                              <m:r>
                                <a:rPr lang="en-US" sz="1456" i="1">
                                  <a:latin typeface="Cambria Math" panose="02040503050406030204" pitchFamily="18" charset="0"/>
                                  <a:ea typeface="Calibri" panose="020F0502020204030204" pitchFamily="34" charset="0"/>
                                </a:rPr>
                                <m:t>𝑆</m:t>
                              </m:r>
                            </m:e>
                            <m:sub>
                              <m:r>
                                <a:rPr lang="en-US" sz="1456" i="1">
                                  <a:latin typeface="Cambria Math" panose="02040503050406030204" pitchFamily="18" charset="0"/>
                                  <a:ea typeface="Calibri" panose="020F0502020204030204" pitchFamily="34" charset="0"/>
                                </a:rPr>
                                <m:t>2</m:t>
                              </m:r>
                            </m:sub>
                          </m:sSub>
                          <m:r>
                            <a:rPr lang="en-US" sz="1456" i="1">
                              <a:latin typeface="Cambria Math" panose="02040503050406030204" pitchFamily="18" charset="0"/>
                              <a:ea typeface="Calibri" panose="020F0502020204030204" pitchFamily="34" charset="0"/>
                            </a:rPr>
                            <m:t>+</m:t>
                          </m:r>
                          <m:r>
                            <a:rPr lang="en-US" sz="1456" i="1">
                              <a:latin typeface="Cambria Math" panose="02040503050406030204" pitchFamily="18" charset="0"/>
                              <a:ea typeface="Calibri" panose="020F0502020204030204" pitchFamily="34" charset="0"/>
                            </a:rPr>
                            <m:t>𝑥𝐿</m:t>
                          </m:r>
                          <m:sSup>
                            <m:sSupPr>
                              <m:ctrlPr>
                                <a:rPr lang="en-US" sz="1456" i="1">
                                  <a:latin typeface="Cambria Math" panose="02040503050406030204" pitchFamily="18" charset="0"/>
                                  <a:ea typeface="Calibri" panose="020F0502020204030204" pitchFamily="34" charset="0"/>
                                </a:rPr>
                              </m:ctrlPr>
                            </m:sSupPr>
                            <m:e>
                              <m:r>
                                <a:rPr lang="en-US" sz="1456" i="1">
                                  <a:latin typeface="Cambria Math" panose="02040503050406030204" pitchFamily="18" charset="0"/>
                                  <a:ea typeface="Calibri" panose="020F0502020204030204" pitchFamily="34" charset="0"/>
                                </a:rPr>
                                <m:t>𝑖</m:t>
                              </m:r>
                            </m:e>
                            <m:sup>
                              <m:r>
                                <a:rPr lang="en-US" sz="1456" i="1">
                                  <a:latin typeface="Cambria Math" panose="02040503050406030204" pitchFamily="18" charset="0"/>
                                  <a:ea typeface="Calibri" panose="020F0502020204030204" pitchFamily="34" charset="0"/>
                                </a:rPr>
                                <m:t>+</m:t>
                              </m:r>
                            </m:sup>
                          </m:sSup>
                          <m:d>
                            <m:dPr>
                              <m:ctrlPr>
                                <a:rPr lang="en-US" sz="1456" i="1">
                                  <a:latin typeface="Cambria Math" panose="02040503050406030204" pitchFamily="18" charset="0"/>
                                  <a:ea typeface="Calibri" panose="020F0502020204030204" pitchFamily="34" charset="0"/>
                                </a:rPr>
                              </m:ctrlPr>
                            </m:dPr>
                            <m:e>
                              <m:r>
                                <a:rPr lang="en-US" sz="1456" i="1">
                                  <a:latin typeface="Cambria Math" panose="02040503050406030204" pitchFamily="18" charset="0"/>
                                  <a:ea typeface="Calibri" panose="020F0502020204030204" pitchFamily="34" charset="0"/>
                                </a:rPr>
                                <m:t>0&lt;</m:t>
                              </m:r>
                              <m:r>
                                <a:rPr lang="en-US" sz="1456" i="1">
                                  <a:latin typeface="Cambria Math" panose="02040503050406030204" pitchFamily="18" charset="0"/>
                                  <a:ea typeface="Calibri" panose="020F0502020204030204" pitchFamily="34" charset="0"/>
                                </a:rPr>
                                <m:t>𝑥</m:t>
                              </m:r>
                              <m:r>
                                <a:rPr lang="en-US" sz="1456" i="1">
                                  <a:latin typeface="Cambria Math" panose="02040503050406030204" pitchFamily="18" charset="0"/>
                                  <a:ea typeface="Calibri" panose="020F0502020204030204" pitchFamily="34" charset="0"/>
                                </a:rPr>
                                <m:t>&lt;0.8</m:t>
                              </m:r>
                            </m:e>
                          </m:d>
                        </m:oMath>
                      </m:oMathPara>
                    </a14:m>
                    <a:endParaRPr lang="en-US" sz="1456" dirty="0">
                      <a:latin typeface="Calibri" panose="020F0502020204030204" pitchFamily="34" charset="0"/>
                      <a:ea typeface="Calibri" panose="020F0502020204030204" pitchFamily="34" charset="0"/>
                    </a:endParaRPr>
                  </a:p>
                  <a:p>
                    <a:pPr>
                      <a:lnSpc>
                        <a:spcPct val="150000"/>
                      </a:lnSpc>
                      <a:spcAft>
                        <a:spcPts val="697"/>
                      </a:spcAft>
                    </a:pPr>
                    <a14:m>
                      <m:oMathPara xmlns:m="http://schemas.openxmlformats.org/officeDocument/2006/math">
                        <m:oMathParaPr>
                          <m:jc m:val="left"/>
                        </m:oMathParaPr>
                        <m:oMath xmlns:m="http://schemas.openxmlformats.org/officeDocument/2006/math">
                          <m:r>
                            <a:rPr lang="en-US" sz="1456" i="1">
                              <a:latin typeface="Cambria Math" panose="02040503050406030204" pitchFamily="18" charset="0"/>
                              <a:ea typeface="Calibri" panose="020F0502020204030204" pitchFamily="34" charset="0"/>
                            </a:rPr>
                            <m:t>𝐿</m:t>
                          </m:r>
                          <m:sSub>
                            <m:sSubPr>
                              <m:ctrlPr>
                                <a:rPr lang="en-US" sz="1456" i="1">
                                  <a:latin typeface="Cambria Math" panose="02040503050406030204" pitchFamily="18" charset="0"/>
                                  <a:ea typeface="Calibri" panose="020F0502020204030204" pitchFamily="34" charset="0"/>
                                </a:rPr>
                              </m:ctrlPr>
                            </m:sSubPr>
                            <m:e>
                              <m:r>
                                <a:rPr lang="en-US" sz="1456" i="1">
                                  <a:latin typeface="Cambria Math" panose="02040503050406030204" pitchFamily="18" charset="0"/>
                                  <a:ea typeface="Calibri" panose="020F0502020204030204" pitchFamily="34" charset="0"/>
                                </a:rPr>
                                <m:t>𝑖</m:t>
                              </m:r>
                            </m:e>
                            <m:sub>
                              <m:r>
                                <a:rPr lang="en-US" sz="1456" i="1">
                                  <a:latin typeface="Cambria Math" panose="02040503050406030204" pitchFamily="18" charset="0"/>
                                  <a:ea typeface="Calibri" panose="020F0502020204030204" pitchFamily="34" charset="0"/>
                                </a:rPr>
                                <m:t>2−</m:t>
                              </m:r>
                              <m:r>
                                <a:rPr lang="en-US" sz="1456" i="1">
                                  <a:latin typeface="Cambria Math" panose="02040503050406030204" pitchFamily="18" charset="0"/>
                                  <a:ea typeface="Calibri" panose="020F0502020204030204" pitchFamily="34" charset="0"/>
                                </a:rPr>
                                <m:t>𝑥</m:t>
                              </m:r>
                            </m:sub>
                          </m:sSub>
                          <m:r>
                            <a:rPr lang="en-US" sz="1456" i="1">
                              <a:latin typeface="Cambria Math" panose="02040503050406030204" pitchFamily="18" charset="0"/>
                              <a:ea typeface="Calibri" panose="020F0502020204030204" pitchFamily="34" charset="0"/>
                            </a:rPr>
                            <m:t>𝐹𝑒</m:t>
                          </m:r>
                          <m:sSub>
                            <m:sSubPr>
                              <m:ctrlPr>
                                <a:rPr lang="en-US" sz="1456" i="1">
                                  <a:latin typeface="Cambria Math" panose="02040503050406030204" pitchFamily="18" charset="0"/>
                                  <a:ea typeface="Calibri" panose="020F0502020204030204" pitchFamily="34" charset="0"/>
                                </a:rPr>
                              </m:ctrlPr>
                            </m:sSubPr>
                            <m:e>
                              <m:r>
                                <a:rPr lang="en-US" sz="1456" i="1">
                                  <a:latin typeface="Cambria Math" panose="02040503050406030204" pitchFamily="18" charset="0"/>
                                  <a:ea typeface="Calibri" panose="020F0502020204030204" pitchFamily="34" charset="0"/>
                                </a:rPr>
                                <m:t>𝑆</m:t>
                              </m:r>
                            </m:e>
                            <m:sub>
                              <m:r>
                                <a:rPr lang="en-US" sz="1456" i="1">
                                  <a:latin typeface="Cambria Math" panose="02040503050406030204" pitchFamily="18" charset="0"/>
                                  <a:ea typeface="Calibri" panose="020F0502020204030204" pitchFamily="34" charset="0"/>
                                </a:rPr>
                                <m:t>2</m:t>
                              </m:r>
                            </m:sub>
                          </m:sSub>
                          <m:r>
                            <a:rPr lang="en-US" sz="1456" i="1">
                              <a:latin typeface="Cambria Math" panose="02040503050406030204" pitchFamily="18" charset="0"/>
                              <a:ea typeface="Calibri" panose="020F0502020204030204" pitchFamily="34" charset="0"/>
                            </a:rPr>
                            <m:t>−</m:t>
                          </m:r>
                          <m:d>
                            <m:dPr>
                              <m:ctrlPr>
                                <a:rPr lang="en-US" sz="1456" i="1">
                                  <a:latin typeface="Cambria Math" panose="02040503050406030204" pitchFamily="18" charset="0"/>
                                  <a:ea typeface="Calibri" panose="020F0502020204030204" pitchFamily="34" charset="0"/>
                                </a:rPr>
                              </m:ctrlPr>
                            </m:dPr>
                            <m:e>
                              <m:r>
                                <a:rPr lang="en-US" sz="1456" i="1">
                                  <a:latin typeface="Cambria Math" panose="02040503050406030204" pitchFamily="18" charset="0"/>
                                  <a:ea typeface="Calibri" panose="020F0502020204030204" pitchFamily="34" charset="0"/>
                                </a:rPr>
                                <m:t>2−</m:t>
                              </m:r>
                              <m:r>
                                <a:rPr lang="en-US" sz="1456" i="1">
                                  <a:latin typeface="Cambria Math" panose="02040503050406030204" pitchFamily="18" charset="0"/>
                                  <a:ea typeface="Calibri" panose="020F0502020204030204" pitchFamily="34" charset="0"/>
                                </a:rPr>
                                <m:t>𝑥</m:t>
                              </m:r>
                            </m:e>
                          </m:d>
                          <m:sSup>
                            <m:sSupPr>
                              <m:ctrlPr>
                                <a:rPr lang="en-US" sz="1456" i="1">
                                  <a:latin typeface="Cambria Math" panose="02040503050406030204" pitchFamily="18" charset="0"/>
                                  <a:ea typeface="Calibri" panose="020F0502020204030204" pitchFamily="34" charset="0"/>
                                </a:rPr>
                              </m:ctrlPr>
                            </m:sSupPr>
                            <m:e>
                              <m:r>
                                <a:rPr lang="en-US" sz="1456" i="1">
                                  <a:latin typeface="Cambria Math" panose="02040503050406030204" pitchFamily="18" charset="0"/>
                                  <a:ea typeface="Calibri" panose="020F0502020204030204" pitchFamily="34" charset="0"/>
                                </a:rPr>
                                <m:t>𝑒</m:t>
                              </m:r>
                            </m:e>
                            <m:sup>
                              <m:r>
                                <a:rPr lang="en-US" sz="1456" i="1">
                                  <a:latin typeface="Cambria Math" panose="02040503050406030204" pitchFamily="18" charset="0"/>
                                  <a:ea typeface="Calibri" panose="020F0502020204030204" pitchFamily="34" charset="0"/>
                                </a:rPr>
                                <m:t>−</m:t>
                              </m:r>
                            </m:sup>
                          </m:sSup>
                          <m:r>
                            <a:rPr lang="en-US" sz="1456" i="1">
                              <a:latin typeface="Cambria Math" panose="02040503050406030204" pitchFamily="18" charset="0"/>
                              <a:ea typeface="Calibri" panose="020F0502020204030204" pitchFamily="34" charset="0"/>
                            </a:rPr>
                            <m:t> →</m:t>
                          </m:r>
                          <m:r>
                            <a:rPr lang="en-US" sz="1456" i="1">
                              <a:latin typeface="Cambria Math" panose="02040503050406030204" pitchFamily="18" charset="0"/>
                              <a:ea typeface="Calibri" panose="020F0502020204030204" pitchFamily="34" charset="0"/>
                            </a:rPr>
                            <m:t>𝐹𝑒</m:t>
                          </m:r>
                          <m:sSub>
                            <m:sSubPr>
                              <m:ctrlPr>
                                <a:rPr lang="en-US" sz="1456" i="1">
                                  <a:latin typeface="Cambria Math" panose="02040503050406030204" pitchFamily="18" charset="0"/>
                                  <a:ea typeface="Calibri" panose="020F0502020204030204" pitchFamily="34" charset="0"/>
                                </a:rPr>
                              </m:ctrlPr>
                            </m:sSubPr>
                            <m:e>
                              <m:r>
                                <a:rPr lang="en-US" sz="1456" i="1">
                                  <a:latin typeface="Cambria Math" panose="02040503050406030204" pitchFamily="18" charset="0"/>
                                  <a:ea typeface="Calibri" panose="020F0502020204030204" pitchFamily="34" charset="0"/>
                                </a:rPr>
                                <m:t>𝑆</m:t>
                              </m:r>
                            </m:e>
                            <m:sub>
                              <m:r>
                                <a:rPr lang="en-US" sz="1456" i="1">
                                  <a:latin typeface="Cambria Math" panose="02040503050406030204" pitchFamily="18" charset="0"/>
                                  <a:ea typeface="Calibri" panose="020F0502020204030204" pitchFamily="34" charset="0"/>
                                </a:rPr>
                                <m:t>𝑦</m:t>
                              </m:r>
                            </m:sub>
                          </m:sSub>
                          <m:r>
                            <a:rPr lang="en-US" sz="1456" i="1">
                              <a:latin typeface="Cambria Math" panose="02040503050406030204" pitchFamily="18" charset="0"/>
                              <a:ea typeface="Calibri" panose="020F0502020204030204" pitchFamily="34" charset="0"/>
                            </a:rPr>
                            <m:t>+</m:t>
                          </m:r>
                          <m:d>
                            <m:dPr>
                              <m:ctrlPr>
                                <a:rPr lang="en-US" sz="1456" i="1">
                                  <a:latin typeface="Cambria Math" panose="02040503050406030204" pitchFamily="18" charset="0"/>
                                  <a:ea typeface="Calibri" panose="020F0502020204030204" pitchFamily="34" charset="0"/>
                                </a:rPr>
                              </m:ctrlPr>
                            </m:dPr>
                            <m:e>
                              <m:r>
                                <a:rPr lang="en-US" sz="1456" i="1">
                                  <a:latin typeface="Cambria Math" panose="02040503050406030204" pitchFamily="18" charset="0"/>
                                  <a:ea typeface="Calibri" panose="020F0502020204030204" pitchFamily="34" charset="0"/>
                                </a:rPr>
                                <m:t>2−</m:t>
                              </m:r>
                              <m:r>
                                <a:rPr lang="en-US" sz="1456" i="1">
                                  <a:latin typeface="Cambria Math" panose="02040503050406030204" pitchFamily="18" charset="0"/>
                                  <a:ea typeface="Calibri" panose="020F0502020204030204" pitchFamily="34" charset="0"/>
                                </a:rPr>
                                <m:t>𝑦</m:t>
                              </m:r>
                            </m:e>
                          </m:d>
                          <m:r>
                            <a:rPr lang="en-US" sz="1456" i="1">
                              <a:latin typeface="Cambria Math" panose="02040503050406030204" pitchFamily="18" charset="0"/>
                              <a:ea typeface="Calibri" panose="020F0502020204030204" pitchFamily="34" charset="0"/>
                            </a:rPr>
                            <m:t>𝑆</m:t>
                          </m:r>
                          <m:r>
                            <a:rPr lang="en-US" sz="1456" i="1">
                              <a:latin typeface="Cambria Math" panose="02040503050406030204" pitchFamily="18" charset="0"/>
                              <a:ea typeface="Calibri" panose="020F0502020204030204" pitchFamily="34" charset="0"/>
                            </a:rPr>
                            <m:t>+</m:t>
                          </m:r>
                          <m:d>
                            <m:dPr>
                              <m:ctrlPr>
                                <a:rPr lang="en-US" sz="1456" i="1">
                                  <a:latin typeface="Cambria Math" panose="02040503050406030204" pitchFamily="18" charset="0"/>
                                  <a:ea typeface="Calibri" panose="020F0502020204030204" pitchFamily="34" charset="0"/>
                                </a:rPr>
                              </m:ctrlPr>
                            </m:dPr>
                            <m:e>
                              <m:r>
                                <a:rPr lang="en-US" sz="1456" i="1">
                                  <a:latin typeface="Cambria Math" panose="02040503050406030204" pitchFamily="18" charset="0"/>
                                  <a:ea typeface="Calibri" panose="020F0502020204030204" pitchFamily="34" charset="0"/>
                                </a:rPr>
                                <m:t>2−</m:t>
                              </m:r>
                              <m:r>
                                <a:rPr lang="en-US" sz="1456" i="1">
                                  <a:latin typeface="Cambria Math" panose="02040503050406030204" pitchFamily="18" charset="0"/>
                                  <a:ea typeface="Calibri" panose="020F0502020204030204" pitchFamily="34" charset="0"/>
                                </a:rPr>
                                <m:t>𝑥</m:t>
                              </m:r>
                            </m:e>
                          </m:d>
                          <m:r>
                            <a:rPr lang="en-US" sz="1456" i="1">
                              <a:latin typeface="Cambria Math" panose="02040503050406030204" pitchFamily="18" charset="0"/>
                              <a:ea typeface="Calibri" panose="020F0502020204030204" pitchFamily="34" charset="0"/>
                            </a:rPr>
                            <m:t>𝐿</m:t>
                          </m:r>
                          <m:sSup>
                            <m:sSupPr>
                              <m:ctrlPr>
                                <a:rPr lang="en-US" sz="1456" i="1">
                                  <a:latin typeface="Cambria Math" panose="02040503050406030204" pitchFamily="18" charset="0"/>
                                  <a:ea typeface="Calibri" panose="020F0502020204030204" pitchFamily="34" charset="0"/>
                                </a:rPr>
                              </m:ctrlPr>
                            </m:sSupPr>
                            <m:e>
                              <m:r>
                                <a:rPr lang="en-US" sz="1456" i="1">
                                  <a:latin typeface="Cambria Math" panose="02040503050406030204" pitchFamily="18" charset="0"/>
                                  <a:ea typeface="Calibri" panose="020F0502020204030204" pitchFamily="34" charset="0"/>
                                </a:rPr>
                                <m:t>𝑖</m:t>
                              </m:r>
                            </m:e>
                            <m:sup>
                              <m:r>
                                <a:rPr lang="en-US" sz="1456" i="1">
                                  <a:latin typeface="Cambria Math" panose="02040503050406030204" pitchFamily="18" charset="0"/>
                                  <a:ea typeface="Calibri" panose="020F0502020204030204" pitchFamily="34" charset="0"/>
                                </a:rPr>
                                <m:t>+</m:t>
                              </m:r>
                            </m:sup>
                          </m:sSup>
                        </m:oMath>
                      </m:oMathPara>
                    </a14:m>
                    <a:endParaRPr lang="en-US" sz="1456" dirty="0">
                      <a:latin typeface="Calibri" panose="020F0502020204030204" pitchFamily="34" charset="0"/>
                      <a:ea typeface="Calibri" panose="020F0502020204030204" pitchFamily="34" charset="0"/>
                    </a:endParaRPr>
                  </a:p>
                </p:txBody>
              </p:sp>
            </mc:Choice>
            <mc:Fallback xmlns="">
              <p:sp>
                <p:nvSpPr>
                  <p:cNvPr id="90" name="TextBox 89">
                    <a:extLst>
                      <a:ext uri="{FF2B5EF4-FFF2-40B4-BE49-F238E27FC236}">
                        <a16:creationId xmlns:a16="http://schemas.microsoft.com/office/drawing/2014/main" id="{01B57098-9B73-7C0C-AE27-5F24E4D5E73E}"/>
                      </a:ext>
                    </a:extLst>
                  </p:cNvPr>
                  <p:cNvSpPr txBox="1">
                    <a:spLocks noRot="1" noChangeAspect="1" noMove="1" noResize="1" noEditPoints="1" noAdjustHandles="1" noChangeArrowheads="1" noChangeShapeType="1" noTextEdit="1"/>
                  </p:cNvSpPr>
                  <p:nvPr/>
                </p:nvSpPr>
                <p:spPr>
                  <a:xfrm>
                    <a:off x="29935485" y="29495504"/>
                    <a:ext cx="7465609" cy="3069345"/>
                  </a:xfrm>
                  <a:prstGeom prst="rect">
                    <a:avLst/>
                  </a:prstGeom>
                  <a:blipFill>
                    <a:blip r:embed="rId16"/>
                    <a:stretch>
                      <a:fillRect/>
                    </a:stretch>
                  </a:blipFill>
                  <a:ln>
                    <a:solidFill>
                      <a:schemeClr val="tx1"/>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C335A32D-ACB8-1DBC-B1C1-8F4EB5693313}"/>
                      </a:ext>
                    </a:extLst>
                  </p:cNvPr>
                  <p:cNvSpPr txBox="1"/>
                  <p:nvPr/>
                </p:nvSpPr>
                <p:spPr>
                  <a:xfrm>
                    <a:off x="29935485" y="27565266"/>
                    <a:ext cx="7465609" cy="1679428"/>
                  </a:xfrm>
                  <a:prstGeom prst="rect">
                    <a:avLst/>
                  </a:prstGeom>
                  <a:blipFill>
                    <a:blip r:embed="rId14"/>
                    <a:tile tx="0" ty="0" sx="100000" sy="100000" flip="none" algn="tl"/>
                  </a:blip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lnSpc>
                        <a:spcPct val="150000"/>
                      </a:lnSpc>
                    </a:pPr>
                    <a:r>
                      <a:rPr lang="en-US" sz="1456" dirty="0">
                        <a:latin typeface="Cambria Math" panose="02040503050406030204" pitchFamily="18" charset="0"/>
                        <a:ea typeface="Calibri" panose="020F0502020204030204" pitchFamily="34" charset="0"/>
                      </a:rPr>
                      <a:t>Rock-fluid interaction</a:t>
                    </a:r>
                  </a:p>
                  <a:p>
                    <a:pPr>
                      <a:lnSpc>
                        <a:spcPct val="150000"/>
                      </a:lnSpc>
                    </a:pPr>
                    <a14:m>
                      <m:oMathPara xmlns:m="http://schemas.openxmlformats.org/officeDocument/2006/math">
                        <m:oMathParaPr>
                          <m:jc m:val="left"/>
                        </m:oMathParaPr>
                        <m:oMath xmlns:m="http://schemas.openxmlformats.org/officeDocument/2006/math">
                          <m:r>
                            <a:rPr lang="en-US" sz="1456" i="1">
                              <a:latin typeface="Cambria Math" panose="02040503050406030204" pitchFamily="18" charset="0"/>
                              <a:ea typeface="Calibri" panose="020F0502020204030204" pitchFamily="34" charset="0"/>
                            </a:rPr>
                            <m:t>𝐹</m:t>
                          </m:r>
                          <m:sSup>
                            <m:sSupPr>
                              <m:ctrlPr>
                                <a:rPr lang="en-US" sz="1456" i="1">
                                  <a:latin typeface="Cambria Math" panose="02040503050406030204" pitchFamily="18" charset="0"/>
                                  <a:ea typeface="Calibri" panose="020F0502020204030204" pitchFamily="34" charset="0"/>
                                </a:rPr>
                              </m:ctrlPr>
                            </m:sSupPr>
                            <m:e>
                              <m:r>
                                <a:rPr lang="en-US" sz="1456" i="1">
                                  <a:latin typeface="Cambria Math" panose="02040503050406030204" pitchFamily="18" charset="0"/>
                                  <a:ea typeface="Calibri" panose="020F0502020204030204" pitchFamily="34" charset="0"/>
                                </a:rPr>
                                <m:t>𝑒</m:t>
                              </m:r>
                            </m:e>
                            <m:sup>
                              <m:r>
                                <a:rPr lang="en-US" sz="1456" i="1">
                                  <a:latin typeface="Cambria Math" panose="02040503050406030204" pitchFamily="18" charset="0"/>
                                  <a:ea typeface="Calibri" panose="020F0502020204030204" pitchFamily="34" charset="0"/>
                                </a:rPr>
                                <m:t>0</m:t>
                              </m:r>
                            </m:sup>
                          </m:sSup>
                          <m:r>
                            <a:rPr lang="en-US" sz="1456" i="1">
                              <a:latin typeface="Cambria Math" panose="02040503050406030204" pitchFamily="18" charset="0"/>
                              <a:ea typeface="Calibri" panose="020F0502020204030204" pitchFamily="34" charset="0"/>
                            </a:rPr>
                            <m:t>+2</m:t>
                          </m:r>
                          <m:r>
                            <a:rPr lang="en-US" sz="1456" i="1">
                              <a:latin typeface="Cambria Math" panose="02040503050406030204" pitchFamily="18" charset="0"/>
                              <a:ea typeface="Calibri" panose="020F0502020204030204" pitchFamily="34" charset="0"/>
                            </a:rPr>
                            <m:t>𝐿</m:t>
                          </m:r>
                          <m:sSub>
                            <m:sSubPr>
                              <m:ctrlPr>
                                <a:rPr lang="en-US" sz="1456" i="1">
                                  <a:latin typeface="Cambria Math" panose="02040503050406030204" pitchFamily="18" charset="0"/>
                                  <a:ea typeface="Calibri" panose="020F0502020204030204" pitchFamily="34" charset="0"/>
                                </a:rPr>
                              </m:ctrlPr>
                            </m:sSubPr>
                            <m:e>
                              <m:r>
                                <a:rPr lang="en-US" sz="1456" i="1">
                                  <a:latin typeface="Cambria Math" panose="02040503050406030204" pitchFamily="18" charset="0"/>
                                  <a:ea typeface="Calibri" panose="020F0502020204030204" pitchFamily="34" charset="0"/>
                                </a:rPr>
                                <m:t>𝑖</m:t>
                              </m:r>
                            </m:e>
                            <m:sub>
                              <m:r>
                                <a:rPr lang="en-US" sz="1456" i="1">
                                  <a:latin typeface="Cambria Math" panose="02040503050406030204" pitchFamily="18" charset="0"/>
                                  <a:ea typeface="Calibri" panose="020F0502020204030204" pitchFamily="34" charset="0"/>
                                </a:rPr>
                                <m:t>2</m:t>
                              </m:r>
                            </m:sub>
                          </m:sSub>
                          <m:r>
                            <a:rPr lang="en-US" sz="1456" i="1">
                              <a:latin typeface="Cambria Math" panose="02040503050406030204" pitchFamily="18" charset="0"/>
                              <a:ea typeface="Calibri" panose="020F0502020204030204" pitchFamily="34" charset="0"/>
                            </a:rPr>
                            <m:t>𝑆</m:t>
                          </m:r>
                          <m:r>
                            <a:rPr lang="en-US" sz="1456" i="1">
                              <a:latin typeface="Cambria Math" panose="02040503050406030204" pitchFamily="18" charset="0"/>
                              <a:ea typeface="Calibri" panose="020F0502020204030204" pitchFamily="34" charset="0"/>
                            </a:rPr>
                            <m:t>−2</m:t>
                          </m:r>
                          <m:sSup>
                            <m:sSupPr>
                              <m:ctrlPr>
                                <a:rPr lang="en-US" sz="1456" i="1">
                                  <a:latin typeface="Cambria Math" panose="02040503050406030204" pitchFamily="18" charset="0"/>
                                  <a:ea typeface="Calibri" panose="020F0502020204030204" pitchFamily="34" charset="0"/>
                                </a:rPr>
                              </m:ctrlPr>
                            </m:sSupPr>
                            <m:e>
                              <m:r>
                                <a:rPr lang="en-US" sz="1456" i="1">
                                  <a:latin typeface="Cambria Math" panose="02040503050406030204" pitchFamily="18" charset="0"/>
                                  <a:ea typeface="Calibri" panose="020F0502020204030204" pitchFamily="34" charset="0"/>
                                </a:rPr>
                                <m:t>𝑒</m:t>
                              </m:r>
                            </m:e>
                            <m:sup>
                              <m:r>
                                <a:rPr lang="en-US" sz="1456" i="1">
                                  <a:latin typeface="Cambria Math" panose="02040503050406030204" pitchFamily="18" charset="0"/>
                                  <a:ea typeface="Calibri" panose="020F0502020204030204" pitchFamily="34" charset="0"/>
                                </a:rPr>
                                <m:t>− </m:t>
                              </m:r>
                            </m:sup>
                          </m:sSup>
                          <m:r>
                            <a:rPr lang="en-US" sz="1456" i="1">
                              <a:latin typeface="Cambria Math" panose="02040503050406030204" pitchFamily="18" charset="0"/>
                              <a:ea typeface="Calibri" panose="020F0502020204030204" pitchFamily="34" charset="0"/>
                            </a:rPr>
                            <m:t>→</m:t>
                          </m:r>
                          <m:r>
                            <a:rPr lang="en-US" sz="1456" i="1">
                              <a:latin typeface="Cambria Math" panose="02040503050406030204" pitchFamily="18" charset="0"/>
                              <a:ea typeface="Calibri" panose="020F0502020204030204" pitchFamily="34" charset="0"/>
                            </a:rPr>
                            <m:t>𝐿</m:t>
                          </m:r>
                          <m:sSub>
                            <m:sSubPr>
                              <m:ctrlPr>
                                <a:rPr lang="en-US" sz="1456" i="1">
                                  <a:latin typeface="Cambria Math" panose="02040503050406030204" pitchFamily="18" charset="0"/>
                                  <a:ea typeface="Calibri" panose="020F0502020204030204" pitchFamily="34" charset="0"/>
                                </a:rPr>
                              </m:ctrlPr>
                            </m:sSubPr>
                            <m:e>
                              <m:r>
                                <a:rPr lang="en-US" sz="1456" i="1">
                                  <a:latin typeface="Cambria Math" panose="02040503050406030204" pitchFamily="18" charset="0"/>
                                  <a:ea typeface="Calibri" panose="020F0502020204030204" pitchFamily="34" charset="0"/>
                                </a:rPr>
                                <m:t>𝑖</m:t>
                              </m:r>
                            </m:e>
                            <m:sub>
                              <m:r>
                                <a:rPr lang="en-US" sz="1456" i="1">
                                  <a:latin typeface="Cambria Math" panose="02040503050406030204" pitchFamily="18" charset="0"/>
                                  <a:ea typeface="Calibri" panose="020F0502020204030204" pitchFamily="34" charset="0"/>
                                </a:rPr>
                                <m:t>2</m:t>
                              </m:r>
                            </m:sub>
                          </m:sSub>
                          <m:r>
                            <a:rPr lang="en-US" sz="1456" i="1">
                              <a:latin typeface="Cambria Math" panose="02040503050406030204" pitchFamily="18" charset="0"/>
                              <a:ea typeface="Calibri" panose="020F0502020204030204" pitchFamily="34" charset="0"/>
                            </a:rPr>
                            <m:t>𝐹𝑒</m:t>
                          </m:r>
                          <m:sSub>
                            <m:sSubPr>
                              <m:ctrlPr>
                                <a:rPr lang="en-US" sz="1456" i="1">
                                  <a:latin typeface="Cambria Math" panose="02040503050406030204" pitchFamily="18" charset="0"/>
                                  <a:ea typeface="Calibri" panose="020F0502020204030204" pitchFamily="34" charset="0"/>
                                </a:rPr>
                              </m:ctrlPr>
                            </m:sSubPr>
                            <m:e>
                              <m:r>
                                <a:rPr lang="en-US" sz="1456" i="1">
                                  <a:latin typeface="Cambria Math" panose="02040503050406030204" pitchFamily="18" charset="0"/>
                                  <a:ea typeface="Calibri" panose="020F0502020204030204" pitchFamily="34" charset="0"/>
                                </a:rPr>
                                <m:t>𝑆</m:t>
                              </m:r>
                            </m:e>
                            <m:sub>
                              <m:r>
                                <a:rPr lang="en-US" sz="1456" i="1">
                                  <a:latin typeface="Cambria Math" panose="02040503050406030204" pitchFamily="18" charset="0"/>
                                  <a:ea typeface="Calibri" panose="020F0502020204030204" pitchFamily="34" charset="0"/>
                                </a:rPr>
                                <m:t>2</m:t>
                              </m:r>
                            </m:sub>
                          </m:sSub>
                          <m:r>
                            <a:rPr lang="en-US" sz="1456" i="1">
                              <a:latin typeface="Cambria Math" panose="02040503050406030204" pitchFamily="18" charset="0"/>
                              <a:ea typeface="Calibri" panose="020F0502020204030204" pitchFamily="34" charset="0"/>
                            </a:rPr>
                            <m:t>+2</m:t>
                          </m:r>
                          <m:r>
                            <a:rPr lang="en-US" sz="1456" i="1">
                              <a:latin typeface="Cambria Math" panose="02040503050406030204" pitchFamily="18" charset="0"/>
                              <a:ea typeface="Calibri" panose="020F0502020204030204" pitchFamily="34" charset="0"/>
                            </a:rPr>
                            <m:t>𝐿</m:t>
                          </m:r>
                          <m:sSup>
                            <m:sSupPr>
                              <m:ctrlPr>
                                <a:rPr lang="en-US" sz="1456" i="1">
                                  <a:latin typeface="Cambria Math" panose="02040503050406030204" pitchFamily="18" charset="0"/>
                                  <a:ea typeface="Calibri" panose="020F0502020204030204" pitchFamily="34" charset="0"/>
                                </a:rPr>
                              </m:ctrlPr>
                            </m:sSupPr>
                            <m:e>
                              <m:r>
                                <a:rPr lang="en-US" sz="1456" i="1">
                                  <a:latin typeface="Cambria Math" panose="02040503050406030204" pitchFamily="18" charset="0"/>
                                  <a:ea typeface="Calibri" panose="020F0502020204030204" pitchFamily="34" charset="0"/>
                                </a:rPr>
                                <m:t>𝑖</m:t>
                              </m:r>
                            </m:e>
                            <m:sup>
                              <m:r>
                                <a:rPr lang="en-US" sz="1456" i="1">
                                  <a:latin typeface="Cambria Math" panose="02040503050406030204" pitchFamily="18" charset="0"/>
                                  <a:ea typeface="Calibri" panose="020F0502020204030204" pitchFamily="34" charset="0"/>
                                </a:rPr>
                                <m:t>+  </m:t>
                              </m:r>
                            </m:sup>
                          </m:sSup>
                        </m:oMath>
                      </m:oMathPara>
                    </a14:m>
                    <a:endParaRPr lang="en-US" sz="1456" dirty="0"/>
                  </a:p>
                  <a:p>
                    <a:pPr>
                      <a:lnSpc>
                        <a:spcPct val="150000"/>
                      </a:lnSpc>
                    </a:pPr>
                    <a14:m>
                      <m:oMathPara xmlns:m="http://schemas.openxmlformats.org/officeDocument/2006/math">
                        <m:oMathParaPr>
                          <m:jc m:val="left"/>
                        </m:oMathParaPr>
                        <m:oMath xmlns:m="http://schemas.openxmlformats.org/officeDocument/2006/math">
                          <m:r>
                            <a:rPr lang="en-US" sz="1456" i="1">
                              <a:latin typeface="Cambria Math" panose="02040503050406030204" pitchFamily="18" charset="0"/>
                              <a:ea typeface="Calibri" panose="020F0502020204030204" pitchFamily="34" charset="0"/>
                            </a:rPr>
                            <m:t>𝐿</m:t>
                          </m:r>
                          <m:sSub>
                            <m:sSubPr>
                              <m:ctrlPr>
                                <a:rPr lang="en-US" sz="1456" i="1">
                                  <a:latin typeface="Cambria Math" panose="02040503050406030204" pitchFamily="18" charset="0"/>
                                  <a:ea typeface="Calibri" panose="020F0502020204030204" pitchFamily="34" charset="0"/>
                                </a:rPr>
                              </m:ctrlPr>
                            </m:sSubPr>
                            <m:e>
                              <m:r>
                                <a:rPr lang="en-US" sz="1456" i="1">
                                  <a:latin typeface="Cambria Math" panose="02040503050406030204" pitchFamily="18" charset="0"/>
                                  <a:ea typeface="Calibri" panose="020F0502020204030204" pitchFamily="34" charset="0"/>
                                </a:rPr>
                                <m:t>𝑖</m:t>
                              </m:r>
                            </m:e>
                            <m:sub>
                              <m:r>
                                <a:rPr lang="en-US" sz="1456" i="1">
                                  <a:latin typeface="Cambria Math" panose="02040503050406030204" pitchFamily="18" charset="0"/>
                                  <a:ea typeface="Calibri" panose="020F0502020204030204" pitchFamily="34" charset="0"/>
                                </a:rPr>
                                <m:t>2</m:t>
                              </m:r>
                            </m:sub>
                          </m:sSub>
                          <m:r>
                            <a:rPr lang="en-US" sz="1456" i="1">
                              <a:latin typeface="Cambria Math" panose="02040503050406030204" pitchFamily="18" charset="0"/>
                              <a:ea typeface="Calibri" panose="020F0502020204030204" pitchFamily="34" charset="0"/>
                            </a:rPr>
                            <m:t>𝐹𝑒</m:t>
                          </m:r>
                          <m:sSub>
                            <m:sSubPr>
                              <m:ctrlPr>
                                <a:rPr lang="en-US" sz="1456" i="1">
                                  <a:latin typeface="Cambria Math" panose="02040503050406030204" pitchFamily="18" charset="0"/>
                                  <a:ea typeface="Calibri" panose="020F0502020204030204" pitchFamily="34" charset="0"/>
                                </a:rPr>
                              </m:ctrlPr>
                            </m:sSubPr>
                            <m:e>
                              <m:r>
                                <a:rPr lang="en-US" sz="1456" i="1">
                                  <a:latin typeface="Cambria Math" panose="02040503050406030204" pitchFamily="18" charset="0"/>
                                  <a:ea typeface="Calibri" panose="020F0502020204030204" pitchFamily="34" charset="0"/>
                                </a:rPr>
                                <m:t>𝑆</m:t>
                              </m:r>
                            </m:e>
                            <m:sub>
                              <m:r>
                                <a:rPr lang="en-US" sz="1456" i="1">
                                  <a:latin typeface="Cambria Math" panose="02040503050406030204" pitchFamily="18" charset="0"/>
                                  <a:ea typeface="Calibri" panose="020F0502020204030204" pitchFamily="34" charset="0"/>
                                </a:rPr>
                                <m:t>2</m:t>
                              </m:r>
                            </m:sub>
                          </m:sSub>
                          <m:r>
                            <a:rPr lang="en-US" sz="1456" i="1">
                              <a:latin typeface="Cambria Math" panose="02040503050406030204" pitchFamily="18" charset="0"/>
                              <a:ea typeface="Calibri" panose="020F0502020204030204" pitchFamily="34" charset="0"/>
                            </a:rPr>
                            <m:t>−</m:t>
                          </m:r>
                          <m:r>
                            <a:rPr lang="en-US" sz="1456" i="1">
                              <a:latin typeface="Cambria Math" panose="02040503050406030204" pitchFamily="18" charset="0"/>
                              <a:ea typeface="Calibri" panose="020F0502020204030204" pitchFamily="34" charset="0"/>
                            </a:rPr>
                            <m:t>𝑥</m:t>
                          </m:r>
                          <m:sSup>
                            <m:sSupPr>
                              <m:ctrlPr>
                                <a:rPr lang="en-US" sz="1456" i="1">
                                  <a:latin typeface="Cambria Math" panose="02040503050406030204" pitchFamily="18" charset="0"/>
                                  <a:ea typeface="Calibri" panose="020F0502020204030204" pitchFamily="34" charset="0"/>
                                </a:rPr>
                              </m:ctrlPr>
                            </m:sSupPr>
                            <m:e>
                              <m:r>
                                <a:rPr lang="en-US" sz="1456" i="1">
                                  <a:latin typeface="Cambria Math" panose="02040503050406030204" pitchFamily="18" charset="0"/>
                                  <a:ea typeface="Calibri" panose="020F0502020204030204" pitchFamily="34" charset="0"/>
                                </a:rPr>
                                <m:t>𝑒</m:t>
                              </m:r>
                            </m:e>
                            <m:sup>
                              <m:r>
                                <a:rPr lang="en-US" sz="1456" i="1">
                                  <a:latin typeface="Cambria Math" panose="02040503050406030204" pitchFamily="18" charset="0"/>
                                  <a:ea typeface="Calibri" panose="020F0502020204030204" pitchFamily="34" charset="0"/>
                                </a:rPr>
                                <m:t>−</m:t>
                              </m:r>
                            </m:sup>
                          </m:sSup>
                          <m:r>
                            <a:rPr lang="en-US" sz="1456" i="1">
                              <a:latin typeface="Cambria Math" panose="02040503050406030204" pitchFamily="18" charset="0"/>
                              <a:ea typeface="Calibri" panose="020F0502020204030204" pitchFamily="34" charset="0"/>
                            </a:rPr>
                            <m:t>→</m:t>
                          </m:r>
                          <m:r>
                            <a:rPr lang="en-US" sz="1456" i="1">
                              <a:latin typeface="Cambria Math" panose="02040503050406030204" pitchFamily="18" charset="0"/>
                              <a:ea typeface="Calibri" panose="020F0502020204030204" pitchFamily="34" charset="0"/>
                            </a:rPr>
                            <m:t>𝐿</m:t>
                          </m:r>
                          <m:sSub>
                            <m:sSubPr>
                              <m:ctrlPr>
                                <a:rPr lang="en-US" sz="1456" i="1">
                                  <a:latin typeface="Cambria Math" panose="02040503050406030204" pitchFamily="18" charset="0"/>
                                  <a:ea typeface="Calibri" panose="020F0502020204030204" pitchFamily="34" charset="0"/>
                                </a:rPr>
                              </m:ctrlPr>
                            </m:sSubPr>
                            <m:e>
                              <m:r>
                                <a:rPr lang="en-US" sz="1456" i="1">
                                  <a:latin typeface="Cambria Math" panose="02040503050406030204" pitchFamily="18" charset="0"/>
                                  <a:ea typeface="Calibri" panose="020F0502020204030204" pitchFamily="34" charset="0"/>
                                </a:rPr>
                                <m:t>𝑖</m:t>
                              </m:r>
                            </m:e>
                            <m:sub>
                              <m:r>
                                <a:rPr lang="en-US" sz="1456" i="1">
                                  <a:latin typeface="Cambria Math" panose="02040503050406030204" pitchFamily="18" charset="0"/>
                                  <a:ea typeface="Calibri" panose="020F0502020204030204" pitchFamily="34" charset="0"/>
                                </a:rPr>
                                <m:t>2−</m:t>
                              </m:r>
                              <m:r>
                                <a:rPr lang="en-US" sz="1456" i="1">
                                  <a:latin typeface="Cambria Math" panose="02040503050406030204" pitchFamily="18" charset="0"/>
                                  <a:ea typeface="Calibri" panose="020F0502020204030204" pitchFamily="34" charset="0"/>
                                </a:rPr>
                                <m:t>𝑥</m:t>
                              </m:r>
                            </m:sub>
                          </m:sSub>
                          <m:r>
                            <a:rPr lang="en-US" sz="1456" i="1">
                              <a:latin typeface="Cambria Math" panose="02040503050406030204" pitchFamily="18" charset="0"/>
                              <a:ea typeface="Calibri" panose="020F0502020204030204" pitchFamily="34" charset="0"/>
                            </a:rPr>
                            <m:t>𝐹𝑒</m:t>
                          </m:r>
                          <m:sSub>
                            <m:sSubPr>
                              <m:ctrlPr>
                                <a:rPr lang="en-US" sz="1456" i="1">
                                  <a:latin typeface="Cambria Math" panose="02040503050406030204" pitchFamily="18" charset="0"/>
                                  <a:ea typeface="Calibri" panose="020F0502020204030204" pitchFamily="34" charset="0"/>
                                </a:rPr>
                              </m:ctrlPr>
                            </m:sSubPr>
                            <m:e>
                              <m:r>
                                <a:rPr lang="en-US" sz="1456" i="1">
                                  <a:latin typeface="Cambria Math" panose="02040503050406030204" pitchFamily="18" charset="0"/>
                                  <a:ea typeface="Calibri" panose="020F0502020204030204" pitchFamily="34" charset="0"/>
                                </a:rPr>
                                <m:t>𝑆</m:t>
                              </m:r>
                            </m:e>
                            <m:sub>
                              <m:r>
                                <a:rPr lang="en-US" sz="1456" i="1">
                                  <a:latin typeface="Cambria Math" panose="02040503050406030204" pitchFamily="18" charset="0"/>
                                  <a:ea typeface="Calibri" panose="020F0502020204030204" pitchFamily="34" charset="0"/>
                                </a:rPr>
                                <m:t>2</m:t>
                              </m:r>
                            </m:sub>
                          </m:sSub>
                          <m:r>
                            <a:rPr lang="en-US" sz="1456" i="1">
                              <a:latin typeface="Cambria Math" panose="02040503050406030204" pitchFamily="18" charset="0"/>
                              <a:ea typeface="Calibri" panose="020F0502020204030204" pitchFamily="34" charset="0"/>
                            </a:rPr>
                            <m:t>+</m:t>
                          </m:r>
                          <m:r>
                            <a:rPr lang="en-US" sz="1456" i="1">
                              <a:latin typeface="Cambria Math" panose="02040503050406030204" pitchFamily="18" charset="0"/>
                              <a:ea typeface="Calibri" panose="020F0502020204030204" pitchFamily="34" charset="0"/>
                            </a:rPr>
                            <m:t>𝑥𝐿</m:t>
                          </m:r>
                          <m:sSup>
                            <m:sSupPr>
                              <m:ctrlPr>
                                <a:rPr lang="en-US" sz="1456" i="1">
                                  <a:latin typeface="Cambria Math" panose="02040503050406030204" pitchFamily="18" charset="0"/>
                                  <a:ea typeface="Calibri" panose="020F0502020204030204" pitchFamily="34" charset="0"/>
                                </a:rPr>
                              </m:ctrlPr>
                            </m:sSupPr>
                            <m:e>
                              <m:r>
                                <a:rPr lang="en-US" sz="1456" i="1">
                                  <a:latin typeface="Cambria Math" panose="02040503050406030204" pitchFamily="18" charset="0"/>
                                  <a:ea typeface="Calibri" panose="020F0502020204030204" pitchFamily="34" charset="0"/>
                                </a:rPr>
                                <m:t>𝑖</m:t>
                              </m:r>
                            </m:e>
                            <m:sup>
                              <m:r>
                                <a:rPr lang="en-US" sz="1456" i="1">
                                  <a:latin typeface="Cambria Math" panose="02040503050406030204" pitchFamily="18" charset="0"/>
                                  <a:ea typeface="Calibri" panose="020F0502020204030204" pitchFamily="34" charset="0"/>
                                </a:rPr>
                                <m:t>+</m:t>
                              </m:r>
                            </m:sup>
                          </m:sSup>
                          <m:d>
                            <m:dPr>
                              <m:ctrlPr>
                                <a:rPr lang="en-US" sz="1456" i="1">
                                  <a:latin typeface="Cambria Math" panose="02040503050406030204" pitchFamily="18" charset="0"/>
                                  <a:ea typeface="Calibri" panose="020F0502020204030204" pitchFamily="34" charset="0"/>
                                </a:rPr>
                              </m:ctrlPr>
                            </m:dPr>
                            <m:e>
                              <m:r>
                                <a:rPr lang="en-US" sz="1456" i="1">
                                  <a:latin typeface="Cambria Math" panose="02040503050406030204" pitchFamily="18" charset="0"/>
                                  <a:ea typeface="Calibri" panose="020F0502020204030204" pitchFamily="34" charset="0"/>
                                </a:rPr>
                                <m:t>0&lt;</m:t>
                              </m:r>
                              <m:r>
                                <a:rPr lang="en-US" sz="1456" i="1">
                                  <a:latin typeface="Cambria Math" panose="02040503050406030204" pitchFamily="18" charset="0"/>
                                  <a:ea typeface="Calibri" panose="020F0502020204030204" pitchFamily="34" charset="0"/>
                                </a:rPr>
                                <m:t>𝑥</m:t>
                              </m:r>
                              <m:r>
                                <a:rPr lang="en-US" sz="1456" i="1">
                                  <a:latin typeface="Cambria Math" panose="02040503050406030204" pitchFamily="18" charset="0"/>
                                  <a:ea typeface="Calibri" panose="020F0502020204030204" pitchFamily="34" charset="0"/>
                                </a:rPr>
                                <m:t>&lt;0.8</m:t>
                              </m:r>
                            </m:e>
                          </m:d>
                        </m:oMath>
                      </m:oMathPara>
                    </a14:m>
                    <a:endParaRPr lang="en-US" sz="1456" dirty="0"/>
                  </a:p>
                  <a:p>
                    <a:pPr>
                      <a:lnSpc>
                        <a:spcPct val="150000"/>
                      </a:lnSpc>
                    </a:pPr>
                    <a14:m>
                      <m:oMathPara xmlns:m="http://schemas.openxmlformats.org/officeDocument/2006/math">
                        <m:oMathParaPr>
                          <m:jc m:val="left"/>
                        </m:oMathParaPr>
                        <m:oMath xmlns:m="http://schemas.openxmlformats.org/officeDocument/2006/math">
                          <m:r>
                            <a:rPr lang="en-US" sz="1456" i="1">
                              <a:latin typeface="Cambria Math" panose="02040503050406030204" pitchFamily="18" charset="0"/>
                              <a:ea typeface="Calibri" panose="020F0502020204030204" pitchFamily="34" charset="0"/>
                            </a:rPr>
                            <m:t>𝐿</m:t>
                          </m:r>
                          <m:sSub>
                            <m:sSubPr>
                              <m:ctrlPr>
                                <a:rPr lang="en-US" sz="1456" i="1">
                                  <a:latin typeface="Cambria Math" panose="02040503050406030204" pitchFamily="18" charset="0"/>
                                  <a:ea typeface="Calibri" panose="020F0502020204030204" pitchFamily="34" charset="0"/>
                                </a:rPr>
                              </m:ctrlPr>
                            </m:sSubPr>
                            <m:e>
                              <m:r>
                                <a:rPr lang="en-US" sz="1456" i="1">
                                  <a:latin typeface="Cambria Math" panose="02040503050406030204" pitchFamily="18" charset="0"/>
                                  <a:ea typeface="Calibri" panose="020F0502020204030204" pitchFamily="34" charset="0"/>
                                </a:rPr>
                                <m:t>𝑖</m:t>
                              </m:r>
                            </m:e>
                            <m:sub>
                              <m:r>
                                <a:rPr lang="en-US" sz="1456" i="1">
                                  <a:latin typeface="Cambria Math" panose="02040503050406030204" pitchFamily="18" charset="0"/>
                                  <a:ea typeface="Calibri" panose="020F0502020204030204" pitchFamily="34" charset="0"/>
                                </a:rPr>
                                <m:t>2−</m:t>
                              </m:r>
                              <m:r>
                                <a:rPr lang="en-US" sz="1456" i="1">
                                  <a:latin typeface="Cambria Math" panose="02040503050406030204" pitchFamily="18" charset="0"/>
                                  <a:ea typeface="Calibri" panose="020F0502020204030204" pitchFamily="34" charset="0"/>
                                </a:rPr>
                                <m:t>𝑥</m:t>
                              </m:r>
                            </m:sub>
                          </m:sSub>
                          <m:r>
                            <a:rPr lang="en-US" sz="1456" i="1">
                              <a:latin typeface="Cambria Math" panose="02040503050406030204" pitchFamily="18" charset="0"/>
                              <a:ea typeface="Calibri" panose="020F0502020204030204" pitchFamily="34" charset="0"/>
                            </a:rPr>
                            <m:t>𝐹𝑒</m:t>
                          </m:r>
                          <m:sSub>
                            <m:sSubPr>
                              <m:ctrlPr>
                                <a:rPr lang="en-US" sz="1456" i="1">
                                  <a:latin typeface="Cambria Math" panose="02040503050406030204" pitchFamily="18" charset="0"/>
                                  <a:ea typeface="Calibri" panose="020F0502020204030204" pitchFamily="34" charset="0"/>
                                </a:rPr>
                              </m:ctrlPr>
                            </m:sSubPr>
                            <m:e>
                              <m:r>
                                <a:rPr lang="en-US" sz="1456" i="1">
                                  <a:latin typeface="Cambria Math" panose="02040503050406030204" pitchFamily="18" charset="0"/>
                                  <a:ea typeface="Calibri" panose="020F0502020204030204" pitchFamily="34" charset="0"/>
                                </a:rPr>
                                <m:t>𝑆</m:t>
                              </m:r>
                            </m:e>
                            <m:sub>
                              <m:r>
                                <a:rPr lang="en-US" sz="1456" i="1">
                                  <a:latin typeface="Cambria Math" panose="02040503050406030204" pitchFamily="18" charset="0"/>
                                  <a:ea typeface="Calibri" panose="020F0502020204030204" pitchFamily="34" charset="0"/>
                                </a:rPr>
                                <m:t>2</m:t>
                              </m:r>
                            </m:sub>
                          </m:sSub>
                          <m:r>
                            <a:rPr lang="en-US" sz="1456" i="1">
                              <a:latin typeface="Cambria Math" panose="02040503050406030204" pitchFamily="18" charset="0"/>
                              <a:ea typeface="Calibri" panose="020F0502020204030204" pitchFamily="34" charset="0"/>
                            </a:rPr>
                            <m:t>−</m:t>
                          </m:r>
                          <m:d>
                            <m:dPr>
                              <m:ctrlPr>
                                <a:rPr lang="en-US" sz="1456" i="1">
                                  <a:latin typeface="Cambria Math" panose="02040503050406030204" pitchFamily="18" charset="0"/>
                                  <a:ea typeface="Calibri" panose="020F0502020204030204" pitchFamily="34" charset="0"/>
                                </a:rPr>
                              </m:ctrlPr>
                            </m:dPr>
                            <m:e>
                              <m:r>
                                <a:rPr lang="en-US" sz="1456" i="1">
                                  <a:latin typeface="Cambria Math" panose="02040503050406030204" pitchFamily="18" charset="0"/>
                                  <a:ea typeface="Calibri" panose="020F0502020204030204" pitchFamily="34" charset="0"/>
                                </a:rPr>
                                <m:t>2−</m:t>
                              </m:r>
                              <m:r>
                                <a:rPr lang="en-US" sz="1456" i="1">
                                  <a:latin typeface="Cambria Math" panose="02040503050406030204" pitchFamily="18" charset="0"/>
                                  <a:ea typeface="Calibri" panose="020F0502020204030204" pitchFamily="34" charset="0"/>
                                </a:rPr>
                                <m:t>𝑥</m:t>
                              </m:r>
                            </m:e>
                          </m:d>
                          <m:sSup>
                            <m:sSupPr>
                              <m:ctrlPr>
                                <a:rPr lang="en-US" sz="1456" i="1">
                                  <a:latin typeface="Cambria Math" panose="02040503050406030204" pitchFamily="18" charset="0"/>
                                  <a:ea typeface="Calibri" panose="020F0502020204030204" pitchFamily="34" charset="0"/>
                                </a:rPr>
                              </m:ctrlPr>
                            </m:sSupPr>
                            <m:e>
                              <m:r>
                                <a:rPr lang="en-US" sz="1456" i="1">
                                  <a:latin typeface="Cambria Math" panose="02040503050406030204" pitchFamily="18" charset="0"/>
                                  <a:ea typeface="Calibri" panose="020F0502020204030204" pitchFamily="34" charset="0"/>
                                </a:rPr>
                                <m:t>𝑒</m:t>
                              </m:r>
                            </m:e>
                            <m:sup>
                              <m:r>
                                <a:rPr lang="en-US" sz="1456" i="1">
                                  <a:latin typeface="Cambria Math" panose="02040503050406030204" pitchFamily="18" charset="0"/>
                                  <a:ea typeface="Calibri" panose="020F0502020204030204" pitchFamily="34" charset="0"/>
                                </a:rPr>
                                <m:t>−</m:t>
                              </m:r>
                            </m:sup>
                          </m:sSup>
                          <m:r>
                            <a:rPr lang="en-US" sz="1456" i="1">
                              <a:latin typeface="Cambria Math" panose="02040503050406030204" pitchFamily="18" charset="0"/>
                              <a:ea typeface="Calibri" panose="020F0502020204030204" pitchFamily="34" charset="0"/>
                            </a:rPr>
                            <m:t> →</m:t>
                          </m:r>
                          <m:r>
                            <a:rPr lang="en-US" sz="1456" i="1">
                              <a:latin typeface="Cambria Math" panose="02040503050406030204" pitchFamily="18" charset="0"/>
                              <a:ea typeface="Calibri" panose="020F0502020204030204" pitchFamily="34" charset="0"/>
                            </a:rPr>
                            <m:t>𝐹𝑒</m:t>
                          </m:r>
                          <m:sSub>
                            <m:sSubPr>
                              <m:ctrlPr>
                                <a:rPr lang="en-US" sz="1456" i="1">
                                  <a:latin typeface="Cambria Math" panose="02040503050406030204" pitchFamily="18" charset="0"/>
                                  <a:ea typeface="Calibri" panose="020F0502020204030204" pitchFamily="34" charset="0"/>
                                </a:rPr>
                              </m:ctrlPr>
                            </m:sSubPr>
                            <m:e>
                              <m:r>
                                <a:rPr lang="en-US" sz="1456" i="1">
                                  <a:latin typeface="Cambria Math" panose="02040503050406030204" pitchFamily="18" charset="0"/>
                                  <a:ea typeface="Calibri" panose="020F0502020204030204" pitchFamily="34" charset="0"/>
                                </a:rPr>
                                <m:t>𝑆</m:t>
                              </m:r>
                            </m:e>
                            <m:sub>
                              <m:r>
                                <a:rPr lang="en-US" sz="1456" i="1">
                                  <a:latin typeface="Cambria Math" panose="02040503050406030204" pitchFamily="18" charset="0"/>
                                  <a:ea typeface="Calibri" panose="020F0502020204030204" pitchFamily="34" charset="0"/>
                                </a:rPr>
                                <m:t>𝑦</m:t>
                              </m:r>
                            </m:sub>
                          </m:sSub>
                          <m:r>
                            <a:rPr lang="en-US" sz="1456" i="1">
                              <a:latin typeface="Cambria Math" panose="02040503050406030204" pitchFamily="18" charset="0"/>
                              <a:ea typeface="Calibri" panose="020F0502020204030204" pitchFamily="34" charset="0"/>
                            </a:rPr>
                            <m:t>+</m:t>
                          </m:r>
                          <m:d>
                            <m:dPr>
                              <m:ctrlPr>
                                <a:rPr lang="en-US" sz="1456" i="1">
                                  <a:latin typeface="Cambria Math" panose="02040503050406030204" pitchFamily="18" charset="0"/>
                                  <a:ea typeface="Calibri" panose="020F0502020204030204" pitchFamily="34" charset="0"/>
                                </a:rPr>
                              </m:ctrlPr>
                            </m:dPr>
                            <m:e>
                              <m:r>
                                <a:rPr lang="en-US" sz="1456" i="1">
                                  <a:latin typeface="Cambria Math" panose="02040503050406030204" pitchFamily="18" charset="0"/>
                                  <a:ea typeface="Calibri" panose="020F0502020204030204" pitchFamily="34" charset="0"/>
                                </a:rPr>
                                <m:t>2−</m:t>
                              </m:r>
                              <m:r>
                                <a:rPr lang="en-US" sz="1456" i="1">
                                  <a:latin typeface="Cambria Math" panose="02040503050406030204" pitchFamily="18" charset="0"/>
                                  <a:ea typeface="Calibri" panose="020F0502020204030204" pitchFamily="34" charset="0"/>
                                </a:rPr>
                                <m:t>𝑦</m:t>
                              </m:r>
                            </m:e>
                          </m:d>
                          <m:r>
                            <a:rPr lang="en-US" sz="1456" i="1">
                              <a:latin typeface="Cambria Math" panose="02040503050406030204" pitchFamily="18" charset="0"/>
                              <a:ea typeface="Calibri" panose="020F0502020204030204" pitchFamily="34" charset="0"/>
                            </a:rPr>
                            <m:t>𝑆</m:t>
                          </m:r>
                          <m:r>
                            <a:rPr lang="en-US" sz="1456" i="1">
                              <a:latin typeface="Cambria Math" panose="02040503050406030204" pitchFamily="18" charset="0"/>
                              <a:ea typeface="Calibri" panose="020F0502020204030204" pitchFamily="34" charset="0"/>
                            </a:rPr>
                            <m:t>+</m:t>
                          </m:r>
                          <m:d>
                            <m:dPr>
                              <m:ctrlPr>
                                <a:rPr lang="en-US" sz="1456" i="1">
                                  <a:latin typeface="Cambria Math" panose="02040503050406030204" pitchFamily="18" charset="0"/>
                                  <a:ea typeface="Calibri" panose="020F0502020204030204" pitchFamily="34" charset="0"/>
                                </a:rPr>
                              </m:ctrlPr>
                            </m:dPr>
                            <m:e>
                              <m:r>
                                <a:rPr lang="en-US" sz="1456" i="1">
                                  <a:latin typeface="Cambria Math" panose="02040503050406030204" pitchFamily="18" charset="0"/>
                                  <a:ea typeface="Calibri" panose="020F0502020204030204" pitchFamily="34" charset="0"/>
                                </a:rPr>
                                <m:t>2−</m:t>
                              </m:r>
                              <m:r>
                                <a:rPr lang="en-US" sz="1456" i="1">
                                  <a:latin typeface="Cambria Math" panose="02040503050406030204" pitchFamily="18" charset="0"/>
                                  <a:ea typeface="Calibri" panose="020F0502020204030204" pitchFamily="34" charset="0"/>
                                </a:rPr>
                                <m:t>𝑥</m:t>
                              </m:r>
                            </m:e>
                          </m:d>
                          <m:r>
                            <a:rPr lang="en-US" sz="1456" i="1">
                              <a:latin typeface="Cambria Math" panose="02040503050406030204" pitchFamily="18" charset="0"/>
                              <a:ea typeface="Calibri" panose="020F0502020204030204" pitchFamily="34" charset="0"/>
                            </a:rPr>
                            <m:t>𝐿</m:t>
                          </m:r>
                          <m:sSup>
                            <m:sSupPr>
                              <m:ctrlPr>
                                <a:rPr lang="en-US" sz="1456" i="1">
                                  <a:latin typeface="Cambria Math" panose="02040503050406030204" pitchFamily="18" charset="0"/>
                                  <a:ea typeface="Calibri" panose="020F0502020204030204" pitchFamily="34" charset="0"/>
                                </a:rPr>
                              </m:ctrlPr>
                            </m:sSupPr>
                            <m:e>
                              <m:r>
                                <a:rPr lang="en-US" sz="1456" i="1">
                                  <a:latin typeface="Cambria Math" panose="02040503050406030204" pitchFamily="18" charset="0"/>
                                  <a:ea typeface="Calibri" panose="020F0502020204030204" pitchFamily="34" charset="0"/>
                                </a:rPr>
                                <m:t>𝑖</m:t>
                              </m:r>
                            </m:e>
                            <m:sup>
                              <m:r>
                                <a:rPr lang="en-US" sz="1456" i="1">
                                  <a:latin typeface="Cambria Math" panose="02040503050406030204" pitchFamily="18" charset="0"/>
                                  <a:ea typeface="Calibri" panose="020F0502020204030204" pitchFamily="34" charset="0"/>
                                </a:rPr>
                                <m:t>+</m:t>
                              </m:r>
                            </m:sup>
                          </m:sSup>
                        </m:oMath>
                      </m:oMathPara>
                    </a14:m>
                    <a:endParaRPr lang="en-US" sz="1456" dirty="0"/>
                  </a:p>
                </p:txBody>
              </p:sp>
            </mc:Choice>
            <mc:Fallback xmlns="">
              <p:sp>
                <p:nvSpPr>
                  <p:cNvPr id="95" name="TextBox 94">
                    <a:extLst>
                      <a:ext uri="{FF2B5EF4-FFF2-40B4-BE49-F238E27FC236}">
                        <a16:creationId xmlns:a16="http://schemas.microsoft.com/office/drawing/2014/main" id="{C335A32D-ACB8-1DBC-B1C1-8F4EB5693313}"/>
                      </a:ext>
                    </a:extLst>
                  </p:cNvPr>
                  <p:cNvSpPr txBox="1">
                    <a:spLocks noRot="1" noChangeAspect="1" noMove="1" noResize="1" noEditPoints="1" noAdjustHandles="1" noChangeArrowheads="1" noChangeShapeType="1" noTextEdit="1"/>
                  </p:cNvSpPr>
                  <p:nvPr/>
                </p:nvSpPr>
                <p:spPr>
                  <a:xfrm>
                    <a:off x="29935485" y="27565266"/>
                    <a:ext cx="7465609" cy="1679428"/>
                  </a:xfrm>
                  <a:prstGeom prst="rect">
                    <a:avLst/>
                  </a:prstGeom>
                  <a:blipFill>
                    <a:blip r:embed="rId17"/>
                    <a:stretch>
                      <a:fillRect/>
                    </a:stretch>
                  </a:blipFill>
                  <a:ln>
                    <a:solidFill>
                      <a:schemeClr val="tx1"/>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F0DF1CA4-2F5D-597E-3ECE-9E0CB83983F3}"/>
                      </a:ext>
                    </a:extLst>
                  </p:cNvPr>
                  <p:cNvSpPr txBox="1"/>
                  <p:nvPr/>
                </p:nvSpPr>
                <p:spPr>
                  <a:xfrm>
                    <a:off x="29935485" y="25115627"/>
                    <a:ext cx="7465609" cy="2201548"/>
                  </a:xfrm>
                  <a:prstGeom prst="rect">
                    <a:avLst/>
                  </a:prstGeom>
                  <a:blipFill>
                    <a:blip r:embed="rId14"/>
                    <a:tile tx="0" ty="0" sx="100000" sy="100000" flip="none" algn="tl"/>
                  </a:blip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lnSpc>
                        <a:spcPct val="150000"/>
                      </a:lnSpc>
                    </a:pPr>
                    <a:r>
                      <a:rPr lang="en-US" sz="1456" dirty="0">
                        <a:latin typeface="Cambria Math" panose="02040503050406030204" pitchFamily="18" charset="0"/>
                        <a:ea typeface="Calibri" panose="020F0502020204030204" pitchFamily="34" charset="0"/>
                      </a:rPr>
                      <a:t>Pyrite formation</a:t>
                    </a:r>
                  </a:p>
                  <a:p>
                    <a:pPr>
                      <a:lnSpc>
                        <a:spcPct val="150000"/>
                      </a:lnSpc>
                    </a:pPr>
                    <a14:m>
                      <m:oMathPara xmlns:m="http://schemas.openxmlformats.org/officeDocument/2006/math">
                        <m:oMathParaPr>
                          <m:jc m:val="left"/>
                        </m:oMathParaPr>
                        <m:oMath xmlns:m="http://schemas.openxmlformats.org/officeDocument/2006/math">
                          <m:r>
                            <a:rPr lang="en-US" sz="1456" i="1">
                              <a:latin typeface="Cambria Math" panose="02040503050406030204" pitchFamily="18" charset="0"/>
                              <a:ea typeface="Calibri" panose="020F0502020204030204" pitchFamily="34" charset="0"/>
                            </a:rPr>
                            <m:t>𝐹</m:t>
                          </m:r>
                          <m:sSup>
                            <m:sSupPr>
                              <m:ctrlPr>
                                <a:rPr lang="en-US" sz="1456" i="1">
                                  <a:latin typeface="Cambria Math" panose="02040503050406030204" pitchFamily="18" charset="0"/>
                                  <a:ea typeface="Calibri" panose="020F0502020204030204" pitchFamily="34" charset="0"/>
                                </a:rPr>
                              </m:ctrlPr>
                            </m:sSupPr>
                            <m:e>
                              <m:r>
                                <a:rPr lang="en-US" sz="1456" i="1">
                                  <a:latin typeface="Cambria Math" panose="02040503050406030204" pitchFamily="18" charset="0"/>
                                  <a:ea typeface="Calibri" panose="020F0502020204030204" pitchFamily="34" charset="0"/>
                                </a:rPr>
                                <m:t>𝑒</m:t>
                              </m:r>
                            </m:e>
                            <m:sup>
                              <m:r>
                                <a:rPr lang="en-US" sz="1456" i="1">
                                  <a:latin typeface="Cambria Math" panose="02040503050406030204" pitchFamily="18" charset="0"/>
                                  <a:ea typeface="Calibri" panose="020F0502020204030204" pitchFamily="34" charset="0"/>
                                </a:rPr>
                                <m:t>2+</m:t>
                              </m:r>
                            </m:sup>
                          </m:sSup>
                          <m:r>
                            <a:rPr lang="en-US" sz="1456" i="1">
                              <a:latin typeface="Cambria Math" panose="02040503050406030204" pitchFamily="18" charset="0"/>
                              <a:ea typeface="Calibri" panose="020F0502020204030204" pitchFamily="34" charset="0"/>
                            </a:rPr>
                            <m:t>+ </m:t>
                          </m:r>
                          <m:r>
                            <a:rPr lang="en-US" sz="1456" i="1">
                              <a:latin typeface="Cambria Math" panose="02040503050406030204" pitchFamily="18" charset="0"/>
                              <a:ea typeface="Calibri" panose="020F0502020204030204" pitchFamily="34" charset="0"/>
                            </a:rPr>
                            <m:t>𝐻</m:t>
                          </m:r>
                          <m:sSup>
                            <m:sSupPr>
                              <m:ctrlPr>
                                <a:rPr lang="en-US" sz="1456" i="1">
                                  <a:latin typeface="Cambria Math" panose="02040503050406030204" pitchFamily="18" charset="0"/>
                                  <a:ea typeface="Calibri" panose="020F0502020204030204" pitchFamily="34" charset="0"/>
                                </a:rPr>
                              </m:ctrlPr>
                            </m:sSupPr>
                            <m:e>
                              <m:r>
                                <a:rPr lang="en-US" sz="1456" i="1">
                                  <a:latin typeface="Cambria Math" panose="02040503050406030204" pitchFamily="18" charset="0"/>
                                  <a:ea typeface="Calibri" panose="020F0502020204030204" pitchFamily="34" charset="0"/>
                                </a:rPr>
                                <m:t>𝑆</m:t>
                              </m:r>
                            </m:e>
                            <m:sup>
                              <m:r>
                                <a:rPr lang="en-US" sz="1456" i="1">
                                  <a:latin typeface="Cambria Math" panose="02040503050406030204" pitchFamily="18" charset="0"/>
                                  <a:ea typeface="Calibri" panose="020F0502020204030204" pitchFamily="34" charset="0"/>
                                </a:rPr>
                                <m:t>−</m:t>
                              </m:r>
                            </m:sup>
                          </m:sSup>
                          <m:sSup>
                            <m:sSupPr>
                              <m:ctrlPr>
                                <a:rPr lang="en-US" sz="1456" i="1">
                                  <a:latin typeface="Cambria Math" panose="02040503050406030204" pitchFamily="18" charset="0"/>
                                  <a:ea typeface="Calibri" panose="020F0502020204030204" pitchFamily="34" charset="0"/>
                                </a:rPr>
                              </m:ctrlPr>
                            </m:sSupPr>
                            <m:e>
                              <m:r>
                                <a:rPr lang="en-US" sz="1456" i="1">
                                  <a:latin typeface="Cambria Math" panose="02040503050406030204" pitchFamily="18" charset="0"/>
                                  <a:ea typeface="Calibri" panose="020F0502020204030204" pitchFamily="34" charset="0"/>
                                </a:rPr>
                                <m:t>=</m:t>
                              </m:r>
                            </m:e>
                            <m:sup>
                              <m:r>
                                <a:rPr lang="en-US" sz="1456" i="1">
                                  <a:latin typeface="Cambria Math" panose="02040503050406030204" pitchFamily="18" charset="0"/>
                                  <a:ea typeface="Calibri" panose="020F0502020204030204" pitchFamily="34" charset="0"/>
                                </a:rPr>
                                <m:t>   ′</m:t>
                              </m:r>
                            </m:sup>
                          </m:sSup>
                          <m:r>
                            <a:rPr lang="en-US" sz="1456" i="1">
                              <a:latin typeface="Cambria Math" panose="02040503050406030204" pitchFamily="18" charset="0"/>
                              <a:ea typeface="Calibri" panose="020F0502020204030204" pitchFamily="34" charset="0"/>
                            </a:rPr>
                            <m:t>𝐹𝑒</m:t>
                          </m:r>
                          <m:sSup>
                            <m:sSupPr>
                              <m:ctrlPr>
                                <a:rPr lang="en-US" sz="1456" i="1">
                                  <a:latin typeface="Cambria Math" panose="02040503050406030204" pitchFamily="18" charset="0"/>
                                  <a:ea typeface="Calibri" panose="020F0502020204030204" pitchFamily="34" charset="0"/>
                                </a:rPr>
                              </m:ctrlPr>
                            </m:sSupPr>
                            <m:e>
                              <m:r>
                                <a:rPr lang="en-US" sz="1456" i="1">
                                  <a:latin typeface="Cambria Math" panose="02040503050406030204" pitchFamily="18" charset="0"/>
                                  <a:ea typeface="Calibri" panose="020F0502020204030204" pitchFamily="34" charset="0"/>
                                </a:rPr>
                                <m:t>𝑆</m:t>
                              </m:r>
                            </m:e>
                            <m:sup>
                              <m:r>
                                <a:rPr lang="en-US" sz="1456" i="1">
                                  <a:latin typeface="Cambria Math" panose="02040503050406030204" pitchFamily="18" charset="0"/>
                                  <a:ea typeface="Calibri" panose="020F0502020204030204" pitchFamily="34" charset="0"/>
                                </a:rPr>
                                <m:t>′</m:t>
                              </m:r>
                            </m:sup>
                          </m:sSup>
                          <m:r>
                            <a:rPr lang="en-US" sz="1456" i="1">
                              <a:latin typeface="Cambria Math" panose="02040503050406030204" pitchFamily="18" charset="0"/>
                              <a:ea typeface="Calibri" panose="020F0502020204030204" pitchFamily="34" charset="0"/>
                            </a:rPr>
                            <m:t>(</m:t>
                          </m:r>
                          <m:r>
                            <a:rPr lang="en-US" sz="1456" i="1">
                              <a:latin typeface="Cambria Math" panose="02040503050406030204" pitchFamily="18" charset="0"/>
                              <a:ea typeface="Calibri" panose="020F0502020204030204" pitchFamily="34" charset="0"/>
                            </a:rPr>
                            <m:t>𝑔𝑟𝑒𝑖𝑔𝑖𝑡𝑒</m:t>
                          </m:r>
                          <m:r>
                            <a:rPr lang="en-US" sz="1456" i="1">
                              <a:latin typeface="Cambria Math" panose="02040503050406030204" pitchFamily="18" charset="0"/>
                              <a:ea typeface="Calibri" panose="020F0502020204030204" pitchFamily="34" charset="0"/>
                            </a:rPr>
                            <m:t>)+</m:t>
                          </m:r>
                          <m:sSup>
                            <m:sSupPr>
                              <m:ctrlPr>
                                <a:rPr lang="en-US" sz="1456" i="1">
                                  <a:latin typeface="Cambria Math" panose="02040503050406030204" pitchFamily="18" charset="0"/>
                                  <a:ea typeface="Calibri" panose="020F0502020204030204" pitchFamily="34" charset="0"/>
                                </a:rPr>
                              </m:ctrlPr>
                            </m:sSupPr>
                            <m:e>
                              <m:r>
                                <a:rPr lang="en-US" sz="1456" i="1">
                                  <a:latin typeface="Cambria Math" panose="02040503050406030204" pitchFamily="18" charset="0"/>
                                  <a:ea typeface="Calibri" panose="020F0502020204030204" pitchFamily="34" charset="0"/>
                                </a:rPr>
                                <m:t>𝐻</m:t>
                              </m:r>
                            </m:e>
                            <m:sup>
                              <m:r>
                                <a:rPr lang="en-US" sz="1456" i="1">
                                  <a:latin typeface="Cambria Math" panose="02040503050406030204" pitchFamily="18" charset="0"/>
                                  <a:ea typeface="Calibri" panose="020F0502020204030204" pitchFamily="34" charset="0"/>
                                </a:rPr>
                                <m:t>+</m:t>
                              </m:r>
                            </m:sup>
                          </m:sSup>
                        </m:oMath>
                      </m:oMathPara>
                    </a14:m>
                    <a:endParaRPr lang="en-US" sz="1456" dirty="0"/>
                  </a:p>
                  <a:p>
                    <a:pPr algn="ctr">
                      <a:lnSpc>
                        <a:spcPct val="150000"/>
                      </a:lnSpc>
                      <a:spcAft>
                        <a:spcPts val="697"/>
                      </a:spcAft>
                    </a:pPr>
                    <a14:m>
                      <m:oMathPara xmlns:m="http://schemas.openxmlformats.org/officeDocument/2006/math">
                        <m:oMathParaPr>
                          <m:jc m:val="left"/>
                        </m:oMathParaPr>
                        <m:oMath xmlns:m="http://schemas.openxmlformats.org/officeDocument/2006/math">
                          <m:r>
                            <a:rPr lang="en-US" sz="1456" i="1">
                              <a:latin typeface="Cambria Math" panose="02040503050406030204" pitchFamily="18" charset="0"/>
                              <a:ea typeface="Calibri" panose="020F0502020204030204" pitchFamily="34" charset="0"/>
                            </a:rPr>
                            <m:t>𝐹</m:t>
                          </m:r>
                          <m:sSub>
                            <m:sSubPr>
                              <m:ctrlPr>
                                <a:rPr lang="en-US" sz="1456" i="1">
                                  <a:latin typeface="Cambria Math" panose="02040503050406030204" pitchFamily="18" charset="0"/>
                                  <a:ea typeface="Calibri" panose="020F0502020204030204" pitchFamily="34" charset="0"/>
                                </a:rPr>
                              </m:ctrlPr>
                            </m:sSubPr>
                            <m:e>
                              <m:r>
                                <a:rPr lang="en-US" sz="1456" i="1">
                                  <a:latin typeface="Cambria Math" panose="02040503050406030204" pitchFamily="18" charset="0"/>
                                  <a:ea typeface="Calibri" panose="020F0502020204030204" pitchFamily="34" charset="0"/>
                                </a:rPr>
                                <m:t>𝑒</m:t>
                              </m:r>
                            </m:e>
                            <m:sub>
                              <m:r>
                                <a:rPr lang="en-US" sz="1456" i="1">
                                  <a:latin typeface="Cambria Math" panose="02040503050406030204" pitchFamily="18" charset="0"/>
                                  <a:ea typeface="Calibri" panose="020F0502020204030204" pitchFamily="34" charset="0"/>
                                </a:rPr>
                                <m:t>3</m:t>
                              </m:r>
                            </m:sub>
                          </m:sSub>
                          <m:sSub>
                            <m:sSubPr>
                              <m:ctrlPr>
                                <a:rPr lang="en-US" sz="1456" i="1">
                                  <a:latin typeface="Cambria Math" panose="02040503050406030204" pitchFamily="18" charset="0"/>
                                  <a:ea typeface="Calibri" panose="020F0502020204030204" pitchFamily="34" charset="0"/>
                                </a:rPr>
                              </m:ctrlPr>
                            </m:sSubPr>
                            <m:e>
                              <m:r>
                                <a:rPr lang="en-US" sz="1456" i="1">
                                  <a:latin typeface="Cambria Math" panose="02040503050406030204" pitchFamily="18" charset="0"/>
                                  <a:ea typeface="Calibri" panose="020F0502020204030204" pitchFamily="34" charset="0"/>
                                </a:rPr>
                                <m:t>𝑆</m:t>
                              </m:r>
                            </m:e>
                            <m:sub>
                              <m:r>
                                <a:rPr lang="en-US" sz="1456" i="1">
                                  <a:latin typeface="Cambria Math" panose="02040503050406030204" pitchFamily="18" charset="0"/>
                                  <a:ea typeface="Calibri" panose="020F0502020204030204" pitchFamily="34" charset="0"/>
                                </a:rPr>
                                <m:t>4</m:t>
                              </m:r>
                            </m:sub>
                          </m:sSub>
                          <m:r>
                            <a:rPr lang="en-US" sz="1456" i="1">
                              <a:latin typeface="Cambria Math" panose="02040503050406030204" pitchFamily="18" charset="0"/>
                              <a:ea typeface="Calibri" panose="020F0502020204030204" pitchFamily="34" charset="0"/>
                            </a:rPr>
                            <m:t>+2</m:t>
                          </m:r>
                          <m:sSub>
                            <m:sSubPr>
                              <m:ctrlPr>
                                <a:rPr lang="en-US" sz="1456" i="1">
                                  <a:latin typeface="Cambria Math" panose="02040503050406030204" pitchFamily="18" charset="0"/>
                                  <a:ea typeface="Calibri" panose="020F0502020204030204" pitchFamily="34" charset="0"/>
                                </a:rPr>
                              </m:ctrlPr>
                            </m:sSubPr>
                            <m:e>
                              <m:r>
                                <a:rPr lang="en-US" sz="1456" i="1">
                                  <a:latin typeface="Cambria Math" panose="02040503050406030204" pitchFamily="18" charset="0"/>
                                  <a:ea typeface="Calibri" panose="020F0502020204030204" pitchFamily="34" charset="0"/>
                                </a:rPr>
                                <m:t>𝐻</m:t>
                              </m:r>
                            </m:e>
                            <m:sub>
                              <m:r>
                                <a:rPr lang="en-US" sz="1456" i="1">
                                  <a:latin typeface="Cambria Math" panose="02040503050406030204" pitchFamily="18" charset="0"/>
                                  <a:ea typeface="Calibri" panose="020F0502020204030204" pitchFamily="34" charset="0"/>
                                </a:rPr>
                                <m:t>2</m:t>
                              </m:r>
                            </m:sub>
                          </m:sSub>
                          <m:r>
                            <a:rPr lang="en-US" sz="1456" i="1">
                              <a:latin typeface="Cambria Math" panose="02040503050406030204" pitchFamily="18" charset="0"/>
                              <a:ea typeface="Calibri" panose="020F0502020204030204" pitchFamily="34" charset="0"/>
                            </a:rPr>
                            <m:t>𝑆</m:t>
                          </m:r>
                          <m:r>
                            <a:rPr lang="en-US" sz="1456">
                              <a:latin typeface="Cambria Math" panose="02040503050406030204" pitchFamily="18" charset="0"/>
                              <a:ea typeface="Calibri" panose="020F0502020204030204" pitchFamily="34" charset="0"/>
                              <a:cs typeface="Cambria Math" panose="02040503050406030204" pitchFamily="18" charset="0"/>
                            </a:rPr>
                            <m:t>⟺</m:t>
                          </m:r>
                          <m:r>
                            <a:rPr lang="en-US" sz="1456" i="1">
                              <a:latin typeface="Cambria Math" panose="02040503050406030204" pitchFamily="18" charset="0"/>
                              <a:ea typeface="Calibri" panose="020F0502020204030204" pitchFamily="34" charset="0"/>
                            </a:rPr>
                            <m:t>3</m:t>
                          </m:r>
                          <m:r>
                            <a:rPr lang="en-US" sz="1456" i="1">
                              <a:latin typeface="Cambria Math" panose="02040503050406030204" pitchFamily="18" charset="0"/>
                              <a:ea typeface="Calibri" panose="020F0502020204030204" pitchFamily="34" charset="0"/>
                            </a:rPr>
                            <m:t>𝐹𝑒</m:t>
                          </m:r>
                          <m:sSub>
                            <m:sSubPr>
                              <m:ctrlPr>
                                <a:rPr lang="en-US" sz="1456" i="1">
                                  <a:latin typeface="Cambria Math" panose="02040503050406030204" pitchFamily="18" charset="0"/>
                                  <a:ea typeface="Calibri" panose="020F0502020204030204" pitchFamily="34" charset="0"/>
                                </a:rPr>
                              </m:ctrlPr>
                            </m:sSubPr>
                            <m:e>
                              <m:r>
                                <a:rPr lang="en-US" sz="1456" i="1">
                                  <a:latin typeface="Cambria Math" panose="02040503050406030204" pitchFamily="18" charset="0"/>
                                  <a:ea typeface="Calibri" panose="020F0502020204030204" pitchFamily="34" charset="0"/>
                                </a:rPr>
                                <m:t>𝑆</m:t>
                              </m:r>
                            </m:e>
                            <m:sub>
                              <m:r>
                                <a:rPr lang="en-US" sz="1456" i="1">
                                  <a:latin typeface="Cambria Math" panose="02040503050406030204" pitchFamily="18" charset="0"/>
                                  <a:ea typeface="Calibri" panose="020F0502020204030204" pitchFamily="34" charset="0"/>
                                </a:rPr>
                                <m:t>2</m:t>
                              </m:r>
                            </m:sub>
                          </m:sSub>
                          <m:r>
                            <a:rPr lang="en-US" sz="1456" i="1">
                              <a:latin typeface="Cambria Math" panose="02040503050406030204" pitchFamily="18" charset="0"/>
                              <a:ea typeface="Calibri" panose="020F0502020204030204" pitchFamily="34" charset="0"/>
                            </a:rPr>
                            <m:t>+4</m:t>
                          </m:r>
                          <m:sSup>
                            <m:sSupPr>
                              <m:ctrlPr>
                                <a:rPr lang="en-US" sz="1456" i="1">
                                  <a:latin typeface="Cambria Math" panose="02040503050406030204" pitchFamily="18" charset="0"/>
                                  <a:ea typeface="Calibri" panose="020F0502020204030204" pitchFamily="34" charset="0"/>
                                </a:rPr>
                              </m:ctrlPr>
                            </m:sSupPr>
                            <m:e>
                              <m:r>
                                <a:rPr lang="en-US" sz="1456" i="1">
                                  <a:latin typeface="Cambria Math" panose="02040503050406030204" pitchFamily="18" charset="0"/>
                                  <a:ea typeface="Calibri" panose="020F0502020204030204" pitchFamily="34" charset="0"/>
                                </a:rPr>
                                <m:t>𝐻</m:t>
                              </m:r>
                            </m:e>
                            <m:sup>
                              <m:r>
                                <a:rPr lang="en-US" sz="1456" i="1">
                                  <a:latin typeface="Cambria Math" panose="02040503050406030204" pitchFamily="18" charset="0"/>
                                  <a:ea typeface="Calibri" panose="020F0502020204030204" pitchFamily="34" charset="0"/>
                                </a:rPr>
                                <m:t>+</m:t>
                              </m:r>
                            </m:sup>
                          </m:sSup>
                          <m:r>
                            <a:rPr lang="en-US" sz="1456" i="1">
                              <a:latin typeface="Cambria Math" panose="02040503050406030204" pitchFamily="18" charset="0"/>
                              <a:ea typeface="Calibri" panose="020F0502020204030204" pitchFamily="34" charset="0"/>
                            </a:rPr>
                            <m:t>+4</m:t>
                          </m:r>
                          <m:sSup>
                            <m:sSupPr>
                              <m:ctrlPr>
                                <a:rPr lang="en-US" sz="1456" i="1">
                                  <a:latin typeface="Cambria Math" panose="02040503050406030204" pitchFamily="18" charset="0"/>
                                  <a:ea typeface="Calibri" panose="020F0502020204030204" pitchFamily="34" charset="0"/>
                                </a:rPr>
                              </m:ctrlPr>
                            </m:sSupPr>
                            <m:e>
                              <m:r>
                                <a:rPr lang="en-US" sz="1456" i="1">
                                  <a:latin typeface="Cambria Math" panose="02040503050406030204" pitchFamily="18" charset="0"/>
                                  <a:ea typeface="Calibri" panose="020F0502020204030204" pitchFamily="34" charset="0"/>
                                </a:rPr>
                                <m:t>𝑒</m:t>
                              </m:r>
                            </m:e>
                            <m:sup>
                              <m:r>
                                <a:rPr lang="en-US" sz="1456" i="1">
                                  <a:latin typeface="Cambria Math" panose="02040503050406030204" pitchFamily="18" charset="0"/>
                                  <a:ea typeface="Calibri" panose="020F0502020204030204" pitchFamily="34" charset="0"/>
                                </a:rPr>
                                <m:t>−</m:t>
                              </m:r>
                            </m:sup>
                          </m:sSup>
                          <m:r>
                            <a:rPr lang="en-US" sz="1456" i="1">
                              <a:latin typeface="Cambria Math" panose="02040503050406030204" pitchFamily="18" charset="0"/>
                              <a:ea typeface="Calibri" panose="020F0502020204030204" pitchFamily="34" charset="0"/>
                            </a:rPr>
                            <m:t> </m:t>
                          </m:r>
                        </m:oMath>
                      </m:oMathPara>
                    </a14:m>
                    <a:endParaRPr lang="en-US" sz="1456" i="1" dirty="0">
                      <a:latin typeface="Cambria Math" panose="02040503050406030204" pitchFamily="18" charset="0"/>
                      <a:ea typeface="Calibri" panose="020F0502020204030204" pitchFamily="34" charset="0"/>
                    </a:endParaRPr>
                  </a:p>
                  <a:p>
                    <a:pPr algn="ctr">
                      <a:lnSpc>
                        <a:spcPct val="150000"/>
                      </a:lnSpc>
                      <a:spcAft>
                        <a:spcPts val="697"/>
                      </a:spcAft>
                    </a:pPr>
                    <a14:m>
                      <m:oMathPara xmlns:m="http://schemas.openxmlformats.org/officeDocument/2006/math">
                        <m:oMathParaPr>
                          <m:jc m:val="left"/>
                        </m:oMathParaPr>
                        <m:oMath xmlns:m="http://schemas.openxmlformats.org/officeDocument/2006/math">
                          <m:r>
                            <a:rPr lang="en-US" sz="1456" i="1">
                              <a:latin typeface="Cambria Math" panose="02040503050406030204" pitchFamily="18" charset="0"/>
                              <a:ea typeface="Calibri" panose="020F0502020204030204" pitchFamily="34" charset="0"/>
                            </a:rPr>
                            <m:t>4</m:t>
                          </m:r>
                          <m:sSup>
                            <m:sSupPr>
                              <m:ctrlPr>
                                <a:rPr lang="en-US" sz="1456" i="1">
                                  <a:latin typeface="Cambria Math" panose="02040503050406030204" pitchFamily="18" charset="0"/>
                                  <a:ea typeface="Calibri" panose="020F0502020204030204" pitchFamily="34" charset="0"/>
                                </a:rPr>
                              </m:ctrlPr>
                            </m:sSupPr>
                            <m:e>
                              <m:r>
                                <a:rPr lang="en-US" sz="1456" i="1">
                                  <a:latin typeface="Cambria Math" panose="02040503050406030204" pitchFamily="18" charset="0"/>
                                  <a:ea typeface="Calibri" panose="020F0502020204030204" pitchFamily="34" charset="0"/>
                                </a:rPr>
                                <m:t>𝐻</m:t>
                              </m:r>
                            </m:e>
                            <m:sup>
                              <m:r>
                                <a:rPr lang="en-US" sz="1456" i="1">
                                  <a:latin typeface="Cambria Math" panose="02040503050406030204" pitchFamily="18" charset="0"/>
                                  <a:ea typeface="Calibri" panose="020F0502020204030204" pitchFamily="34" charset="0"/>
                                </a:rPr>
                                <m:t>+</m:t>
                              </m:r>
                            </m:sup>
                          </m:sSup>
                          <m:r>
                            <a:rPr lang="en-US" sz="1456" i="1">
                              <a:latin typeface="Cambria Math" panose="02040503050406030204" pitchFamily="18" charset="0"/>
                              <a:ea typeface="Calibri" panose="020F0502020204030204" pitchFamily="34" charset="0"/>
                            </a:rPr>
                            <m:t>+4</m:t>
                          </m:r>
                          <m:sSup>
                            <m:sSupPr>
                              <m:ctrlPr>
                                <a:rPr lang="en-US" sz="1456" i="1">
                                  <a:latin typeface="Cambria Math" panose="02040503050406030204" pitchFamily="18" charset="0"/>
                                  <a:ea typeface="Calibri" panose="020F0502020204030204" pitchFamily="34" charset="0"/>
                                </a:rPr>
                              </m:ctrlPr>
                            </m:sSupPr>
                            <m:e>
                              <m:r>
                                <a:rPr lang="en-US" sz="1456" i="1">
                                  <a:latin typeface="Cambria Math" panose="02040503050406030204" pitchFamily="18" charset="0"/>
                                  <a:ea typeface="Calibri" panose="020F0502020204030204" pitchFamily="34" charset="0"/>
                                </a:rPr>
                                <m:t>𝑒</m:t>
                              </m:r>
                            </m:e>
                            <m:sup>
                              <m:r>
                                <a:rPr lang="en-US" sz="1456" i="1">
                                  <a:latin typeface="Cambria Math" panose="02040503050406030204" pitchFamily="18" charset="0"/>
                                  <a:ea typeface="Calibri" panose="020F0502020204030204" pitchFamily="34" charset="0"/>
                                </a:rPr>
                                <m:t>−</m:t>
                              </m:r>
                            </m:sup>
                          </m:sSup>
                          <m:r>
                            <a:rPr lang="en-US" sz="1456" i="1">
                              <a:latin typeface="Cambria Math" panose="02040503050406030204" pitchFamily="18" charset="0"/>
                              <a:ea typeface="Calibri" panose="020F0502020204030204" pitchFamily="34" charset="0"/>
                            </a:rPr>
                            <m:t>+2</m:t>
                          </m:r>
                          <m:sSup>
                            <m:sSupPr>
                              <m:ctrlPr>
                                <a:rPr lang="en-US" sz="1456" i="1">
                                  <a:latin typeface="Cambria Math" panose="02040503050406030204" pitchFamily="18" charset="0"/>
                                  <a:ea typeface="Calibri" panose="020F0502020204030204" pitchFamily="34" charset="0"/>
                                </a:rPr>
                              </m:ctrlPr>
                            </m:sSupPr>
                            <m:e>
                              <m:r>
                                <a:rPr lang="en-US" sz="1456" i="1">
                                  <a:latin typeface="Cambria Math" panose="02040503050406030204" pitchFamily="18" charset="0"/>
                                  <a:ea typeface="Calibri" panose="020F0502020204030204" pitchFamily="34" charset="0"/>
                                </a:rPr>
                                <m:t>𝑆</m:t>
                              </m:r>
                            </m:e>
                            <m:sup>
                              <m:r>
                                <a:rPr lang="en-US" sz="1456" i="1">
                                  <a:latin typeface="Cambria Math" panose="02040503050406030204" pitchFamily="18" charset="0"/>
                                  <a:ea typeface="Calibri" panose="020F0502020204030204" pitchFamily="34" charset="0"/>
                                </a:rPr>
                                <m:t>0 </m:t>
                              </m:r>
                            </m:sup>
                          </m:sSup>
                          <m:r>
                            <a:rPr lang="en-US" sz="1456">
                              <a:latin typeface="Cambria Math" panose="02040503050406030204" pitchFamily="18" charset="0"/>
                              <a:ea typeface="Calibri" panose="020F0502020204030204" pitchFamily="34" charset="0"/>
                              <a:cs typeface="Cambria Math" panose="02040503050406030204" pitchFamily="18" charset="0"/>
                            </a:rPr>
                            <m:t>⟺</m:t>
                          </m:r>
                          <m:r>
                            <a:rPr lang="en-US" sz="1456" i="1">
                              <a:latin typeface="Cambria Math" panose="02040503050406030204" pitchFamily="18" charset="0"/>
                              <a:ea typeface="Calibri" panose="020F0502020204030204" pitchFamily="34" charset="0"/>
                            </a:rPr>
                            <m:t> 2</m:t>
                          </m:r>
                          <m:sSub>
                            <m:sSubPr>
                              <m:ctrlPr>
                                <a:rPr lang="en-US" sz="1456" i="1">
                                  <a:latin typeface="Cambria Math" panose="02040503050406030204" pitchFamily="18" charset="0"/>
                                  <a:ea typeface="Calibri" panose="020F0502020204030204" pitchFamily="34" charset="0"/>
                                </a:rPr>
                              </m:ctrlPr>
                            </m:sSubPr>
                            <m:e>
                              <m:r>
                                <a:rPr lang="en-US" sz="1456" i="1">
                                  <a:latin typeface="Cambria Math" panose="02040503050406030204" pitchFamily="18" charset="0"/>
                                  <a:ea typeface="Calibri" panose="020F0502020204030204" pitchFamily="34" charset="0"/>
                                </a:rPr>
                                <m:t>𝐻</m:t>
                              </m:r>
                            </m:e>
                            <m:sub>
                              <m:r>
                                <a:rPr lang="en-US" sz="1456" i="1">
                                  <a:latin typeface="Cambria Math" panose="02040503050406030204" pitchFamily="18" charset="0"/>
                                  <a:ea typeface="Calibri" panose="020F0502020204030204" pitchFamily="34" charset="0"/>
                                </a:rPr>
                                <m:t>2</m:t>
                              </m:r>
                            </m:sub>
                          </m:sSub>
                          <m:r>
                            <a:rPr lang="en-US" sz="1456" i="1">
                              <a:latin typeface="Cambria Math" panose="02040503050406030204" pitchFamily="18" charset="0"/>
                              <a:ea typeface="Calibri" panose="020F0502020204030204" pitchFamily="34" charset="0"/>
                            </a:rPr>
                            <m:t>𝑆</m:t>
                          </m:r>
                        </m:oMath>
                      </m:oMathPara>
                    </a14:m>
                    <a:endParaRPr lang="en-US" sz="1456" dirty="0">
                      <a:latin typeface="Calibri" panose="020F0502020204030204" pitchFamily="34" charset="0"/>
                      <a:ea typeface="Calibri" panose="020F0502020204030204" pitchFamily="34" charset="0"/>
                    </a:endParaRPr>
                  </a:p>
                  <a:p>
                    <a:pPr>
                      <a:lnSpc>
                        <a:spcPct val="150000"/>
                      </a:lnSpc>
                      <a:spcAft>
                        <a:spcPts val="697"/>
                      </a:spcAft>
                    </a:pPr>
                    <a:r>
                      <a:rPr lang="en-US" sz="1456" dirty="0">
                        <a:ea typeface="Calibri" panose="020F0502020204030204" pitchFamily="34" charset="0"/>
                      </a:rPr>
                      <a:t>  </a:t>
                    </a:r>
                    <a14:m>
                      <m:oMath xmlns:m="http://schemas.openxmlformats.org/officeDocument/2006/math">
                        <m:r>
                          <a:rPr lang="en-US" sz="1456" i="1">
                            <a:latin typeface="Cambria Math" panose="02040503050406030204" pitchFamily="18" charset="0"/>
                            <a:ea typeface="Calibri" panose="020F0502020204030204" pitchFamily="34" charset="0"/>
                          </a:rPr>
                          <m:t>𝐹</m:t>
                        </m:r>
                        <m:sSub>
                          <m:sSubPr>
                            <m:ctrlPr>
                              <a:rPr lang="en-US" sz="1456" i="1">
                                <a:latin typeface="Cambria Math" panose="02040503050406030204" pitchFamily="18" charset="0"/>
                                <a:ea typeface="Calibri" panose="020F0502020204030204" pitchFamily="34" charset="0"/>
                              </a:rPr>
                            </m:ctrlPr>
                          </m:sSubPr>
                          <m:e>
                            <m:r>
                              <a:rPr lang="en-US" sz="1456" i="1">
                                <a:latin typeface="Cambria Math" panose="02040503050406030204" pitchFamily="18" charset="0"/>
                                <a:ea typeface="Calibri" panose="020F0502020204030204" pitchFamily="34" charset="0"/>
                              </a:rPr>
                              <m:t>𝑒</m:t>
                            </m:r>
                          </m:e>
                          <m:sub>
                            <m:r>
                              <a:rPr lang="en-US" sz="1456" i="1">
                                <a:latin typeface="Cambria Math" panose="02040503050406030204" pitchFamily="18" charset="0"/>
                                <a:ea typeface="Calibri" panose="020F0502020204030204" pitchFamily="34" charset="0"/>
                              </a:rPr>
                              <m:t>3</m:t>
                            </m:r>
                          </m:sub>
                        </m:sSub>
                        <m:sSub>
                          <m:sSubPr>
                            <m:ctrlPr>
                              <a:rPr lang="en-US" sz="1456" i="1">
                                <a:latin typeface="Cambria Math" panose="02040503050406030204" pitchFamily="18" charset="0"/>
                                <a:ea typeface="Calibri" panose="020F0502020204030204" pitchFamily="34" charset="0"/>
                              </a:rPr>
                            </m:ctrlPr>
                          </m:sSubPr>
                          <m:e>
                            <m:r>
                              <a:rPr lang="en-US" sz="1456" i="1">
                                <a:latin typeface="Cambria Math" panose="02040503050406030204" pitchFamily="18" charset="0"/>
                                <a:ea typeface="Calibri" panose="020F0502020204030204" pitchFamily="34" charset="0"/>
                              </a:rPr>
                              <m:t>𝑆</m:t>
                            </m:r>
                          </m:e>
                          <m:sub>
                            <m:r>
                              <a:rPr lang="en-US" sz="1456" i="1">
                                <a:latin typeface="Cambria Math" panose="02040503050406030204" pitchFamily="18" charset="0"/>
                                <a:ea typeface="Calibri" panose="020F0502020204030204" pitchFamily="34" charset="0"/>
                              </a:rPr>
                              <m:t>4</m:t>
                            </m:r>
                          </m:sub>
                        </m:sSub>
                        <m:r>
                          <a:rPr lang="en-US" sz="1456" i="1">
                            <a:latin typeface="Cambria Math" panose="02040503050406030204" pitchFamily="18" charset="0"/>
                            <a:ea typeface="Calibri" panose="020F0502020204030204" pitchFamily="34" charset="0"/>
                          </a:rPr>
                          <m:t>+ 2</m:t>
                        </m:r>
                        <m:sSup>
                          <m:sSupPr>
                            <m:ctrlPr>
                              <a:rPr lang="en-US" sz="1456" i="1">
                                <a:latin typeface="Cambria Math" panose="02040503050406030204" pitchFamily="18" charset="0"/>
                                <a:ea typeface="Calibri" panose="020F0502020204030204" pitchFamily="34" charset="0"/>
                              </a:rPr>
                            </m:ctrlPr>
                          </m:sSupPr>
                          <m:e>
                            <m:r>
                              <a:rPr lang="en-US" sz="1456" i="1">
                                <a:latin typeface="Cambria Math" panose="02040503050406030204" pitchFamily="18" charset="0"/>
                                <a:ea typeface="Calibri" panose="020F0502020204030204" pitchFamily="34" charset="0"/>
                              </a:rPr>
                              <m:t>𝑆</m:t>
                            </m:r>
                          </m:e>
                          <m:sup>
                            <m:r>
                              <a:rPr lang="en-US" sz="1456" i="1">
                                <a:latin typeface="Cambria Math" panose="02040503050406030204" pitchFamily="18" charset="0"/>
                                <a:ea typeface="Calibri" panose="020F0502020204030204" pitchFamily="34" charset="0"/>
                              </a:rPr>
                              <m:t>0 </m:t>
                            </m:r>
                          </m:sup>
                        </m:sSup>
                        <m:r>
                          <a:rPr lang="en-US" sz="1456">
                            <a:latin typeface="Cambria Math" panose="02040503050406030204" pitchFamily="18" charset="0"/>
                            <a:ea typeface="Calibri" panose="020F0502020204030204" pitchFamily="34" charset="0"/>
                            <a:cs typeface="Cambria Math" panose="02040503050406030204" pitchFamily="18" charset="0"/>
                          </a:rPr>
                          <m:t>⟺ </m:t>
                        </m:r>
                        <m:r>
                          <a:rPr lang="en-US" sz="1456" i="1">
                            <a:latin typeface="Cambria Math" panose="02040503050406030204" pitchFamily="18" charset="0"/>
                            <a:ea typeface="Calibri" panose="020F0502020204030204" pitchFamily="34" charset="0"/>
                          </a:rPr>
                          <m:t>3</m:t>
                        </m:r>
                        <m:r>
                          <a:rPr lang="en-US" sz="1456" i="1">
                            <a:latin typeface="Cambria Math" panose="02040503050406030204" pitchFamily="18" charset="0"/>
                            <a:ea typeface="Calibri" panose="020F0502020204030204" pitchFamily="34" charset="0"/>
                          </a:rPr>
                          <m:t>𝐹𝑒</m:t>
                        </m:r>
                        <m:sSub>
                          <m:sSubPr>
                            <m:ctrlPr>
                              <a:rPr lang="en-US" sz="1456" i="1">
                                <a:latin typeface="Cambria Math" panose="02040503050406030204" pitchFamily="18" charset="0"/>
                                <a:ea typeface="Calibri" panose="020F0502020204030204" pitchFamily="34" charset="0"/>
                              </a:rPr>
                            </m:ctrlPr>
                          </m:sSubPr>
                          <m:e>
                            <m:r>
                              <a:rPr lang="en-US" sz="1456" i="1">
                                <a:latin typeface="Cambria Math" panose="02040503050406030204" pitchFamily="18" charset="0"/>
                                <a:ea typeface="Calibri" panose="020F0502020204030204" pitchFamily="34" charset="0"/>
                              </a:rPr>
                              <m:t>𝑆</m:t>
                            </m:r>
                          </m:e>
                          <m:sub>
                            <m:r>
                              <a:rPr lang="en-US" sz="1456" i="1">
                                <a:latin typeface="Cambria Math" panose="02040503050406030204" pitchFamily="18" charset="0"/>
                                <a:ea typeface="Calibri" panose="020F0502020204030204" pitchFamily="34" charset="0"/>
                              </a:rPr>
                              <m:t>2</m:t>
                            </m:r>
                          </m:sub>
                        </m:sSub>
                      </m:oMath>
                    </a14:m>
                    <a:endParaRPr lang="en-US" sz="1456" dirty="0">
                      <a:latin typeface="Calibri" panose="020F0502020204030204" pitchFamily="34" charset="0"/>
                      <a:ea typeface="Calibri" panose="020F0502020204030204" pitchFamily="34" charset="0"/>
                    </a:endParaRPr>
                  </a:p>
                </p:txBody>
              </p:sp>
            </mc:Choice>
            <mc:Fallback xmlns="">
              <p:sp>
                <p:nvSpPr>
                  <p:cNvPr id="94" name="TextBox 93">
                    <a:extLst>
                      <a:ext uri="{FF2B5EF4-FFF2-40B4-BE49-F238E27FC236}">
                        <a16:creationId xmlns:a16="http://schemas.microsoft.com/office/drawing/2014/main" id="{F0DF1CA4-2F5D-597E-3ECE-9E0CB83983F3}"/>
                      </a:ext>
                    </a:extLst>
                  </p:cNvPr>
                  <p:cNvSpPr txBox="1">
                    <a:spLocks noRot="1" noChangeAspect="1" noMove="1" noResize="1" noEditPoints="1" noAdjustHandles="1" noChangeArrowheads="1" noChangeShapeType="1" noTextEdit="1"/>
                  </p:cNvSpPr>
                  <p:nvPr/>
                </p:nvSpPr>
                <p:spPr>
                  <a:xfrm>
                    <a:off x="29935485" y="25115627"/>
                    <a:ext cx="7465609" cy="2201548"/>
                  </a:xfrm>
                  <a:prstGeom prst="rect">
                    <a:avLst/>
                  </a:prstGeom>
                  <a:blipFill>
                    <a:blip r:embed="rId18"/>
                    <a:stretch>
                      <a:fillRect/>
                    </a:stretch>
                  </a:blipFill>
                  <a:ln>
                    <a:solidFill>
                      <a:schemeClr val="tx1"/>
                    </a:solidFill>
                  </a:ln>
                  <a:effectLst>
                    <a:outerShdw blurRad="50800" dist="38100" dir="2700000" algn="tl" rotWithShape="0">
                      <a:prstClr val="black">
                        <a:alpha val="40000"/>
                      </a:prstClr>
                    </a:outerShdw>
                  </a:effectLst>
                </p:spPr>
                <p:txBody>
                  <a:bodyPr/>
                  <a:lstStyle/>
                  <a:p>
                    <a:r>
                      <a:rPr lang="en-US">
                        <a:noFill/>
                      </a:rPr>
                      <a:t> </a:t>
                    </a:r>
                  </a:p>
                </p:txBody>
              </p:sp>
            </mc:Fallback>
          </mc:AlternateContent>
        </p:grpSp>
        <p:sp>
          <p:nvSpPr>
            <p:cNvPr id="34" name="TextBox 33">
              <a:extLst>
                <a:ext uri="{FF2B5EF4-FFF2-40B4-BE49-F238E27FC236}">
                  <a16:creationId xmlns:a16="http://schemas.microsoft.com/office/drawing/2014/main" id="{F66D4EDB-38CE-2B5F-0524-C1BB0B584F81}"/>
                </a:ext>
              </a:extLst>
            </p:cNvPr>
            <p:cNvSpPr txBox="1"/>
            <p:nvPr/>
          </p:nvSpPr>
          <p:spPr>
            <a:xfrm>
              <a:off x="27283215" y="23670045"/>
              <a:ext cx="13995535" cy="5011052"/>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2400" dirty="0">
                  <a:solidFill>
                    <a:srgbClr val="0D0D0D"/>
                  </a:solidFill>
                  <a:latin typeface="Georgia" panose="02040502050405020303" pitchFamily="18" charset="0"/>
                </a:rPr>
                <a:t>Pyrite formation, occurring under fluctuating anoxic conditions, involves sulfate reduction mediated by bacteria, which accelerates sulfide generation</a:t>
              </a:r>
            </a:p>
            <a:p>
              <a:pPr marL="342900" indent="-342900">
                <a:lnSpc>
                  <a:spcPct val="150000"/>
                </a:lnSpc>
                <a:buFont typeface="Wingdings" panose="05000000000000000000" pitchFamily="2" charset="2"/>
                <a:buChar char="Ø"/>
              </a:pPr>
              <a:r>
                <a:rPr lang="en-US" sz="2400" dirty="0">
                  <a:solidFill>
                    <a:srgbClr val="0D0D0D"/>
                  </a:solidFill>
                  <a:latin typeface="Georgia" panose="02040502050405020303" pitchFamily="18" charset="0"/>
                </a:rPr>
                <a:t>Lithium enrichment in pyrite may occur due to its adsorption facilitated by organic matter and benthic organisms. </a:t>
              </a:r>
            </a:p>
            <a:p>
              <a:pPr marL="342900" indent="-342900">
                <a:lnSpc>
                  <a:spcPct val="150000"/>
                </a:lnSpc>
                <a:buFont typeface="Wingdings" panose="05000000000000000000" pitchFamily="2" charset="2"/>
                <a:buChar char="Ø"/>
              </a:pPr>
              <a:r>
                <a:rPr lang="en-US" sz="2400" dirty="0">
                  <a:solidFill>
                    <a:srgbClr val="0D0D0D"/>
                  </a:solidFill>
                  <a:latin typeface="Georgia" panose="02040502050405020303" pitchFamily="18" charset="0"/>
                </a:rPr>
                <a:t>Lithiation of pyrite occurs in conjunction with organic matter and explains the high leachability of lithium in this association. Geological processes, including pyrite formation and sulfate reduction, may play crucial roles in lithium geochemistry.</a:t>
              </a:r>
            </a:p>
            <a:p>
              <a:pPr marL="342900" indent="-342900">
                <a:lnSpc>
                  <a:spcPct val="150000"/>
                </a:lnSpc>
                <a:buFont typeface="Wingdings" panose="05000000000000000000" pitchFamily="2" charset="2"/>
                <a:buChar char="Ø"/>
              </a:pPr>
              <a:r>
                <a:rPr lang="en-US" sz="2400" dirty="0">
                  <a:solidFill>
                    <a:srgbClr val="0D0D0D"/>
                  </a:solidFill>
                  <a:latin typeface="Georgia" panose="02040502050405020303" pitchFamily="18" charset="0"/>
                </a:rPr>
                <a:t>Isotopic studies indicate the variability of lithium sources and processes, contributing to its complex behavior in sedimentary rocks</a:t>
              </a:r>
              <a:endParaRPr lang="en-US" sz="2400" dirty="0">
                <a:latin typeface="Georgia" panose="02040502050405020303" pitchFamily="18" charset="0"/>
              </a:endParaRPr>
            </a:p>
          </p:txBody>
        </p:sp>
        <p:sp>
          <p:nvSpPr>
            <p:cNvPr id="54" name="TextBox 53">
              <a:extLst>
                <a:ext uri="{FF2B5EF4-FFF2-40B4-BE49-F238E27FC236}">
                  <a16:creationId xmlns:a16="http://schemas.microsoft.com/office/drawing/2014/main" id="{E262509F-5323-D6D4-84BF-501399FD7BA9}"/>
                </a:ext>
              </a:extLst>
            </p:cNvPr>
            <p:cNvSpPr txBox="1"/>
            <p:nvPr/>
          </p:nvSpPr>
          <p:spPr>
            <a:xfrm>
              <a:off x="28475096" y="16569901"/>
              <a:ext cx="11698910" cy="521361"/>
            </a:xfrm>
            <a:prstGeom prst="rect">
              <a:avLst/>
            </a:prstGeom>
            <a:noFill/>
          </p:spPr>
          <p:txBody>
            <a:bodyPr wrap="square" rtlCol="0">
              <a:spAutoFit/>
            </a:bodyPr>
            <a:lstStyle/>
            <a:p>
              <a:pPr algn="ctr"/>
              <a:r>
                <a:rPr lang="en-US" sz="2788" cap="small" dirty="0">
                  <a:latin typeface="Georgia" panose="02040502050405020303" pitchFamily="18" charset="0"/>
                  <a:ea typeface="Cambria" panose="02040503050406030204" pitchFamily="18" charset="0"/>
                </a:rPr>
                <a:t>Mechanistic Model for lithium Enrichment in Sedimentary Pyrite</a:t>
              </a:r>
            </a:p>
          </p:txBody>
        </p:sp>
      </p:grpSp>
      <p:pic>
        <p:nvPicPr>
          <p:cNvPr id="3" name="Picture 2">
            <a:extLst>
              <a:ext uri="{FF2B5EF4-FFF2-40B4-BE49-F238E27FC236}">
                <a16:creationId xmlns:a16="http://schemas.microsoft.com/office/drawing/2014/main" id="{C3CD7156-F04D-80EF-0365-1A2C70B08F1B}"/>
              </a:ext>
            </a:extLst>
          </p:cNvPr>
          <p:cNvPicPr>
            <a:picLocks noChangeAspect="1"/>
          </p:cNvPicPr>
          <p:nvPr/>
        </p:nvPicPr>
        <p:blipFill>
          <a:blip r:embed="rId19"/>
          <a:stretch>
            <a:fillRect/>
          </a:stretch>
        </p:blipFill>
        <p:spPr>
          <a:xfrm>
            <a:off x="37259581" y="2721370"/>
            <a:ext cx="5129585" cy="1348160"/>
          </a:xfrm>
          <a:prstGeom prst="rect">
            <a:avLst/>
          </a:prstGeom>
        </p:spPr>
      </p:pic>
      <p:pic>
        <p:nvPicPr>
          <p:cNvPr id="1026" name="Picture 2" descr="IsoBioGem Lab logo with the s and o in red. ">
            <a:extLst>
              <a:ext uri="{FF2B5EF4-FFF2-40B4-BE49-F238E27FC236}">
                <a16:creationId xmlns:a16="http://schemas.microsoft.com/office/drawing/2014/main" id="{2A2CC77B-83E5-41FD-9C8B-4C75E8BA5D6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3888" y="2721370"/>
            <a:ext cx="5129585" cy="1338842"/>
          </a:xfrm>
          <a:prstGeom prst="rect">
            <a:avLst/>
          </a:prstGeom>
          <a:noFill/>
          <a:extLst>
            <a:ext uri="{909E8E84-426E-40DD-AFC4-6F175D3DCCD1}">
              <a14:hiddenFill xmlns:a14="http://schemas.microsoft.com/office/drawing/2010/main">
                <a:solidFill>
                  <a:srgbClr val="FFFFFF"/>
                </a:solidFill>
              </a14:hiddenFill>
            </a:ext>
          </a:extLst>
        </p:spPr>
      </p:pic>
      <p:grpSp>
        <p:nvGrpSpPr>
          <p:cNvPr id="71" name="Group 70">
            <a:extLst>
              <a:ext uri="{FF2B5EF4-FFF2-40B4-BE49-F238E27FC236}">
                <a16:creationId xmlns:a16="http://schemas.microsoft.com/office/drawing/2014/main" id="{A4F26FB7-5CE1-7567-CBDE-986D3DA131DD}"/>
              </a:ext>
            </a:extLst>
          </p:cNvPr>
          <p:cNvGrpSpPr/>
          <p:nvPr/>
        </p:nvGrpSpPr>
        <p:grpSpPr>
          <a:xfrm>
            <a:off x="28247937" y="6047750"/>
            <a:ext cx="14284002" cy="8778819"/>
            <a:chOff x="12925360" y="6202854"/>
            <a:chExt cx="13992826" cy="8401099"/>
          </a:xfrm>
        </p:grpSpPr>
        <p:pic>
          <p:nvPicPr>
            <p:cNvPr id="32" name="Picture 31" descr="A screenshot of a computer&#10;&#10;Description automatically generated">
              <a:extLst>
                <a:ext uri="{FF2B5EF4-FFF2-40B4-BE49-F238E27FC236}">
                  <a16:creationId xmlns:a16="http://schemas.microsoft.com/office/drawing/2014/main" id="{56ABDBB4-FD7A-14F8-80F7-0056DC247EAF}"/>
                </a:ext>
              </a:extLst>
            </p:cNvPr>
            <p:cNvPicPr>
              <a:picLocks noChangeAspect="1"/>
            </p:cNvPicPr>
            <p:nvPr/>
          </p:nvPicPr>
          <p:blipFill rotWithShape="1">
            <a:blip r:embed="rId21">
              <a:extLst>
                <a:ext uri="{28A0092B-C50C-407E-A947-70E740481C1C}">
                  <a14:useLocalDpi xmlns:a14="http://schemas.microsoft.com/office/drawing/2010/main" val="0"/>
                </a:ext>
              </a:extLst>
            </a:blip>
            <a:srcRect t="1" b="32337"/>
            <a:stretch/>
          </p:blipFill>
          <p:spPr>
            <a:xfrm>
              <a:off x="13102760" y="6202854"/>
              <a:ext cx="7210547" cy="3203555"/>
            </a:xfrm>
            <a:prstGeom prst="rect">
              <a:avLst/>
            </a:prstGeom>
            <a:ln w="12700" cap="sq">
              <a:solidFill>
                <a:srgbClr val="000000"/>
              </a:solidFill>
              <a:miter lim="800000"/>
            </a:ln>
            <a:effectLst>
              <a:outerShdw blurRad="57150" dist="50800" dir="2700000" algn="tl" rotWithShape="0">
                <a:srgbClr val="000000">
                  <a:alpha val="40000"/>
                </a:srgbClr>
              </a:outerShdw>
            </a:effectLst>
          </p:spPr>
        </p:pic>
        <p:grpSp>
          <p:nvGrpSpPr>
            <p:cNvPr id="25" name="Group 24">
              <a:extLst>
                <a:ext uri="{FF2B5EF4-FFF2-40B4-BE49-F238E27FC236}">
                  <a16:creationId xmlns:a16="http://schemas.microsoft.com/office/drawing/2014/main" id="{2AA9DB8C-5842-E57B-650F-B5B097FCB03F}"/>
                </a:ext>
              </a:extLst>
            </p:cNvPr>
            <p:cNvGrpSpPr/>
            <p:nvPr/>
          </p:nvGrpSpPr>
          <p:grpSpPr>
            <a:xfrm>
              <a:off x="13085364" y="9563286"/>
              <a:ext cx="7203511" cy="2967467"/>
              <a:chOff x="20808055" y="8362735"/>
              <a:chExt cx="13834601" cy="6475626"/>
            </a:xfrm>
          </p:grpSpPr>
          <p:pic>
            <p:nvPicPr>
              <p:cNvPr id="26" name="Picture 25" descr="A picture containing text, screenshot, colorfulness, parallel&#10;&#10;Description automatically generated">
                <a:extLst>
                  <a:ext uri="{FF2B5EF4-FFF2-40B4-BE49-F238E27FC236}">
                    <a16:creationId xmlns:a16="http://schemas.microsoft.com/office/drawing/2014/main" id="{020E8EFF-D9F0-906F-1B64-FB6FBA23F550}"/>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2642972" y="8459182"/>
                <a:ext cx="11999684" cy="6379179"/>
              </a:xfrm>
              <a:prstGeom prst="rect">
                <a:avLst/>
              </a:prstGeom>
              <a:ln w="12700" cap="sq">
                <a:solidFill>
                  <a:srgbClr val="000000"/>
                </a:solidFill>
                <a:miter lim="800000"/>
              </a:ln>
              <a:effectLst>
                <a:outerShdw blurRad="57150" dist="50800" dir="2700000" algn="tl" rotWithShape="0">
                  <a:srgbClr val="000000">
                    <a:alpha val="40000"/>
                  </a:srgbClr>
                </a:outerShdw>
              </a:effectLst>
            </p:spPr>
          </p:pic>
          <p:grpSp>
            <p:nvGrpSpPr>
              <p:cNvPr id="27" name="Group 26">
                <a:extLst>
                  <a:ext uri="{FF2B5EF4-FFF2-40B4-BE49-F238E27FC236}">
                    <a16:creationId xmlns:a16="http://schemas.microsoft.com/office/drawing/2014/main" id="{FDB0F454-894B-A06C-D40F-B1F48CBEA8DD}"/>
                  </a:ext>
                </a:extLst>
              </p:cNvPr>
              <p:cNvGrpSpPr/>
              <p:nvPr/>
            </p:nvGrpSpPr>
            <p:grpSpPr>
              <a:xfrm>
                <a:off x="20808055" y="8362735"/>
                <a:ext cx="1970156" cy="5304958"/>
                <a:chOff x="-1277173" y="5934974"/>
                <a:chExt cx="1970156" cy="5304958"/>
              </a:xfrm>
            </p:grpSpPr>
            <p:pic>
              <p:nvPicPr>
                <p:cNvPr id="28" name="Picture 27" descr="A picture containing screenshot, text, line, rectangle&#10;&#10;Description automatically generated">
                  <a:extLst>
                    <a:ext uri="{FF2B5EF4-FFF2-40B4-BE49-F238E27FC236}">
                      <a16:creationId xmlns:a16="http://schemas.microsoft.com/office/drawing/2014/main" id="{32DB111B-98C8-EC55-C689-93269DDAEEAC}"/>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166340" y="7155716"/>
                  <a:ext cx="1665122" cy="1146659"/>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29" name="Picture 28" descr="A picture containing text, screenshot, colorfulness&#10;&#10;Description automatically generated">
                  <a:extLst>
                    <a:ext uri="{FF2B5EF4-FFF2-40B4-BE49-F238E27FC236}">
                      <a16:creationId xmlns:a16="http://schemas.microsoft.com/office/drawing/2014/main" id="{408ADF19-B57D-0834-2681-4F9BEEA95137}"/>
                    </a:ext>
                  </a:extLst>
                </p:cNvPr>
                <p:cNvPicPr>
                  <a:picLocks noChangeAspect="1"/>
                </p:cNvPicPr>
                <p:nvPr/>
              </p:nvPicPr>
              <p:blipFill rotWithShape="1">
                <a:blip r:embed="rId24">
                  <a:extLst>
                    <a:ext uri="{28A0092B-C50C-407E-A947-70E740481C1C}">
                      <a14:useLocalDpi xmlns:a14="http://schemas.microsoft.com/office/drawing/2010/main" val="0"/>
                    </a:ext>
                  </a:extLst>
                </a:blip>
                <a:srcRect l="666"/>
                <a:stretch/>
              </p:blipFill>
              <p:spPr>
                <a:xfrm>
                  <a:off x="-1161315" y="8776539"/>
                  <a:ext cx="1648583" cy="2463393"/>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30" name="TextBox 29">
                  <a:extLst>
                    <a:ext uri="{FF2B5EF4-FFF2-40B4-BE49-F238E27FC236}">
                      <a16:creationId xmlns:a16="http://schemas.microsoft.com/office/drawing/2014/main" id="{01CC1941-585F-4324-B2F1-B8C8B452C7B5}"/>
                    </a:ext>
                  </a:extLst>
                </p:cNvPr>
                <p:cNvSpPr txBox="1"/>
                <p:nvPr/>
              </p:nvSpPr>
              <p:spPr>
                <a:xfrm>
                  <a:off x="-1277173" y="5934974"/>
                  <a:ext cx="1970156" cy="1192675"/>
                </a:xfrm>
                <a:prstGeom prst="rect">
                  <a:avLst/>
                </a:prstGeom>
                <a:noFill/>
                <a:ln w="12700">
                  <a:noFill/>
                </a:ln>
              </p:spPr>
              <p:txBody>
                <a:bodyPr wrap="square" rtlCol="0">
                  <a:spAutoFit/>
                </a:bodyPr>
                <a:lstStyle/>
                <a:p>
                  <a:pPr algn="ctr">
                    <a:lnSpc>
                      <a:spcPct val="85000"/>
                    </a:lnSpc>
                  </a:pPr>
                  <a:r>
                    <a:rPr lang="en-US" sz="1220" dirty="0">
                      <a:latin typeface="Georgia" panose="02040502050405020303" pitchFamily="18" charset="0"/>
                    </a:rPr>
                    <a:t>XRD Mineralogy Key</a:t>
                  </a:r>
                </a:p>
              </p:txBody>
            </p:sp>
          </p:grpSp>
        </p:grpSp>
        <p:sp>
          <p:nvSpPr>
            <p:cNvPr id="65" name="TextBox 64">
              <a:extLst>
                <a:ext uri="{FF2B5EF4-FFF2-40B4-BE49-F238E27FC236}">
                  <a16:creationId xmlns:a16="http://schemas.microsoft.com/office/drawing/2014/main" id="{29C6865F-E93A-1447-21D8-0DD3FEEB1E34}"/>
                </a:ext>
              </a:extLst>
            </p:cNvPr>
            <p:cNvSpPr txBox="1"/>
            <p:nvPr/>
          </p:nvSpPr>
          <p:spPr>
            <a:xfrm>
              <a:off x="20504236" y="6319704"/>
              <a:ext cx="6413950" cy="7976417"/>
            </a:xfrm>
            <a:prstGeom prst="rect">
              <a:avLst/>
            </a:prstGeom>
            <a:noFill/>
            <a:ln w="12700">
              <a:noFill/>
            </a:ln>
          </p:spPr>
          <p:txBody>
            <a:bodyPr wrap="square" rtlCol="0">
              <a:spAutoFit/>
            </a:bodyPr>
            <a:lstStyle/>
            <a:p>
              <a:pPr marL="248917" indent="-248917">
                <a:lnSpc>
                  <a:spcPct val="150000"/>
                </a:lnSpc>
                <a:buFont typeface="Wingdings" panose="05000000000000000000" pitchFamily="2" charset="2"/>
                <a:buChar char="v"/>
              </a:pPr>
              <a:r>
                <a:rPr lang="en-US" sz="2400" dirty="0">
                  <a:latin typeface="Georgia" panose="02040502050405020303" pitchFamily="18" charset="0"/>
                  <a:ea typeface="Times New Roman" panose="02020603050405020304" pitchFamily="18" charset="0"/>
                  <a:cs typeface="Calibri" panose="020F0502020204030204" pitchFamily="34" charset="0"/>
                </a:rPr>
                <a:t>Samples with higher carbonate content usually have lower pyrite content</a:t>
              </a:r>
            </a:p>
            <a:p>
              <a:pPr marL="248917" indent="-248917">
                <a:lnSpc>
                  <a:spcPct val="150000"/>
                </a:lnSpc>
                <a:buFont typeface="Wingdings" panose="05000000000000000000" pitchFamily="2" charset="2"/>
                <a:buChar char="v"/>
              </a:pPr>
              <a:r>
                <a:rPr lang="en-US" sz="2400" dirty="0">
                  <a:latin typeface="Georgia" panose="02040502050405020303" pitchFamily="18" charset="0"/>
                  <a:ea typeface="Times New Roman" panose="02020603050405020304" pitchFamily="18" charset="0"/>
                  <a:cs typeface="Calibri" panose="020F0502020204030204" pitchFamily="34" charset="0"/>
                </a:rPr>
                <a:t>Three sample classes- </a:t>
              </a:r>
              <a:r>
                <a:rPr lang="en-US" sz="2400" dirty="0" err="1">
                  <a:latin typeface="Georgia" panose="02040502050405020303" pitchFamily="18" charset="0"/>
                  <a:ea typeface="Times New Roman" panose="02020603050405020304" pitchFamily="18" charset="0"/>
                  <a:cs typeface="Calibri" panose="020F0502020204030204" pitchFamily="34" charset="0"/>
                </a:rPr>
                <a:t>i</a:t>
              </a:r>
              <a:r>
                <a:rPr lang="en-US" sz="2400" dirty="0">
                  <a:latin typeface="Georgia" panose="02040502050405020303" pitchFamily="18" charset="0"/>
                  <a:ea typeface="Times New Roman" panose="02020603050405020304" pitchFamily="18" charset="0"/>
                  <a:cs typeface="Calibri" panose="020F0502020204030204" pitchFamily="34" charset="0"/>
                </a:rPr>
                <a:t>) high clay/low TOC-pyrite-carbonate (HCL), ii) medium clay/high pyrite-TOC/low carbonate (HPT), and iii) medium clay/high TOC/high carbonate (HTC).</a:t>
              </a:r>
            </a:p>
            <a:p>
              <a:pPr marL="248917" indent="-248917">
                <a:lnSpc>
                  <a:spcPct val="150000"/>
                </a:lnSpc>
                <a:buFont typeface="Wingdings" panose="05000000000000000000" pitchFamily="2" charset="2"/>
                <a:buChar char="v"/>
              </a:pPr>
              <a:r>
                <a:rPr lang="en-US" sz="2400" dirty="0" err="1">
                  <a:latin typeface="Georgia" panose="02040502050405020303" pitchFamily="18" charset="0"/>
                  <a:ea typeface="Times New Roman" panose="02020603050405020304" pitchFamily="18" charset="0"/>
                  <a:cs typeface="Calibri" panose="020F0502020204030204" pitchFamily="34" charset="0"/>
                </a:rPr>
                <a:t>Illitization</a:t>
              </a:r>
              <a:r>
                <a:rPr lang="en-US" sz="2400" dirty="0">
                  <a:latin typeface="Georgia" panose="02040502050405020303" pitchFamily="18" charset="0"/>
                  <a:ea typeface="Times New Roman" panose="02020603050405020304" pitchFamily="18" charset="0"/>
                  <a:cs typeface="Calibri" panose="020F0502020204030204" pitchFamily="34" charset="0"/>
                </a:rPr>
                <a:t> is an important process by which a significant fraction of Li gets mobilized, caused by smectite dewatering, and then incorporated into authigenic minerals</a:t>
              </a:r>
            </a:p>
            <a:p>
              <a:pPr marL="248917" indent="-248917">
                <a:lnSpc>
                  <a:spcPct val="150000"/>
                </a:lnSpc>
                <a:buFont typeface="Wingdings" panose="05000000000000000000" pitchFamily="2" charset="2"/>
                <a:buChar char="v"/>
              </a:pPr>
              <a:r>
                <a:rPr lang="en-US" sz="2400" dirty="0">
                  <a:latin typeface="Georgia" panose="02040502050405020303" pitchFamily="18" charset="0"/>
                  <a:ea typeface="Times New Roman" panose="02020603050405020304" pitchFamily="18" charset="0"/>
                  <a:cs typeface="Calibri" panose="020F0502020204030204" pitchFamily="34" charset="0"/>
                </a:rPr>
                <a:t>D1, D2, D3, E1, E2, and E3 correspond to the highest Li contents in the bulk rock- samples posing the least effect of carbonate, OM and pyrite dilution</a:t>
              </a:r>
            </a:p>
          </p:txBody>
        </p:sp>
        <p:sp>
          <p:nvSpPr>
            <p:cNvPr id="67" name="TextBox 66">
              <a:extLst>
                <a:ext uri="{FF2B5EF4-FFF2-40B4-BE49-F238E27FC236}">
                  <a16:creationId xmlns:a16="http://schemas.microsoft.com/office/drawing/2014/main" id="{37791C42-4053-C424-8129-1435C0576C6E}"/>
                </a:ext>
              </a:extLst>
            </p:cNvPr>
            <p:cNvSpPr txBox="1"/>
            <p:nvPr/>
          </p:nvSpPr>
          <p:spPr>
            <a:xfrm>
              <a:off x="12925360" y="12459316"/>
              <a:ext cx="7921297" cy="2144637"/>
            </a:xfrm>
            <a:prstGeom prst="rect">
              <a:avLst/>
            </a:prstGeom>
            <a:noFill/>
            <a:ln w="12700">
              <a:noFill/>
            </a:ln>
          </p:spPr>
          <p:txBody>
            <a:bodyPr wrap="square" rtlCol="0">
              <a:spAutoFit/>
            </a:bodyPr>
            <a:lstStyle/>
            <a:p>
              <a:pPr marL="248917" indent="-248917">
                <a:lnSpc>
                  <a:spcPct val="150000"/>
                </a:lnSpc>
                <a:buFont typeface="Wingdings" panose="05000000000000000000" pitchFamily="2" charset="2"/>
                <a:buChar char="v"/>
              </a:pPr>
              <a:r>
                <a:rPr lang="en-US" sz="2400" dirty="0">
                  <a:latin typeface="Georgia" panose="02040502050405020303" pitchFamily="18" charset="0"/>
                  <a:ea typeface="Times New Roman" panose="02020603050405020304" pitchFamily="18" charset="0"/>
                </a:rPr>
                <a:t> Negligible change in the quartz-plagioclase abundance, suggesting that these framework silicates neither have been affected by the burial diagenesis nor been altered by low-grade metamorphism</a:t>
              </a:r>
              <a:endParaRPr lang="en-US" sz="2400" dirty="0">
                <a:latin typeface="Georgia" panose="02040502050405020303" pitchFamily="18" charset="0"/>
              </a:endParaRPr>
            </a:p>
          </p:txBody>
        </p:sp>
      </p:grpSp>
      <p:grpSp>
        <p:nvGrpSpPr>
          <p:cNvPr id="103" name="Group 102">
            <a:extLst>
              <a:ext uri="{FF2B5EF4-FFF2-40B4-BE49-F238E27FC236}">
                <a16:creationId xmlns:a16="http://schemas.microsoft.com/office/drawing/2014/main" id="{CF430496-C3EF-0E74-47FA-56CD9063CCF2}"/>
              </a:ext>
            </a:extLst>
          </p:cNvPr>
          <p:cNvGrpSpPr/>
          <p:nvPr/>
        </p:nvGrpSpPr>
        <p:grpSpPr>
          <a:xfrm>
            <a:off x="22351440" y="8309664"/>
            <a:ext cx="4857594" cy="6518478"/>
            <a:chOff x="23053115" y="8335094"/>
            <a:chExt cx="4857594" cy="6518478"/>
          </a:xfrm>
        </p:grpSpPr>
        <p:pic>
          <p:nvPicPr>
            <p:cNvPr id="62" name="Picture 30">
              <a:extLst>
                <a:ext uri="{FF2B5EF4-FFF2-40B4-BE49-F238E27FC236}">
                  <a16:creationId xmlns:a16="http://schemas.microsoft.com/office/drawing/2014/main" id="{CB98FA36-3B7E-BF4A-3062-7D3FAAD6C099}"/>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5497153" y="13251847"/>
              <a:ext cx="2413556" cy="1601725"/>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60" name="Picture 59" descr="A graph with different colored squares and numbers&#10;&#10;Description automatically generated">
              <a:extLst>
                <a:ext uri="{FF2B5EF4-FFF2-40B4-BE49-F238E27FC236}">
                  <a16:creationId xmlns:a16="http://schemas.microsoft.com/office/drawing/2014/main" id="{A5F0F7F5-DDE5-97CB-2194-80F839E4F59F}"/>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3053115" y="8335094"/>
              <a:ext cx="2419706" cy="1611990"/>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48" name="Picture 22">
              <a:extLst>
                <a:ext uri="{FF2B5EF4-FFF2-40B4-BE49-F238E27FC236}">
                  <a16:creationId xmlns:a16="http://schemas.microsoft.com/office/drawing/2014/main" id="{EF34F227-DBE7-8EA2-E641-1E58883AD3D2}"/>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3053116" y="11607782"/>
              <a:ext cx="2419706" cy="1611973"/>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50" name="Picture 24">
              <a:extLst>
                <a:ext uri="{FF2B5EF4-FFF2-40B4-BE49-F238E27FC236}">
                  <a16:creationId xmlns:a16="http://schemas.microsoft.com/office/drawing/2014/main" id="{87BF88DD-1A9B-75B4-2C4B-0860714C1277}"/>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5497152" y="11609308"/>
              <a:ext cx="2413556" cy="1611990"/>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58" name="Picture 26">
              <a:extLst>
                <a:ext uri="{FF2B5EF4-FFF2-40B4-BE49-F238E27FC236}">
                  <a16:creationId xmlns:a16="http://schemas.microsoft.com/office/drawing/2014/main" id="{9E2F6A38-2670-A4A3-0CD2-ADC49EA3A6D3}"/>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5499891" y="9976721"/>
              <a:ext cx="2410817" cy="1611989"/>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59" name="Picture 28">
              <a:extLst>
                <a:ext uri="{FF2B5EF4-FFF2-40B4-BE49-F238E27FC236}">
                  <a16:creationId xmlns:a16="http://schemas.microsoft.com/office/drawing/2014/main" id="{762BCE32-9FEE-7EBC-8905-38AB87FF7D58}"/>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3053116" y="13251666"/>
              <a:ext cx="2419249" cy="1601906"/>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69" name="Picture 34">
              <a:extLst>
                <a:ext uri="{FF2B5EF4-FFF2-40B4-BE49-F238E27FC236}">
                  <a16:creationId xmlns:a16="http://schemas.microsoft.com/office/drawing/2014/main" id="{3ED1B79F-969C-CE25-21CC-AD4EA56D8B93}"/>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5499891" y="8335094"/>
              <a:ext cx="2410817" cy="1611990"/>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70" name="Picture 36">
              <a:extLst>
                <a:ext uri="{FF2B5EF4-FFF2-40B4-BE49-F238E27FC236}">
                  <a16:creationId xmlns:a16="http://schemas.microsoft.com/office/drawing/2014/main" id="{8B4DFE7D-2B56-CC68-CC97-E3F00329B482}"/>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3053572" y="9975913"/>
              <a:ext cx="2419249" cy="1611990"/>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grpSp>
      <p:grpSp>
        <p:nvGrpSpPr>
          <p:cNvPr id="101" name="Group 100">
            <a:extLst>
              <a:ext uri="{FF2B5EF4-FFF2-40B4-BE49-F238E27FC236}">
                <a16:creationId xmlns:a16="http://schemas.microsoft.com/office/drawing/2014/main" id="{72896A01-8E0D-3297-0C84-E742DFD716F7}"/>
              </a:ext>
            </a:extLst>
          </p:cNvPr>
          <p:cNvGrpSpPr/>
          <p:nvPr/>
        </p:nvGrpSpPr>
        <p:grpSpPr>
          <a:xfrm>
            <a:off x="1297595" y="13469384"/>
            <a:ext cx="11261407" cy="4717624"/>
            <a:chOff x="1297595" y="13469384"/>
            <a:chExt cx="11261407" cy="4717624"/>
          </a:xfrm>
        </p:grpSpPr>
        <p:pic>
          <p:nvPicPr>
            <p:cNvPr id="45" name="Picture 44" descr="A graph of different colored lines&#10;&#10;Description automatically generated">
              <a:extLst>
                <a:ext uri="{FF2B5EF4-FFF2-40B4-BE49-F238E27FC236}">
                  <a16:creationId xmlns:a16="http://schemas.microsoft.com/office/drawing/2014/main" id="{74C2A176-8D8F-5895-5642-6688FDBF15D2}"/>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1297595" y="13469384"/>
              <a:ext cx="5464896" cy="4717624"/>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47" name="Picture 46" descr="A graph with different colored bars&#10;&#10;Description automatically generated">
              <a:extLst>
                <a:ext uri="{FF2B5EF4-FFF2-40B4-BE49-F238E27FC236}">
                  <a16:creationId xmlns:a16="http://schemas.microsoft.com/office/drawing/2014/main" id="{24FA74DB-C081-0744-60E4-CF482F04D93D}"/>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045180" y="13469385"/>
              <a:ext cx="5513822" cy="4717623"/>
            </a:xfrm>
            <a:prstGeom prst="rect">
              <a:avLst/>
            </a:prstGeom>
            <a:ln w="12700" cap="sq">
              <a:solidFill>
                <a:srgbClr val="000000"/>
              </a:solidFill>
              <a:miter lim="800000"/>
            </a:ln>
            <a:effectLst>
              <a:outerShdw blurRad="57150" dist="50800" dir="2700000" algn="tl" rotWithShape="0">
                <a:srgbClr val="000000">
                  <a:alpha val="40000"/>
                </a:srgbClr>
              </a:outerShdw>
            </a:effectLst>
          </p:spPr>
        </p:pic>
      </p:grpSp>
      <p:sp>
        <p:nvSpPr>
          <p:cNvPr id="49" name="TextBox 48">
            <a:extLst>
              <a:ext uri="{FF2B5EF4-FFF2-40B4-BE49-F238E27FC236}">
                <a16:creationId xmlns:a16="http://schemas.microsoft.com/office/drawing/2014/main" id="{0317EEBE-426C-722E-8DFB-75BF4BAB1CEF}"/>
              </a:ext>
            </a:extLst>
          </p:cNvPr>
          <p:cNvSpPr txBox="1"/>
          <p:nvPr/>
        </p:nvSpPr>
        <p:spPr>
          <a:xfrm>
            <a:off x="4506844" y="18481384"/>
            <a:ext cx="8931417" cy="6119047"/>
          </a:xfrm>
          <a:prstGeom prst="rect">
            <a:avLst/>
          </a:prstGeom>
          <a:noFill/>
        </p:spPr>
        <p:txBody>
          <a:bodyPr wrap="square" rtlCol="0">
            <a:spAutoFit/>
          </a:bodyPr>
          <a:lstStyle/>
          <a:p>
            <a:pPr>
              <a:lnSpc>
                <a:spcPct val="150000"/>
              </a:lnSpc>
            </a:pPr>
            <a:r>
              <a:rPr lang="en-US" sz="2400" dirty="0">
                <a:latin typeface="Georgia" panose="02040502050405020303" pitchFamily="18" charset="0"/>
              </a:rPr>
              <a:t>In this context, we have shown a range of Li concentrations    (N= 5843) within the major hydrocarbon-producing basins. We can assume as a first-order approximation that organic-rich shales could be a source of Li. The second order of approximation is critical and challenging as we yet don’t fully understand the host phase of Li, whether it is within the clays, carbonates, organic matter, or pyrites. Here, in this study, we present a suite of samples from the Appalachian basin to showcase the potential of Li recovery from pyrites and a potential source of Li in our brines from the organic-rich source rocks.</a:t>
            </a:r>
            <a:endParaRPr lang="en-US" sz="4000" dirty="0">
              <a:latin typeface="Georgia" panose="02040502050405020303" pitchFamily="18" charset="0"/>
            </a:endParaRPr>
          </a:p>
        </p:txBody>
      </p:sp>
      <p:grpSp>
        <p:nvGrpSpPr>
          <p:cNvPr id="100" name="Group 99">
            <a:extLst>
              <a:ext uri="{FF2B5EF4-FFF2-40B4-BE49-F238E27FC236}">
                <a16:creationId xmlns:a16="http://schemas.microsoft.com/office/drawing/2014/main" id="{46192D18-DB6E-E287-33C3-91B076F1A13A}"/>
              </a:ext>
            </a:extLst>
          </p:cNvPr>
          <p:cNvGrpSpPr/>
          <p:nvPr/>
        </p:nvGrpSpPr>
        <p:grpSpPr>
          <a:xfrm>
            <a:off x="466933" y="18282103"/>
            <a:ext cx="3620133" cy="6260494"/>
            <a:chOff x="801800" y="18316137"/>
            <a:chExt cx="3620133" cy="6260494"/>
          </a:xfrm>
        </p:grpSpPr>
        <p:grpSp>
          <p:nvGrpSpPr>
            <p:cNvPr id="87" name="Group 86">
              <a:extLst>
                <a:ext uri="{FF2B5EF4-FFF2-40B4-BE49-F238E27FC236}">
                  <a16:creationId xmlns:a16="http://schemas.microsoft.com/office/drawing/2014/main" id="{2F5489BD-FE37-4E6F-62FB-F0BDA09ED590}"/>
                </a:ext>
              </a:extLst>
            </p:cNvPr>
            <p:cNvGrpSpPr/>
            <p:nvPr/>
          </p:nvGrpSpPr>
          <p:grpSpPr>
            <a:xfrm>
              <a:off x="806435" y="21574143"/>
              <a:ext cx="3615498" cy="3002488"/>
              <a:chOff x="472082" y="19064900"/>
              <a:chExt cx="5009717" cy="4404885"/>
            </a:xfrm>
          </p:grpSpPr>
          <p:pic>
            <p:nvPicPr>
              <p:cNvPr id="42" name="Picture 41" descr="A graph with a line&#10;&#10;Description automatically generated">
                <a:extLst>
                  <a:ext uri="{FF2B5EF4-FFF2-40B4-BE49-F238E27FC236}">
                    <a16:creationId xmlns:a16="http://schemas.microsoft.com/office/drawing/2014/main" id="{AC598FDB-64DB-2EBA-6868-7366F0D4B7D2}"/>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472082" y="19064900"/>
                <a:ext cx="5009717" cy="4404885"/>
              </a:xfrm>
              <a:prstGeom prst="rect">
                <a:avLst/>
              </a:prstGeom>
              <a:ln w="12700" cap="sq">
                <a:solidFill>
                  <a:srgbClr val="000000"/>
                </a:solidFill>
                <a:miter lim="800000"/>
              </a:ln>
              <a:effectLst>
                <a:outerShdw blurRad="57150" dist="50800" dir="2700000" algn="tl" rotWithShape="0">
                  <a:srgbClr val="000000">
                    <a:alpha val="40000"/>
                  </a:srgbClr>
                </a:outerShdw>
              </a:effectLst>
            </p:spPr>
          </p:pic>
          <p:cxnSp>
            <p:nvCxnSpPr>
              <p:cNvPr id="55" name="Straight Arrow Connector 54">
                <a:extLst>
                  <a:ext uri="{FF2B5EF4-FFF2-40B4-BE49-F238E27FC236}">
                    <a16:creationId xmlns:a16="http://schemas.microsoft.com/office/drawing/2014/main" id="{7199C16F-8110-3025-C82F-A64B4B9933D1}"/>
                  </a:ext>
                </a:extLst>
              </p:cNvPr>
              <p:cNvCxnSpPr>
                <a:cxnSpLocks/>
              </p:cNvCxnSpPr>
              <p:nvPr/>
            </p:nvCxnSpPr>
            <p:spPr>
              <a:xfrm flipV="1">
                <a:off x="3783486" y="19569666"/>
                <a:ext cx="0" cy="3544240"/>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26185AA8-1CB0-90A4-83A3-1A5B065221C7}"/>
                  </a:ext>
                </a:extLst>
              </p:cNvPr>
              <p:cNvCxnSpPr>
                <a:cxnSpLocks/>
              </p:cNvCxnSpPr>
              <p:nvPr/>
            </p:nvCxnSpPr>
            <p:spPr>
              <a:xfrm flipV="1">
                <a:off x="1448516" y="20499167"/>
                <a:ext cx="0" cy="2614739"/>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96CF09F1-BB9F-8E30-4770-0B3C2983BCF4}"/>
                  </a:ext>
                </a:extLst>
              </p:cNvPr>
              <p:cNvCxnSpPr>
                <a:cxnSpLocks/>
              </p:cNvCxnSpPr>
              <p:nvPr/>
            </p:nvCxnSpPr>
            <p:spPr>
              <a:xfrm flipV="1">
                <a:off x="1163156" y="21150632"/>
                <a:ext cx="0" cy="1963274"/>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E812AB8A-184E-EB15-66B6-B01B66DD99D5}"/>
                  </a:ext>
                </a:extLst>
              </p:cNvPr>
              <p:cNvCxnSpPr>
                <a:cxnSpLocks/>
              </p:cNvCxnSpPr>
              <p:nvPr/>
            </p:nvCxnSpPr>
            <p:spPr>
              <a:xfrm flipV="1">
                <a:off x="1009512" y="21647020"/>
                <a:ext cx="0" cy="1466886"/>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grpSp>
        <p:pic>
          <p:nvPicPr>
            <p:cNvPr id="89" name="Picture 88" descr="A graph with a line&#10;&#10;Description automatically generated">
              <a:extLst>
                <a:ext uri="{FF2B5EF4-FFF2-40B4-BE49-F238E27FC236}">
                  <a16:creationId xmlns:a16="http://schemas.microsoft.com/office/drawing/2014/main" id="{671B4427-2522-CB52-3492-7FCACD4E561B}"/>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801800" y="18316137"/>
              <a:ext cx="3615498" cy="3178993"/>
            </a:xfrm>
            <a:prstGeom prst="rect">
              <a:avLst/>
            </a:prstGeom>
            <a:ln w="12700" cap="sq">
              <a:solidFill>
                <a:srgbClr val="000000"/>
              </a:solidFill>
              <a:miter lim="800000"/>
            </a:ln>
            <a:effectLst>
              <a:outerShdw blurRad="57150" dist="50800" dir="2700000" algn="tl" rotWithShape="0">
                <a:srgbClr val="000000">
                  <a:alpha val="40000"/>
                </a:srgbClr>
              </a:outerShdw>
            </a:effectLst>
          </p:spPr>
        </p:pic>
      </p:grpSp>
      <p:sp>
        <p:nvSpPr>
          <p:cNvPr id="92" name="TextBox 91">
            <a:extLst>
              <a:ext uri="{FF2B5EF4-FFF2-40B4-BE49-F238E27FC236}">
                <a16:creationId xmlns:a16="http://schemas.microsoft.com/office/drawing/2014/main" id="{E425BECC-5B31-E31C-A254-6C1E4BF7B97E}"/>
              </a:ext>
            </a:extLst>
          </p:cNvPr>
          <p:cNvSpPr txBox="1"/>
          <p:nvPr/>
        </p:nvSpPr>
        <p:spPr>
          <a:xfrm>
            <a:off x="28230380" y="29207239"/>
            <a:ext cx="14241008" cy="646331"/>
          </a:xfrm>
          <a:prstGeom prst="rect">
            <a:avLst/>
          </a:prstGeom>
          <a:noFill/>
        </p:spPr>
        <p:txBody>
          <a:bodyPr wrap="square" rtlCol="0">
            <a:spAutoFit/>
          </a:bodyPr>
          <a:lstStyle/>
          <a:p>
            <a:r>
              <a:rPr lang="en-US" sz="1200" b="0" i="0" dirty="0">
                <a:solidFill>
                  <a:srgbClr val="222222"/>
                </a:solidFill>
                <a:effectLst/>
                <a:latin typeface="Georgia" panose="02040502050405020303" pitchFamily="18" charset="0"/>
              </a:rPr>
              <a:t>[1] Teng, F-Z., W. F. McDonough, R. L. Rudnick, C. </a:t>
            </a:r>
            <a:r>
              <a:rPr lang="en-US" sz="1200" b="0" i="0" dirty="0" err="1">
                <a:solidFill>
                  <a:srgbClr val="222222"/>
                </a:solidFill>
                <a:effectLst/>
                <a:latin typeface="Georgia" panose="02040502050405020303" pitchFamily="18" charset="0"/>
              </a:rPr>
              <a:t>Dalpé</a:t>
            </a:r>
            <a:r>
              <a:rPr lang="en-US" sz="1200" b="0" i="0" dirty="0">
                <a:solidFill>
                  <a:srgbClr val="222222"/>
                </a:solidFill>
                <a:effectLst/>
                <a:latin typeface="Georgia" panose="02040502050405020303" pitchFamily="18" charset="0"/>
              </a:rPr>
              <a:t>, P. B. </a:t>
            </a:r>
            <a:r>
              <a:rPr lang="en-US" sz="1200" b="0" i="0" dirty="0" err="1">
                <a:solidFill>
                  <a:srgbClr val="222222"/>
                </a:solidFill>
                <a:effectLst/>
                <a:latin typeface="Georgia" panose="02040502050405020303" pitchFamily="18" charset="0"/>
              </a:rPr>
              <a:t>Tomascak</a:t>
            </a:r>
            <a:r>
              <a:rPr lang="en-US" sz="1200" b="0" i="0" dirty="0">
                <a:solidFill>
                  <a:srgbClr val="222222"/>
                </a:solidFill>
                <a:effectLst/>
                <a:latin typeface="Georgia" panose="02040502050405020303" pitchFamily="18" charset="0"/>
              </a:rPr>
              <a:t>, B. W. Chappell, and S. Gao. "Lithium isotopic composition and concentration of the upper continental crust." </a:t>
            </a:r>
            <a:r>
              <a:rPr lang="en-US" sz="1200" b="0" i="1" dirty="0" err="1">
                <a:solidFill>
                  <a:srgbClr val="222222"/>
                </a:solidFill>
                <a:effectLst/>
                <a:latin typeface="Georgia" panose="02040502050405020303" pitchFamily="18" charset="0"/>
              </a:rPr>
              <a:t>Geochimica</a:t>
            </a:r>
            <a:r>
              <a:rPr lang="en-US" sz="1200" b="0" i="1" dirty="0">
                <a:solidFill>
                  <a:srgbClr val="222222"/>
                </a:solidFill>
                <a:effectLst/>
                <a:latin typeface="Georgia" panose="02040502050405020303" pitchFamily="18" charset="0"/>
              </a:rPr>
              <a:t> et </a:t>
            </a:r>
            <a:r>
              <a:rPr lang="en-US" sz="1200" b="0" i="1" dirty="0" err="1">
                <a:solidFill>
                  <a:srgbClr val="222222"/>
                </a:solidFill>
                <a:effectLst/>
                <a:latin typeface="Georgia" panose="02040502050405020303" pitchFamily="18" charset="0"/>
              </a:rPr>
              <a:t>Cosmochimica</a:t>
            </a:r>
            <a:r>
              <a:rPr lang="en-US" sz="1200" b="0" i="1" dirty="0">
                <a:solidFill>
                  <a:srgbClr val="222222"/>
                </a:solidFill>
                <a:effectLst/>
                <a:latin typeface="Georgia" panose="02040502050405020303" pitchFamily="18" charset="0"/>
              </a:rPr>
              <a:t> Acta</a:t>
            </a:r>
            <a:r>
              <a:rPr lang="en-US" sz="1200" b="0" i="0" dirty="0">
                <a:solidFill>
                  <a:srgbClr val="222222"/>
                </a:solidFill>
                <a:effectLst/>
                <a:latin typeface="Georgia" panose="02040502050405020303" pitchFamily="18" charset="0"/>
              </a:rPr>
              <a:t> 68, no. 20 (2004): 4167-4178.</a:t>
            </a:r>
          </a:p>
          <a:p>
            <a:r>
              <a:rPr lang="en-US" sz="1200" dirty="0">
                <a:latin typeface="Georgia" panose="02040502050405020303" pitchFamily="18" charset="0"/>
              </a:rPr>
              <a:t>[2] </a:t>
            </a:r>
            <a:r>
              <a:rPr lang="en-US" sz="1200" dirty="0" err="1">
                <a:latin typeface="Georgia" panose="02040502050405020303" pitchFamily="18" charset="0"/>
              </a:rPr>
              <a:t>Farrell,Ú</a:t>
            </a:r>
            <a:r>
              <a:rPr lang="en-US" sz="1200" dirty="0">
                <a:latin typeface="Georgia" panose="02040502050405020303" pitchFamily="18" charset="0"/>
              </a:rPr>
              <a:t>. C., </a:t>
            </a:r>
            <a:r>
              <a:rPr lang="en-US" sz="1200" dirty="0" err="1">
                <a:latin typeface="Georgia" panose="02040502050405020303" pitchFamily="18" charset="0"/>
              </a:rPr>
              <a:t>Samawi,R</a:t>
            </a:r>
            <a:r>
              <a:rPr lang="en-US" sz="1200" dirty="0">
                <a:latin typeface="Georgia" panose="02040502050405020303" pitchFamily="18" charset="0"/>
              </a:rPr>
              <a:t>., </a:t>
            </a:r>
            <a:r>
              <a:rPr lang="en-US" sz="1200" dirty="0" err="1">
                <a:latin typeface="Georgia" panose="02040502050405020303" pitchFamily="18" charset="0"/>
              </a:rPr>
              <a:t>Anjanappa,S</a:t>
            </a:r>
            <a:r>
              <a:rPr lang="en-US" sz="1200" dirty="0">
                <a:latin typeface="Georgia" panose="02040502050405020303" pitchFamily="18" charset="0"/>
              </a:rPr>
              <a:t>., </a:t>
            </a:r>
            <a:r>
              <a:rPr lang="en-US" sz="1200" dirty="0" err="1">
                <a:latin typeface="Georgia" panose="02040502050405020303" pitchFamily="18" charset="0"/>
              </a:rPr>
              <a:t>Klykov,R</a:t>
            </a:r>
            <a:r>
              <a:rPr lang="en-US" sz="1200" dirty="0">
                <a:latin typeface="Georgia" panose="02040502050405020303" pitchFamily="18" charset="0"/>
              </a:rPr>
              <a:t>., </a:t>
            </a:r>
            <a:r>
              <a:rPr lang="en-US" sz="1200" dirty="0" err="1">
                <a:latin typeface="Georgia" panose="02040502050405020303" pitchFamily="18" charset="0"/>
              </a:rPr>
              <a:t>Adeboye,O</a:t>
            </a:r>
            <a:r>
              <a:rPr lang="en-US" sz="1200" dirty="0">
                <a:latin typeface="Georgia" panose="02040502050405020303" pitchFamily="18" charset="0"/>
              </a:rPr>
              <a:t>. O., </a:t>
            </a:r>
            <a:r>
              <a:rPr lang="en-US" sz="1200" dirty="0" err="1">
                <a:latin typeface="Georgia" panose="02040502050405020303" pitchFamily="18" charset="0"/>
              </a:rPr>
              <a:t>Agic,H</a:t>
            </a:r>
            <a:r>
              <a:rPr lang="en-US" sz="1200" dirty="0">
                <a:latin typeface="Georgia" panose="02040502050405020303" pitchFamily="18" charset="0"/>
              </a:rPr>
              <a:t>., et al. (2021).The sedimentary </a:t>
            </a:r>
            <a:r>
              <a:rPr lang="en-US" sz="1200" dirty="0" err="1">
                <a:latin typeface="Georgia" panose="02040502050405020303" pitchFamily="18" charset="0"/>
              </a:rPr>
              <a:t>geochemistryand</a:t>
            </a:r>
            <a:r>
              <a:rPr lang="en-US" sz="1200" dirty="0">
                <a:latin typeface="Georgia" panose="02040502050405020303" pitchFamily="18" charset="0"/>
              </a:rPr>
              <a:t> paleo-environmentsproject.Geobiology,19(6), 545–556.</a:t>
            </a:r>
          </a:p>
        </p:txBody>
      </p:sp>
      <p:sp>
        <p:nvSpPr>
          <p:cNvPr id="93" name="TextBox 92">
            <a:extLst>
              <a:ext uri="{FF2B5EF4-FFF2-40B4-BE49-F238E27FC236}">
                <a16:creationId xmlns:a16="http://schemas.microsoft.com/office/drawing/2014/main" id="{8E07E255-E00D-AE1B-6743-F342D92CE796}"/>
              </a:ext>
            </a:extLst>
          </p:cNvPr>
          <p:cNvSpPr txBox="1"/>
          <p:nvPr/>
        </p:nvSpPr>
        <p:spPr>
          <a:xfrm>
            <a:off x="6372201" y="12764447"/>
            <a:ext cx="6784743" cy="276999"/>
          </a:xfrm>
          <a:prstGeom prst="rect">
            <a:avLst/>
          </a:prstGeom>
          <a:noFill/>
        </p:spPr>
        <p:txBody>
          <a:bodyPr wrap="square" rtlCol="0">
            <a:spAutoFit/>
          </a:bodyPr>
          <a:lstStyle/>
          <a:p>
            <a:pPr algn="r"/>
            <a:r>
              <a:rPr lang="en-US" sz="1200" dirty="0"/>
              <a:t>Data source: Farrell et al., 2021, The sedimentary geochemistry and paleo-environments project.</a:t>
            </a:r>
          </a:p>
        </p:txBody>
      </p:sp>
      <p:grpSp>
        <p:nvGrpSpPr>
          <p:cNvPr id="102" name="Group 101">
            <a:extLst>
              <a:ext uri="{FF2B5EF4-FFF2-40B4-BE49-F238E27FC236}">
                <a16:creationId xmlns:a16="http://schemas.microsoft.com/office/drawing/2014/main" id="{05576A0F-4767-D374-A438-B352376592A0}"/>
              </a:ext>
            </a:extLst>
          </p:cNvPr>
          <p:cNvGrpSpPr/>
          <p:nvPr/>
        </p:nvGrpSpPr>
        <p:grpSpPr>
          <a:xfrm>
            <a:off x="5190124" y="5028124"/>
            <a:ext cx="8171356" cy="7644680"/>
            <a:chOff x="5190124" y="5028124"/>
            <a:chExt cx="8171356" cy="7644680"/>
          </a:xfrm>
        </p:grpSpPr>
        <p:pic>
          <p:nvPicPr>
            <p:cNvPr id="97" name="Picture 96" descr="A map of the world&#10;&#10;Description automatically generated">
              <a:extLst>
                <a:ext uri="{FF2B5EF4-FFF2-40B4-BE49-F238E27FC236}">
                  <a16:creationId xmlns:a16="http://schemas.microsoft.com/office/drawing/2014/main" id="{0E33AA3A-9F8B-6434-681A-C4C201457B43}"/>
                </a:ext>
              </a:extLst>
            </p:cNvPr>
            <p:cNvPicPr>
              <a:picLocks noChangeAspect="1"/>
            </p:cNvPicPr>
            <p:nvPr/>
          </p:nvPicPr>
          <p:blipFill rotWithShape="1">
            <a:blip r:embed="rId37">
              <a:extLst>
                <a:ext uri="{28A0092B-C50C-407E-A947-70E740481C1C}">
                  <a14:useLocalDpi xmlns:a14="http://schemas.microsoft.com/office/drawing/2010/main" val="0"/>
                </a:ext>
              </a:extLst>
            </a:blip>
            <a:srcRect t="16788" b="16923"/>
            <a:stretch/>
          </p:blipFill>
          <p:spPr>
            <a:xfrm>
              <a:off x="5190124" y="5028124"/>
              <a:ext cx="8171356" cy="3741668"/>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99" name="Picture 98" descr="A map of the united states&#10;&#10;Description automatically generated">
              <a:extLst>
                <a:ext uri="{FF2B5EF4-FFF2-40B4-BE49-F238E27FC236}">
                  <a16:creationId xmlns:a16="http://schemas.microsoft.com/office/drawing/2014/main" id="{F32EFE1D-470C-6F76-2446-3BB833CBFC28}"/>
                </a:ext>
              </a:extLst>
            </p:cNvPr>
            <p:cNvPicPr>
              <a:picLocks noChangeAspect="1"/>
            </p:cNvPicPr>
            <p:nvPr/>
          </p:nvPicPr>
          <p:blipFill rotWithShape="1">
            <a:blip r:embed="rId38">
              <a:extLst>
                <a:ext uri="{28A0092B-C50C-407E-A947-70E740481C1C}">
                  <a14:useLocalDpi xmlns:a14="http://schemas.microsoft.com/office/drawing/2010/main" val="0"/>
                </a:ext>
              </a:extLst>
            </a:blip>
            <a:srcRect t="27984"/>
            <a:stretch/>
          </p:blipFill>
          <p:spPr>
            <a:xfrm>
              <a:off x="5820917" y="8931534"/>
              <a:ext cx="7347369" cy="3741270"/>
            </a:xfrm>
            <a:prstGeom prst="rect">
              <a:avLst/>
            </a:prstGeom>
            <a:ln w="12700" cap="sq">
              <a:solidFill>
                <a:srgbClr val="000000"/>
              </a:solidFill>
              <a:miter lim="800000"/>
            </a:ln>
            <a:effectLst>
              <a:outerShdw blurRad="57150" dist="50800" dir="2700000" algn="tl" rotWithShape="0">
                <a:srgbClr val="000000">
                  <a:alpha val="40000"/>
                </a:srgbClr>
              </a:outerShdw>
            </a:effectLst>
          </p:spPr>
        </p:pic>
      </p:grpSp>
      <p:pic>
        <p:nvPicPr>
          <p:cNvPr id="17" name="Picture 16" descr="A blue and yellow sign with text&#10;&#10;Description automatically generated">
            <a:extLst>
              <a:ext uri="{FF2B5EF4-FFF2-40B4-BE49-F238E27FC236}">
                <a16:creationId xmlns:a16="http://schemas.microsoft.com/office/drawing/2014/main" id="{E5423B51-84DC-8521-8089-DF2E6F1D80AC}"/>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38822" y="27440972"/>
            <a:ext cx="2095687" cy="2791662"/>
          </a:xfrm>
          <a:prstGeom prst="rect">
            <a:avLst/>
          </a:prstGeom>
        </p:spPr>
      </p:pic>
      <p:sp>
        <p:nvSpPr>
          <p:cNvPr id="23" name="TextBox 22">
            <a:extLst>
              <a:ext uri="{FF2B5EF4-FFF2-40B4-BE49-F238E27FC236}">
                <a16:creationId xmlns:a16="http://schemas.microsoft.com/office/drawing/2014/main" id="{7337CD88-C605-9EC4-2A2B-2F28C8D4159E}"/>
              </a:ext>
            </a:extLst>
          </p:cNvPr>
          <p:cNvSpPr txBox="1"/>
          <p:nvPr/>
        </p:nvSpPr>
        <p:spPr>
          <a:xfrm>
            <a:off x="40738425" y="29916951"/>
            <a:ext cx="1793514" cy="369332"/>
          </a:xfrm>
          <a:prstGeom prst="rect">
            <a:avLst/>
          </a:prstGeom>
          <a:noFill/>
        </p:spPr>
        <p:txBody>
          <a:bodyPr wrap="square">
            <a:spAutoFit/>
          </a:bodyPr>
          <a:lstStyle/>
          <a:p>
            <a:pPr algn="r"/>
            <a:r>
              <a:rPr lang="en-US" b="1" dirty="0"/>
              <a:t>EGU24-369</a:t>
            </a:r>
          </a:p>
        </p:txBody>
      </p:sp>
    </p:spTree>
    <p:extLst>
      <p:ext uri="{BB962C8B-B14F-4D97-AF65-F5344CB8AC3E}">
        <p14:creationId xmlns:p14="http://schemas.microsoft.com/office/powerpoint/2010/main" val="22021993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1527</TotalTime>
  <Words>1247</Words>
  <Application>Microsoft Office PowerPoint</Application>
  <PresentationFormat>Custom</PresentationFormat>
  <Paragraphs>481</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Agency FB</vt:lpstr>
      <vt:lpstr>Aptos</vt:lpstr>
      <vt:lpstr>Aptos Display</vt:lpstr>
      <vt:lpstr>Arial</vt:lpstr>
      <vt:lpstr>Calibri</vt:lpstr>
      <vt:lpstr>Cambria Math</vt:lpstr>
      <vt:lpstr>Georgia</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Shailee Bhattacharya</dc:creator>
  <cp:lastModifiedBy>Shailee Bhattacharya</cp:lastModifiedBy>
  <cp:revision>51</cp:revision>
  <cp:lastPrinted>2024-04-03T00:34:47Z</cp:lastPrinted>
  <dcterms:created xsi:type="dcterms:W3CDTF">2024-03-06T15:53:53Z</dcterms:created>
  <dcterms:modified xsi:type="dcterms:W3CDTF">2024-04-03T14:22:21Z</dcterms:modified>
</cp:coreProperties>
</file>