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82" r:id="rId2"/>
    <p:sldId id="295" r:id="rId3"/>
    <p:sldId id="296" r:id="rId4"/>
    <p:sldId id="293" r:id="rId5"/>
    <p:sldId id="283" r:id="rId6"/>
    <p:sldId id="297" r:id="rId7"/>
    <p:sldId id="299" r:id="rId8"/>
    <p:sldId id="278" r:id="rId9"/>
    <p:sldId id="271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mmel, Lisa" initials="RL" lastIdx="10" clrIdx="0">
    <p:extLst>
      <p:ext uri="{19B8F6BF-5375-455C-9EA6-DF929625EA0E}">
        <p15:presenceInfo xmlns:p15="http://schemas.microsoft.com/office/powerpoint/2012/main" userId="Rummel, Lisa" providerId="None"/>
      </p:ext>
    </p:extLst>
  </p:cmAuthor>
  <p:cmAuthor id="2" name="Bartels, Alexander" initials="BA" lastIdx="8" clrIdx="1">
    <p:extLst>
      <p:ext uri="{19B8F6BF-5375-455C-9EA6-DF929625EA0E}">
        <p15:presenceInfo xmlns:p15="http://schemas.microsoft.com/office/powerpoint/2012/main" userId="Bartels, Alexand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6E"/>
    <a:srgbClr val="00FF00"/>
    <a:srgbClr val="9BB4C8"/>
    <a:srgbClr val="E6E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557" autoAdjust="0"/>
  </p:normalViewPr>
  <p:slideViewPr>
    <p:cSldViewPr snapToGrid="0" snapToObjects="1" showGuides="1">
      <p:cViewPr>
        <p:scale>
          <a:sx n="82" d="100"/>
          <a:sy n="82" d="100"/>
        </p:scale>
        <p:origin x="804" y="10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39" d="100"/>
          <a:sy n="139" d="100"/>
        </p:scale>
        <p:origin x="4624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EEF546F-4FA4-BDF4-91AE-D359D1C65C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61C1829-3C5C-66F4-B7F6-5952243ED6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6065C-0886-5E48-ACAD-AFD2F61DB99E}" type="datetimeFigureOut">
              <a:rPr lang="de-DE" smtClean="0"/>
              <a:t>15.04.2024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106F8E-01D5-68B1-FCAF-5190128F8C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ADB99C-D3EA-154C-A280-EF97C53287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3CAE6-2DCB-7148-A1AE-D53C429F95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90249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B06B6-0CFC-4341-85C2-3C1C52EA9AD0}" type="datetimeFigureOut">
              <a:rPr lang="de-DE" smtClean="0"/>
              <a:t>15.04.2024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BF965-7FE4-407B-A472-646F99C2CE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131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0575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402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96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5845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5419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5295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218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335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905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57D3A44B-CB18-B4A8-F5E0-FE6D50523E77}"/>
              </a:ext>
            </a:extLst>
          </p:cNvPr>
          <p:cNvSpPr/>
          <p:nvPr userDrawn="1"/>
        </p:nvSpPr>
        <p:spPr>
          <a:xfrm>
            <a:off x="0" y="3937500"/>
            <a:ext cx="9144000" cy="120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34DE476-E9E8-8BE1-4956-B40F65C11E68}"/>
              </a:ext>
            </a:extLst>
          </p:cNvPr>
          <p:cNvGrpSpPr/>
          <p:nvPr userDrawn="1"/>
        </p:nvGrpSpPr>
        <p:grpSpPr>
          <a:xfrm>
            <a:off x="0" y="3821208"/>
            <a:ext cx="9144000" cy="348160"/>
            <a:chOff x="34931" y="3497432"/>
            <a:chExt cx="9144000" cy="348160"/>
          </a:xfrm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BF74A7CD-8DA8-9822-A588-CBF54A7445AF}"/>
                </a:ext>
              </a:extLst>
            </p:cNvPr>
            <p:cNvSpPr/>
            <p:nvPr/>
          </p:nvSpPr>
          <p:spPr>
            <a:xfrm>
              <a:off x="34931" y="3613494"/>
              <a:ext cx="2763847" cy="232098"/>
            </a:xfrm>
            <a:custGeom>
              <a:avLst/>
              <a:gdLst>
                <a:gd name="connsiteX0" fmla="*/ 2627428 w 2761783"/>
                <a:gd name="connsiteY0" fmla="*/ 231832 h 232098"/>
                <a:gd name="connsiteX1" fmla="*/ -490 w 2761783"/>
                <a:gd name="connsiteY1" fmla="*/ 231832 h 232098"/>
                <a:gd name="connsiteX2" fmla="*/ -490 w 2761783"/>
                <a:gd name="connsiteY2" fmla="*/ -266 h 232098"/>
                <a:gd name="connsiteX3" fmla="*/ 2761294 w 2761783"/>
                <a:gd name="connsiteY3" fmla="*/ -266 h 232098"/>
                <a:gd name="connsiteX4" fmla="*/ 2627428 w 2761783"/>
                <a:gd name="connsiteY4" fmla="*/ 231832 h 23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1783" h="232098">
                  <a:moveTo>
                    <a:pt x="2627428" y="231832"/>
                  </a:moveTo>
                  <a:lnTo>
                    <a:pt x="-490" y="231832"/>
                  </a:lnTo>
                  <a:lnTo>
                    <a:pt x="-490" y="-266"/>
                  </a:lnTo>
                  <a:lnTo>
                    <a:pt x="2761294" y="-266"/>
                  </a:lnTo>
                  <a:lnTo>
                    <a:pt x="2627428" y="231832"/>
                  </a:lnTo>
                  <a:close/>
                </a:path>
              </a:pathLst>
            </a:custGeom>
            <a:solidFill>
              <a:srgbClr val="F5BE5A"/>
            </a:solidFill>
            <a:ln w="1240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7DFF2076-408D-E6FF-1214-0C4F6E978EE0}"/>
                </a:ext>
              </a:extLst>
            </p:cNvPr>
            <p:cNvSpPr/>
            <p:nvPr/>
          </p:nvSpPr>
          <p:spPr>
            <a:xfrm>
              <a:off x="2730222" y="3497432"/>
              <a:ext cx="6448709" cy="232110"/>
            </a:xfrm>
            <a:custGeom>
              <a:avLst/>
              <a:gdLst>
                <a:gd name="connsiteX0" fmla="*/ 136180 w 6448709"/>
                <a:gd name="connsiteY0" fmla="*/ -336 h 232110"/>
                <a:gd name="connsiteX1" fmla="*/ 2192 w 6448709"/>
                <a:gd name="connsiteY1" fmla="*/ 231775 h 232110"/>
                <a:gd name="connsiteX2" fmla="*/ 6450902 w 6448709"/>
                <a:gd name="connsiteY2" fmla="*/ 231775 h 232110"/>
                <a:gd name="connsiteX3" fmla="*/ 6450902 w 6448709"/>
                <a:gd name="connsiteY3" fmla="*/ -336 h 232110"/>
                <a:gd name="connsiteX4" fmla="*/ 136180 w 6448709"/>
                <a:gd name="connsiteY4" fmla="*/ -336 h 23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8709" h="232110">
                  <a:moveTo>
                    <a:pt x="136180" y="-336"/>
                  </a:moveTo>
                  <a:lnTo>
                    <a:pt x="2192" y="231775"/>
                  </a:lnTo>
                  <a:lnTo>
                    <a:pt x="6450902" y="231775"/>
                  </a:lnTo>
                  <a:lnTo>
                    <a:pt x="6450902" y="-336"/>
                  </a:lnTo>
                  <a:lnTo>
                    <a:pt x="136180" y="-336"/>
                  </a:lnTo>
                  <a:close/>
                </a:path>
              </a:pathLst>
            </a:custGeom>
            <a:solidFill>
              <a:srgbClr val="99B3C5"/>
            </a:solidFill>
            <a:ln w="1240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510" y="316464"/>
            <a:ext cx="6262485" cy="67508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2400"/>
              </a:lnSpc>
              <a:defRPr sz="2100"/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163" y="1355098"/>
            <a:ext cx="8337550" cy="645857"/>
          </a:xfrm>
        </p:spPr>
        <p:txBody>
          <a:bodyPr>
            <a:noAutofit/>
          </a:bodyPr>
          <a:lstStyle>
            <a:lvl1pPr marL="0" indent="0" algn="l">
              <a:buNone/>
              <a:defRPr sz="14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B392DD5-FECC-EB3C-BDD4-986AD19C55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161" y="2000955"/>
            <a:ext cx="8335965" cy="1068183"/>
          </a:xfrm>
        </p:spPr>
        <p:txBody>
          <a:bodyPr>
            <a:no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1475" y="3934590"/>
            <a:ext cx="2021215" cy="237600"/>
          </a:xfrm>
        </p:spPr>
        <p:txBody>
          <a:bodyPr/>
          <a:lstStyle/>
          <a:p>
            <a:r>
              <a:rPr lang="de-DE" dirty="0"/>
              <a:t>26.01.2023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CCC73F8-E434-A3E6-CC3A-3BC704671DDC}"/>
              </a:ext>
            </a:extLst>
          </p:cNvPr>
          <p:cNvSpPr txBox="1"/>
          <p:nvPr userDrawn="1"/>
        </p:nvSpPr>
        <p:spPr>
          <a:xfrm>
            <a:off x="411163" y="4344570"/>
            <a:ext cx="1200151" cy="47085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1050"/>
              </a:lnSpc>
            </a:pPr>
            <a:r>
              <a:rPr lang="en-US" sz="1100" dirty="0">
                <a:solidFill>
                  <a:schemeClr val="bg1"/>
                </a:solidFill>
              </a:rPr>
              <a:t>www.bgr.bund.de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9506B5E-2FF5-1F7D-05B3-21847E041FB1}"/>
              </a:ext>
            </a:extLst>
          </p:cNvPr>
          <p:cNvSpPr txBox="1"/>
          <p:nvPr userDrawn="1"/>
        </p:nvSpPr>
        <p:spPr>
          <a:xfrm>
            <a:off x="7550151" y="4344570"/>
            <a:ext cx="1316057" cy="47085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>
              <a:lnSpc>
                <a:spcPts val="1350"/>
              </a:lnSpc>
            </a:pPr>
            <a:r>
              <a:rPr lang="de-DE" sz="1100" baseline="0" dirty="0">
                <a:solidFill>
                  <a:srgbClr val="FFFFFF"/>
                </a:solidFill>
                <a:latin typeface="NotoSansDisplay-Regular"/>
              </a:rPr>
              <a:t>Bundesanstalt für</a:t>
            </a:r>
            <a:br>
              <a:rPr lang="de-DE" sz="1100" baseline="0" dirty="0">
                <a:solidFill>
                  <a:srgbClr val="FFFFFF"/>
                </a:solidFill>
                <a:latin typeface="NotoSansDisplay-Regular"/>
              </a:rPr>
            </a:br>
            <a:r>
              <a:rPr lang="de-DE" sz="1100" baseline="0" dirty="0">
                <a:solidFill>
                  <a:srgbClr val="FFFFFF"/>
                </a:solidFill>
                <a:latin typeface="NotoSansDisplay-Regular"/>
              </a:rPr>
              <a:t>Geowissenschaften</a:t>
            </a:r>
            <a:br>
              <a:rPr lang="de-DE" sz="1100" baseline="0" dirty="0">
                <a:solidFill>
                  <a:srgbClr val="FFFFFF"/>
                </a:solidFill>
                <a:latin typeface="NotoSansDisplay-Regular"/>
              </a:rPr>
            </a:br>
            <a:r>
              <a:rPr lang="de-DE" sz="1100" baseline="0" dirty="0">
                <a:solidFill>
                  <a:srgbClr val="FFFFFF"/>
                </a:solidFill>
                <a:latin typeface="NotoSansDisplay-Regular"/>
              </a:rPr>
              <a:t>und Rohstoffe</a:t>
            </a:r>
            <a:endParaRPr lang="de-DE" sz="1100" baseline="0" dirty="0">
              <a:solidFill>
                <a:schemeClr val="bg1"/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51A1459-ACC1-C614-9176-52CF7A1031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84" y="175432"/>
            <a:ext cx="1937926" cy="119775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C8C7A27-66F9-CC12-BEBF-7077D65B4B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84" y="-28080"/>
            <a:ext cx="1937926" cy="11977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24031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F04C2C6-7D43-AEF7-CE15-A90342B808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56352"/>
            <a:ext cx="3032125" cy="16256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FA2925A-61E4-599A-D871-6308CB2F9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1162" y="3123831"/>
            <a:ext cx="2620963" cy="1112838"/>
          </a:xfrm>
        </p:spPr>
        <p:txBody>
          <a:bodyPr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Bildplatzhalter 7">
            <a:extLst>
              <a:ext uri="{FF2B5EF4-FFF2-40B4-BE49-F238E27FC236}">
                <a16:creationId xmlns:a16="http://schemas.microsoft.com/office/drawing/2014/main" id="{6A658A92-E836-051F-AB48-49DF556476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61518" y="1356352"/>
            <a:ext cx="2636045" cy="16256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7830E358-1345-B305-B885-D93E416C55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61518" y="3123831"/>
            <a:ext cx="2620963" cy="1112838"/>
          </a:xfrm>
        </p:spPr>
        <p:txBody>
          <a:bodyPr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Bildplatzhalter 7">
            <a:extLst>
              <a:ext uri="{FF2B5EF4-FFF2-40B4-BE49-F238E27FC236}">
                <a16:creationId xmlns:a16="http://schemas.microsoft.com/office/drawing/2014/main" id="{2EE2832C-1F83-9B64-1E34-2D987372C87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12670" y="1356352"/>
            <a:ext cx="2636044" cy="16256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1F795B58-3009-CE7D-F7D4-F61896D248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27750" y="3123831"/>
            <a:ext cx="2620963" cy="1112838"/>
          </a:xfrm>
        </p:spPr>
        <p:txBody>
          <a:bodyPr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812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1818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04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339725"/>
            <a:ext cx="6328305" cy="3910393"/>
          </a:xfrm>
          <a:prstGeom prst="rect">
            <a:avLst/>
          </a:prstGeom>
        </p:spPr>
        <p:txBody>
          <a:bodyPr anchor="ctr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01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59926E78-9095-2A92-2F4D-F2098B065F8B}"/>
              </a:ext>
            </a:extLst>
          </p:cNvPr>
          <p:cNvSpPr/>
          <p:nvPr userDrawn="1"/>
        </p:nvSpPr>
        <p:spPr>
          <a:xfrm>
            <a:off x="0" y="3937500"/>
            <a:ext cx="9144000" cy="120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CBC89E0-95FE-F562-291A-73D231126F4A}"/>
              </a:ext>
            </a:extLst>
          </p:cNvPr>
          <p:cNvGrpSpPr/>
          <p:nvPr userDrawn="1"/>
        </p:nvGrpSpPr>
        <p:grpSpPr>
          <a:xfrm>
            <a:off x="0" y="3821208"/>
            <a:ext cx="9144000" cy="348160"/>
            <a:chOff x="34931" y="3497432"/>
            <a:chExt cx="9144000" cy="348160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28269D3F-CEB9-36FE-48D7-F02C8103E9F8}"/>
                </a:ext>
              </a:extLst>
            </p:cNvPr>
            <p:cNvSpPr/>
            <p:nvPr/>
          </p:nvSpPr>
          <p:spPr>
            <a:xfrm>
              <a:off x="34931" y="3613494"/>
              <a:ext cx="2763847" cy="232098"/>
            </a:xfrm>
            <a:custGeom>
              <a:avLst/>
              <a:gdLst>
                <a:gd name="connsiteX0" fmla="*/ 2627428 w 2761783"/>
                <a:gd name="connsiteY0" fmla="*/ 231832 h 232098"/>
                <a:gd name="connsiteX1" fmla="*/ -490 w 2761783"/>
                <a:gd name="connsiteY1" fmla="*/ 231832 h 232098"/>
                <a:gd name="connsiteX2" fmla="*/ -490 w 2761783"/>
                <a:gd name="connsiteY2" fmla="*/ -266 h 232098"/>
                <a:gd name="connsiteX3" fmla="*/ 2761294 w 2761783"/>
                <a:gd name="connsiteY3" fmla="*/ -266 h 232098"/>
                <a:gd name="connsiteX4" fmla="*/ 2627428 w 2761783"/>
                <a:gd name="connsiteY4" fmla="*/ 231832 h 23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1783" h="232098">
                  <a:moveTo>
                    <a:pt x="2627428" y="231832"/>
                  </a:moveTo>
                  <a:lnTo>
                    <a:pt x="-490" y="231832"/>
                  </a:lnTo>
                  <a:lnTo>
                    <a:pt x="-490" y="-266"/>
                  </a:lnTo>
                  <a:lnTo>
                    <a:pt x="2761294" y="-266"/>
                  </a:lnTo>
                  <a:lnTo>
                    <a:pt x="2627428" y="231832"/>
                  </a:lnTo>
                  <a:close/>
                </a:path>
              </a:pathLst>
            </a:custGeom>
            <a:solidFill>
              <a:srgbClr val="F5BE5A"/>
            </a:solidFill>
            <a:ln w="1240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6DAA1C56-F4BD-2FD5-6057-4F4BAD22CC9D}"/>
                </a:ext>
              </a:extLst>
            </p:cNvPr>
            <p:cNvSpPr/>
            <p:nvPr/>
          </p:nvSpPr>
          <p:spPr>
            <a:xfrm>
              <a:off x="2730222" y="3497432"/>
              <a:ext cx="6448709" cy="232110"/>
            </a:xfrm>
            <a:custGeom>
              <a:avLst/>
              <a:gdLst>
                <a:gd name="connsiteX0" fmla="*/ 136180 w 6448709"/>
                <a:gd name="connsiteY0" fmla="*/ -336 h 232110"/>
                <a:gd name="connsiteX1" fmla="*/ 2192 w 6448709"/>
                <a:gd name="connsiteY1" fmla="*/ 231775 h 232110"/>
                <a:gd name="connsiteX2" fmla="*/ 6450902 w 6448709"/>
                <a:gd name="connsiteY2" fmla="*/ 231775 h 232110"/>
                <a:gd name="connsiteX3" fmla="*/ 6450902 w 6448709"/>
                <a:gd name="connsiteY3" fmla="*/ -336 h 232110"/>
                <a:gd name="connsiteX4" fmla="*/ 136180 w 6448709"/>
                <a:gd name="connsiteY4" fmla="*/ -336 h 23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8709" h="232110">
                  <a:moveTo>
                    <a:pt x="136180" y="-336"/>
                  </a:moveTo>
                  <a:lnTo>
                    <a:pt x="2192" y="231775"/>
                  </a:lnTo>
                  <a:lnTo>
                    <a:pt x="6450902" y="231775"/>
                  </a:lnTo>
                  <a:lnTo>
                    <a:pt x="6450902" y="-336"/>
                  </a:lnTo>
                  <a:lnTo>
                    <a:pt x="136180" y="-336"/>
                  </a:lnTo>
                  <a:close/>
                </a:path>
              </a:pathLst>
            </a:custGeom>
            <a:solidFill>
              <a:srgbClr val="9BB4C8"/>
            </a:solidFill>
            <a:ln w="1240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3192EF7E-C267-2DFD-CE49-48548B0DFB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88" y="1"/>
            <a:ext cx="5040927" cy="3939351"/>
          </a:xfrm>
          <a:custGeom>
            <a:avLst/>
            <a:gdLst>
              <a:gd name="connsiteX0" fmla="*/ 0 w 2692401"/>
              <a:gd name="connsiteY0" fmla="*/ 0 h 5311775"/>
              <a:gd name="connsiteX1" fmla="*/ 2692401 w 2692401"/>
              <a:gd name="connsiteY1" fmla="*/ 0 h 5311775"/>
              <a:gd name="connsiteX2" fmla="*/ 2692401 w 2692401"/>
              <a:gd name="connsiteY2" fmla="*/ 5311775 h 5311775"/>
              <a:gd name="connsiteX3" fmla="*/ 0 w 2692401"/>
              <a:gd name="connsiteY3" fmla="*/ 5311775 h 5311775"/>
              <a:gd name="connsiteX4" fmla="*/ 0 w 2692401"/>
              <a:gd name="connsiteY4" fmla="*/ 0 h 5311775"/>
              <a:gd name="connsiteX0" fmla="*/ 0 w 5910083"/>
              <a:gd name="connsiteY0" fmla="*/ 0 h 5311775"/>
              <a:gd name="connsiteX1" fmla="*/ 5910083 w 5910083"/>
              <a:gd name="connsiteY1" fmla="*/ 0 h 5311775"/>
              <a:gd name="connsiteX2" fmla="*/ 2692401 w 5910083"/>
              <a:gd name="connsiteY2" fmla="*/ 5311775 h 5311775"/>
              <a:gd name="connsiteX3" fmla="*/ 0 w 5910083"/>
              <a:gd name="connsiteY3" fmla="*/ 5311775 h 5311775"/>
              <a:gd name="connsiteX4" fmla="*/ 0 w 5910083"/>
              <a:gd name="connsiteY4" fmla="*/ 0 h 5311775"/>
              <a:gd name="connsiteX0" fmla="*/ 0 w 5910083"/>
              <a:gd name="connsiteY0" fmla="*/ 0 h 5311775"/>
              <a:gd name="connsiteX1" fmla="*/ 5910083 w 5910083"/>
              <a:gd name="connsiteY1" fmla="*/ 0 h 5311775"/>
              <a:gd name="connsiteX2" fmla="*/ 2694783 w 5910083"/>
              <a:gd name="connsiteY2" fmla="*/ 5311775 h 5311775"/>
              <a:gd name="connsiteX3" fmla="*/ 0 w 5910083"/>
              <a:gd name="connsiteY3" fmla="*/ 5311775 h 5311775"/>
              <a:gd name="connsiteX4" fmla="*/ 0 w 5910083"/>
              <a:gd name="connsiteY4" fmla="*/ 0 h 5311775"/>
              <a:gd name="connsiteX0" fmla="*/ 0 w 5910083"/>
              <a:gd name="connsiteY0" fmla="*/ 0 h 5318204"/>
              <a:gd name="connsiteX1" fmla="*/ 5910083 w 5910083"/>
              <a:gd name="connsiteY1" fmla="*/ 0 h 5318204"/>
              <a:gd name="connsiteX2" fmla="*/ 2704308 w 5910083"/>
              <a:gd name="connsiteY2" fmla="*/ 5318204 h 5318204"/>
              <a:gd name="connsiteX3" fmla="*/ 0 w 5910083"/>
              <a:gd name="connsiteY3" fmla="*/ 5311775 h 5318204"/>
              <a:gd name="connsiteX4" fmla="*/ 0 w 5910083"/>
              <a:gd name="connsiteY4" fmla="*/ 0 h 5318204"/>
              <a:gd name="connsiteX0" fmla="*/ 0 w 5910083"/>
              <a:gd name="connsiteY0" fmla="*/ 0 h 5318204"/>
              <a:gd name="connsiteX1" fmla="*/ 5910083 w 5910083"/>
              <a:gd name="connsiteY1" fmla="*/ 0 h 5318204"/>
              <a:gd name="connsiteX2" fmla="*/ 2709070 w 5910083"/>
              <a:gd name="connsiteY2" fmla="*/ 5318204 h 5318204"/>
              <a:gd name="connsiteX3" fmla="*/ 0 w 5910083"/>
              <a:gd name="connsiteY3" fmla="*/ 5311775 h 5318204"/>
              <a:gd name="connsiteX4" fmla="*/ 0 w 5910083"/>
              <a:gd name="connsiteY4" fmla="*/ 0 h 5318204"/>
              <a:gd name="connsiteX0" fmla="*/ 0 w 5910083"/>
              <a:gd name="connsiteY0" fmla="*/ 0 h 5318204"/>
              <a:gd name="connsiteX1" fmla="*/ 5910083 w 5910083"/>
              <a:gd name="connsiteY1" fmla="*/ 0 h 5318204"/>
              <a:gd name="connsiteX2" fmla="*/ 2766220 w 5910083"/>
              <a:gd name="connsiteY2" fmla="*/ 5318204 h 5318204"/>
              <a:gd name="connsiteX3" fmla="*/ 0 w 5910083"/>
              <a:gd name="connsiteY3" fmla="*/ 5311775 h 5318204"/>
              <a:gd name="connsiteX4" fmla="*/ 0 w 5910083"/>
              <a:gd name="connsiteY4" fmla="*/ 0 h 5318204"/>
              <a:gd name="connsiteX0" fmla="*/ 0 w 5355252"/>
              <a:gd name="connsiteY0" fmla="*/ 0 h 5318204"/>
              <a:gd name="connsiteX1" fmla="*/ 5355252 w 5355252"/>
              <a:gd name="connsiteY1" fmla="*/ 0 h 5318204"/>
              <a:gd name="connsiteX2" fmla="*/ 2766220 w 5355252"/>
              <a:gd name="connsiteY2" fmla="*/ 5318204 h 5318204"/>
              <a:gd name="connsiteX3" fmla="*/ 0 w 5355252"/>
              <a:gd name="connsiteY3" fmla="*/ 5311775 h 5318204"/>
              <a:gd name="connsiteX4" fmla="*/ 0 w 5355252"/>
              <a:gd name="connsiteY4" fmla="*/ 0 h 5318204"/>
              <a:gd name="connsiteX0" fmla="*/ 0 w 4802802"/>
              <a:gd name="connsiteY0" fmla="*/ 0 h 5318204"/>
              <a:gd name="connsiteX1" fmla="*/ 4802802 w 4802802"/>
              <a:gd name="connsiteY1" fmla="*/ 0 h 5318204"/>
              <a:gd name="connsiteX2" fmla="*/ 2766220 w 4802802"/>
              <a:gd name="connsiteY2" fmla="*/ 5318204 h 5318204"/>
              <a:gd name="connsiteX3" fmla="*/ 0 w 4802802"/>
              <a:gd name="connsiteY3" fmla="*/ 5311775 h 5318204"/>
              <a:gd name="connsiteX4" fmla="*/ 0 w 4802802"/>
              <a:gd name="connsiteY4" fmla="*/ 0 h 5318204"/>
              <a:gd name="connsiteX0" fmla="*/ 0 w 4936152"/>
              <a:gd name="connsiteY0" fmla="*/ 0 h 5318204"/>
              <a:gd name="connsiteX1" fmla="*/ 4936152 w 4936152"/>
              <a:gd name="connsiteY1" fmla="*/ 3216 h 5318204"/>
              <a:gd name="connsiteX2" fmla="*/ 2766220 w 4936152"/>
              <a:gd name="connsiteY2" fmla="*/ 5318204 h 5318204"/>
              <a:gd name="connsiteX3" fmla="*/ 0 w 4936152"/>
              <a:gd name="connsiteY3" fmla="*/ 5311775 h 5318204"/>
              <a:gd name="connsiteX4" fmla="*/ 0 w 4936152"/>
              <a:gd name="connsiteY4" fmla="*/ 0 h 5318204"/>
              <a:gd name="connsiteX0" fmla="*/ 0 w 5040927"/>
              <a:gd name="connsiteY0" fmla="*/ 0 h 5318204"/>
              <a:gd name="connsiteX1" fmla="*/ 5040927 w 5040927"/>
              <a:gd name="connsiteY1" fmla="*/ 1 h 5318204"/>
              <a:gd name="connsiteX2" fmla="*/ 2766220 w 5040927"/>
              <a:gd name="connsiteY2" fmla="*/ 5318204 h 5318204"/>
              <a:gd name="connsiteX3" fmla="*/ 0 w 5040927"/>
              <a:gd name="connsiteY3" fmla="*/ 5311775 h 5318204"/>
              <a:gd name="connsiteX4" fmla="*/ 0 w 5040927"/>
              <a:gd name="connsiteY4" fmla="*/ 0 h 531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927" h="5318204">
                <a:moveTo>
                  <a:pt x="0" y="0"/>
                </a:moveTo>
                <a:lnTo>
                  <a:pt x="5040927" y="1"/>
                </a:lnTo>
                <a:lnTo>
                  <a:pt x="2766220" y="5318204"/>
                </a:lnTo>
                <a:lnTo>
                  <a:pt x="0" y="5311775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5611" y="1354204"/>
            <a:ext cx="4061676" cy="67508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2400"/>
              </a:lnSpc>
              <a:defRPr sz="2100"/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6343" y="2081084"/>
            <a:ext cx="4062369" cy="649942"/>
          </a:xfrm>
        </p:spPr>
        <p:txBody>
          <a:bodyPr>
            <a:noAutofit/>
          </a:bodyPr>
          <a:lstStyle>
            <a:lvl1pPr marL="0" indent="0" algn="l">
              <a:buNone/>
              <a:defRPr sz="14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B392DD5-FECC-EB3C-BDD4-986AD19C55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5528" y="2731026"/>
            <a:ext cx="4061597" cy="649000"/>
          </a:xfrm>
        </p:spPr>
        <p:txBody>
          <a:bodyPr>
            <a:no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1475" y="3934590"/>
            <a:ext cx="2021215" cy="237600"/>
          </a:xfrm>
        </p:spPr>
        <p:txBody>
          <a:bodyPr/>
          <a:lstStyle/>
          <a:p>
            <a:r>
              <a:rPr lang="de-DE" dirty="0"/>
              <a:t>26.01.2023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158BE8E-042B-B4D7-0659-D7CA45392FCD}"/>
              </a:ext>
            </a:extLst>
          </p:cNvPr>
          <p:cNvSpPr txBox="1"/>
          <p:nvPr userDrawn="1"/>
        </p:nvSpPr>
        <p:spPr>
          <a:xfrm>
            <a:off x="411163" y="4344570"/>
            <a:ext cx="1200151" cy="47085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1050"/>
              </a:lnSpc>
            </a:pPr>
            <a:r>
              <a:rPr lang="en-US" sz="1100" dirty="0">
                <a:solidFill>
                  <a:schemeClr val="bg1"/>
                </a:solidFill>
              </a:rPr>
              <a:t>www.bgr.bund.de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9244584-2AED-E95C-3AB7-D99E113BBCC0}"/>
              </a:ext>
            </a:extLst>
          </p:cNvPr>
          <p:cNvSpPr txBox="1"/>
          <p:nvPr userDrawn="1"/>
        </p:nvSpPr>
        <p:spPr>
          <a:xfrm>
            <a:off x="7550151" y="4344570"/>
            <a:ext cx="1316057" cy="47085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>
              <a:lnSpc>
                <a:spcPts val="1350"/>
              </a:lnSpc>
            </a:pPr>
            <a:r>
              <a:rPr lang="de-DE" sz="1100" baseline="0" dirty="0">
                <a:solidFill>
                  <a:srgbClr val="FFFFFF"/>
                </a:solidFill>
                <a:latin typeface="NotoSansDisplay-Regular"/>
              </a:rPr>
              <a:t>Bundesanstalt für</a:t>
            </a:r>
            <a:br>
              <a:rPr lang="de-DE" sz="1100" baseline="0" dirty="0">
                <a:solidFill>
                  <a:srgbClr val="FFFFFF"/>
                </a:solidFill>
                <a:latin typeface="NotoSansDisplay-Regular"/>
              </a:rPr>
            </a:br>
            <a:r>
              <a:rPr lang="de-DE" sz="1100" baseline="0" dirty="0">
                <a:solidFill>
                  <a:srgbClr val="FFFFFF"/>
                </a:solidFill>
                <a:latin typeface="NotoSansDisplay-Regular"/>
              </a:rPr>
              <a:t>Geowissenschaften</a:t>
            </a:r>
            <a:br>
              <a:rPr lang="de-DE" sz="1100" baseline="0" dirty="0">
                <a:solidFill>
                  <a:srgbClr val="FFFFFF"/>
                </a:solidFill>
                <a:latin typeface="NotoSansDisplay-Regular"/>
              </a:rPr>
            </a:br>
            <a:r>
              <a:rPr lang="de-DE" sz="1100" baseline="0" dirty="0">
                <a:solidFill>
                  <a:srgbClr val="FFFFFF"/>
                </a:solidFill>
                <a:latin typeface="NotoSansDisplay-Regular"/>
              </a:rPr>
              <a:t>und Rohstoffe</a:t>
            </a:r>
            <a:endParaRPr lang="de-DE" sz="1100" baseline="0" dirty="0">
              <a:solidFill>
                <a:schemeClr val="bg1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560C353-1748-8ABC-C8CA-4DFA3E15E5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84" y="41031"/>
            <a:ext cx="1937926" cy="11977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22698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17016" cy="930451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8351F84-F0DB-89BE-59C7-15D92E5452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600" y="1347788"/>
            <a:ext cx="8337550" cy="2968625"/>
          </a:xfrm>
        </p:spPr>
        <p:txBody>
          <a:bodyPr/>
          <a:lstStyle>
            <a:lvl1pPr marL="268288" indent="-268288">
              <a:spcBef>
                <a:spcPts val="850"/>
              </a:spcBef>
              <a:buFont typeface="+mj-lt"/>
              <a:buAutoNum type="arabicPeriod"/>
              <a:defRPr/>
            </a:lvl1pPr>
            <a:lvl2pPr marL="539750" indent="-271463">
              <a:spcBef>
                <a:spcPts val="0"/>
              </a:spcBef>
              <a:buSzPct val="100000"/>
              <a:buFont typeface="+mj-lt"/>
              <a:buAutoNum type="arabicPeriod"/>
              <a:defRPr/>
            </a:lvl2pPr>
            <a:lvl3pPr marL="806450" indent="-266700">
              <a:buSzPct val="100000"/>
              <a:buFont typeface="+mj-lt"/>
              <a:buAutoNum type="arabicPeriod"/>
              <a:defRPr/>
            </a:lvl3pPr>
            <a:lvl4pPr marL="1074738" indent="-268288">
              <a:buSzPct val="100000"/>
              <a:buFont typeface="+mj-lt"/>
              <a:buAutoNum type="arabicPeriod"/>
              <a:defRPr/>
            </a:lvl4pPr>
            <a:lvl5pPr marL="228600" indent="-228600">
              <a:buFont typeface="+mj-lt"/>
              <a:buAutoNum type="arabicPeriod"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98170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17016" cy="930451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00" y="1347786"/>
            <a:ext cx="8337550" cy="296862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058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600" y="1347788"/>
            <a:ext cx="4052888" cy="296862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1" y="1347788"/>
            <a:ext cx="4068761" cy="296862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391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312" y="1347788"/>
            <a:ext cx="4064401" cy="122396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4311" y="2571750"/>
            <a:ext cx="4064401" cy="17446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3CE2631-9C7D-6565-1667-D08F97EE2C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64050" cy="494665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13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F50C0-8483-7030-818F-BE7C8F6D5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D0614C-7234-F15A-7C10-697EF73D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04A7EA6-691F-7B84-81BF-D49F8B1824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53104"/>
            <a:ext cx="9148762" cy="3598862"/>
          </a:xfrm>
          <a:custGeom>
            <a:avLst/>
            <a:gdLst>
              <a:gd name="connsiteX0" fmla="*/ 0 w 9144000"/>
              <a:gd name="connsiteY0" fmla="*/ 0 h 3598862"/>
              <a:gd name="connsiteX1" fmla="*/ 9144000 w 9144000"/>
              <a:gd name="connsiteY1" fmla="*/ 0 h 3598862"/>
              <a:gd name="connsiteX2" fmla="*/ 9144000 w 9144000"/>
              <a:gd name="connsiteY2" fmla="*/ 3598862 h 3598862"/>
              <a:gd name="connsiteX3" fmla="*/ 0 w 9144000"/>
              <a:gd name="connsiteY3" fmla="*/ 3598862 h 3598862"/>
              <a:gd name="connsiteX4" fmla="*/ 0 w 9144000"/>
              <a:gd name="connsiteY4" fmla="*/ 0 h 3598862"/>
              <a:gd name="connsiteX0" fmla="*/ 0 w 9144000"/>
              <a:gd name="connsiteY0" fmla="*/ 0 h 3598862"/>
              <a:gd name="connsiteX1" fmla="*/ 9144000 w 9144000"/>
              <a:gd name="connsiteY1" fmla="*/ 0 h 3598862"/>
              <a:gd name="connsiteX2" fmla="*/ 9144000 w 9144000"/>
              <a:gd name="connsiteY2" fmla="*/ 3598862 h 3598862"/>
              <a:gd name="connsiteX3" fmla="*/ 7219950 w 9144000"/>
              <a:gd name="connsiteY3" fmla="*/ 3598068 h 3598862"/>
              <a:gd name="connsiteX4" fmla="*/ 0 w 9144000"/>
              <a:gd name="connsiteY4" fmla="*/ 3598862 h 3598862"/>
              <a:gd name="connsiteX5" fmla="*/ 0 w 9144000"/>
              <a:gd name="connsiteY5" fmla="*/ 0 h 3598862"/>
              <a:gd name="connsiteX0" fmla="*/ 0 w 9144000"/>
              <a:gd name="connsiteY0" fmla="*/ 0 h 3598862"/>
              <a:gd name="connsiteX1" fmla="*/ 9144000 w 9144000"/>
              <a:gd name="connsiteY1" fmla="*/ 0 h 3598862"/>
              <a:gd name="connsiteX2" fmla="*/ 9144000 w 9144000"/>
              <a:gd name="connsiteY2" fmla="*/ 3598862 h 3598862"/>
              <a:gd name="connsiteX3" fmla="*/ 7219950 w 9144000"/>
              <a:gd name="connsiteY3" fmla="*/ 3598068 h 3598862"/>
              <a:gd name="connsiteX4" fmla="*/ 0 w 9144000"/>
              <a:gd name="connsiteY4" fmla="*/ 3598862 h 3598862"/>
              <a:gd name="connsiteX5" fmla="*/ 0 w 9144000"/>
              <a:gd name="connsiteY5" fmla="*/ 0 h 3598862"/>
              <a:gd name="connsiteX0" fmla="*/ 0 w 9144000"/>
              <a:gd name="connsiteY0" fmla="*/ 0 h 3600450"/>
              <a:gd name="connsiteX1" fmla="*/ 9144000 w 9144000"/>
              <a:gd name="connsiteY1" fmla="*/ 0 h 3600450"/>
              <a:gd name="connsiteX2" fmla="*/ 9144000 w 9144000"/>
              <a:gd name="connsiteY2" fmla="*/ 3598862 h 3600450"/>
              <a:gd name="connsiteX3" fmla="*/ 8012906 w 9144000"/>
              <a:gd name="connsiteY3" fmla="*/ 3600450 h 3600450"/>
              <a:gd name="connsiteX4" fmla="*/ 7219950 w 9144000"/>
              <a:gd name="connsiteY4" fmla="*/ 3598068 h 3600450"/>
              <a:gd name="connsiteX5" fmla="*/ 0 w 9144000"/>
              <a:gd name="connsiteY5" fmla="*/ 3598862 h 3600450"/>
              <a:gd name="connsiteX6" fmla="*/ 0 w 9144000"/>
              <a:gd name="connsiteY6" fmla="*/ 0 h 3600450"/>
              <a:gd name="connsiteX0" fmla="*/ 0 w 9144000"/>
              <a:gd name="connsiteY0" fmla="*/ 0 h 3598862"/>
              <a:gd name="connsiteX1" fmla="*/ 9144000 w 9144000"/>
              <a:gd name="connsiteY1" fmla="*/ 0 h 3598862"/>
              <a:gd name="connsiteX2" fmla="*/ 9144000 w 9144000"/>
              <a:gd name="connsiteY2" fmla="*/ 3598862 h 3598862"/>
              <a:gd name="connsiteX3" fmla="*/ 7298531 w 9144000"/>
              <a:gd name="connsiteY3" fmla="*/ 3438525 h 3598862"/>
              <a:gd name="connsiteX4" fmla="*/ 7219950 w 9144000"/>
              <a:gd name="connsiteY4" fmla="*/ 3598068 h 3598862"/>
              <a:gd name="connsiteX5" fmla="*/ 0 w 9144000"/>
              <a:gd name="connsiteY5" fmla="*/ 3598862 h 3598862"/>
              <a:gd name="connsiteX6" fmla="*/ 0 w 9144000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298531 w 9148762"/>
              <a:gd name="connsiteY3" fmla="*/ 3438525 h 3598862"/>
              <a:gd name="connsiteX4" fmla="*/ 7219950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331869 w 9148762"/>
              <a:gd name="connsiteY3" fmla="*/ 3438525 h 3598862"/>
              <a:gd name="connsiteX4" fmla="*/ 7219950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331869 w 9148762"/>
              <a:gd name="connsiteY3" fmla="*/ 3438525 h 3598862"/>
              <a:gd name="connsiteX4" fmla="*/ 7231857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331869 w 9148762"/>
              <a:gd name="connsiteY3" fmla="*/ 3438525 h 3598862"/>
              <a:gd name="connsiteX4" fmla="*/ 7236620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331869 w 9148762"/>
              <a:gd name="connsiteY3" fmla="*/ 3438525 h 3598862"/>
              <a:gd name="connsiteX4" fmla="*/ 7236620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8762" h="3598862">
                <a:moveTo>
                  <a:pt x="0" y="0"/>
                </a:moveTo>
                <a:lnTo>
                  <a:pt x="9144000" y="0"/>
                </a:lnTo>
                <a:cubicBezTo>
                  <a:pt x="9145587" y="1146440"/>
                  <a:pt x="9147175" y="2292879"/>
                  <a:pt x="9148762" y="3439319"/>
                </a:cubicBezTo>
                <a:lnTo>
                  <a:pt x="7331869" y="3438525"/>
                </a:lnTo>
                <a:lnTo>
                  <a:pt x="7236620" y="3598068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061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5825" y="1353104"/>
            <a:ext cx="4052888" cy="241423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4A93F1E5-2F0F-7CFF-214B-DCAA1B38CB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56352"/>
            <a:ext cx="4464050" cy="361226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D28AEA9E-9F5C-5327-3B1C-6CB5B4B80C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4713" y="3762022"/>
            <a:ext cx="2646362" cy="554392"/>
          </a:xfrm>
        </p:spPr>
        <p:txBody>
          <a:bodyPr anchor="b"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023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4A93F1E5-2F0F-7CFF-214B-DCAA1B38CB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316" y="1356352"/>
            <a:ext cx="4464050" cy="361226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F04C2C6-7D43-AEF7-CE15-A90342B808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4713" y="1356352"/>
            <a:ext cx="2646362" cy="16256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FA2925A-61E4-599A-D871-6308CB2F9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4713" y="3139780"/>
            <a:ext cx="2646362" cy="1112838"/>
          </a:xfrm>
        </p:spPr>
        <p:txBody>
          <a:bodyPr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01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>
            <a:extLst>
              <a:ext uri="{FF2B5EF4-FFF2-40B4-BE49-F238E27FC236}">
                <a16:creationId xmlns:a16="http://schemas.microsoft.com/office/drawing/2014/main" id="{EE1679EB-1B34-D342-9915-BF06BAB1E1C9}"/>
              </a:ext>
            </a:extLst>
          </p:cNvPr>
          <p:cNvSpPr/>
          <p:nvPr userDrawn="1"/>
        </p:nvSpPr>
        <p:spPr>
          <a:xfrm>
            <a:off x="0" y="4945500"/>
            <a:ext cx="9144000" cy="19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3B77DD05-B796-EF54-C352-DC8E534E31B1}"/>
              </a:ext>
            </a:extLst>
          </p:cNvPr>
          <p:cNvSpPr/>
          <p:nvPr userDrawn="1"/>
        </p:nvSpPr>
        <p:spPr>
          <a:xfrm>
            <a:off x="7118475" y="4783500"/>
            <a:ext cx="2025525" cy="360000"/>
          </a:xfrm>
          <a:custGeom>
            <a:avLst/>
            <a:gdLst>
              <a:gd name="connsiteX0" fmla="*/ 0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0 w 2160000"/>
              <a:gd name="connsiteY4" fmla="*/ 0 h 360000"/>
              <a:gd name="connsiteX0" fmla="*/ 175967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175967 w 2160000"/>
              <a:gd name="connsiteY4" fmla="*/ 0 h 360000"/>
              <a:gd name="connsiteX0" fmla="*/ 219340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219340 w 2160000"/>
              <a:gd name="connsiteY4" fmla="*/ 0 h 360000"/>
              <a:gd name="connsiteX0" fmla="*/ 247405 w 2188065"/>
              <a:gd name="connsiteY0" fmla="*/ 0 h 360000"/>
              <a:gd name="connsiteX1" fmla="*/ 2188065 w 2188065"/>
              <a:gd name="connsiteY1" fmla="*/ 0 h 360000"/>
              <a:gd name="connsiteX2" fmla="*/ 2188065 w 2188065"/>
              <a:gd name="connsiteY2" fmla="*/ 360000 h 360000"/>
              <a:gd name="connsiteX3" fmla="*/ 0 w 2188065"/>
              <a:gd name="connsiteY3" fmla="*/ 360000 h 360000"/>
              <a:gd name="connsiteX4" fmla="*/ 247405 w 2188065"/>
              <a:gd name="connsiteY4" fmla="*/ 0 h 360000"/>
              <a:gd name="connsiteX0" fmla="*/ 229545 w 2170205"/>
              <a:gd name="connsiteY0" fmla="*/ 0 h 360000"/>
              <a:gd name="connsiteX1" fmla="*/ 2170205 w 2170205"/>
              <a:gd name="connsiteY1" fmla="*/ 0 h 360000"/>
              <a:gd name="connsiteX2" fmla="*/ 2170205 w 2170205"/>
              <a:gd name="connsiteY2" fmla="*/ 360000 h 360000"/>
              <a:gd name="connsiteX3" fmla="*/ 0 w 2170205"/>
              <a:gd name="connsiteY3" fmla="*/ 357619 h 360000"/>
              <a:gd name="connsiteX4" fmla="*/ 229545 w 2170205"/>
              <a:gd name="connsiteY4" fmla="*/ 0 h 360000"/>
              <a:gd name="connsiteX0" fmla="*/ 229545 w 2170205"/>
              <a:gd name="connsiteY0" fmla="*/ 0 h 360000"/>
              <a:gd name="connsiteX1" fmla="*/ 2170205 w 2170205"/>
              <a:gd name="connsiteY1" fmla="*/ 0 h 360000"/>
              <a:gd name="connsiteX2" fmla="*/ 2170205 w 2170205"/>
              <a:gd name="connsiteY2" fmla="*/ 360000 h 360000"/>
              <a:gd name="connsiteX3" fmla="*/ 0 w 2170205"/>
              <a:gd name="connsiteY3" fmla="*/ 360000 h 360000"/>
              <a:gd name="connsiteX4" fmla="*/ 229545 w 2170205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205" h="360000">
                <a:moveTo>
                  <a:pt x="229545" y="0"/>
                </a:moveTo>
                <a:lnTo>
                  <a:pt x="2170205" y="0"/>
                </a:lnTo>
                <a:lnTo>
                  <a:pt x="2170205" y="360000"/>
                </a:lnTo>
                <a:lnTo>
                  <a:pt x="0" y="360000"/>
                </a:lnTo>
                <a:lnTo>
                  <a:pt x="22954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920F60B-6EDD-907F-3E34-BD7734486F5D}"/>
              </a:ext>
            </a:extLst>
          </p:cNvPr>
          <p:cNvGrpSpPr/>
          <p:nvPr userDrawn="1"/>
        </p:nvGrpSpPr>
        <p:grpSpPr>
          <a:xfrm>
            <a:off x="411163" y="406799"/>
            <a:ext cx="8348784" cy="3909614"/>
            <a:chOff x="411163" y="406799"/>
            <a:chExt cx="8348784" cy="3909614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94274D9-BD53-8148-3778-292E0A96217B}"/>
                </a:ext>
              </a:extLst>
            </p:cNvPr>
            <p:cNvSpPr/>
            <p:nvPr userDrawn="1"/>
          </p:nvSpPr>
          <p:spPr>
            <a:xfrm>
              <a:off x="411163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2B648422-C44E-F0F2-CE5D-357F768F5D90}"/>
                </a:ext>
              </a:extLst>
            </p:cNvPr>
            <p:cNvSpPr/>
            <p:nvPr userDrawn="1"/>
          </p:nvSpPr>
          <p:spPr>
            <a:xfrm>
              <a:off x="1839459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F9A6FD10-FB14-3F39-B610-055924E7C73C}"/>
                </a:ext>
              </a:extLst>
            </p:cNvPr>
            <p:cNvSpPr/>
            <p:nvPr userDrawn="1"/>
          </p:nvSpPr>
          <p:spPr>
            <a:xfrm>
              <a:off x="3267755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F2378745-09FA-5E4D-35F7-1CD32C27AF14}"/>
                </a:ext>
              </a:extLst>
            </p:cNvPr>
            <p:cNvSpPr/>
            <p:nvPr userDrawn="1"/>
          </p:nvSpPr>
          <p:spPr>
            <a:xfrm>
              <a:off x="4696051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08F5E265-D474-5C54-BBE2-117B3D5C5FCC}"/>
                </a:ext>
              </a:extLst>
            </p:cNvPr>
            <p:cNvSpPr/>
            <p:nvPr userDrawn="1"/>
          </p:nvSpPr>
          <p:spPr>
            <a:xfrm>
              <a:off x="6124348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489E6AEB-A634-96A3-CB25-ED4EF1C11D89}"/>
                </a:ext>
              </a:extLst>
            </p:cNvPr>
            <p:cNvSpPr/>
            <p:nvPr userDrawn="1"/>
          </p:nvSpPr>
          <p:spPr>
            <a:xfrm>
              <a:off x="7552643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17513" y="316800"/>
            <a:ext cx="6316560" cy="92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17513" y="1334821"/>
            <a:ext cx="8337550" cy="29806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8650" y="5205437"/>
            <a:ext cx="2057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400"/>
              </a:lnSpc>
              <a:defRPr sz="1100" b="1">
                <a:solidFill>
                  <a:schemeClr val="tx2"/>
                </a:solidFill>
              </a:defRPr>
            </a:lvl1pPr>
          </a:lstStyle>
          <a:p>
            <a:r>
              <a:rPr lang="de-DE"/>
              <a:t>26.01.2023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028950" y="5205437"/>
            <a:ext cx="30861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lnSpc>
                <a:spcPts val="1400"/>
              </a:lnSpc>
              <a:defRPr sz="11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550346" y="4783500"/>
            <a:ext cx="1186854" cy="3682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400"/>
              </a:lnSpc>
              <a:defRPr sz="1100">
                <a:solidFill>
                  <a:schemeClr val="tx2"/>
                </a:solidFill>
              </a:defRPr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156F732-CD84-7BEB-5964-4628B8909EF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467" y="0"/>
            <a:ext cx="1734546" cy="107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8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4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66" r:id="rId11"/>
    <p:sldLayoutId id="2147483667" r:id="rId12"/>
    <p:sldLayoutId id="2147483679" r:id="rId13"/>
  </p:sldLayoutIdLst>
  <p:hf hdr="0" ftr="0"/>
  <p:txStyles>
    <p:titleStyle>
      <a:lvl1pPr algn="l" defTabSz="685800" rtl="0" eaLnBrk="1" latinLnBrk="0" hangingPunct="1">
        <a:lnSpc>
          <a:spcPts val="2500"/>
        </a:lnSpc>
        <a:spcBef>
          <a:spcPct val="0"/>
        </a:spcBef>
        <a:buNone/>
        <a:defRPr sz="21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7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00025" indent="-200025" algn="l" defTabSz="685800" rtl="0" eaLnBrk="1" latinLnBrk="0" hangingPunct="1">
        <a:lnSpc>
          <a:spcPts val="1700"/>
        </a:lnSpc>
        <a:spcBef>
          <a:spcPts val="0"/>
        </a:spcBef>
        <a:buSzPct val="11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02431" indent="-202406" algn="l" defTabSz="685800" rtl="0" eaLnBrk="1" latinLnBrk="0" hangingPunct="1">
        <a:lnSpc>
          <a:spcPts val="1700"/>
        </a:lnSpc>
        <a:spcBef>
          <a:spcPts val="0"/>
        </a:spcBef>
        <a:buSzPct val="11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06029" indent="-203597" algn="l" defTabSz="685800" rtl="0" eaLnBrk="1" latinLnBrk="0" hangingPunct="1">
        <a:lnSpc>
          <a:spcPts val="1700"/>
        </a:lnSpc>
        <a:spcBef>
          <a:spcPts val="0"/>
        </a:spcBef>
        <a:buSzPct val="11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ts val="1500"/>
        </a:lnSpc>
        <a:spcBef>
          <a:spcPts val="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4" userDrawn="1">
          <p15:clr>
            <a:srgbClr val="F26B43"/>
          </p15:clr>
        </p15:guide>
        <p15:guide id="2" pos="259" userDrawn="1">
          <p15:clr>
            <a:srgbClr val="F26B43"/>
          </p15:clr>
        </p15:guide>
        <p15:guide id="3" pos="5511" userDrawn="1">
          <p15:clr>
            <a:srgbClr val="F26B43"/>
          </p15:clr>
        </p15:guide>
        <p15:guide id="4" orient="horz" pos="3017" userDrawn="1">
          <p15:clr>
            <a:srgbClr val="F26B43"/>
          </p15:clr>
        </p15:guide>
        <p15:guide id="5" orient="horz" pos="849" userDrawn="1">
          <p15:clr>
            <a:srgbClr val="F26B43"/>
          </p15:clr>
        </p15:guide>
        <p15:guide id="7" pos="2812" userDrawn="1">
          <p15:clr>
            <a:srgbClr val="F26B43"/>
          </p15:clr>
        </p15:guide>
        <p15:guide id="8" pos="2951" userDrawn="1">
          <p15:clr>
            <a:srgbClr val="F26B43"/>
          </p15:clr>
        </p15:guide>
        <p15:guide id="9" pos="1015" userDrawn="1">
          <p15:clr>
            <a:srgbClr val="F26B43"/>
          </p15:clr>
        </p15:guide>
        <p15:guide id="10" pos="1146" userDrawn="1">
          <p15:clr>
            <a:srgbClr val="F26B43"/>
          </p15:clr>
        </p15:guide>
        <p15:guide id="11" pos="1910" userDrawn="1">
          <p15:clr>
            <a:srgbClr val="F26B43"/>
          </p15:clr>
        </p15:guide>
        <p15:guide id="12" pos="2053" userDrawn="1">
          <p15:clr>
            <a:srgbClr val="F26B43"/>
          </p15:clr>
        </p15:guide>
        <p15:guide id="13" pos="3715" userDrawn="1">
          <p15:clr>
            <a:srgbClr val="F26B43"/>
          </p15:clr>
        </p15:guide>
        <p15:guide id="14" pos="3850" userDrawn="1">
          <p15:clr>
            <a:srgbClr val="F26B43"/>
          </p15:clr>
        </p15:guide>
        <p15:guide id="15" pos="4618" userDrawn="1">
          <p15:clr>
            <a:srgbClr val="F26B43"/>
          </p15:clr>
        </p15:guide>
        <p15:guide id="16" pos="4756" userDrawn="1">
          <p15:clr>
            <a:srgbClr val="F26B43"/>
          </p15:clr>
        </p15:guide>
        <p15:guide id="17" orient="horz" pos="27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10.png"/><Relationship Id="rId2" Type="http://schemas.microsoft.com/office/2007/relationships/media" Target="../media/media1.mp4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EEAF9A22-8F96-779D-F072-DFA748F09A53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 rotWithShape="1">
          <a:blip r:embed="rId4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64"/>
          <a:stretch/>
        </p:blipFill>
        <p:spPr>
          <a:xfrm>
            <a:off x="0" y="0"/>
            <a:ext cx="5040000" cy="3938400"/>
          </a:xfr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285CF19E-DC33-2B6B-86A5-28FDF7B84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6701" y="1379195"/>
            <a:ext cx="4522797" cy="675084"/>
          </a:xfrm>
        </p:spPr>
        <p:txBody>
          <a:bodyPr/>
          <a:lstStyle/>
          <a:p>
            <a:r>
              <a:rPr lang="en-IE" sz="2000" dirty="0"/>
              <a:t>Determining the relative potential of future igneous activity in</a:t>
            </a:r>
            <a:br>
              <a:rPr lang="en-IE" sz="2000" dirty="0"/>
            </a:br>
            <a:r>
              <a:rPr lang="en-IE" sz="2000" dirty="0"/>
              <a:t>Germany </a:t>
            </a:r>
            <a:r>
              <a:rPr lang="en-IE" sz="2000" dirty="0" smtClean="0"/>
              <a:t>– A </a:t>
            </a:r>
            <a:r>
              <a:rPr lang="en-IE" sz="2000" dirty="0"/>
              <a:t>multi-criteria approach</a:t>
            </a:r>
            <a:endParaRPr lang="en-GB" sz="2000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BD0FB8E-0BAD-BF2A-7161-F06811E7DD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3558" y="2792673"/>
            <a:ext cx="4061597" cy="649000"/>
          </a:xfrm>
        </p:spPr>
        <p:txBody>
          <a:bodyPr/>
          <a:lstStyle/>
          <a:p>
            <a:r>
              <a:rPr lang="de-DE" b="1" dirty="0" smtClean="0"/>
              <a:t>Lisa Rummel</a:t>
            </a:r>
            <a:r>
              <a:rPr lang="de-DE" dirty="0" smtClean="0"/>
              <a:t>, Alexander Bartels, Franz May, Maximilian O. Kottwitz, Tobias S. Baumann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0E1EF8A7-46AA-DEE2-6D76-B8173A5CF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16.04.2024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14" y="2563015"/>
            <a:ext cx="1108315" cy="1108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090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765C14F-82AB-AE68-A116-136996603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316800"/>
            <a:ext cx="6328305" cy="928800"/>
          </a:xfrm>
        </p:spPr>
        <p:txBody>
          <a:bodyPr/>
          <a:lstStyle/>
          <a:p>
            <a:r>
              <a:rPr lang="de-DE" b="1" dirty="0" smtClean="0">
                <a:solidFill>
                  <a:srgbClr val="00416E"/>
                </a:solidFill>
                <a:effectLst/>
                <a:latin typeface="Noto Sans Display" panose="020B0502040504020204" pitchFamily="34" charset="0"/>
              </a:rPr>
              <a:t>Motivation</a:t>
            </a:r>
            <a:endParaRPr lang="de-DE" dirty="0">
              <a:solidFill>
                <a:srgbClr val="00416E"/>
              </a:solidFill>
              <a:effectLst/>
              <a:latin typeface="Noto Sans Display" panose="020B0502040504020204" pitchFamily="34" charset="0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C0724429-E4F3-3F49-3D0C-DC5F87B09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03" y="932299"/>
            <a:ext cx="3594783" cy="290684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Widespread and long-lasting volcanism in Germany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Cause of volcanic activity is controversially discussed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Expected volcanic activity within the next 1 Ma must be excluded from site selection process of a high-level radioactive waste repository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b="1" dirty="0" smtClean="0"/>
              <a:t>How can we determine the relative potential of future igneous activity?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0" lvl="1" indent="0">
              <a:lnSpc>
                <a:spcPct val="150000"/>
              </a:lnSpc>
              <a:buNone/>
            </a:pP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3982800" y="172618"/>
            <a:ext cx="4034528" cy="581524"/>
          </a:xfrm>
          <a:prstGeom prst="rect">
            <a:avLst/>
          </a:prstGeom>
          <a:noFill/>
          <a:ln w="38100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l">
              <a:lnSpc>
                <a:spcPts val="1700"/>
              </a:lnSpc>
            </a:pPr>
            <a:r>
              <a:rPr lang="de-DE" sz="1200" b="1" dirty="0" err="1" smtClean="0"/>
              <a:t>Volcanic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fields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and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their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ages</a:t>
            </a:r>
            <a:r>
              <a:rPr lang="de-DE" sz="1200" b="1" dirty="0" smtClean="0"/>
              <a:t> (in Ma)</a:t>
            </a:r>
            <a:endParaRPr lang="en-IE" sz="1200" b="1" dirty="0" smtClean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474" y="572372"/>
            <a:ext cx="4435269" cy="420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8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765C14F-82AB-AE68-A116-136996603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316800"/>
            <a:ext cx="6328305" cy="928800"/>
          </a:xfrm>
        </p:spPr>
        <p:txBody>
          <a:bodyPr/>
          <a:lstStyle/>
          <a:p>
            <a:r>
              <a:rPr lang="de-DE" b="1" dirty="0" err="1" smtClean="0">
                <a:solidFill>
                  <a:srgbClr val="00416E"/>
                </a:solidFill>
                <a:effectLst/>
                <a:latin typeface="Noto Sans Display" panose="020B0502040504020204" pitchFamily="34" charset="0"/>
              </a:rPr>
              <a:t>Method</a:t>
            </a:r>
            <a:endParaRPr lang="de-DE" dirty="0">
              <a:solidFill>
                <a:srgbClr val="00416E"/>
              </a:solidFill>
              <a:effectLst/>
              <a:latin typeface="Noto Sans Display" panose="020B0502040504020204" pitchFamily="34" charset="0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C0724429-E4F3-3F49-3D0C-DC5F87B09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91" y="1061065"/>
            <a:ext cx="8178607" cy="290684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/>
              <a:t>Applying a multi-criteria approach, considering </a:t>
            </a:r>
            <a:r>
              <a:rPr lang="en-GB" sz="1800" dirty="0"/>
              <a:t>a variety of geoscientific </a:t>
            </a:r>
            <a:r>
              <a:rPr lang="en-GB" sz="1800" b="1" dirty="0"/>
              <a:t>indicators</a:t>
            </a:r>
            <a:r>
              <a:rPr lang="en-GB" sz="1800" dirty="0"/>
              <a:t> and related </a:t>
            </a:r>
            <a:r>
              <a:rPr lang="en-GB" sz="1800" b="1" dirty="0"/>
              <a:t>parameters</a:t>
            </a:r>
            <a:r>
              <a:rPr lang="en-GB" sz="1800" dirty="0"/>
              <a:t>, which may promote </a:t>
            </a:r>
            <a:r>
              <a:rPr lang="en-GB" sz="1800" dirty="0" smtClean="0"/>
              <a:t>magmatism </a:t>
            </a:r>
            <a:r>
              <a:rPr lang="en-GB" sz="1800" dirty="0"/>
              <a:t>and/or show its long-term </a:t>
            </a:r>
            <a:r>
              <a:rPr lang="en-GB" sz="1800" dirty="0" smtClean="0"/>
              <a:t>evolution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/>
              <a:t>21 (+2) parameters quantitatively describe 15 (+2) indicators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 smtClean="0"/>
              <a:t>All parameter values are normalized to a standardized scale within their range of significance and summed up to a </a:t>
            </a:r>
            <a:r>
              <a:rPr lang="en-GB" sz="1800" dirty="0"/>
              <a:t>semi-</a:t>
            </a:r>
            <a:r>
              <a:rPr lang="en-GB" sz="1800" b="1" dirty="0"/>
              <a:t>quantitative</a:t>
            </a:r>
            <a:r>
              <a:rPr lang="en-GB" sz="1800" dirty="0"/>
              <a:t> </a:t>
            </a:r>
            <a:r>
              <a:rPr lang="en-GB" sz="1800" b="1" dirty="0" smtClean="0"/>
              <a:t>index</a:t>
            </a:r>
            <a:endParaRPr lang="en-GB" sz="1800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1" dirty="0" smtClean="0"/>
              <a:t>Germany-wide</a:t>
            </a:r>
            <a:r>
              <a:rPr lang="en-GB" sz="1800" dirty="0" smtClean="0"/>
              <a:t> index </a:t>
            </a:r>
            <a:r>
              <a:rPr lang="en-GB" sz="1800" b="1" dirty="0" smtClean="0"/>
              <a:t>maps</a:t>
            </a:r>
            <a:r>
              <a:rPr lang="en-GB" sz="1800" dirty="0" smtClean="0"/>
              <a:t> are used to differentiate regions regarding the relative </a:t>
            </a:r>
            <a:r>
              <a:rPr lang="en-GB" sz="1800" b="1" dirty="0" smtClean="0"/>
              <a:t>potential for future igneous activity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0" lvl="1" indent="0">
              <a:lnSpc>
                <a:spcPct val="150000"/>
              </a:lnSpc>
              <a:buNone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44332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00"/>
          <a:stretch/>
        </p:blipFill>
        <p:spPr>
          <a:xfrm>
            <a:off x="3891029" y="674558"/>
            <a:ext cx="3129125" cy="20611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82423" y="3234442"/>
            <a:ext cx="37271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Data processing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Determination of relevant values by defined threshold values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Standardization of values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Combination of datasets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83702" y="2522038"/>
            <a:ext cx="2376887" cy="1017541"/>
          </a:xfrm>
          <a:prstGeom prst="rect">
            <a:avLst/>
          </a:prstGeom>
          <a:noFill/>
          <a:ln w="38100">
            <a:noFill/>
          </a:ln>
        </p:spPr>
        <p:txBody>
          <a:bodyPr wrap="none" lIns="180000" tIns="180000" rIns="180000" bIns="180000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400" b="1" dirty="0"/>
              <a:t>Parameter</a:t>
            </a:r>
            <a:r>
              <a:rPr lang="de-DE" sz="1400" dirty="0"/>
              <a:t>: </a:t>
            </a:r>
            <a:r>
              <a:rPr lang="el-GR" sz="1400" dirty="0"/>
              <a:t>Δ</a:t>
            </a:r>
            <a:r>
              <a:rPr lang="de-DE" sz="1400" dirty="0" smtClean="0"/>
              <a:t>Vs</a:t>
            </a:r>
          </a:p>
          <a:p>
            <a:pPr>
              <a:lnSpc>
                <a:spcPts val="1700"/>
              </a:lnSpc>
            </a:pPr>
            <a:r>
              <a:rPr lang="de-DE" sz="1400" kern="0" dirty="0">
                <a:sym typeface="Wingdings" panose="05000000000000000000" pitchFamily="2" charset="2"/>
              </a:rPr>
              <a:t>(</a:t>
            </a:r>
            <a:r>
              <a:rPr lang="el-GR" sz="1400" dirty="0"/>
              <a:t>Δ</a:t>
            </a:r>
            <a:r>
              <a:rPr lang="de-DE" sz="1400" dirty="0" err="1"/>
              <a:t>Vs</a:t>
            </a:r>
            <a:r>
              <a:rPr lang="de-DE" sz="1400" baseline="-25000" dirty="0" err="1"/>
              <a:t>min</a:t>
            </a:r>
            <a:r>
              <a:rPr lang="de-DE" sz="1400" dirty="0"/>
              <a:t>, </a:t>
            </a:r>
            <a:r>
              <a:rPr lang="de-DE" sz="1400" kern="0" dirty="0">
                <a:sym typeface="Wingdings" panose="05000000000000000000" pitchFamily="2" charset="2"/>
              </a:rPr>
              <a:t>60 - 90 km </a:t>
            </a:r>
            <a:r>
              <a:rPr lang="de-DE" sz="1400" kern="0" dirty="0" err="1" smtClean="0">
                <a:sym typeface="Wingdings" panose="05000000000000000000" pitchFamily="2" charset="2"/>
              </a:rPr>
              <a:t>depth</a:t>
            </a:r>
            <a:r>
              <a:rPr lang="de-DE" sz="1400" kern="0" dirty="0" smtClean="0">
                <a:sym typeface="Wingdings" panose="05000000000000000000" pitchFamily="2" charset="2"/>
              </a:rPr>
              <a:t>)</a:t>
            </a:r>
            <a:endParaRPr lang="de-DE" sz="1400" kern="0" dirty="0">
              <a:sym typeface="Wingdings" panose="05000000000000000000" pitchFamily="2" charset="2"/>
            </a:endParaRPr>
          </a:p>
          <a:p>
            <a:pPr>
              <a:lnSpc>
                <a:spcPts val="1700"/>
              </a:lnSpc>
            </a:pPr>
            <a:endParaRPr lang="de-DE" sz="1400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00"/>
          <a:stretch/>
        </p:blipFill>
        <p:spPr>
          <a:xfrm>
            <a:off x="3891029" y="2686987"/>
            <a:ext cx="3129125" cy="2145232"/>
          </a:xfrm>
          <a:prstGeom prst="rect">
            <a:avLst/>
          </a:prstGeom>
        </p:spPr>
      </p:pic>
      <p:cxnSp>
        <p:nvCxnSpPr>
          <p:cNvPr id="4" name="Gerader Verbinder 3"/>
          <p:cNvCxnSpPr/>
          <p:nvPr/>
        </p:nvCxnSpPr>
        <p:spPr>
          <a:xfrm>
            <a:off x="4682590" y="3587441"/>
            <a:ext cx="0" cy="11014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4816114" y="4568214"/>
            <a:ext cx="136308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ieren 8"/>
          <p:cNvGrpSpPr/>
          <p:nvPr/>
        </p:nvGrpSpPr>
        <p:grpSpPr>
          <a:xfrm>
            <a:off x="5604239" y="3454842"/>
            <a:ext cx="1206611" cy="1051560"/>
            <a:chOff x="5687371" y="3454842"/>
            <a:chExt cx="1206611" cy="1051560"/>
          </a:xfrm>
        </p:grpSpPr>
        <p:sp>
          <p:nvSpPr>
            <p:cNvPr id="17" name="Freihandform 16"/>
            <p:cNvSpPr/>
            <p:nvPr/>
          </p:nvSpPr>
          <p:spPr>
            <a:xfrm>
              <a:off x="5687371" y="3454842"/>
              <a:ext cx="1164866" cy="290222"/>
            </a:xfrm>
            <a:custGeom>
              <a:avLst/>
              <a:gdLst>
                <a:gd name="connsiteX0" fmla="*/ 0 w 1164866"/>
                <a:gd name="connsiteY0" fmla="*/ 262393 h 290222"/>
                <a:gd name="connsiteX1" fmla="*/ 73550 w 1164866"/>
                <a:gd name="connsiteY1" fmla="*/ 248478 h 290222"/>
                <a:gd name="connsiteX2" fmla="*/ 147099 w 1164866"/>
                <a:gd name="connsiteY2" fmla="*/ 232575 h 290222"/>
                <a:gd name="connsiteX3" fmla="*/ 220649 w 1164866"/>
                <a:gd name="connsiteY3" fmla="*/ 198782 h 290222"/>
                <a:gd name="connsiteX4" fmla="*/ 274320 w 1164866"/>
                <a:gd name="connsiteY4" fmla="*/ 153062 h 290222"/>
                <a:gd name="connsiteX5" fmla="*/ 326004 w 1164866"/>
                <a:gd name="connsiteY5" fmla="*/ 101379 h 290222"/>
                <a:gd name="connsiteX6" fmla="*/ 359797 w 1164866"/>
                <a:gd name="connsiteY6" fmla="*/ 49695 h 290222"/>
                <a:gd name="connsiteX7" fmla="*/ 387626 w 1164866"/>
                <a:gd name="connsiteY7" fmla="*/ 15902 h 290222"/>
                <a:gd name="connsiteX8" fmla="*/ 417444 w 1164866"/>
                <a:gd name="connsiteY8" fmla="*/ 0 h 290222"/>
                <a:gd name="connsiteX9" fmla="*/ 457200 w 1164866"/>
                <a:gd name="connsiteY9" fmla="*/ 1988 h 290222"/>
                <a:gd name="connsiteX10" fmla="*/ 489006 w 1164866"/>
                <a:gd name="connsiteY10" fmla="*/ 17890 h 290222"/>
                <a:gd name="connsiteX11" fmla="*/ 518823 w 1164866"/>
                <a:gd name="connsiteY11" fmla="*/ 39756 h 290222"/>
                <a:gd name="connsiteX12" fmla="*/ 542677 w 1164866"/>
                <a:gd name="connsiteY12" fmla="*/ 61622 h 290222"/>
                <a:gd name="connsiteX13" fmla="*/ 618214 w 1164866"/>
                <a:gd name="connsiteY13" fmla="*/ 117281 h 290222"/>
                <a:gd name="connsiteX14" fmla="*/ 683812 w 1164866"/>
                <a:gd name="connsiteY14" fmla="*/ 147099 h 290222"/>
                <a:gd name="connsiteX15" fmla="*/ 729532 w 1164866"/>
                <a:gd name="connsiteY15" fmla="*/ 170953 h 290222"/>
                <a:gd name="connsiteX16" fmla="*/ 777240 w 1164866"/>
                <a:gd name="connsiteY16" fmla="*/ 208721 h 290222"/>
                <a:gd name="connsiteX17" fmla="*/ 820972 w 1164866"/>
                <a:gd name="connsiteY17" fmla="*/ 244502 h 290222"/>
                <a:gd name="connsiteX18" fmla="*/ 874644 w 1164866"/>
                <a:gd name="connsiteY18" fmla="*/ 276308 h 290222"/>
                <a:gd name="connsiteX19" fmla="*/ 918376 w 1164866"/>
                <a:gd name="connsiteY19" fmla="*/ 290222 h 290222"/>
                <a:gd name="connsiteX20" fmla="*/ 1005840 w 1164866"/>
                <a:gd name="connsiteY20" fmla="*/ 290222 h 290222"/>
                <a:gd name="connsiteX21" fmla="*/ 1123122 w 1164866"/>
                <a:gd name="connsiteY21" fmla="*/ 270344 h 290222"/>
                <a:gd name="connsiteX22" fmla="*/ 1160891 w 1164866"/>
                <a:gd name="connsiteY22" fmla="*/ 270344 h 290222"/>
                <a:gd name="connsiteX23" fmla="*/ 1164866 w 1164866"/>
                <a:gd name="connsiteY23" fmla="*/ 268356 h 29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64866" h="290222">
                  <a:moveTo>
                    <a:pt x="0" y="262393"/>
                  </a:moveTo>
                  <a:lnTo>
                    <a:pt x="73550" y="248478"/>
                  </a:lnTo>
                  <a:lnTo>
                    <a:pt x="147099" y="232575"/>
                  </a:lnTo>
                  <a:lnTo>
                    <a:pt x="220649" y="198782"/>
                  </a:lnTo>
                  <a:lnTo>
                    <a:pt x="274320" y="153062"/>
                  </a:lnTo>
                  <a:lnTo>
                    <a:pt x="326004" y="101379"/>
                  </a:lnTo>
                  <a:lnTo>
                    <a:pt x="359797" y="49695"/>
                  </a:lnTo>
                  <a:lnTo>
                    <a:pt x="387626" y="15902"/>
                  </a:lnTo>
                  <a:lnTo>
                    <a:pt x="417444" y="0"/>
                  </a:lnTo>
                  <a:lnTo>
                    <a:pt x="457200" y="1988"/>
                  </a:lnTo>
                  <a:lnTo>
                    <a:pt x="489006" y="17890"/>
                  </a:lnTo>
                  <a:lnTo>
                    <a:pt x="518823" y="39756"/>
                  </a:lnTo>
                  <a:lnTo>
                    <a:pt x="542677" y="61622"/>
                  </a:lnTo>
                  <a:lnTo>
                    <a:pt x="618214" y="117281"/>
                  </a:lnTo>
                  <a:lnTo>
                    <a:pt x="683812" y="147099"/>
                  </a:lnTo>
                  <a:lnTo>
                    <a:pt x="729532" y="170953"/>
                  </a:lnTo>
                  <a:lnTo>
                    <a:pt x="777240" y="208721"/>
                  </a:lnTo>
                  <a:lnTo>
                    <a:pt x="820972" y="244502"/>
                  </a:lnTo>
                  <a:lnTo>
                    <a:pt x="874644" y="276308"/>
                  </a:lnTo>
                  <a:lnTo>
                    <a:pt x="918376" y="290222"/>
                  </a:lnTo>
                  <a:lnTo>
                    <a:pt x="1005840" y="290222"/>
                  </a:lnTo>
                  <a:lnTo>
                    <a:pt x="1123122" y="270344"/>
                  </a:lnTo>
                  <a:lnTo>
                    <a:pt x="1160891" y="270344"/>
                  </a:lnTo>
                  <a:lnTo>
                    <a:pt x="1164866" y="268356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5731103" y="3780845"/>
              <a:ext cx="1162879" cy="473103"/>
            </a:xfrm>
            <a:custGeom>
              <a:avLst/>
              <a:gdLst>
                <a:gd name="connsiteX0" fmla="*/ 0 w 1162879"/>
                <a:gd name="connsiteY0" fmla="*/ 224625 h 473103"/>
                <a:gd name="connsiteX1" fmla="*/ 63611 w 1162879"/>
                <a:gd name="connsiteY1" fmla="*/ 256430 h 473103"/>
                <a:gd name="connsiteX2" fmla="*/ 137160 w 1162879"/>
                <a:gd name="connsiteY2" fmla="*/ 278296 h 473103"/>
                <a:gd name="connsiteX3" fmla="*/ 196795 w 1162879"/>
                <a:gd name="connsiteY3" fmla="*/ 242515 h 473103"/>
                <a:gd name="connsiteX4" fmla="*/ 252454 w 1162879"/>
                <a:gd name="connsiteY4" fmla="*/ 176917 h 473103"/>
                <a:gd name="connsiteX5" fmla="*/ 270345 w 1162879"/>
                <a:gd name="connsiteY5" fmla="*/ 117282 h 473103"/>
                <a:gd name="connsiteX6" fmla="*/ 288235 w 1162879"/>
                <a:gd name="connsiteY6" fmla="*/ 63611 h 473103"/>
                <a:gd name="connsiteX7" fmla="*/ 312089 w 1162879"/>
                <a:gd name="connsiteY7" fmla="*/ 21866 h 473103"/>
                <a:gd name="connsiteX8" fmla="*/ 343894 w 1162879"/>
                <a:gd name="connsiteY8" fmla="*/ 0 h 473103"/>
                <a:gd name="connsiteX9" fmla="*/ 403529 w 1162879"/>
                <a:gd name="connsiteY9" fmla="*/ 0 h 473103"/>
                <a:gd name="connsiteX10" fmla="*/ 463164 w 1162879"/>
                <a:gd name="connsiteY10" fmla="*/ 19878 h 473103"/>
                <a:gd name="connsiteX11" fmla="*/ 530750 w 1162879"/>
                <a:gd name="connsiteY11" fmla="*/ 49696 h 473103"/>
                <a:gd name="connsiteX12" fmla="*/ 574482 w 1162879"/>
                <a:gd name="connsiteY12" fmla="*/ 81501 h 473103"/>
                <a:gd name="connsiteX13" fmla="*/ 614239 w 1162879"/>
                <a:gd name="connsiteY13" fmla="*/ 101379 h 473103"/>
                <a:gd name="connsiteX14" fmla="*/ 663934 w 1162879"/>
                <a:gd name="connsiteY14" fmla="*/ 117282 h 473103"/>
                <a:gd name="connsiteX15" fmla="*/ 717606 w 1162879"/>
                <a:gd name="connsiteY15" fmla="*/ 117282 h 473103"/>
                <a:gd name="connsiteX16" fmla="*/ 765314 w 1162879"/>
                <a:gd name="connsiteY16" fmla="*/ 117282 h 473103"/>
                <a:gd name="connsiteX17" fmla="*/ 793143 w 1162879"/>
                <a:gd name="connsiteY17" fmla="*/ 119270 h 473103"/>
                <a:gd name="connsiteX18" fmla="*/ 795131 w 1162879"/>
                <a:gd name="connsiteY18" fmla="*/ 141136 h 473103"/>
                <a:gd name="connsiteX19" fmla="*/ 789167 w 1162879"/>
                <a:gd name="connsiteY19" fmla="*/ 174929 h 473103"/>
                <a:gd name="connsiteX20" fmla="*/ 787180 w 1162879"/>
                <a:gd name="connsiteY20" fmla="*/ 214685 h 473103"/>
                <a:gd name="connsiteX21" fmla="*/ 783204 w 1162879"/>
                <a:gd name="connsiteY21" fmla="*/ 268357 h 473103"/>
                <a:gd name="connsiteX22" fmla="*/ 793143 w 1162879"/>
                <a:gd name="connsiteY22" fmla="*/ 329979 h 473103"/>
                <a:gd name="connsiteX23" fmla="*/ 813021 w 1162879"/>
                <a:gd name="connsiteY23" fmla="*/ 391602 h 473103"/>
                <a:gd name="connsiteX24" fmla="*/ 828924 w 1162879"/>
                <a:gd name="connsiteY24" fmla="*/ 427383 h 473103"/>
                <a:gd name="connsiteX25" fmla="*/ 886571 w 1162879"/>
                <a:gd name="connsiteY25" fmla="*/ 465152 h 473103"/>
                <a:gd name="connsiteX26" fmla="*/ 964096 w 1162879"/>
                <a:gd name="connsiteY26" fmla="*/ 473103 h 473103"/>
                <a:gd name="connsiteX27" fmla="*/ 1039634 w 1162879"/>
                <a:gd name="connsiteY27" fmla="*/ 455212 h 473103"/>
                <a:gd name="connsiteX28" fmla="*/ 1093305 w 1162879"/>
                <a:gd name="connsiteY28" fmla="*/ 451237 h 473103"/>
                <a:gd name="connsiteX29" fmla="*/ 1162879 w 1162879"/>
                <a:gd name="connsiteY29" fmla="*/ 449249 h 47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62879" h="473103">
                  <a:moveTo>
                    <a:pt x="0" y="224625"/>
                  </a:moveTo>
                  <a:lnTo>
                    <a:pt x="63611" y="256430"/>
                  </a:lnTo>
                  <a:lnTo>
                    <a:pt x="137160" y="278296"/>
                  </a:lnTo>
                  <a:lnTo>
                    <a:pt x="196795" y="242515"/>
                  </a:lnTo>
                  <a:lnTo>
                    <a:pt x="252454" y="176917"/>
                  </a:lnTo>
                  <a:lnTo>
                    <a:pt x="270345" y="117282"/>
                  </a:lnTo>
                  <a:lnTo>
                    <a:pt x="288235" y="63611"/>
                  </a:lnTo>
                  <a:lnTo>
                    <a:pt x="312089" y="21866"/>
                  </a:lnTo>
                  <a:lnTo>
                    <a:pt x="343894" y="0"/>
                  </a:lnTo>
                  <a:lnTo>
                    <a:pt x="403529" y="0"/>
                  </a:lnTo>
                  <a:lnTo>
                    <a:pt x="463164" y="19878"/>
                  </a:lnTo>
                  <a:lnTo>
                    <a:pt x="530750" y="49696"/>
                  </a:lnTo>
                  <a:lnTo>
                    <a:pt x="574482" y="81501"/>
                  </a:lnTo>
                  <a:lnTo>
                    <a:pt x="614239" y="101379"/>
                  </a:lnTo>
                  <a:lnTo>
                    <a:pt x="663934" y="117282"/>
                  </a:lnTo>
                  <a:lnTo>
                    <a:pt x="717606" y="117282"/>
                  </a:lnTo>
                  <a:lnTo>
                    <a:pt x="765314" y="117282"/>
                  </a:lnTo>
                  <a:lnTo>
                    <a:pt x="793143" y="119270"/>
                  </a:lnTo>
                  <a:lnTo>
                    <a:pt x="795131" y="141136"/>
                  </a:lnTo>
                  <a:lnTo>
                    <a:pt x="789167" y="174929"/>
                  </a:lnTo>
                  <a:cubicBezTo>
                    <a:pt x="788505" y="188181"/>
                    <a:pt x="787842" y="201433"/>
                    <a:pt x="787180" y="214685"/>
                  </a:cubicBezTo>
                  <a:lnTo>
                    <a:pt x="783204" y="268357"/>
                  </a:lnTo>
                  <a:lnTo>
                    <a:pt x="793143" y="329979"/>
                  </a:lnTo>
                  <a:lnTo>
                    <a:pt x="813021" y="391602"/>
                  </a:lnTo>
                  <a:lnTo>
                    <a:pt x="828924" y="427383"/>
                  </a:lnTo>
                  <a:lnTo>
                    <a:pt x="886571" y="465152"/>
                  </a:lnTo>
                  <a:lnTo>
                    <a:pt x="964096" y="473103"/>
                  </a:lnTo>
                  <a:lnTo>
                    <a:pt x="1039634" y="455212"/>
                  </a:lnTo>
                  <a:lnTo>
                    <a:pt x="1093305" y="451237"/>
                  </a:lnTo>
                  <a:lnTo>
                    <a:pt x="1162879" y="449249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9" name="Freihandform 18"/>
            <p:cNvSpPr/>
            <p:nvPr/>
          </p:nvSpPr>
          <p:spPr>
            <a:xfrm>
              <a:off x="6005423" y="4172447"/>
              <a:ext cx="254442" cy="333955"/>
            </a:xfrm>
            <a:custGeom>
              <a:avLst/>
              <a:gdLst>
                <a:gd name="connsiteX0" fmla="*/ 0 w 254442"/>
                <a:gd name="connsiteY0" fmla="*/ 0 h 333955"/>
                <a:gd name="connsiteX1" fmla="*/ 63611 w 254442"/>
                <a:gd name="connsiteY1" fmla="*/ 31805 h 333955"/>
                <a:gd name="connsiteX2" fmla="*/ 172941 w 254442"/>
                <a:gd name="connsiteY2" fmla="*/ 63610 h 333955"/>
                <a:gd name="connsiteX3" fmla="*/ 216674 w 254442"/>
                <a:gd name="connsiteY3" fmla="*/ 97403 h 333955"/>
                <a:gd name="connsiteX4" fmla="*/ 252454 w 254442"/>
                <a:gd name="connsiteY4" fmla="*/ 168965 h 333955"/>
                <a:gd name="connsiteX5" fmla="*/ 254442 w 254442"/>
                <a:gd name="connsiteY5" fmla="*/ 252454 h 333955"/>
                <a:gd name="connsiteX6" fmla="*/ 250467 w 254442"/>
                <a:gd name="connsiteY6" fmla="*/ 333955 h 33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442" h="333955">
                  <a:moveTo>
                    <a:pt x="0" y="0"/>
                  </a:moveTo>
                  <a:lnTo>
                    <a:pt x="63611" y="31805"/>
                  </a:lnTo>
                  <a:lnTo>
                    <a:pt x="172941" y="63610"/>
                  </a:lnTo>
                  <a:lnTo>
                    <a:pt x="216674" y="97403"/>
                  </a:lnTo>
                  <a:lnTo>
                    <a:pt x="252454" y="168965"/>
                  </a:lnTo>
                  <a:cubicBezTo>
                    <a:pt x="253117" y="196795"/>
                    <a:pt x="253779" y="224624"/>
                    <a:pt x="254442" y="252454"/>
                  </a:cubicBezTo>
                  <a:lnTo>
                    <a:pt x="250467" y="333955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393783" y="4688931"/>
            <a:ext cx="23166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/>
              <a:t>Collaborative </a:t>
            </a:r>
            <a:r>
              <a:rPr lang="de-DE" sz="900" dirty="0" err="1"/>
              <a:t>S</a:t>
            </a:r>
            <a:r>
              <a:rPr lang="de-DE" sz="900" dirty="0" err="1" smtClean="0"/>
              <a:t>eismic</a:t>
            </a:r>
            <a:r>
              <a:rPr lang="de-DE" sz="900" dirty="0" smtClean="0"/>
              <a:t> Earth Model (CSEM)</a:t>
            </a:r>
            <a:endParaRPr lang="de-DE" sz="900" dirty="0"/>
          </a:p>
        </p:txBody>
      </p:sp>
      <p:sp>
        <p:nvSpPr>
          <p:cNvPr id="2" name="Pfeil nach rechts 1"/>
          <p:cNvSpPr/>
          <p:nvPr/>
        </p:nvSpPr>
        <p:spPr>
          <a:xfrm rot="10800000" flipV="1">
            <a:off x="4297180" y="4079584"/>
            <a:ext cx="385410" cy="457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CF73148A-ABC2-5673-7117-5822F6894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316800"/>
            <a:ext cx="7323290" cy="928800"/>
          </a:xfrm>
        </p:spPr>
        <p:txBody>
          <a:bodyPr/>
          <a:lstStyle/>
          <a:p>
            <a:r>
              <a:rPr lang="en-GB" b="1" dirty="0" smtClean="0">
                <a:solidFill>
                  <a:srgbClr val="00416E"/>
                </a:solidFill>
                <a:effectLst/>
                <a:latin typeface="Noto Sans Display" panose="020B0502040504020204" pitchFamily="34" charset="0"/>
              </a:rPr>
              <a:t>Quantification of </a:t>
            </a:r>
            <a:r>
              <a:rPr lang="en-GB" dirty="0" smtClean="0">
                <a:solidFill>
                  <a:srgbClr val="00416E"/>
                </a:solidFill>
                <a:latin typeface="Noto Sans Display" panose="020B0502040504020204" pitchFamily="34" charset="0"/>
              </a:rPr>
              <a:t>i</a:t>
            </a:r>
            <a:r>
              <a:rPr lang="en-GB" b="1" dirty="0" smtClean="0">
                <a:solidFill>
                  <a:srgbClr val="00416E"/>
                </a:solidFill>
                <a:effectLst/>
                <a:latin typeface="Noto Sans Display" panose="020B0502040504020204" pitchFamily="34" charset="0"/>
              </a:rPr>
              <a:t>ndicators and related parameters</a:t>
            </a:r>
            <a:endParaRPr lang="en-GB" dirty="0">
              <a:solidFill>
                <a:srgbClr val="00416E"/>
              </a:solidFill>
              <a:effectLst/>
              <a:latin typeface="Noto Sans Display" panose="020B0502040504020204" pitchFamily="34" charset="0"/>
            </a:endParaRP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C0724429-E4F3-3F49-3D0C-DC5F87B09F9D}"/>
              </a:ext>
            </a:extLst>
          </p:cNvPr>
          <p:cNvSpPr txBox="1">
            <a:spLocks/>
          </p:cNvSpPr>
          <p:nvPr/>
        </p:nvSpPr>
        <p:spPr>
          <a:xfrm>
            <a:off x="383073" y="828908"/>
            <a:ext cx="3599766" cy="116072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0025" indent="-200025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431" indent="-202406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6029" indent="-203597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b="1" dirty="0" smtClean="0"/>
              <a:t>Indicator: </a:t>
            </a:r>
            <a:r>
              <a:rPr lang="en-GB" dirty="0" smtClean="0"/>
              <a:t>Seismic anomalies in the earth‘s mantle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Mineralogy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Temperature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Water content	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Melt content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GB" dirty="0" smtClean="0"/>
              <a:t>Defining a quantifiable property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endParaRPr lang="de-DE" dirty="0"/>
          </a:p>
          <a:p>
            <a:pPr>
              <a:spcAft>
                <a:spcPts val="600"/>
              </a:spcAft>
            </a:pPr>
            <a:endParaRPr lang="de-DE" dirty="0" smtClean="0"/>
          </a:p>
        </p:txBody>
      </p:sp>
      <p:grpSp>
        <p:nvGrpSpPr>
          <p:cNvPr id="6" name="Gruppieren 5"/>
          <p:cNvGrpSpPr/>
          <p:nvPr/>
        </p:nvGrpSpPr>
        <p:grpSpPr>
          <a:xfrm>
            <a:off x="7260823" y="674558"/>
            <a:ext cx="1512996" cy="4059426"/>
            <a:chOff x="7343955" y="674558"/>
            <a:chExt cx="1512996" cy="4059426"/>
          </a:xfrm>
        </p:grpSpPr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3955" y="3366247"/>
              <a:ext cx="969218" cy="1367737"/>
            </a:xfrm>
            <a:prstGeom prst="rect">
              <a:avLst/>
            </a:prstGeom>
          </p:spPr>
        </p:pic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1687" y="2021006"/>
              <a:ext cx="965264" cy="1366183"/>
            </a:xfrm>
            <a:prstGeom prst="rect">
              <a:avLst/>
            </a:prstGeom>
          </p:spPr>
        </p:pic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3955" y="674558"/>
              <a:ext cx="1008665" cy="1426770"/>
            </a:xfrm>
            <a:prstGeom prst="rect">
              <a:avLst/>
            </a:prstGeom>
          </p:spPr>
        </p:pic>
        <p:sp>
          <p:nvSpPr>
            <p:cNvPr id="8" name="Pfeil nach links, rechts und oben 7"/>
            <p:cNvSpPr/>
            <p:nvPr/>
          </p:nvSpPr>
          <p:spPr>
            <a:xfrm rot="5400000">
              <a:off x="7298430" y="2515151"/>
              <a:ext cx="810186" cy="225532"/>
            </a:xfrm>
            <a:prstGeom prst="leftRigh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2" name="Gleich 31"/>
            <p:cNvSpPr/>
            <p:nvPr/>
          </p:nvSpPr>
          <p:spPr>
            <a:xfrm>
              <a:off x="7568503" y="3072473"/>
              <a:ext cx="172387" cy="179882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64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6E7B69-ABB7-56B3-1A13-B06AC79B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4469587" y="1458844"/>
            <a:ext cx="2531059" cy="57338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algn="l">
              <a:lnSpc>
                <a:spcPts val="1700"/>
              </a:lnSpc>
            </a:pPr>
            <a:r>
              <a:rPr lang="de-DE" sz="1400" dirty="0" err="1" smtClean="0">
                <a:solidFill>
                  <a:srgbClr val="FF0000"/>
                </a:solidFill>
              </a:rPr>
              <a:t>movy</a:t>
            </a:r>
            <a:endParaRPr lang="en-IE" sz="1400" dirty="0" smtClean="0">
              <a:solidFill>
                <a:srgbClr val="FF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3604" y="2474255"/>
            <a:ext cx="178546" cy="1992961"/>
          </a:xfrm>
          <a:prstGeom prst="rect">
            <a:avLst/>
          </a:prstGeom>
        </p:spPr>
      </p:pic>
      <p:pic>
        <p:nvPicPr>
          <p:cNvPr id="7" name="AufaddierungParameter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7"/>
          <a:srcRect l="28092" t="2254" r="30076" b="3648"/>
          <a:stretch/>
        </p:blipFill>
        <p:spPr>
          <a:xfrm>
            <a:off x="3957355" y="146649"/>
            <a:ext cx="3693012" cy="4672803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3548570" cy="5526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Combination of parameters to an index map</a:t>
            </a:r>
            <a:endParaRPr lang="en-GB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C0724429-E4F3-3F49-3D0C-DC5F87B09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01" y="1249353"/>
            <a:ext cx="3594170" cy="3417599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Define process </a:t>
            </a:r>
            <a:r>
              <a:rPr lang="en-GB" sz="1600" dirty="0" smtClean="0"/>
              <a:t>categories for parameters:</a:t>
            </a:r>
            <a:endParaRPr lang="en-GB" sz="1600" dirty="0" smtClean="0"/>
          </a:p>
          <a:p>
            <a:pPr>
              <a:lnSpc>
                <a:spcPct val="100000"/>
              </a:lnSpc>
            </a:pPr>
            <a:r>
              <a:rPr lang="en-GB" sz="1600" b="1" dirty="0">
                <a:sym typeface="Wingdings" panose="05000000000000000000" pitchFamily="2" charset="2"/>
              </a:rPr>
              <a:t>	</a:t>
            </a:r>
            <a:r>
              <a:rPr lang="en-GB" sz="1600" b="1" dirty="0" smtClean="0">
                <a:sym typeface="Wingdings" panose="05000000000000000000" pitchFamily="2" charset="2"/>
              </a:rPr>
              <a:t>1) </a:t>
            </a:r>
            <a:r>
              <a:rPr lang="en-GB" sz="1600" dirty="0" smtClean="0">
                <a:sym typeface="Wingdings" panose="05000000000000000000" pitchFamily="2" charset="2"/>
              </a:rPr>
              <a:t>melt formation</a:t>
            </a:r>
          </a:p>
          <a:p>
            <a:pPr>
              <a:lnSpc>
                <a:spcPct val="100000"/>
              </a:lnSpc>
            </a:pPr>
            <a:r>
              <a:rPr lang="en-GB" sz="1600" b="1" dirty="0">
                <a:sym typeface="Wingdings" panose="05000000000000000000" pitchFamily="2" charset="2"/>
              </a:rPr>
              <a:t>	</a:t>
            </a:r>
            <a:r>
              <a:rPr lang="en-GB" sz="1600" b="1" dirty="0" smtClean="0">
                <a:sym typeface="Wingdings" panose="05000000000000000000" pitchFamily="2" charset="2"/>
              </a:rPr>
              <a:t>2) </a:t>
            </a:r>
            <a:r>
              <a:rPr lang="en-GB" sz="1600" dirty="0" smtClean="0">
                <a:sym typeface="Wingdings" panose="05000000000000000000" pitchFamily="2" charset="2"/>
              </a:rPr>
              <a:t>melt pathways</a:t>
            </a:r>
          </a:p>
          <a:p>
            <a:pPr>
              <a:lnSpc>
                <a:spcPct val="100000"/>
              </a:lnSpc>
            </a:pPr>
            <a:r>
              <a:rPr lang="en-GB" sz="1600" b="1" dirty="0">
                <a:sym typeface="Wingdings" panose="05000000000000000000" pitchFamily="2" charset="2"/>
              </a:rPr>
              <a:t>	</a:t>
            </a:r>
            <a:r>
              <a:rPr lang="en-GB" sz="1600" b="1" dirty="0" smtClean="0">
                <a:sym typeface="Wingdings" panose="05000000000000000000" pitchFamily="2" charset="2"/>
              </a:rPr>
              <a:t>3) </a:t>
            </a:r>
            <a:r>
              <a:rPr lang="en-GB" sz="1600" dirty="0" smtClean="0">
                <a:sym typeface="Wingdings" panose="05000000000000000000" pitchFamily="2" charset="2"/>
              </a:rPr>
              <a:t>past eruption </a:t>
            </a:r>
            <a:r>
              <a:rPr lang="en-GB" sz="1600" dirty="0" smtClean="0">
                <a:sym typeface="Wingdings" panose="05000000000000000000" pitchFamily="2" charset="2"/>
              </a:rPr>
              <a:t>sites</a:t>
            </a:r>
            <a:endParaRPr lang="en-GB" sz="1600" dirty="0" smtClean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endParaRPr lang="en-GB" sz="16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sym typeface="Wingdings" panose="05000000000000000000" pitchFamily="2" charset="2"/>
              </a:rPr>
              <a:t>Summation of all </a:t>
            </a:r>
            <a:r>
              <a:rPr lang="en-GB" sz="1600" dirty="0" smtClean="0">
                <a:sym typeface="Wingdings" panose="05000000000000000000" pitchFamily="2" charset="2"/>
              </a:rPr>
              <a:t>scaled and within process categories weighted </a:t>
            </a:r>
            <a:r>
              <a:rPr lang="en-GB" sz="1600" dirty="0" smtClean="0">
                <a:sym typeface="Wingdings" panose="05000000000000000000" pitchFamily="2" charset="2"/>
              </a:rPr>
              <a:t>parameters to an index value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600" dirty="0" smtClean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sym typeface="Wingdings" panose="05000000000000000000" pitchFamily="2" charset="2"/>
              </a:rPr>
              <a:t>Distribution of index </a:t>
            </a:r>
            <a:r>
              <a:rPr lang="en-GB" sz="1600" dirty="0" smtClean="0">
                <a:sym typeface="Wingdings" panose="05000000000000000000" pitchFamily="2" charset="2"/>
              </a:rPr>
              <a:t>values </a:t>
            </a:r>
            <a:r>
              <a:rPr lang="en-GB" sz="1600" dirty="0" smtClean="0">
                <a:sym typeface="Wingdings" panose="05000000000000000000" pitchFamily="2" charset="2"/>
              </a:rPr>
              <a:t>is </a:t>
            </a:r>
            <a:r>
              <a:rPr lang="en-GB" sz="1600" dirty="0" smtClean="0">
                <a:sym typeface="Wingdings" panose="05000000000000000000" pitchFamily="2" charset="2"/>
              </a:rPr>
              <a:t>used to determine the </a:t>
            </a:r>
            <a:r>
              <a:rPr lang="en-GB" sz="1600" dirty="0" smtClean="0">
                <a:sym typeface="Wingdings" panose="05000000000000000000" pitchFamily="2" charset="2"/>
              </a:rPr>
              <a:t>relative potential </a:t>
            </a:r>
            <a:r>
              <a:rPr lang="en-GB" sz="1600" dirty="0" smtClean="0">
                <a:sym typeface="Wingdings" panose="05000000000000000000" pitchFamily="2" charset="2"/>
              </a:rPr>
              <a:t>of future igneous </a:t>
            </a:r>
            <a:r>
              <a:rPr lang="en-GB" sz="1600" dirty="0" smtClean="0">
                <a:sym typeface="Wingdings" panose="05000000000000000000" pitchFamily="2" charset="2"/>
              </a:rPr>
              <a:t>activity</a:t>
            </a:r>
            <a:endParaRPr lang="en-GB" sz="1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0" lvl="1" indent="0">
              <a:lnSpc>
                <a:spcPct val="150000"/>
              </a:lnSpc>
              <a:buNone/>
            </a:pPr>
            <a:endParaRPr lang="de-DE" sz="1600" dirty="0"/>
          </a:p>
        </p:txBody>
      </p:sp>
      <p:sp>
        <p:nvSpPr>
          <p:cNvPr id="4" name="Textfeld 3"/>
          <p:cNvSpPr txBox="1"/>
          <p:nvPr/>
        </p:nvSpPr>
        <p:spPr>
          <a:xfrm rot="16200000">
            <a:off x="7244355" y="3088692"/>
            <a:ext cx="1037044" cy="581524"/>
          </a:xfrm>
          <a:prstGeom prst="rect">
            <a:avLst/>
          </a:prstGeom>
          <a:noFill/>
          <a:ln w="38100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l">
              <a:lnSpc>
                <a:spcPts val="1700"/>
              </a:lnSpc>
            </a:pPr>
            <a:r>
              <a:rPr lang="en-GB" sz="1400" b="1" dirty="0" smtClean="0"/>
              <a:t>index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416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F73148A-ABC2-5673-7117-5822F6894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316800"/>
            <a:ext cx="7599859" cy="928800"/>
          </a:xfrm>
        </p:spPr>
        <p:txBody>
          <a:bodyPr/>
          <a:lstStyle/>
          <a:p>
            <a:r>
              <a:rPr lang="en-GB" b="1" dirty="0" smtClean="0">
                <a:solidFill>
                  <a:srgbClr val="00416E"/>
                </a:solidFill>
                <a:effectLst/>
                <a:latin typeface="Noto Sans Display" panose="020B0502040504020204" pitchFamily="34" charset="0"/>
              </a:rPr>
              <a:t>Using geodynamic simulations &amp; uncertainty analyses</a:t>
            </a:r>
            <a:endParaRPr lang="en-GB" dirty="0">
              <a:solidFill>
                <a:srgbClr val="00416E"/>
              </a:solidFill>
              <a:effectLst/>
              <a:latin typeface="Noto Sans Display" panose="020B0502040504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62" y="2054996"/>
            <a:ext cx="2028689" cy="276724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53" y="1738050"/>
            <a:ext cx="5840833" cy="3043998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212278" y="632990"/>
            <a:ext cx="8482596" cy="1671566"/>
          </a:xfrm>
          <a:prstGeom prst="rect">
            <a:avLst/>
          </a:prstGeom>
          <a:noFill/>
          <a:ln w="38100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For each profile 3,000 possible thermo-</a:t>
            </a:r>
            <a:r>
              <a:rPr lang="en-GB" sz="1600" dirty="0" err="1" smtClean="0"/>
              <a:t>lithostatic</a:t>
            </a:r>
            <a:r>
              <a:rPr lang="en-GB" sz="1600" dirty="0" smtClean="0"/>
              <a:t> models are computed, based on different structural constraints, temperature simulations and uncertainty analyses</a:t>
            </a:r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Minimal depth of critical melt fractions is determined for different rock compositions and water contents</a:t>
            </a:r>
            <a:endParaRPr lang="en-GB" sz="1600" kern="0" dirty="0" smtClean="0">
              <a:sym typeface="Wingdings" panose="05000000000000000000" pitchFamily="2" charset="2"/>
            </a:endParaRPr>
          </a:p>
          <a:p>
            <a:pPr>
              <a:lnSpc>
                <a:spcPts val="1700"/>
              </a:lnSpc>
            </a:pPr>
            <a:endParaRPr lang="de-DE" sz="1400" dirty="0"/>
          </a:p>
        </p:txBody>
      </p:sp>
      <p:sp>
        <p:nvSpPr>
          <p:cNvPr id="2" name="Textfeld 1"/>
          <p:cNvSpPr txBox="1"/>
          <p:nvPr/>
        </p:nvSpPr>
        <p:spPr>
          <a:xfrm>
            <a:off x="4777985" y="3366954"/>
            <a:ext cx="2418461" cy="581524"/>
          </a:xfrm>
          <a:prstGeom prst="rect">
            <a:avLst/>
          </a:prstGeom>
          <a:noFill/>
          <a:ln w="38100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l">
              <a:lnSpc>
                <a:spcPts val="1700"/>
              </a:lnSpc>
            </a:pPr>
            <a:r>
              <a:rPr lang="en-GB" sz="1400" dirty="0"/>
              <a:t>c</a:t>
            </a:r>
            <a:r>
              <a:rPr lang="en-GB" sz="1400" dirty="0" smtClean="0"/>
              <a:t>ritical melt fraction</a:t>
            </a:r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5688281" y="3366954"/>
            <a:ext cx="118753" cy="191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1533761" y="2363190"/>
            <a:ext cx="0" cy="22325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055713" y="1942011"/>
            <a:ext cx="1478478" cy="581524"/>
          </a:xfrm>
          <a:prstGeom prst="rect">
            <a:avLst/>
          </a:prstGeom>
          <a:noFill/>
          <a:ln w="38100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l">
              <a:lnSpc>
                <a:spcPts val="1700"/>
              </a:lnSpc>
            </a:pPr>
            <a:r>
              <a:rPr lang="de-DE" sz="1400" dirty="0" smtClean="0"/>
              <a:t>Flensburg</a:t>
            </a:r>
            <a:endParaRPr lang="en-IE" sz="1400" dirty="0" smtClean="0"/>
          </a:p>
        </p:txBody>
      </p:sp>
      <p:sp>
        <p:nvSpPr>
          <p:cNvPr id="16" name="Textfeld 15"/>
          <p:cNvSpPr txBox="1"/>
          <p:nvPr/>
        </p:nvSpPr>
        <p:spPr>
          <a:xfrm>
            <a:off x="7907441" y="1749544"/>
            <a:ext cx="1478478" cy="581524"/>
          </a:xfrm>
          <a:prstGeom prst="rect">
            <a:avLst/>
          </a:prstGeom>
          <a:noFill/>
          <a:ln w="38100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l">
              <a:lnSpc>
                <a:spcPts val="1700"/>
              </a:lnSpc>
            </a:pPr>
            <a:r>
              <a:rPr lang="de-DE" sz="1400" dirty="0" smtClean="0"/>
              <a:t>Milan</a:t>
            </a:r>
            <a:endParaRPr lang="en-IE" sz="1400" dirty="0" smtClean="0"/>
          </a:p>
        </p:txBody>
      </p:sp>
    </p:spTree>
    <p:extLst>
      <p:ext uri="{BB962C8B-B14F-4D97-AF65-F5344CB8AC3E}">
        <p14:creationId xmlns:p14="http://schemas.microsoft.com/office/powerpoint/2010/main" val="41521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Index distribution along profiles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27" name="Gruppieren 26"/>
          <p:cNvGrpSpPr/>
          <p:nvPr/>
        </p:nvGrpSpPr>
        <p:grpSpPr>
          <a:xfrm>
            <a:off x="6718225" y="823526"/>
            <a:ext cx="1543793" cy="2093203"/>
            <a:chOff x="6785561" y="1050430"/>
            <a:chExt cx="2028689" cy="2767249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5561" y="1050430"/>
              <a:ext cx="2028689" cy="2767249"/>
            </a:xfrm>
            <a:prstGeom prst="rect">
              <a:avLst/>
            </a:prstGeom>
          </p:spPr>
        </p:pic>
        <p:cxnSp>
          <p:nvCxnSpPr>
            <p:cNvPr id="18" name="Gerader Verbinder 17"/>
            <p:cNvCxnSpPr/>
            <p:nvPr/>
          </p:nvCxnSpPr>
          <p:spPr>
            <a:xfrm flipV="1">
              <a:off x="7260538" y="2417531"/>
              <a:ext cx="741021" cy="152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/>
        </p:nvGrpSpPr>
        <p:grpSpPr>
          <a:xfrm>
            <a:off x="287080" y="664535"/>
            <a:ext cx="6605046" cy="4116623"/>
            <a:chOff x="921905" y="836466"/>
            <a:chExt cx="6471559" cy="3987946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43" t="5976" r="9843" b="8571"/>
            <a:stretch/>
          </p:blipFill>
          <p:spPr>
            <a:xfrm>
              <a:off x="921905" y="925333"/>
              <a:ext cx="6230346" cy="3899079"/>
            </a:xfrm>
            <a:prstGeom prst="rect">
              <a:avLst/>
            </a:prstGeom>
          </p:spPr>
        </p:pic>
        <p:sp>
          <p:nvSpPr>
            <p:cNvPr id="20" name="Textfeld 19"/>
            <p:cNvSpPr txBox="1"/>
            <p:nvPr/>
          </p:nvSpPr>
          <p:spPr>
            <a:xfrm>
              <a:off x="1411835" y="3928261"/>
              <a:ext cx="1909267" cy="58152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180000" tIns="180000" rIns="180000" bIns="180000" rtlCol="0">
              <a:spAutoFit/>
            </a:bodyPr>
            <a:lstStyle/>
            <a:p>
              <a:pPr algn="l">
                <a:lnSpc>
                  <a:spcPts val="1700"/>
                </a:lnSpc>
              </a:pPr>
              <a:r>
                <a:rPr lang="en-US" sz="1400" dirty="0" smtClean="0"/>
                <a:t>melt formation 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520343" y="3179477"/>
              <a:ext cx="1909267" cy="57895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180000" tIns="180000" rIns="180000" bIns="18000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400" dirty="0" smtClean="0">
                  <a:sym typeface="Wingdings" panose="05000000000000000000" pitchFamily="2" charset="2"/>
                </a:rPr>
                <a:t>melt </a:t>
              </a:r>
              <a:r>
                <a:rPr lang="en-GB" sz="1400" dirty="0">
                  <a:sym typeface="Wingdings" panose="05000000000000000000" pitchFamily="2" charset="2"/>
                </a:rPr>
                <a:t>pathways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1469136" y="2288689"/>
              <a:ext cx="1909267" cy="57895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180000" tIns="180000" rIns="180000" bIns="18000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400" dirty="0">
                  <a:sym typeface="Wingdings" panose="05000000000000000000" pitchFamily="2" charset="2"/>
                </a:rPr>
                <a:t>past eruption sites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039908" y="836466"/>
              <a:ext cx="1909267" cy="57895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180000" tIns="180000" rIns="180000" bIns="18000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400" dirty="0" smtClean="0">
                  <a:sym typeface="Wingdings" panose="05000000000000000000" pitchFamily="2" charset="2"/>
                </a:rPr>
                <a:t>Eifel</a:t>
              </a:r>
              <a:endParaRPr lang="en-GB" sz="1400" dirty="0">
                <a:sym typeface="Wingdings" panose="05000000000000000000" pitchFamily="2" charset="2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6460686" y="840998"/>
              <a:ext cx="932778" cy="57895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180000" tIns="180000" rIns="180000" bIns="18000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400" dirty="0" smtClean="0">
                  <a:sym typeface="Wingdings" panose="05000000000000000000" pitchFamily="2" charset="2"/>
                </a:rPr>
                <a:t>Erfurt</a:t>
              </a:r>
              <a:endParaRPr lang="en-GB" sz="1400" dirty="0">
                <a:sym typeface="Wingdings" panose="05000000000000000000" pitchFamily="2" charset="2"/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>
              <a:off x="1163117" y="989551"/>
              <a:ext cx="5989134" cy="37307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6166433" y="3357273"/>
              <a:ext cx="1063112" cy="5283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GB" sz="1200" dirty="0" smtClean="0"/>
                <a:t>melt fraction</a:t>
              </a:r>
            </a:p>
            <a:p>
              <a:pPr algn="ctr">
                <a:lnSpc>
                  <a:spcPts val="1700"/>
                </a:lnSpc>
              </a:pPr>
              <a:r>
                <a:rPr lang="en-GB" sz="1200" dirty="0" smtClean="0"/>
                <a:t>(simulation)</a:t>
              </a:r>
              <a:endParaRPr lang="en-GB" sz="1200" dirty="0"/>
            </a:p>
          </p:txBody>
        </p:sp>
        <p:cxnSp>
          <p:nvCxnSpPr>
            <p:cNvPr id="31" name="Gerade Verbindung mit Pfeil 30"/>
            <p:cNvCxnSpPr/>
            <p:nvPr/>
          </p:nvCxnSpPr>
          <p:spPr>
            <a:xfrm flipH="1">
              <a:off x="6532475" y="3856566"/>
              <a:ext cx="158256" cy="8169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Inhaltsplatzhalter 2">
            <a:extLst>
              <a:ext uri="{FF2B5EF4-FFF2-40B4-BE49-F238E27FC236}">
                <a16:creationId xmlns:a16="http://schemas.microsoft.com/office/drawing/2014/main" id="{C0724429-E4F3-3F49-3D0C-DC5F87B09F9D}"/>
              </a:ext>
            </a:extLst>
          </p:cNvPr>
          <p:cNvSpPr txBox="1">
            <a:spLocks/>
          </p:cNvSpPr>
          <p:nvPr/>
        </p:nvSpPr>
        <p:spPr>
          <a:xfrm>
            <a:off x="3533534" y="1281015"/>
            <a:ext cx="1959707" cy="11381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0025" indent="-200025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431" indent="-202406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6029" indent="-203597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 smtClean="0"/>
              <a:t>Parameters within process </a:t>
            </a:r>
            <a:r>
              <a:rPr lang="en-GB" dirty="0" smtClean="0"/>
              <a:t>categories</a:t>
            </a:r>
            <a:r>
              <a:rPr lang="en-GB" dirty="0" smtClean="0"/>
              <a:t>:</a:t>
            </a:r>
          </a:p>
          <a:p>
            <a:pPr>
              <a:lnSpc>
                <a:spcPct val="100000"/>
              </a:lnSpc>
            </a:pPr>
            <a:endParaRPr lang="en-GB" dirty="0" smtClean="0"/>
          </a:p>
          <a:p>
            <a:pPr>
              <a:lnSpc>
                <a:spcPct val="100000"/>
              </a:lnSpc>
            </a:pPr>
            <a:r>
              <a:rPr lang="en-GB" b="1" dirty="0" smtClean="0">
                <a:sym typeface="Wingdings" panose="05000000000000000000" pitchFamily="2" charset="2"/>
              </a:rPr>
              <a:t>1) </a:t>
            </a:r>
            <a:r>
              <a:rPr lang="en-GB" dirty="0" smtClean="0">
                <a:sym typeface="Wingdings" panose="05000000000000000000" pitchFamily="2" charset="2"/>
              </a:rPr>
              <a:t>melt formation</a:t>
            </a:r>
          </a:p>
          <a:p>
            <a:pPr>
              <a:lnSpc>
                <a:spcPct val="100000"/>
              </a:lnSpc>
            </a:pPr>
            <a:r>
              <a:rPr lang="en-GB" b="1" dirty="0" smtClean="0">
                <a:sym typeface="Wingdings" panose="05000000000000000000" pitchFamily="2" charset="2"/>
              </a:rPr>
              <a:t>2) </a:t>
            </a:r>
            <a:r>
              <a:rPr lang="en-GB" dirty="0" smtClean="0">
                <a:sym typeface="Wingdings" panose="05000000000000000000" pitchFamily="2" charset="2"/>
              </a:rPr>
              <a:t>melt pathways</a:t>
            </a:r>
          </a:p>
          <a:p>
            <a:pPr>
              <a:lnSpc>
                <a:spcPct val="100000"/>
              </a:lnSpc>
            </a:pPr>
            <a:r>
              <a:rPr lang="en-GB" b="1" dirty="0" smtClean="0">
                <a:sym typeface="Wingdings" panose="05000000000000000000" pitchFamily="2" charset="2"/>
              </a:rPr>
              <a:t>3) </a:t>
            </a:r>
            <a:r>
              <a:rPr lang="en-GB" dirty="0" smtClean="0">
                <a:sym typeface="Wingdings" panose="05000000000000000000" pitchFamily="2" charset="2"/>
              </a:rPr>
              <a:t>past eruption sites</a:t>
            </a:r>
          </a:p>
          <a:p>
            <a:pPr>
              <a:lnSpc>
                <a:spcPct val="100000"/>
              </a:lnSpc>
            </a:pPr>
            <a:endParaRPr lang="en-GB" sz="1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" t="6946" r="10442" b="3717"/>
          <a:stretch/>
        </p:blipFill>
        <p:spPr>
          <a:xfrm>
            <a:off x="6645938" y="2949896"/>
            <a:ext cx="1680684" cy="1843098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 rot="16200000">
            <a:off x="7666618" y="3364263"/>
            <a:ext cx="1037044" cy="546899"/>
          </a:xfrm>
          <a:prstGeom prst="rect">
            <a:avLst/>
          </a:prstGeom>
          <a:noFill/>
          <a:ln w="38100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l">
              <a:lnSpc>
                <a:spcPts val="1700"/>
              </a:lnSpc>
            </a:pPr>
            <a:r>
              <a:rPr lang="en-GB" sz="600" b="1" dirty="0" smtClean="0"/>
              <a:t>index</a:t>
            </a:r>
          </a:p>
        </p:txBody>
      </p:sp>
      <p:cxnSp>
        <p:nvCxnSpPr>
          <p:cNvPr id="6" name="Gerader Verbinder 5"/>
          <p:cNvCxnSpPr/>
          <p:nvPr/>
        </p:nvCxnSpPr>
        <p:spPr>
          <a:xfrm flipV="1">
            <a:off x="6921249" y="3856091"/>
            <a:ext cx="661404" cy="13763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83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4995472" y="316800"/>
            <a:ext cx="3074711" cy="4147078"/>
          </a:xfrm>
          <a:prstGeom prst="rect">
            <a:avLst/>
          </a:prstGeom>
          <a:blipFill dpi="0" rotWithShape="1">
            <a:blip r:embed="rId4">
              <a:alphaModFix am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316800"/>
            <a:ext cx="1677207" cy="930451"/>
          </a:xfrm>
        </p:spPr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724429-E4F3-3F49-3D0C-DC5F87B09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00" y="1123945"/>
            <a:ext cx="8319600" cy="4135149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 smtClean="0"/>
              <a:t>Germany-wide collection of data that may provide information about future igneous activity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 smtClean="0"/>
              <a:t>22 parameters were quantified and evaluated using threshold values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 smtClean="0"/>
              <a:t>A calculated index is used to quantify the relative potential of future igneous activity in Germany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 smtClean="0"/>
              <a:t>Numerical simulations show possible melt fractions at shallow depths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 smtClean="0"/>
              <a:t>Results</a:t>
            </a:r>
            <a:r>
              <a:rPr lang="en-US" sz="1800" dirty="0" smtClean="0"/>
              <a:t> </a:t>
            </a:r>
            <a:r>
              <a:rPr lang="en-US" sz="1800" dirty="0"/>
              <a:t>show an elevated risk of future volcanic activity in regions beside the Quaternary </a:t>
            </a:r>
            <a:r>
              <a:rPr lang="en-US" sz="1800" dirty="0" smtClean="0"/>
              <a:t>volcanic fields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949C46A-A376-2B5F-A324-9E093A6D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0724429-E4F3-3F49-3D0C-DC5F87B09F9D}"/>
              </a:ext>
            </a:extLst>
          </p:cNvPr>
          <p:cNvSpPr txBox="1">
            <a:spLocks/>
          </p:cNvSpPr>
          <p:nvPr/>
        </p:nvSpPr>
        <p:spPr>
          <a:xfrm>
            <a:off x="4987159" y="-647621"/>
            <a:ext cx="4206952" cy="8785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0025" indent="-200025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431" indent="-202406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6029" indent="-203597" algn="l" defTabSz="685800" rtl="0" eaLnBrk="1" latinLnBrk="0" hangingPunct="1">
              <a:lnSpc>
                <a:spcPts val="1700"/>
              </a:lnSpc>
              <a:spcBef>
                <a:spcPts val="0"/>
              </a:spcBef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endParaRPr lang="de-DE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22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more information…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949C46A-A376-2B5F-A324-9E093A6D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5627E80-8FB0-4643-8B4D-A7A60B948C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815" y="373750"/>
            <a:ext cx="1651313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F268543-9A49-4888-8ED7-DFCC301B42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901" y="675526"/>
            <a:ext cx="1615715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419CF49-B6A5-4308-84EC-2C0E70E2A758}"/>
              </a:ext>
            </a:extLst>
          </p:cNvPr>
          <p:cNvSpPr txBox="1"/>
          <p:nvPr/>
        </p:nvSpPr>
        <p:spPr>
          <a:xfrm>
            <a:off x="4289042" y="420421"/>
            <a:ext cx="667170" cy="215444"/>
          </a:xfrm>
          <a:prstGeom prst="rect">
            <a:avLst/>
          </a:prstGeom>
          <a:solidFill>
            <a:srgbClr val="9BB4C8"/>
          </a:solidFill>
        </p:spPr>
        <p:txBody>
          <a:bodyPr wrap="none" rtlCol="0">
            <a:spAutoFit/>
          </a:bodyPr>
          <a:lstStyle/>
          <a:p>
            <a:r>
              <a:rPr lang="de-DE" sz="800" b="0" dirty="0">
                <a:solidFill>
                  <a:schemeClr val="accent6"/>
                </a:solidFill>
              </a:rPr>
              <a:t>May, 2019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067E68-73F6-401A-8F72-2D3C5F727C43}"/>
              </a:ext>
            </a:extLst>
          </p:cNvPr>
          <p:cNvSpPr txBox="1"/>
          <p:nvPr/>
        </p:nvSpPr>
        <p:spPr>
          <a:xfrm>
            <a:off x="4664125" y="720350"/>
            <a:ext cx="1047082" cy="215444"/>
          </a:xfrm>
          <a:prstGeom prst="rect">
            <a:avLst/>
          </a:prstGeom>
          <a:solidFill>
            <a:srgbClr val="9BB4C8"/>
          </a:solidFill>
        </p:spPr>
        <p:txBody>
          <a:bodyPr wrap="none" rtlCol="0">
            <a:spAutoFit/>
          </a:bodyPr>
          <a:lstStyle/>
          <a:p>
            <a:r>
              <a:rPr lang="de-DE" sz="800" b="0" dirty="0">
                <a:solidFill>
                  <a:schemeClr val="accent6"/>
                </a:solidFill>
              </a:rPr>
              <a:t>Bartels et al., 2020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327" y="979185"/>
            <a:ext cx="1657822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7067E68-73F6-401A-8F72-2D3C5F727C43}"/>
              </a:ext>
            </a:extLst>
          </p:cNvPr>
          <p:cNvSpPr txBox="1"/>
          <p:nvPr/>
        </p:nvSpPr>
        <p:spPr>
          <a:xfrm>
            <a:off x="5194709" y="1018791"/>
            <a:ext cx="1107996" cy="215444"/>
          </a:xfrm>
          <a:prstGeom prst="rect">
            <a:avLst/>
          </a:prstGeom>
          <a:solidFill>
            <a:srgbClr val="9BB4C8"/>
          </a:solidFill>
        </p:spPr>
        <p:txBody>
          <a:bodyPr wrap="none" rtlCol="0">
            <a:spAutoFit/>
          </a:bodyPr>
          <a:lstStyle/>
          <a:p>
            <a:r>
              <a:rPr lang="de-DE" sz="800" b="0" dirty="0">
                <a:solidFill>
                  <a:schemeClr val="accent6"/>
                </a:solidFill>
              </a:rPr>
              <a:t>Rummel et al., 2021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2195" y="1336186"/>
            <a:ext cx="1667380" cy="2356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07067E68-73F6-401A-8F72-2D3C5F727C43}"/>
              </a:ext>
            </a:extLst>
          </p:cNvPr>
          <p:cNvSpPr txBox="1"/>
          <p:nvPr/>
        </p:nvSpPr>
        <p:spPr>
          <a:xfrm>
            <a:off x="5736286" y="1377752"/>
            <a:ext cx="1080745" cy="215444"/>
          </a:xfrm>
          <a:prstGeom prst="rect">
            <a:avLst/>
          </a:prstGeom>
          <a:solidFill>
            <a:srgbClr val="9BB4C8"/>
          </a:solidFill>
        </p:spPr>
        <p:txBody>
          <a:bodyPr wrap="none" rtlCol="0">
            <a:spAutoFit/>
          </a:bodyPr>
          <a:lstStyle/>
          <a:p>
            <a:r>
              <a:rPr lang="de-DE" sz="800" b="0" dirty="0" smtClean="0">
                <a:solidFill>
                  <a:schemeClr val="accent6"/>
                </a:solidFill>
              </a:rPr>
              <a:t>Rummel </a:t>
            </a:r>
            <a:r>
              <a:rPr lang="de-DE" sz="800" b="0" dirty="0">
                <a:solidFill>
                  <a:schemeClr val="accent6"/>
                </a:solidFill>
              </a:rPr>
              <a:t>et al., </a:t>
            </a:r>
            <a:r>
              <a:rPr lang="de-DE" sz="800" b="0" dirty="0" smtClean="0">
                <a:solidFill>
                  <a:schemeClr val="accent6"/>
                </a:solidFill>
              </a:rPr>
              <a:t>2021</a:t>
            </a:r>
            <a:endParaRPr lang="de-DE" sz="800" b="0" dirty="0">
              <a:solidFill>
                <a:schemeClr val="accent6"/>
              </a:solidFill>
            </a:endParaRP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6714" y="1671219"/>
            <a:ext cx="1817114" cy="2576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07067E68-73F6-401A-8F72-2D3C5F727C43}"/>
              </a:ext>
            </a:extLst>
          </p:cNvPr>
          <p:cNvSpPr txBox="1"/>
          <p:nvPr/>
        </p:nvSpPr>
        <p:spPr>
          <a:xfrm>
            <a:off x="6332221" y="1718723"/>
            <a:ext cx="1019831" cy="215444"/>
          </a:xfrm>
          <a:prstGeom prst="rect">
            <a:avLst/>
          </a:prstGeom>
          <a:solidFill>
            <a:srgbClr val="9BB4C8"/>
          </a:solidFill>
        </p:spPr>
        <p:txBody>
          <a:bodyPr wrap="none" rtlCol="0">
            <a:spAutoFit/>
          </a:bodyPr>
          <a:lstStyle/>
          <a:p>
            <a:r>
              <a:rPr lang="de-DE" sz="800" b="0" dirty="0">
                <a:solidFill>
                  <a:schemeClr val="accent6"/>
                </a:solidFill>
              </a:rPr>
              <a:t>Bartels et al., </a:t>
            </a:r>
            <a:r>
              <a:rPr lang="de-DE" sz="800" b="0" dirty="0" smtClean="0">
                <a:solidFill>
                  <a:schemeClr val="accent6"/>
                </a:solidFill>
              </a:rPr>
              <a:t>2022</a:t>
            </a:r>
            <a:endParaRPr lang="de-DE" sz="800" b="0" dirty="0">
              <a:solidFill>
                <a:schemeClr val="accent6"/>
              </a:solidFill>
            </a:endParaRPr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383" y="2034575"/>
            <a:ext cx="1715067" cy="2425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07067E68-73F6-401A-8F72-2D3C5F727C43}"/>
              </a:ext>
            </a:extLst>
          </p:cNvPr>
          <p:cNvSpPr txBox="1"/>
          <p:nvPr/>
        </p:nvSpPr>
        <p:spPr>
          <a:xfrm>
            <a:off x="6822962" y="2082079"/>
            <a:ext cx="1080745" cy="215444"/>
          </a:xfrm>
          <a:prstGeom prst="rect">
            <a:avLst/>
          </a:prstGeom>
          <a:solidFill>
            <a:srgbClr val="9BB4C8"/>
          </a:solidFill>
        </p:spPr>
        <p:txBody>
          <a:bodyPr wrap="none" rtlCol="0">
            <a:spAutoFit/>
          </a:bodyPr>
          <a:lstStyle/>
          <a:p>
            <a:r>
              <a:rPr lang="de-DE" sz="800" b="0" dirty="0" smtClean="0">
                <a:solidFill>
                  <a:schemeClr val="accent6"/>
                </a:solidFill>
              </a:rPr>
              <a:t>Rummel </a:t>
            </a:r>
            <a:r>
              <a:rPr lang="de-DE" sz="800" b="0" dirty="0">
                <a:solidFill>
                  <a:schemeClr val="accent6"/>
                </a:solidFill>
              </a:rPr>
              <a:t>et al., </a:t>
            </a:r>
            <a:r>
              <a:rPr lang="de-DE" sz="800" b="0" dirty="0" smtClean="0">
                <a:solidFill>
                  <a:schemeClr val="accent6"/>
                </a:solidFill>
              </a:rPr>
              <a:t>2023</a:t>
            </a:r>
            <a:endParaRPr lang="de-DE" sz="800" b="0" dirty="0">
              <a:solidFill>
                <a:schemeClr val="accent6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4296324" y="4460240"/>
            <a:ext cx="46033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000" dirty="0"/>
              <a:t>https://www.bgr.bund.de/EN/Themen/Endlagerung/Projekte/Standortauswahl/laufend/magmatismus_en.html?nn=1548518</a:t>
            </a:r>
          </a:p>
        </p:txBody>
      </p:sp>
      <p:sp>
        <p:nvSpPr>
          <p:cNvPr id="19" name="Rechteck 18"/>
          <p:cNvSpPr/>
          <p:nvPr/>
        </p:nvSpPr>
        <p:spPr>
          <a:xfrm>
            <a:off x="410515" y="3846124"/>
            <a:ext cx="65848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b="1" dirty="0" smtClean="0">
                <a:solidFill>
                  <a:srgbClr val="00416E"/>
                </a:solidFill>
              </a:rPr>
              <a:t>Thank you for your attention!</a:t>
            </a:r>
            <a:endParaRPr lang="en-GB" sz="2100" b="1" dirty="0">
              <a:solidFill>
                <a:srgbClr val="00416E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83" y="922529"/>
            <a:ext cx="2625931" cy="2625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872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heme/theme1.xml><?xml version="1.0" encoding="utf-8"?>
<a:theme xmlns:a="http://schemas.openxmlformats.org/drawingml/2006/main" name="Office">
  <a:themeElements>
    <a:clrScheme name="bgr">
      <a:dk1>
        <a:sysClr val="windowText" lastClr="000000"/>
      </a:dk1>
      <a:lt1>
        <a:sysClr val="window" lastClr="FFFFFF"/>
      </a:lt1>
      <a:dk2>
        <a:srgbClr val="00416E"/>
      </a:dk2>
      <a:lt2>
        <a:srgbClr val="FFFFFF"/>
      </a:lt2>
      <a:accent1>
        <a:srgbClr val="00416E"/>
      </a:accent1>
      <a:accent2>
        <a:srgbClr val="F5BE5A"/>
      </a:accent2>
      <a:accent3>
        <a:srgbClr val="41B496"/>
      </a:accent3>
      <a:accent4>
        <a:srgbClr val="D24B19"/>
      </a:accent4>
      <a:accent5>
        <a:srgbClr val="41A0CD"/>
      </a:accent5>
      <a:accent6>
        <a:srgbClr val="00416E"/>
      </a:accent6>
      <a:hlink>
        <a:srgbClr val="00416E"/>
      </a:hlink>
      <a:folHlink>
        <a:srgbClr val="00416E"/>
      </a:folHlink>
    </a:clrScheme>
    <a:fontScheme name="bgr">
      <a:majorFont>
        <a:latin typeface="Noto Sans Display"/>
        <a:ea typeface=""/>
        <a:cs typeface=""/>
      </a:majorFont>
      <a:minorFont>
        <a:latin typeface="Noto Sans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38100">
          <a:solidFill>
            <a:schemeClr val="accent5"/>
          </a:solidFill>
        </a:ln>
      </a:spPr>
      <a:bodyPr wrap="square" lIns="180000" tIns="180000" rIns="180000" bIns="180000" rtlCol="0">
        <a:spAutoFit/>
      </a:bodyPr>
      <a:lstStyle>
        <a:defPPr algn="l">
          <a:lnSpc>
            <a:spcPts val="1700"/>
          </a:lnSpc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30203_BGR_Praesentation" id="{1AB4E88F-116B-2D47-993B-93CE1A6B49AE}" vid="{41B772D2-A49E-B643-A92D-0545E36C15B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POV2023_Bartels</Template>
  <TotalTime>0</TotalTime>
  <Words>493</Words>
  <Application>Microsoft Office PowerPoint</Application>
  <PresentationFormat>Bildschirmpräsentation (16:9)</PresentationFormat>
  <Paragraphs>99</Paragraphs>
  <Slides>9</Slides>
  <Notes>9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Noto Sans Display</vt:lpstr>
      <vt:lpstr>NotoSansDisplay-Regular</vt:lpstr>
      <vt:lpstr>Wingdings</vt:lpstr>
      <vt:lpstr>Office</vt:lpstr>
      <vt:lpstr>Determining the relative potential of future igneous activity in Germany – A multi-criteria approach</vt:lpstr>
      <vt:lpstr>Motivation</vt:lpstr>
      <vt:lpstr>Method</vt:lpstr>
      <vt:lpstr>Quantification of indicators and related parameters</vt:lpstr>
      <vt:lpstr>PowerPoint-Präsentation</vt:lpstr>
      <vt:lpstr>Using geodynamic simulations &amp; uncertainty analyses</vt:lpstr>
      <vt:lpstr>Index distribution along profiles</vt:lpstr>
      <vt:lpstr>Summary</vt:lpstr>
      <vt:lpstr>For more information…</vt:lpstr>
    </vt:vector>
  </TitlesOfParts>
  <Company>GZH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Präsentation, zweizeilig,  Noto Sans Display, 28pt, ZAB 32pt</dc:title>
  <dc:creator>Bartels , Alexander</dc:creator>
  <cp:lastModifiedBy>Rummel, Lisa</cp:lastModifiedBy>
  <cp:revision>347</cp:revision>
  <cp:lastPrinted>2023-02-01T18:36:18Z</cp:lastPrinted>
  <dcterms:created xsi:type="dcterms:W3CDTF">2023-02-10T08:55:04Z</dcterms:created>
  <dcterms:modified xsi:type="dcterms:W3CDTF">2024-04-15T19:55:32Z</dcterms:modified>
</cp:coreProperties>
</file>