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14">
  <p:sldMasterIdLst>
    <p:sldMasterId id="2147483721" r:id="rId4"/>
  </p:sldMasterIdLst>
  <p:notesMasterIdLst>
    <p:notesMasterId r:id="rId15"/>
  </p:notesMasterIdLst>
  <p:handoutMasterIdLst>
    <p:handoutMasterId r:id="rId16"/>
  </p:handoutMasterIdLst>
  <p:sldIdLst>
    <p:sldId id="258" r:id="rId5"/>
    <p:sldId id="262" r:id="rId6"/>
    <p:sldId id="259" r:id="rId7"/>
    <p:sldId id="265" r:id="rId8"/>
    <p:sldId id="267" r:id="rId9"/>
    <p:sldId id="257" r:id="rId10"/>
    <p:sldId id="266" r:id="rId11"/>
    <p:sldId id="260" r:id="rId12"/>
    <p:sldId id="264"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C"/>
    <a:srgbClr val="BCD024"/>
    <a:srgbClr val="43B7B0"/>
    <a:srgbClr val="EBEBE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8" autoAdjust="0"/>
    <p:restoredTop sz="96327"/>
  </p:normalViewPr>
  <p:slideViewPr>
    <p:cSldViewPr snapToGrid="0">
      <p:cViewPr>
        <p:scale>
          <a:sx n="100" d="100"/>
          <a:sy n="100" d="100"/>
        </p:scale>
        <p:origin x="3466" y="6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067CF-B856-4DFC-A395-D32CE2218922}" type="doc">
      <dgm:prSet loTypeId="urn:microsoft.com/office/officeart/2005/8/layout/venn2" loCatId="relationship" qsTypeId="urn:microsoft.com/office/officeart/2005/8/quickstyle/simple2" qsCatId="simple" csTypeId="urn:microsoft.com/office/officeart/2005/8/colors/accent6_5" csCatId="accent6" phldr="1"/>
      <dgm:spPr/>
      <dgm:t>
        <a:bodyPr/>
        <a:lstStyle/>
        <a:p>
          <a:endParaRPr lang="en-US"/>
        </a:p>
      </dgm:t>
    </dgm:pt>
    <dgm:pt modelId="{F370836B-A9B2-462E-BB52-6936178BEBA8}">
      <dgm:prSet phldrT="[Text]" custT="1"/>
      <dgm:spPr/>
      <dgm:t>
        <a:bodyPr/>
        <a:lstStyle/>
        <a:p>
          <a:r>
            <a:rPr lang="nb-NO" sz="1500" dirty="0"/>
            <a:t>RENEWABLE ENERGY NEED</a:t>
          </a:r>
          <a:endParaRPr lang="en-US" sz="1500" dirty="0"/>
        </a:p>
      </dgm:t>
    </dgm:pt>
    <dgm:pt modelId="{56357F4D-E58C-4B1E-A2C2-685C9241B883}" type="parTrans" cxnId="{C96C0A8E-D621-457D-A41C-B924B49DDCDF}">
      <dgm:prSet/>
      <dgm:spPr/>
      <dgm:t>
        <a:bodyPr/>
        <a:lstStyle/>
        <a:p>
          <a:endParaRPr lang="en-US" sz="1500"/>
        </a:p>
      </dgm:t>
    </dgm:pt>
    <dgm:pt modelId="{AEEB2271-E049-4F2A-B23A-25695045E40E}" type="sibTrans" cxnId="{C96C0A8E-D621-457D-A41C-B924B49DDCDF}">
      <dgm:prSet/>
      <dgm:spPr/>
      <dgm:t>
        <a:bodyPr/>
        <a:lstStyle/>
        <a:p>
          <a:endParaRPr lang="en-US" sz="1500"/>
        </a:p>
      </dgm:t>
    </dgm:pt>
    <dgm:pt modelId="{C070C560-00F4-4DDA-BFAE-52D8D3BDF177}">
      <dgm:prSet phldrT="[Text]" custT="1"/>
      <dgm:spPr/>
      <dgm:t>
        <a:bodyPr/>
        <a:lstStyle/>
        <a:p>
          <a:r>
            <a:rPr lang="nb-NO" sz="1500"/>
            <a:t>INDUSTRIAL MINERALS NEED</a:t>
          </a:r>
          <a:endParaRPr lang="en-US" sz="1500" dirty="0"/>
        </a:p>
      </dgm:t>
    </dgm:pt>
    <dgm:pt modelId="{4F2E295B-4D54-47A6-BC99-D39AD26D4FB8}" type="parTrans" cxnId="{F8BC7300-B3A4-4796-B936-6870FF2E3AD8}">
      <dgm:prSet/>
      <dgm:spPr/>
      <dgm:t>
        <a:bodyPr/>
        <a:lstStyle/>
        <a:p>
          <a:endParaRPr lang="en-US" sz="1500"/>
        </a:p>
      </dgm:t>
    </dgm:pt>
    <dgm:pt modelId="{D38FDB06-8CA7-45D6-8CF7-B9FCE2E0F6E5}" type="sibTrans" cxnId="{F8BC7300-B3A4-4796-B936-6870FF2E3AD8}">
      <dgm:prSet/>
      <dgm:spPr/>
      <dgm:t>
        <a:bodyPr/>
        <a:lstStyle/>
        <a:p>
          <a:endParaRPr lang="en-US" sz="1500"/>
        </a:p>
      </dgm:t>
    </dgm:pt>
    <dgm:pt modelId="{604B479E-4C1F-4263-9A83-A5451AC637DA}">
      <dgm:prSet phldrT="[Text]" custT="1"/>
      <dgm:spPr/>
      <dgm:t>
        <a:bodyPr/>
        <a:lstStyle/>
        <a:p>
          <a:r>
            <a:rPr lang="nb-NO" sz="1500"/>
            <a:t>SUPPLY CHAIN DISTRUPTION RISK</a:t>
          </a:r>
          <a:endParaRPr lang="en-US" sz="1500" dirty="0"/>
        </a:p>
      </dgm:t>
    </dgm:pt>
    <dgm:pt modelId="{87E36C92-3C49-440B-8144-2D08897EDDCA}" type="parTrans" cxnId="{F9216B36-6B82-45ED-AF0D-78F088B1CF54}">
      <dgm:prSet/>
      <dgm:spPr/>
      <dgm:t>
        <a:bodyPr/>
        <a:lstStyle/>
        <a:p>
          <a:endParaRPr lang="en-US" sz="1500"/>
        </a:p>
      </dgm:t>
    </dgm:pt>
    <dgm:pt modelId="{462A9DDB-C912-40C4-960A-F6BB005D3C6D}" type="sibTrans" cxnId="{F9216B36-6B82-45ED-AF0D-78F088B1CF54}">
      <dgm:prSet/>
      <dgm:spPr/>
      <dgm:t>
        <a:bodyPr/>
        <a:lstStyle/>
        <a:p>
          <a:endParaRPr lang="en-US" sz="1500"/>
        </a:p>
      </dgm:t>
    </dgm:pt>
    <dgm:pt modelId="{99AC7BA2-B402-4FA8-B6C6-8552B1EAE4BF}">
      <dgm:prSet phldrT="[Text]" custT="1"/>
      <dgm:spPr/>
      <dgm:t>
        <a:bodyPr/>
        <a:lstStyle/>
        <a:p>
          <a:r>
            <a:rPr lang="nb-NO" sz="1500"/>
            <a:t>RESPONSIBLE MINING</a:t>
          </a:r>
          <a:endParaRPr lang="en-US" sz="1500" dirty="0"/>
        </a:p>
      </dgm:t>
    </dgm:pt>
    <dgm:pt modelId="{442DA013-A896-4569-AAA7-E96C10DFE75B}" type="parTrans" cxnId="{E25F2A96-AD15-465B-B2DC-C0D720C872FA}">
      <dgm:prSet/>
      <dgm:spPr/>
      <dgm:t>
        <a:bodyPr/>
        <a:lstStyle/>
        <a:p>
          <a:endParaRPr lang="en-US" sz="1500"/>
        </a:p>
      </dgm:t>
    </dgm:pt>
    <dgm:pt modelId="{2BD1DE1D-9EA7-4F82-AD3A-2C4D8F608722}" type="sibTrans" cxnId="{E25F2A96-AD15-465B-B2DC-C0D720C872FA}">
      <dgm:prSet/>
      <dgm:spPr/>
      <dgm:t>
        <a:bodyPr/>
        <a:lstStyle/>
        <a:p>
          <a:endParaRPr lang="en-US" sz="1500"/>
        </a:p>
      </dgm:t>
    </dgm:pt>
    <dgm:pt modelId="{E3AA6B99-FAF0-4B6E-AE4C-ADC6037C7DE8}" type="pres">
      <dgm:prSet presAssocID="{8F2067CF-B856-4DFC-A395-D32CE2218922}" presName="Name0" presStyleCnt="0">
        <dgm:presLayoutVars>
          <dgm:chMax val="7"/>
          <dgm:resizeHandles val="exact"/>
        </dgm:presLayoutVars>
      </dgm:prSet>
      <dgm:spPr/>
    </dgm:pt>
    <dgm:pt modelId="{077101AF-9C04-4F2D-B4E6-36CBBECE9DFD}" type="pres">
      <dgm:prSet presAssocID="{8F2067CF-B856-4DFC-A395-D32CE2218922}" presName="comp1" presStyleCnt="0"/>
      <dgm:spPr/>
    </dgm:pt>
    <dgm:pt modelId="{EDD96B03-C2E2-479A-88CB-59E8654611D3}" type="pres">
      <dgm:prSet presAssocID="{8F2067CF-B856-4DFC-A395-D32CE2218922}" presName="circle1" presStyleLbl="node1" presStyleIdx="0" presStyleCnt="4"/>
      <dgm:spPr/>
    </dgm:pt>
    <dgm:pt modelId="{EC276B6B-5E86-4AEE-93D1-976379C4B9EE}" type="pres">
      <dgm:prSet presAssocID="{8F2067CF-B856-4DFC-A395-D32CE2218922}" presName="c1text" presStyleLbl="node1" presStyleIdx="0" presStyleCnt="4">
        <dgm:presLayoutVars>
          <dgm:bulletEnabled val="1"/>
        </dgm:presLayoutVars>
      </dgm:prSet>
      <dgm:spPr/>
    </dgm:pt>
    <dgm:pt modelId="{FA6098A2-953D-4773-BEF4-EFE76D57FAFF}" type="pres">
      <dgm:prSet presAssocID="{8F2067CF-B856-4DFC-A395-D32CE2218922}" presName="comp2" presStyleCnt="0"/>
      <dgm:spPr/>
    </dgm:pt>
    <dgm:pt modelId="{7C88A000-4202-4341-872F-AF1AD0D5542C}" type="pres">
      <dgm:prSet presAssocID="{8F2067CF-B856-4DFC-A395-D32CE2218922}" presName="circle2" presStyleLbl="node1" presStyleIdx="1" presStyleCnt="4"/>
      <dgm:spPr/>
    </dgm:pt>
    <dgm:pt modelId="{8A6B3629-8F3F-4AFE-A46B-B577B6E267AF}" type="pres">
      <dgm:prSet presAssocID="{8F2067CF-B856-4DFC-A395-D32CE2218922}" presName="c2text" presStyleLbl="node1" presStyleIdx="1" presStyleCnt="4">
        <dgm:presLayoutVars>
          <dgm:bulletEnabled val="1"/>
        </dgm:presLayoutVars>
      </dgm:prSet>
      <dgm:spPr/>
    </dgm:pt>
    <dgm:pt modelId="{B4502575-B065-40B0-BDA0-71CB2CBCF997}" type="pres">
      <dgm:prSet presAssocID="{8F2067CF-B856-4DFC-A395-D32CE2218922}" presName="comp3" presStyleCnt="0"/>
      <dgm:spPr/>
    </dgm:pt>
    <dgm:pt modelId="{DCF4902B-B345-4225-8526-839BE53A574D}" type="pres">
      <dgm:prSet presAssocID="{8F2067CF-B856-4DFC-A395-D32CE2218922}" presName="circle3" presStyleLbl="node1" presStyleIdx="2" presStyleCnt="4" custScaleY="97578"/>
      <dgm:spPr/>
    </dgm:pt>
    <dgm:pt modelId="{83C129CC-A231-428B-AF15-CF8282B98C5F}" type="pres">
      <dgm:prSet presAssocID="{8F2067CF-B856-4DFC-A395-D32CE2218922}" presName="c3text" presStyleLbl="node1" presStyleIdx="2" presStyleCnt="4">
        <dgm:presLayoutVars>
          <dgm:bulletEnabled val="1"/>
        </dgm:presLayoutVars>
      </dgm:prSet>
      <dgm:spPr/>
    </dgm:pt>
    <dgm:pt modelId="{25233E6B-2EB3-4E20-A1EC-3FA5DF15920C}" type="pres">
      <dgm:prSet presAssocID="{8F2067CF-B856-4DFC-A395-D32CE2218922}" presName="comp4" presStyleCnt="0"/>
      <dgm:spPr/>
    </dgm:pt>
    <dgm:pt modelId="{FF97A901-F947-4E66-B8DB-AD707C25FDE5}" type="pres">
      <dgm:prSet presAssocID="{8F2067CF-B856-4DFC-A395-D32CE2218922}" presName="circle4" presStyleLbl="node1" presStyleIdx="3" presStyleCnt="4" custScaleY="97212"/>
      <dgm:spPr/>
    </dgm:pt>
    <dgm:pt modelId="{0DDC4336-A325-452A-9283-B6575BA4AEDA}" type="pres">
      <dgm:prSet presAssocID="{8F2067CF-B856-4DFC-A395-D32CE2218922}" presName="c4text" presStyleLbl="node1" presStyleIdx="3" presStyleCnt="4">
        <dgm:presLayoutVars>
          <dgm:bulletEnabled val="1"/>
        </dgm:presLayoutVars>
      </dgm:prSet>
      <dgm:spPr/>
    </dgm:pt>
  </dgm:ptLst>
  <dgm:cxnLst>
    <dgm:cxn modelId="{F8BC7300-B3A4-4796-B936-6870FF2E3AD8}" srcId="{8F2067CF-B856-4DFC-A395-D32CE2218922}" destId="{C070C560-00F4-4DDA-BFAE-52D8D3BDF177}" srcOrd="1" destOrd="0" parTransId="{4F2E295B-4D54-47A6-BC99-D39AD26D4FB8}" sibTransId="{D38FDB06-8CA7-45D6-8CF7-B9FCE2E0F6E5}"/>
    <dgm:cxn modelId="{6D8B5113-6BEF-4AC0-8CAC-501996CC88FE}" type="presOf" srcId="{99AC7BA2-B402-4FA8-B6C6-8552B1EAE4BF}" destId="{FF97A901-F947-4E66-B8DB-AD707C25FDE5}" srcOrd="0" destOrd="0" presId="urn:microsoft.com/office/officeart/2005/8/layout/venn2"/>
    <dgm:cxn modelId="{F9216B36-6B82-45ED-AF0D-78F088B1CF54}" srcId="{8F2067CF-B856-4DFC-A395-D32CE2218922}" destId="{604B479E-4C1F-4263-9A83-A5451AC637DA}" srcOrd="2" destOrd="0" parTransId="{87E36C92-3C49-440B-8144-2D08897EDDCA}" sibTransId="{462A9DDB-C912-40C4-960A-F6BB005D3C6D}"/>
    <dgm:cxn modelId="{A6728937-158B-42CA-94A6-E1B4E73910DF}" type="presOf" srcId="{F370836B-A9B2-462E-BB52-6936178BEBA8}" destId="{EDD96B03-C2E2-479A-88CB-59E8654611D3}" srcOrd="0" destOrd="0" presId="urn:microsoft.com/office/officeart/2005/8/layout/venn2"/>
    <dgm:cxn modelId="{02AA7B71-4658-41EB-89B9-9D1A93F2023E}" type="presOf" srcId="{C070C560-00F4-4DDA-BFAE-52D8D3BDF177}" destId="{7C88A000-4202-4341-872F-AF1AD0D5542C}" srcOrd="0" destOrd="0" presId="urn:microsoft.com/office/officeart/2005/8/layout/venn2"/>
    <dgm:cxn modelId="{741FAE58-C8B3-4FE1-8DB3-B0CE81013E2F}" type="presOf" srcId="{8F2067CF-B856-4DFC-A395-D32CE2218922}" destId="{E3AA6B99-FAF0-4B6E-AE4C-ADC6037C7DE8}" srcOrd="0" destOrd="0" presId="urn:microsoft.com/office/officeart/2005/8/layout/venn2"/>
    <dgm:cxn modelId="{A67F247F-A106-46D4-A39E-E7AA9C9EC4D7}" type="presOf" srcId="{99AC7BA2-B402-4FA8-B6C6-8552B1EAE4BF}" destId="{0DDC4336-A325-452A-9283-B6575BA4AEDA}" srcOrd="1" destOrd="0" presId="urn:microsoft.com/office/officeart/2005/8/layout/venn2"/>
    <dgm:cxn modelId="{CEEA5B8B-02E1-4538-964E-2D92DE87B801}" type="presOf" srcId="{F370836B-A9B2-462E-BB52-6936178BEBA8}" destId="{EC276B6B-5E86-4AEE-93D1-976379C4B9EE}" srcOrd="1" destOrd="0" presId="urn:microsoft.com/office/officeart/2005/8/layout/venn2"/>
    <dgm:cxn modelId="{C96C0A8E-D621-457D-A41C-B924B49DDCDF}" srcId="{8F2067CF-B856-4DFC-A395-D32CE2218922}" destId="{F370836B-A9B2-462E-BB52-6936178BEBA8}" srcOrd="0" destOrd="0" parTransId="{56357F4D-E58C-4B1E-A2C2-685C9241B883}" sibTransId="{AEEB2271-E049-4F2A-B23A-25695045E40E}"/>
    <dgm:cxn modelId="{E25F2A96-AD15-465B-B2DC-C0D720C872FA}" srcId="{8F2067CF-B856-4DFC-A395-D32CE2218922}" destId="{99AC7BA2-B402-4FA8-B6C6-8552B1EAE4BF}" srcOrd="3" destOrd="0" parTransId="{442DA013-A896-4569-AAA7-E96C10DFE75B}" sibTransId="{2BD1DE1D-9EA7-4F82-AD3A-2C4D8F608722}"/>
    <dgm:cxn modelId="{9B788BC0-E423-457B-9867-E2470FC144F5}" type="presOf" srcId="{C070C560-00F4-4DDA-BFAE-52D8D3BDF177}" destId="{8A6B3629-8F3F-4AFE-A46B-B577B6E267AF}" srcOrd="1" destOrd="0" presId="urn:microsoft.com/office/officeart/2005/8/layout/venn2"/>
    <dgm:cxn modelId="{F9F161CD-8975-48A7-B097-BB738842211C}" type="presOf" srcId="{604B479E-4C1F-4263-9A83-A5451AC637DA}" destId="{DCF4902B-B345-4225-8526-839BE53A574D}" srcOrd="0" destOrd="0" presId="urn:microsoft.com/office/officeart/2005/8/layout/venn2"/>
    <dgm:cxn modelId="{7CD138EC-E629-4FAA-AA89-AE62C63DC669}" type="presOf" srcId="{604B479E-4C1F-4263-9A83-A5451AC637DA}" destId="{83C129CC-A231-428B-AF15-CF8282B98C5F}" srcOrd="1" destOrd="0" presId="urn:microsoft.com/office/officeart/2005/8/layout/venn2"/>
    <dgm:cxn modelId="{E5611F12-3B53-48DC-8DA7-C3ACC45CFA39}" type="presParOf" srcId="{E3AA6B99-FAF0-4B6E-AE4C-ADC6037C7DE8}" destId="{077101AF-9C04-4F2D-B4E6-36CBBECE9DFD}" srcOrd="0" destOrd="0" presId="urn:microsoft.com/office/officeart/2005/8/layout/venn2"/>
    <dgm:cxn modelId="{ABE60400-3175-47F1-9A7C-0BA3916C6883}" type="presParOf" srcId="{077101AF-9C04-4F2D-B4E6-36CBBECE9DFD}" destId="{EDD96B03-C2E2-479A-88CB-59E8654611D3}" srcOrd="0" destOrd="0" presId="urn:microsoft.com/office/officeart/2005/8/layout/venn2"/>
    <dgm:cxn modelId="{BB59D240-0215-4AF6-8F46-51893891863F}" type="presParOf" srcId="{077101AF-9C04-4F2D-B4E6-36CBBECE9DFD}" destId="{EC276B6B-5E86-4AEE-93D1-976379C4B9EE}" srcOrd="1" destOrd="0" presId="urn:microsoft.com/office/officeart/2005/8/layout/venn2"/>
    <dgm:cxn modelId="{257F785E-DC59-49FE-A5EA-FAF4606883E5}" type="presParOf" srcId="{E3AA6B99-FAF0-4B6E-AE4C-ADC6037C7DE8}" destId="{FA6098A2-953D-4773-BEF4-EFE76D57FAFF}" srcOrd="1" destOrd="0" presId="urn:microsoft.com/office/officeart/2005/8/layout/venn2"/>
    <dgm:cxn modelId="{4DAD62B5-3E25-435B-B1B1-736EF8BCB581}" type="presParOf" srcId="{FA6098A2-953D-4773-BEF4-EFE76D57FAFF}" destId="{7C88A000-4202-4341-872F-AF1AD0D5542C}" srcOrd="0" destOrd="0" presId="urn:microsoft.com/office/officeart/2005/8/layout/venn2"/>
    <dgm:cxn modelId="{24ED97BD-DAE9-46F1-A2B0-8E8BBD5B9F1E}" type="presParOf" srcId="{FA6098A2-953D-4773-BEF4-EFE76D57FAFF}" destId="{8A6B3629-8F3F-4AFE-A46B-B577B6E267AF}" srcOrd="1" destOrd="0" presId="urn:microsoft.com/office/officeart/2005/8/layout/venn2"/>
    <dgm:cxn modelId="{55712FCC-3466-4455-AF14-99447EBEDC5C}" type="presParOf" srcId="{E3AA6B99-FAF0-4B6E-AE4C-ADC6037C7DE8}" destId="{B4502575-B065-40B0-BDA0-71CB2CBCF997}" srcOrd="2" destOrd="0" presId="urn:microsoft.com/office/officeart/2005/8/layout/venn2"/>
    <dgm:cxn modelId="{CF6A597A-0731-42A4-B9AB-32E0F493A7DA}" type="presParOf" srcId="{B4502575-B065-40B0-BDA0-71CB2CBCF997}" destId="{DCF4902B-B345-4225-8526-839BE53A574D}" srcOrd="0" destOrd="0" presId="urn:microsoft.com/office/officeart/2005/8/layout/venn2"/>
    <dgm:cxn modelId="{C0935B86-1299-41A6-AE52-CE7332D1FCA2}" type="presParOf" srcId="{B4502575-B065-40B0-BDA0-71CB2CBCF997}" destId="{83C129CC-A231-428B-AF15-CF8282B98C5F}" srcOrd="1" destOrd="0" presId="urn:microsoft.com/office/officeart/2005/8/layout/venn2"/>
    <dgm:cxn modelId="{2B27D4F4-AA5A-45B7-A844-B0D0BB854DBA}" type="presParOf" srcId="{E3AA6B99-FAF0-4B6E-AE4C-ADC6037C7DE8}" destId="{25233E6B-2EB3-4E20-A1EC-3FA5DF15920C}" srcOrd="3" destOrd="0" presId="urn:microsoft.com/office/officeart/2005/8/layout/venn2"/>
    <dgm:cxn modelId="{CE38043B-2C86-4546-85BD-39BEC6BB46C4}" type="presParOf" srcId="{25233E6B-2EB3-4E20-A1EC-3FA5DF15920C}" destId="{FF97A901-F947-4E66-B8DB-AD707C25FDE5}" srcOrd="0" destOrd="0" presId="urn:microsoft.com/office/officeart/2005/8/layout/venn2"/>
    <dgm:cxn modelId="{85E8E4CE-438C-47EC-984A-2BC95DFB77CA}" type="presParOf" srcId="{25233E6B-2EB3-4E20-A1EC-3FA5DF15920C}" destId="{0DDC4336-A325-452A-9283-B6575BA4AED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96B03-C2E2-479A-88CB-59E8654611D3}">
      <dsp:nvSpPr>
        <dsp:cNvPr id="0" name=""/>
        <dsp:cNvSpPr/>
      </dsp:nvSpPr>
      <dsp:spPr>
        <a:xfrm>
          <a:off x="1117218" y="0"/>
          <a:ext cx="4576922" cy="4576922"/>
        </a:xfrm>
        <a:prstGeom prst="ellipse">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b-NO" sz="1500" kern="1200" dirty="0"/>
            <a:t>RENEWABLE ENERGY NEED</a:t>
          </a:r>
          <a:endParaRPr lang="en-US" sz="1500" kern="1200" dirty="0"/>
        </a:p>
      </dsp:txBody>
      <dsp:txXfrm>
        <a:off x="2765825" y="228846"/>
        <a:ext cx="1279707" cy="686538"/>
      </dsp:txXfrm>
    </dsp:sp>
    <dsp:sp modelId="{7C88A000-4202-4341-872F-AF1AD0D5542C}">
      <dsp:nvSpPr>
        <dsp:cNvPr id="0" name=""/>
        <dsp:cNvSpPr/>
      </dsp:nvSpPr>
      <dsp:spPr>
        <a:xfrm>
          <a:off x="1574910" y="915384"/>
          <a:ext cx="3661537" cy="3661537"/>
        </a:xfrm>
        <a:prstGeom prst="ellipse">
          <a:avLst/>
        </a:prstGeom>
        <a:solidFill>
          <a:schemeClr val="accent6">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b-NO" sz="1500" kern="1200"/>
            <a:t>INDUSTRIAL MINERALS NEED</a:t>
          </a:r>
          <a:endParaRPr lang="en-US" sz="1500" kern="1200" dirty="0"/>
        </a:p>
      </dsp:txBody>
      <dsp:txXfrm>
        <a:off x="2765825" y="1135076"/>
        <a:ext cx="1279707" cy="659076"/>
      </dsp:txXfrm>
    </dsp:sp>
    <dsp:sp modelId="{DCF4902B-B345-4225-8526-839BE53A574D}">
      <dsp:nvSpPr>
        <dsp:cNvPr id="0" name=""/>
        <dsp:cNvSpPr/>
      </dsp:nvSpPr>
      <dsp:spPr>
        <a:xfrm>
          <a:off x="2032602" y="1864024"/>
          <a:ext cx="2746153" cy="2679641"/>
        </a:xfrm>
        <a:prstGeom prst="ellipse">
          <a:avLst/>
        </a:prstGeom>
        <a:solidFill>
          <a:schemeClr val="accent6">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b-NO" sz="1500" kern="1200"/>
            <a:t>SUPPLY CHAIN DISTRUPTION RISK</a:t>
          </a:r>
          <a:endParaRPr lang="en-US" sz="1500" kern="1200" dirty="0"/>
        </a:p>
      </dsp:txBody>
      <dsp:txXfrm>
        <a:off x="2765825" y="2064997"/>
        <a:ext cx="1279707" cy="602919"/>
      </dsp:txXfrm>
    </dsp:sp>
    <dsp:sp modelId="{FF97A901-F947-4E66-B8DB-AD707C25FDE5}">
      <dsp:nvSpPr>
        <dsp:cNvPr id="0" name=""/>
        <dsp:cNvSpPr/>
      </dsp:nvSpPr>
      <dsp:spPr>
        <a:xfrm>
          <a:off x="2490294" y="2771674"/>
          <a:ext cx="1830768" cy="1779726"/>
        </a:xfrm>
        <a:prstGeom prst="ellipse">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b-NO" sz="1500" kern="1200"/>
            <a:t>RESPONSIBLE MINING</a:t>
          </a:r>
          <a:endParaRPr lang="en-US" sz="1500" kern="1200" dirty="0"/>
        </a:p>
      </dsp:txBody>
      <dsp:txXfrm>
        <a:off x="2758404" y="3216605"/>
        <a:ext cx="1294549" cy="88986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04/11/2024</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Energy, Resources and the Environment (ERE1.1) - Open session</a:t>
            </a:r>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04/11/2024</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Energy, Resources and the Environment (ERE1.1) - Open session</a:t>
            </a:r>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ntnu.edu/"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5CEE-103F-3CE8-84A5-F293290D1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26C52-7E41-0CE0-1EFB-A9F38C34B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0E56B-520A-CF5F-2A60-CDFCF8FF6C27}"/>
              </a:ext>
            </a:extLst>
          </p:cNvPr>
          <p:cNvSpPr>
            <a:spLocks noGrp="1"/>
          </p:cNvSpPr>
          <p:nvPr>
            <p:ph type="dt" sz="half" idx="10"/>
          </p:nvPr>
        </p:nvSpPr>
        <p:spPr/>
        <p:txBody>
          <a:bodyPr/>
          <a:lstStyle/>
          <a:p>
            <a:fld id="{5A183E64-B0B9-404E-A429-617175A25744}" type="datetime1">
              <a:rPr lang="en-US" smtClean="0"/>
              <a:t>4/11/2024</a:t>
            </a:fld>
            <a:endParaRPr lang="en-US" dirty="0"/>
          </a:p>
        </p:txBody>
      </p:sp>
      <p:sp>
        <p:nvSpPr>
          <p:cNvPr id="5" name="Footer Placeholder 4">
            <a:extLst>
              <a:ext uri="{FF2B5EF4-FFF2-40B4-BE49-F238E27FC236}">
                <a16:creationId xmlns:a16="http://schemas.microsoft.com/office/drawing/2014/main" id="{1AA2E6ED-9C1D-AA89-6B4B-C6C87E12B512}"/>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8207A35B-26F7-8360-B4A6-93EBB447B3B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774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2981-84A0-05CE-302E-C0F74422B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90069E-66F2-756F-1173-D3C0A64ACE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CF781-CBDD-281A-58D7-6238014EE669}"/>
              </a:ext>
            </a:extLst>
          </p:cNvPr>
          <p:cNvSpPr>
            <a:spLocks noGrp="1"/>
          </p:cNvSpPr>
          <p:nvPr>
            <p:ph type="dt" sz="half" idx="10"/>
          </p:nvPr>
        </p:nvSpPr>
        <p:spPr/>
        <p:txBody>
          <a:bodyPr/>
          <a:lstStyle/>
          <a:p>
            <a:fld id="{B780189D-3D87-4674-A430-7D7D89BE134B}" type="datetime1">
              <a:rPr lang="en-US" smtClean="0"/>
              <a:t>4/11/2024</a:t>
            </a:fld>
            <a:endParaRPr lang="en-US" dirty="0"/>
          </a:p>
        </p:txBody>
      </p:sp>
      <p:sp>
        <p:nvSpPr>
          <p:cNvPr id="5" name="Footer Placeholder 4">
            <a:extLst>
              <a:ext uri="{FF2B5EF4-FFF2-40B4-BE49-F238E27FC236}">
                <a16:creationId xmlns:a16="http://schemas.microsoft.com/office/drawing/2014/main" id="{B2DE1C98-A853-A5EC-82F0-FE162AF99F23}"/>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B72399DE-2948-4F21-463D-ADD2F367BA0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551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7CD4E-976B-255E-CD29-05D65444A5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6D14E9-C342-5D1F-A809-6CBA2A732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48FA1-B251-8D57-2C0C-A3EC1A7E0C95}"/>
              </a:ext>
            </a:extLst>
          </p:cNvPr>
          <p:cNvSpPr>
            <a:spLocks noGrp="1"/>
          </p:cNvSpPr>
          <p:nvPr>
            <p:ph type="dt" sz="half" idx="10"/>
          </p:nvPr>
        </p:nvSpPr>
        <p:spPr/>
        <p:txBody>
          <a:bodyPr/>
          <a:lstStyle/>
          <a:p>
            <a:fld id="{8C348911-2BBA-4547-B1EA-28B4155EA949}" type="datetime1">
              <a:rPr lang="en-US" smtClean="0"/>
              <a:t>4/11/2024</a:t>
            </a:fld>
            <a:endParaRPr lang="en-US" dirty="0"/>
          </a:p>
        </p:txBody>
      </p:sp>
      <p:sp>
        <p:nvSpPr>
          <p:cNvPr id="5" name="Footer Placeholder 4">
            <a:extLst>
              <a:ext uri="{FF2B5EF4-FFF2-40B4-BE49-F238E27FC236}">
                <a16:creationId xmlns:a16="http://schemas.microsoft.com/office/drawing/2014/main" id="{BF75370A-4D2B-1EF0-2B4A-65FA1F30DB36}"/>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F48AF6A3-5868-8B0F-9EDF-F0BEEA21910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4456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lvl="0"/>
            <a:r>
              <a:rPr lang="nb-NO" dirty="0" err="1"/>
              <a:t>Theme</a:t>
            </a:r>
            <a:r>
              <a:rPr lang="nb-NO" dirty="0"/>
              <a:t>/heading</a:t>
            </a:r>
          </a:p>
        </p:txBody>
      </p:sp>
      <p:grpSp>
        <p:nvGrpSpPr>
          <p:cNvPr id="17" name="Group 16" descr="Picture of the Main building in Trondheim, Gjøvik and Ålesund">
            <a:extLst>
              <a:ext uri="{FF2B5EF4-FFF2-40B4-BE49-F238E27FC236}">
                <a16:creationId xmlns:a16="http://schemas.microsoft.com/office/drawing/2014/main" id="{EFE48AA9-33DE-0049-923F-811972B1BB9E}"/>
              </a:ext>
            </a:extLst>
          </p:cNvPr>
          <p:cNvGrpSpPr/>
          <p:nvPr userDrawn="1"/>
        </p:nvGrpSpPr>
        <p:grpSpPr>
          <a:xfrm>
            <a:off x="6850553" y="-11576"/>
            <a:ext cx="4353265" cy="6975914"/>
            <a:chOff x="6850553" y="-11576"/>
            <a:chExt cx="4353265" cy="6975914"/>
          </a:xfrm>
        </p:grpSpPr>
        <p:pic>
          <p:nvPicPr>
            <p:cNvPr id="9" name="Picture 8">
              <a:extLst>
                <a:ext uri="{FF2B5EF4-FFF2-40B4-BE49-F238E27FC236}">
                  <a16:creationId xmlns:a16="http://schemas.microsoft.com/office/drawing/2014/main" id="{0C75F9CF-9BFC-D849-9DC7-B8C7E29891BF}"/>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10" name="Straight Connector 9">
              <a:extLst>
                <a:ext uri="{FF2B5EF4-FFF2-40B4-BE49-F238E27FC236}">
                  <a16:creationId xmlns:a16="http://schemas.microsoft.com/office/drawing/2014/main" id="{82889CAC-BCCA-2740-B035-B66AEC2C0D29}"/>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5" name="Graphic 14" descr="NTNU Knowledge for a better world">
            <a:extLst>
              <a:ext uri="{FF2B5EF4-FFF2-40B4-BE49-F238E27FC236}">
                <a16:creationId xmlns:a16="http://schemas.microsoft.com/office/drawing/2014/main" id="{FAC07F3F-A8AD-1F46-898D-569BBEFB82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8709" y="1448187"/>
            <a:ext cx="5375802" cy="1439947"/>
          </a:xfrm>
          <a:prstGeom prst="rect">
            <a:avLst/>
          </a:prstGeom>
        </p:spPr>
      </p:pic>
    </p:spTree>
    <p:extLst>
      <p:ext uri="{BB962C8B-B14F-4D97-AF65-F5344CB8AC3E}">
        <p14:creationId xmlns:p14="http://schemas.microsoft.com/office/powerpoint/2010/main" val="3013298256"/>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92669"/>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Push </a:t>
            </a:r>
            <a:r>
              <a:rPr lang="nb-NO" dirty="0" err="1"/>
              <a:t>the</a:t>
            </a:r>
            <a:r>
              <a:rPr lang="nb-NO" dirty="0"/>
              <a:t> </a:t>
            </a:r>
            <a:r>
              <a:rPr lang="nb-NO" dirty="0" err="1"/>
              <a:t>icon</a:t>
            </a:r>
            <a:r>
              <a:rPr lang="nb-NO" dirty="0"/>
              <a:t> to</a:t>
            </a:r>
            <a:br>
              <a:rPr lang="nb-NO" dirty="0"/>
            </a:br>
            <a:r>
              <a:rPr lang="nb-NO" dirty="0"/>
              <a:t>      </a:t>
            </a:r>
            <a:r>
              <a:rPr lang="nb-NO" dirty="0" err="1"/>
              <a:t>insert</a:t>
            </a:r>
            <a:r>
              <a:rPr lang="nb-NO" dirty="0"/>
              <a:t> </a:t>
            </a:r>
            <a:r>
              <a:rPr lang="nb-NO" dirty="0" err="1"/>
              <a:t>picture</a:t>
            </a:r>
            <a:endParaRPr lang="nb-NO" dirty="0"/>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dirty="0"/>
              <a:t>Heading</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lang="en-NO" sz="2000">
                <a:effectLst/>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Tree>
    <p:extLst>
      <p:ext uri="{BB962C8B-B14F-4D97-AF65-F5344CB8AC3E}">
        <p14:creationId xmlns:p14="http://schemas.microsoft.com/office/powerpoint/2010/main" val="2569962863"/>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dirty="0"/>
              <a:t>Heading</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a:t>Click icon to add picture</a:t>
            </a:r>
            <a:endParaRPr lang="nb-NO" dirty="0"/>
          </a:p>
        </p:txBody>
      </p:sp>
    </p:spTree>
    <p:extLst>
      <p:ext uri="{BB962C8B-B14F-4D97-AF65-F5344CB8AC3E}">
        <p14:creationId xmlns:p14="http://schemas.microsoft.com/office/powerpoint/2010/main" val="3040926908"/>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en-GB" noProof="0" dirty="0"/>
            </a:br>
            <a:r>
              <a:rPr lang="en-GB" noProof="0" dirty="0"/>
              <a:t>              Push the icon to insert picture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dirty="0"/>
              <a:t>Heading</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lang="en-NO" sz="2000" smtClean="0">
                <a:effectLs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noProof="0" dirty="0"/>
              <a:t>The amount of text should be limited. Think about readability, preferably use no smaller font size than 20. Use note field for longer texts. Remember that the recipient should listen instead of reading. Remember that text on top of images affects contrast and readability. Place the text where it is appropriate. Also Remember alternative text and photo credit in the image.</a:t>
            </a:r>
          </a:p>
        </p:txBody>
      </p:sp>
    </p:spTree>
    <p:extLst>
      <p:ext uri="{BB962C8B-B14F-4D97-AF65-F5344CB8AC3E}">
        <p14:creationId xmlns:p14="http://schemas.microsoft.com/office/powerpoint/2010/main" val="2155664175"/>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en-GB" noProof="0" dirty="0"/>
              <a:t>		</a:t>
            </a:r>
          </a:p>
          <a:p>
            <a:endParaRPr lang="en-GB" noProof="0" dirty="0"/>
          </a:p>
          <a:p>
            <a:r>
              <a:rPr lang="en-GB" noProof="0" dirty="0"/>
              <a:t>		</a:t>
            </a:r>
          </a:p>
          <a:p>
            <a:endParaRPr lang="en-GB" noProof="0" dirty="0"/>
          </a:p>
          <a:p>
            <a:r>
              <a:rPr lang="en-GB" noProof="0" dirty="0"/>
              <a:t>					    Push the icon to insert video</a:t>
            </a:r>
          </a:p>
        </p:txBody>
      </p:sp>
    </p:spTree>
    <p:extLst>
      <p:ext uri="{BB962C8B-B14F-4D97-AF65-F5344CB8AC3E}">
        <p14:creationId xmlns:p14="http://schemas.microsoft.com/office/powerpoint/2010/main" val="253994021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Push </a:t>
            </a:r>
            <a:r>
              <a:rPr lang="nb-NO" dirty="0" err="1"/>
              <a:t>the</a:t>
            </a:r>
            <a:r>
              <a:rPr lang="nb-NO" dirty="0"/>
              <a:t> </a:t>
            </a:r>
            <a:r>
              <a:rPr lang="nb-NO" dirty="0" err="1"/>
              <a:t>icon</a:t>
            </a:r>
            <a:r>
              <a:rPr lang="nb-NO" dirty="0"/>
              <a:t> to</a:t>
            </a:r>
            <a:br>
              <a:rPr lang="nb-NO" dirty="0"/>
            </a:br>
            <a:r>
              <a:rPr lang="nb-NO" dirty="0"/>
              <a:t>               </a:t>
            </a:r>
            <a:r>
              <a:rPr lang="nb-NO" dirty="0" err="1"/>
              <a:t>insert</a:t>
            </a:r>
            <a:r>
              <a:rPr lang="nb-NO" dirty="0"/>
              <a:t> </a:t>
            </a:r>
            <a:r>
              <a:rPr lang="nb-NO" dirty="0" err="1"/>
              <a:t>picture</a:t>
            </a:r>
            <a:endParaRPr lang="nb-NO" dirty="0"/>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dirty="0"/>
              <a:t>Heading</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en-GB" noProof="0" dirty="0"/>
              <a:t>The amount of text should be limited. Think about readability, preferably use no smaller font size than 20. Use note field for longer texts. Remember that the recipient should listen instead of reading. Also Remember alternative text and photo credit in the image.</a:t>
            </a:r>
          </a:p>
        </p:txBody>
      </p:sp>
    </p:spTree>
    <p:extLst>
      <p:ext uri="{BB962C8B-B14F-4D97-AF65-F5344CB8AC3E}">
        <p14:creationId xmlns:p14="http://schemas.microsoft.com/office/powerpoint/2010/main" val="293557806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0" y="-3860"/>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en-GB" dirty="0"/>
              <a:t>Closing text or perhaps contact information.</a:t>
            </a:r>
            <a:endParaRPr lang="nb-NO" dirty="0"/>
          </a:p>
        </p:txBody>
      </p:sp>
      <p:sp>
        <p:nvSpPr>
          <p:cNvPr id="13" name="TextBox 12">
            <a:extLst>
              <a:ext uri="{FF2B5EF4-FFF2-40B4-BE49-F238E27FC236}">
                <a16:creationId xmlns:a16="http://schemas.microsoft.com/office/drawing/2014/main" id="{5D17A3FE-1B85-044F-8601-1722B646A412}"/>
              </a:ext>
            </a:extLst>
          </p:cNvPr>
          <p:cNvSpPr txBox="1"/>
          <p:nvPr userDrawn="1"/>
        </p:nvSpPr>
        <p:spPr>
          <a:xfrm>
            <a:off x="2907838" y="1564296"/>
            <a:ext cx="5466863" cy="1877437"/>
          </a:xfrm>
          <a:prstGeom prst="rect">
            <a:avLst/>
          </a:prstGeom>
          <a:noFill/>
        </p:spPr>
        <p:txBody>
          <a:bodyPr wrap="square" rtlCol="0">
            <a:spAutoFit/>
          </a:bodyPr>
          <a:lstStyle/>
          <a:p>
            <a:r>
              <a:rPr lang="en-GB" sz="4400" b="1" dirty="0">
                <a:solidFill>
                  <a:schemeClr val="bg1"/>
                </a:solidFill>
                <a:ea typeface="Open Sans" panose="020B0606030504020204" pitchFamily="34" charset="0"/>
                <a:cs typeface="Open Sans" panose="020B0606030504020204" pitchFamily="34" charset="0"/>
              </a:rPr>
              <a:t>For more information see </a:t>
            </a:r>
            <a:r>
              <a:rPr lang="en-NO" sz="4400" b="1" dirty="0">
                <a:solidFill>
                  <a:schemeClr val="bg1"/>
                </a:solidFill>
                <a:ea typeface="Open Sans" panose="020B0606030504020204" pitchFamily="34" charset="0"/>
                <a:cs typeface="Open Sans" panose="020B0606030504020204" pitchFamily="34" charset="0"/>
              </a:rPr>
              <a:t>:</a:t>
            </a:r>
            <a:br>
              <a:rPr lang="en-NO" sz="5400" b="1" dirty="0">
                <a:solidFill>
                  <a:schemeClr val="bg1"/>
                </a:solidFill>
                <a:ea typeface="Open Sans" panose="020B0606030504020204" pitchFamily="34" charset="0"/>
                <a:cs typeface="Open Sans" panose="020B0606030504020204" pitchFamily="34" charset="0"/>
              </a:rPr>
            </a:br>
            <a:r>
              <a:rPr lang="en-NO" sz="2800" dirty="0">
                <a:solidFill>
                  <a:schemeClr val="bg1"/>
                </a:solidFill>
                <a:ea typeface="Open Sans" panose="020B0606030504020204" pitchFamily="34" charset="0"/>
                <a:cs typeface="Open Sans" panose="020B0606030504020204" pitchFamily="34" charset="0"/>
              </a:rPr>
              <a:t>www.ntnu.edu</a:t>
            </a:r>
          </a:p>
        </p:txBody>
      </p:sp>
      <p:grpSp>
        <p:nvGrpSpPr>
          <p:cNvPr id="20" name="Group 19" descr="Picture of the Main building in Trondheim, Gjøvik and Ålesund">
            <a:extLst>
              <a:ext uri="{FF2B5EF4-FFF2-40B4-BE49-F238E27FC236}">
                <a16:creationId xmlns:a16="http://schemas.microsoft.com/office/drawing/2014/main" id="{EF2C9705-DF6A-E545-A00E-46A6E97CBDC9}"/>
              </a:ext>
              <a:ext uri="{C183D7F6-B498-43B3-948B-1728B52AA6E4}">
                <adec:decorative xmlns:adec="http://schemas.microsoft.com/office/drawing/2017/decorative" val="0"/>
              </a:ext>
            </a:extLst>
          </p:cNvPr>
          <p:cNvGrpSpPr/>
          <p:nvPr userDrawn="1"/>
        </p:nvGrpSpPr>
        <p:grpSpPr>
          <a:xfrm>
            <a:off x="6850553" y="-11576"/>
            <a:ext cx="4353265" cy="6975914"/>
            <a:chOff x="6850553" y="-11576"/>
            <a:chExt cx="4353265" cy="6975914"/>
          </a:xfrm>
        </p:grpSpPr>
        <p:pic>
          <p:nvPicPr>
            <p:cNvPr id="21" name="Picture 20">
              <a:extLst>
                <a:ext uri="{FF2B5EF4-FFF2-40B4-BE49-F238E27FC236}">
                  <a16:creationId xmlns:a16="http://schemas.microsoft.com/office/drawing/2014/main" id="{419E9650-7725-144B-92F4-A214A47A432B}"/>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22" name="Straight Connector 21">
              <a:extLst>
                <a:ext uri="{FF2B5EF4-FFF2-40B4-BE49-F238E27FC236}">
                  <a16:creationId xmlns:a16="http://schemas.microsoft.com/office/drawing/2014/main" id="{9CC2325E-003E-A548-9F83-98A116DD3148}"/>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CDC42B-0307-5B46-94D7-F05DACB7C353}"/>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6" name="Graphic 15" descr="QR-code to NTNU.edu">
            <a:hlinkClick r:id="rId3"/>
            <a:extLst>
              <a:ext uri="{FF2B5EF4-FFF2-40B4-BE49-F238E27FC236}">
                <a16:creationId xmlns:a16="http://schemas.microsoft.com/office/drawing/2014/main" id="{898AF912-DCA3-CA45-8991-009DDEDCA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182" y="1735366"/>
            <a:ext cx="1586545" cy="1586545"/>
          </a:xfrm>
          <a:prstGeom prst="rect">
            <a:avLst/>
          </a:prstGeom>
        </p:spPr>
      </p:pic>
    </p:spTree>
    <p:extLst>
      <p:ext uri="{BB962C8B-B14F-4D97-AF65-F5344CB8AC3E}">
        <p14:creationId xmlns:p14="http://schemas.microsoft.com/office/powerpoint/2010/main" val="95202499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BD5B-FA78-112B-F448-59B15FEFD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53D8-890D-6BAC-0601-DDFE8FB7B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68367-910B-ED3F-6AED-6D8B6FC67CCE}"/>
              </a:ext>
            </a:extLst>
          </p:cNvPr>
          <p:cNvSpPr>
            <a:spLocks noGrp="1"/>
          </p:cNvSpPr>
          <p:nvPr>
            <p:ph type="dt" sz="half" idx="10"/>
          </p:nvPr>
        </p:nvSpPr>
        <p:spPr/>
        <p:txBody>
          <a:bodyPr/>
          <a:lstStyle/>
          <a:p>
            <a:fld id="{8D0D99B8-5527-4791-8A1A-CFF592BBC56E}" type="datetime1">
              <a:rPr lang="en-US" smtClean="0"/>
              <a:t>4/11/2024</a:t>
            </a:fld>
            <a:endParaRPr lang="en-US" dirty="0"/>
          </a:p>
        </p:txBody>
      </p:sp>
      <p:sp>
        <p:nvSpPr>
          <p:cNvPr id="5" name="Footer Placeholder 4">
            <a:extLst>
              <a:ext uri="{FF2B5EF4-FFF2-40B4-BE49-F238E27FC236}">
                <a16:creationId xmlns:a16="http://schemas.microsoft.com/office/drawing/2014/main" id="{234FEFD3-22E9-92D6-5ECF-53A51FE3B9D3}"/>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547500D9-6908-EB9D-8BCB-E85E7F90F31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551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E9C8-1354-FDCD-F7CD-6FADD236EA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CBFEF8-668D-0165-3093-925CEC8B9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F1D80-860E-AEB6-37C9-9AE13728CC37}"/>
              </a:ext>
            </a:extLst>
          </p:cNvPr>
          <p:cNvSpPr>
            <a:spLocks noGrp="1"/>
          </p:cNvSpPr>
          <p:nvPr>
            <p:ph type="dt" sz="half" idx="10"/>
          </p:nvPr>
        </p:nvSpPr>
        <p:spPr/>
        <p:txBody>
          <a:bodyPr/>
          <a:lstStyle/>
          <a:p>
            <a:fld id="{07A4830E-9A06-456F-8592-6A333444432E}" type="datetime1">
              <a:rPr lang="en-US" smtClean="0"/>
              <a:t>4/11/2024</a:t>
            </a:fld>
            <a:endParaRPr lang="en-US" dirty="0"/>
          </a:p>
        </p:txBody>
      </p:sp>
      <p:sp>
        <p:nvSpPr>
          <p:cNvPr id="5" name="Footer Placeholder 4">
            <a:extLst>
              <a:ext uri="{FF2B5EF4-FFF2-40B4-BE49-F238E27FC236}">
                <a16:creationId xmlns:a16="http://schemas.microsoft.com/office/drawing/2014/main" id="{B09BF7C1-F69A-D9E1-3E18-59B06B29CBB7}"/>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2B7FEBFA-7605-1300-B722-A9F40BEABCC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172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A6B7-F09F-2C66-F442-1B5620CFD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784E0-CF50-466E-1B64-41855A86B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49A59B-2948-23B9-B3C8-F69C99CC5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8E611-D78C-3CC2-6E13-6B6BF4BDA5DB}"/>
              </a:ext>
            </a:extLst>
          </p:cNvPr>
          <p:cNvSpPr>
            <a:spLocks noGrp="1"/>
          </p:cNvSpPr>
          <p:nvPr>
            <p:ph type="dt" sz="half" idx="10"/>
          </p:nvPr>
        </p:nvSpPr>
        <p:spPr/>
        <p:txBody>
          <a:bodyPr/>
          <a:lstStyle/>
          <a:p>
            <a:fld id="{109A32C4-39F9-414F-8E83-CF13FF6D370D}" type="datetime1">
              <a:rPr lang="en-US" smtClean="0"/>
              <a:t>4/11/2024</a:t>
            </a:fld>
            <a:endParaRPr lang="en-US" dirty="0"/>
          </a:p>
        </p:txBody>
      </p:sp>
      <p:sp>
        <p:nvSpPr>
          <p:cNvPr id="6" name="Footer Placeholder 5">
            <a:extLst>
              <a:ext uri="{FF2B5EF4-FFF2-40B4-BE49-F238E27FC236}">
                <a16:creationId xmlns:a16="http://schemas.microsoft.com/office/drawing/2014/main" id="{C252EE30-38F4-9BEC-AACD-9706942593DC}"/>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7" name="Slide Number Placeholder 6">
            <a:extLst>
              <a:ext uri="{FF2B5EF4-FFF2-40B4-BE49-F238E27FC236}">
                <a16:creationId xmlns:a16="http://schemas.microsoft.com/office/drawing/2014/main" id="{F20CC4F6-B9F1-830B-F293-0A8E46CF3B3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259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430B-4A94-6D76-F2FA-03EE42AA14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533AC-A299-E45E-534D-63372FA4D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B06DD-7042-3132-65C7-6374DD336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17BEB-A43C-418A-1911-8802F300F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52F4BC-D212-3C27-0FF6-911D2164B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C8365-F11C-E2A7-7065-4BE9785C3F01}"/>
              </a:ext>
            </a:extLst>
          </p:cNvPr>
          <p:cNvSpPr>
            <a:spLocks noGrp="1"/>
          </p:cNvSpPr>
          <p:nvPr>
            <p:ph type="dt" sz="half" idx="10"/>
          </p:nvPr>
        </p:nvSpPr>
        <p:spPr/>
        <p:txBody>
          <a:bodyPr/>
          <a:lstStyle/>
          <a:p>
            <a:fld id="{00120276-641A-4644-A922-873E41158D68}" type="datetime1">
              <a:rPr lang="en-US" smtClean="0"/>
              <a:t>4/11/2024</a:t>
            </a:fld>
            <a:endParaRPr lang="en-US" dirty="0"/>
          </a:p>
        </p:txBody>
      </p:sp>
      <p:sp>
        <p:nvSpPr>
          <p:cNvPr id="8" name="Footer Placeholder 7">
            <a:extLst>
              <a:ext uri="{FF2B5EF4-FFF2-40B4-BE49-F238E27FC236}">
                <a16:creationId xmlns:a16="http://schemas.microsoft.com/office/drawing/2014/main" id="{354C1748-BB6F-5031-C84F-F600886F0CDC}"/>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9" name="Slide Number Placeholder 8">
            <a:extLst>
              <a:ext uri="{FF2B5EF4-FFF2-40B4-BE49-F238E27FC236}">
                <a16:creationId xmlns:a16="http://schemas.microsoft.com/office/drawing/2014/main" id="{D7DE57F4-469D-B362-D24D-A0860EA9BE9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583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34DD-2127-7592-73AA-B8A83E41B1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17484C-1958-64C8-0EFE-B4189270F2F4}"/>
              </a:ext>
            </a:extLst>
          </p:cNvPr>
          <p:cNvSpPr>
            <a:spLocks noGrp="1"/>
          </p:cNvSpPr>
          <p:nvPr>
            <p:ph type="dt" sz="half" idx="10"/>
          </p:nvPr>
        </p:nvSpPr>
        <p:spPr/>
        <p:txBody>
          <a:bodyPr/>
          <a:lstStyle/>
          <a:p>
            <a:fld id="{AC0C9FAC-FE3F-4172-B7E5-FCD0918F82FB}" type="datetime1">
              <a:rPr lang="en-US" smtClean="0"/>
              <a:t>4/11/2024</a:t>
            </a:fld>
            <a:endParaRPr lang="en-US" dirty="0"/>
          </a:p>
        </p:txBody>
      </p:sp>
      <p:sp>
        <p:nvSpPr>
          <p:cNvPr id="4" name="Footer Placeholder 3">
            <a:extLst>
              <a:ext uri="{FF2B5EF4-FFF2-40B4-BE49-F238E27FC236}">
                <a16:creationId xmlns:a16="http://schemas.microsoft.com/office/drawing/2014/main" id="{78B403F0-3492-E2AC-E703-7893EEE078E3}"/>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5" name="Slide Number Placeholder 4">
            <a:extLst>
              <a:ext uri="{FF2B5EF4-FFF2-40B4-BE49-F238E27FC236}">
                <a16:creationId xmlns:a16="http://schemas.microsoft.com/office/drawing/2014/main" id="{59D011CF-4394-4038-7EAF-1E7A27CD1E1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630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4C824-C84C-F15C-38F4-8F3107F2EBBD}"/>
              </a:ext>
            </a:extLst>
          </p:cNvPr>
          <p:cNvSpPr>
            <a:spLocks noGrp="1"/>
          </p:cNvSpPr>
          <p:nvPr>
            <p:ph type="dt" sz="half" idx="10"/>
          </p:nvPr>
        </p:nvSpPr>
        <p:spPr/>
        <p:txBody>
          <a:bodyPr/>
          <a:lstStyle/>
          <a:p>
            <a:fld id="{95E64CBE-7C31-4325-8AF7-3FBB4BF69969}" type="datetime1">
              <a:rPr lang="en-US" smtClean="0"/>
              <a:t>4/11/2024</a:t>
            </a:fld>
            <a:endParaRPr lang="en-US" dirty="0"/>
          </a:p>
        </p:txBody>
      </p:sp>
      <p:sp>
        <p:nvSpPr>
          <p:cNvPr id="3" name="Footer Placeholder 2">
            <a:extLst>
              <a:ext uri="{FF2B5EF4-FFF2-40B4-BE49-F238E27FC236}">
                <a16:creationId xmlns:a16="http://schemas.microsoft.com/office/drawing/2014/main" id="{12B9E6D8-B573-4A75-14C3-21A8DD6D951B}"/>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4" name="Slide Number Placeholder 3">
            <a:extLst>
              <a:ext uri="{FF2B5EF4-FFF2-40B4-BE49-F238E27FC236}">
                <a16:creationId xmlns:a16="http://schemas.microsoft.com/office/drawing/2014/main" id="{66A28D2E-DDCF-2FEF-48E2-02C3728CC70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062068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4FE4-2B70-37E8-F6D9-641F5A6C6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BA4EC5-C29D-F3EF-9489-36285093C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DEA994-3BE2-453C-BDF6-81A115239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EE2E0-10EF-E8E4-F00B-EEE01366129D}"/>
              </a:ext>
            </a:extLst>
          </p:cNvPr>
          <p:cNvSpPr>
            <a:spLocks noGrp="1"/>
          </p:cNvSpPr>
          <p:nvPr>
            <p:ph type="dt" sz="half" idx="10"/>
          </p:nvPr>
        </p:nvSpPr>
        <p:spPr/>
        <p:txBody>
          <a:bodyPr/>
          <a:lstStyle/>
          <a:p>
            <a:fld id="{D02E951A-BC5F-4C10-8578-A74D32F5BDC0}" type="datetime1">
              <a:rPr lang="en-US" smtClean="0"/>
              <a:t>4/11/2024</a:t>
            </a:fld>
            <a:endParaRPr lang="en-US" dirty="0"/>
          </a:p>
        </p:txBody>
      </p:sp>
      <p:sp>
        <p:nvSpPr>
          <p:cNvPr id="6" name="Footer Placeholder 5">
            <a:extLst>
              <a:ext uri="{FF2B5EF4-FFF2-40B4-BE49-F238E27FC236}">
                <a16:creationId xmlns:a16="http://schemas.microsoft.com/office/drawing/2014/main" id="{28D02807-97AE-8A46-7751-05F55AA4D85F}"/>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7" name="Slide Number Placeholder 6">
            <a:extLst>
              <a:ext uri="{FF2B5EF4-FFF2-40B4-BE49-F238E27FC236}">
                <a16:creationId xmlns:a16="http://schemas.microsoft.com/office/drawing/2014/main" id="{F7B53156-68F8-812B-9E9E-768993B9F32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534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0C30-EB92-D808-2AC9-828884B38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61E2D-8473-8018-90F1-E6E8BEE6B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930245-8C59-EB88-D91B-2ABF784F3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E8101-13CE-5D77-EA80-FC7C77C76DDC}"/>
              </a:ext>
            </a:extLst>
          </p:cNvPr>
          <p:cNvSpPr>
            <a:spLocks noGrp="1"/>
          </p:cNvSpPr>
          <p:nvPr>
            <p:ph type="dt" sz="half" idx="10"/>
          </p:nvPr>
        </p:nvSpPr>
        <p:spPr/>
        <p:txBody>
          <a:bodyPr/>
          <a:lstStyle/>
          <a:p>
            <a:fld id="{C0288F9B-565C-46AE-A485-8C581C1E77E6}" type="datetime1">
              <a:rPr lang="en-US" smtClean="0"/>
              <a:t>4/11/2024</a:t>
            </a:fld>
            <a:endParaRPr lang="en-US" dirty="0"/>
          </a:p>
        </p:txBody>
      </p:sp>
      <p:sp>
        <p:nvSpPr>
          <p:cNvPr id="6" name="Footer Placeholder 5">
            <a:extLst>
              <a:ext uri="{FF2B5EF4-FFF2-40B4-BE49-F238E27FC236}">
                <a16:creationId xmlns:a16="http://schemas.microsoft.com/office/drawing/2014/main" id="{D9627360-E111-B68B-127F-669ACDC784CF}"/>
              </a:ext>
            </a:extLst>
          </p:cNvPr>
          <p:cNvSpPr>
            <a:spLocks noGrp="1"/>
          </p:cNvSpPr>
          <p:nvPr>
            <p:ph type="ftr" sz="quarter" idx="11"/>
          </p:nvPr>
        </p:nvSpPr>
        <p:spPr/>
        <p:txBody>
          <a:bodyPr/>
          <a:lstStyle/>
          <a:p>
            <a:r>
              <a:rPr lang="en-US"/>
              <a:t>Energy, Resources and the Environment (ERE1.1) - Open session</a:t>
            </a:r>
            <a:endParaRPr lang="en-US" dirty="0"/>
          </a:p>
        </p:txBody>
      </p:sp>
      <p:sp>
        <p:nvSpPr>
          <p:cNvPr id="7" name="Slide Number Placeholder 6">
            <a:extLst>
              <a:ext uri="{FF2B5EF4-FFF2-40B4-BE49-F238E27FC236}">
                <a16:creationId xmlns:a16="http://schemas.microsoft.com/office/drawing/2014/main" id="{883BF365-D08F-A570-30B1-FEFBCF240AB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158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91DD9C-05CB-C5A5-3885-30200AE4B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76161-55F6-3FA3-E562-D8D0F9B71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1810F-A370-9238-D980-FCEE035AD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DA94F-FA78-459D-AAF7-9F8CF8AC4B00}" type="datetime1">
              <a:rPr lang="en-US" smtClean="0"/>
              <a:t>4/11/2024</a:t>
            </a:fld>
            <a:endParaRPr lang="en-US" dirty="0"/>
          </a:p>
        </p:txBody>
      </p:sp>
      <p:sp>
        <p:nvSpPr>
          <p:cNvPr id="5" name="Footer Placeholder 4">
            <a:extLst>
              <a:ext uri="{FF2B5EF4-FFF2-40B4-BE49-F238E27FC236}">
                <a16:creationId xmlns:a16="http://schemas.microsoft.com/office/drawing/2014/main" id="{F1EF7C6F-CA21-15A2-85F5-6F4A9C3F7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 Resources and the Environment (ERE1.1) - Open session</a:t>
            </a:r>
            <a:endParaRPr lang="en-US" dirty="0"/>
          </a:p>
        </p:txBody>
      </p:sp>
      <p:sp>
        <p:nvSpPr>
          <p:cNvPr id="6" name="Slide Number Placeholder 5">
            <a:extLst>
              <a:ext uri="{FF2B5EF4-FFF2-40B4-BE49-F238E27FC236}">
                <a16:creationId xmlns:a16="http://schemas.microsoft.com/office/drawing/2014/main" id="{30C5D2C5-7769-7389-C70A-C3716C037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7" name="Rectangle 6">
            <a:extLst>
              <a:ext uri="{FF2B5EF4-FFF2-40B4-BE49-F238E27FC236}">
                <a16:creationId xmlns:a16="http://schemas.microsoft.com/office/drawing/2014/main" id="{25BB5474-0572-833C-B150-A565AC68FA64}"/>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8" name="Rectangle 6">
            <a:extLst>
              <a:ext uri="{FF2B5EF4-FFF2-40B4-BE49-F238E27FC236}">
                <a16:creationId xmlns:a16="http://schemas.microsoft.com/office/drawing/2014/main" id="{0B83D28F-29B5-4BDB-6A66-A2FEB8784B18}"/>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TextBox 8" descr="Pagenumber">
            <a:extLst>
              <a:ext uri="{FF2B5EF4-FFF2-40B4-BE49-F238E27FC236}">
                <a16:creationId xmlns:a16="http://schemas.microsoft.com/office/drawing/2014/main" id="{7365C63A-D509-AE2E-18CF-3F06134161ED}"/>
              </a:ext>
            </a:extLst>
          </p:cNvPr>
          <p:cNvSpPr txBox="1"/>
          <p:nvPr userDrawn="1"/>
        </p:nvSpPr>
        <p:spPr>
          <a:xfrm>
            <a:off x="10947083" y="6150919"/>
            <a:ext cx="594360" cy="369332"/>
          </a:xfrm>
          <a:prstGeom prst="rect">
            <a:avLst/>
          </a:prstGeom>
          <a:noFill/>
        </p:spPr>
        <p:txBody>
          <a:bodyPr wrap="square" rtlCol="0">
            <a:spAutoFit/>
          </a:bodyPr>
          <a:lstStyle/>
          <a:p>
            <a:pPr algn="ctr"/>
            <a:fld id="{724FCAE7-F3FB-8A47-8F25-E38F3A8BCB3B}" type="slidenum">
              <a:rPr lang="en-NO"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NO"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NTNU logo">
            <a:extLst>
              <a:ext uri="{FF2B5EF4-FFF2-40B4-BE49-F238E27FC236}">
                <a16:creationId xmlns:a16="http://schemas.microsoft.com/office/drawing/2014/main" id="{75B38C06-8E54-F5C2-A519-E1E35A75F0CE}"/>
              </a:ext>
            </a:extLst>
          </p:cNvPr>
          <p:cNvPicPr>
            <a:picLocks noChangeAspect="1"/>
          </p:cNvPicPr>
          <p:nvPr userDrawn="1"/>
        </p:nvPicPr>
        <p:blipFill>
          <a:blip r:embed="rId21"/>
          <a:stretch>
            <a:fillRect/>
          </a:stretch>
        </p:blipFill>
        <p:spPr>
          <a:xfrm>
            <a:off x="10649432" y="101007"/>
            <a:ext cx="1051935" cy="1022609"/>
          </a:xfrm>
          <a:prstGeom prst="rect">
            <a:avLst/>
          </a:prstGeom>
          <a:effectLst>
            <a:outerShdw blurRad="63500" sx="102000" sy="102000" algn="ctr" rotWithShape="0">
              <a:prstClr val="black">
                <a:alpha val="53093"/>
              </a:prstClr>
            </a:outerShdw>
          </a:effectLst>
        </p:spPr>
      </p:pic>
    </p:spTree>
    <p:extLst>
      <p:ext uri="{BB962C8B-B14F-4D97-AF65-F5344CB8AC3E}">
        <p14:creationId xmlns:p14="http://schemas.microsoft.com/office/powerpoint/2010/main" val="40707347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661" r:id="rId13"/>
    <p:sldLayoutId id="2147483662" r:id="rId14"/>
    <p:sldLayoutId id="2147483668" r:id="rId15"/>
    <p:sldLayoutId id="2147483664" r:id="rId16"/>
    <p:sldLayoutId id="2147483670" r:id="rId17"/>
    <p:sldLayoutId id="2147483669" r:id="rId18"/>
    <p:sldLayoutId id="2147483667" r:id="rId19"/>
  </p:sldLayoutIdLst>
  <p:transition spd="slow">
    <p:cove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083" userDrawn="1">
          <p15:clr>
            <a:srgbClr val="F26B43"/>
          </p15:clr>
        </p15:guide>
        <p15:guide id="3" pos="597" userDrawn="1">
          <p15:clr>
            <a:srgbClr val="F26B43"/>
          </p15:clr>
        </p15:guide>
        <p15:guide id="4" orient="horz" pos="3770" userDrawn="1">
          <p15:clr>
            <a:srgbClr val="F26B43"/>
          </p15:clr>
        </p15:guide>
        <p15:guide id="5" orient="horz" pos="55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meetingorganizer.copernicus.org/EGU24/session/48479#PICO"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dicenergy.org/article/nordics-lead-europe-in-renewables/" TargetMode="External"/><Relationship Id="rId2" Type="http://schemas.openxmlformats.org/officeDocument/2006/relationships/hyperlink" Target="https://im-mining.com/2019/10/24/boliden-backs-trolley-assist-haulage-aitik-kevits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Layout" Target="../diagrams/layout1.xml"/><Relationship Id="rId7" Type="http://schemas.openxmlformats.org/officeDocument/2006/relationships/image" Target="../media/image7.jpeg"/><Relationship Id="rId12" Type="http://schemas.openxmlformats.org/officeDocument/2006/relationships/hyperlink" Target="https://im-mining.com/2019/10/24/boliden-backs-trolley-assist-haulage-aitik-kevitsa/"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hyperlink" Target="https://news.mit.edu/2020/researchers-find-solar-photovoltaics-benefits-outweigh-costs-0623" TargetMode="Externa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52A7-CC0D-1336-2D49-F32A285805C3}"/>
              </a:ext>
            </a:extLst>
          </p:cNvPr>
          <p:cNvSpPr>
            <a:spLocks noGrp="1"/>
          </p:cNvSpPr>
          <p:nvPr>
            <p:ph type="body" sz="quarter" idx="10"/>
          </p:nvPr>
        </p:nvSpPr>
        <p:spPr>
          <a:xfrm>
            <a:off x="457200" y="3741824"/>
            <a:ext cx="6866792" cy="2509507"/>
          </a:xfrm>
        </p:spPr>
        <p:txBody>
          <a:bodyPr>
            <a:normAutofit/>
          </a:bodyPr>
          <a:lstStyle/>
          <a:p>
            <a:pPr algn="ct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Energy, Resources and the Environment (ERE1.1) - Open session</a:t>
            </a:r>
            <a:br>
              <a:rPr kumimoji="0" lang="en-US" altLang="en-US" sz="11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PICO</a:t>
            </a: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 Wed, 17 Apr, 10:45–12:30 (CEST)</a:t>
            </a:r>
          </a:p>
          <a:p>
            <a:pPr algn="ctr"/>
            <a:b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The Importance of Silicon Metal on the Green Transition and the Role of Northern Countries in the Silicon Metal Market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by Ozge Akyıldız – PhD Candidate </a:t>
            </a:r>
            <a:br>
              <a:rPr lang="en-US" sz="1800" dirty="0">
                <a:latin typeface="Times New Roman" panose="02020603050405020304" pitchFamily="18" charset="0"/>
                <a:cs typeface="Times New Roman" panose="02020603050405020304" pitchFamily="18" charset="0"/>
              </a:rPr>
            </a:br>
            <a:endParaRPr lang="nb-NO"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39866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22CB-AB37-86BC-3CE9-F6A793788830}"/>
              </a:ext>
            </a:extLst>
          </p:cNvPr>
          <p:cNvSpPr txBox="1"/>
          <p:nvPr/>
        </p:nvSpPr>
        <p:spPr>
          <a:xfrm>
            <a:off x="600892" y="1584967"/>
            <a:ext cx="9036708" cy="3816429"/>
          </a:xfrm>
          <a:prstGeom prst="rect">
            <a:avLst/>
          </a:prstGeom>
          <a:noFill/>
        </p:spPr>
        <p:txBody>
          <a:bodyPr wrap="square">
            <a:spAutoFit/>
          </a:bodyPr>
          <a:lstStyle/>
          <a:p>
            <a:r>
              <a:rPr lang="en-US" sz="1100" b="1" i="0" u="none" strike="noStrike" baseline="0" dirty="0">
                <a:solidFill>
                  <a:srgbClr val="000000"/>
                </a:solidFill>
              </a:rPr>
              <a:t>References </a:t>
            </a:r>
            <a:endParaRPr lang="en-US" sz="1100" b="0" i="0" u="none" strike="noStrike" baseline="0" dirty="0">
              <a:solidFill>
                <a:srgbClr val="000000"/>
              </a:solidFill>
            </a:endParaRPr>
          </a:p>
          <a:p>
            <a:r>
              <a:rPr lang="en-US" sz="1100" b="0" i="0" u="none" strike="noStrike" baseline="0" dirty="0" err="1">
                <a:solidFill>
                  <a:srgbClr val="000000"/>
                </a:solidFill>
              </a:rPr>
              <a:t>Eilu</a:t>
            </a:r>
            <a:r>
              <a:rPr lang="en-US" sz="1100" b="0" i="0" u="none" strike="noStrike" baseline="0" dirty="0">
                <a:solidFill>
                  <a:srgbClr val="000000"/>
                </a:solidFill>
              </a:rPr>
              <a:t>, P., </a:t>
            </a:r>
            <a:r>
              <a:rPr lang="en-US" sz="1100" b="0" i="0" u="none" strike="noStrike" baseline="0" dirty="0" err="1">
                <a:solidFill>
                  <a:srgbClr val="000000"/>
                </a:solidFill>
              </a:rPr>
              <a:t>Bjerkgård</a:t>
            </a:r>
            <a:r>
              <a:rPr lang="en-US" sz="1100" b="0" i="0" u="none" strike="noStrike" baseline="0" dirty="0">
                <a:solidFill>
                  <a:srgbClr val="000000"/>
                </a:solidFill>
              </a:rPr>
              <a:t>, T., </a:t>
            </a:r>
            <a:r>
              <a:rPr lang="en-US" sz="1100" b="0" i="0" u="none" strike="noStrike" baseline="0" dirty="0" err="1">
                <a:solidFill>
                  <a:srgbClr val="000000"/>
                </a:solidFill>
              </a:rPr>
              <a:t>Franzson</a:t>
            </a:r>
            <a:r>
              <a:rPr lang="en-US" sz="1100" b="0" i="0" u="none" strike="noStrike" baseline="0" dirty="0">
                <a:solidFill>
                  <a:srgbClr val="000000"/>
                </a:solidFill>
              </a:rPr>
              <a:t>, H., </a:t>
            </a:r>
            <a:r>
              <a:rPr lang="en-US" sz="1100" b="0" i="0" u="none" strike="noStrike" baseline="0" dirty="0" err="1">
                <a:solidFill>
                  <a:srgbClr val="000000"/>
                </a:solidFill>
              </a:rPr>
              <a:t>Gautneb</a:t>
            </a:r>
            <a:r>
              <a:rPr lang="en-US" sz="1100" b="0" i="0" u="none" strike="noStrike" baseline="0" dirty="0">
                <a:solidFill>
                  <a:srgbClr val="000000"/>
                </a:solidFill>
              </a:rPr>
              <a:t>, H., </a:t>
            </a:r>
            <a:r>
              <a:rPr lang="en-US" sz="1100" b="0" i="0" u="none" strike="noStrike" baseline="0" dirty="0" err="1">
                <a:solidFill>
                  <a:srgbClr val="000000"/>
                </a:solidFill>
              </a:rPr>
              <a:t>Häkkinen</a:t>
            </a:r>
            <a:r>
              <a:rPr lang="en-US" sz="1100" b="0" i="0" u="none" strike="noStrike" baseline="0" dirty="0">
                <a:solidFill>
                  <a:srgbClr val="000000"/>
                </a:solidFill>
              </a:rPr>
              <a:t>, T., Jonsson, E., </a:t>
            </a:r>
            <a:r>
              <a:rPr lang="en-US" sz="1100" b="0" i="0" u="none" strike="noStrike" baseline="0" dirty="0" err="1">
                <a:solidFill>
                  <a:srgbClr val="000000"/>
                </a:solidFill>
              </a:rPr>
              <a:t>Keiding</a:t>
            </a:r>
            <a:r>
              <a:rPr lang="en-US" sz="1100" b="0" i="0" u="none" strike="noStrike" baseline="0" dirty="0">
                <a:solidFill>
                  <a:srgbClr val="000000"/>
                </a:solidFill>
              </a:rPr>
              <a:t>, J.K., </a:t>
            </a:r>
            <a:r>
              <a:rPr lang="en-US" sz="1100" b="0" i="0" u="none" strike="noStrike" baseline="0" dirty="0" err="1">
                <a:solidFill>
                  <a:srgbClr val="000000"/>
                </a:solidFill>
              </a:rPr>
              <a:t>Pokki</a:t>
            </a:r>
            <a:r>
              <a:rPr lang="en-US" sz="1100" b="0" i="0" u="none" strike="noStrike" baseline="0" dirty="0">
                <a:solidFill>
                  <a:srgbClr val="000000"/>
                </a:solidFill>
              </a:rPr>
              <a:t>, J., </a:t>
            </a:r>
            <a:r>
              <a:rPr lang="en-US" sz="1100" b="0" i="0" u="none" strike="noStrike" baseline="0" dirty="0" err="1">
                <a:solidFill>
                  <a:srgbClr val="000000"/>
                </a:solidFill>
              </a:rPr>
              <a:t>Raaness</a:t>
            </a:r>
            <a:r>
              <a:rPr lang="en-US" sz="1100" b="0" i="0" u="none" strike="noStrike" baseline="0" dirty="0">
                <a:solidFill>
                  <a:srgbClr val="000000"/>
                </a:solidFill>
              </a:rPr>
              <a:t>, A., </a:t>
            </a:r>
            <a:r>
              <a:rPr lang="en-US" sz="1100" b="0" i="0" u="none" strike="noStrike" baseline="0" dirty="0" err="1">
                <a:solidFill>
                  <a:srgbClr val="000000"/>
                </a:solidFill>
              </a:rPr>
              <a:t>Reginiussen</a:t>
            </a:r>
            <a:r>
              <a:rPr lang="en-US" sz="1100" b="0" i="0" u="none" strike="noStrike" baseline="0" dirty="0">
                <a:solidFill>
                  <a:srgbClr val="000000"/>
                </a:solidFill>
              </a:rPr>
              <a:t>, H., </a:t>
            </a:r>
            <a:r>
              <a:rPr lang="en-US" sz="1100" b="0" i="0" u="none" strike="noStrike" baseline="0" dirty="0" err="1">
                <a:solidFill>
                  <a:srgbClr val="000000"/>
                </a:solidFill>
              </a:rPr>
              <a:t>Róbertsdóttir</a:t>
            </a:r>
            <a:r>
              <a:rPr lang="en-US" sz="1100" b="0" i="0" u="none" strike="noStrike" baseline="0" dirty="0">
                <a:solidFill>
                  <a:srgbClr val="000000"/>
                </a:solidFill>
              </a:rPr>
              <a:t>, B.G., Rosa, D., Sadeghi, M., </a:t>
            </a:r>
            <a:r>
              <a:rPr lang="en-US" sz="1100" b="0" i="0" u="none" strike="noStrike" baseline="0" dirty="0" err="1">
                <a:solidFill>
                  <a:srgbClr val="000000"/>
                </a:solidFill>
              </a:rPr>
              <a:t>Sandstad</a:t>
            </a:r>
            <a:r>
              <a:rPr lang="en-US" sz="1100" b="0" i="0" u="none" strike="noStrike" baseline="0" dirty="0">
                <a:solidFill>
                  <a:srgbClr val="000000"/>
                </a:solidFill>
              </a:rPr>
              <a:t>, J.S., </a:t>
            </a:r>
            <a:r>
              <a:rPr lang="en-US" sz="1100" b="0" i="0" u="none" strike="noStrike" baseline="0" dirty="0" err="1">
                <a:solidFill>
                  <a:srgbClr val="000000"/>
                </a:solidFill>
              </a:rPr>
              <a:t>Stendal</a:t>
            </a:r>
            <a:r>
              <a:rPr lang="en-US" sz="1100" b="0" i="0" u="none" strike="noStrike" baseline="0" dirty="0">
                <a:solidFill>
                  <a:srgbClr val="000000"/>
                </a:solidFill>
              </a:rPr>
              <a:t>, H., </a:t>
            </a:r>
            <a:r>
              <a:rPr lang="en-US" sz="1100" b="0" i="0" u="none" strike="noStrike" baseline="0" dirty="0" err="1">
                <a:solidFill>
                  <a:srgbClr val="000000"/>
                </a:solidFill>
              </a:rPr>
              <a:t>Þórhallsson</a:t>
            </a:r>
            <a:r>
              <a:rPr lang="en-US" sz="1100" b="0" i="0" u="none" strike="noStrike" baseline="0" dirty="0">
                <a:solidFill>
                  <a:srgbClr val="000000"/>
                </a:solidFill>
              </a:rPr>
              <a:t>, E.R. &amp; </a:t>
            </a:r>
            <a:r>
              <a:rPr lang="en-US" sz="1100" b="0" i="0" u="none" strike="noStrike" baseline="0" dirty="0" err="1">
                <a:solidFill>
                  <a:srgbClr val="000000"/>
                </a:solidFill>
              </a:rPr>
              <a:t>Törmänen</a:t>
            </a:r>
            <a:r>
              <a:rPr lang="en-US" sz="1100" b="0" i="0" u="none" strike="noStrike" baseline="0" dirty="0">
                <a:solidFill>
                  <a:srgbClr val="000000"/>
                </a:solidFill>
              </a:rPr>
              <a:t> T. 2021. The Nordic supply potential of critical metals and minerals for a Green Energy Transition. Nordic Innovation Report. </a:t>
            </a:r>
          </a:p>
          <a:p>
            <a:r>
              <a:rPr lang="en-US" sz="1100" b="0" i="0" u="none" strike="noStrike" baseline="0" dirty="0">
                <a:solidFill>
                  <a:srgbClr val="000000"/>
                </a:solidFill>
              </a:rPr>
              <a:t>European Commission, European Green Deal, Delivering on our Targets. 2021. Luxembourg: Publications Office of the European Union, 2021. </a:t>
            </a:r>
          </a:p>
          <a:p>
            <a:r>
              <a:rPr lang="en-US" sz="1100" b="0" i="0" u="none" strike="noStrike" baseline="0" dirty="0">
                <a:solidFill>
                  <a:srgbClr val="000000"/>
                </a:solidFill>
              </a:rPr>
              <a:t>European Commission, 2018. Report on Critical Raw Materials in the Circular Economy. </a:t>
            </a:r>
          </a:p>
          <a:p>
            <a:r>
              <a:rPr lang="en-US" sz="1100" b="0" i="0" u="none" strike="noStrike" baseline="0" dirty="0">
                <a:solidFill>
                  <a:srgbClr val="000000"/>
                </a:solidFill>
              </a:rPr>
              <a:t>European Commission, 2023. Study on the Critical Raw Materials for the EU 2023 – Final Report. </a:t>
            </a:r>
          </a:p>
          <a:p>
            <a:r>
              <a:rPr lang="en-US" sz="1100" b="0" i="0" u="none" strike="noStrike" baseline="0" dirty="0">
                <a:solidFill>
                  <a:srgbClr val="000000"/>
                </a:solidFill>
              </a:rPr>
              <a:t>European Commission, 2020. Study on the EU’s list of Critical Raw Materials, Factsheets on Critical Raw Materials. </a:t>
            </a:r>
          </a:p>
          <a:p>
            <a:r>
              <a:rPr lang="en-US" sz="1100" b="0" i="0" u="none" strike="noStrike" baseline="0" dirty="0">
                <a:solidFill>
                  <a:srgbClr val="000000"/>
                </a:solidFill>
              </a:rPr>
              <a:t>European Commission, 2008. Communication from the commission to the European Parliament and the council. The raw materials initiative — meeting our critical needs for growth and jobs in Europe. </a:t>
            </a:r>
          </a:p>
          <a:p>
            <a:r>
              <a:rPr lang="en-US" sz="1100" b="0" i="0" u="none" strike="noStrike" baseline="0" dirty="0">
                <a:solidFill>
                  <a:srgbClr val="000000"/>
                </a:solidFill>
              </a:rPr>
              <a:t>Ferro, P. &amp; </a:t>
            </a:r>
            <a:r>
              <a:rPr lang="en-US" sz="1100" b="0" i="0" u="none" strike="noStrike" baseline="0" dirty="0" err="1">
                <a:solidFill>
                  <a:srgbClr val="000000"/>
                </a:solidFill>
              </a:rPr>
              <a:t>Bonollo</a:t>
            </a:r>
            <a:r>
              <a:rPr lang="en-US" sz="1100" b="0" i="0" u="none" strike="noStrike" baseline="0" dirty="0">
                <a:solidFill>
                  <a:srgbClr val="000000"/>
                </a:solidFill>
              </a:rPr>
              <a:t>, F. 2019. Design for Recycling in a Critical Raw Materials Perspective. Recycling, 4, 44. </a:t>
            </a:r>
          </a:p>
          <a:p>
            <a:r>
              <a:rPr lang="en-US" sz="1100" b="0" i="0" u="none" strike="noStrike" baseline="0" dirty="0" err="1">
                <a:solidFill>
                  <a:srgbClr val="000000"/>
                </a:solidFill>
              </a:rPr>
              <a:t>Gregoir</a:t>
            </a:r>
            <a:r>
              <a:rPr lang="en-US" sz="1100" b="0" i="0" u="none" strike="noStrike" baseline="0" dirty="0">
                <a:solidFill>
                  <a:srgbClr val="000000"/>
                </a:solidFill>
              </a:rPr>
              <a:t>, L. &amp; Acker, K.V. 2022. Metals for Clean Energy: Pathways to solving Europe’s raw materials challenge. KU Leuven. </a:t>
            </a:r>
          </a:p>
          <a:p>
            <a:r>
              <a:rPr lang="en-US" sz="1100" b="0" i="0" u="none" strike="noStrike" baseline="0" dirty="0">
                <a:solidFill>
                  <a:srgbClr val="000000"/>
                </a:solidFill>
              </a:rPr>
              <a:t>Hannah Ritchie (2020) - “Sector by sector: where do global greenhouse gas emissions come from?” Published online at OurWorldInData.org. Retrieved from: 'https://ourworldindata.org/ghg-emissions-by-sector' [Online Resource] https://www.ted.com/talks/hannah_ritchie_are_we_the_last_generation_or_the_first_sustainable_one?subtitle=en, accessed on December 2022. </a:t>
            </a:r>
          </a:p>
          <a:p>
            <a:r>
              <a:rPr lang="en-US" sz="1100" b="0" i="0" u="none" strike="noStrike" baseline="0" dirty="0">
                <a:solidFill>
                  <a:srgbClr val="000000"/>
                </a:solidFill>
              </a:rPr>
              <a:t>Righetti. E., </a:t>
            </a:r>
            <a:r>
              <a:rPr lang="en-US" sz="1100" b="0" i="0" u="none" strike="noStrike" baseline="0" dirty="0" err="1">
                <a:solidFill>
                  <a:srgbClr val="000000"/>
                </a:solidFill>
              </a:rPr>
              <a:t>Rizos</a:t>
            </a:r>
            <a:r>
              <a:rPr lang="en-US" sz="1100" b="0" i="0" u="none" strike="noStrike" baseline="0" dirty="0">
                <a:solidFill>
                  <a:srgbClr val="000000"/>
                </a:solidFill>
              </a:rPr>
              <a:t>, V. 2023. The EU’s Quest for Strategic Raw Materials: What Role for Mining and Recycling? </a:t>
            </a:r>
            <a:r>
              <a:rPr lang="en-US" sz="1100" b="0" i="0" u="none" strike="noStrike" baseline="0" dirty="0" err="1">
                <a:solidFill>
                  <a:srgbClr val="000000"/>
                </a:solidFill>
              </a:rPr>
              <a:t>Intereconomics</a:t>
            </a:r>
            <a:r>
              <a:rPr lang="en-US" sz="1100" b="0" i="0" u="none" strike="noStrike" baseline="0" dirty="0">
                <a:solidFill>
                  <a:srgbClr val="000000"/>
                </a:solidFill>
              </a:rPr>
              <a:t>, 58(2), 69-73. </a:t>
            </a:r>
          </a:p>
          <a:p>
            <a:r>
              <a:rPr lang="en-US" sz="1100" b="0" i="0" u="none" strike="noStrike" baseline="0" dirty="0">
                <a:solidFill>
                  <a:srgbClr val="000000"/>
                </a:solidFill>
              </a:rPr>
              <a:t>SCRREEN2, Solutions for Critical Raw Materials – A European Expert Network. Horizon 2020, Project Report. 958211. </a:t>
            </a:r>
          </a:p>
          <a:p>
            <a:r>
              <a:rPr lang="en-US" sz="1100" b="0" i="0" u="none" strike="noStrike" baseline="0" dirty="0">
                <a:solidFill>
                  <a:srgbClr val="000000"/>
                </a:solidFill>
              </a:rPr>
              <a:t>USGS 2022, Mineral Commodity Summaries 2022 - Silicon, https://pubs.usgs.gov/periodicals/mcs2022/mcs2022-silicon.pdf, accessed on October 2022. </a:t>
            </a:r>
          </a:p>
          <a:p>
            <a:r>
              <a:rPr lang="en-US" sz="1100" b="0" i="0" u="none" strike="noStrike" baseline="0" dirty="0" err="1">
                <a:solidFill>
                  <a:srgbClr val="000000"/>
                </a:solidFill>
              </a:rPr>
              <a:t>Wanvik</a:t>
            </a:r>
            <a:r>
              <a:rPr lang="en-US" sz="1100" b="0" i="0" u="none" strike="noStrike" baseline="0" dirty="0">
                <a:solidFill>
                  <a:srgbClr val="000000"/>
                </a:solidFill>
              </a:rPr>
              <a:t>, J. 2015. Quartz resources in Norway, a varied spectrum. NGU FOCUS, No: 11. </a:t>
            </a:r>
          </a:p>
          <a:p>
            <a:r>
              <a:rPr lang="en-US" sz="1100" b="0" i="0" u="none" strike="noStrike" baseline="0" dirty="0" err="1">
                <a:solidFill>
                  <a:srgbClr val="000000"/>
                </a:solidFill>
              </a:rPr>
              <a:t>Zepf</a:t>
            </a:r>
            <a:r>
              <a:rPr lang="en-US" sz="1100" b="0" i="0" u="none" strike="noStrike" baseline="0" dirty="0">
                <a:solidFill>
                  <a:srgbClr val="000000"/>
                </a:solidFill>
              </a:rPr>
              <a:t>, V., </a:t>
            </a:r>
            <a:r>
              <a:rPr lang="en-US" sz="1100" b="0" i="0" u="none" strike="noStrike" baseline="0" dirty="0" err="1">
                <a:solidFill>
                  <a:srgbClr val="000000"/>
                </a:solidFill>
              </a:rPr>
              <a:t>Reller</a:t>
            </a:r>
            <a:r>
              <a:rPr lang="en-US" sz="1100" b="0" i="0" u="none" strike="noStrike" baseline="0" dirty="0">
                <a:solidFill>
                  <a:srgbClr val="000000"/>
                </a:solidFill>
              </a:rPr>
              <a:t>, A., Rennie, C., Ashfield, M., Simmons, J., BP 2014. Materials critical to the energy industry. An introduction. 2nd edition. </a:t>
            </a:r>
          </a:p>
          <a:p>
            <a:r>
              <a:rPr lang="en-US" sz="1100" dirty="0">
                <a:hlinkClick r:id="rId2"/>
              </a:rPr>
              <a:t>https://im-mining.com/2019/10/24/boliden-backs-trolley-assist-haulage-aitik-kevitsa/</a:t>
            </a:r>
            <a:endParaRPr lang="en-US" sz="1100" dirty="0"/>
          </a:p>
          <a:p>
            <a:r>
              <a:rPr lang="en-US" sz="1100" dirty="0">
                <a:hlinkClick r:id="rId3"/>
              </a:rPr>
              <a:t>https://www.nordicenergy.org/article/nordics-lead-europe-in-renewables/</a:t>
            </a:r>
            <a:r>
              <a:rPr lang="en-US" sz="1100" dirty="0"/>
              <a:t> </a:t>
            </a:r>
          </a:p>
        </p:txBody>
      </p:sp>
    </p:spTree>
    <p:extLst>
      <p:ext uri="{BB962C8B-B14F-4D97-AF65-F5344CB8AC3E}">
        <p14:creationId xmlns:p14="http://schemas.microsoft.com/office/powerpoint/2010/main" val="12330481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A54DAA-80CC-F11D-B740-34C75D40F049}"/>
              </a:ext>
            </a:extLst>
          </p:cNvPr>
          <p:cNvSpPr txBox="1"/>
          <p:nvPr/>
        </p:nvSpPr>
        <p:spPr>
          <a:xfrm>
            <a:off x="214639" y="615418"/>
            <a:ext cx="4260470" cy="461665"/>
          </a:xfrm>
          <a:prstGeom prst="rect">
            <a:avLst/>
          </a:prstGeom>
          <a:noFill/>
        </p:spPr>
        <p:txBody>
          <a:bodyPr wrap="square" rtlCol="0">
            <a:spAutoFit/>
          </a:bodyPr>
          <a:lstStyle/>
          <a:p>
            <a:pPr algn="ctr"/>
            <a:r>
              <a:rPr lang="nb-NO" sz="2400" b="1" dirty="0">
                <a:solidFill>
                  <a:schemeClr val="bg2">
                    <a:lumMod val="25000"/>
                  </a:schemeClr>
                </a:solidFill>
              </a:rPr>
              <a:t>GREEN TRANSITION IN THE EU</a:t>
            </a:r>
            <a:endParaRPr lang="en-US" sz="2400" b="1" dirty="0">
              <a:solidFill>
                <a:schemeClr val="bg2">
                  <a:lumMod val="25000"/>
                </a:schemeClr>
              </a:solidFill>
            </a:endParaRPr>
          </a:p>
        </p:txBody>
      </p:sp>
      <p:graphicFrame>
        <p:nvGraphicFramePr>
          <p:cNvPr id="16" name="Diagram 15">
            <a:extLst>
              <a:ext uri="{FF2B5EF4-FFF2-40B4-BE49-F238E27FC236}">
                <a16:creationId xmlns:a16="http://schemas.microsoft.com/office/drawing/2014/main" id="{7AAC005D-9B92-8EB4-2854-749E9C38FD9A}"/>
              </a:ext>
            </a:extLst>
          </p:cNvPr>
          <p:cNvGraphicFramePr/>
          <p:nvPr>
            <p:extLst>
              <p:ext uri="{D42A27DB-BD31-4B8C-83A1-F6EECF244321}">
                <p14:modId xmlns:p14="http://schemas.microsoft.com/office/powerpoint/2010/main" val="1775947135"/>
              </p:ext>
            </p:extLst>
          </p:nvPr>
        </p:nvGraphicFramePr>
        <p:xfrm>
          <a:off x="3380907" y="1203995"/>
          <a:ext cx="6811358" cy="457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European Union (EU) | Definition, Flag, Purpose, History, &amp; Members |  Britannica">
            <a:extLst>
              <a:ext uri="{FF2B5EF4-FFF2-40B4-BE49-F238E27FC236}">
                <a16:creationId xmlns:a16="http://schemas.microsoft.com/office/drawing/2014/main" id="{1FF89C43-B96C-C692-C2FB-97131FB431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4787" y="1122980"/>
            <a:ext cx="1213022" cy="8089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607E947-FEE6-9C34-9D63-47B22321781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4378" y="1840791"/>
            <a:ext cx="1161881" cy="1455071"/>
          </a:xfrm>
          <a:prstGeom prst="rect">
            <a:avLst/>
          </a:prstGeom>
          <a:noFill/>
          <a:ln>
            <a:solidFill>
              <a:schemeClr val="tx1"/>
            </a:solidFill>
          </a:ln>
        </p:spPr>
      </p:pic>
      <p:pic>
        <p:nvPicPr>
          <p:cNvPr id="18" name="Picture 2" descr="Researchers find benefits of solar photovoltaics outweigh costs | MIT News  | Massachusetts Institute of Technology">
            <a:extLst>
              <a:ext uri="{FF2B5EF4-FFF2-40B4-BE49-F238E27FC236}">
                <a16:creationId xmlns:a16="http://schemas.microsoft.com/office/drawing/2014/main" id="{051D7F70-FEF8-1807-E0CC-CD2E3E988E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9726" y="3042973"/>
            <a:ext cx="2961355" cy="1974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17E3F19-3882-21A0-9959-15FAF20003B8}"/>
              </a:ext>
            </a:extLst>
          </p:cNvPr>
          <p:cNvPicPr>
            <a:picLocks noChangeAspect="1"/>
          </p:cNvPicPr>
          <p:nvPr/>
        </p:nvPicPr>
        <p:blipFill>
          <a:blip r:embed="rId10"/>
          <a:stretch>
            <a:fillRect/>
          </a:stretch>
        </p:blipFill>
        <p:spPr>
          <a:xfrm>
            <a:off x="7580086" y="5017209"/>
            <a:ext cx="2426224" cy="1674347"/>
          </a:xfrm>
          <a:prstGeom prst="rect">
            <a:avLst/>
          </a:prstGeom>
        </p:spPr>
      </p:pic>
      <p:sp>
        <p:nvSpPr>
          <p:cNvPr id="24" name="TextBox 23">
            <a:extLst>
              <a:ext uri="{FF2B5EF4-FFF2-40B4-BE49-F238E27FC236}">
                <a16:creationId xmlns:a16="http://schemas.microsoft.com/office/drawing/2014/main" id="{FF9CD509-161B-DAC1-75D5-73CD62825297}"/>
              </a:ext>
            </a:extLst>
          </p:cNvPr>
          <p:cNvSpPr txBox="1"/>
          <p:nvPr/>
        </p:nvSpPr>
        <p:spPr>
          <a:xfrm rot="16200000">
            <a:off x="8975228" y="3379673"/>
            <a:ext cx="6094990" cy="338554"/>
          </a:xfrm>
          <a:prstGeom prst="rect">
            <a:avLst/>
          </a:prstGeom>
          <a:noFill/>
        </p:spPr>
        <p:txBody>
          <a:bodyPr wrap="square">
            <a:spAutoFit/>
          </a:bodyPr>
          <a:lstStyle/>
          <a:p>
            <a:r>
              <a:rPr lang="en-US" sz="800" dirty="0">
                <a:hlinkClick r:id="rId11"/>
              </a:rPr>
              <a:t>https://news.mit.edu/2020/researchers-find-solar-photovoltaics-benefits-outweigh-costs-0623</a:t>
            </a:r>
            <a:endParaRPr lang="en-US" sz="800" dirty="0"/>
          </a:p>
          <a:p>
            <a:r>
              <a:rPr lang="en-US" sz="800" dirty="0">
                <a:hlinkClick r:id="rId12"/>
              </a:rPr>
              <a:t>https://im-mining.com/2019/10/24/boliden-backs-trolley-assist-haulage-aitik-kevitsa/</a:t>
            </a:r>
            <a:r>
              <a:rPr lang="en-US" sz="800" dirty="0"/>
              <a:t> </a:t>
            </a:r>
          </a:p>
        </p:txBody>
      </p:sp>
      <p:sp>
        <p:nvSpPr>
          <p:cNvPr id="2" name="TextBox 1">
            <a:extLst>
              <a:ext uri="{FF2B5EF4-FFF2-40B4-BE49-F238E27FC236}">
                <a16:creationId xmlns:a16="http://schemas.microsoft.com/office/drawing/2014/main" id="{6F4DA4E8-34C4-B66C-6375-9FFCDDAD2AB4}"/>
              </a:ext>
            </a:extLst>
          </p:cNvPr>
          <p:cNvSpPr txBox="1"/>
          <p:nvPr/>
        </p:nvSpPr>
        <p:spPr>
          <a:xfrm>
            <a:off x="2499730" y="5006648"/>
            <a:ext cx="1401346" cy="261610"/>
          </a:xfrm>
          <a:prstGeom prst="rect">
            <a:avLst/>
          </a:prstGeom>
          <a:noFill/>
        </p:spPr>
        <p:txBody>
          <a:bodyPr wrap="none" rtlCol="0">
            <a:spAutoFit/>
          </a:bodyPr>
          <a:lstStyle/>
          <a:p>
            <a:r>
              <a:rPr lang="nb-NO" sz="1100" dirty="0" err="1"/>
              <a:t>Figure</a:t>
            </a:r>
            <a:r>
              <a:rPr lang="nb-NO" sz="1100" dirty="0"/>
              <a:t> 1. Solar Panels</a:t>
            </a:r>
            <a:endParaRPr lang="en-US" sz="1100" dirty="0"/>
          </a:p>
        </p:txBody>
      </p:sp>
      <p:sp>
        <p:nvSpPr>
          <p:cNvPr id="3" name="TextBox 2">
            <a:extLst>
              <a:ext uri="{FF2B5EF4-FFF2-40B4-BE49-F238E27FC236}">
                <a16:creationId xmlns:a16="http://schemas.microsoft.com/office/drawing/2014/main" id="{8A663B1B-D5C3-7C45-9A8A-E68DA60B48AF}"/>
              </a:ext>
            </a:extLst>
          </p:cNvPr>
          <p:cNvSpPr txBox="1"/>
          <p:nvPr/>
        </p:nvSpPr>
        <p:spPr>
          <a:xfrm>
            <a:off x="9416267" y="3100134"/>
            <a:ext cx="1447832" cy="261610"/>
          </a:xfrm>
          <a:prstGeom prst="rect">
            <a:avLst/>
          </a:prstGeom>
          <a:noFill/>
        </p:spPr>
        <p:txBody>
          <a:bodyPr wrap="none" rtlCol="0">
            <a:spAutoFit/>
          </a:bodyPr>
          <a:lstStyle/>
          <a:p>
            <a:r>
              <a:rPr lang="nb-NO" sz="1100" dirty="0" err="1"/>
              <a:t>Figure</a:t>
            </a:r>
            <a:r>
              <a:rPr lang="nb-NO" sz="1100" dirty="0"/>
              <a:t> 2. Silicon Metal</a:t>
            </a:r>
            <a:endParaRPr lang="en-US" sz="1100" dirty="0"/>
          </a:p>
        </p:txBody>
      </p:sp>
      <p:sp>
        <p:nvSpPr>
          <p:cNvPr id="4" name="TextBox 3">
            <a:extLst>
              <a:ext uri="{FF2B5EF4-FFF2-40B4-BE49-F238E27FC236}">
                <a16:creationId xmlns:a16="http://schemas.microsoft.com/office/drawing/2014/main" id="{450D738D-F817-FB0F-A237-64A07B334E07}"/>
              </a:ext>
            </a:extLst>
          </p:cNvPr>
          <p:cNvSpPr txBox="1"/>
          <p:nvPr/>
        </p:nvSpPr>
        <p:spPr>
          <a:xfrm>
            <a:off x="6299852" y="6465640"/>
            <a:ext cx="1334020" cy="261610"/>
          </a:xfrm>
          <a:prstGeom prst="rect">
            <a:avLst/>
          </a:prstGeom>
          <a:noFill/>
        </p:spPr>
        <p:txBody>
          <a:bodyPr wrap="none" rtlCol="0">
            <a:spAutoFit/>
          </a:bodyPr>
          <a:lstStyle/>
          <a:p>
            <a:r>
              <a:rPr lang="nb-NO" sz="1100" dirty="0" err="1"/>
              <a:t>Figure</a:t>
            </a:r>
            <a:r>
              <a:rPr lang="nb-NO" sz="1100" dirty="0"/>
              <a:t> 3. Mine truck</a:t>
            </a:r>
            <a:endParaRPr lang="en-US" sz="1100" dirty="0"/>
          </a:p>
        </p:txBody>
      </p:sp>
    </p:spTree>
    <p:extLst>
      <p:ext uri="{BB962C8B-B14F-4D97-AF65-F5344CB8AC3E}">
        <p14:creationId xmlns:p14="http://schemas.microsoft.com/office/powerpoint/2010/main" val="172407742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A diagram of a process&#10;&#10;Description automatically generated">
            <a:extLst>
              <a:ext uri="{FF2B5EF4-FFF2-40B4-BE49-F238E27FC236}">
                <a16:creationId xmlns:a16="http://schemas.microsoft.com/office/drawing/2014/main" id="{529C32FA-CD6E-7ACC-1E21-910A6729F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19" r="4044" b="15881"/>
          <a:stretch>
            <a:fillRect/>
          </a:stretch>
        </p:blipFill>
        <p:spPr bwMode="auto">
          <a:xfrm>
            <a:off x="720180" y="1159054"/>
            <a:ext cx="6522720" cy="19929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5B2614-A63E-732B-ECC7-81F0DD9D7248}"/>
              </a:ext>
            </a:extLst>
          </p:cNvPr>
          <p:cNvSpPr>
            <a:spLocks noChangeArrowheads="1"/>
          </p:cNvSpPr>
          <p:nvPr/>
        </p:nvSpPr>
        <p:spPr bwMode="auto">
          <a:xfrm>
            <a:off x="519883" y="3152001"/>
            <a:ext cx="69233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F</a:t>
            </a:r>
            <a:r>
              <a:rPr kumimoji="0" lang="en-US" altLang="en-US" sz="1200" b="0" i="0" u="none" strike="noStrike" cap="none" normalizeH="0" baseline="0" dirty="0" bmk="">
                <a:ln>
                  <a:noFill/>
                </a:ln>
                <a:solidFill>
                  <a:schemeClr val="tx1"/>
                </a:solidFill>
                <a:effectLst/>
                <a:ea typeface="Arial" panose="020B0604020202020204" pitchFamily="34" charset="0"/>
                <a:cs typeface="Times New Roman" panose="02020603050405020304" pitchFamily="18" charset="0"/>
              </a:rPr>
              <a:t>igure </a:t>
            </a:r>
            <a:r>
              <a:rPr kumimoji="0" lang="en-US" altLang="en-US" sz="1200" b="0" i="0" u="none" strike="noStrike" cap="none" normalizeH="0" baseline="0" dirty="0" bmk="_Toc157172636">
                <a:ln>
                  <a:noFill/>
                </a:ln>
                <a:solidFill>
                  <a:schemeClr val="tx1"/>
                </a:solidFill>
                <a:effectLst/>
                <a:ea typeface="Arial" panose="020B0604020202020204" pitchFamily="34" charset="0"/>
                <a:cs typeface="Times New Roman" panose="02020603050405020304" pitchFamily="18" charset="0"/>
              </a:rPr>
              <a:t>4. Simplified value chain for silicon metal, averaged over 2012-2016 (European Commission, 2020)</a:t>
            </a:r>
            <a:endParaRPr kumimoji="0" lang="en-US" altLang="en-US" sz="18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A25325A1-7F35-B1C5-5443-8D660D1975E5}"/>
              </a:ext>
            </a:extLst>
          </p:cNvPr>
          <p:cNvGraphicFramePr>
            <a:graphicFrameLocks noGrp="1"/>
          </p:cNvGraphicFramePr>
          <p:nvPr>
            <p:extLst>
              <p:ext uri="{D42A27DB-BD31-4B8C-83A1-F6EECF244321}">
                <p14:modId xmlns:p14="http://schemas.microsoft.com/office/powerpoint/2010/main" val="3565533725"/>
              </p:ext>
            </p:extLst>
          </p:nvPr>
        </p:nvGraphicFramePr>
        <p:xfrm>
          <a:off x="5449850" y="4309445"/>
          <a:ext cx="5307965" cy="1411289"/>
        </p:xfrm>
        <a:graphic>
          <a:graphicData uri="http://schemas.openxmlformats.org/drawingml/2006/table">
            <a:tbl>
              <a:tblPr firstRow="1" firstCol="1" bandRow="1">
                <a:tableStyleId>{5C22544A-7EE6-4342-B048-85BDC9FD1C3A}</a:tableStyleId>
              </a:tblPr>
              <a:tblGrid>
                <a:gridCol w="715010">
                  <a:extLst>
                    <a:ext uri="{9D8B030D-6E8A-4147-A177-3AD203B41FA5}">
                      <a16:colId xmlns:a16="http://schemas.microsoft.com/office/drawing/2014/main" val="4153535617"/>
                    </a:ext>
                  </a:extLst>
                </a:gridCol>
                <a:gridCol w="467995">
                  <a:extLst>
                    <a:ext uri="{9D8B030D-6E8A-4147-A177-3AD203B41FA5}">
                      <a16:colId xmlns:a16="http://schemas.microsoft.com/office/drawing/2014/main" val="3843368754"/>
                    </a:ext>
                  </a:extLst>
                </a:gridCol>
                <a:gridCol w="467995">
                  <a:extLst>
                    <a:ext uri="{9D8B030D-6E8A-4147-A177-3AD203B41FA5}">
                      <a16:colId xmlns:a16="http://schemas.microsoft.com/office/drawing/2014/main" val="1507870561"/>
                    </a:ext>
                  </a:extLst>
                </a:gridCol>
                <a:gridCol w="467995">
                  <a:extLst>
                    <a:ext uri="{9D8B030D-6E8A-4147-A177-3AD203B41FA5}">
                      <a16:colId xmlns:a16="http://schemas.microsoft.com/office/drawing/2014/main" val="2522209851"/>
                    </a:ext>
                  </a:extLst>
                </a:gridCol>
                <a:gridCol w="467995">
                  <a:extLst>
                    <a:ext uri="{9D8B030D-6E8A-4147-A177-3AD203B41FA5}">
                      <a16:colId xmlns:a16="http://schemas.microsoft.com/office/drawing/2014/main" val="1577409116"/>
                    </a:ext>
                  </a:extLst>
                </a:gridCol>
                <a:gridCol w="467995">
                  <a:extLst>
                    <a:ext uri="{9D8B030D-6E8A-4147-A177-3AD203B41FA5}">
                      <a16:colId xmlns:a16="http://schemas.microsoft.com/office/drawing/2014/main" val="3487630697"/>
                    </a:ext>
                  </a:extLst>
                </a:gridCol>
                <a:gridCol w="467995">
                  <a:extLst>
                    <a:ext uri="{9D8B030D-6E8A-4147-A177-3AD203B41FA5}">
                      <a16:colId xmlns:a16="http://schemas.microsoft.com/office/drawing/2014/main" val="4158697049"/>
                    </a:ext>
                  </a:extLst>
                </a:gridCol>
                <a:gridCol w="467995">
                  <a:extLst>
                    <a:ext uri="{9D8B030D-6E8A-4147-A177-3AD203B41FA5}">
                      <a16:colId xmlns:a16="http://schemas.microsoft.com/office/drawing/2014/main" val="3692302627"/>
                    </a:ext>
                  </a:extLst>
                </a:gridCol>
                <a:gridCol w="416560">
                  <a:extLst>
                    <a:ext uri="{9D8B030D-6E8A-4147-A177-3AD203B41FA5}">
                      <a16:colId xmlns:a16="http://schemas.microsoft.com/office/drawing/2014/main" val="2331570602"/>
                    </a:ext>
                  </a:extLst>
                </a:gridCol>
                <a:gridCol w="450215">
                  <a:extLst>
                    <a:ext uri="{9D8B030D-6E8A-4147-A177-3AD203B41FA5}">
                      <a16:colId xmlns:a16="http://schemas.microsoft.com/office/drawing/2014/main" val="370388951"/>
                    </a:ext>
                  </a:extLst>
                </a:gridCol>
                <a:gridCol w="450215">
                  <a:extLst>
                    <a:ext uri="{9D8B030D-6E8A-4147-A177-3AD203B41FA5}">
                      <a16:colId xmlns:a16="http://schemas.microsoft.com/office/drawing/2014/main" val="2141956930"/>
                    </a:ext>
                  </a:extLst>
                </a:gridCol>
              </a:tblGrid>
              <a:tr h="270996">
                <a:tc>
                  <a:txBody>
                    <a:bodyPr/>
                    <a:lstStyle/>
                    <a:p>
                      <a:pPr algn="just">
                        <a:lnSpc>
                          <a:spcPct val="150000"/>
                        </a:lnSpc>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2011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2014</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2017</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2020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2023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232649289"/>
                  </a:ext>
                </a:extLst>
              </a:tr>
              <a:tr h="270996">
                <a:tc>
                  <a:txBody>
                    <a:bodyPr/>
                    <a:lstStyle/>
                    <a:p>
                      <a:pPr algn="ctr">
                        <a:lnSpc>
                          <a:spcPct val="150000"/>
                        </a:lnSpc>
                        <a:spcAft>
                          <a:spcPts val="800"/>
                        </a:spcAft>
                      </a:pPr>
                      <a:r>
                        <a:rPr lang="en-US" sz="1200">
                          <a:effectLst/>
                          <a:latin typeface="Times New Roman" panose="02020603050405020304" pitchFamily="18" charset="0"/>
                          <a:cs typeface="Times New Roman" panose="02020603050405020304" pitchFamily="18" charset="0"/>
                        </a:rPr>
                        <a:t>Material</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SR*</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EI</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SR*</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EI</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SR</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EI</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SR</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EI</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SR</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EI</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1031684"/>
                  </a:ext>
                </a:extLst>
              </a:tr>
              <a:tr h="44477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Silicon metal</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1.6</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7.1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3.8</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4.2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1.3</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4.9</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5503858"/>
                  </a:ext>
                </a:extLst>
              </a:tr>
              <a:tr h="424527">
                <a:tc gridSpan="11">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In 2011 and 2014 assessments, the SR calculation was based on Global supply only</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2088858"/>
                  </a:ext>
                </a:extLst>
              </a:tr>
            </a:tbl>
          </a:graphicData>
        </a:graphic>
      </p:graphicFrame>
      <p:sp>
        <p:nvSpPr>
          <p:cNvPr id="6" name="Rectangle 4">
            <a:extLst>
              <a:ext uri="{FF2B5EF4-FFF2-40B4-BE49-F238E27FC236}">
                <a16:creationId xmlns:a16="http://schemas.microsoft.com/office/drawing/2014/main" id="{557DA6F2-0742-B71A-CCD0-1CDDE46A55A4}"/>
              </a:ext>
            </a:extLst>
          </p:cNvPr>
          <p:cNvSpPr>
            <a:spLocks noChangeArrowheads="1"/>
          </p:cNvSpPr>
          <p:nvPr/>
        </p:nvSpPr>
        <p:spPr bwMode="auto">
          <a:xfrm>
            <a:off x="6014840" y="4032446"/>
            <a:ext cx="4177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2400" algn="l"/>
              </a:tabLst>
              <a:defRPr>
                <a:solidFill>
                  <a:schemeClr val="tx1"/>
                </a:solidFill>
                <a:latin typeface="Arial" panose="020B0604020202020204" pitchFamily="34" charset="0"/>
              </a:defRPr>
            </a:lvl1pPr>
            <a:lvl2pPr eaLnBrk="0" fontAlgn="base" hangingPunct="0">
              <a:spcBef>
                <a:spcPct val="0"/>
              </a:spcBef>
              <a:spcAft>
                <a:spcPct val="0"/>
              </a:spcAft>
              <a:tabLst>
                <a:tab pos="3962400" algn="l"/>
              </a:tabLst>
              <a:defRPr>
                <a:solidFill>
                  <a:schemeClr val="tx1"/>
                </a:solidFill>
                <a:latin typeface="Arial" panose="020B0604020202020204" pitchFamily="34" charset="0"/>
              </a:defRPr>
            </a:lvl2pPr>
            <a:lvl3pPr eaLnBrk="0" fontAlgn="base" hangingPunct="0">
              <a:spcBef>
                <a:spcPct val="0"/>
              </a:spcBef>
              <a:spcAft>
                <a:spcPct val="0"/>
              </a:spcAft>
              <a:tabLst>
                <a:tab pos="3962400" algn="l"/>
              </a:tabLst>
              <a:defRPr>
                <a:solidFill>
                  <a:schemeClr val="tx1"/>
                </a:solidFill>
                <a:latin typeface="Arial" panose="020B0604020202020204" pitchFamily="34" charset="0"/>
              </a:defRPr>
            </a:lvl3pPr>
            <a:lvl4pPr eaLnBrk="0" fontAlgn="base" hangingPunct="0">
              <a:spcBef>
                <a:spcPct val="0"/>
              </a:spcBef>
              <a:spcAft>
                <a:spcPct val="0"/>
              </a:spcAft>
              <a:tabLst>
                <a:tab pos="3962400" algn="l"/>
              </a:tabLst>
              <a:defRPr>
                <a:solidFill>
                  <a:schemeClr val="tx1"/>
                </a:solidFill>
                <a:latin typeface="Arial" panose="020B0604020202020204" pitchFamily="34" charset="0"/>
              </a:defRPr>
            </a:lvl4pPr>
            <a:lvl5pPr eaLnBrk="0" fontAlgn="base" hangingPunct="0">
              <a:spcBef>
                <a:spcPct val="0"/>
              </a:spcBef>
              <a:spcAft>
                <a:spcPct val="0"/>
              </a:spcAft>
              <a:tabLst>
                <a:tab pos="3962400" algn="l"/>
              </a:tabLst>
              <a:defRPr>
                <a:solidFill>
                  <a:schemeClr val="tx1"/>
                </a:solidFill>
                <a:latin typeface="Arial" panose="020B0604020202020204" pitchFamily="34" charset="0"/>
              </a:defRPr>
            </a:lvl5pPr>
            <a:lvl6pPr eaLnBrk="0" fontAlgn="base" hangingPunct="0">
              <a:spcBef>
                <a:spcPct val="0"/>
              </a:spcBef>
              <a:spcAft>
                <a:spcPct val="0"/>
              </a:spcAft>
              <a:tabLst>
                <a:tab pos="3962400" algn="l"/>
              </a:tabLst>
              <a:defRPr>
                <a:solidFill>
                  <a:schemeClr val="tx1"/>
                </a:solidFill>
                <a:latin typeface="Arial" panose="020B0604020202020204" pitchFamily="34" charset="0"/>
              </a:defRPr>
            </a:lvl6pPr>
            <a:lvl7pPr eaLnBrk="0" fontAlgn="base" hangingPunct="0">
              <a:spcBef>
                <a:spcPct val="0"/>
              </a:spcBef>
              <a:spcAft>
                <a:spcPct val="0"/>
              </a:spcAft>
              <a:tabLst>
                <a:tab pos="3962400" algn="l"/>
              </a:tabLst>
              <a:defRPr>
                <a:solidFill>
                  <a:schemeClr val="tx1"/>
                </a:solidFill>
                <a:latin typeface="Arial" panose="020B0604020202020204" pitchFamily="34" charset="0"/>
              </a:defRPr>
            </a:lvl7pPr>
            <a:lvl8pPr eaLnBrk="0" fontAlgn="base" hangingPunct="0">
              <a:spcBef>
                <a:spcPct val="0"/>
              </a:spcBef>
              <a:spcAft>
                <a:spcPct val="0"/>
              </a:spcAft>
              <a:tabLst>
                <a:tab pos="3962400" algn="l"/>
              </a:tabLst>
              <a:defRPr>
                <a:solidFill>
                  <a:schemeClr val="tx1"/>
                </a:solidFill>
                <a:latin typeface="Arial" panose="020B0604020202020204" pitchFamily="34" charset="0"/>
              </a:defRPr>
            </a:lvl8pPr>
            <a:lvl9pPr eaLnBrk="0" fontAlgn="base" hangingPunct="0">
              <a:spcBef>
                <a:spcPct val="0"/>
              </a:spcBef>
              <a:spcAft>
                <a:spcPct val="0"/>
              </a:spcAft>
              <a:tabLst>
                <a:tab pos="396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2400" algn="l"/>
              </a:tabLst>
            </a:pPr>
            <a:r>
              <a:rPr kumimoji="0" lang="en-US" altLang="en-US" sz="1200" b="0" i="0" u="none" strike="noStrike" cap="none" normalizeH="0" baseline="0" dirty="0">
                <a:ln>
                  <a:noFill/>
                </a:ln>
                <a:solidFill>
                  <a:schemeClr val="tx1"/>
                </a:solidFill>
                <a:effectLst/>
                <a:latin typeface="+mn-lt"/>
                <a:ea typeface="Arial" panose="020B0604020202020204" pitchFamily="34" charset="0"/>
                <a:cs typeface="Times New Roman" panose="02020603050405020304" pitchFamily="18" charset="0"/>
              </a:rPr>
              <a:t>T</a:t>
            </a:r>
            <a:r>
              <a:rPr kumimoji="0" lang="en-US" altLang="en-US" sz="1200" b="0" i="0" u="none" strike="noStrike" cap="none" normalizeH="0" baseline="0" dirty="0" bmk="">
                <a:ln>
                  <a:noFill/>
                </a:ln>
                <a:solidFill>
                  <a:schemeClr val="tx1"/>
                </a:solidFill>
                <a:effectLst/>
                <a:latin typeface="+mn-lt"/>
                <a:ea typeface="Arial" panose="020B0604020202020204" pitchFamily="34" charset="0"/>
                <a:cs typeface="Times New Roman" panose="02020603050405020304" pitchFamily="18" charset="0"/>
              </a:rPr>
              <a:t>able </a:t>
            </a:r>
            <a:r>
              <a:rPr kumimoji="0" lang="en-US" altLang="en-US" sz="1200" b="0" i="0" u="none" strike="noStrike" cap="none" normalizeH="0" baseline="0" dirty="0" bmk="_Toc157157271">
                <a:ln>
                  <a:noFill/>
                </a:ln>
                <a:solidFill>
                  <a:schemeClr val="tx1"/>
                </a:solidFill>
                <a:effectLst/>
                <a:latin typeface="+mn-lt"/>
                <a:ea typeface="Arial" panose="020B0604020202020204" pitchFamily="34" charset="0"/>
                <a:cs typeface="Times New Roman" panose="02020603050405020304" pitchFamily="18" charset="0"/>
              </a:rPr>
              <a:t>1. Comparison of 2023 results and previous assessments</a:t>
            </a:r>
            <a:endParaRPr kumimoji="0" lang="en-US" altLang="en-US" sz="1800" b="0" i="0" u="none" strike="noStrike" cap="none" normalizeH="0" baseline="0" dirty="0">
              <a:ln>
                <a:noFill/>
              </a:ln>
              <a:solidFill>
                <a:schemeClr val="tx1"/>
              </a:solidFill>
              <a:effectLst/>
              <a:latin typeface="+mn-lt"/>
            </a:endParaRPr>
          </a:p>
        </p:txBody>
      </p:sp>
      <p:sp>
        <p:nvSpPr>
          <p:cNvPr id="3" name="TextBox 2">
            <a:extLst>
              <a:ext uri="{FF2B5EF4-FFF2-40B4-BE49-F238E27FC236}">
                <a16:creationId xmlns:a16="http://schemas.microsoft.com/office/drawing/2014/main" id="{0A3EBACF-BF30-699D-7F70-478D5D04F91B}"/>
              </a:ext>
            </a:extLst>
          </p:cNvPr>
          <p:cNvSpPr txBox="1"/>
          <p:nvPr/>
        </p:nvSpPr>
        <p:spPr>
          <a:xfrm>
            <a:off x="3924168" y="431800"/>
            <a:ext cx="4481483" cy="400110"/>
          </a:xfrm>
          <a:prstGeom prst="rect">
            <a:avLst/>
          </a:prstGeom>
          <a:noFill/>
        </p:spPr>
        <p:txBody>
          <a:bodyPr wrap="none" rtlCol="0">
            <a:spAutoFit/>
          </a:bodyPr>
          <a:lstStyle/>
          <a:p>
            <a:r>
              <a:rPr lang="nb-NO" sz="2000" b="1" dirty="0"/>
              <a:t>SILICON METAL AND ITS IS CRITICALITY? </a:t>
            </a:r>
            <a:endParaRPr lang="en-US" sz="2000" b="1" dirty="0"/>
          </a:p>
        </p:txBody>
      </p:sp>
    </p:spTree>
    <p:extLst>
      <p:ext uri="{BB962C8B-B14F-4D97-AF65-F5344CB8AC3E}">
        <p14:creationId xmlns:p14="http://schemas.microsoft.com/office/powerpoint/2010/main" val="306347823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F0E9C-0684-EDBB-A882-32935178CEA5}"/>
              </a:ext>
            </a:extLst>
          </p:cNvPr>
          <p:cNvPicPr>
            <a:picLocks noChangeAspect="1"/>
          </p:cNvPicPr>
          <p:nvPr/>
        </p:nvPicPr>
        <p:blipFill>
          <a:blip r:embed="rId2"/>
          <a:stretch>
            <a:fillRect/>
          </a:stretch>
        </p:blipFill>
        <p:spPr>
          <a:xfrm>
            <a:off x="2482808" y="1044441"/>
            <a:ext cx="6655136" cy="4769117"/>
          </a:xfrm>
          <a:prstGeom prst="rect">
            <a:avLst/>
          </a:prstGeom>
          <a:ln>
            <a:solidFill>
              <a:schemeClr val="accent1"/>
            </a:solidFill>
          </a:ln>
        </p:spPr>
      </p:pic>
      <p:sp>
        <p:nvSpPr>
          <p:cNvPr id="5" name="TextBox 4">
            <a:extLst>
              <a:ext uri="{FF2B5EF4-FFF2-40B4-BE49-F238E27FC236}">
                <a16:creationId xmlns:a16="http://schemas.microsoft.com/office/drawing/2014/main" id="{B5AA2DF0-5BF6-BAA6-6FE5-C9292661176E}"/>
              </a:ext>
            </a:extLst>
          </p:cNvPr>
          <p:cNvSpPr txBox="1"/>
          <p:nvPr/>
        </p:nvSpPr>
        <p:spPr>
          <a:xfrm>
            <a:off x="2002813" y="5873014"/>
            <a:ext cx="7481508" cy="276999"/>
          </a:xfrm>
          <a:prstGeom prst="rect">
            <a:avLst/>
          </a:prstGeom>
          <a:noFill/>
        </p:spPr>
        <p:txBody>
          <a:bodyPr wrap="square">
            <a:spAutoFit/>
          </a:bodyPr>
          <a:lstStyle/>
          <a:p>
            <a:r>
              <a:rPr lang="en-US" sz="1200" b="0" i="0" u="none" strike="noStrike" baseline="0" dirty="0">
                <a:solidFill>
                  <a:srgbClr val="000000"/>
                </a:solidFill>
              </a:rPr>
              <a:t>Figure 5. End-of-life recycling input rates (EOL-RIR) in the EU-28 (CRMs and non-CRMs) (European Commission, 2018) </a:t>
            </a:r>
            <a:endParaRPr lang="en-US" sz="1200" dirty="0"/>
          </a:p>
        </p:txBody>
      </p:sp>
      <p:sp>
        <p:nvSpPr>
          <p:cNvPr id="6" name="TextBox 5">
            <a:extLst>
              <a:ext uri="{FF2B5EF4-FFF2-40B4-BE49-F238E27FC236}">
                <a16:creationId xmlns:a16="http://schemas.microsoft.com/office/drawing/2014/main" id="{8284FFBD-1D86-0E27-C49B-3E8ED825365B}"/>
              </a:ext>
            </a:extLst>
          </p:cNvPr>
          <p:cNvSpPr txBox="1"/>
          <p:nvPr/>
        </p:nvSpPr>
        <p:spPr>
          <a:xfrm>
            <a:off x="3855258" y="414548"/>
            <a:ext cx="4481483" cy="400110"/>
          </a:xfrm>
          <a:prstGeom prst="rect">
            <a:avLst/>
          </a:prstGeom>
          <a:noFill/>
        </p:spPr>
        <p:txBody>
          <a:bodyPr wrap="none" rtlCol="0">
            <a:spAutoFit/>
          </a:bodyPr>
          <a:lstStyle/>
          <a:p>
            <a:r>
              <a:rPr lang="nb-NO" sz="2000" b="1" dirty="0"/>
              <a:t>SILICON METAL AND ITS IS CRITICALITY? </a:t>
            </a:r>
            <a:endParaRPr lang="en-US" sz="2000" b="1" dirty="0"/>
          </a:p>
        </p:txBody>
      </p:sp>
      <p:sp>
        <p:nvSpPr>
          <p:cNvPr id="7" name="Oval 6">
            <a:extLst>
              <a:ext uri="{FF2B5EF4-FFF2-40B4-BE49-F238E27FC236}">
                <a16:creationId xmlns:a16="http://schemas.microsoft.com/office/drawing/2014/main" id="{FDF7F694-6088-FA14-495D-E504F20B70C5}"/>
              </a:ext>
            </a:extLst>
          </p:cNvPr>
          <p:cNvSpPr/>
          <p:nvPr/>
        </p:nvSpPr>
        <p:spPr>
          <a:xfrm>
            <a:off x="7223760" y="1981200"/>
            <a:ext cx="472440" cy="48768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8160928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0AC03-25EF-94B1-314A-39FE577ACC95}"/>
              </a:ext>
            </a:extLst>
          </p:cNvPr>
          <p:cNvPicPr>
            <a:picLocks noChangeAspect="1"/>
          </p:cNvPicPr>
          <p:nvPr/>
        </p:nvPicPr>
        <p:blipFill>
          <a:blip r:embed="rId2"/>
          <a:stretch>
            <a:fillRect/>
          </a:stretch>
        </p:blipFill>
        <p:spPr>
          <a:xfrm>
            <a:off x="2695995" y="587784"/>
            <a:ext cx="7147649" cy="5206471"/>
          </a:xfrm>
          <a:prstGeom prst="rect">
            <a:avLst/>
          </a:prstGeom>
        </p:spPr>
      </p:pic>
      <p:sp>
        <p:nvSpPr>
          <p:cNvPr id="5" name="TextBox 4">
            <a:extLst>
              <a:ext uri="{FF2B5EF4-FFF2-40B4-BE49-F238E27FC236}">
                <a16:creationId xmlns:a16="http://schemas.microsoft.com/office/drawing/2014/main" id="{4D9F81A2-AA22-9799-93C6-329E97DC9419}"/>
              </a:ext>
            </a:extLst>
          </p:cNvPr>
          <p:cNvSpPr txBox="1"/>
          <p:nvPr/>
        </p:nvSpPr>
        <p:spPr>
          <a:xfrm>
            <a:off x="3176042" y="5739754"/>
            <a:ext cx="6097248" cy="276999"/>
          </a:xfrm>
          <a:prstGeom prst="rect">
            <a:avLst/>
          </a:prstGeom>
          <a:noFill/>
        </p:spPr>
        <p:txBody>
          <a:bodyPr wrap="square">
            <a:spAutoFit/>
          </a:bodyPr>
          <a:lstStyle/>
          <a:p>
            <a:r>
              <a:rPr lang="en-US" sz="1200" dirty="0"/>
              <a:t>Figure 6. Overall structure of the criticality methodology (European Commission, 2023).</a:t>
            </a:r>
          </a:p>
        </p:txBody>
      </p:sp>
    </p:spTree>
    <p:extLst>
      <p:ext uri="{BB962C8B-B14F-4D97-AF65-F5344CB8AC3E}">
        <p14:creationId xmlns:p14="http://schemas.microsoft.com/office/powerpoint/2010/main" val="64828067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A diagram of different colored dots&#10;&#10;Description automatically generated with medium confidence">
            <a:extLst>
              <a:ext uri="{FF2B5EF4-FFF2-40B4-BE49-F238E27FC236}">
                <a16:creationId xmlns:a16="http://schemas.microsoft.com/office/drawing/2014/main" id="{1496FBC7-8FA0-E02F-D976-6F5D5480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193" y="1285678"/>
            <a:ext cx="6428807" cy="42866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25CFBEAC-7336-C91F-5F6F-0CCD04C85070}"/>
              </a:ext>
            </a:extLst>
          </p:cNvPr>
          <p:cNvSpPr>
            <a:spLocks noChangeArrowheads="1"/>
          </p:cNvSpPr>
          <p:nvPr/>
        </p:nvSpPr>
        <p:spPr bwMode="auto">
          <a:xfrm>
            <a:off x="6704052" y="5480436"/>
            <a:ext cx="4547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8. </a:t>
            </a:r>
            <a:r>
              <a:rPr kumimoji="0" lang="en-US" altLang="en-US" sz="1200" b="0" i="0" u="none" strike="noStrike" cap="none" normalizeH="0" baseline="0" dirty="0" bmk="_Toc157172632">
                <a:ln>
                  <a:noFill/>
                </a:ln>
                <a:solidFill>
                  <a:schemeClr val="tx1"/>
                </a:solidFill>
                <a:effectLst/>
                <a:ea typeface="Arial" panose="020B0604020202020204" pitchFamily="34" charset="0"/>
                <a:cs typeface="Times New Roman" panose="02020603050405020304" pitchFamily="18" charset="0"/>
              </a:rPr>
              <a:t>Results of the 2023 the EU criticality assessment (European Commission, 2023)</a:t>
            </a:r>
            <a:endParaRPr kumimoji="0" lang="en-US" altLang="en-US" b="0" i="0" u="none" strike="noStrike" cap="none" normalizeH="0" baseline="0" dirty="0">
              <a:ln>
                <a:noFill/>
              </a:ln>
              <a:solidFill>
                <a:schemeClr val="tx1"/>
              </a:solidFill>
              <a:effectLst/>
            </a:endParaRPr>
          </a:p>
        </p:txBody>
      </p:sp>
      <p:pic>
        <p:nvPicPr>
          <p:cNvPr id="1031" name="Picture 1">
            <a:extLst>
              <a:ext uri="{FF2B5EF4-FFF2-40B4-BE49-F238E27FC236}">
                <a16:creationId xmlns:a16="http://schemas.microsoft.com/office/drawing/2014/main" id="{0361B86C-3DCF-BBD7-75AD-6FC6B8781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 r="4539"/>
          <a:stretch/>
        </p:blipFill>
        <p:spPr bwMode="auto">
          <a:xfrm>
            <a:off x="-1" y="1792859"/>
            <a:ext cx="5690395" cy="31873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F6BA40B9-B996-5463-42CB-1C1D8EFD75A5}"/>
              </a:ext>
            </a:extLst>
          </p:cNvPr>
          <p:cNvSpPr>
            <a:spLocks noChangeArrowheads="1"/>
          </p:cNvSpPr>
          <p:nvPr/>
        </p:nvSpPr>
        <p:spPr bwMode="auto">
          <a:xfrm>
            <a:off x="593275" y="5162032"/>
            <a:ext cx="4884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7. Countries accounting for the largest share of the global supply of CRMs (European Commission, 2023)</a:t>
            </a:r>
            <a:endParaRPr kumimoji="0" lang="en-US" altLang="en-US"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B5BC7EA-3DC7-6046-C72E-DF0FCCCB0951}"/>
              </a:ext>
            </a:extLst>
          </p:cNvPr>
          <p:cNvSpPr txBox="1"/>
          <p:nvPr/>
        </p:nvSpPr>
        <p:spPr>
          <a:xfrm>
            <a:off x="3924168" y="431800"/>
            <a:ext cx="4481483" cy="400110"/>
          </a:xfrm>
          <a:prstGeom prst="rect">
            <a:avLst/>
          </a:prstGeom>
          <a:noFill/>
        </p:spPr>
        <p:txBody>
          <a:bodyPr wrap="none" rtlCol="0">
            <a:spAutoFit/>
          </a:bodyPr>
          <a:lstStyle/>
          <a:p>
            <a:r>
              <a:rPr lang="nb-NO" sz="2000" b="1" dirty="0"/>
              <a:t>SILICON METAL AND ITS IS CRITICALITY? </a:t>
            </a:r>
            <a:endParaRPr lang="en-US" sz="2000" b="1" dirty="0"/>
          </a:p>
        </p:txBody>
      </p:sp>
      <p:cxnSp>
        <p:nvCxnSpPr>
          <p:cNvPr id="6" name="Straight Arrow Connector 5">
            <a:extLst>
              <a:ext uri="{FF2B5EF4-FFF2-40B4-BE49-F238E27FC236}">
                <a16:creationId xmlns:a16="http://schemas.microsoft.com/office/drawing/2014/main" id="{DAA3DAAB-D8F4-0F87-E984-0958D0410DA6}"/>
              </a:ext>
            </a:extLst>
          </p:cNvPr>
          <p:cNvCxnSpPr/>
          <p:nvPr/>
        </p:nvCxnSpPr>
        <p:spPr>
          <a:xfrm>
            <a:off x="9260840" y="3982720"/>
            <a:ext cx="0" cy="3352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27049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AD778-DE15-845A-2D81-D882A0D90D2E}"/>
              </a:ext>
            </a:extLst>
          </p:cNvPr>
          <p:cNvPicPr>
            <a:picLocks noChangeAspect="1"/>
          </p:cNvPicPr>
          <p:nvPr/>
        </p:nvPicPr>
        <p:blipFill>
          <a:blip r:embed="rId2"/>
          <a:stretch>
            <a:fillRect/>
          </a:stretch>
        </p:blipFill>
        <p:spPr>
          <a:xfrm>
            <a:off x="2270620" y="186792"/>
            <a:ext cx="7650760" cy="5989739"/>
          </a:xfrm>
          <a:prstGeom prst="rect">
            <a:avLst/>
          </a:prstGeom>
        </p:spPr>
      </p:pic>
      <p:sp>
        <p:nvSpPr>
          <p:cNvPr id="5" name="TextBox 4">
            <a:extLst>
              <a:ext uri="{FF2B5EF4-FFF2-40B4-BE49-F238E27FC236}">
                <a16:creationId xmlns:a16="http://schemas.microsoft.com/office/drawing/2014/main" id="{D312BE2C-496D-DD73-EA60-0DC81DA94891}"/>
              </a:ext>
            </a:extLst>
          </p:cNvPr>
          <p:cNvSpPr txBox="1"/>
          <p:nvPr/>
        </p:nvSpPr>
        <p:spPr>
          <a:xfrm>
            <a:off x="1731364" y="6176531"/>
            <a:ext cx="8574998" cy="307777"/>
          </a:xfrm>
          <a:prstGeom prst="rect">
            <a:avLst/>
          </a:prstGeom>
          <a:noFill/>
        </p:spPr>
        <p:txBody>
          <a:bodyPr wrap="square">
            <a:spAutoFit/>
          </a:bodyPr>
          <a:lstStyle/>
          <a:p>
            <a:r>
              <a:rPr lang="en-US" sz="1400" dirty="0"/>
              <a:t>Figure 9. The EU producers of CRMs, in brackets shares of global supply, 2016-2020 (European Commission, 2023)</a:t>
            </a:r>
          </a:p>
        </p:txBody>
      </p:sp>
    </p:spTree>
    <p:extLst>
      <p:ext uri="{BB962C8B-B14F-4D97-AF65-F5344CB8AC3E}">
        <p14:creationId xmlns:p14="http://schemas.microsoft.com/office/powerpoint/2010/main" val="127700247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5BFA3B-AC68-91EC-F48B-94AD990CEC66}"/>
              </a:ext>
            </a:extLst>
          </p:cNvPr>
          <p:cNvGraphicFramePr>
            <a:graphicFrameLocks noGrp="1"/>
          </p:cNvGraphicFramePr>
          <p:nvPr>
            <p:extLst>
              <p:ext uri="{D42A27DB-BD31-4B8C-83A1-F6EECF244321}">
                <p14:modId xmlns:p14="http://schemas.microsoft.com/office/powerpoint/2010/main" val="4015675597"/>
              </p:ext>
            </p:extLst>
          </p:nvPr>
        </p:nvGraphicFramePr>
        <p:xfrm>
          <a:off x="1978226" y="706330"/>
          <a:ext cx="3403243" cy="2806700"/>
        </p:xfrm>
        <a:graphic>
          <a:graphicData uri="http://schemas.openxmlformats.org/drawingml/2006/table">
            <a:tbl>
              <a:tblPr firstRow="1" firstCol="1" bandRow="1">
                <a:tableStyleId>{5C22544A-7EE6-4342-B048-85BDC9FD1C3A}</a:tableStyleId>
              </a:tblPr>
              <a:tblGrid>
                <a:gridCol w="1979284">
                  <a:extLst>
                    <a:ext uri="{9D8B030D-6E8A-4147-A177-3AD203B41FA5}">
                      <a16:colId xmlns:a16="http://schemas.microsoft.com/office/drawing/2014/main" val="210147173"/>
                    </a:ext>
                  </a:extLst>
                </a:gridCol>
                <a:gridCol w="1423959">
                  <a:extLst>
                    <a:ext uri="{9D8B030D-6E8A-4147-A177-3AD203B41FA5}">
                      <a16:colId xmlns:a16="http://schemas.microsoft.com/office/drawing/2014/main" val="2091920658"/>
                    </a:ext>
                  </a:extLst>
                </a:gridCol>
              </a:tblGrid>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Country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Share</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8333641"/>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China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75.7%</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8967302"/>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Brazil</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7.2%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9532"/>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Norway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6.3%</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7562435"/>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France</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4.3%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0132173"/>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Russia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1.6%</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061788"/>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USA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8531548"/>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Canada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7421579"/>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Germany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3042874"/>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Bosnia and Herzegovina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0.9%</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5794077"/>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Spain</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0.7%</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240471"/>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Iceland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0.3%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398853"/>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Slovakia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&lt;0.1%</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5871776"/>
                  </a:ext>
                </a:extLst>
              </a:tr>
            </a:tbl>
          </a:graphicData>
        </a:graphic>
      </p:graphicFrame>
      <p:graphicFrame>
        <p:nvGraphicFramePr>
          <p:cNvPr id="4" name="Table 3">
            <a:extLst>
              <a:ext uri="{FF2B5EF4-FFF2-40B4-BE49-F238E27FC236}">
                <a16:creationId xmlns:a16="http://schemas.microsoft.com/office/drawing/2014/main" id="{7C257372-3FF9-488A-1DC6-85923CEA1A3D}"/>
              </a:ext>
            </a:extLst>
          </p:cNvPr>
          <p:cNvGraphicFramePr>
            <a:graphicFrameLocks noGrp="1"/>
          </p:cNvGraphicFramePr>
          <p:nvPr>
            <p:extLst>
              <p:ext uri="{D42A27DB-BD31-4B8C-83A1-F6EECF244321}">
                <p14:modId xmlns:p14="http://schemas.microsoft.com/office/powerpoint/2010/main" val="1064037118"/>
              </p:ext>
            </p:extLst>
          </p:nvPr>
        </p:nvGraphicFramePr>
        <p:xfrm>
          <a:off x="6423782" y="602264"/>
          <a:ext cx="3648666" cy="3022600"/>
        </p:xfrm>
        <a:graphic>
          <a:graphicData uri="http://schemas.openxmlformats.org/drawingml/2006/table">
            <a:tbl>
              <a:tblPr firstRow="1" firstCol="1" bandRow="1">
                <a:tableStyleId>{5C22544A-7EE6-4342-B048-85BDC9FD1C3A}</a:tableStyleId>
              </a:tblPr>
              <a:tblGrid>
                <a:gridCol w="2188067">
                  <a:extLst>
                    <a:ext uri="{9D8B030D-6E8A-4147-A177-3AD203B41FA5}">
                      <a16:colId xmlns:a16="http://schemas.microsoft.com/office/drawing/2014/main" val="356774183"/>
                    </a:ext>
                  </a:extLst>
                </a:gridCol>
                <a:gridCol w="1460599">
                  <a:extLst>
                    <a:ext uri="{9D8B030D-6E8A-4147-A177-3AD203B41FA5}">
                      <a16:colId xmlns:a16="http://schemas.microsoft.com/office/drawing/2014/main" val="2750239995"/>
                    </a:ext>
                  </a:extLst>
                </a:gridCol>
              </a:tblGrid>
              <a:tr h="215900">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Country</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Share</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3858907"/>
                  </a:ext>
                </a:extLst>
              </a:tr>
              <a:tr h="215900">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Norway</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33%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934436"/>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France</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28%</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4599976"/>
                  </a:ext>
                </a:extLst>
              </a:tr>
              <a:tr h="215900">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Brazil</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3090795"/>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Germany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8487557"/>
                  </a:ext>
                </a:extLst>
              </a:tr>
              <a:tr h="215900">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Bosnia and Herzegovina</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381253"/>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Spain</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6682683"/>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Russia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0285471"/>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Australia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9323820"/>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China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423519"/>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Iceland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1720823"/>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South Africa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1423789"/>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Kazakhstan</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8405750"/>
                  </a:ext>
                </a:extLst>
              </a:tr>
              <a:tr h="215900">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Malaysia</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8430318"/>
                  </a:ext>
                </a:extLst>
              </a:tr>
            </a:tbl>
          </a:graphicData>
        </a:graphic>
      </p:graphicFrame>
      <p:sp>
        <p:nvSpPr>
          <p:cNvPr id="5" name="Rectangle 1">
            <a:extLst>
              <a:ext uri="{FF2B5EF4-FFF2-40B4-BE49-F238E27FC236}">
                <a16:creationId xmlns:a16="http://schemas.microsoft.com/office/drawing/2014/main" id="{CC31A0CB-BC31-D882-7073-1CF3E6DD2AE0}"/>
              </a:ext>
            </a:extLst>
          </p:cNvPr>
          <p:cNvSpPr>
            <a:spLocks noChangeArrowheads="1"/>
          </p:cNvSpPr>
          <p:nvPr/>
        </p:nvSpPr>
        <p:spPr bwMode="auto">
          <a:xfrm>
            <a:off x="2050900" y="398553"/>
            <a:ext cx="36384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8163" algn="l"/>
              </a:tabLst>
              <a:defRPr>
                <a:solidFill>
                  <a:schemeClr val="tx1"/>
                </a:solidFill>
                <a:latin typeface="Arial" panose="020B0604020202020204" pitchFamily="34" charset="0"/>
              </a:defRPr>
            </a:lvl1pPr>
            <a:lvl2pPr eaLnBrk="0" fontAlgn="base" hangingPunct="0">
              <a:spcBef>
                <a:spcPct val="0"/>
              </a:spcBef>
              <a:spcAft>
                <a:spcPct val="0"/>
              </a:spcAft>
              <a:tabLst>
                <a:tab pos="1808163" algn="l"/>
              </a:tabLst>
              <a:defRPr>
                <a:solidFill>
                  <a:schemeClr val="tx1"/>
                </a:solidFill>
                <a:latin typeface="Arial" panose="020B0604020202020204" pitchFamily="34" charset="0"/>
              </a:defRPr>
            </a:lvl2pPr>
            <a:lvl3pPr eaLnBrk="0" fontAlgn="base" hangingPunct="0">
              <a:spcBef>
                <a:spcPct val="0"/>
              </a:spcBef>
              <a:spcAft>
                <a:spcPct val="0"/>
              </a:spcAft>
              <a:tabLst>
                <a:tab pos="1808163" algn="l"/>
              </a:tabLst>
              <a:defRPr>
                <a:solidFill>
                  <a:schemeClr val="tx1"/>
                </a:solidFill>
                <a:latin typeface="Arial" panose="020B0604020202020204" pitchFamily="34" charset="0"/>
              </a:defRPr>
            </a:lvl3pPr>
            <a:lvl4pPr eaLnBrk="0" fontAlgn="base" hangingPunct="0">
              <a:spcBef>
                <a:spcPct val="0"/>
              </a:spcBef>
              <a:spcAft>
                <a:spcPct val="0"/>
              </a:spcAft>
              <a:tabLst>
                <a:tab pos="1808163" algn="l"/>
              </a:tabLst>
              <a:defRPr>
                <a:solidFill>
                  <a:schemeClr val="tx1"/>
                </a:solidFill>
                <a:latin typeface="Arial" panose="020B0604020202020204" pitchFamily="34" charset="0"/>
              </a:defRPr>
            </a:lvl4pPr>
            <a:lvl5pPr eaLnBrk="0" fontAlgn="base" hangingPunct="0">
              <a:spcBef>
                <a:spcPct val="0"/>
              </a:spcBef>
              <a:spcAft>
                <a:spcPct val="0"/>
              </a:spcAft>
              <a:tabLst>
                <a:tab pos="1808163" algn="l"/>
              </a:tabLst>
              <a:defRPr>
                <a:solidFill>
                  <a:schemeClr val="tx1"/>
                </a:solidFill>
                <a:latin typeface="Arial" panose="020B0604020202020204" pitchFamily="34" charset="0"/>
              </a:defRPr>
            </a:lvl5pPr>
            <a:lvl6pPr eaLnBrk="0" fontAlgn="base" hangingPunct="0">
              <a:spcBef>
                <a:spcPct val="0"/>
              </a:spcBef>
              <a:spcAft>
                <a:spcPct val="0"/>
              </a:spcAft>
              <a:tabLst>
                <a:tab pos="1808163" algn="l"/>
              </a:tabLst>
              <a:defRPr>
                <a:solidFill>
                  <a:schemeClr val="tx1"/>
                </a:solidFill>
                <a:latin typeface="Arial" panose="020B0604020202020204" pitchFamily="34" charset="0"/>
              </a:defRPr>
            </a:lvl6pPr>
            <a:lvl7pPr eaLnBrk="0" fontAlgn="base" hangingPunct="0">
              <a:spcBef>
                <a:spcPct val="0"/>
              </a:spcBef>
              <a:spcAft>
                <a:spcPct val="0"/>
              </a:spcAft>
              <a:tabLst>
                <a:tab pos="1808163" algn="l"/>
              </a:tabLst>
              <a:defRPr>
                <a:solidFill>
                  <a:schemeClr val="tx1"/>
                </a:solidFill>
                <a:latin typeface="Arial" panose="020B0604020202020204" pitchFamily="34" charset="0"/>
              </a:defRPr>
            </a:lvl7pPr>
            <a:lvl8pPr eaLnBrk="0" fontAlgn="base" hangingPunct="0">
              <a:spcBef>
                <a:spcPct val="0"/>
              </a:spcBef>
              <a:spcAft>
                <a:spcPct val="0"/>
              </a:spcAft>
              <a:tabLst>
                <a:tab pos="1808163" algn="l"/>
              </a:tabLst>
              <a:defRPr>
                <a:solidFill>
                  <a:schemeClr val="tx1"/>
                </a:solidFill>
                <a:latin typeface="Arial" panose="020B0604020202020204" pitchFamily="34" charset="0"/>
              </a:defRPr>
            </a:lvl8pPr>
            <a:lvl9pPr eaLnBrk="0" fontAlgn="base" hangingPunct="0">
              <a:spcBef>
                <a:spcPct val="0"/>
              </a:spcBef>
              <a:spcAft>
                <a:spcPct val="0"/>
              </a:spcAft>
              <a:tabLst>
                <a:tab pos="18081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8163" algn="l"/>
              </a:tabLst>
            </a:pPr>
            <a:r>
              <a:rPr kumimoji="0" lang="en-US" altLang="en-US" sz="1400" b="0" i="0" u="none" strike="noStrike" cap="none" normalizeH="0" baseline="0" dirty="0">
                <a:ln>
                  <a:noFill/>
                </a:ln>
                <a:solidFill>
                  <a:schemeClr val="tx1"/>
                </a:solidFill>
                <a:effectLst/>
                <a:latin typeface="+mn-lt"/>
                <a:ea typeface="Arial" panose="020B0604020202020204" pitchFamily="34" charset="0"/>
                <a:cs typeface="Times New Roman" panose="02020603050405020304" pitchFamily="18" charset="0"/>
              </a:rPr>
              <a:t>T</a:t>
            </a:r>
            <a:r>
              <a:rPr kumimoji="0" lang="en-US" altLang="en-US" sz="1400" b="0" i="0" u="none" strike="noStrike" cap="none" normalizeH="0" baseline="0" dirty="0" bmk="">
                <a:ln>
                  <a:noFill/>
                </a:ln>
                <a:solidFill>
                  <a:schemeClr val="tx1"/>
                </a:solidFill>
                <a:effectLst/>
                <a:latin typeface="+mn-lt"/>
                <a:ea typeface="Arial" panose="020B0604020202020204" pitchFamily="34" charset="0"/>
                <a:cs typeface="Times New Roman" panose="02020603050405020304" pitchFamily="18" charset="0"/>
              </a:rPr>
              <a:t>able 2. Silicon metal global supply shares </a:t>
            </a:r>
            <a:endParaRPr kumimoji="0" lang="en-US" altLang="en-US" sz="1400" b="0" i="0" u="none" strike="noStrike" cap="none" normalizeH="0" baseline="0" dirty="0" bmk="">
              <a:ln>
                <a:noFill/>
              </a:ln>
              <a:solidFill>
                <a:schemeClr val="tx1"/>
              </a:solidFill>
              <a:effectLst/>
              <a:latin typeface="+mn-lt"/>
            </a:endParaRPr>
          </a:p>
        </p:txBody>
      </p:sp>
      <p:sp>
        <p:nvSpPr>
          <p:cNvPr id="7" name="TextBox 6">
            <a:extLst>
              <a:ext uri="{FF2B5EF4-FFF2-40B4-BE49-F238E27FC236}">
                <a16:creationId xmlns:a16="http://schemas.microsoft.com/office/drawing/2014/main" id="{F1296612-E1B5-8FE4-DB9B-6F37AD44F6CD}"/>
              </a:ext>
            </a:extLst>
          </p:cNvPr>
          <p:cNvSpPr txBox="1"/>
          <p:nvPr/>
        </p:nvSpPr>
        <p:spPr>
          <a:xfrm>
            <a:off x="6721163" y="325265"/>
            <a:ext cx="3638499"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808163" algn="l"/>
              </a:tabLst>
            </a:pPr>
            <a:r>
              <a:rPr kumimoji="0" lang="en-US" altLang="en-US" sz="1400" b="0" i="0" u="none" strike="noStrike" cap="none" normalizeH="0" baseline="0" dirty="0" bmk="">
                <a:ln>
                  <a:noFill/>
                </a:ln>
                <a:solidFill>
                  <a:schemeClr val="tx1"/>
                </a:solidFill>
                <a:effectLst/>
                <a:ea typeface="Arial" panose="020B0604020202020204" pitchFamily="34" charset="0"/>
                <a:cs typeface="Times New Roman" panose="02020603050405020304" pitchFamily="18" charset="0"/>
              </a:rPr>
              <a:t>Table </a:t>
            </a:r>
            <a:r>
              <a:rPr kumimoji="0" lang="en-US" altLang="en-US" sz="1400" b="0" i="0" u="none" strike="noStrike" cap="none" normalizeH="0" baseline="0" dirty="0" bmk="_Toc157157273">
                <a:ln>
                  <a:noFill/>
                </a:ln>
                <a:solidFill>
                  <a:schemeClr val="tx1"/>
                </a:solidFill>
                <a:effectLst/>
                <a:ea typeface="Arial" panose="020B0604020202020204" pitchFamily="34" charset="0"/>
                <a:cs typeface="Times New Roman" panose="02020603050405020304" pitchFamily="18" charset="0"/>
              </a:rPr>
              <a:t>3. Silicon metal the EU sourcing shares</a:t>
            </a:r>
            <a:endParaRPr kumimoji="0" lang="en-US" altLang="en-US" sz="14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81E99E58-324E-74E4-6DA9-47F907769C65}"/>
              </a:ext>
            </a:extLst>
          </p:cNvPr>
          <p:cNvPicPr>
            <a:picLocks noChangeAspect="1"/>
          </p:cNvPicPr>
          <p:nvPr/>
        </p:nvPicPr>
        <p:blipFill>
          <a:blip r:embed="rId2"/>
          <a:stretch>
            <a:fillRect/>
          </a:stretch>
        </p:blipFill>
        <p:spPr>
          <a:xfrm>
            <a:off x="3965903" y="3901863"/>
            <a:ext cx="4031350" cy="2432925"/>
          </a:xfrm>
          <a:prstGeom prst="rect">
            <a:avLst/>
          </a:prstGeom>
          <a:ln>
            <a:solidFill>
              <a:schemeClr val="tx1"/>
            </a:solidFill>
          </a:ln>
        </p:spPr>
      </p:pic>
      <p:sp>
        <p:nvSpPr>
          <p:cNvPr id="9" name="TextBox 8">
            <a:extLst>
              <a:ext uri="{FF2B5EF4-FFF2-40B4-BE49-F238E27FC236}">
                <a16:creationId xmlns:a16="http://schemas.microsoft.com/office/drawing/2014/main" id="{69C9847A-A59B-8B8B-646A-F4A510B8B0D7}"/>
              </a:ext>
            </a:extLst>
          </p:cNvPr>
          <p:cNvSpPr txBox="1"/>
          <p:nvPr/>
        </p:nvSpPr>
        <p:spPr>
          <a:xfrm>
            <a:off x="3851029" y="6335115"/>
            <a:ext cx="5594647" cy="307777"/>
          </a:xfrm>
          <a:prstGeom prst="rect">
            <a:avLst/>
          </a:prstGeom>
          <a:noFill/>
        </p:spPr>
        <p:txBody>
          <a:bodyPr wrap="square">
            <a:spAutoFit/>
          </a:bodyPr>
          <a:lstStyle/>
          <a:p>
            <a:r>
              <a:rPr lang="en-US" sz="1400" b="0" i="0" u="none" strike="noStrike" baseline="0" dirty="0">
                <a:solidFill>
                  <a:srgbClr val="000000"/>
                </a:solidFill>
              </a:rPr>
              <a:t>Figure 10. World production of silicon metal (USGS, 2022) </a:t>
            </a:r>
            <a:endParaRPr lang="en-US" sz="1400" dirty="0"/>
          </a:p>
        </p:txBody>
      </p:sp>
    </p:spTree>
    <p:extLst>
      <p:ext uri="{BB962C8B-B14F-4D97-AF65-F5344CB8AC3E}">
        <p14:creationId xmlns:p14="http://schemas.microsoft.com/office/powerpoint/2010/main" val="78734435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DEDAA-50A0-1D9C-DBA3-41470A81AB94}"/>
              </a:ext>
            </a:extLst>
          </p:cNvPr>
          <p:cNvPicPr>
            <a:picLocks noChangeAspect="1"/>
          </p:cNvPicPr>
          <p:nvPr/>
        </p:nvPicPr>
        <p:blipFill>
          <a:blip r:embed="rId2"/>
          <a:stretch>
            <a:fillRect/>
          </a:stretch>
        </p:blipFill>
        <p:spPr>
          <a:xfrm>
            <a:off x="443997" y="1846967"/>
            <a:ext cx="3310853" cy="4080743"/>
          </a:xfrm>
          <a:prstGeom prst="rect">
            <a:avLst/>
          </a:prstGeom>
        </p:spPr>
      </p:pic>
      <p:sp>
        <p:nvSpPr>
          <p:cNvPr id="5" name="TextBox 4">
            <a:extLst>
              <a:ext uri="{FF2B5EF4-FFF2-40B4-BE49-F238E27FC236}">
                <a16:creationId xmlns:a16="http://schemas.microsoft.com/office/drawing/2014/main" id="{737A17CD-CAC8-B45A-3BDB-A80BBA504E86}"/>
              </a:ext>
            </a:extLst>
          </p:cNvPr>
          <p:cNvSpPr txBox="1"/>
          <p:nvPr/>
        </p:nvSpPr>
        <p:spPr>
          <a:xfrm>
            <a:off x="3769366" y="372151"/>
            <a:ext cx="3662734" cy="461665"/>
          </a:xfrm>
          <a:prstGeom prst="rect">
            <a:avLst/>
          </a:prstGeom>
          <a:noFill/>
        </p:spPr>
        <p:txBody>
          <a:bodyPr wrap="none" rtlCol="0">
            <a:spAutoFit/>
          </a:bodyPr>
          <a:lstStyle/>
          <a:p>
            <a:r>
              <a:rPr lang="nb-NO" sz="2400" b="1" dirty="0"/>
              <a:t>WHY NORDIC COUNTRIES? </a:t>
            </a:r>
            <a:endParaRPr lang="en-US" sz="2400" b="1" dirty="0"/>
          </a:p>
        </p:txBody>
      </p:sp>
      <p:sp>
        <p:nvSpPr>
          <p:cNvPr id="6" name="TextBox 5">
            <a:extLst>
              <a:ext uri="{FF2B5EF4-FFF2-40B4-BE49-F238E27FC236}">
                <a16:creationId xmlns:a16="http://schemas.microsoft.com/office/drawing/2014/main" id="{604FC239-AD43-1D93-D0D0-B1A0E50BE717}"/>
              </a:ext>
            </a:extLst>
          </p:cNvPr>
          <p:cNvSpPr txBox="1"/>
          <p:nvPr/>
        </p:nvSpPr>
        <p:spPr>
          <a:xfrm>
            <a:off x="779417" y="954285"/>
            <a:ext cx="10633165" cy="1231106"/>
          </a:xfrm>
          <a:prstGeom prst="rect">
            <a:avLst/>
          </a:prstGeom>
          <a:noFill/>
        </p:spPr>
        <p:txBody>
          <a:bodyPr wrap="square" rtlCol="0">
            <a:spAutoFit/>
          </a:bodyPr>
          <a:lstStyle/>
          <a:p>
            <a:r>
              <a:rPr lang="nb-NO" b="1" dirty="0"/>
              <a:t>RESOURCES</a:t>
            </a:r>
            <a:r>
              <a:rPr lang="en-US" b="1" dirty="0"/>
              <a:t>	</a:t>
            </a:r>
            <a:r>
              <a:rPr lang="en-US" sz="2400" b="1" dirty="0"/>
              <a:t>+</a:t>
            </a:r>
            <a:r>
              <a:rPr lang="en-US" b="1" dirty="0"/>
              <a:t>	NO TRANSPORTATION COST</a:t>
            </a:r>
            <a:r>
              <a:rPr lang="nb-NO" b="1" dirty="0"/>
              <a:t>		</a:t>
            </a:r>
            <a:r>
              <a:rPr lang="nb-NO" sz="2400" b="1" dirty="0"/>
              <a:t>+	</a:t>
            </a:r>
            <a:r>
              <a:rPr lang="nb-NO" b="1" dirty="0"/>
              <a:t>RESPONSIBLE MINING </a:t>
            </a:r>
          </a:p>
          <a:p>
            <a:r>
              <a:rPr lang="nb-NO" sz="1600" dirty="0"/>
              <a:t> QUARTZITE		          CLOSER THAN CHINA	 	                  GREEN ENERGY AVALIABLE</a:t>
            </a:r>
          </a:p>
          <a:p>
            <a:r>
              <a:rPr lang="nb-NO" sz="1600" dirty="0"/>
              <a:t>							     WITH GEOTHERMAL AND HYDRO POWER</a:t>
            </a:r>
          </a:p>
          <a:p>
            <a:r>
              <a:rPr lang="nb-NO" sz="1600" dirty="0"/>
              <a:t>								    BOLIDEN AITIK MINE</a:t>
            </a:r>
            <a:endParaRPr lang="en-US" sz="1600" dirty="0"/>
          </a:p>
        </p:txBody>
      </p:sp>
      <p:pic>
        <p:nvPicPr>
          <p:cNvPr id="3" name="Picture 1">
            <a:extLst>
              <a:ext uri="{FF2B5EF4-FFF2-40B4-BE49-F238E27FC236}">
                <a16:creationId xmlns:a16="http://schemas.microsoft.com/office/drawing/2014/main" id="{5EBCC3DC-96EE-6F65-72E3-4899A25D5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711" y="2305860"/>
            <a:ext cx="2858534" cy="34903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6A6F422-4B41-04BD-9E7F-4E0BC78DF4A0}"/>
              </a:ext>
            </a:extLst>
          </p:cNvPr>
          <p:cNvSpPr>
            <a:spLocks noChangeArrowheads="1"/>
          </p:cNvSpPr>
          <p:nvPr/>
        </p:nvSpPr>
        <p:spPr bwMode="auto">
          <a:xfrm>
            <a:off x="4086395" y="5903715"/>
            <a:ext cx="26413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12. </a:t>
            </a:r>
            <a:r>
              <a:rPr lang="en-US" altLang="en-US" sz="1100" dirty="0" bmk="_Toc157172633">
                <a:ea typeface="Arial" panose="020B0604020202020204" pitchFamily="34" charset="0"/>
                <a:cs typeface="Times New Roman" panose="02020603050405020304" pitchFamily="18" charset="0"/>
              </a:rPr>
              <a:t>I</a:t>
            </a:r>
            <a:r>
              <a:rPr kumimoji="0" lang="en-US" altLang="en-US" sz="1100" b="0" i="0" u="none" strike="noStrike" cap="none" normalizeH="0" baseline="0" dirty="0" bmk="_Toc157172639">
                <a:ln>
                  <a:noFill/>
                </a:ln>
                <a:solidFill>
                  <a:schemeClr val="tx1"/>
                </a:solidFill>
                <a:effectLst/>
                <a:ea typeface="Arial" panose="020B0604020202020204" pitchFamily="34" charset="0"/>
                <a:cs typeface="Times New Roman" panose="02020603050405020304" pitchFamily="18" charset="0"/>
              </a:rPr>
              <a:t>mportant quartz deposits in </a:t>
            </a:r>
            <a:r>
              <a:rPr lang="en-US" altLang="en-US" sz="1100" dirty="0" bmk="_Toc157172639">
                <a:cs typeface="Times New Roman" panose="02020603050405020304" pitchFamily="18" charset="0"/>
              </a:rPr>
              <a:t>Norway (</a:t>
            </a:r>
            <a:r>
              <a:rPr lang="nb-NO" altLang="en-US" sz="1100" dirty="0" bmk="_Toc157172639">
                <a:cs typeface="Times New Roman" panose="02020603050405020304" pitchFamily="18" charset="0"/>
              </a:rPr>
              <a:t>Wanvik, 2015)</a:t>
            </a:r>
          </a:p>
        </p:txBody>
      </p:sp>
      <p:pic>
        <p:nvPicPr>
          <p:cNvPr id="8" name="Picture 5">
            <a:extLst>
              <a:ext uri="{FF2B5EF4-FFF2-40B4-BE49-F238E27FC236}">
                <a16:creationId xmlns:a16="http://schemas.microsoft.com/office/drawing/2014/main" id="{14F17A43-FAC5-0B1E-B2C8-DC8A4458D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246" y="4505943"/>
            <a:ext cx="3194036" cy="1688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FDFC6F74-7297-A163-410B-A2C6C3845ACF}"/>
              </a:ext>
            </a:extLst>
          </p:cNvPr>
          <p:cNvSpPr>
            <a:spLocks noChangeArrowheads="1"/>
          </p:cNvSpPr>
          <p:nvPr/>
        </p:nvSpPr>
        <p:spPr bwMode="auto">
          <a:xfrm>
            <a:off x="7153317" y="6285794"/>
            <a:ext cx="3345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14. </a:t>
            </a:r>
            <a:r>
              <a:rPr kumimoji="0" lang="en-US" altLang="en-US" sz="1000" b="0" i="0" u="none" strike="noStrike" cap="none" normalizeH="0" baseline="0" dirty="0" bmk="_Toc157172640">
                <a:ln>
                  <a:noFill/>
                </a:ln>
                <a:solidFill>
                  <a:schemeClr val="tx1"/>
                </a:solidFill>
                <a:effectLst/>
                <a:ea typeface="Arial" panose="020B0604020202020204" pitchFamily="34" charset="0"/>
                <a:cs typeface="Times New Roman" panose="02020603050405020304" pitchFamily="18" charset="0"/>
              </a:rPr>
              <a:t>Blast drilling in a large quartz vein on the Nasa Mountain (photo: Elkem </a:t>
            </a:r>
            <a:r>
              <a:rPr lang="en-US" altLang="en-US" sz="1000" dirty="0" bmk="_Toc157172640">
                <a:cs typeface="Times New Roman" panose="02020603050405020304" pitchFamily="18" charset="0"/>
              </a:rPr>
              <a:t>ASA, </a:t>
            </a:r>
            <a:r>
              <a:rPr lang="en-US" altLang="en-US" sz="1000" dirty="0" err="1" bmk="_Toc157172640">
                <a:cs typeface="Times New Roman" panose="02020603050405020304" pitchFamily="18" charset="0"/>
              </a:rPr>
              <a:t>Wanvik</a:t>
            </a:r>
            <a:r>
              <a:rPr lang="en-US" altLang="en-US" sz="1000" dirty="0" bmk="_Toc157172640">
                <a:cs typeface="Times New Roman" panose="02020603050405020304" pitchFamily="18" charset="0"/>
              </a:rPr>
              <a:t>, 2015)</a:t>
            </a:r>
          </a:p>
        </p:txBody>
      </p:sp>
      <p:pic>
        <p:nvPicPr>
          <p:cNvPr id="10" name="Picture 2" descr="A few men in safety gear on a snowy mountain&#10;&#10;Description automatically generated">
            <a:extLst>
              <a:ext uri="{FF2B5EF4-FFF2-40B4-BE49-F238E27FC236}">
                <a16:creationId xmlns:a16="http://schemas.microsoft.com/office/drawing/2014/main" id="{96CDAAA5-A97A-1CA5-7776-0F5610C08C8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66591" y="2226009"/>
            <a:ext cx="2793346" cy="18606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ADDC3D8B-CD2E-C504-8620-A45B074FD20D}"/>
              </a:ext>
            </a:extLst>
          </p:cNvPr>
          <p:cNvSpPr>
            <a:spLocks noChangeArrowheads="1"/>
          </p:cNvSpPr>
          <p:nvPr/>
        </p:nvSpPr>
        <p:spPr bwMode="auto">
          <a:xfrm>
            <a:off x="7153317" y="4086705"/>
            <a:ext cx="343080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13. </a:t>
            </a:r>
            <a:r>
              <a:rPr kumimoji="0" lang="en-US" altLang="en-US" sz="1050" b="0" i="0" u="none" strike="noStrike" cap="none" normalizeH="0" baseline="0" dirty="0" bmk="_Toc157172642">
                <a:ln>
                  <a:noFill/>
                </a:ln>
                <a:solidFill>
                  <a:schemeClr val="tx1"/>
                </a:solidFill>
                <a:effectLst/>
                <a:ea typeface="Arial" panose="020B0604020202020204" pitchFamily="34" charset="0"/>
                <a:cs typeface="Times New Roman" panose="02020603050405020304" pitchFamily="18" charset="0"/>
              </a:rPr>
              <a:t>Drill and blast operations in Elkem Tana quartzite mine (Photo: Ozge Akyildiz)</a:t>
            </a:r>
            <a:endParaRPr kumimoji="0" lang="en-US" altLang="en-US" sz="1600" b="0" i="0" u="none" strike="noStrike" cap="none" normalizeH="0" baseline="0" dirty="0">
              <a:ln>
                <a:noFill/>
              </a:ln>
              <a:solidFill>
                <a:schemeClr val="tx1"/>
              </a:solidFill>
              <a:effectLst/>
            </a:endParaRPr>
          </a:p>
        </p:txBody>
      </p:sp>
      <p:cxnSp>
        <p:nvCxnSpPr>
          <p:cNvPr id="12" name="Straight Arrow Connector 11">
            <a:extLst>
              <a:ext uri="{FF2B5EF4-FFF2-40B4-BE49-F238E27FC236}">
                <a16:creationId xmlns:a16="http://schemas.microsoft.com/office/drawing/2014/main" id="{DEFE09E4-1DE5-CE0E-076F-40A4F1F93E5E}"/>
              </a:ext>
            </a:extLst>
          </p:cNvPr>
          <p:cNvCxnSpPr>
            <a:cxnSpLocks/>
          </p:cNvCxnSpPr>
          <p:nvPr/>
        </p:nvCxnSpPr>
        <p:spPr>
          <a:xfrm>
            <a:off x="6815692" y="2318195"/>
            <a:ext cx="616408" cy="0"/>
          </a:xfrm>
          <a:prstGeom prst="straightConnector1">
            <a:avLst/>
          </a:prstGeom>
          <a:ln>
            <a:solidFill>
              <a:schemeClr val="accent5"/>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C0A50620-C1ED-942A-E042-50A895598C0E}"/>
              </a:ext>
            </a:extLst>
          </p:cNvPr>
          <p:cNvCxnSpPr>
            <a:cxnSpLocks/>
          </p:cNvCxnSpPr>
          <p:nvPr/>
        </p:nvCxnSpPr>
        <p:spPr>
          <a:xfrm>
            <a:off x="5819460" y="3687878"/>
            <a:ext cx="1480849" cy="94968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025" name="TextBox 1024">
            <a:extLst>
              <a:ext uri="{FF2B5EF4-FFF2-40B4-BE49-F238E27FC236}">
                <a16:creationId xmlns:a16="http://schemas.microsoft.com/office/drawing/2014/main" id="{002A86E0-C876-BE86-8C66-E51ED0DBDE33}"/>
              </a:ext>
            </a:extLst>
          </p:cNvPr>
          <p:cNvSpPr txBox="1"/>
          <p:nvPr/>
        </p:nvSpPr>
        <p:spPr>
          <a:xfrm>
            <a:off x="349926" y="5915944"/>
            <a:ext cx="3310853" cy="707886"/>
          </a:xfrm>
          <a:prstGeom prst="rect">
            <a:avLst/>
          </a:prstGeom>
          <a:noFill/>
        </p:spPr>
        <p:txBody>
          <a:bodyPr wrap="square">
            <a:spAutoFit/>
          </a:bodyPr>
          <a:lstStyle/>
          <a:p>
            <a:pPr algn="ctr"/>
            <a:r>
              <a:rPr kumimoji="0" lang="en-US" altLang="en-US" sz="1000" b="0" i="0" u="none" strike="noStrike" cap="none" normalizeH="0" baseline="0" dirty="0" bmk="_Toc157172633">
                <a:ln>
                  <a:noFill/>
                </a:ln>
                <a:solidFill>
                  <a:schemeClr val="tx1"/>
                </a:solidFill>
                <a:effectLst/>
                <a:ea typeface="Arial" panose="020B0604020202020204" pitchFamily="34" charset="0"/>
                <a:cs typeface="Times New Roman" panose="02020603050405020304" pitchFamily="18" charset="0"/>
              </a:rPr>
              <a:t>Figure 11. </a:t>
            </a:r>
            <a:r>
              <a:rPr lang="en-US" sz="1000" dirty="0" bmk="_Toc157172639">
                <a:cs typeface="Times New Roman" panose="02020603050405020304" pitchFamily="18" charset="0"/>
              </a:rPr>
              <a:t>Locations of deposits with known silicon metal resources and areas with known or assumed potential for silicon metal resources in the Nordic countries (</a:t>
            </a:r>
            <a:r>
              <a:rPr lang="en-US" sz="1000" dirty="0" err="1" bmk="_Toc157172639">
                <a:cs typeface="Times New Roman" panose="02020603050405020304" pitchFamily="18" charset="0"/>
              </a:rPr>
              <a:t>Eilu</a:t>
            </a:r>
            <a:r>
              <a:rPr lang="en-US" sz="1000" dirty="0" bmk="_Toc157172639">
                <a:cs typeface="Times New Roman" panose="02020603050405020304" pitchFamily="18" charset="0"/>
              </a:rPr>
              <a:t> </a:t>
            </a:r>
            <a:r>
              <a:rPr lang="en-US" sz="1000" dirty="0" err="1" bmk="_Toc157172639">
                <a:cs typeface="Times New Roman" panose="02020603050405020304" pitchFamily="18" charset="0"/>
              </a:rPr>
              <a:t>etal</a:t>
            </a:r>
            <a:r>
              <a:rPr lang="en-US" sz="1000" dirty="0" bmk="_Toc157172639">
                <a:cs typeface="Times New Roman" panose="02020603050405020304" pitchFamily="18" charset="0"/>
              </a:rPr>
              <a:t>. 2021).</a:t>
            </a:r>
          </a:p>
        </p:txBody>
      </p:sp>
    </p:spTree>
    <p:extLst>
      <p:ext uri="{BB962C8B-B14F-4D97-AF65-F5344CB8AC3E}">
        <p14:creationId xmlns:p14="http://schemas.microsoft.com/office/powerpoint/2010/main" val="2900715727"/>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28648A522184EA36A2635563BFE17" ma:contentTypeVersion="11" ma:contentTypeDescription="Create a new document." ma:contentTypeScope="" ma:versionID="d1534136fceb264713be298793b8324a">
  <xsd:schema xmlns:xsd="http://www.w3.org/2001/XMLSchema" xmlns:xs="http://www.w3.org/2001/XMLSchema" xmlns:p="http://schemas.microsoft.com/office/2006/metadata/properties" xmlns:ns3="a610463c-cf77-4be4-9cab-a37d6e5b2b79" xmlns:ns4="70404a6c-3db2-4fe3-97dd-ea7ac57d8e39" targetNamespace="http://schemas.microsoft.com/office/2006/metadata/properties" ma:root="true" ma:fieldsID="c67445ad124704675ca10f52264fc10a" ns3:_="" ns4:_="">
    <xsd:import namespace="a610463c-cf77-4be4-9cab-a37d6e5b2b79"/>
    <xsd:import namespace="70404a6c-3db2-4fe3-97dd-ea7ac57d8e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0463c-cf77-4be4-9cab-a37d6e5b2b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4a6c-3db2-4fe3-97dd-ea7ac57d8e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917193-5E94-4372-AFDE-0330C61FFB00}">
  <ds:schemaRefs>
    <ds:schemaRef ds:uri="70404a6c-3db2-4fe3-97dd-ea7ac57d8e39"/>
    <ds:schemaRef ds:uri="a610463c-cf77-4be4-9cab-a37d6e5b2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3.xml><?xml version="1.0" encoding="utf-8"?>
<ds:datastoreItem xmlns:ds="http://schemas.openxmlformats.org/officeDocument/2006/customXml" ds:itemID="{72730278-8214-41FD-8701-84B09B6881A4}">
  <ds:schemaRefs>
    <ds:schemaRef ds:uri="http://purl.org/dc/elements/1.1/"/>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70404a6c-3db2-4fe3-97dd-ea7ac57d8e39"/>
    <ds:schemaRef ds:uri="a610463c-cf77-4be4-9cab-a37d6e5b2b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1079</Words>
  <Application>Microsoft Office PowerPoint</Application>
  <PresentationFormat>Widescreen</PresentationFormat>
  <Paragraphs>134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özge akyıldız</dc:creator>
  <cp:lastModifiedBy>Ozge Akyildiz</cp:lastModifiedBy>
  <cp:revision>10</cp:revision>
  <dcterms:created xsi:type="dcterms:W3CDTF">2024-03-31T14:11:55Z</dcterms:created>
  <dcterms:modified xsi:type="dcterms:W3CDTF">2024-04-11T12:04:33Z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0x010100AAC28648A522184EA36A2635563BFE17</vt:lpwstr>
  </property>
</Properties>
</file>