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4" r:id="rId2"/>
  </p:sldMasterIdLst>
  <p:notesMasterIdLst>
    <p:notesMasterId r:id="rId5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Hammersmith One" panose="02010703030501060504" pitchFamily="2" charset="0"/>
      <p:regular r:id="rId57"/>
    </p:embeddedFont>
    <p:embeddedFont>
      <p:font typeface="Helvetica Neue" panose="020B060402020202020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Medium" panose="02000000000000000000" pitchFamily="2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B7481C-457F-4FCE-80B9-668221906688}">
  <a:tblStyle styleId="{30B7481C-457F-4FCE-80B9-6682219066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84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a7dc11c7c2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a7dc11c7c2_0_10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a7dc11c7c2_0_10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a7dc11c7c2_0_19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g2a7dc11c7c2_0_1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a7dc11c7c2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a7dc11c7c2_0_10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g2a7dc11c7c2_0_10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a7dc11c7c2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a7dc11c7c2_0_10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2a7dc11c7c2_0_10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a7dc11c7c2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a7dc11c7c2_0_1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a7dc11c7c2_0_1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a7dc11c7c2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a7dc11c7c2_0_1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2a7dc11c7c2_0_1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cb94134403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cb94134403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a7dc11c7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a7dc11c7c2_0_1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2a7dc11c7c2_0_1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cb94134403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cb94134403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cb94134403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cb94134403_0_8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g2cb94134403_0_8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cb94134403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cb94134403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b9413440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cb9413440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a7dc11c7c2_0_1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a7dc11c7c2_0_1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2a7dc11c7c2_0_1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a7dc11c7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a7dc11c7c2_0_1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g2a7dc11c7c2_0_1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cb94134403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cb94134403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a7dc11c7c2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a7dc11c7c2_0_14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2a7dc11c7c2_0_14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cb94134403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cb94134403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cb94134403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cb94134403_0_9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2cb94134403_0_9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cb94134403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cb94134403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cb94134403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cb94134403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a7dc11c7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a7dc11c7c2_0_1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2a7dc11c7c2_0_1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a7dc11c7c2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a7dc11c7c2_0_1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2a7dc11c7c2_0_1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cb94134403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cb94134403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a7dc11c7c2_0_1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a7dc11c7c2_0_1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g2a7dc11c7c2_0_1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cb94134403_0_3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2cb94134403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a7dc11c7c2_0_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a7dc11c7c2_0_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cb94134403_0_10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" name="Google Shape;786;g2cb94134403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2a7dc11c7c2_0_1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g2a7dc11c7c2_0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a7dc11c7c2_0_1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g2a7dc11c7c2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a7dc11c7c2_0_1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1" name="Google Shape;821;g2a7dc11c7c2_0_1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a7dc11c7c2_0_1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8" name="Google Shape;838;g2a7dc11c7c2_0_1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a7dc11c7c2_0_1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a7dc11c7c2_0_1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a7dc11c7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a7dc11c7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b94134403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cb94134403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cb94134403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cb94134403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cb94134403_0_10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g2cb94134403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cb94134403_0_1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7" name="Google Shape;887;g2cb94134403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cb94134403_0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cb94134403_0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cb94134403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cb94134403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a7dc11c7c2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a7dc11c7c2_0_1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2a7dc11c7c2_0_1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cb94134403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2cb94134403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cb94134403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cb94134403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cb94134403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cb94134403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cb94134403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cb94134403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cb94134403_0_1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2cb94134403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cb94134403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2cb94134403_0_1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g2cb94134403_0_1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cb94134403_0_1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cb94134403_0_1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a7dc11c7c2_0_1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g2a7dc11c7c2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cb94134403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cb94134403_0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2cb94134403_0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cb94134403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cb94134403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a7dc11c7c2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a7dc11c7c2_0_10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2a7dc11c7c2_0_10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a7dc11c7c2_0_10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g2a7dc11c7c2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Bullets">
  <p:cSld name="Simple bullets, increased spacing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4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14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First Level Not Bulleted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77819" y="1467619"/>
            <a:ext cx="70089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5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15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Assertion-Evidence Title">
  <p:cSld name="Assertion-Evidence Title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6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16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877824" y="2386583"/>
            <a:ext cx="57195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77824" y="678656"/>
            <a:ext cx="68376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Object (Image, Table, ...)">
  <p:cSld name="Custom Content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7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7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Two-Column">
  <p:cSld name="Two Column, Increased Spacing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944618" y="3086100"/>
            <a:ext cx="3136200" cy="100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>
                <a:solidFill>
                  <a:srgbClr val="B21230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8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18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8" name="Google Shape;88;p18"/>
          <p:cNvCxnSpPr/>
          <p:nvPr/>
        </p:nvCxnSpPr>
        <p:spPr>
          <a:xfrm>
            <a:off x="4448035" y="14870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18"/>
          <p:cNvSpPr txBox="1">
            <a:spLocks noGrp="1"/>
          </p:cNvSpPr>
          <p:nvPr>
            <p:ph type="body" idx="2"/>
          </p:nvPr>
        </p:nvSpPr>
        <p:spPr>
          <a:xfrm>
            <a:off x="877824" y="1467612"/>
            <a:ext cx="34494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3"/>
          </p:nvPr>
        </p:nvSpPr>
        <p:spPr>
          <a:xfrm>
            <a:off x="4944618" y="1467612"/>
            <a:ext cx="3134100" cy="15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clusion Variant 1">
  <p:cSld name="Conclusion variant 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9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9"/>
          <p:cNvCxnSpPr/>
          <p:nvPr/>
        </p:nvCxnSpPr>
        <p:spPr>
          <a:xfrm>
            <a:off x="3061885" y="16148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19"/>
          <p:cNvCxnSpPr/>
          <p:nvPr/>
        </p:nvCxnSpPr>
        <p:spPr>
          <a:xfrm>
            <a:off x="5424441" y="16148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19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898398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3326130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3"/>
          </p:nvPr>
        </p:nvSpPr>
        <p:spPr>
          <a:xfrm>
            <a:off x="5678424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4"/>
          </p:nvPr>
        </p:nvSpPr>
        <p:spPr>
          <a:xfrm>
            <a:off x="898398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5"/>
          </p:nvPr>
        </p:nvSpPr>
        <p:spPr>
          <a:xfrm>
            <a:off x="3326130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6"/>
          </p:nvPr>
        </p:nvSpPr>
        <p:spPr>
          <a:xfrm>
            <a:off x="5678424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References">
  <p:cSld name="References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/>
          <p:nvPr/>
        </p:nvSpPr>
        <p:spPr>
          <a:xfrm>
            <a:off x="542511" y="680234"/>
            <a:ext cx="259800" cy="259800"/>
          </a:xfrm>
          <a:prstGeom prst="diamond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0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0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  <a:defRPr sz="1500" b="0"/>
            </a:lvl1pPr>
            <a:lvl2pPr marL="914400" lvl="1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tent, Two-Column, No Message">
  <p:cSld name="Two Column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21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21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9" name="Google Shape;119;p21"/>
          <p:cNvCxnSpPr/>
          <p:nvPr/>
        </p:nvCxnSpPr>
        <p:spPr>
          <a:xfrm>
            <a:off x="4448035" y="14870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877824" y="1467612"/>
            <a:ext cx="34494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2"/>
          </p:nvPr>
        </p:nvSpPr>
        <p:spPr>
          <a:xfrm>
            <a:off x="4944619" y="1467624"/>
            <a:ext cx="31341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clusion Variant 2">
  <p:cSld name="Conclusion variant 2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2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22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1179576" y="994410"/>
            <a:ext cx="3257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4736305" y="994410"/>
            <a:ext cx="3216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3"/>
          </p:nvPr>
        </p:nvSpPr>
        <p:spPr>
          <a:xfrm>
            <a:off x="1178018" y="2750058"/>
            <a:ext cx="3257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"/>
          </p:nvPr>
        </p:nvSpPr>
        <p:spPr>
          <a:xfrm>
            <a:off x="4736305" y="2750058"/>
            <a:ext cx="3216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1179576" y="274320"/>
            <a:ext cx="67758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5"/>
          </p:nvPr>
        </p:nvSpPr>
        <p:spPr>
          <a:xfrm>
            <a:off x="1178018" y="1426464"/>
            <a:ext cx="32577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6"/>
          </p:nvPr>
        </p:nvSpPr>
        <p:spPr>
          <a:xfrm>
            <a:off x="4736046" y="1426464"/>
            <a:ext cx="32163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7"/>
          </p:nvPr>
        </p:nvSpPr>
        <p:spPr>
          <a:xfrm>
            <a:off x="1178018" y="3182112"/>
            <a:ext cx="32577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8"/>
          </p:nvPr>
        </p:nvSpPr>
        <p:spPr>
          <a:xfrm>
            <a:off x="4735494" y="3182112"/>
            <a:ext cx="32163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1] Conclusion Variant 3">
  <p:cSld name="Conclusion variant 3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3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23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1179576" y="274320"/>
            <a:ext cx="67758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500634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2"/>
          </p:nvPr>
        </p:nvSpPr>
        <p:spPr>
          <a:xfrm>
            <a:off x="3308985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3"/>
          </p:nvPr>
        </p:nvSpPr>
        <p:spPr>
          <a:xfrm>
            <a:off x="6124194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4"/>
          </p:nvPr>
        </p:nvSpPr>
        <p:spPr>
          <a:xfrm>
            <a:off x="500634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5"/>
          </p:nvPr>
        </p:nvSpPr>
        <p:spPr>
          <a:xfrm>
            <a:off x="3308985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6"/>
          </p:nvPr>
        </p:nvSpPr>
        <p:spPr>
          <a:xfrm>
            <a:off x="6124194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7"/>
          </p:nvPr>
        </p:nvSpPr>
        <p:spPr>
          <a:xfrm>
            <a:off x="500634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8"/>
          </p:nvPr>
        </p:nvSpPr>
        <p:spPr>
          <a:xfrm>
            <a:off x="3308985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9"/>
          </p:nvPr>
        </p:nvSpPr>
        <p:spPr>
          <a:xfrm>
            <a:off x="6124194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Title">
  <p:cSld name="Title Slide">
    <p:bg>
      <p:bgPr>
        <a:solidFill>
          <a:srgbClr val="E3E3E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877824" y="665926"/>
            <a:ext cx="6615900" cy="328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81" y="2317438"/>
            <a:ext cx="1493802" cy="20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/>
          <p:nvPr/>
        </p:nvSpPr>
        <p:spPr>
          <a:xfrm>
            <a:off x="665161" y="452852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1207008" y="1076706"/>
            <a:ext cx="5459100" cy="16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5500"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4149090" y="3092958"/>
            <a:ext cx="2880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2"/>
          </p:nvPr>
        </p:nvSpPr>
        <p:spPr>
          <a:xfrm>
            <a:off x="4999482" y="3394710"/>
            <a:ext cx="20232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3"/>
          </p:nvPr>
        </p:nvSpPr>
        <p:spPr>
          <a:xfrm>
            <a:off x="1303020" y="2791206"/>
            <a:ext cx="3847200" cy="4251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342900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 i="0">
                <a:solidFill>
                  <a:srgbClr val="FFC000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Title, No Subtitle">
  <p:cSld name="Title Slide – Without Subtitle">
    <p:bg>
      <p:bgPr>
        <a:solidFill>
          <a:srgbClr val="E3E3E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>
            <a:off x="877824" y="665926"/>
            <a:ext cx="6615900" cy="328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81" y="2317438"/>
            <a:ext cx="1493802" cy="20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/>
          <p:nvPr/>
        </p:nvSpPr>
        <p:spPr>
          <a:xfrm>
            <a:off x="665161" y="452852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1207008" y="1248156"/>
            <a:ext cx="5623800" cy="16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5500"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4149090" y="3092958"/>
            <a:ext cx="2880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2"/>
          </p:nvPr>
        </p:nvSpPr>
        <p:spPr>
          <a:xfrm>
            <a:off x="4999482" y="3394710"/>
            <a:ext cx="20232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Title, Wider">
  <p:cSld name="Title Slide_1">
    <p:bg>
      <p:bgPr>
        <a:solidFill>
          <a:srgbClr val="E3E3E3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878231" y="665925"/>
            <a:ext cx="7342800" cy="341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52475" y="2378620"/>
            <a:ext cx="1493802" cy="20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>
            <a:off x="665161" y="452852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1"/>
          </p:nvPr>
        </p:nvSpPr>
        <p:spPr>
          <a:xfrm>
            <a:off x="1248156" y="2907792"/>
            <a:ext cx="3915900" cy="4869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342900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 i="0">
                <a:solidFill>
                  <a:srgbClr val="FFC000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1172718" y="1042416"/>
            <a:ext cx="60831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300"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2"/>
          </p:nvPr>
        </p:nvSpPr>
        <p:spPr>
          <a:xfrm>
            <a:off x="5644134" y="3223260"/>
            <a:ext cx="1611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body" idx="3"/>
          </p:nvPr>
        </p:nvSpPr>
        <p:spPr>
          <a:xfrm>
            <a:off x="5465826" y="3504438"/>
            <a:ext cx="17898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Title, Wider, Longer Subtitle">
  <p:cSld name="Title Slide – Longer HDL, Longer Subtitle">
    <p:bg>
      <p:bgPr>
        <a:solidFill>
          <a:srgbClr val="E3E3E3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878231" y="665925"/>
            <a:ext cx="7342800" cy="341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1243753" y="2923578"/>
            <a:ext cx="3010800" cy="4047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52475" y="2378620"/>
            <a:ext cx="1493802" cy="20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/>
          <p:nvPr/>
        </p:nvSpPr>
        <p:spPr>
          <a:xfrm>
            <a:off x="665161" y="452852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7"/>
          <p:cNvSpPr/>
          <p:nvPr/>
        </p:nvSpPr>
        <p:spPr>
          <a:xfrm>
            <a:off x="1243753" y="3380534"/>
            <a:ext cx="3113700" cy="4047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1243080" y="2927818"/>
            <a:ext cx="31143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75425" rIns="68575" bIns="3427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500"/>
              <a:buNone/>
              <a:defRPr sz="1500" b="1" i="0">
                <a:solidFill>
                  <a:srgbClr val="FFC000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2"/>
          </p:nvPr>
        </p:nvSpPr>
        <p:spPr>
          <a:xfrm>
            <a:off x="5644134" y="3223260"/>
            <a:ext cx="1611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body" idx="3"/>
          </p:nvPr>
        </p:nvSpPr>
        <p:spPr>
          <a:xfrm>
            <a:off x="5465826" y="3504438"/>
            <a:ext cx="17898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1172718" y="1110996"/>
            <a:ext cx="6083100" cy="17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300"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Bullets">
  <p:cSld name="Simple bullets, increased spacing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8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2" name="Google Shape;20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First Level Not Bulleted">
  <p:cSld name="CUSTOM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body" idx="1"/>
          </p:nvPr>
        </p:nvSpPr>
        <p:spPr>
          <a:xfrm>
            <a:off x="877819" y="1467619"/>
            <a:ext cx="70089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9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Assertion-Evidence Title">
  <p:cSld name="Assertion-Evidence 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0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30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877824" y="2386583"/>
            <a:ext cx="57195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877824" y="678656"/>
            <a:ext cx="68376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Object (Image, Table, ...)">
  <p:cSld name="Custom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31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1">
  <p:cSld name="CUSTOM_2">
    <p:bg>
      <p:bgPr>
        <a:solidFill>
          <a:srgbClr val="FFC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/>
          <p:nvPr/>
        </p:nvSpPr>
        <p:spPr>
          <a:xfrm>
            <a:off x="929987" y="1132609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212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2" y="4679167"/>
            <a:ext cx="739285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Two-Column">
  <p:cSld name="Two Column, Increased Spacing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4944618" y="3086100"/>
            <a:ext cx="3136200" cy="100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>
                <a:solidFill>
                  <a:srgbClr val="B21230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3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1" name="Google Shape;241;p33"/>
          <p:cNvCxnSpPr/>
          <p:nvPr/>
        </p:nvCxnSpPr>
        <p:spPr>
          <a:xfrm>
            <a:off x="4448035" y="14870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33"/>
          <p:cNvSpPr txBox="1">
            <a:spLocks noGrp="1"/>
          </p:cNvSpPr>
          <p:nvPr>
            <p:ph type="body" idx="2"/>
          </p:nvPr>
        </p:nvSpPr>
        <p:spPr>
          <a:xfrm>
            <a:off x="877824" y="1467612"/>
            <a:ext cx="34494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body" idx="3"/>
          </p:nvPr>
        </p:nvSpPr>
        <p:spPr>
          <a:xfrm>
            <a:off x="4944618" y="1467612"/>
            <a:ext cx="3134100" cy="15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2">
  <p:cSld name="Section Header 2">
    <p:bg>
      <p:bgPr>
        <a:solidFill>
          <a:srgbClr val="B2123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/>
          <p:nvPr/>
        </p:nvSpPr>
        <p:spPr>
          <a:xfrm>
            <a:off x="929987" y="1132609"/>
            <a:ext cx="213000" cy="21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212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1" y="4677156"/>
            <a:ext cx="739286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81650"/>
            <a:ext cx="9144001" cy="21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clusion Variant 1">
  <p:cSld name="Conclusion variant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35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35"/>
          <p:cNvCxnSpPr/>
          <p:nvPr/>
        </p:nvCxnSpPr>
        <p:spPr>
          <a:xfrm>
            <a:off x="3061885" y="16148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35"/>
          <p:cNvCxnSpPr/>
          <p:nvPr/>
        </p:nvCxnSpPr>
        <p:spPr>
          <a:xfrm>
            <a:off x="5424441" y="16148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" name="Google Shape;256;p35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body" idx="1"/>
          </p:nvPr>
        </p:nvSpPr>
        <p:spPr>
          <a:xfrm>
            <a:off x="898398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body" idx="2"/>
          </p:nvPr>
        </p:nvSpPr>
        <p:spPr>
          <a:xfrm>
            <a:off x="3326130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body" idx="3"/>
          </p:nvPr>
        </p:nvSpPr>
        <p:spPr>
          <a:xfrm>
            <a:off x="5678424" y="1584198"/>
            <a:ext cx="2057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4"/>
          </p:nvPr>
        </p:nvSpPr>
        <p:spPr>
          <a:xfrm>
            <a:off x="898398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5"/>
          </p:nvPr>
        </p:nvSpPr>
        <p:spPr>
          <a:xfrm>
            <a:off x="3326130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body" idx="6"/>
          </p:nvPr>
        </p:nvSpPr>
        <p:spPr>
          <a:xfrm>
            <a:off x="5678424" y="1961388"/>
            <a:ext cx="19608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References">
  <p:cSld name="Reference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A222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542511" y="680234"/>
            <a:ext cx="259800" cy="259800"/>
          </a:xfrm>
          <a:prstGeom prst="diamond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6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0" name="Google Shape;27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  <a:defRPr sz="1500" b="0"/>
            </a:lvl1pPr>
            <a:lvl2pPr marL="914400" lvl="1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1, Big Concept">
  <p:cSld name="Section Header 1, Big Concept">
    <p:bg>
      <p:bgPr>
        <a:solidFill>
          <a:srgbClr val="FFC000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1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2" y="4679167"/>
            <a:ext cx="739285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/>
          <p:nvPr/>
        </p:nvSpPr>
        <p:spPr>
          <a:xfrm>
            <a:off x="929987" y="1132609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212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7"/>
          <p:cNvSpPr txBox="1">
            <a:spLocks noGrp="1"/>
          </p:cNvSpPr>
          <p:nvPr>
            <p:ph type="body" idx="1"/>
          </p:nvPr>
        </p:nvSpPr>
        <p:spPr>
          <a:xfrm>
            <a:off x="1145286" y="3154680"/>
            <a:ext cx="47184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rgbClr val="434343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1, Simple Text">
  <p:cSld name="Section Header 1, Simple Text">
    <p:bg>
      <p:bgPr>
        <a:solidFill>
          <a:srgbClr val="FFC00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877824" y="1351026"/>
            <a:ext cx="6748200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2000" b="0" i="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1" name="Google Shape;28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2" y="4679167"/>
            <a:ext cx="739285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2, Simple Text">
  <p:cSld name="CUSTOM_3">
    <p:bg>
      <p:bgPr>
        <a:solidFill>
          <a:srgbClr val="B21230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1" y="4677156"/>
            <a:ext cx="739286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81650"/>
            <a:ext cx="9144001" cy="21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877824" y="1351026"/>
            <a:ext cx="6748200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000" b="0" i="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, Blank">
  <p:cSld name="Contact Information">
    <p:bg>
      <p:bgPr>
        <a:solidFill>
          <a:srgbClr val="FFC000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tent, Two-Column, No Message">
  <p:cSld name="Two Column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1" name="Google Shape;29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41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3" name="Google Shape;29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1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5" name="Google Shape;295;p41"/>
          <p:cNvCxnSpPr/>
          <p:nvPr/>
        </p:nvCxnSpPr>
        <p:spPr>
          <a:xfrm>
            <a:off x="4448035" y="1487030"/>
            <a:ext cx="0" cy="26013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41"/>
          <p:cNvSpPr txBox="1">
            <a:spLocks noGrp="1"/>
          </p:cNvSpPr>
          <p:nvPr>
            <p:ph type="body" idx="1"/>
          </p:nvPr>
        </p:nvSpPr>
        <p:spPr>
          <a:xfrm>
            <a:off x="877824" y="1467612"/>
            <a:ext cx="34494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1"/>
          <p:cNvSpPr txBox="1">
            <a:spLocks noGrp="1"/>
          </p:cNvSpPr>
          <p:nvPr>
            <p:ph type="body" idx="2"/>
          </p:nvPr>
        </p:nvSpPr>
        <p:spPr>
          <a:xfrm>
            <a:off x="4944619" y="1467624"/>
            <a:ext cx="31341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  <a:defRPr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clusion Variant 2">
  <p:cSld name="Conclusion variant 2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42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2" name="Google Shape;30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42"/>
          <p:cNvSpPr txBox="1">
            <a:spLocks noGrp="1"/>
          </p:cNvSpPr>
          <p:nvPr>
            <p:ph type="body" idx="1"/>
          </p:nvPr>
        </p:nvSpPr>
        <p:spPr>
          <a:xfrm>
            <a:off x="1179576" y="994410"/>
            <a:ext cx="3257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2"/>
          </p:nvPr>
        </p:nvSpPr>
        <p:spPr>
          <a:xfrm>
            <a:off x="4736305" y="994410"/>
            <a:ext cx="3216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2"/>
          <p:cNvSpPr txBox="1">
            <a:spLocks noGrp="1"/>
          </p:cNvSpPr>
          <p:nvPr>
            <p:ph type="body" idx="3"/>
          </p:nvPr>
        </p:nvSpPr>
        <p:spPr>
          <a:xfrm>
            <a:off x="1178018" y="2750058"/>
            <a:ext cx="3257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2"/>
          <p:cNvSpPr txBox="1">
            <a:spLocks noGrp="1"/>
          </p:cNvSpPr>
          <p:nvPr>
            <p:ph type="body" idx="4"/>
          </p:nvPr>
        </p:nvSpPr>
        <p:spPr>
          <a:xfrm>
            <a:off x="4736305" y="2750058"/>
            <a:ext cx="3216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2"/>
          <p:cNvSpPr txBox="1">
            <a:spLocks noGrp="1"/>
          </p:cNvSpPr>
          <p:nvPr>
            <p:ph type="title"/>
          </p:nvPr>
        </p:nvSpPr>
        <p:spPr>
          <a:xfrm>
            <a:off x="1179576" y="274320"/>
            <a:ext cx="67758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2"/>
          <p:cNvSpPr txBox="1">
            <a:spLocks noGrp="1"/>
          </p:cNvSpPr>
          <p:nvPr>
            <p:ph type="body" idx="5"/>
          </p:nvPr>
        </p:nvSpPr>
        <p:spPr>
          <a:xfrm>
            <a:off x="1178018" y="1426464"/>
            <a:ext cx="32577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2"/>
          <p:cNvSpPr txBox="1">
            <a:spLocks noGrp="1"/>
          </p:cNvSpPr>
          <p:nvPr>
            <p:ph type="body" idx="6"/>
          </p:nvPr>
        </p:nvSpPr>
        <p:spPr>
          <a:xfrm>
            <a:off x="4736046" y="1426464"/>
            <a:ext cx="32163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2"/>
          <p:cNvSpPr txBox="1">
            <a:spLocks noGrp="1"/>
          </p:cNvSpPr>
          <p:nvPr>
            <p:ph type="body" idx="7"/>
          </p:nvPr>
        </p:nvSpPr>
        <p:spPr>
          <a:xfrm>
            <a:off x="1178018" y="3182112"/>
            <a:ext cx="32577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2"/>
          <p:cNvSpPr txBox="1">
            <a:spLocks noGrp="1"/>
          </p:cNvSpPr>
          <p:nvPr>
            <p:ph type="body" idx="8"/>
          </p:nvPr>
        </p:nvSpPr>
        <p:spPr>
          <a:xfrm>
            <a:off x="4735494" y="3182112"/>
            <a:ext cx="32163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Conclusion Variant 3">
  <p:cSld name="Conclusion variant 3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5" name="Google Shape;31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9422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43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3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3"/>
          <p:cNvSpPr txBox="1">
            <a:spLocks noGrp="1"/>
          </p:cNvSpPr>
          <p:nvPr>
            <p:ph type="title"/>
          </p:nvPr>
        </p:nvSpPr>
        <p:spPr>
          <a:xfrm>
            <a:off x="1179576" y="274320"/>
            <a:ext cx="67758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3"/>
          <p:cNvSpPr txBox="1">
            <a:spLocks noGrp="1"/>
          </p:cNvSpPr>
          <p:nvPr>
            <p:ph type="body" idx="1"/>
          </p:nvPr>
        </p:nvSpPr>
        <p:spPr>
          <a:xfrm>
            <a:off x="500634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3"/>
          <p:cNvSpPr txBox="1">
            <a:spLocks noGrp="1"/>
          </p:cNvSpPr>
          <p:nvPr>
            <p:ph type="body" idx="2"/>
          </p:nvPr>
        </p:nvSpPr>
        <p:spPr>
          <a:xfrm>
            <a:off x="3308985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3"/>
          <p:cNvSpPr txBox="1">
            <a:spLocks noGrp="1"/>
          </p:cNvSpPr>
          <p:nvPr>
            <p:ph type="body" idx="3"/>
          </p:nvPr>
        </p:nvSpPr>
        <p:spPr>
          <a:xfrm>
            <a:off x="6124194" y="987552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3"/>
          <p:cNvSpPr txBox="1">
            <a:spLocks noGrp="1"/>
          </p:cNvSpPr>
          <p:nvPr>
            <p:ph type="body" idx="4"/>
          </p:nvPr>
        </p:nvSpPr>
        <p:spPr>
          <a:xfrm>
            <a:off x="500634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3"/>
          <p:cNvSpPr txBox="1">
            <a:spLocks noGrp="1"/>
          </p:cNvSpPr>
          <p:nvPr>
            <p:ph type="body" idx="5"/>
          </p:nvPr>
        </p:nvSpPr>
        <p:spPr>
          <a:xfrm>
            <a:off x="3308985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3"/>
          <p:cNvSpPr txBox="1">
            <a:spLocks noGrp="1"/>
          </p:cNvSpPr>
          <p:nvPr>
            <p:ph type="body" idx="6"/>
          </p:nvPr>
        </p:nvSpPr>
        <p:spPr>
          <a:xfrm>
            <a:off x="6124194" y="2750058"/>
            <a:ext cx="2517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 i="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body" idx="7"/>
          </p:nvPr>
        </p:nvSpPr>
        <p:spPr>
          <a:xfrm>
            <a:off x="500634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3"/>
          <p:cNvSpPr txBox="1">
            <a:spLocks noGrp="1"/>
          </p:cNvSpPr>
          <p:nvPr>
            <p:ph type="body" idx="8"/>
          </p:nvPr>
        </p:nvSpPr>
        <p:spPr>
          <a:xfrm>
            <a:off x="3308985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3"/>
          <p:cNvSpPr txBox="1">
            <a:spLocks noGrp="1"/>
          </p:cNvSpPr>
          <p:nvPr>
            <p:ph type="body" idx="9"/>
          </p:nvPr>
        </p:nvSpPr>
        <p:spPr>
          <a:xfrm>
            <a:off x="6124194" y="1426464"/>
            <a:ext cx="25170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[T2] Section Header 2, Big Concept">
  <p:cSld name="Section Header 2, Big Concept">
    <p:bg>
      <p:bgPr>
        <a:solidFill>
          <a:srgbClr val="B21230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1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4"/>
          <p:cNvSpPr/>
          <p:nvPr/>
        </p:nvSpPr>
        <p:spPr>
          <a:xfrm>
            <a:off x="929987" y="1132609"/>
            <a:ext cx="213000" cy="21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212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1" y="4677156"/>
            <a:ext cx="739286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81650"/>
            <a:ext cx="9144001" cy="21691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4"/>
          <p:cNvSpPr txBox="1">
            <a:spLocks noGrp="1"/>
          </p:cNvSpPr>
          <p:nvPr>
            <p:ph type="body" idx="1"/>
          </p:nvPr>
        </p:nvSpPr>
        <p:spPr>
          <a:xfrm>
            <a:off x="1145286" y="3154680"/>
            <a:ext cx="47184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1">
  <p:cSld name="OBJECT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4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8" name="Google Shape;33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45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0" name="Google Shape;34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5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45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5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">
  <p:cSld name="OBJECT_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7" name="Google Shape;34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46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9" name="Google Shape;34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6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1" name="Google Shape;351;p46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6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bg>
      <p:bgPr>
        <a:solidFill>
          <a:srgbClr val="FFC000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>
            <a:spLocks noGrp="1"/>
          </p:cNvSpPr>
          <p:nvPr>
            <p:ph type="title"/>
          </p:nvPr>
        </p:nvSpPr>
        <p:spPr>
          <a:xfrm>
            <a:off x="1143000" y="1345631"/>
            <a:ext cx="67125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ammersmith One"/>
              <a:buNone/>
              <a:defRPr sz="4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7"/>
          <p:cNvSpPr/>
          <p:nvPr/>
        </p:nvSpPr>
        <p:spPr>
          <a:xfrm>
            <a:off x="929987" y="1132609"/>
            <a:ext cx="213000" cy="213000"/>
          </a:xfrm>
          <a:prstGeom prst="rect">
            <a:avLst/>
          </a:prstGeom>
          <a:solidFill>
            <a:srgbClr val="B2123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212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7752" y="4679167"/>
            <a:ext cx="739285" cy="2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7"/>
          <p:cNvSpPr/>
          <p:nvPr/>
        </p:nvSpPr>
        <p:spPr>
          <a:xfrm>
            <a:off x="651188" y="4647394"/>
            <a:ext cx="3468300" cy="38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0" name="Google Shape;360;p47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47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2">
  <p:cSld name="OBJECT_3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4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5" name="Google Shape;36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48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7" name="Google Shape;36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8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Google Shape;369;p48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8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clusion variant 3">
  <p:cSld name="1_Conclusion variant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>
            <a:spLocks noGrp="1"/>
          </p:cNvSpPr>
          <p:nvPr>
            <p:ph type="title"/>
          </p:nvPr>
        </p:nvSpPr>
        <p:spPr>
          <a:xfrm>
            <a:off x="1179368" y="273844"/>
            <a:ext cx="6772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9"/>
          <p:cNvSpPr txBox="1">
            <a:spLocks noGrp="1"/>
          </p:cNvSpPr>
          <p:nvPr>
            <p:ph type="body" idx="1"/>
          </p:nvPr>
        </p:nvSpPr>
        <p:spPr>
          <a:xfrm>
            <a:off x="1179368" y="1425789"/>
            <a:ext cx="3256200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9"/>
          <p:cNvSpPr txBox="1">
            <a:spLocks noGrp="1"/>
          </p:cNvSpPr>
          <p:nvPr>
            <p:ph type="body" idx="2"/>
          </p:nvPr>
        </p:nvSpPr>
        <p:spPr>
          <a:xfrm>
            <a:off x="4736305" y="994717"/>
            <a:ext cx="3215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9"/>
          <p:cNvSpPr txBox="1">
            <a:spLocks noGrp="1"/>
          </p:cNvSpPr>
          <p:nvPr>
            <p:ph type="body" idx="3"/>
          </p:nvPr>
        </p:nvSpPr>
        <p:spPr>
          <a:xfrm>
            <a:off x="1179368" y="994717"/>
            <a:ext cx="3256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49"/>
          <p:cNvSpPr txBox="1">
            <a:spLocks noGrp="1"/>
          </p:cNvSpPr>
          <p:nvPr>
            <p:ph type="body" idx="4"/>
          </p:nvPr>
        </p:nvSpPr>
        <p:spPr>
          <a:xfrm>
            <a:off x="1179368" y="3183073"/>
            <a:ext cx="3256200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9"/>
          <p:cNvSpPr txBox="1">
            <a:spLocks noGrp="1"/>
          </p:cNvSpPr>
          <p:nvPr>
            <p:ph type="body" idx="5"/>
          </p:nvPr>
        </p:nvSpPr>
        <p:spPr>
          <a:xfrm>
            <a:off x="1179368" y="2752000"/>
            <a:ext cx="3256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9"/>
          <p:cNvSpPr txBox="1">
            <a:spLocks noGrp="1"/>
          </p:cNvSpPr>
          <p:nvPr>
            <p:ph type="body" idx="6"/>
          </p:nvPr>
        </p:nvSpPr>
        <p:spPr>
          <a:xfrm>
            <a:off x="4736305" y="1425789"/>
            <a:ext cx="3215700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9"/>
          <p:cNvSpPr txBox="1">
            <a:spLocks noGrp="1"/>
          </p:cNvSpPr>
          <p:nvPr>
            <p:ph type="body" idx="7"/>
          </p:nvPr>
        </p:nvSpPr>
        <p:spPr>
          <a:xfrm>
            <a:off x="4736305" y="2752000"/>
            <a:ext cx="3215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9"/>
          <p:cNvSpPr txBox="1">
            <a:spLocks noGrp="1"/>
          </p:cNvSpPr>
          <p:nvPr>
            <p:ph type="body" idx="8"/>
          </p:nvPr>
        </p:nvSpPr>
        <p:spPr>
          <a:xfrm>
            <a:off x="4736305" y="3183073"/>
            <a:ext cx="3215700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9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4" name="Google Shape;384;p49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5" name="Google Shape;38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9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49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9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9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3">
  <p:cSld name="OBJECT_4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5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3" name="Google Shape;39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50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5" name="Google Shape;39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0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50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0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buNone/>
              <a:defRPr sz="1100"/>
            </a:lvl1pPr>
            <a:lvl2pPr lvl="1" rtl="0">
              <a:buNone/>
              <a:defRPr sz="1100"/>
            </a:lvl2pPr>
            <a:lvl3pPr lvl="2" rtl="0">
              <a:buNone/>
              <a:defRPr sz="1100"/>
            </a:lvl3pPr>
            <a:lvl4pPr lvl="3" rtl="0">
              <a:buNone/>
              <a:defRPr sz="1100"/>
            </a:lvl4pPr>
            <a:lvl5pPr lvl="4" rtl="0">
              <a:buNone/>
              <a:defRPr sz="1100"/>
            </a:lvl5pPr>
            <a:lvl6pPr lvl="5" rtl="0">
              <a:buNone/>
              <a:defRPr sz="1100"/>
            </a:lvl6pPr>
            <a:lvl7pPr lvl="6" rtl="0">
              <a:buNone/>
              <a:defRPr sz="1100"/>
            </a:lvl7pPr>
            <a:lvl8pPr lvl="7" rtl="0">
              <a:buNone/>
              <a:defRPr sz="1100"/>
            </a:lvl8pPr>
            <a:lvl9pPr lvl="8" rtl="0">
              <a:buNone/>
              <a:defRPr sz="11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4">
  <p:cSld name="OBJECT_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2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52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4" name="Google Shape;404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52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6" name="Google Shape;40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52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5">
  <p:cSld name="OBJECT_6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3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53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3" name="Google Shape;41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53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5" name="Google Shape;41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3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53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3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6">
  <p:cSld name="OBJECT_7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4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54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2" name="Google Shape;42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54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4" name="Google Shape;42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4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54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4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7">
  <p:cSld name="OBJECT_8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5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1" name="Google Shape;43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55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3" name="Google Shape;4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5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55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5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8">
  <p:cSld name="OBJECT_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5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56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2" name="Google Shape;44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56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6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bullets 9">
  <p:cSld name="OBJECT_10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7"/>
          <p:cNvSpPr txBox="1">
            <a:spLocks noGrp="1"/>
          </p:cNvSpPr>
          <p:nvPr>
            <p:ph type="body" idx="1"/>
          </p:nvPr>
        </p:nvSpPr>
        <p:spPr>
          <a:xfrm>
            <a:off x="878231" y="1623694"/>
            <a:ext cx="7086600" cy="28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5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9" name="Google Shape;44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51896" y="4514850"/>
            <a:ext cx="1072609" cy="565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57"/>
          <p:cNvCxnSpPr/>
          <p:nvPr/>
        </p:nvCxnSpPr>
        <p:spPr>
          <a:xfrm>
            <a:off x="878235" y="4714641"/>
            <a:ext cx="0" cy="207600"/>
          </a:xfrm>
          <a:prstGeom prst="straightConnector1">
            <a:avLst/>
          </a:prstGeom>
          <a:noFill/>
          <a:ln w="127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1" name="Google Shape;45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7338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7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" name="Google Shape;453;p57"/>
          <p:cNvSpPr/>
          <p:nvPr/>
        </p:nvSpPr>
        <p:spPr>
          <a:xfrm>
            <a:off x="1041900" y="4681669"/>
            <a:ext cx="30846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7"/>
          <p:cNvSpPr txBox="1"/>
          <p:nvPr/>
        </p:nvSpPr>
        <p:spPr>
          <a:xfrm>
            <a:off x="1119563" y="4714650"/>
            <a:ext cx="3102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Kempelen Institute of Intelligent Technologies</a:t>
            </a:r>
            <a:endParaRPr sz="9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Noto Sans Symbols"/>
              <a:buChar char="•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00" b="1" i="0" u="none" strike="noStrike" cap="none">
                <a:solidFill>
                  <a:srgbClr val="B21230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3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6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hyperlink" Target="http://www.kinit.sk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hyperlink" Target="http://www.kinit.sk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hyperlink" Target="https://arxiv.org/abs/2402.1074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"/>
          <p:cNvSpPr txBox="1">
            <a:spLocks noGrp="1"/>
          </p:cNvSpPr>
          <p:nvPr>
            <p:ph type="subTitle" idx="1"/>
          </p:nvPr>
        </p:nvSpPr>
        <p:spPr>
          <a:xfrm>
            <a:off x="1248150" y="2907800"/>
            <a:ext cx="2668500" cy="486900"/>
          </a:xfrm>
          <a:prstGeom prst="rect">
            <a:avLst/>
          </a:prstGeom>
        </p:spPr>
        <p:txBody>
          <a:bodyPr spcFirstLastPara="1" wrap="square" lIns="342900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000"/>
                </a:solidFill>
              </a:rPr>
              <a:t>EGU24-4445 | ESSI1.3</a:t>
            </a:r>
            <a:endParaRPr/>
          </a:p>
        </p:txBody>
      </p:sp>
      <p:sp>
        <p:nvSpPr>
          <p:cNvPr id="461" name="Google Shape;461;p58"/>
          <p:cNvSpPr txBox="1">
            <a:spLocks noGrp="1"/>
          </p:cNvSpPr>
          <p:nvPr>
            <p:ph type="title"/>
          </p:nvPr>
        </p:nvSpPr>
        <p:spPr>
          <a:xfrm>
            <a:off x="1172725" y="1042425"/>
            <a:ext cx="6275100" cy="176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" sz="2700"/>
              <a:t>Fully Differentiable Physics-informed Lagrangian Convolutional Neural Network for Precipitation Nowcasting</a:t>
            </a:r>
            <a:endParaRPr sz="2700"/>
          </a:p>
        </p:txBody>
      </p:sp>
      <p:sp>
        <p:nvSpPr>
          <p:cNvPr id="462" name="Google Shape;462;p58"/>
          <p:cNvSpPr txBox="1">
            <a:spLocks noGrp="1"/>
          </p:cNvSpPr>
          <p:nvPr>
            <p:ph type="body" idx="2"/>
          </p:nvPr>
        </p:nvSpPr>
        <p:spPr>
          <a:xfrm>
            <a:off x="3916650" y="2907800"/>
            <a:ext cx="3339000" cy="486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Peter Pavlík</a:t>
            </a:r>
            <a:r>
              <a:rPr lang="en"/>
              <a:t>, Martin Výboh, Anna Bou Ezzeddine, and Viera Rozinajová</a:t>
            </a:r>
            <a:endParaRPr/>
          </a:p>
        </p:txBody>
      </p:sp>
      <p:pic>
        <p:nvPicPr>
          <p:cNvPr id="463" name="Google Shape;4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0425" y="666750"/>
            <a:ext cx="923576" cy="12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7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</a:pPr>
            <a:r>
              <a:rPr lang="en"/>
              <a:t>Precipitation Nowcasting U-Net</a:t>
            </a:r>
            <a:endParaRPr/>
          </a:p>
        </p:txBody>
      </p:sp>
      <p:sp>
        <p:nvSpPr>
          <p:cNvPr id="532" name="Google Shape;532;p6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533" name="Google Shape;533;p67"/>
          <p:cNvPicPr preferRelativeResize="0"/>
          <p:nvPr/>
        </p:nvPicPr>
        <p:blipFill rotWithShape="1">
          <a:blip r:embed="rId3">
            <a:alphaModFix/>
          </a:blip>
          <a:srcRect l="10591" t="28625" r="38318" b="29165"/>
          <a:stretch/>
        </p:blipFill>
        <p:spPr>
          <a:xfrm>
            <a:off x="991012" y="1255931"/>
            <a:ext cx="7161976" cy="286023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7"/>
          <p:cNvSpPr txBox="1"/>
          <p:nvPr/>
        </p:nvSpPr>
        <p:spPr>
          <a:xfrm>
            <a:off x="1251311" y="3642268"/>
            <a:ext cx="29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Real</a:t>
            </a:r>
            <a:endParaRPr sz="170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535" name="Google Shape;535;p67"/>
          <p:cNvSpPr txBox="1"/>
          <p:nvPr/>
        </p:nvSpPr>
        <p:spPr>
          <a:xfrm>
            <a:off x="5096522" y="3642268"/>
            <a:ext cx="29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Prediction</a:t>
            </a:r>
            <a:endParaRPr sz="170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8"/>
          <p:cNvSpPr txBox="1">
            <a:spLocks noGrp="1"/>
          </p:cNvSpPr>
          <p:nvPr>
            <p:ph type="title"/>
          </p:nvPr>
        </p:nvSpPr>
        <p:spPr>
          <a:xfrm>
            <a:off x="1143000" y="1345631"/>
            <a:ext cx="6712500" cy="1806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"/>
              <a:buFont typeface="Arial"/>
              <a:buNone/>
            </a:pPr>
            <a:r>
              <a:rPr lang="en"/>
              <a:t>Premise II: Traditional Extrapolation-based Nowcasting</a:t>
            </a:r>
            <a:endParaRPr/>
          </a:p>
        </p:txBody>
      </p:sp>
      <p:sp>
        <p:nvSpPr>
          <p:cNvPr id="542" name="Google Shape;542;p6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49" name="Google Shape;549;p69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Simple Lagrangian Persistence</a:t>
            </a:r>
            <a:endParaRPr/>
          </a:p>
        </p:txBody>
      </p:sp>
      <p:sp>
        <p:nvSpPr>
          <p:cNvPr id="550" name="Google Shape;550;p69"/>
          <p:cNvSpPr txBox="1"/>
          <p:nvPr/>
        </p:nvSpPr>
        <p:spPr>
          <a:xfrm>
            <a:off x="878231" y="1375144"/>
            <a:ext cx="1653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Take the last precipitation observation</a:t>
            </a:r>
            <a:endParaRPr sz="1500"/>
          </a:p>
        </p:txBody>
      </p:sp>
      <p:pic>
        <p:nvPicPr>
          <p:cNvPr id="551" name="Google Shape;55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055" y="1375134"/>
            <a:ext cx="3771899" cy="296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69"/>
          <p:cNvSpPr txBox="1"/>
          <p:nvPr/>
        </p:nvSpPr>
        <p:spPr>
          <a:xfrm>
            <a:off x="878231" y="2435044"/>
            <a:ext cx="1653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Estimate motion field with the Lukas-Kanade algorithm</a:t>
            </a:r>
            <a:endParaRPr sz="1500"/>
          </a:p>
        </p:txBody>
      </p:sp>
      <p:sp>
        <p:nvSpPr>
          <p:cNvPr id="553" name="Google Shape;553;p69"/>
          <p:cNvSpPr txBox="1"/>
          <p:nvPr/>
        </p:nvSpPr>
        <p:spPr>
          <a:xfrm>
            <a:off x="878231" y="3725644"/>
            <a:ext cx="165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Extrapolate</a:t>
            </a:r>
            <a:endParaRPr sz="1500"/>
          </a:p>
        </p:txBody>
      </p:sp>
      <p:pic>
        <p:nvPicPr>
          <p:cNvPr id="554" name="Google Shape;55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6055" y="1375134"/>
            <a:ext cx="3771899" cy="296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6055" y="1375134"/>
            <a:ext cx="3771899" cy="296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LUPIN Motivation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568" name="Google Shape;56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700" y="125825"/>
            <a:ext cx="6114601" cy="34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1"/>
          <p:cNvSpPr txBox="1"/>
          <p:nvPr/>
        </p:nvSpPr>
        <p:spPr>
          <a:xfrm>
            <a:off x="508500" y="3704150"/>
            <a:ext cx="863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Ritvanen, Jenna, et al. "</a:t>
            </a:r>
            <a:r>
              <a:rPr lang="en" i="1"/>
              <a:t>Advection-free convolutional neural network for convective rainfall nowcasting.</a:t>
            </a:r>
            <a:r>
              <a:rPr lang="en"/>
              <a:t>" IEEE Journal of Selected Topics in Applied Earth Observations and Remote Sensing 16 (2023): 1654-1667.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2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Lagrangian CNN</a:t>
            </a:r>
            <a:endParaRPr/>
          </a:p>
        </p:txBody>
      </p:sp>
      <p:sp>
        <p:nvSpPr>
          <p:cNvPr id="575" name="Google Shape;575;p72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110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separates the learning of rainfall growth and decay from motion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advection motion field is used to transform the input into the Lagrangian coordinate system, where a U-Net processes the temporally differenced advection-free inputs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model outperformed a benchmark U-Net-based RainNet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the motion field being a product of a non-differentiable optical flow method, it can not be trained in an end-to-end approach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3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Lagrangian (Double) U-Net for Physics-Informed Nowcasting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839" y="0"/>
            <a:ext cx="23331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4"/>
          <p:cNvSpPr/>
          <p:nvPr/>
        </p:nvSpPr>
        <p:spPr>
          <a:xfrm>
            <a:off x="2602375" y="2431000"/>
            <a:ext cx="1502100" cy="8259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1 Motion Field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U-Net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8" name="Google Shape;58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975" y="1946550"/>
            <a:ext cx="1796600" cy="1794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p74"/>
          <p:cNvCxnSpPr>
            <a:stCxn id="587" idx="3"/>
            <a:endCxn id="588" idx="1"/>
          </p:cNvCxnSpPr>
          <p:nvPr/>
        </p:nvCxnSpPr>
        <p:spPr>
          <a:xfrm>
            <a:off x="4104475" y="2843950"/>
            <a:ext cx="550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90" name="Google Shape;590;p74"/>
          <p:cNvGrpSpPr/>
          <p:nvPr/>
        </p:nvGrpSpPr>
        <p:grpSpPr>
          <a:xfrm>
            <a:off x="277184" y="1957829"/>
            <a:ext cx="1774390" cy="1772234"/>
            <a:chOff x="869523" y="1013172"/>
            <a:chExt cx="2558601" cy="2555492"/>
          </a:xfrm>
        </p:grpSpPr>
        <p:grpSp>
          <p:nvGrpSpPr>
            <p:cNvPr id="591" name="Google Shape;591;p74"/>
            <p:cNvGrpSpPr/>
            <p:nvPr/>
          </p:nvGrpSpPr>
          <p:grpSpPr>
            <a:xfrm>
              <a:off x="869523" y="1013172"/>
              <a:ext cx="2558601" cy="2555492"/>
              <a:chOff x="263900" y="383994"/>
              <a:chExt cx="4052267" cy="4047342"/>
            </a:xfrm>
          </p:grpSpPr>
          <p:pic>
            <p:nvPicPr>
              <p:cNvPr id="592" name="Google Shape;592;p7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63900" y="383994"/>
                <a:ext cx="2452952" cy="2448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3" name="Google Shape;593;p7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83763" y="703857"/>
                <a:ext cx="2452952" cy="2448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4" name="Google Shape;594;p7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03626" y="1023713"/>
                <a:ext cx="2452953" cy="2448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5" name="Google Shape;595;p7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223489" y="1343582"/>
                <a:ext cx="2452953" cy="2448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6" name="Google Shape;596;p74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1543351" y="1663451"/>
                <a:ext cx="2452952" cy="2448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7" name="Google Shape;597;p74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863214" y="1983301"/>
                <a:ext cx="2452952" cy="24480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98" name="Google Shape;598;p74"/>
            <p:cNvSpPr/>
            <p:nvPr/>
          </p:nvSpPr>
          <p:spPr>
            <a:xfrm>
              <a:off x="869525" y="1013175"/>
              <a:ext cx="2558400" cy="25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cxnSp>
        <p:nvCxnSpPr>
          <p:cNvPr id="599" name="Google Shape;599;p74"/>
          <p:cNvCxnSpPr>
            <a:stCxn id="598" idx="3"/>
            <a:endCxn id="587" idx="1"/>
          </p:cNvCxnSpPr>
          <p:nvPr/>
        </p:nvCxnSpPr>
        <p:spPr>
          <a:xfrm>
            <a:off x="2051436" y="2843916"/>
            <a:ext cx="5508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0" name="Google Shape;600;p74"/>
          <p:cNvSpPr txBox="1"/>
          <p:nvPr/>
        </p:nvSpPr>
        <p:spPr>
          <a:xfrm>
            <a:off x="202575" y="1402150"/>
            <a:ext cx="211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precipitation fields</a:t>
            </a:r>
            <a:endParaRPr i="1">
              <a:solidFill>
                <a:srgbClr val="595959"/>
              </a:solidFill>
            </a:endParaRPr>
          </a:p>
        </p:txBody>
      </p:sp>
      <p:sp>
        <p:nvSpPr>
          <p:cNvPr id="601" name="Google Shape;601;p74"/>
          <p:cNvSpPr txBox="1"/>
          <p:nvPr/>
        </p:nvSpPr>
        <p:spPr>
          <a:xfrm>
            <a:off x="4513475" y="1402150"/>
            <a:ext cx="198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advection motion field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602" name="Google Shape;602;p74" title="[0,0,0,&quot;https://www.codecogs.com/eqnedit.php?latex=%5CPsi#0&quot;]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12800" y="3368995"/>
            <a:ext cx="273675" cy="2848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09" name="Google Shape;609;p75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5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Field U-Net</a:t>
            </a:r>
            <a:endParaRPr/>
          </a:p>
        </p:txBody>
      </p:sp>
      <p:sp>
        <p:nvSpPr>
          <p:cNvPr id="610" name="Google Shape;610;p75"/>
          <p:cNvSpPr/>
          <p:nvPr/>
        </p:nvSpPr>
        <p:spPr>
          <a:xfrm>
            <a:off x="4347319" y="2459025"/>
            <a:ext cx="946200" cy="65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1" name="Google Shape;611;p75"/>
          <p:cNvPicPr preferRelativeResize="0"/>
          <p:nvPr/>
        </p:nvPicPr>
        <p:blipFill rotWithShape="1">
          <a:blip r:embed="rId3">
            <a:alphaModFix/>
          </a:blip>
          <a:srcRect l="16853" t="12142" r="25172" b="10958"/>
          <a:stretch/>
        </p:blipFill>
        <p:spPr>
          <a:xfrm>
            <a:off x="878225" y="1182300"/>
            <a:ext cx="3140250" cy="3124075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12" name="Google Shape;61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375" y="1182500"/>
            <a:ext cx="3111626" cy="3091769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839" y="0"/>
            <a:ext cx="23331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050" y="1488900"/>
            <a:ext cx="1796600" cy="1794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76"/>
          <p:cNvGrpSpPr/>
          <p:nvPr/>
        </p:nvGrpSpPr>
        <p:grpSpPr>
          <a:xfrm>
            <a:off x="214259" y="1500179"/>
            <a:ext cx="1774390" cy="1772234"/>
            <a:chOff x="869523" y="1013172"/>
            <a:chExt cx="2558601" cy="2555492"/>
          </a:xfrm>
        </p:grpSpPr>
        <p:grpSp>
          <p:nvGrpSpPr>
            <p:cNvPr id="620" name="Google Shape;620;p76"/>
            <p:cNvGrpSpPr/>
            <p:nvPr/>
          </p:nvGrpSpPr>
          <p:grpSpPr>
            <a:xfrm>
              <a:off x="869523" y="1013172"/>
              <a:ext cx="2558601" cy="2555492"/>
              <a:chOff x="263900" y="383994"/>
              <a:chExt cx="4052267" cy="4047342"/>
            </a:xfrm>
          </p:grpSpPr>
          <p:pic>
            <p:nvPicPr>
              <p:cNvPr id="621" name="Google Shape;621;p7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63900" y="383994"/>
                <a:ext cx="2452952" cy="2448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2" name="Google Shape;622;p7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83763" y="703857"/>
                <a:ext cx="2452952" cy="2448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3" name="Google Shape;623;p7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903626" y="1023713"/>
                <a:ext cx="2452953" cy="2448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4" name="Google Shape;624;p7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223489" y="1343582"/>
                <a:ext cx="2452953" cy="2448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5" name="Google Shape;625;p7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1543351" y="1663451"/>
                <a:ext cx="2452952" cy="2448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6" name="Google Shape;626;p7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863214" y="1983301"/>
                <a:ext cx="2452952" cy="24480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7" name="Google Shape;627;p76"/>
            <p:cNvSpPr/>
            <p:nvPr/>
          </p:nvSpPr>
          <p:spPr>
            <a:xfrm>
              <a:off x="869525" y="1013175"/>
              <a:ext cx="2558400" cy="25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28" name="Google Shape;628;p76"/>
          <p:cNvSpPr/>
          <p:nvPr/>
        </p:nvSpPr>
        <p:spPr>
          <a:xfrm>
            <a:off x="2539450" y="3373100"/>
            <a:ext cx="1502100" cy="8259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2 Transform to Lagrangian Coordinates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29" name="Google Shape;629;p76"/>
          <p:cNvCxnSpPr>
            <a:stCxn id="627" idx="2"/>
            <a:endCxn id="628" idx="1"/>
          </p:cNvCxnSpPr>
          <p:nvPr/>
        </p:nvCxnSpPr>
        <p:spPr>
          <a:xfrm rot="-5400000" flipH="1">
            <a:off x="1563686" y="2810051"/>
            <a:ext cx="513600" cy="14382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0" name="Google Shape;630;p76"/>
          <p:cNvCxnSpPr>
            <a:stCxn id="618" idx="2"/>
            <a:endCxn id="628" idx="3"/>
          </p:cNvCxnSpPr>
          <p:nvPr/>
        </p:nvCxnSpPr>
        <p:spPr>
          <a:xfrm rot="5400000">
            <a:off x="4514900" y="2810451"/>
            <a:ext cx="502200" cy="14487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76"/>
          <p:cNvCxnSpPr>
            <a:endCxn id="628" idx="1"/>
          </p:cNvCxnSpPr>
          <p:nvPr/>
        </p:nvCxnSpPr>
        <p:spPr>
          <a:xfrm>
            <a:off x="2335750" y="3785750"/>
            <a:ext cx="203700" cy="3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p76"/>
          <p:cNvCxnSpPr>
            <a:endCxn id="628" idx="3"/>
          </p:cNvCxnSpPr>
          <p:nvPr/>
        </p:nvCxnSpPr>
        <p:spPr>
          <a:xfrm flipH="1">
            <a:off x="4041550" y="3785750"/>
            <a:ext cx="322500" cy="3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76"/>
          <p:cNvSpPr txBox="1"/>
          <p:nvPr/>
        </p:nvSpPr>
        <p:spPr>
          <a:xfrm>
            <a:off x="139650" y="944500"/>
            <a:ext cx="211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precipitation fields</a:t>
            </a:r>
            <a:endParaRPr i="1">
              <a:solidFill>
                <a:srgbClr val="595959"/>
              </a:solidFill>
            </a:endParaRPr>
          </a:p>
        </p:txBody>
      </p:sp>
      <p:sp>
        <p:nvSpPr>
          <p:cNvPr id="634" name="Google Shape;634;p76"/>
          <p:cNvSpPr txBox="1"/>
          <p:nvPr/>
        </p:nvSpPr>
        <p:spPr>
          <a:xfrm>
            <a:off x="4450550" y="944500"/>
            <a:ext cx="198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advection motion field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635" name="Google Shape;635;p76" title="[0,0,0,&quot;https://www.codecogs.com/eqnedit.php?latex=%5CPsi#0&quot;]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9875" y="2911345"/>
            <a:ext cx="273675" cy="2848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636" name="Google Shape;636;p76" title="[0,0,0,&quot;https://www.codecogs.com/eqnedit.php?latex=%5Cboldsymbol%7Bu%7D#0&quot;]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38775" y="3007399"/>
            <a:ext cx="273675" cy="200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9"/>
          <p:cNvSpPr txBox="1">
            <a:spLocks noGrp="1"/>
          </p:cNvSpPr>
          <p:nvPr>
            <p:ph type="body" idx="1"/>
          </p:nvPr>
        </p:nvSpPr>
        <p:spPr>
          <a:xfrm>
            <a:off x="878225" y="1623700"/>
            <a:ext cx="4376400" cy="284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1800">
                <a:solidFill>
                  <a:schemeClr val="dk1"/>
                </a:solidFill>
              </a:rPr>
              <a:t>Using machine learning in precipitation nowcasting</a:t>
            </a:r>
            <a:endParaRPr sz="1800"/>
          </a:p>
        </p:txBody>
      </p:sp>
      <p:sp>
        <p:nvSpPr>
          <p:cNvPr id="469" name="Google Shape;469;p59"/>
          <p:cNvSpPr txBox="1">
            <a:spLocks noGrp="1"/>
          </p:cNvSpPr>
          <p:nvPr>
            <p:ph type="title"/>
          </p:nvPr>
        </p:nvSpPr>
        <p:spPr>
          <a:xfrm>
            <a:off x="878227" y="675500"/>
            <a:ext cx="4510200" cy="107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it all about?</a:t>
            </a:r>
            <a:endParaRPr/>
          </a:p>
        </p:txBody>
      </p:sp>
      <p:sp>
        <p:nvSpPr>
          <p:cNvPr id="470" name="Google Shape;470;p5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471" name="Google Shape;471;p59"/>
          <p:cNvPicPr preferRelativeResize="0"/>
          <p:nvPr/>
        </p:nvPicPr>
        <p:blipFill rotWithShape="1">
          <a:blip r:embed="rId3">
            <a:alphaModFix/>
          </a:blip>
          <a:srcRect l="12346" t="14397" r="52288" b="14680"/>
          <a:stretch/>
        </p:blipFill>
        <p:spPr>
          <a:xfrm>
            <a:off x="5388550" y="675500"/>
            <a:ext cx="3526848" cy="353635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9"/>
          <p:cNvSpPr txBox="1">
            <a:spLocks noGrp="1"/>
          </p:cNvSpPr>
          <p:nvPr>
            <p:ph type="body" idx="1"/>
          </p:nvPr>
        </p:nvSpPr>
        <p:spPr>
          <a:xfrm>
            <a:off x="878225" y="2286825"/>
            <a:ext cx="4376400" cy="2182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Char char="▪"/>
            </a:pPr>
            <a:r>
              <a:rPr lang="en" sz="1800">
                <a:solidFill>
                  <a:schemeClr val="dk1"/>
                </a:solidFill>
              </a:rPr>
              <a:t>Applying deep learning computer vision approaches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Char char="▪"/>
            </a:pPr>
            <a:r>
              <a:rPr lang="en" sz="1800">
                <a:solidFill>
                  <a:schemeClr val="dk1"/>
                </a:solidFill>
              </a:rPr>
              <a:t>Combining data-driven learning with physics-informed domain knowledge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43" name="Google Shape;643;p77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5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 to Lagrangian (Advection-free)</a:t>
            </a:r>
            <a:endParaRPr/>
          </a:p>
        </p:txBody>
      </p:sp>
      <p:sp>
        <p:nvSpPr>
          <p:cNvPr id="644" name="Google Shape;644;p77"/>
          <p:cNvSpPr/>
          <p:nvPr/>
        </p:nvSpPr>
        <p:spPr>
          <a:xfrm>
            <a:off x="4177225" y="2306475"/>
            <a:ext cx="875700" cy="875700"/>
          </a:xfrm>
          <a:prstGeom prst="mathPlus">
            <a:avLst>
              <a:gd name="adj1" fmla="val 2352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5" name="Google Shape;645;p77"/>
          <p:cNvPicPr preferRelativeResize="0"/>
          <p:nvPr/>
        </p:nvPicPr>
        <p:blipFill rotWithShape="1">
          <a:blip r:embed="rId3">
            <a:alphaModFix/>
          </a:blip>
          <a:srcRect l="16853" t="12142" r="25172" b="10958"/>
          <a:stretch/>
        </p:blipFill>
        <p:spPr>
          <a:xfrm>
            <a:off x="878225" y="1182300"/>
            <a:ext cx="3140250" cy="3124075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6" name="Google Shape;64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875" y="1198450"/>
            <a:ext cx="3111626" cy="3091769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53" name="Google Shape;653;p78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5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 to Lagrangian (Advection-free)</a:t>
            </a:r>
            <a:endParaRPr/>
          </a:p>
        </p:txBody>
      </p:sp>
      <p:sp>
        <p:nvSpPr>
          <p:cNvPr id="654" name="Google Shape;654;p78"/>
          <p:cNvSpPr/>
          <p:nvPr/>
        </p:nvSpPr>
        <p:spPr>
          <a:xfrm>
            <a:off x="4167375" y="2451169"/>
            <a:ext cx="946200" cy="65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5" name="Google Shape;655;p78"/>
          <p:cNvPicPr preferRelativeResize="0"/>
          <p:nvPr/>
        </p:nvPicPr>
        <p:blipFill rotWithShape="1">
          <a:blip r:embed="rId3">
            <a:alphaModFix/>
          </a:blip>
          <a:srcRect l="16853" t="12142" r="25172" b="10958"/>
          <a:stretch/>
        </p:blipFill>
        <p:spPr>
          <a:xfrm>
            <a:off x="878225" y="1182300"/>
            <a:ext cx="3140250" cy="3124075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6" name="Google Shape;656;p78"/>
          <p:cNvPicPr preferRelativeResize="0"/>
          <p:nvPr/>
        </p:nvPicPr>
        <p:blipFill rotWithShape="1">
          <a:blip r:embed="rId4">
            <a:alphaModFix/>
          </a:blip>
          <a:srcRect l="16842" t="12326" r="25617" b="10780"/>
          <a:stretch/>
        </p:blipFill>
        <p:spPr>
          <a:xfrm>
            <a:off x="5262475" y="1182300"/>
            <a:ext cx="3117106" cy="3124075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9"/>
          <p:cNvSpPr/>
          <p:nvPr/>
        </p:nvSpPr>
        <p:spPr>
          <a:xfrm>
            <a:off x="534799" y="156842"/>
            <a:ext cx="1586100" cy="1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2" name="Google Shape;66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839" y="0"/>
            <a:ext cx="23331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07" y="156826"/>
            <a:ext cx="959940" cy="97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184" y="281338"/>
            <a:ext cx="959940" cy="97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361" y="405850"/>
            <a:ext cx="959940" cy="97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538" y="530362"/>
            <a:ext cx="959940" cy="97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5716" y="654874"/>
            <a:ext cx="959940" cy="97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0893" y="779386"/>
            <a:ext cx="959940" cy="973131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9"/>
          <p:cNvSpPr/>
          <p:nvPr/>
        </p:nvSpPr>
        <p:spPr>
          <a:xfrm>
            <a:off x="545950" y="2045303"/>
            <a:ext cx="1563900" cy="7293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3 Estimate Time Derivative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70" name="Google Shape;670;p79"/>
          <p:cNvGrpSpPr/>
          <p:nvPr/>
        </p:nvGrpSpPr>
        <p:grpSpPr>
          <a:xfrm>
            <a:off x="544561" y="3067558"/>
            <a:ext cx="1566752" cy="1564485"/>
            <a:chOff x="1186525" y="10185525"/>
            <a:chExt cx="6591300" cy="6581763"/>
          </a:xfrm>
        </p:grpSpPr>
        <p:pic>
          <p:nvPicPr>
            <p:cNvPr id="671" name="Google Shape;671;p7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86525" y="10185525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7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43725" y="106427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7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100925" y="110999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7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558125" y="115571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7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015325" y="120143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6" name="Google Shape;676;p79"/>
            <p:cNvSpPr/>
            <p:nvPr/>
          </p:nvSpPr>
          <p:spPr>
            <a:xfrm>
              <a:off x="1186525" y="10185525"/>
              <a:ext cx="6591300" cy="6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7" name="Google Shape;677;p79"/>
          <p:cNvCxnSpPr>
            <a:stCxn id="661" idx="2"/>
            <a:endCxn id="669" idx="0"/>
          </p:cNvCxnSpPr>
          <p:nvPr/>
        </p:nvCxnSpPr>
        <p:spPr>
          <a:xfrm>
            <a:off x="1327849" y="1752542"/>
            <a:ext cx="0" cy="292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8" name="Google Shape;678;p79"/>
          <p:cNvCxnSpPr>
            <a:stCxn id="669" idx="2"/>
            <a:endCxn id="676" idx="0"/>
          </p:cNvCxnSpPr>
          <p:nvPr/>
        </p:nvCxnSpPr>
        <p:spPr>
          <a:xfrm>
            <a:off x="1327900" y="2774603"/>
            <a:ext cx="0" cy="293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9" name="Google Shape;679;p79"/>
          <p:cNvSpPr txBox="1"/>
          <p:nvPr/>
        </p:nvSpPr>
        <p:spPr>
          <a:xfrm>
            <a:off x="2120325" y="1018850"/>
            <a:ext cx="29991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precipitation fields mapped to a reference field </a:t>
            </a:r>
            <a:r>
              <a:rPr lang="en" b="1" i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t+1</a:t>
            </a:r>
            <a:endParaRPr b="1">
              <a:solidFill>
                <a:srgbClr val="00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80" name="Google Shape;680;p79"/>
          <p:cNvSpPr txBox="1"/>
          <p:nvPr/>
        </p:nvSpPr>
        <p:spPr>
          <a:xfrm>
            <a:off x="2109852" y="4016450"/>
            <a:ext cx="316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differenced precipitation fields in Lagrangian coordinates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1" name="Google Shape;681;p79" title="[0,0,0,&quot;https://www.codecogs.com/eqnedit.php?latex=%5Cwidetilde%7B%5CPsi%7D#0&quot;]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812012" y="1323112"/>
            <a:ext cx="241616" cy="3599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682" name="Google Shape;682;p79" title="[0,0,0,&quot;https://www.codecogs.com/eqnedit.php?latex=%5CDelta%20%5Cwidetilde%7B%5CPsi%20%7D#0&quot;]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95103" y="4204283"/>
            <a:ext cx="547312" cy="3599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89" name="Google Shape;689;p80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5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 Time Derivative</a:t>
            </a:r>
            <a:endParaRPr/>
          </a:p>
        </p:txBody>
      </p:sp>
      <p:sp>
        <p:nvSpPr>
          <p:cNvPr id="690" name="Google Shape;690;p80"/>
          <p:cNvSpPr/>
          <p:nvPr/>
        </p:nvSpPr>
        <p:spPr>
          <a:xfrm>
            <a:off x="4158569" y="2459025"/>
            <a:ext cx="946200" cy="65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1" name="Google Shape;691;p80"/>
          <p:cNvPicPr preferRelativeResize="0"/>
          <p:nvPr/>
        </p:nvPicPr>
        <p:blipFill rotWithShape="1">
          <a:blip r:embed="rId3">
            <a:alphaModFix/>
          </a:blip>
          <a:srcRect l="16842" t="12326" r="25617" b="10780"/>
          <a:stretch/>
        </p:blipFill>
        <p:spPr>
          <a:xfrm>
            <a:off x="878225" y="1190450"/>
            <a:ext cx="3117106" cy="3124075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2" name="Google Shape;692;p80"/>
          <p:cNvPicPr preferRelativeResize="0"/>
          <p:nvPr/>
        </p:nvPicPr>
        <p:blipFill rotWithShape="1">
          <a:blip r:embed="rId4">
            <a:alphaModFix/>
          </a:blip>
          <a:srcRect l="16754" t="12202" r="25351" b="11198"/>
          <a:stretch/>
        </p:blipFill>
        <p:spPr>
          <a:xfrm>
            <a:off x="5268025" y="1205887"/>
            <a:ext cx="3117101" cy="3093221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839" y="0"/>
            <a:ext cx="233316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p81"/>
          <p:cNvGrpSpPr/>
          <p:nvPr/>
        </p:nvGrpSpPr>
        <p:grpSpPr>
          <a:xfrm>
            <a:off x="1011089" y="44772"/>
            <a:ext cx="1774378" cy="1771810"/>
            <a:chOff x="1186525" y="10185525"/>
            <a:chExt cx="6591300" cy="6581763"/>
          </a:xfrm>
        </p:grpSpPr>
        <p:pic>
          <p:nvPicPr>
            <p:cNvPr id="699" name="Google Shape;699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86525" y="10185525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8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43725" y="106427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8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00925" y="110999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8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558125" y="115571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8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015325" y="12014313"/>
              <a:ext cx="4762500" cy="475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81"/>
            <p:cNvSpPr/>
            <p:nvPr/>
          </p:nvSpPr>
          <p:spPr>
            <a:xfrm>
              <a:off x="1186525" y="10185525"/>
              <a:ext cx="6591300" cy="6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81"/>
          <p:cNvSpPr/>
          <p:nvPr/>
        </p:nvSpPr>
        <p:spPr>
          <a:xfrm>
            <a:off x="1011038" y="2148213"/>
            <a:ext cx="1774500" cy="8259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4 Advection-Free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U-Net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6" name="Google Shape;706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9975" y="3305738"/>
            <a:ext cx="1796600" cy="1793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7" name="Google Shape;707;p81"/>
          <p:cNvCxnSpPr>
            <a:stCxn id="704" idx="2"/>
            <a:endCxn id="705" idx="0"/>
          </p:cNvCxnSpPr>
          <p:nvPr/>
        </p:nvCxnSpPr>
        <p:spPr>
          <a:xfrm>
            <a:off x="1898278" y="1816565"/>
            <a:ext cx="0" cy="331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8" name="Google Shape;708;p81"/>
          <p:cNvCxnSpPr>
            <a:stCxn id="705" idx="2"/>
            <a:endCxn id="706" idx="0"/>
          </p:cNvCxnSpPr>
          <p:nvPr/>
        </p:nvCxnSpPr>
        <p:spPr>
          <a:xfrm>
            <a:off x="1898288" y="2974113"/>
            <a:ext cx="0" cy="331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9" name="Google Shape;709;p81"/>
          <p:cNvSpPr txBox="1"/>
          <p:nvPr/>
        </p:nvSpPr>
        <p:spPr>
          <a:xfrm>
            <a:off x="2783875" y="1277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differenced precipitation fields in Lagrangian coordinates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2796575" y="4483138"/>
            <a:ext cx="218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prediction of source-sink term at </a:t>
            </a:r>
            <a:r>
              <a:rPr lang="en" b="1" i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t+1</a:t>
            </a:r>
            <a:endParaRPr b="1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711" name="Google Shape;711;p81" title="[0,0,0,&quot;https://www.codecogs.com/eqnedit.php?latex=%5CDelta%20%5Cwidetilde%7B%5CPsi%20%7D#0&quot;]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87760" y="1332587"/>
            <a:ext cx="619914" cy="40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712" name="Google Shape;712;p81" title="[0,0,0,&quot;https://www.codecogs.com/eqnedit.php?latex=%5CDelta%20%5Cwidetilde%7B%5CPsi%7D_%7Bt%2B1%7D#0&quot;]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66225" y="4624437"/>
            <a:ext cx="854133" cy="387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2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719" name="Google Shape;719;p82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5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Advection-free U-Net</a:t>
            </a:r>
            <a:endParaRPr/>
          </a:p>
        </p:txBody>
      </p:sp>
      <p:sp>
        <p:nvSpPr>
          <p:cNvPr id="720" name="Google Shape;720;p82"/>
          <p:cNvSpPr/>
          <p:nvPr/>
        </p:nvSpPr>
        <p:spPr>
          <a:xfrm>
            <a:off x="4158569" y="2459025"/>
            <a:ext cx="946200" cy="65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1" name="Google Shape;721;p82"/>
          <p:cNvPicPr preferRelativeResize="0"/>
          <p:nvPr/>
        </p:nvPicPr>
        <p:blipFill rotWithShape="1">
          <a:blip r:embed="rId3">
            <a:alphaModFix/>
          </a:blip>
          <a:srcRect l="16754" t="12202" r="25351" b="11198"/>
          <a:stretch/>
        </p:blipFill>
        <p:spPr>
          <a:xfrm>
            <a:off x="878225" y="1205887"/>
            <a:ext cx="3117101" cy="3093221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2" name="Google Shape;7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024" y="1205873"/>
            <a:ext cx="3093225" cy="3093225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839" y="0"/>
            <a:ext cx="23331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150" y="780051"/>
            <a:ext cx="1796600" cy="179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8330" y="766007"/>
            <a:ext cx="1824740" cy="182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688" y="2570350"/>
            <a:ext cx="1796700" cy="1793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1" name="Google Shape;731;p83"/>
          <p:cNvCxnSpPr>
            <a:stCxn id="728" idx="3"/>
            <a:endCxn id="730" idx="0"/>
          </p:cNvCxnSpPr>
          <p:nvPr/>
        </p:nvCxnSpPr>
        <p:spPr>
          <a:xfrm>
            <a:off x="1999750" y="1676552"/>
            <a:ext cx="1289400" cy="8937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p83"/>
          <p:cNvCxnSpPr>
            <a:stCxn id="729" idx="1"/>
            <a:endCxn id="730" idx="0"/>
          </p:cNvCxnSpPr>
          <p:nvPr/>
        </p:nvCxnSpPr>
        <p:spPr>
          <a:xfrm flipH="1">
            <a:off x="3288930" y="1676552"/>
            <a:ext cx="1289400" cy="8937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3" name="Google Shape;733;p83"/>
          <p:cNvSpPr txBox="1"/>
          <p:nvPr/>
        </p:nvSpPr>
        <p:spPr>
          <a:xfrm>
            <a:off x="1988725" y="703850"/>
            <a:ext cx="218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prediction of source-sink term at </a:t>
            </a:r>
            <a:r>
              <a:rPr lang="en" b="1" i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t+1</a:t>
            </a:r>
            <a:endParaRPr b="1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734" name="Google Shape;734;p83"/>
          <p:cNvSpPr txBox="1"/>
          <p:nvPr/>
        </p:nvSpPr>
        <p:spPr>
          <a:xfrm>
            <a:off x="4177825" y="2962150"/>
            <a:ext cx="2225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final </a:t>
            </a: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nowcast </a:t>
            </a: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lang="en" b="1" i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t+1</a:t>
            </a: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 of source-sink term and the last observed field extrapolated by motion field </a:t>
            </a:r>
            <a:r>
              <a:rPr lang="en" b="1" i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u</a:t>
            </a:r>
            <a:endParaRPr b="1" i="1">
              <a:solidFill>
                <a:srgbClr val="00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735" name="Google Shape;735;p83"/>
          <p:cNvCxnSpPr>
            <a:endCxn id="730" idx="0"/>
          </p:cNvCxnSpPr>
          <p:nvPr/>
        </p:nvCxnSpPr>
        <p:spPr>
          <a:xfrm>
            <a:off x="3288738" y="2248450"/>
            <a:ext cx="300" cy="321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6" name="Google Shape;736;p83"/>
          <p:cNvSpPr/>
          <p:nvPr/>
        </p:nvSpPr>
        <p:spPr>
          <a:xfrm>
            <a:off x="2555538" y="1411500"/>
            <a:ext cx="1467000" cy="530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5 Addition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7" name="Google Shape;737;p83" title="[0,0,0,&quot;https://www.codecogs.com/eqnedit.php?latex=%5Cxi%5E%7B1%7D(%5CPsi_%7Bt%7D%2C%5Cboldsymbol%7Bu%7D)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4513" y="2174950"/>
            <a:ext cx="1072362" cy="32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738" name="Google Shape;738;p83" title="[0,0,0,&quot;https://www.codecogs.com/eqnedit.php?latex=%5CDelta%20%5Cwidetilde%7B%5CPsi%7D_%7Bt%2B1%7D#0&quot;]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9400" y="2098749"/>
            <a:ext cx="854133" cy="387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739" name="Google Shape;739;p83" title="[0,0,0,&quot;https://www.codecogs.com/eqnedit.php?latex=%5CPsi_%7Bt%2B1%7D#0&quot;]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16400" y="3994650"/>
            <a:ext cx="585216" cy="2926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84"/>
          <p:cNvPicPr preferRelativeResize="0"/>
          <p:nvPr/>
        </p:nvPicPr>
        <p:blipFill rotWithShape="1">
          <a:blip r:embed="rId3">
            <a:alphaModFix/>
          </a:blip>
          <a:srcRect t="1210" r="1195" b="-1209"/>
          <a:stretch/>
        </p:blipFill>
        <p:spPr>
          <a:xfrm>
            <a:off x="3359100" y="0"/>
            <a:ext cx="5784900" cy="5206426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4"/>
          <p:cNvSpPr txBox="1">
            <a:spLocks noGrp="1"/>
          </p:cNvSpPr>
          <p:nvPr>
            <p:ph type="title" idx="4294967295"/>
          </p:nvPr>
        </p:nvSpPr>
        <p:spPr>
          <a:xfrm>
            <a:off x="878231" y="675488"/>
            <a:ext cx="6836700" cy="107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Iterative Inference</a:t>
            </a:r>
            <a:endParaRPr/>
          </a:p>
        </p:txBody>
      </p:sp>
      <p:sp>
        <p:nvSpPr>
          <p:cNvPr id="746" name="Google Shape;746;p84"/>
          <p:cNvSpPr txBox="1">
            <a:spLocks noGrp="1"/>
          </p:cNvSpPr>
          <p:nvPr>
            <p:ph type="body" idx="4294967295"/>
          </p:nvPr>
        </p:nvSpPr>
        <p:spPr>
          <a:xfrm>
            <a:off x="802374" y="1467600"/>
            <a:ext cx="2956200" cy="279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Generate the next frame and feed it back as last input frame to generate nowcast for the next lead time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5"/>
          <p:cNvSpPr txBox="1">
            <a:spLocks noGrp="1"/>
          </p:cNvSpPr>
          <p:nvPr>
            <p:ph type="title"/>
          </p:nvPr>
        </p:nvSpPr>
        <p:spPr>
          <a:xfrm>
            <a:off x="1143000" y="1345631"/>
            <a:ext cx="6712500" cy="1806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"/>
              <a:buFont typeface="Arial"/>
              <a:buNone/>
            </a:pPr>
            <a:r>
              <a:rPr lang="en"/>
              <a:t>Implementation: How was it trained?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6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Reimplement semi-Lagrangian extrapolation in pyTorch to allow backpropagation of error</a:t>
            </a:r>
            <a:endParaRPr/>
          </a:p>
        </p:txBody>
      </p:sp>
      <p:sp>
        <p:nvSpPr>
          <p:cNvPr id="760" name="Google Shape;760;p86"/>
          <p:cNvSpPr txBox="1">
            <a:spLocks noGrp="1"/>
          </p:cNvSpPr>
          <p:nvPr>
            <p:ph type="body" idx="1"/>
          </p:nvPr>
        </p:nvSpPr>
        <p:spPr>
          <a:xfrm>
            <a:off x="877819" y="1467619"/>
            <a:ext cx="7008900" cy="279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pysteps/extrapolation/semilagrangian.py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implemented using numpy and scikitlearn interpolation.map_coordinates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based on </a:t>
            </a:r>
            <a:r>
              <a:rPr lang="en" i="1"/>
              <a:t>Scale-Dependence of the Predictability of Precipitation from Continental Radar Images. Part I: Description of the Methodology</a:t>
            </a:r>
            <a:r>
              <a:rPr lang="en"/>
              <a:t> (2002)</a:t>
            </a:r>
            <a:endParaRPr/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reimplementation in torch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torch operations are mostly the same as in numpy</a:t>
            </a:r>
            <a:endParaRPr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grid_sample operation is roughly analogous to scikitlearn map_coordinates (part of spatial transformer architecture)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8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>
            <a:spLocks noGrp="1"/>
          </p:cNvSpPr>
          <p:nvPr>
            <p:ph type="body" idx="1"/>
          </p:nvPr>
        </p:nvSpPr>
        <p:spPr>
          <a:xfrm>
            <a:off x="878225" y="1623700"/>
            <a:ext cx="5578800" cy="2845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Char char="▪"/>
            </a:pPr>
            <a:r>
              <a:rPr lang="en" sz="1800">
                <a:solidFill>
                  <a:schemeClr val="dk1"/>
                </a:solidFill>
              </a:rPr>
              <a:t>Draws from existing extrapolation-based nowcasting methods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Char char="▪"/>
            </a:pPr>
            <a:r>
              <a:rPr lang="en" sz="1800">
                <a:solidFill>
                  <a:schemeClr val="dk1"/>
                </a:solidFill>
              </a:rPr>
              <a:t>Performs the Lagrangian coordinate system transformation of the data in a fully differentiable manner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Char char="▪"/>
            </a:pPr>
            <a:r>
              <a:rPr lang="en" sz="1800">
                <a:solidFill>
                  <a:schemeClr val="dk1"/>
                </a:solidFill>
              </a:rPr>
              <a:t>Matches the performance of the chosen benchmark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8" name="Google Shape;478;p60"/>
          <p:cNvSpPr txBox="1">
            <a:spLocks noGrp="1"/>
          </p:cNvSpPr>
          <p:nvPr>
            <p:ph type="title"/>
          </p:nvPr>
        </p:nvSpPr>
        <p:spPr>
          <a:xfrm>
            <a:off x="878225" y="675500"/>
            <a:ext cx="5935200" cy="107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Lagrangian Double U-Net for Physics-Informed Nowcasting – LUPIN</a:t>
            </a:r>
            <a:endParaRPr/>
          </a:p>
        </p:txBody>
      </p:sp>
      <p:sp>
        <p:nvSpPr>
          <p:cNvPr id="479" name="Google Shape;479;p6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80" name="Google Shape;48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3363" y="0"/>
            <a:ext cx="23306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7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Extrapolation in pyTorch</a:t>
            </a:r>
            <a:endParaRPr/>
          </a:p>
        </p:txBody>
      </p:sp>
      <p:sp>
        <p:nvSpPr>
          <p:cNvPr id="768" name="Google Shape;768;p87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769" name="Google Shape;76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792" y="1467675"/>
            <a:ext cx="3400425" cy="277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792" y="1467666"/>
            <a:ext cx="3400425" cy="277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8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Lukas-Kanade motion field vs. learned</a:t>
            </a:r>
            <a:endParaRPr/>
          </a:p>
        </p:txBody>
      </p:sp>
      <p:sp>
        <p:nvSpPr>
          <p:cNvPr id="776" name="Google Shape;776;p8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777" name="Google Shape;77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688" y="1233544"/>
            <a:ext cx="3814050" cy="31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103" y="1233534"/>
            <a:ext cx="3814050" cy="3116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9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Physics-informed Motion Field Regularization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90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Physics-informed Regularization Based 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Conservation of Mass</a:t>
            </a:r>
            <a:endParaRPr/>
          </a:p>
        </p:txBody>
      </p:sp>
      <p:sp>
        <p:nvSpPr>
          <p:cNvPr id="789" name="Google Shape;789;p90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790" name="Google Shape;790;p90" title="[0,0,0,&quot;https://www.codecogs.com/eqnedit.php?latex=%5Cfrac%7B%5Cpartial%20u_x%7D%7B%5Cpartial%20x%7D%20%2B%20%5Cfrac%7B%5Cpartial%20u_y%7D%7B%5Cpartial%20y%7D%20%3D%200%20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769" y="2452383"/>
            <a:ext cx="2087777" cy="746262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90"/>
          <p:cNvSpPr txBox="1">
            <a:spLocks noGrp="1"/>
          </p:cNvSpPr>
          <p:nvPr>
            <p:ph type="body" idx="1"/>
          </p:nvPr>
        </p:nvSpPr>
        <p:spPr>
          <a:xfrm>
            <a:off x="804206" y="1465013"/>
            <a:ext cx="7086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2476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rgbClr val="FFC000"/>
              </a:buClr>
              <a:buSzPts val="1700"/>
              <a:buChar char="▪"/>
            </a:pPr>
            <a:r>
              <a:rPr lang="en"/>
              <a:t>The motion field should have no sources or sinks – the divergence should be zero</a:t>
            </a:r>
            <a:endParaRPr sz="1700"/>
          </a:p>
        </p:txBody>
      </p:sp>
      <p:pic>
        <p:nvPicPr>
          <p:cNvPr id="792" name="Google Shape;792;p90" title="[0,0,0,&quot;https://www.codecogs.com/eqnedit.php?latex=%5Cnabla%20%5Cboldsymbol%7Bu%7D%20%3D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450" y="2697638"/>
            <a:ext cx="877175" cy="2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91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Physics-informed Regularization Based 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Conservation of Mass</a:t>
            </a:r>
            <a:endParaRPr/>
          </a:p>
        </p:txBody>
      </p:sp>
      <p:sp>
        <p:nvSpPr>
          <p:cNvPr id="798" name="Google Shape;798;p9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799" name="Google Shape;799;p91" title="[0,0,0,&quot;https://www.codecogs.com/eqnedit.php?latex=%5Cfrac%7B%5Cpartial%20u_x%7D%7B%5Cpartial%20x%7D%20%2B%20%5Cfrac%7B%5Cpartial%20u_y%7D%7B%5Cpartial%20y%7D%20%3D%200%20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619" y="2367708"/>
            <a:ext cx="2087777" cy="746262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91"/>
          <p:cNvSpPr txBox="1">
            <a:spLocks noGrp="1"/>
          </p:cNvSpPr>
          <p:nvPr>
            <p:ph type="body" idx="1"/>
          </p:nvPr>
        </p:nvSpPr>
        <p:spPr>
          <a:xfrm>
            <a:off x="804206" y="1465013"/>
            <a:ext cx="7086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2476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rgbClr val="FFC000"/>
              </a:buClr>
              <a:buSzPts val="1700"/>
              <a:buChar char="▪"/>
            </a:pPr>
            <a:r>
              <a:rPr lang="en" sz="1700"/>
              <a:t>Compute discrete approximations of motion field partial derivatives using 2D convolutions with a sobel filter</a:t>
            </a:r>
            <a:endParaRPr sz="1700"/>
          </a:p>
        </p:txBody>
      </p:sp>
      <p:graphicFrame>
        <p:nvGraphicFramePr>
          <p:cNvPr id="801" name="Google Shape;801;p91"/>
          <p:cNvGraphicFramePr/>
          <p:nvPr/>
        </p:nvGraphicFramePr>
        <p:xfrm>
          <a:off x="2953369" y="3350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802" name="Google Shape;802;p91"/>
          <p:cNvCxnSpPr/>
          <p:nvPr/>
        </p:nvCxnSpPr>
        <p:spPr>
          <a:xfrm flipH="1">
            <a:off x="3543019" y="3130219"/>
            <a:ext cx="47100" cy="17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3" name="Google Shape;803;p91"/>
          <p:cNvCxnSpPr/>
          <p:nvPr/>
        </p:nvCxnSpPr>
        <p:spPr>
          <a:xfrm>
            <a:off x="4548488" y="3130219"/>
            <a:ext cx="47100" cy="17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04" name="Google Shape;804;p91"/>
          <p:cNvGraphicFramePr/>
          <p:nvPr/>
        </p:nvGraphicFramePr>
        <p:xfrm>
          <a:off x="4203375" y="3350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2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Physics-informed Regularization Based 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Conservation of Mass</a:t>
            </a:r>
            <a:endParaRPr/>
          </a:p>
        </p:txBody>
      </p:sp>
      <p:sp>
        <p:nvSpPr>
          <p:cNvPr id="810" name="Google Shape;810;p92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aphicFrame>
        <p:nvGraphicFramePr>
          <p:cNvPr id="811" name="Google Shape;811;p92"/>
          <p:cNvGraphicFramePr/>
          <p:nvPr/>
        </p:nvGraphicFramePr>
        <p:xfrm>
          <a:off x="2841413" y="3331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12" name="Google Shape;812;p92"/>
          <p:cNvGraphicFramePr/>
          <p:nvPr/>
        </p:nvGraphicFramePr>
        <p:xfrm>
          <a:off x="4781588" y="3331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13" name="Google Shape;813;p92"/>
          <p:cNvGraphicFramePr/>
          <p:nvPr/>
        </p:nvGraphicFramePr>
        <p:xfrm>
          <a:off x="3811500" y="21260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↖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↑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↗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←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→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↙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↓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↘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14" name="Google Shape;814;p92"/>
          <p:cNvSpPr txBox="1"/>
          <p:nvPr/>
        </p:nvSpPr>
        <p:spPr>
          <a:xfrm>
            <a:off x="2667094" y="3031763"/>
            <a:ext cx="131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 in x direction </a:t>
            </a:r>
            <a:r>
              <a:rPr lang="en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⇄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92"/>
          <p:cNvSpPr txBox="1"/>
          <p:nvPr/>
        </p:nvSpPr>
        <p:spPr>
          <a:xfrm>
            <a:off x="4607269" y="3031763"/>
            <a:ext cx="131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 in y direction </a:t>
            </a:r>
            <a:r>
              <a:rPr lang="en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⇅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92"/>
          <p:cNvSpPr/>
          <p:nvPr/>
        </p:nvSpPr>
        <p:spPr>
          <a:xfrm rot="10800000">
            <a:off x="3985969" y="3275625"/>
            <a:ext cx="345900" cy="594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92"/>
          <p:cNvSpPr/>
          <p:nvPr/>
        </p:nvSpPr>
        <p:spPr>
          <a:xfrm rot="10800000" flipH="1">
            <a:off x="4261219" y="3275625"/>
            <a:ext cx="346200" cy="594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92"/>
          <p:cNvSpPr txBox="1"/>
          <p:nvPr/>
        </p:nvSpPr>
        <p:spPr>
          <a:xfrm>
            <a:off x="3313406" y="1811606"/>
            <a:ext cx="196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Divergent Motion Field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3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Physics-informed Regularization Based 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Conservation of Mass</a:t>
            </a:r>
            <a:endParaRPr/>
          </a:p>
        </p:txBody>
      </p:sp>
      <p:sp>
        <p:nvSpPr>
          <p:cNvPr id="824" name="Google Shape;824;p93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graphicFrame>
        <p:nvGraphicFramePr>
          <p:cNvPr id="825" name="Google Shape;825;p93"/>
          <p:cNvGraphicFramePr/>
          <p:nvPr/>
        </p:nvGraphicFramePr>
        <p:xfrm>
          <a:off x="1568325" y="22760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6" name="Google Shape;826;p93"/>
          <p:cNvSpPr txBox="1"/>
          <p:nvPr/>
        </p:nvSpPr>
        <p:spPr>
          <a:xfrm>
            <a:off x="1394006" y="1975931"/>
            <a:ext cx="131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u in x direction ⇄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93"/>
          <p:cNvSpPr txBox="1"/>
          <p:nvPr/>
        </p:nvSpPr>
        <p:spPr>
          <a:xfrm>
            <a:off x="2555063" y="2571741"/>
            <a:ext cx="88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⊙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828" name="Google Shape;828;p93"/>
          <p:cNvGraphicFramePr/>
          <p:nvPr/>
        </p:nvGraphicFramePr>
        <p:xfrm>
          <a:off x="3460013" y="227609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-1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9" name="Google Shape;829;p93"/>
          <p:cNvSpPr txBox="1"/>
          <p:nvPr/>
        </p:nvSpPr>
        <p:spPr>
          <a:xfrm>
            <a:off x="2820056" y="1975941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 direction Sobel filter</a:t>
            </a:r>
            <a:endParaRPr sz="1100"/>
          </a:p>
        </p:txBody>
      </p:sp>
      <p:graphicFrame>
        <p:nvGraphicFramePr>
          <p:cNvPr id="830" name="Google Shape;830;p93"/>
          <p:cNvGraphicFramePr/>
          <p:nvPr/>
        </p:nvGraphicFramePr>
        <p:xfrm>
          <a:off x="5351700" y="22760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{30B7481C-457F-4FCE-80B9-668221906688}</a:tableStyleId>
              </a:tblPr>
              <a:tblGrid>
                <a:gridCol w="32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2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0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1</a:t>
                      </a:r>
                      <a:endParaRPr sz="1100"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31" name="Google Shape;831;p93"/>
          <p:cNvSpPr txBox="1"/>
          <p:nvPr/>
        </p:nvSpPr>
        <p:spPr>
          <a:xfrm>
            <a:off x="5145712" y="1975950"/>
            <a:ext cx="138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Hadamard Product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2" name="Google Shape;832;p93"/>
          <p:cNvSpPr txBox="1"/>
          <p:nvPr/>
        </p:nvSpPr>
        <p:spPr>
          <a:xfrm>
            <a:off x="4430100" y="2571731"/>
            <a:ext cx="88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=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33" name="Google Shape;833;p93"/>
          <p:cNvCxnSpPr/>
          <p:nvPr/>
        </p:nvCxnSpPr>
        <p:spPr>
          <a:xfrm>
            <a:off x="6501694" y="2754769"/>
            <a:ext cx="760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4" name="Google Shape;834;p93"/>
          <p:cNvSpPr txBox="1"/>
          <p:nvPr/>
        </p:nvSpPr>
        <p:spPr>
          <a:xfrm>
            <a:off x="6222469" y="2421675"/>
            <a:ext cx="131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Sum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5" name="Google Shape;835;p93"/>
          <p:cNvSpPr txBox="1"/>
          <p:nvPr/>
        </p:nvSpPr>
        <p:spPr>
          <a:xfrm>
            <a:off x="7261969" y="2604694"/>
            <a:ext cx="488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8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94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Physics-informed Regularization Based 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Conservation of Mass</a:t>
            </a:r>
            <a:endParaRPr/>
          </a:p>
        </p:txBody>
      </p:sp>
      <p:sp>
        <p:nvSpPr>
          <p:cNvPr id="841" name="Google Shape;841;p94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842" name="Google Shape;842;p94"/>
          <p:cNvSpPr txBox="1">
            <a:spLocks noGrp="1"/>
          </p:cNvSpPr>
          <p:nvPr>
            <p:ph type="body" idx="1"/>
          </p:nvPr>
        </p:nvSpPr>
        <p:spPr>
          <a:xfrm>
            <a:off x="804206" y="1465013"/>
            <a:ext cx="7086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2476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rgbClr val="FFC000"/>
              </a:buClr>
              <a:buSzPts val="1700"/>
              <a:buChar char="▪"/>
            </a:pPr>
            <a:r>
              <a:rPr lang="en" sz="1700"/>
              <a:t>Add the minimization of absolute motion field divergence as a secondary term to loss function for regularization</a:t>
            </a:r>
            <a:endParaRPr sz="1700"/>
          </a:p>
        </p:txBody>
      </p:sp>
      <p:pic>
        <p:nvPicPr>
          <p:cNvPr id="843" name="Google Shape;843;p94" title="[0,0,0,&quot;https://www.codecogs.com/eqnedit.php?latex=%5Cmathcal%7BL%7D_%7BPI%7D%3D%7C%5Cnabla%20%5Cboldsymbol%7Bu%7D%7C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038" y="2604725"/>
            <a:ext cx="2540926" cy="5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5"/>
          <p:cNvSpPr txBox="1">
            <a:spLocks noGrp="1"/>
          </p:cNvSpPr>
          <p:nvPr>
            <p:ph type="title" idx="4294967295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Extreme example: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No regularization</a:t>
            </a:r>
            <a:endParaRPr/>
          </a:p>
        </p:txBody>
      </p:sp>
      <p:sp>
        <p:nvSpPr>
          <p:cNvPr id="856" name="Google Shape;856;p95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0502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6"/>
          <p:cNvSpPr txBox="1">
            <a:spLocks noGrp="1"/>
          </p:cNvSpPr>
          <p:nvPr>
            <p:ph type="title" idx="4294967295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Extreme example: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With regularization</a:t>
            </a:r>
            <a:endParaRPr/>
          </a:p>
        </p:txBody>
      </p:sp>
      <p:sp>
        <p:nvSpPr>
          <p:cNvPr id="869" name="Google Shape;869;p9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1"/>
          <p:cNvSpPr txBox="1">
            <a:spLocks noGrp="1"/>
          </p:cNvSpPr>
          <p:nvPr>
            <p:ph type="title"/>
          </p:nvPr>
        </p:nvSpPr>
        <p:spPr>
          <a:xfrm>
            <a:off x="878225" y="675500"/>
            <a:ext cx="5935200" cy="107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Hope to see you at my PICO screen!</a:t>
            </a:r>
            <a:endParaRPr/>
          </a:p>
        </p:txBody>
      </p:sp>
      <p:sp>
        <p:nvSpPr>
          <p:cNvPr id="486" name="Google Shape;486;p61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87" name="Google Shape;487;p61"/>
          <p:cNvPicPr preferRelativeResize="0"/>
          <p:nvPr/>
        </p:nvPicPr>
        <p:blipFill rotWithShape="1">
          <a:blip r:embed="rId3">
            <a:alphaModFix/>
          </a:blip>
          <a:srcRect l="16842" t="12326" r="25617" b="10780"/>
          <a:stretch/>
        </p:blipFill>
        <p:spPr>
          <a:xfrm>
            <a:off x="3650763" y="1748000"/>
            <a:ext cx="1842475" cy="1846585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8" name="Google Shape;488;p61"/>
          <p:cNvPicPr preferRelativeResize="0"/>
          <p:nvPr/>
        </p:nvPicPr>
        <p:blipFill rotWithShape="1">
          <a:blip r:embed="rId4">
            <a:alphaModFix/>
          </a:blip>
          <a:srcRect l="16853" t="12142" r="25172" b="10958"/>
          <a:stretch/>
        </p:blipFill>
        <p:spPr>
          <a:xfrm>
            <a:off x="878225" y="1754800"/>
            <a:ext cx="1842475" cy="1832975"/>
          </a:xfrm>
          <a:prstGeom prst="rect">
            <a:avLst/>
          </a:prstGeom>
          <a:noFill/>
          <a:ln>
            <a:noFill/>
          </a:ln>
          <a:effectLst>
            <a:outerShdw blurRad="214313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89" name="Google Shape;489;p61"/>
          <p:cNvPicPr preferRelativeResize="0"/>
          <p:nvPr/>
        </p:nvPicPr>
        <p:blipFill rotWithShape="1">
          <a:blip r:embed="rId5">
            <a:alphaModFix/>
          </a:blip>
          <a:srcRect l="16754" t="12202" r="25351" b="11198"/>
          <a:stretch/>
        </p:blipFill>
        <p:spPr>
          <a:xfrm>
            <a:off x="6423325" y="1757100"/>
            <a:ext cx="1842475" cy="1828375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7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functions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8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Training MF-U-Net</a:t>
            </a:r>
            <a:endParaRPr/>
          </a:p>
        </p:txBody>
      </p:sp>
      <p:sp>
        <p:nvSpPr>
          <p:cNvPr id="880" name="Google Shape;880;p98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881" name="Google Shape;881;p98"/>
          <p:cNvSpPr txBox="1">
            <a:spLocks noGrp="1"/>
          </p:cNvSpPr>
          <p:nvPr>
            <p:ph type="body" idx="1"/>
          </p:nvPr>
        </p:nvSpPr>
        <p:spPr>
          <a:xfrm>
            <a:off x="804200" y="1465043"/>
            <a:ext cx="7086600" cy="28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92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SzPts val="1900"/>
              <a:buChar char="▪"/>
            </a:pPr>
            <a:r>
              <a:rPr lang="en"/>
              <a:t>Data-driven extrapolation loss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/>
          </a:p>
          <a:p>
            <a:pPr marL="457200" lvl="0" indent="-34925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"/>
              <a:t>Physics-informed regularization loss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92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SzPts val="1900"/>
              <a:buChar char="▪"/>
            </a:pPr>
            <a:r>
              <a:rPr lang="en"/>
              <a:t>Total weighted loss</a:t>
            </a:r>
            <a:endParaRPr/>
          </a:p>
        </p:txBody>
      </p:sp>
      <p:pic>
        <p:nvPicPr>
          <p:cNvPr id="882" name="Google Shape;882;p98" title="[0,0,0,&quot;https://www.codecogs.com/eqnedit.php?latex=%20%5Cmathcal%7BL%7D_%7BMF%7D%3D%5Csum_%7Bt%3D1%7D%5E%7Bn%7D%5Cmathcal%7BC%7D(%5Cxi%5E%7B1%7D(%5CPsi_%7Bt%7D%2C%20%5Cboldsymbol%7Bu%7D)%2C%20%5Chat%7B%5CPsi%7D_%7Bt%2B1%7D)%2C%20%5Cquad%20n%20%3D%20%7C%7C%5CPsi%7C%7C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562" y="1932648"/>
            <a:ext cx="4208872" cy="64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8" title="[0,0,0,&quot;https://www.codecogs.com/eqnedit.php?latex=%5Cmathcal%7BL%7D_%7BPI%7D%3D%7C%5Cnabla%20%5Cboldsymbol%7Bu%7D%7C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550" y="3010575"/>
            <a:ext cx="1274551" cy="2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98" title="[0,0,0,&quot;https://www.codecogs.com/eqnedit.php?latex=%5Cmathcal%7BL%7D%3D(1-%5Cbeta)%5Cmathcal%7BL%7D_%7BMF%7D%2B%5Cbeta%5Cmathcal%7BL%7D_%7BPI%7D%20%5Cquad%20%5Cbeta%20%5Cin%20(0%2C1)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7550" y="3886525"/>
            <a:ext cx="4031447" cy="2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9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Training AF-U-Net and LUPIN</a:t>
            </a:r>
            <a:endParaRPr/>
          </a:p>
        </p:txBody>
      </p:sp>
      <p:sp>
        <p:nvSpPr>
          <p:cNvPr id="890" name="Google Shape;890;p99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891" name="Google Shape;891;p99"/>
          <p:cNvSpPr txBox="1">
            <a:spLocks noGrp="1"/>
          </p:cNvSpPr>
          <p:nvPr>
            <p:ph type="body" idx="1"/>
          </p:nvPr>
        </p:nvSpPr>
        <p:spPr>
          <a:xfrm>
            <a:off x="804200" y="1465043"/>
            <a:ext cx="7086600" cy="28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925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SzPts val="1900"/>
              <a:buChar char="▪"/>
            </a:pPr>
            <a:r>
              <a:rPr lang="en"/>
              <a:t>Error of the nowcast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/>
          </a:p>
          <a:p>
            <a:pPr marL="457200" lvl="0" indent="-34925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"/>
              <a:t>Final LUPIN weighted training loss (AF-U-Net &amp; MF-U-Net together)</a:t>
            </a:r>
            <a:endParaRPr/>
          </a:p>
        </p:txBody>
      </p:sp>
      <p:pic>
        <p:nvPicPr>
          <p:cNvPr id="892" name="Google Shape;892;p99" title="[0,0,0,&quot;https://www.codecogs.com/eqnedit.php?latex=%5Cmathcal%7BL%7D_%7BAF%7D%3D%5Cmathcal%7BC%7D(%5CPsi_%7Bt%2B1%7D%2C%20%5Chat%7B%5CPsi%7D_%7Bt%2B1%7D)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903" y="1979100"/>
            <a:ext cx="2086419" cy="2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9" title="[0,0,0,&quot;https://www.codecogs.com/eqnedit.php?latex=%5Cmathcal%7BL%7D%3D(1-%5Cbeta)((1-%5Cgamma)%5Cmathcal%7BL%7D_%7BAF%7D%2B%5Cgamma%5Cmathcal%7BL%7D_%7BMF%7D)%2B%5Cbeta%5Cmathcal%7BL%7D_%7BPI%7D%5Cquad%20%5Cbeta%2C%5Cgamma%20%5Cin%20(0%2C1)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912" y="2976450"/>
            <a:ext cx="6836697" cy="288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0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1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Radar Reflectivity Dataset</a:t>
            </a:r>
            <a:endParaRPr/>
          </a:p>
        </p:txBody>
      </p:sp>
      <p:sp>
        <p:nvSpPr>
          <p:cNvPr id="904" name="Google Shape;904;p101"/>
          <p:cNvSpPr txBox="1">
            <a:spLocks noGrp="1"/>
          </p:cNvSpPr>
          <p:nvPr>
            <p:ph type="body" idx="1"/>
          </p:nvPr>
        </p:nvSpPr>
        <p:spPr>
          <a:xfrm>
            <a:off x="802375" y="1467600"/>
            <a:ext cx="3476700" cy="279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110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provided by the Slovak Hydrometeorological Institute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1st of January 2016 to 30th of June 2019, 5-minute intervals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from Malý Javorník weather radar station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CMAX, 336 ✕ 336 km (1 ✕ 1 km resolution)</a:t>
            </a:r>
            <a:endParaRPr/>
          </a:p>
        </p:txBody>
      </p:sp>
      <p:pic>
        <p:nvPicPr>
          <p:cNvPr id="905" name="Google Shape;90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788" y="1756100"/>
            <a:ext cx="4474624" cy="16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02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3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 Rainfall Event Case Study</a:t>
            </a:r>
            <a:endParaRPr/>
          </a:p>
        </p:txBody>
      </p:sp>
      <p:pic>
        <p:nvPicPr>
          <p:cNvPr id="917" name="Google Shape;91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825" y="1086675"/>
            <a:ext cx="6530699" cy="33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0925" y="1086675"/>
            <a:ext cx="691833" cy="33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04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Evaluation I</a:t>
            </a:r>
            <a:endParaRPr/>
          </a:p>
        </p:txBody>
      </p:sp>
      <p:pic>
        <p:nvPicPr>
          <p:cNvPr id="924" name="Google Shape;92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825" y="1371600"/>
            <a:ext cx="3694175" cy="254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1371600"/>
            <a:ext cx="3766774" cy="25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5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Evaluation II</a:t>
            </a:r>
            <a:endParaRPr/>
          </a:p>
        </p:txBody>
      </p:sp>
      <p:pic>
        <p:nvPicPr>
          <p:cNvPr id="931" name="Google Shape;93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825" y="1371600"/>
            <a:ext cx="3694175" cy="253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1363313"/>
            <a:ext cx="3694175" cy="2548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6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Evaluation III</a:t>
            </a:r>
            <a:endParaRPr/>
          </a:p>
        </p:txBody>
      </p:sp>
      <p:pic>
        <p:nvPicPr>
          <p:cNvPr id="938" name="Google Shape;93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850" y="1085050"/>
            <a:ext cx="4902300" cy="33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2"/>
          <p:cNvSpPr txBox="1"/>
          <p:nvPr/>
        </p:nvSpPr>
        <p:spPr>
          <a:xfrm>
            <a:off x="768581" y="3599269"/>
            <a:ext cx="20127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Sky Park Offices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Bottova 7939/2A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811 09 Bratislava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Slovakia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5" name="Google Shape;49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975" y="2211150"/>
            <a:ext cx="2199674" cy="138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02844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2"/>
          <p:cNvSpPr txBox="1"/>
          <p:nvPr/>
        </p:nvSpPr>
        <p:spPr>
          <a:xfrm>
            <a:off x="768581" y="4356581"/>
            <a:ext cx="12468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 b="0" i="0" u="sng" strike="noStrike" cap="none">
                <a:solidFill>
                  <a:srgbClr val="B21230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www.kinit.sk</a:t>
            </a:r>
            <a:endParaRPr sz="800" b="0" i="0" u="sng" strike="noStrike" cap="none">
              <a:solidFill>
                <a:srgbClr val="B2123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8" name="Google Shape;49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150" y="2996988"/>
            <a:ext cx="2152850" cy="21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2"/>
          <p:cNvSpPr txBox="1"/>
          <p:nvPr/>
        </p:nvSpPr>
        <p:spPr>
          <a:xfrm>
            <a:off x="6914975" y="2647950"/>
            <a:ext cx="215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ammersmith One"/>
                <a:ea typeface="Hammersmith One"/>
                <a:cs typeface="Hammersmith One"/>
                <a:sym typeface="Hammersmith One"/>
              </a:rPr>
              <a:t>EGU24 QR code</a:t>
            </a:r>
            <a:endParaRPr sz="1600" b="1"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7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8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LUPIN Summary</a:t>
            </a:r>
            <a:endParaRPr/>
          </a:p>
        </p:txBody>
      </p:sp>
      <p:sp>
        <p:nvSpPr>
          <p:cNvPr id="950" name="Google Shape;950;p108"/>
          <p:cNvSpPr txBox="1">
            <a:spLocks noGrp="1"/>
          </p:cNvSpPr>
          <p:nvPr>
            <p:ph type="body" idx="1"/>
          </p:nvPr>
        </p:nvSpPr>
        <p:spPr>
          <a:xfrm>
            <a:off x="802386" y="1467612"/>
            <a:ext cx="7084500" cy="279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110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we eliminated most of the drawbacks of the L-CNN model while matching its performance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mitigates the higher computational cost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/>
              <a:t>removes the need to precompute Lagrangian inputs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possibly better Lagrangian mapping due to the temporally varying motion field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not tied to a specific neural network architecture, opens the door for other models to use the Lagrangian approach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09"/>
          <p:cNvSpPr txBox="1"/>
          <p:nvPr/>
        </p:nvSpPr>
        <p:spPr>
          <a:xfrm>
            <a:off x="768581" y="3599269"/>
            <a:ext cx="20127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Sky Park Offices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Bottova 7939/2A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811 09 Bratislava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Slovakia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6" name="Google Shape;956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975" y="2211150"/>
            <a:ext cx="2199674" cy="138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02844"/>
            <a:ext cx="9143999" cy="2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09"/>
          <p:cNvSpPr txBox="1"/>
          <p:nvPr/>
        </p:nvSpPr>
        <p:spPr>
          <a:xfrm>
            <a:off x="768581" y="4356581"/>
            <a:ext cx="12468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800" b="0" i="0" u="sng" strike="noStrike" cap="none">
                <a:solidFill>
                  <a:srgbClr val="B21230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www.kinit.sk</a:t>
            </a:r>
            <a:endParaRPr sz="800" b="0" i="0" u="sng" strike="noStrike" cap="none">
              <a:solidFill>
                <a:srgbClr val="B2123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9" name="Google Shape;959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150" y="2996988"/>
            <a:ext cx="2152850" cy="21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09"/>
          <p:cNvSpPr txBox="1"/>
          <p:nvPr/>
        </p:nvSpPr>
        <p:spPr>
          <a:xfrm>
            <a:off x="6914975" y="2647950"/>
            <a:ext cx="215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ammersmith One"/>
                <a:ea typeface="Hammersmith One"/>
                <a:cs typeface="Hammersmith One"/>
                <a:sym typeface="Hammersmith One"/>
              </a:rPr>
              <a:t>EGU24</a:t>
            </a:r>
            <a:r>
              <a:rPr lang="en" sz="16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QR code</a:t>
            </a:r>
            <a:endParaRPr sz="1600" b="1"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of PICO Screen Slides</a:t>
            </a:r>
            <a:endParaRPr sz="3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4"/>
          <p:cNvSpPr txBox="1">
            <a:spLocks noGrp="1"/>
          </p:cNvSpPr>
          <p:nvPr>
            <p:ph type="title"/>
          </p:nvPr>
        </p:nvSpPr>
        <p:spPr>
          <a:xfrm>
            <a:off x="877824" y="600075"/>
            <a:ext cx="6837600" cy="86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64"/>
          <p:cNvPicPr preferRelativeResize="0"/>
          <p:nvPr/>
        </p:nvPicPr>
        <p:blipFill rotWithShape="1">
          <a:blip r:embed="rId3">
            <a:alphaModFix/>
          </a:blip>
          <a:srcRect r="832" b="22166"/>
          <a:stretch/>
        </p:blipFill>
        <p:spPr>
          <a:xfrm>
            <a:off x="0" y="0"/>
            <a:ext cx="9144000" cy="4036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4"/>
          <p:cNvSpPr txBox="1"/>
          <p:nvPr/>
        </p:nvSpPr>
        <p:spPr>
          <a:xfrm>
            <a:off x="283125" y="3960475"/>
            <a:ext cx="477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https://arxiv.org/abs/2402.10747</a:t>
            </a:r>
            <a:r>
              <a:rPr lang="en" sz="2000"/>
              <a:t> </a:t>
            </a:r>
            <a:endParaRPr sz="2000"/>
          </a:p>
        </p:txBody>
      </p:sp>
      <p:pic>
        <p:nvPicPr>
          <p:cNvPr id="513" name="Google Shape;51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250" y="2571750"/>
            <a:ext cx="25717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"/>
          <p:cNvSpPr txBox="1">
            <a:spLocks noGrp="1"/>
          </p:cNvSpPr>
          <p:nvPr>
            <p:ph type="title"/>
          </p:nvPr>
        </p:nvSpPr>
        <p:spPr>
          <a:xfrm>
            <a:off x="1145286" y="1344168"/>
            <a:ext cx="6714000" cy="180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Premise I: U-Net-based Precipitation Nowcasting</a:t>
            </a:r>
            <a:endParaRPr sz="3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6"/>
          <p:cNvSpPr txBox="1">
            <a:spLocks noGrp="1"/>
          </p:cNvSpPr>
          <p:nvPr>
            <p:ph type="title"/>
          </p:nvPr>
        </p:nvSpPr>
        <p:spPr>
          <a:xfrm>
            <a:off x="878231" y="675488"/>
            <a:ext cx="68367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1230"/>
              </a:buClr>
              <a:buSzPts val="2300"/>
              <a:buFont typeface="Hammersmith One"/>
              <a:buNone/>
            </a:pPr>
            <a:r>
              <a:rPr lang="en"/>
              <a:t>U-Net (Convolutional Neural Network)</a:t>
            </a:r>
            <a:endParaRPr/>
          </a:p>
        </p:txBody>
      </p:sp>
      <p:sp>
        <p:nvSpPr>
          <p:cNvPr id="525" name="Google Shape;525;p66"/>
          <p:cNvSpPr txBox="1">
            <a:spLocks noGrp="1"/>
          </p:cNvSpPr>
          <p:nvPr>
            <p:ph type="sldNum" idx="12"/>
          </p:nvPr>
        </p:nvSpPr>
        <p:spPr>
          <a:xfrm>
            <a:off x="322730" y="4726923"/>
            <a:ext cx="391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526" name="Google Shape;526;p66"/>
          <p:cNvPicPr preferRelativeResize="0"/>
          <p:nvPr/>
        </p:nvPicPr>
        <p:blipFill rotWithShape="1">
          <a:blip r:embed="rId3">
            <a:alphaModFix/>
          </a:blip>
          <a:srcRect t="777" r="457" b="777"/>
          <a:stretch/>
        </p:blipFill>
        <p:spPr>
          <a:xfrm>
            <a:off x="1674806" y="1132519"/>
            <a:ext cx="5794387" cy="322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nI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Office PowerPoint</Application>
  <PresentationFormat>On-screen Show (16:9)</PresentationFormat>
  <Paragraphs>251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Cambria Math</vt:lpstr>
      <vt:lpstr>Hammersmith One</vt:lpstr>
      <vt:lpstr>Noto Sans Symbols</vt:lpstr>
      <vt:lpstr>Roboto</vt:lpstr>
      <vt:lpstr>Helvetica Neue</vt:lpstr>
      <vt:lpstr>Arial</vt:lpstr>
      <vt:lpstr>Calibri</vt:lpstr>
      <vt:lpstr>Roboto Medium</vt:lpstr>
      <vt:lpstr>Simple Light</vt:lpstr>
      <vt:lpstr>KInIT</vt:lpstr>
      <vt:lpstr>Fully Differentiable Physics-informed Lagrangian Convolutional Neural Network for Precipitation Nowcasting</vt:lpstr>
      <vt:lpstr>What’s it all about?</vt:lpstr>
      <vt:lpstr>Lagrangian Double U-Net for Physics-Informed Nowcasting – LUPIN</vt:lpstr>
      <vt:lpstr>Hope to see you at my PICO screen!</vt:lpstr>
      <vt:lpstr>PowerPoint Presentation</vt:lpstr>
      <vt:lpstr>Start of PICO Screen Slides</vt:lpstr>
      <vt:lpstr>PowerPoint Presentation</vt:lpstr>
      <vt:lpstr>Premise I: U-Net-based Precipitation Nowcasting</vt:lpstr>
      <vt:lpstr>U-Net (Convolutional Neural Network)</vt:lpstr>
      <vt:lpstr>Precipitation Nowcasting U-Net</vt:lpstr>
      <vt:lpstr>Premise II: Traditional Extrapolation-based Nowcasting</vt:lpstr>
      <vt:lpstr>Simple Lagrangian Persistence</vt:lpstr>
      <vt:lpstr>LUPIN Motivation</vt:lpstr>
      <vt:lpstr>PowerPoint Presentation</vt:lpstr>
      <vt:lpstr>Lagrangian CNN</vt:lpstr>
      <vt:lpstr>Lagrangian (Double) U-Net for Physics-Informed Nowcasting</vt:lpstr>
      <vt:lpstr>PowerPoint Presentation</vt:lpstr>
      <vt:lpstr>Motion Field U-Net</vt:lpstr>
      <vt:lpstr>PowerPoint Presentation</vt:lpstr>
      <vt:lpstr>Transform to Lagrangian (Advection-free)</vt:lpstr>
      <vt:lpstr>Transform to Lagrangian (Advection-free)</vt:lpstr>
      <vt:lpstr>PowerPoint Presentation</vt:lpstr>
      <vt:lpstr>Estimate Time Derivative</vt:lpstr>
      <vt:lpstr>PowerPoint Presentation</vt:lpstr>
      <vt:lpstr>Advection-free U-Net</vt:lpstr>
      <vt:lpstr>PowerPoint Presentation</vt:lpstr>
      <vt:lpstr>Iterative Inference</vt:lpstr>
      <vt:lpstr>Implementation: How was it trained? </vt:lpstr>
      <vt:lpstr>Reimplement semi-Lagrangian extrapolation in pyTorch to allow backpropagation of error</vt:lpstr>
      <vt:lpstr>Extrapolation in pyTorch</vt:lpstr>
      <vt:lpstr>Lukas-Kanade motion field vs. learned</vt:lpstr>
      <vt:lpstr>Physics-informed Motion Field Regularization</vt:lpstr>
      <vt:lpstr>Physics-informed Regularization Based on  Conservation of Mass</vt:lpstr>
      <vt:lpstr>Physics-informed Regularization Based on  Conservation of Mass</vt:lpstr>
      <vt:lpstr>Physics-informed Regularization Based on  Conservation of Mass</vt:lpstr>
      <vt:lpstr>Physics-informed Regularization Based on  Conservation of Mass</vt:lpstr>
      <vt:lpstr>Physics-informed Regularization Based on  Conservation of Mass</vt:lpstr>
      <vt:lpstr>Extreme example: No regularization</vt:lpstr>
      <vt:lpstr>Extreme example: With regularization</vt:lpstr>
      <vt:lpstr>Loss functions</vt:lpstr>
      <vt:lpstr>Training MF-U-Net</vt:lpstr>
      <vt:lpstr>Training AF-U-Net and LUPIN</vt:lpstr>
      <vt:lpstr>Dataset</vt:lpstr>
      <vt:lpstr>Radar Reflectivity Dataset</vt:lpstr>
      <vt:lpstr>Evaluation</vt:lpstr>
      <vt:lpstr>Extreme Rainfall Event Case Study</vt:lpstr>
      <vt:lpstr>Quantitative Evaluation I</vt:lpstr>
      <vt:lpstr>Quantitative Evaluation II</vt:lpstr>
      <vt:lpstr>Quantitative Evaluation III</vt:lpstr>
      <vt:lpstr>Summary</vt:lpstr>
      <vt:lpstr>LUPIN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Fully Differentiable Physics-informed Lagrangian Convolutional Neural Network for Precipitation Nowcasting</dc:title>
  <cp:lastModifiedBy>Peter Pavlík</cp:lastModifiedBy>
  <cp:revision>1</cp:revision>
  <dcterms:modified xsi:type="dcterms:W3CDTF">2024-04-13T23:56:36Z</dcterms:modified>
</cp:coreProperties>
</file>