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60" r:id="rId2"/>
    <p:sldId id="333" r:id="rId3"/>
    <p:sldId id="458" r:id="rId4"/>
    <p:sldId id="4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6" autoAdjust="0"/>
  </p:normalViewPr>
  <p:slideViewPr>
    <p:cSldViewPr snapToGrid="0">
      <p:cViewPr varScale="1">
        <p:scale>
          <a:sx n="85" d="100"/>
          <a:sy n="85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337A-399E-43E2-BFC0-E5D09AD13C9E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B2C8-EFBB-4E56-93E7-DB6FC9E0D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F3124-4D52-481C-8D80-837EADB8A9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91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C5BC3-9227-ED60-8B95-29F90DD99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DA4B95-03EF-1EC9-EC3D-464955EAE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10EA3-FE91-0875-E98C-83FA5E2F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3C312-253B-A262-38DA-61A0D696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B828C0-E788-9902-082E-8186FF53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0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410CC9-79B4-2210-CCA9-3E787C6F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D053EA-DFC8-3C39-230A-63B36793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732151-329F-3300-95E4-2D3ED987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61D401-D98C-2B6B-7525-200C7912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96DA3E-4DDF-D650-58B6-7B2070D1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5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EF549D-EBF8-BCF1-7829-48D00C608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8E6698-EB4B-7FBA-39CB-37B4E85EB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A807E0-7B1B-C6C6-ECE2-8CC46EE4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E183A3-C82B-AD4A-306E-53EB75B8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C8329-8E7E-B539-939A-580455F2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DF179-B909-356F-1C35-075747B5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759853-09AD-266E-441C-344372B6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A4F9A-E668-70BF-0D9A-2E02657F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3A2264-5D39-F6D3-7F9F-8C729AAF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70919C-6A03-0AD7-A0F2-3919EBF6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6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B7A01-81C1-3D2A-8ACC-5C9D8BF7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4F2F77-A9CC-3CB3-BE3D-C53D95F63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DCF4A-6AE6-E3E8-C5A2-BACD90AD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109982-15EB-3206-6618-94B54673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19B607-EB4B-E38F-CCD0-2B4CE0AC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95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8C4C7-AA77-6502-C39F-CA706A28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650D2-2595-2469-24BB-4B3E94B92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ADDD1-79A4-0AEA-F736-62B5E0D95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C94E6E-7688-FB5E-B3D0-BEAAA8FD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E4AF2E-8523-C20D-9244-D1531A4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0891E3-55E1-8DEB-9C9E-23CECE5F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3AB9A-1066-5BFA-2C50-A5AA4FFB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9650AF-BB16-7B5D-B3BD-34910F3D8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D6FA29-C2DE-5DB2-0C1B-11ED5AB15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F3888F-8E36-EF0B-B4BB-D22D46C00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483694-6463-86CD-03AD-505B289E5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6F8D26-BF19-33FD-9D9B-C3E0100F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05659C-AB04-BFB4-BD8F-625246A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81AA6D-CEDC-EC08-BD6E-939D9829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F5F75-BF7E-95AD-6EC7-7880ECF7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356A-E5F0-F621-F3EE-837956B7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C5330D-8B41-C067-2C04-69DB4140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D7B8E8-B237-3606-972F-D3FCB8D5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13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3EDA98-6E6F-2540-F0D5-C605D9C1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7F20BC-5BFF-D063-4DDF-19C55354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CAE0F5-1A84-51CB-94F6-179C996F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4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87E80-7FCC-23DE-00BD-57062DA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D31AE4-17AB-51DD-2710-11C2819A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B25F85-9676-C859-6561-C34A7EDEE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D6D9D3-3646-10C8-434A-595FC21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8953DA-9185-3325-2C15-36A3539A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BE540E-83DC-65B7-4B45-C0DF5D83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4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81131-810B-9E3B-DE2E-AFFDD8FA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A3F8B9-2563-D406-E371-85B8EF37C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8838AE-BFFC-BC0E-E46D-8C1BCDA9D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34ED6-54A0-489F-506A-1A661536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19093F-2ACF-0310-581A-E7BA808C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B35FCC-71A1-97E8-1916-97A471AC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D394DA-BA51-C023-19B5-2ECBC76A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69559-0285-BF49-0172-8AD3F392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96F675-CF7E-EAE6-88E0-4A1374342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BC6B-5DB0-4F73-BA73-9CAE7B3166B6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FD207B-EEA4-C065-5798-B6DA57BE9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0A7102-DB8F-4B82-DD41-4DFA1239F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DC58-4EE7-476C-A3B6-C312CBCC7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7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7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03924" y="3920780"/>
            <a:ext cx="81841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Feng Huang</a:t>
            </a:r>
            <a:r>
              <a:rPr kumimoji="1" lang="en-US" altLang="zh-CN" sz="24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Jie Li</a:t>
            </a:r>
            <a:r>
              <a:rPr kumimoji="1" lang="en-US" altLang="zh-CN" sz="24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Jifeng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Xu</a:t>
            </a:r>
            <a:r>
              <a:rPr kumimoji="1" lang="en-US" altLang="zh-CN" sz="24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Yunchuan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Zeng</a:t>
            </a:r>
            <a:r>
              <a:rPr kumimoji="1" lang="en-US" altLang="zh-CN" sz="24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Xiao Liang</a:t>
            </a:r>
            <a:r>
              <a:rPr kumimoji="1" lang="en-US" altLang="zh-CN" sz="24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endParaRPr kumimoji="1" lang="en-US" altLang="zh-CN" sz="2400" baseline="30000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4660884" y="5779638"/>
            <a:ext cx="3171425" cy="579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kumimoji="1" lang="en-US" altLang="zh-CN" sz="24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April,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kumimoji="1"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2062" y="4874225"/>
            <a:ext cx="7697476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China University of Geosciences Beijing</a:t>
            </a:r>
          </a:p>
          <a:p>
            <a:pPr algn="ctr"/>
            <a:r>
              <a:rPr lang="en-US" altLang="zh-CN" sz="20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Guangzhou Institute of Geochemistry, Chinese Academy of Sciences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3316" y="1859340"/>
            <a:ext cx="10274968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b="1" dirty="0">
                <a:solidFill>
                  <a:srgbClr val="0000F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Role of sediment-derived melts in Mo cycling of subduction zone</a:t>
            </a:r>
            <a:endParaRPr lang="zh-CN" altLang="en-US" sz="4800" dirty="0">
              <a:solidFill>
                <a:srgbClr val="0000F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7C54BE-46BF-7A31-4828-8C33873E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98" y="12876"/>
            <a:ext cx="1158704" cy="10002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B044C4-5141-5C62-EB20-56C9A9707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664" y="0"/>
            <a:ext cx="963335" cy="9986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200FBE-3814-9738-A008-637BB1C00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055" y="12876"/>
            <a:ext cx="4362660" cy="1000248"/>
          </a:xfrm>
          <a:prstGeom prst="rect">
            <a:avLst/>
          </a:prstGeom>
        </p:spPr>
      </p:pic>
      <p:pic>
        <p:nvPicPr>
          <p:cNvPr id="1026" name="Picture 2" descr="EGU 24 | Copernicus">
            <a:extLst>
              <a:ext uri="{FF2B5EF4-FFF2-40B4-BE49-F238E27FC236}">
                <a16:creationId xmlns:a16="http://schemas.microsoft.com/office/drawing/2014/main" id="{358B8962-4A9D-E40A-98D3-940229B7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" y="0"/>
            <a:ext cx="4049687" cy="11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助力高校科研用户选型，上海凯来全元素分析整体解决方案_专题-仪器信息网">
            <a:extLst>
              <a:ext uri="{FF2B5EF4-FFF2-40B4-BE49-F238E27FC236}">
                <a16:creationId xmlns:a16="http://schemas.microsoft.com/office/drawing/2014/main" id="{4597BC39-8728-94E7-29DB-DADA03F9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79" y="-96188"/>
            <a:ext cx="1238853" cy="12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87301"/>
      </p:ext>
    </p:extLst>
  </p:cSld>
  <p:clrMapOvr>
    <a:masterClrMapping/>
  </p:clrMapOvr>
  <p:transition advTm="1089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8870">
            <a:extLst>
              <a:ext uri="{FF2B5EF4-FFF2-40B4-BE49-F238E27FC236}">
                <a16:creationId xmlns:a16="http://schemas.microsoft.com/office/drawing/2014/main" id="{17CB119F-DD7A-2C42-5E31-C9174251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46" y="862945"/>
            <a:ext cx="178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rIns="36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</a:rPr>
              <a:t>科学问题：</a:t>
            </a:r>
          </a:p>
        </p:txBody>
      </p:sp>
      <p:pic>
        <p:nvPicPr>
          <p:cNvPr id="3" name="矩形 7">
            <a:extLst>
              <a:ext uri="{FF2B5EF4-FFF2-40B4-BE49-F238E27FC236}">
                <a16:creationId xmlns:a16="http://schemas.microsoft.com/office/drawing/2014/main" id="{4E18DFCD-5CBC-45BA-2141-828CA4B22B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8" y="732200"/>
            <a:ext cx="20891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8875">
            <a:extLst>
              <a:ext uri="{FF2B5EF4-FFF2-40B4-BE49-F238E27FC236}">
                <a16:creationId xmlns:a16="http://schemas.microsoft.com/office/drawing/2014/main" id="{3587882D-3753-1A79-3C19-DD28413B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78" y="889363"/>
            <a:ext cx="178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0" rIns="36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Question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5E175BEB-1880-718E-7214-4F0C1854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08" y="1005310"/>
            <a:ext cx="9612058" cy="550242"/>
          </a:xfrm>
          <a:prstGeom prst="roundRect">
            <a:avLst>
              <a:gd name="adj" fmla="val 4736"/>
            </a:avLst>
          </a:prstGeom>
          <a:solidFill>
            <a:srgbClr val="4D4D4D">
              <a:alpha val="5098"/>
            </a:srgbClr>
          </a:solidFill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Aft>
                <a:spcPct val="20000"/>
              </a:spcAft>
              <a:buNone/>
            </a:pPr>
            <a:r>
              <a:rPr lang="it-IT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isotope equilibrium between the crust and mantle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0">
            <a:extLst>
              <a:ext uri="{FF2B5EF4-FFF2-40B4-BE49-F238E27FC236}">
                <a16:creationId xmlns:a16="http://schemas.microsoft.com/office/drawing/2014/main" id="{F04B3D8B-60BC-6E04-0094-6407884B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69" y="166797"/>
            <a:ext cx="11502253" cy="5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Role of sediment-derived melts in Mo cycling of subduction zone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68F97F26-1F01-7455-DB0D-A50E573D3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134" y="804204"/>
            <a:ext cx="11829732" cy="11396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A03AAC-E6D3-D44B-E7CC-4748A13E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08" y="1685532"/>
            <a:ext cx="4057928" cy="49086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E99CE2-1D81-A845-0CD2-650FE09BB9EA}"/>
              </a:ext>
            </a:extLst>
          </p:cNvPr>
          <p:cNvSpPr txBox="1"/>
          <p:nvPr/>
        </p:nvSpPr>
        <p:spPr>
          <a:xfrm>
            <a:off x="7852580" y="6634793"/>
            <a:ext cx="2039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McCoy-West et al., 2019, NG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CA382AA-5F01-78DC-9141-CF662BDB3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263" y="1745262"/>
            <a:ext cx="3841243" cy="29039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E32F9B-6013-E8CB-BB6A-9454DD8FF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60" y="4815440"/>
            <a:ext cx="4142219" cy="190853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D9418DB-6897-C737-F0BE-887BBF2AC859}"/>
              </a:ext>
            </a:extLst>
          </p:cNvPr>
          <p:cNvSpPr txBox="1"/>
          <p:nvPr/>
        </p:nvSpPr>
        <p:spPr>
          <a:xfrm>
            <a:off x="97478" y="2563845"/>
            <a:ext cx="2877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Upper continental crust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 Mo isotopes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98/95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 = 0.05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0.15‰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C5837F4-18B0-08D6-C1C5-81A8D5F5C9EE}"/>
              </a:ext>
            </a:extLst>
          </p:cNvPr>
          <p:cNvSpPr txBox="1"/>
          <p:nvPr/>
        </p:nvSpPr>
        <p:spPr>
          <a:xfrm>
            <a:off x="181134" y="5038133"/>
            <a:ext cx="2174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Depleted mantle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Light Mo isotopes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98/95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 =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0.2‰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8EEB52-F223-F081-B4DC-5648F8D54C47}"/>
              </a:ext>
            </a:extLst>
          </p:cNvPr>
          <p:cNvSpPr txBox="1"/>
          <p:nvPr/>
        </p:nvSpPr>
        <p:spPr>
          <a:xfrm>
            <a:off x="5889984" y="6634793"/>
            <a:ext cx="179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Liang et al., 2017</a:t>
            </a:r>
            <a:r>
              <a: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GCA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1E0052-7C5B-4890-1CBD-3079D2F0DAA4}"/>
              </a:ext>
            </a:extLst>
          </p:cNvPr>
          <p:cNvSpPr txBox="1"/>
          <p:nvPr/>
        </p:nvSpPr>
        <p:spPr>
          <a:xfrm>
            <a:off x="5767868" y="4538441"/>
            <a:ext cx="155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et al., 2022, CG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C688706-2448-C781-F8D9-104660BEF4D1}"/>
              </a:ext>
            </a:extLst>
          </p:cNvPr>
          <p:cNvSpPr/>
          <p:nvPr/>
        </p:nvSpPr>
        <p:spPr>
          <a:xfrm>
            <a:off x="10506301" y="4785425"/>
            <a:ext cx="996950" cy="63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4DAD7CB-2FA9-BFC3-6F99-BF2E50350A4B}"/>
              </a:ext>
            </a:extLst>
          </p:cNvPr>
          <p:cNvSpPr/>
          <p:nvPr/>
        </p:nvSpPr>
        <p:spPr>
          <a:xfrm>
            <a:off x="10113418" y="5943508"/>
            <a:ext cx="996950" cy="63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3"/>
    </mc:Choice>
    <mc:Fallback xmlns="">
      <p:transition spd="slow" advTm="457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B57229-3A3A-9058-8874-90FCC73D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2" y="781442"/>
            <a:ext cx="3606985" cy="15875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50FB860-8A78-5F50-C7CB-68DE7FBEFFBA}"/>
              </a:ext>
            </a:extLst>
          </p:cNvPr>
          <p:cNvSpPr txBox="1"/>
          <p:nvPr/>
        </p:nvSpPr>
        <p:spPr>
          <a:xfrm>
            <a:off x="423695" y="6391946"/>
            <a:ext cx="2151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McCoy-West et al., 2019,</a:t>
            </a:r>
            <a:r>
              <a: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30D883-ADF6-00DA-C17A-3C1A404E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2" y="2614183"/>
            <a:ext cx="5785147" cy="36768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FEC03AC-9E1E-B112-CDE7-E343053B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267" y="397329"/>
            <a:ext cx="3835017" cy="302739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6E1A4F6-5E6D-4A2C-BAD2-9108FECB51F0}"/>
              </a:ext>
            </a:extLst>
          </p:cNvPr>
          <p:cNvSpPr txBox="1"/>
          <p:nvPr/>
        </p:nvSpPr>
        <p:spPr>
          <a:xfrm>
            <a:off x="10455576" y="3380634"/>
            <a:ext cx="1610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 et al., 2022, EPSL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FABA49A-C6D9-EDA6-C0C0-A9590207B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581" y="3890542"/>
            <a:ext cx="4892524" cy="206102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F73617B-3063-0CC6-8F17-4036FAABB45A}"/>
              </a:ext>
            </a:extLst>
          </p:cNvPr>
          <p:cNvSpPr txBox="1"/>
          <p:nvPr/>
        </p:nvSpPr>
        <p:spPr>
          <a:xfrm>
            <a:off x="10340664" y="5674567"/>
            <a:ext cx="185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 et al., 2023, GCA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4DD3FDA-A755-B136-888E-13687A65982B}"/>
              </a:ext>
            </a:extLst>
          </p:cNvPr>
          <p:cNvSpPr txBox="1"/>
          <p:nvPr/>
        </p:nvSpPr>
        <p:spPr>
          <a:xfrm>
            <a:off x="3980548" y="819199"/>
            <a:ext cx="267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Before 3.5 Ga, extensive crustal differentiation led to the Mo isotopic composition observed in the present-day mantle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0EA8D7-C073-A4AC-451B-8E5DBBA70D72}"/>
              </a:ext>
            </a:extLst>
          </p:cNvPr>
          <p:cNvSpPr txBox="1"/>
          <p:nvPr/>
        </p:nvSpPr>
        <p:spPr>
          <a:xfrm>
            <a:off x="8278425" y="2479366"/>
            <a:ext cx="366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Subducting oceanic crust carries light Mo isotopes into the mantle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795CD6-3DC0-BEA5-5658-017AE925FFCF}"/>
              </a:ext>
            </a:extLst>
          </p:cNvPr>
          <p:cNvSpPr txBox="1"/>
          <p:nvPr/>
        </p:nvSpPr>
        <p:spPr>
          <a:xfrm>
            <a:off x="6535711" y="5934670"/>
            <a:ext cx="5257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continental mantle lithosphere in the Tethys domain, affected by subducted sediment metasomatism, exhibits light Mo isotopes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5E1B6A2C-7C5C-4967-3425-20632B1A4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09" y="71746"/>
            <a:ext cx="6757224" cy="550242"/>
          </a:xfrm>
          <a:prstGeom prst="roundRect">
            <a:avLst>
              <a:gd name="adj" fmla="val 4736"/>
            </a:avLst>
          </a:prstGeom>
          <a:noFill/>
          <a:ln w="6350">
            <a:noFill/>
            <a:prstDash val="sysDot"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Aft>
                <a:spcPct val="20000"/>
              </a:spcAft>
              <a:buNone/>
            </a:pPr>
            <a:r>
              <a:rPr lang="it-IT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isotope equilibrium between the crust and mantle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9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506F9347-8FE2-5609-29AF-785C2EBF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52" y="5242322"/>
            <a:ext cx="5687813" cy="110799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indent="0" algn="just">
              <a:spcBef>
                <a:spcPct val="15000"/>
              </a:spcBef>
              <a:spcAft>
                <a:spcPct val="15000"/>
              </a:spcAft>
              <a:buSzPct val="11000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lighter Mo isotopes in sediment-derived melts may equilibrate the heavier Mo isotopes in the Earth's crust</a:t>
            </a: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BBC8BA5D-FE69-2C41-F7AE-B65EC7B1D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53" y="4596882"/>
            <a:ext cx="1617494" cy="461665"/>
          </a:xfrm>
          <a:prstGeom prst="rect">
            <a:avLst/>
          </a:prstGeom>
          <a:gradFill rotWithShape="1">
            <a:gsLst>
              <a:gs pos="0">
                <a:srgbClr val="0059A0"/>
              </a:gs>
              <a:gs pos="100000">
                <a:srgbClr val="009DFF"/>
              </a:gs>
            </a:gsLst>
            <a:lin ang="5400000" scaled="1"/>
          </a:gradFill>
          <a:ln w="9525" algn="ctr">
            <a:solidFill>
              <a:srgbClr val="D9D9D9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0000" rIns="9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Findings</a:t>
            </a:r>
            <a:endParaRPr lang="zh-CN" altLang="en-US" sz="2800" b="1" noProof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7A316379-2DA7-F5DC-517A-2EDAF49AC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134" y="804204"/>
            <a:ext cx="11829732" cy="11396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标题 10">
            <a:extLst>
              <a:ext uri="{FF2B5EF4-FFF2-40B4-BE49-F238E27FC236}">
                <a16:creationId xmlns:a16="http://schemas.microsoft.com/office/drawing/2014/main" id="{969B5F7A-152F-159A-37CF-6405A845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69" y="166797"/>
            <a:ext cx="11502253" cy="5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Role of sediment-derived melts in Mo cycling of subduction zone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DDB400D-8878-60DB-69DA-A0349286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4" y="914505"/>
            <a:ext cx="6039470" cy="454910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14796EE-1445-02B9-38AD-D4DDBF1BC593}"/>
              </a:ext>
            </a:extLst>
          </p:cNvPr>
          <p:cNvSpPr txBox="1"/>
          <p:nvPr/>
        </p:nvSpPr>
        <p:spPr>
          <a:xfrm>
            <a:off x="491108" y="5699853"/>
            <a:ext cx="541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Jiang Tso andesites (JTAs) have geochemical affinities of the typical sediment-derived melts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81253E-E43E-45B4-86BB-A133E7CF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40" y="1010016"/>
            <a:ext cx="5078900" cy="35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6"/>
    </mc:Choice>
    <mc:Fallback xmlns="">
      <p:transition spd="slow" advTm="7806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228</Words>
  <Application>Microsoft Office PowerPoint</Application>
  <PresentationFormat>宽屏</PresentationFormat>
  <Paragraphs>30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等线</vt:lpstr>
      <vt:lpstr>等线 Light</vt:lpstr>
      <vt:lpstr>楷体</vt:lpstr>
      <vt:lpstr>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H</dc:creator>
  <cp:lastModifiedBy>F H</cp:lastModifiedBy>
  <cp:revision>11</cp:revision>
  <dcterms:created xsi:type="dcterms:W3CDTF">2024-04-11T00:50:21Z</dcterms:created>
  <dcterms:modified xsi:type="dcterms:W3CDTF">2024-04-12T12:42:49Z</dcterms:modified>
</cp:coreProperties>
</file>