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qi XIAO" initials="SX" lastIdx="1" clrIdx="0">
    <p:extLst>
      <p:ext uri="{19B8F6BF-5375-455C-9EA6-DF929625EA0E}">
        <p15:presenceInfo xmlns:p15="http://schemas.microsoft.com/office/powerpoint/2012/main" userId="cbb1a4119c6ca6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33" d="100"/>
          <a:sy n="33" d="100"/>
        </p:scale>
        <p:origin x="-54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8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6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4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0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4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86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3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7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485F-73C3-4B3F-A46D-261B21CE658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24C6-3E57-4A84-8F22-588376090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1.png"/><Relationship Id="rId2" Type="http://schemas.openxmlformats.org/officeDocument/2006/relationships/hyperlink" Target="mailto:xiaoshq9@mail2.sysu.edu.cn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19" Type="http://schemas.openxmlformats.org/officeDocument/2006/relationships/image" Target="../media/image1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AF917-8A5D-76D6-F031-EDF71BDA7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7447" y="417223"/>
            <a:ext cx="30473069" cy="2392056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en-US" altLang="zh-CN" sz="53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Torrential Rainfall and Tropical Cyclone Induced </a:t>
            </a:r>
            <a:br>
              <a:rPr lang="en-US" altLang="zh-CN" sz="5334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3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Moisture Transport over East Asia</a:t>
            </a:r>
            <a:b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Shiqi XIAO (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xiaoshq9@mail2.sysu.edu.cn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Aoqi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Yilun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Weibiao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b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Atmospheric Sciences, Sun Yat-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Zhuhai 519082, China</a:t>
            </a:r>
            <a:endParaRPr lang="zh-CN" alt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os universités partenaires - BSB, Burgundy School of Business">
            <a:extLst>
              <a:ext uri="{FF2B5EF4-FFF2-40B4-BE49-F238E27FC236}">
                <a16:creationId xmlns:a16="http://schemas.microsoft.com/office/drawing/2014/main" id="{08E09EC2-2498-DD27-C95A-8C918B53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774" y="417223"/>
            <a:ext cx="2392056" cy="23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s universités partenaires - BSB, Burgundy School of Business">
            <a:extLst>
              <a:ext uri="{FF2B5EF4-FFF2-40B4-BE49-F238E27FC236}">
                <a16:creationId xmlns:a16="http://schemas.microsoft.com/office/drawing/2014/main" id="{58952F7B-3B53-A6CE-D5F2-6432C39D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0" y="417224"/>
            <a:ext cx="2392055" cy="2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13200075-B1CB-8B4D-95B4-DA97E926CF2B}"/>
              </a:ext>
            </a:extLst>
          </p:cNvPr>
          <p:cNvGrpSpPr/>
          <p:nvPr/>
        </p:nvGrpSpPr>
        <p:grpSpPr>
          <a:xfrm>
            <a:off x="690569" y="3344146"/>
            <a:ext cx="16533905" cy="6239692"/>
            <a:chOff x="690570" y="3344146"/>
            <a:chExt cx="14145570" cy="6239692"/>
          </a:xfrm>
        </p:grpSpPr>
        <p:sp>
          <p:nvSpPr>
            <p:cNvPr id="9" name="圆角矩形 13">
              <a:extLst>
                <a:ext uri="{FF2B5EF4-FFF2-40B4-BE49-F238E27FC236}">
                  <a16:creationId xmlns:a16="http://schemas.microsoft.com/office/drawing/2014/main" id="{4A77AA72-D80C-DB9A-8A9E-5526CB9122FF}"/>
                </a:ext>
              </a:extLst>
            </p:cNvPr>
            <p:cNvSpPr/>
            <p:nvPr/>
          </p:nvSpPr>
          <p:spPr>
            <a:xfrm>
              <a:off x="691060" y="3344146"/>
              <a:ext cx="14145079" cy="623969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63500" cap="flat" cmpd="sng" algn="ctr">
              <a:solidFill>
                <a:srgbClr val="2C5B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979310">
                <a:defRPr/>
              </a:pPr>
              <a:endParaRPr lang="zh-CN" altLang="en-US" sz="5862" kern="0">
                <a:solidFill>
                  <a:prstClr val="white"/>
                </a:solidFill>
                <a:latin typeface="Constantia"/>
                <a:ea typeface="宋体" panose="02010600030101010101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5D0084A-4A09-7C72-0819-26BABAEA360C}"/>
                </a:ext>
              </a:extLst>
            </p:cNvPr>
            <p:cNvSpPr/>
            <p:nvPr/>
          </p:nvSpPr>
          <p:spPr>
            <a:xfrm>
              <a:off x="690570" y="3344146"/>
              <a:ext cx="14145570" cy="1057202"/>
            </a:xfrm>
            <a:prstGeom prst="rect">
              <a:avLst/>
            </a:prstGeom>
            <a:solidFill>
              <a:srgbClr val="2C5B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Introduction</a:t>
              </a:r>
              <a:endParaRPr lang="zh-CN" altLang="en-US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A7590769-EE83-8797-2BA1-9CD08C14419C}"/>
                </a:ext>
              </a:extLst>
            </p:cNvPr>
            <p:cNvSpPr txBox="1"/>
            <p:nvPr/>
          </p:nvSpPr>
          <p:spPr>
            <a:xfrm>
              <a:off x="772160" y="4321732"/>
              <a:ext cx="13939520" cy="517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Tropical Cyclones (TCs) attract heated discussion among researchers.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TC induced remote rainfall has been studied by cases and a few statistics.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There is stark contrast between TC induced remote rainfall and that of non-TCs.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Quantifying rainfall-moisture association can deepen understandings of mechanisms underlying TC induced remote rainfall and increase forecast skills.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Association between rainfall and moisture transport features are rarely studied.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This study aims to reveal the rainfall-moisture features quantitatively.</a:t>
              </a:r>
            </a:p>
          </p:txBody>
        </p:sp>
      </p:grpSp>
      <p:grpSp>
        <p:nvGrpSpPr>
          <p:cNvPr id="1037" name="组合 1036">
            <a:extLst>
              <a:ext uri="{FF2B5EF4-FFF2-40B4-BE49-F238E27FC236}">
                <a16:creationId xmlns:a16="http://schemas.microsoft.com/office/drawing/2014/main" id="{482B25D5-BCDC-11B1-F50A-0B5E23B0E1D0}"/>
              </a:ext>
            </a:extLst>
          </p:cNvPr>
          <p:cNvGrpSpPr/>
          <p:nvPr/>
        </p:nvGrpSpPr>
        <p:grpSpPr>
          <a:xfrm>
            <a:off x="690570" y="10065975"/>
            <a:ext cx="16533331" cy="18188658"/>
            <a:chOff x="690570" y="10065975"/>
            <a:chExt cx="15309928" cy="18188658"/>
          </a:xfrm>
        </p:grpSpPr>
        <p:sp>
          <p:nvSpPr>
            <p:cNvPr id="28" name="圆角矩形 13">
              <a:extLst>
                <a:ext uri="{FF2B5EF4-FFF2-40B4-BE49-F238E27FC236}">
                  <a16:creationId xmlns:a16="http://schemas.microsoft.com/office/drawing/2014/main" id="{B1BEE042-5F8C-A9C6-A782-B7FB579F556F}"/>
                </a:ext>
              </a:extLst>
            </p:cNvPr>
            <p:cNvSpPr/>
            <p:nvPr/>
          </p:nvSpPr>
          <p:spPr>
            <a:xfrm>
              <a:off x="691100" y="10065975"/>
              <a:ext cx="15309397" cy="18188658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63500" cap="flat" cmpd="sng" algn="ctr">
              <a:solidFill>
                <a:srgbClr val="2C5B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979310">
                <a:defRPr/>
              </a:pPr>
              <a:endParaRPr lang="zh-CN" altLang="en-US" sz="5862" kern="0">
                <a:solidFill>
                  <a:prstClr val="white"/>
                </a:solidFill>
                <a:latin typeface="Constantia"/>
                <a:ea typeface="宋体" panose="02010600030101010101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854686C-91A1-DA63-DA77-93C93D828FAD}"/>
                </a:ext>
              </a:extLst>
            </p:cNvPr>
            <p:cNvSpPr/>
            <p:nvPr/>
          </p:nvSpPr>
          <p:spPr>
            <a:xfrm>
              <a:off x="690570" y="10065976"/>
              <a:ext cx="15309928" cy="1057202"/>
            </a:xfrm>
            <a:prstGeom prst="rect">
              <a:avLst/>
            </a:prstGeom>
            <a:solidFill>
              <a:srgbClr val="2C5B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Data and Methods</a:t>
              </a:r>
              <a:endParaRPr lang="zh-CN" altLang="en-US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982CAC75-0B84-9ED3-53D0-34088B376806}"/>
                </a:ext>
              </a:extLst>
            </p:cNvPr>
            <p:cNvSpPr txBox="1"/>
            <p:nvPr/>
          </p:nvSpPr>
          <p:spPr>
            <a:xfrm>
              <a:off x="778876" y="11042639"/>
              <a:ext cx="15086917" cy="3697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19718"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Data</a:t>
              </a:r>
            </a:p>
            <a:p>
              <a:pPr defTabSz="4319718">
                <a:lnSpc>
                  <a:spcPct val="150000"/>
                </a:lnSpc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July August September during 2001–2020 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6-houly ERA5 data with 0.25° resolution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Half-hourly GPM-IMERG with 0.1° resolution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6-houly CMA best-track data</a:t>
              </a:r>
            </a:p>
          </p:txBody>
        </p:sp>
        <p:grpSp>
          <p:nvGrpSpPr>
            <p:cNvPr id="1027" name="组合 1026">
              <a:extLst>
                <a:ext uri="{FF2B5EF4-FFF2-40B4-BE49-F238E27FC236}">
                  <a16:creationId xmlns:a16="http://schemas.microsoft.com/office/drawing/2014/main" id="{89298DF7-B8E3-8415-AD2A-3574142D3346}"/>
                </a:ext>
              </a:extLst>
            </p:cNvPr>
            <p:cNvGrpSpPr/>
            <p:nvPr/>
          </p:nvGrpSpPr>
          <p:grpSpPr>
            <a:xfrm>
              <a:off x="6030980" y="14901479"/>
              <a:ext cx="9733352" cy="13211741"/>
              <a:chOff x="9721447" y="13502238"/>
              <a:chExt cx="10002891" cy="12817987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B1DD751-7CEF-24A8-C26F-0340DD366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1447" y="13502238"/>
                <a:ext cx="10002891" cy="12503768"/>
              </a:xfrm>
              <a:prstGeom prst="rect">
                <a:avLst/>
              </a:prstGeom>
            </p:spPr>
          </p:pic>
          <p:sp>
            <p:nvSpPr>
              <p:cNvPr id="1025" name="矩形 1024">
                <a:extLst>
                  <a:ext uri="{FF2B5EF4-FFF2-40B4-BE49-F238E27FC236}">
                    <a16:creationId xmlns:a16="http://schemas.microsoft.com/office/drawing/2014/main" id="{371793BE-E596-410C-7A13-0B08BC128052}"/>
                  </a:ext>
                </a:extLst>
              </p:cNvPr>
              <p:cNvSpPr/>
              <p:nvPr/>
            </p:nvSpPr>
            <p:spPr>
              <a:xfrm>
                <a:off x="15236746" y="21582918"/>
                <a:ext cx="2274041" cy="4272852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41"/>
              </a:p>
            </p:txBody>
          </p:sp>
          <p:sp>
            <p:nvSpPr>
              <p:cNvPr id="1026" name="矩形 1025">
                <a:extLst>
                  <a:ext uri="{FF2B5EF4-FFF2-40B4-BE49-F238E27FC236}">
                    <a16:creationId xmlns:a16="http://schemas.microsoft.com/office/drawing/2014/main" id="{0090F5C0-BF70-CB17-E268-E62569DB0429}"/>
                  </a:ext>
                </a:extLst>
              </p:cNvPr>
              <p:cNvSpPr/>
              <p:nvPr/>
            </p:nvSpPr>
            <p:spPr>
              <a:xfrm>
                <a:off x="18588110" y="22007200"/>
                <a:ext cx="1099999" cy="3789972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41"/>
              </a:p>
            </p:txBody>
          </p:sp>
          <p:cxnSp>
            <p:nvCxnSpPr>
              <p:cNvPr id="1029" name="直接箭头连接符 1028">
                <a:extLst>
                  <a:ext uri="{FF2B5EF4-FFF2-40B4-BE49-F238E27FC236}">
                    <a16:creationId xmlns:a16="http://schemas.microsoft.com/office/drawing/2014/main" id="{D33623BA-84D7-5ACC-CDC1-D0C42C2D2ABC}"/>
                  </a:ext>
                </a:extLst>
              </p:cNvPr>
              <p:cNvCxnSpPr>
                <a:cxnSpLocks/>
                <a:stCxn id="1042" idx="1"/>
                <a:endCxn id="1025" idx="2"/>
              </p:cNvCxnSpPr>
              <p:nvPr/>
            </p:nvCxnSpPr>
            <p:spPr>
              <a:xfrm flipH="1" flipV="1">
                <a:off x="16373767" y="25855770"/>
                <a:ext cx="636137" cy="24050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接箭头连接符 1030">
                <a:extLst>
                  <a:ext uri="{FF2B5EF4-FFF2-40B4-BE49-F238E27FC236}">
                    <a16:creationId xmlns:a16="http://schemas.microsoft.com/office/drawing/2014/main" id="{B1AEF897-6F2A-6A68-7B00-973F0E800B9F}"/>
                  </a:ext>
                </a:extLst>
              </p:cNvPr>
              <p:cNvCxnSpPr>
                <a:cxnSpLocks/>
                <a:stCxn id="1042" idx="3"/>
                <a:endCxn id="1026" idx="2"/>
              </p:cNvCxnSpPr>
              <p:nvPr/>
            </p:nvCxnSpPr>
            <p:spPr>
              <a:xfrm flipV="1">
                <a:off x="18601865" y="25797173"/>
                <a:ext cx="536245" cy="2991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2" name="文本框 1041">
                <a:extLst>
                  <a:ext uri="{FF2B5EF4-FFF2-40B4-BE49-F238E27FC236}">
                    <a16:creationId xmlns:a16="http://schemas.microsoft.com/office/drawing/2014/main" id="{D4FF43FC-4E34-CE61-D2F8-6EFBA8A2D4D8}"/>
                  </a:ext>
                </a:extLst>
              </p:cNvPr>
              <p:cNvSpPr txBox="1"/>
              <p:nvPr/>
            </p:nvSpPr>
            <p:spPr>
              <a:xfrm>
                <a:off x="17009904" y="25872319"/>
                <a:ext cx="1591961" cy="447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TRC Tracks</a:t>
                </a:r>
                <a:endParaRPr lang="zh-CN" alt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2" name="TextBox 15">
              <a:extLst>
                <a:ext uri="{FF2B5EF4-FFF2-40B4-BE49-F238E27FC236}">
                  <a16:creationId xmlns:a16="http://schemas.microsoft.com/office/drawing/2014/main" id="{F74DF6DA-6DD6-3243-1B4A-2C457B1A5F15}"/>
                </a:ext>
              </a:extLst>
            </p:cNvPr>
            <p:cNvSpPr txBox="1"/>
            <p:nvPr/>
          </p:nvSpPr>
          <p:spPr>
            <a:xfrm>
              <a:off x="867353" y="14719504"/>
              <a:ext cx="5343496" cy="1256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19718"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Methods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Cluster identification: select regions with IVT exceeding local 85 % quantile and segmentate to obtain clusters.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TC Clusters (TCCs) identification: find nearest cluster to each TC track.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Forward tracking: find clusters split from TCs and those along temporal graphs.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TC Remote Clusters (TRCs) identification: among seed TRCs, those with distance &gt; 700 km from TCs.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non-TCs</a:t>
              </a: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clusters beyond the figure.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4" name="文本框 1033">
                  <a:extLst>
                    <a:ext uri="{FF2B5EF4-FFF2-40B4-BE49-F238E27FC236}">
                      <a16:creationId xmlns:a16="http://schemas.microsoft.com/office/drawing/2014/main" id="{6AE2A190-AA6F-D0FE-45FF-71CE87C46519}"/>
                    </a:ext>
                  </a:extLst>
                </p:cNvPr>
                <p:cNvSpPr txBox="1"/>
                <p:nvPr/>
              </p:nvSpPr>
              <p:spPr>
                <a:xfrm>
                  <a:off x="10845479" y="11503100"/>
                  <a:ext cx="4487328" cy="25199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di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zh-CN" altLang="zh-CN" sz="240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𝐼𝑉𝑇</m:t>
                                </m:r>
                              </m:e>
                              <m:sub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1000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h𝑃𝑎</m:t>
                                </m:r>
                              </m:sub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300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h𝑃𝑎</m:t>
                                </m:r>
                              </m:sup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𝑞𝑢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𝑑𝑝</m:t>
                                </m:r>
                              </m:e>
                            </m:nary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#</m:t>
                            </m:r>
                            <m:r>
                              <a:rPr lang="en-US" altLang="zh-CN" sz="2400" b="0" i="1" kern="100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###</m:t>
                            </m:r>
                          </m:e>
                        </m:eqArr>
                      </m:oMath>
                    </m:oMathPara>
                  </a14:m>
                  <a:endParaRPr lang="zh-CN" altLang="zh-CN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𝐼𝑉𝑇</m:t>
                                </m:r>
                              </m:e>
                              <m:sub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1000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h𝑃𝑎</m:t>
                                </m:r>
                              </m:sub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300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h𝑃𝑎</m:t>
                                </m:r>
                              </m:sup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𝑞𝑣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𝑑𝑝</m:t>
                                </m:r>
                              </m:e>
                            </m:nary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#</m:t>
                            </m:r>
                          </m:e>
                        </m:eqArr>
                      </m:oMath>
                    </m:oMathPara>
                  </a14:m>
                  <a:endParaRPr lang="zh-CN" altLang="zh-CN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𝐼𝑉𝑇</m:t>
                            </m:r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zh-CN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𝐼𝑉𝑇</m:t>
                                    </m:r>
                                  </m:e>
                                  <m:sub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𝐼𝑉𝑇</m:t>
                                    </m:r>
                                  </m:e>
                                  <m:sub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altLang="zh-CN" sz="2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#</m:t>
                            </m:r>
                          </m:e>
                        </m:eqArr>
                      </m:oMath>
                    </m:oMathPara>
                  </a14:m>
                  <a:endParaRPr lang="zh-CN" altLang="zh-CN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4" name="文本框 1033">
                  <a:extLst>
                    <a:ext uri="{FF2B5EF4-FFF2-40B4-BE49-F238E27FC236}">
                      <a16:creationId xmlns:a16="http://schemas.microsoft.com/office/drawing/2014/main" id="{6AE2A190-AA6F-D0FE-45FF-71CE87C46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479" y="11503100"/>
                  <a:ext cx="4487328" cy="25199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6" name="直接箭头连接符 1035">
              <a:extLst>
                <a:ext uri="{FF2B5EF4-FFF2-40B4-BE49-F238E27FC236}">
                  <a16:creationId xmlns:a16="http://schemas.microsoft.com/office/drawing/2014/main" id="{F12CD4CB-B0E8-1361-BCD5-17C85E9C90B2}"/>
                </a:ext>
              </a:extLst>
            </p:cNvPr>
            <p:cNvCxnSpPr>
              <a:cxnSpLocks/>
            </p:cNvCxnSpPr>
            <p:nvPr/>
          </p:nvCxnSpPr>
          <p:spPr>
            <a:xfrm>
              <a:off x="7736238" y="13012328"/>
              <a:ext cx="310389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组合 1039">
            <a:extLst>
              <a:ext uri="{FF2B5EF4-FFF2-40B4-BE49-F238E27FC236}">
                <a16:creationId xmlns:a16="http://schemas.microsoft.com/office/drawing/2014/main" id="{E558D572-016B-8023-EC19-CE222BBA964D}"/>
              </a:ext>
            </a:extLst>
          </p:cNvPr>
          <p:cNvGrpSpPr/>
          <p:nvPr/>
        </p:nvGrpSpPr>
        <p:grpSpPr>
          <a:xfrm>
            <a:off x="3558299" y="690364"/>
            <a:ext cx="6651658" cy="2017275"/>
            <a:chOff x="3558299" y="690364"/>
            <a:chExt cx="6651658" cy="201727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FFE5D24-62BE-DE2C-21B3-C1656453C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6893" b="263"/>
            <a:stretch/>
          </p:blipFill>
          <p:spPr>
            <a:xfrm>
              <a:off x="3558299" y="690364"/>
              <a:ext cx="4442701" cy="201727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039" name="图片 1038">
              <a:extLst>
                <a:ext uri="{FF2B5EF4-FFF2-40B4-BE49-F238E27FC236}">
                  <a16:creationId xmlns:a16="http://schemas.microsoft.com/office/drawing/2014/main" id="{33CE6014-6062-9C82-BD81-9644C10F8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105" t="29818" r="65407" b="28603"/>
            <a:stretch/>
          </p:blipFill>
          <p:spPr>
            <a:xfrm>
              <a:off x="8001000" y="1278519"/>
              <a:ext cx="2208957" cy="84096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1043" name="组合 1042">
            <a:extLst>
              <a:ext uri="{FF2B5EF4-FFF2-40B4-BE49-F238E27FC236}">
                <a16:creationId xmlns:a16="http://schemas.microsoft.com/office/drawing/2014/main" id="{E9957F66-E238-41D0-D8F8-D57FBBE0F964}"/>
              </a:ext>
            </a:extLst>
          </p:cNvPr>
          <p:cNvGrpSpPr/>
          <p:nvPr/>
        </p:nvGrpSpPr>
        <p:grpSpPr>
          <a:xfrm>
            <a:off x="40996443" y="688852"/>
            <a:ext cx="6651658" cy="2017275"/>
            <a:chOff x="3558299" y="690364"/>
            <a:chExt cx="6651658" cy="2017275"/>
          </a:xfrm>
        </p:grpSpPr>
        <p:pic>
          <p:nvPicPr>
            <p:cNvPr id="1044" name="图片 1043">
              <a:extLst>
                <a:ext uri="{FF2B5EF4-FFF2-40B4-BE49-F238E27FC236}">
                  <a16:creationId xmlns:a16="http://schemas.microsoft.com/office/drawing/2014/main" id="{241EE554-877C-752E-B736-8429C1E3F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6893" b="263"/>
            <a:stretch/>
          </p:blipFill>
          <p:spPr>
            <a:xfrm>
              <a:off x="3558299" y="690364"/>
              <a:ext cx="4442701" cy="201727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064" name="图片 1063">
              <a:extLst>
                <a:ext uri="{FF2B5EF4-FFF2-40B4-BE49-F238E27FC236}">
                  <a16:creationId xmlns:a16="http://schemas.microsoft.com/office/drawing/2014/main" id="{E46BCE3F-6EAC-2717-1435-E943C279F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105" t="29818" r="65407" b="28603"/>
            <a:stretch/>
          </p:blipFill>
          <p:spPr>
            <a:xfrm>
              <a:off x="8001000" y="1278519"/>
              <a:ext cx="2208957" cy="84096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sp>
        <p:nvSpPr>
          <p:cNvPr id="10" name="AutoShape 2" descr="Nos universités partenaires - BSB, Burgundy School of Business">
            <a:extLst>
              <a:ext uri="{FF2B5EF4-FFF2-40B4-BE49-F238E27FC236}">
                <a16:creationId xmlns:a16="http://schemas.microsoft.com/office/drawing/2014/main" id="{8BFEF733-E778-D31F-F983-647EF5A94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93967" y="7449549"/>
            <a:ext cx="235678" cy="2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6" tIns="30483" rIns="60966" bIns="30483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/>
          </a:p>
        </p:txBody>
      </p:sp>
      <p:sp>
        <p:nvSpPr>
          <p:cNvPr id="1041" name="文本框 1040">
            <a:extLst>
              <a:ext uri="{FF2B5EF4-FFF2-40B4-BE49-F238E27FC236}">
                <a16:creationId xmlns:a16="http://schemas.microsoft.com/office/drawing/2014/main" id="{63DAB602-5BC2-216B-56FE-123F75F859B3}"/>
              </a:ext>
            </a:extLst>
          </p:cNvPr>
          <p:cNvSpPr txBox="1"/>
          <p:nvPr/>
        </p:nvSpPr>
        <p:spPr>
          <a:xfrm>
            <a:off x="24985367" y="14085362"/>
            <a:ext cx="630688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241" dirty="0"/>
          </a:p>
        </p:txBody>
      </p:sp>
      <p:sp>
        <p:nvSpPr>
          <p:cNvPr id="1081" name="圆角矩形 13">
            <a:extLst>
              <a:ext uri="{FF2B5EF4-FFF2-40B4-BE49-F238E27FC236}">
                <a16:creationId xmlns:a16="http://schemas.microsoft.com/office/drawing/2014/main" id="{4E88CF15-3695-00FB-0A3A-1CADDE57D625}"/>
              </a:ext>
            </a:extLst>
          </p:cNvPr>
          <p:cNvSpPr/>
          <p:nvPr/>
        </p:nvSpPr>
        <p:spPr>
          <a:xfrm>
            <a:off x="17485151" y="3339321"/>
            <a:ext cx="16248501" cy="2491531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0" cap="flat" cmpd="sng" algn="ctr">
            <a:solidFill>
              <a:srgbClr val="2C5BA1"/>
            </a:solidFill>
            <a:prstDash val="solid"/>
          </a:ln>
          <a:effectLst/>
        </p:spPr>
        <p:txBody>
          <a:bodyPr rtlCol="0" anchor="ctr"/>
          <a:lstStyle/>
          <a:p>
            <a:pPr algn="ctr" defTabSz="2979310">
              <a:defRPr/>
            </a:pPr>
            <a:endParaRPr lang="zh-CN" altLang="en-US" sz="5862" kern="0" dirty="0">
              <a:solidFill>
                <a:prstClr val="white"/>
              </a:solidFill>
              <a:latin typeface="Constantia"/>
              <a:ea typeface="宋体" panose="02010600030101010101" pitchFamily="2" charset="-122"/>
            </a:endParaRPr>
          </a:p>
        </p:txBody>
      </p:sp>
      <p:sp>
        <p:nvSpPr>
          <p:cNvPr id="1082" name="矩形 1081">
            <a:extLst>
              <a:ext uri="{FF2B5EF4-FFF2-40B4-BE49-F238E27FC236}">
                <a16:creationId xmlns:a16="http://schemas.microsoft.com/office/drawing/2014/main" id="{8FCA67CC-4AA5-8FDD-9654-0B8780C78A97}"/>
              </a:ext>
            </a:extLst>
          </p:cNvPr>
          <p:cNvSpPr/>
          <p:nvPr/>
        </p:nvSpPr>
        <p:spPr>
          <a:xfrm>
            <a:off x="17484570" y="3339322"/>
            <a:ext cx="16248501" cy="1057202"/>
          </a:xfrm>
          <a:prstGeom prst="rect">
            <a:avLst/>
          </a:prstGeom>
          <a:solidFill>
            <a:srgbClr val="2C5B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" name="TextBox 15">
            <a:extLst>
              <a:ext uri="{FF2B5EF4-FFF2-40B4-BE49-F238E27FC236}">
                <a16:creationId xmlns:a16="http://schemas.microsoft.com/office/drawing/2014/main" id="{091BE877-7985-F527-811D-22094EAC1EE0}"/>
              </a:ext>
            </a:extLst>
          </p:cNvPr>
          <p:cNvSpPr txBox="1"/>
          <p:nvPr/>
        </p:nvSpPr>
        <p:spPr>
          <a:xfrm>
            <a:off x="17611850" y="4459494"/>
            <a:ext cx="5472388" cy="103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19718"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About TRCs</a:t>
            </a:r>
          </a:p>
          <a:p>
            <a:pPr marL="360000" indent="-457200" defTabSz="431971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Frequency: 0.5–1 % over East China Sea, 2–3 % of all clusters at East China Sea (ECS) and Yellow Sea (YS).</a:t>
            </a:r>
          </a:p>
          <a:p>
            <a:pPr marL="360000" indent="-457200" defTabSz="431971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Annual mean rainfall:    10–50 mm yr</a:t>
            </a:r>
            <a:r>
              <a:rPr lang="en-US" altLang="zh-CN" sz="32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at ECS, YS and Tsushima Strait, 3–10 % contribution to that of all clusters.</a:t>
            </a:r>
          </a:p>
          <a:p>
            <a:pPr marL="360000" indent="-457200" defTabSz="431971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Contributes larger than cluster average by 0.5–4 times.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8AED948-B311-BB96-CC15-81832556F17A}"/>
              </a:ext>
            </a:extLst>
          </p:cNvPr>
          <p:cNvGrpSpPr/>
          <p:nvPr/>
        </p:nvGrpSpPr>
        <p:grpSpPr>
          <a:xfrm>
            <a:off x="23147557" y="4651773"/>
            <a:ext cx="9656651" cy="11777063"/>
            <a:chOff x="23383804" y="5069711"/>
            <a:chExt cx="10891897" cy="13245923"/>
          </a:xfrm>
        </p:grpSpPr>
        <p:pic>
          <p:nvPicPr>
            <p:cNvPr id="1109" name="图形 1108">
              <a:extLst>
                <a:ext uri="{FF2B5EF4-FFF2-40B4-BE49-F238E27FC236}">
                  <a16:creationId xmlns:a16="http://schemas.microsoft.com/office/drawing/2014/main" id="{66B458A6-F31F-3EFC-856E-5ADC1CF01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4374" t="50156" r="4667" b="8467"/>
            <a:stretch/>
          </p:blipFill>
          <p:spPr bwMode="auto">
            <a:xfrm>
              <a:off x="23383806" y="11503100"/>
              <a:ext cx="10891895" cy="681253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6DBCFD3-8F89-1932-40C3-C654DDC62140}"/>
                </a:ext>
              </a:extLst>
            </p:cNvPr>
            <p:cNvGrpSpPr/>
            <p:nvPr/>
          </p:nvGrpSpPr>
          <p:grpSpPr>
            <a:xfrm>
              <a:off x="23383804" y="5069711"/>
              <a:ext cx="10889758" cy="6433387"/>
              <a:chOff x="19164644" y="12161519"/>
              <a:chExt cx="9963169" cy="6154113"/>
            </a:xfrm>
          </p:grpSpPr>
          <p:pic>
            <p:nvPicPr>
              <p:cNvPr id="4" name="图形 3">
                <a:extLst>
                  <a:ext uri="{FF2B5EF4-FFF2-40B4-BE49-F238E27FC236}">
                    <a16:creationId xmlns:a16="http://schemas.microsoft.com/office/drawing/2014/main" id="{CBCDD7B5-A096-B7A2-8E35-A241553C37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344" t="50434" r="4183" b="8474"/>
              <a:stretch/>
            </p:blipFill>
            <p:spPr bwMode="auto">
              <a:xfrm>
                <a:off x="19164644" y="12161519"/>
                <a:ext cx="9963169" cy="6154113"/>
              </a:xfrm>
              <a:prstGeom prst="rect">
                <a:avLst/>
              </a:prstGeom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图形 4">
                <a:extLst>
                  <a:ext uri="{FF2B5EF4-FFF2-40B4-BE49-F238E27FC236}">
                    <a16:creationId xmlns:a16="http://schemas.microsoft.com/office/drawing/2014/main" id="{B1F06BC2-2639-D1F6-E70A-DCE828C76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2262" t="10721" r="83315" b="86701"/>
              <a:stretch/>
            </p:blipFill>
            <p:spPr bwMode="auto">
              <a:xfrm>
                <a:off x="20032569" y="12265839"/>
                <a:ext cx="481747" cy="386080"/>
              </a:xfrm>
              <a:prstGeom prst="rect">
                <a:avLst/>
              </a:prstGeom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图形 5">
                <a:extLst>
                  <a:ext uri="{FF2B5EF4-FFF2-40B4-BE49-F238E27FC236}">
                    <a16:creationId xmlns:a16="http://schemas.microsoft.com/office/drawing/2014/main" id="{2BCA7A31-6E99-B08C-175C-216A31ED20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55067" t="10645" r="40082" b="86777"/>
              <a:stretch/>
            </p:blipFill>
            <p:spPr bwMode="auto">
              <a:xfrm>
                <a:off x="24730176" y="12254663"/>
                <a:ext cx="528320" cy="386080"/>
              </a:xfrm>
              <a:prstGeom prst="rect">
                <a:avLst/>
              </a:prstGeom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087" name="组合 1086">
            <a:extLst>
              <a:ext uri="{FF2B5EF4-FFF2-40B4-BE49-F238E27FC236}">
                <a16:creationId xmlns:a16="http://schemas.microsoft.com/office/drawing/2014/main" id="{8D6B3620-1AB8-0F0D-ED5F-4B554C6DB4BB}"/>
              </a:ext>
            </a:extLst>
          </p:cNvPr>
          <p:cNvGrpSpPr/>
          <p:nvPr/>
        </p:nvGrpSpPr>
        <p:grpSpPr>
          <a:xfrm>
            <a:off x="33981928" y="23727522"/>
            <a:ext cx="16533322" cy="4527111"/>
            <a:chOff x="34366116" y="23727522"/>
            <a:chExt cx="16149134" cy="4527111"/>
          </a:xfrm>
        </p:grpSpPr>
        <p:sp>
          <p:nvSpPr>
            <p:cNvPr id="20" name="圆角矩形 13">
              <a:extLst>
                <a:ext uri="{FF2B5EF4-FFF2-40B4-BE49-F238E27FC236}">
                  <a16:creationId xmlns:a16="http://schemas.microsoft.com/office/drawing/2014/main" id="{A9C4A846-5753-B537-93D9-EBDE16DC3531}"/>
                </a:ext>
              </a:extLst>
            </p:cNvPr>
            <p:cNvSpPr/>
            <p:nvPr/>
          </p:nvSpPr>
          <p:spPr>
            <a:xfrm>
              <a:off x="34397401" y="23728101"/>
              <a:ext cx="16117849" cy="452653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63500" cap="flat" cmpd="sng" algn="ctr">
              <a:solidFill>
                <a:srgbClr val="2C5B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979310">
                <a:defRPr/>
              </a:pPr>
              <a:endParaRPr lang="zh-CN" altLang="en-US" sz="5862" kern="0" dirty="0">
                <a:solidFill>
                  <a:prstClr val="white"/>
                </a:solidFill>
                <a:latin typeface="Constantia"/>
                <a:ea typeface="宋体" panose="02010600030101010101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BF61F7B-F466-AA91-8CE5-A7ADDAEB8919}"/>
                </a:ext>
              </a:extLst>
            </p:cNvPr>
            <p:cNvSpPr/>
            <p:nvPr/>
          </p:nvSpPr>
          <p:spPr>
            <a:xfrm>
              <a:off x="34366116" y="23727522"/>
              <a:ext cx="16117849" cy="1057202"/>
            </a:xfrm>
            <a:prstGeom prst="rect">
              <a:avLst/>
            </a:prstGeom>
            <a:solidFill>
              <a:srgbClr val="2C5B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Conclusions</a:t>
              </a:r>
              <a:endParaRPr lang="zh-CN" altLang="en-US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0" name="TextBox 15">
              <a:extLst>
                <a:ext uri="{FF2B5EF4-FFF2-40B4-BE49-F238E27FC236}">
                  <a16:creationId xmlns:a16="http://schemas.microsoft.com/office/drawing/2014/main" id="{950B36F8-3F83-7DEE-FF24-CDE9A3667F6A}"/>
                </a:ext>
              </a:extLst>
            </p:cNvPr>
            <p:cNvSpPr txBox="1"/>
            <p:nvPr/>
          </p:nvSpPr>
          <p:spPr>
            <a:xfrm>
              <a:off x="34452737" y="24923885"/>
              <a:ext cx="15871381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TRCs, occupying less than 3 % of all clusters, contribute up to 10 % of cluster rainfall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65 TRC tracks are categorized into five types from track orientations and locations.</a:t>
              </a:r>
            </a:p>
            <a:p>
              <a:pPr marL="3600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Rainfall may not increase with more intense moisture transport, likely because of  land-sea 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hermodynamic</a:t>
              </a:r>
              <a:r>
                <a:rPr lang="en-US" altLang="zh-CN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contrast and orographic effects.</a:t>
              </a:r>
            </a:p>
          </p:txBody>
        </p:sp>
      </p:grpSp>
      <p:grpSp>
        <p:nvGrpSpPr>
          <p:cNvPr id="1092" name="组合 1091">
            <a:extLst>
              <a:ext uri="{FF2B5EF4-FFF2-40B4-BE49-F238E27FC236}">
                <a16:creationId xmlns:a16="http://schemas.microsoft.com/office/drawing/2014/main" id="{B0D33841-F1A7-FE63-F2A7-930B660A7A49}"/>
              </a:ext>
            </a:extLst>
          </p:cNvPr>
          <p:cNvGrpSpPr/>
          <p:nvPr/>
        </p:nvGrpSpPr>
        <p:grpSpPr>
          <a:xfrm>
            <a:off x="17641893" y="16233183"/>
            <a:ext cx="15487779" cy="10168322"/>
            <a:chOff x="17940897" y="16844363"/>
            <a:chExt cx="14431785" cy="952015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5BA77F7-BAFC-79DA-9CC3-704193142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6424" t="8280" r="5764" b="62793"/>
            <a:stretch/>
          </p:blipFill>
          <p:spPr bwMode="auto">
            <a:xfrm>
              <a:off x="17940898" y="16910740"/>
              <a:ext cx="9718500" cy="48022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9" name="图片 14">
              <a:extLst>
                <a:ext uri="{FF2B5EF4-FFF2-40B4-BE49-F238E27FC236}">
                  <a16:creationId xmlns:a16="http://schemas.microsoft.com/office/drawing/2014/main" id="{74C3628F-3643-DC99-FAAF-04EB84895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6625" t="35708" r="49315" b="35365"/>
            <a:stretch/>
          </p:blipFill>
          <p:spPr bwMode="auto">
            <a:xfrm>
              <a:off x="27496433" y="16844363"/>
              <a:ext cx="4876249" cy="48022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0" name="图片 14">
              <a:extLst>
                <a:ext uri="{FF2B5EF4-FFF2-40B4-BE49-F238E27FC236}">
                  <a16:creationId xmlns:a16="http://schemas.microsoft.com/office/drawing/2014/main" id="{4BC2CA59-E019-391B-FE09-9133F5682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9158" t="35721" r="6782" b="35352"/>
            <a:stretch/>
          </p:blipFill>
          <p:spPr bwMode="auto">
            <a:xfrm>
              <a:off x="17940897" y="21487128"/>
              <a:ext cx="4859251" cy="47854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1" name="图片 14">
              <a:extLst>
                <a:ext uri="{FF2B5EF4-FFF2-40B4-BE49-F238E27FC236}">
                  <a16:creationId xmlns:a16="http://schemas.microsoft.com/office/drawing/2014/main" id="{441DD9FB-5661-844C-98A6-983D47856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7145" t="63918" r="48795" b="7155"/>
            <a:stretch/>
          </p:blipFill>
          <p:spPr bwMode="auto">
            <a:xfrm>
              <a:off x="22735451" y="21579041"/>
              <a:ext cx="4869042" cy="47854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D7A4C0BB-9B05-0B5A-7519-CE271A591FD7}"/>
                  </a:ext>
                </a:extLst>
              </p:cNvPr>
              <p:cNvSpPr txBox="1"/>
              <p:nvPr/>
            </p:nvSpPr>
            <p:spPr>
              <a:xfrm>
                <a:off x="27660600" y="21209510"/>
                <a:ext cx="5897880" cy="6393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Categorization</a:t>
                </a:r>
              </a:p>
              <a:p>
                <a:pPr defTabSz="4319718">
                  <a:lnSpc>
                    <a:spcPct val="15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We select </a:t>
                </a:r>
                <a:r>
                  <a:rPr lang="en-US" altLang="zh-CN" sz="3200" b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features of 65 TRC tracks by K-means 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𝐼𝑉𝑇</m:t>
                        </m:r>
                      </m:e>
                    </m:rad>
                    <m:r>
                      <a:rPr lang="en-US" altLang="zh-CN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endParaRPr lang="en-US" altLang="zh-CN" sz="20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acc>
                            <m:accPr>
                              <m:chr m:val="̅"/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acc>
                            <m:accPr>
                              <m:chr m:val="̅"/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CN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CN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e>
                          </m:d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alt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D7A4C0BB-9B05-0B5A-7519-CE271A59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600" y="21209510"/>
                <a:ext cx="5897880" cy="6393032"/>
              </a:xfrm>
              <a:prstGeom prst="rect">
                <a:avLst/>
              </a:prstGeom>
              <a:blipFill>
                <a:blip r:embed="rId16"/>
                <a:stretch>
                  <a:fillRect l="-2689" r="-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2584015A-32D6-CDBE-700C-52E1B57C5179}"/>
              </a:ext>
            </a:extLst>
          </p:cNvPr>
          <p:cNvGrpSpPr/>
          <p:nvPr/>
        </p:nvGrpSpPr>
        <p:grpSpPr>
          <a:xfrm>
            <a:off x="33981347" y="3339320"/>
            <a:ext cx="16533903" cy="20054080"/>
            <a:chOff x="33981347" y="3339320"/>
            <a:chExt cx="16534741" cy="20054080"/>
          </a:xfrm>
        </p:grpSpPr>
        <p:sp>
          <p:nvSpPr>
            <p:cNvPr id="16" name="圆角矩形 13">
              <a:extLst>
                <a:ext uri="{FF2B5EF4-FFF2-40B4-BE49-F238E27FC236}">
                  <a16:creationId xmlns:a16="http://schemas.microsoft.com/office/drawing/2014/main" id="{5CB05533-379F-896D-00AF-78EF4DBA54AE}"/>
                </a:ext>
              </a:extLst>
            </p:cNvPr>
            <p:cNvSpPr/>
            <p:nvPr/>
          </p:nvSpPr>
          <p:spPr>
            <a:xfrm>
              <a:off x="33981928" y="3339320"/>
              <a:ext cx="16534160" cy="2005408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63500" cap="flat" cmpd="sng" algn="ctr">
              <a:solidFill>
                <a:srgbClr val="2C5B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979310">
                <a:defRPr/>
              </a:pPr>
              <a:endParaRPr lang="zh-CN" altLang="en-US" sz="5862" kern="0" dirty="0">
                <a:solidFill>
                  <a:prstClr val="white"/>
                </a:solidFill>
                <a:latin typeface="Constantia"/>
                <a:ea typeface="宋体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A183FD6-A069-9B0F-439D-96EE95693DEB}"/>
                </a:ext>
              </a:extLst>
            </p:cNvPr>
            <p:cNvSpPr/>
            <p:nvPr/>
          </p:nvSpPr>
          <p:spPr>
            <a:xfrm>
              <a:off x="33981347" y="3339322"/>
              <a:ext cx="16534741" cy="1057202"/>
            </a:xfrm>
            <a:prstGeom prst="rect">
              <a:avLst/>
            </a:prstGeom>
            <a:solidFill>
              <a:srgbClr val="2C5B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Results</a:t>
              </a:r>
              <a:endParaRPr lang="zh-CN" altLang="en-US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56" name="图片 1055">
              <a:extLst>
                <a:ext uri="{FF2B5EF4-FFF2-40B4-BE49-F238E27FC236}">
                  <a16:creationId xmlns:a16="http://schemas.microsoft.com/office/drawing/2014/main" id="{4BE9FA28-FA01-4DA7-0A37-223482CF1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3725" y="4522447"/>
              <a:ext cx="8435707" cy="6987653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7B7F490-DB0A-B704-DA37-876D3F47D109}"/>
                </a:ext>
              </a:extLst>
            </p:cNvPr>
            <p:cNvGrpSpPr/>
            <p:nvPr/>
          </p:nvGrpSpPr>
          <p:grpSpPr>
            <a:xfrm>
              <a:off x="34391718" y="12394331"/>
              <a:ext cx="15208596" cy="10836057"/>
              <a:chOff x="34083725" y="12186671"/>
              <a:chExt cx="15208596" cy="10836057"/>
            </a:xfrm>
          </p:grpSpPr>
          <p:pic>
            <p:nvPicPr>
              <p:cNvPr id="26" name="图片 39">
                <a:extLst>
                  <a:ext uri="{FF2B5EF4-FFF2-40B4-BE49-F238E27FC236}">
                    <a16:creationId xmlns:a16="http://schemas.microsoft.com/office/drawing/2014/main" id="{D28ECD5F-5DD7-B398-B1F5-F4BAA9C2EB75}"/>
                  </a:ext>
                </a:extLst>
              </p:cNvPr>
              <p:cNvPicPr/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6555" t="6216" r="5842" b="4257"/>
              <a:stretch/>
            </p:blipFill>
            <p:spPr>
              <a:xfrm>
                <a:off x="34318932" y="12186671"/>
                <a:ext cx="14973389" cy="10836057"/>
              </a:xfrm>
              <a:prstGeom prst="rect">
                <a:avLst/>
              </a:prstGeom>
            </p:spPr>
          </p:pic>
          <p:sp>
            <p:nvSpPr>
              <p:cNvPr id="1063" name="TextBox 15">
                <a:extLst>
                  <a:ext uri="{FF2B5EF4-FFF2-40B4-BE49-F238E27FC236}">
                    <a16:creationId xmlns:a16="http://schemas.microsoft.com/office/drawing/2014/main" id="{52D367B5-29A4-E718-455C-F1E3157169B7}"/>
                  </a:ext>
                </a:extLst>
              </p:cNvPr>
              <p:cNvSpPr txBox="1"/>
              <p:nvPr/>
            </p:nvSpPr>
            <p:spPr>
              <a:xfrm>
                <a:off x="35438814" y="18158992"/>
                <a:ext cx="1922390" cy="74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Sigmoid</a:t>
                </a:r>
              </a:p>
            </p:txBody>
          </p:sp>
          <p:sp>
            <p:nvSpPr>
              <p:cNvPr id="1066" name="TextBox 15">
                <a:extLst>
                  <a:ext uri="{FF2B5EF4-FFF2-40B4-BE49-F238E27FC236}">
                    <a16:creationId xmlns:a16="http://schemas.microsoft.com/office/drawing/2014/main" id="{DB6600E8-6224-02B8-2ACB-43477C16F31A}"/>
                  </a:ext>
                </a:extLst>
              </p:cNvPr>
              <p:cNvSpPr txBox="1"/>
              <p:nvPr/>
            </p:nvSpPr>
            <p:spPr>
              <a:xfrm>
                <a:off x="40261116" y="18158991"/>
                <a:ext cx="4133392" cy="74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Insignificant increase</a:t>
                </a:r>
              </a:p>
            </p:txBody>
          </p:sp>
          <p:cxnSp>
            <p:nvCxnSpPr>
              <p:cNvPr id="1068" name="直接箭头连接符 1067">
                <a:extLst>
                  <a:ext uri="{FF2B5EF4-FFF2-40B4-BE49-F238E27FC236}">
                    <a16:creationId xmlns:a16="http://schemas.microsoft.com/office/drawing/2014/main" id="{D20E9407-F52C-49A5-2F41-5ADC4F715337}"/>
                  </a:ext>
                </a:extLst>
              </p:cNvPr>
              <p:cNvCxnSpPr/>
              <p:nvPr/>
            </p:nvCxnSpPr>
            <p:spPr>
              <a:xfrm>
                <a:off x="42346089" y="18901502"/>
                <a:ext cx="0" cy="258562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直接箭头连接符 1068">
                <a:extLst>
                  <a:ext uri="{FF2B5EF4-FFF2-40B4-BE49-F238E27FC236}">
                    <a16:creationId xmlns:a16="http://schemas.microsoft.com/office/drawing/2014/main" id="{7A79CFDB-9E74-F451-5DB2-9BF3EF8957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46484" y="18901502"/>
                <a:ext cx="4399605" cy="28595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2" name="TextBox 15">
                <a:extLst>
                  <a:ext uri="{FF2B5EF4-FFF2-40B4-BE49-F238E27FC236}">
                    <a16:creationId xmlns:a16="http://schemas.microsoft.com/office/drawing/2014/main" id="{03883B74-AC5F-EE8C-74A1-2B3274F73241}"/>
                  </a:ext>
                </a:extLst>
              </p:cNvPr>
              <p:cNvSpPr txBox="1"/>
              <p:nvPr/>
            </p:nvSpPr>
            <p:spPr>
              <a:xfrm>
                <a:off x="35438814" y="12800477"/>
                <a:ext cx="1922390" cy="74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Gaussian</a:t>
                </a:r>
              </a:p>
            </p:txBody>
          </p:sp>
          <p:sp>
            <p:nvSpPr>
              <p:cNvPr id="1076" name="TextBox 15">
                <a:extLst>
                  <a:ext uri="{FF2B5EF4-FFF2-40B4-BE49-F238E27FC236}">
                    <a16:creationId xmlns:a16="http://schemas.microsoft.com/office/drawing/2014/main" id="{650AC5EB-36D5-0372-D128-C0557BCB732F}"/>
                  </a:ext>
                </a:extLst>
              </p:cNvPr>
              <p:cNvSpPr txBox="1"/>
              <p:nvPr/>
            </p:nvSpPr>
            <p:spPr>
              <a:xfrm>
                <a:off x="34083725" y="16804521"/>
                <a:ext cx="1922390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6-hour total rainfall</a:t>
                </a:r>
              </a:p>
            </p:txBody>
          </p:sp>
          <p:cxnSp>
            <p:nvCxnSpPr>
              <p:cNvPr id="1078" name="直接箭头连接符 1077">
                <a:extLst>
                  <a:ext uri="{FF2B5EF4-FFF2-40B4-BE49-F238E27FC236}">
                    <a16:creationId xmlns:a16="http://schemas.microsoft.com/office/drawing/2014/main" id="{A748B2CD-18AC-B47E-184C-C6A8C2F5D18E}"/>
                  </a:ext>
                </a:extLst>
              </p:cNvPr>
              <p:cNvCxnSpPr/>
              <p:nvPr/>
            </p:nvCxnSpPr>
            <p:spPr>
              <a:xfrm flipH="1" flipV="1">
                <a:off x="34645445" y="15371180"/>
                <a:ext cx="367058" cy="140583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9" name="TextBox 15">
                <a:extLst>
                  <a:ext uri="{FF2B5EF4-FFF2-40B4-BE49-F238E27FC236}">
                    <a16:creationId xmlns:a16="http://schemas.microsoft.com/office/drawing/2014/main" id="{966EC0AB-DF7A-80EC-178D-48BC33245157}"/>
                  </a:ext>
                </a:extLst>
              </p:cNvPr>
              <p:cNvSpPr txBox="1"/>
              <p:nvPr/>
            </p:nvSpPr>
            <p:spPr>
              <a:xfrm>
                <a:off x="40025764" y="17192436"/>
                <a:ext cx="4490819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319718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median moisture transport height</a:t>
                </a:r>
              </a:p>
            </p:txBody>
          </p:sp>
          <p:cxnSp>
            <p:nvCxnSpPr>
              <p:cNvPr id="1080" name="直接箭头连接符 1079">
                <a:extLst>
                  <a:ext uri="{FF2B5EF4-FFF2-40B4-BE49-F238E27FC236}">
                    <a16:creationId xmlns:a16="http://schemas.microsoft.com/office/drawing/2014/main" id="{5B5549DF-1664-69F9-301C-370DF28B7E98}"/>
                  </a:ext>
                </a:extLst>
              </p:cNvPr>
              <p:cNvCxnSpPr>
                <a:cxnSpLocks/>
                <a:stCxn id="1079" idx="1"/>
              </p:cNvCxnSpPr>
              <p:nvPr/>
            </p:nvCxnSpPr>
            <p:spPr>
              <a:xfrm flipH="1" flipV="1">
                <a:off x="37742168" y="17192436"/>
                <a:ext cx="2283596" cy="28998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C9E0937-4618-171A-9B0E-CEBEDDDE710B}"/>
                  </a:ext>
                </a:extLst>
              </p:cNvPr>
              <p:cNvSpPr txBox="1"/>
              <p:nvPr/>
            </p:nvSpPr>
            <p:spPr>
              <a:xfrm>
                <a:off x="38975347" y="12658228"/>
                <a:ext cx="64633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7240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59" name="TextBox 15">
              <a:extLst>
                <a:ext uri="{FF2B5EF4-FFF2-40B4-BE49-F238E27FC236}">
                  <a16:creationId xmlns:a16="http://schemas.microsoft.com/office/drawing/2014/main" id="{471E7B14-BFEE-ADDE-9ABC-06FAA74C0575}"/>
                </a:ext>
              </a:extLst>
            </p:cNvPr>
            <p:cNvSpPr txBox="1"/>
            <p:nvPr/>
          </p:nvSpPr>
          <p:spPr>
            <a:xfrm>
              <a:off x="42346089" y="4321732"/>
              <a:ext cx="7978029" cy="8129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19718"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TRC vs non-TC in Vertical Profiles </a:t>
              </a:r>
            </a:p>
            <a:p>
              <a:pPr marL="4572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Type A, C:</a:t>
              </a:r>
              <a:r>
                <a:rPr lang="zh-CN" altLang="en-US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intense at</a:t>
              </a:r>
              <a:r>
                <a:rPr lang="zh-CN" altLang="en-US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all</a:t>
              </a:r>
              <a:r>
                <a:rPr lang="zh-CN" altLang="en-US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heights 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warm conveyor belt</a:t>
              </a:r>
              <a:endPara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4572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Type B, D: intense at below 5 km</a:t>
              </a:r>
            </a:p>
            <a:p>
              <a:pPr marL="4572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Type E: intense at below 3 km 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orographic steering + TC moisture</a:t>
              </a:r>
            </a:p>
            <a:p>
              <a:pPr defTabSz="4319718"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Nonlinear fitting</a:t>
              </a:r>
            </a:p>
            <a:p>
              <a:pPr marL="4572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3200" b="1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vs H</a:t>
              </a:r>
              <a:r>
                <a:rPr lang="en-US" altLang="zh-CN" sz="3200" b="1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50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Type B, C (midlatitude effect)</a:t>
              </a:r>
            </a:p>
            <a:p>
              <a:pPr marL="457200" indent="-457200" defTabSz="431971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3200" b="1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vs IVT: Type A (thermodynamics); Type E (orographic effect); Type B, C (frequent land-sea change of tracks)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3430</TotalTime>
  <Words>488</Words>
  <Application>Microsoft Office PowerPoint</Application>
  <PresentationFormat>自定义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Arial</vt:lpstr>
      <vt:lpstr>Calibri</vt:lpstr>
      <vt:lpstr>Calibri Light</vt:lpstr>
      <vt:lpstr>Cambria Math</vt:lpstr>
      <vt:lpstr>Constantia</vt:lpstr>
      <vt:lpstr>Times New Roman</vt:lpstr>
      <vt:lpstr>Office 主题​​</vt:lpstr>
      <vt:lpstr>Association Between Torrential Rainfall and Tropical Cyclone Induced  Remote Moisture Transport over East Asia Shiqi XIAO (xiaoshq9@mail2.sysu.edu.cn), Aoqi ZHANG, Yilun CHEN, Weibiao LI School of Atmospheric Sciences, Sun Yat-sen University, Zhuhai 519082, 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Spatiotemporal Characteristics of</dc:title>
  <dc:creator>XIAO Shiqi</dc:creator>
  <cp:lastModifiedBy>Shiqi XIAO</cp:lastModifiedBy>
  <cp:revision>55</cp:revision>
  <dcterms:created xsi:type="dcterms:W3CDTF">2023-06-01T06:26:23Z</dcterms:created>
  <dcterms:modified xsi:type="dcterms:W3CDTF">2024-04-11T07:47:24Z</dcterms:modified>
</cp:coreProperties>
</file>