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2" r:id="rId3"/>
    <p:sldId id="729" r:id="rId4"/>
    <p:sldId id="263" r:id="rId5"/>
    <p:sldId id="587" r:id="rId6"/>
    <p:sldId id="722" r:id="rId7"/>
    <p:sldId id="270" r:id="rId8"/>
    <p:sldId id="29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00"/>
    <a:srgbClr val="008000"/>
    <a:srgbClr val="1205BD"/>
    <a:srgbClr val="009900"/>
    <a:srgbClr val="16A7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03" autoAdjust="0"/>
  </p:normalViewPr>
  <p:slideViewPr>
    <p:cSldViewPr>
      <p:cViewPr varScale="1">
        <p:scale>
          <a:sx n="75" d="100"/>
          <a:sy n="75" d="100"/>
        </p:scale>
        <p:origin x="389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FBDFA36-E411-44A3-82D7-AC7B5E836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B22E5A-D53A-4438-A132-FB01FA1B6F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121FF0-EB98-43DA-86DD-8DE07A40BBC4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89C9607-FBB0-4636-A9E8-15FC4EA232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028081F-62B9-4515-884E-7189A725C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39CD8F-8A2C-4F09-B2BE-CA266978E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BB2F89-80B3-45E8-97B1-8B488D9F9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1A1593-6A62-4DE8-AD5D-78F62FA948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A8C12-42AC-4EA9-9A38-874C63685A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基于碳中和情景，预估的各污染物排放量大幅降低，如</a:t>
            </a:r>
            <a:r>
              <a:rPr lang="en-US" altLang="zh-CN" dirty="0" err="1"/>
              <a:t>NO,VOCs,CO</a:t>
            </a:r>
            <a:r>
              <a:rPr lang="zh-CN" altLang="en-US" dirty="0"/>
              <a:t>等，其中人为排放减少量最高，达</a:t>
            </a:r>
            <a:r>
              <a:rPr lang="en-US" altLang="zh-CN" dirty="0"/>
              <a:t>70%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A8C12-42AC-4EA9-9A38-874C63685A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3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Prod for chemical production, Loss for chemical loss, Prod-Loss for net chemical production (</a:t>
            </a:r>
            <a:r>
              <a:rPr lang="en-US" altLang="zh-CN" dirty="0" err="1"/>
              <a:t>NetChem</a:t>
            </a:r>
            <a:r>
              <a:rPr lang="en-US" altLang="zh-CN" dirty="0"/>
              <a:t>) and </a:t>
            </a:r>
            <a:r>
              <a:rPr lang="en-US" altLang="zh-CN" dirty="0" err="1"/>
              <a:t>DryDep</a:t>
            </a:r>
            <a:r>
              <a:rPr lang="en-US" altLang="zh-CN" dirty="0"/>
              <a:t> for dry deposition; Residual is the term balance by Residual=</a:t>
            </a:r>
            <a:r>
              <a:rPr lang="en-US" altLang="zh-CN" dirty="0" err="1"/>
              <a:t>Loss-Prod+DryDep</a:t>
            </a:r>
            <a:r>
              <a:rPr lang="en-US" altLang="zh-CN" dirty="0"/>
              <a:t>. Units of Prod, Loss, </a:t>
            </a:r>
            <a:r>
              <a:rPr lang="en-US" altLang="zh-CN" dirty="0" err="1"/>
              <a:t>NetChem</a:t>
            </a:r>
            <a:r>
              <a:rPr lang="en-US" altLang="zh-CN" dirty="0"/>
              <a:t>, Residual and </a:t>
            </a:r>
            <a:r>
              <a:rPr lang="en-US" altLang="zh-CN" dirty="0" err="1"/>
              <a:t>DryDep</a:t>
            </a:r>
            <a:r>
              <a:rPr lang="en-US" altLang="zh-CN" dirty="0"/>
              <a:t> are in </a:t>
            </a:r>
            <a:r>
              <a:rPr lang="en-US" altLang="zh-CN" dirty="0" err="1"/>
              <a:t>Tg</a:t>
            </a:r>
            <a:r>
              <a:rPr lang="en-US" altLang="zh-CN" dirty="0"/>
              <a:t>(O3)/</a:t>
            </a:r>
            <a:r>
              <a:rPr lang="en-US" altLang="zh-CN" dirty="0" err="1"/>
              <a:t>yr</a:t>
            </a:r>
            <a:r>
              <a:rPr lang="en-US" altLang="zh-CN" dirty="0"/>
              <a:t>, Burden in </a:t>
            </a:r>
            <a:r>
              <a:rPr lang="en-US" altLang="zh-CN" dirty="0" err="1"/>
              <a:t>Tg</a:t>
            </a:r>
            <a:r>
              <a:rPr lang="en-US" altLang="zh-CN" dirty="0"/>
              <a:t>(O3), and Lifetime in days. The climatological pressure tropopause is used. PD is the online present day experiment simulation. NZ is online net zero experiment simulation.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A8C12-42AC-4EA9-9A38-874C63685A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70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C4653-6B8A-4277-8EF3-785274B0C0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2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subsequent ozone production is quantified by tracking NO/VOCs and its related species 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CESM</a:t>
            </a:r>
            <a:r>
              <a:rPr lang="zh-CN" altLang="en-US" dirty="0"/>
              <a:t>大气化学模块中引入在线臭氧源追踪算法，通过标记臭氧前体物</a:t>
            </a:r>
            <a:r>
              <a:rPr lang="en-US" altLang="zh-CN" dirty="0"/>
              <a:t>NO</a:t>
            </a:r>
            <a:r>
              <a:rPr lang="zh-CN" altLang="en-US" dirty="0"/>
              <a:t>或</a:t>
            </a:r>
            <a:r>
              <a:rPr lang="en-US" altLang="zh-CN" dirty="0"/>
              <a:t>VOCs</a:t>
            </a:r>
            <a:r>
              <a:rPr lang="zh-CN" altLang="en-US" dirty="0"/>
              <a:t>以及</a:t>
            </a:r>
            <a:r>
              <a:rPr lang="en-US" altLang="zh-CN" dirty="0"/>
              <a:t>NO</a:t>
            </a:r>
            <a:r>
              <a:rPr lang="zh-CN" altLang="en-US" dirty="0"/>
              <a:t>或</a:t>
            </a:r>
            <a:r>
              <a:rPr lang="en-US" altLang="zh-CN" dirty="0"/>
              <a:t>VOCs</a:t>
            </a:r>
            <a:r>
              <a:rPr lang="zh-CN" altLang="en-US" dirty="0"/>
              <a:t>相关衍生物的方法，计算全球范围内某</a:t>
            </a:r>
            <a:r>
              <a:rPr lang="en-US" altLang="zh-CN" dirty="0"/>
              <a:t>NO</a:t>
            </a:r>
            <a:r>
              <a:rPr lang="zh-CN" altLang="en-US" dirty="0"/>
              <a:t>源区或</a:t>
            </a:r>
            <a:r>
              <a:rPr lang="en-US" altLang="zh-CN" dirty="0"/>
              <a:t>VOCs</a:t>
            </a:r>
            <a:r>
              <a:rPr lang="zh-CN" altLang="en-US" dirty="0"/>
              <a:t>源区对臭氧的影响，包含输送过程中臭氧的二次产生。可按前体物排放类型及区域进行追踪 。</a:t>
            </a:r>
          </a:p>
          <a:p>
            <a:r>
              <a:rPr lang="zh-CN" altLang="en-US" dirty="0"/>
              <a:t>如表中按</a:t>
            </a:r>
            <a:r>
              <a:rPr lang="en-US" altLang="zh-CN" dirty="0"/>
              <a:t>NOx</a:t>
            </a:r>
            <a:r>
              <a:rPr lang="zh-CN" altLang="en-US" dirty="0"/>
              <a:t>生物质排放、生物质燃烧、飞机、闪电以及平流层</a:t>
            </a:r>
            <a:r>
              <a:rPr lang="en-US" altLang="zh-CN" dirty="0"/>
              <a:t>O3</a:t>
            </a:r>
            <a:r>
              <a:rPr lang="zh-CN" altLang="en-US" dirty="0"/>
              <a:t>源进行标记追踪，或者按区域进行追踪。</a:t>
            </a:r>
          </a:p>
          <a:p>
            <a:r>
              <a:rPr lang="zh-CN" altLang="en-US" dirty="0"/>
              <a:t>左下角的图为</a:t>
            </a:r>
            <a:r>
              <a:rPr lang="en-US" altLang="zh-CN" dirty="0"/>
              <a:t>2015</a:t>
            </a:r>
            <a:r>
              <a:rPr lang="zh-CN" altLang="en-US" dirty="0"/>
              <a:t>年各源区对我国东部近地面臭氧的贡献量。</a:t>
            </a:r>
          </a:p>
          <a:p>
            <a:r>
              <a:rPr lang="en-US" altLang="zh-CN" dirty="0"/>
              <a:t>An extension to the ozone-tagging system described by Emmons et al. (2012).</a:t>
            </a:r>
          </a:p>
          <a:p>
            <a:r>
              <a:rPr lang="en-US" altLang="zh-CN" dirty="0"/>
              <a:t>Tagging NOx and VOCs to track ozone</a:t>
            </a:r>
          </a:p>
          <a:p>
            <a:r>
              <a:rPr lang="en-US" altLang="zh-CN" dirty="0"/>
              <a:t>Can specify an arbitrary number of tag identities for each NOx or VOC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A1593-6A62-4DE8-AD5D-78F62FA9482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1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&amp;</a:t>
            </a:r>
            <a:r>
              <a:rPr lang="en-US" altLang="zh-CN" dirty="0" err="1"/>
              <a:t>prescribed_ozone_nl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prescribed_ozone_cycle_yr</a:t>
            </a:r>
            <a:r>
              <a:rPr lang="en-US" altLang="zh-CN" dirty="0"/>
              <a:t>     = 2065 </a:t>
            </a:r>
          </a:p>
          <a:p>
            <a:r>
              <a:rPr lang="en-US" altLang="zh-CN" dirty="0" err="1"/>
              <a:t>prescribed_ozone_datapath</a:t>
            </a:r>
            <a:r>
              <a:rPr lang="en-US" altLang="zh-CN" dirty="0"/>
              <a:t>   = '/</a:t>
            </a:r>
            <a:r>
              <a:rPr lang="en-US" altLang="zh-CN" dirty="0" err="1"/>
              <a:t>nuist</a:t>
            </a:r>
            <a:r>
              <a:rPr lang="en-US" altLang="zh-CN" dirty="0"/>
              <a:t>/scratch/</a:t>
            </a:r>
            <a:r>
              <a:rPr lang="en-US" altLang="zh-CN" dirty="0" err="1"/>
              <a:t>zhubin</a:t>
            </a:r>
            <a:r>
              <a:rPr lang="en-US" altLang="zh-CN" dirty="0"/>
              <a:t>/</a:t>
            </a:r>
            <a:r>
              <a:rPr lang="en-US" altLang="zh-CN" dirty="0" err="1"/>
              <a:t>zb_houxw</a:t>
            </a:r>
            <a:r>
              <a:rPr lang="en-US" altLang="zh-CN" dirty="0"/>
              <a:t>/CESM_INPUT/</a:t>
            </a:r>
            <a:r>
              <a:rPr lang="en-US" altLang="zh-CN" dirty="0" err="1"/>
              <a:t>atm</a:t>
            </a:r>
            <a:r>
              <a:rPr lang="en-US" altLang="zh-CN" dirty="0"/>
              <a:t>/cam/ozone' </a:t>
            </a:r>
          </a:p>
          <a:p>
            <a:r>
              <a:rPr lang="en-US" altLang="zh-CN" dirty="0" err="1"/>
              <a:t>prescribed_ozone_file</a:t>
            </a:r>
            <a:r>
              <a:rPr lang="en-US" altLang="zh-CN" dirty="0"/>
              <a:t>             = 'ozone_rcp26_v1_1.9x2.5_L26_1995-2105_c100316.nc' </a:t>
            </a:r>
          </a:p>
          <a:p>
            <a:r>
              <a:rPr lang="en-US" altLang="zh-CN" dirty="0" err="1"/>
              <a:t>prescribed_ozone_name</a:t>
            </a:r>
            <a:r>
              <a:rPr lang="en-US" altLang="zh-CN" dirty="0"/>
              <a:t>         = 'O3' </a:t>
            </a:r>
            <a:r>
              <a:rPr lang="en-US" altLang="zh-CN" dirty="0" err="1"/>
              <a:t>prescribed_ozone_type</a:t>
            </a:r>
            <a:r>
              <a:rPr lang="en-US" altLang="zh-CN" dirty="0"/>
              <a:t>          = 'CYCLICAL'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A1593-6A62-4DE8-AD5D-78F62FA9482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441AD-74AD-4066-85E9-DAB0BB9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8637-D81A-42B4-BC0D-F1B542D83645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6CA3D8-F437-4E5B-8CC7-6050E289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BACE63-F121-48BF-8A64-8EC84948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6E7A-7649-4FE3-B3CC-5A33E0DF03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82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8F2D82-A5BE-4AAB-AB7C-0D2FF48C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D040-C834-45CF-85B9-B3D5B5108D09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4A528C-2B90-4499-83F9-9082C551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6B8FD2-EFEE-437F-A104-C61F2E7B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B178-183B-4C03-BE3D-B0E400DF41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8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D9A58-343E-4369-9B40-18C9B5A8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0420-8061-4BB9-86F6-8FF1D2E95832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40148D-9829-41E5-8E87-78B85E77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58161B-2593-464E-8155-B07ABEB7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E3B8-E226-4725-B7B4-1CA40F30A2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0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04A66E-B551-43A7-9BED-90AD2F9E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8A3F-23FD-4380-8C20-93A8162D4616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9ADA56-E57B-4469-9B57-FCF4352A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D9A12-5D0E-4673-8142-04089433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2221-C034-440F-A382-659BCA3904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BC161D-C258-4FB3-8734-D496EBD8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8C64-A49B-4E95-9B86-5F8ED586503D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CECEC5-E3BE-4692-8879-75D76E84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6387F7-9254-435E-AB4E-7B3A6804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B1CD-6EE8-40B0-919D-43072BF42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8B3936F-990B-4EEB-80ED-94581A34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93D-5128-4D67-8C16-D6E7C2DD39C0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B76B320-ACD4-4971-9634-F866D975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D2C1C27-7674-41E5-B66D-1643B84C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D8ED-77EA-4CBD-AC47-1254B6BBFF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6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3C33591-B5C6-4DD1-8B5B-7FDC9BD1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44C9-4E9D-4F01-916F-A69FB316DA40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8158CC7-1CE2-4D22-AE0C-0F65F2E2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DD2DDA4-5B1B-4CAC-933E-1F0DAE8C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DFB8-A50C-4420-AC73-E87614C15A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1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10E6B7D-7CAB-472C-9C5E-CBD02DE4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8090-178D-42C8-9A77-F1EF94B8ED7C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25DF530-84A5-4CB4-9850-81BD31DC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05AEA70-BEF1-4048-A388-7B707278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90B1-FBCF-434F-8CED-E946AA7334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29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D800945-63F4-4688-8B79-854BD02C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8034-1425-4F69-A739-2F37A6BF1800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3866B044-D60C-4917-9382-8F177BF7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90AD00E-9646-4CF0-B8E8-B942A14A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B93D-59FE-4081-B921-B989AC49F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B2DE4E4-0DC2-4C38-BE08-A50D8B2B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6CC4-5DBF-4EAC-9136-9636AB39A933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BC7001A-7C0D-49A9-9A37-8E89E521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5289D8C-0503-43FC-A3FF-BCF1635A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6C67-3705-48BE-A63B-50912B6D2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5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1D23F8D-C5CC-463E-BD03-D5CFA31A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CFF0-F174-4C24-A5E5-5E8030BE8332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710E7-06F5-4438-A9F2-DBE0A52B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F4214AA-B51F-49BA-8D40-9E11960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5ABC-EE7E-4083-BDF3-537B2C5DF9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9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45D87CD4-0FE7-4DC2-A3DB-A1EAC0E607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5AD356C5-18FE-4924-B16C-B4CF066503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497C8-0204-4DC3-9A6F-038F24475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2824AE-4344-4EBD-9002-823A50345D8C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0B404-7ED1-45A8-A5E9-7EA0331A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9641CC-02EF-4C0F-85F2-2282796E2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A02B9-B2E7-4330-B68F-BFF5E3AB45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>
            <a:extLst>
              <a:ext uri="{FF2B5EF4-FFF2-40B4-BE49-F238E27FC236}">
                <a16:creationId xmlns:a16="http://schemas.microsoft.com/office/drawing/2014/main" id="{376475EE-0866-401E-B84C-58DCFBD6C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2143420"/>
            <a:ext cx="9109200" cy="183676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ea typeface="华文楷体" panose="02010600040101010101" pitchFamily="2" charset="-122"/>
                <a:cs typeface="Times New Roman" panose="02020603050405020304" pitchFamily="18" charset="0"/>
              </a:rPr>
              <a:t>Future tropospheric ozone budget and distribution over East Asia under a Net Zero scenario</a:t>
            </a:r>
          </a:p>
        </p:txBody>
      </p:sp>
      <p:sp>
        <p:nvSpPr>
          <p:cNvPr id="3075" name="副标题 2">
            <a:extLst>
              <a:ext uri="{FF2B5EF4-FFF2-40B4-BE49-F238E27FC236}">
                <a16:creationId xmlns:a16="http://schemas.microsoft.com/office/drawing/2014/main" id="{230BFF6A-262E-403C-BCDE-1D1AE9466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584" y="4437112"/>
            <a:ext cx="7704856" cy="136815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zh-CN" sz="2400" b="1" dirty="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Xuewei Hou</a:t>
            </a:r>
            <a:r>
              <a:rPr lang="de-DE" altLang="zh-CN" sz="2400" dirty="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, Oliver Wild, Bin Zhu, James Lee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zh-CN" sz="2400" dirty="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(houxw@nuist.edu.cn)</a:t>
            </a:r>
          </a:p>
          <a:p>
            <a:pPr eaLnBrk="1" hangingPunct="1"/>
            <a:r>
              <a:rPr lang="en-GB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04/17/2024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13259526-5FD7-432A-AE88-4169F0E25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/>
          <a:stretch/>
        </p:blipFill>
        <p:spPr bwMode="auto">
          <a:xfrm>
            <a:off x="5124450" y="-10580"/>
            <a:ext cx="7067550" cy="12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>
            <a:extLst>
              <a:ext uri="{FF2B5EF4-FFF2-40B4-BE49-F238E27FC236}">
                <a16:creationId xmlns:a16="http://schemas.microsoft.com/office/drawing/2014/main" id="{B67F53E2-0282-46DC-B95A-5BB7D53AC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13908" r="6387" b="49037"/>
          <a:stretch/>
        </p:blipFill>
        <p:spPr bwMode="auto">
          <a:xfrm>
            <a:off x="25048" y="0"/>
            <a:ext cx="4884737" cy="123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26570"/>
            <a:ext cx="1620000" cy="16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30" y="4926570"/>
            <a:ext cx="1620000" cy="162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9678" y="6391258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Hou‘s page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31619" y="6391258"/>
            <a:ext cx="141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ResearchGate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96E21B-07D3-142A-3BF2-3A6AF9CD6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216" y="1013126"/>
            <a:ext cx="3791744" cy="120744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47928" y="2048920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AS3.15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5"/>
    </mc:Choice>
    <mc:Fallback xmlns="">
      <p:transition spd="slow" advTm="28075"/>
    </mc:Fallback>
  </mc:AlternateContent>
  <p:extLst>
    <p:ext uri="{E180D4A7-C9FB-4DFB-919C-405C955672EB}">
      <p14:showEvtLst xmlns:p14="http://schemas.microsoft.com/office/powerpoint/2010/main">
        <p14:playEvt time="79" objId="3"/>
        <p14:stopEvt time="2807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5" b="17218"/>
          <a:stretch/>
        </p:blipFill>
        <p:spPr>
          <a:xfrm>
            <a:off x="7248128" y="2384884"/>
            <a:ext cx="4586788" cy="266429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21D26A8-44F6-5962-A38D-1095D95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1184061"/>
            <a:ext cx="3573553" cy="89585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Net Zero:2060</a:t>
            </a:r>
            <a:b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(China carbon neutral)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1CA70FC-CAA5-1464-8C43-F4DD130C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329813"/>
            <a:ext cx="10225136" cy="54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3300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Combined SSP1-1.9 with DPEC</a:t>
            </a:r>
            <a:endParaRPr lang="zh-CN" altLang="en-US" sz="2800" dirty="0">
              <a:solidFill>
                <a:srgbClr val="003300"/>
              </a:solidFill>
              <a:latin typeface="+mj-lt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050"/>
          <a:stretch/>
        </p:blipFill>
        <p:spPr>
          <a:xfrm>
            <a:off x="407368" y="1268760"/>
            <a:ext cx="5616624" cy="2299976"/>
          </a:xfrm>
          <a:prstGeom prst="rect">
            <a:avLst/>
          </a:prstGeom>
        </p:spPr>
      </p:pic>
      <p:sp>
        <p:nvSpPr>
          <p:cNvPr id="31" name="右箭头 30"/>
          <p:cNvSpPr/>
          <p:nvPr/>
        </p:nvSpPr>
        <p:spPr>
          <a:xfrm rot="1417526">
            <a:off x="6600981" y="2784897"/>
            <a:ext cx="349588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35360" y="3717032"/>
            <a:ext cx="2232248" cy="302433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456040" y="1400411"/>
            <a:ext cx="1610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&gt;29 species</a:t>
            </a:r>
            <a:endParaRPr lang="zh-CN" altLang="zh-CN" sz="20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r="650" b="30050"/>
          <a:stretch/>
        </p:blipFill>
        <p:spPr>
          <a:xfrm>
            <a:off x="2711624" y="4348576"/>
            <a:ext cx="5805264" cy="239279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8760296" y="587727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&gt;20 VOCs species</a:t>
            </a:r>
            <a:endParaRPr lang="zh-CN" altLang="zh-CN" sz="20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D26A8-44F6-5962-A38D-1095D95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1184061"/>
            <a:ext cx="3573553" cy="89585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Net Zero:2060</a:t>
            </a:r>
            <a:b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(China carbon neutral)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9E64D5-679B-513A-1A20-CE77EED00E9C}"/>
              </a:ext>
            </a:extLst>
          </p:cNvPr>
          <p:cNvSpPr txBox="1"/>
          <p:nvPr/>
        </p:nvSpPr>
        <p:spPr>
          <a:xfrm>
            <a:off x="8143641" y="3985946"/>
            <a:ext cx="2944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Anthropogenic emission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over East Asia decreases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~70%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59ED5F-8F8D-D382-4E30-FEE885184457}"/>
              </a:ext>
            </a:extLst>
          </p:cNvPr>
          <p:cNvSpPr txBox="1"/>
          <p:nvPr/>
        </p:nvSpPr>
        <p:spPr>
          <a:xfrm>
            <a:off x="8450405" y="2194431"/>
            <a:ext cx="348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Emissions inventory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SSP1-1.9 + DPEC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Ambitious Pollution-Neutral-Goals scenario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90351"/>
              </p:ext>
            </p:extLst>
          </p:nvPr>
        </p:nvGraphicFramePr>
        <p:xfrm>
          <a:off x="263352" y="1916832"/>
          <a:ext cx="7384026" cy="4459986"/>
        </p:xfrm>
        <a:graphic>
          <a:graphicData uri="http://schemas.openxmlformats.org/drawingml/2006/table">
            <a:tbl>
              <a:tblPr firstRow="1" firstCol="1" bandRow="1"/>
              <a:tblGrid>
                <a:gridCol w="1244580">
                  <a:extLst>
                    <a:ext uri="{9D8B030D-6E8A-4147-A177-3AD203B41FA5}">
                      <a16:colId xmlns:a16="http://schemas.microsoft.com/office/drawing/2014/main" val="4152610947"/>
                    </a:ext>
                  </a:extLst>
                </a:gridCol>
                <a:gridCol w="803787">
                  <a:extLst>
                    <a:ext uri="{9D8B030D-6E8A-4147-A177-3AD203B41FA5}">
                      <a16:colId xmlns:a16="http://schemas.microsoft.com/office/drawing/2014/main" val="29659814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2767201449"/>
                    </a:ext>
                  </a:extLst>
                </a:gridCol>
                <a:gridCol w="1165122">
                  <a:extLst>
                    <a:ext uri="{9D8B030D-6E8A-4147-A177-3AD203B41FA5}">
                      <a16:colId xmlns:a16="http://schemas.microsoft.com/office/drawing/2014/main" val="3366210797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159801215"/>
                    </a:ext>
                  </a:extLst>
                </a:gridCol>
                <a:gridCol w="1353595">
                  <a:extLst>
                    <a:ext uri="{9D8B030D-6E8A-4147-A177-3AD203B41FA5}">
                      <a16:colId xmlns:a16="http://schemas.microsoft.com/office/drawing/2014/main" val="13586097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Emission (Tg yr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Globe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East Asia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771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Present Day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Net Zero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Present Day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Net Zero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40227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ANT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87.5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19.1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40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BB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983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Soil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6013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106.9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39.8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40201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VOCs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ANT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125.0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740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BB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66.6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6.3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851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BIO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868.5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868.5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111.0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111.0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228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1060.1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946.2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160.3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126.0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0492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ANT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559.8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151.7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266.9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72.7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5529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BB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325.5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248.2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6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Ocean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20.0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2604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905.2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419.9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298.4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92.9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17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ppbv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1830.5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1312.2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1860.8</a:t>
                      </a:r>
                      <a:endParaRPr lang="zh-CN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1337.3</a:t>
                      </a:r>
                      <a:endParaRPr lang="zh-CN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5109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63352" y="1156788"/>
            <a:ext cx="7068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NO, VOCs and CO emissions and CH</a:t>
            </a:r>
            <a:r>
              <a:rPr lang="en-US" altLang="zh-CN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concentrations under present day and future net zero scenarios in the global and East Asia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1CA70FC-CAA5-1464-8C43-F4DD130C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329813"/>
            <a:ext cx="10225136" cy="54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3300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Change of emissions under a Net Zero scenario</a:t>
            </a:r>
            <a:endParaRPr lang="zh-CN" altLang="en-US" sz="2800" dirty="0">
              <a:solidFill>
                <a:srgbClr val="003300"/>
              </a:solidFill>
              <a:latin typeface="+mj-lt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8664" y="2570098"/>
            <a:ext cx="646331" cy="369332"/>
            <a:chOff x="4548664" y="2570098"/>
            <a:chExt cx="646331" cy="369332"/>
          </a:xfrm>
        </p:grpSpPr>
        <p:sp>
          <p:nvSpPr>
            <p:cNvPr id="7" name="矩形 6"/>
            <p:cNvSpPr/>
            <p:nvPr/>
          </p:nvSpPr>
          <p:spPr>
            <a:xfrm>
              <a:off x="4548664" y="257009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78%</a:t>
              </a:r>
              <a:endParaRPr lang="zh-CN" altLang="en-US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4566248" y="2669287"/>
              <a:ext cx="0" cy="2237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243100" y="2570098"/>
            <a:ext cx="646331" cy="369332"/>
            <a:chOff x="4565988" y="2578890"/>
            <a:chExt cx="646331" cy="369332"/>
          </a:xfrm>
        </p:grpSpPr>
        <p:sp>
          <p:nvSpPr>
            <p:cNvPr id="14" name="矩形 13"/>
            <p:cNvSpPr/>
            <p:nvPr/>
          </p:nvSpPr>
          <p:spPr>
            <a:xfrm>
              <a:off x="4565988" y="25788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80%</a:t>
              </a:r>
              <a:endParaRPr lang="zh-CN" altLang="en-US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4566248" y="2669287"/>
              <a:ext cx="0" cy="2237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655840" y="3823477"/>
            <a:ext cx="646331" cy="369332"/>
            <a:chOff x="4565988" y="2578890"/>
            <a:chExt cx="646331" cy="369332"/>
          </a:xfrm>
        </p:grpSpPr>
        <p:sp>
          <p:nvSpPr>
            <p:cNvPr id="17" name="矩形 16"/>
            <p:cNvSpPr/>
            <p:nvPr/>
          </p:nvSpPr>
          <p:spPr>
            <a:xfrm>
              <a:off x="4565988" y="25788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78%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4566248" y="2669287"/>
              <a:ext cx="0" cy="2237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243100" y="3819556"/>
            <a:ext cx="646331" cy="369332"/>
            <a:chOff x="4565988" y="2578890"/>
            <a:chExt cx="646331" cy="369332"/>
          </a:xfrm>
        </p:grpSpPr>
        <p:sp>
          <p:nvSpPr>
            <p:cNvPr id="20" name="矩形 19"/>
            <p:cNvSpPr/>
            <p:nvPr/>
          </p:nvSpPr>
          <p:spPr>
            <a:xfrm>
              <a:off x="4565988" y="25788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74%</a:t>
              </a:r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4566248" y="2669287"/>
              <a:ext cx="0" cy="2237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655840" y="5070658"/>
            <a:ext cx="646331" cy="369332"/>
            <a:chOff x="4565988" y="2578890"/>
            <a:chExt cx="646331" cy="369332"/>
          </a:xfrm>
        </p:grpSpPr>
        <p:sp>
          <p:nvSpPr>
            <p:cNvPr id="23" name="矩形 22"/>
            <p:cNvSpPr/>
            <p:nvPr/>
          </p:nvSpPr>
          <p:spPr>
            <a:xfrm>
              <a:off x="4565988" y="25788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73%</a:t>
              </a:r>
              <a:endParaRPr lang="zh-CN" altLang="en-US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4566248" y="2669287"/>
              <a:ext cx="0" cy="2237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279854" y="5070658"/>
            <a:ext cx="646331" cy="369332"/>
            <a:chOff x="4565988" y="2578890"/>
            <a:chExt cx="646331" cy="369332"/>
          </a:xfrm>
        </p:grpSpPr>
        <p:sp>
          <p:nvSpPr>
            <p:cNvPr id="26" name="矩形 25"/>
            <p:cNvSpPr/>
            <p:nvPr/>
          </p:nvSpPr>
          <p:spPr>
            <a:xfrm>
              <a:off x="4565988" y="25788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73%</a:t>
              </a:r>
              <a:endParaRPr lang="zh-CN" altLang="en-US" dirty="0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4566248" y="2669287"/>
              <a:ext cx="0" cy="2237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20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37B4913-8490-A7DC-938D-A619E962D2D3}"/>
              </a:ext>
            </a:extLst>
          </p:cNvPr>
          <p:cNvSpPr txBox="1"/>
          <p:nvPr/>
        </p:nvSpPr>
        <p:spPr>
          <a:xfrm>
            <a:off x="-168696" y="1280956"/>
            <a:ext cx="882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Tropospheric 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burden and budget terms in chemical transport model (CTM)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7D35E9CE-E8E2-9C04-DB69-49FCF766ED41}"/>
              </a:ext>
            </a:extLst>
          </p:cNvPr>
          <p:cNvSpPr>
            <a:spLocks noGrp="1"/>
          </p:cNvSpPr>
          <p:nvPr/>
        </p:nvSpPr>
        <p:spPr>
          <a:xfrm>
            <a:off x="8865203" y="1465622"/>
            <a:ext cx="3326797" cy="480950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Photochemical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process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weaker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Tropospheric ozone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burden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decrease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, back to the pre-industrial revolution level.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decrement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in East Asia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less than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the global</a:t>
            </a:r>
          </a:p>
          <a:p>
            <a:pPr>
              <a:lnSpc>
                <a:spcPct val="125000"/>
              </a:lnSpc>
            </a:pP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Lifetime increase by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 days, 10%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(global),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13%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(East Asia)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Stratospheric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contribution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increase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12%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(global),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20%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(East Asia)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BA7FBAC-B314-2465-DAD9-ED0AAC694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60425"/>
              </p:ext>
            </p:extLst>
          </p:nvPr>
        </p:nvGraphicFramePr>
        <p:xfrm>
          <a:off x="47328" y="1915940"/>
          <a:ext cx="8824350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981349">
                  <a:extLst>
                    <a:ext uri="{9D8B030D-6E8A-4147-A177-3AD203B41FA5}">
                      <a16:colId xmlns:a16="http://schemas.microsoft.com/office/drawing/2014/main" val="2324856075"/>
                    </a:ext>
                  </a:extLst>
                </a:gridCol>
                <a:gridCol w="950204">
                  <a:extLst>
                    <a:ext uri="{9D8B030D-6E8A-4147-A177-3AD203B41FA5}">
                      <a16:colId xmlns:a16="http://schemas.microsoft.com/office/drawing/2014/main" val="56609312"/>
                    </a:ext>
                  </a:extLst>
                </a:gridCol>
                <a:gridCol w="928107">
                  <a:extLst>
                    <a:ext uri="{9D8B030D-6E8A-4147-A177-3AD203B41FA5}">
                      <a16:colId xmlns:a16="http://schemas.microsoft.com/office/drawing/2014/main" val="1855116656"/>
                    </a:ext>
                  </a:extLst>
                </a:gridCol>
                <a:gridCol w="883913">
                  <a:extLst>
                    <a:ext uri="{9D8B030D-6E8A-4147-A177-3AD203B41FA5}">
                      <a16:colId xmlns:a16="http://schemas.microsoft.com/office/drawing/2014/main" val="3067688409"/>
                    </a:ext>
                  </a:extLst>
                </a:gridCol>
                <a:gridCol w="994400">
                  <a:extLst>
                    <a:ext uri="{9D8B030D-6E8A-4147-A177-3AD203B41FA5}">
                      <a16:colId xmlns:a16="http://schemas.microsoft.com/office/drawing/2014/main" val="2760728531"/>
                    </a:ext>
                  </a:extLst>
                </a:gridCol>
                <a:gridCol w="928107">
                  <a:extLst>
                    <a:ext uri="{9D8B030D-6E8A-4147-A177-3AD203B41FA5}">
                      <a16:colId xmlns:a16="http://schemas.microsoft.com/office/drawing/2014/main" val="3850774079"/>
                    </a:ext>
                  </a:extLst>
                </a:gridCol>
                <a:gridCol w="972302">
                  <a:extLst>
                    <a:ext uri="{9D8B030D-6E8A-4147-A177-3AD203B41FA5}">
                      <a16:colId xmlns:a16="http://schemas.microsoft.com/office/drawing/2014/main" val="1350027101"/>
                    </a:ext>
                  </a:extLst>
                </a:gridCol>
                <a:gridCol w="839715">
                  <a:extLst>
                    <a:ext uri="{9D8B030D-6E8A-4147-A177-3AD203B41FA5}">
                      <a16:colId xmlns:a16="http://schemas.microsoft.com/office/drawing/2014/main" val="2163263713"/>
                    </a:ext>
                  </a:extLst>
                </a:gridCol>
                <a:gridCol w="1346253">
                  <a:extLst>
                    <a:ext uri="{9D8B030D-6E8A-4147-A177-3AD203B41FA5}">
                      <a16:colId xmlns:a16="http://schemas.microsoft.com/office/drawing/2014/main" val="256233657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Models</a:t>
                      </a: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Prod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NetChem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Residual 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DryDep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Burden (O</a:t>
                      </a:r>
                      <a:r>
                        <a:rPr lang="en-US" sz="1500" kern="1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/O</a:t>
                      </a:r>
                      <a:r>
                        <a:rPr lang="en-US" sz="1500" kern="1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(days)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Reference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6665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Globe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STE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3127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3948±761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3745±554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245±346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636±273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902±255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307±38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21-25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Wild (2007)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398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4465±514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4114±409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396±247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529±105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949±222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314±33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Stevenson et al. (2006)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01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5110±606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4668±727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442±309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552±168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1003±200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344±39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CN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Young et al. (2013)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3865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PI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2549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2437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415</a:t>
                      </a:r>
                      <a:endParaRPr lang="zh-CN" sz="1500" b="1" kern="100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528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241</a:t>
                      </a:r>
                      <a:endParaRPr lang="zh-CN" sz="1500" b="1" kern="100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Griffiths et al. (2021)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788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PD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4510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3948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562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284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846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337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2324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5038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4641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397</a:t>
                      </a:r>
                      <a:endParaRPr lang="zh-CN" sz="1500" kern="100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595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992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316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 study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588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NZ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3392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3311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  <a:endParaRPr lang="zh-CN" sz="1500" kern="100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626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247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This study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924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East Asia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Transport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209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PD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682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455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-89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138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 study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412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NZ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430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293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137</a:t>
                      </a:r>
                      <a:endParaRPr lang="zh-CN" sz="15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-38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 study</a:t>
                      </a:r>
                      <a:endParaRPr lang="zh-CN" sz="15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84285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1CA70FC-CAA5-1464-8C43-F4DD130C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332656"/>
            <a:ext cx="10225136" cy="6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3300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Future tropospheric ozone burden and budget</a:t>
            </a:r>
            <a:endParaRPr lang="zh-CN" altLang="en-US" sz="2800" dirty="0">
              <a:solidFill>
                <a:srgbClr val="003300"/>
              </a:solidFill>
              <a:latin typeface="+mj-lt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5880" y="826367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CESM model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3052288" y="4782054"/>
            <a:ext cx="144016" cy="28803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5737962" y="4771558"/>
            <a:ext cx="144016" cy="28803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箭头 4"/>
          <p:cNvSpPr/>
          <p:nvPr/>
        </p:nvSpPr>
        <p:spPr>
          <a:xfrm>
            <a:off x="6841478" y="4763795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6837769" y="5659252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6444618" y="5660250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>
            <a:off x="6516626" y="4771558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5809970" y="5702368"/>
            <a:ext cx="144016" cy="28803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上箭头 17"/>
          <p:cNvSpPr/>
          <p:nvPr/>
        </p:nvSpPr>
        <p:spPr>
          <a:xfrm>
            <a:off x="4488428" y="4763795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CC0412A4-A3FD-4907-AD81-3EEDEB1FABC2}"/>
              </a:ext>
            </a:extLst>
          </p:cNvPr>
          <p:cNvSpPr txBox="1">
            <a:spLocks/>
          </p:cNvSpPr>
          <p:nvPr/>
        </p:nvSpPr>
        <p:spPr>
          <a:xfrm>
            <a:off x="47379" y="222647"/>
            <a:ext cx="12192000" cy="679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86A940-461B-3738-55EB-3AD11D92B229}"/>
              </a:ext>
            </a:extLst>
          </p:cNvPr>
          <p:cNvSpPr txBox="1"/>
          <p:nvPr/>
        </p:nvSpPr>
        <p:spPr>
          <a:xfrm>
            <a:off x="2063552" y="1389948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Change of surface ozone over East Asia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26D071-495C-FDA1-F7FB-2509F7AA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62" y="374769"/>
            <a:ext cx="10225136" cy="59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3300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Future tropospheric ozone distribution</a:t>
            </a:r>
            <a:endParaRPr lang="zh-CN" altLang="en-US" sz="2800" dirty="0">
              <a:solidFill>
                <a:srgbClr val="003300"/>
              </a:solidFill>
              <a:latin typeface="+mj-lt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8B487DF-D671-5D5C-F69F-F3C7FF7E3FFE}"/>
              </a:ext>
            </a:extLst>
          </p:cNvPr>
          <p:cNvSpPr txBox="1"/>
          <p:nvPr/>
        </p:nvSpPr>
        <p:spPr>
          <a:xfrm>
            <a:off x="8550784" y="1545066"/>
            <a:ext cx="341594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high emission regions, weak NO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titration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surface O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surface O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-18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ppbv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emission</a:t>
            </a: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-&gt;surface O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2.9ppbv in summer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379" y="1916832"/>
            <a:ext cx="8503405" cy="4176660"/>
            <a:chOff x="145442" y="2178057"/>
            <a:chExt cx="8503405" cy="4176660"/>
          </a:xfrm>
        </p:grpSpPr>
        <p:grpSp>
          <p:nvGrpSpPr>
            <p:cNvPr id="18" name="组合 17"/>
            <p:cNvGrpSpPr/>
            <p:nvPr/>
          </p:nvGrpSpPr>
          <p:grpSpPr>
            <a:xfrm>
              <a:off x="145696" y="2178057"/>
              <a:ext cx="8503151" cy="4176660"/>
              <a:chOff x="-141800" y="1132117"/>
              <a:chExt cx="12069946" cy="5599112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148D9681-FCEA-5A64-C9FB-0F28121B0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851" y="1177274"/>
                <a:ext cx="11664295" cy="5553955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AEDC108-CD0E-D295-A0F9-384AACFAD451}"/>
                  </a:ext>
                </a:extLst>
              </p:cNvPr>
              <p:cNvSpPr txBox="1"/>
              <p:nvPr/>
            </p:nvSpPr>
            <p:spPr>
              <a:xfrm>
                <a:off x="1493609" y="1141337"/>
                <a:ext cx="1813700" cy="495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NZ-PD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DDDB82-4CE1-F3FF-3C5B-4E21AA80E34B}"/>
                  </a:ext>
                </a:extLst>
              </p:cNvPr>
              <p:cNvSpPr txBox="1"/>
              <p:nvPr/>
            </p:nvSpPr>
            <p:spPr>
              <a:xfrm>
                <a:off x="5190755" y="1141337"/>
                <a:ext cx="1746869" cy="495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9467E80-07AA-3E49-F82E-C4D7B669D347}"/>
                  </a:ext>
                </a:extLst>
              </p:cNvPr>
              <p:cNvSpPr txBox="1"/>
              <p:nvPr/>
            </p:nvSpPr>
            <p:spPr>
              <a:xfrm>
                <a:off x="8941811" y="1132117"/>
                <a:ext cx="1917502" cy="495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9957706-FE45-F3BE-FCAE-6A7631BEF72E}"/>
                  </a:ext>
                </a:extLst>
              </p:cNvPr>
              <p:cNvSpPr txBox="1"/>
              <p:nvPr/>
            </p:nvSpPr>
            <p:spPr>
              <a:xfrm>
                <a:off x="-141800" y="3759158"/>
                <a:ext cx="1933237" cy="495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9957706-FE45-F3BE-FCAE-6A7631BEF72E}"/>
                </a:ext>
              </a:extLst>
            </p:cNvPr>
            <p:cNvSpPr txBox="1"/>
            <p:nvPr/>
          </p:nvSpPr>
          <p:spPr>
            <a:xfrm>
              <a:off x="145442" y="2178057"/>
              <a:ext cx="1361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Winter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上箭头 4"/>
          <p:cNvSpPr/>
          <p:nvPr/>
        </p:nvSpPr>
        <p:spPr>
          <a:xfrm>
            <a:off x="9554944" y="4149080"/>
            <a:ext cx="144016" cy="288032"/>
          </a:xfrm>
          <a:prstGeom prst="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1"/>
    </mc:Choice>
    <mc:Fallback xmlns="">
      <p:transition spd="slow" advTm="650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717CEFB-D38C-4FF6-A624-DC1DA19938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/>
          <a:stretch/>
        </p:blipFill>
        <p:spPr>
          <a:xfrm>
            <a:off x="248572" y="1431748"/>
            <a:ext cx="6200379" cy="53063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468206-16E2-AFAD-AFDD-9D3DE513B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32174" r="10864" b="32174"/>
          <a:stretch/>
        </p:blipFill>
        <p:spPr>
          <a:xfrm>
            <a:off x="6744072" y="1397468"/>
            <a:ext cx="4333461" cy="244502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9D80CD1-10A4-4C7A-863D-64F67FA9FEAC}"/>
              </a:ext>
            </a:extLst>
          </p:cNvPr>
          <p:cNvSpPr txBox="1"/>
          <p:nvPr/>
        </p:nvSpPr>
        <p:spPr>
          <a:xfrm>
            <a:off x="6528048" y="3842495"/>
            <a:ext cx="54726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summer, local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anthropogenic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contribution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decrease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from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75%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to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50% over eastern China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Oceanic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contribution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decrease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from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4%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(shipping);</a:t>
            </a:r>
          </a:p>
          <a:p>
            <a:pPr>
              <a:lnSpc>
                <a:spcPct val="100000"/>
              </a:lnSpc>
            </a:pP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Biogenic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contribution increase (OPE);</a:t>
            </a:r>
          </a:p>
          <a:p>
            <a:pPr>
              <a:lnSpc>
                <a:spcPct val="100000"/>
              </a:lnSpc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Stratospheric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contribution increase,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26% to 39%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February and March.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E409E2-F58E-2320-3324-4028511701C4}"/>
              </a:ext>
            </a:extLst>
          </p:cNvPr>
          <p:cNvSpPr txBox="1"/>
          <p:nvPr/>
        </p:nvSpPr>
        <p:spPr>
          <a:xfrm>
            <a:off x="1433926" y="279527"/>
            <a:ext cx="912657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Quantifying the contributions 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sources </a:t>
            </a:r>
            <a:r>
              <a:rPr lang="en-US" altLang="zh-CN" sz="24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surface O</a:t>
            </a:r>
            <a:r>
              <a:rPr lang="en-US" altLang="zh-CN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altLang="zh-CN" sz="2400" b="1" dirty="0">
              <a:solidFill>
                <a:srgbClr val="00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86A940-461B-3738-55EB-3AD11D92B229}"/>
              </a:ext>
            </a:extLst>
          </p:cNvPr>
          <p:cNvSpPr txBox="1"/>
          <p:nvPr/>
        </p:nvSpPr>
        <p:spPr>
          <a:xfrm>
            <a:off x="1559496" y="937573"/>
            <a:ext cx="921702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TOAST1.0-</a:t>
            </a:r>
            <a:r>
              <a:rPr lang="en-GB" altLang="zh-CN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Tropospheric Ozone Attribution of Sources with Tagging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(Butler, et al., 2018;2020)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D83BE8-3E58-CC50-874B-F952A04CCDB5}"/>
              </a:ext>
            </a:extLst>
          </p:cNvPr>
          <p:cNvSpPr txBox="1"/>
          <p:nvPr/>
        </p:nvSpPr>
        <p:spPr>
          <a:xfrm>
            <a:off x="10200456" y="6535540"/>
            <a:ext cx="1991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ACP, 2023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9861" y="1053125"/>
            <a:ext cx="7930566" cy="5458610"/>
            <a:chOff x="220705" y="968845"/>
            <a:chExt cx="7930566" cy="5458610"/>
          </a:xfrm>
        </p:grpSpPr>
        <p:pic>
          <p:nvPicPr>
            <p:cNvPr id="3" name="Picture 45">
              <a:extLst>
                <a:ext uri="{FF2B5EF4-FFF2-40B4-BE49-F238E27FC236}">
                  <a16:creationId xmlns:a16="http://schemas.microsoft.com/office/drawing/2014/main" id="{01B4A183-DDDA-5842-13E9-2C63C0392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66" b="40152"/>
            <a:stretch/>
          </p:blipFill>
          <p:spPr bwMode="auto">
            <a:xfrm>
              <a:off x="623392" y="1268760"/>
              <a:ext cx="7527879" cy="21063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4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726A7EF-04B9-5306-3D4D-DB8E3A9F1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5" b="33541"/>
            <a:stretch/>
          </p:blipFill>
          <p:spPr bwMode="auto">
            <a:xfrm>
              <a:off x="623392" y="3867588"/>
              <a:ext cx="7428809" cy="255986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箭头: 下 4">
              <a:extLst>
                <a:ext uri="{FF2B5EF4-FFF2-40B4-BE49-F238E27FC236}">
                  <a16:creationId xmlns:a16="http://schemas.microsoft.com/office/drawing/2014/main" id="{B4A6A088-A20C-5624-6279-330D6A1DDA99}"/>
                </a:ext>
              </a:extLst>
            </p:cNvPr>
            <p:cNvSpPr/>
            <p:nvPr/>
          </p:nvSpPr>
          <p:spPr>
            <a:xfrm rot="1377084">
              <a:off x="4220505" y="1808365"/>
              <a:ext cx="333654" cy="1027144"/>
            </a:xfrm>
            <a:prstGeom prst="downArrow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E493670C-11F2-8877-E529-8575114796CE}"/>
                </a:ext>
              </a:extLst>
            </p:cNvPr>
            <p:cNvSpPr txBox="1"/>
            <p:nvPr/>
          </p:nvSpPr>
          <p:spPr>
            <a:xfrm>
              <a:off x="325480" y="1038262"/>
              <a:ext cx="1239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Winter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46C4155-2700-68EA-ECA5-FFB9E383904E}"/>
                </a:ext>
              </a:extLst>
            </p:cNvPr>
            <p:cNvSpPr txBox="1"/>
            <p:nvPr/>
          </p:nvSpPr>
          <p:spPr>
            <a:xfrm>
              <a:off x="220705" y="3595775"/>
              <a:ext cx="1239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Summer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FAD79CE-883D-20B9-5789-717D41529F0A}"/>
                </a:ext>
              </a:extLst>
            </p:cNvPr>
            <p:cNvSpPr txBox="1"/>
            <p:nvPr/>
          </p:nvSpPr>
          <p:spPr>
            <a:xfrm>
              <a:off x="1460145" y="968845"/>
              <a:ext cx="1239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28058F2-CE74-5D03-D445-AF8EB93DD029}"/>
                </a:ext>
              </a:extLst>
            </p:cNvPr>
            <p:cNvSpPr txBox="1"/>
            <p:nvPr/>
          </p:nvSpPr>
          <p:spPr>
            <a:xfrm>
              <a:off x="3718076" y="986773"/>
              <a:ext cx="1239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NZ-PD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3C38F62-3C6C-62BC-9729-07D19132A76B}"/>
                </a:ext>
              </a:extLst>
            </p:cNvPr>
            <p:cNvSpPr txBox="1"/>
            <p:nvPr/>
          </p:nvSpPr>
          <p:spPr>
            <a:xfrm>
              <a:off x="6209547" y="1002878"/>
              <a:ext cx="1239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emission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E1B9941A-4521-8D86-9AB2-201402F032DF}"/>
              </a:ext>
            </a:extLst>
          </p:cNvPr>
          <p:cNvSpPr>
            <a:spLocks noGrp="1"/>
          </p:cNvSpPr>
          <p:nvPr/>
        </p:nvSpPr>
        <p:spPr>
          <a:xfrm>
            <a:off x="8184232" y="1507562"/>
            <a:ext cx="3629916" cy="4382807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Stratospheric contribution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climate change under: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Enhancement of circulation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; Changes in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tropopause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(folding, lifting, etc.);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of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loss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zh-CN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2BD6313-A81E-66BF-10AC-AC2C06FC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33" y="235022"/>
            <a:ext cx="10921538" cy="81810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33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Vertical changes in stratospheric contribution</a:t>
            </a:r>
            <a:endParaRPr lang="zh-CN" altLang="en-US" sz="2800" dirty="0">
              <a:solidFill>
                <a:srgbClr val="0033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7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FDB35-5CD5-4FC2-8158-589BB30A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6" y="1"/>
            <a:ext cx="12201350" cy="6858000"/>
          </a:xfrm>
          <a:prstGeom prst="rect">
            <a:avLst/>
          </a:prstGeom>
        </p:spPr>
      </p:pic>
      <p:sp>
        <p:nvSpPr>
          <p:cNvPr id="28675" name="标题 1">
            <a:extLst>
              <a:ext uri="{FF2B5EF4-FFF2-40B4-BE49-F238E27FC236}">
                <a16:creationId xmlns:a16="http://schemas.microsoft.com/office/drawing/2014/main" id="{EBA1CB10-64D0-45B6-87A4-5ED10530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76" y="932511"/>
            <a:ext cx="12192000" cy="3500437"/>
          </a:xfrm>
          <a:solidFill>
            <a:schemeClr val="bg1">
              <a:alpha val="25882"/>
            </a:schemeClr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9600" dirty="0">
                <a:latin typeface="华文琥珀" panose="02010800040101010101" pitchFamily="2" charset="-122"/>
                <a:ea typeface="华文琥珀" panose="02010800040101010101" pitchFamily="2" charset="-122"/>
                <a:cs typeface="Arial Unicode MS" pitchFamily="34" charset="-122"/>
              </a:rPr>
              <a:t>  </a:t>
            </a:r>
            <a:r>
              <a:rPr lang="en-US" altLang="zh-CN" sz="9600" dirty="0">
                <a:latin typeface="华文琥珀" panose="02010800040101010101" pitchFamily="2" charset="-122"/>
                <a:ea typeface="华文琥珀" panose="02010800040101010101" pitchFamily="2" charset="-122"/>
                <a:cs typeface="Arial Unicode MS" pitchFamily="34" charset="-122"/>
              </a:rPr>
              <a:t>Thanks for your attention!</a:t>
            </a:r>
            <a:endParaRPr lang="zh-CN" altLang="en-US" sz="8900" dirty="0">
              <a:latin typeface="华文琥珀" panose="02010800040101010101" pitchFamily="2" charset="-122"/>
              <a:ea typeface="华文琥珀" panose="02010800040101010101" pitchFamily="2" charset="-122"/>
              <a:cs typeface="Arial Unicode MS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D6FF0E-109A-16D1-F7D7-C0EA1D19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529635"/>
            <a:ext cx="1888755" cy="188875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CA12206-EE24-EEF4-663B-B3E0A96E03A2}"/>
              </a:ext>
            </a:extLst>
          </p:cNvPr>
          <p:cNvSpPr/>
          <p:nvPr/>
        </p:nvSpPr>
        <p:spPr>
          <a:xfrm>
            <a:off x="10417167" y="6431842"/>
            <a:ext cx="128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Paper’s link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2792</TotalTime>
  <Words>1002</Words>
  <Application>Microsoft Office PowerPoint</Application>
  <PresentationFormat>宽屏</PresentationFormat>
  <Paragraphs>272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华文琥珀</vt:lpstr>
      <vt:lpstr>华文楷体</vt:lpstr>
      <vt:lpstr>Arial</vt:lpstr>
      <vt:lpstr>Calibri</vt:lpstr>
      <vt:lpstr>Times New Roman</vt:lpstr>
      <vt:lpstr>Office 主题</vt:lpstr>
      <vt:lpstr>Future tropospheric ozone budget and distribution over East Asia under a Net Zero scenario</vt:lpstr>
      <vt:lpstr>Net Zero:2060 (China carbon neutral) </vt:lpstr>
      <vt:lpstr>Net Zero:2060 (China carbon neutral) </vt:lpstr>
      <vt:lpstr>PowerPoint 演示文稿</vt:lpstr>
      <vt:lpstr>PowerPoint 演示文稿</vt:lpstr>
      <vt:lpstr>PowerPoint 演示文稿</vt:lpstr>
      <vt:lpstr>Vertical changes in stratospheric contribution</vt:lpstr>
      <vt:lpstr>  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fei</dc:creator>
  <cp:lastModifiedBy>Hou xuewei</cp:lastModifiedBy>
  <cp:revision>613</cp:revision>
  <dcterms:modified xsi:type="dcterms:W3CDTF">2024-04-15T04:02:39Z</dcterms:modified>
</cp:coreProperties>
</file>