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19"/>
  </p:notesMasterIdLst>
  <p:handoutMasterIdLst>
    <p:handoutMasterId r:id="rId20"/>
  </p:handoutMasterIdLst>
  <p:sldIdLst>
    <p:sldId id="1104" r:id="rId2"/>
    <p:sldId id="1102" r:id="rId3"/>
    <p:sldId id="1105" r:id="rId4"/>
    <p:sldId id="1106" r:id="rId5"/>
    <p:sldId id="1107" r:id="rId6"/>
    <p:sldId id="1110" r:id="rId7"/>
    <p:sldId id="1109" r:id="rId8"/>
    <p:sldId id="1111" r:id="rId9"/>
    <p:sldId id="1112" r:id="rId10"/>
    <p:sldId id="1113" r:id="rId11"/>
    <p:sldId id="1114" r:id="rId12"/>
    <p:sldId id="1115" r:id="rId13"/>
    <p:sldId id="1116" r:id="rId14"/>
    <p:sldId id="1117" r:id="rId15"/>
    <p:sldId id="1118" r:id="rId16"/>
    <p:sldId id="1119" r:id="rId17"/>
    <p:sldId id="260" r:id="rId18"/>
  </p:sldIdLst>
  <p:sldSz cx="12192000" cy="6858000"/>
  <p:notesSz cx="6888163" cy="100187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FF"/>
    <a:srgbClr val="12904B"/>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4660"/>
  </p:normalViewPr>
  <p:slideViewPr>
    <p:cSldViewPr showGuides="1">
      <p:cViewPr>
        <p:scale>
          <a:sx n="100" d="100"/>
          <a:sy n="100" d="100"/>
        </p:scale>
        <p:origin x="144" y="378"/>
      </p:cViewPr>
      <p:guideLst>
        <p:guide orient="horz" pos="2160"/>
        <p:guide pos="3840"/>
      </p:guideLst>
    </p:cSldViewPr>
  </p:slideViewPr>
  <p:notesTextViewPr>
    <p:cViewPr>
      <p:scale>
        <a:sx n="1" d="1"/>
        <a:sy n="1" d="1"/>
      </p:scale>
      <p:origin x="0" y="0"/>
    </p:cViewPr>
  </p:notesTextViewPr>
  <p:notesViewPr>
    <p:cSldViewPr>
      <p:cViewPr varScale="1">
        <p:scale>
          <a:sx n="59" d="100"/>
          <a:sy n="59" d="100"/>
        </p:scale>
        <p:origin x="3221"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zh-TW" altLang="en-US"/>
          </a:p>
        </p:txBody>
      </p:sp>
      <p:sp>
        <p:nvSpPr>
          <p:cNvPr id="3" name="日期版面配置區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191D1F89-2328-4263-8C4F-2644D16FE669}" type="datetimeFigureOut">
              <a:rPr lang="zh-TW" altLang="en-US" smtClean="0"/>
              <a:t>2024/4/11</a:t>
            </a:fld>
            <a:endParaRPr lang="zh-TW" altLang="en-US"/>
          </a:p>
        </p:txBody>
      </p:sp>
      <p:sp>
        <p:nvSpPr>
          <p:cNvPr id="4" name="頁尾版面配置區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zh-TW" altLang="en-US"/>
          </a:p>
        </p:txBody>
      </p:sp>
      <p:sp>
        <p:nvSpPr>
          <p:cNvPr id="6" name="投影片編號版面配置區 5"/>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09A3766D-9101-4A53-B2AB-797C859DF6F3}" type="slidenum">
              <a:rPr lang="zh-TW" altLang="en-US" smtClean="0"/>
              <a:t>‹#›</a:t>
            </a:fld>
            <a:endParaRPr lang="zh-TW" altLang="en-US" dirty="0"/>
          </a:p>
        </p:txBody>
      </p:sp>
    </p:spTree>
    <p:extLst>
      <p:ext uri="{BB962C8B-B14F-4D97-AF65-F5344CB8AC3E}">
        <p14:creationId xmlns:p14="http://schemas.microsoft.com/office/powerpoint/2010/main" val="1133181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zh-TW" altLang="en-US"/>
          </a:p>
        </p:txBody>
      </p:sp>
      <p:sp>
        <p:nvSpPr>
          <p:cNvPr id="3" name="日期版面配置區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16041741-0C41-4880-81F5-A602426495F6}" type="datetimeFigureOut">
              <a:rPr lang="zh-TW" altLang="en-US" smtClean="0"/>
              <a:pPr/>
              <a:t>2024/4/11</a:t>
            </a:fld>
            <a:endParaRPr lang="zh-TW" altLang="en-US"/>
          </a:p>
        </p:txBody>
      </p:sp>
      <p:sp>
        <p:nvSpPr>
          <p:cNvPr id="4" name="投影片圖像版面配置區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06" tIns="48303" rIns="96606" bIns="48303" rtlCol="0" anchor="ctr"/>
          <a:lstStyle/>
          <a:p>
            <a:endParaRPr lang="zh-TW" altLang="en-US"/>
          </a:p>
        </p:txBody>
      </p:sp>
      <p:sp>
        <p:nvSpPr>
          <p:cNvPr id="5" name="備忘稿版面配置區 4"/>
          <p:cNvSpPr>
            <a:spLocks noGrp="1"/>
          </p:cNvSpPr>
          <p:nvPr>
            <p:ph type="body" sz="quarter" idx="3"/>
          </p:nvPr>
        </p:nvSpPr>
        <p:spPr>
          <a:xfrm>
            <a:off x="688817" y="4758889"/>
            <a:ext cx="5510530" cy="4508421"/>
          </a:xfrm>
          <a:prstGeom prst="rect">
            <a:avLst/>
          </a:prstGeom>
        </p:spPr>
        <p:txBody>
          <a:bodyPr vert="horz" lIns="96606" tIns="48303" rIns="96606" bIns="48303"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956DA22D-8657-4434-87E3-0E8B5A4EE6EA}" type="slidenum">
              <a:rPr lang="zh-TW" altLang="en-US" smtClean="0"/>
              <a:pPr/>
              <a:t>‹#›</a:t>
            </a:fld>
            <a:endParaRPr lang="zh-TW" altLang="en-US"/>
          </a:p>
        </p:txBody>
      </p:sp>
    </p:spTree>
    <p:extLst>
      <p:ext uri="{BB962C8B-B14F-4D97-AF65-F5344CB8AC3E}">
        <p14:creationId xmlns:p14="http://schemas.microsoft.com/office/powerpoint/2010/main" val="409314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影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41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293A20E-6572-412D-905A-FE4D8B66E7B7}" type="slidenum">
              <a:rPr lang="zh-TW" altLang="en-US" smtClean="0"/>
              <a:pPr fontAlgn="base">
                <a:spcBef>
                  <a:spcPct val="0"/>
                </a:spcBef>
                <a:spcAft>
                  <a:spcPct val="0"/>
                </a:spcAft>
              </a:pPr>
              <a:t>0</a:t>
            </a:fld>
            <a:endParaRPr lang="zh-TW" altLang="en-US"/>
          </a:p>
        </p:txBody>
      </p:sp>
    </p:spTree>
    <p:extLst>
      <p:ext uri="{BB962C8B-B14F-4D97-AF65-F5344CB8AC3E}">
        <p14:creationId xmlns:p14="http://schemas.microsoft.com/office/powerpoint/2010/main" val="410823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7"/>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1"/>
            <a:ext cx="8534400" cy="1752600"/>
          </a:xfrm>
        </p:spPr>
        <p:txBody>
          <a:bodyPr/>
          <a:lstStyle>
            <a:lvl1pPr marL="0" indent="0" algn="ctr">
              <a:buNone/>
              <a:defRPr>
                <a:solidFill>
                  <a:schemeClr val="tx1"/>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zh-TW" altLang="en-US" dirty="0"/>
              <a:t>按一下以編輯母片副標題樣式</a:t>
            </a:r>
          </a:p>
        </p:txBody>
      </p:sp>
      <p:sp>
        <p:nvSpPr>
          <p:cNvPr id="6" name="投影片編號版面配置區 5"/>
          <p:cNvSpPr>
            <a:spLocks noGrp="1"/>
          </p:cNvSpPr>
          <p:nvPr>
            <p:ph type="sldNum" sz="quarter" idx="12"/>
          </p:nvPr>
        </p:nvSpPr>
        <p:spPr>
          <a:xfrm>
            <a:off x="9346560" y="6597352"/>
            <a:ext cx="2845440" cy="293765"/>
          </a:xfrm>
        </p:spPr>
        <p:txBody>
          <a:bodyPr/>
          <a:lstStyle>
            <a:lvl1pPr>
              <a:defRPr/>
            </a:lvl1pPr>
          </a:lstStyle>
          <a:p>
            <a:fld id="{FA700C4F-7B15-4C92-A838-5465600DA6D5}" type="slidenum">
              <a:rPr lang="zh-TW" altLang="en-US" smtClean="0"/>
              <a:pPr/>
              <a:t>‹#›</a:t>
            </a:fld>
            <a:endParaRPr lang="zh-TW" altLang="en-US"/>
          </a:p>
        </p:txBody>
      </p:sp>
    </p:spTree>
    <p:extLst>
      <p:ext uri="{BB962C8B-B14F-4D97-AF65-F5344CB8AC3E}">
        <p14:creationId xmlns:p14="http://schemas.microsoft.com/office/powerpoint/2010/main" val="134380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p:cNvSpPr>
            <a:spLocks noGrp="1"/>
          </p:cNvSpPr>
          <p:nvPr>
            <p:ph type="sldNum" sz="quarter" idx="12"/>
          </p:nvPr>
        </p:nvSpPr>
        <p:spPr>
          <a:xfrm>
            <a:off x="9406081" y="6669360"/>
            <a:ext cx="2843520" cy="188641"/>
          </a:xfrm>
        </p:spPr>
        <p:txBody>
          <a:bodyPr/>
          <a:lstStyle>
            <a:lvl1pPr>
              <a:defRPr/>
            </a:lvl1pPr>
          </a:lstStyle>
          <a:p>
            <a:fld id="{FA700C4F-7B15-4C92-A838-5465600DA6D5}" type="slidenum">
              <a:rPr lang="zh-TW" altLang="en-US" smtClean="0"/>
              <a:pPr/>
              <a:t>‹#›</a:t>
            </a:fld>
            <a:endParaRPr lang="zh-TW" altLang="en-US"/>
          </a:p>
        </p:txBody>
      </p:sp>
    </p:spTree>
    <p:extLst>
      <p:ext uri="{BB962C8B-B14F-4D97-AF65-F5344CB8AC3E}">
        <p14:creationId xmlns:p14="http://schemas.microsoft.com/office/powerpoint/2010/main" val="72993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0"/>
            <a:ext cx="5384800" cy="4853136"/>
          </a:xfrm>
        </p:spPr>
        <p:txBody>
          <a:bodyPr/>
          <a:lstStyle>
            <a:lvl1pPr>
              <a:defRPr sz="2400"/>
            </a:lvl1pPr>
            <a:lvl2pPr>
              <a:defRPr sz="2400"/>
            </a:lvl2pPr>
            <a:lvl3pPr>
              <a:defRPr sz="2400"/>
            </a:lvl3pPr>
            <a:lvl4pPr>
              <a:defRPr sz="2400"/>
            </a:lvl4pPr>
            <a:lvl5pPr>
              <a:defRPr sz="2400"/>
            </a:lvl5pPr>
            <a:lvl6pPr>
              <a:defRPr sz="1814"/>
            </a:lvl6pPr>
            <a:lvl7pPr>
              <a:defRPr sz="1814"/>
            </a:lvl7pPr>
            <a:lvl8pPr>
              <a:defRPr sz="1814"/>
            </a:lvl8pPr>
            <a:lvl9pPr>
              <a:defRPr sz="1814"/>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內容版面配置區 3"/>
          <p:cNvSpPr>
            <a:spLocks noGrp="1"/>
          </p:cNvSpPr>
          <p:nvPr>
            <p:ph sz="half" idx="2"/>
          </p:nvPr>
        </p:nvSpPr>
        <p:spPr>
          <a:xfrm>
            <a:off x="6197600" y="1600200"/>
            <a:ext cx="5384800" cy="4853136"/>
          </a:xfrm>
        </p:spPr>
        <p:txBody>
          <a:bodyPr/>
          <a:lstStyle>
            <a:lvl1pPr>
              <a:defRPr sz="2400"/>
            </a:lvl1pPr>
            <a:lvl2pPr>
              <a:defRPr sz="2400"/>
            </a:lvl2pPr>
            <a:lvl3pPr>
              <a:defRPr sz="2400"/>
            </a:lvl3pPr>
            <a:lvl4pPr>
              <a:defRPr sz="2400"/>
            </a:lvl4pPr>
            <a:lvl5pPr>
              <a:defRPr sz="2400"/>
            </a:lvl5pPr>
            <a:lvl6pPr>
              <a:defRPr sz="1814"/>
            </a:lvl6pPr>
            <a:lvl7pPr>
              <a:defRPr sz="1814"/>
            </a:lvl7pPr>
            <a:lvl8pPr>
              <a:defRPr sz="1814"/>
            </a:lvl8pPr>
            <a:lvl9pPr>
              <a:defRPr sz="1814"/>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投影片編號版面配置區 6"/>
          <p:cNvSpPr>
            <a:spLocks noGrp="1"/>
          </p:cNvSpPr>
          <p:nvPr>
            <p:ph type="sldNum" sz="quarter" idx="12"/>
          </p:nvPr>
        </p:nvSpPr>
        <p:spPr>
          <a:xfrm>
            <a:off x="9406081" y="6597352"/>
            <a:ext cx="2843520" cy="266408"/>
          </a:xfrm>
        </p:spPr>
        <p:txBody>
          <a:bodyPr/>
          <a:lstStyle>
            <a:lvl1pPr>
              <a:defRPr/>
            </a:lvl1pPr>
          </a:lstStyle>
          <a:p>
            <a:fld id="{FA700C4F-7B15-4C92-A838-5465600DA6D5}" type="slidenum">
              <a:rPr lang="zh-TW" altLang="en-US" smtClean="0"/>
              <a:pPr/>
              <a:t>‹#›</a:t>
            </a:fld>
            <a:endParaRPr lang="zh-TW" altLang="en-US"/>
          </a:p>
        </p:txBody>
      </p:sp>
    </p:spTree>
    <p:extLst>
      <p:ext uri="{BB962C8B-B14F-4D97-AF65-F5344CB8AC3E}">
        <p14:creationId xmlns:p14="http://schemas.microsoft.com/office/powerpoint/2010/main" val="118585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5" name="投影片編號版面配置區 5"/>
          <p:cNvSpPr>
            <a:spLocks noGrp="1"/>
          </p:cNvSpPr>
          <p:nvPr>
            <p:ph type="sldNum" sz="quarter" idx="12"/>
          </p:nvPr>
        </p:nvSpPr>
        <p:spPr>
          <a:xfrm>
            <a:off x="9406081" y="6597353"/>
            <a:ext cx="2845440" cy="264967"/>
          </a:xfrm>
        </p:spPr>
        <p:txBody>
          <a:bodyPr/>
          <a:lstStyle>
            <a:lvl1pPr>
              <a:defRPr/>
            </a:lvl1pPr>
          </a:lstStyle>
          <a:p>
            <a:fld id="{FA700C4F-7B15-4C92-A838-5465600DA6D5}" type="slidenum">
              <a:rPr lang="zh-TW" altLang="en-US" smtClean="0"/>
              <a:pPr/>
              <a:t>‹#›</a:t>
            </a:fld>
            <a:endParaRPr lang="zh-TW" altLang="en-US"/>
          </a:p>
        </p:txBody>
      </p:sp>
    </p:spTree>
    <p:extLst>
      <p:ext uri="{BB962C8B-B14F-4D97-AF65-F5344CB8AC3E}">
        <p14:creationId xmlns:p14="http://schemas.microsoft.com/office/powerpoint/2010/main" val="1953480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投影片編號版面配置區 5"/>
          <p:cNvSpPr>
            <a:spLocks noGrp="1"/>
          </p:cNvSpPr>
          <p:nvPr>
            <p:ph type="sldNum" sz="quarter" idx="12"/>
          </p:nvPr>
        </p:nvSpPr>
        <p:spPr>
          <a:xfrm>
            <a:off x="9346560" y="6597352"/>
            <a:ext cx="2845440" cy="293764"/>
          </a:xfrm>
        </p:spPr>
        <p:txBody>
          <a:bodyPr/>
          <a:lstStyle>
            <a:lvl1pPr>
              <a:defRPr/>
            </a:lvl1pPr>
          </a:lstStyle>
          <a:p>
            <a:fld id="{FA700C4F-7B15-4C92-A838-5465600DA6D5}" type="slidenum">
              <a:rPr lang="zh-TW" altLang="en-US" smtClean="0"/>
              <a:pPr/>
              <a:t>‹#›</a:t>
            </a:fld>
            <a:endParaRPr lang="zh-TW" altLang="en-US"/>
          </a:p>
        </p:txBody>
      </p:sp>
    </p:spTree>
    <p:extLst>
      <p:ext uri="{BB962C8B-B14F-4D97-AF65-F5344CB8AC3E}">
        <p14:creationId xmlns:p14="http://schemas.microsoft.com/office/powerpoint/2010/main" val="81061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608640" y="260649"/>
            <a:ext cx="10974720" cy="10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03" tIns="50402" rIns="100803" bIns="50402"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608640" y="1484784"/>
            <a:ext cx="10974720" cy="49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03" tIns="50402" rIns="100803" bIns="50402"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pic>
        <p:nvPicPr>
          <p:cNvPr id="9" name="圖片 6"/>
          <p:cNvPicPr>
            <a:picLocks noChangeAspect="1"/>
          </p:cNvPicPr>
          <p:nvPr userDrawn="1"/>
        </p:nvPicPr>
        <p:blipFill rotWithShape="1">
          <a:blip r:embed="rId7">
            <a:extLst>
              <a:ext uri="{28A0092B-C50C-407E-A947-70E740481C1C}">
                <a14:useLocalDpi xmlns:a14="http://schemas.microsoft.com/office/drawing/2010/main" val="0"/>
              </a:ext>
            </a:extLst>
          </a:blip>
          <a:srcRect l="23011" t="-4805" r="41552" b="-1"/>
          <a:stretch/>
        </p:blipFill>
        <p:spPr bwMode="auto">
          <a:xfrm>
            <a:off x="0" y="6497960"/>
            <a:ext cx="1219200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圖片 7"/>
          <p:cNvPicPr>
            <a:picLocks noChangeAspect="1"/>
          </p:cNvPicPr>
          <p:nvPr/>
        </p:nvPicPr>
        <p:blipFill>
          <a:blip r:embed="rId8">
            <a:extLst>
              <a:ext uri="{BEBA8EAE-BF5A-486C-A8C5-ECC9F3942E4B}">
                <a14:imgProps xmlns:a14="http://schemas.microsoft.com/office/drawing/2010/main">
                  <a14:imgLayer r:embed="rId9">
                    <a14:imgEffect>
                      <a14:artisticGlowEdges/>
                    </a14:imgEffect>
                    <a14:imgEffect>
                      <a14:saturation sat="400000"/>
                    </a14:imgEffect>
                    <a14:imgEffect>
                      <a14:brightnessContrast bright="-40000" contrast="-40000"/>
                    </a14:imgEffect>
                  </a14:imgLayer>
                </a14:imgProps>
              </a:ext>
            </a:extLst>
          </a:blip>
          <a:srcRect/>
          <a:stretch>
            <a:fillRect/>
          </a:stretch>
        </p:blipFill>
        <p:spPr bwMode="auto">
          <a:xfrm>
            <a:off x="11394" y="6548686"/>
            <a:ext cx="1487489" cy="29265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pic>
      <p:sp>
        <p:nvSpPr>
          <p:cNvPr id="6" name="投影片編號版面配置區 5"/>
          <p:cNvSpPr>
            <a:spLocks noGrp="1"/>
          </p:cNvSpPr>
          <p:nvPr>
            <p:ph type="sldNum" sz="quarter" idx="4"/>
          </p:nvPr>
        </p:nvSpPr>
        <p:spPr>
          <a:xfrm>
            <a:off x="9252957" y="6609538"/>
            <a:ext cx="2845440" cy="216025"/>
          </a:xfrm>
          <a:prstGeom prst="rect">
            <a:avLst/>
          </a:prstGeom>
        </p:spPr>
        <p:txBody>
          <a:bodyPr vert="horz" wrap="square" lIns="100803" tIns="50402" rIns="100803" bIns="50402" numCol="1" anchor="ctr" anchorCtr="0" compatLnSpc="1">
            <a:prstTxWarp prst="textNoShape">
              <a:avLst/>
            </a:prstTxWarp>
          </a:bodyPr>
          <a:lstStyle>
            <a:lvl1pPr algn="r">
              <a:defRPr sz="1400" b="1">
                <a:solidFill>
                  <a:srgbClr val="FFFF00"/>
                </a:solidFill>
              </a:defRPr>
            </a:lvl1pPr>
          </a:lstStyle>
          <a:p>
            <a:fld id="{FA700C4F-7B15-4C92-A838-5465600DA6D5}" type="slidenum">
              <a:rPr lang="zh-TW" altLang="en-US" smtClean="0"/>
              <a:pPr/>
              <a:t>‹#›</a:t>
            </a:fld>
            <a:endParaRPr lang="zh-TW" altLang="en-US" dirty="0"/>
          </a:p>
        </p:txBody>
      </p:sp>
    </p:spTree>
    <p:extLst>
      <p:ext uri="{BB962C8B-B14F-4D97-AF65-F5344CB8AC3E}">
        <p14:creationId xmlns:p14="http://schemas.microsoft.com/office/powerpoint/2010/main" val="1628061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hf hdr="0" ftr="0" dt="0"/>
  <p:txStyles>
    <p:titleStyle>
      <a:lvl1pPr algn="ctr" defTabSz="912873" rtl="0" eaLnBrk="1" fontAlgn="base" hangingPunct="1">
        <a:spcBef>
          <a:spcPct val="0"/>
        </a:spcBef>
        <a:spcAft>
          <a:spcPct val="0"/>
        </a:spcAft>
        <a:defRPr sz="3600" kern="1200">
          <a:solidFill>
            <a:schemeClr val="tx1"/>
          </a:solidFill>
          <a:latin typeface="Times New Roman" panose="02020603050405020304" pitchFamily="18" charset="0"/>
          <a:ea typeface="+mj-ea"/>
          <a:cs typeface="Times New Roman" panose="02020603050405020304" pitchFamily="18" charset="0"/>
        </a:defRPr>
      </a:lvl1pPr>
      <a:lvl2pPr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2pPr>
      <a:lvl3pPr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3pPr>
      <a:lvl4pPr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4pPr>
      <a:lvl5pPr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5pPr>
      <a:lvl6pPr marL="414680"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6pPr>
      <a:lvl7pPr marL="829361"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7pPr>
      <a:lvl8pPr marL="1244041"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8pPr>
      <a:lvl9pPr marL="1658722" algn="ctr" defTabSz="912873" rtl="0" eaLnBrk="1" fontAlgn="base" hangingPunct="1">
        <a:spcBef>
          <a:spcPct val="0"/>
        </a:spcBef>
        <a:spcAft>
          <a:spcPct val="0"/>
        </a:spcAft>
        <a:defRPr sz="4444">
          <a:solidFill>
            <a:schemeClr val="tx1"/>
          </a:solidFill>
          <a:latin typeface="Calibri" pitchFamily="34" charset="0"/>
          <a:ea typeface="新細明體" pitchFamily="18" charset="-120"/>
        </a:defRPr>
      </a:lvl9pPr>
    </p:titleStyle>
    <p:bodyStyle>
      <a:lvl1pPr marL="342687" indent="-342687" algn="l" defTabSz="912873" rtl="0" eaLnBrk="1" fontAlgn="base" hangingPunct="1">
        <a:spcBef>
          <a:spcPts val="12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1530" indent="-285093" algn="l" defTabSz="912873" rtl="0" eaLnBrk="1" fontAlgn="base" hangingPunct="1">
        <a:spcBef>
          <a:spcPts val="12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1811" indent="-227498" algn="l" defTabSz="912873" rtl="0" eaLnBrk="1" fontAlgn="base" hangingPunct="1">
        <a:spcBef>
          <a:spcPts val="12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599688" indent="-227498" algn="l" defTabSz="912873" rtl="0" eaLnBrk="1" fontAlgn="base" hangingPunct="1">
        <a:spcBef>
          <a:spcPts val="12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4pPr>
      <a:lvl5pPr marL="2056124" indent="-227498" algn="l" defTabSz="912873" rtl="0" eaLnBrk="1" fontAlgn="base" hangingPunct="1">
        <a:spcBef>
          <a:spcPts val="12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5pPr>
      <a:lvl6pPr marL="2514290" indent="-228572" algn="l" defTabSz="914288"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6pPr>
      <a:lvl7pPr marL="2971434" indent="-228572" algn="l" defTabSz="914288"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7pPr>
      <a:lvl8pPr marL="3428578" indent="-228572" algn="l" defTabSz="914288"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8pPr>
      <a:lvl9pPr marL="3885721" indent="-228572" algn="l" defTabSz="914288" rtl="0" eaLnBrk="1" latinLnBrk="0" hangingPunct="1">
        <a:spcBef>
          <a:spcPct val="20000"/>
        </a:spcBef>
        <a:buFont typeface="Arial" panose="020B0604020202020204" pitchFamily="34" charset="0"/>
        <a:buChar char="•"/>
        <a:defRPr sz="1995" kern="1200">
          <a:solidFill>
            <a:schemeClr val="tx1"/>
          </a:solidFill>
          <a:latin typeface="+mn-lt"/>
          <a:ea typeface="+mn-ea"/>
          <a:cs typeface="+mn-cs"/>
        </a:defRPr>
      </a:lvl9pPr>
    </p:bodyStyle>
    <p:otherStyle>
      <a:defPPr>
        <a:defRPr lang="zh-TW"/>
      </a:defPPr>
      <a:lvl1pPr marL="0" algn="l" defTabSz="914288" rtl="0" eaLnBrk="1" latinLnBrk="0" hangingPunct="1">
        <a:defRPr sz="1814" kern="1200">
          <a:solidFill>
            <a:schemeClr val="tx1"/>
          </a:solidFill>
          <a:latin typeface="+mn-lt"/>
          <a:ea typeface="+mn-ea"/>
          <a:cs typeface="+mn-cs"/>
        </a:defRPr>
      </a:lvl1pPr>
      <a:lvl2pPr marL="457143" algn="l" defTabSz="914288" rtl="0" eaLnBrk="1" latinLnBrk="0" hangingPunct="1">
        <a:defRPr sz="1814" kern="1200">
          <a:solidFill>
            <a:schemeClr val="tx1"/>
          </a:solidFill>
          <a:latin typeface="+mn-lt"/>
          <a:ea typeface="+mn-ea"/>
          <a:cs typeface="+mn-cs"/>
        </a:defRPr>
      </a:lvl2pPr>
      <a:lvl3pPr marL="914288" algn="l" defTabSz="914288" rtl="0" eaLnBrk="1" latinLnBrk="0" hangingPunct="1">
        <a:defRPr sz="1814" kern="1200">
          <a:solidFill>
            <a:schemeClr val="tx1"/>
          </a:solidFill>
          <a:latin typeface="+mn-lt"/>
          <a:ea typeface="+mn-ea"/>
          <a:cs typeface="+mn-cs"/>
        </a:defRPr>
      </a:lvl3pPr>
      <a:lvl4pPr marL="1371431" algn="l" defTabSz="914288" rtl="0" eaLnBrk="1" latinLnBrk="0" hangingPunct="1">
        <a:defRPr sz="1814" kern="1200">
          <a:solidFill>
            <a:schemeClr val="tx1"/>
          </a:solidFill>
          <a:latin typeface="+mn-lt"/>
          <a:ea typeface="+mn-ea"/>
          <a:cs typeface="+mn-cs"/>
        </a:defRPr>
      </a:lvl4pPr>
      <a:lvl5pPr marL="1828575" algn="l" defTabSz="914288" rtl="0" eaLnBrk="1" latinLnBrk="0" hangingPunct="1">
        <a:defRPr sz="1814" kern="1200">
          <a:solidFill>
            <a:schemeClr val="tx1"/>
          </a:solidFill>
          <a:latin typeface="+mn-lt"/>
          <a:ea typeface="+mn-ea"/>
          <a:cs typeface="+mn-cs"/>
        </a:defRPr>
      </a:lvl5pPr>
      <a:lvl6pPr marL="2285718" algn="l" defTabSz="914288" rtl="0" eaLnBrk="1" latinLnBrk="0" hangingPunct="1">
        <a:defRPr sz="1814" kern="1200">
          <a:solidFill>
            <a:schemeClr val="tx1"/>
          </a:solidFill>
          <a:latin typeface="+mn-lt"/>
          <a:ea typeface="+mn-ea"/>
          <a:cs typeface="+mn-cs"/>
        </a:defRPr>
      </a:lvl6pPr>
      <a:lvl7pPr marL="2742862" algn="l" defTabSz="914288" rtl="0" eaLnBrk="1" latinLnBrk="0" hangingPunct="1">
        <a:defRPr sz="1814" kern="1200">
          <a:solidFill>
            <a:schemeClr val="tx1"/>
          </a:solidFill>
          <a:latin typeface="+mn-lt"/>
          <a:ea typeface="+mn-ea"/>
          <a:cs typeface="+mn-cs"/>
        </a:defRPr>
      </a:lvl7pPr>
      <a:lvl8pPr marL="3200006" algn="l" defTabSz="914288" rtl="0" eaLnBrk="1" latinLnBrk="0" hangingPunct="1">
        <a:defRPr sz="1814" kern="1200">
          <a:solidFill>
            <a:schemeClr val="tx1"/>
          </a:solidFill>
          <a:latin typeface="+mn-lt"/>
          <a:ea typeface="+mn-ea"/>
          <a:cs typeface="+mn-cs"/>
        </a:defRPr>
      </a:lvl8pPr>
      <a:lvl9pPr marL="3657149" algn="l" defTabSz="914288"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25000" b="-25000"/>
          </a:stretch>
        </a:blipFill>
        <a:effectLst/>
      </p:bgPr>
    </p:bg>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81365E61-14CA-47D2-94B2-586DB1F4FA7E}"/>
              </a:ext>
            </a:extLst>
          </p:cNvPr>
          <p:cNvSpPr>
            <a:spLocks noGrp="1"/>
          </p:cNvSpPr>
          <p:nvPr>
            <p:ph type="subTitle" idx="1"/>
          </p:nvPr>
        </p:nvSpPr>
        <p:spPr>
          <a:xfrm>
            <a:off x="1524000" y="2636912"/>
            <a:ext cx="9144000" cy="1200150"/>
          </a:xfrm>
        </p:spPr>
        <p:txBody>
          <a:bodyPr rtlCol="0">
            <a:normAutofit fontScale="92500" lnSpcReduction="20000"/>
          </a:bodyPr>
          <a:lstStyle/>
          <a:p>
            <a:pPr eaLnBrk="1" fontAlgn="auto" hangingPunct="1">
              <a:spcAft>
                <a:spcPts val="0"/>
              </a:spcAft>
              <a:defRPr/>
            </a:pPr>
            <a:r>
              <a:rPr lang="en-US" altLang="zh-TW" sz="4200" b="1" dirty="0">
                <a:latin typeface="Times New Roman" panose="02020603050405020304" pitchFamily="18" charset="0"/>
              </a:rPr>
              <a:t>Tien-Kai Tang</a:t>
            </a:r>
            <a:br>
              <a:rPr lang="en-US" altLang="zh-TW" sz="3200" b="1" dirty="0">
                <a:latin typeface="Times New Roman" panose="02020603050405020304" pitchFamily="18" charset="0"/>
              </a:rPr>
            </a:br>
            <a:r>
              <a:rPr lang="en-US" altLang="zh-TW" b="1" dirty="0">
                <a:latin typeface="Times New Roman" panose="02020603050405020304" pitchFamily="18" charset="0"/>
              </a:rPr>
              <a:t>Research Center of Geothermal, CO2 Storage and Petroleum Strategy, National Cheng Kung University</a:t>
            </a:r>
            <a:endParaRPr lang="zh-TW" altLang="en-US" sz="2800" b="1" dirty="0">
              <a:latin typeface="Times New Roman" panose="02020603050405020304" pitchFamily="18" charset="0"/>
            </a:endParaRPr>
          </a:p>
        </p:txBody>
      </p:sp>
      <p:sp>
        <p:nvSpPr>
          <p:cNvPr id="4" name="副標題 2">
            <a:extLst>
              <a:ext uri="{FF2B5EF4-FFF2-40B4-BE49-F238E27FC236}">
                <a16:creationId xmlns:a16="http://schemas.microsoft.com/office/drawing/2014/main" id="{A53500FF-FC26-42B9-A983-2AB4696397BB}"/>
              </a:ext>
            </a:extLst>
          </p:cNvPr>
          <p:cNvSpPr txBox="1">
            <a:spLocks/>
          </p:cNvSpPr>
          <p:nvPr/>
        </p:nvSpPr>
        <p:spPr>
          <a:xfrm>
            <a:off x="885825" y="3837062"/>
            <a:ext cx="10887075" cy="1439863"/>
          </a:xfrm>
          <a:prstGeom prst="rect">
            <a:avLst/>
          </a:prstGeom>
          <a:ln>
            <a:noFill/>
          </a:ln>
        </p:spPr>
        <p:txBody>
          <a:bodyP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altLang="zh-TW" b="1" dirty="0">
                <a:latin typeface="Times New Roman" panose="02020603050405020304" pitchFamily="18" charset="0"/>
              </a:rPr>
              <a:t>Guan-Wei Lin</a:t>
            </a:r>
            <a:r>
              <a:rPr lang="en-US" altLang="zh-TW" b="1" baseline="30000" dirty="0">
                <a:latin typeface="Times New Roman" panose="02020603050405020304" pitchFamily="18" charset="0"/>
              </a:rPr>
              <a:t>1</a:t>
            </a:r>
            <a:r>
              <a:rPr lang="en-US" altLang="zh-TW" b="1" dirty="0">
                <a:latin typeface="Times New Roman" panose="02020603050405020304" pitchFamily="18" charset="0"/>
              </a:rPr>
              <a:t>, Le-Chun Wu</a:t>
            </a:r>
            <a:r>
              <a:rPr lang="en-US" altLang="zh-TW" b="1" baseline="30000" dirty="0">
                <a:latin typeface="Times New Roman" panose="02020603050405020304" pitchFamily="18" charset="0"/>
              </a:rPr>
              <a:t>3</a:t>
            </a:r>
            <a:r>
              <a:rPr lang="en-US" altLang="zh-TW" b="1" dirty="0">
                <a:latin typeface="Times New Roman" panose="02020603050405020304" pitchFamily="18" charset="0"/>
              </a:rPr>
              <a:t>, Kenn-Ming Yang</a:t>
            </a:r>
            <a:r>
              <a:rPr lang="en-US" altLang="zh-TW" b="1" baseline="30000" dirty="0">
                <a:latin typeface="Times New Roman" panose="02020603050405020304" pitchFamily="18" charset="0"/>
              </a:rPr>
              <a:t>1,2</a:t>
            </a:r>
            <a:r>
              <a:rPr lang="en-US" altLang="zh-TW" b="1" dirty="0">
                <a:latin typeface="Times New Roman" panose="02020603050405020304" pitchFamily="18" charset="0"/>
              </a:rPr>
              <a:t>, and Sung-Ping Chang</a:t>
            </a:r>
            <a:r>
              <a:rPr lang="en-US" altLang="zh-TW" b="1" baseline="30000" dirty="0">
                <a:latin typeface="Times New Roman" panose="02020603050405020304" pitchFamily="18" charset="0"/>
              </a:rPr>
              <a:t>1</a:t>
            </a:r>
            <a:br>
              <a:rPr lang="en-US" altLang="zh-TW" sz="2000" b="1" baseline="30000" dirty="0">
                <a:latin typeface="Times New Roman" panose="02020603050405020304" pitchFamily="18" charset="0"/>
              </a:rPr>
            </a:br>
            <a:r>
              <a:rPr lang="en-US" altLang="zh-TW" sz="1900" b="1" baseline="30000" dirty="0">
                <a:latin typeface="Times New Roman" panose="02020603050405020304" pitchFamily="18" charset="0"/>
              </a:rPr>
              <a:t>1</a:t>
            </a:r>
            <a:r>
              <a:rPr lang="en-US" altLang="zh-TW" sz="1900" b="1" dirty="0">
                <a:latin typeface="Times New Roman" panose="02020603050405020304" pitchFamily="18" charset="0"/>
              </a:rPr>
              <a:t>Department of Earth Sciences, National Cheng Kung University</a:t>
            </a:r>
          </a:p>
          <a:p>
            <a:pPr fontAlgn="auto">
              <a:spcAft>
                <a:spcPts val="0"/>
              </a:spcAft>
              <a:defRPr/>
            </a:pPr>
            <a:r>
              <a:rPr lang="en-US" altLang="zh-TW" sz="1900" b="1" baseline="30000" dirty="0">
                <a:latin typeface="Times New Roman" panose="02020603050405020304" pitchFamily="18" charset="0"/>
              </a:rPr>
              <a:t>2</a:t>
            </a:r>
            <a:r>
              <a:rPr lang="en-US" altLang="zh-TW" sz="1900" b="1" dirty="0">
                <a:latin typeface="Times New Roman" panose="02020603050405020304" pitchFamily="18" charset="0"/>
              </a:rPr>
              <a:t>Research Center of Geothermal, CO2 Storage and Petroleum Strategy, National Cheng Kung University</a:t>
            </a:r>
          </a:p>
          <a:p>
            <a:pPr fontAlgn="auto">
              <a:spcAft>
                <a:spcPts val="0"/>
              </a:spcAft>
              <a:defRPr/>
            </a:pPr>
            <a:r>
              <a:rPr lang="en-US" altLang="zh-TW" sz="1900" b="1" dirty="0">
                <a:latin typeface="Times New Roman" panose="02020603050405020304" pitchFamily="18" charset="0"/>
              </a:rPr>
              <a:t> </a:t>
            </a:r>
            <a:r>
              <a:rPr lang="en-US" altLang="zh-TW" sz="1900" b="1" baseline="30000" dirty="0">
                <a:latin typeface="Times New Roman" panose="02020603050405020304" pitchFamily="18" charset="0"/>
              </a:rPr>
              <a:t>3</a:t>
            </a:r>
            <a:r>
              <a:rPr lang="en-US" altLang="zh-TW" sz="1900" b="1" dirty="0">
                <a:latin typeface="Times New Roman" panose="02020603050405020304" pitchFamily="18" charset="0"/>
              </a:rPr>
              <a:t>Department of geology, Chinese Culture University</a:t>
            </a:r>
            <a:endParaRPr lang="zh-TW" altLang="en-US" sz="3500" b="1" dirty="0">
              <a:latin typeface="Times New Roman" panose="02020603050405020304" pitchFamily="18" charset="0"/>
            </a:endParaRPr>
          </a:p>
        </p:txBody>
      </p:sp>
      <p:sp>
        <p:nvSpPr>
          <p:cNvPr id="3076" name="標題 1"/>
          <p:cNvSpPr>
            <a:spLocks noGrp="1" noChangeArrowheads="1"/>
          </p:cNvSpPr>
          <p:nvPr>
            <p:ph type="ctrTitle"/>
          </p:nvPr>
        </p:nvSpPr>
        <p:spPr>
          <a:xfrm>
            <a:off x="868363" y="290513"/>
            <a:ext cx="10418762" cy="2090737"/>
          </a:xfrm>
        </p:spPr>
        <p:txBody>
          <a:bodyPr anchor="ctr"/>
          <a:lstStyle/>
          <a:p>
            <a:pPr eaLnBrk="1" hangingPunct="1"/>
            <a:r>
              <a:rPr lang="en-US" altLang="zh-TW" sz="4800" b="1" dirty="0">
                <a:latin typeface="Times New Roman" panose="02020603050405020304" pitchFamily="18" charset="0"/>
                <a:ea typeface="標楷體" panose="03000509000000000000" pitchFamily="65" charset="-120"/>
              </a:rPr>
              <a:t>Sedimentary environment of </a:t>
            </a:r>
            <a:r>
              <a:rPr lang="en-US" altLang="zh-TW" sz="4800" b="1" dirty="0" err="1">
                <a:latin typeface="Times New Roman" panose="02020603050405020304" pitchFamily="18" charset="0"/>
                <a:ea typeface="標楷體" panose="03000509000000000000" pitchFamily="65" charset="-120"/>
              </a:rPr>
              <a:t>Tangenshan</a:t>
            </a:r>
            <a:r>
              <a:rPr lang="en-US" altLang="zh-TW" sz="4800" b="1" dirty="0">
                <a:latin typeface="Times New Roman" panose="02020603050405020304" pitchFamily="18" charset="0"/>
                <a:ea typeface="標楷體" panose="03000509000000000000" pitchFamily="65" charset="-120"/>
              </a:rPr>
              <a:t> sandstone in southwestern Taiwan and its tectonic implications</a:t>
            </a:r>
            <a:endParaRPr lang="zh-TW" altLang="en-US" sz="4800" b="1" dirty="0">
              <a:latin typeface="Times New Roman" panose="02020603050405020304" pitchFamily="18" charset="0"/>
              <a:ea typeface="標楷體" panose="03000509000000000000" pitchFamily="65" charset="-120"/>
            </a:endParaRPr>
          </a:p>
        </p:txBody>
      </p:sp>
      <p:pic>
        <p:nvPicPr>
          <p:cNvPr id="7" name="圖片 6">
            <a:extLst>
              <a:ext uri="{FF2B5EF4-FFF2-40B4-BE49-F238E27FC236}">
                <a16:creationId xmlns:a16="http://schemas.microsoft.com/office/drawing/2014/main" id="{045EABA1-53F8-4921-8106-B5BE77911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 y="5256564"/>
            <a:ext cx="1342975" cy="1260000"/>
          </a:xfrm>
          <a:prstGeom prst="rect">
            <a:avLst/>
          </a:prstGeom>
        </p:spPr>
      </p:pic>
      <p:pic>
        <p:nvPicPr>
          <p:cNvPr id="8" name="圖片 7">
            <a:extLst>
              <a:ext uri="{FF2B5EF4-FFF2-40B4-BE49-F238E27FC236}">
                <a16:creationId xmlns:a16="http://schemas.microsoft.com/office/drawing/2014/main" id="{185B040D-8F67-4A85-8916-4EC34B8C34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9596" y="5256564"/>
            <a:ext cx="1274941" cy="1260000"/>
          </a:xfrm>
          <a:prstGeom prst="rect">
            <a:avLst/>
          </a:prstGeom>
        </p:spPr>
      </p:pic>
      <p:pic>
        <p:nvPicPr>
          <p:cNvPr id="9" name="圖片 8">
            <a:extLst>
              <a:ext uri="{FF2B5EF4-FFF2-40B4-BE49-F238E27FC236}">
                <a16:creationId xmlns:a16="http://schemas.microsoft.com/office/drawing/2014/main" id="{01503AE5-694C-4718-A215-9540CDCDC2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564" y="5256564"/>
            <a:ext cx="1039500" cy="1260000"/>
          </a:xfrm>
          <a:prstGeom prst="rect">
            <a:avLst/>
          </a:prstGeom>
        </p:spPr>
      </p:pic>
      <p:pic>
        <p:nvPicPr>
          <p:cNvPr id="10" name="圖片 9">
            <a:extLst>
              <a:ext uri="{FF2B5EF4-FFF2-40B4-BE49-F238E27FC236}">
                <a16:creationId xmlns:a16="http://schemas.microsoft.com/office/drawing/2014/main" id="{42C266AC-7D4D-432F-9ACD-239D4F47A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8782" y="5256564"/>
            <a:ext cx="2730837" cy="1260000"/>
          </a:xfrm>
          <a:prstGeom prst="rect">
            <a:avLst/>
          </a:prstGeom>
        </p:spPr>
      </p:pic>
    </p:spTree>
    <p:extLst>
      <p:ext uri="{BB962C8B-B14F-4D97-AF65-F5344CB8AC3E}">
        <p14:creationId xmlns:p14="http://schemas.microsoft.com/office/powerpoint/2010/main" val="208362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23392" y="3645024"/>
            <a:ext cx="2880320" cy="21658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vert="horz" wrap="square" lIns="100803" tIns="50402" rIns="100803" bIns="50402" numCol="1" anchor="ctr" anchorCtr="0" compatLnSpc="1">
            <a:prstTxWarp prst="textNoShape">
              <a:avLst/>
            </a:prstTxWarp>
          </a:bodyPr>
          <a:lstStyle/>
          <a:p>
            <a:fld id="{FA700C4F-7B15-4C92-A838-5465600DA6D5}" type="slidenum">
              <a:rPr lang="zh-TW" altLang="en-US" sz="1800">
                <a:latin typeface="+mj-lt"/>
              </a:rPr>
              <a:pPr/>
              <a:t>9</a:t>
            </a:fld>
            <a:endParaRPr lang="zh-TW" altLang="en-US" sz="1800" dirty="0">
              <a:latin typeface="+mj-lt"/>
            </a:endParaRPr>
          </a:p>
        </p:txBody>
      </p:sp>
      <p:sp>
        <p:nvSpPr>
          <p:cNvPr id="5" name="標題 1"/>
          <p:cNvSpPr txBox="1">
            <a:spLocks/>
          </p:cNvSpPr>
          <p:nvPr/>
        </p:nvSpPr>
        <p:spPr>
          <a:xfrm>
            <a:off x="119337" y="260648"/>
            <a:ext cx="777686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err="1">
                <a:latin typeface="Times New Roman" panose="02020603050405020304" pitchFamily="18" charset="0"/>
                <a:ea typeface="標楷體" panose="03000509000000000000" pitchFamily="65" charset="-120"/>
              </a:rPr>
              <a:t>Lithofacies</a:t>
            </a:r>
            <a:r>
              <a:rPr lang="en-US" altLang="zh-TW" sz="4600" dirty="0">
                <a:latin typeface="Times New Roman" panose="02020603050405020304" pitchFamily="18" charset="0"/>
                <a:ea typeface="標楷體" panose="03000509000000000000" pitchFamily="65" charset="-120"/>
              </a:rPr>
              <a:t> description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3392" y="1412776"/>
            <a:ext cx="2880320" cy="21602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58217" y="1415753"/>
            <a:ext cx="2880000" cy="215452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561843" y="3645024"/>
            <a:ext cx="2876374" cy="21717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橢圓 9"/>
          <p:cNvSpPr/>
          <p:nvPr/>
        </p:nvSpPr>
        <p:spPr>
          <a:xfrm>
            <a:off x="681261" y="1484784"/>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a</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3" name="橢圓 22"/>
          <p:cNvSpPr/>
          <p:nvPr/>
        </p:nvSpPr>
        <p:spPr>
          <a:xfrm>
            <a:off x="3607843" y="1473168"/>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b</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4" name="橢圓 23"/>
          <p:cNvSpPr/>
          <p:nvPr/>
        </p:nvSpPr>
        <p:spPr>
          <a:xfrm>
            <a:off x="700225" y="3681982"/>
            <a:ext cx="358249"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c</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5" name="橢圓 24"/>
          <p:cNvSpPr/>
          <p:nvPr/>
        </p:nvSpPr>
        <p:spPr>
          <a:xfrm>
            <a:off x="3626778" y="3717072"/>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d</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8" name="副標題 2"/>
          <p:cNvSpPr txBox="1">
            <a:spLocks/>
          </p:cNvSpPr>
          <p:nvPr/>
        </p:nvSpPr>
        <p:spPr>
          <a:xfrm>
            <a:off x="6564320" y="4484232"/>
            <a:ext cx="4680518" cy="1465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buClr>
                <a:schemeClr val="tx1"/>
              </a:buClr>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Dewatering structure </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38100" indent="0">
              <a:buClr>
                <a:schemeClr val="tx1"/>
              </a:buClr>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 :  </a:t>
            </a:r>
            <a:r>
              <a:rPr lang="en-US" altLang="zh-TW" sz="1800" dirty="0">
                <a:solidFill>
                  <a:sysClr val="windowText" lastClr="000000"/>
                </a:solidFill>
                <a:latin typeface="Times New Roman" panose="02020603050405020304" pitchFamily="18" charset="0"/>
                <a:cs typeface="Times New Roman" panose="02020603050405020304" pitchFamily="18" charset="0"/>
              </a:rPr>
              <a:t>Load structure </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c :  Convolute structure</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d :  </a:t>
            </a:r>
            <a:r>
              <a:rPr lang="en-US" altLang="zh-TW" sz="1800" i="1" dirty="0" err="1">
                <a:solidFill>
                  <a:sysClr val="windowText" lastClr="000000"/>
                </a:solidFill>
                <a:latin typeface="Times New Roman" panose="02020603050405020304" pitchFamily="18" charset="0"/>
                <a:cs typeface="Times New Roman" panose="02020603050405020304" pitchFamily="18" charset="0"/>
              </a:rPr>
              <a:t>Arenicolites</a:t>
            </a:r>
            <a:r>
              <a:rPr lang="en-US" altLang="zh-TW" sz="1800" i="1" dirty="0">
                <a:solidFill>
                  <a:sysClr val="windowText" lastClr="000000"/>
                </a:solidFill>
                <a:latin typeface="Times New Roman" panose="02020603050405020304" pitchFamily="18" charset="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r>
              <a:rPr lang="en-US" altLang="zh-TW" sz="1800" b="1" dirty="0" err="1">
                <a:solidFill>
                  <a:sysClr val="windowText" lastClr="000000"/>
                </a:solidFill>
                <a:latin typeface="Times New Roman" panose="02020603050405020304" pitchFamily="18" charset="0"/>
                <a:cs typeface="Times New Roman" panose="02020603050405020304" pitchFamily="18" charset="0"/>
              </a:rPr>
              <a:t>Ar</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9" name="群組 38"/>
          <p:cNvGrpSpPr/>
          <p:nvPr/>
        </p:nvGrpSpPr>
        <p:grpSpPr>
          <a:xfrm>
            <a:off x="4019793" y="4254475"/>
            <a:ext cx="626802" cy="443704"/>
            <a:chOff x="0" y="0"/>
            <a:chExt cx="462653" cy="375860"/>
          </a:xfrm>
        </p:grpSpPr>
        <p:sp>
          <p:nvSpPr>
            <p:cNvPr id="40" name="橢圓形圖說文字 39"/>
            <p:cNvSpPr/>
            <p:nvPr/>
          </p:nvSpPr>
          <p:spPr>
            <a:xfrm>
              <a:off x="0" y="0"/>
              <a:ext cx="462653" cy="375860"/>
            </a:xfrm>
            <a:prstGeom prst="wedgeEllipseCallout">
              <a:avLst>
                <a:gd name="adj1" fmla="val 66269"/>
                <a:gd name="adj2" fmla="val -6881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41"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err="1">
                  <a:effectLst/>
                  <a:latin typeface="Times New Roman" panose="02020603050405020304" pitchFamily="18" charset="0"/>
                  <a:ea typeface="標楷體" panose="03000509000000000000" pitchFamily="65" charset="-120"/>
                  <a:cs typeface="Times New Roman" panose="02020603050405020304" pitchFamily="18" charset="0"/>
                </a:rPr>
                <a:t>Ar</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pic>
        <p:nvPicPr>
          <p:cNvPr id="2"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4319" y="1417570"/>
            <a:ext cx="3846218" cy="3066663"/>
          </a:xfrm>
          <a:prstGeom prst="rect">
            <a:avLst/>
          </a:prstGeom>
        </p:spPr>
      </p:pic>
      <p:cxnSp>
        <p:nvCxnSpPr>
          <p:cNvPr id="6" name="直線單箭頭接點 5"/>
          <p:cNvCxnSpPr/>
          <p:nvPr/>
        </p:nvCxnSpPr>
        <p:spPr>
          <a:xfrm flipV="1">
            <a:off x="1847528" y="2463130"/>
            <a:ext cx="335765" cy="74573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081890" y="3208865"/>
            <a:ext cx="1485718" cy="276999"/>
          </a:xfrm>
          <a:prstGeom prst="rect">
            <a:avLst/>
          </a:prstGeom>
          <a:noFill/>
        </p:spPr>
        <p:txBody>
          <a:bodyPr wrap="square" rtlCol="0">
            <a:spAutoFit/>
          </a:bodyPr>
          <a:lstStyle/>
          <a:p>
            <a:pPr algn="ctr"/>
            <a:r>
              <a:rPr lang="en-US" altLang="zh-TW" sz="1200" dirty="0">
                <a:solidFill>
                  <a:schemeClr val="bg1"/>
                </a:solidFill>
                <a:latin typeface="Times New Roman" panose="02020603050405020304" pitchFamily="18" charset="0"/>
                <a:cs typeface="Times New Roman" panose="02020603050405020304" pitchFamily="18" charset="0"/>
              </a:rPr>
              <a:t>Dewatering structure</a:t>
            </a:r>
            <a:endParaRPr lang="zh-TW" altLang="en-US" sz="1200" dirty="0">
              <a:solidFill>
                <a:schemeClr val="bg1"/>
              </a:solidFill>
              <a:latin typeface="Times New Roman" panose="02020603050405020304" pitchFamily="18" charset="0"/>
              <a:cs typeface="Times New Roman" panose="02020603050405020304" pitchFamily="18" charset="0"/>
            </a:endParaRPr>
          </a:p>
        </p:txBody>
      </p:sp>
      <p:sp>
        <p:nvSpPr>
          <p:cNvPr id="45" name="文字方塊 44"/>
          <p:cNvSpPr txBox="1"/>
          <p:nvPr/>
        </p:nvSpPr>
        <p:spPr>
          <a:xfrm>
            <a:off x="3626778" y="2874319"/>
            <a:ext cx="1310323" cy="276999"/>
          </a:xfrm>
          <a:prstGeom prst="rect">
            <a:avLst/>
          </a:prstGeom>
          <a:noFill/>
        </p:spPr>
        <p:txBody>
          <a:bodyPr wrap="square" rtlCol="0">
            <a:spAutoFit/>
          </a:bodyPr>
          <a:lstStyle/>
          <a:p>
            <a:pPr algn="ctr"/>
            <a:r>
              <a:rPr lang="en-US" altLang="zh-TW" sz="1200" dirty="0">
                <a:solidFill>
                  <a:schemeClr val="bg1"/>
                </a:solidFill>
                <a:latin typeface="Times New Roman" panose="02020603050405020304" pitchFamily="18" charset="0"/>
                <a:cs typeface="Times New Roman" panose="02020603050405020304" pitchFamily="18" charset="0"/>
              </a:rPr>
              <a:t>Load structure</a:t>
            </a:r>
            <a:endParaRPr lang="zh-TW" altLang="en-US" sz="1200" dirty="0">
              <a:solidFill>
                <a:schemeClr val="bg1"/>
              </a:solidFill>
              <a:latin typeface="Times New Roman" panose="02020603050405020304" pitchFamily="18" charset="0"/>
              <a:cs typeface="Times New Roman" panose="02020603050405020304" pitchFamily="18" charset="0"/>
            </a:endParaRPr>
          </a:p>
        </p:txBody>
      </p:sp>
      <p:cxnSp>
        <p:nvCxnSpPr>
          <p:cNvPr id="46" name="直線單箭頭接點 45"/>
          <p:cNvCxnSpPr/>
          <p:nvPr/>
        </p:nvCxnSpPr>
        <p:spPr>
          <a:xfrm flipV="1">
            <a:off x="4439816" y="2510235"/>
            <a:ext cx="792088" cy="3640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1252877" y="5445224"/>
            <a:ext cx="1485718" cy="276999"/>
          </a:xfrm>
          <a:prstGeom prst="rect">
            <a:avLst/>
          </a:prstGeom>
          <a:noFill/>
        </p:spPr>
        <p:txBody>
          <a:bodyPr wrap="square" rtlCol="0">
            <a:spAutoFit/>
          </a:bodyPr>
          <a:lstStyle/>
          <a:p>
            <a:pPr algn="ctr"/>
            <a:r>
              <a:rPr lang="en-US" altLang="zh-TW" sz="1200" dirty="0">
                <a:solidFill>
                  <a:schemeClr val="bg1"/>
                </a:solidFill>
                <a:latin typeface="Times New Roman" panose="02020603050405020304" pitchFamily="18" charset="0"/>
                <a:cs typeface="Times New Roman" panose="02020603050405020304" pitchFamily="18" charset="0"/>
              </a:rPr>
              <a:t>Convolute structure</a:t>
            </a:r>
            <a:endParaRPr lang="zh-TW" altLang="en-US" sz="1200" dirty="0">
              <a:solidFill>
                <a:schemeClr val="bg1"/>
              </a:solidFill>
              <a:latin typeface="Times New Roman" panose="02020603050405020304" pitchFamily="18" charset="0"/>
              <a:cs typeface="Times New Roman" panose="02020603050405020304" pitchFamily="18" charset="0"/>
            </a:endParaRPr>
          </a:p>
        </p:txBody>
      </p:sp>
      <p:cxnSp>
        <p:nvCxnSpPr>
          <p:cNvPr id="52" name="直線單箭頭接點 51"/>
          <p:cNvCxnSpPr/>
          <p:nvPr/>
        </p:nvCxnSpPr>
        <p:spPr>
          <a:xfrm flipV="1">
            <a:off x="1895669" y="4941168"/>
            <a:ext cx="287624" cy="5411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581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mtClean="0"/>
              <a:pPr/>
              <a:t>10</a:t>
            </a:fld>
            <a:endParaRPr lang="zh-TW" altLang="en-US"/>
          </a:p>
        </p:txBody>
      </p:sp>
      <p:sp>
        <p:nvSpPr>
          <p:cNvPr id="5" name="標題 1"/>
          <p:cNvSpPr txBox="1">
            <a:spLocks/>
          </p:cNvSpPr>
          <p:nvPr/>
        </p:nvSpPr>
        <p:spPr>
          <a:xfrm>
            <a:off x="119337" y="260648"/>
            <a:ext cx="8064895"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err="1">
                <a:latin typeface="Times New Roman" panose="02020603050405020304" pitchFamily="18" charset="0"/>
                <a:ea typeface="標楷體" panose="03000509000000000000" pitchFamily="65" charset="-120"/>
              </a:rPr>
              <a:t>Lithofacies</a:t>
            </a:r>
            <a:r>
              <a:rPr lang="en-US" altLang="zh-TW" sz="4600" dirty="0">
                <a:latin typeface="Times New Roman" panose="02020603050405020304" pitchFamily="18" charset="0"/>
                <a:ea typeface="標楷體" panose="03000509000000000000" pitchFamily="65" charset="-120"/>
              </a:rPr>
              <a:t> associations</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9658" y="332656"/>
            <a:ext cx="4112179" cy="6120679"/>
          </a:xfrm>
          <a:prstGeom prst="rect">
            <a:avLst/>
          </a:prstGeom>
        </p:spPr>
      </p:pic>
      <p:sp>
        <p:nvSpPr>
          <p:cNvPr id="7" name="副標題 2"/>
          <p:cNvSpPr txBox="1">
            <a:spLocks/>
          </p:cNvSpPr>
          <p:nvPr/>
        </p:nvSpPr>
        <p:spPr>
          <a:xfrm>
            <a:off x="119337" y="1011189"/>
            <a:ext cx="7930321" cy="5010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assemblage suggests one sedimentary environment, characterized by an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offshore</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depositional system dominated by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storm and suspected turbidity currents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M1</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and </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Z1</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represent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deposited in a generally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quiet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low energy</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environment.</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S1</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S2</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S3</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and</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 Z2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represent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observed within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channel structures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which through channel action,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transport oxygen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and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nutrients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from shallower environments to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below the storm wave base</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providing the necessary conditions for benthic biological activity.</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presence of large or small-scale channel structures suggests erosion caused by turbidity currents, likely triggered by storms, sliding down the shelf slope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It may be indicative of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Shallow Water </a:t>
            </a:r>
            <a:r>
              <a:rPr lang="en-US" altLang="zh-TW" sz="20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Turbidites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788859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mtClean="0"/>
              <a:pPr/>
              <a:t>11</a:t>
            </a:fld>
            <a:endParaRPr lang="zh-TW" altLang="en-US"/>
          </a:p>
        </p:txBody>
      </p:sp>
      <p:sp>
        <p:nvSpPr>
          <p:cNvPr id="5" name="標題 1"/>
          <p:cNvSpPr txBox="1">
            <a:spLocks/>
          </p:cNvSpPr>
          <p:nvPr/>
        </p:nvSpPr>
        <p:spPr>
          <a:xfrm>
            <a:off x="119337" y="260648"/>
            <a:ext cx="8712967"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a:latin typeface="Times New Roman" panose="02020603050405020304" pitchFamily="18" charset="0"/>
                <a:ea typeface="標楷體" panose="03000509000000000000" pitchFamily="65" charset="-120"/>
              </a:rPr>
              <a:t>Sedimentary environments</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0176" y="936154"/>
            <a:ext cx="4360466" cy="5517232"/>
          </a:xfrm>
          <a:prstGeom prst="rect">
            <a:avLst/>
          </a:prstGeom>
        </p:spPr>
      </p:pic>
      <p:sp>
        <p:nvSpPr>
          <p:cNvPr id="7" name="副標題 2"/>
          <p:cNvSpPr txBox="1">
            <a:spLocks/>
          </p:cNvSpPr>
          <p:nvPr/>
        </p:nvSpPr>
        <p:spPr>
          <a:xfrm>
            <a:off x="119337" y="1124744"/>
            <a:ext cx="7632847" cy="53285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buFont typeface="Wingdings" panose="05000000000000000000" pitchFamily="2" charset="2"/>
              <a:buChar char="Ø"/>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Section anticline axis western limb</a:t>
            </a:r>
          </a:p>
          <a:p>
            <a:pPr marL="381000" indent="-342900">
              <a:buClr>
                <a:schemeClr val="tx1"/>
              </a:buClr>
              <a:buFont typeface="Wingdings" panose="05000000000000000000" pitchFamily="2" charset="2"/>
              <a:buChar char="Ø"/>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total thickness is approximately 288.3m</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sedimentary environment is located in the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offshore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environments</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bottom of the column (i.e., the axis of the anticline) have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abundant </a:t>
            </a:r>
            <a:r>
              <a:rPr lang="en-US" altLang="zh-TW" sz="2000" i="1"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Zoophycos</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trace fossil.</a:t>
            </a:r>
          </a:p>
        </p:txBody>
      </p:sp>
    </p:spTree>
    <p:extLst>
      <p:ext uri="{BB962C8B-B14F-4D97-AF65-F5344CB8AC3E}">
        <p14:creationId xmlns:p14="http://schemas.microsoft.com/office/powerpoint/2010/main" val="1899098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mtClean="0"/>
              <a:pPr/>
              <a:t>12</a:t>
            </a:fld>
            <a:endParaRPr lang="zh-TW" altLang="en-US"/>
          </a:p>
        </p:txBody>
      </p:sp>
      <p:sp>
        <p:nvSpPr>
          <p:cNvPr id="5" name="標題 1"/>
          <p:cNvSpPr txBox="1">
            <a:spLocks/>
          </p:cNvSpPr>
          <p:nvPr/>
        </p:nvSpPr>
        <p:spPr>
          <a:xfrm>
            <a:off x="47328" y="260648"/>
            <a:ext cx="7920879"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200" dirty="0">
                <a:latin typeface="Times New Roman" panose="02020603050405020304" pitchFamily="18" charset="0"/>
                <a:ea typeface="標楷體" panose="03000509000000000000" pitchFamily="65" charset="-120"/>
              </a:rPr>
              <a:t>Results</a:t>
            </a:r>
            <a:r>
              <a:rPr lang="zh-TW" altLang="en-US" sz="4200" dirty="0">
                <a:latin typeface="Times New Roman" panose="02020603050405020304" pitchFamily="18" charset="0"/>
                <a:ea typeface="標楷體" panose="03000509000000000000" pitchFamily="65" charset="-120"/>
              </a:rPr>
              <a:t>─</a:t>
            </a:r>
            <a:r>
              <a:rPr lang="en-US" altLang="zh-TW" sz="4200" dirty="0">
                <a:latin typeface="Times New Roman" panose="02020603050405020304" pitchFamily="18" charset="0"/>
                <a:ea typeface="標楷體" panose="03000509000000000000" pitchFamily="65" charset="-120"/>
              </a:rPr>
              <a:t>Sedimentary environments</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208" y="0"/>
            <a:ext cx="4223792" cy="6508280"/>
          </a:xfrm>
          <a:prstGeom prst="rect">
            <a:avLst/>
          </a:prstGeom>
        </p:spPr>
      </p:pic>
      <p:sp>
        <p:nvSpPr>
          <p:cNvPr id="7" name="副標題 2"/>
          <p:cNvSpPr txBox="1">
            <a:spLocks/>
          </p:cNvSpPr>
          <p:nvPr/>
        </p:nvSpPr>
        <p:spPr>
          <a:xfrm>
            <a:off x="119337" y="1124744"/>
            <a:ext cx="7704855" cy="53285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buFont typeface="Wingdings" panose="05000000000000000000" pitchFamily="2" charset="2"/>
              <a:buChar char="Ø"/>
            </a:pP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Section anticline axis eastern limb</a:t>
            </a:r>
          </a:p>
          <a:p>
            <a:pPr marL="381000" indent="-342900">
              <a:buClr>
                <a:schemeClr val="tx1"/>
              </a:buClr>
              <a:buFont typeface="Wingdings" panose="05000000000000000000" pitchFamily="2" charset="2"/>
              <a:buChar char="Ø"/>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total thickness is approximately 378m</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sedimentary environment is located in the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offshore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environments</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bottom of the column (i.e., the axis of the anticline) have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abundant </a:t>
            </a:r>
            <a:r>
              <a:rPr lang="en-US" altLang="zh-TW" sz="2000" i="1"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Zoophycos</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trace fossil.</a:t>
            </a:r>
          </a:p>
          <a:p>
            <a:pPr marL="381000" indent="-342900">
              <a:buClr>
                <a:schemeClr val="tx1"/>
              </a:buCl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Large-scale channel structures with multiple cross-cutting features, as well as small-scale channel structures, occur in this study area.</a:t>
            </a:r>
          </a:p>
        </p:txBody>
      </p:sp>
    </p:spTree>
    <p:extLst>
      <p:ext uri="{BB962C8B-B14F-4D97-AF65-F5344CB8AC3E}">
        <p14:creationId xmlns:p14="http://schemas.microsoft.com/office/powerpoint/2010/main" val="663065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mtClean="0"/>
              <a:pPr/>
              <a:t>13</a:t>
            </a:fld>
            <a:endParaRPr lang="zh-TW" altLang="en-US"/>
          </a:p>
        </p:txBody>
      </p:sp>
      <p:sp>
        <p:nvSpPr>
          <p:cNvPr id="5" name="標題 1"/>
          <p:cNvSpPr txBox="1">
            <a:spLocks/>
          </p:cNvSpPr>
          <p:nvPr/>
        </p:nvSpPr>
        <p:spPr>
          <a:xfrm>
            <a:off x="47328" y="260648"/>
            <a:ext cx="7920880"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000" dirty="0">
                <a:latin typeface="Times New Roman" panose="02020603050405020304" pitchFamily="18" charset="0"/>
                <a:ea typeface="標楷體" panose="03000509000000000000" pitchFamily="65" charset="-120"/>
              </a:rPr>
              <a:t>Discussion</a:t>
            </a:r>
            <a:r>
              <a:rPr lang="zh-TW" altLang="en-US" sz="4200" dirty="0">
                <a:latin typeface="Times New Roman" panose="02020603050405020304" pitchFamily="18" charset="0"/>
                <a:ea typeface="標楷體" panose="03000509000000000000" pitchFamily="65" charset="-120"/>
              </a:rPr>
              <a:t>─</a:t>
            </a:r>
            <a:r>
              <a:rPr lang="en-US" altLang="zh-TW" sz="4200" dirty="0">
                <a:latin typeface="Times New Roman" panose="02020603050405020304" pitchFamily="18" charset="0"/>
                <a:ea typeface="標楷體" panose="03000509000000000000" pitchFamily="65" charset="-120"/>
              </a:rPr>
              <a:t>Shallow water </a:t>
            </a:r>
            <a:r>
              <a:rPr lang="en-US" altLang="zh-TW" sz="4200" dirty="0" err="1">
                <a:latin typeface="Times New Roman" panose="02020603050405020304" pitchFamily="18" charset="0"/>
                <a:ea typeface="標楷體" panose="03000509000000000000" pitchFamily="65" charset="-120"/>
              </a:rPr>
              <a:t>turbidite</a:t>
            </a:r>
            <a:endParaRPr lang="en-US" altLang="zh-TW" sz="4200" dirty="0">
              <a:latin typeface="Times New Roman" panose="02020603050405020304" pitchFamily="18" charset="0"/>
              <a:ea typeface="標楷體" panose="03000509000000000000" pitchFamily="65" charset="-12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2880" y="1124744"/>
            <a:ext cx="6445615" cy="2929614"/>
          </a:xfrm>
          <a:prstGeom prst="rect">
            <a:avLst/>
          </a:prstGeom>
          <a:noFill/>
          <a:ln>
            <a:solidFill>
              <a:schemeClr val="tx1"/>
            </a:solidFill>
          </a:ln>
        </p:spPr>
      </p:pic>
      <p:grpSp>
        <p:nvGrpSpPr>
          <p:cNvPr id="7" name="群組 6"/>
          <p:cNvGrpSpPr>
            <a:grpSpLocks noChangeAspect="1"/>
          </p:cNvGrpSpPr>
          <p:nvPr/>
        </p:nvGrpSpPr>
        <p:grpSpPr>
          <a:xfrm>
            <a:off x="8860271" y="4077153"/>
            <a:ext cx="3213097" cy="2020798"/>
            <a:chOff x="0" y="0"/>
            <a:chExt cx="5036395" cy="3168000"/>
          </a:xfrm>
        </p:grpSpPr>
        <p:grpSp>
          <p:nvGrpSpPr>
            <p:cNvPr id="8" name="群組 7"/>
            <p:cNvGrpSpPr>
              <a:grpSpLocks noChangeAspect="1"/>
            </p:cNvGrpSpPr>
            <p:nvPr/>
          </p:nvGrpSpPr>
          <p:grpSpPr>
            <a:xfrm>
              <a:off x="0" y="0"/>
              <a:ext cx="5036395" cy="3168000"/>
              <a:chOff x="0" y="0"/>
              <a:chExt cx="5037685" cy="3168015"/>
            </a:xfrm>
          </p:grpSpPr>
          <p:pic>
            <p:nvPicPr>
              <p:cNvPr id="10" name="圖片 9"/>
              <p:cNvPicPr>
                <a:picLocks noChangeAspect="1"/>
              </p:cNvPicPr>
              <p:nvPr/>
            </p:nvPicPr>
            <p:blipFill rotWithShape="1">
              <a:blip r:embed="rId3" cstate="print">
                <a:extLst>
                  <a:ext uri="{28A0092B-C50C-407E-A947-70E740481C1C}">
                    <a14:useLocalDpi xmlns:a14="http://schemas.microsoft.com/office/drawing/2010/main" val="0"/>
                  </a:ext>
                </a:extLst>
              </a:blip>
              <a:srcRect l="50444" r="46261"/>
              <a:stretch/>
            </p:blipFill>
            <p:spPr bwMode="auto">
              <a:xfrm>
                <a:off x="4729075" y="0"/>
                <a:ext cx="308610" cy="3168015"/>
              </a:xfrm>
              <a:prstGeom prst="rect">
                <a:avLst/>
              </a:prstGeom>
              <a:noFill/>
              <a:ln>
                <a:noFill/>
              </a:ln>
              <a:extLst>
                <a:ext uri="{53640926-AAD7-44D8-BBD7-CCE9431645EC}">
                  <a14:shadowObscured xmlns:a14="http://schemas.microsoft.com/office/drawing/2010/main"/>
                </a:ext>
              </a:extLst>
            </p:spPr>
          </p:pic>
          <p:pic>
            <p:nvPicPr>
              <p:cNvPr id="11" name="圖片 10"/>
              <p:cNvPicPr>
                <a:picLocks noChangeAspect="1"/>
              </p:cNvPicPr>
              <p:nvPr/>
            </p:nvPicPr>
            <p:blipFill rotWithShape="1">
              <a:blip r:embed="rId3" cstate="print">
                <a:extLst>
                  <a:ext uri="{28A0092B-C50C-407E-A947-70E740481C1C}">
                    <a14:useLocalDpi xmlns:a14="http://schemas.microsoft.com/office/drawing/2010/main" val="0"/>
                  </a:ext>
                </a:extLst>
              </a:blip>
              <a:srcRect l="-1" r="69445"/>
              <a:stretch/>
            </p:blipFill>
            <p:spPr bwMode="auto">
              <a:xfrm>
                <a:off x="0" y="0"/>
                <a:ext cx="2867660" cy="3166745"/>
              </a:xfrm>
              <a:prstGeom prst="rect">
                <a:avLst/>
              </a:prstGeom>
              <a:noFill/>
              <a:ln>
                <a:noFill/>
              </a:ln>
              <a:extLst>
                <a:ext uri="{53640926-AAD7-44D8-BBD7-CCE9431645EC}">
                  <a14:shadowObscured xmlns:a14="http://schemas.microsoft.com/office/drawing/2010/main"/>
                </a:ext>
              </a:extLst>
            </p:spPr>
          </p:pic>
          <p:pic>
            <p:nvPicPr>
              <p:cNvPr id="12" name="圖片 11"/>
              <p:cNvPicPr>
                <a:picLocks noChangeAspect="1"/>
              </p:cNvPicPr>
              <p:nvPr/>
            </p:nvPicPr>
            <p:blipFill rotWithShape="1">
              <a:blip r:embed="rId3" cstate="print">
                <a:extLst>
                  <a:ext uri="{28A0092B-C50C-407E-A947-70E740481C1C}">
                    <a14:useLocalDpi xmlns:a14="http://schemas.microsoft.com/office/drawing/2010/main" val="0"/>
                  </a:ext>
                </a:extLst>
              </a:blip>
              <a:srcRect l="30457" r="49378" b="27"/>
              <a:stretch/>
            </p:blipFill>
            <p:spPr bwMode="auto">
              <a:xfrm>
                <a:off x="2855396" y="0"/>
                <a:ext cx="1892935" cy="3168015"/>
              </a:xfrm>
              <a:prstGeom prst="rect">
                <a:avLst/>
              </a:prstGeom>
              <a:noFill/>
              <a:ln>
                <a:noFill/>
              </a:ln>
              <a:extLst>
                <a:ext uri="{53640926-AAD7-44D8-BBD7-CCE9431645EC}">
                  <a14:shadowObscured xmlns:a14="http://schemas.microsoft.com/office/drawing/2010/main"/>
                </a:ext>
              </a:extLst>
            </p:spPr>
          </p:pic>
        </p:grpSp>
        <p:sp>
          <p:nvSpPr>
            <p:cNvPr id="9" name="矩形 8"/>
            <p:cNvSpPr/>
            <p:nvPr/>
          </p:nvSpPr>
          <p:spPr>
            <a:xfrm>
              <a:off x="323850" y="2905125"/>
              <a:ext cx="2121408" cy="19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grpSp>
      <p:grpSp>
        <p:nvGrpSpPr>
          <p:cNvPr id="13" name="群組 12"/>
          <p:cNvGrpSpPr>
            <a:grpSpLocks noChangeAspect="1"/>
          </p:cNvGrpSpPr>
          <p:nvPr/>
        </p:nvGrpSpPr>
        <p:grpSpPr>
          <a:xfrm>
            <a:off x="5622880" y="4077153"/>
            <a:ext cx="2933536" cy="2021724"/>
            <a:chOff x="0" y="0"/>
            <a:chExt cx="5040000" cy="3472815"/>
          </a:xfrm>
        </p:grpSpPr>
        <p:grpSp>
          <p:nvGrpSpPr>
            <p:cNvPr id="14" name="群組 13"/>
            <p:cNvGrpSpPr>
              <a:grpSpLocks noChangeAspect="1"/>
            </p:cNvGrpSpPr>
            <p:nvPr/>
          </p:nvGrpSpPr>
          <p:grpSpPr>
            <a:xfrm>
              <a:off x="0" y="0"/>
              <a:ext cx="5040000" cy="3472815"/>
              <a:chOff x="0" y="0"/>
              <a:chExt cx="2732250" cy="1884045"/>
            </a:xfrm>
          </p:grpSpPr>
          <p:pic>
            <p:nvPicPr>
              <p:cNvPr id="16" name="圖片 15"/>
              <p:cNvPicPr>
                <a:picLocks noChangeAspect="1"/>
              </p:cNvPicPr>
              <p:nvPr/>
            </p:nvPicPr>
            <p:blipFill rotWithShape="1">
              <a:blip r:embed="rId3" cstate="print">
                <a:extLst>
                  <a:ext uri="{28A0092B-C50C-407E-A947-70E740481C1C}">
                    <a14:useLocalDpi xmlns:a14="http://schemas.microsoft.com/office/drawing/2010/main" val="0"/>
                  </a:ext>
                </a:extLst>
              </a:blip>
              <a:srcRect l="50444" r="46261"/>
              <a:stretch/>
            </p:blipFill>
            <p:spPr bwMode="auto">
              <a:xfrm>
                <a:off x="2548735" y="0"/>
                <a:ext cx="183515" cy="1884045"/>
              </a:xfrm>
              <a:prstGeom prst="rect">
                <a:avLst/>
              </a:prstGeom>
              <a:noFill/>
              <a:ln>
                <a:noFill/>
              </a:ln>
              <a:extLst>
                <a:ext uri="{53640926-AAD7-44D8-BBD7-CCE9431645EC}">
                  <a14:shadowObscured xmlns:a14="http://schemas.microsoft.com/office/drawing/2010/main"/>
                </a:ext>
              </a:extLst>
            </p:spPr>
          </p:pic>
          <p:pic>
            <p:nvPicPr>
              <p:cNvPr id="17" name="圖片 16"/>
              <p:cNvPicPr>
                <a:picLocks noChangeAspect="1"/>
              </p:cNvPicPr>
              <p:nvPr/>
            </p:nvPicPr>
            <p:blipFill rotWithShape="1">
              <a:blip r:embed="rId3" cstate="print">
                <a:extLst>
                  <a:ext uri="{28A0092B-C50C-407E-A947-70E740481C1C}">
                    <a14:useLocalDpi xmlns:a14="http://schemas.microsoft.com/office/drawing/2010/main" val="0"/>
                  </a:ext>
                </a:extLst>
              </a:blip>
              <a:srcRect l="53713" r="29307"/>
              <a:stretch/>
            </p:blipFill>
            <p:spPr bwMode="auto">
              <a:xfrm>
                <a:off x="1618129" y="0"/>
                <a:ext cx="946150" cy="1882775"/>
              </a:xfrm>
              <a:prstGeom prst="rect">
                <a:avLst/>
              </a:prstGeom>
              <a:noFill/>
              <a:ln>
                <a:noFill/>
              </a:ln>
              <a:extLst>
                <a:ext uri="{53640926-AAD7-44D8-BBD7-CCE9431645EC}">
                  <a14:shadowObscured xmlns:a14="http://schemas.microsoft.com/office/drawing/2010/main"/>
                </a:ext>
              </a:extLst>
            </p:spPr>
          </p:pic>
          <p:pic>
            <p:nvPicPr>
              <p:cNvPr id="18" name="圖片 17"/>
              <p:cNvPicPr>
                <a:picLocks noChangeAspect="1"/>
              </p:cNvPicPr>
              <p:nvPr/>
            </p:nvPicPr>
            <p:blipFill rotWithShape="1">
              <a:blip r:embed="rId3" cstate="print">
                <a:extLst>
                  <a:ext uri="{28A0092B-C50C-407E-A947-70E740481C1C}">
                    <a14:useLocalDpi xmlns:a14="http://schemas.microsoft.com/office/drawing/2010/main" val="0"/>
                  </a:ext>
                </a:extLst>
              </a:blip>
              <a:srcRect l="70602" r="195"/>
              <a:stretch/>
            </p:blipFill>
            <p:spPr bwMode="auto">
              <a:xfrm>
                <a:off x="0" y="0"/>
                <a:ext cx="1626235" cy="1882140"/>
              </a:xfrm>
              <a:prstGeom prst="rect">
                <a:avLst/>
              </a:prstGeom>
              <a:noFill/>
              <a:ln>
                <a:noFill/>
              </a:ln>
              <a:extLst>
                <a:ext uri="{53640926-AAD7-44D8-BBD7-CCE9431645EC}">
                  <a14:shadowObscured xmlns:a14="http://schemas.microsoft.com/office/drawing/2010/main"/>
                </a:ext>
              </a:extLst>
            </p:spPr>
          </p:pic>
        </p:grpSp>
        <p:sp>
          <p:nvSpPr>
            <p:cNvPr id="15" name="矩形 14"/>
            <p:cNvSpPr/>
            <p:nvPr/>
          </p:nvSpPr>
          <p:spPr>
            <a:xfrm>
              <a:off x="317995" y="3048325"/>
              <a:ext cx="2346912" cy="346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grpSp>
      <p:sp>
        <p:nvSpPr>
          <p:cNvPr id="19" name="副標題 2"/>
          <p:cNvSpPr txBox="1">
            <a:spLocks/>
          </p:cNvSpPr>
          <p:nvPr/>
        </p:nvSpPr>
        <p:spPr>
          <a:xfrm>
            <a:off x="6240016" y="6096833"/>
            <a:ext cx="5828478" cy="314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buClr>
                <a:schemeClr val="tx1"/>
              </a:buClr>
              <a:buNone/>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Bouma</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1962 ; Seilacher, 1982 ;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Brenchley</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1989 ; Walker and James, 1992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副標題 2"/>
          <p:cNvSpPr txBox="1">
            <a:spLocks/>
          </p:cNvSpPr>
          <p:nvPr/>
        </p:nvSpPr>
        <p:spPr>
          <a:xfrm>
            <a:off x="119338" y="1124744"/>
            <a:ext cx="5508952" cy="53285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It is inferred that these features were formed by turbidity currents caused by storm-induced erosion and transported in the continental shelf bottom toward the deeper areas.</a:t>
            </a:r>
          </a:p>
          <a:p>
            <a:pPr marL="381000" indent="-342900">
              <a:buClr>
                <a:schemeClr val="tx1"/>
              </a:buClr>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When the retreating flow of a storm surge passed below the average storm wave base, it could reach deeper environments</a:t>
            </a:r>
          </a:p>
          <a:p>
            <a:pPr marL="381000" indent="-342900">
              <a:buClr>
                <a:schemeClr val="tx1"/>
              </a:buClr>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The main difference between shallow-water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turbidites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and deep-sea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turbidites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lies in the diversity of sediment grain sizes. Shallow-water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turbidites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typically exhibit lower variability in grain size. Graded bedding can be better observed through the preparation of petrology thin sections.</a:t>
            </a:r>
          </a:p>
        </p:txBody>
      </p:sp>
    </p:spTree>
    <p:extLst>
      <p:ext uri="{BB962C8B-B14F-4D97-AF65-F5344CB8AC3E}">
        <p14:creationId xmlns:p14="http://schemas.microsoft.com/office/powerpoint/2010/main" val="23014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mtClean="0"/>
              <a:pPr/>
              <a:t>14</a:t>
            </a:fld>
            <a:endParaRPr lang="zh-TW" altLang="en-US"/>
          </a:p>
        </p:txBody>
      </p:sp>
      <p:sp>
        <p:nvSpPr>
          <p:cNvPr id="5" name="標題 1"/>
          <p:cNvSpPr txBox="1">
            <a:spLocks/>
          </p:cNvSpPr>
          <p:nvPr/>
        </p:nvSpPr>
        <p:spPr>
          <a:xfrm>
            <a:off x="47328" y="260648"/>
            <a:ext cx="12144672"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000" dirty="0">
                <a:latin typeface="Times New Roman" panose="02020603050405020304" pitchFamily="18" charset="0"/>
                <a:ea typeface="標楷體" panose="03000509000000000000" pitchFamily="65" charset="-120"/>
              </a:rPr>
              <a:t>Discussion</a:t>
            </a:r>
            <a:r>
              <a:rPr lang="zh-TW" altLang="en-US" sz="4200" dirty="0">
                <a:latin typeface="Times New Roman" panose="02020603050405020304" pitchFamily="18" charset="0"/>
                <a:ea typeface="標楷體" panose="03000509000000000000" pitchFamily="65" charset="-120"/>
              </a:rPr>
              <a:t>─ </a:t>
            </a:r>
            <a:r>
              <a:rPr lang="en-US" altLang="zh-TW" sz="2400" dirty="0">
                <a:latin typeface="Times New Roman" panose="02020603050405020304" pitchFamily="18" charset="0"/>
                <a:ea typeface="標楷體" panose="03000509000000000000" pitchFamily="65" charset="-120"/>
              </a:rPr>
              <a:t>The relationship between sedimentary environments and terrane structure</a:t>
            </a:r>
            <a:endParaRPr lang="en-US" altLang="zh-TW" sz="4200" dirty="0">
              <a:latin typeface="Times New Roman" panose="02020603050405020304" pitchFamily="18" charset="0"/>
              <a:ea typeface="標楷體" panose="03000509000000000000" pitchFamily="65" charset="-120"/>
            </a:endParaRPr>
          </a:p>
          <a:p>
            <a:pPr marL="38100">
              <a:buClr>
                <a:schemeClr val="tx1"/>
              </a:buClr>
            </a:pPr>
            <a:endParaRPr lang="en-US" altLang="zh-TW" sz="4200" dirty="0">
              <a:latin typeface="Times New Roman" panose="02020603050405020304" pitchFamily="18" charset="0"/>
              <a:ea typeface="標楷體" panose="03000509000000000000" pitchFamily="65"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980728"/>
            <a:ext cx="6685806" cy="5396886"/>
          </a:xfrm>
          <a:prstGeom prst="rect">
            <a:avLst/>
          </a:prstGeom>
        </p:spPr>
      </p:pic>
      <p:sp>
        <p:nvSpPr>
          <p:cNvPr id="7" name="副標題 2"/>
          <p:cNvSpPr txBox="1">
            <a:spLocks/>
          </p:cNvSpPr>
          <p:nvPr/>
        </p:nvSpPr>
        <p:spPr>
          <a:xfrm>
            <a:off x="6877150" y="1268759"/>
            <a:ext cx="5195514" cy="4104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The deposition of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Sandstone in the study area, as well as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Hunghuatzu</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is believed to have been influenced by normal faulting.</a:t>
            </a:r>
          </a:p>
          <a:p>
            <a:pPr marL="381000" indent="-342900">
              <a:buClr>
                <a:schemeClr val="tx1"/>
              </a:buClr>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This has resulted in different sedimentary environments and variations in sediment thickness between the contemporaneous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Sandstone deposits. The sediment thickness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Hunghuatzu</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is thicker than that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a:t>
            </a:r>
          </a:p>
          <a:p>
            <a:pPr marL="381000" indent="-342900">
              <a:buClr>
                <a:schemeClr val="tx1"/>
              </a:buClr>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The sedimentary environment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is relatively deeper compared to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Hunghuatzu</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indicating a reversing regional variation in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and environmental changes between the two locations.</a:t>
            </a:r>
          </a:p>
        </p:txBody>
      </p:sp>
    </p:spTree>
    <p:extLst>
      <p:ext uri="{BB962C8B-B14F-4D97-AF65-F5344CB8AC3E}">
        <p14:creationId xmlns:p14="http://schemas.microsoft.com/office/powerpoint/2010/main" val="153180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1103AB3-B8BC-4C95-826A-B032FA9DA571}"/>
              </a:ext>
            </a:extLst>
          </p:cNvPr>
          <p:cNvSpPr>
            <a:spLocks noGrp="1"/>
          </p:cNvSpPr>
          <p:nvPr>
            <p:ph type="sldNum" sz="quarter" idx="12"/>
          </p:nvPr>
        </p:nvSpPr>
        <p:spPr/>
        <p:txBody>
          <a:bodyPr/>
          <a:lstStyle/>
          <a:p>
            <a:fld id="{FA700C4F-7B15-4C92-A838-5465600DA6D5}" type="slidenum">
              <a:rPr lang="zh-TW" altLang="en-US" smtClean="0"/>
              <a:pPr/>
              <a:t>15</a:t>
            </a:fld>
            <a:endParaRPr lang="zh-TW" altLang="en-US"/>
          </a:p>
        </p:txBody>
      </p:sp>
      <p:sp>
        <p:nvSpPr>
          <p:cNvPr id="5" name="標題 1">
            <a:extLst>
              <a:ext uri="{FF2B5EF4-FFF2-40B4-BE49-F238E27FC236}">
                <a16:creationId xmlns:a16="http://schemas.microsoft.com/office/drawing/2014/main" id="{EB79B551-D2A1-4578-B922-919EEE71E431}"/>
              </a:ext>
            </a:extLst>
          </p:cNvPr>
          <p:cNvSpPr txBox="1">
            <a:spLocks/>
          </p:cNvSpPr>
          <p:nvPr/>
        </p:nvSpPr>
        <p:spPr>
          <a:xfrm>
            <a:off x="47329" y="260648"/>
            <a:ext cx="2808312"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000" dirty="0">
                <a:latin typeface="Times New Roman" panose="02020603050405020304" pitchFamily="18" charset="0"/>
                <a:ea typeface="標楷體" panose="03000509000000000000" pitchFamily="65" charset="-120"/>
              </a:rPr>
              <a:t>Conclusion</a:t>
            </a:r>
            <a:endParaRPr lang="en-US" altLang="zh-TW" sz="4200" dirty="0">
              <a:latin typeface="Times New Roman" panose="02020603050405020304" pitchFamily="18" charset="0"/>
              <a:ea typeface="標楷體" panose="03000509000000000000" pitchFamily="65" charset="-120"/>
            </a:endParaRPr>
          </a:p>
        </p:txBody>
      </p:sp>
      <p:sp>
        <p:nvSpPr>
          <p:cNvPr id="7" name="副標題 2">
            <a:extLst>
              <a:ext uri="{FF2B5EF4-FFF2-40B4-BE49-F238E27FC236}">
                <a16:creationId xmlns:a16="http://schemas.microsoft.com/office/drawing/2014/main" id="{6B22AE95-7B3D-43A9-A779-E1CD331CE311}"/>
              </a:ext>
            </a:extLst>
          </p:cNvPr>
          <p:cNvSpPr txBox="1">
            <a:spLocks/>
          </p:cNvSpPr>
          <p:nvPr/>
        </p:nvSpPr>
        <p:spPr>
          <a:xfrm>
            <a:off x="119338" y="1124744"/>
            <a:ext cx="11737302" cy="53285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lgn="just">
              <a:buClr>
                <a:schemeClr val="tx1"/>
              </a:buClr>
              <a:buFont typeface="+mj-lt"/>
              <a:buAutoNum type="arabicPeriod"/>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Based on the description of various features such as lithology, sedimentary structures, and trace fossils observed in the field outcrops,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Sandstone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can be divided into one mudstone facies (M1), two siltstone facies (Z1, Z2), and three sandstone facies (S1, S2, S3). Moreover, this study identifies two types of depositional characteristics, namely channel-fill deposits and non-channel deposits. It is inferred that the sedimentary environment of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Sandstone was primarily associated with storm wave and presumed turbidity current processes in an offshore depositional system.</a:t>
            </a:r>
          </a:p>
          <a:p>
            <a:pPr marL="381000" indent="-342900" algn="just">
              <a:buClr>
                <a:schemeClr val="tx1"/>
              </a:buClr>
              <a:buFont typeface="+mj-lt"/>
              <a:buAutoNum type="arabicPeriod"/>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Based on lithofacies analysis, the sedimentary environment of the study area is inferred to be a low-energy and relatively oxygen-deficit environment below the storm wave base. The environment can be characterized by the transportation of coarser sediment particles by suspected storm-induced turbidity currents in the continental shelf and their deposition below the average storm wave base. This process generated submarine channels and non-channel deposits, such as overbank and sheet flow deposits, exhibiting sedimentary characteristics and mechanisms similar to shallow marine turbidites.</a:t>
            </a:r>
          </a:p>
          <a:p>
            <a:pPr marL="381000" indent="-342900" algn="just">
              <a:buClr>
                <a:schemeClr val="tx1"/>
              </a:buClr>
              <a:buFont typeface="+mj-lt"/>
              <a:buAutoNum type="arabicPeriod"/>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The deposition of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Sandstone in the study area, as well as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Hunghuatzu</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is believed to have been influenced by normal faulting. This has resulted in different sedimentary environments and variations in sediment thickness between the contemporaneous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Sandstone deposits. The sediment thickness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Hunghuatzu</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is thicker than that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However, the sedimentary environment in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Kueitanchi</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is relatively deeper compared to the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Hunghuatzu</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section, indicating a reversing regional variation in lithofacies and environmental changes between the two locations.</a:t>
            </a:r>
          </a:p>
        </p:txBody>
      </p:sp>
    </p:spTree>
    <p:extLst>
      <p:ext uri="{BB962C8B-B14F-4D97-AF65-F5344CB8AC3E}">
        <p14:creationId xmlns:p14="http://schemas.microsoft.com/office/powerpoint/2010/main" val="263468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36000" b="-12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1972564"/>
            <a:ext cx="10515600" cy="1325563"/>
          </a:xfrm>
        </p:spPr>
        <p:txBody>
          <a:bodyPr/>
          <a:lstStyle/>
          <a:p>
            <a:pPr algn="ctr"/>
            <a:r>
              <a:rPr lang="en-US" altLang="zh-TW">
                <a:latin typeface="Times New Roman" panose="02020603050405020304" pitchFamily="18" charset="0"/>
              </a:rPr>
              <a:t>Thank you for your attention</a:t>
            </a:r>
            <a:endParaRPr lang="en-US" altLang="zh-TW" dirty="0">
              <a:latin typeface="Times New Roman" panose="02020603050405020304" pitchFamily="18" charset="0"/>
            </a:endParaRPr>
          </a:p>
        </p:txBody>
      </p:sp>
    </p:spTree>
    <p:extLst>
      <p:ext uri="{BB962C8B-B14F-4D97-AF65-F5344CB8AC3E}">
        <p14:creationId xmlns:p14="http://schemas.microsoft.com/office/powerpoint/2010/main" val="66636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960C547-FF7D-5495-6AFE-E0AE8988DC3A}"/>
              </a:ext>
            </a:extLst>
          </p:cNvPr>
          <p:cNvSpPr>
            <a:spLocks noGrp="1"/>
          </p:cNvSpPr>
          <p:nvPr>
            <p:ph type="sldNum" sz="quarter" idx="12"/>
          </p:nvPr>
        </p:nvSpPr>
        <p:spPr/>
        <p:txBody>
          <a:bodyPr/>
          <a:lstStyle/>
          <a:p>
            <a:fld id="{FA700C4F-7B15-4C92-A838-5465600DA6D5}" type="slidenum">
              <a:rPr lang="zh-TW" altLang="en-US" sz="1800" smtClean="0">
                <a:latin typeface="+mj-lt"/>
              </a:rPr>
              <a:pPr/>
              <a:t>1</a:t>
            </a:fld>
            <a:endParaRPr lang="zh-TW" altLang="en-US" sz="1800">
              <a:latin typeface="+mj-lt"/>
            </a:endParaRPr>
          </a:p>
        </p:txBody>
      </p:sp>
      <p:sp>
        <p:nvSpPr>
          <p:cNvPr id="5" name="副標題 2"/>
          <p:cNvSpPr txBox="1">
            <a:spLocks/>
          </p:cNvSpPr>
          <p:nvPr/>
        </p:nvSpPr>
        <p:spPr>
          <a:xfrm>
            <a:off x="335360" y="1340768"/>
            <a:ext cx="5472608" cy="475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457200">
              <a:buClr>
                <a:schemeClr val="tx1"/>
              </a:buClr>
              <a:buFont typeface="+mj-lt"/>
              <a:buAutoNum type="arabicPeriod"/>
            </a:pPr>
            <a:r>
              <a:rPr lang="en-US" altLang="zh-TW" dirty="0">
                <a:latin typeface="Times New Roman" panose="02020603050405020304" pitchFamily="18" charset="0"/>
                <a:ea typeface="標楷體" panose="03000509000000000000" pitchFamily="65" charset="-120"/>
              </a:rPr>
              <a:t>Introduction</a:t>
            </a:r>
          </a:p>
          <a:p>
            <a:pPr marL="895350" indent="-342900">
              <a:buClr>
                <a:schemeClr val="tx1"/>
              </a:buClr>
              <a:buFont typeface="Wingdings" panose="05000000000000000000" pitchFamily="2" charset="2"/>
              <a:buAutoNum type="circleNumWdWhitePlain"/>
            </a:pPr>
            <a:r>
              <a:rPr lang="en-US" altLang="zh-TW" sz="2400" dirty="0">
                <a:latin typeface="Times New Roman" panose="02020603050405020304" pitchFamily="18" charset="0"/>
                <a:ea typeface="標楷體" panose="03000509000000000000" pitchFamily="65" charset="-120"/>
              </a:rPr>
              <a:t>Research purposes</a:t>
            </a:r>
            <a:endParaRPr lang="zh-TW" altLang="en-US" sz="2400" dirty="0">
              <a:latin typeface="Times New Roman" panose="02020603050405020304" pitchFamily="18" charset="0"/>
              <a:ea typeface="標楷體" panose="03000509000000000000" pitchFamily="65" charset="-120"/>
            </a:endParaRPr>
          </a:p>
          <a:p>
            <a:pPr marL="895350" indent="-342900">
              <a:buClr>
                <a:schemeClr val="tx1"/>
              </a:buClr>
              <a:buFont typeface="Wingdings" panose="05000000000000000000" pitchFamily="2" charset="2"/>
              <a:buAutoNum type="circleNumWdWhitePlain"/>
            </a:pPr>
            <a:r>
              <a:rPr lang="en-US" altLang="zh-TW" sz="2400" dirty="0">
                <a:latin typeface="Times New Roman" panose="02020603050405020304" pitchFamily="18" charset="0"/>
                <a:ea typeface="標楷體" panose="03000509000000000000" pitchFamily="65" charset="-120"/>
              </a:rPr>
              <a:t>Methods</a:t>
            </a:r>
          </a:p>
          <a:p>
            <a:pPr marL="495300" indent="-457200">
              <a:buClr>
                <a:schemeClr val="tx1"/>
              </a:buClr>
              <a:buFont typeface="+mj-lt"/>
              <a:buAutoNum type="arabicPeriod" startAt="2"/>
            </a:pPr>
            <a:r>
              <a:rPr lang="en-US" altLang="zh-TW" dirty="0">
                <a:latin typeface="Times New Roman" panose="02020603050405020304" pitchFamily="18" charset="0"/>
                <a:ea typeface="標楷體" panose="03000509000000000000" pitchFamily="65" charset="-120"/>
              </a:rPr>
              <a:t>Geological Background</a:t>
            </a:r>
            <a:br>
              <a:rPr lang="en-US" altLang="zh-TW" dirty="0">
                <a:latin typeface="Times New Roman" panose="02020603050405020304" pitchFamily="18" charset="0"/>
                <a:ea typeface="標楷體" panose="03000509000000000000" pitchFamily="65" charset="-120"/>
              </a:rPr>
            </a:br>
            <a:endParaRPr lang="en-US" altLang="zh-TW" dirty="0">
              <a:latin typeface="Times New Roman" panose="02020603050405020304" pitchFamily="18" charset="0"/>
              <a:ea typeface="標楷體" panose="03000509000000000000" pitchFamily="65" charset="-120"/>
            </a:endParaRPr>
          </a:p>
          <a:p>
            <a:pPr marL="495300" indent="-457200">
              <a:buClr>
                <a:schemeClr val="tx1"/>
              </a:buClr>
              <a:buFont typeface="+mj-lt"/>
              <a:buAutoNum type="arabicPeriod" startAt="2"/>
            </a:pPr>
            <a:r>
              <a:rPr lang="en-US" altLang="zh-TW" dirty="0">
                <a:latin typeface="Times New Roman" panose="02020603050405020304" pitchFamily="18" charset="0"/>
                <a:ea typeface="標楷體" panose="03000509000000000000" pitchFamily="65" charset="-120"/>
              </a:rPr>
              <a:t>Results</a:t>
            </a:r>
          </a:p>
          <a:p>
            <a:pPr marL="989013" lvl="1" indent="-457200" defTabSz="895350">
              <a:spcBef>
                <a:spcPts val="1000"/>
              </a:spcBef>
              <a:buClr>
                <a:schemeClr val="tx1"/>
              </a:buClr>
              <a:buFont typeface="Wingdings" panose="05000000000000000000" pitchFamily="2" charset="2"/>
              <a:buAutoNum type="circleNumWdWhitePlain"/>
            </a:pP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description</a:t>
            </a:r>
          </a:p>
          <a:p>
            <a:pPr marL="989013" lvl="1" indent="-457200" defTabSz="895350">
              <a:spcBef>
                <a:spcPts val="1000"/>
              </a:spcBef>
              <a:buClr>
                <a:schemeClr val="tx1"/>
              </a:buClr>
              <a:buFont typeface="Wingdings" panose="05000000000000000000" pitchFamily="2" charset="2"/>
              <a:buAutoNum type="circleNumWdWhitePlain"/>
            </a:pP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associations</a:t>
            </a:r>
          </a:p>
          <a:p>
            <a:pPr marL="989013" lvl="1" indent="-457200" defTabSz="895350">
              <a:spcBef>
                <a:spcPts val="1000"/>
              </a:spcBef>
              <a:buClr>
                <a:schemeClr val="tx1"/>
              </a:buClr>
              <a:buFont typeface="Wingdings" panose="05000000000000000000" pitchFamily="2" charset="2"/>
              <a:buAutoNum type="circleNumWdWhitePlain"/>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Sedimentary environments</a:t>
            </a:r>
          </a:p>
        </p:txBody>
      </p:sp>
      <p:sp>
        <p:nvSpPr>
          <p:cNvPr id="6" name="文字版面配置區 3"/>
          <p:cNvSpPr txBox="1">
            <a:spLocks/>
          </p:cNvSpPr>
          <p:nvPr/>
        </p:nvSpPr>
        <p:spPr>
          <a:xfrm>
            <a:off x="6168008" y="1340768"/>
            <a:ext cx="5135528" cy="4133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14350">
              <a:buClr>
                <a:schemeClr val="tx1"/>
              </a:buClr>
              <a:buFont typeface="+mj-lt"/>
              <a:buAutoNum type="arabicPeriod" startAt="4"/>
            </a:pPr>
            <a:r>
              <a:rPr lang="en-US" altLang="zh-TW" dirty="0">
                <a:latin typeface="Times New Roman" panose="02020603050405020304" pitchFamily="18" charset="0"/>
                <a:ea typeface="標楷體" panose="03000509000000000000" pitchFamily="65" charset="-120"/>
              </a:rPr>
              <a:t>Discussion</a:t>
            </a:r>
          </a:p>
          <a:p>
            <a:pPr marL="1073150" lvl="1" indent="-441325">
              <a:spcBef>
                <a:spcPts val="1000"/>
              </a:spcBef>
              <a:buClr>
                <a:schemeClr val="tx1"/>
              </a:buClr>
              <a:buFont typeface="Wingdings" panose="05000000000000000000" pitchFamily="2" charset="2"/>
              <a:buAutoNum type="circleNumWdWhitePlain"/>
              <a:tabLst>
                <a:tab pos="1073150" algn="l"/>
              </a:tabLst>
            </a:pPr>
            <a:r>
              <a:rPr lang="en-US" altLang="zh-TW" sz="2000" dirty="0">
                <a:latin typeface="Times New Roman" panose="02020603050405020304" pitchFamily="18" charset="0"/>
                <a:ea typeface="標楷體" panose="03000509000000000000" pitchFamily="65" charset="-120"/>
              </a:rPr>
              <a:t>Shallow water </a:t>
            </a:r>
            <a:r>
              <a:rPr lang="en-US" altLang="zh-TW" sz="2000" dirty="0" err="1">
                <a:latin typeface="Times New Roman" panose="02020603050405020304" pitchFamily="18" charset="0"/>
                <a:ea typeface="標楷體" panose="03000509000000000000" pitchFamily="65" charset="-120"/>
              </a:rPr>
              <a:t>turbidite</a:t>
            </a:r>
            <a:endParaRPr lang="en-US" altLang="zh-TW" sz="2000" dirty="0">
              <a:latin typeface="Times New Roman" panose="02020603050405020304" pitchFamily="18" charset="0"/>
              <a:ea typeface="標楷體" panose="03000509000000000000" pitchFamily="65" charset="-120"/>
            </a:endParaRPr>
          </a:p>
          <a:p>
            <a:pPr marL="1073150" lvl="1" indent="-441325">
              <a:spcBef>
                <a:spcPts val="1000"/>
              </a:spcBef>
              <a:buClr>
                <a:schemeClr val="tx1"/>
              </a:buClr>
              <a:buFont typeface="Wingdings" panose="05000000000000000000" pitchFamily="2" charset="2"/>
              <a:buAutoNum type="circleNumWdWhitePlain"/>
              <a:tabLst>
                <a:tab pos="1073150" algn="l"/>
              </a:tabLst>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relationship between sedimentary environments and terrane structure</a:t>
            </a:r>
            <a:endParaRPr lang="en-US" altLang="zh-TW" sz="2000" dirty="0">
              <a:latin typeface="Times New Roman" panose="02020603050405020304" pitchFamily="18" charset="0"/>
              <a:ea typeface="標楷體" panose="03000509000000000000" pitchFamily="65" charset="-120"/>
            </a:endParaRPr>
          </a:p>
          <a:p>
            <a:pPr marL="552450" indent="-514350">
              <a:buClr>
                <a:schemeClr val="tx1"/>
              </a:buClr>
              <a:buFont typeface="+mj-lt"/>
              <a:buAutoNum type="arabicPeriod" startAt="4"/>
            </a:pPr>
            <a:r>
              <a:rPr lang="en-US" altLang="zh-TW" dirty="0">
                <a:latin typeface="Times New Roman" panose="02020603050405020304" pitchFamily="18" charset="0"/>
                <a:ea typeface="標楷體" panose="03000509000000000000" pitchFamily="65" charset="-120"/>
              </a:rPr>
              <a:t>Conclusion</a:t>
            </a:r>
          </a:p>
          <a:p>
            <a:pPr marL="514350" indent="-514350">
              <a:buClr>
                <a:schemeClr val="tx1"/>
              </a:buClr>
              <a:buFont typeface="+mj-lt"/>
              <a:buAutoNum type="arabicPeriod" startAt="4"/>
            </a:pPr>
            <a:endParaRPr lang="zh-TW" altLang="en-US" dirty="0">
              <a:latin typeface="Times New Roman" panose="02020603050405020304" pitchFamily="18" charset="0"/>
              <a:ea typeface="標楷體" panose="03000509000000000000" pitchFamily="65" charset="-120"/>
            </a:endParaRPr>
          </a:p>
        </p:txBody>
      </p:sp>
      <p:sp>
        <p:nvSpPr>
          <p:cNvPr id="7" name="標題 1"/>
          <p:cNvSpPr txBox="1">
            <a:spLocks/>
          </p:cNvSpPr>
          <p:nvPr/>
        </p:nvSpPr>
        <p:spPr>
          <a:xfrm>
            <a:off x="119336" y="260648"/>
            <a:ext cx="1129091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Outline</a:t>
            </a:r>
            <a:endParaRPr lang="zh-TW" altLang="en-US" sz="4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9517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9406081" y="6597352"/>
            <a:ext cx="2785919" cy="260649"/>
          </a:xfrm>
        </p:spPr>
        <p:txBody>
          <a:bodyPr/>
          <a:lstStyle/>
          <a:p>
            <a:fld id="{FA700C4F-7B15-4C92-A838-5465600DA6D5}" type="slidenum">
              <a:rPr lang="zh-TW" altLang="en-US" sz="1800" smtClean="0">
                <a:latin typeface="+mj-lt"/>
                <a:cs typeface="Times New Roman" panose="02020603050405020304" pitchFamily="18" charset="0"/>
              </a:rPr>
              <a:pPr/>
              <a:t>2</a:t>
            </a:fld>
            <a:endParaRPr lang="zh-TW" altLang="en-US" sz="1800" dirty="0">
              <a:latin typeface="+mj-lt"/>
              <a:cs typeface="Times New Roman" panose="02020603050405020304" pitchFamily="18" charset="0"/>
            </a:endParaRPr>
          </a:p>
        </p:txBody>
      </p:sp>
      <p:sp>
        <p:nvSpPr>
          <p:cNvPr id="5" name="標題 1"/>
          <p:cNvSpPr txBox="1">
            <a:spLocks/>
          </p:cNvSpPr>
          <p:nvPr/>
        </p:nvSpPr>
        <p:spPr>
          <a:xfrm>
            <a:off x="119336" y="260648"/>
            <a:ext cx="1129091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800" dirty="0">
                <a:latin typeface="Times New Roman" panose="02020603050405020304" pitchFamily="18" charset="0"/>
                <a:ea typeface="標楷體" panose="03000509000000000000" pitchFamily="65" charset="-120"/>
              </a:rPr>
              <a:t>Introduction</a:t>
            </a:r>
            <a:r>
              <a:rPr lang="zh-TW" altLang="en-US" sz="4800" dirty="0">
                <a:latin typeface="Times New Roman" panose="02020603050405020304" pitchFamily="18" charset="0"/>
                <a:ea typeface="標楷體" panose="03000509000000000000" pitchFamily="65" charset="-120"/>
              </a:rPr>
              <a:t>─</a:t>
            </a:r>
            <a:r>
              <a:rPr lang="en-US" altLang="zh-TW" sz="4800" dirty="0">
                <a:latin typeface="Times New Roman" panose="02020603050405020304" pitchFamily="18" charset="0"/>
                <a:ea typeface="標楷體" panose="03000509000000000000" pitchFamily="65" charset="-120"/>
              </a:rPr>
              <a:t>Research purposes</a:t>
            </a:r>
            <a:endParaRPr lang="zh-TW" altLang="en-US" sz="4800" dirty="0">
              <a:latin typeface="Times New Roman" panose="02020603050405020304" pitchFamily="18" charset="0"/>
              <a:ea typeface="標楷體" panose="03000509000000000000" pitchFamily="65" charset="-120"/>
            </a:endParaRPr>
          </a:p>
          <a:p>
            <a:pPr marL="38100">
              <a:buClr>
                <a:schemeClr val="tx1"/>
              </a:buClr>
            </a:pPr>
            <a:endParaRPr lang="en-US" altLang="zh-TW" sz="4800" dirty="0">
              <a:latin typeface="Times New Roman" panose="02020603050405020304" pitchFamily="18" charset="0"/>
              <a:ea typeface="標楷體" panose="03000509000000000000" pitchFamily="65" charset="-120"/>
            </a:endParaRPr>
          </a:p>
        </p:txBody>
      </p:sp>
      <p:sp>
        <p:nvSpPr>
          <p:cNvPr id="6" name="副標題 2"/>
          <p:cNvSpPr txBox="1">
            <a:spLocks/>
          </p:cNvSpPr>
          <p:nvPr/>
        </p:nvSpPr>
        <p:spPr>
          <a:xfrm>
            <a:off x="335360" y="1340768"/>
            <a:ext cx="11449272" cy="475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89013" lvl="1" indent="-457200" defTabSz="895350">
              <a:spcBef>
                <a:spcPts val="1000"/>
              </a:spcBef>
              <a:buClr>
                <a:schemeClr val="tx1"/>
              </a:buClr>
              <a:buFont typeface="Wingdings" panose="05000000000000000000" pitchFamily="2" charset="2"/>
              <a:buAutoNum type="circleNumWdWhitePlain"/>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副標題 2"/>
          <p:cNvSpPr txBox="1">
            <a:spLocks/>
          </p:cNvSpPr>
          <p:nvPr/>
        </p:nvSpPr>
        <p:spPr>
          <a:xfrm>
            <a:off x="335360" y="1196752"/>
            <a:ext cx="4644446" cy="35283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buFont typeface="Wingdings" panose="05000000000000000000" pitchFamily="2" charset="2"/>
              <a:buChar char="Ø"/>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Academic research</a:t>
            </a: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Except for studies on sedimentary environments of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Sandstone in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Hungfatszu</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sections and some areas in Kaohsiung, there have been few studies or publications on the sedimentology of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Sandstone in other nearby regions.</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Oinomikado and Huang, 1957</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Huang, 1977</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Chi, 1978</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Ting et al., 1991</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Yeh and Chang, 1991</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r>
              <a:rPr lang="da-DK" altLang="zh-TW" sz="2000" dirty="0">
                <a:latin typeface="Times New Roman" panose="02020603050405020304" pitchFamily="18" charset="0"/>
                <a:ea typeface="標楷體" panose="03000509000000000000" pitchFamily="65" charset="-120"/>
                <a:cs typeface="Times New Roman" panose="02020603050405020304" pitchFamily="18" charset="0"/>
              </a:rPr>
              <a:t>Yu et al., 2008 </a:t>
            </a:r>
            <a:r>
              <a:rPr lang="zh-TW" altLang="da-DK"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圖片 8"/>
          <p:cNvPicPr>
            <a:picLocks noChangeAspect="1"/>
          </p:cNvPicPr>
          <p:nvPr/>
        </p:nvPicPr>
        <p:blipFill>
          <a:blip r:embed="rId2"/>
          <a:stretch>
            <a:fillRect/>
          </a:stretch>
        </p:blipFill>
        <p:spPr>
          <a:xfrm>
            <a:off x="4996487" y="2786656"/>
            <a:ext cx="6888088" cy="3708971"/>
          </a:xfrm>
          <a:prstGeom prst="rect">
            <a:avLst/>
          </a:prstGeom>
        </p:spPr>
      </p:pic>
      <p:sp>
        <p:nvSpPr>
          <p:cNvPr id="10" name="副標題 2"/>
          <p:cNvSpPr txBox="1">
            <a:spLocks/>
          </p:cNvSpPr>
          <p:nvPr/>
        </p:nvSpPr>
        <p:spPr>
          <a:xfrm>
            <a:off x="4871864" y="1196752"/>
            <a:ext cx="7112653" cy="1589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buFont typeface="Wingdings" panose="05000000000000000000" pitchFamily="2" charset="2"/>
              <a:buChar char="Ø"/>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industrial application</a:t>
            </a: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Records of</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oil</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and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gas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production</a:t>
            </a: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Designated sites for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reservoir dam construction</a:t>
            </a:r>
          </a:p>
          <a:p>
            <a:pPr marL="381000" indent="-342900">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Prospective stratigraphic layers for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carbon dioxide sequestration</a:t>
            </a:r>
          </a:p>
        </p:txBody>
      </p:sp>
      <p:sp>
        <p:nvSpPr>
          <p:cNvPr id="11" name="副標題 2"/>
          <p:cNvSpPr txBox="1">
            <a:spLocks/>
          </p:cNvSpPr>
          <p:nvPr/>
        </p:nvSpPr>
        <p:spPr>
          <a:xfrm>
            <a:off x="335360" y="4725144"/>
            <a:ext cx="4644446" cy="1584176"/>
          </a:xfrm>
          <a:prstGeom prst="rect">
            <a:avLst/>
          </a:prstGeom>
          <a:ln w="28575">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buSzPct val="150000"/>
              <a:buFont typeface="Times New Roman" panose="02020603050405020304" pitchFamily="18" charset="0"/>
              <a:buChar cha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lithofacies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characteristics, sedimentary environment, benthic fossil assemblages, and regional variations of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Sandstone are all the objectives of this study</a:t>
            </a:r>
          </a:p>
        </p:txBody>
      </p:sp>
    </p:spTree>
    <p:extLst>
      <p:ext uri="{BB962C8B-B14F-4D97-AF65-F5344CB8AC3E}">
        <p14:creationId xmlns:p14="http://schemas.microsoft.com/office/powerpoint/2010/main" val="296488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z="1800" smtClean="0">
                <a:latin typeface="+mj-lt"/>
              </a:rPr>
              <a:pPr/>
              <a:t>3</a:t>
            </a:fld>
            <a:endParaRPr lang="zh-TW" altLang="en-US" sz="1800">
              <a:latin typeface="+mj-lt"/>
            </a:endParaRPr>
          </a:p>
        </p:txBody>
      </p:sp>
      <p:sp>
        <p:nvSpPr>
          <p:cNvPr id="5" name="標題 1"/>
          <p:cNvSpPr txBox="1">
            <a:spLocks/>
          </p:cNvSpPr>
          <p:nvPr/>
        </p:nvSpPr>
        <p:spPr>
          <a:xfrm>
            <a:off x="119336" y="260648"/>
            <a:ext cx="1129091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800" dirty="0">
                <a:latin typeface="Times New Roman" panose="02020603050405020304" pitchFamily="18" charset="0"/>
                <a:ea typeface="標楷體" panose="03000509000000000000" pitchFamily="65" charset="-120"/>
              </a:rPr>
              <a:t>Introduction</a:t>
            </a:r>
            <a:r>
              <a:rPr lang="zh-TW" altLang="en-US" sz="4800" dirty="0">
                <a:latin typeface="Times New Roman" panose="02020603050405020304" pitchFamily="18" charset="0"/>
                <a:ea typeface="標楷體" panose="03000509000000000000" pitchFamily="65" charset="-120"/>
              </a:rPr>
              <a:t>─</a:t>
            </a:r>
            <a:r>
              <a:rPr lang="en-US" altLang="zh-TW" sz="4800" dirty="0">
                <a:latin typeface="Times New Roman" panose="02020603050405020304" pitchFamily="18" charset="0"/>
                <a:ea typeface="標楷體" panose="03000509000000000000" pitchFamily="65" charset="-120"/>
              </a:rPr>
              <a:t>Methods</a:t>
            </a:r>
            <a:endParaRPr lang="zh-TW" altLang="en-US" sz="4800" dirty="0">
              <a:latin typeface="Times New Roman" panose="02020603050405020304" pitchFamily="18" charset="0"/>
              <a:ea typeface="標楷體" panose="03000509000000000000" pitchFamily="65" charset="-120"/>
            </a:endParaRPr>
          </a:p>
          <a:p>
            <a:pPr marL="38100">
              <a:buClr>
                <a:schemeClr val="tx1"/>
              </a:buClr>
            </a:pPr>
            <a:endParaRPr lang="en-US" altLang="zh-TW" sz="4800" dirty="0">
              <a:latin typeface="Times New Roman" panose="02020603050405020304" pitchFamily="18" charset="0"/>
              <a:ea typeface="標楷體" panose="03000509000000000000" pitchFamily="65" charset="-120"/>
            </a:endParaRPr>
          </a:p>
        </p:txBody>
      </p:sp>
      <p:sp>
        <p:nvSpPr>
          <p:cNvPr id="6" name="副標題 2"/>
          <p:cNvSpPr txBox="1">
            <a:spLocks/>
          </p:cNvSpPr>
          <p:nvPr/>
        </p:nvSpPr>
        <p:spPr>
          <a:xfrm>
            <a:off x="119336" y="1340768"/>
            <a:ext cx="5472608" cy="5112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457200">
              <a:buClr>
                <a:schemeClr val="tx1"/>
              </a:buClr>
              <a:buFont typeface="Wingdings" panose="05000000000000000000" pitchFamily="2" charset="2"/>
              <a:buChar char="Ø"/>
            </a:pPr>
            <a:r>
              <a:rPr lang="en-US" altLang="zh-TW" dirty="0">
                <a:latin typeface="Times New Roman" panose="02020603050405020304" pitchFamily="18" charset="0"/>
                <a:ea typeface="標楷體" panose="03000509000000000000" pitchFamily="65" charset="-120"/>
              </a:rPr>
              <a:t>Field geological surveys</a:t>
            </a:r>
          </a:p>
          <a:p>
            <a:pPr marL="895350" indent="-342900">
              <a:buClr>
                <a:schemeClr val="tx1"/>
              </a:buClr>
            </a:pPr>
            <a:r>
              <a:rPr lang="en-US" altLang="zh-TW" sz="2000" dirty="0">
                <a:latin typeface="Times New Roman" panose="02020603050405020304" pitchFamily="18" charset="0"/>
                <a:ea typeface="標楷體" panose="03000509000000000000" pitchFamily="65" charset="-120"/>
              </a:rPr>
              <a:t>Construction of sedimentary </a:t>
            </a:r>
            <a:r>
              <a:rPr lang="en-US" altLang="zh-TW" sz="2000" dirty="0">
                <a:solidFill>
                  <a:srgbClr val="FF0000"/>
                </a:solidFill>
                <a:latin typeface="Times New Roman" panose="02020603050405020304" pitchFamily="18" charset="0"/>
                <a:ea typeface="標楷體" panose="03000509000000000000" pitchFamily="65" charset="-120"/>
              </a:rPr>
              <a:t>stratigraphic columns</a:t>
            </a:r>
            <a:endParaRPr lang="zh-TW" altLang="en-US" sz="2000" dirty="0">
              <a:solidFill>
                <a:srgbClr val="FF0000"/>
              </a:solidFill>
              <a:latin typeface="Times New Roman" panose="02020603050405020304" pitchFamily="18" charset="0"/>
              <a:ea typeface="標楷體" panose="03000509000000000000" pitchFamily="65" charset="-120"/>
            </a:endParaRPr>
          </a:p>
          <a:p>
            <a:pPr marL="495300" indent="-457200">
              <a:buClr>
                <a:schemeClr val="tx1"/>
              </a:buClr>
              <a:buFont typeface="Wingdings" panose="05000000000000000000" pitchFamily="2" charset="2"/>
              <a:buChar char="Ø"/>
            </a:pPr>
            <a:endParaRPr lang="en-US" altLang="zh-TW" dirty="0">
              <a:latin typeface="Times New Roman" panose="02020603050405020304" pitchFamily="18" charset="0"/>
              <a:ea typeface="標楷體" panose="03000509000000000000" pitchFamily="65" charset="-120"/>
            </a:endParaRPr>
          </a:p>
          <a:p>
            <a:pPr marL="495300" indent="-457200">
              <a:buClr>
                <a:schemeClr val="tx1"/>
              </a:buClr>
              <a:buFont typeface="Wingdings" panose="05000000000000000000" pitchFamily="2" charset="2"/>
              <a:buChar char="Ø"/>
            </a:pPr>
            <a:r>
              <a:rPr lang="en-US" altLang="zh-TW" dirty="0">
                <a:latin typeface="Times New Roman" panose="02020603050405020304" pitchFamily="18" charset="0"/>
                <a:ea typeface="標楷體" panose="03000509000000000000" pitchFamily="65" charset="-120"/>
              </a:rPr>
              <a:t>Sedimentology</a:t>
            </a:r>
          </a:p>
          <a:p>
            <a:pPr marL="952500" lvl="1" indent="-457200">
              <a:buClr>
                <a:schemeClr val="tx1"/>
              </a:buClr>
            </a:pPr>
            <a:r>
              <a:rPr lang="en-US" altLang="zh-TW" sz="2000" dirty="0">
                <a:latin typeface="Times New Roman" panose="02020603050405020304" pitchFamily="18" charset="0"/>
                <a:ea typeface="標楷體" panose="03000509000000000000" pitchFamily="65" charset="-120"/>
              </a:rPr>
              <a:t>Establishment and analysis of </a:t>
            </a:r>
            <a:r>
              <a:rPr lang="en-US" altLang="zh-TW" sz="2000" dirty="0" err="1">
                <a:solidFill>
                  <a:srgbClr val="FF0000"/>
                </a:solidFill>
                <a:latin typeface="Times New Roman" panose="02020603050405020304" pitchFamily="18" charset="0"/>
                <a:ea typeface="標楷體" panose="03000509000000000000" pitchFamily="65" charset="-120"/>
              </a:rPr>
              <a:t>lithofacies</a:t>
            </a:r>
            <a:endParaRPr lang="en-US" altLang="zh-TW" sz="2000" dirty="0">
              <a:solidFill>
                <a:srgbClr val="FF0000"/>
              </a:solidFill>
              <a:latin typeface="Times New Roman" panose="02020603050405020304" pitchFamily="18" charset="0"/>
              <a:ea typeface="標楷體" panose="03000509000000000000" pitchFamily="65" charset="-120"/>
            </a:endParaRPr>
          </a:p>
          <a:p>
            <a:pPr marL="952500" lvl="1" indent="-457200">
              <a:buClr>
                <a:schemeClr val="tx1"/>
              </a:buClr>
            </a:pPr>
            <a:r>
              <a:rPr lang="en-US" altLang="zh-TW" sz="2000" dirty="0">
                <a:latin typeface="Times New Roman" panose="02020603050405020304" pitchFamily="18" charset="0"/>
                <a:ea typeface="標楷體" panose="03000509000000000000" pitchFamily="65" charset="-120"/>
              </a:rPr>
              <a:t>Interpret the sedimentary environment changes</a:t>
            </a:r>
            <a:br>
              <a:rPr lang="en-US" altLang="zh-TW" dirty="0">
                <a:latin typeface="Times New Roman" panose="02020603050405020304" pitchFamily="18" charset="0"/>
                <a:ea typeface="標楷體" panose="03000509000000000000" pitchFamily="65" charset="-120"/>
              </a:rPr>
            </a:br>
            <a:endParaRPr lang="en-US" altLang="zh-TW" dirty="0">
              <a:latin typeface="Times New Roman" panose="02020603050405020304" pitchFamily="18" charset="0"/>
              <a:ea typeface="標楷體" panose="03000509000000000000" pitchFamily="65" charset="-120"/>
            </a:endParaRPr>
          </a:p>
          <a:p>
            <a:pPr marL="495300" indent="-457200">
              <a:buClr>
                <a:schemeClr val="tx1"/>
              </a:buClr>
              <a:buFont typeface="Wingdings" panose="05000000000000000000" pitchFamily="2" charset="2"/>
              <a:buChar char="Ø"/>
            </a:pPr>
            <a:r>
              <a:rPr lang="en-US" altLang="zh-TW" dirty="0">
                <a:latin typeface="Times New Roman" panose="02020603050405020304" pitchFamily="18" charset="0"/>
                <a:ea typeface="標楷體" panose="03000509000000000000" pitchFamily="65" charset="-120"/>
              </a:rPr>
              <a:t>Ichnology ( Trace fossil )</a:t>
            </a:r>
          </a:p>
          <a:p>
            <a:pPr marL="989013" lvl="1" indent="-457200" defTabSz="895350">
              <a:spcBef>
                <a:spcPts val="1000"/>
              </a:spcBef>
              <a:buClr>
                <a:schemeClr val="tx1"/>
              </a:buCl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Identifying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trace fossils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to assist in interpreting sedimentary environments </a:t>
            </a:r>
          </a:p>
        </p:txBody>
      </p:sp>
      <p:grpSp>
        <p:nvGrpSpPr>
          <p:cNvPr id="46" name="群組 45"/>
          <p:cNvGrpSpPr>
            <a:grpSpLocks noChangeAspect="1"/>
          </p:cNvGrpSpPr>
          <p:nvPr/>
        </p:nvGrpSpPr>
        <p:grpSpPr>
          <a:xfrm>
            <a:off x="5591944" y="1056661"/>
            <a:ext cx="6293421" cy="5112477"/>
            <a:chOff x="5591944" y="1056661"/>
            <a:chExt cx="6293421" cy="5112477"/>
          </a:xfrm>
        </p:grpSpPr>
        <p:sp>
          <p:nvSpPr>
            <p:cNvPr id="11" name="文字方塊 10"/>
            <p:cNvSpPr txBox="1"/>
            <p:nvPr/>
          </p:nvSpPr>
          <p:spPr>
            <a:xfrm>
              <a:off x="7108249" y="1056661"/>
              <a:ext cx="3059746" cy="461664"/>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ea typeface="標楷體" panose="03000509000000000000" pitchFamily="65" charset="-120"/>
                </a:rPr>
                <a:t>Field geological survey</a:t>
              </a:r>
              <a:endParaRPr lang="zh-TW" altLang="en-US" sz="2400" dirty="0">
                <a:latin typeface="Times New Roman" panose="02020603050405020304" pitchFamily="18" charset="0"/>
                <a:ea typeface="標楷體" panose="03000509000000000000" pitchFamily="65" charset="-120"/>
              </a:endParaRPr>
            </a:p>
          </p:txBody>
        </p:sp>
        <p:sp>
          <p:nvSpPr>
            <p:cNvPr id="12" name="文字方塊 11"/>
            <p:cNvSpPr txBox="1"/>
            <p:nvPr/>
          </p:nvSpPr>
          <p:spPr>
            <a:xfrm>
              <a:off x="5591944" y="2313267"/>
              <a:ext cx="1770724" cy="830997"/>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cs typeface="Times New Roman" panose="02020603050405020304" pitchFamily="18" charset="0"/>
                </a:rPr>
                <a:t>Lithological characters</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3" name="直線單箭頭接點 12"/>
            <p:cNvCxnSpPr/>
            <p:nvPr/>
          </p:nvCxnSpPr>
          <p:spPr>
            <a:xfrm flipH="1">
              <a:off x="6397139" y="1634399"/>
              <a:ext cx="2087311" cy="57046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7644766" y="2323668"/>
              <a:ext cx="1926976" cy="830997"/>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ea typeface="標楷體" panose="03000509000000000000" pitchFamily="65" charset="-120"/>
                </a:rPr>
                <a:t>Sedimentary structure </a:t>
              </a:r>
              <a:endParaRPr lang="zh-TW" altLang="en-US" sz="2400" dirty="0">
                <a:latin typeface="Times New Roman" panose="02020603050405020304" pitchFamily="18" charset="0"/>
                <a:ea typeface="標楷體" panose="03000509000000000000" pitchFamily="65" charset="-120"/>
              </a:endParaRPr>
            </a:p>
          </p:txBody>
        </p:sp>
        <p:sp>
          <p:nvSpPr>
            <p:cNvPr id="15" name="文字方塊 14"/>
            <p:cNvSpPr txBox="1"/>
            <p:nvPr/>
          </p:nvSpPr>
          <p:spPr>
            <a:xfrm>
              <a:off x="9798736" y="2504267"/>
              <a:ext cx="1670164" cy="461664"/>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ea typeface="標楷體" panose="03000509000000000000" pitchFamily="65" charset="-120"/>
                </a:rPr>
                <a:t>Trace fossil</a:t>
              </a:r>
              <a:endParaRPr lang="zh-TW" altLang="en-US" sz="2400" dirty="0">
                <a:latin typeface="Times New Roman" panose="02020603050405020304" pitchFamily="18" charset="0"/>
                <a:ea typeface="標楷體" panose="03000509000000000000" pitchFamily="65" charset="-120"/>
              </a:endParaRPr>
            </a:p>
          </p:txBody>
        </p:sp>
        <p:cxnSp>
          <p:nvCxnSpPr>
            <p:cNvPr id="16" name="直線單箭頭接點 15"/>
            <p:cNvCxnSpPr/>
            <p:nvPr/>
          </p:nvCxnSpPr>
          <p:spPr>
            <a:xfrm>
              <a:off x="8796097" y="1634399"/>
              <a:ext cx="1891918" cy="61179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6767616" y="3959178"/>
              <a:ext cx="3741011" cy="461664"/>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ea typeface="標楷體" panose="03000509000000000000" pitchFamily="65" charset="-120"/>
                </a:rPr>
                <a:t>Establishment of </a:t>
              </a:r>
              <a:r>
                <a:rPr lang="en-US" altLang="zh-TW" sz="2400" dirty="0" err="1">
                  <a:latin typeface="Times New Roman" panose="02020603050405020304" pitchFamily="18" charset="0"/>
                  <a:ea typeface="標楷體" panose="03000509000000000000" pitchFamily="65" charset="-120"/>
                </a:rPr>
                <a:t>lithofacies</a:t>
              </a:r>
              <a:endParaRPr lang="zh-TW" altLang="en-US" sz="2400" dirty="0">
                <a:latin typeface="Times New Roman" panose="02020603050405020304" pitchFamily="18" charset="0"/>
                <a:ea typeface="標楷體" panose="03000509000000000000" pitchFamily="65" charset="-120"/>
              </a:endParaRPr>
            </a:p>
          </p:txBody>
        </p:sp>
        <p:cxnSp>
          <p:nvCxnSpPr>
            <p:cNvPr id="18" name="直線單箭頭接點 17"/>
            <p:cNvCxnSpPr/>
            <p:nvPr/>
          </p:nvCxnSpPr>
          <p:spPr>
            <a:xfrm>
              <a:off x="6528493" y="3212976"/>
              <a:ext cx="1851102" cy="613441"/>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H="1">
              <a:off x="8920221" y="3232137"/>
              <a:ext cx="1794292" cy="61609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a:off x="8638123" y="1595798"/>
              <a:ext cx="0" cy="7278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8638123" y="3212976"/>
              <a:ext cx="0" cy="6592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5591944" y="5338141"/>
              <a:ext cx="2939632" cy="830997"/>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ea typeface="標楷體" panose="03000509000000000000" pitchFamily="65" charset="-120"/>
                </a:rPr>
                <a:t>Construction of stratigraphic columns</a:t>
              </a:r>
            </a:p>
          </p:txBody>
        </p:sp>
        <p:cxnSp>
          <p:nvCxnSpPr>
            <p:cNvPr id="23" name="直線單箭頭接點 22"/>
            <p:cNvCxnSpPr/>
            <p:nvPr/>
          </p:nvCxnSpPr>
          <p:spPr>
            <a:xfrm flipH="1">
              <a:off x="6977260" y="4495088"/>
              <a:ext cx="1636816" cy="7912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8631043" y="5338140"/>
              <a:ext cx="3254322" cy="830997"/>
            </a:xfrm>
            <a:prstGeom prst="rect">
              <a:avLst/>
            </a:prstGeom>
            <a:noFill/>
            <a:ln w="38100">
              <a:solidFill>
                <a:srgbClr val="0070C0"/>
              </a:solidFill>
            </a:ln>
          </p:spPr>
          <p:txBody>
            <a:bodyPr wrap="square" rtlCol="0" anchor="ctr">
              <a:spAutoFit/>
            </a:bodyPr>
            <a:lstStyle/>
            <a:p>
              <a:pPr algn="ctr"/>
              <a:r>
                <a:rPr lang="en-US" altLang="zh-TW" sz="2400" dirty="0">
                  <a:latin typeface="Times New Roman" panose="02020603050405020304" pitchFamily="18" charset="0"/>
                  <a:ea typeface="標楷體" panose="03000509000000000000" pitchFamily="65" charset="-120"/>
                </a:rPr>
                <a:t>Interpreting sedimentary environments </a:t>
              </a:r>
            </a:p>
          </p:txBody>
        </p:sp>
        <p:cxnSp>
          <p:nvCxnSpPr>
            <p:cNvPr id="45" name="直線單箭頭接點 44"/>
            <p:cNvCxnSpPr/>
            <p:nvPr/>
          </p:nvCxnSpPr>
          <p:spPr>
            <a:xfrm>
              <a:off x="8926768" y="4495088"/>
              <a:ext cx="1636816" cy="7912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1252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z="1800" smtClean="0">
                <a:latin typeface="+mj-lt"/>
              </a:rPr>
              <a:pPr/>
              <a:t>4</a:t>
            </a:fld>
            <a:endParaRPr lang="zh-TW" altLang="en-US" sz="1800">
              <a:latin typeface="+mj-lt"/>
            </a:endParaRPr>
          </a:p>
        </p:txBody>
      </p:sp>
      <p:sp>
        <p:nvSpPr>
          <p:cNvPr id="5" name="標題 1"/>
          <p:cNvSpPr txBox="1">
            <a:spLocks/>
          </p:cNvSpPr>
          <p:nvPr/>
        </p:nvSpPr>
        <p:spPr>
          <a:xfrm>
            <a:off x="119336" y="260648"/>
            <a:ext cx="1129091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800" dirty="0">
                <a:latin typeface="Times New Roman" panose="02020603050405020304" pitchFamily="18" charset="0"/>
                <a:ea typeface="標楷體" panose="03000509000000000000" pitchFamily="65" charset="-120"/>
              </a:rPr>
              <a:t>Geological Background</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9816" y="1067558"/>
            <a:ext cx="5832648" cy="3750041"/>
          </a:xfrm>
          <a:prstGeom prst="rect">
            <a:avLst/>
          </a:prstGeom>
        </p:spPr>
      </p:pic>
      <p:grpSp>
        <p:nvGrpSpPr>
          <p:cNvPr id="9" name="群組 8"/>
          <p:cNvGrpSpPr>
            <a:grpSpLocks noChangeAspect="1"/>
          </p:cNvGrpSpPr>
          <p:nvPr/>
        </p:nvGrpSpPr>
        <p:grpSpPr>
          <a:xfrm>
            <a:off x="1415480" y="1076344"/>
            <a:ext cx="2817169" cy="3732469"/>
            <a:chOff x="119336" y="1412776"/>
            <a:chExt cx="3216859" cy="4262018"/>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1412776"/>
              <a:ext cx="3216859" cy="4262018"/>
            </a:xfrm>
            <a:prstGeom prst="rect">
              <a:avLst/>
            </a:prstGeom>
          </p:spPr>
        </p:pic>
        <p:sp>
          <p:nvSpPr>
            <p:cNvPr id="8" name="矩形 7"/>
            <p:cNvSpPr/>
            <p:nvPr/>
          </p:nvSpPr>
          <p:spPr>
            <a:xfrm>
              <a:off x="551384" y="3181350"/>
              <a:ext cx="2737916" cy="6604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2" name="副標題 2"/>
          <p:cNvSpPr txBox="1">
            <a:spLocks/>
          </p:cNvSpPr>
          <p:nvPr/>
        </p:nvSpPr>
        <p:spPr>
          <a:xfrm>
            <a:off x="1250224" y="4808812"/>
            <a:ext cx="9022240" cy="16445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42900">
              <a:buClr>
                <a:schemeClr val="tx1"/>
              </a:buClr>
              <a:buFont typeface="Wingdings" panose="05000000000000000000" pitchFamily="2" charset="2"/>
              <a:buChar char="Ø"/>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tectonic structure belongs to the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passive continental margin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p>
          <a:p>
            <a:pPr marL="381000" indent="-342900">
              <a:buClr>
                <a:schemeClr val="tx1"/>
              </a:buClr>
              <a:buFont typeface="Wingdings" panose="05000000000000000000" pitchFamily="2" charset="2"/>
              <a:buChar char="Ø"/>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age of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Tangenshan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Sandstone ranges from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Late Miocene to Early Pliocene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NN11-NN13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p>
          <a:p>
            <a:pPr marL="381000" indent="-342900">
              <a:buClr>
                <a:schemeClr val="tx1"/>
              </a:buClr>
              <a:buFont typeface="Wingdings" panose="05000000000000000000" pitchFamily="2" charset="2"/>
              <a:buChar char="Ø"/>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 lithology mainly consists of thick-bedded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fine to medium-grained sandstone</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with interbedded dark gray shale or siltstone.</a:t>
            </a:r>
          </a:p>
        </p:txBody>
      </p:sp>
    </p:spTree>
    <p:extLst>
      <p:ext uri="{BB962C8B-B14F-4D97-AF65-F5344CB8AC3E}">
        <p14:creationId xmlns:p14="http://schemas.microsoft.com/office/powerpoint/2010/main" val="17836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z="1800" smtClean="0">
                <a:latin typeface="+mj-lt"/>
              </a:rPr>
              <a:pPr/>
              <a:t>5</a:t>
            </a:fld>
            <a:endParaRPr lang="zh-TW" altLang="en-US" sz="1800">
              <a:latin typeface="+mj-lt"/>
            </a:endParaRPr>
          </a:p>
        </p:txBody>
      </p:sp>
      <p:sp>
        <p:nvSpPr>
          <p:cNvPr id="5" name="標題 1"/>
          <p:cNvSpPr txBox="1">
            <a:spLocks/>
          </p:cNvSpPr>
          <p:nvPr/>
        </p:nvSpPr>
        <p:spPr>
          <a:xfrm>
            <a:off x="119337" y="260648"/>
            <a:ext cx="777686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err="1">
                <a:latin typeface="Times New Roman" panose="02020603050405020304" pitchFamily="18" charset="0"/>
                <a:ea typeface="標楷體" panose="03000509000000000000" pitchFamily="65" charset="-120"/>
              </a:rPr>
              <a:t>Lithofacies</a:t>
            </a:r>
            <a:r>
              <a:rPr lang="en-US" altLang="zh-TW" sz="4600" dirty="0">
                <a:latin typeface="Times New Roman" panose="02020603050405020304" pitchFamily="18" charset="0"/>
                <a:ea typeface="標楷體" panose="03000509000000000000" pitchFamily="65" charset="-120"/>
              </a:rPr>
              <a:t> description</a:t>
            </a:r>
          </a:p>
        </p:txBody>
      </p:sp>
      <p:graphicFrame>
        <p:nvGraphicFramePr>
          <p:cNvPr id="3" name="表格 2"/>
          <p:cNvGraphicFramePr>
            <a:graphicFrameLocks noGrp="1"/>
          </p:cNvGraphicFramePr>
          <p:nvPr>
            <p:extLst>
              <p:ext uri="{D42A27DB-BD31-4B8C-83A1-F6EECF244321}">
                <p14:modId xmlns:p14="http://schemas.microsoft.com/office/powerpoint/2010/main" val="3008725033"/>
              </p:ext>
            </p:extLst>
          </p:nvPr>
        </p:nvGraphicFramePr>
        <p:xfrm>
          <a:off x="119337" y="1268760"/>
          <a:ext cx="7704855" cy="4907280"/>
        </p:xfrm>
        <a:graphic>
          <a:graphicData uri="http://schemas.openxmlformats.org/drawingml/2006/table">
            <a:tbl>
              <a:tblPr firstRow="1" bandRow="1">
                <a:tableStyleId>{5C22544A-7EE6-4342-B048-85BDC9FD1C3A}</a:tableStyleId>
              </a:tblPr>
              <a:tblGrid>
                <a:gridCol w="1432325">
                  <a:extLst>
                    <a:ext uri="{9D8B030D-6E8A-4147-A177-3AD203B41FA5}">
                      <a16:colId xmlns:a16="http://schemas.microsoft.com/office/drawing/2014/main" val="434390565"/>
                    </a:ext>
                  </a:extLst>
                </a:gridCol>
                <a:gridCol w="2434955">
                  <a:extLst>
                    <a:ext uri="{9D8B030D-6E8A-4147-A177-3AD203B41FA5}">
                      <a16:colId xmlns:a16="http://schemas.microsoft.com/office/drawing/2014/main" val="746864673"/>
                    </a:ext>
                  </a:extLst>
                </a:gridCol>
                <a:gridCol w="1718792">
                  <a:extLst>
                    <a:ext uri="{9D8B030D-6E8A-4147-A177-3AD203B41FA5}">
                      <a16:colId xmlns:a16="http://schemas.microsoft.com/office/drawing/2014/main" val="3084286928"/>
                    </a:ext>
                  </a:extLst>
                </a:gridCol>
                <a:gridCol w="2118783">
                  <a:extLst>
                    <a:ext uri="{9D8B030D-6E8A-4147-A177-3AD203B41FA5}">
                      <a16:colId xmlns:a16="http://schemas.microsoft.com/office/drawing/2014/main" val="3926334417"/>
                    </a:ext>
                  </a:extLst>
                </a:gridCol>
              </a:tblGrid>
              <a:tr h="370840">
                <a:tc>
                  <a:txBody>
                    <a:bodyPr/>
                    <a:lstStyle/>
                    <a:p>
                      <a:r>
                        <a:rPr lang="en-US" altLang="zh-TW" sz="1600" b="0" dirty="0" err="1">
                          <a:solidFill>
                            <a:sysClr val="windowText" lastClr="000000"/>
                          </a:solidFill>
                          <a:latin typeface="Times New Roman" panose="02020603050405020304" pitchFamily="18" charset="0"/>
                          <a:cs typeface="Times New Roman" panose="02020603050405020304" pitchFamily="18" charset="0"/>
                        </a:rPr>
                        <a:t>Lithofacies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zh-TW" sz="1600" b="0" dirty="0">
                          <a:solidFill>
                            <a:sysClr val="windowText" lastClr="000000"/>
                          </a:solidFill>
                          <a:latin typeface="Times New Roman" panose="02020603050405020304" pitchFamily="18" charset="0"/>
                          <a:cs typeface="Times New Roman" panose="02020603050405020304" pitchFamily="18" charset="0"/>
                        </a:rPr>
                        <a:t>Lithology and sedimentary</a:t>
                      </a:r>
                    </a:p>
                    <a:p>
                      <a:r>
                        <a:rPr lang="en-US" altLang="zh-TW" sz="1600" b="0" dirty="0">
                          <a:solidFill>
                            <a:sysClr val="windowText" lastClr="000000"/>
                          </a:solidFill>
                          <a:latin typeface="Times New Roman" panose="02020603050405020304" pitchFamily="18" charset="0"/>
                          <a:cs typeface="Times New Roman" panose="02020603050405020304" pitchFamily="18" charset="0"/>
                        </a:rPr>
                        <a:t>structures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zh-TW" sz="1600" b="0" dirty="0">
                          <a:solidFill>
                            <a:sysClr val="windowText" lastClr="000000"/>
                          </a:solidFill>
                          <a:latin typeface="Times New Roman" panose="02020603050405020304" pitchFamily="18" charset="0"/>
                          <a:cs typeface="Times New Roman" panose="02020603050405020304" pitchFamily="18" charset="0"/>
                        </a:rPr>
                        <a:t>Trace fossils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zh-TW" sz="1600" b="0" dirty="0">
                          <a:solidFill>
                            <a:sysClr val="windowText" lastClr="000000"/>
                          </a:solidFill>
                          <a:latin typeface="Times New Roman" panose="02020603050405020304" pitchFamily="18" charset="0"/>
                          <a:cs typeface="Times New Roman" panose="02020603050405020304" pitchFamily="18" charset="0"/>
                        </a:rPr>
                        <a:t>Depositional Processes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60524912"/>
                  </a:ext>
                </a:extLst>
              </a:tr>
              <a:tr h="370840">
                <a:tc>
                  <a:txBody>
                    <a:bodyPr/>
                    <a:lstStyle/>
                    <a:p>
                      <a:r>
                        <a:rPr lang="en-US" altLang="zh-TW" sz="1400" b="1" dirty="0">
                          <a:solidFill>
                            <a:sysClr val="windowText" lastClr="000000"/>
                          </a:solidFill>
                          <a:latin typeface="Times New Roman" panose="02020603050405020304" pitchFamily="18" charset="0"/>
                          <a:cs typeface="Times New Roman" panose="02020603050405020304" pitchFamily="18" charset="0"/>
                        </a:rPr>
                        <a:t>M1</a:t>
                      </a:r>
                      <a:r>
                        <a:rPr lang="en-US" altLang="zh-TW" sz="1400" b="0" dirty="0">
                          <a:solidFill>
                            <a:sysClr val="windowText" lastClr="000000"/>
                          </a:solidFill>
                          <a:latin typeface="Times New Roman" panose="02020603050405020304" pitchFamily="18" charset="0"/>
                          <a:cs typeface="Times New Roman" panose="02020603050405020304" pitchFamily="18" charset="0"/>
                        </a:rPr>
                        <a:t>:</a:t>
                      </a:r>
                      <a:r>
                        <a:rPr lang="zh-TW" altLang="en-US" sz="1400" b="0" dirty="0">
                          <a:solidFill>
                            <a:sysClr val="windowText" lastClr="000000"/>
                          </a:solidFill>
                          <a:latin typeface="Times New Roman" panose="02020603050405020304" pitchFamily="18" charset="0"/>
                          <a:cs typeface="Times New Roman" panose="02020603050405020304" pitchFamily="18" charset="0"/>
                        </a:rPr>
                        <a:t> </a:t>
                      </a:r>
                      <a:r>
                        <a:rPr lang="en-US" altLang="zh-TW" sz="1400" b="0" dirty="0">
                          <a:solidFill>
                            <a:sysClr val="windowText" lastClr="000000"/>
                          </a:solidFill>
                          <a:latin typeface="Times New Roman" panose="02020603050405020304" pitchFamily="18" charset="0"/>
                          <a:cs typeface="Times New Roman" panose="02020603050405020304" pitchFamily="18" charset="0"/>
                        </a:rPr>
                        <a:t>Massive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mudstone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facies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Grain</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size: mud ;</a:t>
                      </a:r>
                      <a:br>
                        <a:rPr lang="en-US" altLang="zh-TW" sz="1400" b="0" baseline="0" dirty="0">
                          <a:solidFill>
                            <a:sysClr val="windowText" lastClr="000000"/>
                          </a:solidFill>
                          <a:latin typeface="Times New Roman" panose="02020603050405020304" pitchFamily="18" charset="0"/>
                          <a:cs typeface="Times New Roman" panose="02020603050405020304" pitchFamily="18" charset="0"/>
                        </a:rPr>
                      </a:br>
                      <a:r>
                        <a:rPr lang="en-US" altLang="zh-TW" sz="1400" b="0" dirty="0">
                          <a:solidFill>
                            <a:sysClr val="windowText" lastClr="000000"/>
                          </a:solidFill>
                          <a:latin typeface="Times New Roman" panose="02020603050405020304" pitchFamily="18" charset="0"/>
                          <a:cs typeface="Times New Roman" panose="02020603050405020304" pitchFamily="18" charset="0"/>
                        </a:rPr>
                        <a:t>1.5-15m thick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bedsets</a:t>
                      </a:r>
                      <a:r>
                        <a:rPr lang="en-US" altLang="zh-TW" sz="1400" b="0"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No visible sedimentary structure ;</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No visible trace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fossil</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Low energy, deposition primarily from suspension.</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745427"/>
                  </a:ext>
                </a:extLst>
              </a:tr>
              <a:tr h="370840">
                <a:tc>
                  <a:txBody>
                    <a:bodyPr/>
                    <a:lstStyle/>
                    <a:p>
                      <a:r>
                        <a:rPr lang="en-US" altLang="zh-TW" sz="1400" b="1" dirty="0">
                          <a:solidFill>
                            <a:sysClr val="windowText" lastClr="000000"/>
                          </a:solidFill>
                          <a:latin typeface="Times New Roman" panose="02020603050405020304" pitchFamily="18" charset="0"/>
                          <a:cs typeface="Times New Roman" panose="02020603050405020304" pitchFamily="18" charset="0"/>
                        </a:rPr>
                        <a:t>Z1</a:t>
                      </a:r>
                      <a:r>
                        <a:rPr lang="en-US" altLang="zh-TW" sz="1400" b="0" dirty="0">
                          <a:solidFill>
                            <a:sysClr val="windowText" lastClr="000000"/>
                          </a:solidFill>
                          <a:latin typeface="Times New Roman" panose="02020603050405020304" pitchFamily="18" charset="0"/>
                          <a:cs typeface="Times New Roman" panose="02020603050405020304" pitchFamily="18" charset="0"/>
                        </a:rPr>
                        <a:t>:</a:t>
                      </a:r>
                      <a:r>
                        <a:rPr lang="zh-TW" altLang="en-US" sz="1400" b="0" dirty="0">
                          <a:solidFill>
                            <a:sysClr val="windowText" lastClr="000000"/>
                          </a:solidFill>
                          <a:latin typeface="Times New Roman" panose="02020603050405020304" pitchFamily="18" charset="0"/>
                          <a:cs typeface="Times New Roman" panose="02020603050405020304" pitchFamily="18" charset="0"/>
                        </a:rPr>
                        <a:t> </a:t>
                      </a:r>
                      <a:r>
                        <a:rPr lang="en-US" altLang="zh-TW" sz="1400" b="0" dirty="0">
                          <a:solidFill>
                            <a:sysClr val="windowText" lastClr="000000"/>
                          </a:solidFill>
                          <a:latin typeface="Times New Roman" panose="02020603050405020304" pitchFamily="18" charset="0"/>
                          <a:cs typeface="Times New Roman" panose="02020603050405020304" pitchFamily="18" charset="0"/>
                        </a:rPr>
                        <a:t>Massive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siltstone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facies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288" rtl="0" eaLnBrk="1" fontAlgn="auto" latinLnBrk="0" hangingPunct="1">
                        <a:lnSpc>
                          <a:spcPct val="100000"/>
                        </a:lnSpc>
                        <a:spcBef>
                          <a:spcPts val="0"/>
                        </a:spcBef>
                        <a:spcAft>
                          <a:spcPts val="0"/>
                        </a:spcAft>
                        <a:buClrTx/>
                        <a:buSzTx/>
                        <a:buFontTx/>
                        <a:buNone/>
                        <a:tabLst/>
                        <a:defRPr/>
                      </a:pPr>
                      <a:r>
                        <a:rPr lang="en-US" altLang="zh-TW" sz="1400" b="0" dirty="0">
                          <a:solidFill>
                            <a:sysClr val="windowText" lastClr="000000"/>
                          </a:solidFill>
                          <a:latin typeface="Times New Roman" panose="02020603050405020304" pitchFamily="18" charset="0"/>
                          <a:cs typeface="Times New Roman" panose="02020603050405020304" pitchFamily="18" charset="0"/>
                        </a:rPr>
                        <a:t>Grain size: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a:t>
                      </a:r>
                      <a:r>
                        <a:rPr lang="en-US" altLang="zh-TW" sz="1400" b="0" baseline="0" dirty="0">
                          <a:solidFill>
                            <a:srgbClr val="FF0000"/>
                          </a:solidFill>
                          <a:latin typeface="Times New Roman" panose="02020603050405020304" pitchFamily="18" charset="0"/>
                          <a:cs typeface="Times New Roman" panose="02020603050405020304" pitchFamily="18" charset="0"/>
                        </a:rPr>
                        <a:t>mud</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to </a:t>
                      </a:r>
                      <a:r>
                        <a:rPr lang="en-US" altLang="zh-TW" sz="1400" b="0" baseline="0" dirty="0">
                          <a:solidFill>
                            <a:srgbClr val="FF0000"/>
                          </a:solidFill>
                          <a:latin typeface="Times New Roman" panose="02020603050405020304" pitchFamily="18" charset="0"/>
                          <a:cs typeface="Times New Roman" panose="02020603050405020304" pitchFamily="18" charset="0"/>
                        </a:rPr>
                        <a:t>silt </a:t>
                      </a:r>
                      <a:r>
                        <a:rPr lang="en-US" altLang="zh-TW" sz="1400" b="0" baseline="0" dirty="0">
                          <a:solidFill>
                            <a:schemeClr val="tx1"/>
                          </a:solidFill>
                          <a:latin typeface="Times New Roman" panose="02020603050405020304" pitchFamily="18" charset="0"/>
                          <a:cs typeface="Times New Roman" panose="02020603050405020304" pitchFamily="18" charset="0"/>
                        </a:rPr>
                        <a:t>;</a:t>
                      </a:r>
                      <a:br>
                        <a:rPr lang="en-US" altLang="zh-TW" sz="1400" b="0" baseline="0" dirty="0">
                          <a:solidFill>
                            <a:sysClr val="windowText" lastClr="000000"/>
                          </a:solidFill>
                          <a:latin typeface="Times New Roman" panose="02020603050405020304" pitchFamily="18" charset="0"/>
                          <a:cs typeface="Times New Roman" panose="02020603050405020304" pitchFamily="18" charset="0"/>
                        </a:rPr>
                      </a:b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2-40m </a:t>
                      </a:r>
                      <a:r>
                        <a:rPr lang="en-US" altLang="zh-TW" sz="1400" b="0" dirty="0">
                          <a:solidFill>
                            <a:sysClr val="windowText" lastClr="000000"/>
                          </a:solidFill>
                          <a:latin typeface="Times New Roman" panose="02020603050405020304" pitchFamily="18" charset="0"/>
                          <a:cs typeface="Times New Roman" panose="02020603050405020304" pitchFamily="18" charset="0"/>
                        </a:rPr>
                        <a:t>thick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bedsets</a:t>
                      </a:r>
                      <a:r>
                        <a:rPr lang="en-US" altLang="zh-TW" sz="1400" b="0" dirty="0">
                          <a:solidFill>
                            <a:sysClr val="windowText" lastClr="000000"/>
                          </a:solidFill>
                          <a:latin typeface="Times New Roman" panose="02020603050405020304" pitchFamily="18" charset="0"/>
                          <a:cs typeface="Times New Roman" panose="02020603050405020304" pitchFamily="18" charset="0"/>
                        </a:rPr>
                        <a:t> with</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5-10cm thin-bedded fine grain sandstone ;</a:t>
                      </a:r>
                    </a:p>
                    <a:p>
                      <a:pPr marL="0" marR="0" indent="0" algn="l" defTabSz="914288" rtl="0" eaLnBrk="1" fontAlgn="auto" latinLnBrk="0" hangingPunct="1">
                        <a:lnSpc>
                          <a:spcPct val="100000"/>
                        </a:lnSpc>
                        <a:spcBef>
                          <a:spcPts val="0"/>
                        </a:spcBef>
                        <a:spcAft>
                          <a:spcPts val="0"/>
                        </a:spcAft>
                        <a:buClrTx/>
                        <a:buSzTx/>
                        <a:buFontTx/>
                        <a:buNone/>
                        <a:tabLst/>
                        <a:defRPr/>
                      </a:pPr>
                      <a:r>
                        <a:rPr lang="en-US" altLang="zh-TW" sz="1400" b="0" dirty="0">
                          <a:solidFill>
                            <a:srgbClr val="FF0000"/>
                          </a:solidFill>
                          <a:latin typeface="Times New Roman" panose="02020603050405020304" pitchFamily="18" charset="0"/>
                          <a:cs typeface="Times New Roman" panose="02020603050405020304" pitchFamily="18" charset="0"/>
                        </a:rPr>
                        <a:t>Load</a:t>
                      </a:r>
                      <a:r>
                        <a:rPr lang="en-US" altLang="zh-TW" sz="1400" b="0" dirty="0">
                          <a:solidFill>
                            <a:sysClr val="windowText" lastClr="000000"/>
                          </a:solidFill>
                          <a:latin typeface="Times New Roman" panose="02020603050405020304" pitchFamily="18" charset="0"/>
                          <a:cs typeface="Times New Roman" panose="02020603050405020304" pitchFamily="18" charset="0"/>
                        </a:rPr>
                        <a:t>, </a:t>
                      </a:r>
                      <a:r>
                        <a:rPr lang="en-US" altLang="zh-TW" sz="1400" b="0" dirty="0">
                          <a:solidFill>
                            <a:srgbClr val="FF0000"/>
                          </a:solidFill>
                          <a:latin typeface="Times New Roman" panose="02020603050405020304" pitchFamily="18" charset="0"/>
                          <a:cs typeface="Times New Roman" panose="02020603050405020304" pitchFamily="18" charset="0"/>
                        </a:rPr>
                        <a:t>Convolute structure</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Parallel</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lamination, current ripple lamination in thin-bedded fine grain sandstone ;</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Teichichnus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Rhizocorallium</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Palaeophycus</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Schaubcylindrichnus</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Scolicia</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Thallassinoides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r>
                        <a:rPr lang="en-US" altLang="zh-TW" sz="1400" b="0" i="0" dirty="0">
                          <a:solidFill>
                            <a:sysClr val="windowText" lastClr="000000"/>
                          </a:solidFill>
                          <a:latin typeface="Times New Roman" panose="02020603050405020304" pitchFamily="18" charset="0"/>
                          <a:cs typeface="Times New Roman" panose="02020603050405020304" pitchFamily="18" charset="0"/>
                        </a:rPr>
                        <a:t>;</a:t>
                      </a: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Ophiomorpha</a:t>
                      </a:r>
                      <a:r>
                        <a:rPr lang="en-US" altLang="zh-TW" sz="1400" b="0" i="0" dirty="0">
                          <a:solidFill>
                            <a:sysClr val="windowText" lastClr="000000"/>
                          </a:solidFill>
                          <a:latin typeface="Times New Roman" panose="02020603050405020304" pitchFamily="18" charset="0"/>
                          <a:cs typeface="Times New Roman" panose="02020603050405020304" pitchFamily="18" charset="0"/>
                        </a:rPr>
                        <a:t> in thin bedded-fine grain sandstone</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Mud and silts are deposited by suspension</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Parallel and current ripple lamination may have been induced by storms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067679"/>
                  </a:ext>
                </a:extLst>
              </a:tr>
              <a:tr h="370840">
                <a:tc>
                  <a:txBody>
                    <a:bodyPr/>
                    <a:lstStyle/>
                    <a:p>
                      <a:r>
                        <a:rPr lang="en-US" altLang="zh-TW" sz="1400" b="1" dirty="0">
                          <a:solidFill>
                            <a:sysClr val="windowText" lastClr="000000"/>
                          </a:solidFill>
                          <a:latin typeface="Times New Roman" panose="02020603050405020304" pitchFamily="18" charset="0"/>
                          <a:cs typeface="Times New Roman" panose="02020603050405020304" pitchFamily="18" charset="0"/>
                        </a:rPr>
                        <a:t>Z2</a:t>
                      </a:r>
                      <a:r>
                        <a:rPr lang="en-US" altLang="zh-TW" sz="1400" b="0" dirty="0">
                          <a:solidFill>
                            <a:sysClr val="windowText" lastClr="000000"/>
                          </a:solidFill>
                          <a:latin typeface="Times New Roman" panose="02020603050405020304" pitchFamily="18" charset="0"/>
                          <a:cs typeface="Times New Roman" panose="02020603050405020304" pitchFamily="18" charset="0"/>
                        </a:rPr>
                        <a:t>:</a:t>
                      </a:r>
                      <a:r>
                        <a:rPr lang="zh-TW" altLang="en-US" sz="1400" b="0" dirty="0">
                          <a:solidFill>
                            <a:sysClr val="windowText" lastClr="000000"/>
                          </a:solidFill>
                          <a:latin typeface="Times New Roman" panose="02020603050405020304" pitchFamily="18" charset="0"/>
                          <a:cs typeface="Times New Roman" panose="02020603050405020304" pitchFamily="18" charset="0"/>
                        </a:rPr>
                        <a:t> </a:t>
                      </a:r>
                      <a:br>
                        <a:rPr lang="en-US" altLang="zh-TW" sz="1400" b="0" dirty="0">
                          <a:solidFill>
                            <a:sysClr val="windowText" lastClr="000000"/>
                          </a:solidFill>
                          <a:latin typeface="Times New Roman" panose="02020603050405020304" pitchFamily="18" charset="0"/>
                          <a:cs typeface="Times New Roman" panose="02020603050405020304" pitchFamily="18" charset="0"/>
                        </a:rPr>
                      </a:br>
                      <a:r>
                        <a:rPr lang="en-US" altLang="zh-TW" sz="1400" b="0" dirty="0">
                          <a:solidFill>
                            <a:sysClr val="windowText" lastClr="000000"/>
                          </a:solidFill>
                          <a:latin typeface="Times New Roman" panose="02020603050405020304" pitchFamily="18" charset="0"/>
                          <a:cs typeface="Times New Roman" panose="02020603050405020304" pitchFamily="18" charset="0"/>
                        </a:rPr>
                        <a:t>Thick-bedded fine</a:t>
                      </a:r>
                      <a:r>
                        <a:rPr lang="zh-TW" altLang="en-US" sz="1400" b="0" dirty="0">
                          <a:solidFill>
                            <a:sysClr val="windowText" lastClr="000000"/>
                          </a:solidFill>
                          <a:latin typeface="Times New Roman" panose="02020603050405020304" pitchFamily="18" charset="0"/>
                          <a:cs typeface="Times New Roman" panose="02020603050405020304" pitchFamily="18" charset="0"/>
                        </a:rPr>
                        <a:t> </a:t>
                      </a:r>
                      <a:r>
                        <a:rPr lang="en-US" altLang="zh-TW" sz="1400" b="0" dirty="0">
                          <a:solidFill>
                            <a:sysClr val="windowText" lastClr="000000"/>
                          </a:solidFill>
                          <a:latin typeface="Times New Roman" panose="02020603050405020304" pitchFamily="18" charset="0"/>
                          <a:cs typeface="Times New Roman" panose="02020603050405020304" pitchFamily="18" charset="0"/>
                        </a:rPr>
                        <a:t>grain sandstone with small-scale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channel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facies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Grain size: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silt to fine sand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Relict sedimentary structure (current ripple lamination, </a:t>
                      </a:r>
                      <a:r>
                        <a:rPr lang="en-US" altLang="zh-TW" sz="1400" b="0" dirty="0">
                          <a:solidFill>
                            <a:srgbClr val="FF0000"/>
                          </a:solidFill>
                          <a:latin typeface="Times New Roman" panose="02020603050405020304" pitchFamily="18" charset="0"/>
                          <a:cs typeface="Times New Roman" panose="02020603050405020304" pitchFamily="18" charset="0"/>
                        </a:rPr>
                        <a:t>Load</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dewatering structure)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V</a:t>
                      </a:r>
                      <a:r>
                        <a:rPr lang="zh-TW" altLang="en-US" sz="1400" b="0" baseline="0" dirty="0">
                          <a:solidFill>
                            <a:sysClr val="windowText" lastClr="000000"/>
                          </a:solidFill>
                          <a:latin typeface="Times New Roman" panose="02020603050405020304" pitchFamily="18" charset="0"/>
                          <a:cs typeface="Times New Roman" panose="02020603050405020304" pitchFamily="18" charset="0"/>
                        </a:rPr>
                        <a:t> </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or U-shape small-scale channel structure ;</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Teichichnus</a:t>
                      </a:r>
                      <a:br>
                        <a:rPr lang="en-US" altLang="zh-TW" sz="1400" b="0" i="1" dirty="0">
                          <a:solidFill>
                            <a:sysClr val="windowText" lastClr="000000"/>
                          </a:solidFill>
                          <a:latin typeface="Times New Roman" panose="02020603050405020304" pitchFamily="18" charset="0"/>
                          <a:cs typeface="Times New Roman" panose="02020603050405020304" pitchFamily="18" charset="0"/>
                        </a:rPr>
                      </a:br>
                      <a:r>
                        <a:rPr lang="en-US" altLang="zh-TW" sz="1400" b="0" i="1" dirty="0" err="1">
                          <a:solidFill>
                            <a:sysClr val="windowText" lastClr="000000"/>
                          </a:solidFill>
                          <a:latin typeface="Times New Roman" panose="02020603050405020304" pitchFamily="18" charset="0"/>
                          <a:cs typeface="Times New Roman" panose="02020603050405020304" pitchFamily="18" charset="0"/>
                        </a:rPr>
                        <a:t>Rhizocorallium</a:t>
                      </a:r>
                      <a:br>
                        <a:rPr lang="en-US" altLang="zh-TW" sz="1400" b="0" i="1" dirty="0">
                          <a:solidFill>
                            <a:sysClr val="windowText" lastClr="000000"/>
                          </a:solidFill>
                          <a:latin typeface="Times New Roman" panose="02020603050405020304" pitchFamily="18" charset="0"/>
                          <a:cs typeface="Times New Roman" panose="02020603050405020304" pitchFamily="18" charset="0"/>
                        </a:rPr>
                      </a:br>
                      <a:r>
                        <a:rPr lang="en-US" altLang="zh-TW" sz="1400" b="0" i="1" dirty="0" err="1">
                          <a:solidFill>
                            <a:sysClr val="windowText" lastClr="000000"/>
                          </a:solidFill>
                          <a:latin typeface="Times New Roman" panose="02020603050405020304" pitchFamily="18" charset="0"/>
                          <a:cs typeface="Times New Roman" panose="02020603050405020304" pitchFamily="18" charset="0"/>
                        </a:rPr>
                        <a:t>Palaeophycus</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Schaubcylindrichnus</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Scolicia</a:t>
                      </a:r>
                      <a:endParaRPr lang="en-US" altLang="zh-TW" sz="1400" b="0" i="1" dirty="0">
                        <a:solidFill>
                          <a:sysClr val="windowText" lastClr="000000"/>
                        </a:solidFill>
                        <a:latin typeface="Times New Roman" panose="02020603050405020304" pitchFamily="18" charset="0"/>
                        <a:cs typeface="Times New Roman" panose="02020603050405020304" pitchFamily="18" charset="0"/>
                      </a:endParaRPr>
                    </a:p>
                    <a:p>
                      <a:pPr algn="l"/>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Thallassinoides</a:t>
                      </a:r>
                      <a:endParaRPr lang="zh-TW" altLang="en-US" sz="1400" b="0" i="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May have been induced by turbidity currents triggered by storms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3725100"/>
                  </a:ext>
                </a:extLst>
              </a:tr>
            </a:tbl>
          </a:graphicData>
        </a:graphic>
      </p:graphicFrame>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4832" y="548680"/>
            <a:ext cx="4112179" cy="5976663"/>
          </a:xfrm>
          <a:prstGeom prst="rect">
            <a:avLst/>
          </a:prstGeom>
        </p:spPr>
      </p:pic>
    </p:spTree>
    <p:extLst>
      <p:ext uri="{BB962C8B-B14F-4D97-AF65-F5344CB8AC3E}">
        <p14:creationId xmlns:p14="http://schemas.microsoft.com/office/powerpoint/2010/main" val="2509935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FA700C4F-7B15-4C92-A838-5465600DA6D5}" type="slidenum">
              <a:rPr lang="zh-TW" altLang="en-US" sz="1800" smtClean="0">
                <a:latin typeface="+mj-lt"/>
              </a:rPr>
              <a:pPr/>
              <a:t>6</a:t>
            </a:fld>
            <a:endParaRPr lang="zh-TW" altLang="en-US" sz="1800" dirty="0">
              <a:latin typeface="+mj-lt"/>
            </a:endParaRPr>
          </a:p>
        </p:txBody>
      </p:sp>
      <p:sp>
        <p:nvSpPr>
          <p:cNvPr id="5" name="標題 1"/>
          <p:cNvSpPr txBox="1">
            <a:spLocks/>
          </p:cNvSpPr>
          <p:nvPr/>
        </p:nvSpPr>
        <p:spPr>
          <a:xfrm>
            <a:off x="119337" y="260648"/>
            <a:ext cx="777686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err="1">
                <a:latin typeface="Times New Roman" panose="02020603050405020304" pitchFamily="18" charset="0"/>
                <a:ea typeface="標楷體" panose="03000509000000000000" pitchFamily="65" charset="-120"/>
              </a:rPr>
              <a:t>Lithofacies</a:t>
            </a:r>
            <a:r>
              <a:rPr lang="en-US" altLang="zh-TW" sz="4600" dirty="0">
                <a:latin typeface="Times New Roman" panose="02020603050405020304" pitchFamily="18" charset="0"/>
                <a:ea typeface="標楷體" panose="03000509000000000000" pitchFamily="65" charset="-120"/>
              </a:rPr>
              <a:t> description</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4832" y="548680"/>
            <a:ext cx="4112179" cy="5976663"/>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4080342945"/>
              </p:ext>
            </p:extLst>
          </p:nvPr>
        </p:nvGraphicFramePr>
        <p:xfrm>
          <a:off x="47328" y="1050031"/>
          <a:ext cx="7920880" cy="512064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434390565"/>
                    </a:ext>
                  </a:extLst>
                </a:gridCol>
                <a:gridCol w="2664296">
                  <a:extLst>
                    <a:ext uri="{9D8B030D-6E8A-4147-A177-3AD203B41FA5}">
                      <a16:colId xmlns:a16="http://schemas.microsoft.com/office/drawing/2014/main" val="746864673"/>
                    </a:ext>
                  </a:extLst>
                </a:gridCol>
                <a:gridCol w="1728192">
                  <a:extLst>
                    <a:ext uri="{9D8B030D-6E8A-4147-A177-3AD203B41FA5}">
                      <a16:colId xmlns:a16="http://schemas.microsoft.com/office/drawing/2014/main" val="3084286928"/>
                    </a:ext>
                  </a:extLst>
                </a:gridCol>
                <a:gridCol w="2160240">
                  <a:extLst>
                    <a:ext uri="{9D8B030D-6E8A-4147-A177-3AD203B41FA5}">
                      <a16:colId xmlns:a16="http://schemas.microsoft.com/office/drawing/2014/main" val="3926334417"/>
                    </a:ext>
                  </a:extLst>
                </a:gridCol>
              </a:tblGrid>
              <a:tr h="370840">
                <a:tc>
                  <a:txBody>
                    <a:bodyPr/>
                    <a:lstStyle/>
                    <a:p>
                      <a:r>
                        <a:rPr lang="en-US" altLang="zh-TW" sz="1600" b="0" dirty="0" err="1">
                          <a:solidFill>
                            <a:sysClr val="windowText" lastClr="000000"/>
                          </a:solidFill>
                          <a:latin typeface="Times New Roman" panose="02020603050405020304" pitchFamily="18" charset="0"/>
                          <a:cs typeface="Times New Roman" panose="02020603050405020304" pitchFamily="18" charset="0"/>
                        </a:rPr>
                        <a:t>Lithofacies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zh-TW" sz="1600" b="0" dirty="0">
                          <a:solidFill>
                            <a:sysClr val="windowText" lastClr="000000"/>
                          </a:solidFill>
                          <a:latin typeface="Times New Roman" panose="02020603050405020304" pitchFamily="18" charset="0"/>
                          <a:cs typeface="Times New Roman" panose="02020603050405020304" pitchFamily="18" charset="0"/>
                        </a:rPr>
                        <a:t>Lithology and sedimentary</a:t>
                      </a:r>
                    </a:p>
                    <a:p>
                      <a:r>
                        <a:rPr lang="en-US" altLang="zh-TW" sz="1600" b="0" dirty="0">
                          <a:solidFill>
                            <a:sysClr val="windowText" lastClr="000000"/>
                          </a:solidFill>
                          <a:latin typeface="Times New Roman" panose="02020603050405020304" pitchFamily="18" charset="0"/>
                          <a:cs typeface="Times New Roman" panose="02020603050405020304" pitchFamily="18" charset="0"/>
                        </a:rPr>
                        <a:t>structures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zh-TW" sz="1600" b="0" dirty="0">
                          <a:solidFill>
                            <a:sysClr val="windowText" lastClr="000000"/>
                          </a:solidFill>
                          <a:latin typeface="Times New Roman" panose="02020603050405020304" pitchFamily="18" charset="0"/>
                          <a:cs typeface="Times New Roman" panose="02020603050405020304" pitchFamily="18" charset="0"/>
                        </a:rPr>
                        <a:t>Trace fossils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altLang="zh-TW" sz="1600" b="0" dirty="0">
                          <a:solidFill>
                            <a:sysClr val="windowText" lastClr="000000"/>
                          </a:solidFill>
                          <a:latin typeface="Times New Roman" panose="02020603050405020304" pitchFamily="18" charset="0"/>
                          <a:cs typeface="Times New Roman" panose="02020603050405020304" pitchFamily="18" charset="0"/>
                        </a:rPr>
                        <a:t>Depositional Processes</a:t>
                      </a:r>
                      <a:endParaRPr lang="zh-TW" altLang="en-US" sz="16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60524912"/>
                  </a:ext>
                </a:extLst>
              </a:tr>
              <a:tr h="370840">
                <a:tc>
                  <a:txBody>
                    <a:bodyPr/>
                    <a:lstStyle/>
                    <a:p>
                      <a:r>
                        <a:rPr lang="en-US" altLang="zh-TW" sz="1400" b="1" dirty="0">
                          <a:solidFill>
                            <a:sysClr val="windowText" lastClr="000000"/>
                          </a:solidFill>
                          <a:latin typeface="Times New Roman" panose="02020603050405020304" pitchFamily="18" charset="0"/>
                          <a:cs typeface="Times New Roman" panose="02020603050405020304" pitchFamily="18" charset="0"/>
                        </a:rPr>
                        <a:t>S1</a:t>
                      </a:r>
                      <a:r>
                        <a:rPr lang="en-US" altLang="zh-TW" sz="1400" b="0" dirty="0">
                          <a:solidFill>
                            <a:sysClr val="windowText" lastClr="000000"/>
                          </a:solidFill>
                          <a:latin typeface="Times New Roman" panose="02020603050405020304" pitchFamily="18" charset="0"/>
                          <a:cs typeface="Times New Roman" panose="02020603050405020304" pitchFamily="18" charset="0"/>
                        </a:rPr>
                        <a:t>: Current ripple lamination sandstone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facies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Grain</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size: silt to fine sand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0.5-5m </a:t>
                      </a:r>
                      <a:r>
                        <a:rPr lang="en-US" altLang="zh-TW" sz="1400" b="0" dirty="0">
                          <a:solidFill>
                            <a:sysClr val="windowText" lastClr="000000"/>
                          </a:solidFill>
                          <a:latin typeface="Times New Roman" panose="02020603050405020304" pitchFamily="18" charset="0"/>
                          <a:cs typeface="Times New Roman" panose="02020603050405020304" pitchFamily="18" charset="0"/>
                        </a:rPr>
                        <a:t>thick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bedsets</a:t>
                      </a:r>
                      <a:r>
                        <a:rPr lang="en-US" altLang="zh-TW" sz="1400" b="0"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Current ripple lamination, Load, dewatering structure ;</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small gravel with pyrite nodules ; </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Palaeophycus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Scolicia</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Thallassinoides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Ophiomorpha</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endParaRPr lang="zh-TW" altLang="en-US" sz="1400" b="0" i="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altLang="zh-TW" sz="1400" b="0" dirty="0">
                          <a:solidFill>
                            <a:sysClr val="windowText" lastClr="000000"/>
                          </a:solidFill>
                          <a:latin typeface="Times New Roman" panose="02020603050405020304" pitchFamily="18" charset="0"/>
                          <a:cs typeface="Times New Roman" panose="02020603050405020304" pitchFamily="18" charset="0"/>
                        </a:rPr>
                        <a:t>High energy and</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high sedimentary ratio</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912413"/>
                  </a:ext>
                </a:extLst>
              </a:tr>
              <a:tr h="370840">
                <a:tc>
                  <a:txBody>
                    <a:bodyPr/>
                    <a:lstStyle/>
                    <a:p>
                      <a:r>
                        <a:rPr lang="en-US" altLang="zh-TW" sz="1400" b="1" dirty="0">
                          <a:solidFill>
                            <a:sysClr val="windowText" lastClr="000000"/>
                          </a:solidFill>
                          <a:latin typeface="Times New Roman" panose="02020603050405020304" pitchFamily="18" charset="0"/>
                          <a:cs typeface="Times New Roman" panose="02020603050405020304" pitchFamily="18" charset="0"/>
                        </a:rPr>
                        <a:t>S2</a:t>
                      </a:r>
                      <a:r>
                        <a:rPr lang="en-US" altLang="zh-TW" sz="1400" b="0" dirty="0">
                          <a:solidFill>
                            <a:sysClr val="windowText" lastClr="000000"/>
                          </a:solidFill>
                          <a:latin typeface="Times New Roman" panose="02020603050405020304" pitchFamily="18" charset="0"/>
                          <a:cs typeface="Times New Roman" panose="02020603050405020304" pitchFamily="18" charset="0"/>
                        </a:rPr>
                        <a:t>: Thick-bedded</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bioturbation sandstone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facies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Grain</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size: fine to medium sand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10-50m</a:t>
                      </a:r>
                      <a:r>
                        <a:rPr lang="zh-TW" altLang="en-US" sz="1400" b="0" baseline="0" dirty="0">
                          <a:solidFill>
                            <a:sysClr val="windowText" lastClr="000000"/>
                          </a:solidFill>
                          <a:latin typeface="Times New Roman" panose="02020603050405020304" pitchFamily="18" charset="0"/>
                          <a:cs typeface="Times New Roman" panose="02020603050405020304" pitchFamily="18" charset="0"/>
                        </a:rPr>
                        <a:t> </a:t>
                      </a:r>
                      <a:r>
                        <a:rPr lang="en-US" altLang="zh-TW" sz="1400" b="0" dirty="0">
                          <a:solidFill>
                            <a:sysClr val="windowText" lastClr="000000"/>
                          </a:solidFill>
                          <a:latin typeface="Times New Roman" panose="02020603050405020304" pitchFamily="18" charset="0"/>
                          <a:cs typeface="Times New Roman" panose="02020603050405020304" pitchFamily="18" charset="0"/>
                        </a:rPr>
                        <a:t>thick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bedsets</a:t>
                      </a:r>
                      <a:r>
                        <a:rPr lang="en-US" altLang="zh-TW" sz="1400" b="0"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Visible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bioturbation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Relict current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rippe</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lamination ;</a:t>
                      </a:r>
                    </a:p>
                    <a:p>
                      <a:pPr marL="0" marR="0" indent="0" algn="l" defTabSz="914288" rtl="0" eaLnBrk="1" fontAlgn="auto" latinLnBrk="0" hangingPunct="1">
                        <a:lnSpc>
                          <a:spcPct val="100000"/>
                        </a:lnSpc>
                        <a:spcBef>
                          <a:spcPts val="0"/>
                        </a:spcBef>
                        <a:spcAft>
                          <a:spcPts val="0"/>
                        </a:spcAft>
                        <a:buClrTx/>
                        <a:buSzTx/>
                        <a:buFontTx/>
                        <a:buNone/>
                        <a:tabLst/>
                        <a:defRPr/>
                      </a:pPr>
                      <a:r>
                        <a:rPr lang="en-US" altLang="zh-TW" sz="1400" b="0" dirty="0">
                          <a:solidFill>
                            <a:sysClr val="windowText" lastClr="000000"/>
                          </a:solidFill>
                          <a:latin typeface="Times New Roman" panose="02020603050405020304" pitchFamily="18" charset="0"/>
                          <a:cs typeface="Times New Roman" panose="02020603050405020304" pitchFamily="18" charset="0"/>
                        </a:rPr>
                        <a:t>small gravel with pyrite nodules ;</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p>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Teichichnus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Thallassinoides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Scolicia</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Palaeophycus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Schaubcylindrichnus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Zoophycos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endParaRPr lang="zh-TW" altLang="en-US" sz="1400" b="0" i="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28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b="0" dirty="0" err="1">
                          <a:solidFill>
                            <a:sysClr val="windowText" lastClr="000000"/>
                          </a:solidFill>
                          <a:latin typeface="Times New Roman" panose="02020603050405020304" pitchFamily="18" charset="0"/>
                          <a:cs typeface="Times New Roman" panose="02020603050405020304" pitchFamily="18" charset="0"/>
                        </a:rPr>
                        <a:t>Zoophycos</a:t>
                      </a:r>
                      <a:r>
                        <a:rPr lang="en-US" altLang="zh-TW" sz="1400" b="0" dirty="0">
                          <a:solidFill>
                            <a:sysClr val="windowText" lastClr="000000"/>
                          </a:solidFill>
                          <a:latin typeface="Times New Roman" panose="02020603050405020304" pitchFamily="18" charset="0"/>
                          <a:cs typeface="Times New Roman" panose="02020603050405020304" pitchFamily="18" charset="0"/>
                        </a:rPr>
                        <a:t> and pyrite nodules suggests that the environment was relatively hypoxic initially ;</a:t>
                      </a:r>
                    </a:p>
                    <a:p>
                      <a:pPr marL="0" marR="0" indent="0" algn="l" defTabSz="91428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b="0" dirty="0">
                          <a:solidFill>
                            <a:sysClr val="windowText" lastClr="000000"/>
                          </a:solidFill>
                          <a:latin typeface="Times New Roman" panose="02020603050405020304" pitchFamily="18" charset="0"/>
                          <a:cs typeface="Times New Roman" panose="02020603050405020304" pitchFamily="18" charset="0"/>
                        </a:rPr>
                        <a:t>Sediment was transported to deeper environments by turbidity currents caused by storms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537018"/>
                  </a:ext>
                </a:extLst>
              </a:tr>
              <a:tr h="370840">
                <a:tc>
                  <a:txBody>
                    <a:bodyPr/>
                    <a:lstStyle/>
                    <a:p>
                      <a:r>
                        <a:rPr lang="en-US" altLang="zh-TW" sz="1400" b="1" dirty="0">
                          <a:solidFill>
                            <a:sysClr val="windowText" lastClr="000000"/>
                          </a:solidFill>
                          <a:latin typeface="Times New Roman" panose="02020603050405020304" pitchFamily="18" charset="0"/>
                          <a:cs typeface="Times New Roman" panose="02020603050405020304" pitchFamily="18" charset="0"/>
                        </a:rPr>
                        <a:t>S3</a:t>
                      </a:r>
                      <a:r>
                        <a:rPr lang="en-US" altLang="zh-TW" sz="1400" b="0" dirty="0">
                          <a:solidFill>
                            <a:sysClr val="windowText" lastClr="000000"/>
                          </a:solidFill>
                          <a:latin typeface="Times New Roman" panose="02020603050405020304" pitchFamily="18" charset="0"/>
                          <a:cs typeface="Times New Roman" panose="02020603050405020304" pitchFamily="18" charset="0"/>
                        </a:rPr>
                        <a:t>: Bioturbation siltstone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interbeded</a:t>
                      </a:r>
                      <a:r>
                        <a:rPr lang="en-US" altLang="zh-TW" sz="1400" b="0" dirty="0">
                          <a:solidFill>
                            <a:sysClr val="windowText" lastClr="000000"/>
                          </a:solidFill>
                          <a:latin typeface="Times New Roman" panose="02020603050405020304" pitchFamily="18" charset="0"/>
                          <a:cs typeface="Times New Roman" panose="02020603050405020304" pitchFamily="18" charset="0"/>
                        </a:rPr>
                        <a:t> with fine grain sandstone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facies</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dirty="0">
                          <a:solidFill>
                            <a:sysClr val="windowText" lastClr="000000"/>
                          </a:solidFill>
                          <a:latin typeface="Times New Roman" panose="02020603050405020304" pitchFamily="18" charset="0"/>
                          <a:cs typeface="Times New Roman" panose="02020603050405020304" pitchFamily="18" charset="0"/>
                        </a:rPr>
                        <a:t>Grain</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size: silt to fine sand ;</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About 40m </a:t>
                      </a:r>
                      <a:r>
                        <a:rPr lang="en-US" altLang="zh-TW" sz="1400" b="0" dirty="0">
                          <a:solidFill>
                            <a:sysClr val="windowText" lastClr="000000"/>
                          </a:solidFill>
                          <a:latin typeface="Times New Roman" panose="02020603050405020304" pitchFamily="18" charset="0"/>
                          <a:cs typeface="Times New Roman" panose="02020603050405020304" pitchFamily="18" charset="0"/>
                        </a:rPr>
                        <a:t>thick </a:t>
                      </a:r>
                      <a:r>
                        <a:rPr lang="en-US" altLang="zh-TW" sz="1400" b="0" dirty="0" err="1">
                          <a:solidFill>
                            <a:sysClr val="windowText" lastClr="000000"/>
                          </a:solidFill>
                          <a:latin typeface="Times New Roman" panose="02020603050405020304" pitchFamily="18" charset="0"/>
                          <a:cs typeface="Times New Roman" panose="02020603050405020304" pitchFamily="18" charset="0"/>
                        </a:rPr>
                        <a:t>bedsets</a:t>
                      </a:r>
                      <a:r>
                        <a:rPr lang="en-US" altLang="zh-TW" sz="1400" b="0" dirty="0">
                          <a:solidFill>
                            <a:sysClr val="windowText" lastClr="000000"/>
                          </a:solidFill>
                          <a:latin typeface="Times New Roman" panose="02020603050405020304" pitchFamily="18" charset="0"/>
                          <a:cs typeface="Times New Roman" panose="02020603050405020304" pitchFamily="18" charset="0"/>
                        </a:rPr>
                        <a:t> </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a:t>
                      </a:r>
                    </a:p>
                    <a:p>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Many small-scale </a:t>
                      </a:r>
                      <a:r>
                        <a:rPr lang="en-US" altLang="zh-TW" sz="1400" b="0" baseline="0" dirty="0" err="1">
                          <a:solidFill>
                            <a:sysClr val="windowText" lastClr="000000"/>
                          </a:solidFill>
                          <a:latin typeface="Times New Roman" panose="02020603050405020304" pitchFamily="18" charset="0"/>
                          <a:cs typeface="Times New Roman" panose="02020603050405020304" pitchFamily="18" charset="0"/>
                        </a:rPr>
                        <a:t>synsedimentary</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 deformation, current ripple lamination ; </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Small-scale </a:t>
                      </a:r>
                      <a:r>
                        <a:rPr lang="en-US" altLang="zh-TW" sz="1400" b="0" baseline="0" dirty="0">
                          <a:solidFill>
                            <a:sysClr val="windowText" lastClr="000000"/>
                          </a:solidFill>
                          <a:latin typeface="Times New Roman" panose="02020603050405020304" pitchFamily="18" charset="0"/>
                          <a:cs typeface="Times New Roman" panose="02020603050405020304" pitchFamily="18" charset="0"/>
                        </a:rPr>
                        <a:t>mud clast and mud streak ; </a:t>
                      </a:r>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Palaeophycus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Scolicia</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Rhizocorallium</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dirty="0">
                          <a:solidFill>
                            <a:sysClr val="windowText" lastClr="000000"/>
                          </a:solidFill>
                          <a:latin typeface="Times New Roman" panose="02020603050405020304" pitchFamily="18" charset="0"/>
                          <a:cs typeface="Times New Roman" panose="02020603050405020304" pitchFamily="18" charset="0"/>
                        </a:rPr>
                        <a:t>escape structure</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Ophiomorpha</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p>
                    <a:p>
                      <a:r>
                        <a:rPr lang="en-US" altLang="zh-TW" sz="1400" b="0" i="1" dirty="0" err="1">
                          <a:solidFill>
                            <a:sysClr val="windowText" lastClr="000000"/>
                          </a:solidFill>
                          <a:latin typeface="Times New Roman" panose="02020603050405020304" pitchFamily="18" charset="0"/>
                          <a:cs typeface="Times New Roman" panose="02020603050405020304" pitchFamily="18" charset="0"/>
                        </a:rPr>
                        <a:t>Arenicolites</a:t>
                      </a:r>
                      <a:r>
                        <a:rPr lang="en-US" altLang="zh-TW" sz="1400" b="0" i="1" dirty="0">
                          <a:solidFill>
                            <a:sysClr val="windowText" lastClr="000000"/>
                          </a:solidFill>
                          <a:latin typeface="Times New Roman" panose="02020603050405020304" pitchFamily="18" charset="0"/>
                          <a:cs typeface="Times New Roman" panose="02020603050405020304" pitchFamily="18" charset="0"/>
                        </a:rPr>
                        <a:t> </a:t>
                      </a:r>
                      <a:endParaRPr lang="zh-TW" altLang="en-US" sz="1400" b="0" i="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400" b="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643099"/>
                  </a:ext>
                </a:extLst>
              </a:tr>
            </a:tbl>
          </a:graphicData>
        </a:graphic>
      </p:graphicFrame>
    </p:spTree>
    <p:extLst>
      <p:ext uri="{BB962C8B-B14F-4D97-AF65-F5344CB8AC3E}">
        <p14:creationId xmlns:p14="http://schemas.microsoft.com/office/powerpoint/2010/main" val="174080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G_64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4884" y="1407496"/>
            <a:ext cx="2897489" cy="217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vert="horz" wrap="square" lIns="100803" tIns="50402" rIns="100803" bIns="50402" numCol="1" anchor="ctr" anchorCtr="0" compatLnSpc="1">
            <a:prstTxWarp prst="textNoShape">
              <a:avLst/>
            </a:prstTxWarp>
          </a:bodyPr>
          <a:lstStyle/>
          <a:p>
            <a:fld id="{FA700C4F-7B15-4C92-A838-5465600DA6D5}" type="slidenum">
              <a:rPr lang="zh-TW" altLang="en-US" sz="1800">
                <a:latin typeface="+mj-lt"/>
              </a:rPr>
              <a:pPr/>
              <a:t>7</a:t>
            </a:fld>
            <a:endParaRPr lang="zh-TW" altLang="en-US" sz="1800">
              <a:latin typeface="+mj-lt"/>
            </a:endParaRPr>
          </a:p>
        </p:txBody>
      </p:sp>
      <p:sp>
        <p:nvSpPr>
          <p:cNvPr id="5" name="標題 1"/>
          <p:cNvSpPr txBox="1">
            <a:spLocks/>
          </p:cNvSpPr>
          <p:nvPr/>
        </p:nvSpPr>
        <p:spPr>
          <a:xfrm>
            <a:off x="119337" y="260648"/>
            <a:ext cx="777686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err="1">
                <a:latin typeface="Times New Roman" panose="02020603050405020304" pitchFamily="18" charset="0"/>
                <a:ea typeface="標楷體" panose="03000509000000000000" pitchFamily="65" charset="-120"/>
              </a:rPr>
              <a:t>Lithofacies</a:t>
            </a:r>
            <a:r>
              <a:rPr lang="en-US" altLang="zh-TW" sz="4600" dirty="0">
                <a:latin typeface="Times New Roman" panose="02020603050405020304" pitchFamily="18" charset="0"/>
                <a:ea typeface="標楷體" panose="03000509000000000000" pitchFamily="65" charset="-120"/>
              </a:rPr>
              <a:t> description</a:t>
            </a:r>
          </a:p>
        </p:txBody>
      </p:sp>
      <p:pic>
        <p:nvPicPr>
          <p:cNvPr id="1026" name="Picture 2" descr="IMG_76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27" y="1412776"/>
            <a:ext cx="2908598" cy="21602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IMG_70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4208" y="1413016"/>
            <a:ext cx="2887367" cy="21600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8" descr="IMG_62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27" y="3645024"/>
            <a:ext cx="2908800" cy="21717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3" name="Picture 9" descr="IMG_67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4208" y="3645024"/>
            <a:ext cx="2887367" cy="217170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圖片 16" descr="C:\Users\Freedomlolz\AppData\Local\Microsoft\Windows\INetCache\Content.Word\IMG_683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5104" y="3640073"/>
            <a:ext cx="2887200" cy="2170800"/>
          </a:xfrm>
          <a:prstGeom prst="rect">
            <a:avLst/>
          </a:prstGeom>
          <a:noFill/>
          <a:ln w="6350" cmpd="sng">
            <a:solidFill>
              <a:schemeClr val="tx1"/>
            </a:solidFill>
            <a:miter lim="800000"/>
            <a:headEnd/>
            <a:tailEnd/>
          </a:ln>
          <a:effectLst/>
        </p:spPr>
      </p:pic>
      <p:sp>
        <p:nvSpPr>
          <p:cNvPr id="10" name="橢圓 9"/>
          <p:cNvSpPr/>
          <p:nvPr/>
        </p:nvSpPr>
        <p:spPr>
          <a:xfrm>
            <a:off x="140935" y="1484784"/>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a</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3" name="橢圓 22"/>
          <p:cNvSpPr/>
          <p:nvPr/>
        </p:nvSpPr>
        <p:spPr>
          <a:xfrm>
            <a:off x="3067517" y="1473168"/>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b</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4" name="橢圓 23"/>
          <p:cNvSpPr/>
          <p:nvPr/>
        </p:nvSpPr>
        <p:spPr>
          <a:xfrm>
            <a:off x="6045591" y="1473168"/>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c</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5" name="橢圓 24"/>
          <p:cNvSpPr/>
          <p:nvPr/>
        </p:nvSpPr>
        <p:spPr>
          <a:xfrm>
            <a:off x="140935" y="3717072"/>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d</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6" name="橢圓 25"/>
          <p:cNvSpPr/>
          <p:nvPr/>
        </p:nvSpPr>
        <p:spPr>
          <a:xfrm>
            <a:off x="3067517" y="3705456"/>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e</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7" name="橢圓 26"/>
          <p:cNvSpPr/>
          <p:nvPr/>
        </p:nvSpPr>
        <p:spPr>
          <a:xfrm>
            <a:off x="6045591" y="3705456"/>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f</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8" name="副標題 2"/>
          <p:cNvSpPr txBox="1">
            <a:spLocks/>
          </p:cNvSpPr>
          <p:nvPr/>
        </p:nvSpPr>
        <p:spPr>
          <a:xfrm>
            <a:off x="8868952" y="1412776"/>
            <a:ext cx="3323048" cy="4398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buClr>
                <a:schemeClr val="tx1"/>
              </a:buClr>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Massive mudstone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facies</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b="1" dirty="0">
                <a:latin typeface="Times New Roman" panose="02020603050405020304" pitchFamily="18" charset="0"/>
                <a:ea typeface="標楷體" panose="03000509000000000000" pitchFamily="65" charset="-120"/>
                <a:cs typeface="Times New Roman" panose="02020603050405020304" pitchFamily="18" charset="0"/>
              </a:rPr>
              <a:t>M1</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p>
          <a:p>
            <a:pPr marL="38100" indent="0">
              <a:buClr>
                <a:schemeClr val="tx1"/>
              </a:buClr>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 :  </a:t>
            </a:r>
            <a:r>
              <a:rPr lang="en-US" altLang="zh-TW" sz="1800" dirty="0">
                <a:solidFill>
                  <a:sysClr val="windowText" lastClr="000000"/>
                </a:solidFill>
                <a:latin typeface="Times New Roman" panose="02020603050405020304" pitchFamily="18" charset="0"/>
                <a:cs typeface="Times New Roman" panose="02020603050405020304" pitchFamily="18" charset="0"/>
              </a:rPr>
              <a:t>Massive siltstone </a:t>
            </a:r>
            <a:r>
              <a:rPr lang="en-US" altLang="zh-TW" sz="1800" dirty="0" err="1">
                <a:solidFill>
                  <a:sysClr val="windowText" lastClr="000000"/>
                </a:solidFill>
                <a:latin typeface="Times New Roman" panose="02020603050405020304" pitchFamily="18" charset="0"/>
                <a:cs typeface="Times New Roman" panose="02020603050405020304" pitchFamily="18" charset="0"/>
              </a:rPr>
              <a:t>facies</a:t>
            </a:r>
            <a:r>
              <a:rPr lang="en-US" altLang="zh-TW" sz="1800" dirty="0">
                <a:solidFill>
                  <a:sysClr val="windowText" lastClr="000000"/>
                </a:solidFill>
                <a:latin typeface="Times New Roman" panose="02020603050405020304" pitchFamily="18" charset="0"/>
                <a:cs typeface="Times New Roman" panose="02020603050405020304" pitchFamily="18" charset="0"/>
              </a:rPr>
              <a:t> (</a:t>
            </a:r>
            <a:r>
              <a:rPr lang="en-US" altLang="zh-TW" sz="1800" b="1" dirty="0">
                <a:solidFill>
                  <a:sysClr val="windowText" lastClr="000000"/>
                </a:solidFill>
                <a:latin typeface="Times New Roman" panose="02020603050405020304" pitchFamily="18" charset="0"/>
                <a:cs typeface="Times New Roman" panose="02020603050405020304" pitchFamily="18" charset="0"/>
              </a:rPr>
              <a:t>Z1</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c : Thick-bedded fine grain sandstone with small-scale channel </a:t>
            </a:r>
            <a:r>
              <a:rPr lang="en-US" altLang="zh-TW" sz="1800" dirty="0" err="1">
                <a:solidFill>
                  <a:sysClr val="windowText" lastClr="000000"/>
                </a:solidFill>
                <a:latin typeface="Times New Roman" panose="02020603050405020304" pitchFamily="18" charset="0"/>
                <a:cs typeface="Times New Roman" panose="02020603050405020304" pitchFamily="18" charset="0"/>
              </a:rPr>
              <a:t>facies</a:t>
            </a:r>
            <a:r>
              <a:rPr lang="en-US" altLang="zh-TW" sz="1800" dirty="0">
                <a:solidFill>
                  <a:sysClr val="windowText" lastClr="000000"/>
                </a:solidFill>
                <a:latin typeface="Times New Roman" panose="02020603050405020304" pitchFamily="18" charset="0"/>
                <a:cs typeface="Times New Roman" panose="02020603050405020304" pitchFamily="18" charset="0"/>
              </a:rPr>
              <a:t> (</a:t>
            </a:r>
            <a:r>
              <a:rPr lang="en-US" altLang="zh-TW" sz="1800" b="1" dirty="0">
                <a:solidFill>
                  <a:sysClr val="windowText" lastClr="000000"/>
                </a:solidFill>
                <a:latin typeface="Times New Roman" panose="02020603050405020304" pitchFamily="18" charset="0"/>
                <a:cs typeface="Times New Roman" panose="02020603050405020304" pitchFamily="18" charset="0"/>
              </a:rPr>
              <a:t>Z2</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d : Current ripple lamination sandstone </a:t>
            </a:r>
            <a:r>
              <a:rPr lang="en-US" altLang="zh-TW" sz="1800" dirty="0" err="1">
                <a:solidFill>
                  <a:sysClr val="windowText" lastClr="000000"/>
                </a:solidFill>
                <a:latin typeface="Times New Roman" panose="02020603050405020304" pitchFamily="18" charset="0"/>
                <a:cs typeface="Times New Roman" panose="02020603050405020304" pitchFamily="18" charset="0"/>
              </a:rPr>
              <a:t>facies</a:t>
            </a:r>
            <a:r>
              <a:rPr lang="en-US" altLang="zh-TW" sz="1800" dirty="0">
                <a:solidFill>
                  <a:sysClr val="windowText" lastClr="000000"/>
                </a:solidFill>
                <a:latin typeface="Times New Roman" panose="02020603050405020304" pitchFamily="18" charset="0"/>
                <a:cs typeface="Times New Roman" panose="02020603050405020304" pitchFamily="18" charset="0"/>
              </a:rPr>
              <a:t> (</a:t>
            </a:r>
            <a:r>
              <a:rPr lang="en-US" altLang="zh-TW" sz="1800" b="1" dirty="0">
                <a:solidFill>
                  <a:sysClr val="windowText" lastClr="000000"/>
                </a:solidFill>
                <a:latin typeface="Times New Roman" panose="02020603050405020304" pitchFamily="18" charset="0"/>
                <a:cs typeface="Times New Roman" panose="02020603050405020304" pitchFamily="18" charset="0"/>
              </a:rPr>
              <a:t>S1</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e : Thick-bedded bioturbation sandstone </a:t>
            </a:r>
            <a:r>
              <a:rPr lang="en-US" altLang="zh-TW" sz="1800" dirty="0" err="1">
                <a:solidFill>
                  <a:sysClr val="windowText" lastClr="000000"/>
                </a:solidFill>
                <a:latin typeface="Times New Roman" panose="02020603050405020304" pitchFamily="18" charset="0"/>
                <a:cs typeface="Times New Roman" panose="02020603050405020304" pitchFamily="18" charset="0"/>
              </a:rPr>
              <a:t>facies</a:t>
            </a:r>
            <a:r>
              <a:rPr lang="en-US" altLang="zh-TW" sz="1800" dirty="0">
                <a:solidFill>
                  <a:sysClr val="windowText" lastClr="000000"/>
                </a:solidFill>
                <a:latin typeface="Times New Roman" panose="02020603050405020304" pitchFamily="18" charset="0"/>
                <a:cs typeface="Times New Roman" panose="02020603050405020304" pitchFamily="18" charset="0"/>
              </a:rPr>
              <a:t> (</a:t>
            </a:r>
            <a:r>
              <a:rPr lang="en-US" altLang="zh-TW" sz="1800" b="1" dirty="0">
                <a:solidFill>
                  <a:sysClr val="windowText" lastClr="000000"/>
                </a:solidFill>
                <a:latin typeface="Times New Roman" panose="02020603050405020304" pitchFamily="18" charset="0"/>
                <a:cs typeface="Times New Roman" panose="02020603050405020304" pitchFamily="18" charset="0"/>
              </a:rPr>
              <a:t>S2</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f : Bioturbation siltstone </a:t>
            </a:r>
            <a:r>
              <a:rPr lang="en-US" altLang="zh-TW" sz="1800" dirty="0" err="1">
                <a:solidFill>
                  <a:sysClr val="windowText" lastClr="000000"/>
                </a:solidFill>
                <a:latin typeface="Times New Roman" panose="02020603050405020304" pitchFamily="18" charset="0"/>
                <a:cs typeface="Times New Roman" panose="02020603050405020304" pitchFamily="18" charset="0"/>
              </a:rPr>
              <a:t>interbeded</a:t>
            </a:r>
            <a:r>
              <a:rPr lang="en-US" altLang="zh-TW" sz="1800" dirty="0">
                <a:solidFill>
                  <a:sysClr val="windowText" lastClr="000000"/>
                </a:solidFill>
                <a:latin typeface="Times New Roman" panose="02020603050405020304" pitchFamily="18" charset="0"/>
                <a:cs typeface="Times New Roman" panose="02020603050405020304" pitchFamily="18" charset="0"/>
              </a:rPr>
              <a:t> with fine grain sandstone </a:t>
            </a:r>
            <a:r>
              <a:rPr lang="en-US" altLang="zh-TW" sz="1800" dirty="0" err="1">
                <a:solidFill>
                  <a:sysClr val="windowText" lastClr="000000"/>
                </a:solidFill>
                <a:latin typeface="Times New Roman" panose="02020603050405020304" pitchFamily="18" charset="0"/>
                <a:cs typeface="Times New Roman" panose="02020603050405020304" pitchFamily="18" charset="0"/>
              </a:rPr>
              <a:t>facies</a:t>
            </a:r>
            <a:r>
              <a:rPr lang="en-US" altLang="zh-TW" sz="1800" dirty="0">
                <a:solidFill>
                  <a:sysClr val="windowText" lastClr="000000"/>
                </a:solidFill>
                <a:latin typeface="Times New Roman" panose="02020603050405020304" pitchFamily="18" charset="0"/>
                <a:cs typeface="Times New Roman" panose="02020603050405020304" pitchFamily="18" charset="0"/>
              </a:rPr>
              <a:t> (</a:t>
            </a:r>
            <a:r>
              <a:rPr lang="en-US" altLang="zh-TW" sz="1800" b="1" dirty="0">
                <a:solidFill>
                  <a:sysClr val="windowText" lastClr="000000"/>
                </a:solidFill>
                <a:latin typeface="Times New Roman" panose="02020603050405020304" pitchFamily="18" charset="0"/>
                <a:cs typeface="Times New Roman" panose="02020603050405020304" pitchFamily="18" charset="0"/>
              </a:rPr>
              <a:t>S3</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endParaRPr lang="en-US" altLang="zh-TW" sz="1800" dirty="0">
              <a:solidFill>
                <a:sysClr val="windowText" lastClr="000000"/>
              </a:solidFill>
              <a:latin typeface="Times New Roman" panose="02020603050405020304" pitchFamily="18" charset="0"/>
              <a:cs typeface="Times New Roman" panose="02020603050405020304" pitchFamily="18" charset="0"/>
            </a:endParaRPr>
          </a:p>
          <a:p>
            <a:pPr marL="38100" indent="0">
              <a:buClr>
                <a:schemeClr val="tx1"/>
              </a:buClr>
              <a:buNone/>
            </a:pPr>
            <a:endParaRPr lang="zh-TW" altLang="en-US" sz="1800" dirty="0">
              <a:solidFill>
                <a:sysClr val="windowText" lastClr="000000"/>
              </a:solidFill>
              <a:latin typeface="Times New Roman" panose="02020603050405020304" pitchFamily="18" charset="0"/>
              <a:cs typeface="Times New Roman" panose="02020603050405020304" pitchFamily="18" charset="0"/>
            </a:endParaRPr>
          </a:p>
          <a:p>
            <a:pPr marL="38100" indent="0">
              <a:buClr>
                <a:schemeClr val="tx1"/>
              </a:buClr>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38100" indent="0">
              <a:buClr>
                <a:schemeClr val="tx1"/>
              </a:buClr>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手繪多邊形 10"/>
          <p:cNvSpPr/>
          <p:nvPr/>
        </p:nvSpPr>
        <p:spPr>
          <a:xfrm>
            <a:off x="6617494" y="2557463"/>
            <a:ext cx="1681162" cy="676275"/>
          </a:xfrm>
          <a:custGeom>
            <a:avLst/>
            <a:gdLst>
              <a:gd name="connsiteX0" fmla="*/ 0 w 1681162"/>
              <a:gd name="connsiteY0" fmla="*/ 0 h 676275"/>
              <a:gd name="connsiteX1" fmla="*/ 38100 w 1681162"/>
              <a:gd name="connsiteY1" fmla="*/ 4762 h 676275"/>
              <a:gd name="connsiteX2" fmla="*/ 69056 w 1681162"/>
              <a:gd name="connsiteY2" fmla="*/ 11906 h 676275"/>
              <a:gd name="connsiteX3" fmla="*/ 85725 w 1681162"/>
              <a:gd name="connsiteY3" fmla="*/ 16668 h 676275"/>
              <a:gd name="connsiteX4" fmla="*/ 92869 w 1681162"/>
              <a:gd name="connsiteY4" fmla="*/ 19050 h 676275"/>
              <a:gd name="connsiteX5" fmla="*/ 102394 w 1681162"/>
              <a:gd name="connsiteY5" fmla="*/ 21431 h 676275"/>
              <a:gd name="connsiteX6" fmla="*/ 116681 w 1681162"/>
              <a:gd name="connsiteY6" fmla="*/ 26193 h 676275"/>
              <a:gd name="connsiteX7" fmla="*/ 138112 w 1681162"/>
              <a:gd name="connsiteY7" fmla="*/ 33337 h 676275"/>
              <a:gd name="connsiteX8" fmla="*/ 145256 w 1681162"/>
              <a:gd name="connsiteY8" fmla="*/ 35718 h 676275"/>
              <a:gd name="connsiteX9" fmla="*/ 152400 w 1681162"/>
              <a:gd name="connsiteY9" fmla="*/ 38100 h 676275"/>
              <a:gd name="connsiteX10" fmla="*/ 161925 w 1681162"/>
              <a:gd name="connsiteY10" fmla="*/ 40481 h 676275"/>
              <a:gd name="connsiteX11" fmla="*/ 169069 w 1681162"/>
              <a:gd name="connsiteY11" fmla="*/ 42862 h 676275"/>
              <a:gd name="connsiteX12" fmla="*/ 178594 w 1681162"/>
              <a:gd name="connsiteY12" fmla="*/ 47625 h 676275"/>
              <a:gd name="connsiteX13" fmla="*/ 190500 w 1681162"/>
              <a:gd name="connsiteY13" fmla="*/ 50006 h 676275"/>
              <a:gd name="connsiteX14" fmla="*/ 197644 w 1681162"/>
              <a:gd name="connsiteY14" fmla="*/ 52387 h 676275"/>
              <a:gd name="connsiteX15" fmla="*/ 204787 w 1681162"/>
              <a:gd name="connsiteY15" fmla="*/ 57150 h 676275"/>
              <a:gd name="connsiteX16" fmla="*/ 219075 w 1681162"/>
              <a:gd name="connsiteY16" fmla="*/ 61912 h 676275"/>
              <a:gd name="connsiteX17" fmla="*/ 235744 w 1681162"/>
              <a:gd name="connsiteY17" fmla="*/ 73818 h 676275"/>
              <a:gd name="connsiteX18" fmla="*/ 250031 w 1681162"/>
              <a:gd name="connsiteY18" fmla="*/ 80962 h 676275"/>
              <a:gd name="connsiteX19" fmla="*/ 261937 w 1681162"/>
              <a:gd name="connsiteY19" fmla="*/ 90487 h 676275"/>
              <a:gd name="connsiteX20" fmla="*/ 276225 w 1681162"/>
              <a:gd name="connsiteY20" fmla="*/ 100012 h 676275"/>
              <a:gd name="connsiteX21" fmla="*/ 288131 w 1681162"/>
              <a:gd name="connsiteY21" fmla="*/ 109537 h 676275"/>
              <a:gd name="connsiteX22" fmla="*/ 300037 w 1681162"/>
              <a:gd name="connsiteY22" fmla="*/ 119062 h 676275"/>
              <a:gd name="connsiteX23" fmla="*/ 314325 w 1681162"/>
              <a:gd name="connsiteY23" fmla="*/ 128587 h 676275"/>
              <a:gd name="connsiteX24" fmla="*/ 326231 w 1681162"/>
              <a:gd name="connsiteY24" fmla="*/ 138112 h 676275"/>
              <a:gd name="connsiteX25" fmla="*/ 340519 w 1681162"/>
              <a:gd name="connsiteY25" fmla="*/ 147637 h 676275"/>
              <a:gd name="connsiteX26" fmla="*/ 347662 w 1681162"/>
              <a:gd name="connsiteY26" fmla="*/ 152400 h 676275"/>
              <a:gd name="connsiteX27" fmla="*/ 352425 w 1681162"/>
              <a:gd name="connsiteY27" fmla="*/ 159543 h 676275"/>
              <a:gd name="connsiteX28" fmla="*/ 366712 w 1681162"/>
              <a:gd name="connsiteY28" fmla="*/ 169068 h 676275"/>
              <a:gd name="connsiteX29" fmla="*/ 371475 w 1681162"/>
              <a:gd name="connsiteY29" fmla="*/ 176212 h 676275"/>
              <a:gd name="connsiteX30" fmla="*/ 378619 w 1681162"/>
              <a:gd name="connsiteY30" fmla="*/ 178593 h 676275"/>
              <a:gd name="connsiteX31" fmla="*/ 385762 w 1681162"/>
              <a:gd name="connsiteY31" fmla="*/ 183356 h 676275"/>
              <a:gd name="connsiteX32" fmla="*/ 397669 w 1681162"/>
              <a:gd name="connsiteY32" fmla="*/ 195262 h 676275"/>
              <a:gd name="connsiteX33" fmla="*/ 411956 w 1681162"/>
              <a:gd name="connsiteY33" fmla="*/ 209550 h 676275"/>
              <a:gd name="connsiteX34" fmla="*/ 426244 w 1681162"/>
              <a:gd name="connsiteY34" fmla="*/ 219075 h 676275"/>
              <a:gd name="connsiteX35" fmla="*/ 431006 w 1681162"/>
              <a:gd name="connsiteY35" fmla="*/ 226218 h 676275"/>
              <a:gd name="connsiteX36" fmla="*/ 445294 w 1681162"/>
              <a:gd name="connsiteY36" fmla="*/ 235743 h 676275"/>
              <a:gd name="connsiteX37" fmla="*/ 454819 w 1681162"/>
              <a:gd name="connsiteY37" fmla="*/ 245268 h 676275"/>
              <a:gd name="connsiteX38" fmla="*/ 461962 w 1681162"/>
              <a:gd name="connsiteY38" fmla="*/ 252412 h 676275"/>
              <a:gd name="connsiteX39" fmla="*/ 476250 w 1681162"/>
              <a:gd name="connsiteY39" fmla="*/ 261937 h 676275"/>
              <a:gd name="connsiteX40" fmla="*/ 483394 w 1681162"/>
              <a:gd name="connsiteY40" fmla="*/ 266700 h 676275"/>
              <a:gd name="connsiteX41" fmla="*/ 492919 w 1681162"/>
              <a:gd name="connsiteY41" fmla="*/ 276225 h 676275"/>
              <a:gd name="connsiteX42" fmla="*/ 495300 w 1681162"/>
              <a:gd name="connsiteY42" fmla="*/ 283368 h 676275"/>
              <a:gd name="connsiteX43" fmla="*/ 502444 w 1681162"/>
              <a:gd name="connsiteY43" fmla="*/ 288131 h 676275"/>
              <a:gd name="connsiteX44" fmla="*/ 507206 w 1681162"/>
              <a:gd name="connsiteY44" fmla="*/ 295275 h 676275"/>
              <a:gd name="connsiteX45" fmla="*/ 514350 w 1681162"/>
              <a:gd name="connsiteY45" fmla="*/ 300037 h 676275"/>
              <a:gd name="connsiteX46" fmla="*/ 523875 w 1681162"/>
              <a:gd name="connsiteY46" fmla="*/ 311943 h 676275"/>
              <a:gd name="connsiteX47" fmla="*/ 526256 w 1681162"/>
              <a:gd name="connsiteY47" fmla="*/ 319087 h 676275"/>
              <a:gd name="connsiteX48" fmla="*/ 542925 w 1681162"/>
              <a:gd name="connsiteY48" fmla="*/ 340518 h 676275"/>
              <a:gd name="connsiteX49" fmla="*/ 552450 w 1681162"/>
              <a:gd name="connsiteY49" fmla="*/ 352425 h 676275"/>
              <a:gd name="connsiteX50" fmla="*/ 566737 w 1681162"/>
              <a:gd name="connsiteY50" fmla="*/ 373856 h 676275"/>
              <a:gd name="connsiteX51" fmla="*/ 571500 w 1681162"/>
              <a:gd name="connsiteY51" fmla="*/ 381000 h 676275"/>
              <a:gd name="connsiteX52" fmla="*/ 578644 w 1681162"/>
              <a:gd name="connsiteY52" fmla="*/ 385762 h 676275"/>
              <a:gd name="connsiteX53" fmla="*/ 595312 w 1681162"/>
              <a:gd name="connsiteY53" fmla="*/ 407193 h 676275"/>
              <a:gd name="connsiteX54" fmla="*/ 604837 w 1681162"/>
              <a:gd name="connsiteY54" fmla="*/ 419100 h 676275"/>
              <a:gd name="connsiteX55" fmla="*/ 607219 w 1681162"/>
              <a:gd name="connsiteY55" fmla="*/ 426243 h 676275"/>
              <a:gd name="connsiteX56" fmla="*/ 616744 w 1681162"/>
              <a:gd name="connsiteY56" fmla="*/ 440531 h 676275"/>
              <a:gd name="connsiteX57" fmla="*/ 626269 w 1681162"/>
              <a:gd name="connsiteY57" fmla="*/ 454818 h 676275"/>
              <a:gd name="connsiteX58" fmla="*/ 631031 w 1681162"/>
              <a:gd name="connsiteY58" fmla="*/ 461962 h 676275"/>
              <a:gd name="connsiteX59" fmla="*/ 633412 w 1681162"/>
              <a:gd name="connsiteY59" fmla="*/ 469106 h 676275"/>
              <a:gd name="connsiteX60" fmla="*/ 640556 w 1681162"/>
              <a:gd name="connsiteY60" fmla="*/ 473868 h 676275"/>
              <a:gd name="connsiteX61" fmla="*/ 642937 w 1681162"/>
              <a:gd name="connsiteY61" fmla="*/ 481012 h 676275"/>
              <a:gd name="connsiteX62" fmla="*/ 652462 w 1681162"/>
              <a:gd name="connsiteY62" fmla="*/ 495300 h 676275"/>
              <a:gd name="connsiteX63" fmla="*/ 654844 w 1681162"/>
              <a:gd name="connsiteY63" fmla="*/ 502443 h 676275"/>
              <a:gd name="connsiteX64" fmla="*/ 664369 w 1681162"/>
              <a:gd name="connsiteY64" fmla="*/ 516731 h 676275"/>
              <a:gd name="connsiteX65" fmla="*/ 676275 w 1681162"/>
              <a:gd name="connsiteY65" fmla="*/ 538162 h 676275"/>
              <a:gd name="connsiteX66" fmla="*/ 683419 w 1681162"/>
              <a:gd name="connsiteY66" fmla="*/ 542925 h 676275"/>
              <a:gd name="connsiteX67" fmla="*/ 697706 w 1681162"/>
              <a:gd name="connsiteY67" fmla="*/ 571500 h 676275"/>
              <a:gd name="connsiteX68" fmla="*/ 702469 w 1681162"/>
              <a:gd name="connsiteY68" fmla="*/ 578643 h 676275"/>
              <a:gd name="connsiteX69" fmla="*/ 709612 w 1681162"/>
              <a:gd name="connsiteY69" fmla="*/ 583406 h 676275"/>
              <a:gd name="connsiteX70" fmla="*/ 716756 w 1681162"/>
              <a:gd name="connsiteY70" fmla="*/ 597693 h 676275"/>
              <a:gd name="connsiteX71" fmla="*/ 723900 w 1681162"/>
              <a:gd name="connsiteY71" fmla="*/ 602456 h 676275"/>
              <a:gd name="connsiteX72" fmla="*/ 733425 w 1681162"/>
              <a:gd name="connsiteY72" fmla="*/ 611981 h 676275"/>
              <a:gd name="connsiteX73" fmla="*/ 742950 w 1681162"/>
              <a:gd name="connsiteY73" fmla="*/ 621506 h 676275"/>
              <a:gd name="connsiteX74" fmla="*/ 752475 w 1681162"/>
              <a:gd name="connsiteY74" fmla="*/ 631031 h 676275"/>
              <a:gd name="connsiteX75" fmla="*/ 757237 w 1681162"/>
              <a:gd name="connsiteY75" fmla="*/ 638175 h 676275"/>
              <a:gd name="connsiteX76" fmla="*/ 771525 w 1681162"/>
              <a:gd name="connsiteY76" fmla="*/ 647700 h 676275"/>
              <a:gd name="connsiteX77" fmla="*/ 785812 w 1681162"/>
              <a:gd name="connsiteY77" fmla="*/ 657225 h 676275"/>
              <a:gd name="connsiteX78" fmla="*/ 792956 w 1681162"/>
              <a:gd name="connsiteY78" fmla="*/ 661987 h 676275"/>
              <a:gd name="connsiteX79" fmla="*/ 800100 w 1681162"/>
              <a:gd name="connsiteY79" fmla="*/ 666750 h 676275"/>
              <a:gd name="connsiteX80" fmla="*/ 821531 w 1681162"/>
              <a:gd name="connsiteY80" fmla="*/ 673893 h 676275"/>
              <a:gd name="connsiteX81" fmla="*/ 828675 w 1681162"/>
              <a:gd name="connsiteY81" fmla="*/ 676275 h 676275"/>
              <a:gd name="connsiteX82" fmla="*/ 862012 w 1681162"/>
              <a:gd name="connsiteY82" fmla="*/ 673893 h 676275"/>
              <a:gd name="connsiteX83" fmla="*/ 876300 w 1681162"/>
              <a:gd name="connsiteY83" fmla="*/ 669131 h 676275"/>
              <a:gd name="connsiteX84" fmla="*/ 883444 w 1681162"/>
              <a:gd name="connsiteY84" fmla="*/ 664368 h 676275"/>
              <a:gd name="connsiteX85" fmla="*/ 890587 w 1681162"/>
              <a:gd name="connsiteY85" fmla="*/ 661987 h 676275"/>
              <a:gd name="connsiteX86" fmla="*/ 902494 w 1681162"/>
              <a:gd name="connsiteY86" fmla="*/ 652462 h 676275"/>
              <a:gd name="connsiteX87" fmla="*/ 914400 w 1681162"/>
              <a:gd name="connsiteY87" fmla="*/ 640556 h 676275"/>
              <a:gd name="connsiteX88" fmla="*/ 921544 w 1681162"/>
              <a:gd name="connsiteY88" fmla="*/ 635793 h 676275"/>
              <a:gd name="connsiteX89" fmla="*/ 935831 w 1681162"/>
              <a:gd name="connsiteY89" fmla="*/ 614362 h 676275"/>
              <a:gd name="connsiteX90" fmla="*/ 940594 w 1681162"/>
              <a:gd name="connsiteY90" fmla="*/ 607218 h 676275"/>
              <a:gd name="connsiteX91" fmla="*/ 947737 w 1681162"/>
              <a:gd name="connsiteY91" fmla="*/ 602456 h 676275"/>
              <a:gd name="connsiteX92" fmla="*/ 957262 w 1681162"/>
              <a:gd name="connsiteY92" fmla="*/ 590550 h 676275"/>
              <a:gd name="connsiteX93" fmla="*/ 959644 w 1681162"/>
              <a:gd name="connsiteY93" fmla="*/ 583406 h 676275"/>
              <a:gd name="connsiteX94" fmla="*/ 966787 w 1681162"/>
              <a:gd name="connsiteY94" fmla="*/ 576262 h 676275"/>
              <a:gd name="connsiteX95" fmla="*/ 976312 w 1681162"/>
              <a:gd name="connsiteY95" fmla="*/ 561975 h 676275"/>
              <a:gd name="connsiteX96" fmla="*/ 981075 w 1681162"/>
              <a:gd name="connsiteY96" fmla="*/ 554831 h 676275"/>
              <a:gd name="connsiteX97" fmla="*/ 988219 w 1681162"/>
              <a:gd name="connsiteY97" fmla="*/ 550068 h 676275"/>
              <a:gd name="connsiteX98" fmla="*/ 997744 w 1681162"/>
              <a:gd name="connsiteY98" fmla="*/ 540543 h 676275"/>
              <a:gd name="connsiteX99" fmla="*/ 1000125 w 1681162"/>
              <a:gd name="connsiteY99" fmla="*/ 533400 h 676275"/>
              <a:gd name="connsiteX100" fmla="*/ 1007269 w 1681162"/>
              <a:gd name="connsiteY100" fmla="*/ 528637 h 676275"/>
              <a:gd name="connsiteX101" fmla="*/ 1014412 w 1681162"/>
              <a:gd name="connsiteY101" fmla="*/ 521493 h 676275"/>
              <a:gd name="connsiteX102" fmla="*/ 1019175 w 1681162"/>
              <a:gd name="connsiteY102" fmla="*/ 514350 h 676275"/>
              <a:gd name="connsiteX103" fmla="*/ 1026319 w 1681162"/>
              <a:gd name="connsiteY103" fmla="*/ 511968 h 676275"/>
              <a:gd name="connsiteX104" fmla="*/ 1031081 w 1681162"/>
              <a:gd name="connsiteY104" fmla="*/ 504825 h 676275"/>
              <a:gd name="connsiteX105" fmla="*/ 1045369 w 1681162"/>
              <a:gd name="connsiteY105" fmla="*/ 495300 h 676275"/>
              <a:gd name="connsiteX106" fmla="*/ 1050131 w 1681162"/>
              <a:gd name="connsiteY106" fmla="*/ 488156 h 676275"/>
              <a:gd name="connsiteX107" fmla="*/ 1064419 w 1681162"/>
              <a:gd name="connsiteY107" fmla="*/ 478631 h 676275"/>
              <a:gd name="connsiteX108" fmla="*/ 1069181 w 1681162"/>
              <a:gd name="connsiteY108" fmla="*/ 471487 h 676275"/>
              <a:gd name="connsiteX109" fmla="*/ 1083469 w 1681162"/>
              <a:gd name="connsiteY109" fmla="*/ 461962 h 676275"/>
              <a:gd name="connsiteX110" fmla="*/ 1090612 w 1681162"/>
              <a:gd name="connsiteY110" fmla="*/ 457200 h 676275"/>
              <a:gd name="connsiteX111" fmla="*/ 1112044 w 1681162"/>
              <a:gd name="connsiteY111" fmla="*/ 442912 h 676275"/>
              <a:gd name="connsiteX112" fmla="*/ 1119187 w 1681162"/>
              <a:gd name="connsiteY112" fmla="*/ 438150 h 676275"/>
              <a:gd name="connsiteX113" fmla="*/ 1126331 w 1681162"/>
              <a:gd name="connsiteY113" fmla="*/ 435768 h 676275"/>
              <a:gd name="connsiteX114" fmla="*/ 1133475 w 1681162"/>
              <a:gd name="connsiteY114" fmla="*/ 428625 h 676275"/>
              <a:gd name="connsiteX115" fmla="*/ 1140619 w 1681162"/>
              <a:gd name="connsiteY115" fmla="*/ 426243 h 676275"/>
              <a:gd name="connsiteX116" fmla="*/ 1154906 w 1681162"/>
              <a:gd name="connsiteY116" fmla="*/ 416718 h 676275"/>
              <a:gd name="connsiteX117" fmla="*/ 1162050 w 1681162"/>
              <a:gd name="connsiteY117" fmla="*/ 411956 h 676275"/>
              <a:gd name="connsiteX118" fmla="*/ 1169194 w 1681162"/>
              <a:gd name="connsiteY118" fmla="*/ 404812 h 676275"/>
              <a:gd name="connsiteX119" fmla="*/ 1176337 w 1681162"/>
              <a:gd name="connsiteY119" fmla="*/ 402431 h 676275"/>
              <a:gd name="connsiteX120" fmla="*/ 1183481 w 1681162"/>
              <a:gd name="connsiteY120" fmla="*/ 397668 h 676275"/>
              <a:gd name="connsiteX121" fmla="*/ 1195387 w 1681162"/>
              <a:gd name="connsiteY121" fmla="*/ 385762 h 676275"/>
              <a:gd name="connsiteX122" fmla="*/ 1207294 w 1681162"/>
              <a:gd name="connsiteY122" fmla="*/ 373856 h 676275"/>
              <a:gd name="connsiteX123" fmla="*/ 1221581 w 1681162"/>
              <a:gd name="connsiteY123" fmla="*/ 364331 h 676275"/>
              <a:gd name="connsiteX124" fmla="*/ 1233487 w 1681162"/>
              <a:gd name="connsiteY124" fmla="*/ 354806 h 676275"/>
              <a:gd name="connsiteX125" fmla="*/ 1238250 w 1681162"/>
              <a:gd name="connsiteY125" fmla="*/ 347662 h 676275"/>
              <a:gd name="connsiteX126" fmla="*/ 1252537 w 1681162"/>
              <a:gd name="connsiteY126" fmla="*/ 335756 h 676275"/>
              <a:gd name="connsiteX127" fmla="*/ 1266825 w 1681162"/>
              <a:gd name="connsiteY127" fmla="*/ 321468 h 676275"/>
              <a:gd name="connsiteX128" fmla="*/ 1281112 w 1681162"/>
              <a:gd name="connsiteY128" fmla="*/ 309562 h 676275"/>
              <a:gd name="connsiteX129" fmla="*/ 1295400 w 1681162"/>
              <a:gd name="connsiteY129" fmla="*/ 300037 h 676275"/>
              <a:gd name="connsiteX130" fmla="*/ 1314450 w 1681162"/>
              <a:gd name="connsiteY130" fmla="*/ 283368 h 676275"/>
              <a:gd name="connsiteX131" fmla="*/ 1321594 w 1681162"/>
              <a:gd name="connsiteY131" fmla="*/ 278606 h 676275"/>
              <a:gd name="connsiteX132" fmla="*/ 1331119 w 1681162"/>
              <a:gd name="connsiteY132" fmla="*/ 269081 h 676275"/>
              <a:gd name="connsiteX133" fmla="*/ 1343025 w 1681162"/>
              <a:gd name="connsiteY133" fmla="*/ 259556 h 676275"/>
              <a:gd name="connsiteX134" fmla="*/ 1347787 w 1681162"/>
              <a:gd name="connsiteY134" fmla="*/ 252412 h 676275"/>
              <a:gd name="connsiteX135" fmla="*/ 1354931 w 1681162"/>
              <a:gd name="connsiteY135" fmla="*/ 250031 h 676275"/>
              <a:gd name="connsiteX136" fmla="*/ 1362075 w 1681162"/>
              <a:gd name="connsiteY136" fmla="*/ 245268 h 676275"/>
              <a:gd name="connsiteX137" fmla="*/ 1369219 w 1681162"/>
              <a:gd name="connsiteY137" fmla="*/ 238125 h 676275"/>
              <a:gd name="connsiteX138" fmla="*/ 1381125 w 1681162"/>
              <a:gd name="connsiteY138" fmla="*/ 230981 h 676275"/>
              <a:gd name="connsiteX139" fmla="*/ 1397794 w 1681162"/>
              <a:gd name="connsiteY139" fmla="*/ 219075 h 676275"/>
              <a:gd name="connsiteX140" fmla="*/ 1402556 w 1681162"/>
              <a:gd name="connsiteY140" fmla="*/ 211931 h 676275"/>
              <a:gd name="connsiteX141" fmla="*/ 1409700 w 1681162"/>
              <a:gd name="connsiteY141" fmla="*/ 209550 h 676275"/>
              <a:gd name="connsiteX142" fmla="*/ 1419225 w 1681162"/>
              <a:gd name="connsiteY142" fmla="*/ 202406 h 676275"/>
              <a:gd name="connsiteX143" fmla="*/ 1428750 w 1681162"/>
              <a:gd name="connsiteY143" fmla="*/ 197643 h 676275"/>
              <a:gd name="connsiteX144" fmla="*/ 1450181 w 1681162"/>
              <a:gd name="connsiteY144" fmla="*/ 180975 h 676275"/>
              <a:gd name="connsiteX145" fmla="*/ 1457325 w 1681162"/>
              <a:gd name="connsiteY145" fmla="*/ 176212 h 676275"/>
              <a:gd name="connsiteX146" fmla="*/ 1469231 w 1681162"/>
              <a:gd name="connsiteY146" fmla="*/ 169068 h 676275"/>
              <a:gd name="connsiteX147" fmla="*/ 1473994 w 1681162"/>
              <a:gd name="connsiteY147" fmla="*/ 161925 h 676275"/>
              <a:gd name="connsiteX148" fmla="*/ 1497806 w 1681162"/>
              <a:gd name="connsiteY148" fmla="*/ 147637 h 676275"/>
              <a:gd name="connsiteX149" fmla="*/ 1516856 w 1681162"/>
              <a:gd name="connsiteY149" fmla="*/ 133350 h 676275"/>
              <a:gd name="connsiteX150" fmla="*/ 1526381 w 1681162"/>
              <a:gd name="connsiteY150" fmla="*/ 128587 h 676275"/>
              <a:gd name="connsiteX151" fmla="*/ 1535906 w 1681162"/>
              <a:gd name="connsiteY151" fmla="*/ 121443 h 676275"/>
              <a:gd name="connsiteX152" fmla="*/ 1543050 w 1681162"/>
              <a:gd name="connsiteY152" fmla="*/ 116681 h 676275"/>
              <a:gd name="connsiteX153" fmla="*/ 1552575 w 1681162"/>
              <a:gd name="connsiteY153" fmla="*/ 109537 h 676275"/>
              <a:gd name="connsiteX154" fmla="*/ 1559719 w 1681162"/>
              <a:gd name="connsiteY154" fmla="*/ 102393 h 676275"/>
              <a:gd name="connsiteX155" fmla="*/ 1581150 w 1681162"/>
              <a:gd name="connsiteY155" fmla="*/ 88106 h 676275"/>
              <a:gd name="connsiteX156" fmla="*/ 1588294 w 1681162"/>
              <a:gd name="connsiteY156" fmla="*/ 83343 h 676275"/>
              <a:gd name="connsiteX157" fmla="*/ 1602581 w 1681162"/>
              <a:gd name="connsiteY157" fmla="*/ 71437 h 676275"/>
              <a:gd name="connsiteX158" fmla="*/ 1614487 w 1681162"/>
              <a:gd name="connsiteY158" fmla="*/ 61912 h 676275"/>
              <a:gd name="connsiteX159" fmla="*/ 1626394 w 1681162"/>
              <a:gd name="connsiteY159" fmla="*/ 52387 h 676275"/>
              <a:gd name="connsiteX160" fmla="*/ 1633537 w 1681162"/>
              <a:gd name="connsiteY160" fmla="*/ 47625 h 676275"/>
              <a:gd name="connsiteX161" fmla="*/ 1647825 w 1681162"/>
              <a:gd name="connsiteY161" fmla="*/ 33337 h 676275"/>
              <a:gd name="connsiteX162" fmla="*/ 1654969 w 1681162"/>
              <a:gd name="connsiteY162" fmla="*/ 30956 h 676275"/>
              <a:gd name="connsiteX163" fmla="*/ 1669256 w 1681162"/>
              <a:gd name="connsiteY163" fmla="*/ 21431 h 676275"/>
              <a:gd name="connsiteX164" fmla="*/ 1674019 w 1681162"/>
              <a:gd name="connsiteY164" fmla="*/ 14287 h 676275"/>
              <a:gd name="connsiteX165" fmla="*/ 1681162 w 1681162"/>
              <a:gd name="connsiteY165" fmla="*/ 11906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681162" h="676275">
                <a:moveTo>
                  <a:pt x="0" y="0"/>
                </a:moveTo>
                <a:cubicBezTo>
                  <a:pt x="8275" y="827"/>
                  <a:pt x="28256" y="2301"/>
                  <a:pt x="38100" y="4762"/>
                </a:cubicBezTo>
                <a:cubicBezTo>
                  <a:pt x="72968" y="13479"/>
                  <a:pt x="30359" y="6379"/>
                  <a:pt x="69056" y="11906"/>
                </a:cubicBezTo>
                <a:cubicBezTo>
                  <a:pt x="86205" y="17622"/>
                  <a:pt x="64768" y="10680"/>
                  <a:pt x="85725" y="16668"/>
                </a:cubicBezTo>
                <a:cubicBezTo>
                  <a:pt x="88139" y="17358"/>
                  <a:pt x="90455" y="18360"/>
                  <a:pt x="92869" y="19050"/>
                </a:cubicBezTo>
                <a:cubicBezTo>
                  <a:pt x="96016" y="19949"/>
                  <a:pt x="99259" y="20491"/>
                  <a:pt x="102394" y="21431"/>
                </a:cubicBezTo>
                <a:cubicBezTo>
                  <a:pt x="107202" y="22873"/>
                  <a:pt x="111919" y="24606"/>
                  <a:pt x="116681" y="26193"/>
                </a:cubicBezTo>
                <a:lnTo>
                  <a:pt x="138112" y="33337"/>
                </a:lnTo>
                <a:lnTo>
                  <a:pt x="145256" y="35718"/>
                </a:lnTo>
                <a:cubicBezTo>
                  <a:pt x="147637" y="36512"/>
                  <a:pt x="149965" y="37491"/>
                  <a:pt x="152400" y="38100"/>
                </a:cubicBezTo>
                <a:cubicBezTo>
                  <a:pt x="155575" y="38894"/>
                  <a:pt x="158778" y="39582"/>
                  <a:pt x="161925" y="40481"/>
                </a:cubicBezTo>
                <a:cubicBezTo>
                  <a:pt x="164339" y="41171"/>
                  <a:pt x="166762" y="41873"/>
                  <a:pt x="169069" y="42862"/>
                </a:cubicBezTo>
                <a:cubicBezTo>
                  <a:pt x="172332" y="44260"/>
                  <a:pt x="175226" y="46502"/>
                  <a:pt x="178594" y="47625"/>
                </a:cubicBezTo>
                <a:cubicBezTo>
                  <a:pt x="182434" y="48905"/>
                  <a:pt x="186574" y="49024"/>
                  <a:pt x="190500" y="50006"/>
                </a:cubicBezTo>
                <a:cubicBezTo>
                  <a:pt x="192935" y="50615"/>
                  <a:pt x="195263" y="51593"/>
                  <a:pt x="197644" y="52387"/>
                </a:cubicBezTo>
                <a:cubicBezTo>
                  <a:pt x="200025" y="53975"/>
                  <a:pt x="202172" y="55988"/>
                  <a:pt x="204787" y="57150"/>
                </a:cubicBezTo>
                <a:cubicBezTo>
                  <a:pt x="209375" y="59189"/>
                  <a:pt x="219075" y="61912"/>
                  <a:pt x="219075" y="61912"/>
                </a:cubicBezTo>
                <a:cubicBezTo>
                  <a:pt x="221239" y="63535"/>
                  <a:pt x="232257" y="72074"/>
                  <a:pt x="235744" y="73818"/>
                </a:cubicBezTo>
                <a:cubicBezTo>
                  <a:pt x="255461" y="83677"/>
                  <a:pt x="229557" y="67314"/>
                  <a:pt x="250031" y="80962"/>
                </a:cubicBezTo>
                <a:cubicBezTo>
                  <a:pt x="258832" y="94162"/>
                  <a:pt x="249759" y="83722"/>
                  <a:pt x="261937" y="90487"/>
                </a:cubicBezTo>
                <a:cubicBezTo>
                  <a:pt x="266941" y="93267"/>
                  <a:pt x="276225" y="100012"/>
                  <a:pt x="276225" y="100012"/>
                </a:cubicBezTo>
                <a:cubicBezTo>
                  <a:pt x="289870" y="120483"/>
                  <a:pt x="271702" y="96394"/>
                  <a:pt x="288131" y="109537"/>
                </a:cubicBezTo>
                <a:cubicBezTo>
                  <a:pt x="303519" y="121847"/>
                  <a:pt x="282082" y="113077"/>
                  <a:pt x="300037" y="119062"/>
                </a:cubicBezTo>
                <a:cubicBezTo>
                  <a:pt x="304800" y="122237"/>
                  <a:pt x="311150" y="123824"/>
                  <a:pt x="314325" y="128587"/>
                </a:cubicBezTo>
                <a:cubicBezTo>
                  <a:pt x="320479" y="137820"/>
                  <a:pt x="316372" y="134826"/>
                  <a:pt x="326231" y="138112"/>
                </a:cubicBezTo>
                <a:lnTo>
                  <a:pt x="340519" y="147637"/>
                </a:lnTo>
                <a:lnTo>
                  <a:pt x="347662" y="152400"/>
                </a:lnTo>
                <a:cubicBezTo>
                  <a:pt x="349250" y="154781"/>
                  <a:pt x="350271" y="157659"/>
                  <a:pt x="352425" y="159543"/>
                </a:cubicBezTo>
                <a:cubicBezTo>
                  <a:pt x="356733" y="163312"/>
                  <a:pt x="366712" y="169068"/>
                  <a:pt x="366712" y="169068"/>
                </a:cubicBezTo>
                <a:cubicBezTo>
                  <a:pt x="368300" y="171449"/>
                  <a:pt x="369240" y="174424"/>
                  <a:pt x="371475" y="176212"/>
                </a:cubicBezTo>
                <a:cubicBezTo>
                  <a:pt x="373435" y="177780"/>
                  <a:pt x="376374" y="177470"/>
                  <a:pt x="378619" y="178593"/>
                </a:cubicBezTo>
                <a:cubicBezTo>
                  <a:pt x="381179" y="179873"/>
                  <a:pt x="383381" y="181768"/>
                  <a:pt x="385762" y="183356"/>
                </a:cubicBezTo>
                <a:cubicBezTo>
                  <a:pt x="398466" y="202411"/>
                  <a:pt x="381790" y="179383"/>
                  <a:pt x="397669" y="195262"/>
                </a:cubicBezTo>
                <a:cubicBezTo>
                  <a:pt x="414822" y="212415"/>
                  <a:pt x="386011" y="191389"/>
                  <a:pt x="411956" y="209550"/>
                </a:cubicBezTo>
                <a:cubicBezTo>
                  <a:pt x="416645" y="212832"/>
                  <a:pt x="426244" y="219075"/>
                  <a:pt x="426244" y="219075"/>
                </a:cubicBezTo>
                <a:cubicBezTo>
                  <a:pt x="427831" y="221456"/>
                  <a:pt x="428852" y="224334"/>
                  <a:pt x="431006" y="226218"/>
                </a:cubicBezTo>
                <a:cubicBezTo>
                  <a:pt x="435314" y="229987"/>
                  <a:pt x="445294" y="235743"/>
                  <a:pt x="445294" y="235743"/>
                </a:cubicBezTo>
                <a:cubicBezTo>
                  <a:pt x="449829" y="249351"/>
                  <a:pt x="443933" y="238010"/>
                  <a:pt x="454819" y="245268"/>
                </a:cubicBezTo>
                <a:cubicBezTo>
                  <a:pt x="457621" y="247136"/>
                  <a:pt x="459304" y="250345"/>
                  <a:pt x="461962" y="252412"/>
                </a:cubicBezTo>
                <a:cubicBezTo>
                  <a:pt x="466480" y="255926"/>
                  <a:pt x="471487" y="258762"/>
                  <a:pt x="476250" y="261937"/>
                </a:cubicBezTo>
                <a:lnTo>
                  <a:pt x="483394" y="266700"/>
                </a:lnTo>
                <a:cubicBezTo>
                  <a:pt x="489743" y="285746"/>
                  <a:pt x="480220" y="263526"/>
                  <a:pt x="492919" y="276225"/>
                </a:cubicBezTo>
                <a:cubicBezTo>
                  <a:pt x="494694" y="278000"/>
                  <a:pt x="493732" y="281408"/>
                  <a:pt x="495300" y="283368"/>
                </a:cubicBezTo>
                <a:cubicBezTo>
                  <a:pt x="497088" y="285603"/>
                  <a:pt x="500063" y="286543"/>
                  <a:pt x="502444" y="288131"/>
                </a:cubicBezTo>
                <a:cubicBezTo>
                  <a:pt x="504031" y="290512"/>
                  <a:pt x="505182" y="293251"/>
                  <a:pt x="507206" y="295275"/>
                </a:cubicBezTo>
                <a:cubicBezTo>
                  <a:pt x="509230" y="297299"/>
                  <a:pt x="512562" y="297802"/>
                  <a:pt x="514350" y="300037"/>
                </a:cubicBezTo>
                <a:cubicBezTo>
                  <a:pt x="527495" y="316468"/>
                  <a:pt x="503402" y="298296"/>
                  <a:pt x="523875" y="311943"/>
                </a:cubicBezTo>
                <a:cubicBezTo>
                  <a:pt x="524669" y="314324"/>
                  <a:pt x="525037" y="316893"/>
                  <a:pt x="526256" y="319087"/>
                </a:cubicBezTo>
                <a:cubicBezTo>
                  <a:pt x="533377" y="331906"/>
                  <a:pt x="534246" y="331841"/>
                  <a:pt x="542925" y="340518"/>
                </a:cubicBezTo>
                <a:cubicBezTo>
                  <a:pt x="548286" y="356604"/>
                  <a:pt x="540851" y="339169"/>
                  <a:pt x="552450" y="352425"/>
                </a:cubicBezTo>
                <a:cubicBezTo>
                  <a:pt x="552460" y="352437"/>
                  <a:pt x="564352" y="370278"/>
                  <a:pt x="566737" y="373856"/>
                </a:cubicBezTo>
                <a:cubicBezTo>
                  <a:pt x="568325" y="376237"/>
                  <a:pt x="569119" y="379413"/>
                  <a:pt x="571500" y="381000"/>
                </a:cubicBezTo>
                <a:lnTo>
                  <a:pt x="578644" y="385762"/>
                </a:lnTo>
                <a:cubicBezTo>
                  <a:pt x="590037" y="402852"/>
                  <a:pt x="584122" y="396003"/>
                  <a:pt x="595312" y="407193"/>
                </a:cubicBezTo>
                <a:cubicBezTo>
                  <a:pt x="601299" y="425148"/>
                  <a:pt x="592528" y="403714"/>
                  <a:pt x="604837" y="419100"/>
                </a:cubicBezTo>
                <a:cubicBezTo>
                  <a:pt x="606405" y="421060"/>
                  <a:pt x="606000" y="424049"/>
                  <a:pt x="607219" y="426243"/>
                </a:cubicBezTo>
                <a:cubicBezTo>
                  <a:pt x="609999" y="431247"/>
                  <a:pt x="613569" y="435768"/>
                  <a:pt x="616744" y="440531"/>
                </a:cubicBezTo>
                <a:lnTo>
                  <a:pt x="626269" y="454818"/>
                </a:lnTo>
                <a:cubicBezTo>
                  <a:pt x="627857" y="457199"/>
                  <a:pt x="630126" y="459247"/>
                  <a:pt x="631031" y="461962"/>
                </a:cubicBezTo>
                <a:cubicBezTo>
                  <a:pt x="631825" y="464343"/>
                  <a:pt x="631844" y="467146"/>
                  <a:pt x="633412" y="469106"/>
                </a:cubicBezTo>
                <a:cubicBezTo>
                  <a:pt x="635200" y="471341"/>
                  <a:pt x="638175" y="472281"/>
                  <a:pt x="640556" y="473868"/>
                </a:cubicBezTo>
                <a:cubicBezTo>
                  <a:pt x="641350" y="476249"/>
                  <a:pt x="641718" y="478818"/>
                  <a:pt x="642937" y="481012"/>
                </a:cubicBezTo>
                <a:cubicBezTo>
                  <a:pt x="645717" y="486016"/>
                  <a:pt x="650651" y="489870"/>
                  <a:pt x="652462" y="495300"/>
                </a:cubicBezTo>
                <a:cubicBezTo>
                  <a:pt x="653256" y="497681"/>
                  <a:pt x="653625" y="500249"/>
                  <a:pt x="654844" y="502443"/>
                </a:cubicBezTo>
                <a:cubicBezTo>
                  <a:pt x="657624" y="507447"/>
                  <a:pt x="664369" y="516731"/>
                  <a:pt x="664369" y="516731"/>
                </a:cubicBezTo>
                <a:cubicBezTo>
                  <a:pt x="666850" y="524176"/>
                  <a:pt x="669256" y="533482"/>
                  <a:pt x="676275" y="538162"/>
                </a:cubicBezTo>
                <a:lnTo>
                  <a:pt x="683419" y="542925"/>
                </a:lnTo>
                <a:cubicBezTo>
                  <a:pt x="689990" y="562640"/>
                  <a:pt x="685398" y="553038"/>
                  <a:pt x="697706" y="571500"/>
                </a:cubicBezTo>
                <a:cubicBezTo>
                  <a:pt x="699293" y="573881"/>
                  <a:pt x="700088" y="577055"/>
                  <a:pt x="702469" y="578643"/>
                </a:cubicBezTo>
                <a:lnTo>
                  <a:pt x="709612" y="583406"/>
                </a:lnTo>
                <a:cubicBezTo>
                  <a:pt x="711549" y="589215"/>
                  <a:pt x="712141" y="593078"/>
                  <a:pt x="716756" y="597693"/>
                </a:cubicBezTo>
                <a:cubicBezTo>
                  <a:pt x="718780" y="599717"/>
                  <a:pt x="721519" y="600868"/>
                  <a:pt x="723900" y="602456"/>
                </a:cubicBezTo>
                <a:cubicBezTo>
                  <a:pt x="730249" y="621507"/>
                  <a:pt x="720725" y="599281"/>
                  <a:pt x="733425" y="611981"/>
                </a:cubicBezTo>
                <a:cubicBezTo>
                  <a:pt x="746125" y="624681"/>
                  <a:pt x="723899" y="615157"/>
                  <a:pt x="742950" y="621506"/>
                </a:cubicBezTo>
                <a:cubicBezTo>
                  <a:pt x="748145" y="637093"/>
                  <a:pt x="740929" y="621794"/>
                  <a:pt x="752475" y="631031"/>
                </a:cubicBezTo>
                <a:cubicBezTo>
                  <a:pt x="754710" y="632819"/>
                  <a:pt x="755083" y="636290"/>
                  <a:pt x="757237" y="638175"/>
                </a:cubicBezTo>
                <a:cubicBezTo>
                  <a:pt x="761545" y="641944"/>
                  <a:pt x="766762" y="644525"/>
                  <a:pt x="771525" y="647700"/>
                </a:cubicBezTo>
                <a:lnTo>
                  <a:pt x="785812" y="657225"/>
                </a:lnTo>
                <a:lnTo>
                  <a:pt x="792956" y="661987"/>
                </a:lnTo>
                <a:cubicBezTo>
                  <a:pt x="795337" y="663575"/>
                  <a:pt x="797385" y="665845"/>
                  <a:pt x="800100" y="666750"/>
                </a:cubicBezTo>
                <a:lnTo>
                  <a:pt x="821531" y="673893"/>
                </a:lnTo>
                <a:lnTo>
                  <a:pt x="828675" y="676275"/>
                </a:lnTo>
                <a:cubicBezTo>
                  <a:pt x="839787" y="675481"/>
                  <a:pt x="850995" y="675546"/>
                  <a:pt x="862012" y="673893"/>
                </a:cubicBezTo>
                <a:cubicBezTo>
                  <a:pt x="866977" y="673148"/>
                  <a:pt x="876300" y="669131"/>
                  <a:pt x="876300" y="669131"/>
                </a:cubicBezTo>
                <a:cubicBezTo>
                  <a:pt x="878681" y="667543"/>
                  <a:pt x="880884" y="665648"/>
                  <a:pt x="883444" y="664368"/>
                </a:cubicBezTo>
                <a:cubicBezTo>
                  <a:pt x="885689" y="663246"/>
                  <a:pt x="888627" y="663555"/>
                  <a:pt x="890587" y="661987"/>
                </a:cubicBezTo>
                <a:cubicBezTo>
                  <a:pt x="905973" y="649678"/>
                  <a:pt x="884540" y="658446"/>
                  <a:pt x="902494" y="652462"/>
                </a:cubicBezTo>
                <a:cubicBezTo>
                  <a:pt x="921540" y="639764"/>
                  <a:pt x="898526" y="656430"/>
                  <a:pt x="914400" y="640556"/>
                </a:cubicBezTo>
                <a:cubicBezTo>
                  <a:pt x="916424" y="638532"/>
                  <a:pt x="919163" y="637381"/>
                  <a:pt x="921544" y="635793"/>
                </a:cubicBezTo>
                <a:lnTo>
                  <a:pt x="935831" y="614362"/>
                </a:lnTo>
                <a:cubicBezTo>
                  <a:pt x="937419" y="611981"/>
                  <a:pt x="938213" y="608806"/>
                  <a:pt x="940594" y="607218"/>
                </a:cubicBezTo>
                <a:lnTo>
                  <a:pt x="947737" y="602456"/>
                </a:lnTo>
                <a:cubicBezTo>
                  <a:pt x="953725" y="584498"/>
                  <a:pt x="944952" y="605937"/>
                  <a:pt x="957262" y="590550"/>
                </a:cubicBezTo>
                <a:cubicBezTo>
                  <a:pt x="958830" y="588590"/>
                  <a:pt x="958252" y="585495"/>
                  <a:pt x="959644" y="583406"/>
                </a:cubicBezTo>
                <a:cubicBezTo>
                  <a:pt x="961512" y="580604"/>
                  <a:pt x="964720" y="578920"/>
                  <a:pt x="966787" y="576262"/>
                </a:cubicBezTo>
                <a:cubicBezTo>
                  <a:pt x="970301" y="571744"/>
                  <a:pt x="973137" y="566737"/>
                  <a:pt x="976312" y="561975"/>
                </a:cubicBezTo>
                <a:cubicBezTo>
                  <a:pt x="977900" y="559594"/>
                  <a:pt x="978694" y="556419"/>
                  <a:pt x="981075" y="554831"/>
                </a:cubicBezTo>
                <a:lnTo>
                  <a:pt x="988219" y="550068"/>
                </a:lnTo>
                <a:cubicBezTo>
                  <a:pt x="994568" y="531022"/>
                  <a:pt x="985045" y="553242"/>
                  <a:pt x="997744" y="540543"/>
                </a:cubicBezTo>
                <a:cubicBezTo>
                  <a:pt x="999519" y="538768"/>
                  <a:pt x="998557" y="535360"/>
                  <a:pt x="1000125" y="533400"/>
                </a:cubicBezTo>
                <a:cubicBezTo>
                  <a:pt x="1001913" y="531165"/>
                  <a:pt x="1005070" y="530469"/>
                  <a:pt x="1007269" y="528637"/>
                </a:cubicBezTo>
                <a:cubicBezTo>
                  <a:pt x="1009856" y="526481"/>
                  <a:pt x="1012256" y="524080"/>
                  <a:pt x="1014412" y="521493"/>
                </a:cubicBezTo>
                <a:cubicBezTo>
                  <a:pt x="1016244" y="519295"/>
                  <a:pt x="1016940" y="516138"/>
                  <a:pt x="1019175" y="514350"/>
                </a:cubicBezTo>
                <a:cubicBezTo>
                  <a:pt x="1021135" y="512782"/>
                  <a:pt x="1023938" y="512762"/>
                  <a:pt x="1026319" y="511968"/>
                </a:cubicBezTo>
                <a:cubicBezTo>
                  <a:pt x="1027906" y="509587"/>
                  <a:pt x="1028927" y="506709"/>
                  <a:pt x="1031081" y="504825"/>
                </a:cubicBezTo>
                <a:cubicBezTo>
                  <a:pt x="1035389" y="501056"/>
                  <a:pt x="1045369" y="495300"/>
                  <a:pt x="1045369" y="495300"/>
                </a:cubicBezTo>
                <a:cubicBezTo>
                  <a:pt x="1046956" y="492919"/>
                  <a:pt x="1047977" y="490041"/>
                  <a:pt x="1050131" y="488156"/>
                </a:cubicBezTo>
                <a:cubicBezTo>
                  <a:pt x="1054439" y="484387"/>
                  <a:pt x="1064419" y="478631"/>
                  <a:pt x="1064419" y="478631"/>
                </a:cubicBezTo>
                <a:cubicBezTo>
                  <a:pt x="1066006" y="476250"/>
                  <a:pt x="1067027" y="473372"/>
                  <a:pt x="1069181" y="471487"/>
                </a:cubicBezTo>
                <a:cubicBezTo>
                  <a:pt x="1073489" y="467718"/>
                  <a:pt x="1078706" y="465137"/>
                  <a:pt x="1083469" y="461962"/>
                </a:cubicBezTo>
                <a:lnTo>
                  <a:pt x="1090612" y="457200"/>
                </a:lnTo>
                <a:lnTo>
                  <a:pt x="1112044" y="442912"/>
                </a:lnTo>
                <a:cubicBezTo>
                  <a:pt x="1114425" y="441325"/>
                  <a:pt x="1116472" y="439055"/>
                  <a:pt x="1119187" y="438150"/>
                </a:cubicBezTo>
                <a:lnTo>
                  <a:pt x="1126331" y="435768"/>
                </a:lnTo>
                <a:cubicBezTo>
                  <a:pt x="1128712" y="433387"/>
                  <a:pt x="1130673" y="430493"/>
                  <a:pt x="1133475" y="428625"/>
                </a:cubicBezTo>
                <a:cubicBezTo>
                  <a:pt x="1135564" y="427233"/>
                  <a:pt x="1138425" y="427462"/>
                  <a:pt x="1140619" y="426243"/>
                </a:cubicBezTo>
                <a:cubicBezTo>
                  <a:pt x="1145622" y="423463"/>
                  <a:pt x="1150144" y="419893"/>
                  <a:pt x="1154906" y="416718"/>
                </a:cubicBezTo>
                <a:cubicBezTo>
                  <a:pt x="1157287" y="415131"/>
                  <a:pt x="1160026" y="413980"/>
                  <a:pt x="1162050" y="411956"/>
                </a:cubicBezTo>
                <a:cubicBezTo>
                  <a:pt x="1164431" y="409575"/>
                  <a:pt x="1166392" y="406680"/>
                  <a:pt x="1169194" y="404812"/>
                </a:cubicBezTo>
                <a:cubicBezTo>
                  <a:pt x="1171282" y="403420"/>
                  <a:pt x="1173956" y="403225"/>
                  <a:pt x="1176337" y="402431"/>
                </a:cubicBezTo>
                <a:cubicBezTo>
                  <a:pt x="1178718" y="400843"/>
                  <a:pt x="1181457" y="399692"/>
                  <a:pt x="1183481" y="397668"/>
                </a:cubicBezTo>
                <a:cubicBezTo>
                  <a:pt x="1199360" y="381791"/>
                  <a:pt x="1176335" y="398466"/>
                  <a:pt x="1195387" y="385762"/>
                </a:cubicBezTo>
                <a:cubicBezTo>
                  <a:pt x="1204121" y="372662"/>
                  <a:pt x="1195385" y="383780"/>
                  <a:pt x="1207294" y="373856"/>
                </a:cubicBezTo>
                <a:cubicBezTo>
                  <a:pt x="1219186" y="363946"/>
                  <a:pt x="1209025" y="368516"/>
                  <a:pt x="1221581" y="364331"/>
                </a:cubicBezTo>
                <a:cubicBezTo>
                  <a:pt x="1235232" y="343855"/>
                  <a:pt x="1217055" y="367952"/>
                  <a:pt x="1233487" y="354806"/>
                </a:cubicBezTo>
                <a:cubicBezTo>
                  <a:pt x="1235722" y="353018"/>
                  <a:pt x="1236418" y="349861"/>
                  <a:pt x="1238250" y="347662"/>
                </a:cubicBezTo>
                <a:cubicBezTo>
                  <a:pt x="1249886" y="333699"/>
                  <a:pt x="1240494" y="346461"/>
                  <a:pt x="1252537" y="335756"/>
                </a:cubicBezTo>
                <a:cubicBezTo>
                  <a:pt x="1257571" y="331281"/>
                  <a:pt x="1261221" y="325204"/>
                  <a:pt x="1266825" y="321468"/>
                </a:cubicBezTo>
                <a:cubicBezTo>
                  <a:pt x="1292344" y="304458"/>
                  <a:pt x="1253621" y="330944"/>
                  <a:pt x="1281112" y="309562"/>
                </a:cubicBezTo>
                <a:cubicBezTo>
                  <a:pt x="1285630" y="306048"/>
                  <a:pt x="1295400" y="300037"/>
                  <a:pt x="1295400" y="300037"/>
                </a:cubicBezTo>
                <a:cubicBezTo>
                  <a:pt x="1303337" y="288131"/>
                  <a:pt x="1297781" y="294480"/>
                  <a:pt x="1314450" y="283368"/>
                </a:cubicBezTo>
                <a:lnTo>
                  <a:pt x="1321594" y="278606"/>
                </a:lnTo>
                <a:cubicBezTo>
                  <a:pt x="1326789" y="263019"/>
                  <a:pt x="1319573" y="278318"/>
                  <a:pt x="1331119" y="269081"/>
                </a:cubicBezTo>
                <a:cubicBezTo>
                  <a:pt x="1346506" y="256771"/>
                  <a:pt x="1325068" y="265541"/>
                  <a:pt x="1343025" y="259556"/>
                </a:cubicBezTo>
                <a:cubicBezTo>
                  <a:pt x="1344612" y="257175"/>
                  <a:pt x="1345552" y="254200"/>
                  <a:pt x="1347787" y="252412"/>
                </a:cubicBezTo>
                <a:cubicBezTo>
                  <a:pt x="1349747" y="250844"/>
                  <a:pt x="1352686" y="251154"/>
                  <a:pt x="1354931" y="250031"/>
                </a:cubicBezTo>
                <a:cubicBezTo>
                  <a:pt x="1357491" y="248751"/>
                  <a:pt x="1359876" y="247100"/>
                  <a:pt x="1362075" y="245268"/>
                </a:cubicBezTo>
                <a:cubicBezTo>
                  <a:pt x="1364662" y="243112"/>
                  <a:pt x="1366525" y="240145"/>
                  <a:pt x="1369219" y="238125"/>
                </a:cubicBezTo>
                <a:cubicBezTo>
                  <a:pt x="1372922" y="235348"/>
                  <a:pt x="1377422" y="233758"/>
                  <a:pt x="1381125" y="230981"/>
                </a:cubicBezTo>
                <a:cubicBezTo>
                  <a:pt x="1400429" y="216503"/>
                  <a:pt x="1375085" y="230428"/>
                  <a:pt x="1397794" y="219075"/>
                </a:cubicBezTo>
                <a:cubicBezTo>
                  <a:pt x="1399381" y="216694"/>
                  <a:pt x="1400321" y="213719"/>
                  <a:pt x="1402556" y="211931"/>
                </a:cubicBezTo>
                <a:cubicBezTo>
                  <a:pt x="1404516" y="210363"/>
                  <a:pt x="1407521" y="210795"/>
                  <a:pt x="1409700" y="209550"/>
                </a:cubicBezTo>
                <a:cubicBezTo>
                  <a:pt x="1413146" y="207581"/>
                  <a:pt x="1415860" y="204510"/>
                  <a:pt x="1419225" y="202406"/>
                </a:cubicBezTo>
                <a:cubicBezTo>
                  <a:pt x="1422235" y="200525"/>
                  <a:pt x="1425978" y="199861"/>
                  <a:pt x="1428750" y="197643"/>
                </a:cubicBezTo>
                <a:cubicBezTo>
                  <a:pt x="1451694" y="179287"/>
                  <a:pt x="1434083" y="186340"/>
                  <a:pt x="1450181" y="180975"/>
                </a:cubicBezTo>
                <a:cubicBezTo>
                  <a:pt x="1452562" y="179387"/>
                  <a:pt x="1454898" y="177729"/>
                  <a:pt x="1457325" y="176212"/>
                </a:cubicBezTo>
                <a:cubicBezTo>
                  <a:pt x="1461250" y="173759"/>
                  <a:pt x="1465717" y="172080"/>
                  <a:pt x="1469231" y="169068"/>
                </a:cubicBezTo>
                <a:cubicBezTo>
                  <a:pt x="1471404" y="167206"/>
                  <a:pt x="1471840" y="163809"/>
                  <a:pt x="1473994" y="161925"/>
                </a:cubicBezTo>
                <a:cubicBezTo>
                  <a:pt x="1492883" y="145398"/>
                  <a:pt x="1482139" y="158082"/>
                  <a:pt x="1497806" y="147637"/>
                </a:cubicBezTo>
                <a:cubicBezTo>
                  <a:pt x="1504410" y="143234"/>
                  <a:pt x="1509757" y="136900"/>
                  <a:pt x="1516856" y="133350"/>
                </a:cubicBezTo>
                <a:cubicBezTo>
                  <a:pt x="1520031" y="131762"/>
                  <a:pt x="1523371" y="130468"/>
                  <a:pt x="1526381" y="128587"/>
                </a:cubicBezTo>
                <a:cubicBezTo>
                  <a:pt x="1529746" y="126483"/>
                  <a:pt x="1532676" y="123750"/>
                  <a:pt x="1535906" y="121443"/>
                </a:cubicBezTo>
                <a:cubicBezTo>
                  <a:pt x="1538235" y="119780"/>
                  <a:pt x="1540721" y="118344"/>
                  <a:pt x="1543050" y="116681"/>
                </a:cubicBezTo>
                <a:cubicBezTo>
                  <a:pt x="1546280" y="114374"/>
                  <a:pt x="1549562" y="112120"/>
                  <a:pt x="1552575" y="109537"/>
                </a:cubicBezTo>
                <a:cubicBezTo>
                  <a:pt x="1555132" y="107345"/>
                  <a:pt x="1557061" y="104461"/>
                  <a:pt x="1559719" y="102393"/>
                </a:cubicBezTo>
                <a:cubicBezTo>
                  <a:pt x="1559741" y="102376"/>
                  <a:pt x="1577567" y="90495"/>
                  <a:pt x="1581150" y="88106"/>
                </a:cubicBezTo>
                <a:cubicBezTo>
                  <a:pt x="1583531" y="86518"/>
                  <a:pt x="1586270" y="85367"/>
                  <a:pt x="1588294" y="83343"/>
                </a:cubicBezTo>
                <a:cubicBezTo>
                  <a:pt x="1597461" y="74176"/>
                  <a:pt x="1592635" y="78068"/>
                  <a:pt x="1602581" y="71437"/>
                </a:cubicBezTo>
                <a:cubicBezTo>
                  <a:pt x="1616232" y="50961"/>
                  <a:pt x="1598055" y="75058"/>
                  <a:pt x="1614487" y="61912"/>
                </a:cubicBezTo>
                <a:cubicBezTo>
                  <a:pt x="1629873" y="49603"/>
                  <a:pt x="1608440" y="58371"/>
                  <a:pt x="1626394" y="52387"/>
                </a:cubicBezTo>
                <a:cubicBezTo>
                  <a:pt x="1628775" y="50800"/>
                  <a:pt x="1631398" y="49526"/>
                  <a:pt x="1633537" y="47625"/>
                </a:cubicBezTo>
                <a:cubicBezTo>
                  <a:pt x="1638571" y="43150"/>
                  <a:pt x="1641435" y="35467"/>
                  <a:pt x="1647825" y="33337"/>
                </a:cubicBezTo>
                <a:lnTo>
                  <a:pt x="1654969" y="30956"/>
                </a:lnTo>
                <a:cubicBezTo>
                  <a:pt x="1659731" y="27781"/>
                  <a:pt x="1666081" y="26193"/>
                  <a:pt x="1669256" y="21431"/>
                </a:cubicBezTo>
                <a:cubicBezTo>
                  <a:pt x="1670844" y="19050"/>
                  <a:pt x="1671784" y="16075"/>
                  <a:pt x="1674019" y="14287"/>
                </a:cubicBezTo>
                <a:cubicBezTo>
                  <a:pt x="1675979" y="12719"/>
                  <a:pt x="1681162" y="11906"/>
                  <a:pt x="1681162" y="11906"/>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6019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56428" y="1407496"/>
            <a:ext cx="2894400" cy="217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vert="horz" wrap="square" lIns="100803" tIns="50402" rIns="100803" bIns="50402" numCol="1" anchor="ctr" anchorCtr="0" compatLnSpc="1">
            <a:prstTxWarp prst="textNoShape">
              <a:avLst/>
            </a:prstTxWarp>
          </a:bodyPr>
          <a:lstStyle/>
          <a:p>
            <a:fld id="{FA700C4F-7B15-4C92-A838-5465600DA6D5}" type="slidenum">
              <a:rPr lang="zh-TW" altLang="en-US" sz="1800">
                <a:latin typeface="+mj-lt"/>
              </a:rPr>
              <a:pPr/>
              <a:t>8</a:t>
            </a:fld>
            <a:endParaRPr lang="zh-TW" altLang="en-US" sz="1800" dirty="0">
              <a:latin typeface="+mj-lt"/>
            </a:endParaRPr>
          </a:p>
        </p:txBody>
      </p:sp>
      <p:sp>
        <p:nvSpPr>
          <p:cNvPr id="5" name="標題 1"/>
          <p:cNvSpPr txBox="1">
            <a:spLocks/>
          </p:cNvSpPr>
          <p:nvPr/>
        </p:nvSpPr>
        <p:spPr>
          <a:xfrm>
            <a:off x="119337" y="260648"/>
            <a:ext cx="7776863" cy="648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100">
              <a:buClr>
                <a:schemeClr val="tx1"/>
              </a:buClr>
            </a:pPr>
            <a:r>
              <a:rPr lang="en-US" altLang="zh-TW" sz="4600" dirty="0">
                <a:latin typeface="Times New Roman" panose="02020603050405020304" pitchFamily="18" charset="0"/>
                <a:ea typeface="標楷體" panose="03000509000000000000" pitchFamily="65" charset="-120"/>
              </a:rPr>
              <a:t>Results</a:t>
            </a:r>
            <a:r>
              <a:rPr lang="zh-TW" altLang="en-US" sz="4600" dirty="0">
                <a:latin typeface="Times New Roman" panose="02020603050405020304" pitchFamily="18" charset="0"/>
                <a:ea typeface="標楷體" panose="03000509000000000000" pitchFamily="65" charset="-120"/>
              </a:rPr>
              <a:t>─</a:t>
            </a:r>
            <a:r>
              <a:rPr lang="en-US" altLang="zh-TW" sz="4600" dirty="0" err="1">
                <a:latin typeface="Times New Roman" panose="02020603050405020304" pitchFamily="18" charset="0"/>
                <a:ea typeface="標楷體" panose="03000509000000000000" pitchFamily="65" charset="-120"/>
              </a:rPr>
              <a:t>Lithofacies</a:t>
            </a:r>
            <a:r>
              <a:rPr lang="en-US" altLang="zh-TW" sz="4600" dirty="0">
                <a:latin typeface="Times New Roman" panose="02020603050405020304" pitchFamily="18" charset="0"/>
                <a:ea typeface="標楷體" panose="03000509000000000000" pitchFamily="65" charset="-120"/>
              </a:rPr>
              <a:t> description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066" y="1412776"/>
            <a:ext cx="2880320" cy="21602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17891" y="1413016"/>
            <a:ext cx="2880000" cy="21600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526" y="3645024"/>
            <a:ext cx="2895601" cy="21717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14208" y="3648112"/>
            <a:ext cx="2887367" cy="21655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bwMode="auto">
          <a:xfrm>
            <a:off x="5945104" y="3642773"/>
            <a:ext cx="2887200" cy="2165400"/>
          </a:xfrm>
          <a:prstGeom prst="rect">
            <a:avLst/>
          </a:prstGeom>
          <a:noFill/>
          <a:ln w="6350" cmpd="sng">
            <a:solidFill>
              <a:schemeClr val="tx1"/>
            </a:solidFill>
            <a:miter lim="800000"/>
            <a:headEnd/>
            <a:tailEnd/>
          </a:ln>
          <a:effectLst/>
        </p:spPr>
      </p:pic>
      <p:sp>
        <p:nvSpPr>
          <p:cNvPr id="10" name="橢圓 9"/>
          <p:cNvSpPr/>
          <p:nvPr/>
        </p:nvSpPr>
        <p:spPr>
          <a:xfrm>
            <a:off x="140935" y="1484784"/>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a</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3" name="橢圓 22"/>
          <p:cNvSpPr/>
          <p:nvPr/>
        </p:nvSpPr>
        <p:spPr>
          <a:xfrm>
            <a:off x="3067517" y="1473168"/>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b</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4" name="橢圓 23"/>
          <p:cNvSpPr/>
          <p:nvPr/>
        </p:nvSpPr>
        <p:spPr>
          <a:xfrm>
            <a:off x="6045591" y="1473168"/>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c</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5" name="橢圓 24"/>
          <p:cNvSpPr/>
          <p:nvPr/>
        </p:nvSpPr>
        <p:spPr>
          <a:xfrm>
            <a:off x="140935" y="3717072"/>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d</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6" name="橢圓 25"/>
          <p:cNvSpPr/>
          <p:nvPr/>
        </p:nvSpPr>
        <p:spPr>
          <a:xfrm>
            <a:off x="3067517" y="3705456"/>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e</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7" name="橢圓 26"/>
          <p:cNvSpPr/>
          <p:nvPr/>
        </p:nvSpPr>
        <p:spPr>
          <a:xfrm>
            <a:off x="6045591" y="3705456"/>
            <a:ext cx="360000" cy="360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lang="en-US" altLang="zh-TW" sz="2400" dirty="0">
                <a:solidFill>
                  <a:sysClr val="windowText" lastClr="000000"/>
                </a:solidFill>
                <a:latin typeface="Times New Roman" panose="02020603050405020304" pitchFamily="18" charset="0"/>
                <a:cs typeface="Times New Roman" panose="02020603050405020304" pitchFamily="18" charset="0"/>
              </a:rPr>
              <a:t>f</a:t>
            </a:r>
            <a:endParaRPr lang="zh-TW" alt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8" name="副標題 2"/>
          <p:cNvSpPr txBox="1">
            <a:spLocks/>
          </p:cNvSpPr>
          <p:nvPr/>
        </p:nvSpPr>
        <p:spPr>
          <a:xfrm>
            <a:off x="8868952" y="1412776"/>
            <a:ext cx="3323048" cy="4398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 indent="0">
              <a:buClr>
                <a:schemeClr val="tx1"/>
              </a:buClr>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i="1" dirty="0" err="1">
                <a:latin typeface="Times New Roman" panose="02020603050405020304" pitchFamily="18" charset="0"/>
                <a:ea typeface="標楷體" panose="03000509000000000000" pitchFamily="65" charset="-120"/>
                <a:cs typeface="Times New Roman" panose="02020603050405020304" pitchFamily="18" charset="0"/>
              </a:rPr>
              <a:t>Schaubcylindrichnus</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dirty="0" err="1">
                <a:latin typeface="Times New Roman" panose="02020603050405020304" pitchFamily="18" charset="0"/>
                <a:ea typeface="標楷體" panose="03000509000000000000" pitchFamily="65" charset="-120"/>
                <a:cs typeface="Times New Roman" panose="02020603050405020304" pitchFamily="18" charset="0"/>
              </a:rPr>
              <a:t>Sch</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p>
          <a:p>
            <a:pPr marL="38100" indent="0">
              <a:buClr>
                <a:schemeClr val="tx1"/>
              </a:buClr>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 :  </a:t>
            </a:r>
            <a:r>
              <a:rPr lang="en-US" altLang="zh-TW" sz="1800" i="1" dirty="0" err="1">
                <a:solidFill>
                  <a:sysClr val="windowText" lastClr="000000"/>
                </a:solidFill>
                <a:latin typeface="Times New Roman" panose="02020603050405020304" pitchFamily="18" charset="0"/>
                <a:cs typeface="Times New Roman" panose="02020603050405020304" pitchFamily="18" charset="0"/>
              </a:rPr>
              <a:t>Scolicia</a:t>
            </a:r>
            <a:r>
              <a:rPr lang="en-US" altLang="zh-TW" sz="1800" i="1" dirty="0">
                <a:solidFill>
                  <a:sysClr val="windowText" lastClr="000000"/>
                </a:solidFill>
                <a:latin typeface="Times New Roman" panose="02020603050405020304" pitchFamily="18" charset="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r>
              <a:rPr lang="en-US" altLang="zh-TW" sz="1800" b="1" dirty="0" err="1">
                <a:solidFill>
                  <a:sysClr val="windowText" lastClr="000000"/>
                </a:solidFill>
                <a:latin typeface="Times New Roman" panose="02020603050405020304" pitchFamily="18" charset="0"/>
                <a:cs typeface="Times New Roman" panose="02020603050405020304" pitchFamily="18" charset="0"/>
              </a:rPr>
              <a:t>Sc</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c : </a:t>
            </a:r>
            <a:r>
              <a:rPr lang="en-US" altLang="zh-TW" sz="1800" i="1" dirty="0" err="1">
                <a:solidFill>
                  <a:sysClr val="windowText" lastClr="000000"/>
                </a:solidFill>
                <a:latin typeface="Times New Roman" panose="02020603050405020304" pitchFamily="18" charset="0"/>
                <a:cs typeface="Times New Roman" panose="02020603050405020304" pitchFamily="18" charset="0"/>
              </a:rPr>
              <a:t>Zoophycos</a:t>
            </a:r>
            <a:r>
              <a:rPr lang="en-US" altLang="zh-TW" sz="1800" i="1" dirty="0">
                <a:solidFill>
                  <a:sysClr val="windowText" lastClr="000000"/>
                </a:solidFill>
                <a:latin typeface="Times New Roman" panose="02020603050405020304" pitchFamily="18" charset="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r>
              <a:rPr lang="en-US" altLang="zh-TW" sz="1800" b="1" dirty="0">
                <a:solidFill>
                  <a:sysClr val="windowText" lastClr="000000"/>
                </a:solidFill>
                <a:latin typeface="Times New Roman" panose="02020603050405020304" pitchFamily="18" charset="0"/>
                <a:cs typeface="Times New Roman" panose="02020603050405020304" pitchFamily="18" charset="0"/>
              </a:rPr>
              <a:t>Zo</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d : </a:t>
            </a:r>
            <a:r>
              <a:rPr lang="en-US" altLang="zh-TW" sz="1800" i="1" dirty="0" err="1">
                <a:solidFill>
                  <a:sysClr val="windowText" lastClr="000000"/>
                </a:solidFill>
                <a:latin typeface="Times New Roman" panose="02020603050405020304" pitchFamily="18" charset="0"/>
                <a:cs typeface="Times New Roman" panose="02020603050405020304" pitchFamily="18" charset="0"/>
              </a:rPr>
              <a:t>Teichichnus</a:t>
            </a:r>
            <a:r>
              <a:rPr lang="en-US" altLang="zh-TW" sz="1800" i="1" dirty="0">
                <a:solidFill>
                  <a:sysClr val="windowText" lastClr="000000"/>
                </a:solidFill>
                <a:latin typeface="Times New Roman" panose="02020603050405020304" pitchFamily="18" charset="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r>
              <a:rPr lang="en-US" altLang="zh-TW" sz="1800" b="1" dirty="0" err="1">
                <a:solidFill>
                  <a:sysClr val="windowText" lastClr="000000"/>
                </a:solidFill>
                <a:latin typeface="Times New Roman" panose="02020603050405020304" pitchFamily="18" charset="0"/>
                <a:cs typeface="Times New Roman" panose="02020603050405020304" pitchFamily="18" charset="0"/>
              </a:rPr>
              <a:t>Tei</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e : </a:t>
            </a:r>
            <a:r>
              <a:rPr lang="en-US" altLang="zh-TW" sz="1800" i="1" dirty="0" err="1">
                <a:solidFill>
                  <a:sysClr val="windowText" lastClr="000000"/>
                </a:solidFill>
                <a:latin typeface="Times New Roman" panose="02020603050405020304" pitchFamily="18" charset="0"/>
                <a:cs typeface="Times New Roman" panose="02020603050405020304" pitchFamily="18" charset="0"/>
              </a:rPr>
              <a:t>Thallassinoides</a:t>
            </a:r>
            <a:r>
              <a:rPr lang="en-US" altLang="zh-TW" sz="1800" i="1" dirty="0">
                <a:solidFill>
                  <a:sysClr val="windowText" lastClr="000000"/>
                </a:solidFill>
                <a:latin typeface="Times New Roman" panose="02020603050405020304" pitchFamily="18" charset="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r>
              <a:rPr lang="en-US" altLang="zh-TW" sz="1800" b="1" dirty="0" err="1">
                <a:solidFill>
                  <a:sysClr val="windowText" lastClr="000000"/>
                </a:solidFill>
                <a:latin typeface="Times New Roman" panose="02020603050405020304" pitchFamily="18" charset="0"/>
                <a:cs typeface="Times New Roman" panose="02020603050405020304" pitchFamily="18" charset="0"/>
              </a:rPr>
              <a:t>Th</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r>
              <a:rPr lang="en-US" altLang="zh-TW" sz="1800" dirty="0">
                <a:solidFill>
                  <a:sysClr val="windowText" lastClr="000000"/>
                </a:solidFill>
                <a:latin typeface="Times New Roman" panose="02020603050405020304" pitchFamily="18" charset="0"/>
                <a:cs typeface="Times New Roman" panose="02020603050405020304" pitchFamily="18" charset="0"/>
              </a:rPr>
              <a:t>f : </a:t>
            </a:r>
            <a:r>
              <a:rPr lang="en-US" altLang="zh-TW" sz="1800" i="1" dirty="0" err="1">
                <a:solidFill>
                  <a:sysClr val="windowText" lastClr="000000"/>
                </a:solidFill>
                <a:latin typeface="Times New Roman" panose="02020603050405020304" pitchFamily="18" charset="0"/>
                <a:cs typeface="Times New Roman" panose="02020603050405020304" pitchFamily="18" charset="0"/>
              </a:rPr>
              <a:t>Rhizocorallium</a:t>
            </a:r>
            <a:r>
              <a:rPr lang="en-US" altLang="zh-TW" sz="1800" i="1" dirty="0">
                <a:solidFill>
                  <a:sysClr val="windowText" lastClr="000000"/>
                </a:solidFill>
                <a:latin typeface="Times New Roman" panose="02020603050405020304" pitchFamily="18" charset="0"/>
                <a:cs typeface="Times New Roman" panose="02020603050405020304" pitchFamily="18" charset="0"/>
              </a:rPr>
              <a:t> </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r>
              <a:rPr lang="en-US" altLang="zh-TW" sz="1800" b="1" dirty="0">
                <a:solidFill>
                  <a:sysClr val="windowText" lastClr="000000"/>
                </a:solidFill>
                <a:latin typeface="Times New Roman" panose="02020603050405020304" pitchFamily="18" charset="0"/>
                <a:cs typeface="Times New Roman" panose="02020603050405020304" pitchFamily="18" charset="0"/>
              </a:rPr>
              <a:t>Rh</a:t>
            </a:r>
            <a:r>
              <a:rPr lang="en-US" altLang="zh-TW" sz="1800" dirty="0">
                <a:solidFill>
                  <a:sysClr val="windowText" lastClr="000000"/>
                </a:solidFill>
                <a:latin typeface="Times New Roman" panose="02020603050405020304" pitchFamily="18" charset="0"/>
                <a:cs typeface="Times New Roman" panose="02020603050405020304" pitchFamily="18" charset="0"/>
              </a:rPr>
              <a:t>)</a:t>
            </a:r>
          </a:p>
          <a:p>
            <a:pPr marL="38100" indent="0">
              <a:buClr>
                <a:schemeClr val="tx1"/>
              </a:buClr>
              <a:buNone/>
            </a:pPr>
            <a:endParaRPr lang="en-US" altLang="zh-TW" sz="1800" dirty="0">
              <a:solidFill>
                <a:sysClr val="windowText" lastClr="000000"/>
              </a:solidFill>
              <a:latin typeface="Times New Roman" panose="02020603050405020304" pitchFamily="18" charset="0"/>
              <a:cs typeface="Times New Roman" panose="02020603050405020304" pitchFamily="18" charset="0"/>
            </a:endParaRPr>
          </a:p>
          <a:p>
            <a:pPr marL="38100" indent="0">
              <a:buClr>
                <a:schemeClr val="tx1"/>
              </a:buClr>
              <a:buNone/>
            </a:pPr>
            <a:endParaRPr lang="zh-TW" altLang="en-US" sz="1800" dirty="0">
              <a:solidFill>
                <a:sysClr val="windowText" lastClr="000000"/>
              </a:solidFill>
              <a:latin typeface="Times New Roman" panose="02020603050405020304" pitchFamily="18" charset="0"/>
              <a:cs typeface="Times New Roman" panose="02020603050405020304" pitchFamily="18" charset="0"/>
            </a:endParaRPr>
          </a:p>
          <a:p>
            <a:pPr marL="38100" indent="0">
              <a:buClr>
                <a:schemeClr val="tx1"/>
              </a:buClr>
              <a:buNone/>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38100" indent="0">
              <a:buClr>
                <a:schemeClr val="tx1"/>
              </a:buClr>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8" name="群組 17"/>
          <p:cNvGrpSpPr/>
          <p:nvPr/>
        </p:nvGrpSpPr>
        <p:grpSpPr>
          <a:xfrm>
            <a:off x="187534" y="2924022"/>
            <a:ext cx="626802" cy="443704"/>
            <a:chOff x="0" y="0"/>
            <a:chExt cx="462653" cy="375860"/>
          </a:xfrm>
        </p:grpSpPr>
        <p:sp>
          <p:nvSpPr>
            <p:cNvPr id="19" name="橢圓形圖說文字 18"/>
            <p:cNvSpPr/>
            <p:nvPr/>
          </p:nvSpPr>
          <p:spPr>
            <a:xfrm>
              <a:off x="0" y="0"/>
              <a:ext cx="462653" cy="375860"/>
            </a:xfrm>
            <a:prstGeom prst="wedgeEllipseCallout">
              <a:avLst>
                <a:gd name="adj1" fmla="val 48865"/>
                <a:gd name="adj2" fmla="val -6389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20"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err="1">
                  <a:effectLst/>
                  <a:latin typeface="Times New Roman" panose="02020603050405020304" pitchFamily="18" charset="0"/>
                  <a:ea typeface="標楷體" panose="03000509000000000000" pitchFamily="65" charset="-120"/>
                  <a:cs typeface="Times New Roman" panose="02020603050405020304" pitchFamily="18" charset="0"/>
                </a:rPr>
                <a:t>Sch</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grpSp>
        <p:nvGrpSpPr>
          <p:cNvPr id="21" name="群組 20"/>
          <p:cNvGrpSpPr/>
          <p:nvPr/>
        </p:nvGrpSpPr>
        <p:grpSpPr>
          <a:xfrm>
            <a:off x="1218960" y="1556792"/>
            <a:ext cx="626802" cy="443704"/>
            <a:chOff x="0" y="0"/>
            <a:chExt cx="462653" cy="375860"/>
          </a:xfrm>
        </p:grpSpPr>
        <p:sp>
          <p:nvSpPr>
            <p:cNvPr id="22" name="橢圓形圖說文字 21"/>
            <p:cNvSpPr/>
            <p:nvPr/>
          </p:nvSpPr>
          <p:spPr>
            <a:xfrm>
              <a:off x="0" y="0"/>
              <a:ext cx="462653" cy="375860"/>
            </a:xfrm>
            <a:prstGeom prst="wedgeEllipseCallout">
              <a:avLst>
                <a:gd name="adj1" fmla="val 80270"/>
                <a:gd name="adj2" fmla="val -92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29"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err="1">
                  <a:effectLst/>
                  <a:latin typeface="Times New Roman" panose="02020603050405020304" pitchFamily="18" charset="0"/>
                  <a:ea typeface="標楷體" panose="03000509000000000000" pitchFamily="65" charset="-120"/>
                  <a:cs typeface="Times New Roman" panose="02020603050405020304" pitchFamily="18" charset="0"/>
                </a:rPr>
                <a:t>Sch</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grpSp>
        <p:nvGrpSpPr>
          <p:cNvPr id="30" name="群組 29"/>
          <p:cNvGrpSpPr/>
          <p:nvPr/>
        </p:nvGrpSpPr>
        <p:grpSpPr>
          <a:xfrm>
            <a:off x="4583832" y="2564904"/>
            <a:ext cx="626802" cy="443704"/>
            <a:chOff x="0" y="0"/>
            <a:chExt cx="462653" cy="375860"/>
          </a:xfrm>
        </p:grpSpPr>
        <p:sp>
          <p:nvSpPr>
            <p:cNvPr id="31" name="橢圓形圖說文字 30"/>
            <p:cNvSpPr/>
            <p:nvPr/>
          </p:nvSpPr>
          <p:spPr>
            <a:xfrm>
              <a:off x="0" y="0"/>
              <a:ext cx="462653" cy="375860"/>
            </a:xfrm>
            <a:prstGeom prst="wedgeEllipseCallout">
              <a:avLst>
                <a:gd name="adj1" fmla="val -74827"/>
                <a:gd name="adj2" fmla="val -6166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32"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err="1">
                  <a:effectLst/>
                  <a:latin typeface="Times New Roman" panose="02020603050405020304" pitchFamily="18" charset="0"/>
                  <a:ea typeface="標楷體" panose="03000509000000000000" pitchFamily="65" charset="-120"/>
                  <a:cs typeface="Times New Roman" panose="02020603050405020304" pitchFamily="18" charset="0"/>
                </a:rPr>
                <a:t>Sc</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grpSp>
        <p:nvGrpSpPr>
          <p:cNvPr id="33" name="群組 32"/>
          <p:cNvGrpSpPr/>
          <p:nvPr/>
        </p:nvGrpSpPr>
        <p:grpSpPr>
          <a:xfrm>
            <a:off x="4367808" y="5246347"/>
            <a:ext cx="626802" cy="443704"/>
            <a:chOff x="0" y="0"/>
            <a:chExt cx="462653" cy="375860"/>
          </a:xfrm>
        </p:grpSpPr>
        <p:sp>
          <p:nvSpPr>
            <p:cNvPr id="34" name="橢圓形圖說文字 33"/>
            <p:cNvSpPr/>
            <p:nvPr/>
          </p:nvSpPr>
          <p:spPr>
            <a:xfrm>
              <a:off x="0" y="0"/>
              <a:ext cx="462653" cy="375860"/>
            </a:xfrm>
            <a:prstGeom prst="wedgeEllipseCallout">
              <a:avLst>
                <a:gd name="adj1" fmla="val 88684"/>
                <a:gd name="adj2" fmla="val -602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35"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err="1">
                  <a:effectLst/>
                  <a:latin typeface="Times New Roman" panose="02020603050405020304" pitchFamily="18" charset="0"/>
                  <a:ea typeface="標楷體" panose="03000509000000000000" pitchFamily="65" charset="-120"/>
                  <a:cs typeface="Times New Roman" panose="02020603050405020304" pitchFamily="18" charset="0"/>
                </a:rPr>
                <a:t>Th</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grpSp>
        <p:nvGrpSpPr>
          <p:cNvPr id="36" name="群組 35"/>
          <p:cNvGrpSpPr/>
          <p:nvPr/>
        </p:nvGrpSpPr>
        <p:grpSpPr>
          <a:xfrm>
            <a:off x="7040488" y="3100806"/>
            <a:ext cx="626802" cy="443704"/>
            <a:chOff x="0" y="0"/>
            <a:chExt cx="462653" cy="375860"/>
          </a:xfrm>
        </p:grpSpPr>
        <p:sp>
          <p:nvSpPr>
            <p:cNvPr id="37" name="橢圓形圖說文字 36"/>
            <p:cNvSpPr/>
            <p:nvPr/>
          </p:nvSpPr>
          <p:spPr>
            <a:xfrm>
              <a:off x="0" y="0"/>
              <a:ext cx="462653" cy="375860"/>
            </a:xfrm>
            <a:prstGeom prst="wedgeEllipseCallout">
              <a:avLst>
                <a:gd name="adj1" fmla="val 104488"/>
                <a:gd name="adj2" fmla="val -5164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38"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Zo</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grpSp>
        <p:nvGrpSpPr>
          <p:cNvPr id="39" name="群組 38"/>
          <p:cNvGrpSpPr/>
          <p:nvPr/>
        </p:nvGrpSpPr>
        <p:grpSpPr>
          <a:xfrm>
            <a:off x="1529818" y="5007712"/>
            <a:ext cx="626802" cy="443704"/>
            <a:chOff x="0" y="0"/>
            <a:chExt cx="462653" cy="375860"/>
          </a:xfrm>
        </p:grpSpPr>
        <p:sp>
          <p:nvSpPr>
            <p:cNvPr id="40" name="橢圓形圖說文字 39"/>
            <p:cNvSpPr/>
            <p:nvPr/>
          </p:nvSpPr>
          <p:spPr>
            <a:xfrm>
              <a:off x="0" y="0"/>
              <a:ext cx="462653" cy="375860"/>
            </a:xfrm>
            <a:prstGeom prst="wedgeEllipseCallout">
              <a:avLst>
                <a:gd name="adj1" fmla="val -4013"/>
                <a:gd name="adj2" fmla="val -10316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41" name="文字方塊 40"/>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err="1">
                  <a:effectLst/>
                  <a:latin typeface="Times New Roman" panose="02020603050405020304" pitchFamily="18" charset="0"/>
                  <a:ea typeface="標楷體" panose="03000509000000000000" pitchFamily="65" charset="-120"/>
                  <a:cs typeface="Times New Roman" panose="02020603050405020304" pitchFamily="18" charset="0"/>
                </a:rPr>
                <a:t>Tei</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grpSp>
        <p:nvGrpSpPr>
          <p:cNvPr id="42" name="群組 41"/>
          <p:cNvGrpSpPr/>
          <p:nvPr/>
        </p:nvGrpSpPr>
        <p:grpSpPr>
          <a:xfrm>
            <a:off x="6092190" y="4493110"/>
            <a:ext cx="626802" cy="443704"/>
            <a:chOff x="0" y="0"/>
            <a:chExt cx="462653" cy="375860"/>
          </a:xfrm>
        </p:grpSpPr>
        <p:sp>
          <p:nvSpPr>
            <p:cNvPr id="43" name="橢圓形圖說文字 42"/>
            <p:cNvSpPr/>
            <p:nvPr/>
          </p:nvSpPr>
          <p:spPr>
            <a:xfrm>
              <a:off x="0" y="0"/>
              <a:ext cx="462653" cy="375860"/>
            </a:xfrm>
            <a:prstGeom prst="wedgeEllipseCallout">
              <a:avLst>
                <a:gd name="adj1" fmla="val 92483"/>
                <a:gd name="adj2" fmla="val -5915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400" kern="100">
                <a:effectLst/>
                <a:ea typeface="標楷體" panose="03000509000000000000" pitchFamily="65" charset="-120"/>
                <a:cs typeface="Times New Roman" panose="02020603050405020304" pitchFamily="18" charset="0"/>
              </a:endParaRPr>
            </a:p>
          </p:txBody>
        </p:sp>
        <p:sp>
          <p:nvSpPr>
            <p:cNvPr id="44" name="文字方塊 43"/>
            <p:cNvSpPr txBox="1"/>
            <p:nvPr/>
          </p:nvSpPr>
          <p:spPr>
            <a:xfrm>
              <a:off x="1" y="20656"/>
              <a:ext cx="458898" cy="306116"/>
            </a:xfrm>
            <a:prstGeom prst="rect">
              <a:avLst/>
            </a:prstGeom>
            <a:noFill/>
            <a:ln w="1270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Rh</a:t>
              </a:r>
              <a:endParaRPr lang="zh-TW" sz="1400" kern="100" dirty="0">
                <a:effectLst/>
                <a:latin typeface="Calibri" panose="020F0502020204030204" pitchFamily="34"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1138937916"/>
      </p:ext>
    </p:extLst>
  </p:cSld>
  <p:clrMapOvr>
    <a:masterClrMapping/>
  </p:clrMapOvr>
</p:sld>
</file>

<file path=ppt/theme/theme1.xml><?xml version="1.0" encoding="utf-8"?>
<a:theme xmlns:a="http://schemas.openxmlformats.org/drawingml/2006/main" name="佈景主題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佈景主題1" id="{0EF6B214-E9B0-44AF-B596-6B7901F4C1C9}" vid="{17728A73-1A72-4D76-B30D-8D1D8D260262}"/>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44374</TotalTime>
  <Words>1600</Words>
  <Application>Microsoft Office PowerPoint</Application>
  <PresentationFormat>寬螢幕</PresentationFormat>
  <Paragraphs>238</Paragraphs>
  <Slides>17</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17</vt:i4>
      </vt:variant>
    </vt:vector>
  </HeadingPairs>
  <TitlesOfParts>
    <vt:vector size="24" baseType="lpstr">
      <vt:lpstr>新細明體</vt:lpstr>
      <vt:lpstr>標楷體</vt:lpstr>
      <vt:lpstr>Arial</vt:lpstr>
      <vt:lpstr>Calibri</vt:lpstr>
      <vt:lpstr>Times New Roman</vt:lpstr>
      <vt:lpstr>Wingdings</vt:lpstr>
      <vt:lpstr>佈景主題1</vt:lpstr>
      <vt:lpstr>Sedimentary environment of Tangenshan sandstone in southwestern Taiwan and its tectonic implications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NaiYun</dc:creator>
  <cp:lastModifiedBy>湯添凱</cp:lastModifiedBy>
  <cp:revision>1141</cp:revision>
  <cp:lastPrinted>2022-03-12T03:59:45Z</cp:lastPrinted>
  <dcterms:created xsi:type="dcterms:W3CDTF">2014-02-13T06:17:00Z</dcterms:created>
  <dcterms:modified xsi:type="dcterms:W3CDTF">2024-04-11T07:06:01Z</dcterms:modified>
</cp:coreProperties>
</file>