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121525" cy="4259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5A5"/>
    <a:srgbClr val="EADCF4"/>
    <a:srgbClr val="B687D9"/>
    <a:srgbClr val="BF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45" autoAdjust="0"/>
    <p:restoredTop sz="94660"/>
  </p:normalViewPr>
  <p:slideViewPr>
    <p:cSldViewPr snapToGrid="0">
      <p:cViewPr>
        <p:scale>
          <a:sx n="100" d="100"/>
          <a:sy n="100" d="100"/>
        </p:scale>
        <p:origin x="13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191" y="697060"/>
            <a:ext cx="5341144" cy="1482855"/>
          </a:xfrm>
        </p:spPr>
        <p:txBody>
          <a:bodyPr anchor="b"/>
          <a:lstStyle>
            <a:lvl1pPr algn="ctr">
              <a:defRPr sz="350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91" y="2237099"/>
            <a:ext cx="5341144" cy="1028336"/>
          </a:xfrm>
        </p:spPr>
        <p:txBody>
          <a:bodyPr/>
          <a:lstStyle>
            <a:lvl1pPr marL="0" indent="0" algn="ctr">
              <a:buNone/>
              <a:defRPr sz="1402"/>
            </a:lvl1pPr>
            <a:lvl2pPr marL="267051" indent="0" algn="ctr">
              <a:buNone/>
              <a:defRPr sz="1168"/>
            </a:lvl2pPr>
            <a:lvl3pPr marL="534101" indent="0" algn="ctr">
              <a:buNone/>
              <a:defRPr sz="1051"/>
            </a:lvl3pPr>
            <a:lvl4pPr marL="801152" indent="0" algn="ctr">
              <a:buNone/>
              <a:defRPr sz="935"/>
            </a:lvl4pPr>
            <a:lvl5pPr marL="1068202" indent="0" algn="ctr">
              <a:buNone/>
              <a:defRPr sz="935"/>
            </a:lvl5pPr>
            <a:lvl6pPr marL="1335253" indent="0" algn="ctr">
              <a:buNone/>
              <a:defRPr sz="935"/>
            </a:lvl6pPr>
            <a:lvl7pPr marL="1602303" indent="0" algn="ctr">
              <a:buNone/>
              <a:defRPr sz="935"/>
            </a:lvl7pPr>
            <a:lvl8pPr marL="1869354" indent="0" algn="ctr">
              <a:buNone/>
              <a:defRPr sz="935"/>
            </a:lvl8pPr>
            <a:lvl9pPr marL="2136404" indent="0" algn="ctr">
              <a:buNone/>
              <a:defRPr sz="93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4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96341" y="226766"/>
            <a:ext cx="1535579" cy="36095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605" y="226766"/>
            <a:ext cx="4517717" cy="36095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9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96" y="1061858"/>
            <a:ext cx="6142315" cy="1771735"/>
          </a:xfrm>
        </p:spPr>
        <p:txBody>
          <a:bodyPr anchor="b"/>
          <a:lstStyle>
            <a:lvl1pPr>
              <a:defRPr sz="350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896" y="2850355"/>
            <a:ext cx="6142315" cy="931713"/>
          </a:xfrm>
        </p:spPr>
        <p:txBody>
          <a:bodyPr/>
          <a:lstStyle>
            <a:lvl1pPr marL="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1pPr>
            <a:lvl2pPr marL="267051" indent="0">
              <a:buNone/>
              <a:defRPr sz="1168">
                <a:solidFill>
                  <a:schemeClr val="tx1">
                    <a:tint val="75000"/>
                  </a:schemeClr>
                </a:solidFill>
              </a:defRPr>
            </a:lvl2pPr>
            <a:lvl3pPr marL="53410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3pPr>
            <a:lvl4pPr marL="801152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068202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335253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602303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1869354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136404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8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605" y="1133832"/>
            <a:ext cx="3026648" cy="2702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5272" y="1133832"/>
            <a:ext cx="3026648" cy="2702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6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3" y="226766"/>
            <a:ext cx="6142315" cy="8232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3" y="1044111"/>
            <a:ext cx="3012739" cy="511703"/>
          </a:xfrm>
        </p:spPr>
        <p:txBody>
          <a:bodyPr anchor="b"/>
          <a:lstStyle>
            <a:lvl1pPr marL="0" indent="0">
              <a:buNone/>
              <a:defRPr sz="1402" b="1"/>
            </a:lvl1pPr>
            <a:lvl2pPr marL="267051" indent="0">
              <a:buNone/>
              <a:defRPr sz="1168" b="1"/>
            </a:lvl2pPr>
            <a:lvl3pPr marL="534101" indent="0">
              <a:buNone/>
              <a:defRPr sz="1051" b="1"/>
            </a:lvl3pPr>
            <a:lvl4pPr marL="801152" indent="0">
              <a:buNone/>
              <a:defRPr sz="935" b="1"/>
            </a:lvl4pPr>
            <a:lvl5pPr marL="1068202" indent="0">
              <a:buNone/>
              <a:defRPr sz="935" b="1"/>
            </a:lvl5pPr>
            <a:lvl6pPr marL="1335253" indent="0">
              <a:buNone/>
              <a:defRPr sz="935" b="1"/>
            </a:lvl6pPr>
            <a:lvl7pPr marL="1602303" indent="0">
              <a:buNone/>
              <a:defRPr sz="935" b="1"/>
            </a:lvl7pPr>
            <a:lvl8pPr marL="1869354" indent="0">
              <a:buNone/>
              <a:defRPr sz="935" b="1"/>
            </a:lvl8pPr>
            <a:lvl9pPr marL="2136404" indent="0">
              <a:buNone/>
              <a:defRPr sz="93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3" y="1555814"/>
            <a:ext cx="3012739" cy="22883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5272" y="1044111"/>
            <a:ext cx="3027576" cy="511703"/>
          </a:xfrm>
        </p:spPr>
        <p:txBody>
          <a:bodyPr anchor="b"/>
          <a:lstStyle>
            <a:lvl1pPr marL="0" indent="0">
              <a:buNone/>
              <a:defRPr sz="1402" b="1"/>
            </a:lvl1pPr>
            <a:lvl2pPr marL="267051" indent="0">
              <a:buNone/>
              <a:defRPr sz="1168" b="1"/>
            </a:lvl2pPr>
            <a:lvl3pPr marL="534101" indent="0">
              <a:buNone/>
              <a:defRPr sz="1051" b="1"/>
            </a:lvl3pPr>
            <a:lvl4pPr marL="801152" indent="0">
              <a:buNone/>
              <a:defRPr sz="935" b="1"/>
            </a:lvl4pPr>
            <a:lvl5pPr marL="1068202" indent="0">
              <a:buNone/>
              <a:defRPr sz="935" b="1"/>
            </a:lvl5pPr>
            <a:lvl6pPr marL="1335253" indent="0">
              <a:buNone/>
              <a:defRPr sz="935" b="1"/>
            </a:lvl6pPr>
            <a:lvl7pPr marL="1602303" indent="0">
              <a:buNone/>
              <a:defRPr sz="935" b="1"/>
            </a:lvl7pPr>
            <a:lvl8pPr marL="1869354" indent="0">
              <a:buNone/>
              <a:defRPr sz="935" b="1"/>
            </a:lvl8pPr>
            <a:lvl9pPr marL="2136404" indent="0">
              <a:buNone/>
              <a:defRPr sz="93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5272" y="1555814"/>
            <a:ext cx="3027576" cy="22883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5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3" y="283951"/>
            <a:ext cx="2296877" cy="993828"/>
          </a:xfrm>
        </p:spPr>
        <p:txBody>
          <a:bodyPr anchor="b"/>
          <a:lstStyle>
            <a:lvl1pPr>
              <a:defRPr sz="18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576" y="613255"/>
            <a:ext cx="3605272" cy="3026837"/>
          </a:xfrm>
        </p:spPr>
        <p:txBody>
          <a:bodyPr/>
          <a:lstStyle>
            <a:lvl1pPr>
              <a:defRPr sz="1869"/>
            </a:lvl1pPr>
            <a:lvl2pPr>
              <a:defRPr sz="1635"/>
            </a:lvl2pPr>
            <a:lvl3pPr>
              <a:defRPr sz="1402"/>
            </a:lvl3pPr>
            <a:lvl4pPr>
              <a:defRPr sz="1168"/>
            </a:lvl4pPr>
            <a:lvl5pPr>
              <a:defRPr sz="1168"/>
            </a:lvl5pPr>
            <a:lvl6pPr>
              <a:defRPr sz="1168"/>
            </a:lvl6pPr>
            <a:lvl7pPr>
              <a:defRPr sz="1168"/>
            </a:lvl7pPr>
            <a:lvl8pPr>
              <a:defRPr sz="1168"/>
            </a:lvl8pPr>
            <a:lvl9pPr>
              <a:defRPr sz="116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533" y="1277779"/>
            <a:ext cx="2296877" cy="2367243"/>
          </a:xfrm>
        </p:spPr>
        <p:txBody>
          <a:bodyPr/>
          <a:lstStyle>
            <a:lvl1pPr marL="0" indent="0">
              <a:buNone/>
              <a:defRPr sz="935"/>
            </a:lvl1pPr>
            <a:lvl2pPr marL="267051" indent="0">
              <a:buNone/>
              <a:defRPr sz="818"/>
            </a:lvl2pPr>
            <a:lvl3pPr marL="534101" indent="0">
              <a:buNone/>
              <a:defRPr sz="701"/>
            </a:lvl3pPr>
            <a:lvl4pPr marL="801152" indent="0">
              <a:buNone/>
              <a:defRPr sz="584"/>
            </a:lvl4pPr>
            <a:lvl5pPr marL="1068202" indent="0">
              <a:buNone/>
              <a:defRPr sz="584"/>
            </a:lvl5pPr>
            <a:lvl6pPr marL="1335253" indent="0">
              <a:buNone/>
              <a:defRPr sz="584"/>
            </a:lvl6pPr>
            <a:lvl7pPr marL="1602303" indent="0">
              <a:buNone/>
              <a:defRPr sz="584"/>
            </a:lvl7pPr>
            <a:lvl8pPr marL="1869354" indent="0">
              <a:buNone/>
              <a:defRPr sz="584"/>
            </a:lvl8pPr>
            <a:lvl9pPr marL="2136404" indent="0">
              <a:buNone/>
              <a:defRPr sz="58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0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3" y="283951"/>
            <a:ext cx="2296877" cy="993828"/>
          </a:xfrm>
        </p:spPr>
        <p:txBody>
          <a:bodyPr anchor="b"/>
          <a:lstStyle>
            <a:lvl1pPr>
              <a:defRPr sz="18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27576" y="613255"/>
            <a:ext cx="3605272" cy="3026837"/>
          </a:xfrm>
        </p:spPr>
        <p:txBody>
          <a:bodyPr anchor="t"/>
          <a:lstStyle>
            <a:lvl1pPr marL="0" indent="0">
              <a:buNone/>
              <a:defRPr sz="1869"/>
            </a:lvl1pPr>
            <a:lvl2pPr marL="267051" indent="0">
              <a:buNone/>
              <a:defRPr sz="1635"/>
            </a:lvl2pPr>
            <a:lvl3pPr marL="534101" indent="0">
              <a:buNone/>
              <a:defRPr sz="1402"/>
            </a:lvl3pPr>
            <a:lvl4pPr marL="801152" indent="0">
              <a:buNone/>
              <a:defRPr sz="1168"/>
            </a:lvl4pPr>
            <a:lvl5pPr marL="1068202" indent="0">
              <a:buNone/>
              <a:defRPr sz="1168"/>
            </a:lvl5pPr>
            <a:lvl6pPr marL="1335253" indent="0">
              <a:buNone/>
              <a:defRPr sz="1168"/>
            </a:lvl6pPr>
            <a:lvl7pPr marL="1602303" indent="0">
              <a:buNone/>
              <a:defRPr sz="1168"/>
            </a:lvl7pPr>
            <a:lvl8pPr marL="1869354" indent="0">
              <a:buNone/>
              <a:defRPr sz="1168"/>
            </a:lvl8pPr>
            <a:lvl9pPr marL="2136404" indent="0">
              <a:buNone/>
              <a:defRPr sz="116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533" y="1277779"/>
            <a:ext cx="2296877" cy="2367243"/>
          </a:xfrm>
        </p:spPr>
        <p:txBody>
          <a:bodyPr/>
          <a:lstStyle>
            <a:lvl1pPr marL="0" indent="0">
              <a:buNone/>
              <a:defRPr sz="935"/>
            </a:lvl1pPr>
            <a:lvl2pPr marL="267051" indent="0">
              <a:buNone/>
              <a:defRPr sz="818"/>
            </a:lvl2pPr>
            <a:lvl3pPr marL="534101" indent="0">
              <a:buNone/>
              <a:defRPr sz="701"/>
            </a:lvl3pPr>
            <a:lvl4pPr marL="801152" indent="0">
              <a:buNone/>
              <a:defRPr sz="584"/>
            </a:lvl4pPr>
            <a:lvl5pPr marL="1068202" indent="0">
              <a:buNone/>
              <a:defRPr sz="584"/>
            </a:lvl5pPr>
            <a:lvl6pPr marL="1335253" indent="0">
              <a:buNone/>
              <a:defRPr sz="584"/>
            </a:lvl6pPr>
            <a:lvl7pPr marL="1602303" indent="0">
              <a:buNone/>
              <a:defRPr sz="584"/>
            </a:lvl7pPr>
            <a:lvl8pPr marL="1869354" indent="0">
              <a:buNone/>
              <a:defRPr sz="584"/>
            </a:lvl8pPr>
            <a:lvl9pPr marL="2136404" indent="0">
              <a:buNone/>
              <a:defRPr sz="58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5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605" y="226766"/>
            <a:ext cx="6142315" cy="823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605" y="1133832"/>
            <a:ext cx="6142315" cy="270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605" y="3947706"/>
            <a:ext cx="1602343" cy="22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1FC0-67AF-42FB-AEBD-2ECC1DFF8A6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9005" y="3947706"/>
            <a:ext cx="2403515" cy="22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577" y="3947706"/>
            <a:ext cx="1602343" cy="22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07D9-8589-472D-872D-EDDB9598F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5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4101" rtl="0" eaLnBrk="1" latinLnBrk="0" hangingPunct="1">
        <a:lnSpc>
          <a:spcPct val="90000"/>
        </a:lnSpc>
        <a:spcBef>
          <a:spcPct val="0"/>
        </a:spcBef>
        <a:buNone/>
        <a:defRPr sz="2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525" indent="-133525" algn="l" defTabSz="53410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00576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402" kern="1200">
          <a:solidFill>
            <a:schemeClr val="tx1"/>
          </a:solidFill>
          <a:latin typeface="+mn-lt"/>
          <a:ea typeface="+mn-ea"/>
          <a:cs typeface="+mn-cs"/>
        </a:defRPr>
      </a:lvl2pPr>
      <a:lvl3pPr marL="667626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8" kern="1200">
          <a:solidFill>
            <a:schemeClr val="tx1"/>
          </a:solidFill>
          <a:latin typeface="+mn-lt"/>
          <a:ea typeface="+mn-ea"/>
          <a:cs typeface="+mn-cs"/>
        </a:defRPr>
      </a:lvl3pPr>
      <a:lvl4pPr marL="934677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4pPr>
      <a:lvl5pPr marL="1201727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468778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6pPr>
      <a:lvl7pPr marL="1735828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7pPr>
      <a:lvl8pPr marL="2002879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8pPr>
      <a:lvl9pPr marL="2269929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1pPr>
      <a:lvl2pPr marL="267051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2pPr>
      <a:lvl3pPr marL="534101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3pPr>
      <a:lvl4pPr marL="801152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4pPr>
      <a:lvl5pPr marL="1068202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335253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6pPr>
      <a:lvl7pPr marL="1602303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7pPr>
      <a:lvl8pPr marL="1869354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8pPr>
      <a:lvl9pPr marL="2136404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1.jpe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15" y="1806749"/>
            <a:ext cx="1782765" cy="906364"/>
          </a:xfrm>
          <a:prstGeom prst="rect">
            <a:avLst/>
          </a:prstGeom>
        </p:spPr>
      </p:pic>
      <p:sp>
        <p:nvSpPr>
          <p:cNvPr id="9" name="Google Shape;22;p3"/>
          <p:cNvSpPr txBox="1"/>
          <p:nvPr/>
        </p:nvSpPr>
        <p:spPr>
          <a:xfrm>
            <a:off x="254340" y="207505"/>
            <a:ext cx="1816239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050" b="1" kern="0" dirty="0" smtClean="0">
                <a:solidFill>
                  <a:srgbClr val="7535A5"/>
                </a:solidFill>
                <a:latin typeface="Outfit"/>
                <a:ea typeface="Outfit"/>
                <a:cs typeface="Outfit"/>
                <a:sym typeface="Outfit"/>
              </a:rPr>
              <a:t>MEDUSA – </a:t>
            </a:r>
            <a:r>
              <a:rPr lang="en-GB" sz="1050" b="1" kern="0" dirty="0" smtClean="0">
                <a:solidFill>
                  <a:srgbClr val="7535A5"/>
                </a:solidFill>
                <a:latin typeface="Outfit"/>
                <a:ea typeface="Outfit"/>
                <a:cs typeface="Outfit"/>
                <a:sym typeface="Outfit"/>
              </a:rPr>
              <a:t>Modelling Equity and </a:t>
            </a:r>
            <a:r>
              <a:rPr lang="en-GB" sz="1050" b="1" kern="0" dirty="0" err="1" smtClean="0">
                <a:solidFill>
                  <a:srgbClr val="7535A5"/>
                </a:solidFill>
                <a:latin typeface="Outfit"/>
                <a:ea typeface="Outfit"/>
                <a:cs typeface="Outfit"/>
                <a:sym typeface="Outfit"/>
              </a:rPr>
              <a:t>DistribUtional</a:t>
            </a:r>
            <a:r>
              <a:rPr lang="en-GB" sz="1050" b="1" kern="0" dirty="0" smtClean="0">
                <a:solidFill>
                  <a:srgbClr val="7535A5"/>
                </a:solidFill>
                <a:latin typeface="Outfit"/>
                <a:ea typeface="Outfit"/>
                <a:cs typeface="Outfit"/>
                <a:sym typeface="Outfit"/>
              </a:rPr>
              <a:t> impacts for Socioeconomic Analysis </a:t>
            </a:r>
            <a:endParaRPr sz="1050" b="1" kern="0" dirty="0">
              <a:solidFill>
                <a:srgbClr val="7535A5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028" name="Picture 10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115" y="2842236"/>
            <a:ext cx="1782765" cy="1277149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46" y="303394"/>
            <a:ext cx="2328518" cy="1505709"/>
          </a:xfrm>
          <a:prstGeom prst="rect">
            <a:avLst/>
          </a:prstGeom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204" y="390052"/>
            <a:ext cx="2433210" cy="1183090"/>
          </a:xfrm>
          <a:prstGeom prst="rect">
            <a:avLst/>
          </a:prstGeom>
        </p:spPr>
      </p:pic>
      <p:pic>
        <p:nvPicPr>
          <p:cNvPr id="96" name="Graphic 77" descr="Arrow Clockwise curve">
            <a:extLst>
              <a:ext uri="{FF2B5EF4-FFF2-40B4-BE49-F238E27FC236}">
                <a16:creationId xmlns:a16="http://schemas.microsoft.com/office/drawing/2014/main" id="{3B6E6511-752B-4A5F-A0F5-7508778EF2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BFE8E4">
                <a:tint val="45000"/>
                <a:satMod val="400000"/>
              </a:srgbClr>
            </a:duotone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471363">
            <a:off x="4415112" y="337280"/>
            <a:ext cx="226804" cy="383512"/>
          </a:xfrm>
          <a:prstGeom prst="rect">
            <a:avLst/>
          </a:prstGeom>
        </p:spPr>
      </p:pic>
      <p:pic>
        <p:nvPicPr>
          <p:cNvPr id="1034" name="Picture 10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3729" y="1629661"/>
            <a:ext cx="2329135" cy="1302243"/>
          </a:xfrm>
          <a:prstGeom prst="rect">
            <a:avLst/>
          </a:prstGeom>
        </p:spPr>
      </p:pic>
      <p:pic>
        <p:nvPicPr>
          <p:cNvPr id="1038" name="Picture 10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0722" y="2998378"/>
            <a:ext cx="2370896" cy="561897"/>
          </a:xfrm>
          <a:prstGeom prst="rect">
            <a:avLst/>
          </a:prstGeom>
        </p:spPr>
      </p:pic>
      <p:pic>
        <p:nvPicPr>
          <p:cNvPr id="1043" name="Picture 10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5250" y="2679486"/>
            <a:ext cx="277630" cy="310945"/>
          </a:xfrm>
          <a:prstGeom prst="rect">
            <a:avLst/>
          </a:prstGeom>
        </p:spPr>
      </p:pic>
      <p:grpSp>
        <p:nvGrpSpPr>
          <p:cNvPr id="1045" name="Group 1044"/>
          <p:cNvGrpSpPr/>
          <p:nvPr/>
        </p:nvGrpSpPr>
        <p:grpSpPr>
          <a:xfrm>
            <a:off x="256432" y="1297098"/>
            <a:ext cx="1783200" cy="2708071"/>
            <a:chOff x="358770" y="1252300"/>
            <a:chExt cx="1783200" cy="2708071"/>
          </a:xfrm>
        </p:grpSpPr>
        <p:grpSp>
          <p:nvGrpSpPr>
            <p:cNvPr id="1041" name="Group 1040"/>
            <p:cNvGrpSpPr/>
            <p:nvPr/>
          </p:nvGrpSpPr>
          <p:grpSpPr>
            <a:xfrm>
              <a:off x="358770" y="1252300"/>
              <a:ext cx="1270524" cy="477520"/>
              <a:chOff x="416123" y="1132840"/>
              <a:chExt cx="1270524" cy="477520"/>
            </a:xfrm>
          </p:grpSpPr>
          <p:sp>
            <p:nvSpPr>
              <p:cNvPr id="163" name="Rectangle: Rounded Corners 23">
                <a:extLst>
                  <a:ext uri="{FF2B5EF4-FFF2-40B4-BE49-F238E27FC236}">
                    <a16:creationId xmlns:a16="http://schemas.microsoft.com/office/drawing/2014/main" id="{C8427011-6554-441C-933B-FC58F8CD2776}"/>
                  </a:ext>
                </a:extLst>
              </p:cNvPr>
              <p:cNvSpPr/>
              <p:nvPr/>
            </p:nvSpPr>
            <p:spPr>
              <a:xfrm>
                <a:off x="416123" y="1132840"/>
                <a:ext cx="1270523" cy="477520"/>
              </a:xfrm>
              <a:prstGeom prst="roundRect">
                <a:avLst/>
              </a:prstGeom>
              <a:solidFill>
                <a:srgbClr val="EADCF4"/>
              </a:solidFill>
              <a:ln w="25400" cap="flat" cmpd="sng" algn="ctr">
                <a:solidFill>
                  <a:srgbClr val="EADCF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4EBF7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1" name="Title 2">
                <a:extLst>
                  <a:ext uri="{FF2B5EF4-FFF2-40B4-BE49-F238E27FC236}">
                    <a16:creationId xmlns:a16="http://schemas.microsoft.com/office/drawing/2014/main" id="{859C3560-43DD-49D4-B3CD-EB6A4E6CF9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24" y="1176060"/>
                <a:ext cx="1270523" cy="1061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302D"/>
                  </a:buClr>
                  <a:buSzPts val="1400"/>
                  <a:buFont typeface="Outfit Light"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1302D"/>
                    </a:solidFill>
                    <a:effectLst/>
                    <a:uLnTx/>
                    <a:uFillTx/>
                    <a:latin typeface="Outfit Light"/>
                    <a:sym typeface="Outfit Light"/>
                  </a:rPr>
                  <a:t>21st century challenges</a:t>
                </a:r>
                <a:endParaRPr kumimoji="0" lang="es-E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1302D"/>
                  </a:solidFill>
                  <a:effectLst/>
                  <a:uLnTx/>
                  <a:uFillTx/>
                  <a:latin typeface="Outfit Light"/>
                  <a:sym typeface="Outfit Light"/>
                </a:endParaRPr>
              </a:p>
            </p:txBody>
          </p:sp>
        </p:grpSp>
        <p:grpSp>
          <p:nvGrpSpPr>
            <p:cNvPr id="1042" name="Group 1041"/>
            <p:cNvGrpSpPr/>
            <p:nvPr/>
          </p:nvGrpSpPr>
          <p:grpSpPr>
            <a:xfrm>
              <a:off x="358771" y="1877279"/>
              <a:ext cx="1625600" cy="367853"/>
              <a:chOff x="241300" y="1885949"/>
              <a:chExt cx="1625600" cy="367853"/>
            </a:xfrm>
          </p:grpSpPr>
          <p:sp>
            <p:nvSpPr>
              <p:cNvPr id="198" name="Rectangle: Rounded Corners 23">
                <a:extLst>
                  <a:ext uri="{FF2B5EF4-FFF2-40B4-BE49-F238E27FC236}">
                    <a16:creationId xmlns:a16="http://schemas.microsoft.com/office/drawing/2014/main" id="{C8427011-6554-441C-933B-FC58F8CD2776}"/>
                  </a:ext>
                </a:extLst>
              </p:cNvPr>
              <p:cNvSpPr/>
              <p:nvPr/>
            </p:nvSpPr>
            <p:spPr>
              <a:xfrm>
                <a:off x="241300" y="1885949"/>
                <a:ext cx="1625600" cy="367853"/>
              </a:xfrm>
              <a:prstGeom prst="roundRect">
                <a:avLst/>
              </a:prstGeom>
              <a:solidFill>
                <a:srgbClr val="EADCF4"/>
              </a:solidFill>
              <a:ln w="25400" cap="flat" cmpd="sng" algn="ctr">
                <a:solidFill>
                  <a:srgbClr val="EADCF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4EBF7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9" name="Title 2">
                <a:extLst>
                  <a:ext uri="{FF2B5EF4-FFF2-40B4-BE49-F238E27FC236}">
                    <a16:creationId xmlns:a16="http://schemas.microsoft.com/office/drawing/2014/main" id="{859C3560-43DD-49D4-B3CD-EB6A4E6CF9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088" y="1968876"/>
                <a:ext cx="1201113" cy="212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302D"/>
                  </a:buClr>
                  <a:buSzPts val="1400"/>
                  <a:buFont typeface="Outfit Light"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1302D"/>
                    </a:solidFill>
                    <a:effectLst/>
                    <a:uLnTx/>
                    <a:uFillTx/>
                    <a:latin typeface="Outfit Light"/>
                    <a:sym typeface="Outfit Light"/>
                  </a:rPr>
                  <a:t>Complex and ambitious policies that promote social justice</a:t>
                </a:r>
                <a:endParaRPr kumimoji="0" lang="es-E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1302D"/>
                  </a:solidFill>
                  <a:effectLst/>
                  <a:uLnTx/>
                  <a:uFillTx/>
                  <a:latin typeface="Outfit Light"/>
                  <a:sym typeface="Outfit Light"/>
                </a:endParaRPr>
              </a:p>
            </p:txBody>
          </p:sp>
        </p:grpSp>
        <p:pic>
          <p:nvPicPr>
            <p:cNvPr id="202" name="Graphic 77" descr="Arrow Clockwise curve">
              <a:extLst>
                <a:ext uri="{FF2B5EF4-FFF2-40B4-BE49-F238E27FC236}">
                  <a16:creationId xmlns:a16="http://schemas.microsoft.com/office/drawing/2014/main" id="{3B6E6511-752B-4A5F-A0F5-7508778E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BFE8E4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209537">
              <a:off x="1528526" y="1297916"/>
              <a:ext cx="375143" cy="634344"/>
            </a:xfrm>
            <a:prstGeom prst="rect">
              <a:avLst/>
            </a:prstGeom>
          </p:spPr>
        </p:pic>
        <p:grpSp>
          <p:nvGrpSpPr>
            <p:cNvPr id="1044" name="Group 1043"/>
            <p:cNvGrpSpPr/>
            <p:nvPr/>
          </p:nvGrpSpPr>
          <p:grpSpPr>
            <a:xfrm>
              <a:off x="358770" y="2411297"/>
              <a:ext cx="1625601" cy="474749"/>
              <a:chOff x="358770" y="2440607"/>
              <a:chExt cx="1625601" cy="474749"/>
            </a:xfrm>
          </p:grpSpPr>
          <p:sp>
            <p:nvSpPr>
              <p:cNvPr id="203" name="Rectangle: Rounded Corners 23">
                <a:extLst>
                  <a:ext uri="{FF2B5EF4-FFF2-40B4-BE49-F238E27FC236}">
                    <a16:creationId xmlns:a16="http://schemas.microsoft.com/office/drawing/2014/main" id="{C8427011-6554-441C-933B-FC58F8CD2776}"/>
                  </a:ext>
                </a:extLst>
              </p:cNvPr>
              <p:cNvSpPr/>
              <p:nvPr/>
            </p:nvSpPr>
            <p:spPr>
              <a:xfrm>
                <a:off x="358770" y="2440607"/>
                <a:ext cx="1625601" cy="474749"/>
              </a:xfrm>
              <a:prstGeom prst="roundRect">
                <a:avLst/>
              </a:prstGeom>
              <a:solidFill>
                <a:srgbClr val="EADCF4"/>
              </a:solidFill>
              <a:ln w="25400" cap="flat" cmpd="sng" algn="ctr">
                <a:solidFill>
                  <a:srgbClr val="EADCF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S" sz="800" b="0" i="0" u="none" strike="noStrike" kern="0" cap="none" spc="0" normalizeH="0" baseline="0" noProof="0">
                  <a:ln>
                    <a:noFill/>
                  </a:ln>
                  <a:solidFill>
                    <a:srgbClr val="4EBF7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5" name="Title 2">
                <a:extLst>
                  <a:ext uri="{FF2B5EF4-FFF2-40B4-BE49-F238E27FC236}">
                    <a16:creationId xmlns:a16="http://schemas.microsoft.com/office/drawing/2014/main" id="{859C3560-43DD-49D4-B3CD-EB6A4E6CF9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210" y="2465615"/>
                <a:ext cx="1020426" cy="424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utfit Light"/>
                  <a:buNone/>
                  <a:defRPr sz="1400" b="0" i="0" u="none" strike="noStrike" cap="none">
                    <a:solidFill>
                      <a:schemeClr val="dk1"/>
                    </a:solidFill>
                    <a:latin typeface="Outfit Light"/>
                    <a:ea typeface="Outfit Light"/>
                    <a:cs typeface="Outfit Light"/>
                    <a:sym typeface="Outfit Light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1302D"/>
                  </a:buClr>
                  <a:buSzPts val="1400"/>
                  <a:buFont typeface="Outfit Light"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1302D"/>
                    </a:solidFill>
                    <a:effectLst/>
                    <a:uLnTx/>
                    <a:uFillTx/>
                    <a:latin typeface="Outfit Light"/>
                    <a:sym typeface="Outfit Light"/>
                  </a:rPr>
                  <a:t>impact analysis that assesses social, economic, energy, land and water implications in an integrated way</a:t>
                </a:r>
                <a:endParaRPr kumimoji="0" lang="es-E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1302D"/>
                  </a:solidFill>
                  <a:effectLst/>
                  <a:uLnTx/>
                  <a:uFillTx/>
                  <a:latin typeface="Outfit Light"/>
                  <a:sym typeface="Outfit Light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358771" y="3023025"/>
              <a:ext cx="1783199" cy="753108"/>
              <a:chOff x="10191853" y="3350054"/>
              <a:chExt cx="3932288" cy="1599921"/>
            </a:xfrm>
          </p:grpSpPr>
          <p:sp>
            <p:nvSpPr>
              <p:cNvPr id="207" name="Rectangle: Rounded Corners 28">
                <a:extLst>
                  <a:ext uri="{FF2B5EF4-FFF2-40B4-BE49-F238E27FC236}">
                    <a16:creationId xmlns:a16="http://schemas.microsoft.com/office/drawing/2014/main" id="{0BDF829C-0F27-4F70-96D0-3CF3B19468E9}"/>
                  </a:ext>
                </a:extLst>
              </p:cNvPr>
              <p:cNvSpPr/>
              <p:nvPr/>
            </p:nvSpPr>
            <p:spPr>
              <a:xfrm>
                <a:off x="10191853" y="3350054"/>
                <a:ext cx="3932288" cy="1599921"/>
              </a:xfrm>
              <a:prstGeom prst="roundRect">
                <a:avLst/>
              </a:prstGeom>
              <a:solidFill>
                <a:srgbClr val="DEF3F1"/>
              </a:solidFill>
              <a:ln w="12700" cap="flat" cmpd="sng" algn="ctr">
                <a:solidFill>
                  <a:srgbClr val="11302D">
                    <a:lumMod val="10000"/>
                    <a:lumOff val="9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S" sz="600" b="0" i="0" u="none" strike="noStrike" kern="0" cap="none" spc="0" normalizeH="0" baseline="0" noProof="0">
                  <a:ln>
                    <a:noFill/>
                  </a:ln>
                  <a:solidFill>
                    <a:srgbClr val="4EBF7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1231515" y="3458835"/>
                <a:ext cx="1568576" cy="429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93E52"/>
                    </a:solidFill>
                    <a:effectLst/>
                    <a:uLnTx/>
                    <a:uFillTx/>
                    <a:latin typeface="Outfit" panose="020B0604020202020204" charset="0"/>
                    <a:cs typeface="Arial"/>
                    <a:sym typeface="Arial"/>
                  </a:rPr>
                  <a:t>INEQUALITY</a:t>
                </a:r>
                <a:endParaRPr kumimoji="0" lang="es-E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493E52"/>
                  </a:solidFill>
                  <a:effectLst/>
                  <a:uLnTx/>
                  <a:uFillTx/>
                  <a:latin typeface="Outfit" panose="020B0604020202020204" charset="0"/>
                  <a:cs typeface="Arial"/>
                  <a:sym typeface="Arial"/>
                </a:endParaRPr>
              </a:p>
            </p:txBody>
          </p:sp>
          <p:grpSp>
            <p:nvGrpSpPr>
              <p:cNvPr id="209" name="Group 208"/>
              <p:cNvGrpSpPr/>
              <p:nvPr/>
            </p:nvGrpSpPr>
            <p:grpSpPr>
              <a:xfrm>
                <a:off x="10325569" y="3767124"/>
                <a:ext cx="3618960" cy="397973"/>
                <a:chOff x="10176119" y="1995800"/>
                <a:chExt cx="3618960" cy="397973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0176119" y="1995800"/>
                  <a:ext cx="1071029" cy="3923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6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93E52"/>
                      </a:solidFill>
                      <a:effectLst/>
                      <a:uLnTx/>
                      <a:uFillTx/>
                      <a:latin typeface="Outfit" panose="020B0604020202020204" charset="0"/>
                      <a:cs typeface="Arial"/>
                      <a:sym typeface="Arial"/>
                    </a:rPr>
                    <a:t>Vertical</a:t>
                  </a:r>
                  <a:endParaRPr kumimoji="0" lang="es-ES" sz="600" i="0" u="none" strike="noStrike" kern="0" cap="none" spc="0" normalizeH="0" baseline="0" noProof="0" dirty="0">
                    <a:ln>
                      <a:noFill/>
                    </a:ln>
                    <a:solidFill>
                      <a:srgbClr val="493E52"/>
                    </a:solidFill>
                    <a:effectLst/>
                    <a:uLnTx/>
                    <a:uFillTx/>
                    <a:latin typeface="Outfit" panose="020B060402020202020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11281031" y="2001464"/>
                  <a:ext cx="1177837" cy="3923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6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93E52"/>
                      </a:solidFill>
                      <a:effectLst/>
                      <a:uLnTx/>
                      <a:uFillTx/>
                      <a:latin typeface="Outfit" panose="020B0604020202020204" charset="0"/>
                      <a:cs typeface="Arial"/>
                      <a:sym typeface="Arial"/>
                    </a:rPr>
                    <a:t>Horizontal</a:t>
                  </a:r>
                  <a:endParaRPr kumimoji="0" lang="es-ES" sz="600" i="0" u="none" strike="noStrike" kern="0" cap="none" spc="0" normalizeH="0" baseline="0" noProof="0" dirty="0">
                    <a:ln>
                      <a:noFill/>
                    </a:ln>
                    <a:solidFill>
                      <a:srgbClr val="493E52"/>
                    </a:solidFill>
                    <a:effectLst/>
                    <a:uLnTx/>
                    <a:uFillTx/>
                    <a:latin typeface="Outfit" panose="020B060402020202020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12373333" y="1998840"/>
                  <a:ext cx="1421746" cy="3923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6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93E52"/>
                      </a:solidFill>
                      <a:effectLst/>
                      <a:uLnTx/>
                      <a:uFillTx/>
                      <a:latin typeface="Outfit" panose="020B0604020202020204" charset="0"/>
                      <a:cs typeface="Arial"/>
                      <a:sym typeface="Arial"/>
                    </a:rPr>
                    <a:t>Intersectional</a:t>
                  </a:r>
                  <a:endParaRPr kumimoji="0" lang="es-ES" sz="600" i="0" u="none" strike="noStrike" kern="0" cap="none" spc="0" normalizeH="0" baseline="0" noProof="0" dirty="0">
                    <a:ln>
                      <a:noFill/>
                    </a:ln>
                    <a:solidFill>
                      <a:srgbClr val="493E52"/>
                    </a:solidFill>
                    <a:effectLst/>
                    <a:uLnTx/>
                    <a:uFillTx/>
                    <a:latin typeface="Outfit" panose="020B0604020202020204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9" name="Rounded Rectangle 218"/>
            <p:cNvSpPr/>
            <p:nvPr/>
          </p:nvSpPr>
          <p:spPr>
            <a:xfrm>
              <a:off x="615108" y="3751043"/>
              <a:ext cx="1270523" cy="209328"/>
            </a:xfrm>
            <a:prstGeom prst="roundRect">
              <a:avLst/>
            </a:prstGeom>
            <a:solidFill>
              <a:srgbClr val="11302D">
                <a:lumMod val="75000"/>
                <a:lumOff val="25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utfit" panose="020B0604020202020204" charset="0"/>
                  <a:cs typeface="Arial"/>
                  <a:sym typeface="Arial"/>
                </a:rPr>
                <a:t>Who will be most </a:t>
              </a:r>
              <a:r>
                <a: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utfit" panose="020B0604020202020204" charset="0"/>
                  <a:cs typeface="Arial"/>
                  <a:sym typeface="Arial"/>
                </a:rPr>
                <a:t>affected?</a:t>
              </a:r>
              <a:endPara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utfit" panose="020B0604020202020204" charset="0"/>
                <a:cs typeface="Arial"/>
                <a:sym typeface="Arial"/>
              </a:endParaRPr>
            </a:p>
          </p:txBody>
        </p:sp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54141" y="2887161"/>
              <a:ext cx="218401" cy="244609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7303" y="2195453"/>
              <a:ext cx="186232" cy="208580"/>
            </a:xfrm>
            <a:prstGeom prst="rect">
              <a:avLst/>
            </a:prstGeom>
          </p:spPr>
        </p:pic>
      </p:grpSp>
      <p:sp>
        <p:nvSpPr>
          <p:cNvPr id="1046" name="Left Brace 1045"/>
          <p:cNvSpPr/>
          <p:nvPr/>
        </p:nvSpPr>
        <p:spPr>
          <a:xfrm>
            <a:off x="1995064" y="202546"/>
            <a:ext cx="274865" cy="3996468"/>
          </a:xfrm>
          <a:prstGeom prst="leftBrace">
            <a:avLst>
              <a:gd name="adj1" fmla="val 48331"/>
              <a:gd name="adj2" fmla="val 60148"/>
            </a:avLst>
          </a:prstGeom>
          <a:ln>
            <a:solidFill>
              <a:srgbClr val="7535A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8" name="Straight Connector 1047"/>
          <p:cNvCxnSpPr>
            <a:stCxn id="1046" idx="0"/>
            <a:endCxn id="234" idx="0"/>
          </p:cNvCxnSpPr>
          <p:nvPr/>
        </p:nvCxnSpPr>
        <p:spPr>
          <a:xfrm>
            <a:off x="2269929" y="202546"/>
            <a:ext cx="2103753" cy="0"/>
          </a:xfrm>
          <a:prstGeom prst="line">
            <a:avLst/>
          </a:prstGeom>
          <a:ln>
            <a:solidFill>
              <a:srgbClr val="7535A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2269929" y="4199014"/>
            <a:ext cx="2103753" cy="0"/>
          </a:xfrm>
          <a:prstGeom prst="line">
            <a:avLst/>
          </a:prstGeom>
          <a:ln>
            <a:solidFill>
              <a:srgbClr val="7535A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" name="Picture 2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89842" y="69481"/>
            <a:ext cx="316973" cy="316973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4819745" y="98243"/>
            <a:ext cx="285880" cy="307836"/>
          </a:xfrm>
          <a:prstGeom prst="rect">
            <a:avLst/>
          </a:prstGeom>
        </p:spPr>
      </p:pic>
      <p:sp>
        <p:nvSpPr>
          <p:cNvPr id="234" name="Right Bracket 233"/>
          <p:cNvSpPr/>
          <p:nvPr/>
        </p:nvSpPr>
        <p:spPr>
          <a:xfrm>
            <a:off x="4373682" y="202546"/>
            <a:ext cx="169503" cy="3996468"/>
          </a:xfrm>
          <a:prstGeom prst="rightBracket">
            <a:avLst>
              <a:gd name="adj" fmla="val 83581"/>
            </a:avLst>
          </a:prstGeom>
          <a:ln>
            <a:solidFill>
              <a:srgbClr val="7535A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8999" y="303394"/>
            <a:ext cx="298145" cy="298145"/>
          </a:xfrm>
          <a:prstGeom prst="rect">
            <a:avLst/>
          </a:prstGeom>
        </p:spPr>
      </p:pic>
      <p:grpSp>
        <p:nvGrpSpPr>
          <p:cNvPr id="259" name="Group 258"/>
          <p:cNvGrpSpPr/>
          <p:nvPr/>
        </p:nvGrpSpPr>
        <p:grpSpPr>
          <a:xfrm>
            <a:off x="252541" y="747111"/>
            <a:ext cx="1745660" cy="410764"/>
            <a:chOff x="252541" y="785611"/>
            <a:chExt cx="1745660" cy="410764"/>
          </a:xfrm>
        </p:grpSpPr>
        <p:pic>
          <p:nvPicPr>
            <p:cNvPr id="1039" name="Picture 10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2541" y="1029079"/>
              <a:ext cx="149080" cy="149080"/>
            </a:xfrm>
            <a:prstGeom prst="rect">
              <a:avLst/>
            </a:prstGeom>
          </p:spPr>
        </p:pic>
        <p:sp>
          <p:nvSpPr>
            <p:cNvPr id="244" name="Google Shape;21;p3"/>
            <p:cNvSpPr txBox="1"/>
            <p:nvPr/>
          </p:nvSpPr>
          <p:spPr>
            <a:xfrm>
              <a:off x="257477" y="785611"/>
              <a:ext cx="1740724" cy="219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500" i="0" u="none" strike="noStrike" cap="none" dirty="0" smtClean="0">
                  <a:solidFill>
                    <a:srgbClr val="000000"/>
                  </a:solidFill>
                  <a:latin typeface="Outfit"/>
                  <a:ea typeface="Outfit"/>
                  <a:cs typeface="Outfit"/>
                  <a:sym typeface="Outfit"/>
                </a:rPr>
                <a:t>Eva Alonso-Epelde, Basque Centre for Climate Change</a:t>
              </a:r>
            </a:p>
            <a:p>
              <a:pPr marL="0" marR="0" lvl="0" indent="0" algn="l" rtl="0">
                <a:lnSpc>
                  <a:spcPct val="1400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500" i="0" u="none" strike="noStrike" cap="none" dirty="0" smtClean="0">
                  <a:solidFill>
                    <a:srgbClr val="000000"/>
                  </a:solidFill>
                  <a:latin typeface="Outfit"/>
                  <a:ea typeface="Outfit"/>
                  <a:cs typeface="Outfit"/>
                  <a:sym typeface="Outfit"/>
                </a:rPr>
                <a:t>eva.alonso@bc3research.org</a:t>
              </a:r>
              <a:endParaRPr sz="500" dirty="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4169" y="1011709"/>
              <a:ext cx="122661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dirty="0" smtClean="0">
                  <a:latin typeface="Outfit" panose="020B0604020202020204" charset="0"/>
                </a:rPr>
                <a:t>https://bc3lc.github.io/medusa/</a:t>
              </a:r>
              <a:endParaRPr lang="en-GB" sz="600" dirty="0">
                <a:latin typeface="Outfit" panose="020B0604020202020204" charset="0"/>
              </a:endParaRPr>
            </a:p>
          </p:txBody>
        </p:sp>
      </p:grpSp>
      <p:pic>
        <p:nvPicPr>
          <p:cNvPr id="274" name="Picture 2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9943" y="642396"/>
            <a:ext cx="224023" cy="208580"/>
          </a:xfrm>
          <a:prstGeom prst="rect">
            <a:avLst/>
          </a:prstGeom>
        </p:spPr>
      </p:pic>
      <p:grpSp>
        <p:nvGrpSpPr>
          <p:cNvPr id="258" name="Group 257"/>
          <p:cNvGrpSpPr/>
          <p:nvPr/>
        </p:nvGrpSpPr>
        <p:grpSpPr>
          <a:xfrm>
            <a:off x="3930109" y="1444617"/>
            <a:ext cx="553190" cy="172215"/>
            <a:chOff x="3691467" y="1595533"/>
            <a:chExt cx="583037" cy="124935"/>
          </a:xfrm>
        </p:grpSpPr>
        <p:sp>
          <p:nvSpPr>
            <p:cNvPr id="281" name="Rectangle: Rounded Corners 28">
              <a:extLst>
                <a:ext uri="{FF2B5EF4-FFF2-40B4-BE49-F238E27FC236}">
                  <a16:creationId xmlns:a16="http://schemas.microsoft.com/office/drawing/2014/main" id="{0BDF829C-0F27-4F70-96D0-3CF3B19468E9}"/>
                </a:ext>
              </a:extLst>
            </p:cNvPr>
            <p:cNvSpPr/>
            <p:nvPr/>
          </p:nvSpPr>
          <p:spPr>
            <a:xfrm>
              <a:off x="3691467" y="1595533"/>
              <a:ext cx="583037" cy="124935"/>
            </a:xfrm>
            <a:prstGeom prst="roundRect">
              <a:avLst/>
            </a:prstGeom>
            <a:solidFill>
              <a:srgbClr val="DEF3F1"/>
            </a:solidFill>
            <a:ln w="12700" cap="flat" cmpd="sng" algn="ctr">
              <a:solidFill>
                <a:srgbClr val="11302D">
                  <a:lumMod val="10000"/>
                  <a:lumOff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600" b="0" i="0" u="none" strike="noStrike" kern="0" cap="none" spc="0" normalizeH="0" baseline="0" noProof="0">
                <a:ln>
                  <a:noFill/>
                </a:ln>
                <a:solidFill>
                  <a:srgbClr val="4EBF7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2" name="Title 2">
              <a:extLst>
                <a:ext uri="{FF2B5EF4-FFF2-40B4-BE49-F238E27FC236}">
                  <a16:creationId xmlns:a16="http://schemas.microsoft.com/office/drawing/2014/main" id="{859C3560-43DD-49D4-B3CD-EB6A4E6CF976}"/>
                </a:ext>
              </a:extLst>
            </p:cNvPr>
            <p:cNvSpPr txBox="1">
              <a:spLocks/>
            </p:cNvSpPr>
            <p:nvPr/>
          </p:nvSpPr>
          <p:spPr>
            <a:xfrm>
              <a:off x="3691467" y="1635305"/>
              <a:ext cx="583037" cy="70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utfit Light"/>
                <a:buNone/>
                <a:defRPr sz="1400" b="0" i="0" u="none" strike="noStrike" cap="none">
                  <a:solidFill>
                    <a:schemeClr val="dk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utfit Light"/>
                <a:buNone/>
                <a:defRPr sz="1400" b="0" i="0" u="none" strike="noStrike" cap="none">
                  <a:solidFill>
                    <a:schemeClr val="dk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utfit Light"/>
                <a:buNone/>
                <a:defRPr sz="1400" b="0" i="0" u="none" strike="noStrike" cap="none">
                  <a:solidFill>
                    <a:schemeClr val="dk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utfit Light"/>
                <a:buNone/>
                <a:defRPr sz="1400" b="0" i="0" u="none" strike="noStrike" cap="none">
                  <a:solidFill>
                    <a:schemeClr val="dk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utfit Light"/>
                <a:buNone/>
                <a:defRPr sz="1400" b="0" i="0" u="none" strike="noStrike" cap="none">
                  <a:solidFill>
                    <a:schemeClr val="dk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utfit Light"/>
                <a:buNone/>
                <a:defRPr sz="1400" b="0" i="0" u="none" strike="noStrike" cap="none">
                  <a:solidFill>
                    <a:schemeClr val="dk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utfit Light"/>
                <a:buNone/>
                <a:defRPr sz="1400" b="0" i="0" u="none" strike="noStrike" cap="none">
                  <a:solidFill>
                    <a:schemeClr val="dk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utfit Light"/>
                <a:buNone/>
                <a:defRPr sz="1400" b="0" i="0" u="none" strike="noStrike" cap="none">
                  <a:solidFill>
                    <a:schemeClr val="dk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utfit Light"/>
                <a:buNone/>
                <a:defRPr sz="1400" b="0" i="0" u="none" strike="noStrike" cap="none">
                  <a:solidFill>
                    <a:schemeClr val="dk1"/>
                  </a:solidFill>
                  <a:latin typeface="Outfit Light"/>
                  <a:ea typeface="Outfit Light"/>
                  <a:cs typeface="Outfit Light"/>
                  <a:sym typeface="Outfit Ligh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302D"/>
                </a:buClr>
                <a:buSzPts val="1400"/>
                <a:buFont typeface="Outfit Light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302D"/>
                  </a:solidFill>
                  <a:effectLst/>
                  <a:uLnTx/>
                  <a:uFillTx/>
                  <a:latin typeface="Outfit Light"/>
                  <a:sym typeface="Outfit Light"/>
                </a:rPr>
                <a:t>Prototype for Spain</a:t>
              </a:r>
              <a:endParaRPr kumimoji="0" lang="es-ES" sz="400" b="0" i="0" u="none" strike="noStrike" kern="0" cap="none" spc="0" normalizeH="0" baseline="0" noProof="0" dirty="0">
                <a:ln>
                  <a:noFill/>
                </a:ln>
                <a:solidFill>
                  <a:srgbClr val="11302D"/>
                </a:solidFill>
                <a:effectLst/>
                <a:uLnTx/>
                <a:uFillTx/>
                <a:latin typeface="Outfit Light"/>
                <a:sym typeface="Outfit Light"/>
              </a:endParaRPr>
            </a:p>
          </p:txBody>
        </p:sp>
      </p:grpSp>
      <p:pic>
        <p:nvPicPr>
          <p:cNvPr id="284" name="Graphic 77" descr="Arrow Clockwise curve">
            <a:extLst>
              <a:ext uri="{FF2B5EF4-FFF2-40B4-BE49-F238E27FC236}">
                <a16:creationId xmlns:a16="http://schemas.microsoft.com/office/drawing/2014/main" id="{3B6E6511-752B-4A5F-A0F5-7508778EF2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BFE8E4">
                <a:tint val="45000"/>
                <a:satMod val="400000"/>
              </a:srgbClr>
            </a:duotone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165440">
            <a:off x="4549836" y="1301783"/>
            <a:ext cx="375019" cy="634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78" y="908071"/>
            <a:ext cx="293097" cy="3613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0" y="1501420"/>
            <a:ext cx="236863" cy="2368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9" y="1495908"/>
            <a:ext cx="226667" cy="22666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31" y="1496104"/>
            <a:ext cx="228194" cy="2281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6" y="1904587"/>
            <a:ext cx="406671" cy="40667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9" y="3410451"/>
            <a:ext cx="336666" cy="33666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2" y="3412659"/>
            <a:ext cx="331814" cy="33181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25" y="3412659"/>
            <a:ext cx="339385" cy="339385"/>
          </a:xfrm>
          <a:prstGeom prst="rect">
            <a:avLst/>
          </a:prstGeom>
        </p:spPr>
      </p:pic>
      <p:pic>
        <p:nvPicPr>
          <p:cNvPr id="6" name="Picture 4" descr="A First Predictive Shiny App - Rob Wiederstein - a blog ..."/>
          <p:cNvPicPr>
            <a:picLocks noChangeAspect="1" noChangeArrowheads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r="27615"/>
          <a:stretch/>
        </p:blipFill>
        <p:spPr bwMode="auto">
          <a:xfrm>
            <a:off x="6875325" y="3444377"/>
            <a:ext cx="127539" cy="1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760379" y="3677710"/>
            <a:ext cx="2252496" cy="576384"/>
            <a:chOff x="4760379" y="3677710"/>
            <a:chExt cx="2252496" cy="576384"/>
          </a:xfrm>
        </p:grpSpPr>
        <p:sp>
          <p:nvSpPr>
            <p:cNvPr id="11" name="Google Shape;45;p3"/>
            <p:cNvSpPr/>
            <p:nvPr/>
          </p:nvSpPr>
          <p:spPr>
            <a:xfrm>
              <a:off x="5264018" y="3715850"/>
              <a:ext cx="770332" cy="138292"/>
            </a:xfrm>
            <a:custGeom>
              <a:avLst/>
              <a:gdLst/>
              <a:ahLst/>
              <a:cxnLst/>
              <a:rect l="l" t="t" r="r" b="b"/>
              <a:pathLst>
                <a:path w="3334611" h="598639" extrusionOk="0">
                  <a:moveTo>
                    <a:pt x="0" y="0"/>
                  </a:moveTo>
                  <a:lnTo>
                    <a:pt x="3334611" y="0"/>
                  </a:lnTo>
                  <a:lnTo>
                    <a:pt x="3334611" y="598638"/>
                  </a:lnTo>
                  <a:lnTo>
                    <a:pt x="0" y="598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l="-10498" t="-59246" r="-10498" b="-59246"/>
              </a:stretch>
            </a:blipFill>
            <a:ln>
              <a:noFill/>
            </a:ln>
          </p:spPr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379" y="3693754"/>
              <a:ext cx="347889" cy="463422"/>
            </a:xfrm>
            <a:prstGeom prst="rect">
              <a:avLst/>
            </a:prstGeom>
          </p:spPr>
        </p:pic>
        <p:pic>
          <p:nvPicPr>
            <p:cNvPr id="72" name="Picture 71" descr="IAMCOMPACT_logo_Final.png">
              <a:extLst>
                <a:ext uri="{FF2B5EF4-FFF2-40B4-BE49-F238E27FC236}">
                  <a16:creationId xmlns:a16="http://schemas.microsoft.com/office/drawing/2014/main" id="{F4D4624D-86EC-2F10-ED58-32DE39DEE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60317" y="3677710"/>
              <a:ext cx="642134" cy="2033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018" y="3813903"/>
              <a:ext cx="770332" cy="4401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029" y="3951689"/>
              <a:ext cx="766846" cy="160880"/>
            </a:xfrm>
            <a:prstGeom prst="rect">
              <a:avLst/>
            </a:prstGeom>
          </p:spPr>
        </p:pic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31" y="2375286"/>
            <a:ext cx="626670" cy="6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1553</TotalTime>
  <Words>65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Outfit</vt:lpstr>
      <vt:lpstr>Outfit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Alonso Epelde</dc:creator>
  <cp:lastModifiedBy>Eva Alonso Epelde</cp:lastModifiedBy>
  <cp:revision>38</cp:revision>
  <dcterms:created xsi:type="dcterms:W3CDTF">2024-03-19T10:52:30Z</dcterms:created>
  <dcterms:modified xsi:type="dcterms:W3CDTF">2024-04-16T06:33:25Z</dcterms:modified>
</cp:coreProperties>
</file>