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e70531ead_305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e70531ead_30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e6a46760f_0_38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e6a46760f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e6fcbbc75_0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e6fcbbc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e6a46760f_0_38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e6a46760f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e1b25ab9b_0_47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9e1b25ab9b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e1b25ab9b_0_21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e1b25ab9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b484e0561_0_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cb484e05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e6a46760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e6a4676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9898313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9898313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e6a46760f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e6a467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e6a46760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e6a46760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0684e3f8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0684e3f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006cf491b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006cf49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e6a46760f_0_3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e6a46760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bf1cd31c3_0_1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bf1cd31c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ctrTitle"/>
          </p:nvPr>
        </p:nvSpPr>
        <p:spPr>
          <a:xfrm>
            <a:off x="41325" y="100825"/>
            <a:ext cx="8995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Long-term warming and interannual variability contributions’ to marine heatwaves in the Mediterranean</a:t>
            </a:r>
            <a:endParaRPr b="1" i="1"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1280250" y="3722475"/>
            <a:ext cx="40365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9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Amélie Simon, </a:t>
            </a:r>
            <a:endParaRPr sz="19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9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IDL Portugal / IMT-Atlantique, France</a:t>
            </a:r>
            <a:endParaRPr sz="19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1178950" y="4555675"/>
            <a:ext cx="703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 2024  - 14-19 April of 2024 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660550" y="1111425"/>
            <a:ext cx="807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Simon A, Plecha SM, Russo A, Teles-Machado A, Donat MG, Auger P-A and Trigo RM (2022) Hot and cold marine extreme events in the Mediterranean over the period 1982-2021. Frontiers and Marine Science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Simon, A., Pires, C., Frölicher, T. L., &amp; Russo, A. (2023) Long-term warming and interannual variability contributions’ to marine heatwaves in the Mediterranean. Weather and Climate Extremes, 100619.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625" y="3812000"/>
            <a:ext cx="1089575" cy="6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150" y="3752650"/>
            <a:ext cx="1688347" cy="7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50" y="2649350"/>
            <a:ext cx="1688347" cy="7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638" y="2667238"/>
            <a:ext cx="2295056" cy="6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9678" y="2538868"/>
            <a:ext cx="947047" cy="8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1893" y="2500418"/>
            <a:ext cx="947050" cy="9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25" y="3893275"/>
            <a:ext cx="893025" cy="12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Spatio-temporal mode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473350" y="1353600"/>
            <a:ext cx="2086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Principal Component Analysis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(PCA) on summer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activity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975" y="599388"/>
            <a:ext cx="5583470" cy="43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16450" y="43715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Their respectively explained variances by PCs are 72%, 12% and 3%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circulation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339300" y="451700"/>
            <a:ext cx="8804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Joint Principal Component Analysis (PCA): How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spatio-temporal patterns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co-varies with Z500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Methodology             1.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 on summers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and Z500 separately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2. Joint PCA with the first ten leading and standardized PCs of the 2 variables.</a:t>
            </a:r>
            <a:endParaRPr sz="1200"/>
          </a:p>
        </p:txBody>
      </p:sp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circulation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339300" y="451700"/>
            <a:ext cx="8804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Joint Principal Component Analysis (PCA): How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spatio-temporal patterns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co-varies with Z500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Methodology             1.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 on summers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and Z500 separately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2. Joint PCA with the first ten leading and standardized PCs of the 2 variables.</a:t>
            </a:r>
            <a:endParaRPr sz="1200"/>
          </a:p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950" y="1439000"/>
            <a:ext cx="6584924" cy="33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3528050" y="4602550"/>
            <a:ext cx="2233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phase of the summer North Atlantic Oscillation (SNAO)</a:t>
            </a:r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1408225" y="4602550"/>
            <a:ext cx="1922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phase of the summer East Atlantic (SEA)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circulation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213375" y="665050"/>
            <a:ext cx="2964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Joint PCA: How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spatio-temporal patterns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co-varies with the components of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air-sea flux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Physical processes depend on the region and on the mode of variability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900" y="598013"/>
            <a:ext cx="4917232" cy="437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3929675" y="4774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downward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Atmospheric circulation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66" name="Google Shape;266;p39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9"/>
          <p:cNvSpPr txBox="1"/>
          <p:nvPr/>
        </p:nvSpPr>
        <p:spPr>
          <a:xfrm>
            <a:off x="250425" y="1783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213375" y="665050"/>
            <a:ext cx="2964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Joint PCA: How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spatio-temporal patterns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co-varies with the components of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air-sea flux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Physical processes depend on the region and on the mode of variability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625" y="737888"/>
            <a:ext cx="5588777" cy="377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675" y="3296659"/>
            <a:ext cx="3884308" cy="168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40"/>
          <p:cNvSpPr txBox="1"/>
          <p:nvPr/>
        </p:nvSpPr>
        <p:spPr>
          <a:xfrm>
            <a:off x="2758400" y="1581650"/>
            <a:ext cx="12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0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Summary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"/>
          <p:cNvSpPr txBox="1"/>
          <p:nvPr/>
        </p:nvSpPr>
        <p:spPr>
          <a:xfrm>
            <a:off x="4339175" y="2304275"/>
            <a:ext cx="40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MHW activity trend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40"/>
          <p:cNvGrpSpPr/>
          <p:nvPr/>
        </p:nvGrpSpPr>
        <p:grpSpPr>
          <a:xfrm>
            <a:off x="4846705" y="623667"/>
            <a:ext cx="781991" cy="455678"/>
            <a:chOff x="1273350" y="3429000"/>
            <a:chExt cx="962450" cy="764176"/>
          </a:xfrm>
        </p:grpSpPr>
        <p:pic>
          <p:nvPicPr>
            <p:cNvPr id="281" name="Google Shape;281;p40"/>
            <p:cNvPicPr preferRelativeResize="0"/>
            <p:nvPr/>
          </p:nvPicPr>
          <p:blipFill rotWithShape="1">
            <a:blip r:embed="rId4">
              <a:alphaModFix/>
            </a:blip>
            <a:srcRect b="16689" l="35626" r="23998" t="14287"/>
            <a:stretch/>
          </p:blipFill>
          <p:spPr>
            <a:xfrm>
              <a:off x="1273350" y="3429000"/>
              <a:ext cx="962450" cy="76417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82" name="Google Shape;282;p40"/>
            <p:cNvCxnSpPr/>
            <p:nvPr/>
          </p:nvCxnSpPr>
          <p:spPr>
            <a:xfrm>
              <a:off x="1578150" y="3573375"/>
              <a:ext cx="3762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83" name="Google Shape;283;p40"/>
          <p:cNvSpPr txBox="1"/>
          <p:nvPr/>
        </p:nvSpPr>
        <p:spPr>
          <a:xfrm>
            <a:off x="2834675" y="2973338"/>
            <a:ext cx="190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processes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40"/>
          <p:cNvGrpSpPr/>
          <p:nvPr/>
        </p:nvGrpSpPr>
        <p:grpSpPr>
          <a:xfrm>
            <a:off x="7242261" y="623675"/>
            <a:ext cx="893879" cy="455647"/>
            <a:chOff x="6023061" y="623675"/>
            <a:chExt cx="893879" cy="455647"/>
          </a:xfrm>
        </p:grpSpPr>
        <p:pic>
          <p:nvPicPr>
            <p:cNvPr id="285" name="Google Shape;285;p40"/>
            <p:cNvPicPr preferRelativeResize="0"/>
            <p:nvPr/>
          </p:nvPicPr>
          <p:blipFill rotWithShape="1">
            <a:blip r:embed="rId5">
              <a:alphaModFix/>
            </a:blip>
            <a:srcRect b="17156" l="27202" r="20665" t="13749"/>
            <a:stretch/>
          </p:blipFill>
          <p:spPr>
            <a:xfrm>
              <a:off x="6023061" y="623675"/>
              <a:ext cx="893879" cy="455647"/>
            </a:xfrm>
            <a:prstGeom prst="rect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86" name="Google Shape;286;p40"/>
            <p:cNvCxnSpPr/>
            <p:nvPr/>
          </p:nvCxnSpPr>
          <p:spPr>
            <a:xfrm>
              <a:off x="6463145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87" name="Google Shape;287;p40"/>
            <p:cNvCxnSpPr/>
            <p:nvPr/>
          </p:nvCxnSpPr>
          <p:spPr>
            <a:xfrm flipH="1">
              <a:off x="6139187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88" name="Google Shape;288;p40"/>
          <p:cNvSpPr/>
          <p:nvPr/>
        </p:nvSpPr>
        <p:spPr>
          <a:xfrm rot="7005737">
            <a:off x="7462771" y="3150431"/>
            <a:ext cx="467699" cy="26165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 rotWithShape="1">
          <a:blip r:embed="rId6">
            <a:alphaModFix/>
          </a:blip>
          <a:srcRect b="25951" l="25656" r="44621" t="20320"/>
          <a:stretch/>
        </p:blipFill>
        <p:spPr>
          <a:xfrm>
            <a:off x="6195500" y="3715744"/>
            <a:ext cx="282300" cy="4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/>
          <p:nvPr/>
        </p:nvSpPr>
        <p:spPr>
          <a:xfrm rot="7005737">
            <a:off x="7892821" y="3150431"/>
            <a:ext cx="467699" cy="26165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5996125" y="2973356"/>
            <a:ext cx="381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Radiation fluxes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5182675" y="3428931"/>
            <a:ext cx="152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Heat fluxes</a:t>
            </a:r>
            <a:endParaRPr b="1" sz="1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 rotWithShape="1">
          <a:blip r:embed="rId7">
            <a:alphaModFix/>
          </a:blip>
          <a:srcRect b="48707" l="7451" r="-944" t="12134"/>
          <a:stretch/>
        </p:blipFill>
        <p:spPr>
          <a:xfrm>
            <a:off x="3762925" y="1114600"/>
            <a:ext cx="5360700" cy="12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 rotWithShape="1">
          <a:blip r:embed="rId8">
            <a:alphaModFix/>
          </a:blip>
          <a:srcRect b="0" l="2789" r="0" t="6759"/>
          <a:stretch/>
        </p:blipFill>
        <p:spPr>
          <a:xfrm>
            <a:off x="55800" y="1766700"/>
            <a:ext cx="2662150" cy="16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 txBox="1"/>
          <p:nvPr/>
        </p:nvSpPr>
        <p:spPr>
          <a:xfrm>
            <a:off x="258900" y="2356200"/>
            <a:ext cx="12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40"/>
          <p:cNvCxnSpPr/>
          <p:nvPr/>
        </p:nvCxnSpPr>
        <p:spPr>
          <a:xfrm flipH="1" rot="10800000">
            <a:off x="2806920" y="2044622"/>
            <a:ext cx="470700" cy="48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40"/>
          <p:cNvCxnSpPr/>
          <p:nvPr/>
        </p:nvCxnSpPr>
        <p:spPr>
          <a:xfrm>
            <a:off x="2806920" y="2530622"/>
            <a:ext cx="470700" cy="48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40"/>
          <p:cNvSpPr txBox="1"/>
          <p:nvPr/>
        </p:nvSpPr>
        <p:spPr>
          <a:xfrm>
            <a:off x="5816800" y="2304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(°C.days.10³km²/summer)</a:t>
            </a:r>
            <a:endParaRPr/>
          </a:p>
        </p:txBody>
      </p:sp>
      <p:sp>
        <p:nvSpPr>
          <p:cNvPr id="299" name="Google Shape;299;p40"/>
          <p:cNvSpPr txBox="1"/>
          <p:nvPr/>
        </p:nvSpPr>
        <p:spPr>
          <a:xfrm>
            <a:off x="149975" y="1114600"/>
            <a:ext cx="25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Daily SST from NOAA OISSTV2 satellite data 0.25°x0.25°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149975" y="3495450"/>
            <a:ext cx="28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activity of summer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Mediterranean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(°C.days.10⁶km²)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675" y="3296659"/>
            <a:ext cx="3884308" cy="168990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41"/>
          <p:cNvSpPr txBox="1"/>
          <p:nvPr/>
        </p:nvSpPr>
        <p:spPr>
          <a:xfrm>
            <a:off x="2758400" y="1581650"/>
            <a:ext cx="12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1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Summary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1"/>
          <p:cNvSpPr txBox="1"/>
          <p:nvPr/>
        </p:nvSpPr>
        <p:spPr>
          <a:xfrm>
            <a:off x="4339175" y="2304275"/>
            <a:ext cx="40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MHW activity trend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41"/>
          <p:cNvGrpSpPr/>
          <p:nvPr/>
        </p:nvGrpSpPr>
        <p:grpSpPr>
          <a:xfrm>
            <a:off x="4846705" y="623667"/>
            <a:ext cx="781991" cy="455678"/>
            <a:chOff x="1273350" y="3429000"/>
            <a:chExt cx="962450" cy="764176"/>
          </a:xfrm>
        </p:grpSpPr>
        <p:pic>
          <p:nvPicPr>
            <p:cNvPr id="312" name="Google Shape;312;p41"/>
            <p:cNvPicPr preferRelativeResize="0"/>
            <p:nvPr/>
          </p:nvPicPr>
          <p:blipFill rotWithShape="1">
            <a:blip r:embed="rId4">
              <a:alphaModFix/>
            </a:blip>
            <a:srcRect b="16689" l="35626" r="23998" t="14287"/>
            <a:stretch/>
          </p:blipFill>
          <p:spPr>
            <a:xfrm>
              <a:off x="1273350" y="3429000"/>
              <a:ext cx="962450" cy="76417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13" name="Google Shape;313;p41"/>
            <p:cNvCxnSpPr/>
            <p:nvPr/>
          </p:nvCxnSpPr>
          <p:spPr>
            <a:xfrm>
              <a:off x="1578150" y="3573375"/>
              <a:ext cx="3762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14" name="Google Shape;314;p41"/>
          <p:cNvSpPr txBox="1"/>
          <p:nvPr/>
        </p:nvSpPr>
        <p:spPr>
          <a:xfrm>
            <a:off x="2834675" y="2973338"/>
            <a:ext cx="190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processes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41"/>
          <p:cNvGrpSpPr/>
          <p:nvPr/>
        </p:nvGrpSpPr>
        <p:grpSpPr>
          <a:xfrm>
            <a:off x="7242261" y="623675"/>
            <a:ext cx="893879" cy="455647"/>
            <a:chOff x="6023061" y="623675"/>
            <a:chExt cx="893879" cy="455647"/>
          </a:xfrm>
        </p:grpSpPr>
        <p:pic>
          <p:nvPicPr>
            <p:cNvPr id="316" name="Google Shape;316;p41"/>
            <p:cNvPicPr preferRelativeResize="0"/>
            <p:nvPr/>
          </p:nvPicPr>
          <p:blipFill rotWithShape="1">
            <a:blip r:embed="rId5">
              <a:alphaModFix/>
            </a:blip>
            <a:srcRect b="17156" l="27202" r="20665" t="13749"/>
            <a:stretch/>
          </p:blipFill>
          <p:spPr>
            <a:xfrm>
              <a:off x="6023061" y="623675"/>
              <a:ext cx="893879" cy="455647"/>
            </a:xfrm>
            <a:prstGeom prst="rect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317" name="Google Shape;317;p41"/>
            <p:cNvCxnSpPr/>
            <p:nvPr/>
          </p:nvCxnSpPr>
          <p:spPr>
            <a:xfrm>
              <a:off x="6463145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8" name="Google Shape;318;p41"/>
            <p:cNvCxnSpPr/>
            <p:nvPr/>
          </p:nvCxnSpPr>
          <p:spPr>
            <a:xfrm flipH="1">
              <a:off x="6139187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19" name="Google Shape;319;p41"/>
          <p:cNvSpPr/>
          <p:nvPr/>
        </p:nvSpPr>
        <p:spPr>
          <a:xfrm rot="7005737">
            <a:off x="7462771" y="3150431"/>
            <a:ext cx="467699" cy="26165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6">
            <a:alphaModFix/>
          </a:blip>
          <a:srcRect b="25951" l="25656" r="44621" t="20320"/>
          <a:stretch/>
        </p:blipFill>
        <p:spPr>
          <a:xfrm>
            <a:off x="6195500" y="3715744"/>
            <a:ext cx="282300" cy="4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/>
          <p:nvPr/>
        </p:nvSpPr>
        <p:spPr>
          <a:xfrm rot="7005737">
            <a:off x="7892821" y="3150431"/>
            <a:ext cx="467699" cy="26165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5996125" y="2973356"/>
            <a:ext cx="381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Radiation fluxes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5182675" y="3428931"/>
            <a:ext cx="152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Heat fluxes</a:t>
            </a:r>
            <a:endParaRPr b="1" sz="1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7">
            <a:alphaModFix/>
          </a:blip>
          <a:srcRect b="48707" l="7451" r="-944" t="12134"/>
          <a:stretch/>
        </p:blipFill>
        <p:spPr>
          <a:xfrm>
            <a:off x="3762925" y="1114600"/>
            <a:ext cx="5360700" cy="12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149975" y="3495450"/>
            <a:ext cx="28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activity of summer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Mediterranean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(°C.days.10⁶km²)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 rotWithShape="1">
          <a:blip r:embed="rId8">
            <a:alphaModFix/>
          </a:blip>
          <a:srcRect b="0" l="2789" r="0" t="6759"/>
          <a:stretch/>
        </p:blipFill>
        <p:spPr>
          <a:xfrm>
            <a:off x="55800" y="1766700"/>
            <a:ext cx="2662150" cy="16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258900" y="2356200"/>
            <a:ext cx="129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41"/>
          <p:cNvCxnSpPr/>
          <p:nvPr/>
        </p:nvCxnSpPr>
        <p:spPr>
          <a:xfrm flipH="1" rot="10800000">
            <a:off x="2806920" y="2044622"/>
            <a:ext cx="470700" cy="48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41"/>
          <p:cNvCxnSpPr/>
          <p:nvPr/>
        </p:nvCxnSpPr>
        <p:spPr>
          <a:xfrm>
            <a:off x="2806920" y="2530622"/>
            <a:ext cx="470700" cy="486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41"/>
          <p:cNvSpPr txBox="1"/>
          <p:nvPr/>
        </p:nvSpPr>
        <p:spPr>
          <a:xfrm>
            <a:off x="5816800" y="2304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(°C.days.10³km²/summer)</a:t>
            </a:r>
            <a:endParaRPr/>
          </a:p>
        </p:txBody>
      </p:sp>
      <p:sp>
        <p:nvSpPr>
          <p:cNvPr id="331" name="Google Shape;331;p41"/>
          <p:cNvSpPr txBox="1"/>
          <p:nvPr/>
        </p:nvSpPr>
        <p:spPr>
          <a:xfrm>
            <a:off x="149975" y="1114600"/>
            <a:ext cx="251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Daily SST from NOAA OISSTV2 satellite data 0.25°x0.25°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149975" y="4177575"/>
            <a:ext cx="39411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 !  Any comments or questions ? 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amelie.simon@imt-atlantique.fr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Marine heatwaves (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115025" y="1103725"/>
            <a:ext cx="14844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Daily SST from NOAA OISSTV2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satellite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data 0.25°x0.25° (1982-2023)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299" y="896237"/>
            <a:ext cx="7199125" cy="3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/>
          <p:nvPr/>
        </p:nvSpPr>
        <p:spPr>
          <a:xfrm>
            <a:off x="5428350" y="2863825"/>
            <a:ext cx="3592800" cy="17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Marine heatwaves (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115025" y="1103725"/>
            <a:ext cx="14844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Daily SST from NOAA OISSTV2 satellite data 0.25°x0.25° (1982-2023)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299" y="896237"/>
            <a:ext cx="7199125" cy="37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5230325" y="2819350"/>
            <a:ext cx="3213900" cy="210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9"/>
          <p:cNvSpPr/>
          <p:nvPr/>
        </p:nvSpPr>
        <p:spPr>
          <a:xfrm>
            <a:off x="5206225" y="734525"/>
            <a:ext cx="3213900" cy="19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9"/>
          <p:cNvSpPr/>
          <p:nvPr/>
        </p:nvSpPr>
        <p:spPr>
          <a:xfrm>
            <a:off x="303175" y="734525"/>
            <a:ext cx="4411800" cy="4188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9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index for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425" y="1757900"/>
            <a:ext cx="2953300" cy="311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724013" y="768200"/>
            <a:ext cx="3643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For each grid cell, </a:t>
            </a: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detect extreme events (EE)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using the 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definition of </a:t>
            </a:r>
            <a:r>
              <a:rPr i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Hobday et al., 2016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(90th percentile,  5 days) </a:t>
            </a:r>
            <a:endParaRPr i="1"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5606075" y="734525"/>
            <a:ext cx="231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For each grid cell, calculate the </a:t>
            </a: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activity index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5682275" y="1534913"/>
            <a:ext cx="231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Cumulative intensity*area </a:t>
            </a:r>
            <a:endParaRPr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of all events during a season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6648875" y="2171538"/>
            <a:ext cx="12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ºC.days.km²)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5538050" y="2887366"/>
            <a:ext cx="2729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Calculate</a:t>
            </a:r>
            <a:r>
              <a:rPr b="1"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total activity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um of all activities</a:t>
            </a:r>
            <a:endParaRPr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over a  domain</a:t>
            </a:r>
            <a:endParaRPr>
              <a:solidFill>
                <a:srgbClr val="0E10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957450" y="4167625"/>
            <a:ext cx="23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  <a:t>Time evolution of MHWs</a:t>
            </a:r>
            <a:endParaRPr/>
          </a:p>
        </p:txBody>
      </p:sp>
      <p:sp>
        <p:nvSpPr>
          <p:cNvPr id="149" name="Google Shape;149;p29"/>
          <p:cNvSpPr txBox="1"/>
          <p:nvPr/>
        </p:nvSpPr>
        <p:spPr>
          <a:xfrm>
            <a:off x="7152975" y="3551363"/>
            <a:ext cx="12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ºC.days.km²)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29"/>
          <p:cNvCxnSpPr/>
          <p:nvPr/>
        </p:nvCxnSpPr>
        <p:spPr>
          <a:xfrm>
            <a:off x="5606063" y="4361875"/>
            <a:ext cx="37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4653775" y="672188"/>
            <a:ext cx="4034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non-linearly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the last four decades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active summers: 2022,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0"/>
          <p:cNvSpPr txBox="1"/>
          <p:nvPr/>
        </p:nvSpPr>
        <p:spPr>
          <a:xfrm rot="-5400000">
            <a:off x="-929100" y="1441100"/>
            <a:ext cx="247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activity of summer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(°C.days.10⁶km²)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0" l="2789" r="0" t="6759"/>
          <a:stretch/>
        </p:blipFill>
        <p:spPr>
          <a:xfrm>
            <a:off x="697725" y="672200"/>
            <a:ext cx="3629199" cy="22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7747" l="35645" r="33394" t="75668"/>
          <a:stretch/>
        </p:blipFill>
        <p:spPr>
          <a:xfrm>
            <a:off x="2972975" y="3339691"/>
            <a:ext cx="2937000" cy="115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4">
            <a:alphaModFix/>
          </a:blip>
          <a:srcRect b="34223" l="12116" r="9660" t="27965"/>
          <a:stretch/>
        </p:blipFill>
        <p:spPr>
          <a:xfrm>
            <a:off x="46450" y="3328250"/>
            <a:ext cx="2886461" cy="11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34819" r="36467" t="94876"/>
          <a:stretch/>
        </p:blipFill>
        <p:spPr>
          <a:xfrm>
            <a:off x="92250" y="4629000"/>
            <a:ext cx="3089176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3200325" y="4607550"/>
            <a:ext cx="407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 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summer activity (°C.jours.10³km²)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2945375" y="4162650"/>
            <a:ext cx="149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2003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6450" y="4162650"/>
            <a:ext cx="143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4653775" y="672188"/>
            <a:ext cx="40341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non-linearly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the last four decades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active summers: 2022, 2023, 2003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highest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activities occurred preferably in the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Mediterranean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31"/>
          <p:cNvSpPr txBox="1"/>
          <p:nvPr/>
        </p:nvSpPr>
        <p:spPr>
          <a:xfrm rot="-5400000">
            <a:off x="-929100" y="1441100"/>
            <a:ext cx="247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activity of summer </a:t>
            </a: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(°C.days.10⁶km²)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5">
            <a:alphaModFix/>
          </a:blip>
          <a:srcRect b="0" l="2789" r="0" t="6759"/>
          <a:stretch/>
        </p:blipFill>
        <p:spPr>
          <a:xfrm>
            <a:off x="697725" y="672200"/>
            <a:ext cx="3629199" cy="22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 rotWithShape="1">
          <a:blip r:embed="rId6">
            <a:alphaModFix/>
          </a:blip>
          <a:srcRect b="13693" l="54859" r="0" t="54011"/>
          <a:stretch/>
        </p:blipFill>
        <p:spPr>
          <a:xfrm>
            <a:off x="6013700" y="3357625"/>
            <a:ext cx="3089175" cy="11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6013700" y="4135900"/>
            <a:ext cx="149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 warming vs variability changes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150" y="592226"/>
            <a:ext cx="4932778" cy="3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/>
          <p:nvPr/>
        </p:nvSpPr>
        <p:spPr>
          <a:xfrm>
            <a:off x="4877775" y="515675"/>
            <a:ext cx="1492500" cy="4557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3079500" y="515675"/>
            <a:ext cx="1492500" cy="45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2"/>
          <p:cNvSpPr txBox="1"/>
          <p:nvPr/>
        </p:nvSpPr>
        <p:spPr>
          <a:xfrm>
            <a:off x="0" y="4572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(1982-2022)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 warming vs variability changes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428650" y="1165775"/>
            <a:ext cx="757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    Contribution for the trend on summer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activity [(°C.days.10³km²)/summer]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                (a) Mean warming                                     (b) interannual variability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42038" l="7621" r="0" t="12830"/>
          <a:stretch/>
        </p:blipFill>
        <p:spPr>
          <a:xfrm>
            <a:off x="829500" y="2324027"/>
            <a:ext cx="7001550" cy="19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33"/>
          <p:cNvGrpSpPr/>
          <p:nvPr/>
        </p:nvGrpSpPr>
        <p:grpSpPr>
          <a:xfrm>
            <a:off x="2179705" y="1842867"/>
            <a:ext cx="781991" cy="455678"/>
            <a:chOff x="1273350" y="3429000"/>
            <a:chExt cx="962450" cy="764176"/>
          </a:xfrm>
        </p:grpSpPr>
        <p:pic>
          <p:nvPicPr>
            <p:cNvPr id="196" name="Google Shape;196;p33"/>
            <p:cNvPicPr preferRelativeResize="0"/>
            <p:nvPr/>
          </p:nvPicPr>
          <p:blipFill rotWithShape="1">
            <a:blip r:embed="rId4">
              <a:alphaModFix/>
            </a:blip>
            <a:srcRect b="16689" l="35626" r="23998" t="14287"/>
            <a:stretch/>
          </p:blipFill>
          <p:spPr>
            <a:xfrm>
              <a:off x="1273350" y="3429000"/>
              <a:ext cx="962450" cy="76417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97" name="Google Shape;197;p33"/>
            <p:cNvCxnSpPr/>
            <p:nvPr/>
          </p:nvCxnSpPr>
          <p:spPr>
            <a:xfrm>
              <a:off x="1578150" y="3573375"/>
              <a:ext cx="3762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98" name="Google Shape;198;p33"/>
          <p:cNvGrpSpPr/>
          <p:nvPr/>
        </p:nvGrpSpPr>
        <p:grpSpPr>
          <a:xfrm>
            <a:off x="5565861" y="1842875"/>
            <a:ext cx="893879" cy="455647"/>
            <a:chOff x="6023061" y="623675"/>
            <a:chExt cx="893879" cy="455647"/>
          </a:xfrm>
        </p:grpSpPr>
        <p:pic>
          <p:nvPicPr>
            <p:cNvPr id="199" name="Google Shape;199;p33"/>
            <p:cNvPicPr preferRelativeResize="0"/>
            <p:nvPr/>
          </p:nvPicPr>
          <p:blipFill rotWithShape="1">
            <a:blip r:embed="rId5">
              <a:alphaModFix/>
            </a:blip>
            <a:srcRect b="17156" l="27202" r="20665" t="13749"/>
            <a:stretch/>
          </p:blipFill>
          <p:spPr>
            <a:xfrm>
              <a:off x="6023061" y="623675"/>
              <a:ext cx="893879" cy="455647"/>
            </a:xfrm>
            <a:prstGeom prst="rect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00" name="Google Shape;200;p33"/>
            <p:cNvCxnSpPr/>
            <p:nvPr/>
          </p:nvCxnSpPr>
          <p:spPr>
            <a:xfrm>
              <a:off x="6463145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1" name="Google Shape;201;p33"/>
            <p:cNvCxnSpPr/>
            <p:nvPr/>
          </p:nvCxnSpPr>
          <p:spPr>
            <a:xfrm flipH="1">
              <a:off x="6139187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02" name="Google Shape;20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1150" y="592226"/>
            <a:ext cx="4932778" cy="3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4877775" y="515675"/>
            <a:ext cx="1492500" cy="4557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3079500" y="515675"/>
            <a:ext cx="1492500" cy="45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0" y="4572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(1982-2022)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4294967295" type="title"/>
          </p:nvPr>
        </p:nvSpPr>
        <p:spPr>
          <a:xfrm>
            <a:off x="0" y="-4012"/>
            <a:ext cx="9144000" cy="455700"/>
          </a:xfrm>
          <a:prstGeom prst="rect">
            <a:avLst/>
          </a:prstGeom>
          <a:solidFill>
            <a:srgbClr val="2D8AA1">
              <a:alpha val="7644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b="1"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Mediterranean</a:t>
            </a:r>
            <a:r>
              <a:rPr b="1"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 warming vs variability changes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428650" y="1165775"/>
            <a:ext cx="757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    Contribution for the trend on summer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activity [(°C.days.10³km²)/summer]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                (a) Mean warming                                     (b) interannual variability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42038" l="7621" r="0" t="12830"/>
          <a:stretch/>
        </p:blipFill>
        <p:spPr>
          <a:xfrm>
            <a:off x="829500" y="2324027"/>
            <a:ext cx="7001550" cy="19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2779275" y="4269450"/>
            <a:ext cx="310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Regions with larger interannual variability are regions with most severe 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MHWs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5" name="Google Shape;215;p34"/>
          <p:cNvGrpSpPr/>
          <p:nvPr/>
        </p:nvGrpSpPr>
        <p:grpSpPr>
          <a:xfrm>
            <a:off x="2179705" y="1842867"/>
            <a:ext cx="781991" cy="455678"/>
            <a:chOff x="1273350" y="3429000"/>
            <a:chExt cx="962450" cy="764176"/>
          </a:xfrm>
        </p:grpSpPr>
        <p:pic>
          <p:nvPicPr>
            <p:cNvPr id="216" name="Google Shape;216;p34"/>
            <p:cNvPicPr preferRelativeResize="0"/>
            <p:nvPr/>
          </p:nvPicPr>
          <p:blipFill rotWithShape="1">
            <a:blip r:embed="rId4">
              <a:alphaModFix/>
            </a:blip>
            <a:srcRect b="16689" l="35626" r="23998" t="14287"/>
            <a:stretch/>
          </p:blipFill>
          <p:spPr>
            <a:xfrm>
              <a:off x="1273350" y="3429000"/>
              <a:ext cx="962450" cy="76417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17" name="Google Shape;217;p34"/>
            <p:cNvCxnSpPr/>
            <p:nvPr/>
          </p:nvCxnSpPr>
          <p:spPr>
            <a:xfrm>
              <a:off x="1578150" y="3573375"/>
              <a:ext cx="3762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18" name="Google Shape;218;p34"/>
          <p:cNvGrpSpPr/>
          <p:nvPr/>
        </p:nvGrpSpPr>
        <p:grpSpPr>
          <a:xfrm>
            <a:off x="5565861" y="1842875"/>
            <a:ext cx="893879" cy="455647"/>
            <a:chOff x="6023061" y="623675"/>
            <a:chExt cx="893879" cy="455647"/>
          </a:xfrm>
        </p:grpSpPr>
        <p:pic>
          <p:nvPicPr>
            <p:cNvPr id="219" name="Google Shape;219;p34"/>
            <p:cNvPicPr preferRelativeResize="0"/>
            <p:nvPr/>
          </p:nvPicPr>
          <p:blipFill rotWithShape="1">
            <a:blip r:embed="rId5">
              <a:alphaModFix/>
            </a:blip>
            <a:srcRect b="17156" l="27202" r="20665" t="13749"/>
            <a:stretch/>
          </p:blipFill>
          <p:spPr>
            <a:xfrm>
              <a:off x="6023061" y="623675"/>
              <a:ext cx="893879" cy="455647"/>
            </a:xfrm>
            <a:prstGeom prst="rect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20" name="Google Shape;220;p34"/>
            <p:cNvCxnSpPr/>
            <p:nvPr/>
          </p:nvCxnSpPr>
          <p:spPr>
            <a:xfrm>
              <a:off x="6463145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1" name="Google Shape;221;p34"/>
            <p:cNvCxnSpPr/>
            <p:nvPr/>
          </p:nvCxnSpPr>
          <p:spPr>
            <a:xfrm flipH="1">
              <a:off x="6139187" y="716922"/>
              <a:ext cx="282300" cy="1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22" name="Google Shape;22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1150" y="592226"/>
            <a:ext cx="4932778" cy="3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/>
          <p:nvPr/>
        </p:nvSpPr>
        <p:spPr>
          <a:xfrm>
            <a:off x="4877775" y="515675"/>
            <a:ext cx="1492500" cy="4557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3079500" y="515675"/>
            <a:ext cx="1492500" cy="455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0" y="4572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(1982-2022)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