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63" r:id="rId16"/>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15.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2.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ctrTitle"/>
          </p:nvPr>
        </p:nvSpPr>
        <p:spPr>
          <a:xfrm>
            <a:off x="1086485" y="1464310"/>
            <a:ext cx="10018395" cy="1981200"/>
          </a:xfrm>
        </p:spPr>
        <p:txBody>
          <a:bodyPr>
            <a:noAutofit/>
          </a:bodyPr>
          <a:p>
            <a:r>
              <a:rPr lang="zh-CN" altLang="en-US" sz="4400" b="1">
                <a:solidFill>
                  <a:schemeClr val="bg1"/>
                </a:solidFill>
                <a:latin typeface="Times New Roman" panose="02020603050405020304" charset="0"/>
                <a:cs typeface="Times New Roman" panose="02020603050405020304" charset="0"/>
              </a:rPr>
              <a:t>Quantitative evaluation of sand body connectivity in shallow water delta front based on extreme learning machine</a:t>
            </a:r>
            <a:endParaRPr lang="zh-CN" altLang="en-US" sz="4400" b="1">
              <a:solidFill>
                <a:schemeClr val="bg1"/>
              </a:solidFill>
              <a:latin typeface="Times New Roman" panose="02020603050405020304" charset="0"/>
              <a:cs typeface="Times New Roman" panose="02020603050405020304" charset="0"/>
            </a:endParaRPr>
          </a:p>
        </p:txBody>
      </p:sp>
      <p:sp>
        <p:nvSpPr>
          <p:cNvPr id="3" name="副标题 2"/>
          <p:cNvSpPr>
            <a:spLocks noGrp="1"/>
          </p:cNvSpPr>
          <p:nvPr>
            <p:ph type="subTitle" idx="1"/>
          </p:nvPr>
        </p:nvSpPr>
        <p:spPr>
          <a:xfrm>
            <a:off x="851535" y="4215765"/>
            <a:ext cx="10533380" cy="1570990"/>
          </a:xfrm>
        </p:spPr>
        <p:txBody>
          <a:bodyPr>
            <a:noAutofit/>
          </a:bodyPr>
          <a:p>
            <a:r>
              <a:rPr lang="zh-CN" altLang="en-US" sz="2800">
                <a:solidFill>
                  <a:schemeClr val="bg1"/>
                </a:solidFill>
                <a:latin typeface="Times New Roman" panose="02020603050405020304" charset="0"/>
                <a:cs typeface="Times New Roman" panose="02020603050405020304" charset="0"/>
              </a:rPr>
              <a:t>Junjie</a:t>
            </a:r>
            <a:r>
              <a:rPr lang="en-US" altLang="zh-CN" sz="2800">
                <a:solidFill>
                  <a:schemeClr val="bg1"/>
                </a:solidFill>
                <a:latin typeface="Times New Roman" panose="02020603050405020304" charset="0"/>
                <a:cs typeface="Times New Roman" panose="02020603050405020304" charset="0"/>
              </a:rPr>
              <a:t> </a:t>
            </a:r>
            <a:r>
              <a:rPr lang="zh-CN" altLang="en-US" sz="2800">
                <a:solidFill>
                  <a:schemeClr val="bg1"/>
                </a:solidFill>
                <a:latin typeface="Times New Roman" panose="02020603050405020304" charset="0"/>
                <a:cs typeface="Times New Roman" panose="02020603050405020304" charset="0"/>
                <a:sym typeface="+mn-ea"/>
              </a:rPr>
              <a:t>W</a:t>
            </a:r>
            <a:r>
              <a:rPr lang="en-US" altLang="zh-CN" sz="2800">
                <a:solidFill>
                  <a:schemeClr val="bg1"/>
                </a:solidFill>
                <a:latin typeface="Times New Roman" panose="02020603050405020304" charset="0"/>
                <a:cs typeface="Times New Roman" panose="02020603050405020304" charset="0"/>
                <a:sym typeface="+mn-ea"/>
              </a:rPr>
              <a:t>ang</a:t>
            </a:r>
            <a:r>
              <a:rPr lang="zh-CN" altLang="en-US" sz="2800">
                <a:solidFill>
                  <a:schemeClr val="bg1"/>
                </a:solidFill>
                <a:latin typeface="Times New Roman" panose="02020603050405020304" charset="0"/>
                <a:cs typeface="Times New Roman" panose="02020603050405020304" charset="0"/>
              </a:rPr>
              <a:t>, Xianguo</a:t>
            </a:r>
            <a:r>
              <a:rPr lang="en-US" altLang="zh-CN" sz="2800">
                <a:solidFill>
                  <a:schemeClr val="bg1"/>
                </a:solidFill>
                <a:latin typeface="Times New Roman" panose="02020603050405020304" charset="0"/>
                <a:cs typeface="Times New Roman" panose="02020603050405020304" charset="0"/>
              </a:rPr>
              <a:t> Zhang</a:t>
            </a:r>
            <a:endParaRPr lang="en-US" altLang="zh-CN" sz="2800">
              <a:solidFill>
                <a:schemeClr val="bg1"/>
              </a:solidFill>
              <a:latin typeface="Times New Roman" panose="02020603050405020304" charset="0"/>
              <a:cs typeface="Times New Roman" panose="02020603050405020304" charset="0"/>
            </a:endParaRPr>
          </a:p>
          <a:p>
            <a:r>
              <a:rPr lang="en-US" altLang="zh-CN" sz="2800">
                <a:solidFill>
                  <a:schemeClr val="bg1"/>
                </a:solidFill>
                <a:latin typeface="Times New Roman" panose="02020603050405020304" charset="0"/>
                <a:cs typeface="Times New Roman" panose="02020603050405020304" charset="0"/>
              </a:rPr>
              <a:t>School of Geosciences in China University of Petroleum(East China), </a:t>
            </a:r>
            <a:endParaRPr lang="en-US" altLang="zh-CN" sz="2800">
              <a:solidFill>
                <a:schemeClr val="bg1"/>
              </a:solidFill>
              <a:latin typeface="Times New Roman" panose="02020603050405020304" charset="0"/>
              <a:cs typeface="Times New Roman" panose="02020603050405020304" charset="0"/>
            </a:endParaRPr>
          </a:p>
          <a:p>
            <a:r>
              <a:rPr lang="en-US" altLang="zh-CN" sz="2800">
                <a:solidFill>
                  <a:schemeClr val="bg1"/>
                </a:solidFill>
                <a:latin typeface="Times New Roman" panose="02020603050405020304" charset="0"/>
                <a:cs typeface="Times New Roman" panose="02020603050405020304" charset="0"/>
              </a:rPr>
              <a:t>April 15</a:t>
            </a:r>
            <a:r>
              <a:rPr lang="en-US" altLang="zh-CN" sz="2800" baseline="30000">
                <a:solidFill>
                  <a:schemeClr val="bg1"/>
                </a:solidFill>
                <a:latin typeface="Times New Roman" panose="02020603050405020304" charset="0"/>
                <a:cs typeface="Times New Roman" panose="02020603050405020304" charset="0"/>
              </a:rPr>
              <a:t>th</a:t>
            </a:r>
            <a:r>
              <a:rPr lang="en-US" altLang="zh-CN" sz="2800">
                <a:solidFill>
                  <a:schemeClr val="bg1"/>
                </a:solidFill>
                <a:latin typeface="Times New Roman" panose="02020603050405020304" charset="0"/>
                <a:cs typeface="Times New Roman" panose="02020603050405020304" charset="0"/>
              </a:rPr>
              <a:t>, 2024</a:t>
            </a:r>
            <a:endParaRPr lang="en-US" altLang="zh-CN" sz="2800">
              <a:solidFill>
                <a:schemeClr val="bg1"/>
              </a:solidFill>
              <a:latin typeface="Times New Roman" panose="02020603050405020304" charset="0"/>
              <a:cs typeface="Times New Roman" panose="02020603050405020304" charset="0"/>
            </a:endParaRPr>
          </a:p>
        </p:txBody>
      </p:sp>
      <p:pic>
        <p:nvPicPr>
          <p:cNvPr id="4" name="图片 3" descr="EGU会议图案放在PPT里"/>
          <p:cNvPicPr>
            <a:picLocks noChangeAspect="1"/>
          </p:cNvPicPr>
          <p:nvPr/>
        </p:nvPicPr>
        <p:blipFill>
          <a:blip r:embed="rId2"/>
          <a:stretch>
            <a:fillRect/>
          </a:stretch>
        </p:blipFill>
        <p:spPr>
          <a:xfrm>
            <a:off x="8562975" y="1905"/>
            <a:ext cx="3620770" cy="953770"/>
          </a:xfrm>
          <a:prstGeom prst="rect">
            <a:avLst/>
          </a:prstGeom>
        </p:spPr>
      </p:pic>
      <p:pic>
        <p:nvPicPr>
          <p:cNvPr id="100" name="图片 99"/>
          <p:cNvPicPr>
            <a:picLocks noChangeAspect="1"/>
          </p:cNvPicPr>
          <p:nvPr/>
        </p:nvPicPr>
        <p:blipFill>
          <a:blip r:embed="rId3"/>
          <a:srcRect l="-351" t="-100" r="351" b="100"/>
          <a:stretch>
            <a:fillRect/>
          </a:stretch>
        </p:blipFill>
        <p:spPr>
          <a:xfrm>
            <a:off x="1315720" y="-1270"/>
            <a:ext cx="1265555" cy="1265555"/>
          </a:xfrm>
          <a:prstGeom prst="ellipse">
            <a:avLst/>
          </a:prstGeom>
          <a:noFill/>
          <a:ln w="9525">
            <a:noFill/>
          </a:ln>
        </p:spPr>
      </p:pic>
      <p:pic>
        <p:nvPicPr>
          <p:cNvPr id="9" name="图片 8" descr="校徽"/>
          <p:cNvPicPr>
            <a:picLocks noChangeAspect="1"/>
          </p:cNvPicPr>
          <p:nvPr/>
        </p:nvPicPr>
        <p:blipFill>
          <a:blip r:embed="rId4"/>
          <a:srcRect l="26344" t="16600" r="26489" b="13400"/>
          <a:stretch>
            <a:fillRect/>
          </a:stretch>
        </p:blipFill>
        <p:spPr>
          <a:xfrm>
            <a:off x="13335" y="7620"/>
            <a:ext cx="1277620" cy="1264285"/>
          </a:xfrm>
          <a:prstGeom prst="ellipse">
            <a:avLst/>
          </a:prstGeom>
        </p:spPr>
      </p:pic>
      <p:pic>
        <p:nvPicPr>
          <p:cNvPr id="10" name="图片 9" descr="egu24-5194-qr"/>
          <p:cNvPicPr>
            <a:picLocks noChangeAspect="1"/>
          </p:cNvPicPr>
          <p:nvPr/>
        </p:nvPicPr>
        <p:blipFill>
          <a:blip r:embed="rId5"/>
          <a:stretch>
            <a:fillRect/>
          </a:stretch>
        </p:blipFill>
        <p:spPr>
          <a:xfrm>
            <a:off x="2606040" y="-1270"/>
            <a:ext cx="1236980" cy="12369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3.Results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pic>
        <p:nvPicPr>
          <p:cNvPr id="15" name="图片 14"/>
          <p:cNvPicPr>
            <a:picLocks noChangeAspect="1"/>
          </p:cNvPicPr>
          <p:nvPr/>
        </p:nvPicPr>
        <p:blipFill>
          <a:blip r:embed="rId2"/>
          <a:stretch>
            <a:fillRect/>
          </a:stretch>
        </p:blipFill>
        <p:spPr>
          <a:xfrm>
            <a:off x="200025" y="2923540"/>
            <a:ext cx="11607800" cy="2343150"/>
          </a:xfrm>
          <a:prstGeom prst="rect">
            <a:avLst/>
          </a:prstGeom>
        </p:spPr>
      </p:pic>
      <p:sp>
        <p:nvSpPr>
          <p:cNvPr id="3" name="文本框 2"/>
          <p:cNvSpPr txBox="1"/>
          <p:nvPr/>
        </p:nvSpPr>
        <p:spPr>
          <a:xfrm>
            <a:off x="200025" y="5553075"/>
            <a:ext cx="7268210" cy="829945"/>
          </a:xfrm>
          <a:prstGeom prst="rect">
            <a:avLst/>
          </a:prstGeom>
          <a:noFill/>
        </p:spPr>
        <p:txBody>
          <a:bodyPr wrap="square" rtlCol="0">
            <a:spAutoFit/>
          </a:bodyPr>
          <a:p>
            <a:pPr marL="342900" indent="-342900">
              <a:buFont typeface="Arial" panose="020B0604020202020204" pitchFamily="34" charset="0"/>
              <a:buChar char="•"/>
            </a:pPr>
            <a:r>
              <a:rPr lang="en-US" altLang="zh-CN" sz="2400">
                <a:solidFill>
                  <a:srgbClr val="FF0000"/>
                </a:solidFill>
                <a:latin typeface="Times New Roman" panose="02020603050405020304" charset="0"/>
                <a:ea typeface="微软雅黑" panose="020B0503020204020204" charset="-122"/>
                <a:cs typeface="Times New Roman" panose="02020603050405020304" charset="0"/>
              </a:rPr>
              <a:t>The prediction accuracy reaches 92.33%</a:t>
            </a:r>
            <a:endParaRPr lang="en-US" altLang="zh-CN" sz="2400">
              <a:solidFill>
                <a:srgbClr val="FF0000"/>
              </a:solidFill>
              <a:latin typeface="Times New Roman" panose="02020603050405020304" charset="0"/>
              <a:ea typeface="微软雅黑" panose="020B0503020204020204" charset="-122"/>
              <a:cs typeface="Times New Roman" panose="02020603050405020304"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charset="0"/>
                <a:ea typeface="微软雅黑" panose="020B0503020204020204" charset="-122"/>
                <a:cs typeface="Times New Roman" panose="02020603050405020304" charset="0"/>
              </a:rPr>
              <a:t>ELM performance is better than that of SVM</a:t>
            </a:r>
            <a:endParaRPr lang="en-US" altLang="zh-CN" sz="2400">
              <a:solidFill>
                <a:srgbClr val="FF0000"/>
              </a:solidFill>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117475" y="965200"/>
            <a:ext cx="11518900" cy="1568450"/>
          </a:xfrm>
          <a:prstGeom prst="rect">
            <a:avLst/>
          </a:prstGeom>
          <a:noFill/>
        </p:spPr>
        <p:txBody>
          <a:bodyPr wrap="square" rtlCol="0">
            <a:spAutoFit/>
          </a:bodyPr>
          <a:p>
            <a:pPr marL="342900" indent="-342900">
              <a:buFont typeface="Arial" panose="020B0604020202020204" pitchFamily="34" charset="0"/>
              <a:buChar char="•"/>
            </a:pPr>
            <a:r>
              <a:rPr lang="en-US" altLang="zh-CN" sz="2400" b="1">
                <a:latin typeface="Times New Roman" panose="02020603050405020304" charset="0"/>
                <a:ea typeface="微软雅黑" panose="020B0503020204020204" charset="-122"/>
                <a:cs typeface="Times New Roman" panose="02020603050405020304" charset="0"/>
              </a:rPr>
              <a:t>The classification effect is mainly measured by the classification accuracy and calculation time</a:t>
            </a:r>
            <a:endParaRPr lang="en-US" altLang="zh-CN" sz="2400" b="1">
              <a:latin typeface="Times New Roman" panose="02020603050405020304" charset="0"/>
              <a:ea typeface="微软雅黑" panose="020B0503020204020204" charset="-122"/>
              <a:cs typeface="Times New Roman" panose="02020603050405020304" charset="0"/>
            </a:endParaRPr>
          </a:p>
          <a:p>
            <a:pPr marL="342900" indent="-342900">
              <a:buFont typeface="Arial" panose="020B0604020202020204" pitchFamily="34" charset="0"/>
              <a:buChar char="•"/>
            </a:pPr>
            <a:r>
              <a:rPr lang="en-US" altLang="zh-CN" sz="2400" b="1">
                <a:latin typeface="Times New Roman" panose="02020603050405020304" charset="0"/>
                <a:ea typeface="微软雅黑" panose="020B0503020204020204" charset="-122"/>
                <a:cs typeface="Times New Roman" panose="02020603050405020304" charset="0"/>
              </a:rPr>
              <a:t>In addition, we compare the classification performance of ELM with </a:t>
            </a:r>
            <a:r>
              <a:rPr lang="en-US" altLang="zh-CN" sz="2400" b="1">
                <a:latin typeface="Times New Roman" panose="02020603050405020304" charset="0"/>
                <a:ea typeface="微软雅黑" panose="020B0503020204020204" charset="-122"/>
                <a:cs typeface="Times New Roman" panose="02020603050405020304" charset="0"/>
                <a:sym typeface="+mn-ea"/>
              </a:rPr>
              <a:t>SVM which is </a:t>
            </a:r>
            <a:r>
              <a:rPr lang="en-US" altLang="zh-CN" sz="2400" b="1">
                <a:latin typeface="Times New Roman" panose="02020603050405020304" charset="0"/>
                <a:ea typeface="微软雅黑" panose="020B0503020204020204" charset="-122"/>
                <a:cs typeface="Times New Roman" panose="02020603050405020304" charset="0"/>
              </a:rPr>
              <a:t>commonly used </a:t>
            </a:r>
            <a:endParaRPr lang="en-US" altLang="zh-CN" sz="2400" b="1">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3.Results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2" name="文本框 1"/>
          <p:cNvSpPr txBox="1"/>
          <p:nvPr/>
        </p:nvSpPr>
        <p:spPr>
          <a:xfrm>
            <a:off x="295275" y="870585"/>
            <a:ext cx="10267315" cy="460375"/>
          </a:xfrm>
          <a:prstGeom prst="rect">
            <a:avLst/>
          </a:prstGeom>
          <a:noFill/>
        </p:spPr>
        <p:txBody>
          <a:bodyPr wrap="square" rtlCol="0" anchor="t">
            <a:spAutoFit/>
          </a:bodyPr>
          <a:p>
            <a:r>
              <a:rPr sz="2400" b="1">
                <a:latin typeface="Times New Roman" panose="02020603050405020304" charset="0"/>
                <a:cs typeface="Times New Roman" panose="02020603050405020304" charset="0"/>
                <a:sym typeface="+mn-ea"/>
              </a:rPr>
              <a:t>The model is applied to the actual study area to predict and get good results</a:t>
            </a:r>
            <a:endParaRPr lang="zh-CN" altLang="en-US" sz="2400" b="1">
              <a:latin typeface="Times New Roman" panose="02020603050405020304" charset="0"/>
              <a:cs typeface="Times New Roman" panose="02020603050405020304" charset="0"/>
              <a:sym typeface="+mn-ea"/>
            </a:endParaRPr>
          </a:p>
        </p:txBody>
      </p:sp>
      <p:pic>
        <p:nvPicPr>
          <p:cNvPr id="16" name="图片 15" descr="结果对比图"/>
          <p:cNvPicPr>
            <a:picLocks noChangeAspect="1"/>
          </p:cNvPicPr>
          <p:nvPr/>
        </p:nvPicPr>
        <p:blipFill>
          <a:blip r:embed="rId2"/>
          <a:stretch>
            <a:fillRect/>
          </a:stretch>
        </p:blipFill>
        <p:spPr>
          <a:xfrm>
            <a:off x="1989455" y="1443990"/>
            <a:ext cx="8071485" cy="4822825"/>
          </a:xfrm>
          <a:prstGeom prst="rect">
            <a:avLst/>
          </a:prstGeom>
        </p:spPr>
      </p:pic>
      <p:sp>
        <p:nvSpPr>
          <p:cNvPr id="4" name="文本框 3"/>
          <p:cNvSpPr txBox="1"/>
          <p:nvPr/>
        </p:nvSpPr>
        <p:spPr>
          <a:xfrm>
            <a:off x="2132330" y="6266815"/>
            <a:ext cx="7629525" cy="460375"/>
          </a:xfrm>
          <a:prstGeom prst="rect">
            <a:avLst/>
          </a:prstGeom>
          <a:noFill/>
        </p:spPr>
        <p:txBody>
          <a:bodyPr wrap="square" rtlCol="0" anchor="t">
            <a:spAutoFit/>
          </a:bodyPr>
          <a:p>
            <a:r>
              <a:rPr sz="2400" b="1">
                <a:solidFill>
                  <a:srgbClr val="FF0000"/>
                </a:solidFill>
                <a:latin typeface="Times New Roman" panose="02020603050405020304" charset="0"/>
                <a:cs typeface="Times New Roman" panose="02020603050405020304" charset="0"/>
                <a:sym typeface="+mn-ea"/>
              </a:rPr>
              <a:t>The dynamic verification coincidence rate reaches 92.3%</a:t>
            </a:r>
            <a:endParaRPr sz="2400" b="1">
              <a:solidFill>
                <a:srgbClr val="FF0000"/>
              </a:solidFill>
              <a:latin typeface="Times New Roman" panose="02020603050405020304" charset="0"/>
              <a:cs typeface="Times New Roman" panose="02020603050405020304"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3.Results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3" name="文本框 2"/>
          <p:cNvSpPr txBox="1"/>
          <p:nvPr/>
        </p:nvSpPr>
        <p:spPr>
          <a:xfrm>
            <a:off x="391160" y="937260"/>
            <a:ext cx="8476615" cy="460375"/>
          </a:xfrm>
          <a:prstGeom prst="rect">
            <a:avLst/>
          </a:prstGeom>
          <a:noFill/>
        </p:spPr>
        <p:txBody>
          <a:bodyPr wrap="square" rtlCol="0" anchor="t">
            <a:spAutoFit/>
          </a:bodyPr>
          <a:p>
            <a:r>
              <a:rPr lang="en-US" sz="2400" b="1">
                <a:latin typeface="Times New Roman" panose="02020603050405020304" charset="0"/>
                <a:cs typeface="Times New Roman" panose="02020603050405020304" charset="0"/>
                <a:sym typeface="+mn-ea"/>
              </a:rPr>
              <a:t>T</a:t>
            </a:r>
            <a:r>
              <a:rPr sz="2400" b="1">
                <a:latin typeface="Times New Roman" panose="02020603050405020304" charset="0"/>
                <a:cs typeface="Times New Roman" panose="02020603050405020304" charset="0"/>
                <a:sym typeface="+mn-ea"/>
              </a:rPr>
              <a:t>he sand body connectivity model in study area is summarized</a:t>
            </a:r>
            <a:endParaRPr lang="zh-CN" altLang="en-US" sz="2400" b="1">
              <a:latin typeface="Times New Roman" panose="02020603050405020304" charset="0"/>
              <a:cs typeface="Times New Roman" panose="02020603050405020304" charset="0"/>
              <a:sym typeface="+mn-ea"/>
            </a:endParaRPr>
          </a:p>
        </p:txBody>
      </p:sp>
      <p:pic>
        <p:nvPicPr>
          <p:cNvPr id="5" name="图片 4" descr="连通模式图"/>
          <p:cNvPicPr>
            <a:picLocks noChangeAspect="1"/>
          </p:cNvPicPr>
          <p:nvPr/>
        </p:nvPicPr>
        <p:blipFill>
          <a:blip r:embed="rId2"/>
          <a:stretch>
            <a:fillRect/>
          </a:stretch>
        </p:blipFill>
        <p:spPr>
          <a:xfrm>
            <a:off x="1974215" y="1397635"/>
            <a:ext cx="7829550" cy="52197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4.Conclusions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2" name="文本框 1"/>
          <p:cNvSpPr txBox="1"/>
          <p:nvPr/>
        </p:nvSpPr>
        <p:spPr>
          <a:xfrm>
            <a:off x="419735" y="991870"/>
            <a:ext cx="11551920" cy="1568450"/>
          </a:xfrm>
          <a:prstGeom prst="rect">
            <a:avLst/>
          </a:prstGeom>
          <a:noFill/>
        </p:spPr>
        <p:txBody>
          <a:bodyPr wrap="square" rtlCol="0" anchor="t">
            <a:spAutoFit/>
          </a:bodyPr>
          <a:p>
            <a:pPr algn="just"/>
            <a:r>
              <a:rPr lang="zh-CN" altLang="en-US" sz="2400">
                <a:latin typeface="Times New Roman" panose="02020603050405020304" charset="0"/>
                <a:cs typeface="Times New Roman" panose="02020603050405020304" charset="0"/>
              </a:rPr>
              <a:t>1) Four geological parameters, namely sand to ground ratio, interlayer thickness, interlayer density, and permeability, were selected for sand body connectivity prediction using the Extreme Learning Machine algorithm, with an accuracy rate of 92.33%. E</a:t>
            </a:r>
            <a:r>
              <a:rPr lang="en-US" altLang="zh-CN" sz="2400">
                <a:latin typeface="Times New Roman" panose="02020603050405020304" charset="0"/>
                <a:cs typeface="Times New Roman" panose="02020603050405020304" charset="0"/>
              </a:rPr>
              <a:t>LM </a:t>
            </a:r>
            <a:r>
              <a:rPr lang="zh-CN" altLang="en-US" sz="2400">
                <a:latin typeface="Times New Roman" panose="02020603050405020304" charset="0"/>
                <a:cs typeface="Times New Roman" panose="02020603050405020304" charset="0"/>
              </a:rPr>
              <a:t>have higher training efficiency while ensuring prediction accuracy, which is superior to </a:t>
            </a:r>
            <a:r>
              <a:rPr lang="en-US" altLang="zh-CN" sz="2400">
                <a:latin typeface="Times New Roman" panose="02020603050405020304" charset="0"/>
                <a:cs typeface="Times New Roman" panose="02020603050405020304" charset="0"/>
              </a:rPr>
              <a:t>SVM.</a:t>
            </a:r>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419735" y="2700020"/>
            <a:ext cx="11551920" cy="1198880"/>
          </a:xfrm>
          <a:prstGeom prst="rect">
            <a:avLst/>
          </a:prstGeom>
          <a:noFill/>
        </p:spPr>
        <p:txBody>
          <a:bodyPr wrap="square" rtlCol="0" anchor="t">
            <a:spAutoFit/>
          </a:bodyPr>
          <a:p>
            <a:pPr algn="just"/>
            <a:r>
              <a:rPr sz="2400">
                <a:latin typeface="Times New Roman" panose="02020603050405020304" charset="0"/>
                <a:cs typeface="Times New Roman" panose="02020603050405020304" charset="0"/>
              </a:rPr>
              <a:t>2) The extreme learning machine training model was applied to predict the inter well sand connectivity of single sand layer ZV2-1 in the research area, and the dynamic verification coincidence rate reached over 92%, showing good application effects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419735" y="4130675"/>
            <a:ext cx="11551920" cy="2676525"/>
          </a:xfrm>
          <a:prstGeom prst="rect">
            <a:avLst/>
          </a:prstGeom>
          <a:noFill/>
        </p:spPr>
        <p:txBody>
          <a:bodyPr wrap="square" rtlCol="0" anchor="t">
            <a:spAutoFit/>
          </a:bodyPr>
          <a:p>
            <a:pPr algn="just"/>
            <a:r>
              <a:rPr lang="en-US" sz="2400">
                <a:latin typeface="Times New Roman" panose="02020603050405020304" charset="0"/>
                <a:cs typeface="Times New Roman" panose="02020603050405020304" charset="0"/>
              </a:rPr>
              <a:t>3) </a:t>
            </a:r>
            <a:r>
              <a:rPr sz="2400">
                <a:latin typeface="Times New Roman" panose="02020603050405020304" charset="0"/>
                <a:cs typeface="Times New Roman" panose="02020603050405020304" charset="0"/>
              </a:rPr>
              <a:t>The target layer in the research area has two types of inter well sand body connectivity modes, horizontal and internal. In the lateral connectivity mode, when two sand bodies are laterally cut and stacked with equal thickness, the connectivity between the sand bodies is good. When two sand bodies are laterally connected with a large thickness difference, the connectivity between the sand bodies is poor; In the internal connectivity mode, when the interlayer in the sand body is not developed, the connectivity of the sand body is good, but when the interlayer is more developed, the connectivity of the sand body is poor</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EGU会议图案放在PPT里"/>
          <p:cNvPicPr>
            <a:picLocks noChangeAspect="1"/>
          </p:cNvPicPr>
          <p:nvPr/>
        </p:nvPicPr>
        <p:blipFill>
          <a:blip r:embed="rId2"/>
          <a:stretch>
            <a:fillRect/>
          </a:stretch>
        </p:blipFill>
        <p:spPr>
          <a:xfrm>
            <a:off x="8562975" y="1905"/>
            <a:ext cx="3620770" cy="953770"/>
          </a:xfrm>
          <a:prstGeom prst="rect">
            <a:avLst/>
          </a:prstGeom>
        </p:spPr>
      </p:pic>
      <p:pic>
        <p:nvPicPr>
          <p:cNvPr id="100" name="图片 99"/>
          <p:cNvPicPr>
            <a:picLocks noChangeAspect="1"/>
          </p:cNvPicPr>
          <p:nvPr/>
        </p:nvPicPr>
        <p:blipFill>
          <a:blip r:embed="rId3"/>
          <a:srcRect l="-351" t="-100" r="351" b="100"/>
          <a:stretch>
            <a:fillRect/>
          </a:stretch>
        </p:blipFill>
        <p:spPr>
          <a:xfrm>
            <a:off x="1315720" y="-1270"/>
            <a:ext cx="1265555" cy="1265555"/>
          </a:xfrm>
          <a:prstGeom prst="ellipse">
            <a:avLst/>
          </a:prstGeom>
          <a:noFill/>
          <a:ln w="9525">
            <a:noFill/>
          </a:ln>
        </p:spPr>
      </p:pic>
      <p:pic>
        <p:nvPicPr>
          <p:cNvPr id="9" name="图片 8" descr="校徽"/>
          <p:cNvPicPr>
            <a:picLocks noChangeAspect="1"/>
          </p:cNvPicPr>
          <p:nvPr/>
        </p:nvPicPr>
        <p:blipFill>
          <a:blip r:embed="rId4"/>
          <a:srcRect l="26344" t="16600" r="26489" b="13400"/>
          <a:stretch>
            <a:fillRect/>
          </a:stretch>
        </p:blipFill>
        <p:spPr>
          <a:xfrm>
            <a:off x="13335" y="7620"/>
            <a:ext cx="1277620" cy="1264285"/>
          </a:xfrm>
          <a:prstGeom prst="ellipse">
            <a:avLst/>
          </a:prstGeom>
        </p:spPr>
      </p:pic>
      <p:pic>
        <p:nvPicPr>
          <p:cNvPr id="10" name="图片 9" descr="egu24-5194-qr"/>
          <p:cNvPicPr>
            <a:picLocks noChangeAspect="1"/>
          </p:cNvPicPr>
          <p:nvPr/>
        </p:nvPicPr>
        <p:blipFill>
          <a:blip r:embed="rId5"/>
          <a:stretch>
            <a:fillRect/>
          </a:stretch>
        </p:blipFill>
        <p:spPr>
          <a:xfrm>
            <a:off x="2606040" y="-1270"/>
            <a:ext cx="1236980" cy="1236980"/>
          </a:xfrm>
          <a:prstGeom prst="rect">
            <a:avLst/>
          </a:prstGeom>
        </p:spPr>
      </p:pic>
      <p:sp>
        <p:nvSpPr>
          <p:cNvPr id="10242" name="Rectangle 2"/>
          <p:cNvSpPr>
            <a:spLocks noChangeArrowheads="1"/>
          </p:cNvSpPr>
          <p:nvPr/>
        </p:nvSpPr>
        <p:spPr bwMode="auto">
          <a:xfrm>
            <a:off x="1506220" y="1271905"/>
            <a:ext cx="9180195" cy="2851785"/>
          </a:xfrm>
          <a:prstGeom prst="rect">
            <a:avLst/>
          </a:prstGeom>
          <a:noFill/>
          <a:ln w="9525">
            <a:noFill/>
            <a:miter lim="800000"/>
          </a:ln>
        </p:spPr>
        <p:txBody>
          <a:bodyPr anchor="ctr"/>
          <a:p>
            <a:pPr algn="ctr">
              <a:lnSpc>
                <a:spcPct val="150000"/>
              </a:lnSpc>
              <a:defRPr/>
            </a:pPr>
            <a:r>
              <a:rPr lang="en-US" altLang="zh-CN" sz="6000" dirty="0">
                <a:solidFill>
                  <a:schemeClr val="bg1"/>
                </a:solidFill>
                <a:effectLst>
                  <a:outerShdw blurRad="38100" dist="38100" dir="2700000" algn="tl">
                    <a:srgbClr val="000000"/>
                  </a:outerShdw>
                </a:effectLst>
                <a:latin typeface="Times New Roman" panose="02020603050405020304" charset="0"/>
                <a:ea typeface="宋体" panose="02010600030101010101" pitchFamily="2" charset="-122"/>
                <a:cs typeface="Times New Roman" panose="02020603050405020304" charset="0"/>
              </a:rPr>
              <a:t>Thank You</a:t>
            </a:r>
            <a:endParaRPr lang="en-US" altLang="zh-CN" sz="6000" dirty="0">
              <a:solidFill>
                <a:schemeClr val="bg1"/>
              </a:solidFill>
              <a:effectLst>
                <a:outerShdw blurRad="38100" dist="38100" dir="2700000" algn="tl">
                  <a:srgbClr val="000000"/>
                </a:outerShdw>
              </a:effectLst>
              <a:latin typeface="Times New Roman" panose="02020603050405020304" charset="0"/>
              <a:ea typeface="宋体" panose="02010600030101010101" pitchFamily="2" charset="-122"/>
              <a:cs typeface="Times New Roman" panose="02020603050405020304" charset="0"/>
            </a:endParaRPr>
          </a:p>
          <a:p>
            <a:pPr algn="ctr">
              <a:lnSpc>
                <a:spcPct val="150000"/>
              </a:lnSpc>
              <a:defRPr/>
            </a:pPr>
            <a:r>
              <a:rPr lang="en-US" altLang="zh-CN" sz="6000" dirty="0">
                <a:solidFill>
                  <a:schemeClr val="bg1"/>
                </a:solidFill>
                <a:effectLst>
                  <a:outerShdw blurRad="38100" dist="38100" dir="2700000" algn="tl">
                    <a:srgbClr val="000000"/>
                  </a:outerShdw>
                </a:effectLst>
                <a:latin typeface="Times New Roman" panose="02020603050405020304" charset="0"/>
                <a:ea typeface="宋体" panose="02010600030101010101" pitchFamily="2" charset="-122"/>
                <a:cs typeface="Times New Roman" panose="02020603050405020304" charset="0"/>
              </a:rPr>
              <a:t>Question ? Suggestion?</a:t>
            </a:r>
            <a:endParaRPr lang="en-US" altLang="zh-CN" sz="6000" dirty="0">
              <a:solidFill>
                <a:schemeClr val="bg1"/>
              </a:solidFill>
              <a:effectLst>
                <a:outerShdw blurRad="38100" dist="38100" dir="2700000" algn="tl">
                  <a:srgbClr val="000000"/>
                </a:outerShdw>
              </a:effectLst>
              <a:latin typeface="Times New Roman" panose="02020603050405020304" charset="0"/>
              <a:ea typeface="宋体" panose="02010600030101010101" pitchFamily="2" charset="-122"/>
              <a:cs typeface="Times New Roman" panose="02020603050405020304" charset="0"/>
            </a:endParaRPr>
          </a:p>
        </p:txBody>
      </p:sp>
      <p:sp>
        <p:nvSpPr>
          <p:cNvPr id="7" name="Text Box 3"/>
          <p:cNvSpPr txBox="1">
            <a:spLocks noChangeArrowheads="1"/>
          </p:cNvSpPr>
          <p:nvPr/>
        </p:nvSpPr>
        <p:spPr bwMode="auto">
          <a:xfrm>
            <a:off x="3882390" y="4439920"/>
            <a:ext cx="4427855" cy="1146810"/>
          </a:xfrm>
          <a:prstGeom prst="rect">
            <a:avLst/>
          </a:prstGeom>
          <a:solidFill>
            <a:schemeClr val="bg1">
              <a:alpha val="49000"/>
            </a:schemeClr>
          </a:solidFill>
          <a:ln w="9525">
            <a:noFill/>
            <a:miter lim="800000"/>
          </a:ln>
        </p:spPr>
        <p:txBody>
          <a:bodyPr>
            <a:noAutofit/>
          </a:bodyPr>
          <a:p>
            <a:pPr>
              <a:lnSpc>
                <a:spcPct val="150000"/>
              </a:lnSpc>
              <a:spcBef>
                <a:spcPct val="50000"/>
              </a:spcBef>
            </a:pPr>
            <a:r>
              <a:rPr lang="en-US" altLang="zh-CN" dirty="0"/>
              <a:t>Junjie Wang</a:t>
            </a:r>
            <a:endParaRPr lang="en-US" altLang="zh-CN" dirty="0"/>
          </a:p>
          <a:p>
            <a:pPr>
              <a:lnSpc>
                <a:spcPct val="150000"/>
              </a:lnSpc>
              <a:spcBef>
                <a:spcPct val="50000"/>
              </a:spcBef>
            </a:pPr>
            <a:r>
              <a:rPr lang="en-US" altLang="zh-CN" dirty="0"/>
              <a:t>Email: 3039296075@qq.com</a:t>
            </a:r>
            <a:endParaRPr lang="en-US" altLang="zh-CN" dirty="0"/>
          </a:p>
          <a:p>
            <a:pPr>
              <a:lnSpc>
                <a:spcPct val="150000"/>
              </a:lnSpc>
              <a:spcBef>
                <a:spcPct val="50000"/>
              </a:spcBef>
            </a:pPr>
            <a:r>
              <a:rPr lang="en-US" altLang="zh-CN" dirty="0"/>
              <a:t>            </a:t>
            </a:r>
            <a:endParaRPr lang="en-US" altLang="zh-C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3159304" y="1090292"/>
            <a:ext cx="5544616" cy="647860"/>
            <a:chOff x="827584" y="1156967"/>
            <a:chExt cx="5544616" cy="647860"/>
          </a:xfrm>
        </p:grpSpPr>
        <p:cxnSp>
          <p:nvCxnSpPr>
            <p:cNvPr id="4" name="直接连接符 3"/>
            <p:cNvCxnSpPr/>
            <p:nvPr/>
          </p:nvCxnSpPr>
          <p:spPr bwMode="auto">
            <a:xfrm>
              <a:off x="827584" y="1804827"/>
              <a:ext cx="5544616"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6" name="矩形 5"/>
            <p:cNvSpPr/>
            <p:nvPr/>
          </p:nvSpPr>
          <p:spPr>
            <a:xfrm>
              <a:off x="827584" y="1156967"/>
              <a:ext cx="2459327"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lang="en-US" altLang="zh-CN" sz="3600" dirty="0">
                  <a:solidFill>
                    <a:srgbClr val="0070C0"/>
                  </a:solidFill>
                  <a:latin typeface="微软雅黑" panose="020B0503020204020204" charset="-122"/>
                  <a:ea typeface="微软雅黑" panose="020B0503020204020204" charset="-122"/>
                </a:rPr>
                <a:t>Outline</a:t>
              </a:r>
              <a:endParaRPr kumimoji="0" lang="zh-CN" altLang="en-US"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grpSp>
      <p:grpSp>
        <p:nvGrpSpPr>
          <p:cNvPr id="19" name="组合 18"/>
          <p:cNvGrpSpPr/>
          <p:nvPr>
            <p:custDataLst>
              <p:tags r:id="rId1"/>
            </p:custDataLst>
          </p:nvPr>
        </p:nvGrpSpPr>
        <p:grpSpPr>
          <a:xfrm>
            <a:off x="3159125" y="2122170"/>
            <a:ext cx="5431155" cy="582295"/>
            <a:chOff x="2126994" y="2474894"/>
            <a:chExt cx="5023106" cy="468052"/>
          </a:xfrm>
          <a:solidFill>
            <a:schemeClr val="accent1"/>
          </a:solidFill>
          <a:effectLst>
            <a:outerShdw blurRad="50800" dist="38100" dir="2700000" algn="tl" rotWithShape="0">
              <a:prstClr val="black">
                <a:alpha val="40000"/>
              </a:prstClr>
            </a:outerShdw>
          </a:effectLst>
        </p:grpSpPr>
        <p:sp>
          <p:nvSpPr>
            <p:cNvPr id="9" name="矩形 8"/>
            <p:cNvSpPr/>
            <p:nvPr>
              <p:custDataLst>
                <p:tags r:id="rId2"/>
              </p:custDataLst>
            </p:nvPr>
          </p:nvSpPr>
          <p:spPr bwMode="auto">
            <a:xfrm>
              <a:off x="2126994" y="2474894"/>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1</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 name="五边形 9"/>
            <p:cNvSpPr/>
            <p:nvPr>
              <p:custDataLst>
                <p:tags r:id="rId3"/>
              </p:custDataLst>
            </p:nvPr>
          </p:nvSpPr>
          <p:spPr bwMode="auto">
            <a:xfrm>
              <a:off x="2904800" y="2474894"/>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noAutofit/>
            </a:bodyPr>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Introduction</a:t>
              </a:r>
              <a:endPar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8" name="组合 17"/>
          <p:cNvGrpSpPr/>
          <p:nvPr>
            <p:custDataLst>
              <p:tags r:id="rId4"/>
            </p:custDataLst>
          </p:nvPr>
        </p:nvGrpSpPr>
        <p:grpSpPr>
          <a:xfrm>
            <a:off x="3159125" y="3195955"/>
            <a:ext cx="5431155" cy="582295"/>
            <a:chOff x="2126994" y="3632831"/>
            <a:chExt cx="5023106" cy="468052"/>
          </a:xfrm>
          <a:solidFill>
            <a:schemeClr val="bg1">
              <a:lumMod val="50000"/>
            </a:schemeClr>
          </a:solidFill>
          <a:effectLst>
            <a:outerShdw blurRad="50800" dist="38100" dir="2700000" algn="tl" rotWithShape="0">
              <a:prstClr val="black">
                <a:alpha val="40000"/>
              </a:prstClr>
            </a:outerShdw>
          </a:effectLst>
        </p:grpSpPr>
        <p:sp>
          <p:nvSpPr>
            <p:cNvPr id="13" name="矩形 12"/>
            <p:cNvSpPr/>
            <p:nvPr>
              <p:custDataLst>
                <p:tags r:id="rId5"/>
              </p:custDataLst>
            </p:nvPr>
          </p:nvSpPr>
          <p:spPr bwMode="auto">
            <a:xfrm>
              <a:off x="2126994" y="3632831"/>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2</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4" name="五边形 13"/>
            <p:cNvSpPr/>
            <p:nvPr>
              <p:custDataLst>
                <p:tags r:id="rId6"/>
              </p:custDataLst>
            </p:nvPr>
          </p:nvSpPr>
          <p:spPr bwMode="auto">
            <a:xfrm>
              <a:off x="2904800" y="3632831"/>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noAutofit/>
            </a:bodyPr>
            <a:p>
              <a:pPr lvl="0">
                <a:defRPr/>
              </a:pPr>
              <a:r>
                <a:rPr kumimoji="1" lang="en-US" altLang="zh-CN" sz="2400" b="1" dirty="0">
                  <a:solidFill>
                    <a:srgbClr val="FFFFFF"/>
                  </a:solidFill>
                  <a:latin typeface="微软雅黑" panose="020B0503020204020204" charset="-122"/>
                  <a:ea typeface="微软雅黑" panose="020B0503020204020204" charset="-122"/>
                </a:rPr>
                <a:t>Materials and Methods</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1" name="组合 10"/>
          <p:cNvGrpSpPr/>
          <p:nvPr>
            <p:custDataLst>
              <p:tags r:id="rId7"/>
            </p:custDataLst>
          </p:nvPr>
        </p:nvGrpSpPr>
        <p:grpSpPr>
          <a:xfrm>
            <a:off x="3159125" y="4309745"/>
            <a:ext cx="5431155" cy="582295"/>
            <a:chOff x="2126994" y="4790768"/>
            <a:chExt cx="5023106" cy="468052"/>
          </a:xfrm>
          <a:solidFill>
            <a:schemeClr val="bg1">
              <a:lumMod val="50000"/>
            </a:schemeClr>
          </a:solidFill>
          <a:effectLst>
            <a:outerShdw blurRad="50800" dist="38100" dir="2700000" algn="tl" rotWithShape="0">
              <a:prstClr val="black">
                <a:alpha val="40000"/>
              </a:prstClr>
            </a:outerShdw>
          </a:effectLst>
        </p:grpSpPr>
        <p:sp>
          <p:nvSpPr>
            <p:cNvPr id="16" name="矩形 15"/>
            <p:cNvSpPr/>
            <p:nvPr>
              <p:custDataLst>
                <p:tags r:id="rId8"/>
              </p:custDataLst>
            </p:nvPr>
          </p:nvSpPr>
          <p:spPr bwMode="auto">
            <a:xfrm>
              <a:off x="2126994" y="4790768"/>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3</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7" name="五边形 16"/>
            <p:cNvSpPr/>
            <p:nvPr>
              <p:custDataLst>
                <p:tags r:id="rId9"/>
              </p:custDataLst>
            </p:nvPr>
          </p:nvSpPr>
          <p:spPr bwMode="auto">
            <a:xfrm>
              <a:off x="2904800" y="4790768"/>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noAutofit/>
            </a:bodyPr>
            <a:p>
              <a:pPr lvl="0">
                <a:defRPr/>
              </a:pPr>
              <a:r>
                <a:rPr kumimoji="1" lang="en-US" altLang="zh-CN" sz="2400" b="1" dirty="0">
                  <a:solidFill>
                    <a:srgbClr val="FFFFFF"/>
                  </a:solidFill>
                  <a:latin typeface="微软雅黑" panose="020B0503020204020204" charset="-122"/>
                  <a:ea typeface="微软雅黑" panose="020B0503020204020204" charset="-122"/>
                </a:rPr>
                <a:t>Results</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7" name="组合 6"/>
          <p:cNvGrpSpPr/>
          <p:nvPr>
            <p:custDataLst>
              <p:tags r:id="rId10"/>
            </p:custDataLst>
          </p:nvPr>
        </p:nvGrpSpPr>
        <p:grpSpPr>
          <a:xfrm>
            <a:off x="3159125" y="5423535"/>
            <a:ext cx="5431155" cy="582295"/>
            <a:chOff x="2126994" y="4790768"/>
            <a:chExt cx="5023106" cy="468052"/>
          </a:xfrm>
          <a:solidFill>
            <a:schemeClr val="bg1">
              <a:lumMod val="50000"/>
            </a:schemeClr>
          </a:solidFill>
          <a:effectLst>
            <a:outerShdw blurRad="50800" dist="38100" dir="2700000" algn="tl" rotWithShape="0">
              <a:prstClr val="black">
                <a:alpha val="40000"/>
              </a:prstClr>
            </a:outerShdw>
          </a:effectLst>
        </p:grpSpPr>
        <p:sp>
          <p:nvSpPr>
            <p:cNvPr id="8" name="矩形 7"/>
            <p:cNvSpPr/>
            <p:nvPr>
              <p:custDataLst>
                <p:tags r:id="rId11"/>
              </p:custDataLst>
            </p:nvPr>
          </p:nvSpPr>
          <p:spPr bwMode="auto">
            <a:xfrm>
              <a:off x="2126994" y="4790768"/>
              <a:ext cx="538013" cy="46805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4</a:t>
              </a:r>
              <a:endPar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2" name="五边形 11"/>
            <p:cNvSpPr/>
            <p:nvPr>
              <p:custDataLst>
                <p:tags r:id="rId12"/>
              </p:custDataLst>
            </p:nvPr>
          </p:nvSpPr>
          <p:spPr bwMode="auto">
            <a:xfrm>
              <a:off x="2904800" y="4790768"/>
              <a:ext cx="4245300" cy="468052"/>
            </a:xfrm>
            <a:prstGeom prst="homePlat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216000" tIns="45720" rIns="91440" bIns="45720" numCol="1" spcCol="0" rtlCol="0" fromWordArt="0" anchor="ctr" anchorCtr="0" forceAA="0" compatLnSpc="1">
              <a:noAutofit/>
            </a:bodyPr>
            <a:p>
              <a:pPr lvl="0">
                <a:defRPr/>
              </a:pPr>
              <a:r>
                <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Conclusions</a:t>
              </a:r>
              <a:endParaRPr kumimoji="1" lang="en-US" altLang="zh-CN"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文本框 29"/>
          <p:cNvSpPr txBox="1"/>
          <p:nvPr>
            <p:custDataLst>
              <p:tags r:id="rId1"/>
            </p:custDataLst>
          </p:nvPr>
        </p:nvSpPr>
        <p:spPr>
          <a:xfrm>
            <a:off x="7849235" y="935355"/>
            <a:ext cx="3756025" cy="4738370"/>
          </a:xfrm>
          <a:prstGeom prst="rect">
            <a:avLst/>
          </a:prstGeom>
          <a:solidFill>
            <a:schemeClr val="accent5">
              <a:lumMod val="20000"/>
              <a:lumOff val="80000"/>
            </a:schemeClr>
          </a:solidFill>
        </p:spPr>
        <p:txBody>
          <a:bodyPr wrap="square" rtlCol="0">
            <a:noAutofit/>
          </a:bodyPr>
          <a:p>
            <a:pPr marL="342900" indent="-342900">
              <a:lnSpc>
                <a:spcPct val="150000"/>
              </a:lnSpc>
              <a:buClr>
                <a:srgbClr val="FF0000"/>
              </a:buClr>
              <a:buFont typeface="Wingdings" panose="05000000000000000000" pitchFamily="2" charset="2"/>
              <a:buChar char="l"/>
            </a:pPr>
            <a:r>
              <a:rPr lang="en-US" altLang="zh-CN" dirty="0" err="1"/>
              <a:t>Fenghuadian oilfield is located in the middle of Kongdian structural belt in the southern area of Huanghua Depression</a:t>
            </a:r>
            <a:endParaRPr lang="en-US" altLang="zh-CN" dirty="0"/>
          </a:p>
          <a:p>
            <a:pPr marL="342900" indent="-342900">
              <a:lnSpc>
                <a:spcPct val="150000"/>
              </a:lnSpc>
              <a:buClr>
                <a:srgbClr val="FF0000"/>
              </a:buClr>
              <a:buFont typeface="Wingdings" panose="05000000000000000000" pitchFamily="2" charset="2"/>
              <a:buChar char="l"/>
            </a:pPr>
            <a:r>
              <a:rPr lang="en-US" altLang="zh-CN" dirty="0"/>
              <a:t>The stratum studied is Ek</a:t>
            </a:r>
            <a:r>
              <a:rPr lang="en-US" altLang="zh-CN" baseline="-25000" dirty="0"/>
              <a:t>1</a:t>
            </a:r>
            <a:endParaRPr lang="en-US" altLang="zh-CN" baseline="-25000" dirty="0"/>
          </a:p>
          <a:p>
            <a:pPr marL="342900" indent="-342900">
              <a:lnSpc>
                <a:spcPct val="150000"/>
              </a:lnSpc>
              <a:buClr>
                <a:srgbClr val="FF0000"/>
              </a:buClr>
              <a:buFont typeface="Wingdings" panose="05000000000000000000" pitchFamily="2" charset="2"/>
              <a:buChar char="l"/>
            </a:pPr>
            <a:r>
              <a:rPr lang="en-US" altLang="zh-CN" dirty="0"/>
              <a:t>The lithology is mainly fine, siltstone and mudstone. The lithology changes greatly and is interbedded with sand and mudstone</a:t>
            </a:r>
            <a:endParaRPr lang="en-US" altLang="zh-CN" dirty="0"/>
          </a:p>
        </p:txBody>
      </p:sp>
      <p:sp>
        <p:nvSpPr>
          <p:cNvPr id="32" name="矩形 31"/>
          <p:cNvSpPr/>
          <p:nvPr/>
        </p:nvSpPr>
        <p:spPr>
          <a:xfrm>
            <a:off x="200025" y="112395"/>
            <a:ext cx="364045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1.introduction</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2"/>
          <a:stretch>
            <a:fillRect/>
          </a:stretch>
        </p:blipFill>
        <p:spPr>
          <a:xfrm>
            <a:off x="11441430" y="6350"/>
            <a:ext cx="750570" cy="750570"/>
          </a:xfrm>
          <a:prstGeom prst="rect">
            <a:avLst/>
          </a:prstGeom>
        </p:spPr>
      </p:pic>
      <p:pic>
        <p:nvPicPr>
          <p:cNvPr id="35" name="图片 34" descr="构造位置图加地层柱状图"/>
          <p:cNvPicPr>
            <a:picLocks noChangeAspect="1"/>
          </p:cNvPicPr>
          <p:nvPr/>
        </p:nvPicPr>
        <p:blipFill>
          <a:blip r:embed="rId3"/>
          <a:stretch>
            <a:fillRect/>
          </a:stretch>
        </p:blipFill>
        <p:spPr>
          <a:xfrm>
            <a:off x="200025" y="935355"/>
            <a:ext cx="7378700" cy="5825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文本框 29"/>
          <p:cNvSpPr txBox="1"/>
          <p:nvPr>
            <p:custDataLst>
              <p:tags r:id="rId1"/>
            </p:custDataLst>
          </p:nvPr>
        </p:nvSpPr>
        <p:spPr>
          <a:xfrm>
            <a:off x="1403350" y="5972175"/>
            <a:ext cx="9789160" cy="845820"/>
          </a:xfrm>
          <a:prstGeom prst="rect">
            <a:avLst/>
          </a:prstGeom>
          <a:solidFill>
            <a:schemeClr val="accent5">
              <a:lumMod val="20000"/>
              <a:lumOff val="80000"/>
            </a:schemeClr>
          </a:solidFill>
        </p:spPr>
        <p:txBody>
          <a:bodyPr wrap="square" rtlCol="0">
            <a:noAutofit/>
          </a:bodyPr>
          <a:p>
            <a:pPr marL="342900" indent="-342900">
              <a:lnSpc>
                <a:spcPct val="150000"/>
              </a:lnSpc>
              <a:buClr>
                <a:srgbClr val="FF0000"/>
              </a:buClr>
              <a:buFont typeface="Wingdings" panose="05000000000000000000" pitchFamily="2" charset="2"/>
              <a:buChar char="l"/>
            </a:pPr>
            <a:r>
              <a:rPr lang="en-US" altLang="zh-CN" dirty="0">
                <a:solidFill>
                  <a:srgbClr val="002060"/>
                </a:solidFill>
                <a:latin typeface="Times New Roman" panose="02020603050405020304" charset="0"/>
                <a:cs typeface="Times New Roman" panose="02020603050405020304" charset="0"/>
                <a:sym typeface="+mn-ea"/>
              </a:rPr>
              <a:t>The study area is mainly a shallow water delta sedimentary environment.</a:t>
            </a:r>
            <a:endParaRPr lang="en-US" altLang="zh-CN" dirty="0">
              <a:solidFill>
                <a:srgbClr val="002060"/>
              </a:solidFill>
              <a:latin typeface="Times New Roman" panose="02020603050405020304" charset="0"/>
              <a:cs typeface="Times New Roman" panose="02020603050405020304" charset="0"/>
              <a:sym typeface="+mn-ea"/>
            </a:endParaRPr>
          </a:p>
          <a:p>
            <a:pPr marL="342900" indent="-342900">
              <a:lnSpc>
                <a:spcPct val="150000"/>
              </a:lnSpc>
              <a:buClr>
                <a:srgbClr val="FF0000"/>
              </a:buClr>
              <a:buFont typeface="Wingdings" panose="05000000000000000000" pitchFamily="2" charset="2"/>
              <a:buChar char="l"/>
            </a:pPr>
            <a:r>
              <a:rPr lang="en-US" altLang="zh-CN" dirty="0"/>
              <a:t>It mainly develops underwater distributary channels, mouth barsand underwater distributary bays</a:t>
            </a:r>
            <a:endParaRPr lang="en-US" altLang="zh-CN" dirty="0"/>
          </a:p>
        </p:txBody>
      </p:sp>
      <p:pic>
        <p:nvPicPr>
          <p:cNvPr id="3" name="图片 2" descr="砂体分布图"/>
          <p:cNvPicPr>
            <a:picLocks noChangeAspect="1"/>
          </p:cNvPicPr>
          <p:nvPr/>
        </p:nvPicPr>
        <p:blipFill>
          <a:blip r:embed="rId2"/>
          <a:stretch>
            <a:fillRect/>
          </a:stretch>
        </p:blipFill>
        <p:spPr>
          <a:xfrm>
            <a:off x="1403350" y="1353185"/>
            <a:ext cx="9291955" cy="4524375"/>
          </a:xfrm>
          <a:prstGeom prst="rect">
            <a:avLst/>
          </a:prstGeom>
        </p:spPr>
      </p:pic>
      <p:sp>
        <p:nvSpPr>
          <p:cNvPr id="32" name="矩形 31"/>
          <p:cNvSpPr/>
          <p:nvPr/>
        </p:nvSpPr>
        <p:spPr>
          <a:xfrm>
            <a:off x="200025" y="112395"/>
            <a:ext cx="364045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1.introduction</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3"/>
          <a:stretch>
            <a:fillRect/>
          </a:stretch>
        </p:blipFill>
        <p:spPr>
          <a:xfrm>
            <a:off x="11441430" y="6350"/>
            <a:ext cx="750570" cy="750570"/>
          </a:xfrm>
          <a:prstGeom prst="rect">
            <a:avLst/>
          </a:prstGeom>
        </p:spPr>
      </p:pic>
      <p:sp>
        <p:nvSpPr>
          <p:cNvPr id="4" name="文本框 3"/>
          <p:cNvSpPr txBox="1"/>
          <p:nvPr/>
        </p:nvSpPr>
        <p:spPr>
          <a:xfrm>
            <a:off x="200025" y="830580"/>
            <a:ext cx="10495280" cy="460375"/>
          </a:xfrm>
          <a:prstGeom prst="rect">
            <a:avLst/>
          </a:prstGeom>
          <a:noFill/>
        </p:spPr>
        <p:txBody>
          <a:bodyPr wrap="square" rtlCol="0">
            <a:spAutoFit/>
          </a:bodyPr>
          <a:p>
            <a:r>
              <a:rPr lang="en-US" altLang="zh-CN" sz="2400">
                <a:solidFill>
                  <a:srgbClr val="FF0000"/>
                </a:solidFill>
                <a:latin typeface="Times New Roman" panose="02020603050405020304" charset="0"/>
                <a:ea typeface="微软雅黑" panose="020B0503020204020204" charset="-122"/>
                <a:cs typeface="Times New Roman" panose="02020603050405020304" charset="0"/>
              </a:rPr>
              <a:t>Challenge</a:t>
            </a:r>
            <a:r>
              <a:rPr lang="zh-CN" altLang="en-US" sz="2400">
                <a:latin typeface="Times New Roman" panose="02020603050405020304" charset="0"/>
                <a:ea typeface="微软雅黑" panose="020B0503020204020204" charset="-122"/>
                <a:cs typeface="Times New Roman" panose="02020603050405020304" charset="0"/>
              </a:rPr>
              <a:t>：How to judge the </a:t>
            </a:r>
            <a:r>
              <a:rPr lang="en-US" altLang="zh-CN" sz="2400">
                <a:latin typeface="Times New Roman" panose="02020603050405020304" charset="0"/>
                <a:ea typeface="微软雅黑" panose="020B0503020204020204" charset="-122"/>
                <a:cs typeface="Times New Roman" panose="02020603050405020304" charset="0"/>
              </a:rPr>
              <a:t>complex </a:t>
            </a:r>
            <a:r>
              <a:rPr lang="zh-CN" altLang="en-US" sz="2400">
                <a:latin typeface="Times New Roman" panose="02020603050405020304" charset="0"/>
                <a:ea typeface="微软雅黑" panose="020B0503020204020204" charset="-122"/>
                <a:cs typeface="Times New Roman" panose="02020603050405020304" charset="0"/>
              </a:rPr>
              <a:t>connectivity of sand bodies between wells</a:t>
            </a:r>
            <a:endParaRPr lang="zh-CN" altLang="en-US" sz="2400">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364045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1.introduction</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5" name="文本框 4"/>
          <p:cNvSpPr txBox="1"/>
          <p:nvPr/>
        </p:nvSpPr>
        <p:spPr>
          <a:xfrm>
            <a:off x="200025" y="936625"/>
            <a:ext cx="10495280" cy="460375"/>
          </a:xfrm>
          <a:prstGeom prst="rect">
            <a:avLst/>
          </a:prstGeom>
          <a:noFill/>
        </p:spPr>
        <p:txBody>
          <a:bodyPr wrap="square" rtlCol="0">
            <a:spAutoFit/>
          </a:bodyPr>
          <a:p>
            <a:r>
              <a:rPr lang="en-US" altLang="zh-CN" sz="2400">
                <a:solidFill>
                  <a:schemeClr val="tx1"/>
                </a:solidFill>
                <a:latin typeface="Times New Roman" panose="02020603050405020304" charset="0"/>
                <a:ea typeface="微软雅黑" panose="020B0503020204020204" charset="-122"/>
                <a:cs typeface="Times New Roman" panose="02020603050405020304" charset="0"/>
              </a:rPr>
              <a:t>Multiple and complex stacking styles</a:t>
            </a:r>
            <a:endParaRPr lang="en-US" altLang="zh-CN" sz="2400">
              <a:solidFill>
                <a:schemeClr val="tx1"/>
              </a:solidFill>
              <a:latin typeface="Times New Roman" panose="02020603050405020304" charset="0"/>
              <a:ea typeface="微软雅黑" panose="020B0503020204020204" charset="-122"/>
              <a:cs typeface="Times New Roman" panose="02020603050405020304" charset="0"/>
            </a:endParaRPr>
          </a:p>
        </p:txBody>
      </p:sp>
      <p:pic>
        <p:nvPicPr>
          <p:cNvPr id="6" name="图片 5" descr="砂体叠置模式"/>
          <p:cNvPicPr>
            <a:picLocks noChangeAspect="1"/>
          </p:cNvPicPr>
          <p:nvPr/>
        </p:nvPicPr>
        <p:blipFill>
          <a:blip r:embed="rId2"/>
          <a:stretch>
            <a:fillRect/>
          </a:stretch>
        </p:blipFill>
        <p:spPr>
          <a:xfrm>
            <a:off x="1282065" y="1565275"/>
            <a:ext cx="9628505" cy="50488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2.Materials and Methods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6" name="文本框 5"/>
          <p:cNvSpPr txBox="1"/>
          <p:nvPr/>
        </p:nvSpPr>
        <p:spPr>
          <a:xfrm>
            <a:off x="200025" y="936625"/>
            <a:ext cx="1049528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Principle of Extreme Learning Machine Algorithm</a:t>
            </a:r>
            <a:endParaRPr lang="en-US" altLang="zh-CN" sz="2400" b="1">
              <a:latin typeface="Times New Roman" panose="02020603050405020304" charset="0"/>
              <a:ea typeface="微软雅黑" panose="020B0503020204020204" charset="-122"/>
              <a:cs typeface="Times New Roman" panose="02020603050405020304" charset="0"/>
            </a:endParaRPr>
          </a:p>
        </p:txBody>
      </p:sp>
      <p:pic>
        <p:nvPicPr>
          <p:cNvPr id="8" name="图片 7" descr="极限学习机原理图"/>
          <p:cNvPicPr>
            <a:picLocks noChangeAspect="1"/>
          </p:cNvPicPr>
          <p:nvPr/>
        </p:nvPicPr>
        <p:blipFill>
          <a:blip r:embed="rId2"/>
          <a:stretch>
            <a:fillRect/>
          </a:stretch>
        </p:blipFill>
        <p:spPr>
          <a:xfrm>
            <a:off x="372110" y="1632585"/>
            <a:ext cx="5072380" cy="3128645"/>
          </a:xfrm>
          <a:prstGeom prst="rect">
            <a:avLst/>
          </a:prstGeom>
        </p:spPr>
      </p:pic>
      <p:pic>
        <p:nvPicPr>
          <p:cNvPr id="11" name="图片 10"/>
          <p:cNvPicPr>
            <a:picLocks noChangeAspect="1"/>
          </p:cNvPicPr>
          <p:nvPr/>
        </p:nvPicPr>
        <p:blipFill>
          <a:blip r:embed="rId3"/>
          <a:stretch>
            <a:fillRect/>
          </a:stretch>
        </p:blipFill>
        <p:spPr>
          <a:xfrm>
            <a:off x="5642610" y="3072130"/>
            <a:ext cx="5938520" cy="1213485"/>
          </a:xfrm>
          <a:prstGeom prst="rect">
            <a:avLst/>
          </a:prstGeom>
        </p:spPr>
      </p:pic>
      <p:sp>
        <p:nvSpPr>
          <p:cNvPr id="12" name="文本框 11"/>
          <p:cNvSpPr txBox="1"/>
          <p:nvPr/>
        </p:nvSpPr>
        <p:spPr>
          <a:xfrm>
            <a:off x="5642610" y="1565275"/>
            <a:ext cx="6183630" cy="521970"/>
          </a:xfrm>
          <a:prstGeom prst="rect">
            <a:avLst/>
          </a:prstGeom>
          <a:noFill/>
        </p:spPr>
        <p:txBody>
          <a:bodyPr wrap="square" rtlCol="0" anchor="t">
            <a:spAutoFit/>
          </a:bodyPr>
          <a:p>
            <a:r>
              <a:rPr lang="zh-CN" altLang="en-US" sz="2800" i="1">
                <a:latin typeface="Times New Roman" panose="02020603050405020304" charset="0"/>
                <a:cs typeface="Times New Roman" panose="02020603050405020304" charset="0"/>
              </a:rPr>
              <a:t>x</a:t>
            </a:r>
            <a:r>
              <a:rPr lang="zh-CN" altLang="en-US" sz="2800" i="1" baseline="-25000">
                <a:latin typeface="Times New Roman" panose="02020603050405020304" charset="0"/>
                <a:cs typeface="Times New Roman" panose="02020603050405020304" charset="0"/>
              </a:rPr>
              <a:t>j</a:t>
            </a:r>
            <a:r>
              <a:rPr lang="zh-CN" altLang="en-US" sz="2800">
                <a:latin typeface="Times New Roman" panose="02020603050405020304" charset="0"/>
                <a:cs typeface="Times New Roman" panose="02020603050405020304" charset="0"/>
              </a:rPr>
              <a:t> =[ </a:t>
            </a:r>
            <a:r>
              <a:rPr lang="zh-CN" altLang="en-US" sz="2800" i="1">
                <a:latin typeface="Times New Roman" panose="02020603050405020304" charset="0"/>
                <a:cs typeface="Times New Roman" panose="02020603050405020304" charset="0"/>
              </a:rPr>
              <a:t>x</a:t>
            </a:r>
            <a:r>
              <a:rPr lang="zh-CN" altLang="en-US" sz="2800" i="1" baseline="-25000">
                <a:latin typeface="Times New Roman" panose="02020603050405020304" charset="0"/>
                <a:cs typeface="Times New Roman" panose="02020603050405020304" charset="0"/>
              </a:rPr>
              <a:t>j</a:t>
            </a:r>
            <a:r>
              <a:rPr lang="zh-CN" altLang="en-US" sz="2800" baseline="-250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x</a:t>
            </a:r>
            <a:r>
              <a:rPr lang="zh-CN" altLang="en-US" sz="2800" i="1" baseline="-25000">
                <a:latin typeface="Times New Roman" panose="02020603050405020304" charset="0"/>
                <a:cs typeface="Times New Roman" panose="02020603050405020304" charset="0"/>
              </a:rPr>
              <a:t>j</a:t>
            </a:r>
            <a:r>
              <a:rPr lang="zh-CN" altLang="en-US" sz="2800" baseline="-25000">
                <a:latin typeface="Times New Roman" panose="02020603050405020304" charset="0"/>
                <a:cs typeface="Times New Roman" panose="02020603050405020304" charset="0"/>
              </a:rPr>
              <a:t>2</a:t>
            </a:r>
            <a:r>
              <a:rPr lang="zh-CN" altLang="en-US" sz="2800">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x</a:t>
            </a:r>
            <a:r>
              <a:rPr lang="zh-CN" altLang="en-US" sz="2800" i="1" baseline="-25000">
                <a:latin typeface="Times New Roman" panose="02020603050405020304" charset="0"/>
                <a:cs typeface="Times New Roman" panose="02020603050405020304" charset="0"/>
              </a:rPr>
              <a:t>jn</a:t>
            </a:r>
            <a:r>
              <a:rPr lang="zh-CN" altLang="en-US" sz="2800">
                <a:latin typeface="Times New Roman" panose="02020603050405020304" charset="0"/>
                <a:cs typeface="Times New Roman" panose="02020603050405020304" charset="0"/>
              </a:rPr>
              <a:t>]</a:t>
            </a:r>
            <a:r>
              <a:rPr lang="zh-CN" altLang="en-US" sz="2800" i="1" baseline="30000">
                <a:latin typeface="Times New Roman" panose="02020603050405020304" charset="0"/>
                <a:cs typeface="Times New Roman" panose="02020603050405020304" charset="0"/>
              </a:rPr>
              <a:t>T</a:t>
            </a:r>
            <a:r>
              <a:rPr lang="zh-CN" altLang="en-US" sz="2800">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R</a:t>
            </a:r>
            <a:r>
              <a:rPr lang="zh-CN" altLang="en-US" sz="2800" i="1" baseline="30000">
                <a:latin typeface="Times New Roman" panose="02020603050405020304" charset="0"/>
                <a:cs typeface="Times New Roman" panose="02020603050405020304" charset="0"/>
              </a:rPr>
              <a:t>n</a:t>
            </a:r>
            <a:r>
              <a:rPr lang="zh-CN" altLang="en-US" sz="2800">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j</a:t>
            </a:r>
            <a:r>
              <a:rPr lang="zh-CN" altLang="en-US" sz="2800">
                <a:latin typeface="Times New Roman" panose="02020603050405020304" charset="0"/>
                <a:cs typeface="Times New Roman" panose="02020603050405020304" charset="0"/>
              </a:rPr>
              <a:t>=1,2</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N</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13" name="文本框 12"/>
          <p:cNvSpPr txBox="1"/>
          <p:nvPr/>
        </p:nvSpPr>
        <p:spPr>
          <a:xfrm>
            <a:off x="5687695" y="2437765"/>
            <a:ext cx="6590030" cy="521970"/>
          </a:xfrm>
          <a:prstGeom prst="rect">
            <a:avLst/>
          </a:prstGeom>
          <a:noFill/>
        </p:spPr>
        <p:txBody>
          <a:bodyPr wrap="square" rtlCol="0" anchor="t">
            <a:spAutoFit/>
          </a:bodyPr>
          <a:p>
            <a:r>
              <a:rPr lang="zh-CN" altLang="en-US" sz="2800" i="1">
                <a:latin typeface="Times New Roman" panose="02020603050405020304" charset="0"/>
                <a:cs typeface="Times New Roman" panose="02020603050405020304" charset="0"/>
              </a:rPr>
              <a:t>t</a:t>
            </a:r>
            <a:r>
              <a:rPr lang="zh-CN" altLang="en-US" sz="2800" i="1" baseline="-25000">
                <a:latin typeface="Times New Roman" panose="02020603050405020304" charset="0"/>
                <a:cs typeface="Times New Roman" panose="02020603050405020304" charset="0"/>
              </a:rPr>
              <a:t>j</a:t>
            </a:r>
            <a:r>
              <a:rPr lang="zh-CN" altLang="en-US" sz="2800">
                <a:latin typeface="Times New Roman" panose="02020603050405020304" charset="0"/>
                <a:cs typeface="Times New Roman" panose="02020603050405020304" charset="0"/>
              </a:rPr>
              <a:t> =[ </a:t>
            </a:r>
            <a:r>
              <a:rPr lang="zh-CN" altLang="en-US" sz="2800" i="1">
                <a:latin typeface="Times New Roman" panose="02020603050405020304" charset="0"/>
                <a:cs typeface="Times New Roman" panose="02020603050405020304" charset="0"/>
              </a:rPr>
              <a:t>t</a:t>
            </a:r>
            <a:r>
              <a:rPr lang="zh-CN" altLang="en-US" sz="2800" i="1" baseline="-25000">
                <a:latin typeface="Times New Roman" panose="02020603050405020304" charset="0"/>
                <a:cs typeface="Times New Roman" panose="02020603050405020304" charset="0"/>
              </a:rPr>
              <a:t>j</a:t>
            </a:r>
            <a:r>
              <a:rPr lang="zh-CN" altLang="en-US" sz="2800" baseline="-250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t</a:t>
            </a:r>
            <a:r>
              <a:rPr lang="zh-CN" altLang="en-US" sz="2800" i="1" baseline="-25000">
                <a:latin typeface="Times New Roman" panose="02020603050405020304" charset="0"/>
                <a:cs typeface="Times New Roman" panose="02020603050405020304" charset="0"/>
              </a:rPr>
              <a:t>j</a:t>
            </a:r>
            <a:r>
              <a:rPr lang="zh-CN" altLang="en-US" sz="2800" baseline="-25000">
                <a:latin typeface="Times New Roman" panose="02020603050405020304" charset="0"/>
                <a:cs typeface="Times New Roman" panose="02020603050405020304" charset="0"/>
              </a:rPr>
              <a:t>2</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t</a:t>
            </a:r>
            <a:r>
              <a:rPr lang="zh-CN" altLang="en-US" sz="2800" i="1" baseline="-25000">
                <a:latin typeface="Times New Roman" panose="02020603050405020304" charset="0"/>
                <a:cs typeface="Times New Roman" panose="02020603050405020304" charset="0"/>
              </a:rPr>
              <a:t>jm</a:t>
            </a:r>
            <a:r>
              <a:rPr lang="zh-CN" altLang="en-US" sz="2800">
                <a:latin typeface="Times New Roman" panose="02020603050405020304" charset="0"/>
                <a:cs typeface="Times New Roman" panose="02020603050405020304" charset="0"/>
              </a:rPr>
              <a:t>]</a:t>
            </a:r>
            <a:r>
              <a:rPr lang="zh-CN" altLang="en-US" sz="2800" i="1" baseline="30000">
                <a:latin typeface="Times New Roman" panose="02020603050405020304" charset="0"/>
                <a:cs typeface="Times New Roman" panose="02020603050405020304" charset="0"/>
              </a:rPr>
              <a:t>T</a:t>
            </a:r>
            <a:r>
              <a:rPr lang="zh-CN" altLang="en-US" sz="2800">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R</a:t>
            </a:r>
            <a:r>
              <a:rPr lang="zh-CN" altLang="en-US" sz="2800" i="1" baseline="30000">
                <a:latin typeface="Times New Roman" panose="02020603050405020304" charset="0"/>
                <a:cs typeface="Times New Roman" panose="02020603050405020304" charset="0"/>
              </a:rPr>
              <a:t>m</a:t>
            </a:r>
            <a:r>
              <a:rPr lang="zh-CN" altLang="en-US" sz="2800">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j</a:t>
            </a:r>
            <a:r>
              <a:rPr lang="zh-CN" altLang="en-US" sz="2800">
                <a:latin typeface="Times New Roman" panose="02020603050405020304" charset="0"/>
                <a:cs typeface="Times New Roman" panose="02020603050405020304" charset="0"/>
              </a:rPr>
              <a:t>=1,2</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N</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14" name="文本框 13"/>
          <p:cNvSpPr txBox="1"/>
          <p:nvPr/>
        </p:nvSpPr>
        <p:spPr>
          <a:xfrm>
            <a:off x="299720" y="5177790"/>
            <a:ext cx="5145405" cy="460375"/>
          </a:xfrm>
          <a:prstGeom prst="rect">
            <a:avLst/>
          </a:prstGeom>
          <a:noFill/>
        </p:spPr>
        <p:txBody>
          <a:bodyPr wrap="square" rtlCol="0">
            <a:spAutoFit/>
          </a:bodyPr>
          <a:p>
            <a:r>
              <a:rPr lang="en-US" altLang="zh-CN" sz="2400" i="1">
                <a:latin typeface="Times New Roman" panose="02020603050405020304" charset="0"/>
                <a:cs typeface="Times New Roman" panose="02020603050405020304" charset="0"/>
              </a:rPr>
              <a:t>n</a:t>
            </a:r>
            <a:r>
              <a:rPr lang="en-US" altLang="zh-CN" sz="2400">
                <a:latin typeface="Times New Roman" panose="02020603050405020304" charset="0"/>
                <a:cs typeface="Times New Roman" panose="02020603050405020304" charset="0"/>
              </a:rPr>
              <a:t>—number of nodes in the input layer</a:t>
            </a:r>
            <a:endParaRPr lang="en-US" altLang="zh-CN" sz="2400">
              <a:latin typeface="Times New Roman" panose="02020603050405020304" charset="0"/>
              <a:cs typeface="Times New Roman" panose="02020603050405020304" charset="0"/>
            </a:endParaRPr>
          </a:p>
        </p:txBody>
      </p:sp>
      <p:sp>
        <p:nvSpPr>
          <p:cNvPr id="15" name="文本框 14"/>
          <p:cNvSpPr txBox="1"/>
          <p:nvPr/>
        </p:nvSpPr>
        <p:spPr>
          <a:xfrm>
            <a:off x="299720" y="5765165"/>
            <a:ext cx="5503545" cy="460375"/>
          </a:xfrm>
          <a:prstGeom prst="rect">
            <a:avLst/>
          </a:prstGeom>
          <a:noFill/>
        </p:spPr>
        <p:txBody>
          <a:bodyPr wrap="square" rtlCol="0">
            <a:spAutoFit/>
          </a:bodyPr>
          <a:p>
            <a:r>
              <a:rPr lang="en-US" altLang="zh-CN" sz="2400" i="1">
                <a:latin typeface="Times New Roman" panose="02020603050405020304" charset="0"/>
                <a:cs typeface="Times New Roman" panose="02020603050405020304" charset="0"/>
              </a:rPr>
              <a:t>m</a:t>
            </a:r>
            <a:r>
              <a:rPr lang="en-US" altLang="zh-CN" sz="2400">
                <a:latin typeface="Times New Roman" panose="02020603050405020304" charset="0"/>
                <a:cs typeface="Times New Roman" panose="02020603050405020304" charset="0"/>
              </a:rPr>
              <a:t>—number of </a:t>
            </a:r>
            <a:r>
              <a:rPr lang="en-US" altLang="zh-CN" sz="2400">
                <a:latin typeface="Times New Roman" panose="02020603050405020304" charset="0"/>
                <a:cs typeface="Times New Roman" panose="02020603050405020304" charset="0"/>
                <a:sym typeface="+mn-ea"/>
              </a:rPr>
              <a:t>nodes in the </a:t>
            </a:r>
            <a:r>
              <a:rPr lang="en-US" altLang="zh-CN" sz="2400">
                <a:latin typeface="Times New Roman" panose="02020603050405020304" charset="0"/>
                <a:cs typeface="Times New Roman" panose="02020603050405020304" charset="0"/>
              </a:rPr>
              <a:t>output layer </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299720" y="6352540"/>
            <a:ext cx="5503545" cy="460375"/>
          </a:xfrm>
          <a:prstGeom prst="rect">
            <a:avLst/>
          </a:prstGeom>
          <a:noFill/>
        </p:spPr>
        <p:txBody>
          <a:bodyPr wrap="square" rtlCol="0">
            <a:spAutoFit/>
          </a:bodyPr>
          <a:p>
            <a:r>
              <a:rPr lang="en-US" altLang="zh-CN" sz="2400" i="1">
                <a:latin typeface="Times New Roman" panose="02020603050405020304" charset="0"/>
                <a:cs typeface="Times New Roman" panose="02020603050405020304" charset="0"/>
              </a:rPr>
              <a:t>l</a:t>
            </a:r>
            <a:r>
              <a:rPr lang="en-US" altLang="zh-CN" sz="2400">
                <a:latin typeface="Times New Roman" panose="02020603050405020304" charset="0"/>
                <a:cs typeface="Times New Roman" panose="02020603050405020304" charset="0"/>
              </a:rPr>
              <a:t>—number of </a:t>
            </a:r>
            <a:r>
              <a:rPr lang="en-US" altLang="zh-CN" sz="2400">
                <a:latin typeface="Times New Roman" panose="02020603050405020304" charset="0"/>
                <a:cs typeface="Times New Roman" panose="02020603050405020304" charset="0"/>
                <a:sym typeface="+mn-ea"/>
              </a:rPr>
              <a:t>nodes in the </a:t>
            </a:r>
            <a:r>
              <a:rPr lang="en-US" altLang="zh-CN" sz="2400">
                <a:latin typeface="Times New Roman" panose="02020603050405020304" charset="0"/>
                <a:cs typeface="Times New Roman" panose="02020603050405020304" charset="0"/>
              </a:rPr>
              <a:t>hidden layer </a:t>
            </a:r>
            <a:endParaRPr lang="en-US" altLang="zh-CN" sz="2400">
              <a:latin typeface="Times New Roman" panose="02020603050405020304" charset="0"/>
              <a:cs typeface="Times New Roman" panose="02020603050405020304" charset="0"/>
            </a:endParaRPr>
          </a:p>
        </p:txBody>
      </p:sp>
      <p:pic>
        <p:nvPicPr>
          <p:cNvPr id="17" name="图片 16"/>
          <p:cNvPicPr>
            <a:picLocks noChangeAspect="1"/>
          </p:cNvPicPr>
          <p:nvPr/>
        </p:nvPicPr>
        <p:blipFill>
          <a:blip r:embed="rId4"/>
          <a:stretch>
            <a:fillRect/>
          </a:stretch>
        </p:blipFill>
        <p:spPr>
          <a:xfrm>
            <a:off x="5642610" y="5818505"/>
            <a:ext cx="2254250" cy="994410"/>
          </a:xfrm>
          <a:prstGeom prst="rect">
            <a:avLst/>
          </a:prstGeom>
        </p:spPr>
      </p:pic>
      <p:sp>
        <p:nvSpPr>
          <p:cNvPr id="18" name="文本框 17"/>
          <p:cNvSpPr txBox="1"/>
          <p:nvPr/>
        </p:nvSpPr>
        <p:spPr>
          <a:xfrm>
            <a:off x="5642610" y="4239260"/>
            <a:ext cx="3305810" cy="521970"/>
          </a:xfrm>
          <a:prstGeom prst="rect">
            <a:avLst/>
          </a:prstGeom>
          <a:noFill/>
        </p:spPr>
        <p:txBody>
          <a:bodyPr wrap="square" rtlCol="0" anchor="t">
            <a:spAutoFit/>
          </a:bodyPr>
          <a:p>
            <a:r>
              <a:rPr lang="zh-CN" altLang="en-US" sz="2800" i="1">
                <a:latin typeface="Times New Roman" panose="02020603050405020304" charset="0"/>
                <a:cs typeface="Times New Roman" panose="02020603050405020304" charset="0"/>
              </a:rPr>
              <a:t>β</a:t>
            </a:r>
            <a:r>
              <a:rPr lang="zh-CN" altLang="en-US" sz="2800" i="1" baseline="-25000">
                <a:latin typeface="Times New Roman" panose="02020603050405020304" charset="0"/>
                <a:cs typeface="Times New Roman" panose="02020603050405020304" charset="0"/>
              </a:rPr>
              <a:t>i</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β</a:t>
            </a:r>
            <a:r>
              <a:rPr lang="zh-CN" altLang="en-US" sz="2800" i="1" baseline="-25000">
                <a:latin typeface="Times New Roman" panose="02020603050405020304" charset="0"/>
                <a:cs typeface="Times New Roman" panose="02020603050405020304" charset="0"/>
              </a:rPr>
              <a:t>i</a:t>
            </a:r>
            <a:r>
              <a:rPr lang="zh-CN" altLang="en-US" sz="2800" baseline="-250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β</a:t>
            </a:r>
            <a:r>
              <a:rPr lang="zh-CN" altLang="en-US" sz="2800" i="1" baseline="-25000">
                <a:latin typeface="Times New Roman" panose="02020603050405020304" charset="0"/>
                <a:cs typeface="Times New Roman" panose="02020603050405020304" charset="0"/>
              </a:rPr>
              <a:t>i</a:t>
            </a:r>
            <a:r>
              <a:rPr lang="zh-CN" altLang="en-US" sz="2800" baseline="-25000">
                <a:latin typeface="Times New Roman" panose="02020603050405020304" charset="0"/>
                <a:cs typeface="Times New Roman" panose="02020603050405020304" charset="0"/>
              </a:rPr>
              <a:t>2</a:t>
            </a:r>
            <a:r>
              <a:rPr lang="zh-CN" altLang="en-US" sz="2800">
                <a:latin typeface="Times New Roman" panose="02020603050405020304" charset="0"/>
                <a:cs typeface="Times New Roman" panose="02020603050405020304" charset="0"/>
              </a:rPr>
              <a:t>, …, </a:t>
            </a:r>
            <a:r>
              <a:rPr lang="zh-CN" altLang="en-US" sz="2800" i="1">
                <a:latin typeface="Times New Roman" panose="02020603050405020304" charset="0"/>
                <a:cs typeface="Times New Roman" panose="02020603050405020304" charset="0"/>
              </a:rPr>
              <a:t>β</a:t>
            </a:r>
            <a:r>
              <a:rPr lang="zh-CN" altLang="en-US" sz="2800" i="1" baseline="-25000">
                <a:latin typeface="Times New Roman" panose="02020603050405020304" charset="0"/>
                <a:cs typeface="Times New Roman" panose="02020603050405020304" charset="0"/>
              </a:rPr>
              <a:t>im</a:t>
            </a:r>
            <a:r>
              <a:rPr lang="zh-CN" altLang="en-US" sz="2800">
                <a:latin typeface="Times New Roman" panose="02020603050405020304" charset="0"/>
                <a:cs typeface="Times New Roman" panose="02020603050405020304" charset="0"/>
              </a:rPr>
              <a:t>]</a:t>
            </a:r>
            <a:r>
              <a:rPr lang="zh-CN" altLang="en-US" sz="2800" i="1" baseline="30000">
                <a:latin typeface="Times New Roman" panose="02020603050405020304" charset="0"/>
                <a:cs typeface="Times New Roman" panose="02020603050405020304" charset="0"/>
              </a:rPr>
              <a:t>T</a:t>
            </a:r>
            <a:endParaRPr lang="zh-CN" altLang="en-US" sz="2800" i="1" baseline="30000">
              <a:latin typeface="Times New Roman" panose="02020603050405020304" charset="0"/>
              <a:cs typeface="Times New Roman" panose="02020603050405020304" charset="0"/>
            </a:endParaRPr>
          </a:p>
        </p:txBody>
      </p:sp>
      <p:sp>
        <p:nvSpPr>
          <p:cNvPr id="19" name="文本框 18"/>
          <p:cNvSpPr txBox="1"/>
          <p:nvPr/>
        </p:nvSpPr>
        <p:spPr>
          <a:xfrm>
            <a:off x="8885555" y="4239260"/>
            <a:ext cx="3392170" cy="521970"/>
          </a:xfrm>
          <a:prstGeom prst="rect">
            <a:avLst/>
          </a:prstGeom>
          <a:noFill/>
        </p:spPr>
        <p:txBody>
          <a:bodyPr wrap="square" rtlCol="0" anchor="t">
            <a:spAutoFit/>
          </a:bodyPr>
          <a:p>
            <a:r>
              <a:rPr lang="zh-CN" altLang="en-US" sz="2800" i="1">
                <a:latin typeface="Times New Roman" panose="02020603050405020304" charset="0"/>
                <a:cs typeface="Times New Roman" panose="02020603050405020304" charset="0"/>
              </a:rPr>
              <a:t>w</a:t>
            </a:r>
            <a:r>
              <a:rPr lang="zh-CN" altLang="en-US" sz="2800" i="1" baseline="-25000">
                <a:latin typeface="Times New Roman" panose="02020603050405020304" charset="0"/>
                <a:cs typeface="Times New Roman" panose="02020603050405020304" charset="0"/>
              </a:rPr>
              <a:t>i</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w</a:t>
            </a:r>
            <a:r>
              <a:rPr lang="zh-CN" altLang="en-US" sz="2800" i="1" baseline="-25000">
                <a:latin typeface="Times New Roman" panose="02020603050405020304" charset="0"/>
                <a:cs typeface="Times New Roman" panose="02020603050405020304" charset="0"/>
              </a:rPr>
              <a:t>i</a:t>
            </a:r>
            <a:r>
              <a:rPr lang="zh-CN" altLang="en-US" sz="2800" baseline="-250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 </a:t>
            </a:r>
            <a:r>
              <a:rPr lang="zh-CN" altLang="en-US" sz="2800" i="1">
                <a:latin typeface="Times New Roman" panose="02020603050405020304" charset="0"/>
                <a:cs typeface="Times New Roman" panose="02020603050405020304" charset="0"/>
              </a:rPr>
              <a:t>w</a:t>
            </a:r>
            <a:r>
              <a:rPr lang="zh-CN" altLang="en-US" sz="2800" i="1" baseline="-25000">
                <a:latin typeface="Times New Roman" panose="02020603050405020304" charset="0"/>
                <a:cs typeface="Times New Roman" panose="02020603050405020304" charset="0"/>
              </a:rPr>
              <a:t>i</a:t>
            </a:r>
            <a:r>
              <a:rPr lang="zh-CN" altLang="en-US" sz="2800" baseline="-25000">
                <a:latin typeface="Times New Roman" panose="02020603050405020304" charset="0"/>
                <a:cs typeface="Times New Roman" panose="02020603050405020304" charset="0"/>
              </a:rPr>
              <a:t>2</a:t>
            </a:r>
            <a:r>
              <a:rPr lang="zh-CN" altLang="en-US" sz="2800">
                <a:latin typeface="Times New Roman" panose="02020603050405020304" charset="0"/>
                <a:cs typeface="Times New Roman" panose="02020603050405020304" charset="0"/>
              </a:rPr>
              <a:t>,…</a:t>
            </a:r>
            <a:r>
              <a:rPr lang="zh-CN" altLang="en-US" sz="2800" i="1">
                <a:latin typeface="Times New Roman" panose="02020603050405020304" charset="0"/>
                <a:cs typeface="Times New Roman" panose="02020603050405020304" charset="0"/>
              </a:rPr>
              <a:t>w</a:t>
            </a:r>
            <a:r>
              <a:rPr lang="zh-CN" altLang="en-US" sz="2800" i="1" baseline="-25000">
                <a:latin typeface="Times New Roman" panose="02020603050405020304" charset="0"/>
                <a:cs typeface="Times New Roman" panose="02020603050405020304" charset="0"/>
              </a:rPr>
              <a:t>in</a:t>
            </a:r>
            <a:r>
              <a:rPr lang="zh-CN" altLang="en-US" sz="2800">
                <a:latin typeface="Times New Roman" panose="02020603050405020304" charset="0"/>
                <a:cs typeface="Times New Roman" panose="02020603050405020304" charset="0"/>
              </a:rPr>
              <a:t>]</a:t>
            </a:r>
            <a:r>
              <a:rPr lang="zh-CN" altLang="en-US" sz="2800" i="1" baseline="30000">
                <a:latin typeface="Times New Roman" panose="02020603050405020304" charset="0"/>
                <a:cs typeface="Times New Roman" panose="02020603050405020304" charset="0"/>
              </a:rPr>
              <a:t>T</a:t>
            </a:r>
            <a:endParaRPr lang="zh-CN" altLang="en-US" sz="2800" i="1" baseline="30000">
              <a:latin typeface="Times New Roman" panose="02020603050405020304" charset="0"/>
              <a:cs typeface="Times New Roman" panose="02020603050405020304" charset="0"/>
            </a:endParaRPr>
          </a:p>
        </p:txBody>
      </p:sp>
      <p:pic>
        <p:nvPicPr>
          <p:cNvPr id="20" name="图片 19"/>
          <p:cNvPicPr>
            <a:picLocks noChangeAspect="1"/>
          </p:cNvPicPr>
          <p:nvPr/>
        </p:nvPicPr>
        <p:blipFill>
          <a:blip r:embed="rId5"/>
          <a:stretch>
            <a:fillRect/>
          </a:stretch>
        </p:blipFill>
        <p:spPr>
          <a:xfrm>
            <a:off x="5687695" y="4848225"/>
            <a:ext cx="5382260" cy="11195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2.Materials and Methods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6" name="文本框 5"/>
          <p:cNvSpPr txBox="1"/>
          <p:nvPr/>
        </p:nvSpPr>
        <p:spPr>
          <a:xfrm>
            <a:off x="200025" y="936625"/>
            <a:ext cx="460248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Prediction Model Design Process</a:t>
            </a:r>
            <a:endParaRPr lang="en-US" altLang="zh-CN" sz="2400" b="1">
              <a:latin typeface="Times New Roman" panose="02020603050405020304" charset="0"/>
              <a:ea typeface="微软雅黑" panose="020B0503020204020204" charset="-122"/>
              <a:cs typeface="Times New Roman" panose="02020603050405020304" charset="0"/>
            </a:endParaRPr>
          </a:p>
        </p:txBody>
      </p:sp>
      <p:pic>
        <p:nvPicPr>
          <p:cNvPr id="5" name="图片 4" descr="技术流程图"/>
          <p:cNvPicPr>
            <a:picLocks noChangeAspect="1"/>
          </p:cNvPicPr>
          <p:nvPr/>
        </p:nvPicPr>
        <p:blipFill>
          <a:blip r:embed="rId2"/>
          <a:stretch>
            <a:fillRect/>
          </a:stretch>
        </p:blipFill>
        <p:spPr>
          <a:xfrm>
            <a:off x="148590" y="1476375"/>
            <a:ext cx="11894185" cy="2142490"/>
          </a:xfrm>
          <a:prstGeom prst="rect">
            <a:avLst/>
          </a:prstGeom>
        </p:spPr>
      </p:pic>
      <p:sp>
        <p:nvSpPr>
          <p:cNvPr id="7" name="文本框 6"/>
          <p:cNvSpPr txBox="1"/>
          <p:nvPr/>
        </p:nvSpPr>
        <p:spPr>
          <a:xfrm>
            <a:off x="200025" y="3748405"/>
            <a:ext cx="2919095"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Sample construction</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8" name="文本框 7"/>
          <p:cNvSpPr txBox="1"/>
          <p:nvPr/>
        </p:nvSpPr>
        <p:spPr>
          <a:xfrm>
            <a:off x="327025" y="4592320"/>
            <a:ext cx="906653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Input vector</a:t>
            </a:r>
            <a:r>
              <a:rPr lang="zh-CN" altLang="en-US" sz="2400" b="1">
                <a:latin typeface="Times New Roman" panose="02020603050405020304" charset="0"/>
                <a:ea typeface="微软雅黑" panose="020B0503020204020204" charset="-122"/>
                <a:cs typeface="Times New Roman" panose="02020603050405020304" charset="0"/>
              </a:rPr>
              <a:t>：</a:t>
            </a:r>
            <a:r>
              <a:rPr lang="en-US" altLang="zh-CN" sz="2400" b="1">
                <a:latin typeface="Times New Roman" panose="02020603050405020304" charset="0"/>
                <a:ea typeface="微软雅黑" panose="020B0503020204020204" charset="-122"/>
                <a:cs typeface="Times New Roman" panose="02020603050405020304" charset="0"/>
              </a:rPr>
              <a:t>X={parameter 1</a:t>
            </a:r>
            <a:r>
              <a:rPr lang="zh-CN" altLang="en-US" sz="2400" b="1">
                <a:latin typeface="Times New Roman" panose="02020603050405020304" charset="0"/>
                <a:ea typeface="微软雅黑" panose="020B0503020204020204" charset="-122"/>
                <a:cs typeface="Times New Roman" panose="02020603050405020304" charset="0"/>
              </a:rPr>
              <a:t>，</a:t>
            </a:r>
            <a:r>
              <a:rPr lang="en-US" altLang="zh-CN" sz="2400" b="1">
                <a:latin typeface="Times New Roman" panose="02020603050405020304" charset="0"/>
                <a:ea typeface="微软雅黑" panose="020B0503020204020204" charset="-122"/>
                <a:cs typeface="Times New Roman" panose="02020603050405020304" charset="0"/>
              </a:rPr>
              <a:t>p</a:t>
            </a:r>
            <a:r>
              <a:rPr lang="zh-CN" altLang="en-US" sz="2400" b="1">
                <a:latin typeface="Times New Roman" panose="02020603050405020304" charset="0"/>
                <a:ea typeface="微软雅黑" panose="020B0503020204020204" charset="-122"/>
                <a:cs typeface="Times New Roman" panose="02020603050405020304" charset="0"/>
              </a:rPr>
              <a:t>arameter </a:t>
            </a:r>
            <a:r>
              <a:rPr lang="en-US" altLang="zh-CN" sz="2400" b="1">
                <a:latin typeface="Times New Roman" panose="02020603050405020304" charset="0"/>
                <a:ea typeface="微软雅黑" panose="020B0503020204020204" charset="-122"/>
                <a:cs typeface="Times New Roman" panose="02020603050405020304" charset="0"/>
              </a:rPr>
              <a:t>2</a:t>
            </a:r>
            <a:r>
              <a:rPr lang="zh-CN" altLang="en-US" sz="2400" b="1">
                <a:latin typeface="Times New Roman" panose="02020603050405020304" charset="0"/>
                <a:ea typeface="微软雅黑" panose="020B0503020204020204" charset="-122"/>
                <a:cs typeface="Times New Roman" panose="02020603050405020304" charset="0"/>
              </a:rPr>
              <a:t>，</a:t>
            </a:r>
            <a:r>
              <a:rPr lang="en-US" altLang="zh-CN" sz="2400" b="1">
                <a:latin typeface="Times New Roman" panose="02020603050405020304" charset="0"/>
                <a:ea typeface="微软雅黑" panose="020B0503020204020204" charset="-122"/>
                <a:cs typeface="Times New Roman" panose="02020603050405020304" charset="0"/>
              </a:rPr>
              <a:t>...</a:t>
            </a:r>
            <a:r>
              <a:rPr lang="zh-CN" altLang="en-US" sz="2400" b="1">
                <a:latin typeface="Times New Roman" panose="02020603050405020304" charset="0"/>
                <a:ea typeface="微软雅黑" panose="020B0503020204020204" charset="-122"/>
                <a:cs typeface="Times New Roman" panose="02020603050405020304" charset="0"/>
              </a:rPr>
              <a:t>，</a:t>
            </a:r>
            <a:r>
              <a:rPr lang="en-US" altLang="zh-CN" sz="2400" b="1">
                <a:latin typeface="Times New Roman" panose="02020603050405020304" charset="0"/>
                <a:ea typeface="微软雅黑" panose="020B0503020204020204" charset="-122"/>
                <a:cs typeface="Times New Roman" panose="02020603050405020304" charset="0"/>
              </a:rPr>
              <a:t>p</a:t>
            </a:r>
            <a:r>
              <a:rPr lang="zh-CN" altLang="en-US" sz="2400" b="1">
                <a:latin typeface="Times New Roman" panose="02020603050405020304" charset="0"/>
                <a:ea typeface="微软雅黑" panose="020B0503020204020204" charset="-122"/>
                <a:cs typeface="Times New Roman" panose="02020603050405020304" charset="0"/>
              </a:rPr>
              <a:t>arameter </a:t>
            </a:r>
            <a:r>
              <a:rPr lang="en-US" altLang="zh-CN" sz="2400" b="1">
                <a:latin typeface="Times New Roman" panose="02020603050405020304" charset="0"/>
                <a:ea typeface="微软雅黑" panose="020B0503020204020204" charset="-122"/>
                <a:cs typeface="Times New Roman" panose="02020603050405020304" charset="0"/>
              </a:rPr>
              <a:t>n</a:t>
            </a:r>
            <a:r>
              <a:rPr lang="en-US" altLang="zh-CN" sz="2400" b="1">
                <a:latin typeface="Times New Roman" panose="02020603050405020304" charset="0"/>
                <a:ea typeface="微软雅黑" panose="020B0503020204020204" charset="-122"/>
                <a:cs typeface="Times New Roman" panose="02020603050405020304" charset="0"/>
              </a:rPr>
              <a:t>} </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nvSpPr>
        <p:spPr>
          <a:xfrm>
            <a:off x="327025" y="5179695"/>
            <a:ext cx="906653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Output vector</a:t>
            </a:r>
            <a:r>
              <a:rPr lang="zh-CN" altLang="en-US" sz="2400" b="1">
                <a:latin typeface="Times New Roman" panose="02020603050405020304" charset="0"/>
                <a:ea typeface="微软雅黑" panose="020B0503020204020204" charset="-122"/>
                <a:cs typeface="Times New Roman" panose="02020603050405020304" charset="0"/>
              </a:rPr>
              <a:t>：</a:t>
            </a:r>
            <a:r>
              <a:rPr lang="en-US" altLang="zh-CN" sz="2400" b="1">
                <a:latin typeface="Times New Roman" panose="02020603050405020304" charset="0"/>
                <a:ea typeface="微软雅黑" panose="020B0503020204020204" charset="-122"/>
                <a:cs typeface="Times New Roman" panose="02020603050405020304" charset="0"/>
              </a:rPr>
              <a:t>Y={1</a:t>
            </a:r>
            <a:r>
              <a:rPr lang="zh-CN" altLang="en-US" sz="2400" b="1">
                <a:latin typeface="Times New Roman" panose="02020603050405020304" charset="0"/>
                <a:ea typeface="微软雅黑" panose="020B0503020204020204" charset="-122"/>
                <a:cs typeface="Times New Roman" panose="02020603050405020304" charset="0"/>
              </a:rPr>
              <a:t>，</a:t>
            </a:r>
            <a:r>
              <a:rPr lang="en-US" altLang="zh-CN" sz="2400" b="1">
                <a:latin typeface="Times New Roman" panose="02020603050405020304" charset="0"/>
                <a:ea typeface="微软雅黑" panose="020B0503020204020204" charset="-122"/>
                <a:cs typeface="Times New Roman" panose="02020603050405020304" charset="0"/>
              </a:rPr>
              <a:t>2} </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327025" y="5890895"/>
            <a:ext cx="317373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1——bad connectivity </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4314825" y="5890895"/>
            <a:ext cx="347853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2——good connectivity </a:t>
            </a:r>
            <a:endParaRPr lang="en-US" altLang="zh-CN" sz="2400" b="1">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2.Materials and Methods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2" name="文本框 1"/>
          <p:cNvSpPr txBox="1"/>
          <p:nvPr/>
        </p:nvSpPr>
        <p:spPr>
          <a:xfrm>
            <a:off x="19685" y="857250"/>
            <a:ext cx="3744595"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Parameter optimization</a:t>
            </a:r>
            <a:endParaRPr lang="en-US" altLang="zh-CN" sz="2400" b="1">
              <a:latin typeface="Times New Roman" panose="02020603050405020304" charset="0"/>
              <a:ea typeface="微软雅黑" panose="020B0503020204020204" charset="-122"/>
              <a:cs typeface="Times New Roman" panose="02020603050405020304" charset="0"/>
            </a:endParaRPr>
          </a:p>
        </p:txBody>
      </p:sp>
      <p:pic>
        <p:nvPicPr>
          <p:cNvPr id="4" name="图片 3"/>
          <p:cNvPicPr>
            <a:picLocks noChangeAspect="1"/>
          </p:cNvPicPr>
          <p:nvPr/>
        </p:nvPicPr>
        <p:blipFill>
          <a:blip r:embed="rId2"/>
          <a:stretch>
            <a:fillRect/>
          </a:stretch>
        </p:blipFill>
        <p:spPr>
          <a:xfrm>
            <a:off x="1122045" y="1522730"/>
            <a:ext cx="3231515" cy="2319655"/>
          </a:xfrm>
          <a:prstGeom prst="rect">
            <a:avLst/>
          </a:prstGeom>
        </p:spPr>
      </p:pic>
      <p:pic>
        <p:nvPicPr>
          <p:cNvPr id="3" name="图片 2"/>
          <p:cNvPicPr>
            <a:picLocks noChangeAspect="1"/>
          </p:cNvPicPr>
          <p:nvPr/>
        </p:nvPicPr>
        <p:blipFill>
          <a:blip r:embed="rId3"/>
          <a:stretch>
            <a:fillRect/>
          </a:stretch>
        </p:blipFill>
        <p:spPr>
          <a:xfrm>
            <a:off x="4353560" y="1522730"/>
            <a:ext cx="3235325" cy="2319655"/>
          </a:xfrm>
          <a:prstGeom prst="rect">
            <a:avLst/>
          </a:prstGeom>
        </p:spPr>
      </p:pic>
      <p:pic>
        <p:nvPicPr>
          <p:cNvPr id="12" name="图片 11"/>
          <p:cNvPicPr>
            <a:picLocks noChangeAspect="1"/>
          </p:cNvPicPr>
          <p:nvPr/>
        </p:nvPicPr>
        <p:blipFill>
          <a:blip r:embed="rId4"/>
          <a:stretch>
            <a:fillRect/>
          </a:stretch>
        </p:blipFill>
        <p:spPr>
          <a:xfrm>
            <a:off x="1122045" y="3842385"/>
            <a:ext cx="3231515" cy="2316480"/>
          </a:xfrm>
          <a:prstGeom prst="rect">
            <a:avLst/>
          </a:prstGeom>
        </p:spPr>
      </p:pic>
      <p:pic>
        <p:nvPicPr>
          <p:cNvPr id="13" name="图片 12"/>
          <p:cNvPicPr>
            <a:picLocks noChangeAspect="1"/>
          </p:cNvPicPr>
          <p:nvPr/>
        </p:nvPicPr>
        <p:blipFill>
          <a:blip r:embed="rId5"/>
          <a:stretch>
            <a:fillRect/>
          </a:stretch>
        </p:blipFill>
        <p:spPr>
          <a:xfrm>
            <a:off x="4218305" y="3842385"/>
            <a:ext cx="3397885" cy="2435860"/>
          </a:xfrm>
          <a:prstGeom prst="rect">
            <a:avLst/>
          </a:prstGeom>
        </p:spPr>
      </p:pic>
      <p:pic>
        <p:nvPicPr>
          <p:cNvPr id="14" name="图片 13"/>
          <p:cNvPicPr>
            <a:picLocks noChangeAspect="1"/>
          </p:cNvPicPr>
          <p:nvPr/>
        </p:nvPicPr>
        <p:blipFill>
          <a:blip r:embed="rId6"/>
          <a:stretch>
            <a:fillRect/>
          </a:stretch>
        </p:blipFill>
        <p:spPr>
          <a:xfrm>
            <a:off x="7588885" y="1522730"/>
            <a:ext cx="3416935" cy="2324100"/>
          </a:xfrm>
          <a:prstGeom prst="rect">
            <a:avLst/>
          </a:prstGeom>
        </p:spPr>
      </p:pic>
      <p:pic>
        <p:nvPicPr>
          <p:cNvPr id="15" name="图片 14"/>
          <p:cNvPicPr>
            <a:picLocks noChangeAspect="1"/>
          </p:cNvPicPr>
          <p:nvPr/>
        </p:nvPicPr>
        <p:blipFill>
          <a:blip r:embed="rId7"/>
          <a:stretch>
            <a:fillRect/>
          </a:stretch>
        </p:blipFill>
        <p:spPr>
          <a:xfrm>
            <a:off x="7616190" y="3846830"/>
            <a:ext cx="3378200" cy="2425700"/>
          </a:xfrm>
          <a:prstGeom prst="rect">
            <a:avLst/>
          </a:prstGeom>
        </p:spPr>
      </p:pic>
      <p:sp>
        <p:nvSpPr>
          <p:cNvPr id="16" name="文本框 15"/>
          <p:cNvSpPr txBox="1"/>
          <p:nvPr/>
        </p:nvSpPr>
        <p:spPr>
          <a:xfrm>
            <a:off x="3933190" y="1518285"/>
            <a:ext cx="420370" cy="419100"/>
          </a:xfrm>
          <a:prstGeom prst="rect">
            <a:avLst/>
          </a:prstGeom>
          <a:noFill/>
        </p:spPr>
        <p:txBody>
          <a:bodyPr wrap="square" rtlCol="0" anchor="t">
            <a:noAutofit/>
          </a:bodyPr>
          <a:p>
            <a:r>
              <a:rPr lang="zh-CN" altLang="en-US" sz="2800">
                <a:solidFill>
                  <a:srgbClr val="00B050"/>
                </a:solidFill>
              </a:rPr>
              <a:t>√</a:t>
            </a:r>
            <a:endParaRPr lang="zh-CN" altLang="en-US" sz="2800">
              <a:solidFill>
                <a:srgbClr val="00B050"/>
              </a:solidFill>
            </a:endParaRPr>
          </a:p>
        </p:txBody>
      </p:sp>
      <p:sp>
        <p:nvSpPr>
          <p:cNvPr id="17" name="文本框 16"/>
          <p:cNvSpPr txBox="1"/>
          <p:nvPr/>
        </p:nvSpPr>
        <p:spPr>
          <a:xfrm>
            <a:off x="7168515" y="3842385"/>
            <a:ext cx="420370" cy="419100"/>
          </a:xfrm>
          <a:prstGeom prst="rect">
            <a:avLst/>
          </a:prstGeom>
          <a:noFill/>
        </p:spPr>
        <p:txBody>
          <a:bodyPr wrap="square" rtlCol="0" anchor="t">
            <a:noAutofit/>
          </a:bodyPr>
          <a:p>
            <a:r>
              <a:rPr lang="zh-CN" altLang="en-US" sz="2800">
                <a:solidFill>
                  <a:srgbClr val="00B050"/>
                </a:solidFill>
              </a:rPr>
              <a:t>√</a:t>
            </a:r>
            <a:endParaRPr lang="zh-CN" altLang="en-US" sz="2800">
              <a:solidFill>
                <a:srgbClr val="00B050"/>
              </a:solidFill>
            </a:endParaRPr>
          </a:p>
        </p:txBody>
      </p:sp>
      <p:sp>
        <p:nvSpPr>
          <p:cNvPr id="18" name="文本框 17"/>
          <p:cNvSpPr txBox="1"/>
          <p:nvPr/>
        </p:nvSpPr>
        <p:spPr>
          <a:xfrm>
            <a:off x="10574020" y="1522730"/>
            <a:ext cx="420370" cy="419100"/>
          </a:xfrm>
          <a:prstGeom prst="rect">
            <a:avLst/>
          </a:prstGeom>
          <a:noFill/>
        </p:spPr>
        <p:txBody>
          <a:bodyPr wrap="square" rtlCol="0" anchor="t">
            <a:noAutofit/>
          </a:bodyPr>
          <a:p>
            <a:r>
              <a:rPr lang="zh-CN" altLang="en-US" sz="2800">
                <a:solidFill>
                  <a:srgbClr val="00B050"/>
                </a:solidFill>
              </a:rPr>
              <a:t>√</a:t>
            </a:r>
            <a:endParaRPr lang="zh-CN" altLang="en-US" sz="2800">
              <a:solidFill>
                <a:srgbClr val="00B050"/>
              </a:solidFill>
            </a:endParaRPr>
          </a:p>
        </p:txBody>
      </p:sp>
      <p:sp>
        <p:nvSpPr>
          <p:cNvPr id="19" name="文本框 18"/>
          <p:cNvSpPr txBox="1"/>
          <p:nvPr/>
        </p:nvSpPr>
        <p:spPr>
          <a:xfrm>
            <a:off x="3933190" y="3842385"/>
            <a:ext cx="420370" cy="419100"/>
          </a:xfrm>
          <a:prstGeom prst="rect">
            <a:avLst/>
          </a:prstGeom>
          <a:noFill/>
        </p:spPr>
        <p:txBody>
          <a:bodyPr wrap="square" rtlCol="0" anchor="t">
            <a:noAutofit/>
          </a:bodyPr>
          <a:p>
            <a:r>
              <a:rPr lang="zh-CN" altLang="en-US" sz="2800">
                <a:solidFill>
                  <a:srgbClr val="00B050"/>
                </a:solidFill>
              </a:rPr>
              <a:t>√</a:t>
            </a:r>
            <a:endParaRPr lang="zh-CN" altLang="en-US" sz="2800">
              <a:solidFill>
                <a:srgbClr val="00B050"/>
              </a:solidFill>
            </a:endParaRPr>
          </a:p>
        </p:txBody>
      </p:sp>
      <p:sp>
        <p:nvSpPr>
          <p:cNvPr id="20" name="文本框 19"/>
          <p:cNvSpPr txBox="1"/>
          <p:nvPr/>
        </p:nvSpPr>
        <p:spPr>
          <a:xfrm>
            <a:off x="7188200" y="1522730"/>
            <a:ext cx="400685" cy="460375"/>
          </a:xfrm>
          <a:prstGeom prst="rect">
            <a:avLst/>
          </a:prstGeom>
          <a:noFill/>
        </p:spPr>
        <p:txBody>
          <a:bodyPr wrap="square" rtlCol="0" anchor="t">
            <a:spAutoFit/>
          </a:bodyPr>
          <a:p>
            <a:r>
              <a:rPr lang="zh-CN" altLang="en-US" sz="2400">
                <a:solidFill>
                  <a:srgbClr val="FF0000"/>
                </a:solidFill>
              </a:rPr>
              <a:t>✘</a:t>
            </a:r>
            <a:endParaRPr lang="zh-CN" altLang="en-US" sz="2400">
              <a:solidFill>
                <a:srgbClr val="FF0000"/>
              </a:solidFill>
            </a:endParaRPr>
          </a:p>
        </p:txBody>
      </p:sp>
      <p:sp>
        <p:nvSpPr>
          <p:cNvPr id="22" name="文本框 21"/>
          <p:cNvSpPr txBox="1"/>
          <p:nvPr/>
        </p:nvSpPr>
        <p:spPr>
          <a:xfrm>
            <a:off x="10668000" y="3851275"/>
            <a:ext cx="400685" cy="460375"/>
          </a:xfrm>
          <a:prstGeom prst="rect">
            <a:avLst/>
          </a:prstGeom>
          <a:noFill/>
        </p:spPr>
        <p:txBody>
          <a:bodyPr wrap="square" rtlCol="0" anchor="t">
            <a:spAutoFit/>
          </a:bodyPr>
          <a:p>
            <a:r>
              <a:rPr lang="zh-CN" altLang="en-US" sz="2400">
                <a:solidFill>
                  <a:srgbClr val="FF0000"/>
                </a:solidFill>
              </a:rPr>
              <a:t>✘</a:t>
            </a:r>
            <a:endParaRPr lang="zh-CN" altLang="en-US" sz="2400">
              <a:solidFill>
                <a:srgbClr val="FF0000"/>
              </a:solidFill>
            </a:endParaRPr>
          </a:p>
        </p:txBody>
      </p:sp>
      <p:sp>
        <p:nvSpPr>
          <p:cNvPr id="21" name="文本框 20"/>
          <p:cNvSpPr txBox="1"/>
          <p:nvPr/>
        </p:nvSpPr>
        <p:spPr>
          <a:xfrm>
            <a:off x="998220" y="6272530"/>
            <a:ext cx="10345420" cy="398780"/>
          </a:xfrm>
          <a:prstGeom prst="rect">
            <a:avLst/>
          </a:prstGeom>
          <a:noFill/>
        </p:spPr>
        <p:txBody>
          <a:bodyPr wrap="square" rtlCol="0">
            <a:spAutoFit/>
          </a:bodyPr>
          <a:p>
            <a:r>
              <a:rPr lang="en-US" altLang="zh-CN" sz="2000" b="1">
                <a:latin typeface="Times New Roman" panose="02020603050405020304" charset="0"/>
                <a:ea typeface="微软雅黑" panose="020B0503020204020204" charset="-122"/>
                <a:cs typeface="Times New Roman" panose="02020603050405020304" charset="0"/>
              </a:rPr>
              <a:t>Input vector</a:t>
            </a:r>
            <a:r>
              <a:rPr lang="zh-CN" altLang="en-US" sz="2000" b="1">
                <a:latin typeface="Times New Roman" panose="02020603050405020304" charset="0"/>
                <a:ea typeface="微软雅黑" panose="020B0503020204020204" charset="-122"/>
                <a:cs typeface="Times New Roman" panose="02020603050405020304" charset="0"/>
              </a:rPr>
              <a:t>：</a:t>
            </a:r>
            <a:r>
              <a:rPr lang="en-US" altLang="zh-CN" sz="2000" b="1">
                <a:latin typeface="Times New Roman" panose="02020603050405020304" charset="0"/>
                <a:ea typeface="微软雅黑" panose="020B0503020204020204" charset="-122"/>
                <a:cs typeface="Times New Roman" panose="02020603050405020304" charset="0"/>
              </a:rPr>
              <a:t>X={sand to ground ratio, interlayer thickness, interlayer density, permeability} </a:t>
            </a:r>
            <a:endParaRPr lang="en-US" altLang="zh-CN" sz="2000" b="1">
              <a:latin typeface="Times New Roman" panose="02020603050405020304" charset="0"/>
              <a:ea typeface="微软雅黑" panose="020B0503020204020204" charset="-122"/>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矩形 31"/>
          <p:cNvSpPr/>
          <p:nvPr/>
        </p:nvSpPr>
        <p:spPr>
          <a:xfrm>
            <a:off x="200025" y="112395"/>
            <a:ext cx="6411595" cy="645160"/>
          </a:xfrm>
          <a:prstGeom prst="rect">
            <a:avLst/>
          </a:prstGeom>
        </p:spPr>
        <p:txBody>
          <a:bodyPr wrap="square">
            <a:spAutoFit/>
          </a:bodyPr>
          <a:p>
            <a:pPr marL="0" marR="0" lvl="0" indent="0"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2.Materials and Methods</a:t>
            </a:r>
            <a:endParaRPr kumimoji="0" lang="en-US" altLang="zh-CN" sz="3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19685" y="756920"/>
            <a:ext cx="12176125" cy="11430"/>
          </a:xfrm>
          <a:prstGeom prst="line">
            <a:avLst/>
          </a:prstGeom>
          <a:ln w="34925"/>
        </p:spPr>
        <p:style>
          <a:lnRef idx="2">
            <a:schemeClr val="accent1"/>
          </a:lnRef>
          <a:fillRef idx="0">
            <a:srgbClr val="FFFFFF"/>
          </a:fillRef>
          <a:effectRef idx="0">
            <a:srgbClr val="FFFFFF"/>
          </a:effectRef>
          <a:fontRef idx="minor">
            <a:schemeClr val="tx1"/>
          </a:fontRef>
        </p:style>
      </p:cxnSp>
      <p:pic>
        <p:nvPicPr>
          <p:cNvPr id="34" name="图片 33" descr="egu24-5194-qr"/>
          <p:cNvPicPr>
            <a:picLocks noChangeAspect="1"/>
          </p:cNvPicPr>
          <p:nvPr/>
        </p:nvPicPr>
        <p:blipFill>
          <a:blip r:embed="rId1"/>
          <a:stretch>
            <a:fillRect/>
          </a:stretch>
        </p:blipFill>
        <p:spPr>
          <a:xfrm>
            <a:off x="11441430" y="6350"/>
            <a:ext cx="750570" cy="750570"/>
          </a:xfrm>
          <a:prstGeom prst="rect">
            <a:avLst/>
          </a:prstGeom>
        </p:spPr>
      </p:pic>
      <p:sp>
        <p:nvSpPr>
          <p:cNvPr id="2" name="文本框 1"/>
          <p:cNvSpPr txBox="1"/>
          <p:nvPr/>
        </p:nvSpPr>
        <p:spPr>
          <a:xfrm>
            <a:off x="19685" y="857250"/>
            <a:ext cx="7268210" cy="460375"/>
          </a:xfrm>
          <a:prstGeom prst="rect">
            <a:avLst/>
          </a:prstGeom>
          <a:noFill/>
        </p:spPr>
        <p:txBody>
          <a:bodyPr wrap="square" rtlCol="0">
            <a:spAutoFit/>
          </a:bodyPr>
          <a:p>
            <a:r>
              <a:rPr lang="en-US" altLang="zh-CN" sz="2400" b="1">
                <a:latin typeface="Times New Roman" panose="02020603050405020304" charset="0"/>
                <a:ea typeface="微软雅黑" panose="020B0503020204020204" charset="-122"/>
                <a:cs typeface="Times New Roman" panose="02020603050405020304" charset="0"/>
              </a:rPr>
              <a:t>Sample dataset partitioning and data preprocessing</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5" name="椭圆 4"/>
          <p:cNvSpPr/>
          <p:nvPr/>
        </p:nvSpPr>
        <p:spPr>
          <a:xfrm>
            <a:off x="2371090" y="2080895"/>
            <a:ext cx="2352675" cy="23241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data set</a:t>
            </a:r>
            <a:endParaRPr lang="zh-CN" altLang="en-US"/>
          </a:p>
          <a:p>
            <a:pPr algn="ctr"/>
            <a:r>
              <a:rPr lang="en-US" altLang="zh-CN"/>
              <a:t>182</a:t>
            </a:r>
            <a:endParaRPr lang="en-US" altLang="zh-CN"/>
          </a:p>
        </p:txBody>
      </p:sp>
      <p:sp>
        <p:nvSpPr>
          <p:cNvPr id="6" name="椭圆 5"/>
          <p:cNvSpPr/>
          <p:nvPr/>
        </p:nvSpPr>
        <p:spPr>
          <a:xfrm>
            <a:off x="5784215" y="1406525"/>
            <a:ext cx="1477010" cy="143891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Training dataset</a:t>
            </a:r>
            <a:endParaRPr lang="zh-CN" altLang="en-US"/>
          </a:p>
          <a:p>
            <a:pPr algn="ctr"/>
            <a:r>
              <a:rPr lang="en-US" altLang="zh-CN"/>
              <a:t>128</a:t>
            </a:r>
            <a:endParaRPr lang="en-US" altLang="zh-CN"/>
          </a:p>
        </p:txBody>
      </p:sp>
      <p:sp>
        <p:nvSpPr>
          <p:cNvPr id="7" name="椭圆 6"/>
          <p:cNvSpPr/>
          <p:nvPr/>
        </p:nvSpPr>
        <p:spPr>
          <a:xfrm>
            <a:off x="5784215" y="3588385"/>
            <a:ext cx="1477010" cy="143891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Test </a:t>
            </a:r>
            <a:r>
              <a:rPr lang="zh-CN" altLang="en-US"/>
              <a:t>dataset</a:t>
            </a:r>
            <a:endParaRPr lang="zh-CN" altLang="en-US"/>
          </a:p>
          <a:p>
            <a:pPr algn="ctr"/>
            <a:r>
              <a:rPr lang="en-US" altLang="zh-CN"/>
              <a:t>54</a:t>
            </a:r>
            <a:endParaRPr lang="en-US" altLang="zh-CN"/>
          </a:p>
        </p:txBody>
      </p:sp>
      <p:cxnSp>
        <p:nvCxnSpPr>
          <p:cNvPr id="8" name="直接箭头连接符 7"/>
          <p:cNvCxnSpPr>
            <a:stCxn id="5" idx="7"/>
            <a:endCxn id="5" idx="7"/>
          </p:cNvCxnSpPr>
          <p:nvPr/>
        </p:nvCxnSpPr>
        <p:spPr>
          <a:xfrm>
            <a:off x="4378960" y="2421255"/>
            <a:ext cx="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a:endCxn id="6" idx="2"/>
          </p:cNvCxnSpPr>
          <p:nvPr/>
        </p:nvCxnSpPr>
        <p:spPr>
          <a:xfrm flipV="1">
            <a:off x="4380865" y="2125980"/>
            <a:ext cx="1403350" cy="29781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a:stCxn id="5" idx="5"/>
            <a:endCxn id="7" idx="2"/>
          </p:cNvCxnSpPr>
          <p:nvPr/>
        </p:nvCxnSpPr>
        <p:spPr>
          <a:xfrm>
            <a:off x="4378960" y="4064635"/>
            <a:ext cx="1405255" cy="2432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4723765" y="1824355"/>
            <a:ext cx="694690" cy="368300"/>
          </a:xfrm>
          <a:prstGeom prst="rect">
            <a:avLst/>
          </a:prstGeom>
          <a:noFill/>
        </p:spPr>
        <p:txBody>
          <a:bodyPr wrap="square" rtlCol="0">
            <a:spAutoFit/>
          </a:bodyPr>
          <a:p>
            <a:r>
              <a:rPr lang="en-US" altLang="zh-CN"/>
              <a:t>70%</a:t>
            </a:r>
            <a:endParaRPr lang="en-US" altLang="zh-CN"/>
          </a:p>
        </p:txBody>
      </p:sp>
      <p:sp>
        <p:nvSpPr>
          <p:cNvPr id="21" name="文本框 20"/>
          <p:cNvSpPr txBox="1"/>
          <p:nvPr/>
        </p:nvSpPr>
        <p:spPr>
          <a:xfrm>
            <a:off x="4723765" y="4229100"/>
            <a:ext cx="694690" cy="368300"/>
          </a:xfrm>
          <a:prstGeom prst="rect">
            <a:avLst/>
          </a:prstGeom>
          <a:noFill/>
        </p:spPr>
        <p:txBody>
          <a:bodyPr wrap="square" rtlCol="0">
            <a:spAutoFit/>
          </a:bodyPr>
          <a:p>
            <a:r>
              <a:rPr lang="en-US" altLang="zh-CN"/>
              <a:t>30%</a:t>
            </a:r>
            <a:endParaRPr lang="en-US" altLang="zh-CN"/>
          </a:p>
        </p:txBody>
      </p:sp>
      <p:sp>
        <p:nvSpPr>
          <p:cNvPr id="23" name="椭圆 22"/>
          <p:cNvSpPr/>
          <p:nvPr/>
        </p:nvSpPr>
        <p:spPr>
          <a:xfrm>
            <a:off x="8127365" y="1151890"/>
            <a:ext cx="982345" cy="97282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Bad</a:t>
            </a:r>
            <a:endParaRPr lang="zh-CN" altLang="en-US"/>
          </a:p>
          <a:p>
            <a:pPr algn="ctr"/>
            <a:r>
              <a:rPr lang="en-US" altLang="zh-CN"/>
              <a:t>53</a:t>
            </a:r>
            <a:endParaRPr lang="en-US" altLang="zh-CN"/>
          </a:p>
        </p:txBody>
      </p:sp>
      <p:sp>
        <p:nvSpPr>
          <p:cNvPr id="24" name="椭圆 23"/>
          <p:cNvSpPr/>
          <p:nvPr/>
        </p:nvSpPr>
        <p:spPr>
          <a:xfrm>
            <a:off x="8140065" y="2290445"/>
            <a:ext cx="982345" cy="97282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Good</a:t>
            </a:r>
            <a:endParaRPr lang="zh-CN" altLang="en-US"/>
          </a:p>
          <a:p>
            <a:pPr algn="ctr"/>
            <a:r>
              <a:rPr lang="en-US" altLang="zh-CN"/>
              <a:t>75</a:t>
            </a:r>
            <a:endParaRPr lang="en-US" altLang="zh-CN"/>
          </a:p>
        </p:txBody>
      </p:sp>
      <p:sp>
        <p:nvSpPr>
          <p:cNvPr id="25" name="椭圆 24"/>
          <p:cNvSpPr/>
          <p:nvPr/>
        </p:nvSpPr>
        <p:spPr>
          <a:xfrm>
            <a:off x="8140065" y="3365500"/>
            <a:ext cx="982345" cy="97282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Bad</a:t>
            </a:r>
            <a:endParaRPr lang="zh-CN" altLang="en-US"/>
          </a:p>
          <a:p>
            <a:pPr algn="ctr"/>
            <a:r>
              <a:rPr lang="en-US" altLang="zh-CN"/>
              <a:t>22</a:t>
            </a:r>
            <a:endParaRPr lang="en-US" altLang="zh-CN"/>
          </a:p>
        </p:txBody>
      </p:sp>
      <p:sp>
        <p:nvSpPr>
          <p:cNvPr id="26" name="椭圆 25"/>
          <p:cNvSpPr/>
          <p:nvPr/>
        </p:nvSpPr>
        <p:spPr>
          <a:xfrm>
            <a:off x="8152765" y="4504055"/>
            <a:ext cx="982345" cy="97282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Good</a:t>
            </a:r>
            <a:endParaRPr lang="zh-CN" altLang="en-US"/>
          </a:p>
          <a:p>
            <a:pPr algn="ctr"/>
            <a:r>
              <a:rPr lang="en-US" altLang="zh-CN"/>
              <a:t>33</a:t>
            </a:r>
            <a:endParaRPr lang="en-US" altLang="zh-CN"/>
          </a:p>
        </p:txBody>
      </p:sp>
      <p:cxnSp>
        <p:nvCxnSpPr>
          <p:cNvPr id="27" name="直接箭头连接符 26"/>
          <p:cNvCxnSpPr>
            <a:stCxn id="6" idx="6"/>
            <a:endCxn id="23" idx="2"/>
          </p:cNvCxnSpPr>
          <p:nvPr/>
        </p:nvCxnSpPr>
        <p:spPr>
          <a:xfrm flipV="1">
            <a:off x="7261225" y="1638300"/>
            <a:ext cx="866140" cy="48768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a:stCxn id="6" idx="6"/>
            <a:endCxn id="24" idx="2"/>
          </p:cNvCxnSpPr>
          <p:nvPr/>
        </p:nvCxnSpPr>
        <p:spPr>
          <a:xfrm>
            <a:off x="7261225" y="2125980"/>
            <a:ext cx="878840" cy="65087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a:stCxn id="7" idx="6"/>
            <a:endCxn id="25" idx="2"/>
          </p:cNvCxnSpPr>
          <p:nvPr/>
        </p:nvCxnSpPr>
        <p:spPr>
          <a:xfrm flipV="1">
            <a:off x="7261225" y="3851910"/>
            <a:ext cx="878840" cy="4559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a:stCxn id="7" idx="6"/>
            <a:endCxn id="26" idx="2"/>
          </p:cNvCxnSpPr>
          <p:nvPr/>
        </p:nvCxnSpPr>
        <p:spPr>
          <a:xfrm>
            <a:off x="7261225" y="4307840"/>
            <a:ext cx="891540" cy="68262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31" name="图片 30"/>
          <p:cNvPicPr>
            <a:picLocks noChangeAspect="1"/>
          </p:cNvPicPr>
          <p:nvPr/>
        </p:nvPicPr>
        <p:blipFill>
          <a:blip r:embed="rId2"/>
          <a:stretch>
            <a:fillRect/>
          </a:stretch>
        </p:blipFill>
        <p:spPr>
          <a:xfrm>
            <a:off x="831850" y="5579110"/>
            <a:ext cx="2230755" cy="1127760"/>
          </a:xfrm>
          <a:prstGeom prst="rect">
            <a:avLst/>
          </a:prstGeom>
        </p:spPr>
      </p:pic>
      <p:sp>
        <p:nvSpPr>
          <p:cNvPr id="35" name="文本框 34"/>
          <p:cNvSpPr txBox="1"/>
          <p:nvPr/>
        </p:nvSpPr>
        <p:spPr>
          <a:xfrm>
            <a:off x="4045585" y="5382895"/>
            <a:ext cx="3422015" cy="521970"/>
          </a:xfrm>
          <a:prstGeom prst="rect">
            <a:avLst/>
          </a:prstGeom>
          <a:noFill/>
        </p:spPr>
        <p:txBody>
          <a:bodyPr wrap="square" rtlCol="0">
            <a:spAutoFit/>
          </a:bodyPr>
          <a:p>
            <a:r>
              <a:rPr lang="en-US" altLang="zh-CN" sz="2800" b="1" i="1">
                <a:latin typeface="Times New Roman" panose="02020603050405020304" charset="0"/>
                <a:ea typeface="微软雅黑" panose="020B0503020204020204" charset="-122"/>
                <a:cs typeface="Times New Roman" panose="02020603050405020304" charset="0"/>
              </a:rPr>
              <a:t>x</a:t>
            </a:r>
            <a:r>
              <a:rPr lang="en-US" altLang="zh-CN" sz="2800" i="1">
                <a:latin typeface="Times New Roman" panose="02020603050405020304" charset="0"/>
                <a:ea typeface="微软雅黑" panose="020B0503020204020204" charset="-122"/>
                <a:cs typeface="Times New Roman" panose="02020603050405020304" charset="0"/>
              </a:rPr>
              <a:t>*——</a:t>
            </a:r>
            <a:r>
              <a:rPr lang="en-US" altLang="zh-CN" sz="2400">
                <a:latin typeface="Times New Roman" panose="02020603050405020304" charset="0"/>
                <a:ea typeface="微软雅黑" panose="020B0503020204020204" charset="-122"/>
                <a:cs typeface="Times New Roman" panose="02020603050405020304" charset="0"/>
              </a:rPr>
              <a:t>Sample raw value</a:t>
            </a:r>
            <a:endParaRPr lang="en-US" altLang="zh-CN" sz="2400">
              <a:latin typeface="Times New Roman" panose="02020603050405020304" charset="0"/>
              <a:ea typeface="微软雅黑" panose="020B0503020204020204" charset="-122"/>
              <a:cs typeface="Times New Roman" panose="02020603050405020304" charset="0"/>
            </a:endParaRPr>
          </a:p>
        </p:txBody>
      </p:sp>
      <p:sp>
        <p:nvSpPr>
          <p:cNvPr id="36" name="文本框 35"/>
          <p:cNvSpPr txBox="1"/>
          <p:nvPr/>
        </p:nvSpPr>
        <p:spPr>
          <a:xfrm>
            <a:off x="4045585" y="5838825"/>
            <a:ext cx="6546850" cy="521970"/>
          </a:xfrm>
          <a:prstGeom prst="rect">
            <a:avLst/>
          </a:prstGeom>
          <a:noFill/>
        </p:spPr>
        <p:txBody>
          <a:bodyPr wrap="square" rtlCol="0">
            <a:spAutoFit/>
          </a:bodyPr>
          <a:p>
            <a:r>
              <a:rPr lang="en-US" altLang="zh-CN" sz="2800" b="1" i="1">
                <a:latin typeface="Times New Roman" panose="02020603050405020304" charset="0"/>
                <a:ea typeface="微软雅黑" panose="020B0503020204020204" charset="-122"/>
                <a:cs typeface="Times New Roman" panose="02020603050405020304" charset="0"/>
              </a:rPr>
              <a:t>x</a:t>
            </a:r>
            <a:r>
              <a:rPr lang="en-US" altLang="zh-CN" sz="2800" b="1" i="1" baseline="-25000">
                <a:latin typeface="Times New Roman" panose="02020603050405020304" charset="0"/>
                <a:ea typeface="微软雅黑" panose="020B0503020204020204" charset="-122"/>
                <a:cs typeface="Times New Roman" panose="02020603050405020304" charset="0"/>
              </a:rPr>
              <a:t>max</a:t>
            </a:r>
            <a:r>
              <a:rPr lang="en-US" altLang="zh-CN" sz="2800" i="1">
                <a:latin typeface="Times New Roman" panose="02020603050405020304" charset="0"/>
                <a:ea typeface="微软雅黑" panose="020B0503020204020204" charset="-122"/>
                <a:cs typeface="Times New Roman" panose="02020603050405020304" charset="0"/>
              </a:rPr>
              <a:t>*——</a:t>
            </a:r>
            <a:r>
              <a:rPr lang="en-US" altLang="zh-CN" sz="2400">
                <a:latin typeface="Times New Roman" panose="02020603050405020304" charset="0"/>
                <a:ea typeface="微软雅黑" panose="020B0503020204020204" charset="-122"/>
                <a:cs typeface="Times New Roman" panose="02020603050405020304" charset="0"/>
              </a:rPr>
              <a:t>Maximum value within the sample set</a:t>
            </a:r>
            <a:endParaRPr lang="en-US" altLang="zh-CN" sz="2400">
              <a:latin typeface="Times New Roman" panose="02020603050405020304" charset="0"/>
              <a:ea typeface="微软雅黑" panose="020B0503020204020204" charset="-122"/>
              <a:cs typeface="Times New Roman" panose="02020603050405020304" charset="0"/>
            </a:endParaRPr>
          </a:p>
        </p:txBody>
      </p:sp>
      <p:sp>
        <p:nvSpPr>
          <p:cNvPr id="37" name="文本框 36"/>
          <p:cNvSpPr txBox="1"/>
          <p:nvPr/>
        </p:nvSpPr>
        <p:spPr>
          <a:xfrm>
            <a:off x="4045585" y="6322695"/>
            <a:ext cx="6747510" cy="521970"/>
          </a:xfrm>
          <a:prstGeom prst="rect">
            <a:avLst/>
          </a:prstGeom>
          <a:noFill/>
        </p:spPr>
        <p:txBody>
          <a:bodyPr wrap="square" rtlCol="0">
            <a:spAutoFit/>
          </a:bodyPr>
          <a:p>
            <a:r>
              <a:rPr lang="en-US" altLang="zh-CN" sz="2800" b="1" i="1">
                <a:latin typeface="Times New Roman" panose="02020603050405020304" charset="0"/>
                <a:ea typeface="微软雅黑" panose="020B0503020204020204" charset="-122"/>
                <a:cs typeface="Times New Roman" panose="02020603050405020304" charset="0"/>
              </a:rPr>
              <a:t>x</a:t>
            </a:r>
            <a:r>
              <a:rPr lang="en-US" altLang="zh-CN" sz="2800" b="1" i="1" baseline="-25000">
                <a:latin typeface="Times New Roman" panose="02020603050405020304" charset="0"/>
                <a:ea typeface="微软雅黑" panose="020B0503020204020204" charset="-122"/>
                <a:cs typeface="Times New Roman" panose="02020603050405020304" charset="0"/>
              </a:rPr>
              <a:t>min</a:t>
            </a:r>
            <a:r>
              <a:rPr lang="en-US" altLang="zh-CN" sz="2800" i="1">
                <a:latin typeface="Times New Roman" panose="02020603050405020304" charset="0"/>
                <a:ea typeface="微软雅黑" panose="020B0503020204020204" charset="-122"/>
                <a:cs typeface="Times New Roman" panose="02020603050405020304" charset="0"/>
              </a:rPr>
              <a:t>*——</a:t>
            </a:r>
            <a:r>
              <a:rPr lang="en-US" altLang="zh-CN" sz="2400">
                <a:latin typeface="Times New Roman" panose="02020603050405020304" charset="0"/>
                <a:ea typeface="微软雅黑" panose="020B0503020204020204" charset="-122"/>
                <a:cs typeface="Times New Roman" panose="02020603050405020304" charset="0"/>
                <a:sym typeface="+mn-ea"/>
              </a:rPr>
              <a:t>Minimum value within the sample set</a:t>
            </a:r>
            <a:endParaRPr lang="en-US" altLang="zh-CN" sz="2400">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sld>
</file>

<file path=ppt/tags/tag1.xml><?xml version="1.0" encoding="utf-8"?>
<p:tagLst xmlns:p="http://schemas.openxmlformats.org/presentationml/2006/main">
  <p:tag name="KSO_WM_DIAGRAM_VIRTUALLY_FRAME" val="{&quot;height&quot;:221.1,&quot;left&quot;:248.75,&quot;top&quot;:199.35,&quot;width&quot;:427.65}"/>
</p:tagLst>
</file>

<file path=ppt/tags/tag10.xml><?xml version="1.0" encoding="utf-8"?>
<p:tagLst xmlns:p="http://schemas.openxmlformats.org/presentationml/2006/main">
  <p:tag name="KSO_WM_DIAGRAM_VIRTUALLY_FRAME" val="{&quot;height&quot;:221.1,&quot;left&quot;:248.75,&quot;top&quot;:199.35,&quot;width&quot;:427.65}"/>
</p:tagLst>
</file>

<file path=ppt/tags/tag11.xml><?xml version="1.0" encoding="utf-8"?>
<p:tagLst xmlns:p="http://schemas.openxmlformats.org/presentationml/2006/main">
  <p:tag name="KSO_WM_DIAGRAM_VIRTUALLY_FRAME" val="{&quot;height&quot;:221.1,&quot;left&quot;:248.75,&quot;top&quot;:199.35,&quot;width&quot;:427.65}"/>
</p:tagLst>
</file>

<file path=ppt/tags/tag12.xml><?xml version="1.0" encoding="utf-8"?>
<p:tagLst xmlns:p="http://schemas.openxmlformats.org/presentationml/2006/main">
  <p:tag name="KSO_WM_DIAGRAM_VIRTUALLY_FRAME" val="{&quot;height&quot;:221.1,&quot;left&quot;:248.75,&quot;top&quot;:199.35,&quot;width&quot;:427.65}"/>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commondata" val="eyJoZGlkIjoiOWE0NTc3Mjk0MTlmYmViODM5NWRlMzM3Nzk2NWMyMTkifQ=="/>
</p:tagLst>
</file>

<file path=ppt/tags/tag2.xml><?xml version="1.0" encoding="utf-8"?>
<p:tagLst xmlns:p="http://schemas.openxmlformats.org/presentationml/2006/main">
  <p:tag name="KSO_WM_DIAGRAM_VIRTUALLY_FRAME" val="{&quot;height&quot;:221.1,&quot;left&quot;:248.75,&quot;top&quot;:199.35,&quot;width&quot;:427.65}"/>
</p:tagLst>
</file>

<file path=ppt/tags/tag3.xml><?xml version="1.0" encoding="utf-8"?>
<p:tagLst xmlns:p="http://schemas.openxmlformats.org/presentationml/2006/main">
  <p:tag name="KSO_WM_DIAGRAM_VIRTUALLY_FRAME" val="{&quot;height&quot;:221.1,&quot;left&quot;:248.75,&quot;top&quot;:199.35,&quot;width&quot;:427.65}"/>
</p:tagLst>
</file>

<file path=ppt/tags/tag4.xml><?xml version="1.0" encoding="utf-8"?>
<p:tagLst xmlns:p="http://schemas.openxmlformats.org/presentationml/2006/main">
  <p:tag name="KSO_WM_DIAGRAM_VIRTUALLY_FRAME" val="{&quot;height&quot;:221.1,&quot;left&quot;:248.75,&quot;top&quot;:199.35,&quot;width&quot;:427.65}"/>
</p:tagLst>
</file>

<file path=ppt/tags/tag5.xml><?xml version="1.0" encoding="utf-8"?>
<p:tagLst xmlns:p="http://schemas.openxmlformats.org/presentationml/2006/main">
  <p:tag name="KSO_WM_DIAGRAM_VIRTUALLY_FRAME" val="{&quot;height&quot;:221.1,&quot;left&quot;:248.75,&quot;top&quot;:199.35,&quot;width&quot;:427.65}"/>
</p:tagLst>
</file>

<file path=ppt/tags/tag6.xml><?xml version="1.0" encoding="utf-8"?>
<p:tagLst xmlns:p="http://schemas.openxmlformats.org/presentationml/2006/main">
  <p:tag name="KSO_WM_DIAGRAM_VIRTUALLY_FRAME" val="{&quot;height&quot;:221.1,&quot;left&quot;:248.75,&quot;top&quot;:199.35,&quot;width&quot;:427.65}"/>
</p:tagLst>
</file>

<file path=ppt/tags/tag7.xml><?xml version="1.0" encoding="utf-8"?>
<p:tagLst xmlns:p="http://schemas.openxmlformats.org/presentationml/2006/main">
  <p:tag name="KSO_WM_DIAGRAM_VIRTUALLY_FRAME" val="{&quot;height&quot;:221.1,&quot;left&quot;:248.75,&quot;top&quot;:199.35,&quot;width&quot;:427.65}"/>
</p:tagLst>
</file>

<file path=ppt/tags/tag8.xml><?xml version="1.0" encoding="utf-8"?>
<p:tagLst xmlns:p="http://schemas.openxmlformats.org/presentationml/2006/main">
  <p:tag name="KSO_WM_DIAGRAM_VIRTUALLY_FRAME" val="{&quot;height&quot;:221.1,&quot;left&quot;:248.75,&quot;top&quot;:199.35,&quot;width&quot;:427.65}"/>
</p:tagLst>
</file>

<file path=ppt/tags/tag9.xml><?xml version="1.0" encoding="utf-8"?>
<p:tagLst xmlns:p="http://schemas.openxmlformats.org/presentationml/2006/main">
  <p:tag name="KSO_WM_DIAGRAM_VIRTUALLY_FRAME" val="{&quot;height&quot;:221.1,&quot;left&quot;:248.75,&quot;top&quot;:199.35,&quot;width&quot;:427.6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3571</Words>
  <Application>WPS 演示</Application>
  <PresentationFormat>宽屏</PresentationFormat>
  <Paragraphs>159</Paragraphs>
  <Slides>14</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14</vt:i4>
      </vt:variant>
    </vt:vector>
  </HeadingPairs>
  <TitlesOfParts>
    <vt:vector size="32" baseType="lpstr">
      <vt:lpstr>Arial</vt:lpstr>
      <vt:lpstr>宋体</vt:lpstr>
      <vt:lpstr>Wingdings</vt:lpstr>
      <vt:lpstr>微软雅黑</vt:lpstr>
      <vt:lpstr>Arial Unicode MS</vt:lpstr>
      <vt:lpstr>Calibri</vt:lpstr>
      <vt:lpstr>Times New Roman</vt:lpstr>
      <vt:lpstr>Garamond</vt:lpstr>
      <vt:lpstr>Franklin Gothic Medium Cond</vt:lpstr>
      <vt:lpstr>Futura Md BT</vt:lpstr>
      <vt:lpstr>Gill Sans MT</vt:lpstr>
      <vt:lpstr>French Script MT</vt:lpstr>
      <vt:lpstr>Eras Demi ITC</vt:lpstr>
      <vt:lpstr>Edwardian Script ITC</vt:lpstr>
      <vt:lpstr>Clarendon Lt BT</vt:lpstr>
      <vt:lpstr>Century725 Cn BT</vt:lpstr>
      <vt:lpstr>MS PGothic</vt:lpstr>
      <vt:lpstr>WPS</vt:lpstr>
      <vt:lpstr>Quantitative evaluation of sand body connectivity in shallow water delta front based on extreme learning machine</vt:lpstr>
      <vt:lpstr>PowerPoint 演示文稿</vt:lpstr>
      <vt:lpstr>PowerPoint 演示文稿</vt:lpstr>
      <vt:lpstr>PowerPoint 演示文稿</vt:lpstr>
      <vt:lpstr>PowerPoint 演示文稿</vt:lpstr>
      <vt:lpstr>Thanks!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王俊杰</dc:creator>
  <cp:lastModifiedBy>Treasure</cp:lastModifiedBy>
  <cp:revision>4</cp:revision>
  <dcterms:created xsi:type="dcterms:W3CDTF">2023-08-09T12:44:00Z</dcterms:created>
  <dcterms:modified xsi:type="dcterms:W3CDTF">2024-04-13T08:26:04Z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2052-12.1.0.16729</vt:lpwstr>
  </property>
</Properties>
</file>