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07" userDrawn="1">
          <p15:clr>
            <a:srgbClr val="A4A3A4"/>
          </p15:clr>
        </p15:guide>
        <p15:guide id="6" pos="18125"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3E9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342" autoAdjust="0"/>
    <p:restoredTop sz="94706" autoAdjust="0"/>
  </p:normalViewPr>
  <p:slideViewPr>
    <p:cSldViewPr snapToGrid="0" snapToObjects="1" showGuides="1">
      <p:cViewPr>
        <p:scale>
          <a:sx n="30" d="100"/>
          <a:sy n="30" d="100"/>
        </p:scale>
        <p:origin x="-864" y="-60"/>
      </p:cViewPr>
      <p:guideLst>
        <p:guide orient="horz" pos="1659"/>
        <p:guide orient="horz" pos="144"/>
        <p:guide orient="horz" pos="10080"/>
        <p:guide orient="horz"/>
        <p:guide pos="307"/>
        <p:guide pos="181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pPr/>
              <a:t>‹#›</a:t>
            </a:fld>
            <a:endParaRPr lang="en-US"/>
          </a:p>
        </p:txBody>
      </p:sp>
    </p:spTree>
    <p:extLst>
      <p:ext uri="{BB962C8B-B14F-4D97-AF65-F5344CB8AC3E}">
        <p14:creationId xmlns=""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31" name="Text Placeholder 3">
            <a:extLst>
              <a:ext uri="{FF2B5EF4-FFF2-40B4-BE49-F238E27FC236}">
                <a16:creationId xmlns="" xmlns:a16="http://schemas.microsoft.com/office/drawing/2014/main" id="{DD5F448D-3880-497A-8C8F-433635B0808A}"/>
              </a:ext>
            </a:extLst>
          </p:cNvPr>
          <p:cNvSpPr>
            <a:spLocks noGrp="1"/>
          </p:cNvSpPr>
          <p:nvPr>
            <p:ph type="body" sz="quarter" idx="10" hasCustomPrompt="1"/>
          </p:nvPr>
        </p:nvSpPr>
        <p:spPr>
          <a:xfrm>
            <a:off x="509682" y="3174406"/>
            <a:ext cx="6071838" cy="4712295"/>
          </a:xfrm>
          <a:prstGeom prst="rect">
            <a:avLst/>
          </a:prstGeom>
          <a:solidFill>
            <a:schemeClr val="bg2"/>
          </a:solidFill>
        </p:spPr>
        <p:txBody>
          <a:bodyPr wrap="square" lIns="228589" tIns="228589" rIns="228589" bIns="228589">
            <a:noAutofit/>
          </a:bodyPr>
          <a:lstStyle>
            <a:lvl1pPr marL="0" marR="0" indent="0" algn="l" defTabSz="4681640" rtl="0" eaLnBrk="1" fontAlgn="auto" latinLnBrk="0" hangingPunct="1">
              <a:lnSpc>
                <a:spcPct val="100000"/>
              </a:lnSpc>
              <a:spcBef>
                <a:spcPct val="20000"/>
              </a:spcBef>
              <a:spcAft>
                <a:spcPts val="0"/>
              </a:spcAft>
              <a:buClrTx/>
              <a:buSzTx/>
              <a:buFont typeface="Arial" pitchFamily="34" charset="0"/>
              <a:buNone/>
              <a:tabLst/>
              <a:defRPr sz="2133">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marL="0" marR="0" lvl="0" indent="0" algn="l" defTabSz="468164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2" name="Text Placeholder 5">
            <a:extLst>
              <a:ext uri="{FF2B5EF4-FFF2-40B4-BE49-F238E27FC236}">
                <a16:creationId xmlns="" xmlns:a16="http://schemas.microsoft.com/office/drawing/2014/main" id="{0E5EFEDA-3E37-43AD-B220-272CD5AB8210}"/>
              </a:ext>
            </a:extLst>
          </p:cNvPr>
          <p:cNvSpPr>
            <a:spLocks noGrp="1"/>
          </p:cNvSpPr>
          <p:nvPr>
            <p:ph type="body" sz="quarter" idx="20" hasCustomPrompt="1"/>
          </p:nvPr>
        </p:nvSpPr>
        <p:spPr>
          <a:xfrm>
            <a:off x="548403"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OBJECTIVES</a:t>
            </a:r>
          </a:p>
        </p:txBody>
      </p:sp>
      <p:sp>
        <p:nvSpPr>
          <p:cNvPr id="43" name="Text Placeholder 3">
            <a:extLst>
              <a:ext uri="{FF2B5EF4-FFF2-40B4-BE49-F238E27FC236}">
                <a16:creationId xmlns="" xmlns:a16="http://schemas.microsoft.com/office/drawing/2014/main" id="{A1635A13-3BE2-433D-86CD-BF2C5DFB1CAC}"/>
              </a:ext>
            </a:extLst>
          </p:cNvPr>
          <p:cNvSpPr>
            <a:spLocks noGrp="1"/>
          </p:cNvSpPr>
          <p:nvPr>
            <p:ph type="body" sz="quarter" idx="96" hasCustomPrompt="1"/>
          </p:nvPr>
        </p:nvSpPr>
        <p:spPr>
          <a:xfrm>
            <a:off x="529042"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 xmlns:a16="http://schemas.microsoft.com/office/drawing/2014/main" id="{79A11AE8-25B9-4617-A357-26AC75DEEB5D}"/>
              </a:ext>
            </a:extLst>
          </p:cNvPr>
          <p:cNvSpPr>
            <a:spLocks noGrp="1"/>
          </p:cNvSpPr>
          <p:nvPr>
            <p:ph type="body" sz="quarter" idx="150" hasCustomPrompt="1"/>
          </p:nvPr>
        </p:nvSpPr>
        <p:spPr>
          <a:xfrm>
            <a:off x="509681" y="2190020"/>
            <a:ext cx="28216237" cy="65499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45" name="Text Placeholder 76">
            <a:extLst>
              <a:ext uri="{FF2B5EF4-FFF2-40B4-BE49-F238E27FC236}">
                <a16:creationId xmlns="" xmlns:a16="http://schemas.microsoft.com/office/drawing/2014/main" id="{DE20B24C-E064-41B7-8E83-ACA3CBC68BA9}"/>
              </a:ext>
            </a:extLst>
          </p:cNvPr>
          <p:cNvSpPr>
            <a:spLocks noGrp="1"/>
          </p:cNvSpPr>
          <p:nvPr>
            <p:ph type="body" sz="quarter" idx="151" hasCustomPrompt="1"/>
          </p:nvPr>
        </p:nvSpPr>
        <p:spPr>
          <a:xfrm>
            <a:off x="509681" y="1665168"/>
            <a:ext cx="28216241" cy="47060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46" name="Text Placeholder 76">
            <a:extLst>
              <a:ext uri="{FF2B5EF4-FFF2-40B4-BE49-F238E27FC236}">
                <a16:creationId xmlns="" xmlns:a16="http://schemas.microsoft.com/office/drawing/2014/main" id="{24EC8ED1-A2DF-457D-AF1B-6057B7E77A09}"/>
              </a:ext>
            </a:extLst>
          </p:cNvPr>
          <p:cNvSpPr>
            <a:spLocks noGrp="1"/>
          </p:cNvSpPr>
          <p:nvPr>
            <p:ph type="body" sz="quarter" idx="153" hasCustomPrompt="1"/>
          </p:nvPr>
        </p:nvSpPr>
        <p:spPr>
          <a:xfrm>
            <a:off x="509682" y="582610"/>
            <a:ext cx="28216244" cy="1028313"/>
          </a:xfrm>
          <a:prstGeom prst="rect">
            <a:avLst/>
          </a:prstGeom>
        </p:spPr>
        <p:txBody>
          <a:bodyPr anchor="t" anchorCtr="0">
            <a:normAutofit/>
          </a:bodyPr>
          <a:lstStyle>
            <a:lvl1pPr marL="0" indent="0" algn="l">
              <a:buFontTx/>
              <a:buNone/>
              <a:defRPr sz="6400" b="1"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
        <p:nvSpPr>
          <p:cNvPr id="60" name="Text Placeholder 5">
            <a:extLst>
              <a:ext uri="{FF2B5EF4-FFF2-40B4-BE49-F238E27FC236}">
                <a16:creationId xmlns="" xmlns:a16="http://schemas.microsoft.com/office/drawing/2014/main" id="{AC6FA543-F827-4490-8747-E041951E9BBF}"/>
              </a:ext>
            </a:extLst>
          </p:cNvPr>
          <p:cNvSpPr>
            <a:spLocks noGrp="1"/>
          </p:cNvSpPr>
          <p:nvPr>
            <p:ph type="body" sz="quarter" idx="154" hasCustomPrompt="1"/>
          </p:nvPr>
        </p:nvSpPr>
        <p:spPr>
          <a:xfrm>
            <a:off x="7887857"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MATERIALS &amp; METHODS</a:t>
            </a:r>
          </a:p>
        </p:txBody>
      </p:sp>
      <p:sp>
        <p:nvSpPr>
          <p:cNvPr id="61" name="Text Placeholder 3">
            <a:extLst>
              <a:ext uri="{FF2B5EF4-FFF2-40B4-BE49-F238E27FC236}">
                <a16:creationId xmlns="" xmlns:a16="http://schemas.microsoft.com/office/drawing/2014/main" id="{E64E7D9A-F726-4A90-AF82-6BEA92F79A12}"/>
              </a:ext>
            </a:extLst>
          </p:cNvPr>
          <p:cNvSpPr>
            <a:spLocks noGrp="1"/>
          </p:cNvSpPr>
          <p:nvPr>
            <p:ph type="body" sz="quarter" idx="155" hasCustomPrompt="1"/>
          </p:nvPr>
        </p:nvSpPr>
        <p:spPr>
          <a:xfrm>
            <a:off x="7868496"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 xmlns:a16="http://schemas.microsoft.com/office/drawing/2014/main" id="{1B640BD6-EB1D-4700-B778-118A05A7B6F5}"/>
              </a:ext>
            </a:extLst>
          </p:cNvPr>
          <p:cNvSpPr>
            <a:spLocks noGrp="1"/>
          </p:cNvSpPr>
          <p:nvPr>
            <p:ph type="body" sz="quarter" idx="156" hasCustomPrompt="1"/>
          </p:nvPr>
        </p:nvSpPr>
        <p:spPr>
          <a:xfrm>
            <a:off x="15359189"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RESULTS</a:t>
            </a:r>
          </a:p>
        </p:txBody>
      </p:sp>
      <p:sp>
        <p:nvSpPr>
          <p:cNvPr id="63" name="Text Placeholder 3">
            <a:extLst>
              <a:ext uri="{FF2B5EF4-FFF2-40B4-BE49-F238E27FC236}">
                <a16:creationId xmlns="" xmlns:a16="http://schemas.microsoft.com/office/drawing/2014/main" id="{B283546A-80D9-4B28-9B82-150596C41FEC}"/>
              </a:ext>
            </a:extLst>
          </p:cNvPr>
          <p:cNvSpPr>
            <a:spLocks noGrp="1"/>
          </p:cNvSpPr>
          <p:nvPr>
            <p:ph type="body" sz="quarter" idx="157" hasCustomPrompt="1"/>
          </p:nvPr>
        </p:nvSpPr>
        <p:spPr>
          <a:xfrm>
            <a:off x="15339828"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 xmlns:a16="http://schemas.microsoft.com/office/drawing/2014/main" id="{5E1384AF-9F19-49D9-8A53-A26A298EAC3D}"/>
              </a:ext>
            </a:extLst>
          </p:cNvPr>
          <p:cNvSpPr>
            <a:spLocks noGrp="1"/>
          </p:cNvSpPr>
          <p:nvPr>
            <p:ph type="body" sz="quarter" idx="158" hasCustomPrompt="1"/>
          </p:nvPr>
        </p:nvSpPr>
        <p:spPr>
          <a:xfrm>
            <a:off x="22718001"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CONCLUSIONS</a:t>
            </a:r>
          </a:p>
        </p:txBody>
      </p:sp>
      <p:sp>
        <p:nvSpPr>
          <p:cNvPr id="65" name="Text Placeholder 3">
            <a:extLst>
              <a:ext uri="{FF2B5EF4-FFF2-40B4-BE49-F238E27FC236}">
                <a16:creationId xmlns="" xmlns:a16="http://schemas.microsoft.com/office/drawing/2014/main" id="{15D1E702-5B96-4332-80AA-CCCE21ACA4CE}"/>
              </a:ext>
            </a:extLst>
          </p:cNvPr>
          <p:cNvSpPr>
            <a:spLocks noGrp="1"/>
          </p:cNvSpPr>
          <p:nvPr>
            <p:ph type="body" sz="quarter" idx="159" hasCustomPrompt="1"/>
          </p:nvPr>
        </p:nvSpPr>
        <p:spPr>
          <a:xfrm>
            <a:off x="22698640"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66" name="Text Placeholder 5">
            <a:extLst>
              <a:ext uri="{FF2B5EF4-FFF2-40B4-BE49-F238E27FC236}">
                <a16:creationId xmlns="" xmlns:a16="http://schemas.microsoft.com/office/drawing/2014/main" id="{CE357490-F76D-492A-B9A5-AC21C99ED668}"/>
              </a:ext>
            </a:extLst>
          </p:cNvPr>
          <p:cNvSpPr>
            <a:spLocks noGrp="1"/>
          </p:cNvSpPr>
          <p:nvPr>
            <p:ph type="body" sz="quarter" idx="160" hasCustomPrompt="1"/>
          </p:nvPr>
        </p:nvSpPr>
        <p:spPr>
          <a:xfrm>
            <a:off x="22718001"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REFERENCES</a:t>
            </a:r>
          </a:p>
        </p:txBody>
      </p:sp>
      <p:sp>
        <p:nvSpPr>
          <p:cNvPr id="67" name="Text Placeholder 3">
            <a:extLst>
              <a:ext uri="{FF2B5EF4-FFF2-40B4-BE49-F238E27FC236}">
                <a16:creationId xmlns="" xmlns:a16="http://schemas.microsoft.com/office/drawing/2014/main" id="{D2FD8B10-7AE9-41E1-BCA5-8F9E1442A8E5}"/>
              </a:ext>
            </a:extLst>
          </p:cNvPr>
          <p:cNvSpPr>
            <a:spLocks noGrp="1"/>
          </p:cNvSpPr>
          <p:nvPr>
            <p:ph type="body" sz="quarter" idx="161" hasCustomPrompt="1"/>
          </p:nvPr>
        </p:nvSpPr>
        <p:spPr>
          <a:xfrm>
            <a:off x="22698640"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Tree>
    <p:extLst>
      <p:ext uri="{BB962C8B-B14F-4D97-AF65-F5344CB8AC3E}">
        <p14:creationId xmlns="" xmlns:p14="http://schemas.microsoft.com/office/powerpoint/2010/main" val="32880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 xmlns:a16="http://schemas.microsoft.com/office/drawing/2014/main" id="{C2DB5683-4946-B142-9E1F-9B73D24DEE10}"/>
              </a:ext>
            </a:extLst>
          </p:cNvPr>
          <p:cNvSpPr>
            <a:spLocks noGrp="1"/>
          </p:cNvSpPr>
          <p:nvPr>
            <p:ph type="body" sz="quarter" idx="10" hasCustomPrompt="1"/>
          </p:nvPr>
        </p:nvSpPr>
        <p:spPr>
          <a:xfrm>
            <a:off x="509682" y="3174406"/>
            <a:ext cx="6071838" cy="4712295"/>
          </a:xfrm>
          <a:prstGeom prst="rect">
            <a:avLst/>
          </a:prstGeom>
          <a:solidFill>
            <a:schemeClr val="bg2"/>
          </a:solidFill>
        </p:spPr>
        <p:txBody>
          <a:bodyPr wrap="square" lIns="228589" tIns="228589" rIns="228589" bIns="228589">
            <a:noAutofit/>
          </a:bodyPr>
          <a:lstStyle>
            <a:lvl1pPr marL="0" marR="0" indent="0" algn="l" defTabSz="4681640" rtl="0" eaLnBrk="1" fontAlgn="auto" latinLnBrk="0" hangingPunct="1">
              <a:lnSpc>
                <a:spcPct val="100000"/>
              </a:lnSpc>
              <a:spcBef>
                <a:spcPct val="20000"/>
              </a:spcBef>
              <a:spcAft>
                <a:spcPts val="0"/>
              </a:spcAft>
              <a:buClrTx/>
              <a:buSzTx/>
              <a:buFont typeface="Arial" pitchFamily="34" charset="0"/>
              <a:buNone/>
              <a:tabLst/>
              <a:defRPr sz="2133">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marL="0" marR="0" lvl="0" indent="0" algn="l" defTabSz="468164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 xmlns:a16="http://schemas.microsoft.com/office/drawing/2014/main" id="{8136F155-C8F7-0C41-BD80-3B811BEBD5A6}"/>
              </a:ext>
            </a:extLst>
          </p:cNvPr>
          <p:cNvSpPr>
            <a:spLocks noGrp="1"/>
          </p:cNvSpPr>
          <p:nvPr>
            <p:ph type="body" sz="quarter" idx="20" hasCustomPrompt="1"/>
          </p:nvPr>
        </p:nvSpPr>
        <p:spPr>
          <a:xfrm>
            <a:off x="548403"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 xmlns:a16="http://schemas.microsoft.com/office/drawing/2014/main" id="{EE1B3ED5-948B-7B4F-8B94-B4052B9F4519}"/>
              </a:ext>
            </a:extLst>
          </p:cNvPr>
          <p:cNvSpPr>
            <a:spLocks noGrp="1"/>
          </p:cNvSpPr>
          <p:nvPr>
            <p:ph type="body" sz="quarter" idx="96" hasCustomPrompt="1"/>
          </p:nvPr>
        </p:nvSpPr>
        <p:spPr>
          <a:xfrm>
            <a:off x="529042"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 xmlns:a16="http://schemas.microsoft.com/office/drawing/2014/main" id="{B2D51CEC-41F6-3746-9508-4AC085C869F8}"/>
              </a:ext>
            </a:extLst>
          </p:cNvPr>
          <p:cNvSpPr>
            <a:spLocks noGrp="1"/>
          </p:cNvSpPr>
          <p:nvPr>
            <p:ph type="body" sz="quarter" idx="150" hasCustomPrompt="1"/>
          </p:nvPr>
        </p:nvSpPr>
        <p:spPr>
          <a:xfrm>
            <a:off x="509681" y="2190020"/>
            <a:ext cx="28216237" cy="65499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6" name="Text Placeholder 76">
            <a:extLst>
              <a:ext uri="{FF2B5EF4-FFF2-40B4-BE49-F238E27FC236}">
                <a16:creationId xmlns="" xmlns:a16="http://schemas.microsoft.com/office/drawing/2014/main" id="{9ECBA0CF-BFD5-7F41-90E7-44E35F647CF0}"/>
              </a:ext>
            </a:extLst>
          </p:cNvPr>
          <p:cNvSpPr>
            <a:spLocks noGrp="1"/>
          </p:cNvSpPr>
          <p:nvPr>
            <p:ph type="body" sz="quarter" idx="151" hasCustomPrompt="1"/>
          </p:nvPr>
        </p:nvSpPr>
        <p:spPr>
          <a:xfrm>
            <a:off x="509681" y="1665168"/>
            <a:ext cx="28216241" cy="470607"/>
          </a:xfrm>
          <a:prstGeom prst="rect">
            <a:avLst/>
          </a:prstGeom>
        </p:spPr>
        <p:txBody>
          <a:bodyPr anchor="t" anchorCtr="0">
            <a:normAutofit/>
          </a:bodyPr>
          <a:lstStyle>
            <a:lvl1pPr marL="0" indent="0" algn="l">
              <a:buFontTx/>
              <a:buNone/>
              <a:defRPr sz="2560" b="0"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 name="Text Placeholder 76">
            <a:extLst>
              <a:ext uri="{FF2B5EF4-FFF2-40B4-BE49-F238E27FC236}">
                <a16:creationId xmlns="" xmlns:a16="http://schemas.microsoft.com/office/drawing/2014/main" id="{6E44DA9B-FDFC-0046-BEDD-AE730AFCC131}"/>
              </a:ext>
            </a:extLst>
          </p:cNvPr>
          <p:cNvSpPr>
            <a:spLocks noGrp="1"/>
          </p:cNvSpPr>
          <p:nvPr>
            <p:ph type="body" sz="quarter" idx="153" hasCustomPrompt="1"/>
          </p:nvPr>
        </p:nvSpPr>
        <p:spPr>
          <a:xfrm>
            <a:off x="509682" y="582610"/>
            <a:ext cx="28216244" cy="1028313"/>
          </a:xfrm>
          <a:prstGeom prst="rect">
            <a:avLst/>
          </a:prstGeom>
        </p:spPr>
        <p:txBody>
          <a:bodyPr anchor="t" anchorCtr="0">
            <a:normAutofit/>
          </a:bodyPr>
          <a:lstStyle>
            <a:lvl1pPr marL="0" indent="0" algn="l">
              <a:buFontTx/>
              <a:buNone/>
              <a:defRPr sz="6400" b="1" i="0">
                <a:solidFill>
                  <a:schemeClr val="accent3">
                    <a:lumMod val="75000"/>
                  </a:schemeClr>
                </a:solidFill>
                <a:latin typeface="Helvetica Light" panose="020B040302020202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
        <p:nvSpPr>
          <p:cNvPr id="8" name="Text Placeholder 5">
            <a:extLst>
              <a:ext uri="{FF2B5EF4-FFF2-40B4-BE49-F238E27FC236}">
                <a16:creationId xmlns="" xmlns:a16="http://schemas.microsoft.com/office/drawing/2014/main" id="{6356D536-33BC-784E-8D4C-3DE3BC057377}"/>
              </a:ext>
            </a:extLst>
          </p:cNvPr>
          <p:cNvSpPr>
            <a:spLocks noGrp="1"/>
          </p:cNvSpPr>
          <p:nvPr>
            <p:ph type="body" sz="quarter" idx="154" hasCustomPrompt="1"/>
          </p:nvPr>
        </p:nvSpPr>
        <p:spPr>
          <a:xfrm>
            <a:off x="7887857"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 xmlns:a16="http://schemas.microsoft.com/office/drawing/2014/main" id="{E5FA350C-1519-B944-A513-F9897080DD25}"/>
              </a:ext>
            </a:extLst>
          </p:cNvPr>
          <p:cNvSpPr>
            <a:spLocks noGrp="1"/>
          </p:cNvSpPr>
          <p:nvPr>
            <p:ph type="body" sz="quarter" idx="155" hasCustomPrompt="1"/>
          </p:nvPr>
        </p:nvSpPr>
        <p:spPr>
          <a:xfrm>
            <a:off x="7868496"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 xmlns:a16="http://schemas.microsoft.com/office/drawing/2014/main" id="{06CFBBFB-29B0-B042-98DB-48A9671FF71D}"/>
              </a:ext>
            </a:extLst>
          </p:cNvPr>
          <p:cNvSpPr>
            <a:spLocks noGrp="1"/>
          </p:cNvSpPr>
          <p:nvPr>
            <p:ph type="body" sz="quarter" idx="156" hasCustomPrompt="1"/>
          </p:nvPr>
        </p:nvSpPr>
        <p:spPr>
          <a:xfrm>
            <a:off x="15359189"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RESULTS</a:t>
            </a:r>
          </a:p>
        </p:txBody>
      </p:sp>
      <p:sp>
        <p:nvSpPr>
          <p:cNvPr id="11" name="Text Placeholder 3">
            <a:extLst>
              <a:ext uri="{FF2B5EF4-FFF2-40B4-BE49-F238E27FC236}">
                <a16:creationId xmlns="" xmlns:a16="http://schemas.microsoft.com/office/drawing/2014/main" id="{5B7037AC-1D85-D647-B4CE-CDDB9808BCA9}"/>
              </a:ext>
            </a:extLst>
          </p:cNvPr>
          <p:cNvSpPr>
            <a:spLocks noGrp="1"/>
          </p:cNvSpPr>
          <p:nvPr>
            <p:ph type="body" sz="quarter" idx="157" hasCustomPrompt="1"/>
          </p:nvPr>
        </p:nvSpPr>
        <p:spPr>
          <a:xfrm>
            <a:off x="15339828"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 xmlns:a16="http://schemas.microsoft.com/office/drawing/2014/main" id="{55E70263-C098-E744-AAAC-51526F33A261}"/>
              </a:ext>
            </a:extLst>
          </p:cNvPr>
          <p:cNvSpPr>
            <a:spLocks noGrp="1"/>
          </p:cNvSpPr>
          <p:nvPr>
            <p:ph type="body" sz="quarter" idx="158" hasCustomPrompt="1"/>
          </p:nvPr>
        </p:nvSpPr>
        <p:spPr>
          <a:xfrm>
            <a:off x="22718001" y="3250606"/>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 xmlns:a16="http://schemas.microsoft.com/office/drawing/2014/main" id="{AD3DA442-C280-E14F-A84D-C0EC7B0AC6F5}"/>
              </a:ext>
            </a:extLst>
          </p:cNvPr>
          <p:cNvSpPr>
            <a:spLocks noGrp="1"/>
          </p:cNvSpPr>
          <p:nvPr>
            <p:ph type="body" sz="quarter" idx="159" hasCustomPrompt="1"/>
          </p:nvPr>
        </p:nvSpPr>
        <p:spPr>
          <a:xfrm>
            <a:off x="22698640" y="3588334"/>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 xmlns:a16="http://schemas.microsoft.com/office/drawing/2014/main" id="{F5231309-BD8B-6A4C-9BA8-F70E6F43E6DA}"/>
              </a:ext>
            </a:extLst>
          </p:cNvPr>
          <p:cNvSpPr>
            <a:spLocks noGrp="1"/>
          </p:cNvSpPr>
          <p:nvPr>
            <p:ph type="body" sz="quarter" idx="160" hasCustomPrompt="1"/>
          </p:nvPr>
        </p:nvSpPr>
        <p:spPr>
          <a:xfrm>
            <a:off x="22718001" y="8262528"/>
            <a:ext cx="605247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707"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 xmlns:a16="http://schemas.microsoft.com/office/drawing/2014/main" id="{C4513A70-7E47-1245-BF7F-D42AF26DCCE6}"/>
              </a:ext>
            </a:extLst>
          </p:cNvPr>
          <p:cNvSpPr>
            <a:spLocks noGrp="1"/>
          </p:cNvSpPr>
          <p:nvPr>
            <p:ph type="body" sz="quarter" idx="161" hasCustomPrompt="1"/>
          </p:nvPr>
        </p:nvSpPr>
        <p:spPr>
          <a:xfrm>
            <a:off x="22698640" y="8600256"/>
            <a:ext cx="6052478" cy="310896"/>
          </a:xfrm>
          <a:prstGeom prst="rect">
            <a:avLst/>
          </a:prstGeom>
        </p:spPr>
        <p:txBody>
          <a:bodyPr wrap="square" lIns="228589" tIns="228589" rIns="228589" bIns="228589" anchor="ctr" anchorCtr="0">
            <a:noAutofit/>
          </a:bodyPr>
          <a:lstStyle>
            <a:lvl1pPr marL="0" indent="0">
              <a:buNone/>
              <a:defRPr sz="1707">
                <a:solidFill>
                  <a:schemeClr val="tx2"/>
                </a:solidFill>
                <a:latin typeface="Helvetica" pitchFamily="2" charset="0"/>
                <a:cs typeface="Times New Roman" pitchFamily="18" charset="0"/>
              </a:defRPr>
            </a:lvl1pPr>
            <a:lvl2pPr marL="1584930" indent="-609588">
              <a:defRPr sz="2667">
                <a:latin typeface="Trebuchet MS" pitchFamily="34" charset="0"/>
              </a:defRPr>
            </a:lvl2pPr>
            <a:lvl3pPr marL="2194519" indent="-609588">
              <a:defRPr sz="2667">
                <a:latin typeface="Trebuchet MS" pitchFamily="34" charset="0"/>
              </a:defRPr>
            </a:lvl3pPr>
            <a:lvl4pPr marL="2865067" indent="-670548">
              <a:defRPr sz="2667">
                <a:latin typeface="Trebuchet MS" pitchFamily="34" charset="0"/>
              </a:defRPr>
            </a:lvl4pPr>
            <a:lvl5pPr marL="3352737" indent="-487671">
              <a:defRPr sz="2667">
                <a:latin typeface="Trebuchet MS" pitchFamily="34" charset="0"/>
              </a:defRPr>
            </a:lvl5pPr>
          </a:lstStyle>
          <a:p>
            <a:pPr lvl="0"/>
            <a:r>
              <a:rPr lang="en-US" dirty="0"/>
              <a:t>Type in or paste your text here</a:t>
            </a:r>
          </a:p>
        </p:txBody>
      </p:sp>
    </p:spTree>
    <p:extLst>
      <p:ext uri="{BB962C8B-B14F-4D97-AF65-F5344CB8AC3E}">
        <p14:creationId xmlns=""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 xmlns:a16="http://schemas.microsoft.com/office/drawing/2014/main" id="{E4D7D675-DAC1-49D4-BDF5-8E8F109E6322}"/>
              </a:ext>
            </a:extLst>
          </p:cNvPr>
          <p:cNvSpPr txBox="1">
            <a:spLocks noChangeArrowheads="1"/>
          </p:cNvSpPr>
          <p:nvPr userDrawn="1"/>
        </p:nvSpPr>
        <p:spPr bwMode="auto">
          <a:xfrm>
            <a:off x="479685" y="15931858"/>
            <a:ext cx="2778288" cy="170718"/>
          </a:xfrm>
          <a:prstGeom prst="rect">
            <a:avLst/>
          </a:prstGeom>
          <a:noFill/>
          <a:ln w="9525">
            <a:noFill/>
            <a:miter lim="800000"/>
            <a:headEnd/>
            <a:tailEnd/>
          </a:ln>
          <a:effectLst/>
        </p:spPr>
        <p:txBody>
          <a:bodyPr wrap="square" lIns="97347" tIns="48665" rIns="97347" bIns="48665">
            <a:noAutofit/>
          </a:bodyPr>
          <a:lstStyle/>
          <a:p>
            <a:pPr eaLnBrk="0" hangingPunct="0">
              <a:lnSpc>
                <a:spcPct val="65000"/>
              </a:lnSpc>
              <a:spcBef>
                <a:spcPct val="50000"/>
              </a:spcBef>
              <a:defRPr/>
            </a:pPr>
            <a:r>
              <a:rPr lang="en-US" sz="5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cxnSp>
        <p:nvCxnSpPr>
          <p:cNvPr id="8" name="Straight Connector 7">
            <a:extLst>
              <a:ext uri="{FF2B5EF4-FFF2-40B4-BE49-F238E27FC236}">
                <a16:creationId xmlns="" xmlns:a16="http://schemas.microsoft.com/office/drawing/2014/main" id="{7DD989D7-F85A-4224-872B-6AEB1FDB5B10}"/>
              </a:ext>
            </a:extLst>
          </p:cNvPr>
          <p:cNvCxnSpPr>
            <a:cxnSpLocks/>
          </p:cNvCxnSpPr>
          <p:nvPr userDrawn="1"/>
        </p:nvCxnSpPr>
        <p:spPr>
          <a:xfrm>
            <a:off x="0" y="15794175"/>
            <a:ext cx="29260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 xmlns:a16="http://schemas.microsoft.com/office/drawing/2014/main" id="{1D29CA38-B81C-4D43-B4C0-B7D9AAFFAB2A}"/>
              </a:ext>
            </a:extLst>
          </p:cNvPr>
          <p:cNvCxnSpPr>
            <a:cxnSpLocks/>
          </p:cNvCxnSpPr>
          <p:nvPr userDrawn="1"/>
        </p:nvCxnSpPr>
        <p:spPr>
          <a:xfrm>
            <a:off x="7273251"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 xmlns:a16="http://schemas.microsoft.com/office/drawing/2014/main" id="{4BE87BF1-54CA-482D-B7E1-6E6F936A403D}"/>
              </a:ext>
            </a:extLst>
          </p:cNvPr>
          <p:cNvCxnSpPr>
            <a:cxnSpLocks/>
          </p:cNvCxnSpPr>
          <p:nvPr userDrawn="1"/>
        </p:nvCxnSpPr>
        <p:spPr>
          <a:xfrm>
            <a:off x="14666234"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 xmlns:a16="http://schemas.microsoft.com/office/drawing/2014/main" id="{C46FE808-881D-4D7B-86CC-4BCE57A0FCF0}"/>
              </a:ext>
            </a:extLst>
          </p:cNvPr>
          <p:cNvCxnSpPr>
            <a:cxnSpLocks/>
          </p:cNvCxnSpPr>
          <p:nvPr userDrawn="1"/>
        </p:nvCxnSpPr>
        <p:spPr>
          <a:xfrm>
            <a:off x="22059216"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11" name="Table 10">
            <a:extLst>
              <a:ext uri="{FF2B5EF4-FFF2-40B4-BE49-F238E27FC236}">
                <a16:creationId xmlns="" xmlns:a16="http://schemas.microsoft.com/office/drawing/2014/main" id="{E3B67B6A-591D-444A-B2B7-5E8CD57DD834}"/>
              </a:ext>
            </a:extLst>
          </p:cNvPr>
          <p:cNvGraphicFramePr>
            <a:graphicFrameLocks noGrp="1"/>
          </p:cNvGraphicFramePr>
          <p:nvPr userDrawn="1">
            <p:extLst>
              <p:ext uri="{D42A27DB-BD31-4B8C-83A1-F6EECF244321}">
                <p14:modId xmlns=""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 xmlns:a16="http://schemas.microsoft.com/office/drawing/2014/main" val="20000"/>
                    </a:ext>
                  </a:extLst>
                </a:gridCol>
                <a:gridCol w="3211218">
                  <a:extLst>
                    <a:ext uri="{9D8B030D-6E8A-4147-A177-3AD203B41FA5}">
                      <a16:colId xmlns=""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r>
                        <a:rPr lang="en-US" sz="1200" dirty="0">
                          <a:solidFill>
                            <a:schemeClr val="bg1"/>
                          </a:solidFill>
                          <a:latin typeface="Arial" panose="020B0604020202020204" pitchFamily="34" charset="0"/>
                          <a:cs typeface="Arial" panose="020B0604020202020204" pitchFamily="34" charset="0"/>
                        </a:rPr>
                        <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r>
                        <a:rPr lang="en-US" sz="1000" b="0" baseline="0" dirty="0">
                          <a:solidFill>
                            <a:srgbClr val="FFC000"/>
                          </a:solidFill>
                          <a:latin typeface="Arial" panose="020B0604020202020204" pitchFamily="34" charset="0"/>
                          <a:cs typeface="Arial" panose="020B0604020202020204" pitchFamily="34" charset="0"/>
                        </a:rPr>
                        <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r>
                        <a:rPr lang="en-US" sz="1000" b="0" baseline="0" dirty="0">
                          <a:solidFill>
                            <a:srgbClr val="FFC000"/>
                          </a:solidFill>
                          <a:latin typeface="Arial" panose="020B0604020202020204" pitchFamily="34" charset="0"/>
                          <a:cs typeface="Arial" panose="020B0604020202020204" pitchFamily="34" charset="0"/>
                        </a:rPr>
                        <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r>
                        <a:rPr lang="en-US" sz="1000" b="0" baseline="0" dirty="0">
                          <a:solidFill>
                            <a:schemeClr val="bg1"/>
                          </a:solidFill>
                          <a:latin typeface="Arial" panose="020B0604020202020204" pitchFamily="34" charset="0"/>
                          <a:cs typeface="Arial" panose="020B0604020202020204" pitchFamily="34" charset="0"/>
                        </a:rPr>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000" b="0" baseline="0" dirty="0">
                          <a:solidFill>
                            <a:schemeClr val="bg1"/>
                          </a:solidFill>
                          <a:latin typeface="Arial" panose="020B0604020202020204" pitchFamily="34" charset="0"/>
                          <a:cs typeface="Arial" panose="020B0604020202020204" pitchFamily="34" charset="0"/>
                        </a:rPr>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000" b="0" baseline="0" dirty="0">
                          <a:solidFill>
                            <a:schemeClr val="bg1"/>
                          </a:solidFill>
                          <a:latin typeface="Arial" panose="020B0604020202020204" pitchFamily="34" charset="0"/>
                          <a:cs typeface="Arial" panose="020B0604020202020204" pitchFamily="34" charset="0"/>
                        </a:rPr>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000" b="0" baseline="0" dirty="0">
                          <a:solidFill>
                            <a:schemeClr val="bg1"/>
                          </a:solidFill>
                          <a:latin typeface="Arial" panose="020B0604020202020204" pitchFamily="34" charset="0"/>
                          <a:cs typeface="Arial" panose="020B0604020202020204" pitchFamily="34" charset="0"/>
                        </a:rPr>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12" name="Table 11">
            <a:extLst>
              <a:ext uri="{FF2B5EF4-FFF2-40B4-BE49-F238E27FC236}">
                <a16:creationId xmlns="" xmlns:a16="http://schemas.microsoft.com/office/drawing/2014/main" id="{73553EBC-8BC5-B346-938A-45CEEA653F1B}"/>
              </a:ext>
            </a:extLst>
          </p:cNvPr>
          <p:cNvGraphicFramePr>
            <a:graphicFrameLocks noGrp="1"/>
          </p:cNvGraphicFramePr>
          <p:nvPr userDrawn="1">
            <p:extLst>
              <p:ext uri="{D42A27DB-BD31-4B8C-83A1-F6EECF244321}">
                <p14:modId xmlns=""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 xmlns:a16="http://schemas.microsoft.com/office/drawing/2014/main" val="20000"/>
                    </a:ext>
                  </a:extLst>
                </a:gridCol>
                <a:gridCol w="681713">
                  <a:extLst>
                    <a:ext uri="{9D8B030D-6E8A-4147-A177-3AD203B41FA5}">
                      <a16:colId xmlns="" xmlns:a16="http://schemas.microsoft.com/office/drawing/2014/main" val="997673227"/>
                    </a:ext>
                  </a:extLst>
                </a:gridCol>
                <a:gridCol w="2844405">
                  <a:extLst>
                    <a:ext uri="{9D8B030D-6E8A-4147-A177-3AD203B41FA5}">
                      <a16:colId xmlns=""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r>
                        <a:rPr lang="en-US" sz="1400" b="1" noProof="0" dirty="0">
                          <a:solidFill>
                            <a:srgbClr val="D9D9D9"/>
                          </a:solidFill>
                          <a:latin typeface="Arial"/>
                          <a:cs typeface="Arial"/>
                        </a:rPr>
                        <a:t/>
                      </a: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r>
                        <a:rPr lang="en-US" sz="1400" b="1" noProof="0" dirty="0">
                          <a:solidFill>
                            <a:srgbClr val="D9D9D9"/>
                          </a:solidFill>
                          <a:latin typeface="Arial"/>
                          <a:cs typeface="Arial"/>
                        </a:rPr>
                        <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 xmlns:a14="http://schemas.microsoft.com/office/drawing/2010/main" val="0"/>
                          </a:ext>
                        </a:extLst>
                      </a:blip>
                      <a:srcRect/>
                      <a:stretch>
                        <a:fillRect/>
                      </a:stretch>
                    </a:blipFill>
                  </a:tcPr>
                </a:tc>
                <a:extLst>
                  <a:ext uri="{0D108BD9-81ED-4DB2-BD59-A6C34878D82A}">
                    <a16:rowId xmlns=""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r>
                        <a:rPr lang="en-US" sz="1000" dirty="0">
                          <a:solidFill>
                            <a:schemeClr val="bg1">
                              <a:lumMod val="85000"/>
                            </a:schemeClr>
                          </a:solidFill>
                          <a:latin typeface="Arial"/>
                          <a:cs typeface="Arial"/>
                        </a:rPr>
                        <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a:extLst>
              <a:ext uri="{FF2B5EF4-FFF2-40B4-BE49-F238E27FC236}">
                <a16:creationId xmlns="" xmlns:a16="http://schemas.microsoft.com/office/drawing/2014/main" id="{3498D8BF-3D65-7E42-A05B-3E344B52CAC9}"/>
              </a:ext>
            </a:extLst>
          </p:cNvPr>
          <p:cNvSpPr txBox="1">
            <a:spLocks noChangeArrowheads="1"/>
          </p:cNvSpPr>
          <p:nvPr userDrawn="1"/>
        </p:nvSpPr>
        <p:spPr bwMode="auto">
          <a:xfrm>
            <a:off x="479685" y="15931858"/>
            <a:ext cx="2778288" cy="170718"/>
          </a:xfrm>
          <a:prstGeom prst="rect">
            <a:avLst/>
          </a:prstGeom>
          <a:noFill/>
          <a:ln w="9525">
            <a:noFill/>
            <a:miter lim="800000"/>
            <a:headEnd/>
            <a:tailEnd/>
          </a:ln>
          <a:effectLst/>
        </p:spPr>
        <p:txBody>
          <a:bodyPr wrap="square" lIns="97347" tIns="48665" rIns="97347" bIns="48665">
            <a:noAutofit/>
          </a:bodyPr>
          <a:lstStyle/>
          <a:p>
            <a:pPr eaLnBrk="0" hangingPunct="0">
              <a:lnSpc>
                <a:spcPct val="65000"/>
              </a:lnSpc>
              <a:spcBef>
                <a:spcPct val="50000"/>
              </a:spcBef>
              <a:defRPr/>
            </a:pPr>
            <a:r>
              <a:rPr lang="en-US" sz="5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cxnSp>
        <p:nvCxnSpPr>
          <p:cNvPr id="11" name="Straight Connector 10">
            <a:extLst>
              <a:ext uri="{FF2B5EF4-FFF2-40B4-BE49-F238E27FC236}">
                <a16:creationId xmlns="" xmlns:a16="http://schemas.microsoft.com/office/drawing/2014/main" id="{EF3739A6-3EE6-0241-A17B-508D7FF74C0E}"/>
              </a:ext>
            </a:extLst>
          </p:cNvPr>
          <p:cNvCxnSpPr>
            <a:cxnSpLocks/>
          </p:cNvCxnSpPr>
          <p:nvPr userDrawn="1"/>
        </p:nvCxnSpPr>
        <p:spPr>
          <a:xfrm>
            <a:off x="0" y="15794175"/>
            <a:ext cx="29260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 xmlns:a16="http://schemas.microsoft.com/office/drawing/2014/main" id="{C2C2FB23-1822-C04C-8E5E-8BEBF762E9D2}"/>
              </a:ext>
            </a:extLst>
          </p:cNvPr>
          <p:cNvCxnSpPr>
            <a:cxnSpLocks/>
          </p:cNvCxnSpPr>
          <p:nvPr userDrawn="1"/>
        </p:nvCxnSpPr>
        <p:spPr>
          <a:xfrm>
            <a:off x="7273251"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 xmlns:a16="http://schemas.microsoft.com/office/drawing/2014/main" id="{BA52C429-5151-D44D-B3A6-CC625DD2DF94}"/>
              </a:ext>
            </a:extLst>
          </p:cNvPr>
          <p:cNvCxnSpPr>
            <a:cxnSpLocks/>
          </p:cNvCxnSpPr>
          <p:nvPr userDrawn="1"/>
        </p:nvCxnSpPr>
        <p:spPr>
          <a:xfrm>
            <a:off x="14666234"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 xmlns:a16="http://schemas.microsoft.com/office/drawing/2014/main" id="{20A55795-FFC3-0E4D-8360-D4513C6141A4}"/>
              </a:ext>
            </a:extLst>
          </p:cNvPr>
          <p:cNvCxnSpPr>
            <a:cxnSpLocks/>
          </p:cNvCxnSpPr>
          <p:nvPr userDrawn="1"/>
        </p:nvCxnSpPr>
        <p:spPr>
          <a:xfrm>
            <a:off x="22059216"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xml"/><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a:extLst>
              <a:ext uri="{FF2B5EF4-FFF2-40B4-BE49-F238E27FC236}">
                <a16:creationId xmlns="" xmlns:a16="http://schemas.microsoft.com/office/drawing/2014/main" id="{6C15B2DA-8B2C-594B-B2B6-6318B6A2B19A}"/>
              </a:ext>
            </a:extLst>
          </p:cNvPr>
          <p:cNvSpPr>
            <a:spLocks noGrp="1"/>
          </p:cNvSpPr>
          <p:nvPr>
            <p:ph type="body" sz="quarter" idx="96"/>
          </p:nvPr>
        </p:nvSpPr>
        <p:spPr>
          <a:xfrm>
            <a:off x="346841" y="7670448"/>
            <a:ext cx="6888729" cy="2540980"/>
          </a:xfrm>
        </p:spPr>
        <p:txBody>
          <a:bodyPr/>
          <a:lstStyle/>
          <a:p>
            <a:pPr marL="342900" indent="-342900" algn="just">
              <a:buAutoNum type="arabicPeriod"/>
            </a:pPr>
            <a:r>
              <a:rPr lang="en-US" sz="2400" dirty="0" smtClean="0">
                <a:solidFill>
                  <a:schemeClr val="tx1"/>
                </a:solidFill>
                <a:latin typeface="+mn-lt"/>
              </a:rPr>
              <a:t>To estimate the health burden in mid-century under contrasting climate change mitigation pathways and apportion into local and regional sources.</a:t>
            </a:r>
          </a:p>
          <a:p>
            <a:pPr marL="342900" indent="-342900" algn="just">
              <a:buAutoNum type="arabicPeriod"/>
            </a:pPr>
            <a:r>
              <a:rPr lang="en-US" sz="2400" dirty="0" smtClean="0">
                <a:solidFill>
                  <a:schemeClr val="tx1"/>
                </a:solidFill>
                <a:latin typeface="+mn-lt"/>
              </a:rPr>
              <a:t>Assessment of health and economic co-benefits of keeping </a:t>
            </a:r>
            <a:r>
              <a:rPr lang="en-US" sz="2400" dirty="0" smtClean="0">
                <a:solidFill>
                  <a:schemeClr val="tx1"/>
                </a:solidFill>
                <a:latin typeface="+mn-lt"/>
              </a:rPr>
              <a:t>the warming </a:t>
            </a:r>
            <a:r>
              <a:rPr lang="en-US" sz="2400" dirty="0" smtClean="0">
                <a:solidFill>
                  <a:schemeClr val="tx1"/>
                </a:solidFill>
                <a:latin typeface="+mn-lt"/>
              </a:rPr>
              <a:t>below 2</a:t>
            </a:r>
            <a:r>
              <a:rPr lang="en-US" sz="2400" dirty="0" smtClean="0">
                <a:solidFill>
                  <a:schemeClr val="tx1"/>
                </a:solidFill>
                <a:latin typeface="+mn-lt"/>
                <a:cs typeface="Times New Roman"/>
              </a:rPr>
              <a:t>℃</a:t>
            </a:r>
            <a:r>
              <a:rPr lang="en-US" sz="2400" dirty="0" smtClean="0">
                <a:solidFill>
                  <a:schemeClr val="tx1"/>
                </a:solidFill>
                <a:latin typeface="+mn-lt"/>
              </a:rPr>
              <a:t> by 2050. </a:t>
            </a:r>
            <a:endParaRPr lang="en-US" sz="2400" dirty="0">
              <a:solidFill>
                <a:schemeClr val="tx1"/>
              </a:solidFill>
              <a:latin typeface="+mn-lt"/>
            </a:endParaRPr>
          </a:p>
        </p:txBody>
      </p:sp>
      <p:sp>
        <p:nvSpPr>
          <p:cNvPr id="92" name="Text Placeholder 91">
            <a:extLst>
              <a:ext uri="{FF2B5EF4-FFF2-40B4-BE49-F238E27FC236}">
                <a16:creationId xmlns="" xmlns:a16="http://schemas.microsoft.com/office/drawing/2014/main" id="{DCCCC67C-A4E2-BB41-ADB1-C91B00FFCFF1}"/>
              </a:ext>
            </a:extLst>
          </p:cNvPr>
          <p:cNvSpPr>
            <a:spLocks noGrp="1"/>
          </p:cNvSpPr>
          <p:nvPr>
            <p:ph type="body" sz="quarter" idx="154"/>
          </p:nvPr>
        </p:nvSpPr>
        <p:spPr>
          <a:xfrm>
            <a:off x="346841" y="10263944"/>
            <a:ext cx="6849624" cy="335201"/>
          </a:xfrm>
        </p:spPr>
        <p:txBody>
          <a:bodyPr/>
          <a:lstStyle/>
          <a:p>
            <a:pPr algn="ctr"/>
            <a:r>
              <a:rPr lang="en-US" sz="2400" dirty="0" smtClean="0">
                <a:latin typeface="+mn-lt"/>
              </a:rPr>
              <a:t>3.  METHODOLOGY</a:t>
            </a:r>
            <a:endParaRPr lang="en-US" sz="2400" dirty="0">
              <a:latin typeface="+mn-lt"/>
            </a:endParaRPr>
          </a:p>
        </p:txBody>
      </p:sp>
      <p:sp>
        <p:nvSpPr>
          <p:cNvPr id="95" name="Text Placeholder 94">
            <a:extLst>
              <a:ext uri="{FF2B5EF4-FFF2-40B4-BE49-F238E27FC236}">
                <a16:creationId xmlns="" xmlns:a16="http://schemas.microsoft.com/office/drawing/2014/main" id="{E2FCD445-A5FF-DA43-AEFE-41915357260A}"/>
              </a:ext>
            </a:extLst>
          </p:cNvPr>
          <p:cNvSpPr>
            <a:spLocks noGrp="1"/>
          </p:cNvSpPr>
          <p:nvPr>
            <p:ph type="body" sz="quarter" idx="157"/>
          </p:nvPr>
        </p:nvSpPr>
        <p:spPr>
          <a:xfrm>
            <a:off x="14692438" y="3571892"/>
            <a:ext cx="6948361" cy="345490"/>
          </a:xfrm>
        </p:spPr>
        <p:txBody>
          <a:bodyPr/>
          <a:lstStyle/>
          <a:p>
            <a:r>
              <a:rPr lang="en-US" sz="2400" b="1" dirty="0" smtClean="0">
                <a:solidFill>
                  <a:schemeClr val="tx1"/>
                </a:solidFill>
                <a:latin typeface="+mn-lt"/>
              </a:rPr>
              <a:t>4.1.  Health Burden Scenarios in Mid-century</a:t>
            </a:r>
            <a:endParaRPr lang="en-US" sz="2400" dirty="0">
              <a:solidFill>
                <a:schemeClr val="tx1"/>
              </a:solidFill>
              <a:latin typeface="+mn-lt"/>
            </a:endParaRPr>
          </a:p>
        </p:txBody>
      </p:sp>
      <p:sp>
        <p:nvSpPr>
          <p:cNvPr id="99" name="Text Placeholder 98">
            <a:extLst>
              <a:ext uri="{FF2B5EF4-FFF2-40B4-BE49-F238E27FC236}">
                <a16:creationId xmlns="" xmlns:a16="http://schemas.microsoft.com/office/drawing/2014/main" id="{9695E6E0-07FE-C942-AC81-6CCD4083F2AD}"/>
              </a:ext>
            </a:extLst>
          </p:cNvPr>
          <p:cNvSpPr>
            <a:spLocks noGrp="1"/>
          </p:cNvSpPr>
          <p:nvPr>
            <p:ph type="body" sz="quarter" idx="161"/>
          </p:nvPr>
        </p:nvSpPr>
        <p:spPr>
          <a:xfrm>
            <a:off x="22134309" y="9407303"/>
            <a:ext cx="6906925" cy="3477269"/>
          </a:xfrm>
        </p:spPr>
        <p:txBody>
          <a:bodyPr/>
          <a:lstStyle/>
          <a:p>
            <a:pPr algn="just">
              <a:buFont typeface="Wingdings" pitchFamily="2" charset="2"/>
              <a:buChar char="ü"/>
            </a:pPr>
            <a:r>
              <a:rPr lang="en-US" sz="2400" dirty="0" smtClean="0">
                <a:solidFill>
                  <a:schemeClr val="tx1"/>
                </a:solidFill>
                <a:latin typeface="+mn-lt"/>
              </a:rPr>
              <a:t>  Keeping the warming below 2</a:t>
            </a:r>
            <a:r>
              <a:rPr lang="en-US" sz="2400" dirty="0" smtClean="0">
                <a:solidFill>
                  <a:schemeClr val="tx1"/>
                </a:solidFill>
                <a:latin typeface="+mn-lt"/>
                <a:cs typeface="Times New Roman"/>
              </a:rPr>
              <a:t>℃</a:t>
            </a:r>
            <a:r>
              <a:rPr lang="en-US" sz="2400" dirty="0" smtClean="0">
                <a:solidFill>
                  <a:schemeClr val="tx1"/>
                </a:solidFill>
                <a:latin typeface="+mn-lt"/>
              </a:rPr>
              <a:t>, 0.77 million (0.58-0.97) deaths could be prevented, which may lead to 55.1 billion (46.8-63.4) monetary benefits. </a:t>
            </a:r>
          </a:p>
          <a:p>
            <a:pPr algn="just">
              <a:buFont typeface="Wingdings" pitchFamily="2" charset="2"/>
              <a:buChar char="ü"/>
            </a:pPr>
            <a:r>
              <a:rPr lang="en-US" sz="2400" dirty="0" smtClean="0">
                <a:solidFill>
                  <a:schemeClr val="tx1"/>
                </a:solidFill>
                <a:latin typeface="+mn-lt"/>
              </a:rPr>
              <a:t>  Domestic, power plant, and industrial emissions would lead to maximal health benefits; especially in low and middle SDI states. </a:t>
            </a:r>
          </a:p>
          <a:p>
            <a:pPr algn="just">
              <a:buFont typeface="Wingdings" pitchFamily="2" charset="2"/>
              <a:buChar char="ü"/>
            </a:pPr>
            <a:r>
              <a:rPr lang="en-US" sz="2400" dirty="0" smtClean="0">
                <a:solidFill>
                  <a:schemeClr val="tx1"/>
                </a:solidFill>
                <a:latin typeface="+mn-lt"/>
              </a:rPr>
              <a:t>  The complex feedback processes due to excessive fossil-fuel usage and decarbonization measures may alter our estimates. </a:t>
            </a:r>
          </a:p>
        </p:txBody>
      </p:sp>
      <p:pic>
        <p:nvPicPr>
          <p:cNvPr id="32" name="Picture 1"/>
          <p:cNvPicPr>
            <a:picLocks noChangeAspect="1" noChangeArrowheads="1"/>
          </p:cNvPicPr>
          <p:nvPr/>
        </p:nvPicPr>
        <p:blipFill>
          <a:blip r:embed="rId4"/>
          <a:srcRect/>
          <a:stretch>
            <a:fillRect/>
          </a:stretch>
        </p:blipFill>
        <p:spPr bwMode="auto">
          <a:xfrm>
            <a:off x="7378262" y="13272497"/>
            <a:ext cx="7227178" cy="1257916"/>
          </a:xfrm>
          <a:prstGeom prst="rect">
            <a:avLst/>
          </a:prstGeom>
          <a:noFill/>
          <a:ln w="9525">
            <a:noFill/>
            <a:miter lim="800000"/>
            <a:headEnd/>
            <a:tailEnd/>
          </a:ln>
          <a:effectLst/>
        </p:spPr>
      </p:pic>
      <p:sp>
        <p:nvSpPr>
          <p:cNvPr id="33" name="Rectangle 32"/>
          <p:cNvSpPr/>
          <p:nvPr/>
        </p:nvSpPr>
        <p:spPr>
          <a:xfrm>
            <a:off x="7315200" y="14386035"/>
            <a:ext cx="7327681" cy="1200329"/>
          </a:xfrm>
          <a:prstGeom prst="rect">
            <a:avLst/>
          </a:prstGeom>
        </p:spPr>
        <p:txBody>
          <a:bodyPr wrap="square">
            <a:spAutoFit/>
          </a:bodyPr>
          <a:lstStyle/>
          <a:p>
            <a:r>
              <a:rPr lang="en-US" sz="2400" b="1" dirty="0" smtClean="0"/>
              <a:t>Assumptions: </a:t>
            </a:r>
          </a:p>
          <a:p>
            <a:pPr marL="457200" indent="-457200" algn="just">
              <a:buFont typeface="Wingdings" pitchFamily="2" charset="2"/>
              <a:buChar char="ü"/>
            </a:pPr>
            <a:r>
              <a:rPr lang="en-US" sz="2400" dirty="0" smtClean="0"/>
              <a:t>Every individual from 10 to 84 yrs contributes equally to GDP. </a:t>
            </a:r>
          </a:p>
        </p:txBody>
      </p:sp>
      <p:pic>
        <p:nvPicPr>
          <p:cNvPr id="35" name="Picture 4"/>
          <p:cNvPicPr>
            <a:picLocks noChangeAspect="1" noChangeArrowheads="1"/>
          </p:cNvPicPr>
          <p:nvPr/>
        </p:nvPicPr>
        <p:blipFill>
          <a:blip r:embed="rId5"/>
          <a:srcRect/>
          <a:stretch>
            <a:fillRect/>
          </a:stretch>
        </p:blipFill>
        <p:spPr bwMode="auto">
          <a:xfrm>
            <a:off x="14737477" y="6823761"/>
            <a:ext cx="7270796" cy="2302420"/>
          </a:xfrm>
          <a:prstGeom prst="rect">
            <a:avLst/>
          </a:prstGeom>
          <a:noFill/>
          <a:ln w="9525">
            <a:noFill/>
            <a:miter lim="800000"/>
            <a:headEnd/>
            <a:tailEnd/>
          </a:ln>
          <a:effectLst/>
        </p:spPr>
      </p:pic>
      <p:pic>
        <p:nvPicPr>
          <p:cNvPr id="36" name="Picture 5"/>
          <p:cNvPicPr>
            <a:picLocks noChangeAspect="1" noChangeArrowheads="1"/>
          </p:cNvPicPr>
          <p:nvPr/>
        </p:nvPicPr>
        <p:blipFill>
          <a:blip r:embed="rId6"/>
          <a:srcRect/>
          <a:stretch>
            <a:fillRect/>
          </a:stretch>
        </p:blipFill>
        <p:spPr bwMode="auto">
          <a:xfrm>
            <a:off x="14674412" y="4059952"/>
            <a:ext cx="7392157" cy="2340851"/>
          </a:xfrm>
          <a:prstGeom prst="rect">
            <a:avLst/>
          </a:prstGeom>
          <a:noFill/>
          <a:ln w="9525">
            <a:noFill/>
            <a:miter lim="800000"/>
            <a:headEnd/>
            <a:tailEnd/>
          </a:ln>
          <a:effectLst/>
        </p:spPr>
      </p:pic>
      <p:pic>
        <p:nvPicPr>
          <p:cNvPr id="37" name="Picture 6"/>
          <p:cNvPicPr>
            <a:picLocks noChangeAspect="1" noChangeArrowheads="1"/>
          </p:cNvPicPr>
          <p:nvPr/>
        </p:nvPicPr>
        <p:blipFill>
          <a:blip r:embed="rId7"/>
          <a:srcRect/>
          <a:stretch>
            <a:fillRect/>
          </a:stretch>
        </p:blipFill>
        <p:spPr bwMode="auto">
          <a:xfrm>
            <a:off x="15024539" y="6400802"/>
            <a:ext cx="6936436" cy="406447"/>
          </a:xfrm>
          <a:prstGeom prst="rect">
            <a:avLst/>
          </a:prstGeom>
          <a:noFill/>
          <a:ln w="9525">
            <a:noFill/>
            <a:miter lim="800000"/>
            <a:headEnd/>
            <a:tailEnd/>
          </a:ln>
          <a:effectLst/>
        </p:spPr>
      </p:pic>
      <p:pic>
        <p:nvPicPr>
          <p:cNvPr id="40" name="Picture 7" descr="D:\Current Involvements\2-degree Warming Climate\Plots\Deaths_Benefits_Sectoral - Copy.jpg"/>
          <p:cNvPicPr>
            <a:picLocks noChangeAspect="1" noChangeArrowheads="1"/>
          </p:cNvPicPr>
          <p:nvPr/>
        </p:nvPicPr>
        <p:blipFill>
          <a:blip r:embed="rId8"/>
          <a:srcRect/>
          <a:stretch>
            <a:fillRect/>
          </a:stretch>
        </p:blipFill>
        <p:spPr bwMode="auto">
          <a:xfrm>
            <a:off x="15749752" y="10703993"/>
            <a:ext cx="5232651" cy="3622429"/>
          </a:xfrm>
          <a:prstGeom prst="rect">
            <a:avLst/>
          </a:prstGeom>
          <a:noFill/>
        </p:spPr>
      </p:pic>
      <p:sp>
        <p:nvSpPr>
          <p:cNvPr id="41" name="TextBox 40"/>
          <p:cNvSpPr txBox="1"/>
          <p:nvPr/>
        </p:nvSpPr>
        <p:spPr>
          <a:xfrm>
            <a:off x="14737477" y="14237530"/>
            <a:ext cx="7223498" cy="1569660"/>
          </a:xfrm>
          <a:prstGeom prst="rect">
            <a:avLst/>
          </a:prstGeom>
          <a:noFill/>
        </p:spPr>
        <p:txBody>
          <a:bodyPr wrap="square" rtlCol="0">
            <a:spAutoFit/>
          </a:bodyPr>
          <a:lstStyle/>
          <a:p>
            <a:pPr algn="just">
              <a:buFont typeface="Wingdings" pitchFamily="2" charset="2"/>
              <a:buChar char="Ø"/>
            </a:pPr>
            <a:r>
              <a:rPr lang="en-US" sz="2400" dirty="0" smtClean="0"/>
              <a:t>  </a:t>
            </a:r>
            <a:r>
              <a:rPr lang="en-US" sz="2400" dirty="0" smtClean="0"/>
              <a:t>0.77 million (0.58-0.97) premature deaths could be prevented; low SDI states would have largest shares</a:t>
            </a:r>
            <a:r>
              <a:rPr lang="en-US" sz="2400" dirty="0" smtClean="0"/>
              <a:t>. </a:t>
            </a:r>
            <a:endParaRPr lang="en-US" sz="2400" dirty="0" smtClean="0"/>
          </a:p>
          <a:p>
            <a:pPr algn="just">
              <a:buFont typeface="Wingdings" pitchFamily="2" charset="2"/>
              <a:buChar char="Ø"/>
            </a:pPr>
            <a:r>
              <a:rPr lang="en-US" sz="2400" dirty="0" smtClean="0"/>
              <a:t>  Emissions from industry, domestic, and waste would contribute to largest co-benefits. </a:t>
            </a:r>
            <a:endParaRPr lang="en-US" sz="2400" dirty="0"/>
          </a:p>
        </p:txBody>
      </p:sp>
      <p:sp>
        <p:nvSpPr>
          <p:cNvPr id="42" name="Text Placeholder 94">
            <a:extLst>
              <a:ext uri="{FF2B5EF4-FFF2-40B4-BE49-F238E27FC236}">
                <a16:creationId xmlns="" xmlns:a16="http://schemas.microsoft.com/office/drawing/2014/main" id="{E2FCD445-A5FF-DA43-AEFE-41915357260A}"/>
              </a:ext>
            </a:extLst>
          </p:cNvPr>
          <p:cNvSpPr>
            <a:spLocks noGrp="1"/>
          </p:cNvSpPr>
          <p:nvPr>
            <p:ph type="body" sz="quarter" idx="157"/>
          </p:nvPr>
        </p:nvSpPr>
        <p:spPr>
          <a:xfrm>
            <a:off x="14719713" y="10283617"/>
            <a:ext cx="7241261" cy="345490"/>
          </a:xfrm>
        </p:spPr>
        <p:txBody>
          <a:bodyPr/>
          <a:lstStyle/>
          <a:p>
            <a:r>
              <a:rPr lang="en-US" sz="2400" b="1" dirty="0" smtClean="0">
                <a:solidFill>
                  <a:schemeClr val="tx1"/>
                </a:solidFill>
                <a:latin typeface="+mn-lt"/>
              </a:rPr>
              <a:t>4.2.  Sectoral Contributions to Health Benefits</a:t>
            </a:r>
            <a:endParaRPr lang="en-US" sz="2400" dirty="0">
              <a:solidFill>
                <a:schemeClr val="tx1"/>
              </a:solidFill>
              <a:latin typeface="+mn-lt"/>
            </a:endParaRPr>
          </a:p>
        </p:txBody>
      </p:sp>
      <p:graphicFrame>
        <p:nvGraphicFramePr>
          <p:cNvPr id="1030" name="Object 6"/>
          <p:cNvGraphicFramePr>
            <a:graphicFrameLocks noChangeAspect="1"/>
          </p:cNvGraphicFramePr>
          <p:nvPr/>
        </p:nvGraphicFramePr>
        <p:xfrm>
          <a:off x="21640800" y="3294998"/>
          <a:ext cx="8124497" cy="3776518"/>
        </p:xfrm>
        <a:graphic>
          <a:graphicData uri="http://schemas.openxmlformats.org/presentationml/2006/ole">
            <p:oleObj spid="_x0000_s1030" name="Acrobat Document" r:id="rId9" imgW="10286751" imgH="4114611" progId="Acrobat.Document.DC">
              <p:embed/>
            </p:oleObj>
          </a:graphicData>
        </a:graphic>
      </p:graphicFrame>
      <p:sp>
        <p:nvSpPr>
          <p:cNvPr id="45" name="Text Placeholder 96">
            <a:extLst>
              <a:ext uri="{FF2B5EF4-FFF2-40B4-BE49-F238E27FC236}">
                <a16:creationId xmlns="" xmlns:a16="http://schemas.microsoft.com/office/drawing/2014/main" id="{13216ACC-1200-2E45-916F-6758B871B070}"/>
              </a:ext>
            </a:extLst>
          </p:cNvPr>
          <p:cNvSpPr>
            <a:spLocks noGrp="1"/>
          </p:cNvSpPr>
          <p:nvPr>
            <p:ph type="body" sz="quarter" idx="159"/>
          </p:nvPr>
        </p:nvSpPr>
        <p:spPr>
          <a:xfrm>
            <a:off x="22102779" y="3178431"/>
            <a:ext cx="6052478" cy="471618"/>
          </a:xfrm>
        </p:spPr>
        <p:txBody>
          <a:bodyPr/>
          <a:lstStyle/>
          <a:p>
            <a:pPr lvl="0"/>
            <a:r>
              <a:rPr lang="en-US" sz="2400" b="1" dirty="0" smtClean="0">
                <a:solidFill>
                  <a:schemeClr val="tx1"/>
                </a:solidFill>
                <a:latin typeface="+mn-lt"/>
              </a:rPr>
              <a:t>4.3.  Economic Assessment and Co-benefits</a:t>
            </a:r>
          </a:p>
        </p:txBody>
      </p:sp>
      <p:sp>
        <p:nvSpPr>
          <p:cNvPr id="48" name="Text Placeholder 86">
            <a:extLst>
              <a:ext uri="{FF2B5EF4-FFF2-40B4-BE49-F238E27FC236}">
                <a16:creationId xmlns="" xmlns:a16="http://schemas.microsoft.com/office/drawing/2014/main" id="{B4187C71-ECFD-6B47-A66C-1F539709DFCA}"/>
              </a:ext>
            </a:extLst>
          </p:cNvPr>
          <p:cNvSpPr>
            <a:spLocks noGrp="1"/>
          </p:cNvSpPr>
          <p:nvPr>
            <p:ph type="body" sz="quarter" idx="20"/>
          </p:nvPr>
        </p:nvSpPr>
        <p:spPr>
          <a:xfrm>
            <a:off x="346841" y="3277184"/>
            <a:ext cx="6873687" cy="284318"/>
          </a:xfrm>
        </p:spPr>
        <p:txBody>
          <a:bodyPr/>
          <a:lstStyle/>
          <a:p>
            <a:pPr algn="ctr"/>
            <a:r>
              <a:rPr lang="en-US" sz="2400" dirty="0" smtClean="0">
                <a:latin typeface="+mn-lt"/>
              </a:rPr>
              <a:t>1.  MOTIVATION</a:t>
            </a:r>
            <a:endParaRPr lang="en-US" sz="2400" dirty="0">
              <a:latin typeface="+mn-lt"/>
            </a:endParaRPr>
          </a:p>
        </p:txBody>
      </p:sp>
      <p:sp>
        <p:nvSpPr>
          <p:cNvPr id="49" name="Text Placeholder 86">
            <a:extLst>
              <a:ext uri="{FF2B5EF4-FFF2-40B4-BE49-F238E27FC236}">
                <a16:creationId xmlns="" xmlns:a16="http://schemas.microsoft.com/office/drawing/2014/main" id="{B4187C71-ECFD-6B47-A66C-1F539709DFCA}"/>
              </a:ext>
            </a:extLst>
          </p:cNvPr>
          <p:cNvSpPr>
            <a:spLocks noGrp="1"/>
          </p:cNvSpPr>
          <p:nvPr>
            <p:ph type="body" sz="quarter" idx="20"/>
          </p:nvPr>
        </p:nvSpPr>
        <p:spPr>
          <a:xfrm>
            <a:off x="346841" y="7387252"/>
            <a:ext cx="6844369" cy="311150"/>
          </a:xfrm>
        </p:spPr>
        <p:txBody>
          <a:bodyPr/>
          <a:lstStyle/>
          <a:p>
            <a:pPr algn="ctr"/>
            <a:r>
              <a:rPr lang="en-US" sz="2400" dirty="0" smtClean="0">
                <a:latin typeface="+mn-lt"/>
              </a:rPr>
              <a:t>2.  OBJECTIVES</a:t>
            </a:r>
            <a:endParaRPr lang="en-US" sz="2400" dirty="0">
              <a:latin typeface="+mn-lt"/>
            </a:endParaRPr>
          </a:p>
        </p:txBody>
      </p:sp>
      <p:sp>
        <p:nvSpPr>
          <p:cNvPr id="52" name="Text Placeholder 93">
            <a:extLst>
              <a:ext uri="{FF2B5EF4-FFF2-40B4-BE49-F238E27FC236}">
                <a16:creationId xmlns="" xmlns:a16="http://schemas.microsoft.com/office/drawing/2014/main" id="{310028D7-6A4E-4942-8BF3-3B94B14F6356}"/>
              </a:ext>
            </a:extLst>
          </p:cNvPr>
          <p:cNvSpPr>
            <a:spLocks noGrp="1"/>
          </p:cNvSpPr>
          <p:nvPr>
            <p:ph type="body" sz="quarter" idx="156"/>
          </p:nvPr>
        </p:nvSpPr>
        <p:spPr>
          <a:xfrm>
            <a:off x="22092362" y="9091048"/>
            <a:ext cx="6948871" cy="286924"/>
          </a:xfrm>
        </p:spPr>
        <p:txBody>
          <a:bodyPr/>
          <a:lstStyle/>
          <a:p>
            <a:pPr algn="ctr"/>
            <a:r>
              <a:rPr lang="en-US" sz="2400" dirty="0" smtClean="0">
                <a:latin typeface="+mn-lt"/>
              </a:rPr>
              <a:t>5.  SUMMARY</a:t>
            </a:r>
            <a:endParaRPr lang="en-US" sz="2400" dirty="0">
              <a:latin typeface="+mn-lt"/>
            </a:endParaRPr>
          </a:p>
        </p:txBody>
      </p:sp>
      <p:sp>
        <p:nvSpPr>
          <p:cNvPr id="54" name="TextBox 53"/>
          <p:cNvSpPr txBox="1"/>
          <p:nvPr/>
        </p:nvSpPr>
        <p:spPr>
          <a:xfrm>
            <a:off x="346841" y="3592238"/>
            <a:ext cx="6835520" cy="3637919"/>
          </a:xfrm>
          <a:prstGeom prst="rect">
            <a:avLst/>
          </a:prstGeom>
          <a:noFill/>
        </p:spPr>
        <p:txBody>
          <a:bodyPr wrap="square" rtlCol="0">
            <a:spAutoFit/>
          </a:bodyPr>
          <a:lstStyle/>
          <a:p>
            <a:pPr lvl="0" algn="just" defTabSz="4681640">
              <a:spcBef>
                <a:spcPct val="20000"/>
              </a:spcBef>
              <a:buFont typeface="Wingdings" pitchFamily="2" charset="2"/>
              <a:buChar char="Ø"/>
              <a:defRPr/>
            </a:pPr>
            <a:r>
              <a:rPr lang="en-US" sz="2400" dirty="0" smtClean="0">
                <a:cs typeface="Times New Roman" pitchFamily="18" charset="0"/>
              </a:rPr>
              <a:t> India has one of the highest health burden attributable to air pollution (</a:t>
            </a:r>
            <a:r>
              <a:rPr lang="en-US" sz="2400" i="1" dirty="0" smtClean="0">
                <a:cs typeface="Times New Roman" pitchFamily="18" charset="0"/>
              </a:rPr>
              <a:t>Fuller et al., 2022</a:t>
            </a:r>
            <a:r>
              <a:rPr lang="en-US" sz="2400" dirty="0" smtClean="0">
                <a:cs typeface="Times New Roman" pitchFamily="18" charset="0"/>
              </a:rPr>
              <a:t>). </a:t>
            </a:r>
          </a:p>
          <a:p>
            <a:pPr lvl="0" algn="just" defTabSz="4681640">
              <a:spcBef>
                <a:spcPct val="20000"/>
              </a:spcBef>
              <a:buFont typeface="Wingdings" pitchFamily="2" charset="2"/>
              <a:buChar char="Ø"/>
              <a:defRPr/>
            </a:pPr>
            <a:r>
              <a:rPr lang="en-US" sz="2400" dirty="0" smtClean="0">
                <a:cs typeface="Times New Roman" pitchFamily="18" charset="0"/>
              </a:rPr>
              <a:t>  Growing population and aging could elevate this burden further in future (</a:t>
            </a:r>
            <a:r>
              <a:rPr lang="en-US" sz="2400" i="1" dirty="0" smtClean="0">
                <a:cs typeface="Times New Roman" pitchFamily="18" charset="0"/>
              </a:rPr>
              <a:t>Choudhury et al., 2018</a:t>
            </a:r>
            <a:r>
              <a:rPr lang="en-US" sz="2400" dirty="0" smtClean="0">
                <a:cs typeface="Times New Roman" pitchFamily="18" charset="0"/>
              </a:rPr>
              <a:t>). </a:t>
            </a:r>
          </a:p>
          <a:p>
            <a:pPr lvl="0" algn="just" defTabSz="4681640">
              <a:spcBef>
                <a:spcPct val="20000"/>
              </a:spcBef>
              <a:buFont typeface="Wingdings" pitchFamily="2" charset="2"/>
              <a:buChar char="Ø"/>
              <a:defRPr/>
            </a:pPr>
            <a:r>
              <a:rPr lang="en-US" sz="2400" dirty="0" smtClean="0">
                <a:cs typeface="Times New Roman" pitchFamily="18" charset="0"/>
              </a:rPr>
              <a:t> India has made commitments to reduce GHG emission and also embarked on clean air mission.</a:t>
            </a:r>
          </a:p>
          <a:p>
            <a:pPr lvl="0" algn="just" defTabSz="4681640">
              <a:spcBef>
                <a:spcPct val="20000"/>
              </a:spcBef>
              <a:buFont typeface="Wingdings" pitchFamily="2" charset="2"/>
              <a:buChar char="Ø"/>
              <a:defRPr/>
            </a:pPr>
            <a:r>
              <a:rPr lang="en-US" sz="2400" dirty="0" smtClean="0">
                <a:cs typeface="Times New Roman" pitchFamily="18" charset="0"/>
              </a:rPr>
              <a:t>  Whether mitigating GHG emissions from various sectors will lead to air quality improvement and if yes, how much is not well known.</a:t>
            </a:r>
            <a:endParaRPr lang="en-US" sz="2400" dirty="0">
              <a:latin typeface="Times New Roman" panose="02020603050405020304" pitchFamily="18" charset="0"/>
              <a:cs typeface="Times New Roman" panose="02020603050405020304" pitchFamily="18" charset="0"/>
            </a:endParaRPr>
          </a:p>
        </p:txBody>
      </p:sp>
      <p:sp>
        <p:nvSpPr>
          <p:cNvPr id="34" name="Rectangle 33"/>
          <p:cNvSpPr/>
          <p:nvPr/>
        </p:nvSpPr>
        <p:spPr>
          <a:xfrm>
            <a:off x="7454323" y="3241493"/>
            <a:ext cx="7327681" cy="461665"/>
          </a:xfrm>
          <a:prstGeom prst="rect">
            <a:avLst/>
          </a:prstGeom>
        </p:spPr>
        <p:txBody>
          <a:bodyPr wrap="square">
            <a:spAutoFit/>
          </a:bodyPr>
          <a:lstStyle/>
          <a:p>
            <a:r>
              <a:rPr lang="en-US" sz="2400" b="1" dirty="0" smtClean="0"/>
              <a:t>GAINS-model Framework (Purohit et al., 2019): </a:t>
            </a:r>
          </a:p>
        </p:txBody>
      </p:sp>
      <p:pic>
        <p:nvPicPr>
          <p:cNvPr id="39" name="Picture 38" descr="D:\Current Involvements\Health Burden Calculation\GAINS-SAANS correlation.jpg"/>
          <p:cNvPicPr>
            <a:picLocks noChangeAspect="1" noChangeArrowheads="1"/>
          </p:cNvPicPr>
          <p:nvPr/>
        </p:nvPicPr>
        <p:blipFill>
          <a:blip r:embed="rId10" cstate="print"/>
          <a:srcRect/>
          <a:stretch>
            <a:fillRect/>
          </a:stretch>
        </p:blipFill>
        <p:spPr bwMode="auto">
          <a:xfrm>
            <a:off x="7500263" y="6556574"/>
            <a:ext cx="3594538" cy="2701083"/>
          </a:xfrm>
          <a:prstGeom prst="rect">
            <a:avLst/>
          </a:prstGeom>
          <a:noFill/>
        </p:spPr>
      </p:pic>
      <p:sp>
        <p:nvSpPr>
          <p:cNvPr id="44" name="TextBox 43"/>
          <p:cNvSpPr txBox="1"/>
          <p:nvPr/>
        </p:nvSpPr>
        <p:spPr>
          <a:xfrm>
            <a:off x="10797791" y="6989708"/>
            <a:ext cx="3739711" cy="1938992"/>
          </a:xfrm>
          <a:prstGeom prst="rect">
            <a:avLst/>
          </a:prstGeom>
          <a:noFill/>
        </p:spPr>
        <p:txBody>
          <a:bodyPr wrap="square" rtlCol="0">
            <a:spAutoFit/>
          </a:bodyPr>
          <a:lstStyle/>
          <a:p>
            <a:pPr marL="457200" indent="-457200" algn="just">
              <a:buFont typeface="Wingdings" pitchFamily="2" charset="2"/>
              <a:buChar char="Ø"/>
            </a:pPr>
            <a:r>
              <a:rPr lang="en-US" sz="2400" dirty="0" smtClean="0"/>
              <a:t>BAU and </a:t>
            </a:r>
            <a:r>
              <a:rPr lang="en-US" sz="2400" dirty="0" smtClean="0"/>
              <a:t>SDS/below 2</a:t>
            </a:r>
            <a:r>
              <a:rPr lang="en-US" sz="2400" dirty="0" smtClean="0">
                <a:cs typeface="Times New Roman"/>
              </a:rPr>
              <a:t>℃ warming </a:t>
            </a:r>
            <a:r>
              <a:rPr lang="en-US" sz="2400" dirty="0" smtClean="0">
                <a:cs typeface="Times New Roman"/>
              </a:rPr>
              <a:t>level</a:t>
            </a:r>
            <a:r>
              <a:rPr lang="en-US" sz="2400" dirty="0" smtClean="0">
                <a:cs typeface="Times New Roman"/>
              </a:rPr>
              <a:t>. </a:t>
            </a:r>
            <a:endParaRPr lang="en-US" sz="2400" dirty="0" smtClean="0">
              <a:cs typeface="Times New Roman"/>
            </a:endParaRPr>
          </a:p>
          <a:p>
            <a:pPr marL="457200" indent="-457200" algn="just">
              <a:buFont typeface="Wingdings" pitchFamily="2" charset="2"/>
              <a:buChar char="Ø"/>
            </a:pPr>
            <a:r>
              <a:rPr lang="en-US" sz="2400" dirty="0" smtClean="0"/>
              <a:t>Local and regional source contributions were analyzed. </a:t>
            </a:r>
          </a:p>
        </p:txBody>
      </p:sp>
      <p:sp>
        <p:nvSpPr>
          <p:cNvPr id="47" name="Rectangle 46"/>
          <p:cNvSpPr/>
          <p:nvPr/>
        </p:nvSpPr>
        <p:spPr>
          <a:xfrm>
            <a:off x="509681" y="488017"/>
            <a:ext cx="28216237" cy="229393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88">
            <a:extLst>
              <a:ext uri="{FF2B5EF4-FFF2-40B4-BE49-F238E27FC236}">
                <a16:creationId xmlns="" xmlns:a16="http://schemas.microsoft.com/office/drawing/2014/main" id="{856C56E4-B308-EC47-9D52-AE5F06EA5611}"/>
              </a:ext>
            </a:extLst>
          </p:cNvPr>
          <p:cNvSpPr>
            <a:spLocks noGrp="1"/>
          </p:cNvSpPr>
          <p:nvPr>
            <p:ph type="body" sz="quarter" idx="150"/>
          </p:nvPr>
        </p:nvSpPr>
        <p:spPr>
          <a:xfrm>
            <a:off x="509681" y="2221551"/>
            <a:ext cx="28216237" cy="654997"/>
          </a:xfrm>
        </p:spPr>
        <p:txBody>
          <a:bodyPr>
            <a:normAutofit fontScale="92500"/>
          </a:bodyPr>
          <a:lstStyle/>
          <a:p>
            <a:pPr algn="ctr"/>
            <a:r>
              <a:rPr lang="en-US" baseline="30000" dirty="0" smtClean="0">
                <a:solidFill>
                  <a:srgbClr val="FFFF00"/>
                </a:solidFill>
                <a:latin typeface="+mn-lt"/>
              </a:rPr>
              <a:t>1</a:t>
            </a:r>
            <a:r>
              <a:rPr lang="en-US" dirty="0" smtClean="0">
                <a:solidFill>
                  <a:srgbClr val="FFFF00"/>
                </a:solidFill>
                <a:latin typeface="+mn-lt"/>
              </a:rPr>
              <a:t>Centre for Atmospheric Sciences, Indian Institute of Technology Delhi, India;  </a:t>
            </a:r>
            <a:r>
              <a:rPr lang="en-US" baseline="30000" dirty="0" smtClean="0">
                <a:solidFill>
                  <a:srgbClr val="FFFF00"/>
                </a:solidFill>
                <a:latin typeface="+mn-lt"/>
              </a:rPr>
              <a:t>2</a:t>
            </a:r>
            <a:r>
              <a:rPr lang="en-US" dirty="0" smtClean="0">
                <a:solidFill>
                  <a:srgbClr val="FFFF00"/>
                </a:solidFill>
                <a:latin typeface="+mn-lt"/>
              </a:rPr>
              <a:t>International Institute for Applied Systems Analysis, Luxemburg, Austria; </a:t>
            </a:r>
            <a:r>
              <a:rPr lang="en-US" dirty="0" smtClean="0">
                <a:solidFill>
                  <a:srgbClr val="FFFF00"/>
                </a:solidFill>
                <a:latin typeface="+mn-lt"/>
              </a:rPr>
              <a:t> </a:t>
            </a:r>
            <a:r>
              <a:rPr lang="en-US" baseline="30000" dirty="0" smtClean="0">
                <a:solidFill>
                  <a:srgbClr val="FFFF00"/>
                </a:solidFill>
                <a:latin typeface="+mn-lt"/>
              </a:rPr>
              <a:t>3 </a:t>
            </a:r>
            <a:r>
              <a:rPr lang="en-US" dirty="0" smtClean="0">
                <a:solidFill>
                  <a:srgbClr val="FFFF00"/>
                </a:solidFill>
                <a:latin typeface="+mn-lt"/>
              </a:rPr>
              <a:t>CICERO </a:t>
            </a:r>
            <a:r>
              <a:rPr lang="en-US" dirty="0" smtClean="0">
                <a:solidFill>
                  <a:srgbClr val="FFFF00"/>
                </a:solidFill>
                <a:latin typeface="+mn-lt"/>
              </a:rPr>
              <a:t>Center for International Climate Research, Oslo, Norway</a:t>
            </a:r>
          </a:p>
          <a:p>
            <a:pPr algn="ctr"/>
            <a:endParaRPr lang="en-US" dirty="0"/>
          </a:p>
        </p:txBody>
      </p:sp>
      <p:sp>
        <p:nvSpPr>
          <p:cNvPr id="60" name="Text Placeholder 89">
            <a:extLst>
              <a:ext uri="{FF2B5EF4-FFF2-40B4-BE49-F238E27FC236}">
                <a16:creationId xmlns="" xmlns:a16="http://schemas.microsoft.com/office/drawing/2014/main" id="{9E09AC8A-EFEB-F041-A2D4-EA4A12D9025D}"/>
              </a:ext>
            </a:extLst>
          </p:cNvPr>
          <p:cNvSpPr>
            <a:spLocks noGrp="1"/>
          </p:cNvSpPr>
          <p:nvPr>
            <p:ph type="body" sz="quarter" idx="151"/>
          </p:nvPr>
        </p:nvSpPr>
        <p:spPr>
          <a:xfrm>
            <a:off x="509681" y="1665168"/>
            <a:ext cx="28216241" cy="470607"/>
          </a:xfrm>
        </p:spPr>
        <p:txBody>
          <a:bodyPr>
            <a:normAutofit fontScale="92500" lnSpcReduction="10000"/>
          </a:bodyPr>
          <a:lstStyle/>
          <a:p>
            <a:pPr algn="ctr"/>
            <a:r>
              <a:rPr lang="en-US" sz="2800" u="sng" dirty="0" smtClean="0">
                <a:solidFill>
                  <a:srgbClr val="FFFF00"/>
                </a:solidFill>
                <a:latin typeface="+mn-lt"/>
              </a:rPr>
              <a:t>Debajit Sarkar (</a:t>
            </a:r>
            <a:r>
              <a:rPr lang="en-US" sz="2800" i="1" u="sng" dirty="0" smtClean="0">
                <a:solidFill>
                  <a:srgbClr val="FFFF00"/>
                </a:solidFill>
                <a:latin typeface="+mn-lt"/>
              </a:rPr>
              <a:t>asz218001@iitd.ac.in</a:t>
            </a:r>
            <a:r>
              <a:rPr lang="en-US" sz="2800" u="sng" dirty="0" smtClean="0">
                <a:solidFill>
                  <a:srgbClr val="FFFF00"/>
                </a:solidFill>
                <a:latin typeface="+mn-lt"/>
              </a:rPr>
              <a:t>)</a:t>
            </a:r>
            <a:r>
              <a:rPr lang="en-US" sz="2800" baseline="30000" dirty="0" smtClean="0">
                <a:solidFill>
                  <a:srgbClr val="FFFF00"/>
                </a:solidFill>
                <a:latin typeface="+mn-lt"/>
              </a:rPr>
              <a:t>1</a:t>
            </a:r>
            <a:r>
              <a:rPr lang="en-US" sz="2800" dirty="0" smtClean="0">
                <a:solidFill>
                  <a:srgbClr val="FFFF00"/>
                </a:solidFill>
                <a:latin typeface="+mn-lt"/>
              </a:rPr>
              <a:t>, Fahad Imam</a:t>
            </a:r>
            <a:r>
              <a:rPr lang="en-US" sz="2800" baseline="30000" dirty="0" smtClean="0">
                <a:solidFill>
                  <a:srgbClr val="FFFF00"/>
                </a:solidFill>
                <a:latin typeface="+mn-lt"/>
              </a:rPr>
              <a:t>1</a:t>
            </a:r>
            <a:r>
              <a:rPr lang="en-US" sz="2800" dirty="0" smtClean="0">
                <a:solidFill>
                  <a:srgbClr val="FFFF00"/>
                </a:solidFill>
                <a:latin typeface="+mn-lt"/>
              </a:rPr>
              <a:t>, Alok Kumar</a:t>
            </a:r>
            <a:r>
              <a:rPr lang="en-US" sz="2800" baseline="30000" dirty="0" smtClean="0">
                <a:solidFill>
                  <a:srgbClr val="FFFF00"/>
                </a:solidFill>
                <a:latin typeface="+mn-lt"/>
              </a:rPr>
              <a:t>1</a:t>
            </a:r>
            <a:r>
              <a:rPr lang="en-US" sz="2800" dirty="0" smtClean="0">
                <a:solidFill>
                  <a:srgbClr val="FFFF00"/>
                </a:solidFill>
                <a:latin typeface="+mn-lt"/>
              </a:rPr>
              <a:t>, Sagnik Dey</a:t>
            </a:r>
            <a:r>
              <a:rPr lang="en-US" sz="2800" baseline="30000" dirty="0" smtClean="0">
                <a:solidFill>
                  <a:srgbClr val="FFFF00"/>
                </a:solidFill>
                <a:latin typeface="+mn-lt"/>
              </a:rPr>
              <a:t>1</a:t>
            </a:r>
            <a:r>
              <a:rPr lang="en-US" sz="2800" dirty="0" smtClean="0">
                <a:solidFill>
                  <a:srgbClr val="FFFF00"/>
                </a:solidFill>
                <a:latin typeface="+mn-lt"/>
              </a:rPr>
              <a:t>, Pallav Purohit</a:t>
            </a:r>
            <a:r>
              <a:rPr lang="en-US" sz="2800" baseline="30000" dirty="0" smtClean="0">
                <a:solidFill>
                  <a:srgbClr val="FFFF00"/>
                </a:solidFill>
                <a:latin typeface="+mn-lt"/>
              </a:rPr>
              <a:t>2</a:t>
            </a:r>
            <a:r>
              <a:rPr lang="en-US" sz="2800" dirty="0" smtClean="0">
                <a:solidFill>
                  <a:srgbClr val="FFFF00"/>
                </a:solidFill>
                <a:latin typeface="+mn-lt"/>
              </a:rPr>
              <a:t>, Gregor Kiesewetter</a:t>
            </a:r>
            <a:r>
              <a:rPr lang="en-US" sz="2800" baseline="30000" dirty="0" smtClean="0">
                <a:solidFill>
                  <a:srgbClr val="FFFF00"/>
                </a:solidFill>
                <a:latin typeface="+mn-lt"/>
              </a:rPr>
              <a:t>2</a:t>
            </a:r>
            <a:r>
              <a:rPr lang="en-US" sz="2800" dirty="0" smtClean="0">
                <a:solidFill>
                  <a:srgbClr val="FFFF00"/>
                </a:solidFill>
                <a:latin typeface="+mn-lt"/>
              </a:rPr>
              <a:t>, Zbigniew Klimont</a:t>
            </a:r>
            <a:r>
              <a:rPr lang="en-US" sz="2800" baseline="30000" dirty="0" smtClean="0">
                <a:solidFill>
                  <a:srgbClr val="FFFF00"/>
                </a:solidFill>
                <a:latin typeface="+mn-lt"/>
              </a:rPr>
              <a:t>2</a:t>
            </a:r>
            <a:r>
              <a:rPr lang="en-US" sz="2800" dirty="0" smtClean="0">
                <a:solidFill>
                  <a:srgbClr val="FFFF00"/>
                </a:solidFill>
                <a:latin typeface="+mn-lt"/>
              </a:rPr>
              <a:t>, Sourangsu Chowdhury</a:t>
            </a:r>
            <a:r>
              <a:rPr lang="en-US" sz="2800" baseline="30000" dirty="0" smtClean="0">
                <a:solidFill>
                  <a:srgbClr val="FFFF00"/>
                </a:solidFill>
                <a:latin typeface="+mn-lt"/>
              </a:rPr>
              <a:t>3</a:t>
            </a:r>
            <a:endParaRPr lang="en-US" sz="2800" dirty="0" smtClean="0">
              <a:solidFill>
                <a:srgbClr val="FFFF00"/>
              </a:solidFill>
              <a:latin typeface="+mn-lt"/>
            </a:endParaRPr>
          </a:p>
        </p:txBody>
      </p:sp>
      <p:sp>
        <p:nvSpPr>
          <p:cNvPr id="61" name="Text Placeholder 90">
            <a:extLst>
              <a:ext uri="{FF2B5EF4-FFF2-40B4-BE49-F238E27FC236}">
                <a16:creationId xmlns="" xmlns:a16="http://schemas.microsoft.com/office/drawing/2014/main" id="{404D54C2-4DBF-9848-8091-A0F24939AFE0}"/>
              </a:ext>
            </a:extLst>
          </p:cNvPr>
          <p:cNvSpPr>
            <a:spLocks noGrp="1"/>
          </p:cNvSpPr>
          <p:nvPr>
            <p:ph type="body" sz="quarter" idx="153"/>
          </p:nvPr>
        </p:nvSpPr>
        <p:spPr>
          <a:xfrm>
            <a:off x="509682" y="582610"/>
            <a:ext cx="28216244" cy="1028313"/>
          </a:xfrm>
        </p:spPr>
        <p:txBody>
          <a:bodyPr>
            <a:normAutofit lnSpcReduction="10000"/>
          </a:bodyPr>
          <a:lstStyle/>
          <a:p>
            <a:pPr algn="ctr"/>
            <a:r>
              <a:rPr lang="en-US" sz="6600" dirty="0" smtClean="0">
                <a:solidFill>
                  <a:srgbClr val="FFFF00"/>
                </a:solidFill>
              </a:rPr>
              <a:t>Health Benefits of Meeting 2-degree Warming Scenario in India</a:t>
            </a:r>
          </a:p>
          <a:p>
            <a:pPr algn="ctr"/>
            <a:endParaRPr lang="en-US" dirty="0"/>
          </a:p>
        </p:txBody>
      </p:sp>
      <p:sp>
        <p:nvSpPr>
          <p:cNvPr id="62" name="TextBox 61"/>
          <p:cNvSpPr txBox="1"/>
          <p:nvPr/>
        </p:nvSpPr>
        <p:spPr>
          <a:xfrm>
            <a:off x="14737477" y="9126181"/>
            <a:ext cx="7223498" cy="1200329"/>
          </a:xfrm>
          <a:prstGeom prst="rect">
            <a:avLst/>
          </a:prstGeom>
          <a:noFill/>
        </p:spPr>
        <p:txBody>
          <a:bodyPr wrap="square" rtlCol="0">
            <a:spAutoFit/>
          </a:bodyPr>
          <a:lstStyle/>
          <a:p>
            <a:pPr algn="just">
              <a:buFont typeface="Wingdings" pitchFamily="2" charset="2"/>
              <a:buChar char="Ø"/>
            </a:pPr>
            <a:r>
              <a:rPr lang="en-US" sz="2400" dirty="0" smtClean="0">
                <a:cs typeface="Times New Roman" panose="02020603050405020304" pitchFamily="18" charset="0"/>
              </a:rPr>
              <a:t>  Premature deaths may increase upto 2.12 million (1.62-2.63) under BAU pathway; where growing population aging and BMRs would have greatest effects. </a:t>
            </a:r>
            <a:endParaRPr lang="en-US" sz="2400" dirty="0">
              <a:cs typeface="Times New Roman" panose="02020603050405020304" pitchFamily="18" charset="0"/>
            </a:endParaRPr>
          </a:p>
        </p:txBody>
      </p:sp>
      <p:sp>
        <p:nvSpPr>
          <p:cNvPr id="63" name="TextBox 62"/>
          <p:cNvSpPr txBox="1"/>
          <p:nvPr/>
        </p:nvSpPr>
        <p:spPr>
          <a:xfrm>
            <a:off x="22098099" y="6997234"/>
            <a:ext cx="6974667" cy="1938992"/>
          </a:xfrm>
          <a:prstGeom prst="rect">
            <a:avLst/>
          </a:prstGeom>
          <a:noFill/>
        </p:spPr>
        <p:txBody>
          <a:bodyPr wrap="square" rtlCol="0">
            <a:spAutoFit/>
          </a:bodyPr>
          <a:lstStyle/>
          <a:p>
            <a:pPr algn="just">
              <a:buFont typeface="Wingdings" pitchFamily="2" charset="2"/>
              <a:buChar char="Ø"/>
            </a:pPr>
            <a:r>
              <a:rPr lang="en-US" sz="2400" dirty="0" smtClean="0"/>
              <a:t>  Under BAU pathway, economic loss would be 219.3 billion (175.5-263.2</a:t>
            </a:r>
            <a:r>
              <a:rPr lang="en-US" sz="2400" dirty="0" smtClean="0"/>
              <a:t>); keeping the warming below 2</a:t>
            </a:r>
            <a:r>
              <a:rPr lang="en-US" sz="2400" dirty="0" smtClean="0">
                <a:cs typeface="Times New Roman"/>
              </a:rPr>
              <a:t>℃,</a:t>
            </a:r>
            <a:r>
              <a:rPr lang="en-US" sz="2400" dirty="0" smtClean="0"/>
              <a:t> 55.1 billion Euros could be recovered. </a:t>
            </a:r>
            <a:endParaRPr lang="en-US" sz="2400" dirty="0" smtClean="0"/>
          </a:p>
          <a:p>
            <a:pPr algn="just">
              <a:buFont typeface="Wingdings" pitchFamily="2" charset="2"/>
              <a:buChar char="Ø"/>
            </a:pPr>
            <a:r>
              <a:rPr lang="en-US" sz="2400" dirty="0" smtClean="0"/>
              <a:t>  H</a:t>
            </a:r>
            <a:r>
              <a:rPr lang="en-US" sz="2400" dirty="0" smtClean="0"/>
              <a:t>igh </a:t>
            </a:r>
            <a:r>
              <a:rPr lang="en-US" sz="2400" dirty="0" smtClean="0"/>
              <a:t>and middle SDI states would have largest monetary benefits.  </a:t>
            </a:r>
            <a:endParaRPr lang="en-US" sz="2400" dirty="0"/>
          </a:p>
        </p:txBody>
      </p:sp>
      <p:sp>
        <p:nvSpPr>
          <p:cNvPr id="46" name="TextBox 45"/>
          <p:cNvSpPr txBox="1"/>
          <p:nvPr/>
        </p:nvSpPr>
        <p:spPr>
          <a:xfrm>
            <a:off x="346841" y="10629107"/>
            <a:ext cx="6835520" cy="1569660"/>
          </a:xfrm>
          <a:prstGeom prst="rect">
            <a:avLst/>
          </a:prstGeom>
          <a:noFill/>
        </p:spPr>
        <p:txBody>
          <a:bodyPr wrap="square" rtlCol="0">
            <a:spAutoFit/>
          </a:bodyPr>
          <a:lstStyle/>
          <a:p>
            <a:r>
              <a:rPr lang="en-US" sz="2400" b="1" dirty="0" smtClean="0">
                <a:cs typeface="Times New Roman" panose="02020603050405020304" pitchFamily="18" charset="0"/>
              </a:rPr>
              <a:t>Determinants of health burden: </a:t>
            </a:r>
          </a:p>
          <a:p>
            <a:pPr>
              <a:buFont typeface="Wingdings" pitchFamily="2" charset="2"/>
              <a:buChar char="Ø"/>
            </a:pPr>
            <a:r>
              <a:rPr lang="en-US" sz="2400" dirty="0" smtClean="0">
                <a:cs typeface="Times New Roman" panose="02020603050405020304" pitchFamily="18" charset="0"/>
              </a:rPr>
              <a:t>  Age-distributed population   [India-Census]</a:t>
            </a:r>
          </a:p>
          <a:p>
            <a:pPr>
              <a:buFont typeface="Wingdings" pitchFamily="2" charset="2"/>
              <a:buChar char="Ø"/>
            </a:pPr>
            <a:r>
              <a:rPr lang="en-US" sz="2400" dirty="0" smtClean="0">
                <a:cs typeface="Times New Roman" panose="02020603050405020304" pitchFamily="18" charset="0"/>
              </a:rPr>
              <a:t>  Population-weighted exposure   [GAINS-model]</a:t>
            </a:r>
          </a:p>
          <a:p>
            <a:pPr>
              <a:buFont typeface="Wingdings" pitchFamily="2" charset="2"/>
              <a:buChar char="Ø"/>
            </a:pPr>
            <a:r>
              <a:rPr lang="en-US" sz="2400" dirty="0" smtClean="0">
                <a:cs typeface="Times New Roman" panose="02020603050405020304" pitchFamily="18" charset="0"/>
              </a:rPr>
              <a:t>  Baseline mortality rate (BMRs)   [India-GBD MAPS]</a:t>
            </a:r>
            <a:endParaRPr lang="en-US" sz="2400" dirty="0">
              <a:cs typeface="Times New Roman" panose="02020603050405020304" pitchFamily="18" charset="0"/>
            </a:endParaRPr>
          </a:p>
        </p:txBody>
      </p:sp>
      <p:sp>
        <p:nvSpPr>
          <p:cNvPr id="50" name="TextBox 49"/>
          <p:cNvSpPr txBox="1"/>
          <p:nvPr/>
        </p:nvSpPr>
        <p:spPr>
          <a:xfrm>
            <a:off x="330800" y="12225287"/>
            <a:ext cx="6835520" cy="461665"/>
          </a:xfrm>
          <a:prstGeom prst="rect">
            <a:avLst/>
          </a:prstGeom>
          <a:noFill/>
        </p:spPr>
        <p:txBody>
          <a:bodyPr wrap="square" rtlCol="0">
            <a:spAutoFit/>
          </a:bodyPr>
          <a:lstStyle/>
          <a:p>
            <a:r>
              <a:rPr lang="en-US" sz="2400" b="1" dirty="0" smtClean="0">
                <a:cs typeface="Times New Roman" panose="02020603050405020304" pitchFamily="18" charset="0"/>
              </a:rPr>
              <a:t>Flowchart of the modeling framework: </a:t>
            </a:r>
          </a:p>
        </p:txBody>
      </p:sp>
      <p:sp>
        <p:nvSpPr>
          <p:cNvPr id="73" name="TextBox 72"/>
          <p:cNvSpPr txBox="1"/>
          <p:nvPr/>
        </p:nvSpPr>
        <p:spPr>
          <a:xfrm>
            <a:off x="98192" y="12900613"/>
            <a:ext cx="2308123" cy="830997"/>
          </a:xfrm>
          <a:prstGeom prst="rect">
            <a:avLst/>
          </a:prstGeom>
          <a:noFill/>
        </p:spPr>
        <p:txBody>
          <a:bodyPr wrap="square" rtlCol="0">
            <a:spAutoFit/>
          </a:bodyPr>
          <a:lstStyle/>
          <a:p>
            <a:pPr algn="ctr"/>
            <a:r>
              <a:rPr lang="en-US" sz="2400" dirty="0" smtClean="0">
                <a:cs typeface="Times New Roman" panose="02020603050405020304" pitchFamily="18" charset="0"/>
              </a:rPr>
              <a:t>Age-distributed Population</a:t>
            </a:r>
            <a:endParaRPr lang="en-US" sz="2400" dirty="0">
              <a:cs typeface="Times New Roman" panose="02020603050405020304" pitchFamily="18" charset="0"/>
            </a:endParaRPr>
          </a:p>
        </p:txBody>
      </p:sp>
      <p:sp>
        <p:nvSpPr>
          <p:cNvPr id="74" name="TextBox 73"/>
          <p:cNvSpPr txBox="1"/>
          <p:nvPr/>
        </p:nvSpPr>
        <p:spPr>
          <a:xfrm>
            <a:off x="2937626" y="12740194"/>
            <a:ext cx="1883011" cy="830997"/>
          </a:xfrm>
          <a:prstGeom prst="rect">
            <a:avLst/>
          </a:prstGeom>
          <a:noFill/>
        </p:spPr>
        <p:txBody>
          <a:bodyPr wrap="square" rtlCol="0">
            <a:spAutoFit/>
          </a:bodyPr>
          <a:lstStyle/>
          <a:p>
            <a:pPr algn="ctr"/>
            <a:r>
              <a:rPr lang="en-US" sz="2400" dirty="0" smtClean="0">
                <a:cs typeface="Times New Roman" panose="02020603050405020304" pitchFamily="18" charset="0"/>
              </a:rPr>
              <a:t>PM</a:t>
            </a:r>
            <a:r>
              <a:rPr lang="en-US" sz="1800" dirty="0" smtClean="0">
                <a:cs typeface="Times New Roman" panose="02020603050405020304" pitchFamily="18" charset="0"/>
              </a:rPr>
              <a:t>2.5</a:t>
            </a:r>
            <a:r>
              <a:rPr lang="en-US" sz="2400" dirty="0" smtClean="0">
                <a:cs typeface="Times New Roman" panose="02020603050405020304" pitchFamily="18" charset="0"/>
              </a:rPr>
              <a:t> exposure</a:t>
            </a:r>
            <a:endParaRPr lang="en-US" sz="2400" dirty="0">
              <a:cs typeface="Times New Roman" panose="02020603050405020304" pitchFamily="18" charset="0"/>
            </a:endParaRPr>
          </a:p>
        </p:txBody>
      </p:sp>
      <p:sp>
        <p:nvSpPr>
          <p:cNvPr id="75" name="TextBox 74"/>
          <p:cNvSpPr txBox="1"/>
          <p:nvPr/>
        </p:nvSpPr>
        <p:spPr>
          <a:xfrm>
            <a:off x="5159444" y="12579775"/>
            <a:ext cx="1883011" cy="1200329"/>
          </a:xfrm>
          <a:prstGeom prst="rect">
            <a:avLst/>
          </a:prstGeom>
          <a:noFill/>
        </p:spPr>
        <p:txBody>
          <a:bodyPr wrap="square" rtlCol="0">
            <a:spAutoFit/>
          </a:bodyPr>
          <a:lstStyle/>
          <a:p>
            <a:pPr algn="ctr"/>
            <a:r>
              <a:rPr lang="en-US" sz="2400" dirty="0" smtClean="0">
                <a:cs typeface="Times New Roman" panose="02020603050405020304" pitchFamily="18" charset="0"/>
              </a:rPr>
              <a:t>Baseline Mortality Rates</a:t>
            </a:r>
            <a:endParaRPr lang="en-US" sz="2400" dirty="0">
              <a:cs typeface="Times New Roman" panose="02020603050405020304" pitchFamily="18" charset="0"/>
            </a:endParaRPr>
          </a:p>
        </p:txBody>
      </p:sp>
      <p:sp>
        <p:nvSpPr>
          <p:cNvPr id="76" name="TextBox 75"/>
          <p:cNvSpPr txBox="1"/>
          <p:nvPr/>
        </p:nvSpPr>
        <p:spPr>
          <a:xfrm>
            <a:off x="2743197" y="13853932"/>
            <a:ext cx="2286000" cy="461665"/>
          </a:xfrm>
          <a:prstGeom prst="rect">
            <a:avLst/>
          </a:prstGeom>
          <a:noFill/>
        </p:spPr>
        <p:txBody>
          <a:bodyPr wrap="square" rtlCol="0">
            <a:spAutoFit/>
          </a:bodyPr>
          <a:lstStyle/>
          <a:p>
            <a:pPr algn="ctr"/>
            <a:r>
              <a:rPr lang="en-US" sz="2400" b="1" dirty="0" smtClean="0"/>
              <a:t>Health burden</a:t>
            </a:r>
          </a:p>
        </p:txBody>
      </p:sp>
      <p:sp>
        <p:nvSpPr>
          <p:cNvPr id="77" name="TextBox 76"/>
          <p:cNvSpPr txBox="1"/>
          <p:nvPr/>
        </p:nvSpPr>
        <p:spPr>
          <a:xfrm>
            <a:off x="98192" y="14737423"/>
            <a:ext cx="1883011" cy="461665"/>
          </a:xfrm>
          <a:prstGeom prst="rect">
            <a:avLst/>
          </a:prstGeom>
          <a:noFill/>
        </p:spPr>
        <p:txBody>
          <a:bodyPr wrap="square" rtlCol="0">
            <a:spAutoFit/>
          </a:bodyPr>
          <a:lstStyle/>
          <a:p>
            <a:r>
              <a:rPr lang="en-US" sz="2400" dirty="0" smtClean="0">
                <a:cs typeface="Times New Roman" panose="02020603050405020304" pitchFamily="18" charset="0"/>
              </a:rPr>
              <a:t>GAINS-model</a:t>
            </a:r>
            <a:endParaRPr lang="en-US" sz="2400" dirty="0">
              <a:cs typeface="Times New Roman" panose="02020603050405020304" pitchFamily="18" charset="0"/>
            </a:endParaRPr>
          </a:p>
        </p:txBody>
      </p:sp>
      <p:sp>
        <p:nvSpPr>
          <p:cNvPr id="78" name="TextBox 77"/>
          <p:cNvSpPr txBox="1"/>
          <p:nvPr/>
        </p:nvSpPr>
        <p:spPr>
          <a:xfrm>
            <a:off x="2320010" y="14528878"/>
            <a:ext cx="2372308" cy="830997"/>
          </a:xfrm>
          <a:prstGeom prst="rect">
            <a:avLst/>
          </a:prstGeom>
          <a:noFill/>
        </p:spPr>
        <p:txBody>
          <a:bodyPr wrap="square" rtlCol="0">
            <a:spAutoFit/>
          </a:bodyPr>
          <a:lstStyle/>
          <a:p>
            <a:pPr algn="ctr"/>
            <a:r>
              <a:rPr lang="en-US" sz="2400" dirty="0" smtClean="0">
                <a:cs typeface="Times New Roman" panose="02020603050405020304" pitchFamily="18" charset="0"/>
              </a:rPr>
              <a:t>Source apportionment</a:t>
            </a:r>
            <a:endParaRPr lang="en-US" sz="2400" dirty="0">
              <a:cs typeface="Times New Roman" panose="02020603050405020304" pitchFamily="18" charset="0"/>
            </a:endParaRPr>
          </a:p>
        </p:txBody>
      </p:sp>
      <p:sp>
        <p:nvSpPr>
          <p:cNvPr id="79" name="TextBox 78"/>
          <p:cNvSpPr txBox="1"/>
          <p:nvPr/>
        </p:nvSpPr>
        <p:spPr>
          <a:xfrm>
            <a:off x="4918814" y="14231003"/>
            <a:ext cx="2286000" cy="1569660"/>
          </a:xfrm>
          <a:prstGeom prst="rect">
            <a:avLst/>
          </a:prstGeom>
          <a:noFill/>
        </p:spPr>
        <p:txBody>
          <a:bodyPr wrap="square" rtlCol="0">
            <a:spAutoFit/>
          </a:bodyPr>
          <a:lstStyle/>
          <a:p>
            <a:pPr algn="ctr"/>
            <a:r>
              <a:rPr lang="en-US" sz="2400" dirty="0" smtClean="0"/>
              <a:t>Health burden apportionment to local and regional sectors</a:t>
            </a:r>
          </a:p>
        </p:txBody>
      </p:sp>
      <p:sp>
        <p:nvSpPr>
          <p:cNvPr id="80" name="Multiply 79"/>
          <p:cNvSpPr/>
          <p:nvPr/>
        </p:nvSpPr>
        <p:spPr>
          <a:xfrm>
            <a:off x="2384177" y="12911552"/>
            <a:ext cx="503404" cy="443072"/>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y 80"/>
          <p:cNvSpPr/>
          <p:nvPr/>
        </p:nvSpPr>
        <p:spPr>
          <a:xfrm>
            <a:off x="4774436" y="12919574"/>
            <a:ext cx="503404" cy="443072"/>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a:off x="3633537" y="13571191"/>
            <a:ext cx="360947" cy="28274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1999169" y="14713360"/>
            <a:ext cx="409071" cy="4616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Arrow 83"/>
          <p:cNvSpPr/>
          <p:nvPr/>
        </p:nvSpPr>
        <p:spPr>
          <a:xfrm>
            <a:off x="4605995" y="14697319"/>
            <a:ext cx="409071" cy="4616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3"/>
          <p:cNvPicPr>
            <a:picLocks noChangeAspect="1" noChangeArrowheads="1"/>
          </p:cNvPicPr>
          <p:nvPr/>
        </p:nvPicPr>
        <p:blipFill>
          <a:blip r:embed="rId11"/>
          <a:srcRect/>
          <a:stretch>
            <a:fillRect/>
          </a:stretch>
        </p:blipFill>
        <p:spPr bwMode="auto">
          <a:xfrm>
            <a:off x="8003627" y="3744637"/>
            <a:ext cx="5933090" cy="2987887"/>
          </a:xfrm>
          <a:prstGeom prst="rect">
            <a:avLst/>
          </a:prstGeom>
          <a:noFill/>
          <a:ln w="9525">
            <a:noFill/>
            <a:miter lim="800000"/>
            <a:headEnd/>
            <a:tailEnd/>
          </a:ln>
          <a:effectLst/>
        </p:spPr>
      </p:pic>
      <p:pic>
        <p:nvPicPr>
          <p:cNvPr id="86" name="Picture 3" descr="D:\Dr. Sagnik Dey\Conferences\EGU\EGU 2024\Presentation at IIASA\BMRs\BMRs_projections.jpg"/>
          <p:cNvPicPr>
            <a:picLocks noChangeAspect="1" noChangeArrowheads="1"/>
          </p:cNvPicPr>
          <p:nvPr/>
        </p:nvPicPr>
        <p:blipFill>
          <a:blip r:embed="rId12" cstate="print"/>
          <a:srcRect/>
          <a:stretch>
            <a:fillRect/>
          </a:stretch>
        </p:blipFill>
        <p:spPr bwMode="auto">
          <a:xfrm>
            <a:off x="7244591" y="9575744"/>
            <a:ext cx="5845767" cy="2922884"/>
          </a:xfrm>
          <a:prstGeom prst="rect">
            <a:avLst/>
          </a:prstGeom>
          <a:noFill/>
        </p:spPr>
      </p:pic>
      <p:sp>
        <p:nvSpPr>
          <p:cNvPr id="87" name="TextBox 86"/>
          <p:cNvSpPr txBox="1"/>
          <p:nvPr/>
        </p:nvSpPr>
        <p:spPr>
          <a:xfrm>
            <a:off x="7302124" y="12509514"/>
            <a:ext cx="7283504" cy="861774"/>
          </a:xfrm>
          <a:prstGeom prst="rect">
            <a:avLst/>
          </a:prstGeom>
          <a:noFill/>
        </p:spPr>
        <p:txBody>
          <a:bodyPr wrap="square" rtlCol="0">
            <a:spAutoFit/>
          </a:bodyPr>
          <a:lstStyle/>
          <a:p>
            <a:pPr algn="just"/>
            <a:r>
              <a:rPr lang="en-US" sz="2600" b="1" dirty="0" smtClean="0"/>
              <a:t>3.2.  Economic assessment: </a:t>
            </a:r>
            <a:r>
              <a:rPr lang="en-US" sz="2400" dirty="0" smtClean="0"/>
              <a:t>Cost-of-illness method</a:t>
            </a:r>
          </a:p>
          <a:p>
            <a:pPr algn="just"/>
            <a:r>
              <a:rPr lang="en-US" sz="2400" dirty="0" smtClean="0"/>
              <a:t>Present discounted value of lost in human capital. </a:t>
            </a:r>
          </a:p>
        </p:txBody>
      </p:sp>
      <p:sp>
        <p:nvSpPr>
          <p:cNvPr id="89" name="Rectangle 88"/>
          <p:cNvSpPr/>
          <p:nvPr/>
        </p:nvSpPr>
        <p:spPr>
          <a:xfrm>
            <a:off x="12516195" y="10343701"/>
            <a:ext cx="2158217" cy="1569660"/>
          </a:xfrm>
          <a:prstGeom prst="rect">
            <a:avLst/>
          </a:prstGeom>
        </p:spPr>
        <p:txBody>
          <a:bodyPr wrap="square">
            <a:spAutoFit/>
          </a:bodyPr>
          <a:lstStyle/>
          <a:p>
            <a:pPr algn="ctr">
              <a:buFont typeface="Arial" pitchFamily="34" charset="0"/>
              <a:buChar char="•"/>
            </a:pPr>
            <a:r>
              <a:rPr lang="en-US" sz="2400" dirty="0" smtClean="0"/>
              <a:t>  ARIMA </a:t>
            </a:r>
            <a:r>
              <a:rPr lang="en-US" sz="2400" dirty="0" smtClean="0"/>
              <a:t>function and projected for 2050</a:t>
            </a:r>
            <a:r>
              <a:rPr lang="en-US" sz="2400" dirty="0" smtClean="0"/>
              <a:t>.</a:t>
            </a:r>
            <a:endParaRPr lang="en-US" sz="2400" dirty="0" smtClean="0"/>
          </a:p>
        </p:txBody>
      </p:sp>
      <p:sp>
        <p:nvSpPr>
          <p:cNvPr id="90" name="Rectangle 89"/>
          <p:cNvSpPr/>
          <p:nvPr/>
        </p:nvSpPr>
        <p:spPr>
          <a:xfrm>
            <a:off x="7293904" y="9385580"/>
            <a:ext cx="7327681" cy="461665"/>
          </a:xfrm>
          <a:prstGeom prst="rect">
            <a:avLst/>
          </a:prstGeom>
        </p:spPr>
        <p:txBody>
          <a:bodyPr wrap="square">
            <a:spAutoFit/>
          </a:bodyPr>
          <a:lstStyle/>
          <a:p>
            <a:r>
              <a:rPr lang="en-US" sz="2400" b="1" dirty="0" smtClean="0"/>
              <a:t>Projections of </a:t>
            </a:r>
            <a:r>
              <a:rPr lang="en-US" sz="2400" b="1" dirty="0" smtClean="0"/>
              <a:t>BMRs:</a:t>
            </a:r>
            <a:endParaRPr lang="en-US" sz="2400" b="1" dirty="0" smtClean="0"/>
          </a:p>
        </p:txBody>
      </p:sp>
      <p:sp>
        <p:nvSpPr>
          <p:cNvPr id="93" name="Text Placeholder 93">
            <a:extLst>
              <a:ext uri="{FF2B5EF4-FFF2-40B4-BE49-F238E27FC236}">
                <a16:creationId xmlns="" xmlns:a16="http://schemas.microsoft.com/office/drawing/2014/main" id="{310028D7-6A4E-4942-8BF3-3B94B14F6356}"/>
              </a:ext>
            </a:extLst>
          </p:cNvPr>
          <p:cNvSpPr>
            <a:spLocks noGrp="1"/>
          </p:cNvSpPr>
          <p:nvPr>
            <p:ph type="body" sz="quarter" idx="156"/>
          </p:nvPr>
        </p:nvSpPr>
        <p:spPr>
          <a:xfrm>
            <a:off x="14685424" y="3250606"/>
            <a:ext cx="7357081" cy="341632"/>
          </a:xfrm>
        </p:spPr>
        <p:txBody>
          <a:bodyPr/>
          <a:lstStyle/>
          <a:p>
            <a:pPr algn="ctr"/>
            <a:r>
              <a:rPr lang="en-US" sz="2400" dirty="0" smtClean="0">
                <a:latin typeface="+mn-lt"/>
              </a:rPr>
              <a:t>4.  RESULTS</a:t>
            </a:r>
            <a:endParaRPr lang="en-US" sz="2400" dirty="0">
              <a:latin typeface="+mn-lt"/>
            </a:endParaRPr>
          </a:p>
        </p:txBody>
      </p:sp>
      <p:sp>
        <p:nvSpPr>
          <p:cNvPr id="96" name="Text Placeholder 93">
            <a:extLst>
              <a:ext uri="{FF2B5EF4-FFF2-40B4-BE49-F238E27FC236}">
                <a16:creationId xmlns="" xmlns:a16="http://schemas.microsoft.com/office/drawing/2014/main" id="{310028D7-6A4E-4942-8BF3-3B94B14F6356}"/>
              </a:ext>
            </a:extLst>
          </p:cNvPr>
          <p:cNvSpPr>
            <a:spLocks noGrp="1"/>
          </p:cNvSpPr>
          <p:nvPr>
            <p:ph type="body" sz="quarter" idx="156"/>
          </p:nvPr>
        </p:nvSpPr>
        <p:spPr>
          <a:xfrm>
            <a:off x="22100384" y="13045402"/>
            <a:ext cx="6948871" cy="286924"/>
          </a:xfrm>
        </p:spPr>
        <p:txBody>
          <a:bodyPr/>
          <a:lstStyle/>
          <a:p>
            <a:pPr algn="ctr"/>
            <a:r>
              <a:rPr lang="en-US" sz="2400" dirty="0" smtClean="0">
                <a:latin typeface="+mn-lt"/>
              </a:rPr>
              <a:t>ACKNOLEDGEMENT</a:t>
            </a:r>
            <a:endParaRPr lang="en-US" sz="2400" dirty="0">
              <a:latin typeface="+mn-lt"/>
            </a:endParaRPr>
          </a:p>
        </p:txBody>
      </p:sp>
      <p:sp>
        <p:nvSpPr>
          <p:cNvPr id="97" name="TextBox 96"/>
          <p:cNvSpPr txBox="1"/>
          <p:nvPr/>
        </p:nvSpPr>
        <p:spPr>
          <a:xfrm>
            <a:off x="22134309" y="13354624"/>
            <a:ext cx="6906924" cy="2308324"/>
          </a:xfrm>
          <a:prstGeom prst="rect">
            <a:avLst/>
          </a:prstGeom>
          <a:noFill/>
        </p:spPr>
        <p:txBody>
          <a:bodyPr wrap="square" rtlCol="0">
            <a:spAutoFit/>
          </a:bodyPr>
          <a:lstStyle/>
          <a:p>
            <a:pPr algn="just">
              <a:buFont typeface="Wingdings" pitchFamily="2" charset="2"/>
              <a:buChar char="Ø"/>
            </a:pPr>
            <a:r>
              <a:rPr lang="en-US" sz="2400" dirty="0" smtClean="0"/>
              <a:t>  The work is supported by a research grant from the Clean Air Fund and from the SERB, Department of Science and Technology, GoI under SUPRA scheme. </a:t>
            </a:r>
          </a:p>
          <a:p>
            <a:pPr algn="just">
              <a:buFont typeface="Wingdings" pitchFamily="2" charset="2"/>
              <a:buChar char="Ø"/>
            </a:pPr>
            <a:r>
              <a:rPr lang="en-US" sz="2400" dirty="0" smtClean="0">
                <a:cs typeface="Times New Roman" panose="02020603050405020304" pitchFamily="18" charset="0"/>
              </a:rPr>
              <a:t>  We acknowledge IIASA for the GAINS-model simulated database and CICERO for their scientific inputs in this analysis. </a:t>
            </a:r>
            <a:endParaRPr lang="en-US" sz="2400" dirty="0">
              <a:cs typeface="Times New Roman" panose="02020603050405020304" pitchFamily="18" charset="0"/>
            </a:endParaRPr>
          </a:p>
        </p:txBody>
      </p:sp>
      <p:sp>
        <p:nvSpPr>
          <p:cNvPr id="51" name="TextBox 50"/>
          <p:cNvSpPr txBox="1"/>
          <p:nvPr/>
        </p:nvSpPr>
        <p:spPr>
          <a:xfrm>
            <a:off x="20059304" y="4227767"/>
            <a:ext cx="1873130" cy="276999"/>
          </a:xfrm>
          <a:prstGeom prst="rect">
            <a:avLst/>
          </a:prstGeom>
          <a:noFill/>
        </p:spPr>
        <p:txBody>
          <a:bodyPr wrap="square" rtlCol="0">
            <a:spAutoFit/>
          </a:bodyPr>
          <a:lstStyle/>
          <a:p>
            <a:r>
              <a:rPr lang="en-US" sz="1200" dirty="0" smtClean="0">
                <a:cs typeface="Times New Roman" panose="02020603050405020304" pitchFamily="18" charset="0"/>
              </a:rPr>
              <a:t>/ below 2</a:t>
            </a:r>
            <a:r>
              <a:rPr lang="en-US" sz="1200" dirty="0" smtClean="0">
                <a:cs typeface="Times New Roman"/>
              </a:rPr>
              <a:t>℃ warming</a:t>
            </a:r>
            <a:endParaRPr lang="en-US" sz="1200" dirty="0">
              <a:cs typeface="Times New Roman" panose="02020603050405020304" pitchFamily="18" charset="0"/>
            </a:endParaRPr>
          </a:p>
        </p:txBody>
      </p:sp>
    </p:spTree>
    <p:extLst>
      <p:ext uri="{BB962C8B-B14F-4D97-AF65-F5344CB8AC3E}">
        <p14:creationId xmlns="" xmlns:p14="http://schemas.microsoft.com/office/powerpoint/2010/main" val="341731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9" grpId="0"/>
    </p:bldLst>
  </p:timing>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2151</TotalTime>
  <Words>572</Words>
  <Application>Microsoft Macintosh PowerPoint</Application>
  <PresentationFormat>Custom</PresentationFormat>
  <Paragraphs>51</Paragraphs>
  <Slides>1</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4" baseType="lpstr">
      <vt:lpstr>36x60 Template</vt:lpstr>
      <vt:lpstr>Without guides</vt:lpstr>
      <vt:lpstr>Acrobat Document</vt:lpstr>
      <vt:lpstr>Slide 1</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hp</cp:lastModifiedBy>
  <cp:revision>98</cp:revision>
  <dcterms:created xsi:type="dcterms:W3CDTF">2012-02-06T18:46:22Z</dcterms:created>
  <dcterms:modified xsi:type="dcterms:W3CDTF">2024-04-15T19:33:16Z</dcterms:modified>
  <cp:category>Research poster templates </cp:category>
</cp:coreProperties>
</file>