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72" r:id="rId3"/>
    <p:sldId id="258" r:id="rId4"/>
    <p:sldId id="276" r:id="rId6"/>
    <p:sldId id="274" r:id="rId7"/>
    <p:sldId id="269" r:id="rId8"/>
    <p:sldId id="267" r:id="rId9"/>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gs" Target="tags/tag10.xml"/><Relationship Id="rId13" Type="http://schemas.openxmlformats.org/officeDocument/2006/relationships/commentAuthors" Target="commentAuthors.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emf"/><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7.tiff"/><Relationship Id="rId1" Type="http://schemas.openxmlformats.org/officeDocument/2006/relationships/image" Target="../media/image6.tiff"/></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3.xml"/><Relationship Id="rId7" Type="http://schemas.openxmlformats.org/officeDocument/2006/relationships/image" Target="../media/image13.png"/><Relationship Id="rId6"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9" Type="http://schemas.openxmlformats.org/officeDocument/2006/relationships/slideLayout" Target="../slideLayouts/slideLayout2.xml"/><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image" Target="../media/image18.jpeg"/><Relationship Id="rId15" Type="http://schemas.openxmlformats.org/officeDocument/2006/relationships/tags" Target="../tags/tag6.xml"/><Relationship Id="rId14" Type="http://schemas.openxmlformats.org/officeDocument/2006/relationships/image" Target="../media/image17.jpeg"/><Relationship Id="rId13" Type="http://schemas.openxmlformats.org/officeDocument/2006/relationships/tags" Target="../tags/tag5.xml"/><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tags" Target="../tags/tag4.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1.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jpe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图片 8"/>
          <p:cNvPicPr>
            <a:picLocks noChangeAspect="1"/>
          </p:cNvPicPr>
          <p:nvPr/>
        </p:nvPicPr>
        <p:blipFill>
          <a:blip r:embed="rId1">
            <a:clrChange>
              <a:clrFrom>
                <a:srgbClr val="FFFFFF">
                  <a:alpha val="100000"/>
                </a:srgbClr>
              </a:clrFrom>
              <a:clrTo>
                <a:srgbClr val="FFFFFF">
                  <a:alpha val="100000"/>
                  <a:alpha val="0"/>
                </a:srgbClr>
              </a:clrTo>
            </a:clrChange>
          </a:blip>
          <a:srcRect l="52979" t="10561" r="5881" b="26929"/>
          <a:stretch>
            <a:fillRect/>
          </a:stretch>
        </p:blipFill>
        <p:spPr>
          <a:xfrm>
            <a:off x="-7620" y="0"/>
            <a:ext cx="12199620" cy="6858635"/>
          </a:xfrm>
          <a:prstGeom prst="rect">
            <a:avLst/>
          </a:prstGeom>
          <a:noFill/>
          <a:ln w="9525">
            <a:noFill/>
          </a:ln>
        </p:spPr>
      </p:pic>
      <p:sp>
        <p:nvSpPr>
          <p:cNvPr id="4" name="矩形 3"/>
          <p:cNvSpPr/>
          <p:nvPr/>
        </p:nvSpPr>
        <p:spPr>
          <a:xfrm>
            <a:off x="1873250" y="101600"/>
            <a:ext cx="8980170" cy="423037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charset="-122"/>
              <a:cs typeface="Times New Roman" panose="02020603050405020304" charset="0"/>
            </a:endParaRPr>
          </a:p>
        </p:txBody>
      </p:sp>
      <p:pic>
        <p:nvPicPr>
          <p:cNvPr id="7" name="图片 6"/>
          <p:cNvPicPr>
            <a:picLocks noChangeAspect="1"/>
          </p:cNvPicPr>
          <p:nvPr/>
        </p:nvPicPr>
        <p:blipFill>
          <a:blip r:embed="rId2"/>
          <a:stretch>
            <a:fillRect/>
          </a:stretch>
        </p:blipFill>
        <p:spPr>
          <a:xfrm>
            <a:off x="9251950" y="62865"/>
            <a:ext cx="2779200" cy="720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501" y="63499"/>
            <a:ext cx="648000" cy="648000"/>
          </a:xfrm>
          <a:prstGeom prst="rect">
            <a:avLst/>
          </a:prstGeom>
        </p:spPr>
      </p:pic>
      <p:pic>
        <p:nvPicPr>
          <p:cNvPr id="10" name="图片 9"/>
          <p:cNvPicPr>
            <a:picLocks noChangeAspect="1"/>
          </p:cNvPicPr>
          <p:nvPr userDrawn="1"/>
        </p:nvPicPr>
        <p:blipFill>
          <a:blip r:embed="rId4" cstate="email"/>
          <a:stretch>
            <a:fillRect/>
          </a:stretch>
        </p:blipFill>
        <p:spPr>
          <a:xfrm>
            <a:off x="749554" y="63499"/>
            <a:ext cx="2593065" cy="648000"/>
          </a:xfrm>
          <a:prstGeom prst="rect">
            <a:avLst/>
          </a:prstGeom>
        </p:spPr>
      </p:pic>
      <p:sp>
        <p:nvSpPr>
          <p:cNvPr id="6" name="文本框 5"/>
          <p:cNvSpPr txBox="1"/>
          <p:nvPr/>
        </p:nvSpPr>
        <p:spPr>
          <a:xfrm>
            <a:off x="621030" y="1241425"/>
            <a:ext cx="10951210" cy="3090545"/>
          </a:xfrm>
          <a:prstGeom prst="rect">
            <a:avLst/>
          </a:prstGeom>
          <a:noFill/>
        </p:spPr>
        <p:txBody>
          <a:bodyPr wrap="square" rtlCol="0" anchor="t">
            <a:noAutofit/>
          </a:bodyPr>
          <a:p>
            <a:pPr indent="0" algn="ctr" fontAlgn="auto">
              <a:lnSpc>
                <a:spcPct val="150000"/>
              </a:lnSpc>
            </a:pPr>
            <a:r>
              <a:rPr lang="zh-CN" altLang="en-US" sz="3200" b="1">
                <a:solidFill>
                  <a:schemeClr val="accent1">
                    <a:lumMod val="50000"/>
                  </a:schemeClr>
                </a:solidFill>
                <a:latin typeface="Times New Roman" panose="02020603050405020304" charset="0"/>
                <a:cs typeface="Times New Roman" panose="02020603050405020304" charset="0"/>
                <a:sym typeface="+mn-ea"/>
              </a:rPr>
              <a:t>Evolution of Early Cretaceous Multi-provenance deposition system</a:t>
            </a:r>
            <a:r>
              <a:rPr lang="en-US" altLang="zh-CN" sz="3200" b="1">
                <a:solidFill>
                  <a:schemeClr val="accent1">
                    <a:lumMod val="50000"/>
                  </a:schemeClr>
                </a:solidFill>
                <a:latin typeface="Times New Roman" panose="02020603050405020304" charset="0"/>
                <a:cs typeface="Times New Roman" panose="02020603050405020304" charset="0"/>
                <a:sym typeface="+mn-ea"/>
              </a:rPr>
              <a:t> </a:t>
            </a:r>
            <a:r>
              <a:rPr lang="zh-CN" altLang="en-US" sz="3200" b="1">
                <a:solidFill>
                  <a:schemeClr val="accent1">
                    <a:lumMod val="50000"/>
                  </a:schemeClr>
                </a:solidFill>
                <a:latin typeface="Times New Roman" panose="02020603050405020304" charset="0"/>
                <a:cs typeface="Times New Roman" panose="02020603050405020304" charset="0"/>
                <a:sym typeface="+mn-ea"/>
              </a:rPr>
              <a:t>in the northwestern margin of Kuqa Depression: </a:t>
            </a:r>
            <a:endParaRPr lang="zh-CN" altLang="en-US" sz="3200" b="1">
              <a:solidFill>
                <a:schemeClr val="accent1">
                  <a:lumMod val="50000"/>
                </a:schemeClr>
              </a:solidFill>
              <a:latin typeface="Times New Roman" panose="02020603050405020304" charset="0"/>
              <a:cs typeface="Times New Roman" panose="02020603050405020304" charset="0"/>
            </a:endParaRPr>
          </a:p>
          <a:p>
            <a:pPr indent="0" algn="ctr" fontAlgn="auto">
              <a:lnSpc>
                <a:spcPct val="150000"/>
              </a:lnSpc>
            </a:pPr>
            <a:r>
              <a:rPr lang="zh-CN" altLang="en-US" sz="2800">
                <a:solidFill>
                  <a:schemeClr val="accent1">
                    <a:lumMod val="50000"/>
                  </a:schemeClr>
                </a:solidFill>
                <a:latin typeface="Times New Roman" panose="02020603050405020304" charset="0"/>
                <a:cs typeface="Times New Roman" panose="02020603050405020304" charset="0"/>
                <a:sym typeface="+mn-ea"/>
              </a:rPr>
              <a:t>Evidence from</a:t>
            </a:r>
            <a:r>
              <a:rPr lang="en-US" altLang="zh-CN" sz="2800">
                <a:solidFill>
                  <a:schemeClr val="accent1">
                    <a:lumMod val="50000"/>
                  </a:schemeClr>
                </a:solidFill>
                <a:latin typeface="Times New Roman" panose="02020603050405020304" charset="0"/>
                <a:cs typeface="Times New Roman" panose="02020603050405020304" charset="0"/>
                <a:sym typeface="+mn-ea"/>
              </a:rPr>
              <a:t> </a:t>
            </a:r>
            <a:r>
              <a:rPr lang="zh-CN" altLang="en-US" sz="2800">
                <a:solidFill>
                  <a:schemeClr val="accent1">
                    <a:lumMod val="50000"/>
                  </a:schemeClr>
                </a:solidFill>
                <a:latin typeface="Times New Roman" panose="02020603050405020304" charset="0"/>
                <a:cs typeface="Times New Roman" panose="02020603050405020304" charset="0"/>
                <a:sym typeface="+mn-ea"/>
              </a:rPr>
              <a:t>stratigraphic lithology proportions, mineral composition, </a:t>
            </a:r>
            <a:endParaRPr lang="zh-CN" altLang="en-US" sz="2800">
              <a:solidFill>
                <a:schemeClr val="accent1">
                  <a:lumMod val="50000"/>
                </a:schemeClr>
              </a:solidFill>
              <a:latin typeface="Times New Roman" panose="02020603050405020304" charset="0"/>
              <a:cs typeface="Times New Roman" panose="02020603050405020304" charset="0"/>
              <a:sym typeface="+mn-ea"/>
            </a:endParaRPr>
          </a:p>
          <a:p>
            <a:pPr indent="0" algn="ctr" fontAlgn="auto">
              <a:lnSpc>
                <a:spcPct val="150000"/>
              </a:lnSpc>
            </a:pPr>
            <a:r>
              <a:rPr lang="zh-CN" altLang="en-US" sz="2800">
                <a:solidFill>
                  <a:schemeClr val="accent1">
                    <a:lumMod val="50000"/>
                  </a:schemeClr>
                </a:solidFill>
                <a:latin typeface="Times New Roman" panose="02020603050405020304" charset="0"/>
                <a:cs typeface="Times New Roman" panose="02020603050405020304" charset="0"/>
                <a:sym typeface="+mn-ea"/>
              </a:rPr>
              <a:t>and</a:t>
            </a:r>
            <a:r>
              <a:rPr lang="en-US" altLang="zh-CN" sz="2800">
                <a:solidFill>
                  <a:schemeClr val="accent1">
                    <a:lumMod val="50000"/>
                  </a:schemeClr>
                </a:solidFill>
                <a:latin typeface="Times New Roman" panose="02020603050405020304" charset="0"/>
                <a:cs typeface="Times New Roman" panose="02020603050405020304" charset="0"/>
                <a:sym typeface="+mn-ea"/>
              </a:rPr>
              <a:t> </a:t>
            </a:r>
            <a:r>
              <a:rPr lang="zh-CN" altLang="en-US" sz="2800">
                <a:solidFill>
                  <a:schemeClr val="accent1">
                    <a:lumMod val="50000"/>
                  </a:schemeClr>
                </a:solidFill>
                <a:latin typeface="Times New Roman" panose="02020603050405020304" charset="0"/>
                <a:cs typeface="Times New Roman" panose="02020603050405020304" charset="0"/>
                <a:sym typeface="+mn-ea"/>
              </a:rPr>
              <a:t>bedding dip direction</a:t>
            </a:r>
            <a:endParaRPr lang="zh-CN" altLang="en-US" sz="2800">
              <a:solidFill>
                <a:schemeClr val="accent1">
                  <a:lumMod val="50000"/>
                </a:schemeClr>
              </a:solidFill>
              <a:latin typeface="Times New Roman" panose="02020603050405020304" charset="0"/>
              <a:cs typeface="Times New Roman" panose="02020603050405020304" charset="0"/>
              <a:sym typeface="+mn-ea"/>
            </a:endParaRPr>
          </a:p>
        </p:txBody>
      </p:sp>
      <p:sp>
        <p:nvSpPr>
          <p:cNvPr id="30" name="矩形: 圆角 29"/>
          <p:cNvSpPr/>
          <p:nvPr/>
        </p:nvSpPr>
        <p:spPr>
          <a:xfrm>
            <a:off x="5358765" y="5312410"/>
            <a:ext cx="1474470" cy="359410"/>
          </a:xfrm>
          <a:prstGeom prst="roundRect">
            <a:avLst>
              <a:gd name="adj" fmla="val 50000"/>
            </a:avLst>
          </a:prstGeom>
          <a:solidFill>
            <a:srgbClr val="4C67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latin typeface="Times New Roman" panose="02020603050405020304" charset="0"/>
                <a:cs typeface="Times New Roman" panose="02020603050405020304" charset="0"/>
                <a:sym typeface="+mn-ea"/>
              </a:rPr>
              <a:t>April 15th, 2024</a:t>
            </a:r>
            <a:endParaRPr lang="en-US" altLang="zh-CN" sz="1400" strike="noStrike" noProof="1"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pic>
        <p:nvPicPr>
          <p:cNvPr id="5" name="图片 4" descr="egu24-5569-qr"/>
          <p:cNvPicPr>
            <a:picLocks noChangeAspect="1"/>
          </p:cNvPicPr>
          <p:nvPr/>
        </p:nvPicPr>
        <p:blipFill>
          <a:blip r:embed="rId5"/>
          <a:stretch>
            <a:fillRect/>
          </a:stretch>
        </p:blipFill>
        <p:spPr>
          <a:xfrm>
            <a:off x="5659438" y="5748020"/>
            <a:ext cx="873125" cy="873125"/>
          </a:xfrm>
          <a:prstGeom prst="rect">
            <a:avLst/>
          </a:prstGeom>
        </p:spPr>
      </p:pic>
      <p:sp>
        <p:nvSpPr>
          <p:cNvPr id="11" name="文本框 10"/>
          <p:cNvSpPr txBox="1"/>
          <p:nvPr/>
        </p:nvSpPr>
        <p:spPr>
          <a:xfrm>
            <a:off x="3276918" y="4283075"/>
            <a:ext cx="5638165" cy="953135"/>
          </a:xfrm>
          <a:prstGeom prst="rect">
            <a:avLst/>
          </a:prstGeom>
          <a:noFill/>
        </p:spPr>
        <p:txBody>
          <a:bodyPr wrap="square" rtlCol="0">
            <a:spAutoFit/>
          </a:bodyPr>
          <a:p>
            <a:pPr algn="ctr"/>
            <a:r>
              <a:rPr lang="en-US" altLang="zh-CN" sz="2000" b="1">
                <a:solidFill>
                  <a:schemeClr val="tx1">
                    <a:lumMod val="85000"/>
                    <a:lumOff val="15000"/>
                  </a:schemeClr>
                </a:solidFill>
                <a:latin typeface="Times New Roman" panose="02020603050405020304" charset="0"/>
                <a:cs typeface="Times New Roman" panose="02020603050405020304" charset="0"/>
              </a:rPr>
              <a:t>Qing Ju</a:t>
            </a:r>
            <a:r>
              <a:rPr lang="en-US" altLang="zh-CN" sz="2000">
                <a:solidFill>
                  <a:schemeClr val="tx1">
                    <a:lumMod val="85000"/>
                    <a:lumOff val="15000"/>
                  </a:schemeClr>
                </a:solidFill>
                <a:latin typeface="Times New Roman" panose="02020603050405020304" charset="0"/>
                <a:cs typeface="Times New Roman" panose="02020603050405020304" charset="0"/>
              </a:rPr>
              <a:t>, Lihua Ren, Guoqiang Luan</a:t>
            </a:r>
            <a:endParaRPr lang="en-US" altLang="zh-CN" sz="2000">
              <a:solidFill>
                <a:schemeClr val="tx1">
                  <a:lumMod val="85000"/>
                  <a:lumOff val="15000"/>
                </a:schemeClr>
              </a:solidFill>
              <a:latin typeface="Times New Roman" panose="02020603050405020304" charset="0"/>
              <a:cs typeface="Times New Roman" panose="02020603050405020304" charset="0"/>
            </a:endParaRPr>
          </a:p>
          <a:p>
            <a:pPr algn="ctr"/>
            <a:r>
              <a:rPr lang="en-US" altLang="zh-CN" i="1">
                <a:solidFill>
                  <a:schemeClr val="tx1">
                    <a:lumMod val="85000"/>
                    <a:lumOff val="15000"/>
                  </a:schemeClr>
                </a:solidFill>
                <a:latin typeface="Times New Roman" panose="02020603050405020304" charset="0"/>
                <a:cs typeface="Times New Roman" panose="02020603050405020304" charset="0"/>
              </a:rPr>
              <a:t>School of Geosciences</a:t>
            </a:r>
            <a:endParaRPr lang="en-US" altLang="zh-CN" i="1">
              <a:solidFill>
                <a:schemeClr val="tx1">
                  <a:lumMod val="85000"/>
                  <a:lumOff val="15000"/>
                </a:schemeClr>
              </a:solidFill>
              <a:latin typeface="Times New Roman" panose="02020603050405020304" charset="0"/>
              <a:cs typeface="Times New Roman" panose="02020603050405020304" charset="0"/>
            </a:endParaRPr>
          </a:p>
          <a:p>
            <a:pPr algn="ctr"/>
            <a:r>
              <a:rPr lang="en-US" altLang="zh-CN" i="1">
                <a:solidFill>
                  <a:schemeClr val="tx1">
                    <a:lumMod val="85000"/>
                    <a:lumOff val="15000"/>
                  </a:schemeClr>
                </a:solidFill>
                <a:latin typeface="Times New Roman" panose="02020603050405020304" charset="0"/>
                <a:cs typeface="Times New Roman" panose="02020603050405020304" charset="0"/>
              </a:rPr>
              <a:t>China University of Petroleum</a:t>
            </a:r>
            <a:endParaRPr lang="en-US" altLang="zh-CN" i="1">
              <a:solidFill>
                <a:schemeClr val="tx1">
                  <a:lumMod val="85000"/>
                  <a:lumOff val="15000"/>
                </a:schemeClr>
              </a:solidFill>
              <a:latin typeface="Times New Roman" panose="02020603050405020304" charset="0"/>
              <a:cs typeface="Times New Roman" panose="02020603050405020304" charset="0"/>
            </a:endParaRPr>
          </a:p>
        </p:txBody>
      </p: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7" name="图片 166" descr="图1 研究区构造位置、区块分布及地层柱状图"/>
          <p:cNvPicPr>
            <a:picLocks noChangeAspect="1"/>
          </p:cNvPicPr>
          <p:nvPr/>
        </p:nvPicPr>
        <p:blipFill>
          <a:blip r:embed="rId1"/>
          <a:stretch>
            <a:fillRect/>
          </a:stretch>
        </p:blipFill>
        <p:spPr>
          <a:xfrm>
            <a:off x="378460" y="1764030"/>
            <a:ext cx="6024245" cy="4626610"/>
          </a:xfrm>
          <a:prstGeom prst="rect">
            <a:avLst/>
          </a:prstGeom>
        </p:spPr>
      </p:pic>
      <p:sp>
        <p:nvSpPr>
          <p:cNvPr id="100" name="文本框 99"/>
          <p:cNvSpPr txBox="1"/>
          <p:nvPr/>
        </p:nvSpPr>
        <p:spPr>
          <a:xfrm>
            <a:off x="282575" y="766445"/>
            <a:ext cx="10978515" cy="1014730"/>
          </a:xfrm>
          <a:prstGeom prst="rect">
            <a:avLst/>
          </a:prstGeom>
          <a:noFill/>
          <a:ln w="9525">
            <a:noFill/>
          </a:ln>
        </p:spPr>
        <p:txBody>
          <a:bodyPr wrap="square">
            <a:spAutoFit/>
          </a:bodyPr>
          <a:p>
            <a:pPr marL="285750" indent="-285750">
              <a:buFont typeface="Arial" panose="020B0604020202020204" pitchFamily="34" charset="0"/>
              <a:buChar char="•"/>
            </a:pPr>
            <a:r>
              <a:rPr lang="en-US" sz="2000">
                <a:latin typeface="Times New Roman" panose="02020603050405020304" charset="0"/>
                <a:ea typeface="宋体" panose="02010600030101010101" pitchFamily="2" charset="-122"/>
              </a:rPr>
              <a:t>The Bozi-Dabei area is located in the northwestern margin of Kuqa Depression in the Tarim Basin, where Bashijiqike Formation and Baxigai Formation of the Lower Cretaceous are held by multiple uplifts, which leads to the possibility of multiple provenances. </a:t>
            </a:r>
            <a:endParaRPr lang="en-US" sz="2000">
              <a:latin typeface="Times New Roman" panose="02020603050405020304" charset="0"/>
              <a:ea typeface="宋体" panose="02010600030101010101" pitchFamily="2" charset="-122"/>
            </a:endParaRPr>
          </a:p>
        </p:txBody>
      </p:sp>
      <p:sp>
        <p:nvSpPr>
          <p:cNvPr id="139" name="文本框 138"/>
          <p:cNvSpPr txBox="1"/>
          <p:nvPr/>
        </p:nvSpPr>
        <p:spPr>
          <a:xfrm>
            <a:off x="825500" y="6245860"/>
            <a:ext cx="4580255" cy="583565"/>
          </a:xfrm>
          <a:prstGeom prst="rect">
            <a:avLst/>
          </a:prstGeom>
          <a:noFill/>
        </p:spPr>
        <p:txBody>
          <a:bodyPr wrap="square" rtlCol="0" anchor="t">
            <a:spAutoFit/>
          </a:bodyPr>
          <a:p>
            <a:pPr algn="ctr">
              <a:buClrTx/>
              <a:buSzTx/>
              <a:buFontTx/>
            </a:pPr>
            <a:r>
              <a:rPr lang="zh-CN" altLang="en-US" sz="1600">
                <a:latin typeface="Times New Roman" panose="02020603050405020304" charset="0"/>
                <a:cs typeface="Times New Roman" panose="02020603050405020304" charset="0"/>
                <a:sym typeface="+mn-ea"/>
              </a:rPr>
              <a:t>Structural and stratigraphic development map </a:t>
            </a:r>
            <a:endParaRPr lang="zh-CN" altLang="en-US" sz="1600">
              <a:latin typeface="Times New Roman" panose="02020603050405020304" charset="0"/>
              <a:cs typeface="Times New Roman" panose="02020603050405020304" charset="0"/>
              <a:sym typeface="+mn-ea"/>
            </a:endParaRPr>
          </a:p>
          <a:p>
            <a:pPr algn="ctr">
              <a:buClrTx/>
              <a:buSzTx/>
              <a:buFontTx/>
            </a:pPr>
            <a:r>
              <a:rPr lang="zh-CN" altLang="en-US" sz="1600">
                <a:latin typeface="Times New Roman" panose="02020603050405020304" charset="0"/>
                <a:cs typeface="Times New Roman" panose="02020603050405020304" charset="0"/>
                <a:sym typeface="+mn-ea"/>
              </a:rPr>
              <a:t>of Bozi-Dabei area</a:t>
            </a:r>
            <a:endParaRPr lang="zh-CN" altLang="en-US" sz="1600">
              <a:latin typeface="Times New Roman" panose="02020603050405020304" charset="0"/>
              <a:cs typeface="Times New Roman" panose="02020603050405020304" charset="0"/>
              <a:sym typeface="+mn-ea"/>
            </a:endParaRPr>
          </a:p>
        </p:txBody>
      </p:sp>
      <p:grpSp>
        <p:nvGrpSpPr>
          <p:cNvPr id="160" name="组合 159"/>
          <p:cNvGrpSpPr/>
          <p:nvPr/>
        </p:nvGrpSpPr>
        <p:grpSpPr>
          <a:xfrm>
            <a:off x="378203" y="3512586"/>
            <a:ext cx="2448576" cy="2258589"/>
            <a:chOff x="46" y="4623"/>
            <a:chExt cx="2746" cy="2533"/>
          </a:xfrm>
        </p:grpSpPr>
        <p:sp>
          <p:nvSpPr>
            <p:cNvPr id="150" name="下箭头 149"/>
            <p:cNvSpPr/>
            <p:nvPr/>
          </p:nvSpPr>
          <p:spPr>
            <a:xfrm rot="20340000">
              <a:off x="1317" y="4929"/>
              <a:ext cx="240" cy="340"/>
            </a:xfrm>
            <a:prstGeom prst="downArrow">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51" name="下箭头 150"/>
            <p:cNvSpPr/>
            <p:nvPr/>
          </p:nvSpPr>
          <p:spPr>
            <a:xfrm rot="1260000" flipV="1">
              <a:off x="971" y="6497"/>
              <a:ext cx="240" cy="340"/>
            </a:xfrm>
            <a:prstGeom prst="downArrow">
              <a:avLst/>
            </a:prstGeom>
          </p:spPr>
          <p:style>
            <a:lnRef idx="0">
              <a:srgbClr val="FFFFFF"/>
            </a:lnRef>
            <a:fillRef idx="1">
              <a:schemeClr val="accent2"/>
            </a:fillRef>
            <a:effectRef idx="0">
              <a:srgbClr val="FFFFFF"/>
            </a:effectRef>
            <a:fontRef idx="minor">
              <a:schemeClr val="lt1"/>
            </a:fontRef>
          </p:style>
          <p:txBody>
            <a:bodyPr rtlCol="0" anchor="ctr"/>
            <a:p>
              <a:pPr algn="ctr"/>
              <a:endParaRPr lang="zh-CN" altLang="en-US"/>
            </a:p>
          </p:txBody>
        </p:sp>
        <p:sp>
          <p:nvSpPr>
            <p:cNvPr id="153" name="文本框 152"/>
            <p:cNvSpPr txBox="1"/>
            <p:nvPr/>
          </p:nvSpPr>
          <p:spPr>
            <a:xfrm>
              <a:off x="46" y="4623"/>
              <a:ext cx="2746" cy="344"/>
            </a:xfrm>
            <a:prstGeom prst="rect">
              <a:avLst/>
            </a:prstGeom>
            <a:noFill/>
          </p:spPr>
          <p:txBody>
            <a:bodyPr wrap="square" rtlCol="0">
              <a:spAutoFit/>
            </a:bodyPr>
            <a:p>
              <a:pPr lvl="0" algn="ctr">
                <a:buClrTx/>
                <a:buSzTx/>
                <a:buFontTx/>
              </a:pPr>
              <a:r>
                <a:rPr lang="zh-CN" altLang="en-US" sz="1400">
                  <a:latin typeface="Times New Roman" panose="02020603050405020304" charset="0"/>
                  <a:cs typeface="Times New Roman" panose="02020603050405020304" charset="0"/>
                  <a:sym typeface="+mn-ea"/>
                </a:rPr>
                <a:t>South Tianshan </a:t>
              </a:r>
              <a:r>
                <a:rPr lang="en-US" altLang="zh-CN" sz="1400">
                  <a:latin typeface="Times New Roman" panose="02020603050405020304" charset="0"/>
                  <a:cs typeface="Times New Roman" panose="02020603050405020304" charset="0"/>
                  <a:sym typeface="+mn-ea"/>
                </a:rPr>
                <a:t>P</a:t>
              </a:r>
              <a:r>
                <a:rPr lang="zh-CN" altLang="en-US" sz="1400">
                  <a:latin typeface="Times New Roman" panose="02020603050405020304" charset="0"/>
                  <a:cs typeface="Times New Roman" panose="02020603050405020304" charset="0"/>
                  <a:sym typeface="+mn-ea"/>
                </a:rPr>
                <a:t>rovenance</a:t>
              </a:r>
              <a:endParaRPr lang="zh-CN" altLang="en-US" sz="1400">
                <a:latin typeface="Times New Roman" panose="02020603050405020304" charset="0"/>
                <a:cs typeface="Times New Roman" panose="02020603050405020304" charset="0"/>
                <a:sym typeface="+mn-ea"/>
              </a:endParaRPr>
            </a:p>
          </p:txBody>
        </p:sp>
        <p:sp>
          <p:nvSpPr>
            <p:cNvPr id="154" name="文本框 153"/>
            <p:cNvSpPr txBox="1"/>
            <p:nvPr/>
          </p:nvSpPr>
          <p:spPr>
            <a:xfrm>
              <a:off x="46" y="6812"/>
              <a:ext cx="2746" cy="344"/>
            </a:xfrm>
            <a:prstGeom prst="rect">
              <a:avLst/>
            </a:prstGeom>
            <a:noFill/>
          </p:spPr>
          <p:txBody>
            <a:bodyPr wrap="square" rtlCol="0">
              <a:spAutoFit/>
            </a:bodyPr>
            <a:p>
              <a:pPr lvl="0" algn="ctr">
                <a:buClrTx/>
                <a:buSzTx/>
                <a:buFontTx/>
              </a:pPr>
              <a:r>
                <a:rPr lang="zh-CN" altLang="en-US" sz="1400">
                  <a:latin typeface="Times New Roman" panose="02020603050405020304" charset="0"/>
                  <a:cs typeface="Times New Roman" panose="02020603050405020304" charset="0"/>
                  <a:sym typeface="+mn-ea"/>
                </a:rPr>
                <a:t>Wensu Uplift  </a:t>
              </a:r>
              <a:r>
                <a:rPr lang="en-US" altLang="zh-CN" sz="1400">
                  <a:latin typeface="Times New Roman" panose="02020603050405020304" charset="0"/>
                  <a:cs typeface="Times New Roman" panose="02020603050405020304" charset="0"/>
                  <a:sym typeface="+mn-ea"/>
                </a:rPr>
                <a:t>P</a:t>
              </a:r>
              <a:r>
                <a:rPr lang="zh-CN" altLang="en-US" sz="1400">
                  <a:latin typeface="Times New Roman" panose="02020603050405020304" charset="0"/>
                  <a:cs typeface="Times New Roman" panose="02020603050405020304" charset="0"/>
                  <a:sym typeface="+mn-ea"/>
                </a:rPr>
                <a:t>rovenance</a:t>
              </a:r>
              <a:endParaRPr lang="zh-CN" altLang="en-US" sz="1400">
                <a:latin typeface="Times New Roman" panose="02020603050405020304" charset="0"/>
                <a:cs typeface="Times New Roman" panose="02020603050405020304" charset="0"/>
                <a:sym typeface="+mn-ea"/>
              </a:endParaRPr>
            </a:p>
          </p:txBody>
        </p:sp>
      </p:grpSp>
      <p:pic>
        <p:nvPicPr>
          <p:cNvPr id="162" name="图片 161" descr="未标题-1"/>
          <p:cNvPicPr>
            <a:picLocks noChangeAspect="1"/>
          </p:cNvPicPr>
          <p:nvPr/>
        </p:nvPicPr>
        <p:blipFill>
          <a:blip r:embed="rId2"/>
          <a:stretch>
            <a:fillRect/>
          </a:stretch>
        </p:blipFill>
        <p:spPr>
          <a:xfrm>
            <a:off x="6971665" y="1612265"/>
            <a:ext cx="4741545" cy="4785995"/>
          </a:xfrm>
          <a:prstGeom prst="rect">
            <a:avLst/>
          </a:prstGeom>
        </p:spPr>
      </p:pic>
      <p:sp>
        <p:nvSpPr>
          <p:cNvPr id="163" name="文本框 162"/>
          <p:cNvSpPr txBox="1"/>
          <p:nvPr/>
        </p:nvSpPr>
        <p:spPr>
          <a:xfrm>
            <a:off x="7023100" y="6320155"/>
            <a:ext cx="4237990" cy="672465"/>
          </a:xfrm>
          <a:prstGeom prst="rect">
            <a:avLst/>
          </a:prstGeom>
          <a:noFill/>
        </p:spPr>
        <p:txBody>
          <a:bodyPr wrap="square" rtlCol="0" anchor="t">
            <a:noAutofit/>
          </a:bodyPr>
          <a:p>
            <a:pPr lvl="0" algn="ctr">
              <a:buClrTx/>
              <a:buSzTx/>
              <a:buFontTx/>
            </a:pPr>
            <a:r>
              <a:rPr lang="zh-CN" altLang="en-US" sz="1600">
                <a:latin typeface="Times New Roman" panose="02020603050405020304" charset="0"/>
                <a:cs typeface="Times New Roman" panose="02020603050405020304" charset="0"/>
                <a:sym typeface="+mn-ea"/>
              </a:rPr>
              <a:t>Mineral characteristics of different provenance</a:t>
            </a:r>
            <a:r>
              <a:rPr lang="zh-CN" altLang="en-US" sz="1600">
                <a:latin typeface="Times New Roman" panose="02020603050405020304" charset="0"/>
                <a:cs typeface="Times New Roman" panose="02020603050405020304" charset="0"/>
                <a:sym typeface="+mn-ea"/>
              </a:rPr>
              <a:t> in Kuqa Depressiom</a:t>
            </a:r>
            <a:endParaRPr lang="zh-CN" altLang="en-US" sz="1600">
              <a:latin typeface="Times New Roman" panose="02020603050405020304" charset="0"/>
              <a:cs typeface="Times New Roman" panose="02020603050405020304" charset="0"/>
              <a:sym typeface="+mn-ea"/>
            </a:endParaRPr>
          </a:p>
        </p:txBody>
      </p:sp>
      <p:sp>
        <p:nvSpPr>
          <p:cNvPr id="164" name="矩形 163"/>
          <p:cNvSpPr/>
          <p:nvPr/>
        </p:nvSpPr>
        <p:spPr>
          <a:xfrm flipV="1">
            <a:off x="378460" y="631508"/>
            <a:ext cx="2455863" cy="131763"/>
          </a:xfrm>
          <a:prstGeom prst="rect">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latin typeface="Times New Roman" panose="02020603050405020304" charset="0"/>
              <a:cs typeface="Times New Roman" panose="02020603050405020304" charset="0"/>
            </a:endParaRPr>
          </a:p>
        </p:txBody>
      </p:sp>
      <p:cxnSp>
        <p:nvCxnSpPr>
          <p:cNvPr id="165" name="直接连接符 164"/>
          <p:cNvCxnSpPr/>
          <p:nvPr/>
        </p:nvCxnSpPr>
        <p:spPr>
          <a:xfrm>
            <a:off x="378460" y="552450"/>
            <a:ext cx="4330700" cy="0"/>
          </a:xfrm>
          <a:prstGeom prst="line">
            <a:avLst/>
          </a:prstGeom>
          <a:ln>
            <a:solidFill>
              <a:srgbClr val="4C678E"/>
            </a:solidFill>
          </a:ln>
        </p:spPr>
        <p:style>
          <a:lnRef idx="1">
            <a:schemeClr val="accent1"/>
          </a:lnRef>
          <a:fillRef idx="0">
            <a:schemeClr val="accent1"/>
          </a:fillRef>
          <a:effectRef idx="0">
            <a:schemeClr val="accent1"/>
          </a:effectRef>
          <a:fontRef idx="minor">
            <a:schemeClr val="tx1"/>
          </a:fontRef>
        </p:style>
      </p:cxnSp>
      <p:sp>
        <p:nvSpPr>
          <p:cNvPr id="166" name="文本框 165"/>
          <p:cNvSpPr txBox="1"/>
          <p:nvPr/>
        </p:nvSpPr>
        <p:spPr>
          <a:xfrm>
            <a:off x="378460" y="10160"/>
            <a:ext cx="4064000" cy="583565"/>
          </a:xfrm>
          <a:prstGeom prst="rect">
            <a:avLst/>
          </a:prstGeom>
          <a:noFill/>
        </p:spPr>
        <p:txBody>
          <a:bodyPr wrap="square" rtlCol="0" anchor="t">
            <a:spAutoFit/>
          </a:bodyPr>
          <a:p>
            <a:pPr lvl="0" algn="l">
              <a:buClrTx/>
              <a:buSzTx/>
              <a:buFontTx/>
            </a:pPr>
            <a:r>
              <a:rPr lang="zh-CN" altLang="en-US" sz="3200" b="1">
                <a:latin typeface="Times New Roman" panose="02020603050405020304" charset="0"/>
                <a:cs typeface="Times New Roman" panose="02020603050405020304" charset="0"/>
                <a:sym typeface="+mn-ea"/>
              </a:rPr>
              <a:t>Research area</a:t>
            </a:r>
            <a:endParaRPr lang="zh-CN" altLang="en-US" sz="3200" b="1">
              <a:latin typeface="Times New Roman" panose="02020603050405020304" charset="0"/>
              <a:cs typeface="Times New Roman" panose="0202060305040502030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4" name="图片 133"/>
          <p:cNvPicPr>
            <a:picLocks noChangeAspect="1"/>
          </p:cNvPicPr>
          <p:nvPr/>
        </p:nvPicPr>
        <p:blipFill>
          <a:blip r:embed="rId1"/>
          <a:stretch>
            <a:fillRect/>
          </a:stretch>
        </p:blipFill>
        <p:spPr>
          <a:xfrm>
            <a:off x="3469640" y="3024505"/>
            <a:ext cx="2484701" cy="1620000"/>
          </a:xfrm>
          <a:prstGeom prst="rect">
            <a:avLst/>
          </a:prstGeom>
        </p:spPr>
      </p:pic>
      <p:pic>
        <p:nvPicPr>
          <p:cNvPr id="135" name="图片 134"/>
          <p:cNvPicPr>
            <a:picLocks noChangeAspect="1"/>
          </p:cNvPicPr>
          <p:nvPr/>
        </p:nvPicPr>
        <p:blipFill>
          <a:blip r:embed="rId2"/>
          <a:stretch>
            <a:fillRect/>
          </a:stretch>
        </p:blipFill>
        <p:spPr>
          <a:xfrm>
            <a:off x="3469640" y="4926965"/>
            <a:ext cx="2463158" cy="1620000"/>
          </a:xfrm>
          <a:prstGeom prst="rect">
            <a:avLst/>
          </a:prstGeom>
        </p:spPr>
      </p:pic>
      <p:pic>
        <p:nvPicPr>
          <p:cNvPr id="136" name="图片 135"/>
          <p:cNvPicPr>
            <a:picLocks noChangeAspect="1"/>
          </p:cNvPicPr>
          <p:nvPr/>
        </p:nvPicPr>
        <p:blipFill>
          <a:blip r:embed="rId3"/>
          <a:stretch>
            <a:fillRect/>
          </a:stretch>
        </p:blipFill>
        <p:spPr>
          <a:xfrm>
            <a:off x="1006475" y="3024505"/>
            <a:ext cx="2469405" cy="1620000"/>
          </a:xfrm>
          <a:prstGeom prst="rect">
            <a:avLst/>
          </a:prstGeom>
        </p:spPr>
      </p:pic>
      <p:pic>
        <p:nvPicPr>
          <p:cNvPr id="137" name="图片 136"/>
          <p:cNvPicPr>
            <a:picLocks noChangeAspect="1"/>
          </p:cNvPicPr>
          <p:nvPr/>
        </p:nvPicPr>
        <p:blipFill>
          <a:blip r:embed="rId4"/>
          <a:stretch>
            <a:fillRect/>
          </a:stretch>
        </p:blipFill>
        <p:spPr>
          <a:xfrm>
            <a:off x="1006475" y="4926965"/>
            <a:ext cx="2513563" cy="1620000"/>
          </a:xfrm>
          <a:prstGeom prst="rect">
            <a:avLst/>
          </a:prstGeom>
        </p:spPr>
      </p:pic>
      <p:sp>
        <p:nvSpPr>
          <p:cNvPr id="140" name="文本框 139"/>
          <p:cNvSpPr txBox="1"/>
          <p:nvPr/>
        </p:nvSpPr>
        <p:spPr>
          <a:xfrm>
            <a:off x="208915" y="5400675"/>
            <a:ext cx="1339850" cy="583565"/>
          </a:xfrm>
          <a:prstGeom prst="rect">
            <a:avLst/>
          </a:prstGeom>
          <a:noFill/>
          <a:ln w="19050">
            <a:solidFill>
              <a:schemeClr val="accent2"/>
            </a:solidFill>
          </a:ln>
        </p:spPr>
        <p:txBody>
          <a:bodyPr wrap="square" rtlCol="0" anchor="t">
            <a:spAutoFit/>
          </a:bodyPr>
          <a:p>
            <a:pPr algn="ctr">
              <a:buClrTx/>
              <a:buSzTx/>
              <a:buFontTx/>
            </a:pPr>
            <a:r>
              <a:rPr lang="zh-CN" altLang="en-US" sz="1600" b="1">
                <a:solidFill>
                  <a:schemeClr val="accent2">
                    <a:lumMod val="50000"/>
                  </a:schemeClr>
                </a:solidFill>
                <a:latin typeface="Times New Roman" panose="02020603050405020304" charset="0"/>
                <a:cs typeface="Times New Roman" panose="02020603050405020304" charset="0"/>
                <a:sym typeface="+mn-ea"/>
              </a:rPr>
              <a:t>Wensu Uplift </a:t>
            </a:r>
            <a:endParaRPr lang="zh-CN" altLang="en-US" sz="1600" b="1">
              <a:solidFill>
                <a:schemeClr val="accent2">
                  <a:lumMod val="50000"/>
                </a:schemeClr>
              </a:solidFill>
              <a:latin typeface="Times New Roman" panose="02020603050405020304" charset="0"/>
              <a:cs typeface="Times New Roman" panose="02020603050405020304" charset="0"/>
              <a:sym typeface="+mn-ea"/>
            </a:endParaRPr>
          </a:p>
          <a:p>
            <a:pPr algn="ctr">
              <a:buClrTx/>
              <a:buSzTx/>
              <a:buFontTx/>
            </a:pPr>
            <a:r>
              <a:rPr lang="en-US" altLang="zh-CN" sz="1600" b="1">
                <a:solidFill>
                  <a:schemeClr val="accent2">
                    <a:lumMod val="50000"/>
                  </a:schemeClr>
                </a:solidFill>
                <a:latin typeface="Times New Roman" panose="02020603050405020304" charset="0"/>
                <a:cs typeface="Times New Roman" panose="02020603050405020304" charset="0"/>
                <a:sym typeface="+mn-ea"/>
              </a:rPr>
              <a:t>P</a:t>
            </a:r>
            <a:r>
              <a:rPr lang="zh-CN" altLang="en-US" sz="1600" b="1">
                <a:solidFill>
                  <a:schemeClr val="accent2">
                    <a:lumMod val="50000"/>
                  </a:schemeClr>
                </a:solidFill>
                <a:latin typeface="Times New Roman" panose="02020603050405020304" charset="0"/>
                <a:cs typeface="Times New Roman" panose="02020603050405020304" charset="0"/>
                <a:sym typeface="+mn-ea"/>
              </a:rPr>
              <a:t>rovenance</a:t>
            </a:r>
            <a:endParaRPr lang="zh-CN" altLang="en-US" sz="1600" b="1">
              <a:solidFill>
                <a:schemeClr val="accent2">
                  <a:lumMod val="50000"/>
                </a:schemeClr>
              </a:solidFill>
              <a:latin typeface="Times New Roman" panose="02020603050405020304" charset="0"/>
              <a:cs typeface="Times New Roman" panose="02020603050405020304" charset="0"/>
              <a:sym typeface="+mn-ea"/>
            </a:endParaRPr>
          </a:p>
        </p:txBody>
      </p:sp>
      <p:sp>
        <p:nvSpPr>
          <p:cNvPr id="141" name="文本框 140"/>
          <p:cNvSpPr txBox="1"/>
          <p:nvPr/>
        </p:nvSpPr>
        <p:spPr>
          <a:xfrm>
            <a:off x="104140" y="3230880"/>
            <a:ext cx="1550035" cy="583565"/>
          </a:xfrm>
          <a:prstGeom prst="rect">
            <a:avLst/>
          </a:prstGeom>
          <a:noFill/>
          <a:ln w="19050">
            <a:solidFill>
              <a:schemeClr val="accent1"/>
            </a:solidFill>
          </a:ln>
        </p:spPr>
        <p:txBody>
          <a:bodyPr wrap="square" rtlCol="0" anchor="t">
            <a:spAutoFit/>
          </a:bodyPr>
          <a:p>
            <a:pPr algn="ctr">
              <a:buClrTx/>
              <a:buSzTx/>
              <a:buFontTx/>
            </a:pPr>
            <a:r>
              <a:rPr lang="zh-CN" altLang="en-US" sz="1600" b="1">
                <a:solidFill>
                  <a:schemeClr val="accent1">
                    <a:lumMod val="50000"/>
                  </a:schemeClr>
                </a:solidFill>
                <a:latin typeface="Times New Roman" panose="02020603050405020304" charset="0"/>
                <a:cs typeface="Times New Roman" panose="02020603050405020304" charset="0"/>
                <a:sym typeface="+mn-ea"/>
              </a:rPr>
              <a:t>South Tianshan </a:t>
            </a:r>
            <a:endParaRPr lang="zh-CN" altLang="en-US" sz="1600" b="1">
              <a:solidFill>
                <a:schemeClr val="accent1">
                  <a:lumMod val="50000"/>
                </a:schemeClr>
              </a:solidFill>
              <a:latin typeface="Times New Roman" panose="02020603050405020304" charset="0"/>
              <a:cs typeface="Times New Roman" panose="02020603050405020304" charset="0"/>
              <a:sym typeface="+mn-ea"/>
            </a:endParaRPr>
          </a:p>
          <a:p>
            <a:pPr algn="ctr">
              <a:buClrTx/>
              <a:buSzTx/>
              <a:buFontTx/>
            </a:pPr>
            <a:r>
              <a:rPr lang="en-US" altLang="zh-CN" sz="1600" b="1">
                <a:solidFill>
                  <a:schemeClr val="accent1">
                    <a:lumMod val="50000"/>
                  </a:schemeClr>
                </a:solidFill>
                <a:latin typeface="Times New Roman" panose="02020603050405020304" charset="0"/>
                <a:cs typeface="Times New Roman" panose="02020603050405020304" charset="0"/>
                <a:sym typeface="+mn-ea"/>
              </a:rPr>
              <a:t>P</a:t>
            </a:r>
            <a:r>
              <a:rPr lang="zh-CN" altLang="en-US" sz="1600" b="1">
                <a:solidFill>
                  <a:schemeClr val="accent1">
                    <a:lumMod val="50000"/>
                  </a:schemeClr>
                </a:solidFill>
                <a:latin typeface="Times New Roman" panose="02020603050405020304" charset="0"/>
                <a:cs typeface="Times New Roman" panose="02020603050405020304" charset="0"/>
                <a:sym typeface="+mn-ea"/>
              </a:rPr>
              <a:t>rovenance</a:t>
            </a:r>
            <a:endParaRPr lang="zh-CN" altLang="en-US" sz="1600" b="1">
              <a:solidFill>
                <a:schemeClr val="accent1">
                  <a:lumMod val="50000"/>
                </a:schemeClr>
              </a:solidFill>
              <a:latin typeface="Times New Roman" panose="02020603050405020304" charset="0"/>
              <a:cs typeface="Times New Roman" panose="02020603050405020304" charset="0"/>
              <a:sym typeface="+mn-ea"/>
            </a:endParaRPr>
          </a:p>
        </p:txBody>
      </p:sp>
      <p:sp>
        <p:nvSpPr>
          <p:cNvPr id="2" name="文本框 1"/>
          <p:cNvSpPr txBox="1"/>
          <p:nvPr/>
        </p:nvSpPr>
        <p:spPr>
          <a:xfrm>
            <a:off x="282575" y="766445"/>
            <a:ext cx="10978515" cy="2245360"/>
          </a:xfrm>
          <a:prstGeom prst="rect">
            <a:avLst/>
          </a:prstGeom>
          <a:noFill/>
          <a:ln w="9525">
            <a:noFill/>
          </a:ln>
        </p:spPr>
        <p:txBody>
          <a:bodyPr wrap="square">
            <a:spAutoFit/>
          </a:bodyPr>
          <a:p>
            <a:pPr marL="285750" indent="-285750">
              <a:buFont typeface="Arial" panose="020B0604020202020204" pitchFamily="34" charset="0"/>
              <a:buChar char="•"/>
            </a:pPr>
            <a:r>
              <a:rPr lang="en-US" sz="2000">
                <a:latin typeface="Times New Roman" panose="02020603050405020304" charset="0"/>
                <a:ea typeface="宋体" panose="02010600030101010101" pitchFamily="2" charset="-122"/>
              </a:rPr>
              <a:t>We identify the sediment provenance combining proportion of stratum lithology, rock and mineral compositions, and heavy mineral combination characteristic.</a:t>
            </a:r>
            <a:endParaRPr lang="en-US" sz="2000">
              <a:latin typeface="Times New Roman" panose="02020603050405020304" charset="0"/>
              <a:ea typeface="宋体" panose="02010600030101010101" pitchFamily="2" charset="-122"/>
            </a:endParaRPr>
          </a:p>
          <a:p>
            <a:pPr marL="285750" indent="-285750">
              <a:buFont typeface="Arial" panose="020B0604020202020204" pitchFamily="34" charset="0"/>
              <a:buChar char="•"/>
            </a:pPr>
            <a:r>
              <a:rPr lang="en-US" sz="2000">
                <a:latin typeface="Times New Roman" panose="02020603050405020304" charset="0"/>
                <a:ea typeface="宋体" panose="02010600030101010101" pitchFamily="2" charset="-122"/>
              </a:rPr>
              <a:t>An overall decreasing trend of the ratio between sandstone and stratum thickness from north to south.</a:t>
            </a:r>
            <a:endParaRPr lang="en-US" sz="2000">
              <a:latin typeface="Times New Roman" panose="02020603050405020304" charset="0"/>
              <a:ea typeface="宋体" panose="02010600030101010101" pitchFamily="2" charset="-122"/>
            </a:endParaRPr>
          </a:p>
          <a:p>
            <a:pPr marL="285750" indent="-285750">
              <a:buFont typeface="Arial" panose="020B0604020202020204" pitchFamily="34" charset="0"/>
              <a:buChar char="•"/>
            </a:pPr>
            <a:r>
              <a:rPr lang="en-US" sz="2000">
                <a:latin typeface="Times New Roman" panose="02020603050405020304" charset="0"/>
                <a:ea typeface="宋体" panose="02010600030101010101" pitchFamily="2" charset="-122"/>
              </a:rPr>
              <a:t>According to the petrologic and mineralogical data of sandstone composition, detritus component, and heavy minerals, there is a certain regular variation from the northwest and northeast of the study area to the central location, such as the increasing proportion of quartz, metamorphic debris, and stable heavy minerals like garnet.</a:t>
            </a:r>
            <a:endParaRPr lang="en-US" sz="2000">
              <a:latin typeface="Times New Roman" panose="02020603050405020304" charset="0"/>
              <a:ea typeface="宋体" panose="02010600030101010101" pitchFamily="2" charset="-122"/>
            </a:endParaRPr>
          </a:p>
        </p:txBody>
      </p:sp>
      <p:sp>
        <p:nvSpPr>
          <p:cNvPr id="164" name="矩形 163"/>
          <p:cNvSpPr/>
          <p:nvPr/>
        </p:nvSpPr>
        <p:spPr>
          <a:xfrm flipV="1">
            <a:off x="378460" y="631508"/>
            <a:ext cx="2455863" cy="131763"/>
          </a:xfrm>
          <a:prstGeom prst="rect">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latin typeface="Times New Roman" panose="02020603050405020304" charset="0"/>
              <a:cs typeface="Times New Roman" panose="02020603050405020304" charset="0"/>
            </a:endParaRPr>
          </a:p>
        </p:txBody>
      </p:sp>
      <p:cxnSp>
        <p:nvCxnSpPr>
          <p:cNvPr id="165" name="直接连接符 164"/>
          <p:cNvCxnSpPr/>
          <p:nvPr/>
        </p:nvCxnSpPr>
        <p:spPr>
          <a:xfrm>
            <a:off x="378460" y="552450"/>
            <a:ext cx="10530840" cy="0"/>
          </a:xfrm>
          <a:prstGeom prst="line">
            <a:avLst/>
          </a:prstGeom>
          <a:ln>
            <a:solidFill>
              <a:srgbClr val="4C678E"/>
            </a:solidFill>
          </a:ln>
        </p:spPr>
        <p:style>
          <a:lnRef idx="1">
            <a:schemeClr val="accent1"/>
          </a:lnRef>
          <a:fillRef idx="0">
            <a:schemeClr val="accent1"/>
          </a:fillRef>
          <a:effectRef idx="0">
            <a:schemeClr val="accent1"/>
          </a:effectRef>
          <a:fontRef idx="minor">
            <a:schemeClr val="tx1"/>
          </a:fontRef>
        </p:style>
      </p:cxnSp>
      <p:sp>
        <p:nvSpPr>
          <p:cNvPr id="166" name="文本框 165"/>
          <p:cNvSpPr txBox="1"/>
          <p:nvPr/>
        </p:nvSpPr>
        <p:spPr>
          <a:xfrm>
            <a:off x="378460" y="10160"/>
            <a:ext cx="11172825" cy="583565"/>
          </a:xfrm>
          <a:prstGeom prst="rect">
            <a:avLst/>
          </a:prstGeom>
          <a:noFill/>
        </p:spPr>
        <p:txBody>
          <a:bodyPr wrap="square" rtlCol="0" anchor="t">
            <a:spAutoFit/>
          </a:bodyPr>
          <a:p>
            <a:pPr lvl="0" algn="l">
              <a:buClrTx/>
              <a:buSzTx/>
              <a:buFontTx/>
            </a:pPr>
            <a:r>
              <a:rPr lang="en-US" altLang="zh-CN" sz="3200" b="1">
                <a:latin typeface="Times New Roman" panose="02020603050405020304" charset="0"/>
                <a:cs typeface="Times New Roman" panose="02020603050405020304" charset="0"/>
                <a:sym typeface="+mn-ea"/>
              </a:rPr>
              <a:t>S</a:t>
            </a:r>
            <a:r>
              <a:rPr lang="zh-CN" altLang="en-US" sz="3200" b="1">
                <a:latin typeface="Times New Roman" panose="02020603050405020304" charset="0"/>
                <a:cs typeface="Times New Roman" panose="02020603050405020304" charset="0"/>
                <a:sym typeface="+mn-ea"/>
              </a:rPr>
              <a:t>tratigraphic lithology proportions</a:t>
            </a:r>
            <a:r>
              <a:rPr lang="en-US" altLang="zh-CN" sz="3200" b="1">
                <a:latin typeface="Times New Roman" panose="02020603050405020304" charset="0"/>
                <a:cs typeface="Times New Roman" panose="02020603050405020304" charset="0"/>
                <a:sym typeface="+mn-ea"/>
              </a:rPr>
              <a:t> &amp; M</a:t>
            </a:r>
            <a:r>
              <a:rPr lang="zh-CN" altLang="en-US" sz="3200" b="1">
                <a:latin typeface="Times New Roman" panose="02020603050405020304" charset="0"/>
                <a:cs typeface="Times New Roman" panose="02020603050405020304" charset="0"/>
                <a:sym typeface="+mn-ea"/>
              </a:rPr>
              <a:t>ineral composition</a:t>
            </a:r>
            <a:endParaRPr lang="zh-CN" altLang="en-US" sz="3200" b="1">
              <a:latin typeface="Times New Roman" panose="02020603050405020304" charset="0"/>
              <a:cs typeface="Times New Roman" panose="02020603050405020304" charset="0"/>
              <a:sym typeface="+mn-ea"/>
            </a:endParaRPr>
          </a:p>
        </p:txBody>
      </p:sp>
      <p:pic>
        <p:nvPicPr>
          <p:cNvPr id="3" name="图片 2" descr="K1bs2-研究区砂岩组分扇形图"/>
          <p:cNvPicPr>
            <a:picLocks noChangeAspect="1"/>
          </p:cNvPicPr>
          <p:nvPr/>
        </p:nvPicPr>
        <p:blipFill>
          <a:blip r:embed="rId5"/>
          <a:srcRect l="18328" r="20104"/>
          <a:stretch>
            <a:fillRect/>
          </a:stretch>
        </p:blipFill>
        <p:spPr>
          <a:xfrm>
            <a:off x="7550785" y="2660650"/>
            <a:ext cx="4573905" cy="3615055"/>
          </a:xfrm>
          <a:prstGeom prst="rect">
            <a:avLst/>
          </a:prstGeom>
        </p:spPr>
      </p:pic>
      <p:grpSp>
        <p:nvGrpSpPr>
          <p:cNvPr id="149" name="组合 148"/>
          <p:cNvGrpSpPr>
            <a:grpSpLocks noChangeAspect="1"/>
          </p:cNvGrpSpPr>
          <p:nvPr/>
        </p:nvGrpSpPr>
        <p:grpSpPr>
          <a:xfrm>
            <a:off x="5766753" y="4926965"/>
            <a:ext cx="1620000" cy="1324421"/>
            <a:chOff x="7679" y="8468"/>
            <a:chExt cx="2280" cy="1864"/>
          </a:xfrm>
        </p:grpSpPr>
        <p:pic>
          <p:nvPicPr>
            <p:cNvPr id="48" name="图片 47"/>
            <p:cNvPicPr>
              <a:picLocks noChangeAspect="1"/>
            </p:cNvPicPr>
            <p:nvPr>
              <p:custDataLst>
                <p:tags r:id="rId6"/>
              </p:custDataLst>
            </p:nvPr>
          </p:nvPicPr>
          <p:blipFill>
            <a:blip r:embed="rId7"/>
            <a:stretch>
              <a:fillRect/>
            </a:stretch>
          </p:blipFill>
          <p:spPr>
            <a:xfrm>
              <a:off x="7679" y="8468"/>
              <a:ext cx="1111" cy="908"/>
            </a:xfrm>
            <a:prstGeom prst="rect">
              <a:avLst/>
            </a:prstGeom>
          </p:spPr>
        </p:pic>
        <p:pic>
          <p:nvPicPr>
            <p:cNvPr id="142" name="图片 141"/>
            <p:cNvPicPr>
              <a:picLocks noChangeAspect="1"/>
            </p:cNvPicPr>
            <p:nvPr>
              <p:custDataLst>
                <p:tags r:id="rId8"/>
              </p:custDataLst>
            </p:nvPr>
          </p:nvPicPr>
          <p:blipFill>
            <a:blip r:embed="rId9"/>
            <a:stretch>
              <a:fillRect/>
            </a:stretch>
          </p:blipFill>
          <p:spPr>
            <a:xfrm>
              <a:off x="8849" y="8468"/>
              <a:ext cx="1111" cy="908"/>
            </a:xfrm>
            <a:prstGeom prst="rect">
              <a:avLst/>
            </a:prstGeom>
          </p:spPr>
        </p:pic>
        <p:pic>
          <p:nvPicPr>
            <p:cNvPr id="143" name="图片 142"/>
            <p:cNvPicPr>
              <a:picLocks noChangeAspect="1"/>
            </p:cNvPicPr>
            <p:nvPr>
              <p:custDataLst>
                <p:tags r:id="rId10"/>
              </p:custDataLst>
            </p:nvPr>
          </p:nvPicPr>
          <p:blipFill>
            <a:blip r:embed="rId11"/>
            <a:stretch>
              <a:fillRect/>
            </a:stretch>
          </p:blipFill>
          <p:spPr>
            <a:xfrm>
              <a:off x="7679" y="9424"/>
              <a:ext cx="1111" cy="908"/>
            </a:xfrm>
            <a:prstGeom prst="rect">
              <a:avLst/>
            </a:prstGeom>
          </p:spPr>
        </p:pic>
        <p:pic>
          <p:nvPicPr>
            <p:cNvPr id="145" name="图片 144"/>
            <p:cNvPicPr>
              <a:picLocks noChangeAspect="1"/>
            </p:cNvPicPr>
            <p:nvPr/>
          </p:nvPicPr>
          <p:blipFill>
            <a:blip r:embed="rId12"/>
            <a:stretch>
              <a:fillRect/>
            </a:stretch>
          </p:blipFill>
          <p:spPr>
            <a:xfrm>
              <a:off x="8849" y="9424"/>
              <a:ext cx="1091" cy="908"/>
            </a:xfrm>
            <a:prstGeom prst="rect">
              <a:avLst/>
            </a:prstGeom>
          </p:spPr>
        </p:pic>
      </p:grpSp>
      <p:grpSp>
        <p:nvGrpSpPr>
          <p:cNvPr id="148" name="组合 147"/>
          <p:cNvGrpSpPr>
            <a:grpSpLocks noChangeAspect="1"/>
          </p:cNvGrpSpPr>
          <p:nvPr/>
        </p:nvGrpSpPr>
        <p:grpSpPr>
          <a:xfrm>
            <a:off x="5766753" y="3024505"/>
            <a:ext cx="1620000" cy="1322946"/>
            <a:chOff x="17500" y="8360"/>
            <a:chExt cx="2305" cy="1882"/>
          </a:xfrm>
        </p:grpSpPr>
        <p:pic>
          <p:nvPicPr>
            <p:cNvPr id="900" name="Picture 900"/>
            <p:cNvPicPr>
              <a:picLocks noChangeAspect="1"/>
            </p:cNvPicPr>
            <p:nvPr>
              <p:custDataLst>
                <p:tags r:id="rId13"/>
              </p:custDataLst>
            </p:nvPr>
          </p:nvPicPr>
          <p:blipFill>
            <a:blip r:embed="rId14"/>
            <a:stretch>
              <a:fillRect/>
            </a:stretch>
          </p:blipFill>
          <p:spPr>
            <a:xfrm>
              <a:off x="17500" y="8360"/>
              <a:ext cx="1133" cy="907"/>
            </a:xfrm>
            <a:prstGeom prst="rect">
              <a:avLst/>
            </a:prstGeom>
          </p:spPr>
        </p:pic>
        <p:pic>
          <p:nvPicPr>
            <p:cNvPr id="1133" name="Picture 1133"/>
            <p:cNvPicPr>
              <a:picLocks noChangeAspect="1"/>
            </p:cNvPicPr>
            <p:nvPr>
              <p:custDataLst>
                <p:tags r:id="rId15"/>
              </p:custDataLst>
            </p:nvPr>
          </p:nvPicPr>
          <p:blipFill>
            <a:blip r:embed="rId16"/>
            <a:stretch>
              <a:fillRect/>
            </a:stretch>
          </p:blipFill>
          <p:spPr>
            <a:xfrm>
              <a:off x="18683" y="8360"/>
              <a:ext cx="1122" cy="907"/>
            </a:xfrm>
            <a:prstGeom prst="rect">
              <a:avLst/>
            </a:prstGeom>
          </p:spPr>
        </p:pic>
        <p:pic>
          <p:nvPicPr>
            <p:cNvPr id="144" name="图片 143"/>
            <p:cNvPicPr>
              <a:picLocks noChangeAspect="1"/>
            </p:cNvPicPr>
            <p:nvPr/>
          </p:nvPicPr>
          <p:blipFill>
            <a:blip r:embed="rId17"/>
            <a:stretch>
              <a:fillRect/>
            </a:stretch>
          </p:blipFill>
          <p:spPr>
            <a:xfrm>
              <a:off x="17500" y="9336"/>
              <a:ext cx="1132" cy="907"/>
            </a:xfrm>
            <a:prstGeom prst="rect">
              <a:avLst/>
            </a:prstGeom>
          </p:spPr>
        </p:pic>
        <p:pic>
          <p:nvPicPr>
            <p:cNvPr id="147" name="图片 146"/>
            <p:cNvPicPr>
              <a:picLocks noChangeAspect="1"/>
            </p:cNvPicPr>
            <p:nvPr/>
          </p:nvPicPr>
          <p:blipFill>
            <a:blip r:embed="rId18"/>
            <a:stretch>
              <a:fillRect/>
            </a:stretch>
          </p:blipFill>
          <p:spPr>
            <a:xfrm>
              <a:off x="18683" y="9336"/>
              <a:ext cx="1122" cy="907"/>
            </a:xfrm>
            <a:prstGeom prst="rect">
              <a:avLst/>
            </a:prstGeom>
          </p:spPr>
        </p:pic>
      </p:grpSp>
      <p:sp>
        <p:nvSpPr>
          <p:cNvPr id="4" name="文本框 3"/>
          <p:cNvSpPr txBox="1"/>
          <p:nvPr/>
        </p:nvSpPr>
        <p:spPr>
          <a:xfrm>
            <a:off x="7950835" y="6305550"/>
            <a:ext cx="4064000" cy="583565"/>
          </a:xfrm>
          <a:prstGeom prst="rect">
            <a:avLst/>
          </a:prstGeom>
          <a:noFill/>
        </p:spPr>
        <p:txBody>
          <a:bodyPr wrap="square" rtlCol="0" anchor="t">
            <a:spAutoFit/>
          </a:bodyPr>
          <a:p>
            <a:pPr lvl="0" algn="ctr">
              <a:buClrTx/>
              <a:buSzTx/>
              <a:buFontTx/>
            </a:pPr>
            <a:r>
              <a:rPr lang="zh-CN" altLang="en-US" sz="1600">
                <a:latin typeface="Times New Roman" panose="02020603050405020304" charset="0"/>
                <a:cs typeface="Times New Roman" panose="02020603050405020304" charset="0"/>
                <a:sym typeface="+mn-ea"/>
              </a:rPr>
              <a:t>H</a:t>
            </a:r>
            <a:r>
              <a:rPr lang="zh-CN" altLang="en-US" sz="1600">
                <a:latin typeface="Times New Roman" panose="02020603050405020304" charset="0"/>
                <a:cs typeface="Times New Roman" panose="02020603050405020304" charset="0"/>
                <a:sym typeface="+mn-ea"/>
              </a:rPr>
              <a:t>eavy mineral combination characteristic</a:t>
            </a:r>
            <a:endParaRPr lang="zh-CN" altLang="en-US" sz="1600">
              <a:latin typeface="Times New Roman" panose="02020603050405020304" charset="0"/>
              <a:cs typeface="Times New Roman" panose="02020603050405020304" charset="0"/>
              <a:sym typeface="+mn-ea"/>
            </a:endParaRPr>
          </a:p>
          <a:p>
            <a:pPr lvl="0" algn="ctr">
              <a:buClrTx/>
              <a:buSzTx/>
              <a:buFontTx/>
            </a:pPr>
            <a:r>
              <a:rPr lang="en-US" altLang="zh-CN" sz="1600">
                <a:latin typeface="Times New Roman" panose="02020603050405020304" charset="0"/>
                <a:cs typeface="Times New Roman" panose="02020603050405020304" charset="0"/>
                <a:sym typeface="+mn-ea"/>
              </a:rPr>
              <a:t>&amp; Proportion of stratum lithology</a:t>
            </a:r>
            <a:endParaRPr lang="en-US" altLang="zh-CN" sz="1600">
              <a:latin typeface="Times New Roman" panose="02020603050405020304" charset="0"/>
              <a:cs typeface="Times New Roman" panose="02020603050405020304" charset="0"/>
              <a:sym typeface="+mn-ea"/>
            </a:endParaRPr>
          </a:p>
        </p:txBody>
      </p:sp>
      <p:sp>
        <p:nvSpPr>
          <p:cNvPr id="5" name="文本框 4"/>
          <p:cNvSpPr txBox="1"/>
          <p:nvPr/>
        </p:nvSpPr>
        <p:spPr>
          <a:xfrm>
            <a:off x="788035" y="6551930"/>
            <a:ext cx="6599555" cy="337185"/>
          </a:xfrm>
          <a:prstGeom prst="rect">
            <a:avLst/>
          </a:prstGeom>
          <a:noFill/>
        </p:spPr>
        <p:txBody>
          <a:bodyPr wrap="square" rtlCol="0" anchor="t">
            <a:spAutoFit/>
          </a:bodyPr>
          <a:p>
            <a:pPr lvl="0" algn="ctr">
              <a:buClrTx/>
              <a:buSzTx/>
              <a:buFontTx/>
            </a:pPr>
            <a:r>
              <a:rPr lang="en-US" altLang="zh-CN" sz="1600">
                <a:solidFill>
                  <a:schemeClr val="bg1">
                    <a:lumMod val="50000"/>
                  </a:schemeClr>
                </a:solidFill>
                <a:latin typeface="Times New Roman" panose="02020603050405020304" charset="0"/>
                <a:cs typeface="Times New Roman" panose="02020603050405020304" charset="0"/>
                <a:sym typeface="+mn-ea"/>
              </a:rPr>
              <a:t>R</a:t>
            </a:r>
            <a:r>
              <a:rPr lang="zh-CN" altLang="en-US" sz="1600">
                <a:solidFill>
                  <a:schemeClr val="bg1">
                    <a:lumMod val="50000"/>
                  </a:schemeClr>
                </a:solidFill>
                <a:latin typeface="Times New Roman" panose="02020603050405020304" charset="0"/>
                <a:cs typeface="Times New Roman" panose="02020603050405020304" charset="0"/>
                <a:sym typeface="+mn-ea"/>
              </a:rPr>
              <a:t>ock and mineral compositions</a:t>
            </a:r>
            <a:r>
              <a:rPr lang="en-US" altLang="zh-CN" sz="1600">
                <a:solidFill>
                  <a:schemeClr val="bg1">
                    <a:lumMod val="50000"/>
                  </a:schemeClr>
                </a:solidFill>
                <a:latin typeface="Times New Roman" panose="02020603050405020304" charset="0"/>
                <a:cs typeface="Times New Roman" panose="02020603050405020304" charset="0"/>
                <a:sym typeface="+mn-ea"/>
              </a:rPr>
              <a:t> of Wensu Uplift Provenance </a:t>
            </a:r>
            <a:endParaRPr lang="en-US" altLang="zh-CN" sz="1600">
              <a:solidFill>
                <a:schemeClr val="bg1">
                  <a:lumMod val="50000"/>
                </a:schemeClr>
              </a:solidFill>
              <a:latin typeface="Times New Roman" panose="02020603050405020304" charset="0"/>
              <a:cs typeface="Times New Roman" panose="02020603050405020304" charset="0"/>
              <a:sym typeface="+mn-ea"/>
            </a:endParaRPr>
          </a:p>
        </p:txBody>
      </p:sp>
      <p:sp>
        <p:nvSpPr>
          <p:cNvPr id="6" name="文本框 5"/>
          <p:cNvSpPr txBox="1"/>
          <p:nvPr/>
        </p:nvSpPr>
        <p:spPr>
          <a:xfrm>
            <a:off x="920115" y="4584700"/>
            <a:ext cx="6599555" cy="337185"/>
          </a:xfrm>
          <a:prstGeom prst="rect">
            <a:avLst/>
          </a:prstGeom>
          <a:noFill/>
        </p:spPr>
        <p:txBody>
          <a:bodyPr wrap="square" rtlCol="0" anchor="t">
            <a:spAutoFit/>
          </a:bodyPr>
          <a:p>
            <a:pPr lvl="0" algn="ctr">
              <a:buClrTx/>
              <a:buSzTx/>
              <a:buFontTx/>
            </a:pPr>
            <a:r>
              <a:rPr lang="en-US" altLang="zh-CN" sz="1600">
                <a:solidFill>
                  <a:schemeClr val="bg1">
                    <a:lumMod val="50000"/>
                  </a:schemeClr>
                </a:solidFill>
                <a:latin typeface="Times New Roman" panose="02020603050405020304" charset="0"/>
                <a:cs typeface="Times New Roman" panose="02020603050405020304" charset="0"/>
                <a:sym typeface="+mn-ea"/>
              </a:rPr>
              <a:t>R</a:t>
            </a:r>
            <a:r>
              <a:rPr lang="zh-CN" altLang="en-US" sz="1600">
                <a:solidFill>
                  <a:schemeClr val="bg1">
                    <a:lumMod val="50000"/>
                  </a:schemeClr>
                </a:solidFill>
                <a:latin typeface="Times New Roman" panose="02020603050405020304" charset="0"/>
                <a:cs typeface="Times New Roman" panose="02020603050405020304" charset="0"/>
                <a:sym typeface="+mn-ea"/>
              </a:rPr>
              <a:t>ock and mineral compositions</a:t>
            </a:r>
            <a:r>
              <a:rPr lang="en-US" altLang="zh-CN" sz="1600">
                <a:solidFill>
                  <a:schemeClr val="bg1">
                    <a:lumMod val="50000"/>
                  </a:schemeClr>
                </a:solidFill>
                <a:latin typeface="Times New Roman" panose="02020603050405020304" charset="0"/>
                <a:cs typeface="Times New Roman" panose="02020603050405020304" charset="0"/>
                <a:sym typeface="+mn-ea"/>
              </a:rPr>
              <a:t> of South Tianshan Provenance</a:t>
            </a:r>
            <a:endParaRPr lang="en-US" altLang="zh-CN" sz="1600">
              <a:solidFill>
                <a:schemeClr val="bg1">
                  <a:lumMod val="50000"/>
                </a:schemeClr>
              </a:solidFill>
              <a:latin typeface="Times New Roman" panose="02020603050405020304" charset="0"/>
              <a:cs typeface="Times New Roman" panose="02020603050405020304" charset="0"/>
              <a:sym typeface="+mn-ea"/>
            </a:endParaRPr>
          </a:p>
        </p:txBody>
      </p:sp>
      <p:sp>
        <p:nvSpPr>
          <p:cNvPr id="7" name="文本框 6"/>
          <p:cNvSpPr txBox="1"/>
          <p:nvPr/>
        </p:nvSpPr>
        <p:spPr>
          <a:xfrm>
            <a:off x="7697470" y="2675890"/>
            <a:ext cx="2628900" cy="337185"/>
          </a:xfrm>
          <a:prstGeom prst="rect">
            <a:avLst/>
          </a:prstGeom>
          <a:noFill/>
        </p:spPr>
        <p:txBody>
          <a:bodyPr wrap="square" rtlCol="0" anchor="t">
            <a:spAutoFit/>
          </a:bodyPr>
          <a:p>
            <a:pPr lvl="0" algn="ctr">
              <a:buClrTx/>
              <a:buSzTx/>
              <a:buFontTx/>
            </a:pPr>
            <a:r>
              <a:rPr lang="en-US" altLang="zh-CN" sz="1600">
                <a:latin typeface="Times New Roman" panose="02020603050405020304" charset="0"/>
                <a:cs typeface="Times New Roman" panose="02020603050405020304" charset="0"/>
                <a:sym typeface="+mn-ea"/>
              </a:rPr>
              <a:t>Bashijiqike Formation</a:t>
            </a:r>
            <a:endParaRPr lang="en-US" altLang="zh-CN" sz="1600">
              <a:latin typeface="Times New Roman" panose="02020603050405020304" charset="0"/>
              <a:cs typeface="Times New Roman" panose="0202060305040502030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 name="图片 37" descr="水流方向"/>
          <p:cNvPicPr>
            <a:picLocks noChangeAspect="1"/>
          </p:cNvPicPr>
          <p:nvPr/>
        </p:nvPicPr>
        <p:blipFill>
          <a:blip r:embed="rId1"/>
          <a:srcRect r="49938"/>
          <a:stretch>
            <a:fillRect/>
          </a:stretch>
        </p:blipFill>
        <p:spPr>
          <a:xfrm>
            <a:off x="708660" y="2272030"/>
            <a:ext cx="4853940" cy="4586605"/>
          </a:xfrm>
          <a:prstGeom prst="rect">
            <a:avLst/>
          </a:prstGeom>
        </p:spPr>
      </p:pic>
      <p:sp>
        <p:nvSpPr>
          <p:cNvPr id="100" name="文本框 99"/>
          <p:cNvSpPr txBox="1"/>
          <p:nvPr/>
        </p:nvSpPr>
        <p:spPr>
          <a:xfrm>
            <a:off x="266700" y="873125"/>
            <a:ext cx="10978515" cy="1014730"/>
          </a:xfrm>
          <a:prstGeom prst="rect">
            <a:avLst/>
          </a:prstGeom>
          <a:noFill/>
          <a:ln w="9525">
            <a:noFill/>
          </a:ln>
        </p:spPr>
        <p:txBody>
          <a:bodyPr wrap="square">
            <a:spAutoFit/>
          </a:bodyPr>
          <a:p>
            <a:pPr marL="285750" indent="-285750">
              <a:buFont typeface="Arial" panose="020B0604020202020204" pitchFamily="34" charset="0"/>
              <a:buChar char="•"/>
            </a:pPr>
            <a:r>
              <a:rPr lang="en-US" sz="2000">
                <a:latin typeface="Times New Roman" panose="02020603050405020304" charset="0"/>
                <a:ea typeface="宋体" panose="02010600030101010101" pitchFamily="2" charset="-122"/>
              </a:rPr>
              <a:t>Paleocurrent data indicate three paleocurrent directions: NNW-SSE direction in northeast; NNE-SSW direction in northwest; SW-NE direction in southwest - all consistent with three paleocurrent systems indicated by rock and mineral compositions. </a:t>
            </a:r>
            <a:endParaRPr lang="en-US" sz="2000">
              <a:latin typeface="Times New Roman" panose="02020603050405020304" charset="0"/>
              <a:ea typeface="宋体" panose="02010600030101010101" pitchFamily="2" charset="-122"/>
            </a:endParaRPr>
          </a:p>
        </p:txBody>
      </p:sp>
      <p:sp>
        <p:nvSpPr>
          <p:cNvPr id="19" name="矩形 18"/>
          <p:cNvSpPr/>
          <p:nvPr>
            <p:custDataLst>
              <p:tags r:id="rId2"/>
            </p:custDataLst>
          </p:nvPr>
        </p:nvSpPr>
        <p:spPr>
          <a:xfrm>
            <a:off x="6078855" y="1875155"/>
            <a:ext cx="4544060" cy="513080"/>
          </a:xfrm>
          <a:prstGeom prst="rect">
            <a:avLst/>
          </a:prstGeom>
        </p:spPr>
        <p:txBody>
          <a:bodyPr wrap="square" rtlCol="0">
            <a:noAutofit/>
            <a:extLst>
              <a:ext uri="{4A0BC546-FE56-4ADE-93B0-CB8AF2F6F144}">
                <wpsdc:textFrameExt xmlns:wpsdc="http://www.wps.cn/officeDocument/2022/drawingmlCustomData" type="text"/>
              </a:ext>
            </a:extLst>
          </a:bodyPr>
          <a:p>
            <a:pPr marR="0" lvl="0" indent="0" algn="ctr" defTabSz="914400" rtl="0" eaLnBrk="1" fontAlgn="auto" latinLnBrk="0" hangingPunct="1">
              <a:lnSpc>
                <a:spcPct val="125000"/>
              </a:lnSpc>
              <a:spcBef>
                <a:spcPts val="0"/>
              </a:spcBef>
              <a:spcAft>
                <a:spcPts val="0"/>
              </a:spcAft>
              <a:buClrTx/>
              <a:buSzTx/>
              <a:buNone/>
              <a:defRPr/>
            </a:pP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bx—K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bs3—K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bs2</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 current direction: S-N</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endParaRPr>
          </a:p>
        </p:txBody>
      </p:sp>
      <p:sp>
        <p:nvSpPr>
          <p:cNvPr id="36" name="矩形 35"/>
          <p:cNvSpPr/>
          <p:nvPr>
            <p:custDataLst>
              <p:tags r:id="rId3"/>
            </p:custDataLst>
          </p:nvPr>
        </p:nvSpPr>
        <p:spPr>
          <a:xfrm>
            <a:off x="708660" y="1875155"/>
            <a:ext cx="5128895" cy="513080"/>
          </a:xfrm>
          <a:prstGeom prst="rect">
            <a:avLst/>
          </a:prstGeom>
        </p:spPr>
        <p:txBody>
          <a:bodyPr wrap="square" rtlCol="0">
            <a:noAutofit/>
            <a:extLst>
              <a:ext uri="{4A0BC546-FE56-4ADE-93B0-CB8AF2F6F144}">
                <wpsdc:textFrameExt xmlns:wpsdc="http://www.wps.cn/officeDocument/2022/drawingmlCustomData" type="text"/>
              </a:ext>
            </a:extLst>
          </a:bodyPr>
          <a:p>
            <a:pPr marR="0" lvl="0" indent="0" algn="l" defTabSz="914400" rtl="0" eaLnBrk="1" fontAlgn="auto" latinLnBrk="0" hangingPunct="1">
              <a:lnSpc>
                <a:spcPct val="125000"/>
              </a:lnSpc>
              <a:spcBef>
                <a:spcPts val="0"/>
              </a:spcBef>
              <a:spcAft>
                <a:spcPts val="0"/>
              </a:spcAft>
              <a:buClrTx/>
              <a:buSzTx/>
              <a:buNone/>
              <a:defRPr/>
            </a:pP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bx—K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bs3—K</a:t>
            </a:r>
            <a:r>
              <a:rPr kumimoji="0" lang="zh-CN" altLang="en-US" sz="1400" b="1" i="0" u="none" strike="noStrike" kern="1200" cap="none" spc="0" normalizeH="0" baseline="-2500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1</a:t>
            </a:r>
            <a:r>
              <a:rPr kumimoji="0" lang="zh-CN" altLang="en-US"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bs2</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rPr>
              <a:t> current direction: NE-SE-NE</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charset="0"/>
              <a:ea typeface="微软雅黑" panose="020B0503020204020204" charset="-122"/>
              <a:cs typeface="Times New Roman" panose="02020603050405020304" charset="0"/>
              <a:sym typeface="+mn-ea"/>
            </a:endParaRPr>
          </a:p>
        </p:txBody>
      </p:sp>
      <p:sp>
        <p:nvSpPr>
          <p:cNvPr id="164" name="矩形 163"/>
          <p:cNvSpPr/>
          <p:nvPr/>
        </p:nvSpPr>
        <p:spPr>
          <a:xfrm flipV="1">
            <a:off x="378460" y="631508"/>
            <a:ext cx="2455863" cy="131763"/>
          </a:xfrm>
          <a:prstGeom prst="rect">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latin typeface="Times New Roman" panose="02020603050405020304" charset="0"/>
              <a:cs typeface="Times New Roman" panose="02020603050405020304" charset="0"/>
            </a:endParaRPr>
          </a:p>
        </p:txBody>
      </p:sp>
      <p:cxnSp>
        <p:nvCxnSpPr>
          <p:cNvPr id="165" name="直接连接符 164"/>
          <p:cNvCxnSpPr/>
          <p:nvPr/>
        </p:nvCxnSpPr>
        <p:spPr>
          <a:xfrm>
            <a:off x="378460" y="552450"/>
            <a:ext cx="10775315" cy="0"/>
          </a:xfrm>
          <a:prstGeom prst="line">
            <a:avLst/>
          </a:prstGeom>
          <a:ln>
            <a:solidFill>
              <a:srgbClr val="4C678E"/>
            </a:solidFill>
          </a:ln>
        </p:spPr>
        <p:style>
          <a:lnRef idx="1">
            <a:schemeClr val="accent1"/>
          </a:lnRef>
          <a:fillRef idx="0">
            <a:schemeClr val="accent1"/>
          </a:fillRef>
          <a:effectRef idx="0">
            <a:schemeClr val="accent1"/>
          </a:effectRef>
          <a:fontRef idx="minor">
            <a:schemeClr val="tx1"/>
          </a:fontRef>
        </p:style>
      </p:cxnSp>
      <p:sp>
        <p:nvSpPr>
          <p:cNvPr id="166" name="文本框 165"/>
          <p:cNvSpPr txBox="1"/>
          <p:nvPr/>
        </p:nvSpPr>
        <p:spPr>
          <a:xfrm>
            <a:off x="378460" y="10160"/>
            <a:ext cx="11439525" cy="583565"/>
          </a:xfrm>
          <a:prstGeom prst="rect">
            <a:avLst/>
          </a:prstGeom>
          <a:noFill/>
        </p:spPr>
        <p:txBody>
          <a:bodyPr wrap="square" rtlCol="0" anchor="t">
            <a:spAutoFit/>
          </a:bodyPr>
          <a:p>
            <a:pPr lvl="0" algn="l">
              <a:buClrTx/>
              <a:buSzTx/>
              <a:buFontTx/>
            </a:pPr>
            <a:r>
              <a:rPr lang="en-US" altLang="zh-CN" sz="3200" b="1">
                <a:latin typeface="Times New Roman" panose="02020603050405020304" charset="0"/>
                <a:cs typeface="Times New Roman" panose="02020603050405020304" charset="0"/>
                <a:sym typeface="+mn-ea"/>
              </a:rPr>
              <a:t>P</a:t>
            </a:r>
            <a:r>
              <a:rPr lang="zh-CN" altLang="en-US" sz="3200" b="1">
                <a:latin typeface="Times New Roman" panose="02020603050405020304" charset="0"/>
                <a:cs typeface="Times New Roman" panose="02020603050405020304" charset="0"/>
                <a:sym typeface="+mn-ea"/>
              </a:rPr>
              <a:t>aleocurrent direction interpreted by bedding dip direction</a:t>
            </a:r>
            <a:endParaRPr lang="zh-CN" altLang="en-US" sz="3200" b="1">
              <a:latin typeface="Times New Roman" panose="02020603050405020304" charset="0"/>
              <a:cs typeface="Times New Roman" panose="02020603050405020304" charset="0"/>
              <a:sym typeface="+mn-ea"/>
            </a:endParaRPr>
          </a:p>
        </p:txBody>
      </p:sp>
      <p:pic>
        <p:nvPicPr>
          <p:cNvPr id="2" name="图片 1" descr="水流方向"/>
          <p:cNvPicPr>
            <a:picLocks noChangeAspect="1"/>
          </p:cNvPicPr>
          <p:nvPr/>
        </p:nvPicPr>
        <p:blipFill>
          <a:blip r:embed="rId1"/>
          <a:srcRect l="50014"/>
          <a:stretch>
            <a:fillRect/>
          </a:stretch>
        </p:blipFill>
        <p:spPr>
          <a:xfrm>
            <a:off x="6078855" y="2271395"/>
            <a:ext cx="4846955" cy="45872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203835" y="2194560"/>
            <a:ext cx="12013565" cy="4660265"/>
            <a:chOff x="6310" y="6319"/>
            <a:chExt cx="11129" cy="4317"/>
          </a:xfrm>
        </p:grpSpPr>
        <p:grpSp>
          <p:nvGrpSpPr>
            <p:cNvPr id="4" name="组合 3"/>
            <p:cNvGrpSpPr/>
            <p:nvPr/>
          </p:nvGrpSpPr>
          <p:grpSpPr>
            <a:xfrm>
              <a:off x="6310" y="6319"/>
              <a:ext cx="5422" cy="4317"/>
              <a:chOff x="11875" y="1864"/>
              <a:chExt cx="5422" cy="4317"/>
            </a:xfrm>
          </p:grpSpPr>
          <p:pic>
            <p:nvPicPr>
              <p:cNvPr id="33" name="图片 32" descr="K1bs2-研究区砂岩组分扇形图"/>
              <p:cNvPicPr>
                <a:picLocks noChangeAspect="1"/>
              </p:cNvPicPr>
              <p:nvPr/>
            </p:nvPicPr>
            <p:blipFill>
              <a:blip r:embed="rId1"/>
              <a:stretch>
                <a:fillRect/>
              </a:stretch>
            </p:blipFill>
            <p:spPr>
              <a:xfrm>
                <a:off x="11875" y="1894"/>
                <a:ext cx="5422" cy="4287"/>
              </a:xfrm>
              <a:prstGeom prst="rect">
                <a:avLst/>
              </a:prstGeom>
            </p:spPr>
          </p:pic>
          <p:sp>
            <p:nvSpPr>
              <p:cNvPr id="30" name="文本框 29"/>
              <p:cNvSpPr txBox="1"/>
              <p:nvPr/>
            </p:nvSpPr>
            <p:spPr>
              <a:xfrm>
                <a:off x="11875" y="1864"/>
                <a:ext cx="5062" cy="598"/>
              </a:xfrm>
              <a:prstGeom prst="rect">
                <a:avLst/>
              </a:prstGeom>
              <a:noFill/>
            </p:spPr>
            <p:txBody>
              <a:bodyPr wrap="square" rtlCol="0" anchor="t">
                <a:spAutoFit/>
              </a:bodyPr>
              <a:p>
                <a:r>
                  <a:rPr lang="zh-CN" altLang="en-US">
                    <a:latin typeface="Times New Roman" panose="02020603050405020304" charset="0"/>
                    <a:cs typeface="Times New Roman" panose="02020603050405020304" charset="0"/>
                  </a:rPr>
                  <a:t>Prototype basin restoration map</a:t>
                </a:r>
                <a:r>
                  <a:rPr lang="en-US" altLang="zh-CN">
                    <a:latin typeface="Times New Roman" panose="02020603050405020304" charset="0"/>
                    <a:cs typeface="Times New Roman" panose="02020603050405020304" charset="0"/>
                  </a:rPr>
                  <a:t> </a:t>
                </a:r>
                <a:endParaRPr lang="en-US" altLang="zh-CN">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of Bashijiqike Formation</a:t>
                </a:r>
                <a:endParaRPr lang="en-US" altLang="zh-CN">
                  <a:latin typeface="Times New Roman" panose="02020603050405020304" charset="0"/>
                  <a:cs typeface="Times New Roman" panose="02020603050405020304" charset="0"/>
                </a:endParaRPr>
              </a:p>
            </p:txBody>
          </p:sp>
        </p:grpSp>
        <p:grpSp>
          <p:nvGrpSpPr>
            <p:cNvPr id="5" name="组合 4"/>
            <p:cNvGrpSpPr/>
            <p:nvPr/>
          </p:nvGrpSpPr>
          <p:grpSpPr>
            <a:xfrm>
              <a:off x="11732" y="6349"/>
              <a:ext cx="5707" cy="4287"/>
              <a:chOff x="11732" y="6349"/>
              <a:chExt cx="5707" cy="4287"/>
            </a:xfrm>
          </p:grpSpPr>
          <p:pic>
            <p:nvPicPr>
              <p:cNvPr id="34" name="图片 33" descr="K1bx2-研究区古水流特征图"/>
              <p:cNvPicPr>
                <a:picLocks noChangeAspect="1"/>
              </p:cNvPicPr>
              <p:nvPr/>
            </p:nvPicPr>
            <p:blipFill>
              <a:blip r:embed="rId2"/>
              <a:stretch>
                <a:fillRect/>
              </a:stretch>
            </p:blipFill>
            <p:spPr>
              <a:xfrm>
                <a:off x="11732" y="6349"/>
                <a:ext cx="5707" cy="4287"/>
              </a:xfrm>
              <a:prstGeom prst="rect">
                <a:avLst/>
              </a:prstGeom>
            </p:spPr>
          </p:pic>
          <p:sp>
            <p:nvSpPr>
              <p:cNvPr id="35" name="文本框 34"/>
              <p:cNvSpPr txBox="1"/>
              <p:nvPr/>
            </p:nvSpPr>
            <p:spPr>
              <a:xfrm>
                <a:off x="11875" y="6349"/>
                <a:ext cx="5062" cy="598"/>
              </a:xfrm>
              <a:prstGeom prst="rect">
                <a:avLst/>
              </a:prstGeom>
              <a:noFill/>
            </p:spPr>
            <p:txBody>
              <a:bodyPr wrap="square" rtlCol="0" anchor="t">
                <a:spAutoFit/>
              </a:bodyPr>
              <a:p>
                <a:r>
                  <a:rPr lang="zh-CN" altLang="en-US">
                    <a:latin typeface="Times New Roman" panose="02020603050405020304" charset="0"/>
                    <a:cs typeface="Times New Roman" panose="02020603050405020304" charset="0"/>
                  </a:rPr>
                  <a:t>Prototype basin restoration map</a:t>
                </a:r>
                <a:r>
                  <a:rPr lang="en-US" altLang="zh-CN">
                    <a:latin typeface="Times New Roman" panose="02020603050405020304" charset="0"/>
                    <a:cs typeface="Times New Roman" panose="02020603050405020304" charset="0"/>
                  </a:rPr>
                  <a:t> </a:t>
                </a:r>
                <a:endParaRPr lang="en-US" altLang="zh-CN">
                  <a:latin typeface="Times New Roman" panose="02020603050405020304" charset="0"/>
                  <a:cs typeface="Times New Roman" panose="02020603050405020304" charset="0"/>
                </a:endParaRPr>
              </a:p>
              <a:p>
                <a:r>
                  <a:rPr lang="en-US" altLang="zh-CN">
                    <a:latin typeface="Times New Roman" panose="02020603050405020304" charset="0"/>
                    <a:cs typeface="Times New Roman" panose="02020603050405020304" charset="0"/>
                  </a:rPr>
                  <a:t>Baxigai Formation</a:t>
                </a:r>
                <a:endParaRPr lang="en-US" altLang="zh-CN">
                  <a:latin typeface="Times New Roman" panose="02020603050405020304" charset="0"/>
                  <a:cs typeface="Times New Roman" panose="02020603050405020304" charset="0"/>
                </a:endParaRPr>
              </a:p>
            </p:txBody>
          </p:sp>
        </p:grpSp>
      </p:grpSp>
      <p:sp>
        <p:nvSpPr>
          <p:cNvPr id="7" name="文本框 6"/>
          <p:cNvSpPr txBox="1"/>
          <p:nvPr/>
        </p:nvSpPr>
        <p:spPr>
          <a:xfrm>
            <a:off x="267335" y="701040"/>
            <a:ext cx="11402060" cy="1630045"/>
          </a:xfrm>
          <a:prstGeom prst="rect">
            <a:avLst/>
          </a:prstGeom>
          <a:noFill/>
          <a:ln w="9525">
            <a:noFill/>
          </a:ln>
        </p:spPr>
        <p:txBody>
          <a:bodyPr wrap="square" rtlCol="0">
            <a:spAutoFit/>
          </a:bodyPr>
          <a:p>
            <a:pPr marL="285750" lvl="0" indent="-285750" algn="l">
              <a:buClrTx/>
              <a:buSzTx/>
              <a:buFont typeface="Arial" panose="020B0604020202020204" pitchFamily="34" charset="0"/>
              <a:buChar char="•"/>
            </a:pPr>
            <a:r>
              <a:rPr lang="en-US" sz="2000">
                <a:solidFill>
                  <a:schemeClr val="tx1"/>
                </a:solidFill>
                <a:latin typeface="Times New Roman" panose="02020603050405020304" charset="0"/>
                <a:ea typeface="宋体" panose="02010600030101010101" pitchFamily="2" charset="-122"/>
                <a:sym typeface="+mn-ea"/>
              </a:rPr>
              <a:t>S</a:t>
            </a:r>
            <a:r>
              <a:rPr lang="en-US" sz="2000">
                <a:solidFill>
                  <a:schemeClr val="tx1"/>
                </a:solidFill>
                <a:latin typeface="Times New Roman" panose="02020603050405020304" charset="0"/>
                <a:ea typeface="宋体" panose="02010600030101010101" pitchFamily="2" charset="-122"/>
                <a:sym typeface="+mn-ea"/>
              </a:rPr>
              <a:t>ediments originating from both South Tianshan and Wensu Uplift have been deposited into </a:t>
            </a:r>
            <a:r>
              <a:rPr lang="en-US" sz="2000" b="1">
                <a:solidFill>
                  <a:schemeClr val="tx1"/>
                </a:solidFill>
                <a:latin typeface="Times New Roman" panose="02020603050405020304" charset="0"/>
                <a:ea typeface="宋体" panose="02010600030101010101" pitchFamily="2" charset="-122"/>
                <a:sym typeface="+mn-ea"/>
              </a:rPr>
              <a:t>DFS</a:t>
            </a:r>
            <a:r>
              <a:rPr lang="en-US" sz="2000" b="1">
                <a:solidFill>
                  <a:schemeClr val="tx1"/>
                </a:solidFill>
                <a:latin typeface="Times New Roman" panose="02020603050405020304" charset="0"/>
                <a:ea typeface="宋体" panose="02010600030101010101" pitchFamily="2" charset="-122"/>
                <a:sym typeface="+mn-ea"/>
              </a:rPr>
              <a:t> </a:t>
            </a:r>
            <a:r>
              <a:rPr lang="en-US" sz="2000">
                <a:solidFill>
                  <a:schemeClr val="tx1"/>
                </a:solidFill>
                <a:latin typeface="Times New Roman" panose="02020603050405020304" charset="0"/>
                <a:ea typeface="宋体" panose="02010600030101010101" pitchFamily="2" charset="-122"/>
                <a:sym typeface="+mn-ea"/>
              </a:rPr>
              <a:t>(Distributive fluvial system)</a:t>
            </a:r>
            <a:r>
              <a:rPr lang="en-US" sz="2000">
                <a:solidFill>
                  <a:schemeClr val="tx1"/>
                </a:solidFill>
                <a:latin typeface="Times New Roman" panose="02020603050405020304" charset="0"/>
                <a:ea typeface="宋体" panose="02010600030101010101" pitchFamily="2" charset="-122"/>
                <a:sym typeface="+mn-ea"/>
              </a:rPr>
              <a:t> during sedimentary period.</a:t>
            </a:r>
            <a:endParaRPr lang="en-US" sz="2000">
              <a:solidFill>
                <a:schemeClr val="tx1"/>
              </a:solidFill>
              <a:latin typeface="Times New Roman" panose="02020603050405020304" charset="0"/>
              <a:ea typeface="宋体" panose="02010600030101010101" pitchFamily="2" charset="-122"/>
              <a:sym typeface="+mn-ea"/>
            </a:endParaRPr>
          </a:p>
          <a:p>
            <a:pPr marL="285750" lvl="0" indent="-285750" algn="l">
              <a:buClrTx/>
              <a:buSzTx/>
              <a:buFont typeface="Arial" panose="020B0604020202020204" pitchFamily="34" charset="0"/>
              <a:buChar char="•"/>
            </a:pPr>
            <a:r>
              <a:rPr lang="en-US" sz="2000">
                <a:solidFill>
                  <a:schemeClr val="tx1"/>
                </a:solidFill>
                <a:latin typeface="Times New Roman" panose="02020603050405020304" charset="0"/>
                <a:ea typeface="宋体" panose="02010600030101010101" pitchFamily="2" charset="-122"/>
                <a:sym typeface="+mn-ea"/>
              </a:rPr>
              <a:t>During Baxigai Formation deposition period, Wensu Uplift had a larger influence range which gradually diminished during Bashijiqike Formation deposition period - possibly implying a further </a:t>
            </a:r>
            <a:r>
              <a:rPr lang="en-US" sz="2000" b="1">
                <a:solidFill>
                  <a:schemeClr val="tx1"/>
                </a:solidFill>
                <a:latin typeface="Times New Roman" panose="02020603050405020304" charset="0"/>
                <a:ea typeface="宋体" panose="02010600030101010101" pitchFamily="2" charset="-122"/>
                <a:sym typeface="+mn-ea"/>
              </a:rPr>
              <a:t>tectonic uplift of Tianshan</a:t>
            </a:r>
            <a:r>
              <a:rPr lang="en-US" sz="2000">
                <a:solidFill>
                  <a:schemeClr val="tx1"/>
                </a:solidFill>
                <a:latin typeface="Times New Roman" panose="02020603050405020304" charset="0"/>
                <a:ea typeface="宋体" panose="02010600030101010101" pitchFamily="2" charset="-122"/>
                <a:sym typeface="+mn-ea"/>
              </a:rPr>
              <a:t> due to Himalayan movement.</a:t>
            </a:r>
            <a:endParaRPr lang="en-US" sz="2000">
              <a:solidFill>
                <a:schemeClr val="tx1"/>
              </a:solidFill>
              <a:latin typeface="Times New Roman" panose="02020603050405020304" charset="0"/>
              <a:ea typeface="宋体" panose="02010600030101010101" pitchFamily="2" charset="-122"/>
              <a:sym typeface="+mn-ea"/>
            </a:endParaRPr>
          </a:p>
        </p:txBody>
      </p:sp>
      <p:grpSp>
        <p:nvGrpSpPr>
          <p:cNvPr id="22" name="组合 21"/>
          <p:cNvGrpSpPr/>
          <p:nvPr/>
        </p:nvGrpSpPr>
        <p:grpSpPr>
          <a:xfrm>
            <a:off x="581660" y="2837815"/>
            <a:ext cx="5205730" cy="3422650"/>
            <a:chOff x="916" y="4469"/>
            <a:chExt cx="8198" cy="5390"/>
          </a:xfrm>
        </p:grpSpPr>
        <p:sp>
          <p:nvSpPr>
            <p:cNvPr id="40" name="矩形 39"/>
            <p:cNvSpPr/>
            <p:nvPr/>
          </p:nvSpPr>
          <p:spPr>
            <a:xfrm>
              <a:off x="1076" y="6400"/>
              <a:ext cx="3858" cy="1931"/>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5256" y="4469"/>
              <a:ext cx="3858" cy="4290"/>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p:cNvSpPr/>
            <p:nvPr/>
          </p:nvSpPr>
          <p:spPr>
            <a:xfrm>
              <a:off x="916" y="8469"/>
              <a:ext cx="2539" cy="1391"/>
            </a:xfrm>
            <a:prstGeom prst="rect">
              <a:avLst/>
            </a:prstGeom>
            <a:noFill/>
            <a:ln w="222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p:cNvSpPr txBox="1"/>
            <p:nvPr/>
          </p:nvSpPr>
          <p:spPr>
            <a:xfrm>
              <a:off x="1076" y="6400"/>
              <a:ext cx="3315" cy="919"/>
            </a:xfrm>
            <a:prstGeom prst="rect">
              <a:avLst/>
            </a:prstGeom>
            <a:noFill/>
          </p:spPr>
          <p:txBody>
            <a:bodyPr wrap="square" rtlCol="0">
              <a:spAutoFit/>
            </a:bodyPr>
            <a:p>
              <a:pPr lvl="0" algn="l">
                <a:buClrTx/>
                <a:buSzTx/>
                <a:buFontTx/>
              </a:pPr>
              <a:r>
                <a:rPr lang="zh-CN" altLang="en-US"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South Tianshan </a:t>
              </a:r>
              <a:endParaRPr lang="zh-CN" altLang="en-US"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endParaRPr>
            </a:p>
            <a:p>
              <a:pPr lvl="0" algn="l">
                <a:buClrTx/>
                <a:buSzTx/>
                <a:buFontTx/>
              </a:pPr>
              <a:r>
                <a:rPr lang="en-US" altLang="zh-CN"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P</a:t>
              </a:r>
              <a:r>
                <a:rPr lang="zh-CN" altLang="en-US"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rovenance</a:t>
              </a:r>
              <a:r>
                <a:rPr lang="en-US" altLang="zh-CN"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 Ⅰ</a:t>
              </a:r>
              <a:endParaRPr lang="en-US" altLang="zh-CN" sz="1600"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endParaRPr>
            </a:p>
          </p:txBody>
        </p:sp>
        <p:sp>
          <p:nvSpPr>
            <p:cNvPr id="11" name="文本框 10"/>
            <p:cNvSpPr txBox="1"/>
            <p:nvPr/>
          </p:nvSpPr>
          <p:spPr>
            <a:xfrm>
              <a:off x="5256" y="4469"/>
              <a:ext cx="3315" cy="1016"/>
            </a:xfrm>
            <a:prstGeom prst="rect">
              <a:avLst/>
            </a:prstGeom>
            <a:noFill/>
          </p:spPr>
          <p:txBody>
            <a:bodyPr wrap="square" rtlCol="0">
              <a:spAutoFit/>
            </a:bodyPr>
            <a:p>
              <a:pPr lvl="0" algn="l">
                <a:buClrTx/>
                <a:buSzTx/>
                <a:buFontTx/>
              </a:pPr>
              <a:r>
                <a:rPr lang="zh-CN" altLang="en-US"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South Tianshan </a:t>
              </a:r>
              <a:endParaRPr lang="zh-CN" altLang="en-US"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endParaRPr>
            </a:p>
            <a:p>
              <a:pPr lvl="0" algn="l">
                <a:buClrTx/>
                <a:buSzTx/>
                <a:buFontTx/>
              </a:pPr>
              <a:r>
                <a:rPr lang="en-US" altLang="zh-CN"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P</a:t>
              </a:r>
              <a:r>
                <a:rPr lang="zh-CN" altLang="en-US"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rovenance</a:t>
              </a:r>
              <a:r>
                <a:rPr lang="en-US" altLang="zh-CN"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rPr>
                <a:t> Ⅱ</a:t>
              </a:r>
              <a:endParaRPr lang="en-US" altLang="zh-CN" b="1">
                <a:ln w="3175">
                  <a:solidFill>
                    <a:schemeClr val="bg1"/>
                  </a:solidFill>
                </a:ln>
                <a:solidFill>
                  <a:schemeClr val="accent1">
                    <a:lumMod val="50000"/>
                  </a:schemeClr>
                </a:solidFill>
                <a:latin typeface="Times New Roman" panose="02020603050405020304" charset="0"/>
                <a:cs typeface="Times New Roman" panose="02020603050405020304" charset="0"/>
                <a:sym typeface="+mn-ea"/>
              </a:endParaRPr>
            </a:p>
          </p:txBody>
        </p:sp>
        <p:sp>
          <p:nvSpPr>
            <p:cNvPr id="20" name="文本框 19"/>
            <p:cNvSpPr txBox="1"/>
            <p:nvPr/>
          </p:nvSpPr>
          <p:spPr>
            <a:xfrm>
              <a:off x="916" y="8941"/>
              <a:ext cx="2539" cy="919"/>
            </a:xfrm>
            <a:prstGeom prst="rect">
              <a:avLst/>
            </a:prstGeom>
            <a:noFill/>
          </p:spPr>
          <p:txBody>
            <a:bodyPr wrap="square" rtlCol="0">
              <a:spAutoFit/>
            </a:bodyPr>
            <a:p>
              <a:pPr lvl="0" algn="l">
                <a:buClrTx/>
                <a:buSzTx/>
                <a:buFontTx/>
              </a:pPr>
              <a:r>
                <a:rPr lang="zh-CN" altLang="en-US" sz="1600" b="1">
                  <a:ln w="3175">
                    <a:solidFill>
                      <a:schemeClr val="bg1"/>
                    </a:solidFill>
                  </a:ln>
                  <a:solidFill>
                    <a:schemeClr val="accent2">
                      <a:lumMod val="50000"/>
                    </a:schemeClr>
                  </a:solidFill>
                  <a:latin typeface="Times New Roman" panose="02020603050405020304" charset="0"/>
                  <a:cs typeface="Times New Roman" panose="02020603050405020304" charset="0"/>
                  <a:sym typeface="+mn-ea"/>
                </a:rPr>
                <a:t>Wensu Uplift </a:t>
              </a:r>
              <a:endParaRPr lang="zh-CN" altLang="en-US" sz="1600" b="1">
                <a:ln w="3175">
                  <a:solidFill>
                    <a:schemeClr val="bg1"/>
                  </a:solidFill>
                </a:ln>
                <a:solidFill>
                  <a:schemeClr val="accent2">
                    <a:lumMod val="50000"/>
                  </a:schemeClr>
                </a:solidFill>
                <a:latin typeface="Times New Roman" panose="02020603050405020304" charset="0"/>
                <a:cs typeface="Times New Roman" panose="02020603050405020304" charset="0"/>
                <a:sym typeface="+mn-ea"/>
              </a:endParaRPr>
            </a:p>
            <a:p>
              <a:pPr lvl="0" algn="l">
                <a:buClrTx/>
                <a:buSzTx/>
                <a:buFontTx/>
              </a:pPr>
              <a:r>
                <a:rPr lang="en-US" altLang="zh-CN" sz="1600" b="1">
                  <a:ln w="3175">
                    <a:solidFill>
                      <a:schemeClr val="bg1"/>
                    </a:solidFill>
                  </a:ln>
                  <a:solidFill>
                    <a:schemeClr val="accent2">
                      <a:lumMod val="50000"/>
                    </a:schemeClr>
                  </a:solidFill>
                  <a:latin typeface="Times New Roman" panose="02020603050405020304" charset="0"/>
                  <a:cs typeface="Times New Roman" panose="02020603050405020304" charset="0"/>
                  <a:sym typeface="+mn-ea"/>
                </a:rPr>
                <a:t>P</a:t>
              </a:r>
              <a:r>
                <a:rPr lang="zh-CN" altLang="en-US" sz="1600" b="1">
                  <a:ln w="3175">
                    <a:solidFill>
                      <a:schemeClr val="bg1"/>
                    </a:solidFill>
                  </a:ln>
                  <a:solidFill>
                    <a:schemeClr val="accent2">
                      <a:lumMod val="50000"/>
                    </a:schemeClr>
                  </a:solidFill>
                  <a:latin typeface="Times New Roman" panose="02020603050405020304" charset="0"/>
                  <a:cs typeface="Times New Roman" panose="02020603050405020304" charset="0"/>
                  <a:sym typeface="+mn-ea"/>
                </a:rPr>
                <a:t>rovenance</a:t>
              </a:r>
              <a:endParaRPr lang="zh-CN" altLang="en-US" sz="1600" b="1">
                <a:ln w="3175">
                  <a:solidFill>
                    <a:schemeClr val="bg1"/>
                  </a:solidFill>
                </a:ln>
                <a:solidFill>
                  <a:schemeClr val="accent2">
                    <a:lumMod val="50000"/>
                  </a:schemeClr>
                </a:solidFill>
                <a:latin typeface="Times New Roman" panose="02020603050405020304" charset="0"/>
                <a:cs typeface="Times New Roman" panose="02020603050405020304" charset="0"/>
                <a:sym typeface="+mn-ea"/>
              </a:endParaRPr>
            </a:p>
          </p:txBody>
        </p:sp>
      </p:grpSp>
      <p:sp>
        <p:nvSpPr>
          <p:cNvPr id="164" name="矩形 163"/>
          <p:cNvSpPr/>
          <p:nvPr/>
        </p:nvSpPr>
        <p:spPr>
          <a:xfrm flipV="1">
            <a:off x="378460" y="631508"/>
            <a:ext cx="2455863" cy="131763"/>
          </a:xfrm>
          <a:prstGeom prst="rect">
            <a:avLst/>
          </a:prstGeom>
          <a:solidFill>
            <a:srgbClr val="4C6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latin typeface="Times New Roman" panose="02020603050405020304" charset="0"/>
              <a:cs typeface="Times New Roman" panose="02020603050405020304" charset="0"/>
            </a:endParaRPr>
          </a:p>
        </p:txBody>
      </p:sp>
      <p:cxnSp>
        <p:nvCxnSpPr>
          <p:cNvPr id="165" name="直接连接符 164"/>
          <p:cNvCxnSpPr/>
          <p:nvPr/>
        </p:nvCxnSpPr>
        <p:spPr>
          <a:xfrm>
            <a:off x="378460" y="552450"/>
            <a:ext cx="4330700" cy="0"/>
          </a:xfrm>
          <a:prstGeom prst="line">
            <a:avLst/>
          </a:prstGeom>
          <a:ln>
            <a:solidFill>
              <a:srgbClr val="4C678E"/>
            </a:solidFill>
          </a:ln>
        </p:spPr>
        <p:style>
          <a:lnRef idx="1">
            <a:schemeClr val="accent1"/>
          </a:lnRef>
          <a:fillRef idx="0">
            <a:schemeClr val="accent1"/>
          </a:fillRef>
          <a:effectRef idx="0">
            <a:schemeClr val="accent1"/>
          </a:effectRef>
          <a:fontRef idx="minor">
            <a:schemeClr val="tx1"/>
          </a:fontRef>
        </p:style>
      </p:cxnSp>
      <p:sp>
        <p:nvSpPr>
          <p:cNvPr id="166" name="文本框 165"/>
          <p:cNvSpPr txBox="1"/>
          <p:nvPr/>
        </p:nvSpPr>
        <p:spPr>
          <a:xfrm>
            <a:off x="378460" y="10160"/>
            <a:ext cx="6753860" cy="583565"/>
          </a:xfrm>
          <a:prstGeom prst="rect">
            <a:avLst/>
          </a:prstGeom>
          <a:noFill/>
        </p:spPr>
        <p:txBody>
          <a:bodyPr wrap="square" rtlCol="0" anchor="t">
            <a:spAutoFit/>
          </a:bodyPr>
          <a:p>
            <a:pPr lvl="0" algn="l">
              <a:buClrTx/>
              <a:buSzTx/>
              <a:buFontTx/>
            </a:pPr>
            <a:r>
              <a:rPr lang="en-US" altLang="zh-CN" sz="3200" b="1">
                <a:latin typeface="Times New Roman" panose="02020603050405020304" charset="0"/>
                <a:cs typeface="Times New Roman" panose="02020603050405020304" charset="0"/>
                <a:sym typeface="+mn-ea"/>
              </a:rPr>
              <a:t>Conclusion</a:t>
            </a:r>
            <a:endParaRPr lang="en-US" altLang="zh-CN" sz="3200" b="1">
              <a:latin typeface="Times New Roman" panose="02020603050405020304" charset="0"/>
              <a:cs typeface="Times New Roman" panose="02020603050405020304"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b="8295"/>
          <a:stretch>
            <a:fillRect/>
          </a:stretch>
        </p:blipFill>
        <p:spPr>
          <a:xfrm>
            <a:off x="0" y="-635"/>
            <a:ext cx="12228830" cy="6876000"/>
          </a:xfrm>
          <a:prstGeom prst="rect">
            <a:avLst/>
          </a:prstGeom>
        </p:spPr>
      </p:pic>
      <p:sp>
        <p:nvSpPr>
          <p:cNvPr id="4" name="矩形 3"/>
          <p:cNvSpPr/>
          <p:nvPr/>
        </p:nvSpPr>
        <p:spPr>
          <a:xfrm>
            <a:off x="0" y="-635"/>
            <a:ext cx="12228830" cy="6875145"/>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Times New Roman" panose="02020603050405020304" charset="0"/>
              <a:ea typeface="微软雅黑" panose="020B0503020204020204" charset="-122"/>
              <a:cs typeface="Times New Roman" panose="02020603050405020304" charset="0"/>
            </a:endParaRPr>
          </a:p>
        </p:txBody>
      </p:sp>
      <p:sp>
        <p:nvSpPr>
          <p:cNvPr id="30" name="矩形: 圆角 29"/>
          <p:cNvSpPr/>
          <p:nvPr/>
        </p:nvSpPr>
        <p:spPr>
          <a:xfrm>
            <a:off x="5358765" y="5312410"/>
            <a:ext cx="1474470" cy="359410"/>
          </a:xfrm>
          <a:prstGeom prst="roundRect">
            <a:avLst>
              <a:gd name="adj" fmla="val 50000"/>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400">
                <a:latin typeface="Times New Roman" panose="02020603050405020304" charset="0"/>
                <a:cs typeface="Times New Roman" panose="02020603050405020304" charset="0"/>
                <a:sym typeface="+mn-ea"/>
              </a:rPr>
              <a:t>April 15th, 2024</a:t>
            </a:r>
            <a:endParaRPr lang="en-US" altLang="zh-CN" sz="1400" strike="noStrike" noProof="1" dirty="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pic>
        <p:nvPicPr>
          <p:cNvPr id="7" name="图片 6"/>
          <p:cNvPicPr>
            <a:picLocks noChangeAspect="1"/>
          </p:cNvPicPr>
          <p:nvPr/>
        </p:nvPicPr>
        <p:blipFill>
          <a:blip r:embed="rId2"/>
          <a:stretch>
            <a:fillRect/>
          </a:stretch>
        </p:blipFill>
        <p:spPr>
          <a:xfrm>
            <a:off x="9449435" y="-4445"/>
            <a:ext cx="2779200" cy="720000"/>
          </a:xfrm>
          <a:prstGeom prst="rect">
            <a:avLst/>
          </a:prstGeom>
        </p:spPr>
      </p:pic>
      <p:pic>
        <p:nvPicPr>
          <p:cNvPr id="5" name="图片 4" descr="egu24-5569-qr"/>
          <p:cNvPicPr>
            <a:picLocks noChangeAspect="1"/>
          </p:cNvPicPr>
          <p:nvPr/>
        </p:nvPicPr>
        <p:blipFill>
          <a:blip r:embed="rId3"/>
          <a:stretch>
            <a:fillRect/>
          </a:stretch>
        </p:blipFill>
        <p:spPr>
          <a:xfrm>
            <a:off x="5659438" y="5748020"/>
            <a:ext cx="873125" cy="873125"/>
          </a:xfrm>
          <a:prstGeom prst="rect">
            <a:avLst/>
          </a:prstGeom>
        </p:spPr>
      </p:pic>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1"/>
            <a:ext cx="648000" cy="648000"/>
          </a:xfrm>
          <a:prstGeom prst="rect">
            <a:avLst/>
          </a:prstGeom>
        </p:spPr>
      </p:pic>
      <p:sp>
        <p:nvSpPr>
          <p:cNvPr id="6" name="文本框 5"/>
          <p:cNvSpPr txBox="1"/>
          <p:nvPr/>
        </p:nvSpPr>
        <p:spPr>
          <a:xfrm>
            <a:off x="882650" y="2458720"/>
            <a:ext cx="10463530" cy="1111250"/>
          </a:xfrm>
          <a:prstGeom prst="rect">
            <a:avLst/>
          </a:prstGeom>
          <a:noFill/>
        </p:spPr>
        <p:txBody>
          <a:bodyPr wrap="square" rtlCol="0" anchor="t">
            <a:noAutofit/>
          </a:bodyPr>
          <a:p>
            <a:pPr indent="0" algn="ctr" fontAlgn="auto">
              <a:lnSpc>
                <a:spcPct val="150000"/>
              </a:lnSpc>
            </a:pPr>
            <a:r>
              <a:rPr lang="en-US" sz="4400" b="1">
                <a:solidFill>
                  <a:schemeClr val="tx1">
                    <a:lumMod val="85000"/>
                    <a:lumOff val="15000"/>
                  </a:schemeClr>
                </a:solidFill>
                <a:latin typeface="Times New Roman" panose="02020603050405020304" charset="0"/>
                <a:cs typeface="Times New Roman" panose="02020603050405020304" charset="0"/>
                <a:sym typeface="+mn-ea"/>
              </a:rPr>
              <a:t>THANKS FOR YOUR ATTENTION!</a:t>
            </a:r>
            <a:endParaRPr lang="en-US" sz="4400" b="1">
              <a:solidFill>
                <a:schemeClr val="tx1">
                  <a:lumMod val="85000"/>
                  <a:lumOff val="15000"/>
                </a:schemeClr>
              </a:solidFill>
              <a:latin typeface="Times New Roman" panose="02020603050405020304" charset="0"/>
              <a:cs typeface="Times New Roman" panose="02020603050405020304" charset="0"/>
              <a:sym typeface="+mn-ea"/>
            </a:endParaRPr>
          </a:p>
        </p:txBody>
      </p:sp>
      <p:sp>
        <p:nvSpPr>
          <p:cNvPr id="11" name="文本框 10"/>
          <p:cNvSpPr txBox="1"/>
          <p:nvPr/>
        </p:nvSpPr>
        <p:spPr>
          <a:xfrm>
            <a:off x="3276918" y="4283075"/>
            <a:ext cx="5638165" cy="398780"/>
          </a:xfrm>
          <a:prstGeom prst="rect">
            <a:avLst/>
          </a:prstGeom>
          <a:noFill/>
        </p:spPr>
        <p:txBody>
          <a:bodyPr wrap="square" rtlCol="0">
            <a:spAutoFit/>
          </a:bodyPr>
          <a:p>
            <a:pPr algn="ctr"/>
            <a:r>
              <a:rPr lang="en-US" altLang="zh-CN" sz="2000" b="1">
                <a:solidFill>
                  <a:schemeClr val="tx1">
                    <a:lumMod val="85000"/>
                    <a:lumOff val="15000"/>
                  </a:schemeClr>
                </a:solidFill>
                <a:latin typeface="Times New Roman" panose="02020603050405020304" charset="0"/>
                <a:cs typeface="Times New Roman" panose="02020603050405020304" charset="0"/>
              </a:rPr>
              <a:t>Qing Ju</a:t>
            </a:r>
            <a:r>
              <a:rPr lang="en-US" altLang="zh-CN" sz="2000">
                <a:solidFill>
                  <a:schemeClr val="tx1">
                    <a:lumMod val="85000"/>
                    <a:lumOff val="15000"/>
                  </a:schemeClr>
                </a:solidFill>
                <a:latin typeface="Times New Roman" panose="02020603050405020304" charset="0"/>
                <a:cs typeface="Times New Roman" panose="02020603050405020304" charset="0"/>
              </a:rPr>
              <a:t>, Lihua Ren, Guoqiang Luan</a:t>
            </a:r>
            <a:endParaRPr lang="en-US" altLang="zh-CN" i="1">
              <a:solidFill>
                <a:schemeClr val="tx1">
                  <a:lumMod val="85000"/>
                  <a:lumOff val="15000"/>
                </a:schemeClr>
              </a:solidFill>
              <a:latin typeface="Times New Roman" panose="02020603050405020304" charset="0"/>
              <a:cs typeface="Times New Roman" panose="02020603050405020304" charset="0"/>
            </a:endParaRPr>
          </a:p>
        </p:txBody>
      </p:sp>
      <p:pic>
        <p:nvPicPr>
          <p:cNvPr id="10" name="图片 9"/>
          <p:cNvPicPr>
            <a:picLocks noChangeAspect="1"/>
          </p:cNvPicPr>
          <p:nvPr userDrawn="1"/>
        </p:nvPicPr>
        <p:blipFill>
          <a:blip r:embed="rId5" cstate="email"/>
          <a:stretch>
            <a:fillRect/>
          </a:stretch>
        </p:blipFill>
        <p:spPr>
          <a:xfrm>
            <a:off x="684149" y="-1"/>
            <a:ext cx="2593065" cy="6480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000">
        <p:push/>
      </p:transition>
    </mc:Choice>
    <mc:Fallback>
      <p:transition spd="slow">
        <p:push/>
      </p:transition>
    </mc:Fallback>
  </mc:AlternateContent>
</p:sld>
</file>

<file path=ppt/tags/tag1.xml><?xml version="1.0" encoding="utf-8"?>
<p:tagLst xmlns:p="http://schemas.openxmlformats.org/presentationml/2006/main">
  <p:tag name="KSO_WM_BEAUTIFY_FLAG" val="#wm#"/>
  <p:tag name="KSO_WM_TEMPLATE_CATEGORY" val="custom"/>
  <p:tag name="KSO_WM_TEMPLATE_INDEX" val="20205081"/>
</p:tagLst>
</file>

<file path=ppt/tags/tag10.xml><?xml version="1.0" encoding="utf-8"?>
<p:tagLst xmlns:p="http://schemas.openxmlformats.org/presentationml/2006/main">
  <p:tag name="commondata" val="eyJoZGlkIjoiNjgyY2VhNTcxMWY3Y2M3ZDI2Mzc4ZmFhNzc0YTc1MjA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2705</Words>
  <Application>WPS 演示</Application>
  <PresentationFormat>宽屏</PresentationFormat>
  <Paragraphs>78</Paragraphs>
  <Slides>6</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vt:i4>
      </vt:variant>
    </vt:vector>
  </HeadingPairs>
  <TitlesOfParts>
    <vt:vector size="20" baseType="lpstr">
      <vt:lpstr>Arial</vt:lpstr>
      <vt:lpstr>宋体</vt:lpstr>
      <vt:lpstr>Wingdings</vt:lpstr>
      <vt:lpstr>Arial Unicode MS</vt:lpstr>
      <vt:lpstr>Calibri</vt:lpstr>
      <vt:lpstr>微软雅黑</vt:lpstr>
      <vt:lpstr>Times New Roman</vt:lpstr>
      <vt:lpstr>楷体</vt:lpstr>
      <vt:lpstr>Calibri</vt:lpstr>
      <vt:lpstr>黑体</vt:lpstr>
      <vt:lpstr>Wingdings</vt:lpstr>
      <vt:lpstr>等线</vt:lpstr>
      <vt:lpstr>Times New Roman</vt:lpstr>
      <vt:lpstr>WPS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  Megaloceros</cp:lastModifiedBy>
  <cp:revision>5</cp:revision>
  <dcterms:created xsi:type="dcterms:W3CDTF">2023-08-09T12:44:00Z</dcterms:created>
  <dcterms:modified xsi:type="dcterms:W3CDTF">2024-04-13T21:24:57Z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5672E1410DAE4AD6A9D00B7D4D5DBEB9_13</vt:lpwstr>
  </property>
  <property fmtid="{D5CDD505-2E9C-101B-9397-08002B2CF9AE}" pid="3" name="KSOProductBuildVer">
    <vt:lpwstr>2052-12.1.0.16417</vt:lpwstr>
  </property>
</Properties>
</file>