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673" r:id="rId2"/>
    <p:sldId id="676" r:id="rId3"/>
    <p:sldId id="679" r:id="rId4"/>
    <p:sldId id="678" r:id="rId5"/>
    <p:sldId id="386" r:id="rId6"/>
    <p:sldId id="675" r:id="rId7"/>
    <p:sldId id="665" r:id="rId8"/>
    <p:sldId id="666" r:id="rId9"/>
    <p:sldId id="627" r:id="rId10"/>
    <p:sldId id="256" r:id="rId11"/>
    <p:sldId id="667" r:id="rId12"/>
    <p:sldId id="630" r:id="rId13"/>
    <p:sldId id="668" r:id="rId14"/>
    <p:sldId id="631" r:id="rId15"/>
    <p:sldId id="671" r:id="rId16"/>
    <p:sldId id="660" r:id="rId17"/>
    <p:sldId id="661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CC66"/>
    <a:srgbClr val="00863D"/>
    <a:srgbClr val="0000CC"/>
    <a:srgbClr val="FF9999"/>
    <a:srgbClr val="00CC00"/>
    <a:srgbClr val="FF3300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CF6E5-9981-4641-AC6A-EBD6B2DDAE69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IN"/>
        </a:p>
      </dgm:t>
    </dgm:pt>
    <dgm:pt modelId="{1D688E1E-E30F-4CA0-A997-69C4659BBE82}">
      <dgm:prSet/>
      <dgm:spPr/>
      <dgm:t>
        <a:bodyPr/>
        <a:lstStyle/>
        <a:p>
          <a:pPr algn="just"/>
          <a:r>
            <a:rPr lang="en-GB" dirty="0"/>
            <a:t>Soil erosion &amp; sediment transport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global environmental issues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degradation of land, deterioration of ecological balance</a:t>
          </a:r>
          <a:endParaRPr lang="en-IN" dirty="0"/>
        </a:p>
      </dgm:t>
    </dgm:pt>
    <dgm:pt modelId="{4FFB3F56-397C-49DD-A0B0-C432F85C1925}" type="parTrans" cxnId="{49A6C183-0DA7-4841-8591-D95A7066A13B}">
      <dgm:prSet/>
      <dgm:spPr/>
      <dgm:t>
        <a:bodyPr/>
        <a:lstStyle/>
        <a:p>
          <a:endParaRPr lang="en-IN"/>
        </a:p>
      </dgm:t>
    </dgm:pt>
    <dgm:pt modelId="{9604DA8B-A67A-413F-9551-B70F69F8B10E}" type="sibTrans" cxnId="{49A6C183-0DA7-4841-8591-D95A7066A13B}">
      <dgm:prSet/>
      <dgm:spPr/>
      <dgm:t>
        <a:bodyPr/>
        <a:lstStyle/>
        <a:p>
          <a:endParaRPr lang="en-IN"/>
        </a:p>
      </dgm:t>
    </dgm:pt>
    <dgm:pt modelId="{230EA82F-60D1-4C27-BB12-E73DF4DB858E}">
      <dgm:prSet/>
      <dgm:spPr/>
      <dgm:t>
        <a:bodyPr/>
        <a:lstStyle/>
        <a:p>
          <a:pPr algn="just"/>
          <a:r>
            <a:rPr lang="en-GB" dirty="0"/>
            <a:t>Eroded material in high elevated mountains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gravel-bed channels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downstream reaches </a:t>
          </a:r>
          <a:r>
            <a:rPr lang="en-GB" dirty="0">
              <a:sym typeface="Wingdings" panose="05000000000000000000" pitchFamily="2" charset="2"/>
            </a:rPr>
            <a:t></a:t>
          </a:r>
          <a:r>
            <a:rPr lang="en-GB" dirty="0"/>
            <a:t> morphology of downstream reaches and alluvial plains (Johnson and Whipple, 2007)</a:t>
          </a:r>
          <a:endParaRPr lang="en-IN" dirty="0"/>
        </a:p>
      </dgm:t>
    </dgm:pt>
    <dgm:pt modelId="{BF922A26-28CA-4202-8E15-67D4EE57E84C}" type="parTrans" cxnId="{ED4D98DE-6473-4FE4-AC8A-E724AFB0E9B0}">
      <dgm:prSet/>
      <dgm:spPr/>
      <dgm:t>
        <a:bodyPr/>
        <a:lstStyle/>
        <a:p>
          <a:endParaRPr lang="en-IN"/>
        </a:p>
      </dgm:t>
    </dgm:pt>
    <dgm:pt modelId="{CC2B9758-5412-44E7-8E10-6F4E63773A95}" type="sibTrans" cxnId="{ED4D98DE-6473-4FE4-AC8A-E724AFB0E9B0}">
      <dgm:prSet/>
      <dgm:spPr/>
      <dgm:t>
        <a:bodyPr/>
        <a:lstStyle/>
        <a:p>
          <a:endParaRPr lang="en-IN"/>
        </a:p>
      </dgm:t>
    </dgm:pt>
    <dgm:pt modelId="{147EF92C-4BF7-472C-951C-3D1AC38FA1AE}">
      <dgm:prSet/>
      <dgm:spPr/>
      <dgm:t>
        <a:bodyPr/>
        <a:lstStyle/>
        <a:p>
          <a:pPr algn="just"/>
          <a:r>
            <a:rPr lang="en-GB" dirty="0"/>
            <a:t>Monitoring coarse grain transport </a:t>
          </a:r>
          <a:r>
            <a:rPr lang="en-GB" dirty="0">
              <a:sym typeface="Wingdings" panose="05000000000000000000" pitchFamily="2" charset="2"/>
            </a:rPr>
            <a:t> traps, acoustic sensors, grain tracking (RFIDs)</a:t>
          </a:r>
          <a:r>
            <a:rPr lang="en-GB" dirty="0"/>
            <a:t> </a:t>
          </a:r>
          <a:r>
            <a:rPr lang="en-GB" dirty="0">
              <a:sym typeface="Wingdings" panose="05000000000000000000" pitchFamily="2" charset="2"/>
            </a:rPr>
            <a:t> </a:t>
          </a:r>
          <a:r>
            <a:rPr lang="en-GB" dirty="0"/>
            <a:t>challenging during floods, expensive</a:t>
          </a:r>
          <a:endParaRPr lang="en-IN" dirty="0"/>
        </a:p>
      </dgm:t>
    </dgm:pt>
    <dgm:pt modelId="{FC14414A-58A5-451F-9593-2241D36DEC91}" type="parTrans" cxnId="{38141C85-1136-437F-AB35-B0DA2767737E}">
      <dgm:prSet/>
      <dgm:spPr/>
      <dgm:t>
        <a:bodyPr/>
        <a:lstStyle/>
        <a:p>
          <a:endParaRPr lang="en-IN"/>
        </a:p>
      </dgm:t>
    </dgm:pt>
    <dgm:pt modelId="{0BE62887-367B-4A45-ABFC-01E0C07DB06A}" type="sibTrans" cxnId="{38141C85-1136-437F-AB35-B0DA2767737E}">
      <dgm:prSet/>
      <dgm:spPr/>
      <dgm:t>
        <a:bodyPr/>
        <a:lstStyle/>
        <a:p>
          <a:endParaRPr lang="en-IN"/>
        </a:p>
      </dgm:t>
    </dgm:pt>
    <dgm:pt modelId="{1E85DA1C-97A1-438D-92D6-0905F24204C9}" type="pres">
      <dgm:prSet presAssocID="{30DCF6E5-9981-4641-AC6A-EBD6B2DDAE69}" presName="Name0" presStyleCnt="0">
        <dgm:presLayoutVars>
          <dgm:dir/>
          <dgm:resizeHandles val="exact"/>
        </dgm:presLayoutVars>
      </dgm:prSet>
      <dgm:spPr/>
    </dgm:pt>
    <dgm:pt modelId="{DCA3747B-204B-4BFE-BF2F-CD247B5B4F29}" type="pres">
      <dgm:prSet presAssocID="{1D688E1E-E30F-4CA0-A997-69C4659BBE82}" presName="composite" presStyleCnt="0"/>
      <dgm:spPr/>
    </dgm:pt>
    <dgm:pt modelId="{550F27FB-2A79-4D8E-B006-40617901FAE3}" type="pres">
      <dgm:prSet presAssocID="{1D688E1E-E30F-4CA0-A997-69C4659BBE82}" presName="rect1" presStyleLbl="trAlignAcc1" presStyleIdx="0" presStyleCnt="3" custLinFactNeighborX="-218" custLinFactNeighborY="4626">
        <dgm:presLayoutVars>
          <dgm:bulletEnabled val="1"/>
        </dgm:presLayoutVars>
      </dgm:prSet>
      <dgm:spPr/>
    </dgm:pt>
    <dgm:pt modelId="{5D924609-E71C-45ED-8B63-1D44C90C2343}" type="pres">
      <dgm:prSet presAssocID="{1D688E1E-E30F-4CA0-A997-69C4659BBE82}" presName="rect2" presStyleLbl="fgImgPlace1" presStyleIdx="0" presStyleCnt="3"/>
      <dgm:spPr/>
    </dgm:pt>
    <dgm:pt modelId="{6F856DED-36D3-4B84-97C4-1AD6CECEA753}" type="pres">
      <dgm:prSet presAssocID="{9604DA8B-A67A-413F-9551-B70F69F8B10E}" presName="sibTrans" presStyleCnt="0"/>
      <dgm:spPr/>
    </dgm:pt>
    <dgm:pt modelId="{760858E9-1F4F-4A34-8C85-412418E21275}" type="pres">
      <dgm:prSet presAssocID="{230EA82F-60D1-4C27-BB12-E73DF4DB858E}" presName="composite" presStyleCnt="0"/>
      <dgm:spPr/>
    </dgm:pt>
    <dgm:pt modelId="{B8C92C89-AA01-462E-9572-4F19D21C1328}" type="pres">
      <dgm:prSet presAssocID="{230EA82F-60D1-4C27-BB12-E73DF4DB858E}" presName="rect1" presStyleLbl="trAlignAcc1" presStyleIdx="1" presStyleCnt="3">
        <dgm:presLayoutVars>
          <dgm:bulletEnabled val="1"/>
        </dgm:presLayoutVars>
      </dgm:prSet>
      <dgm:spPr/>
    </dgm:pt>
    <dgm:pt modelId="{6C0EF634-F966-4037-B540-E20ADEA8764A}" type="pres">
      <dgm:prSet presAssocID="{230EA82F-60D1-4C27-BB12-E73DF4DB858E}" presName="rect2" presStyleLbl="fgImgPlace1" presStyleIdx="1" presStyleCnt="3"/>
      <dgm:spPr/>
    </dgm:pt>
    <dgm:pt modelId="{2DD1336D-6DE7-47D9-8362-34A60D9CAC59}" type="pres">
      <dgm:prSet presAssocID="{CC2B9758-5412-44E7-8E10-6F4E63773A95}" presName="sibTrans" presStyleCnt="0"/>
      <dgm:spPr/>
    </dgm:pt>
    <dgm:pt modelId="{26A36349-F399-4A55-A307-94F36CDBF350}" type="pres">
      <dgm:prSet presAssocID="{147EF92C-4BF7-472C-951C-3D1AC38FA1AE}" presName="composite" presStyleCnt="0"/>
      <dgm:spPr/>
    </dgm:pt>
    <dgm:pt modelId="{60AEE687-A03D-4C8B-B802-AC9A8DE0583B}" type="pres">
      <dgm:prSet presAssocID="{147EF92C-4BF7-472C-951C-3D1AC38FA1AE}" presName="rect1" presStyleLbl="trAlignAcc1" presStyleIdx="2" presStyleCnt="3">
        <dgm:presLayoutVars>
          <dgm:bulletEnabled val="1"/>
        </dgm:presLayoutVars>
      </dgm:prSet>
      <dgm:spPr/>
    </dgm:pt>
    <dgm:pt modelId="{4ED5A95D-1B8B-434B-893D-0EC5FC6FA550}" type="pres">
      <dgm:prSet presAssocID="{147EF92C-4BF7-472C-951C-3D1AC38FA1AE}" presName="rect2" presStyleLbl="fgImgPlace1" presStyleIdx="2" presStyleCnt="3"/>
      <dgm:spPr/>
    </dgm:pt>
  </dgm:ptLst>
  <dgm:cxnLst>
    <dgm:cxn modelId="{49A6C183-0DA7-4841-8591-D95A7066A13B}" srcId="{30DCF6E5-9981-4641-AC6A-EBD6B2DDAE69}" destId="{1D688E1E-E30F-4CA0-A997-69C4659BBE82}" srcOrd="0" destOrd="0" parTransId="{4FFB3F56-397C-49DD-A0B0-C432F85C1925}" sibTransId="{9604DA8B-A67A-413F-9551-B70F69F8B10E}"/>
    <dgm:cxn modelId="{38141C85-1136-437F-AB35-B0DA2767737E}" srcId="{30DCF6E5-9981-4641-AC6A-EBD6B2DDAE69}" destId="{147EF92C-4BF7-472C-951C-3D1AC38FA1AE}" srcOrd="2" destOrd="0" parTransId="{FC14414A-58A5-451F-9593-2241D36DEC91}" sibTransId="{0BE62887-367B-4A45-ABFC-01E0C07DB06A}"/>
    <dgm:cxn modelId="{D6066E8C-3620-4C76-906C-1FE9D258EA07}" type="presOf" srcId="{30DCF6E5-9981-4641-AC6A-EBD6B2DDAE69}" destId="{1E85DA1C-97A1-438D-92D6-0905F24204C9}" srcOrd="0" destOrd="0" presId="urn:microsoft.com/office/officeart/2008/layout/PictureStrips"/>
    <dgm:cxn modelId="{09CCFCBC-AC69-4EAD-84D5-AACF7A1E2C5B}" type="presOf" srcId="{230EA82F-60D1-4C27-BB12-E73DF4DB858E}" destId="{B8C92C89-AA01-462E-9572-4F19D21C1328}" srcOrd="0" destOrd="0" presId="urn:microsoft.com/office/officeart/2008/layout/PictureStrips"/>
    <dgm:cxn modelId="{390F0FD3-7CB5-4D39-8229-399AC37CB071}" type="presOf" srcId="{1D688E1E-E30F-4CA0-A997-69C4659BBE82}" destId="{550F27FB-2A79-4D8E-B006-40617901FAE3}" srcOrd="0" destOrd="0" presId="urn:microsoft.com/office/officeart/2008/layout/PictureStrips"/>
    <dgm:cxn modelId="{7EA7EFDD-0404-4E76-8057-82192C852D7F}" type="presOf" srcId="{147EF92C-4BF7-472C-951C-3D1AC38FA1AE}" destId="{60AEE687-A03D-4C8B-B802-AC9A8DE0583B}" srcOrd="0" destOrd="0" presId="urn:microsoft.com/office/officeart/2008/layout/PictureStrips"/>
    <dgm:cxn modelId="{ED4D98DE-6473-4FE4-AC8A-E724AFB0E9B0}" srcId="{30DCF6E5-9981-4641-AC6A-EBD6B2DDAE69}" destId="{230EA82F-60D1-4C27-BB12-E73DF4DB858E}" srcOrd="1" destOrd="0" parTransId="{BF922A26-28CA-4202-8E15-67D4EE57E84C}" sibTransId="{CC2B9758-5412-44E7-8E10-6F4E63773A95}"/>
    <dgm:cxn modelId="{630DC53C-EF7F-40C7-BC5C-9BA7AAE9DA9E}" type="presParOf" srcId="{1E85DA1C-97A1-438D-92D6-0905F24204C9}" destId="{DCA3747B-204B-4BFE-BF2F-CD247B5B4F29}" srcOrd="0" destOrd="0" presId="urn:microsoft.com/office/officeart/2008/layout/PictureStrips"/>
    <dgm:cxn modelId="{65F29D94-B453-4B7A-8339-4937BB09B461}" type="presParOf" srcId="{DCA3747B-204B-4BFE-BF2F-CD247B5B4F29}" destId="{550F27FB-2A79-4D8E-B006-40617901FAE3}" srcOrd="0" destOrd="0" presId="urn:microsoft.com/office/officeart/2008/layout/PictureStrips"/>
    <dgm:cxn modelId="{7BB98621-1971-46DC-A5B1-96368CC01558}" type="presParOf" srcId="{DCA3747B-204B-4BFE-BF2F-CD247B5B4F29}" destId="{5D924609-E71C-45ED-8B63-1D44C90C2343}" srcOrd="1" destOrd="0" presId="urn:microsoft.com/office/officeart/2008/layout/PictureStrips"/>
    <dgm:cxn modelId="{79D50ECF-5353-45F9-BCF1-42C2347F26EA}" type="presParOf" srcId="{1E85DA1C-97A1-438D-92D6-0905F24204C9}" destId="{6F856DED-36D3-4B84-97C4-1AD6CECEA753}" srcOrd="1" destOrd="0" presId="urn:microsoft.com/office/officeart/2008/layout/PictureStrips"/>
    <dgm:cxn modelId="{1EC17BFF-13B1-457E-9697-2CDA5512DABF}" type="presParOf" srcId="{1E85DA1C-97A1-438D-92D6-0905F24204C9}" destId="{760858E9-1F4F-4A34-8C85-412418E21275}" srcOrd="2" destOrd="0" presId="urn:microsoft.com/office/officeart/2008/layout/PictureStrips"/>
    <dgm:cxn modelId="{07851C68-9D88-408E-A56D-31650DC9C6CC}" type="presParOf" srcId="{760858E9-1F4F-4A34-8C85-412418E21275}" destId="{B8C92C89-AA01-462E-9572-4F19D21C1328}" srcOrd="0" destOrd="0" presId="urn:microsoft.com/office/officeart/2008/layout/PictureStrips"/>
    <dgm:cxn modelId="{06E5366A-47EA-4CF3-8A59-775E731F6245}" type="presParOf" srcId="{760858E9-1F4F-4A34-8C85-412418E21275}" destId="{6C0EF634-F966-4037-B540-E20ADEA8764A}" srcOrd="1" destOrd="0" presId="urn:microsoft.com/office/officeart/2008/layout/PictureStrips"/>
    <dgm:cxn modelId="{602595FA-CFFC-4286-BD8E-2775FC0EC46B}" type="presParOf" srcId="{1E85DA1C-97A1-438D-92D6-0905F24204C9}" destId="{2DD1336D-6DE7-47D9-8362-34A60D9CAC59}" srcOrd="3" destOrd="0" presId="urn:microsoft.com/office/officeart/2008/layout/PictureStrips"/>
    <dgm:cxn modelId="{C7D26671-BDF9-4596-A4CA-13F1C57069FB}" type="presParOf" srcId="{1E85DA1C-97A1-438D-92D6-0905F24204C9}" destId="{26A36349-F399-4A55-A307-94F36CDBF350}" srcOrd="4" destOrd="0" presId="urn:microsoft.com/office/officeart/2008/layout/PictureStrips"/>
    <dgm:cxn modelId="{5BFFFA89-1252-41F4-A36B-52490F656D43}" type="presParOf" srcId="{26A36349-F399-4A55-A307-94F36CDBF350}" destId="{60AEE687-A03D-4C8B-B802-AC9A8DE0583B}" srcOrd="0" destOrd="0" presId="urn:microsoft.com/office/officeart/2008/layout/PictureStrips"/>
    <dgm:cxn modelId="{7990D072-44BA-44AB-B8C7-099ADEFCACD8}" type="presParOf" srcId="{26A36349-F399-4A55-A307-94F36CDBF350}" destId="{4ED5A95D-1B8B-434B-893D-0EC5FC6FA55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00E77-221A-46F2-9C2B-E6EB9117CE7E}" type="doc">
      <dgm:prSet loTypeId="urn:microsoft.com/office/officeart/2005/8/layout/hProcess9" loCatId="process" qsTypeId="urn:microsoft.com/office/officeart/2005/8/quickstyle/3d2" qsCatId="3D" csTypeId="urn:microsoft.com/office/officeart/2005/8/colors/accent2_3" csCatId="accent2"/>
      <dgm:spPr/>
      <dgm:t>
        <a:bodyPr/>
        <a:lstStyle/>
        <a:p>
          <a:endParaRPr lang="en-IN"/>
        </a:p>
      </dgm:t>
    </dgm:pt>
    <dgm:pt modelId="{E36546B6-58D9-4A5E-B070-B7F8FC1553F9}">
      <dgm:prSet/>
      <dgm:spPr/>
      <dgm:t>
        <a:bodyPr/>
        <a:lstStyle/>
        <a:p>
          <a:r>
            <a:rPr lang="en-IN" dirty="0"/>
            <a:t>Painted tracers – cost effective alternate</a:t>
          </a:r>
        </a:p>
      </dgm:t>
    </dgm:pt>
    <dgm:pt modelId="{7B710B18-2FCB-44FE-8BCF-71AED22A2D26}" type="parTrans" cxnId="{5227B4B3-F1EF-463E-B68E-4790F6B0B046}">
      <dgm:prSet/>
      <dgm:spPr/>
      <dgm:t>
        <a:bodyPr/>
        <a:lstStyle/>
        <a:p>
          <a:endParaRPr lang="en-IN"/>
        </a:p>
      </dgm:t>
    </dgm:pt>
    <dgm:pt modelId="{2BA6C18A-8934-4582-907D-B7CF50FEA85B}" type="sibTrans" cxnId="{5227B4B3-F1EF-463E-B68E-4790F6B0B046}">
      <dgm:prSet/>
      <dgm:spPr/>
      <dgm:t>
        <a:bodyPr/>
        <a:lstStyle/>
        <a:p>
          <a:endParaRPr lang="en-IN"/>
        </a:p>
      </dgm:t>
    </dgm:pt>
    <dgm:pt modelId="{FE10FF3F-5DD7-4B35-98DA-00CB609C4D9D}" type="pres">
      <dgm:prSet presAssocID="{A5500E77-221A-46F2-9C2B-E6EB9117CE7E}" presName="CompostProcess" presStyleCnt="0">
        <dgm:presLayoutVars>
          <dgm:dir/>
          <dgm:resizeHandles val="exact"/>
        </dgm:presLayoutVars>
      </dgm:prSet>
      <dgm:spPr/>
    </dgm:pt>
    <dgm:pt modelId="{97AE1005-DE66-45F6-AD45-8B77ABCB7351}" type="pres">
      <dgm:prSet presAssocID="{A5500E77-221A-46F2-9C2B-E6EB9117CE7E}" presName="arrow" presStyleLbl="bgShp" presStyleIdx="0" presStyleCnt="1"/>
      <dgm:spPr/>
    </dgm:pt>
    <dgm:pt modelId="{D08FA42D-D22F-4122-A9A0-84974A59B9F0}" type="pres">
      <dgm:prSet presAssocID="{A5500E77-221A-46F2-9C2B-E6EB9117CE7E}" presName="linearProcess" presStyleCnt="0"/>
      <dgm:spPr/>
    </dgm:pt>
    <dgm:pt modelId="{5D750525-4138-4AA5-A82E-75934A72C3D8}" type="pres">
      <dgm:prSet presAssocID="{E36546B6-58D9-4A5E-B070-B7F8FC1553F9}" presName="textNode" presStyleLbl="node1" presStyleIdx="0" presStyleCnt="1" custLinFactNeighborX="-63" custLinFactNeighborY="-24966">
        <dgm:presLayoutVars>
          <dgm:bulletEnabled val="1"/>
        </dgm:presLayoutVars>
      </dgm:prSet>
      <dgm:spPr/>
    </dgm:pt>
  </dgm:ptLst>
  <dgm:cxnLst>
    <dgm:cxn modelId="{4820AF6A-02CB-4E29-ABB9-796F76CA4338}" type="presOf" srcId="{A5500E77-221A-46F2-9C2B-E6EB9117CE7E}" destId="{FE10FF3F-5DD7-4B35-98DA-00CB609C4D9D}" srcOrd="0" destOrd="0" presId="urn:microsoft.com/office/officeart/2005/8/layout/hProcess9"/>
    <dgm:cxn modelId="{5227B4B3-F1EF-463E-B68E-4790F6B0B046}" srcId="{A5500E77-221A-46F2-9C2B-E6EB9117CE7E}" destId="{E36546B6-58D9-4A5E-B070-B7F8FC1553F9}" srcOrd="0" destOrd="0" parTransId="{7B710B18-2FCB-44FE-8BCF-71AED22A2D26}" sibTransId="{2BA6C18A-8934-4582-907D-B7CF50FEA85B}"/>
    <dgm:cxn modelId="{A9244CB7-118F-4E58-9C0E-E34D1F5FCC1C}" type="presOf" srcId="{E36546B6-58D9-4A5E-B070-B7F8FC1553F9}" destId="{5D750525-4138-4AA5-A82E-75934A72C3D8}" srcOrd="0" destOrd="0" presId="urn:microsoft.com/office/officeart/2005/8/layout/hProcess9"/>
    <dgm:cxn modelId="{666D6A02-D58E-4983-B574-FB923EF1F7CE}" type="presParOf" srcId="{FE10FF3F-5DD7-4B35-98DA-00CB609C4D9D}" destId="{97AE1005-DE66-45F6-AD45-8B77ABCB7351}" srcOrd="0" destOrd="0" presId="urn:microsoft.com/office/officeart/2005/8/layout/hProcess9"/>
    <dgm:cxn modelId="{24A3A76A-EE1D-48BF-87AB-FA64465A1A39}" type="presParOf" srcId="{FE10FF3F-5DD7-4B35-98DA-00CB609C4D9D}" destId="{D08FA42D-D22F-4122-A9A0-84974A59B9F0}" srcOrd="1" destOrd="0" presId="urn:microsoft.com/office/officeart/2005/8/layout/hProcess9"/>
    <dgm:cxn modelId="{AC8A6D4B-D3F9-4928-8E17-AF3EE69272E2}" type="presParOf" srcId="{D08FA42D-D22F-4122-A9A0-84974A59B9F0}" destId="{5D750525-4138-4AA5-A82E-75934A72C3D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5A9B9-B1A4-4457-831D-03AF6F1F58F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IN"/>
        </a:p>
      </dgm:t>
    </dgm:pt>
    <dgm:pt modelId="{A6370BB9-3B09-4ED3-BBB8-9584D41E109A}">
      <dgm:prSet/>
      <dgm:spPr/>
      <dgm:t>
        <a:bodyPr/>
        <a:lstStyle/>
        <a:p>
          <a:r>
            <a:rPr lang="en-IN" dirty="0"/>
            <a:t>Role of ISM in annual transport?</a:t>
          </a:r>
        </a:p>
      </dgm:t>
    </dgm:pt>
    <dgm:pt modelId="{9C97CC3D-8DC9-44F1-AD93-20D3023BB051}" type="parTrans" cxnId="{ADAE57DA-32D6-459C-86AA-5FB9216FD256}">
      <dgm:prSet/>
      <dgm:spPr/>
      <dgm:t>
        <a:bodyPr/>
        <a:lstStyle/>
        <a:p>
          <a:endParaRPr lang="en-IN"/>
        </a:p>
      </dgm:t>
    </dgm:pt>
    <dgm:pt modelId="{4F2AEC39-BCA0-4604-8B61-9497EF333202}" type="sibTrans" cxnId="{ADAE57DA-32D6-459C-86AA-5FB9216FD256}">
      <dgm:prSet/>
      <dgm:spPr/>
      <dgm:t>
        <a:bodyPr/>
        <a:lstStyle/>
        <a:p>
          <a:endParaRPr lang="en-IN"/>
        </a:p>
      </dgm:t>
    </dgm:pt>
    <dgm:pt modelId="{F4015599-91E9-4BE6-AF69-C0A01E589D81}">
      <dgm:prSet/>
      <dgm:spPr/>
      <dgm:t>
        <a:bodyPr/>
        <a:lstStyle/>
        <a:p>
          <a:r>
            <a:rPr lang="en-IN"/>
            <a:t>Implications of using local vs c/s averaged hydraulic forcing?</a:t>
          </a:r>
        </a:p>
      </dgm:t>
    </dgm:pt>
    <dgm:pt modelId="{3481E92E-49F1-4D33-94BF-2A725ECB071E}" type="parTrans" cxnId="{753E836B-47C9-4D4F-9727-84DEAB0CF037}">
      <dgm:prSet/>
      <dgm:spPr/>
      <dgm:t>
        <a:bodyPr/>
        <a:lstStyle/>
        <a:p>
          <a:endParaRPr lang="en-IN"/>
        </a:p>
      </dgm:t>
    </dgm:pt>
    <dgm:pt modelId="{9FC46F85-79A2-4ED8-A6F7-245B151467B0}" type="sibTrans" cxnId="{753E836B-47C9-4D4F-9727-84DEAB0CF037}">
      <dgm:prSet/>
      <dgm:spPr/>
      <dgm:t>
        <a:bodyPr/>
        <a:lstStyle/>
        <a:p>
          <a:endParaRPr lang="en-IN"/>
        </a:p>
      </dgm:t>
    </dgm:pt>
    <dgm:pt modelId="{ABB71C7C-D49D-49E5-A093-9B14164C1322}">
      <dgm:prSet/>
      <dgm:spPr/>
      <dgm:t>
        <a:bodyPr/>
        <a:lstStyle/>
        <a:p>
          <a:r>
            <a:rPr lang="en-IN"/>
            <a:t>Role of partial vs full transport conditions?</a:t>
          </a:r>
        </a:p>
      </dgm:t>
    </dgm:pt>
    <dgm:pt modelId="{A374EAB1-120C-4FA0-84B4-7DF7E12AEFAC}" type="parTrans" cxnId="{7AEA511D-2ADF-46DA-B9A0-B4000726D1D5}">
      <dgm:prSet/>
      <dgm:spPr/>
      <dgm:t>
        <a:bodyPr/>
        <a:lstStyle/>
        <a:p>
          <a:endParaRPr lang="en-IN"/>
        </a:p>
      </dgm:t>
    </dgm:pt>
    <dgm:pt modelId="{C5CD3B14-454A-4763-BB6B-2B6772B3F775}" type="sibTrans" cxnId="{7AEA511D-2ADF-46DA-B9A0-B4000726D1D5}">
      <dgm:prSet/>
      <dgm:spPr/>
      <dgm:t>
        <a:bodyPr/>
        <a:lstStyle/>
        <a:p>
          <a:endParaRPr lang="en-IN"/>
        </a:p>
      </dgm:t>
    </dgm:pt>
    <dgm:pt modelId="{36FE7DF8-7E93-438B-9FEC-1BEAD12D507D}" type="pres">
      <dgm:prSet presAssocID="{A5D5A9B9-B1A4-4457-831D-03AF6F1F58F4}" presName="linear" presStyleCnt="0">
        <dgm:presLayoutVars>
          <dgm:animLvl val="lvl"/>
          <dgm:resizeHandles val="exact"/>
        </dgm:presLayoutVars>
      </dgm:prSet>
      <dgm:spPr/>
    </dgm:pt>
    <dgm:pt modelId="{8D3A1480-33E6-4ACE-AC4E-3ACB7F265DE3}" type="pres">
      <dgm:prSet presAssocID="{A6370BB9-3B09-4ED3-BBB8-9584D41E10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CAD40B-63D1-4167-A166-71270F4F5574}" type="pres">
      <dgm:prSet presAssocID="{4F2AEC39-BCA0-4604-8B61-9497EF333202}" presName="spacer" presStyleCnt="0"/>
      <dgm:spPr/>
    </dgm:pt>
    <dgm:pt modelId="{97F37D38-854B-40FD-A039-B6769EF7BC06}" type="pres">
      <dgm:prSet presAssocID="{F4015599-91E9-4BE6-AF69-C0A01E589D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EFBCD5-3E97-4228-878B-3613C1C737A7}" type="pres">
      <dgm:prSet presAssocID="{9FC46F85-79A2-4ED8-A6F7-245B151467B0}" presName="spacer" presStyleCnt="0"/>
      <dgm:spPr/>
    </dgm:pt>
    <dgm:pt modelId="{DE207D88-B423-41D2-A2D4-E63C6D991E86}" type="pres">
      <dgm:prSet presAssocID="{ABB71C7C-D49D-49E5-A093-9B14164C13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85CD0A-9F92-419F-9B3B-170DBEB9EA86}" type="presOf" srcId="{ABB71C7C-D49D-49E5-A093-9B14164C1322}" destId="{DE207D88-B423-41D2-A2D4-E63C6D991E86}" srcOrd="0" destOrd="0" presId="urn:microsoft.com/office/officeart/2005/8/layout/vList2"/>
    <dgm:cxn modelId="{7AEA511D-2ADF-46DA-B9A0-B4000726D1D5}" srcId="{A5D5A9B9-B1A4-4457-831D-03AF6F1F58F4}" destId="{ABB71C7C-D49D-49E5-A093-9B14164C1322}" srcOrd="2" destOrd="0" parTransId="{A374EAB1-120C-4FA0-84B4-7DF7E12AEFAC}" sibTransId="{C5CD3B14-454A-4763-BB6B-2B6772B3F775}"/>
    <dgm:cxn modelId="{26EE7F40-AA16-4E1B-84E5-D9457702EC88}" type="presOf" srcId="{A5D5A9B9-B1A4-4457-831D-03AF6F1F58F4}" destId="{36FE7DF8-7E93-438B-9FEC-1BEAD12D507D}" srcOrd="0" destOrd="0" presId="urn:microsoft.com/office/officeart/2005/8/layout/vList2"/>
    <dgm:cxn modelId="{753E836B-47C9-4D4F-9727-84DEAB0CF037}" srcId="{A5D5A9B9-B1A4-4457-831D-03AF6F1F58F4}" destId="{F4015599-91E9-4BE6-AF69-C0A01E589D81}" srcOrd="1" destOrd="0" parTransId="{3481E92E-49F1-4D33-94BF-2A725ECB071E}" sibTransId="{9FC46F85-79A2-4ED8-A6F7-245B151467B0}"/>
    <dgm:cxn modelId="{40788DD1-1AF2-4CF8-9081-879388661C69}" type="presOf" srcId="{F4015599-91E9-4BE6-AF69-C0A01E589D81}" destId="{97F37D38-854B-40FD-A039-B6769EF7BC06}" srcOrd="0" destOrd="0" presId="urn:microsoft.com/office/officeart/2005/8/layout/vList2"/>
    <dgm:cxn modelId="{ADAE57DA-32D6-459C-86AA-5FB9216FD256}" srcId="{A5D5A9B9-B1A4-4457-831D-03AF6F1F58F4}" destId="{A6370BB9-3B09-4ED3-BBB8-9584D41E109A}" srcOrd="0" destOrd="0" parTransId="{9C97CC3D-8DC9-44F1-AD93-20D3023BB051}" sibTransId="{4F2AEC39-BCA0-4604-8B61-9497EF333202}"/>
    <dgm:cxn modelId="{863297E2-B7C4-421D-B25C-A50DF97224BD}" type="presOf" srcId="{A6370BB9-3B09-4ED3-BBB8-9584D41E109A}" destId="{8D3A1480-33E6-4ACE-AC4E-3ACB7F265DE3}" srcOrd="0" destOrd="0" presId="urn:microsoft.com/office/officeart/2005/8/layout/vList2"/>
    <dgm:cxn modelId="{FE0C1DB5-06B2-4517-9E94-B8C523AC9A2B}" type="presParOf" srcId="{36FE7DF8-7E93-438B-9FEC-1BEAD12D507D}" destId="{8D3A1480-33E6-4ACE-AC4E-3ACB7F265DE3}" srcOrd="0" destOrd="0" presId="urn:microsoft.com/office/officeart/2005/8/layout/vList2"/>
    <dgm:cxn modelId="{A8AD7272-0571-4334-B43D-48F22572C159}" type="presParOf" srcId="{36FE7DF8-7E93-438B-9FEC-1BEAD12D507D}" destId="{BBCAD40B-63D1-4167-A166-71270F4F5574}" srcOrd="1" destOrd="0" presId="urn:microsoft.com/office/officeart/2005/8/layout/vList2"/>
    <dgm:cxn modelId="{6D6D87C2-FBB0-4440-9E10-0ED276610EA8}" type="presParOf" srcId="{36FE7DF8-7E93-438B-9FEC-1BEAD12D507D}" destId="{97F37D38-854B-40FD-A039-B6769EF7BC06}" srcOrd="2" destOrd="0" presId="urn:microsoft.com/office/officeart/2005/8/layout/vList2"/>
    <dgm:cxn modelId="{7473326E-910F-4EF2-A617-805102739FEE}" type="presParOf" srcId="{36FE7DF8-7E93-438B-9FEC-1BEAD12D507D}" destId="{B6EFBCD5-3E97-4228-878B-3613C1C737A7}" srcOrd="3" destOrd="0" presId="urn:microsoft.com/office/officeart/2005/8/layout/vList2"/>
    <dgm:cxn modelId="{6F9F799E-F878-466A-9E0C-6A2BEA44C82D}" type="presParOf" srcId="{36FE7DF8-7E93-438B-9FEC-1BEAD12D507D}" destId="{DE207D88-B423-41D2-A2D4-E63C6D991E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5F3CF-B309-47E1-AC53-05CEEE8ABFA8}" type="doc">
      <dgm:prSet loTypeId="urn:microsoft.com/office/officeart/2008/layout/PictureStrips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B704BBE1-EF4A-4464-98D5-7EC7460177A9}">
      <dgm:prSet custT="1"/>
      <dgm:spPr/>
      <dgm:t>
        <a:bodyPr/>
        <a:lstStyle/>
        <a:p>
          <a:pPr algn="l"/>
          <a:r>
            <a:rPr lang="en-GB" sz="1700" dirty="0"/>
            <a:t>Huge transport of coarse material particularly during Indian Summer Monsoon (ISM)</a:t>
          </a:r>
          <a:endParaRPr lang="en-IN" sz="1700" dirty="0"/>
        </a:p>
      </dgm:t>
    </dgm:pt>
    <dgm:pt modelId="{E2CC274D-883C-4525-A018-131535209600}" type="parTrans" cxnId="{D205A1DC-D61A-458F-90AB-71380B241DA1}">
      <dgm:prSet/>
      <dgm:spPr/>
      <dgm:t>
        <a:bodyPr/>
        <a:lstStyle/>
        <a:p>
          <a:endParaRPr lang="en-IN"/>
        </a:p>
      </dgm:t>
    </dgm:pt>
    <dgm:pt modelId="{71602B93-09E7-4E78-9FF6-0B6641A3258E}" type="sibTrans" cxnId="{D205A1DC-D61A-458F-90AB-71380B241DA1}">
      <dgm:prSet/>
      <dgm:spPr/>
      <dgm:t>
        <a:bodyPr/>
        <a:lstStyle/>
        <a:p>
          <a:endParaRPr lang="en-IN"/>
        </a:p>
      </dgm:t>
    </dgm:pt>
    <dgm:pt modelId="{B37BBFA9-2353-41E6-8696-9F567609AE37}">
      <dgm:prSet custT="1"/>
      <dgm:spPr/>
      <dgm:t>
        <a:bodyPr/>
        <a:lstStyle/>
        <a:p>
          <a:pPr algn="l"/>
          <a:r>
            <a:rPr lang="en-GB" sz="1700" dirty="0"/>
            <a:t>Relatively lesser investigated</a:t>
          </a:r>
          <a:endParaRPr lang="en-IN" sz="1700" dirty="0"/>
        </a:p>
      </dgm:t>
    </dgm:pt>
    <dgm:pt modelId="{4AAD5745-B73C-40D8-9852-0D5EC49450EA}" type="parTrans" cxnId="{2824E4DD-B414-42DF-A7EF-F6BDF80DAF86}">
      <dgm:prSet/>
      <dgm:spPr/>
      <dgm:t>
        <a:bodyPr/>
        <a:lstStyle/>
        <a:p>
          <a:endParaRPr lang="en-IN"/>
        </a:p>
      </dgm:t>
    </dgm:pt>
    <dgm:pt modelId="{08F7E74B-3B58-4F6E-9F6B-D3E9FDBB3D4A}" type="sibTrans" cxnId="{2824E4DD-B414-42DF-A7EF-F6BDF80DAF86}">
      <dgm:prSet/>
      <dgm:spPr/>
      <dgm:t>
        <a:bodyPr/>
        <a:lstStyle/>
        <a:p>
          <a:endParaRPr lang="en-IN"/>
        </a:p>
      </dgm:t>
    </dgm:pt>
    <dgm:pt modelId="{CA444659-18CA-4067-BD22-6D253093D8C1}">
      <dgm:prSet custT="1"/>
      <dgm:spPr/>
      <dgm:t>
        <a:bodyPr/>
        <a:lstStyle/>
        <a:p>
          <a:pPr algn="l"/>
          <a:r>
            <a:rPr lang="en-GB" sz="1700" dirty="0"/>
            <a:t>No known scientific observatory in Himalayas</a:t>
          </a:r>
          <a:endParaRPr lang="en-IN" sz="1700" dirty="0"/>
        </a:p>
      </dgm:t>
    </dgm:pt>
    <dgm:pt modelId="{B22314AA-826B-434E-B9DC-B8B1D928F227}" type="parTrans" cxnId="{1C719993-4D97-4089-B31C-CA20EB1B193E}">
      <dgm:prSet/>
      <dgm:spPr/>
      <dgm:t>
        <a:bodyPr/>
        <a:lstStyle/>
        <a:p>
          <a:endParaRPr lang="en-IN"/>
        </a:p>
      </dgm:t>
    </dgm:pt>
    <dgm:pt modelId="{96373FC2-9E93-4EC6-B451-E782EB804598}" type="sibTrans" cxnId="{1C719993-4D97-4089-B31C-CA20EB1B193E}">
      <dgm:prSet/>
      <dgm:spPr/>
      <dgm:t>
        <a:bodyPr/>
        <a:lstStyle/>
        <a:p>
          <a:endParaRPr lang="en-IN"/>
        </a:p>
      </dgm:t>
    </dgm:pt>
    <dgm:pt modelId="{1881519C-F3EA-4F72-A475-530D1C8F94D2}" type="pres">
      <dgm:prSet presAssocID="{0AC5F3CF-B309-47E1-AC53-05CEEE8ABFA8}" presName="Name0" presStyleCnt="0">
        <dgm:presLayoutVars>
          <dgm:dir/>
          <dgm:resizeHandles val="exact"/>
        </dgm:presLayoutVars>
      </dgm:prSet>
      <dgm:spPr/>
    </dgm:pt>
    <dgm:pt modelId="{384C7ADE-9D65-4A66-978C-FD25325BBDDB}" type="pres">
      <dgm:prSet presAssocID="{B704BBE1-EF4A-4464-98D5-7EC7460177A9}" presName="composite" presStyleCnt="0"/>
      <dgm:spPr/>
    </dgm:pt>
    <dgm:pt modelId="{06AC5DD0-9B86-474F-BB21-6D02620F1D61}" type="pres">
      <dgm:prSet presAssocID="{B704BBE1-EF4A-4464-98D5-7EC7460177A9}" presName="rect1" presStyleLbl="trAlignAcc1" presStyleIdx="0" presStyleCnt="3" custScaleY="68246" custLinFactNeighborX="-538" custLinFactNeighborY="-17531">
        <dgm:presLayoutVars>
          <dgm:bulletEnabled val="1"/>
        </dgm:presLayoutVars>
      </dgm:prSet>
      <dgm:spPr/>
    </dgm:pt>
    <dgm:pt modelId="{9334951A-5EF9-47FF-B07A-88E70EDF6013}" type="pres">
      <dgm:prSet presAssocID="{B704BBE1-EF4A-4464-98D5-7EC7460177A9}" presName="rect2" presStyleLbl="fgImgPlace1" presStyleIdx="0" presStyleCnt="3" custScaleX="51725" custScaleY="59115" custLinFactNeighborX="-10481" custLinFactNeighborY="-24058"/>
      <dgm:spPr/>
    </dgm:pt>
    <dgm:pt modelId="{1D4EAF4E-0BFF-4AA2-AC50-24E9A6C827EA}" type="pres">
      <dgm:prSet presAssocID="{71602B93-09E7-4E78-9FF6-0B6641A3258E}" presName="sibTrans" presStyleCnt="0"/>
      <dgm:spPr/>
    </dgm:pt>
    <dgm:pt modelId="{091F7C78-F80E-4B2E-B8D9-FCE0BA25DC11}" type="pres">
      <dgm:prSet presAssocID="{B37BBFA9-2353-41E6-8696-9F567609AE37}" presName="composite" presStyleCnt="0"/>
      <dgm:spPr/>
    </dgm:pt>
    <dgm:pt modelId="{448B8CB3-80B8-4779-840F-14E4CB26E5C5}" type="pres">
      <dgm:prSet presAssocID="{B37BBFA9-2353-41E6-8696-9F567609AE37}" presName="rect1" presStyleLbl="trAlignAcc1" presStyleIdx="1" presStyleCnt="3" custScaleY="49031" custLinFactNeighborX="-16" custLinFactNeighborY="-26419">
        <dgm:presLayoutVars>
          <dgm:bulletEnabled val="1"/>
        </dgm:presLayoutVars>
      </dgm:prSet>
      <dgm:spPr/>
    </dgm:pt>
    <dgm:pt modelId="{B14DD535-74D2-43C0-AB1C-CBA9533D594D}" type="pres">
      <dgm:prSet presAssocID="{B37BBFA9-2353-41E6-8696-9F567609AE37}" presName="rect2" presStyleLbl="fgImgPlace1" presStyleIdx="1" presStyleCnt="3" custScaleX="53059" custScaleY="56226" custLinFactNeighborX="-11148" custLinFactNeighborY="-16917"/>
      <dgm:spPr/>
    </dgm:pt>
    <dgm:pt modelId="{C0FD4B91-06D9-4A94-9E94-8271B2F7A376}" type="pres">
      <dgm:prSet presAssocID="{08F7E74B-3B58-4F6E-9F6B-D3E9FDBB3D4A}" presName="sibTrans" presStyleCnt="0"/>
      <dgm:spPr/>
    </dgm:pt>
    <dgm:pt modelId="{33CCE798-EEEB-481E-B4EB-E83895122306}" type="pres">
      <dgm:prSet presAssocID="{CA444659-18CA-4067-BD22-6D253093D8C1}" presName="composite" presStyleCnt="0"/>
      <dgm:spPr/>
    </dgm:pt>
    <dgm:pt modelId="{B1F0DAE3-328D-4C57-A0D1-5A652B9F8070}" type="pres">
      <dgm:prSet presAssocID="{CA444659-18CA-4067-BD22-6D253093D8C1}" presName="rect1" presStyleLbl="trAlignAcc1" presStyleIdx="2" presStyleCnt="3" custScaleX="98985" custScaleY="55077" custLinFactNeighborX="1889" custLinFactNeighborY="-21016">
        <dgm:presLayoutVars>
          <dgm:bulletEnabled val="1"/>
        </dgm:presLayoutVars>
      </dgm:prSet>
      <dgm:spPr/>
    </dgm:pt>
    <dgm:pt modelId="{6B5CC3DE-E9BF-4A55-8D04-DA27F45AD35D}" type="pres">
      <dgm:prSet presAssocID="{CA444659-18CA-4067-BD22-6D253093D8C1}" presName="rect2" presStyleLbl="fgImgPlace1" presStyleIdx="2" presStyleCnt="3" custScaleX="52200" custScaleY="54821" custLinFactNeighborX="-10719" custLinFactNeighborY="-21697"/>
      <dgm:spPr/>
    </dgm:pt>
  </dgm:ptLst>
  <dgm:cxnLst>
    <dgm:cxn modelId="{E10D8124-6CD9-4EF8-8C79-8185821184D2}" type="presOf" srcId="{0AC5F3CF-B309-47E1-AC53-05CEEE8ABFA8}" destId="{1881519C-F3EA-4F72-A475-530D1C8F94D2}" srcOrd="0" destOrd="0" presId="urn:microsoft.com/office/officeart/2008/layout/PictureStrips"/>
    <dgm:cxn modelId="{3A0BD442-1A09-4F46-84D0-BF6C3FA14025}" type="presOf" srcId="{CA444659-18CA-4067-BD22-6D253093D8C1}" destId="{B1F0DAE3-328D-4C57-A0D1-5A652B9F8070}" srcOrd="0" destOrd="0" presId="urn:microsoft.com/office/officeart/2008/layout/PictureStrips"/>
    <dgm:cxn modelId="{1DDFC94B-2523-42B8-8878-8AE1C75EB219}" type="presOf" srcId="{B37BBFA9-2353-41E6-8696-9F567609AE37}" destId="{448B8CB3-80B8-4779-840F-14E4CB26E5C5}" srcOrd="0" destOrd="0" presId="urn:microsoft.com/office/officeart/2008/layout/PictureStrips"/>
    <dgm:cxn modelId="{1C719993-4D97-4089-B31C-CA20EB1B193E}" srcId="{0AC5F3CF-B309-47E1-AC53-05CEEE8ABFA8}" destId="{CA444659-18CA-4067-BD22-6D253093D8C1}" srcOrd="2" destOrd="0" parTransId="{B22314AA-826B-434E-B9DC-B8B1D928F227}" sibTransId="{96373FC2-9E93-4EC6-B451-E782EB804598}"/>
    <dgm:cxn modelId="{88C055B6-C429-45B2-AAB5-79EDF3579886}" type="presOf" srcId="{B704BBE1-EF4A-4464-98D5-7EC7460177A9}" destId="{06AC5DD0-9B86-474F-BB21-6D02620F1D61}" srcOrd="0" destOrd="0" presId="urn:microsoft.com/office/officeart/2008/layout/PictureStrips"/>
    <dgm:cxn modelId="{D205A1DC-D61A-458F-90AB-71380B241DA1}" srcId="{0AC5F3CF-B309-47E1-AC53-05CEEE8ABFA8}" destId="{B704BBE1-EF4A-4464-98D5-7EC7460177A9}" srcOrd="0" destOrd="0" parTransId="{E2CC274D-883C-4525-A018-131535209600}" sibTransId="{71602B93-09E7-4E78-9FF6-0B6641A3258E}"/>
    <dgm:cxn modelId="{2824E4DD-B414-42DF-A7EF-F6BDF80DAF86}" srcId="{0AC5F3CF-B309-47E1-AC53-05CEEE8ABFA8}" destId="{B37BBFA9-2353-41E6-8696-9F567609AE37}" srcOrd="1" destOrd="0" parTransId="{4AAD5745-B73C-40D8-9852-0D5EC49450EA}" sibTransId="{08F7E74B-3B58-4F6E-9F6B-D3E9FDBB3D4A}"/>
    <dgm:cxn modelId="{09624CC2-BF45-4273-A1D2-4A4A1B46C224}" type="presParOf" srcId="{1881519C-F3EA-4F72-A475-530D1C8F94D2}" destId="{384C7ADE-9D65-4A66-978C-FD25325BBDDB}" srcOrd="0" destOrd="0" presId="urn:microsoft.com/office/officeart/2008/layout/PictureStrips"/>
    <dgm:cxn modelId="{AC2F3A47-8425-4E47-9202-BEF356490EB4}" type="presParOf" srcId="{384C7ADE-9D65-4A66-978C-FD25325BBDDB}" destId="{06AC5DD0-9B86-474F-BB21-6D02620F1D61}" srcOrd="0" destOrd="0" presId="urn:microsoft.com/office/officeart/2008/layout/PictureStrips"/>
    <dgm:cxn modelId="{06C6B979-52C0-46D2-BEAA-8721DBCC434C}" type="presParOf" srcId="{384C7ADE-9D65-4A66-978C-FD25325BBDDB}" destId="{9334951A-5EF9-47FF-B07A-88E70EDF6013}" srcOrd="1" destOrd="0" presId="urn:microsoft.com/office/officeart/2008/layout/PictureStrips"/>
    <dgm:cxn modelId="{D2C7C9EC-5BF7-4ACF-8647-EDCF2725BF14}" type="presParOf" srcId="{1881519C-F3EA-4F72-A475-530D1C8F94D2}" destId="{1D4EAF4E-0BFF-4AA2-AC50-24E9A6C827EA}" srcOrd="1" destOrd="0" presId="urn:microsoft.com/office/officeart/2008/layout/PictureStrips"/>
    <dgm:cxn modelId="{1F98DDF8-5E12-4984-879F-89559BEC4836}" type="presParOf" srcId="{1881519C-F3EA-4F72-A475-530D1C8F94D2}" destId="{091F7C78-F80E-4B2E-B8D9-FCE0BA25DC11}" srcOrd="2" destOrd="0" presId="urn:microsoft.com/office/officeart/2008/layout/PictureStrips"/>
    <dgm:cxn modelId="{C25496AB-5C14-4C98-B03A-B226594B6418}" type="presParOf" srcId="{091F7C78-F80E-4B2E-B8D9-FCE0BA25DC11}" destId="{448B8CB3-80B8-4779-840F-14E4CB26E5C5}" srcOrd="0" destOrd="0" presId="urn:microsoft.com/office/officeart/2008/layout/PictureStrips"/>
    <dgm:cxn modelId="{4494D138-BEB1-4904-B23E-DDBA36ABB3C0}" type="presParOf" srcId="{091F7C78-F80E-4B2E-B8D9-FCE0BA25DC11}" destId="{B14DD535-74D2-43C0-AB1C-CBA9533D594D}" srcOrd="1" destOrd="0" presId="urn:microsoft.com/office/officeart/2008/layout/PictureStrips"/>
    <dgm:cxn modelId="{E9333759-0CDE-46E0-9B27-1FE510C3471F}" type="presParOf" srcId="{1881519C-F3EA-4F72-A475-530D1C8F94D2}" destId="{C0FD4B91-06D9-4A94-9E94-8271B2F7A376}" srcOrd="3" destOrd="0" presId="urn:microsoft.com/office/officeart/2008/layout/PictureStrips"/>
    <dgm:cxn modelId="{CB4C9CE7-536E-41F9-BD43-CCBDE4A7205A}" type="presParOf" srcId="{1881519C-F3EA-4F72-A475-530D1C8F94D2}" destId="{33CCE798-EEEB-481E-B4EB-E83895122306}" srcOrd="4" destOrd="0" presId="urn:microsoft.com/office/officeart/2008/layout/PictureStrips"/>
    <dgm:cxn modelId="{DE404322-2D64-44B6-8D6E-35AB1B18239C}" type="presParOf" srcId="{33CCE798-EEEB-481E-B4EB-E83895122306}" destId="{B1F0DAE3-328D-4C57-A0D1-5A652B9F8070}" srcOrd="0" destOrd="0" presId="urn:microsoft.com/office/officeart/2008/layout/PictureStrips"/>
    <dgm:cxn modelId="{5414AAD9-A454-42AA-8655-9E06446F3D1A}" type="presParOf" srcId="{33CCE798-EEEB-481E-B4EB-E83895122306}" destId="{6B5CC3DE-E9BF-4A55-8D04-DA27F45AD35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F27FB-2A79-4D8E-B006-40617901FAE3}">
      <dsp:nvSpPr>
        <dsp:cNvPr id="0" name=""/>
        <dsp:cNvSpPr/>
      </dsp:nvSpPr>
      <dsp:spPr>
        <a:xfrm>
          <a:off x="708744" y="560444"/>
          <a:ext cx="4375002" cy="1367188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42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Soil erosion &amp; sediment transport </a:t>
          </a:r>
          <a:r>
            <a:rPr lang="en-GB" sz="1700" kern="1200" dirty="0">
              <a:sym typeface="Wingdings" panose="05000000000000000000" pitchFamily="2" charset="2"/>
            </a:rPr>
            <a:t></a:t>
          </a:r>
          <a:r>
            <a:rPr lang="en-GB" sz="1700" kern="1200" dirty="0"/>
            <a:t> global environmental issues </a:t>
          </a:r>
          <a:r>
            <a:rPr lang="en-GB" sz="1700" kern="1200" dirty="0">
              <a:sym typeface="Wingdings" panose="05000000000000000000" pitchFamily="2" charset="2"/>
            </a:rPr>
            <a:t></a:t>
          </a:r>
          <a:r>
            <a:rPr lang="en-GB" sz="1700" kern="1200" dirty="0"/>
            <a:t> degradation of land, deterioration of ecological balance</a:t>
          </a:r>
          <a:endParaRPr lang="en-IN" sz="1700" kern="1200" dirty="0"/>
        </a:p>
      </dsp:txBody>
      <dsp:txXfrm>
        <a:off x="708744" y="560444"/>
        <a:ext cx="4375002" cy="1367188"/>
      </dsp:txXfrm>
    </dsp:sp>
    <dsp:sp modelId="{5D924609-E71C-45ED-8B63-1D44C90C2343}">
      <dsp:nvSpPr>
        <dsp:cNvPr id="0" name=""/>
        <dsp:cNvSpPr/>
      </dsp:nvSpPr>
      <dsp:spPr>
        <a:xfrm>
          <a:off x="535990" y="299716"/>
          <a:ext cx="957031" cy="1435547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92C89-AA01-462E-9572-4F19D21C1328}">
      <dsp:nvSpPr>
        <dsp:cNvPr id="0" name=""/>
        <dsp:cNvSpPr/>
      </dsp:nvSpPr>
      <dsp:spPr>
        <a:xfrm>
          <a:off x="718282" y="2218336"/>
          <a:ext cx="4375002" cy="1367188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42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Eroded material in high elevated mountains </a:t>
          </a:r>
          <a:r>
            <a:rPr lang="en-GB" sz="1700" kern="1200" dirty="0">
              <a:sym typeface="Wingdings" panose="05000000000000000000" pitchFamily="2" charset="2"/>
            </a:rPr>
            <a:t></a:t>
          </a:r>
          <a:r>
            <a:rPr lang="en-GB" sz="1700" kern="1200" dirty="0"/>
            <a:t> gravel-bed channels </a:t>
          </a:r>
          <a:r>
            <a:rPr lang="en-GB" sz="1700" kern="1200" dirty="0">
              <a:sym typeface="Wingdings" panose="05000000000000000000" pitchFamily="2" charset="2"/>
            </a:rPr>
            <a:t></a:t>
          </a:r>
          <a:r>
            <a:rPr lang="en-GB" sz="1700" kern="1200" dirty="0"/>
            <a:t> downstream reaches </a:t>
          </a:r>
          <a:r>
            <a:rPr lang="en-GB" sz="1700" kern="1200" dirty="0">
              <a:sym typeface="Wingdings" panose="05000000000000000000" pitchFamily="2" charset="2"/>
            </a:rPr>
            <a:t></a:t>
          </a:r>
          <a:r>
            <a:rPr lang="en-GB" sz="1700" kern="1200" dirty="0"/>
            <a:t> morphology of downstream reaches and alluvial plains (Johnson and Whipple, 2007)</a:t>
          </a:r>
          <a:endParaRPr lang="en-IN" sz="1700" kern="1200" dirty="0"/>
        </a:p>
      </dsp:txBody>
      <dsp:txXfrm>
        <a:off x="718282" y="2218336"/>
        <a:ext cx="4375002" cy="1367188"/>
      </dsp:txXfrm>
    </dsp:sp>
    <dsp:sp modelId="{6C0EF634-F966-4037-B540-E20ADEA8764A}">
      <dsp:nvSpPr>
        <dsp:cNvPr id="0" name=""/>
        <dsp:cNvSpPr/>
      </dsp:nvSpPr>
      <dsp:spPr>
        <a:xfrm>
          <a:off x="535990" y="2020854"/>
          <a:ext cx="957031" cy="1435547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EE687-A03D-4C8B-B802-AC9A8DE0583B}">
      <dsp:nvSpPr>
        <dsp:cNvPr id="0" name=""/>
        <dsp:cNvSpPr/>
      </dsp:nvSpPr>
      <dsp:spPr>
        <a:xfrm>
          <a:off x="718282" y="3939474"/>
          <a:ext cx="4375002" cy="1367188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042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Monitoring coarse grain transport </a:t>
          </a:r>
          <a:r>
            <a:rPr lang="en-GB" sz="1700" kern="1200" dirty="0">
              <a:sym typeface="Wingdings" panose="05000000000000000000" pitchFamily="2" charset="2"/>
            </a:rPr>
            <a:t> traps, acoustic sensors, grain tracking (RFIDs)</a:t>
          </a:r>
          <a:r>
            <a:rPr lang="en-GB" sz="1700" kern="1200" dirty="0"/>
            <a:t> </a:t>
          </a:r>
          <a:r>
            <a:rPr lang="en-GB" sz="1700" kern="1200" dirty="0">
              <a:sym typeface="Wingdings" panose="05000000000000000000" pitchFamily="2" charset="2"/>
            </a:rPr>
            <a:t> </a:t>
          </a:r>
          <a:r>
            <a:rPr lang="en-GB" sz="1700" kern="1200" dirty="0"/>
            <a:t>challenging during floods, expensive</a:t>
          </a:r>
          <a:endParaRPr lang="en-IN" sz="1700" kern="1200" dirty="0"/>
        </a:p>
      </dsp:txBody>
      <dsp:txXfrm>
        <a:off x="718282" y="3939474"/>
        <a:ext cx="4375002" cy="1367188"/>
      </dsp:txXfrm>
    </dsp:sp>
    <dsp:sp modelId="{4ED5A95D-1B8B-434B-893D-0EC5FC6FA550}">
      <dsp:nvSpPr>
        <dsp:cNvPr id="0" name=""/>
        <dsp:cNvSpPr/>
      </dsp:nvSpPr>
      <dsp:spPr>
        <a:xfrm>
          <a:off x="535990" y="3741992"/>
          <a:ext cx="957031" cy="1435547"/>
        </a:xfrm>
        <a:prstGeom prst="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E1005-DE66-45F6-AD45-8B77ABCB7351}">
      <dsp:nvSpPr>
        <dsp:cNvPr id="0" name=""/>
        <dsp:cNvSpPr/>
      </dsp:nvSpPr>
      <dsp:spPr>
        <a:xfrm>
          <a:off x="266563" y="0"/>
          <a:ext cx="3021054" cy="934295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D750525-4138-4AA5-A82E-75934A72C3D8}">
      <dsp:nvSpPr>
        <dsp:cNvPr id="0" name=""/>
        <dsp:cNvSpPr/>
      </dsp:nvSpPr>
      <dsp:spPr>
        <a:xfrm>
          <a:off x="114529" y="186986"/>
          <a:ext cx="3320938" cy="37371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Painted tracers – cost effective alternate</a:t>
          </a:r>
        </a:p>
      </dsp:txBody>
      <dsp:txXfrm>
        <a:off x="132772" y="205229"/>
        <a:ext cx="3284452" cy="33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A1480-33E6-4ACE-AC4E-3ACB7F265DE3}">
      <dsp:nvSpPr>
        <dsp:cNvPr id="0" name=""/>
        <dsp:cNvSpPr/>
      </dsp:nvSpPr>
      <dsp:spPr>
        <a:xfrm>
          <a:off x="0" y="24785"/>
          <a:ext cx="3554182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 dirty="0"/>
            <a:t>Role of ISM in annual transport?</a:t>
          </a:r>
        </a:p>
      </dsp:txBody>
      <dsp:txXfrm>
        <a:off x="29088" y="53873"/>
        <a:ext cx="3496006" cy="537701"/>
      </dsp:txXfrm>
    </dsp:sp>
    <dsp:sp modelId="{97F37D38-854B-40FD-A039-B6769EF7BC06}">
      <dsp:nvSpPr>
        <dsp:cNvPr id="0" name=""/>
        <dsp:cNvSpPr/>
      </dsp:nvSpPr>
      <dsp:spPr>
        <a:xfrm>
          <a:off x="0" y="663863"/>
          <a:ext cx="3554182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Implications of using local vs c/s averaged hydraulic forcing?</a:t>
          </a:r>
        </a:p>
      </dsp:txBody>
      <dsp:txXfrm>
        <a:off x="29088" y="692951"/>
        <a:ext cx="3496006" cy="537701"/>
      </dsp:txXfrm>
    </dsp:sp>
    <dsp:sp modelId="{DE207D88-B423-41D2-A2D4-E63C6D991E86}">
      <dsp:nvSpPr>
        <dsp:cNvPr id="0" name=""/>
        <dsp:cNvSpPr/>
      </dsp:nvSpPr>
      <dsp:spPr>
        <a:xfrm>
          <a:off x="0" y="1302940"/>
          <a:ext cx="3554182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Role of partial vs full transport conditions?</a:t>
          </a:r>
        </a:p>
      </dsp:txBody>
      <dsp:txXfrm>
        <a:off x="29088" y="1332028"/>
        <a:ext cx="3496006" cy="537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C5DD0-9B86-474F-BB21-6D02620F1D61}">
      <dsp:nvSpPr>
        <dsp:cNvPr id="0" name=""/>
        <dsp:cNvSpPr/>
      </dsp:nvSpPr>
      <dsp:spPr>
        <a:xfrm>
          <a:off x="59350" y="252615"/>
          <a:ext cx="3718122" cy="792959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003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Huge transport of coarse material particularly during Indian Summer Monsoon (ISM)</a:t>
          </a:r>
          <a:endParaRPr lang="en-IN" sz="1700" kern="1200" dirty="0"/>
        </a:p>
      </dsp:txBody>
      <dsp:txXfrm>
        <a:off x="59350" y="252615"/>
        <a:ext cx="3718122" cy="792959"/>
      </dsp:txXfrm>
    </dsp:sp>
    <dsp:sp modelId="{9334951A-5EF9-47FF-B07A-88E70EDF6013}">
      <dsp:nvSpPr>
        <dsp:cNvPr id="0" name=""/>
        <dsp:cNvSpPr/>
      </dsp:nvSpPr>
      <dsp:spPr>
        <a:xfrm>
          <a:off x="35505" y="59891"/>
          <a:ext cx="420699" cy="721208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B8CB3-80B8-4779-840F-14E4CB26E5C5}">
      <dsp:nvSpPr>
        <dsp:cNvPr id="0" name=""/>
        <dsp:cNvSpPr/>
      </dsp:nvSpPr>
      <dsp:spPr>
        <a:xfrm>
          <a:off x="78758" y="1272194"/>
          <a:ext cx="3718122" cy="569697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003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Relatively lesser investigated</a:t>
          </a:r>
          <a:endParaRPr lang="en-IN" sz="1700" kern="1200" dirty="0"/>
        </a:p>
      </dsp:txBody>
      <dsp:txXfrm>
        <a:off x="78758" y="1272194"/>
        <a:ext cx="3718122" cy="569697"/>
      </dsp:txXfrm>
    </dsp:sp>
    <dsp:sp modelId="{B14DD535-74D2-43C0-AB1C-CBA9533D594D}">
      <dsp:nvSpPr>
        <dsp:cNvPr id="0" name=""/>
        <dsp:cNvSpPr/>
      </dsp:nvSpPr>
      <dsp:spPr>
        <a:xfrm>
          <a:off x="24655" y="1175854"/>
          <a:ext cx="431549" cy="685962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0DAE3-328D-4C57-A0D1-5A652B9F8070}">
      <dsp:nvSpPr>
        <dsp:cNvPr id="0" name=""/>
        <dsp:cNvSpPr/>
      </dsp:nvSpPr>
      <dsp:spPr>
        <a:xfrm>
          <a:off x="168458" y="2190865"/>
          <a:ext cx="3680383" cy="639946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003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No known scientific observatory in Himalayas</a:t>
          </a:r>
          <a:endParaRPr lang="en-IN" sz="1700" kern="1200" dirty="0"/>
        </a:p>
      </dsp:txBody>
      <dsp:txXfrm>
        <a:off x="168458" y="2190865"/>
        <a:ext cx="3680383" cy="639946"/>
      </dsp:txXfrm>
    </dsp:sp>
    <dsp:sp modelId="{6B5CC3DE-E9BF-4A55-8D04-DA27F45AD35D}">
      <dsp:nvSpPr>
        <dsp:cNvPr id="0" name=""/>
        <dsp:cNvSpPr/>
      </dsp:nvSpPr>
      <dsp:spPr>
        <a:xfrm>
          <a:off x="31638" y="2017127"/>
          <a:ext cx="424563" cy="668821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A3EA-5E47-49EB-B3D1-4B3D325075BC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20D6-02AA-4921-AA49-F947C408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pPr/>
              <a:t>12-04-2024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12203372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528" y="-1281"/>
            <a:ext cx="1007771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006150"/>
            <a:ext cx="12178303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85715" y="-1480"/>
            <a:ext cx="1306287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4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2497431" y="2118212"/>
            <a:ext cx="7095541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40873" y="1173984"/>
            <a:ext cx="11690849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541CC-1A00-42FE-ADA7-DA9D8E2EC371}"/>
              </a:ext>
            </a:extLst>
          </p:cNvPr>
          <p:cNvSpPr txBox="1"/>
          <p:nvPr userDrawn="1"/>
        </p:nvSpPr>
        <p:spPr>
          <a:xfrm>
            <a:off x="4705005" y="6587124"/>
            <a:ext cx="2313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Department of Hydrology</a:t>
            </a:r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2497431" y="2118212"/>
            <a:ext cx="7095541" cy="35105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4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77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2497431" y="2118212"/>
            <a:ext cx="7095541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72" y="202991"/>
            <a:ext cx="938944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873" y="1132413"/>
            <a:ext cx="5718139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73" y="1613044"/>
            <a:ext cx="5718139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25169"/>
            <a:ext cx="565616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613044"/>
            <a:ext cx="565616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85715" y="-1480"/>
            <a:ext cx="1306287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4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3119D1-65A6-43BD-B336-7B9A28D479D6}"/>
              </a:ext>
            </a:extLst>
          </p:cNvPr>
          <p:cNvSpPr txBox="1"/>
          <p:nvPr userDrawn="1"/>
        </p:nvSpPr>
        <p:spPr>
          <a:xfrm>
            <a:off x="4939113" y="6587123"/>
            <a:ext cx="2313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Department of Hydrology</a:t>
            </a:r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2497431" y="2118212"/>
            <a:ext cx="7095541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85715" y="-1480"/>
            <a:ext cx="1306287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12192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263" y="6447294"/>
            <a:ext cx="2222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176001" y="6607628"/>
            <a:ext cx="1016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85220" y="2971801"/>
            <a:ext cx="3270249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94034" y="3619535"/>
            <a:ext cx="267940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89"/>
            </a:lvl1pPr>
            <a:lvl2pPr marL="416988" indent="0" algn="ctr">
              <a:buNone/>
              <a:defRPr sz="1824"/>
            </a:lvl2pPr>
            <a:lvl3pPr marL="833976" indent="0" algn="ctr">
              <a:buNone/>
              <a:defRPr sz="1643"/>
            </a:lvl3pPr>
            <a:lvl4pPr marL="1250963" indent="0" algn="ctr">
              <a:buNone/>
              <a:defRPr sz="1459"/>
            </a:lvl4pPr>
            <a:lvl5pPr marL="1667952" indent="0" algn="ctr">
              <a:buNone/>
              <a:defRPr sz="1459"/>
            </a:lvl5pPr>
            <a:lvl6pPr marL="2084940" indent="0" algn="ctr">
              <a:buNone/>
              <a:defRPr sz="1459"/>
            </a:lvl6pPr>
            <a:lvl7pPr marL="2501928" indent="0" algn="ctr">
              <a:buNone/>
              <a:defRPr sz="1459"/>
            </a:lvl7pPr>
            <a:lvl8pPr marL="2918915" indent="0" algn="ctr">
              <a:buNone/>
              <a:defRPr sz="1459"/>
            </a:lvl8pPr>
            <a:lvl9pPr marL="3335903" indent="0" algn="ctr">
              <a:buNone/>
              <a:defRPr sz="14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5D97-628F-4622-9763-CDF13F583426}" type="datetimeFigureOut">
              <a:rPr lang="en-IN" smtClean="0"/>
              <a:t>12-04-2024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647C-5BA0-461B-9A08-619BC28303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5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1" r:id="rId3"/>
    <p:sldLayoutId id="2147483701" r:id="rId4"/>
    <p:sldLayoutId id="2147483703" r:id="rId5"/>
    <p:sldLayoutId id="2147483708" r:id="rId6"/>
    <p:sldLayoutId id="2147483710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png"/><Relationship Id="rId18" Type="http://schemas.microsoft.com/office/2007/relationships/diagramDrawing" Target="../diagrams/drawing3.xml"/><Relationship Id="rId26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21" Type="http://schemas.openxmlformats.org/officeDocument/2006/relationships/diagramQuickStyle" Target="../diagrams/quickStyle4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17" Type="http://schemas.openxmlformats.org/officeDocument/2006/relationships/diagramColors" Target="../diagrams/colors3.xml"/><Relationship Id="rId25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8.emf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openxmlformats.org/officeDocument/2006/relationships/image" Target="../media/image12.svg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833F8B1-177A-BA4F-A567-296D03B3FBB2}"/>
              </a:ext>
            </a:extLst>
          </p:cNvPr>
          <p:cNvGrpSpPr/>
          <p:nvPr/>
        </p:nvGrpSpPr>
        <p:grpSpPr>
          <a:xfrm>
            <a:off x="-506986" y="-13372"/>
            <a:ext cx="12698986" cy="6832483"/>
            <a:chOff x="-506986" y="-13372"/>
            <a:chExt cx="12698986" cy="683248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0E8823-6BD1-5740-FF1E-45EB78ED85D5}"/>
                </a:ext>
              </a:extLst>
            </p:cNvPr>
            <p:cNvGrpSpPr/>
            <p:nvPr/>
          </p:nvGrpSpPr>
          <p:grpSpPr>
            <a:xfrm>
              <a:off x="-506986" y="920000"/>
              <a:ext cx="5629275" cy="5606379"/>
              <a:chOff x="-506986" y="920000"/>
              <a:chExt cx="5629275" cy="5606379"/>
            </a:xfrm>
          </p:grpSpPr>
          <p:graphicFrame>
            <p:nvGraphicFramePr>
              <p:cNvPr id="9" name="Diagram 8">
                <a:extLst>
                  <a:ext uri="{FF2B5EF4-FFF2-40B4-BE49-F238E27FC236}">
                    <a16:creationId xmlns:a16="http://schemas.microsoft.com/office/drawing/2014/main" id="{2480C36B-9FE0-21BE-472D-437E148790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80749519"/>
                  </p:ext>
                </p:extLst>
              </p:nvPr>
            </p:nvGraphicFramePr>
            <p:xfrm>
              <a:off x="-506986" y="920000"/>
              <a:ext cx="5629275" cy="56063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901AEE-0DF4-D2B7-F60E-B3434053097D}"/>
                  </a:ext>
                </a:extLst>
              </p:cNvPr>
              <p:cNvSpPr txBox="1"/>
              <p:nvPr/>
            </p:nvSpPr>
            <p:spPr>
              <a:xfrm>
                <a:off x="1151361" y="1042641"/>
                <a:ext cx="1928926" cy="36933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Global perspective</a:t>
                </a:r>
              </a:p>
            </p:txBody>
          </p:sp>
        </p:grpSp>
        <p:graphicFrame>
          <p:nvGraphicFramePr>
            <p:cNvPr id="21" name="Diagram 20">
              <a:extLst>
                <a:ext uri="{FF2B5EF4-FFF2-40B4-BE49-F238E27FC236}">
                  <a16:creationId xmlns:a16="http://schemas.microsoft.com/office/drawing/2014/main" id="{A2BE8559-B8C5-DD72-650F-897E9CA879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80347498"/>
                </p:ext>
              </p:extLst>
            </p:nvPr>
          </p:nvGraphicFramePr>
          <p:xfrm>
            <a:off x="4774326" y="4463689"/>
            <a:ext cx="3554182" cy="9342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A6C8E2-7BAB-3D8E-A969-EB150852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49054" y="1060901"/>
              <a:ext cx="3263821" cy="15852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F55216-0317-1DAA-FD5E-53CEE64D4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48506" y="2707602"/>
              <a:ext cx="3263821" cy="158528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5B94D3-B74C-BFA4-1515-1C6A5D1426C4}"/>
                </a:ext>
              </a:extLst>
            </p:cNvPr>
            <p:cNvSpPr txBox="1"/>
            <p:nvPr/>
          </p:nvSpPr>
          <p:spPr>
            <a:xfrm>
              <a:off x="9167126" y="4273647"/>
              <a:ext cx="214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IN" sz="1700" dirty="0">
                  <a:solidFill>
                    <a:srgbClr val="222222"/>
                  </a:solidFill>
                  <a:highlight>
                    <a:srgbClr val="F8F9FA"/>
                  </a:highlight>
                  <a:latin typeface="+mn-lt"/>
                </a:rPr>
                <a:t>©</a:t>
              </a:r>
              <a:r>
                <a:rPr lang="en-IN" dirty="0"/>
                <a:t> </a:t>
              </a:r>
              <a:r>
                <a:rPr lang="en-IN" sz="1700" b="0" i="0" dirty="0">
                  <a:solidFill>
                    <a:srgbClr val="222222"/>
                  </a:solidFill>
                  <a:effectLst/>
                  <a:highlight>
                    <a:srgbClr val="F8F9FA"/>
                  </a:highlight>
                  <a:latin typeface="+mn-lt"/>
                </a:rPr>
                <a:t>JPPVL, Uttarakhand</a:t>
              </a:r>
              <a:endParaRPr lang="en-IN" sz="1700" dirty="0">
                <a:latin typeface="+mn-lt"/>
              </a:endParaRPr>
            </a:p>
          </p:txBody>
        </p: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2775DC69-1AC6-D07F-DEEA-01AF6630CB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03409033"/>
                </p:ext>
              </p:extLst>
            </p:nvPr>
          </p:nvGraphicFramePr>
          <p:xfrm>
            <a:off x="8637818" y="4568750"/>
            <a:ext cx="3554182" cy="19236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58FB72-596D-3A0B-AB56-D66008978E39}"/>
                </a:ext>
              </a:extLst>
            </p:cNvPr>
            <p:cNvGrpSpPr/>
            <p:nvPr/>
          </p:nvGrpSpPr>
          <p:grpSpPr>
            <a:xfrm>
              <a:off x="4671676" y="1051266"/>
              <a:ext cx="3876830" cy="3733714"/>
              <a:chOff x="4562264" y="1047340"/>
              <a:chExt cx="5251410" cy="363654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7C0AE19-8349-38AD-FE69-B516E79BCD8C}"/>
                  </a:ext>
                </a:extLst>
              </p:cNvPr>
              <p:cNvGrpSpPr/>
              <p:nvPr/>
            </p:nvGrpSpPr>
            <p:grpSpPr>
              <a:xfrm>
                <a:off x="4562264" y="1047340"/>
                <a:ext cx="5251410" cy="3636542"/>
                <a:chOff x="4562264" y="1047340"/>
                <a:chExt cx="5251410" cy="3636542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30ED091-07DB-98CC-5B61-74F2FB67DE50}"/>
                    </a:ext>
                  </a:extLst>
                </p:cNvPr>
                <p:cNvSpPr txBox="1"/>
                <p:nvPr/>
              </p:nvSpPr>
              <p:spPr>
                <a:xfrm>
                  <a:off x="5626889" y="1047340"/>
                  <a:ext cx="3392570" cy="369332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/>
                    <a:t>Himalayan perspective</a:t>
                  </a:r>
                </a:p>
              </p:txBody>
            </p:sp>
            <p:graphicFrame>
              <p:nvGraphicFramePr>
                <p:cNvPr id="14" name="Diagram 13">
                  <a:extLst>
                    <a:ext uri="{FF2B5EF4-FFF2-40B4-BE49-F238E27FC236}">
                      <a16:creationId xmlns:a16="http://schemas.microsoft.com/office/drawing/2014/main" id="{6ED5F438-7610-44BA-52BA-81D7D6F6B9D1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340217180"/>
                    </p:ext>
                  </p:extLst>
                </p:nvPr>
              </p:nvGraphicFramePr>
              <p:xfrm>
                <a:off x="4562264" y="1344706"/>
                <a:ext cx="5251410" cy="333917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</p:grpSp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A8992C6B-1899-C37B-1601-4178D0DB20BA}"/>
                  </a:ext>
                </a:extLst>
              </p:cNvPr>
              <p:cNvSpPr/>
              <p:nvPr/>
            </p:nvSpPr>
            <p:spPr>
              <a:xfrm>
                <a:off x="6983434" y="4179744"/>
                <a:ext cx="338555" cy="332860"/>
              </a:xfrm>
              <a:prstGeom prst="down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FF7BBE-AA12-492E-B4DD-BEB8BAF3AA98}"/>
                </a:ext>
              </a:extLst>
            </p:cNvPr>
            <p:cNvSpPr txBox="1"/>
            <p:nvPr/>
          </p:nvSpPr>
          <p:spPr>
            <a:xfrm rot="16200000">
              <a:off x="7907606" y="5406773"/>
              <a:ext cx="1110689" cy="33855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600" dirty="0"/>
                <a:t>Objectives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FB9019B-B76A-F056-3D9A-94D502D2F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671676" y="5423116"/>
              <a:ext cx="3619202" cy="139599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6CBE53-852E-30FE-4EFF-D01A700630EF}"/>
                </a:ext>
              </a:extLst>
            </p:cNvPr>
            <p:cNvGrpSpPr/>
            <p:nvPr/>
          </p:nvGrpSpPr>
          <p:grpSpPr>
            <a:xfrm>
              <a:off x="92015" y="-13372"/>
              <a:ext cx="12007969" cy="1077218"/>
              <a:chOff x="74806" y="-8869"/>
              <a:chExt cx="12007969" cy="107721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F99207-9EA7-B2F5-247D-BD851860BE11}"/>
                  </a:ext>
                </a:extLst>
              </p:cNvPr>
              <p:cNvSpPr txBox="1"/>
              <p:nvPr/>
            </p:nvSpPr>
            <p:spPr>
              <a:xfrm>
                <a:off x="1845753" y="-8869"/>
                <a:ext cx="74539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ja-JP" sz="1300" b="1" dirty="0">
                    <a:solidFill>
                      <a:schemeClr val="bg1">
                        <a:lumMod val="50000"/>
                      </a:schemeClr>
                    </a:solidFill>
                    <a:cs typeface="Arial" panose="020B0604020202020204" pitchFamily="34" charset="0"/>
                  </a:rPr>
                  <a:t>EGU General Assembly 2024</a:t>
                </a:r>
              </a:p>
              <a:p>
                <a:pPr algn="ctr"/>
                <a:r>
                  <a:rPr lang="en-US" b="1" i="0" dirty="0">
                    <a:effectLst/>
                    <a:highlight>
                      <a:srgbClr val="FFFFFF"/>
                    </a:highlight>
                    <a:latin typeface="Open Sans" panose="020B0606030504020204" pitchFamily="34" charset="0"/>
                  </a:rPr>
                  <a:t>Estimating bed material transport in Himalayan streams using the virtual velocity approach</a:t>
                </a:r>
              </a:p>
              <a:p>
                <a:pPr algn="ctr" eaLnBrk="1" hangingPunct="1"/>
                <a:r>
                  <a:rPr lang="en-IN" sz="1400" b="1" dirty="0">
                    <a:cs typeface="Arial" panose="020B0604020202020204" pitchFamily="34" charset="0"/>
                  </a:rPr>
                  <a:t>Anshul Yadav</a:t>
                </a:r>
                <a:r>
                  <a:rPr lang="en-IN" sz="1400" b="1" baseline="30000" dirty="0">
                    <a:cs typeface="Arial" panose="020B0604020202020204" pitchFamily="34" charset="0"/>
                  </a:rPr>
                  <a:t>*</a:t>
                </a:r>
                <a:r>
                  <a:rPr lang="en-IN" sz="1400" b="1" dirty="0">
                    <a:cs typeface="Arial" panose="020B0604020202020204" pitchFamily="34" charset="0"/>
                  </a:rPr>
                  <a:t>, Sumit Sen, Luca Mao, Marwan A. Hassan</a:t>
                </a:r>
                <a:endParaRPr lang="en-IN" sz="763" dirty="0"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Picture 10" descr="https://lh5.googleusercontent.com/-xQJazylxoDI/AAAAAAAAAAI/AAAAAAAAAB4/Uldak63BZXI/s0-c-k-no-ns/photo.jpg">
                <a:extLst>
                  <a:ext uri="{FF2B5EF4-FFF2-40B4-BE49-F238E27FC236}">
                    <a16:creationId xmlns:a16="http://schemas.microsoft.com/office/drawing/2014/main" id="{5A2C3BDD-BA00-D6B3-A477-11630BD82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265" y="103569"/>
                <a:ext cx="772635" cy="786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四角形: 角を丸くする 11">
                <a:extLst>
                  <a:ext uri="{FF2B5EF4-FFF2-40B4-BE49-F238E27FC236}">
                    <a16:creationId xmlns:a16="http://schemas.microsoft.com/office/drawing/2014/main" id="{9B9BC0A7-FBAE-FF3D-BB88-00B564B08F9B}"/>
                  </a:ext>
                </a:extLst>
              </p:cNvPr>
              <p:cNvSpPr/>
              <p:nvPr/>
            </p:nvSpPr>
            <p:spPr>
              <a:xfrm>
                <a:off x="74806" y="8225"/>
                <a:ext cx="12007969" cy="973817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344" dirty="0">
                  <a:ln w="12700">
                    <a:solidFill>
                      <a:schemeClr val="tx1"/>
                    </a:solidFill>
                  </a:ln>
                  <a:noFill/>
                </a:endParaRPr>
              </a:p>
            </p:txBody>
          </p:sp>
          <p:pic>
            <p:nvPicPr>
              <p:cNvPr id="17" name="Picture 16" descr="A qr code on a white background&#10;&#10;Description automatically generated">
                <a:extLst>
                  <a:ext uri="{FF2B5EF4-FFF2-40B4-BE49-F238E27FC236}">
                    <a16:creationId xmlns:a16="http://schemas.microsoft.com/office/drawing/2014/main" id="{9EEB652C-E95D-26BC-F3FA-79CF19D1E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72" y="103569"/>
                <a:ext cx="783127" cy="783127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9F9E1BE4-1F2F-DEFB-61D3-3D27AAE79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9299679" y="86360"/>
                <a:ext cx="2724077" cy="705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1045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9293E5D-E0CA-A516-9EDB-63AD0D42A6BA}"/>
              </a:ext>
            </a:extLst>
          </p:cNvPr>
          <p:cNvGrpSpPr/>
          <p:nvPr/>
        </p:nvGrpSpPr>
        <p:grpSpPr>
          <a:xfrm>
            <a:off x="1925914" y="67909"/>
            <a:ext cx="8340175" cy="6790091"/>
            <a:chOff x="0" y="0"/>
            <a:chExt cx="21912263" cy="182180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51F75B-9F33-632C-4418-457B4533C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3729109" y="3729111"/>
              <a:ext cx="18218006" cy="107597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55DB87-380B-FA42-3CC6-03F20EBA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293376" y="3400172"/>
              <a:ext cx="18019059" cy="1121871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9C738A-36E0-4FE7-E5ED-43E419AF7E59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754872" y="3004487"/>
            <a:ext cx="6858003" cy="91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CA" sz="2800" b="1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 cross-sectional variability of bed material transport and key input parameters</a:t>
            </a:r>
          </a:p>
        </p:txBody>
      </p:sp>
    </p:spTree>
    <p:extLst>
      <p:ext uri="{BB962C8B-B14F-4D97-AF65-F5344CB8AC3E}">
        <p14:creationId xmlns:p14="http://schemas.microsoft.com/office/powerpoint/2010/main" val="30759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C4B7BDE-7C8E-0C4B-EB84-E6089D18DC71}"/>
              </a:ext>
            </a:extLst>
          </p:cNvPr>
          <p:cNvSpPr txBox="1">
            <a:spLocks/>
          </p:cNvSpPr>
          <p:nvPr/>
        </p:nvSpPr>
        <p:spPr>
          <a:xfrm>
            <a:off x="240872" y="202992"/>
            <a:ext cx="9389440" cy="55458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CA" sz="2800" b="1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 material loads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35202-118B-1FA9-818F-022A49817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9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61B0-56C2-6E42-699E-4168F187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function for smoother transition from PT to FT</a:t>
            </a:r>
            <a:endParaRPr lang="en-IN" sz="28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8E70E-274D-1FDC-946E-14357BD71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Partial transport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0EF19A8-9C56-A79B-4080-0922AE9634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IN" dirty="0"/>
                  <a:t>Original M</a:t>
                </a:r>
                <a:r>
                  <a:rPr lang="en-IN" baseline="-25000" dirty="0"/>
                  <a:t>i</a:t>
                </a:r>
                <a:r>
                  <a:rPr lang="en-IN" dirty="0"/>
                  <a:t> in </a:t>
                </a:r>
                <a:r>
                  <a:rPr lang="en-IN" i="1" dirty="0"/>
                  <a:t>VVA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𝑃𝑇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Modified M</a:t>
                </a:r>
                <a:r>
                  <a:rPr lang="en-IN" baseline="-25000" dirty="0"/>
                  <a:t>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num>
                        <m:den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0EF19A8-9C56-A79B-4080-0922AE963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93" t="-10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2A340-4F8F-1B1F-61E2-AD775481B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Full transport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434B19-C46B-EDA6-525E-EFFA418BF72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IN" dirty="0"/>
                  <a:t>Original M</a:t>
                </a:r>
                <a:r>
                  <a:rPr lang="en-IN" baseline="-25000" dirty="0"/>
                  <a:t>i</a:t>
                </a:r>
                <a:r>
                  <a:rPr lang="en-IN" dirty="0"/>
                  <a:t> in </a:t>
                </a:r>
                <a:r>
                  <a:rPr lang="en-IN" i="1" dirty="0"/>
                  <a:t>VVA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i="1" dirty="0">
                  <a:latin typeface="Cambria Math" panose="02040503050406030204" pitchFamily="18" charset="0"/>
                </a:endParaRPr>
              </a:p>
              <a:p>
                <a:r>
                  <a:rPr lang="en-IN" dirty="0"/>
                  <a:t>Modified M</a:t>
                </a:r>
                <a:r>
                  <a:rPr lang="en-IN" baseline="-25000" dirty="0"/>
                  <a:t>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84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434B19-C46B-EDA6-525E-EFFA418BF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09" t="-10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6322A07-05FF-A306-AB83-930BB79B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667" y="0"/>
            <a:ext cx="8052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542-DDEF-8DEA-4CDC-412B34BB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2" y="246124"/>
            <a:ext cx="10585279" cy="554587"/>
          </a:xfrm>
        </p:spPr>
        <p:txBody>
          <a:bodyPr/>
          <a:lstStyle/>
          <a:p>
            <a:r>
              <a:rPr lang="en-IN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modified flow resistance equations improves bed material transport estimated using conventional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07BA4-DDC7-6C0B-D3FC-C526FD4EFC1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IN" dirty="0"/>
                  <a:t>Increased flow resistance </a:t>
                </a:r>
              </a:p>
              <a:p>
                <a:pPr lvl="1"/>
                <a:r>
                  <a:rPr lang="en-IN" dirty="0"/>
                  <a:t>Either use increased mobility thresholds (evolves with space and time- difficult to measure)</a:t>
                </a:r>
              </a:p>
              <a:p>
                <a:pPr lvl="1"/>
                <a:r>
                  <a:rPr lang="en-IN" dirty="0"/>
                  <a:t>Use reduced/effective shear stress</a:t>
                </a:r>
              </a:p>
              <a:p>
                <a:pPr lvl="1"/>
                <a:endParaRPr lang="en-IN" dirty="0"/>
              </a:p>
              <a:p>
                <a:pPr marL="342891" lvl="1" indent="-342891">
                  <a:buFont typeface="Arial" charset="0"/>
                  <a:buChar char="•"/>
                </a:pPr>
                <a:r>
                  <a:rPr lang="en-IN" sz="2400" dirty="0"/>
                  <a:t>Slope decomposition approach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IN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IN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IN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IN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sz="1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1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IN" sz="18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𝑡𝑜𝑡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IN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IN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891" lvl="1" indent="-342891">
                  <a:buFont typeface="Arial" charset="0"/>
                  <a:buChar char="•"/>
                </a:pPr>
                <a:r>
                  <a:rPr lang="en-IN" sz="2400" dirty="0"/>
                  <a:t>Reduced/effective shear stress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I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I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𝑔𝑦</m:t>
                      </m:r>
                      <m:sSub>
                        <m:sSubPr>
                          <m:ctrlPr>
                            <a:rPr lang="en-I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𝑟𝑒𝑑</m:t>
                          </m:r>
                        </m:sub>
                      </m:sSub>
                    </m:oMath>
                  </m:oMathPara>
                </a14:m>
                <a:endParaRPr lang="en-IN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1" indent="0">
                  <a:buNone/>
                </a:pPr>
                <a:endParaRPr lang="en-IN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891" lvl="1" indent="-342891">
                  <a:buFont typeface="Arial" charset="0"/>
                  <a:buChar char="•"/>
                </a:pP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07BA4-DDC7-6C0B-D3FC-C526FD4EF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730" t="-8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C3D93A7A-42E4-070C-C6D1-E0A904281348}"/>
              </a:ext>
            </a:extLst>
          </p:cNvPr>
          <p:cNvGrpSpPr/>
          <p:nvPr/>
        </p:nvGrpSpPr>
        <p:grpSpPr>
          <a:xfrm>
            <a:off x="260279" y="2424023"/>
            <a:ext cx="10910928" cy="4093240"/>
            <a:chOff x="-83538" y="2898475"/>
            <a:chExt cx="10751547" cy="3825822"/>
          </a:xfrm>
        </p:grpSpPr>
        <p:pic>
          <p:nvPicPr>
            <p:cNvPr id="18" name="Picture 17" descr="A graph showing a number of loads&#10;&#10;Description automatically generated">
              <a:extLst>
                <a:ext uri="{FF2B5EF4-FFF2-40B4-BE49-F238E27FC236}">
                  <a16:creationId xmlns:a16="http://schemas.microsoft.com/office/drawing/2014/main" id="{19F9CB15-E71C-0205-9C50-EE3640142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8107" y="2898475"/>
              <a:ext cx="5329902" cy="3730931"/>
            </a:xfrm>
            <a:prstGeom prst="rect">
              <a:avLst/>
            </a:prstGeom>
          </p:spPr>
        </p:pic>
        <p:pic>
          <p:nvPicPr>
            <p:cNvPr id="20" name="Picture 19" descr="A graph with text on it&#10;&#10;Description automatically generated">
              <a:extLst>
                <a:ext uri="{FF2B5EF4-FFF2-40B4-BE49-F238E27FC236}">
                  <a16:creationId xmlns:a16="http://schemas.microsoft.com/office/drawing/2014/main" id="{2B45F487-75A9-5120-8CB7-90C871B5D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538" y="2898475"/>
              <a:ext cx="5465460" cy="382582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9DAA4-66FA-F4AA-C7A2-BD7A76B1A5DF}"/>
              </a:ext>
            </a:extLst>
          </p:cNvPr>
          <p:cNvSpPr txBox="1"/>
          <p:nvPr/>
        </p:nvSpPr>
        <p:spPr>
          <a:xfrm>
            <a:off x="3847381" y="6332597"/>
            <a:ext cx="345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Total loads – July 2021 – June 2022</a:t>
            </a:r>
          </a:p>
        </p:txBody>
      </p:sp>
    </p:spTree>
    <p:extLst>
      <p:ext uri="{BB962C8B-B14F-4D97-AF65-F5344CB8AC3E}">
        <p14:creationId xmlns:p14="http://schemas.microsoft.com/office/powerpoint/2010/main" val="16652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53AE-9D6E-4A76-BA4E-28EA6287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126E4-77F3-4916-A622-C8A8CC80F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5" y="1020441"/>
            <a:ext cx="12122715" cy="5223272"/>
          </a:xfrm>
        </p:spPr>
        <p:txBody>
          <a:bodyPr>
            <a:normAutofit fontScale="92500" lnSpcReduction="20000"/>
          </a:bodyPr>
          <a:lstStyle/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0000"/>
                </a:solidFill>
              </a:rPr>
              <a:t>High energetic floods </a:t>
            </a:r>
            <a:r>
              <a:rPr lang="en-IN" sz="20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IN" sz="2000" dirty="0">
                <a:solidFill>
                  <a:srgbClr val="000000"/>
                </a:solidFill>
              </a:rPr>
              <a:t>Huge mobilization of coarse sediments during the monsoon </a:t>
            </a:r>
            <a:r>
              <a:rPr lang="en-IN" sz="2000" dirty="0">
                <a:solidFill>
                  <a:srgbClr val="000000"/>
                </a:solidFill>
                <a:sym typeface="Wingdings" panose="05000000000000000000" pitchFamily="2" charset="2"/>
              </a:rPr>
              <a:t> still significant transport during </a:t>
            </a:r>
            <a:r>
              <a:rPr lang="en-IN" sz="2000" b="1" i="1" dirty="0">
                <a:solidFill>
                  <a:srgbClr val="000000"/>
                </a:solidFill>
                <a:sym typeface="Wingdings" panose="05000000000000000000" pitchFamily="2" charset="2"/>
              </a:rPr>
              <a:t>long-term low-magnitude </a:t>
            </a:r>
            <a:r>
              <a:rPr lang="en-IN" sz="2000" dirty="0">
                <a:solidFill>
                  <a:srgbClr val="000000"/>
                </a:solidFill>
                <a:sym typeface="Wingdings" panose="05000000000000000000" pitchFamily="2" charset="2"/>
              </a:rPr>
              <a:t>(non-monsoon) flows</a:t>
            </a:r>
            <a:endParaRPr lang="en-IN" sz="2000" dirty="0">
              <a:solidFill>
                <a:srgbClr val="000000"/>
              </a:solidFill>
            </a:endParaRPr>
          </a:p>
          <a:p>
            <a:pPr marL="152387" lvl="2" indent="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2000" b="1" dirty="0">
                <a:solidFill>
                  <a:srgbClr val="000000"/>
                </a:solidFill>
              </a:rPr>
              <a:t>		</a:t>
            </a:r>
            <a:endParaRPr lang="en-CA" sz="2000" dirty="0"/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IN" sz="2000" b="1" i="1" dirty="0">
                <a:solidFill>
                  <a:srgbClr val="000000"/>
                </a:solidFill>
                <a:sym typeface="Wingdings" panose="05000000000000000000" pitchFamily="2" charset="2"/>
              </a:rPr>
              <a:t>Long-term low-magnitude</a:t>
            </a:r>
            <a:r>
              <a:rPr lang="en-US" sz="2000" dirty="0">
                <a:solidFill>
                  <a:srgbClr val="000000"/>
                </a:solidFill>
              </a:rPr>
              <a:t> flows (non-monsoonal contribution) (~ 40 % using local shear stress, ~ 20 using cross-sectional average shear stress)</a:t>
            </a:r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The overall annual contribution of PT (~ 5 % local shear stress, ~ 20% using cross-sectional average shear stress)</a:t>
            </a:r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The different formulations of active layer results in different transport estimates (differing nearly one order of magnitude)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need more research on the characterization of the active layer</a:t>
            </a:r>
            <a:endParaRPr lang="en-US" sz="2000" dirty="0">
              <a:solidFill>
                <a:srgbClr val="000000"/>
              </a:solidFill>
            </a:endParaRPr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</a:endParaRPr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Bed elevation was assumed constant throughout the event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need of technology for continuous spatiotemporal monitoring of bed elevation changes and active layer depth</a:t>
            </a:r>
            <a:endParaRPr lang="en-US" sz="2000" dirty="0">
              <a:solidFill>
                <a:srgbClr val="000000"/>
              </a:solidFill>
            </a:endParaRPr>
          </a:p>
          <a:p>
            <a:pPr marL="533368" lvl="2" indent="-380981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00"/>
              </a:solidFill>
            </a:endParaRPr>
          </a:p>
          <a:p>
            <a:pPr marL="152387" lvl="2" indent="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2000" dirty="0">
                <a:solidFill>
                  <a:srgbClr val="000000"/>
                </a:solidFill>
              </a:rPr>
              <a:t>		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IN" dirty="0">
              <a:sym typeface="Wingdings" panose="05000000000000000000" pitchFamily="2" charset="2"/>
            </a:endParaRPr>
          </a:p>
          <a:p>
            <a:pPr marL="495278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IN" dirty="0"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8D178-F21F-1762-5584-890F29BBF4C9}"/>
              </a:ext>
            </a:extLst>
          </p:cNvPr>
          <p:cNvSpPr txBox="1"/>
          <p:nvPr/>
        </p:nvSpPr>
        <p:spPr>
          <a:xfrm>
            <a:off x="69286" y="6105658"/>
            <a:ext cx="1123689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Yadav, A., Sen, S., Mao, L., &amp; Hassan, A. M. (2023). Estimation of bed material transport in gravel-bed streams using the virtual velocity approach: Insights from the North-western Himalayas, India. Earth Surface Processes and Landforms (under review)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61588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8585-4C39-DE1B-0153-80323CF6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72" y="183451"/>
            <a:ext cx="9389440" cy="554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N" dirty="0">
                <a:solidFill>
                  <a:schemeClr val="dk2"/>
                </a:solidFill>
                <a:latin typeface="Calibri" pitchFamily="34" charset="0"/>
                <a:cs typeface="Calibri" panose="020F0502020204030204" pitchFamily="34" charset="0"/>
              </a:rPr>
              <a:t>Scope for 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DC77-453E-06C6-1AED-F3E1DA3BA7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Need for better characterization of flow resistance and its incorporation in bedload equations/models</a:t>
            </a:r>
          </a:p>
          <a:p>
            <a:endParaRPr lang="en-IN" dirty="0"/>
          </a:p>
          <a:p>
            <a:r>
              <a:rPr lang="en-IN" dirty="0"/>
              <a:t>Technological advancements for continuous spatiotemporal measurements on bed elevation and active layer depth</a:t>
            </a:r>
          </a:p>
          <a:p>
            <a:endParaRPr lang="en-IN" dirty="0"/>
          </a:p>
          <a:p>
            <a:r>
              <a:rPr lang="en-IN" dirty="0"/>
              <a:t>Impacts of flood sequencing on tracer dispersion</a:t>
            </a:r>
          </a:p>
          <a:p>
            <a:endParaRPr lang="en-IN" dirty="0"/>
          </a:p>
          <a:p>
            <a:r>
              <a:rPr lang="en-IN" dirty="0"/>
              <a:t>Exploring the explicit effects of flow regulation and sediment mining on observed flow, sediment and morphological regime</a:t>
            </a:r>
          </a:p>
        </p:txBody>
      </p:sp>
    </p:spTree>
    <p:extLst>
      <p:ext uri="{BB962C8B-B14F-4D97-AF65-F5344CB8AC3E}">
        <p14:creationId xmlns:p14="http://schemas.microsoft.com/office/powerpoint/2010/main" val="1117807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IN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056419"/>
            <a:ext cx="12192000" cy="5344381"/>
          </a:xfrm>
        </p:spPr>
        <p:txBody>
          <a:bodyPr/>
          <a:lstStyle/>
          <a:p>
            <a:r>
              <a:rPr lang="en-IN" sz="1400" dirty="0" err="1"/>
              <a:t>Recking</a:t>
            </a:r>
            <a:r>
              <a:rPr lang="en-IN" sz="1400" dirty="0"/>
              <a:t>, A., </a:t>
            </a:r>
            <a:r>
              <a:rPr lang="en-IN" sz="1400" dirty="0" err="1"/>
              <a:t>Liébault</a:t>
            </a:r>
            <a:r>
              <a:rPr lang="en-IN" sz="1400" dirty="0"/>
              <a:t>, F., </a:t>
            </a:r>
            <a:r>
              <a:rPr lang="en-IN" sz="1400" dirty="0" err="1"/>
              <a:t>Peteuil</a:t>
            </a:r>
            <a:r>
              <a:rPr lang="en-IN" sz="1400" dirty="0"/>
              <a:t>, C., </a:t>
            </a:r>
            <a:r>
              <a:rPr lang="en-IN" sz="1400" dirty="0" err="1"/>
              <a:t>Jolimet</a:t>
            </a:r>
            <a:r>
              <a:rPr lang="en-IN" sz="1400" dirty="0"/>
              <a:t>, T., 2012. Testing </a:t>
            </a:r>
            <a:r>
              <a:rPr lang="en-IN" sz="1400" dirty="0" err="1"/>
              <a:t>bedload</a:t>
            </a:r>
            <a:r>
              <a:rPr lang="en-IN" sz="1400" dirty="0"/>
              <a:t> transport equations with consideration of time scales. Earth Surf. Process. Landforms 37, 774–789.</a:t>
            </a:r>
          </a:p>
          <a:p>
            <a:r>
              <a:rPr lang="en-IN" sz="1400" dirty="0" err="1"/>
              <a:t>Recking</a:t>
            </a:r>
            <a:r>
              <a:rPr lang="en-IN" sz="1400" dirty="0"/>
              <a:t>, A., 2012a. Influence of sediment supply on mountain streams </a:t>
            </a:r>
            <a:r>
              <a:rPr lang="en-IN" sz="1400" dirty="0" err="1"/>
              <a:t>bedload</a:t>
            </a:r>
            <a:r>
              <a:rPr lang="en-IN" sz="1400" dirty="0"/>
              <a:t> transport. Geomorphology 175, 139–150.</a:t>
            </a:r>
          </a:p>
          <a:p>
            <a:r>
              <a:rPr lang="en-IN" sz="1400" dirty="0" err="1"/>
              <a:t>Yager</a:t>
            </a:r>
            <a:r>
              <a:rPr lang="en-IN" sz="1400" dirty="0"/>
              <a:t>, E.M., </a:t>
            </a:r>
            <a:r>
              <a:rPr lang="en-IN" sz="1400" dirty="0" err="1"/>
              <a:t>Turowski</a:t>
            </a:r>
            <a:r>
              <a:rPr lang="en-IN" sz="1400" dirty="0"/>
              <a:t>, J.M., </a:t>
            </a:r>
            <a:r>
              <a:rPr lang="en-IN" sz="1400" dirty="0" err="1"/>
              <a:t>Rickenmann</a:t>
            </a:r>
            <a:r>
              <a:rPr lang="en-IN" sz="1400" dirty="0"/>
              <a:t>, D., </a:t>
            </a:r>
            <a:r>
              <a:rPr lang="en-IN" sz="1400" dirty="0" err="1"/>
              <a:t>McArdell</a:t>
            </a:r>
            <a:r>
              <a:rPr lang="en-IN" sz="1400" dirty="0"/>
              <a:t>, B.W., 2012. Sediment supply, grain protrusion, and </a:t>
            </a:r>
            <a:r>
              <a:rPr lang="en-IN" sz="1400" dirty="0" err="1"/>
              <a:t>bedload</a:t>
            </a:r>
            <a:r>
              <a:rPr lang="en-IN" sz="1400" dirty="0"/>
              <a:t> transport in mountain streams. </a:t>
            </a:r>
            <a:r>
              <a:rPr lang="en-IN" sz="1400" dirty="0" err="1"/>
              <a:t>Geophys</a:t>
            </a:r>
            <a:r>
              <a:rPr lang="en-IN" sz="1400" dirty="0"/>
              <a:t>. Res. Lett. 39.</a:t>
            </a:r>
          </a:p>
          <a:p>
            <a:r>
              <a:rPr lang="en-IN" sz="1400" dirty="0"/>
              <a:t>Wilcox, A.C., </a:t>
            </a:r>
            <a:r>
              <a:rPr lang="en-IN" sz="1400" dirty="0" err="1"/>
              <a:t>Wohl</a:t>
            </a:r>
            <a:r>
              <a:rPr lang="en-IN" sz="1400" dirty="0"/>
              <a:t>, E.E., 2006. Flow resistance dynamics in step‐pool stream channels: 1. Large woody debris and controls on total resistance. Water </a:t>
            </a:r>
            <a:r>
              <a:rPr lang="en-IN" sz="1400" dirty="0" err="1"/>
              <a:t>Resour</a:t>
            </a:r>
            <a:r>
              <a:rPr lang="en-IN" sz="1400" dirty="0"/>
              <a:t>. Res. 42.</a:t>
            </a:r>
          </a:p>
          <a:p>
            <a:r>
              <a:rPr lang="en-IN" sz="1400" dirty="0"/>
              <a:t>Mao, L., Toro, M., Carrillo, R., </a:t>
            </a:r>
            <a:r>
              <a:rPr lang="en-IN" sz="1400" dirty="0" err="1"/>
              <a:t>Brardinoni</a:t>
            </a:r>
            <a:r>
              <a:rPr lang="en-IN" sz="1400" dirty="0"/>
              <a:t>, F., </a:t>
            </a:r>
            <a:r>
              <a:rPr lang="en-IN" sz="1400" dirty="0" err="1"/>
              <a:t>Fraccarollo</a:t>
            </a:r>
            <a:r>
              <a:rPr lang="en-IN" sz="1400" dirty="0"/>
              <a:t>, L., 2020. Controls over particle motion and resting times of coarse bed load transport in a glacier‐fed mountain stream. J. </a:t>
            </a:r>
            <a:r>
              <a:rPr lang="en-IN" sz="1400" dirty="0" err="1"/>
              <a:t>Geophys</a:t>
            </a:r>
            <a:r>
              <a:rPr lang="en-IN" sz="1400" dirty="0"/>
              <a:t>. Res. Earth Surf. 125, e2019JF005253.</a:t>
            </a:r>
          </a:p>
          <a:p>
            <a:r>
              <a:rPr lang="en-IN" sz="1400" dirty="0" err="1"/>
              <a:t>Recking</a:t>
            </a:r>
            <a:r>
              <a:rPr lang="en-IN" sz="1400" dirty="0"/>
              <a:t>, A., Frey, P., </a:t>
            </a:r>
            <a:r>
              <a:rPr lang="en-IN" sz="1400" dirty="0" err="1"/>
              <a:t>Paquier</a:t>
            </a:r>
            <a:r>
              <a:rPr lang="en-IN" sz="1400" dirty="0"/>
              <a:t>, A., </a:t>
            </a:r>
            <a:r>
              <a:rPr lang="en-IN" sz="1400" dirty="0" err="1"/>
              <a:t>Belleudy</a:t>
            </a:r>
            <a:r>
              <a:rPr lang="en-IN" sz="1400" dirty="0"/>
              <a:t>, P., Champagne, J.Y., 2008. Feedback between bed load transport and flow resistance in gravel and cobble bed rivers. Water </a:t>
            </a:r>
            <a:r>
              <a:rPr lang="en-IN" sz="1400" dirty="0" err="1"/>
              <a:t>Resour</a:t>
            </a:r>
            <a:r>
              <a:rPr lang="en-IN" sz="1400" dirty="0"/>
              <a:t>. Res. https://doi.org/10.1029/2007WR006219</a:t>
            </a:r>
          </a:p>
          <a:p>
            <a:r>
              <a:rPr lang="en-IN" sz="1400" dirty="0"/>
              <a:t>Bonilla-Porras, J.A., </a:t>
            </a:r>
            <a:r>
              <a:rPr lang="en-IN" sz="1400" dirty="0" err="1"/>
              <a:t>Armanini</a:t>
            </a:r>
            <a:r>
              <a:rPr lang="en-IN" sz="1400" dirty="0"/>
              <a:t>, A., </a:t>
            </a:r>
            <a:r>
              <a:rPr lang="en-IN" sz="1400" dirty="0" err="1"/>
              <a:t>Crosato</a:t>
            </a:r>
            <a:r>
              <a:rPr lang="en-IN" sz="1400" dirty="0"/>
              <a:t>, A., 2021. Extended Einstein’s parameters to include vegetation in existing </a:t>
            </a:r>
            <a:r>
              <a:rPr lang="en-IN" sz="1400" dirty="0" err="1"/>
              <a:t>bedload</a:t>
            </a:r>
            <a:r>
              <a:rPr lang="en-IN" sz="1400" dirty="0"/>
              <a:t> predictors. Adv. Water </a:t>
            </a:r>
            <a:r>
              <a:rPr lang="en-IN" sz="1400" dirty="0" err="1"/>
              <a:t>Resour</a:t>
            </a:r>
            <a:r>
              <a:rPr lang="en-IN" sz="1400" dirty="0"/>
              <a:t>. 103928.</a:t>
            </a:r>
          </a:p>
          <a:p>
            <a:r>
              <a:rPr lang="en-IN" sz="1400" dirty="0" err="1"/>
              <a:t>Kothyari</a:t>
            </a:r>
            <a:r>
              <a:rPr lang="en-IN" sz="1400" dirty="0"/>
              <a:t>, U.C., Hashimoto, H., Hayashi, K., 2009. Effect of tall vegetation on sediment transport by channel flows. J. </a:t>
            </a:r>
            <a:r>
              <a:rPr lang="en-IN" sz="1400" dirty="0" err="1"/>
              <a:t>Hydraul</a:t>
            </a:r>
            <a:r>
              <a:rPr lang="en-IN" sz="1400" dirty="0"/>
              <a:t>. Res. 47, 700–710.</a:t>
            </a:r>
          </a:p>
          <a:p>
            <a:r>
              <a:rPr lang="en-IN" sz="1400" dirty="0"/>
              <a:t>Wilcock, P.R., 1992. Flow competence: A criticism of a classic concept. Earth Surf. Process. Landforms 17, 289–298.</a:t>
            </a:r>
          </a:p>
          <a:p>
            <a:r>
              <a:rPr lang="en-IN" sz="1400" dirty="0" err="1"/>
              <a:t>Ancey</a:t>
            </a:r>
            <a:r>
              <a:rPr lang="en-IN" sz="1400" dirty="0"/>
              <a:t>, C., Pascal, I., 2020. Estimating mean </a:t>
            </a:r>
            <a:r>
              <a:rPr lang="en-IN" sz="1400" dirty="0" err="1"/>
              <a:t>bedload</a:t>
            </a:r>
            <a:r>
              <a:rPr lang="en-IN" sz="1400" dirty="0"/>
              <a:t> transport rates and their uncertainty. J. </a:t>
            </a:r>
            <a:r>
              <a:rPr lang="en-IN" sz="1400" dirty="0" err="1"/>
              <a:t>Geophys</a:t>
            </a:r>
            <a:r>
              <a:rPr lang="en-IN" sz="1400" dirty="0"/>
              <a:t>. Res. Earth Surf. 125, e2020JF005534.</a:t>
            </a:r>
          </a:p>
          <a:p>
            <a:r>
              <a:rPr lang="en-IN" sz="1400" dirty="0"/>
              <a:t>Campbell, F.B., </a:t>
            </a:r>
            <a:r>
              <a:rPr lang="en-IN" sz="1400" dirty="0" err="1"/>
              <a:t>Bauder</a:t>
            </a:r>
            <a:r>
              <a:rPr lang="en-IN" sz="1400" dirty="0"/>
              <a:t>, H.A., 1940. A rating‐curve method for determining silt‐discharge of streams. Eos, Trans. Am. </a:t>
            </a:r>
            <a:r>
              <a:rPr lang="en-IN" sz="1400" dirty="0" err="1"/>
              <a:t>Geophys</a:t>
            </a:r>
            <a:r>
              <a:rPr lang="en-IN" sz="1400" dirty="0"/>
              <a:t>. Union 21, 603–607.</a:t>
            </a:r>
          </a:p>
          <a:p>
            <a:r>
              <a:rPr lang="en-IN" sz="1400" dirty="0"/>
              <a:t>Jain, M.K., </a:t>
            </a:r>
            <a:r>
              <a:rPr lang="en-IN" sz="1400" dirty="0" err="1"/>
              <a:t>Kothyari</a:t>
            </a:r>
            <a:r>
              <a:rPr lang="en-IN" sz="1400" dirty="0"/>
              <a:t>, U.C., 2000. Estimation of soil erosion and sediment yield using GIS. </a:t>
            </a:r>
            <a:r>
              <a:rPr lang="en-IN" sz="1400" dirty="0" err="1"/>
              <a:t>Hydrol</a:t>
            </a:r>
            <a:r>
              <a:rPr lang="en-IN" sz="1400" dirty="0"/>
              <a:t>. Sci. J. 45, 771–786.</a:t>
            </a:r>
          </a:p>
          <a:p>
            <a:r>
              <a:rPr lang="en-IN" sz="1400" dirty="0"/>
              <a:t>Pandey, A., </a:t>
            </a:r>
            <a:r>
              <a:rPr lang="en-IN" sz="1400" dirty="0" err="1"/>
              <a:t>Himanshu</a:t>
            </a:r>
            <a:r>
              <a:rPr lang="en-IN" sz="1400" dirty="0"/>
              <a:t>, S.K., Mishra, S.K., Singh, V.P., 2016. Physically based soil erosion and sediment yield models revisited. Catena 147, 595–620.</a:t>
            </a:r>
          </a:p>
          <a:p>
            <a:r>
              <a:rPr lang="en-IN" sz="1400" dirty="0" err="1"/>
              <a:t>Turowski</a:t>
            </a:r>
            <a:r>
              <a:rPr lang="en-IN" sz="1400" dirty="0"/>
              <a:t>, J.M., </a:t>
            </a:r>
            <a:r>
              <a:rPr lang="en-IN" sz="1400" dirty="0" err="1"/>
              <a:t>Rickenmann</a:t>
            </a:r>
            <a:r>
              <a:rPr lang="en-IN" sz="1400" dirty="0"/>
              <a:t>, D., </a:t>
            </a:r>
            <a:r>
              <a:rPr lang="en-IN" sz="1400" dirty="0" err="1"/>
              <a:t>Dadson</a:t>
            </a:r>
            <a:r>
              <a:rPr lang="en-IN" sz="1400" dirty="0"/>
              <a:t>, S.J., 2010. The partitioning of the total sediment load of a river into suspended load and </a:t>
            </a:r>
            <a:r>
              <a:rPr lang="en-IN" sz="1400" dirty="0" err="1"/>
              <a:t>bedload</a:t>
            </a:r>
            <a:r>
              <a:rPr lang="en-IN" sz="1400" dirty="0"/>
              <a:t>: a review of empirical data. Sedimentology 57, 1126–1146.</a:t>
            </a:r>
          </a:p>
        </p:txBody>
      </p:sp>
    </p:spTree>
    <p:extLst>
      <p:ext uri="{BB962C8B-B14F-4D97-AF65-F5344CB8AC3E}">
        <p14:creationId xmlns:p14="http://schemas.microsoft.com/office/powerpoint/2010/main" val="420565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endParaRPr lang="en-IN" dirty="0"/>
          </a:p>
        </p:txBody>
      </p:sp>
      <p:pic>
        <p:nvPicPr>
          <p:cNvPr id="4" name="Picture 3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1D88CCE4-156F-FDC0-DECE-768E6A6D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11" y="5465635"/>
            <a:ext cx="3810000" cy="952500"/>
          </a:xfrm>
          <a:prstGeom prst="rect">
            <a:avLst/>
          </a:prstGeom>
        </p:spPr>
      </p:pic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AD0BE59C-C561-FDE7-0D7D-AFACBDC1A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0" b="31636"/>
          <a:stretch/>
        </p:blipFill>
        <p:spPr>
          <a:xfrm>
            <a:off x="7481253" y="5090435"/>
            <a:ext cx="4710747" cy="1444720"/>
          </a:xfrm>
          <a:prstGeom prst="rect">
            <a:avLst/>
          </a:prstGeom>
        </p:spPr>
      </p:pic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5ECCC50-8B27-BCD7-EAC1-9AB4771B4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16" y="4016209"/>
            <a:ext cx="3552825" cy="1285875"/>
          </a:xfrm>
          <a:prstGeom prst="rect">
            <a:avLst/>
          </a:prstGeom>
        </p:spPr>
      </p:pic>
      <p:pic>
        <p:nvPicPr>
          <p:cNvPr id="10" name="Picture 9" descr="A logo for a scholarship&#10;&#10;Description automatically generated">
            <a:extLst>
              <a:ext uri="{FF2B5EF4-FFF2-40B4-BE49-F238E27FC236}">
                <a16:creationId xmlns:a16="http://schemas.microsoft.com/office/drawing/2014/main" id="{341A081B-68F0-E3D7-36D3-6FBD0ECE9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4" b="33448"/>
          <a:stretch/>
        </p:blipFill>
        <p:spPr>
          <a:xfrm>
            <a:off x="3408382" y="4138089"/>
            <a:ext cx="3944229" cy="1163995"/>
          </a:xfrm>
          <a:prstGeom prst="rect">
            <a:avLst/>
          </a:prstGeom>
        </p:spPr>
      </p:pic>
      <p:pic>
        <p:nvPicPr>
          <p:cNvPr id="12" name="Picture 11" descr="A logo of a institute of technology&#10;&#10;Description automatically generated">
            <a:extLst>
              <a:ext uri="{FF2B5EF4-FFF2-40B4-BE49-F238E27FC236}">
                <a16:creationId xmlns:a16="http://schemas.microsoft.com/office/drawing/2014/main" id="{8468ED38-4B8E-8FF7-D31E-735D38255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4" y="5403776"/>
            <a:ext cx="1014361" cy="1014361"/>
          </a:xfrm>
          <a:prstGeom prst="rect">
            <a:avLst/>
          </a:prstGeom>
        </p:spPr>
      </p:pic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5EE2C703-97EC-1311-3182-91F0F4683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" y="4232980"/>
            <a:ext cx="1143005" cy="10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1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079380-F945-C053-A35E-E6DA3783E292}"/>
              </a:ext>
            </a:extLst>
          </p:cNvPr>
          <p:cNvGrpSpPr/>
          <p:nvPr/>
        </p:nvGrpSpPr>
        <p:grpSpPr>
          <a:xfrm>
            <a:off x="0" y="-52073"/>
            <a:ext cx="11739099" cy="6767536"/>
            <a:chOff x="0" y="-180370"/>
            <a:chExt cx="12296775" cy="6849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83DF8E-4CA8-F2BD-A179-0CABD9867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5789"/>
            <a:stretch/>
          </p:blipFill>
          <p:spPr>
            <a:xfrm>
              <a:off x="6875777" y="1378468"/>
              <a:ext cx="4258491" cy="460008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D78CB3-EC91-E3CD-D328-B94655C915EB}"/>
                </a:ext>
              </a:extLst>
            </p:cNvPr>
            <p:cNvGrpSpPr/>
            <p:nvPr/>
          </p:nvGrpSpPr>
          <p:grpSpPr>
            <a:xfrm>
              <a:off x="87840" y="-180370"/>
              <a:ext cx="6246285" cy="4549496"/>
              <a:chOff x="0" y="-16144"/>
              <a:chExt cx="7229478" cy="559779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4FBC385-AC28-E352-4A52-4668E38B4829}"/>
                  </a:ext>
                </a:extLst>
              </p:cNvPr>
              <p:cNvGrpSpPr/>
              <p:nvPr/>
            </p:nvGrpSpPr>
            <p:grpSpPr>
              <a:xfrm>
                <a:off x="0" y="504824"/>
                <a:ext cx="7229478" cy="5076824"/>
                <a:chOff x="0" y="978344"/>
                <a:chExt cx="8699492" cy="5879656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F9CB22F0-5A47-1473-C764-855D2393AE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978344"/>
                  <a:ext cx="8699492" cy="5879656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02FECFF8-A632-B429-A99B-C1E163912D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8978" y="2911677"/>
                  <a:ext cx="2677795" cy="2012988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78DB39A5-AA3D-F989-C0AE-ECDF36C8A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5550" y="4932599"/>
                  <a:ext cx="2876551" cy="1925401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CF37C-5574-D8D2-86E4-EF368927957F}"/>
                  </a:ext>
                </a:extLst>
              </p:cNvPr>
              <p:cNvSpPr txBox="1"/>
              <p:nvPr/>
            </p:nvSpPr>
            <p:spPr>
              <a:xfrm>
                <a:off x="103932" y="-16144"/>
                <a:ext cx="2203263" cy="651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800" b="1" dirty="0">
                    <a:solidFill>
                      <a:schemeClr val="dk2"/>
                    </a:solidFill>
                    <a:ea typeface="+mj-ea"/>
                    <a:cs typeface="Calibri" panose="020F0502020204030204" pitchFamily="34" charset="0"/>
                  </a:rPr>
                  <a:t>Study Area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BE3FAC-7C36-6F39-2410-9769676BD3B7}"/>
                </a:ext>
              </a:extLst>
            </p:cNvPr>
            <p:cNvSpPr txBox="1"/>
            <p:nvPr/>
          </p:nvSpPr>
          <p:spPr>
            <a:xfrm>
              <a:off x="6986805" y="256868"/>
              <a:ext cx="5309970" cy="65417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IN" dirty="0"/>
                <a:t>Measurements on flood specific tracer mobility, virtual velocity, active layer depth, GSD, flow depth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FCC8C9F-4663-6746-BAEC-F4F553DFD3BD}"/>
                </a:ext>
              </a:extLst>
            </p:cNvPr>
            <p:cNvSpPr/>
            <p:nvPr/>
          </p:nvSpPr>
          <p:spPr>
            <a:xfrm>
              <a:off x="6206610" y="567400"/>
              <a:ext cx="570589" cy="42369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398EC89C-581C-47CC-42DA-3C49D864F477}"/>
                </a:ext>
              </a:extLst>
            </p:cNvPr>
            <p:cNvSpPr/>
            <p:nvPr/>
          </p:nvSpPr>
          <p:spPr>
            <a:xfrm>
              <a:off x="9152712" y="991092"/>
              <a:ext cx="446078" cy="544746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362B06-E22E-D6B1-564E-2606FBAFAB00}"/>
                </a:ext>
              </a:extLst>
            </p:cNvPr>
            <p:cNvSpPr txBox="1"/>
            <p:nvPr/>
          </p:nvSpPr>
          <p:spPr>
            <a:xfrm>
              <a:off x="0" y="4262963"/>
              <a:ext cx="6667500" cy="2406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Using local shear stresses, annual bed material transport 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37600 m</a:t>
              </a:r>
              <a:r>
                <a:rPr lang="en-GB" sz="1700" baseline="30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(± 11500 m</a:t>
              </a:r>
              <a:r>
                <a:rPr lang="en-GB" sz="1700" baseline="30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), and 11000 m</a:t>
              </a:r>
              <a:r>
                <a:rPr lang="en-GB" sz="1700" baseline="30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(±3600 m</a:t>
              </a:r>
              <a:r>
                <a:rPr lang="en-GB" sz="1700" baseline="30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) in </a:t>
              </a:r>
              <a:r>
                <a:rPr lang="en-GB" sz="1700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Aglar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n-GB" sz="1700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Paligad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, respectively (~60 % during monsoon). </a:t>
              </a:r>
            </a:p>
            <a:p>
              <a:pPr marL="285750" lvl="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Using c</a:t>
              </a:r>
              <a:r>
                <a:rPr lang="en-GB" sz="17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/s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averaged shear stresses, annual transport 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42300 t (±15800 t) and 12200 t (±4700 t), in </a:t>
              </a:r>
              <a:r>
                <a:rPr lang="en-GB" sz="1700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Aglar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n-GB" sz="1700" dirty="0" err="1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Paligad</a:t>
              </a:r>
              <a:r>
                <a:rPr lang="en-GB" sz="17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respectively, (~79 % and 68 % during monsoon respectively).</a:t>
              </a:r>
              <a:endParaRPr lang="en-IN" sz="1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508B6E4B-8485-B647-45F8-F6DAEC96D6EE}"/>
                </a:ext>
              </a:extLst>
            </p:cNvPr>
            <p:cNvSpPr/>
            <p:nvPr/>
          </p:nvSpPr>
          <p:spPr>
            <a:xfrm>
              <a:off x="6416216" y="5066255"/>
              <a:ext cx="570589" cy="413277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1D48C5-B04D-CC0E-46DC-47F73B25DF2C}"/>
              </a:ext>
            </a:extLst>
          </p:cNvPr>
          <p:cNvGrpSpPr/>
          <p:nvPr/>
        </p:nvGrpSpPr>
        <p:grpSpPr>
          <a:xfrm>
            <a:off x="7757419" y="1786102"/>
            <a:ext cx="4272655" cy="2529230"/>
            <a:chOff x="8258175" y="1823648"/>
            <a:chExt cx="3499647" cy="218637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3BD9A4-4DD4-D13A-B149-43F266F57F4A}"/>
                </a:ext>
              </a:extLst>
            </p:cNvPr>
            <p:cNvSpPr/>
            <p:nvPr/>
          </p:nvSpPr>
          <p:spPr>
            <a:xfrm>
              <a:off x="8258175" y="3079070"/>
              <a:ext cx="514350" cy="93095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Callout: Line with No Border 16">
              <a:extLst>
                <a:ext uri="{FF2B5EF4-FFF2-40B4-BE49-F238E27FC236}">
                  <a16:creationId xmlns:a16="http://schemas.microsoft.com/office/drawing/2014/main" id="{DC786FEB-0378-CA38-3AA3-74C9232DA681}"/>
                </a:ext>
              </a:extLst>
            </p:cNvPr>
            <p:cNvSpPr/>
            <p:nvPr/>
          </p:nvSpPr>
          <p:spPr>
            <a:xfrm>
              <a:off x="9508191" y="1823648"/>
              <a:ext cx="2249631" cy="1130427"/>
            </a:xfrm>
            <a:prstGeom prst="callout1">
              <a:avLst>
                <a:gd name="adj1" fmla="val 51225"/>
                <a:gd name="adj2" fmla="val 256"/>
                <a:gd name="adj3" fmla="val 115379"/>
                <a:gd name="adj4" fmla="val -39326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IN" sz="1700" dirty="0">
                  <a:solidFill>
                    <a:schemeClr val="tx1"/>
                  </a:solidFill>
                </a:rPr>
                <a:t>Break in transport curves (abrupt increase in transport rates)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369984B-15EC-A3EE-9560-1A51CD293DA2}"/>
              </a:ext>
            </a:extLst>
          </p:cNvPr>
          <p:cNvSpPr txBox="1"/>
          <p:nvPr/>
        </p:nvSpPr>
        <p:spPr>
          <a:xfrm>
            <a:off x="9096375" y="1046371"/>
            <a:ext cx="2934971" cy="353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1700" dirty="0"/>
              <a:t>Virtual velocity approach (VVA)</a:t>
            </a:r>
          </a:p>
        </p:txBody>
      </p:sp>
    </p:spTree>
    <p:extLst>
      <p:ext uri="{BB962C8B-B14F-4D97-AF65-F5344CB8AC3E}">
        <p14:creationId xmlns:p14="http://schemas.microsoft.com/office/powerpoint/2010/main" val="16704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61B0-56C2-6E42-699E-4168F187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97" y="1"/>
            <a:ext cx="10293778" cy="376578"/>
          </a:xfrm>
        </p:spPr>
        <p:txBody>
          <a:bodyPr/>
          <a:lstStyle/>
          <a:p>
            <a:r>
              <a:rPr lang="en-US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of a unified function for smoother transition from PT to FT</a:t>
            </a:r>
            <a:endParaRPr lang="en-IN" sz="28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0EF19A8-9C56-A79B-4080-0922AE9634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23" y="1058458"/>
                <a:ext cx="4202135" cy="2284817"/>
              </a:xfrm>
              <a:solidFill>
                <a:schemeClr val="bg2">
                  <a:lumMod val="9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/>
                  <a:t>Partial transport </a:t>
                </a:r>
                <a:endParaRPr lang="en-IN" sz="1800" b="1" dirty="0"/>
              </a:p>
              <a:p>
                <a:r>
                  <a:rPr lang="en-IN" sz="1800" dirty="0"/>
                  <a:t>Original M</a:t>
                </a:r>
                <a:r>
                  <a:rPr lang="en-IN" sz="1800" baseline="-25000" dirty="0"/>
                  <a:t>i</a:t>
                </a:r>
                <a:r>
                  <a:rPr lang="en-IN" sz="1800" dirty="0"/>
                  <a:t> in </a:t>
                </a:r>
                <a:r>
                  <a:rPr lang="en-IN" sz="1800" i="1" dirty="0"/>
                  <a:t>VVA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𝑃𝑇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N" sz="1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sz="1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IN" sz="1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IN" sz="1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N" sz="1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1800" dirty="0"/>
              </a:p>
              <a:p>
                <a:r>
                  <a:rPr lang="en-IN" sz="1800" dirty="0"/>
                  <a:t>Modified M</a:t>
                </a:r>
                <a:r>
                  <a:rPr lang="en-IN" sz="1800" baseline="-25000" dirty="0"/>
                  <a:t>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𝑃𝑇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num>
                        <m:den>
                          <m:sSubSup>
                            <m:sSubSup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0EF19A8-9C56-A79B-4080-0922AE963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23" y="1058458"/>
                <a:ext cx="4202135" cy="2284817"/>
              </a:xfrm>
              <a:blipFill>
                <a:blip r:embed="rId2"/>
                <a:stretch>
                  <a:fillRect l="-1306" t="-16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434B19-C46B-EDA6-525E-EFFA418BF72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6207" y="3671547"/>
                <a:ext cx="4233451" cy="2809875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/>
                  <a:t>Full transport</a:t>
                </a:r>
                <a:endParaRPr lang="en-IN" sz="1800" b="1" dirty="0"/>
              </a:p>
              <a:p>
                <a:r>
                  <a:rPr lang="en-IN" sz="1800" dirty="0"/>
                  <a:t>Original M</a:t>
                </a:r>
                <a:r>
                  <a:rPr lang="en-IN" sz="1800" baseline="-25000" dirty="0"/>
                  <a:t>i</a:t>
                </a:r>
                <a:r>
                  <a:rPr lang="en-IN" sz="1800" dirty="0"/>
                  <a:t> in </a:t>
                </a:r>
                <a:r>
                  <a:rPr lang="en-IN" sz="1800" i="1" dirty="0"/>
                  <a:t>VVA</a:t>
                </a:r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𝐹𝑇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I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sz="18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1800" i="1" dirty="0">
                  <a:latin typeface="Cambria Math" panose="02040503050406030204" pitchFamily="18" charset="0"/>
                </a:endParaRPr>
              </a:p>
              <a:p>
                <a:r>
                  <a:rPr lang="en-IN" sz="1800" dirty="0"/>
                  <a:t>Modified M</a:t>
                </a:r>
                <a:r>
                  <a:rPr lang="en-IN" sz="1800" baseline="-25000" dirty="0"/>
                  <a:t>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𝐹𝑇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I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84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I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IN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434B19-C46B-EDA6-525E-EFFA418BF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6207" y="3671547"/>
                <a:ext cx="4233451" cy="2809875"/>
              </a:xfrm>
              <a:blipFill>
                <a:blip r:embed="rId3"/>
                <a:stretch>
                  <a:fillRect l="-1297" t="-10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6322A07-05FF-A306-AB83-930BB79B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635" y="376579"/>
            <a:ext cx="5591740" cy="4762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E76F2-C5D7-5DBB-4DEC-D9285668C07F}"/>
              </a:ext>
            </a:extLst>
          </p:cNvPr>
          <p:cNvSpPr txBox="1"/>
          <p:nvPr/>
        </p:nvSpPr>
        <p:spPr>
          <a:xfrm>
            <a:off x="4399971" y="4995982"/>
            <a:ext cx="77158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Major Conclusions: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Significant transport during long-term low magnitude non-monsoon flows (~40 %).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Using local vs c/s averaged shear stresses results in rather different transport estimates.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Proposed unified function seems to better capture the transport dynamics retaining the physics of VVA.</a:t>
            </a:r>
            <a:endParaRPr lang="en-IN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62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818B-7994-13F7-1261-03A4ED1B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219" y="2971800"/>
            <a:ext cx="6230405" cy="1190625"/>
          </a:xfrm>
        </p:spPr>
        <p:txBody>
          <a:bodyPr/>
          <a:lstStyle/>
          <a:p>
            <a:r>
              <a:rPr lang="en-IN" dirty="0"/>
              <a:t>Part b – Detailed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7771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2FA2-DD0F-67E8-9F7D-07ACF4D3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velocity approach</a:t>
            </a:r>
            <a:endParaRPr lang="en-IN" sz="28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E09AB-4D35-6BFE-C545-7FF7094A654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279" y="992611"/>
                <a:ext cx="5021872" cy="5460987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76198" indent="0" algn="just">
                  <a:buNone/>
                </a:pP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The unit mass fractional transport rate (q</a:t>
                </a:r>
                <a:r>
                  <a:rPr lang="en-US" baseline="-25000" dirty="0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, in kg.m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.s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) (Wilcock, 1997)	</a:t>
                </a:r>
              </a:p>
              <a:p>
                <a:pPr marL="0" indent="0" algn="just">
                  <a:buNone/>
                </a:pP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		</a:t>
                </a:r>
                <a:endParaRPr lang="en-US" baseline="-25000" dirty="0">
                  <a:latin typeface="+mn-lt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M</a:t>
                </a:r>
                <a:r>
                  <a:rPr lang="en-US" baseline="-25000" dirty="0">
                    <a:latin typeface="+mn-lt"/>
                    <a:cs typeface="Times New Roman" panose="02020603050405020304" pitchFamily="18" charset="0"/>
                  </a:rPr>
                  <a:t>i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- mass of sediments of </a:t>
                </a:r>
                <a:r>
                  <a:rPr lang="en-US" dirty="0" err="1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-size entrained from a certain surface area over a certain time (in kg. m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-2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)</a:t>
                </a:r>
                <a:endParaRPr lang="en-US" baseline="-25000" dirty="0">
                  <a:latin typeface="+mn-lt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 - virtual velocity of the </a:t>
                </a:r>
                <a:r>
                  <a:rPr lang="en-US" dirty="0" err="1">
                    <a:latin typeface="+mn-lt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-size sediments (m.s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) (</a:t>
                </a:r>
                <a:r>
                  <a:rPr lang="en-CA" dirty="0" err="1">
                    <a:latin typeface="+mn-lt"/>
                    <a:cs typeface="Times New Roman" panose="02020603050405020304" pitchFamily="18" charset="0"/>
                  </a:rPr>
                  <a:t>Stelczer</a:t>
                </a:r>
                <a:r>
                  <a:rPr lang="en-CA" dirty="0">
                    <a:latin typeface="+mn-lt"/>
                    <a:cs typeface="Times New Roman" panose="02020603050405020304" pitchFamily="18" charset="0"/>
                  </a:rPr>
                  <a:t>, 1971)</a:t>
                </a:r>
                <a:endParaRPr lang="en-US" dirty="0">
                  <a:latin typeface="+mn-lt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>
                  <a:latin typeface="+mn-lt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The total unit mass transport rate (kg.m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.s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) for the transported sediment.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200" dirty="0">
                  <a:latin typeface="+mn-lt"/>
                </a:endParaRPr>
              </a:p>
              <a:p>
                <a:pPr marL="0" indent="0">
                  <a:buNone/>
                </a:pPr>
                <a:endParaRPr lang="en-IN" sz="2200" dirty="0">
                  <a:latin typeface="+mj-lt"/>
                </a:endParaRPr>
              </a:p>
              <a:p>
                <a:pPr marL="0" indent="0">
                  <a:buNone/>
                </a:pPr>
                <a:endParaRPr lang="en-IN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E09AB-4D35-6BFE-C545-7FF7094A6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279" y="992611"/>
                <a:ext cx="5021872" cy="5460987"/>
              </a:xfrm>
              <a:blipFill>
                <a:blip r:embed="rId2"/>
                <a:stretch>
                  <a:fillRect l="-1944" t="-1563" r="-19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FECD7-576C-B246-1882-4E7459CB8F2A}"/>
                  </a:ext>
                </a:extLst>
              </p:cNvPr>
              <p:cNvSpPr txBox="1"/>
              <p:nvPr/>
            </p:nvSpPr>
            <p:spPr>
              <a:xfrm>
                <a:off x="5663142" y="4629409"/>
                <a:ext cx="4758226" cy="526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Virtual velocity (V</a:t>
                </a:r>
                <a:r>
                  <a:rPr lang="en-CA" baseline="-25000" dirty="0"/>
                  <a:t>i</a:t>
                </a:r>
                <a:r>
                  <a:rPr lang="en-CA" dirty="0"/>
                  <a:t>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𝐷𝑖𝑠𝑡𝑎𝑛𝑐𝑒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𝑡𝑟𝑎𝑣𝑒𝑙𝑙𝑒𝑑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𝑖𝑡h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𝑔𝑟𝑎𝑖𝑛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𝐷𝑢𝑟𝑎𝑡𝑖𝑜𝑛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𝑐𝑜𝑚𝑝𝑒𝑡𝑒𝑛𝑡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𝑓𝑙𝑜𝑤</m:t>
                        </m:r>
                      </m:den>
                    </m:f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BFECD7-576C-B246-1882-4E7459CB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42" y="4629409"/>
                <a:ext cx="4758226" cy="526554"/>
              </a:xfrm>
              <a:prstGeom prst="rect">
                <a:avLst/>
              </a:prstGeom>
              <a:blipFill>
                <a:blip r:embed="rId3"/>
                <a:stretch>
                  <a:fillRect l="-1152" b="-57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04EAF8-ABB8-9313-F500-32F230943ED7}"/>
              </a:ext>
            </a:extLst>
          </p:cNvPr>
          <p:cNvSpPr txBox="1"/>
          <p:nvPr/>
        </p:nvSpPr>
        <p:spPr>
          <a:xfrm>
            <a:off x="5663141" y="5635402"/>
            <a:ext cx="636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Duration of competent flow – duration for which Shield’s stress exceeds the mobility thresholds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FA76D1-9CB8-92FA-13E6-E3CEAAA837A0}"/>
                  </a:ext>
                </a:extLst>
              </p:cNvPr>
              <p:cNvSpPr txBox="1"/>
              <p:nvPr/>
            </p:nvSpPr>
            <p:spPr>
              <a:xfrm>
                <a:off x="5586730" y="1116834"/>
                <a:ext cx="6443023" cy="30287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133" dirty="0">
                    <a:solidFill>
                      <a:schemeClr val="accent2"/>
                    </a:solidFill>
                  </a:rPr>
                  <a:t>For </a:t>
                </a:r>
                <a:r>
                  <a:rPr lang="en-US" sz="2133" b="1" dirty="0">
                    <a:solidFill>
                      <a:schemeClr val="accent2"/>
                    </a:solidFill>
                  </a:rPr>
                  <a:t>partial transport (PT),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67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IN" sz="2667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667" b="1" i="1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IN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IN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67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67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IN" sz="2667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lang="en-IN" sz="2667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algn="just"/>
                <a:r>
                  <a:rPr lang="en-IN" sz="2133" dirty="0">
                    <a:solidFill>
                      <a:srgbClr val="00863D"/>
                    </a:solidFill>
                  </a:rPr>
                  <a:t>For </a:t>
                </a:r>
                <a:r>
                  <a:rPr lang="en-IN" sz="2133" b="1" dirty="0">
                    <a:solidFill>
                      <a:srgbClr val="00863D"/>
                    </a:solidFill>
                  </a:rPr>
                  <a:t>full transport (FT)</a:t>
                </a:r>
                <a:r>
                  <a:rPr lang="en-IN" sz="2133" dirty="0">
                    <a:solidFill>
                      <a:srgbClr val="00863D"/>
                    </a:solidFill>
                  </a:rPr>
                  <a:t> (sub-surface material also gets transported),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b="1" i="1" dirty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67" b="1" i="1" dirty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IN" sz="2667" b="1" i="1" dirty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667" b="1" dirty="0">
                    <a:solidFill>
                      <a:srgbClr val="00863D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b="1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IN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IN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67" b="1" i="1">
                                    <a:solidFill>
                                      <a:srgbClr val="00863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67" b="1" i="1">
                                    <a:solidFill>
                                      <a:srgbClr val="00863D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IN" sz="2667" b="1" i="1">
                                    <a:solidFill>
                                      <a:srgbClr val="00863D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lang="en-IN" sz="2667" b="1" i="1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67" dirty="0"/>
                  <a:t>	</a:t>
                </a:r>
              </a:p>
              <a:p>
                <a:pPr marL="1066747" lvl="2" algn="just"/>
                <a:r>
                  <a:rPr lang="en-US" sz="1400" dirty="0"/>
                  <a:t>m</a:t>
                </a:r>
                <a:r>
                  <a:rPr lang="en-US" sz="1400" baseline="-25000" dirty="0"/>
                  <a:t>i</a:t>
                </a:r>
                <a:r>
                  <a:rPr lang="en-US" sz="1400" dirty="0"/>
                  <a:t> - mass of an individual grain of fraction </a:t>
                </a:r>
                <a:r>
                  <a:rPr lang="en-US" sz="1400" dirty="0" err="1"/>
                  <a:t>i</a:t>
                </a:r>
                <a:r>
                  <a:rPr lang="en-US" sz="1400" dirty="0"/>
                  <a:t> (</a:t>
                </a:r>
                <a:r>
                  <a:rPr lang="en-IN" sz="1400" dirty="0"/>
                  <a:t>kg)</a:t>
                </a:r>
              </a:p>
              <a:p>
                <a:pPr marL="1066747" lvl="2" algn="just"/>
                <a:r>
                  <a:rPr lang="en-US" sz="1400" dirty="0"/>
                  <a:t>F</a:t>
                </a:r>
                <a:r>
                  <a:rPr lang="en-US" sz="1400" baseline="-25000" dirty="0"/>
                  <a:t>i</a:t>
                </a:r>
                <a:r>
                  <a:rPr lang="en-US" sz="1400" dirty="0"/>
                  <a:t> - proportion of fraction </a:t>
                </a:r>
                <a:r>
                  <a:rPr lang="en-US" sz="1400" dirty="0" err="1"/>
                  <a:t>i</a:t>
                </a:r>
                <a:r>
                  <a:rPr lang="en-US" sz="1400" dirty="0"/>
                  <a:t> in the surface GSD</a:t>
                </a:r>
                <a:endParaRPr lang="en-IN" sz="1400" dirty="0"/>
              </a:p>
              <a:p>
                <a:pPr marL="1066747" lvl="2" algn="just"/>
                <a:r>
                  <a:rPr lang="en-US" sz="1400" dirty="0"/>
                  <a:t>D</a:t>
                </a:r>
                <a:r>
                  <a:rPr lang="en-US" sz="1400" baseline="-25000" dirty="0"/>
                  <a:t>i</a:t>
                </a:r>
                <a:r>
                  <a:rPr lang="en-US" sz="1400" dirty="0"/>
                  <a:t> - diameter of fraction </a:t>
                </a:r>
                <a:r>
                  <a:rPr lang="en-US" sz="1400" dirty="0" err="1"/>
                  <a:t>i</a:t>
                </a:r>
                <a:r>
                  <a:rPr lang="en-US" sz="1400" dirty="0"/>
                  <a:t> (m),</a:t>
                </a:r>
              </a:p>
              <a:p>
                <a:pPr marL="1066747" lvl="2" algn="just"/>
                <a:r>
                  <a:rPr lang="en-US" sz="1400" dirty="0"/>
                  <a:t>Y</a:t>
                </a:r>
                <a:r>
                  <a:rPr lang="en-US" sz="1400" baseline="-25000" dirty="0"/>
                  <a:t>i</a:t>
                </a:r>
                <a:r>
                  <a:rPr lang="en-US" sz="1400" dirty="0"/>
                  <a:t> - percentage of surface grains of fraction </a:t>
                </a:r>
                <a:r>
                  <a:rPr lang="en-US" sz="1400" dirty="0" err="1"/>
                  <a:t>i</a:t>
                </a:r>
                <a:r>
                  <a:rPr lang="en-US" sz="1400" dirty="0"/>
                  <a:t> entrained during the transport event </a:t>
                </a:r>
              </a:p>
              <a:p>
                <a:pPr marL="1066747" lvl="2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-</a:t>
                </a:r>
                <a:r>
                  <a:rPr lang="en-IN" sz="1400" dirty="0"/>
                  <a:t>thickness of the active sediment layer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FA76D1-9CB8-92FA-13E6-E3CEAAA83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30" y="1116834"/>
                <a:ext cx="6443023" cy="3028714"/>
              </a:xfrm>
              <a:prstGeom prst="rect">
                <a:avLst/>
              </a:prstGeom>
              <a:blipFill>
                <a:blip r:embed="rId4"/>
                <a:stretch>
                  <a:fillRect l="-1135" r="-1135" b="-1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1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33FB-364E-F6EC-2B24-E088EAA4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Workflow of calculations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5F7DB-4207-4180-708D-8179F81B3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20" y="1047750"/>
            <a:ext cx="6049620" cy="5607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83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9ACB-A2DF-B721-583C-551A4B46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observations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52342-DAB6-F37A-496E-9A357A5D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89"/>
            <a:ext cx="12192000" cy="536727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5A8CC-5F67-AD78-6B17-AE65CE6AD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37174" y="797020"/>
            <a:ext cx="7322487" cy="585798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39FF51-7DAC-4889-E69E-A479A9710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230" y="230410"/>
            <a:ext cx="8782205" cy="66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9129-D39B-3C0C-40DC-1CB0F101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72" y="202992"/>
            <a:ext cx="10430003" cy="554587"/>
          </a:xfrm>
        </p:spPr>
        <p:txBody>
          <a:bodyPr/>
          <a:lstStyle/>
          <a:p>
            <a:r>
              <a:rPr lang="en-IN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 proportion mobility, active layer, and virtual velocity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79C25F-183B-F5AC-D1F6-852A63F47F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140" y="1010849"/>
            <a:ext cx="9282385" cy="5571107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F7EA418-C53E-19FB-A2AF-EF6C479E5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493702"/>
                  </p:ext>
                </p:extLst>
              </p:nvPr>
            </p:nvGraphicFramePr>
            <p:xfrm>
              <a:off x="543650" y="1374472"/>
              <a:ext cx="10245134" cy="4651702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1244545">
                      <a:extLst>
                        <a:ext uri="{9D8B030D-6E8A-4147-A177-3AD203B41FA5}">
                          <a16:colId xmlns:a16="http://schemas.microsoft.com/office/drawing/2014/main" val="3863317192"/>
                        </a:ext>
                      </a:extLst>
                    </a:gridCol>
                    <a:gridCol w="1023583">
                      <a:extLst>
                        <a:ext uri="{9D8B030D-6E8A-4147-A177-3AD203B41FA5}">
                          <a16:colId xmlns:a16="http://schemas.microsoft.com/office/drawing/2014/main" val="871825344"/>
                        </a:ext>
                      </a:extLst>
                    </a:gridCol>
                    <a:gridCol w="3930555">
                      <a:extLst>
                        <a:ext uri="{9D8B030D-6E8A-4147-A177-3AD203B41FA5}">
                          <a16:colId xmlns:a16="http://schemas.microsoft.com/office/drawing/2014/main" val="525595234"/>
                        </a:ext>
                      </a:extLst>
                    </a:gridCol>
                    <a:gridCol w="4046451">
                      <a:extLst>
                        <a:ext uri="{9D8B030D-6E8A-4147-A177-3AD203B41FA5}">
                          <a16:colId xmlns:a16="http://schemas.microsoft.com/office/drawing/2014/main" val="2345484512"/>
                        </a:ext>
                      </a:extLst>
                    </a:gridCol>
                  </a:tblGrid>
                  <a:tr h="568960"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Parameters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Site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Equations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Statistics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31031340"/>
                      </a:ext>
                    </a:extLst>
                  </a:tr>
                  <a:tr h="75059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Y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Aglar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9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IN" sz="1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𝐴𝑔𝑙𝑎𝑟</m:t>
                                  </m:r>
                                </m:sup>
                              </m:sSup>
                              <m:r>
                                <a:rPr lang="en-GB" sz="19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IN" sz="1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3.02×</m:t>
                                  </m:r>
                                  <m:sSup>
                                    <m:sSupPr>
                                      <m:ctrlPr>
                                        <a:rPr lang="en-IN" sz="19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IN" sz="19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2.96×</m:t>
                                      </m:r>
                                      <m:sSup>
                                        <m:sSupPr>
                                          <m:ctrlPr>
                                            <a:rPr lang="en-IN" sz="19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9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GB" sz="19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⁡(−215</m:t>
                                  </m:r>
                                  <m:sSubSup>
                                    <m:sSubSupPr>
                                      <m:ctrlPr>
                                        <a:rPr lang="en-IN" sz="19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  <m:sup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GB" sz="19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900" dirty="0">
                              <a:effectLst/>
                            </a:rPr>
                            <a:t>   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0.97, RMSE = 0.068,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1253222"/>
                      </a:ext>
                    </a:extLst>
                  </a:tr>
                  <a:tr h="750595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Paligad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sz="1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𝑃𝑎𝑙𝑖𝑔𝑎𝑑</m:t>
                                  </m:r>
                                </m:sup>
                              </m:sSup>
                              <m:r>
                                <a:rPr lang="en-GB" sz="19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IN" sz="19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1.27×</m:t>
                                  </m:r>
                                  <m:sSup>
                                    <m:sSupPr>
                                      <m:ctrlPr>
                                        <a:rPr lang="en-IN" sz="19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IN" sz="19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1.26×</m:t>
                                      </m:r>
                                      <m:sSup>
                                        <m:sSupPr>
                                          <m:ctrlPr>
                                            <a:rPr lang="en-IN" sz="19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9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GB" sz="19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⁡(−187</m:t>
                                  </m:r>
                                  <m:sSubSup>
                                    <m:sSubSupPr>
                                      <m:ctrlPr>
                                        <a:rPr lang="en-IN" sz="19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  <m:sup>
                                      <m:r>
                                        <a:rPr lang="en-GB" sz="19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GB" sz="19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GB" sz="19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900">
                              <a:effectLst/>
                            </a:rPr>
                            <a:t>   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0.98, RMSE = 0.044,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77243972"/>
                      </a:ext>
                    </a:extLst>
                  </a:tr>
                  <a:tr h="53270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d</a:t>
                          </a:r>
                          <a:r>
                            <a:rPr lang="en-GB" sz="1900" baseline="-25000">
                              <a:effectLst/>
                            </a:rPr>
                            <a:t>s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Aglar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N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𝐴𝑔𝑙𝑎𝑟</m:t>
                                    </m:r>
                                  </m:sup>
                                </m:sSubSup>
                                <m:r>
                                  <a:rPr lang="en-GB" sz="1900">
                                    <a:effectLst/>
                                    <a:latin typeface="Cambria Math" panose="02040503050406030204" pitchFamily="18" charset="0"/>
                                  </a:rPr>
                                  <m:t>=2.16</m:t>
                                </m:r>
                                <m:sSubSup>
                                  <m:sSubSupPr>
                                    <m:ctrlPr>
                                      <a:rPr lang="en-IN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sz="1900">
                                    <a:effectLst/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0.67, RMSE = 0.05 m,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1253331"/>
                      </a:ext>
                    </a:extLst>
                  </a:tr>
                  <a:tr h="532704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Paligad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N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𝑃𝑎𝑙𝑖𝑔𝑎𝑑</m:t>
                                    </m:r>
                                  </m:sup>
                                </m:sSubSup>
                                <m:r>
                                  <a:rPr lang="en-GB" sz="1900">
                                    <a:effectLst/>
                                    <a:latin typeface="Cambria Math" panose="02040503050406030204" pitchFamily="18" charset="0"/>
                                  </a:rPr>
                                  <m:t>=5.71</m:t>
                                </m:r>
                                <m:sSubSup>
                                  <m:sSubSupPr>
                                    <m:ctrlPr>
                                      <a:rPr lang="en-IN" sz="19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r>
                                      <a:rPr lang="en-GB" sz="19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GB" sz="1900">
                                    <a:effectLst/>
                                    <a:latin typeface="Cambria Math" panose="02040503050406030204" pitchFamily="18" charset="0"/>
                                  </a:rPr>
                                  <m:t>+0.04</m:t>
                                </m:r>
                              </m:oMath>
                            </m:oMathPara>
                          </a14:m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R</a:t>
                          </a:r>
                          <a:r>
                            <a:rPr lang="en-GB" sz="1900" baseline="30000" dirty="0">
                              <a:effectLst/>
                            </a:rPr>
                            <a:t>2</a:t>
                          </a:r>
                          <a:r>
                            <a:rPr lang="en-GB" sz="1900" dirty="0">
                              <a:effectLst/>
                            </a:rPr>
                            <a:t> = 0.77, RMSE = 0.06 m, p &lt; 0.001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2714093"/>
                      </a:ext>
                    </a:extLst>
                  </a:tr>
                  <a:tr h="6333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V</a:t>
                          </a:r>
                          <a:r>
                            <a:rPr lang="en-GB" sz="1900" baseline="-25000">
                              <a:effectLst/>
                            </a:rPr>
                            <a:t>i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Aglar 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IN" sz="190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𝐴𝑔𝑙𝑎𝑟</m:t>
                                  </m:r>
                                </m:sup>
                              </m:sSubSup>
                              <m:r>
                                <a:rPr lang="en-GB" sz="19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=20.76</m:t>
                              </m:r>
                              <m:sSubSup>
                                <m:sSubSupPr>
                                  <m:ctrlPr>
                                    <a:rPr lang="en-IN" sz="19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  <m:sup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GB" sz="19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−21.86</m:t>
                              </m:r>
                              <m:sSub>
                                <m:sSubPr>
                                  <m:ctrlPr>
                                    <a:rPr lang="en-IN" sz="19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sz="19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9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+4.79</m:t>
                              </m:r>
                            </m:oMath>
                          </a14:m>
                          <a:r>
                            <a:rPr lang="en-GB" sz="1900" dirty="0">
                              <a:solidFill>
                                <a:srgbClr val="C00000"/>
                              </a:solidFill>
                              <a:effectLst/>
                            </a:rPr>
                            <a:t>   </a:t>
                          </a:r>
                          <a:endParaRPr lang="en-IN" sz="19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0.45, RMSE = 2.10 m/hr,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0118412"/>
                      </a:ext>
                    </a:extLst>
                  </a:tr>
                  <a:tr h="861205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Paligad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N" sz="19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𝑃𝑎𝑙𝑖𝑔𝑎𝑑</m:t>
                                    </m:r>
                                  </m:sup>
                                </m:sSubSup>
                                <m:r>
                                  <a:rPr lang="en-GB" sz="19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=21.21</m:t>
                                </m:r>
                                <m:sSubSup>
                                  <m:sSubSupPr>
                                    <m:ctrlPr>
                                      <a:rPr lang="en-IN" sz="19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GB" sz="19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−8.06</m:t>
                                </m:r>
                                <m:sSub>
                                  <m:sSubPr>
                                    <m:ctrlPr>
                                      <a:rPr lang="en-IN" sz="19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19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9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+2.33</m:t>
                                </m:r>
                              </m:oMath>
                            </m:oMathPara>
                          </a14:m>
                          <a:endParaRPr lang="en-IN" sz="1900" dirty="0">
                            <a:solidFill>
                              <a:srgbClr val="C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(R</a:t>
                          </a:r>
                          <a:r>
                            <a:rPr lang="en-GB" sz="1900" baseline="30000" dirty="0">
                              <a:effectLst/>
                            </a:rPr>
                            <a:t>2</a:t>
                          </a:r>
                          <a:r>
                            <a:rPr lang="en-GB" sz="1900" dirty="0">
                              <a:effectLst/>
                            </a:rPr>
                            <a:t> = 0.40, RMSE = 1.39 m/hr, p &lt; 0.001)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9299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F7EA418-C53E-19FB-A2AF-EF6C479E59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493702"/>
                  </p:ext>
                </p:extLst>
              </p:nvPr>
            </p:nvGraphicFramePr>
            <p:xfrm>
              <a:off x="543650" y="1374472"/>
              <a:ext cx="10245134" cy="4651702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1244545">
                      <a:extLst>
                        <a:ext uri="{9D8B030D-6E8A-4147-A177-3AD203B41FA5}">
                          <a16:colId xmlns:a16="http://schemas.microsoft.com/office/drawing/2014/main" val="3863317192"/>
                        </a:ext>
                      </a:extLst>
                    </a:gridCol>
                    <a:gridCol w="1023583">
                      <a:extLst>
                        <a:ext uri="{9D8B030D-6E8A-4147-A177-3AD203B41FA5}">
                          <a16:colId xmlns:a16="http://schemas.microsoft.com/office/drawing/2014/main" val="871825344"/>
                        </a:ext>
                      </a:extLst>
                    </a:gridCol>
                    <a:gridCol w="3930555">
                      <a:extLst>
                        <a:ext uri="{9D8B030D-6E8A-4147-A177-3AD203B41FA5}">
                          <a16:colId xmlns:a16="http://schemas.microsoft.com/office/drawing/2014/main" val="525595234"/>
                        </a:ext>
                      </a:extLst>
                    </a:gridCol>
                    <a:gridCol w="4046451">
                      <a:extLst>
                        <a:ext uri="{9D8B030D-6E8A-4147-A177-3AD203B41FA5}">
                          <a16:colId xmlns:a16="http://schemas.microsoft.com/office/drawing/2014/main" val="2345484512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Parameters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Site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Equations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Statistics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31031340"/>
                      </a:ext>
                    </a:extLst>
                  </a:tr>
                  <a:tr h="75059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Y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Aglar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8915" t="-86992" r="-104496" b="-454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0.97, RMSE = 0.068,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1253222"/>
                      </a:ext>
                    </a:extLst>
                  </a:tr>
                  <a:tr h="750595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Paligad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8915" t="-185484" r="-104496" b="-35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0.98, RMSE = 0.044,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77243972"/>
                      </a:ext>
                    </a:extLst>
                  </a:tr>
                  <a:tr h="53270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d</a:t>
                          </a:r>
                          <a:r>
                            <a:rPr lang="en-GB" sz="1900" baseline="-25000">
                              <a:effectLst/>
                            </a:rPr>
                            <a:t>s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Aglar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8915" t="-406897" r="-10449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0.67, RMSE = 0.05 m,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1253331"/>
                      </a:ext>
                    </a:extLst>
                  </a:tr>
                  <a:tr h="532704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Paligad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8915" t="-501136" r="-104496" b="-2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R</a:t>
                          </a:r>
                          <a:r>
                            <a:rPr lang="en-GB" sz="1900" baseline="30000" dirty="0">
                              <a:effectLst/>
                            </a:rPr>
                            <a:t>2</a:t>
                          </a:r>
                          <a:r>
                            <a:rPr lang="en-GB" sz="1900" dirty="0">
                              <a:effectLst/>
                            </a:rPr>
                            <a:t> = 0.77, RMSE = 0.06 m, p &lt; 0.001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2714093"/>
                      </a:ext>
                    </a:extLst>
                  </a:tr>
                  <a:tr h="64477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 </a:t>
                          </a:r>
                          <a:endParaRPr lang="en-IN" sz="1900">
                            <a:effectLst/>
                          </a:endParaRPr>
                        </a:p>
                        <a:p>
                          <a:pPr algn="ctr"/>
                          <a:r>
                            <a:rPr lang="en-GB" sz="1900">
                              <a:effectLst/>
                            </a:rPr>
                            <a:t>V</a:t>
                          </a:r>
                          <a:r>
                            <a:rPr lang="en-GB" sz="1900" baseline="-25000">
                              <a:effectLst/>
                            </a:rPr>
                            <a:t>i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Aglar 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8915" t="-499057" r="-104496" b="-1452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R</a:t>
                          </a:r>
                          <a:r>
                            <a:rPr lang="en-GB" sz="1900" baseline="30000">
                              <a:effectLst/>
                            </a:rPr>
                            <a:t>2</a:t>
                          </a:r>
                          <a:r>
                            <a:rPr lang="en-GB" sz="1900">
                              <a:effectLst/>
                            </a:rPr>
                            <a:t> = 0.45, RMSE = 2.10 m/hr, p &lt; 0.001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0118412"/>
                      </a:ext>
                    </a:extLst>
                  </a:tr>
                  <a:tr h="861205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>
                              <a:effectLst/>
                            </a:rPr>
                            <a:t>Paligad</a:t>
                          </a:r>
                          <a:endParaRPr lang="en-IN" sz="19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8915" t="-450355" r="-104496" b="-9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900" dirty="0">
                              <a:effectLst/>
                            </a:rPr>
                            <a:t>(R</a:t>
                          </a:r>
                          <a:r>
                            <a:rPr lang="en-GB" sz="1900" baseline="30000" dirty="0">
                              <a:effectLst/>
                            </a:rPr>
                            <a:t>2</a:t>
                          </a:r>
                          <a:r>
                            <a:rPr lang="en-GB" sz="1900" dirty="0">
                              <a:effectLst/>
                            </a:rPr>
                            <a:t> = 0.40, RMSE = 1.39 m/hr, p &lt; 0.001)</a:t>
                          </a:r>
                          <a:endParaRPr lang="en-IN" sz="19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92997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5E4087A-5FF8-96A5-3535-3B9A49C8D402}"/>
              </a:ext>
            </a:extLst>
          </p:cNvPr>
          <p:cNvSpPr txBox="1"/>
          <p:nvPr/>
        </p:nvSpPr>
        <p:spPr>
          <a:xfrm>
            <a:off x="349879" y="6285677"/>
            <a:ext cx="762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Overall, 1346 and 966 tracers were recovered in </a:t>
            </a:r>
            <a:r>
              <a:rPr lang="en-IN" dirty="0" err="1"/>
              <a:t>Aglar</a:t>
            </a:r>
            <a:r>
              <a:rPr lang="en-IN" dirty="0"/>
              <a:t> and </a:t>
            </a:r>
            <a:r>
              <a:rPr lang="en-IN" dirty="0" err="1"/>
              <a:t>Paligad</a:t>
            </a:r>
            <a:r>
              <a:rPr lang="en-IN" dirty="0"/>
              <a:t>, respectively </a:t>
            </a:r>
          </a:p>
        </p:txBody>
      </p:sp>
    </p:spTree>
    <p:extLst>
      <p:ext uri="{BB962C8B-B14F-4D97-AF65-F5344CB8AC3E}">
        <p14:creationId xmlns:p14="http://schemas.microsoft.com/office/powerpoint/2010/main" val="33843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958C-81A9-202A-DA73-397400F1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curves and active sediment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F1E69-F9C6-5A5C-C605-960E5E95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2" y="757579"/>
            <a:ext cx="11679280" cy="6096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3127E-1451-C9C8-B9C6-A448CA472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5" y="728082"/>
            <a:ext cx="11544787" cy="61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6623</TotalTime>
  <Words>1621</Words>
  <Application>Microsoft Office PowerPoint</Application>
  <PresentationFormat>Widescreen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Franklin Gothic Demi</vt:lpstr>
      <vt:lpstr>Open Sans</vt:lpstr>
      <vt:lpstr>Times New Roman</vt:lpstr>
      <vt:lpstr>Wingdings</vt:lpstr>
      <vt:lpstr>IITR_PPT_Template</vt:lpstr>
      <vt:lpstr>PowerPoint Presentation</vt:lpstr>
      <vt:lpstr>PowerPoint Presentation</vt:lpstr>
      <vt:lpstr>Proposal of a unified function for smoother transition from PT to FT</vt:lpstr>
      <vt:lpstr>Part b – Detailed presentation</vt:lpstr>
      <vt:lpstr>Virtual velocity approach</vt:lpstr>
      <vt:lpstr>Workflow of calculations</vt:lpstr>
      <vt:lpstr>Field observations</vt:lpstr>
      <vt:lpstr>Bed proportion mobility, active layer, and virtual velocity</vt:lpstr>
      <vt:lpstr>Transport curves and active sediment layer</vt:lpstr>
      <vt:lpstr>PowerPoint Presentation</vt:lpstr>
      <vt:lpstr>PowerPoint Presentation</vt:lpstr>
      <vt:lpstr>Unified function for smoother transition from PT to FT</vt:lpstr>
      <vt:lpstr>How modified flow resistance equations improves bed material transport estimated using conventional equations?</vt:lpstr>
      <vt:lpstr>Major findings</vt:lpstr>
      <vt:lpstr>Scope for future research</vt:lpstr>
      <vt:lpstr>References</vt:lpstr>
      <vt:lpstr>Thanks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ANSHUL YADAV</cp:lastModifiedBy>
  <cp:revision>652</cp:revision>
  <dcterms:created xsi:type="dcterms:W3CDTF">2015-07-18T13:17:54Z</dcterms:created>
  <dcterms:modified xsi:type="dcterms:W3CDTF">2024-04-12T09:08:37Z</dcterms:modified>
  <cp:version>v1</cp:version>
</cp:coreProperties>
</file>