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260" r:id="rId5"/>
    <p:sldId id="290" r:id="rId6"/>
    <p:sldId id="26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943E"/>
    <a:srgbClr val="4C8683"/>
    <a:srgbClr val="476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F0DC38E-3397-4AED-01E0-AB1F7EBF4C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66559F-AF0D-C9B6-0DC5-19793E1144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665DF-8FD3-4DF7-BAD6-00B76FF0A716}" type="datetimeFigureOut">
              <a:rPr lang="el-GR" smtClean="0"/>
              <a:t>15/4/2024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539A5D-58C8-FE52-ADEB-DEBB52B336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C50EA8-0AFF-0CC3-C380-FEA9240C67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4DE6E-C3BC-42E7-91E5-D28E2043032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26336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BCEE3-5418-4AC5-9204-6F2E9ABD1B64}" type="datetimeFigureOut">
              <a:rPr lang="en-US" smtClean="0"/>
              <a:t>15-Apr-24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E4D81-DDF8-48AC-A544-221ECC338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824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Status update; main findings up to date;</a:t>
            </a:r>
            <a:r>
              <a:rPr lang="en-US" baseline="0" dirty="0"/>
              <a:t> list of actions </a:t>
            </a:r>
            <a:r>
              <a:rPr lang="en-US" baseline="0"/>
              <a:t>and next steps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E4D81-DDF8-48AC-A544-221ECC3388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03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A05FE4-A231-FDC1-5C2E-B07A1AF49274}"/>
              </a:ext>
            </a:extLst>
          </p:cNvPr>
          <p:cNvSpPr/>
          <p:nvPr userDrawn="1"/>
        </p:nvSpPr>
        <p:spPr>
          <a:xfrm>
            <a:off x="4645891" y="281586"/>
            <a:ext cx="6871855" cy="1462769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>
              <a:latin typeface="Source Sans Pro" panose="020B0503030403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F2D249-9431-6852-6548-70C4547F337E}"/>
              </a:ext>
            </a:extLst>
          </p:cNvPr>
          <p:cNvSpPr/>
          <p:nvPr userDrawn="1"/>
        </p:nvSpPr>
        <p:spPr>
          <a:xfrm>
            <a:off x="674254" y="554183"/>
            <a:ext cx="8372318" cy="544879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Source Sans Pro" panose="020B0503030403020204" pitchFamily="34" charset="0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88C06F0-E708-2437-BBC2-DA59F985A2F7}"/>
              </a:ext>
            </a:extLst>
          </p:cNvPr>
          <p:cNvSpPr txBox="1">
            <a:spLocks/>
          </p:cNvSpPr>
          <p:nvPr userDrawn="1"/>
        </p:nvSpPr>
        <p:spPr>
          <a:xfrm>
            <a:off x="3207327" y="6356350"/>
            <a:ext cx="645391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Source Sans Pro" panose="020B0503030403020204" pitchFamily="34" charset="0"/>
              </a:rPr>
              <a:t>Project funded from the EU HE research and innovation </a:t>
            </a:r>
            <a:r>
              <a:rPr lang="en-US" dirty="0" err="1">
                <a:latin typeface="Source Sans Pro" panose="020B0503030403020204" pitchFamily="34" charset="0"/>
              </a:rPr>
              <a:t>programme</a:t>
            </a:r>
            <a:r>
              <a:rPr lang="en-US" dirty="0">
                <a:latin typeface="Source Sans Pro" panose="020B0503030403020204" pitchFamily="34" charset="0"/>
              </a:rPr>
              <a:t> under GA No. 101094818.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129759-F0AA-56B8-63D8-8FBDF8C63755}"/>
              </a:ext>
            </a:extLst>
          </p:cNvPr>
          <p:cNvSpPr/>
          <p:nvPr userDrawn="1"/>
        </p:nvSpPr>
        <p:spPr>
          <a:xfrm>
            <a:off x="2174818" y="6176963"/>
            <a:ext cx="803910" cy="62293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5914" r="-127544" b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287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0038"/>
            <a:ext cx="10515600" cy="921099"/>
          </a:xfrm>
        </p:spPr>
        <p:txBody>
          <a:bodyPr/>
          <a:lstStyle>
            <a:lvl1pPr>
              <a:defRPr>
                <a:solidFill>
                  <a:srgbClr val="61943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251137"/>
            <a:ext cx="10515600" cy="3681289"/>
          </a:xfrm>
        </p:spPr>
        <p:txBody>
          <a:bodyPr vert="eaVert"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3727" y="6356350"/>
            <a:ext cx="193929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r>
              <a:rPr lang="el-GR"/>
              <a:t>1/13/2023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fld id="{A052176C-E609-4F22-972C-BAFC88BC29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BEBB33-B489-5238-649D-BA3A4ED8C5F0}"/>
              </a:ext>
            </a:extLst>
          </p:cNvPr>
          <p:cNvSpPr/>
          <p:nvPr userDrawn="1"/>
        </p:nvSpPr>
        <p:spPr>
          <a:xfrm>
            <a:off x="336782" y="6116638"/>
            <a:ext cx="803910" cy="62293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5914" r="-127544" b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>
              <a:latin typeface="Source Sans Pro" panose="020B0503030403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47471C-6AEF-E80C-3B60-404E004F3C2B}"/>
              </a:ext>
            </a:extLst>
          </p:cNvPr>
          <p:cNvCxnSpPr>
            <a:cxnSpLocks/>
          </p:cNvCxnSpPr>
          <p:nvPr userDrawn="1"/>
        </p:nvCxnSpPr>
        <p:spPr>
          <a:xfrm flipH="1">
            <a:off x="1308275" y="1126238"/>
            <a:ext cx="9385388" cy="0"/>
          </a:xfrm>
          <a:prstGeom prst="line">
            <a:avLst/>
          </a:prstGeom>
          <a:ln w="28575">
            <a:solidFill>
              <a:srgbClr val="476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E3D37C3-0887-1EF5-A2E4-D06F43076465}"/>
              </a:ext>
            </a:extLst>
          </p:cNvPr>
          <p:cNvSpPr/>
          <p:nvPr userDrawn="1"/>
        </p:nvSpPr>
        <p:spPr>
          <a:xfrm>
            <a:off x="1308275" y="31635"/>
            <a:ext cx="1459432" cy="1010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Source Sans Pro" panose="020B05030304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F1B267-CC19-E528-4CC9-CF3A3619DF9E}"/>
              </a:ext>
            </a:extLst>
          </p:cNvPr>
          <p:cNvSpPr txBox="1"/>
          <p:nvPr userDrawn="1"/>
        </p:nvSpPr>
        <p:spPr>
          <a:xfrm>
            <a:off x="1140692" y="6238830"/>
            <a:ext cx="44319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Source Sans Pro" panose="020B0503030403020204" pitchFamily="34" charset="0"/>
              </a:rPr>
              <a:t>Project funded from the EU HE research and innovation </a:t>
            </a:r>
            <a:r>
              <a:rPr lang="en-US" sz="1100" dirty="0" err="1">
                <a:latin typeface="Source Sans Pro" panose="020B0503030403020204" pitchFamily="34" charset="0"/>
              </a:rPr>
              <a:t>programme</a:t>
            </a:r>
            <a:r>
              <a:rPr lang="en-US" sz="1100" dirty="0">
                <a:latin typeface="Source Sans Pro" panose="020B0503030403020204" pitchFamily="34" charset="0"/>
              </a:rPr>
              <a:t> under GA No. 101094818.</a:t>
            </a:r>
          </a:p>
          <a:p>
            <a:endParaRPr lang="el-GR" sz="11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483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265382"/>
            <a:ext cx="2628900" cy="4627418"/>
          </a:xfrm>
        </p:spPr>
        <p:txBody>
          <a:bodyPr vert="eaVert"/>
          <a:lstStyle>
            <a:lvl1pPr>
              <a:defRPr>
                <a:solidFill>
                  <a:srgbClr val="61943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265382"/>
            <a:ext cx="7734300" cy="4627418"/>
          </a:xfrm>
        </p:spPr>
        <p:txBody>
          <a:bodyPr vert="eaVert"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3727" y="6356350"/>
            <a:ext cx="193929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r>
              <a:rPr lang="el-GR"/>
              <a:t>1/13/2023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fld id="{A052176C-E609-4F22-972C-BAFC88BC29D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3FD6D4-FC64-7CA7-7823-79CA06A97717}"/>
              </a:ext>
            </a:extLst>
          </p:cNvPr>
          <p:cNvCxnSpPr>
            <a:cxnSpLocks/>
          </p:cNvCxnSpPr>
          <p:nvPr userDrawn="1"/>
        </p:nvCxnSpPr>
        <p:spPr>
          <a:xfrm flipH="1">
            <a:off x="1308275" y="1126238"/>
            <a:ext cx="9385388" cy="0"/>
          </a:xfrm>
          <a:prstGeom prst="line">
            <a:avLst/>
          </a:prstGeom>
          <a:ln w="28575">
            <a:solidFill>
              <a:srgbClr val="476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2279BE0-32DF-3E66-E364-B512FACEE1DF}"/>
              </a:ext>
            </a:extLst>
          </p:cNvPr>
          <p:cNvSpPr/>
          <p:nvPr userDrawn="1"/>
        </p:nvSpPr>
        <p:spPr>
          <a:xfrm>
            <a:off x="336782" y="6116638"/>
            <a:ext cx="803910" cy="62293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5914" r="-127544" b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>
              <a:latin typeface="Source Sans Pro" panose="020B05030304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79BDCF-F075-137F-B221-C1DFB119F01E}"/>
              </a:ext>
            </a:extLst>
          </p:cNvPr>
          <p:cNvSpPr/>
          <p:nvPr userDrawn="1"/>
        </p:nvSpPr>
        <p:spPr>
          <a:xfrm>
            <a:off x="1308275" y="31635"/>
            <a:ext cx="1459432" cy="1010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Source Sans Pro" panose="020B05030304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F90AF9-2326-038C-23A7-6E8E8C4F3EA1}"/>
              </a:ext>
            </a:extLst>
          </p:cNvPr>
          <p:cNvSpPr txBox="1"/>
          <p:nvPr userDrawn="1"/>
        </p:nvSpPr>
        <p:spPr>
          <a:xfrm>
            <a:off x="1140692" y="6238830"/>
            <a:ext cx="44319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Source Sans Pro" panose="020B0503030403020204" pitchFamily="34" charset="0"/>
              </a:rPr>
              <a:t>Project funded from the EU HE research and innovation </a:t>
            </a:r>
            <a:r>
              <a:rPr lang="en-US" sz="1100" dirty="0" err="1">
                <a:latin typeface="Source Sans Pro" panose="020B0503030403020204" pitchFamily="34" charset="0"/>
              </a:rPr>
              <a:t>programme</a:t>
            </a:r>
            <a:r>
              <a:rPr lang="en-US" sz="1100" dirty="0">
                <a:latin typeface="Source Sans Pro" panose="020B0503030403020204" pitchFamily="34" charset="0"/>
              </a:rPr>
              <a:t> under GA No. 101094818.</a:t>
            </a:r>
          </a:p>
          <a:p>
            <a:endParaRPr lang="el-GR" sz="11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194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51337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61943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43106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3727" y="6356350"/>
            <a:ext cx="193929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1943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l-GR"/>
              <a:t>1/13/2023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1943E"/>
                </a:solidFill>
                <a:latin typeface="Source Sans Pro" panose="020B0503030403020204" pitchFamily="34" charset="0"/>
              </a:defRPr>
            </a:lvl1pPr>
          </a:lstStyle>
          <a:p>
            <a:fld id="{A052176C-E609-4F22-972C-BAFC88BC29D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47D6D8-4C4A-D056-C6D5-CE8FC07860D5}"/>
              </a:ext>
            </a:extLst>
          </p:cNvPr>
          <p:cNvCxnSpPr>
            <a:cxnSpLocks/>
          </p:cNvCxnSpPr>
          <p:nvPr userDrawn="1"/>
        </p:nvCxnSpPr>
        <p:spPr>
          <a:xfrm flipH="1">
            <a:off x="1308275" y="1126238"/>
            <a:ext cx="9385388" cy="0"/>
          </a:xfrm>
          <a:prstGeom prst="line">
            <a:avLst/>
          </a:prstGeom>
          <a:ln w="28575">
            <a:solidFill>
              <a:srgbClr val="476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1B2ED46-9C64-C13C-C673-8CF77626B49D}"/>
              </a:ext>
            </a:extLst>
          </p:cNvPr>
          <p:cNvSpPr/>
          <p:nvPr userDrawn="1"/>
        </p:nvSpPr>
        <p:spPr>
          <a:xfrm>
            <a:off x="1308275" y="182412"/>
            <a:ext cx="1305716" cy="903621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Source Sans Pro" panose="020B0503030403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BF0053-F7FD-7FD8-DFA3-FF7DBDD6F55F}"/>
              </a:ext>
            </a:extLst>
          </p:cNvPr>
          <p:cNvSpPr/>
          <p:nvPr userDrawn="1"/>
        </p:nvSpPr>
        <p:spPr>
          <a:xfrm>
            <a:off x="336782" y="6116638"/>
            <a:ext cx="803910" cy="62293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5914" r="-127544" b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>
              <a:latin typeface="Source Sans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93DF40-0092-C430-B4BA-0609A8493CF2}"/>
              </a:ext>
            </a:extLst>
          </p:cNvPr>
          <p:cNvSpPr txBox="1"/>
          <p:nvPr userDrawn="1"/>
        </p:nvSpPr>
        <p:spPr>
          <a:xfrm>
            <a:off x="1140692" y="6238830"/>
            <a:ext cx="44319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Source Sans Pro" panose="020B0503030403020204" pitchFamily="34" charset="0"/>
              </a:rPr>
              <a:t>Project funded from the EU HE research and innovation </a:t>
            </a:r>
            <a:r>
              <a:rPr lang="en-US" sz="1100" dirty="0" err="1">
                <a:latin typeface="Source Sans Pro" panose="020B0503030403020204" pitchFamily="34" charset="0"/>
              </a:rPr>
              <a:t>programme</a:t>
            </a:r>
            <a:r>
              <a:rPr lang="en-US" sz="1100" dirty="0">
                <a:latin typeface="Source Sans Pro" panose="020B0503030403020204" pitchFamily="34" charset="0"/>
              </a:rPr>
              <a:t> under GA No. 101094818.</a:t>
            </a:r>
          </a:p>
          <a:p>
            <a:endParaRPr lang="el-GR" sz="11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370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6483"/>
            <a:ext cx="10515600" cy="1025290"/>
          </a:xfrm>
        </p:spPr>
        <p:txBody>
          <a:bodyPr/>
          <a:lstStyle>
            <a:lvl1pPr>
              <a:defRPr>
                <a:solidFill>
                  <a:srgbClr val="61943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641600"/>
            <a:ext cx="5181600" cy="3390981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641600"/>
            <a:ext cx="5181600" cy="3390981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03727" y="6356350"/>
            <a:ext cx="193929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r>
              <a:rPr lang="el-GR"/>
              <a:t>1/13/2023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fld id="{A052176C-E609-4F22-972C-BAFC88BC29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E2B3AF-4DFF-2324-92F2-66AA717D2C6E}"/>
              </a:ext>
            </a:extLst>
          </p:cNvPr>
          <p:cNvSpPr/>
          <p:nvPr userDrawn="1"/>
        </p:nvSpPr>
        <p:spPr>
          <a:xfrm>
            <a:off x="336782" y="6116638"/>
            <a:ext cx="803910" cy="62293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5914" r="-127544" b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>
              <a:latin typeface="Source Sans Pro" panose="020B0503030403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4B6EDB-46D8-A22D-7DFD-23D1F635D87F}"/>
              </a:ext>
            </a:extLst>
          </p:cNvPr>
          <p:cNvCxnSpPr>
            <a:cxnSpLocks/>
          </p:cNvCxnSpPr>
          <p:nvPr userDrawn="1"/>
        </p:nvCxnSpPr>
        <p:spPr>
          <a:xfrm flipH="1">
            <a:off x="1308275" y="1126238"/>
            <a:ext cx="9385388" cy="0"/>
          </a:xfrm>
          <a:prstGeom prst="line">
            <a:avLst/>
          </a:prstGeom>
          <a:ln w="28575">
            <a:solidFill>
              <a:srgbClr val="476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152D335-771D-32F5-7786-E2C3AFF9BC65}"/>
              </a:ext>
            </a:extLst>
          </p:cNvPr>
          <p:cNvSpPr/>
          <p:nvPr userDrawn="1"/>
        </p:nvSpPr>
        <p:spPr>
          <a:xfrm>
            <a:off x="1308275" y="182412"/>
            <a:ext cx="1305716" cy="90362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Source Sans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E6A49A-9F25-4CAC-12E8-182BD22B7E98}"/>
              </a:ext>
            </a:extLst>
          </p:cNvPr>
          <p:cNvSpPr txBox="1"/>
          <p:nvPr userDrawn="1"/>
        </p:nvSpPr>
        <p:spPr>
          <a:xfrm>
            <a:off x="1140692" y="6238830"/>
            <a:ext cx="44319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Source Sans Pro" panose="020B0503030403020204" pitchFamily="34" charset="0"/>
              </a:rPr>
              <a:t>Project funded from the EU HE research and innovation </a:t>
            </a:r>
            <a:r>
              <a:rPr lang="en-US" sz="1100" dirty="0" err="1">
                <a:latin typeface="Source Sans Pro" panose="020B0503030403020204" pitchFamily="34" charset="0"/>
              </a:rPr>
              <a:t>programme</a:t>
            </a:r>
            <a:r>
              <a:rPr lang="en-US" sz="1100" dirty="0">
                <a:latin typeface="Source Sans Pro" panose="020B0503030403020204" pitchFamily="34" charset="0"/>
              </a:rPr>
              <a:t> under GA No. 101094818.</a:t>
            </a:r>
          </a:p>
          <a:p>
            <a:endParaRPr lang="el-GR" sz="11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735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97010"/>
            <a:ext cx="10515600" cy="1010000"/>
          </a:xfrm>
        </p:spPr>
        <p:txBody>
          <a:bodyPr/>
          <a:lstStyle>
            <a:lvl1pPr>
              <a:defRPr>
                <a:solidFill>
                  <a:srgbClr val="61943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588828"/>
            <a:ext cx="5157787" cy="6173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1943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429000"/>
            <a:ext cx="5157787" cy="2571975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588828"/>
            <a:ext cx="5183188" cy="6173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1943E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429000"/>
            <a:ext cx="5183188" cy="2571975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03727" y="6356350"/>
            <a:ext cx="193929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r>
              <a:rPr lang="el-GR"/>
              <a:t>1/13/2023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fld id="{A052176C-E609-4F22-972C-BAFC88BC29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C04C9D-738C-F439-3675-BD5A5E7D81F0}"/>
              </a:ext>
            </a:extLst>
          </p:cNvPr>
          <p:cNvSpPr/>
          <p:nvPr userDrawn="1"/>
        </p:nvSpPr>
        <p:spPr>
          <a:xfrm>
            <a:off x="336782" y="6116638"/>
            <a:ext cx="803910" cy="62293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5914" r="-127544" b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>
              <a:latin typeface="Source Sans Pro" panose="020B0503030403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554EC6-CF1B-C7CB-CE64-DDEACAE3D0BB}"/>
              </a:ext>
            </a:extLst>
          </p:cNvPr>
          <p:cNvCxnSpPr>
            <a:cxnSpLocks/>
          </p:cNvCxnSpPr>
          <p:nvPr userDrawn="1"/>
        </p:nvCxnSpPr>
        <p:spPr>
          <a:xfrm flipH="1">
            <a:off x="1308275" y="1126238"/>
            <a:ext cx="9385388" cy="0"/>
          </a:xfrm>
          <a:prstGeom prst="line">
            <a:avLst/>
          </a:prstGeom>
          <a:ln w="28575">
            <a:solidFill>
              <a:srgbClr val="476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925F57D-FFB0-C79A-D72D-5FE4DA797555}"/>
              </a:ext>
            </a:extLst>
          </p:cNvPr>
          <p:cNvSpPr/>
          <p:nvPr userDrawn="1"/>
        </p:nvSpPr>
        <p:spPr>
          <a:xfrm>
            <a:off x="1308275" y="182412"/>
            <a:ext cx="1305716" cy="90362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Source Sans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95269F-71E1-05A5-F74C-D2A9C7E1702F}"/>
              </a:ext>
            </a:extLst>
          </p:cNvPr>
          <p:cNvSpPr txBox="1"/>
          <p:nvPr userDrawn="1"/>
        </p:nvSpPr>
        <p:spPr>
          <a:xfrm>
            <a:off x="1140692" y="6238830"/>
            <a:ext cx="44319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Source Sans Pro" panose="020B0503030403020204" pitchFamily="34" charset="0"/>
              </a:rPr>
              <a:t>Project funded from the EU HE research and innovation </a:t>
            </a:r>
            <a:r>
              <a:rPr lang="en-US" sz="1100" dirty="0" err="1">
                <a:latin typeface="Source Sans Pro" panose="020B0503030403020204" pitchFamily="34" charset="0"/>
              </a:rPr>
              <a:t>programme</a:t>
            </a:r>
            <a:r>
              <a:rPr lang="en-US" sz="1100" dirty="0">
                <a:latin typeface="Source Sans Pro" panose="020B0503030403020204" pitchFamily="34" charset="0"/>
              </a:rPr>
              <a:t> under GA No. 101094818.</a:t>
            </a:r>
          </a:p>
          <a:p>
            <a:endParaRPr lang="el-GR" sz="11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30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2949"/>
            <a:ext cx="10515600" cy="1325563"/>
          </a:xfrm>
        </p:spPr>
        <p:txBody>
          <a:bodyPr/>
          <a:lstStyle>
            <a:lvl1pPr>
              <a:defRPr>
                <a:solidFill>
                  <a:srgbClr val="61943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03727" y="6356350"/>
            <a:ext cx="193929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r>
              <a:rPr lang="el-GR"/>
              <a:t>1/13/2023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fld id="{A052176C-E609-4F22-972C-BAFC88BC29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313A06-9570-5C3B-7318-456EB860AE43}"/>
              </a:ext>
            </a:extLst>
          </p:cNvPr>
          <p:cNvSpPr/>
          <p:nvPr userDrawn="1"/>
        </p:nvSpPr>
        <p:spPr>
          <a:xfrm>
            <a:off x="336782" y="6116638"/>
            <a:ext cx="803910" cy="62293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5914" r="-127544" b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>
              <a:latin typeface="Source Sans Pro" panose="020B0503030403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07F90B-B0AD-4CE3-89FA-520F5F8487AF}"/>
              </a:ext>
            </a:extLst>
          </p:cNvPr>
          <p:cNvCxnSpPr>
            <a:cxnSpLocks/>
          </p:cNvCxnSpPr>
          <p:nvPr userDrawn="1"/>
        </p:nvCxnSpPr>
        <p:spPr>
          <a:xfrm flipH="1">
            <a:off x="1308275" y="1126238"/>
            <a:ext cx="9385388" cy="0"/>
          </a:xfrm>
          <a:prstGeom prst="line">
            <a:avLst/>
          </a:prstGeom>
          <a:ln w="28575">
            <a:solidFill>
              <a:srgbClr val="476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6F0EB47-D8C9-1498-6D56-995B1372E8B8}"/>
              </a:ext>
            </a:extLst>
          </p:cNvPr>
          <p:cNvSpPr/>
          <p:nvPr userDrawn="1"/>
        </p:nvSpPr>
        <p:spPr>
          <a:xfrm>
            <a:off x="1308275" y="182412"/>
            <a:ext cx="1305716" cy="90362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Source Sans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CECE15-2059-1204-E167-76C8DBBCC8FB}"/>
              </a:ext>
            </a:extLst>
          </p:cNvPr>
          <p:cNvSpPr txBox="1"/>
          <p:nvPr userDrawn="1"/>
        </p:nvSpPr>
        <p:spPr>
          <a:xfrm>
            <a:off x="1140692" y="6238830"/>
            <a:ext cx="44319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Source Sans Pro" panose="020B0503030403020204" pitchFamily="34" charset="0"/>
              </a:rPr>
              <a:t>Project funded from the EU HE research and innovation </a:t>
            </a:r>
            <a:r>
              <a:rPr lang="en-US" sz="1100" dirty="0" err="1">
                <a:latin typeface="Source Sans Pro" panose="020B0503030403020204" pitchFamily="34" charset="0"/>
              </a:rPr>
              <a:t>programme</a:t>
            </a:r>
            <a:r>
              <a:rPr lang="en-US" sz="1100" dirty="0">
                <a:latin typeface="Source Sans Pro" panose="020B0503030403020204" pitchFamily="34" charset="0"/>
              </a:rPr>
              <a:t> under GA No. 101094818.</a:t>
            </a:r>
          </a:p>
          <a:p>
            <a:endParaRPr lang="el-GR" sz="11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805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03727" y="6356350"/>
            <a:ext cx="193929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r>
              <a:rPr lang="el-GR"/>
              <a:t>1/13/2023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fld id="{A052176C-E609-4F22-972C-BAFC88BC29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6ECB1-F444-0785-1845-776FD9884248}"/>
              </a:ext>
            </a:extLst>
          </p:cNvPr>
          <p:cNvSpPr/>
          <p:nvPr userDrawn="1"/>
        </p:nvSpPr>
        <p:spPr>
          <a:xfrm>
            <a:off x="336782" y="6116638"/>
            <a:ext cx="803910" cy="62293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5914" r="-127544" b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>
              <a:latin typeface="Source Sans Pro" panose="020B0503030403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660ACE-806F-4901-3205-51BD4093B650}"/>
              </a:ext>
            </a:extLst>
          </p:cNvPr>
          <p:cNvCxnSpPr>
            <a:cxnSpLocks/>
          </p:cNvCxnSpPr>
          <p:nvPr userDrawn="1"/>
        </p:nvCxnSpPr>
        <p:spPr>
          <a:xfrm flipH="1">
            <a:off x="1308275" y="1126238"/>
            <a:ext cx="9385388" cy="0"/>
          </a:xfrm>
          <a:prstGeom prst="line">
            <a:avLst/>
          </a:prstGeom>
          <a:ln w="28575">
            <a:solidFill>
              <a:srgbClr val="476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E69DA98-6A08-26E7-2F72-9EAFD24DBB8A}"/>
              </a:ext>
            </a:extLst>
          </p:cNvPr>
          <p:cNvSpPr/>
          <p:nvPr userDrawn="1"/>
        </p:nvSpPr>
        <p:spPr>
          <a:xfrm>
            <a:off x="1308275" y="182412"/>
            <a:ext cx="1305716" cy="90362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Source Sans Pro" panose="020B05030304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55FB27-C68A-B9ED-0048-86B63937D960}"/>
              </a:ext>
            </a:extLst>
          </p:cNvPr>
          <p:cNvSpPr txBox="1"/>
          <p:nvPr userDrawn="1"/>
        </p:nvSpPr>
        <p:spPr>
          <a:xfrm>
            <a:off x="1140692" y="6238830"/>
            <a:ext cx="44319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Source Sans Pro" panose="020B0503030403020204" pitchFamily="34" charset="0"/>
              </a:rPr>
              <a:t>Project funded from the EU HE research and innovation </a:t>
            </a:r>
            <a:r>
              <a:rPr lang="en-US" sz="1100" dirty="0" err="1">
                <a:latin typeface="Source Sans Pro" panose="020B0503030403020204" pitchFamily="34" charset="0"/>
              </a:rPr>
              <a:t>programme</a:t>
            </a:r>
            <a:r>
              <a:rPr lang="en-US" sz="1100" dirty="0">
                <a:latin typeface="Source Sans Pro" panose="020B0503030403020204" pitchFamily="34" charset="0"/>
              </a:rPr>
              <a:t> under GA No. 101094818.</a:t>
            </a:r>
          </a:p>
          <a:p>
            <a:endParaRPr lang="el-GR" sz="11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51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03727" y="6356350"/>
            <a:ext cx="193929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r>
              <a:rPr lang="el-GR"/>
              <a:t>1/13/2023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fld id="{A052176C-E609-4F22-972C-BAFC88BC29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6ECB1-F444-0785-1845-776FD9884248}"/>
              </a:ext>
            </a:extLst>
          </p:cNvPr>
          <p:cNvSpPr/>
          <p:nvPr userDrawn="1"/>
        </p:nvSpPr>
        <p:spPr>
          <a:xfrm>
            <a:off x="336782" y="6116638"/>
            <a:ext cx="803910" cy="62293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5914" r="-127544" b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>
              <a:latin typeface="Source Sans Pro" panose="020B0503030403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660ACE-806F-4901-3205-51BD4093B650}"/>
              </a:ext>
            </a:extLst>
          </p:cNvPr>
          <p:cNvCxnSpPr>
            <a:cxnSpLocks/>
          </p:cNvCxnSpPr>
          <p:nvPr userDrawn="1"/>
        </p:nvCxnSpPr>
        <p:spPr>
          <a:xfrm flipH="1">
            <a:off x="1308275" y="1126238"/>
            <a:ext cx="9385388" cy="0"/>
          </a:xfrm>
          <a:prstGeom prst="line">
            <a:avLst/>
          </a:prstGeom>
          <a:ln w="28575">
            <a:solidFill>
              <a:srgbClr val="476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7ECD825-72FC-A2B1-5960-1FA915A9BAEA}"/>
              </a:ext>
            </a:extLst>
          </p:cNvPr>
          <p:cNvSpPr/>
          <p:nvPr userDrawn="1"/>
        </p:nvSpPr>
        <p:spPr>
          <a:xfrm>
            <a:off x="1073727" y="1182913"/>
            <a:ext cx="10044546" cy="501582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Source Sans Pro" panose="020B05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F55690-D8A1-47FA-5482-7E01066D064E}"/>
              </a:ext>
            </a:extLst>
          </p:cNvPr>
          <p:cNvSpPr/>
          <p:nvPr userDrawn="1"/>
        </p:nvSpPr>
        <p:spPr>
          <a:xfrm>
            <a:off x="1308275" y="182412"/>
            <a:ext cx="1305716" cy="903621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Source Sans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7B39F0-EA0B-7473-A641-05892D3220C1}"/>
              </a:ext>
            </a:extLst>
          </p:cNvPr>
          <p:cNvSpPr txBox="1"/>
          <p:nvPr userDrawn="1"/>
        </p:nvSpPr>
        <p:spPr>
          <a:xfrm>
            <a:off x="1140692" y="6238830"/>
            <a:ext cx="44319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Source Sans Pro" panose="020B0503030403020204" pitchFamily="34" charset="0"/>
              </a:rPr>
              <a:t>Project funded from the EU HE research and innovation </a:t>
            </a:r>
            <a:r>
              <a:rPr lang="en-US" sz="1100" dirty="0" err="1">
                <a:latin typeface="Source Sans Pro" panose="020B0503030403020204" pitchFamily="34" charset="0"/>
              </a:rPr>
              <a:t>programme</a:t>
            </a:r>
            <a:r>
              <a:rPr lang="en-US" sz="1100" dirty="0">
                <a:latin typeface="Source Sans Pro" panose="020B0503030403020204" pitchFamily="34" charset="0"/>
              </a:rPr>
              <a:t> under GA No. 101094818.</a:t>
            </a:r>
          </a:p>
          <a:p>
            <a:endParaRPr lang="el-GR" sz="11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451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73889"/>
            <a:ext cx="3932237" cy="1136092"/>
          </a:xfrm>
        </p:spPr>
        <p:txBody>
          <a:bodyPr anchor="b"/>
          <a:lstStyle>
            <a:lvl1pPr>
              <a:defRPr sz="3200">
                <a:solidFill>
                  <a:srgbClr val="61943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73889"/>
            <a:ext cx="6172200" cy="4487161"/>
          </a:xfrm>
        </p:spPr>
        <p:txBody>
          <a:bodyPr/>
          <a:lstStyle>
            <a:lvl1pPr>
              <a:defRPr sz="3200">
                <a:solidFill>
                  <a:srgbClr val="61943E"/>
                </a:solidFill>
                <a:latin typeface="Source Sans Pro" panose="020B0503030403020204" pitchFamily="34" charset="0"/>
              </a:defRPr>
            </a:lvl1pPr>
            <a:lvl2pPr>
              <a:defRPr sz="2800">
                <a:solidFill>
                  <a:srgbClr val="61943E"/>
                </a:solidFill>
                <a:latin typeface="Source Sans Pro" panose="020B0503030403020204" pitchFamily="34" charset="0"/>
              </a:defRPr>
            </a:lvl2pPr>
            <a:lvl3pPr>
              <a:defRPr sz="2400">
                <a:solidFill>
                  <a:srgbClr val="61943E"/>
                </a:solidFill>
                <a:latin typeface="Source Sans Pro" panose="020B0503030403020204" pitchFamily="34" charset="0"/>
              </a:defRPr>
            </a:lvl3pPr>
            <a:lvl4pPr>
              <a:defRPr sz="2000">
                <a:solidFill>
                  <a:srgbClr val="61943E"/>
                </a:solidFill>
                <a:latin typeface="Source Sans Pro" panose="020B0503030403020204" pitchFamily="34" charset="0"/>
              </a:defRPr>
            </a:lvl4pPr>
            <a:lvl5pPr>
              <a:defRPr sz="2000">
                <a:solidFill>
                  <a:srgbClr val="61943E"/>
                </a:solidFill>
                <a:latin typeface="Source Sans Pro" panose="020B05030304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669309"/>
            <a:ext cx="3932237" cy="3199679"/>
          </a:xfrm>
        </p:spPr>
        <p:txBody>
          <a:bodyPr/>
          <a:lstStyle>
            <a:lvl1pPr marL="0" indent="0">
              <a:buNone/>
              <a:defRPr sz="1600">
                <a:latin typeface="Source Sans Pro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03727" y="6356350"/>
            <a:ext cx="193929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r>
              <a:rPr lang="el-GR"/>
              <a:t>1/13/2023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fld id="{A052176C-E609-4F22-972C-BAFC88BC29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154A42-8390-D3FE-F915-71DF2FBB008C}"/>
              </a:ext>
            </a:extLst>
          </p:cNvPr>
          <p:cNvSpPr/>
          <p:nvPr userDrawn="1"/>
        </p:nvSpPr>
        <p:spPr>
          <a:xfrm>
            <a:off x="336782" y="6116638"/>
            <a:ext cx="803910" cy="62293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5914" r="-127544" b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>
              <a:latin typeface="Source Sans Pro" panose="020B0503030403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402085-8762-F71D-7584-8B059109DA9D}"/>
              </a:ext>
            </a:extLst>
          </p:cNvPr>
          <p:cNvCxnSpPr>
            <a:cxnSpLocks/>
          </p:cNvCxnSpPr>
          <p:nvPr userDrawn="1"/>
        </p:nvCxnSpPr>
        <p:spPr>
          <a:xfrm flipH="1">
            <a:off x="1308275" y="1126238"/>
            <a:ext cx="9385388" cy="0"/>
          </a:xfrm>
          <a:prstGeom prst="line">
            <a:avLst/>
          </a:prstGeom>
          <a:ln w="28575">
            <a:solidFill>
              <a:srgbClr val="476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BC6BA2A-5201-DA11-2EBD-77464871B363}"/>
              </a:ext>
            </a:extLst>
          </p:cNvPr>
          <p:cNvSpPr/>
          <p:nvPr userDrawn="1"/>
        </p:nvSpPr>
        <p:spPr>
          <a:xfrm>
            <a:off x="1308275" y="182412"/>
            <a:ext cx="1305716" cy="90362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Source Sans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1AF470-0419-5CC8-A62F-570DA9E03777}"/>
              </a:ext>
            </a:extLst>
          </p:cNvPr>
          <p:cNvSpPr txBox="1"/>
          <p:nvPr userDrawn="1"/>
        </p:nvSpPr>
        <p:spPr>
          <a:xfrm>
            <a:off x="1140692" y="6238830"/>
            <a:ext cx="44319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Source Sans Pro" panose="020B0503030403020204" pitchFamily="34" charset="0"/>
              </a:rPr>
              <a:t>Project funded from the EU HE research and innovation </a:t>
            </a:r>
            <a:r>
              <a:rPr lang="en-US" sz="1100" dirty="0" err="1">
                <a:latin typeface="Source Sans Pro" panose="020B0503030403020204" pitchFamily="34" charset="0"/>
              </a:rPr>
              <a:t>programme</a:t>
            </a:r>
            <a:r>
              <a:rPr lang="en-US" sz="1100" dirty="0">
                <a:latin typeface="Source Sans Pro" panose="020B0503030403020204" pitchFamily="34" charset="0"/>
              </a:rPr>
              <a:t> under GA No. 101094818.</a:t>
            </a:r>
          </a:p>
          <a:p>
            <a:endParaRPr lang="el-GR" sz="1100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731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434464"/>
            <a:ext cx="3932237" cy="902334"/>
          </a:xfrm>
        </p:spPr>
        <p:txBody>
          <a:bodyPr anchor="b"/>
          <a:lstStyle>
            <a:lvl1pPr>
              <a:defRPr sz="3200">
                <a:solidFill>
                  <a:srgbClr val="61943E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434464"/>
            <a:ext cx="6172200" cy="4426586"/>
          </a:xfrm>
        </p:spPr>
        <p:txBody>
          <a:bodyPr/>
          <a:lstStyle>
            <a:lvl1pPr marL="0" indent="0">
              <a:buNone/>
              <a:defRPr sz="3200">
                <a:latin typeface="Source Sans Pro" panose="020B05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336798"/>
            <a:ext cx="3932237" cy="3532189"/>
          </a:xfrm>
        </p:spPr>
        <p:txBody>
          <a:bodyPr/>
          <a:lstStyle>
            <a:lvl1pPr marL="0" indent="0">
              <a:buNone/>
              <a:defRPr sz="1600">
                <a:latin typeface="Source Sans Pro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03727" y="6356350"/>
            <a:ext cx="193929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r>
              <a:rPr lang="el-GR"/>
              <a:t>1/13/2023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fld id="{A052176C-E609-4F22-972C-BAFC88BC29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B5C769-3E10-EFA9-ED7B-1D444C46810F}"/>
              </a:ext>
            </a:extLst>
          </p:cNvPr>
          <p:cNvSpPr/>
          <p:nvPr userDrawn="1"/>
        </p:nvSpPr>
        <p:spPr>
          <a:xfrm>
            <a:off x="336782" y="6116638"/>
            <a:ext cx="803910" cy="622935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5914" r="-127544" b="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>
              <a:latin typeface="Source Sans Pro" panose="020B0503030403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E2BFAF-598A-1452-D89E-14583E1129DA}"/>
              </a:ext>
            </a:extLst>
          </p:cNvPr>
          <p:cNvCxnSpPr>
            <a:cxnSpLocks/>
          </p:cNvCxnSpPr>
          <p:nvPr userDrawn="1"/>
        </p:nvCxnSpPr>
        <p:spPr>
          <a:xfrm flipH="1">
            <a:off x="1308275" y="1126238"/>
            <a:ext cx="9385388" cy="0"/>
          </a:xfrm>
          <a:prstGeom prst="line">
            <a:avLst/>
          </a:prstGeom>
          <a:ln w="28575">
            <a:solidFill>
              <a:srgbClr val="476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977CB63-0CA6-D2CB-A16A-F2BB21C8BAEA}"/>
              </a:ext>
            </a:extLst>
          </p:cNvPr>
          <p:cNvSpPr/>
          <p:nvPr userDrawn="1"/>
        </p:nvSpPr>
        <p:spPr>
          <a:xfrm>
            <a:off x="1308275" y="182412"/>
            <a:ext cx="1305716" cy="90362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Source Sans Pro" panose="020B05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15688-8237-856A-3FE5-FE431B67D75B}"/>
              </a:ext>
            </a:extLst>
          </p:cNvPr>
          <p:cNvSpPr txBox="1"/>
          <p:nvPr userDrawn="1"/>
        </p:nvSpPr>
        <p:spPr>
          <a:xfrm>
            <a:off x="1140692" y="6238830"/>
            <a:ext cx="44319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Source Sans Pro" panose="020B0503030403020204" pitchFamily="34" charset="0"/>
              </a:rPr>
              <a:t>Project funded from the EU HE research and innovation </a:t>
            </a:r>
            <a:r>
              <a:rPr lang="en-US" sz="1100" dirty="0" err="1">
                <a:latin typeface="Source Sans Pro" panose="020B0503030403020204" pitchFamily="34" charset="0"/>
              </a:rPr>
              <a:t>programme</a:t>
            </a:r>
            <a:r>
              <a:rPr lang="en-US" sz="1100" dirty="0">
                <a:latin typeface="Source Sans Pro" panose="020B0503030403020204" pitchFamily="34" charset="0"/>
              </a:rPr>
              <a:t> under GA No. 101094818.</a:t>
            </a:r>
          </a:p>
          <a:p>
            <a:endParaRPr lang="el-GR" sz="1100" dirty="0">
              <a:latin typeface="Source Sans Pro" panose="020B05030304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FAD611-6DD7-AF2C-7B0A-DC14343B038C}"/>
              </a:ext>
            </a:extLst>
          </p:cNvPr>
          <p:cNvSpPr txBox="1"/>
          <p:nvPr userDrawn="1"/>
        </p:nvSpPr>
        <p:spPr>
          <a:xfrm>
            <a:off x="8610600" y="726128"/>
            <a:ext cx="2083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1943E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66967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3727" y="6356350"/>
            <a:ext cx="1939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l-GR"/>
              <a:t>1/13/2023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fld id="{A052176C-E609-4F22-972C-BAFC88BC29DB}" type="slidenum">
              <a:rPr lang="en-US" smtClean="0"/>
              <a:pPr/>
              <a:t>‹#›</a:t>
            </a:fld>
            <a:r>
              <a:rPr lang="en-US"/>
              <a:t>`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77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60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hyperlink" Target="https://www.linkedin.com/in/triquetra-project-9a6088262/?original_referer=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witter.com/TRIQUETRA_Proj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hyperlink" Target="https://www.facebook.com/people/Triquetra-Project/100089549227693/" TargetMode="Externa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F8EBD9-EBC1-32CF-C52C-9C5DE7D703F9}"/>
              </a:ext>
            </a:extLst>
          </p:cNvPr>
          <p:cNvCxnSpPr>
            <a:cxnSpLocks/>
          </p:cNvCxnSpPr>
          <p:nvPr/>
        </p:nvCxnSpPr>
        <p:spPr>
          <a:xfrm>
            <a:off x="4772014" y="2807600"/>
            <a:ext cx="6634895" cy="0"/>
          </a:xfrm>
          <a:prstGeom prst="line">
            <a:avLst/>
          </a:prstGeom>
          <a:ln w="57150" cap="rnd">
            <a:solidFill>
              <a:srgbClr val="476E3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FBC8311-9D5F-65EC-7987-8C64242F7236}"/>
              </a:ext>
            </a:extLst>
          </p:cNvPr>
          <p:cNvSpPr txBox="1"/>
          <p:nvPr/>
        </p:nvSpPr>
        <p:spPr>
          <a:xfrm>
            <a:off x="4417112" y="1872178"/>
            <a:ext cx="7344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61943E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The TRIQUETRA Knowledge Base Platform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Supplementary material (1)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6111A7-F36F-39E5-9BD1-663F20D2F25A}"/>
              </a:ext>
            </a:extLst>
          </p:cNvPr>
          <p:cNvSpPr txBox="1"/>
          <p:nvPr/>
        </p:nvSpPr>
        <p:spPr>
          <a:xfrm>
            <a:off x="4078224" y="2912026"/>
            <a:ext cx="81137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i="0" u="none" strike="noStrike" baseline="0" dirty="0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C. Kontopoulos</a:t>
            </a:r>
            <a:r>
              <a:rPr lang="en-US" sz="2000" b="1" dirty="0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*</a:t>
            </a:r>
            <a:r>
              <a:rPr lang="en-US" sz="2000" baseline="30000" dirty="0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</a:t>
            </a:r>
            <a:r>
              <a:rPr lang="en-US" sz="2000" dirty="0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A. </a:t>
            </a:r>
            <a:r>
              <a:rPr lang="en-US" sz="2000" dirty="0" err="1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Anastasiou</a:t>
            </a:r>
            <a:r>
              <a:rPr lang="en-US" sz="2000" baseline="30000" dirty="0" err="1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</a:t>
            </a:r>
            <a:r>
              <a:rPr lang="en-US" sz="2000" dirty="0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E. </a:t>
            </a:r>
            <a:r>
              <a:rPr lang="en-US" sz="2000" dirty="0" err="1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Magkoufis</a:t>
            </a:r>
            <a:r>
              <a:rPr lang="en-US" sz="2000" baseline="30000" dirty="0" err="1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</a:t>
            </a:r>
            <a:r>
              <a:rPr lang="en-US" sz="2000" dirty="0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A. </a:t>
            </a:r>
            <a:r>
              <a:rPr lang="en-US" sz="2000" dirty="0" err="1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Sarris</a:t>
            </a:r>
            <a:r>
              <a:rPr lang="en-US" sz="2000" baseline="30000" dirty="0" err="1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</a:t>
            </a:r>
            <a:r>
              <a:rPr lang="en-US" sz="2000" dirty="0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V. </a:t>
            </a:r>
            <a:r>
              <a:rPr lang="en-US" sz="2000" dirty="0" err="1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Klinkenberg</a:t>
            </a:r>
            <a:r>
              <a:rPr lang="en-US" sz="2000" baseline="30000" dirty="0" err="1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</a:t>
            </a:r>
            <a:r>
              <a:rPr lang="en-US" sz="2000" dirty="0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M. </a:t>
            </a:r>
            <a:r>
              <a:rPr lang="en-US" sz="2000" dirty="0" err="1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Polidorou</a:t>
            </a:r>
            <a:r>
              <a:rPr lang="en-US" sz="2000" baseline="30000" dirty="0" err="1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</a:t>
            </a:r>
            <a:r>
              <a:rPr lang="en-US" sz="2000" dirty="0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S. </a:t>
            </a:r>
            <a:r>
              <a:rPr lang="en-US" sz="2000" dirty="0" err="1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Verykokou</a:t>
            </a:r>
            <a:r>
              <a:rPr lang="en-US" sz="2000" baseline="30000" dirty="0" err="1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</a:t>
            </a:r>
            <a:r>
              <a:rPr lang="en-US" sz="2000" dirty="0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and V. </a:t>
            </a:r>
            <a:r>
              <a:rPr lang="en-US" sz="2000" dirty="0" err="1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Charalampopoulou</a:t>
            </a:r>
            <a:r>
              <a:rPr lang="en-US" sz="2000" baseline="30000" dirty="0" err="1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</a:t>
            </a:r>
            <a:endParaRPr lang="en-US" sz="2000" dirty="0">
              <a:solidFill>
                <a:srgbClr val="61943E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endParaRPr lang="en-US" sz="2000" baseline="30000" dirty="0">
              <a:solidFill>
                <a:srgbClr val="61943E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endParaRPr lang="en-US" sz="2000" baseline="30000" dirty="0">
              <a:solidFill>
                <a:srgbClr val="61943E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endParaRPr lang="en-US" sz="2000" baseline="30000" dirty="0">
              <a:solidFill>
                <a:srgbClr val="61943E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r"/>
            <a:r>
              <a:rPr lang="en-US" sz="2000" baseline="30000" dirty="0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 </a:t>
            </a:r>
            <a:r>
              <a:rPr lang="en-US" sz="2000" b="1" dirty="0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Geosystems Hellas S.A.</a:t>
            </a:r>
          </a:p>
          <a:p>
            <a:pPr algn="r"/>
            <a:r>
              <a:rPr lang="en-US" sz="2000" baseline="30000" dirty="0" err="1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</a:t>
            </a:r>
            <a:r>
              <a:rPr lang="en-US" sz="2000" dirty="0" err="1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University</a:t>
            </a:r>
            <a:r>
              <a:rPr lang="en-US" sz="2000" dirty="0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of Cyprus</a:t>
            </a:r>
          </a:p>
          <a:p>
            <a:pPr algn="r"/>
            <a:r>
              <a:rPr lang="en-US" sz="2000" baseline="30000" dirty="0" err="1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</a:t>
            </a:r>
            <a:r>
              <a:rPr lang="en-US" sz="2000" dirty="0" err="1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National</a:t>
            </a:r>
            <a:r>
              <a:rPr lang="en-US" sz="2000" dirty="0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Technical University </a:t>
            </a:r>
          </a:p>
          <a:p>
            <a:pPr algn="r"/>
            <a:r>
              <a:rPr lang="en-US" sz="2000" dirty="0">
                <a:solidFill>
                  <a:srgbClr val="61943E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of Athens</a:t>
            </a:r>
          </a:p>
        </p:txBody>
      </p:sp>
    </p:spTree>
    <p:extLst>
      <p:ext uri="{BB962C8B-B14F-4D97-AF65-F5344CB8AC3E}">
        <p14:creationId xmlns:p14="http://schemas.microsoft.com/office/powerpoint/2010/main" val="1662938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DFBA4-53A4-1BAF-5D61-A84EA3A0B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176C-E609-4F22-972C-BAFC88BC29D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4C3ADF-1270-0F1F-3B02-47CE1D7CF205}"/>
              </a:ext>
            </a:extLst>
          </p:cNvPr>
          <p:cNvSpPr txBox="1"/>
          <p:nvPr/>
        </p:nvSpPr>
        <p:spPr>
          <a:xfrm>
            <a:off x="8349672" y="726128"/>
            <a:ext cx="2343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1943E"/>
                </a:solidFill>
                <a:latin typeface="Source Sans Pro" panose="020B0503030403020204" pitchFamily="34" charset="0"/>
                <a:cs typeface="Arial" panose="020B0604020202020204" pitchFamily="34" charset="0"/>
              </a:rPr>
              <a:t>TRIQUETRA Web GIS</a:t>
            </a:r>
          </a:p>
        </p:txBody>
      </p:sp>
      <p:pic>
        <p:nvPicPr>
          <p:cNvPr id="2" name="Triquetra Bibliography Showcase_compressed">
            <a:hlinkClick r:id="" action="ppaction://media"/>
            <a:extLst>
              <a:ext uri="{FF2B5EF4-FFF2-40B4-BE49-F238E27FC236}">
                <a16:creationId xmlns:a16="http://schemas.microsoft.com/office/drawing/2014/main" id="{C6A69B53-AAE5-35A9-E884-4FC2262EF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645" y="115798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9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91C063-03D1-CBFF-001D-008FB5FEA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176C-E609-4F22-972C-BAFC88BC29DB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834AD0-B102-21E9-2F26-B2157EEF182A}"/>
              </a:ext>
            </a:extLst>
          </p:cNvPr>
          <p:cNvSpPr txBox="1"/>
          <p:nvPr/>
        </p:nvSpPr>
        <p:spPr>
          <a:xfrm>
            <a:off x="2149151" y="1359710"/>
            <a:ext cx="7893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1943E"/>
                </a:solidFill>
                <a:latin typeface="Source Sans Pro" panose="020B0503030403020204" pitchFamily="34" charset="0"/>
              </a:rPr>
              <a:t>Thank You!</a:t>
            </a:r>
            <a:endParaRPr lang="el-GR" sz="3600" b="1" dirty="0">
              <a:solidFill>
                <a:srgbClr val="61943E"/>
              </a:solidFill>
              <a:latin typeface="Source Sans Pro" panose="020B0503030403020204" pitchFamily="34" charset="0"/>
            </a:endParaRPr>
          </a:p>
        </p:txBody>
      </p:sp>
      <p:sp>
        <p:nvSpPr>
          <p:cNvPr id="5" name="Rectangle 4">
            <a:hlinkClick r:id="rId2"/>
            <a:extLst>
              <a:ext uri="{FF2B5EF4-FFF2-40B4-BE49-F238E27FC236}">
                <a16:creationId xmlns:a16="http://schemas.microsoft.com/office/drawing/2014/main" id="{98CFCA60-A580-15A1-0659-917558904C40}"/>
              </a:ext>
            </a:extLst>
          </p:cNvPr>
          <p:cNvSpPr/>
          <p:nvPr/>
        </p:nvSpPr>
        <p:spPr>
          <a:xfrm>
            <a:off x="549664" y="5296023"/>
            <a:ext cx="466877" cy="40931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B77F3D6A-C16F-9FEA-490B-968C548601AB}"/>
              </a:ext>
            </a:extLst>
          </p:cNvPr>
          <p:cNvSpPr/>
          <p:nvPr/>
        </p:nvSpPr>
        <p:spPr>
          <a:xfrm>
            <a:off x="1209674" y="5160644"/>
            <a:ext cx="785813" cy="688931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ectangle 6">
            <a:hlinkClick r:id="rId6"/>
            <a:extLst>
              <a:ext uri="{FF2B5EF4-FFF2-40B4-BE49-F238E27FC236}">
                <a16:creationId xmlns:a16="http://schemas.microsoft.com/office/drawing/2014/main" id="{43F6956E-385E-CD0B-5CA9-8CCFD5A2A450}"/>
              </a:ext>
            </a:extLst>
          </p:cNvPr>
          <p:cNvSpPr/>
          <p:nvPr/>
        </p:nvSpPr>
        <p:spPr>
          <a:xfrm>
            <a:off x="2188620" y="5229225"/>
            <a:ext cx="611871" cy="536434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A1CD13-522C-B90E-8497-07929A28A3CD}"/>
              </a:ext>
            </a:extLst>
          </p:cNvPr>
          <p:cNvSpPr txBox="1"/>
          <p:nvPr/>
        </p:nvSpPr>
        <p:spPr>
          <a:xfrm>
            <a:off x="549664" y="4484451"/>
            <a:ext cx="438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1943E"/>
                </a:solidFill>
                <a:latin typeface="Source Sans Pro" panose="020B0503030403020204" pitchFamily="34" charset="0"/>
              </a:rPr>
              <a:t>Follow Us On:</a:t>
            </a:r>
            <a:endParaRPr lang="el-GR" b="1" dirty="0">
              <a:solidFill>
                <a:srgbClr val="61943E"/>
              </a:solidFill>
              <a:latin typeface="Source Sans Pro" panose="020B0503030403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5FBC5C-5ABA-A607-27A5-DCD0B3115AFF}"/>
              </a:ext>
            </a:extLst>
          </p:cNvPr>
          <p:cNvCxnSpPr/>
          <p:nvPr/>
        </p:nvCxnSpPr>
        <p:spPr>
          <a:xfrm>
            <a:off x="549664" y="4990289"/>
            <a:ext cx="3302489" cy="0"/>
          </a:xfrm>
          <a:prstGeom prst="line">
            <a:avLst/>
          </a:prstGeom>
          <a:ln w="28575">
            <a:solidFill>
              <a:srgbClr val="476E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0A1CD13-522C-B90E-8497-07929A28A3CD}"/>
              </a:ext>
            </a:extLst>
          </p:cNvPr>
          <p:cNvSpPr txBox="1"/>
          <p:nvPr/>
        </p:nvSpPr>
        <p:spPr>
          <a:xfrm>
            <a:off x="4931923" y="1891621"/>
            <a:ext cx="4916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1943E"/>
                </a:solidFill>
                <a:latin typeface="Source Sans Pro" panose="020B0503030403020204" pitchFamily="34" charset="0"/>
              </a:rPr>
              <a:t>email: c.kontopoulos@geosystems-hellas.gr</a:t>
            </a:r>
            <a:endParaRPr lang="el-GR" dirty="0">
              <a:solidFill>
                <a:srgbClr val="61943E"/>
              </a:solidFill>
              <a:latin typeface="Source Sans Pro" panose="020B0503030403020204" pitchFamily="34" charset="0"/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87B42D37-C633-6EE5-0263-07C56895A4E8}"/>
              </a:ext>
            </a:extLst>
          </p:cNvPr>
          <p:cNvSpPr txBox="1"/>
          <p:nvPr/>
        </p:nvSpPr>
        <p:spPr>
          <a:xfrm>
            <a:off x="3121843" y="2637792"/>
            <a:ext cx="5948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b="1" i="1" dirty="0">
              <a:solidFill>
                <a:srgbClr val="61943E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000" b="1" i="1" dirty="0">
                <a:solidFill>
                  <a:srgbClr val="61943E"/>
                </a:solidFill>
                <a:latin typeface="Century Gothic" panose="020B0502020202020204" pitchFamily="34" charset="0"/>
              </a:rPr>
              <a:t>Find Us:</a:t>
            </a:r>
            <a:endParaRPr lang="en-US" sz="2000" b="1" i="1" dirty="0">
              <a:solidFill>
                <a:srgbClr val="02319C"/>
              </a:solidFill>
            </a:endParaRPr>
          </a:p>
          <a:p>
            <a:pPr algn="ctr"/>
            <a:r>
              <a:rPr lang="en-US" b="1" dirty="0">
                <a:solidFill>
                  <a:srgbClr val="13C0A2"/>
                </a:solidFill>
              </a:rPr>
              <a:t>http://www.geosystems-hellas.gr/</a:t>
            </a:r>
          </a:p>
          <a:p>
            <a:pPr algn="ctr"/>
            <a:r>
              <a:rPr lang="en-US" b="1" dirty="0">
                <a:solidFill>
                  <a:srgbClr val="13C0A2"/>
                </a:solidFill>
              </a:rPr>
              <a:t>https://triquetra-project.eu/</a:t>
            </a:r>
          </a:p>
          <a:p>
            <a:pPr algn="ctr"/>
            <a:r>
              <a:rPr lang="el-GR" sz="2000" b="1" dirty="0">
                <a:solidFill>
                  <a:srgbClr val="2C3770"/>
                </a:solidFill>
              </a:rPr>
              <a:t> </a:t>
            </a:r>
            <a:endParaRPr lang="en-US" sz="2000" b="1" dirty="0">
              <a:solidFill>
                <a:srgbClr val="2C377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E4279C0-07FE-FEBF-FDC5-6DFDF82BF330}"/>
              </a:ext>
            </a:extLst>
          </p:cNvPr>
          <p:cNvCxnSpPr/>
          <p:nvPr/>
        </p:nvCxnSpPr>
        <p:spPr>
          <a:xfrm flipH="1">
            <a:off x="3215493" y="3450925"/>
            <a:ext cx="1084083" cy="0"/>
          </a:xfrm>
          <a:prstGeom prst="straightConnector1">
            <a:avLst/>
          </a:prstGeom>
          <a:ln w="57150">
            <a:solidFill>
              <a:srgbClr val="4C8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9D24EC-D377-E0D3-C030-CB00E942E400}"/>
              </a:ext>
            </a:extLst>
          </p:cNvPr>
          <p:cNvCxnSpPr>
            <a:cxnSpLocks/>
          </p:cNvCxnSpPr>
          <p:nvPr/>
        </p:nvCxnSpPr>
        <p:spPr>
          <a:xfrm>
            <a:off x="7506261" y="3744727"/>
            <a:ext cx="1140093" cy="0"/>
          </a:xfrm>
          <a:prstGeom prst="straightConnector1">
            <a:avLst/>
          </a:prstGeom>
          <a:ln w="57150">
            <a:solidFill>
              <a:srgbClr val="4C86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Geosystems Hellas (GSH) - Research">
            <a:extLst>
              <a:ext uri="{FF2B5EF4-FFF2-40B4-BE49-F238E27FC236}">
                <a16:creationId xmlns:a16="http://schemas.microsoft.com/office/drawing/2014/main" id="{6C5DEDA5-6E43-0D4A-4A19-E33CBD1CC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75" y="2109240"/>
            <a:ext cx="1235915" cy="46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D0CCC6-BE6A-ECF5-8309-8FF77392E1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9458" y="2123073"/>
            <a:ext cx="975826" cy="6463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A04A25-6972-6041-4EB8-2DEBA5BD7C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382" y="2963738"/>
            <a:ext cx="1561977" cy="1561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2FA40C-2C09-9771-483A-8AD440ED23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76" y="2671708"/>
            <a:ext cx="1514915" cy="151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8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20a07fb-084d-4ac8-9c6c-5c94d05c3791" xsi:nil="true"/>
    <lcf76f155ced4ddcb4097134ff3c332f xmlns="f788f155-bcee-4fb4-b06c-81161456631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556FA6B5AC4F4181568C94E3915B6F" ma:contentTypeVersion="14" ma:contentTypeDescription="Create a new document." ma:contentTypeScope="" ma:versionID="3f050e2511005183236679cca26eeb7c">
  <xsd:schema xmlns:xsd="http://www.w3.org/2001/XMLSchema" xmlns:xs="http://www.w3.org/2001/XMLSchema" xmlns:p="http://schemas.microsoft.com/office/2006/metadata/properties" xmlns:ns2="f788f155-bcee-4fb4-b06c-811614566316" xmlns:ns3="120a07fb-084d-4ac8-9c6c-5c94d05c3791" targetNamespace="http://schemas.microsoft.com/office/2006/metadata/properties" ma:root="true" ma:fieldsID="87d3b671bcbce56ad37d33894836a56a" ns2:_="" ns3:_="">
    <xsd:import namespace="f788f155-bcee-4fb4-b06c-811614566316"/>
    <xsd:import namespace="120a07fb-084d-4ac8-9c6c-5c94d05c3791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88f155-bcee-4fb4-b06c-811614566316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81a16348-86a9-4153-a534-716e536704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a07fb-084d-4ac8-9c6c-5c94d05c3791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298b6e93-ffbf-400b-b035-c72a44e63372}" ma:internalName="TaxCatchAll" ma:showField="CatchAllData" ma:web="120a07fb-084d-4ac8-9c6c-5c94d05c37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A9F9A2-D16F-4C16-A13E-097A8CC661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7F6DFE-3BED-4547-B4D3-A1B9767EE8A8}">
  <ds:schemaRefs>
    <ds:schemaRef ds:uri="http://schemas.microsoft.com/office/2006/metadata/properties"/>
    <ds:schemaRef ds:uri="http://schemas.microsoft.com/office/infopath/2007/PartnerControls"/>
    <ds:schemaRef ds:uri="120a07fb-084d-4ac8-9c6c-5c94d05c3791"/>
    <ds:schemaRef ds:uri="f788f155-bcee-4fb4-b06c-811614566316"/>
  </ds:schemaRefs>
</ds:datastoreItem>
</file>

<file path=customXml/itemProps3.xml><?xml version="1.0" encoding="utf-8"?>
<ds:datastoreItem xmlns:ds="http://schemas.openxmlformats.org/officeDocument/2006/customXml" ds:itemID="{79584975-461B-41E4-B82F-7C58C3E6D3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88f155-bcee-4fb4-b06c-811614566316"/>
    <ds:schemaRef ds:uri="120a07fb-084d-4ac8-9c6c-5c94d05c37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5035</TotalTime>
  <Words>115</Words>
  <Application>Microsoft Office PowerPoint</Application>
  <PresentationFormat>Widescreen</PresentationFormat>
  <Paragraphs>23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Century Gothic</vt:lpstr>
      <vt:lpstr>Source Sans Pro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</dc:creator>
  <cp:lastModifiedBy>Christos Kontopoulos</cp:lastModifiedBy>
  <cp:revision>97</cp:revision>
  <dcterms:created xsi:type="dcterms:W3CDTF">2023-01-05T10:22:48Z</dcterms:created>
  <dcterms:modified xsi:type="dcterms:W3CDTF">2024-04-15T11:03:09Z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0x010100DF556FA6B5AC4F4181568C94E3915B6F</vt:lpwstr>
  </property>
  <property fmtid="{D5CDD505-2E9C-101B-9397-08002B2CF9AE}" pid="3" name="MediaServiceImageTags">
    <vt:lpwstr/>
  </property>
</Properties>
</file>