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84" r:id="rId2"/>
    <p:sldId id="285" r:id="rId3"/>
    <p:sldId id="286" r:id="rId4"/>
    <p:sldId id="258" r:id="rId5"/>
    <p:sldId id="274" r:id="rId6"/>
    <p:sldId id="261" r:id="rId7"/>
    <p:sldId id="276" r:id="rId8"/>
    <p:sldId id="277" r:id="rId9"/>
    <p:sldId id="264" r:id="rId10"/>
    <p:sldId id="278" r:id="rId11"/>
    <p:sldId id="281" r:id="rId12"/>
    <p:sldId id="265" r:id="rId13"/>
    <p:sldId id="283" r:id="rId14"/>
    <p:sldId id="266" r:id="rId15"/>
    <p:sldId id="270" r:id="rId16"/>
    <p:sldId id="282" r:id="rId17"/>
    <p:sldId id="271" r:id="rId18"/>
    <p:sldId id="280" r:id="rId19"/>
    <p:sldId id="279" r:id="rId20"/>
    <p:sldId id="272" r:id="rId21"/>
    <p:sldId id="275" r:id="rId22"/>
    <p:sldId id="269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8686"/>
    <a:srgbClr val="FF8B00"/>
    <a:srgbClr val="FFB3B3"/>
    <a:srgbClr val="FF0000"/>
    <a:srgbClr val="B3B3FF"/>
    <a:srgbClr val="0303FF"/>
    <a:srgbClr val="FFFFFF"/>
    <a:srgbClr val="0065BD"/>
    <a:srgbClr val="FFCC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7" autoAdjust="0"/>
    <p:restoredTop sz="94660"/>
  </p:normalViewPr>
  <p:slideViewPr>
    <p:cSldViewPr snapToGrid="0">
      <p:cViewPr>
        <p:scale>
          <a:sx n="60" d="100"/>
          <a:sy n="60" d="100"/>
        </p:scale>
        <p:origin x="717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27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81DC9-362E-4199-BFD2-5184D4E27AA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A4BFAB0-AAB6-4C34-AC83-6814027ACA6E}">
      <dgm:prSet phldrT="[Text]" custT="1"/>
      <dgm:spPr>
        <a:solidFill>
          <a:srgbClr val="93CCFF">
            <a:alpha val="80000"/>
          </a:srgbClr>
        </a:solidFill>
      </dgm:spPr>
      <dgm:t>
        <a:bodyPr/>
        <a:lstStyle/>
        <a:p>
          <a:pPr algn="l"/>
          <a:endParaRPr lang="de-DE" sz="1050" dirty="0">
            <a:solidFill>
              <a:srgbClr val="0065BD"/>
            </a:solidFill>
          </a:endParaRPr>
        </a:p>
      </dgm:t>
    </dgm:pt>
    <dgm:pt modelId="{7BF902E0-AE7C-4A37-B971-C9E83EC978CC}" type="parTrans" cxnId="{0D2E98A5-7E2B-4621-9890-AF81C736D0FD}">
      <dgm:prSet/>
      <dgm:spPr/>
      <dgm:t>
        <a:bodyPr/>
        <a:lstStyle/>
        <a:p>
          <a:endParaRPr lang="de-DE"/>
        </a:p>
      </dgm:t>
    </dgm:pt>
    <dgm:pt modelId="{6355D917-B113-4DAB-B3E7-0712ACD296B6}" type="sibTrans" cxnId="{0D2E98A5-7E2B-4621-9890-AF81C736D0FD}">
      <dgm:prSet/>
      <dgm:spPr/>
      <dgm:t>
        <a:bodyPr/>
        <a:lstStyle/>
        <a:p>
          <a:endParaRPr lang="de-DE"/>
        </a:p>
      </dgm:t>
    </dgm:pt>
    <dgm:pt modelId="{896492B5-53DE-454C-BBE5-A1E73340F1CC}">
      <dgm:prSet phldrT="[Text]" custT="1"/>
      <dgm:spPr>
        <a:solidFill>
          <a:srgbClr val="93CCFF">
            <a:alpha val="80000"/>
          </a:srgbClr>
        </a:solidFill>
      </dgm:spPr>
      <dgm:t>
        <a:bodyPr/>
        <a:lstStyle/>
        <a:p>
          <a:pPr algn="r"/>
          <a:endParaRPr lang="de-DE" sz="1050" dirty="0">
            <a:solidFill>
              <a:srgbClr val="0065BD"/>
            </a:solidFill>
          </a:endParaRPr>
        </a:p>
      </dgm:t>
    </dgm:pt>
    <dgm:pt modelId="{D61EA0CF-3E19-46F5-9BD3-6F24C129A258}" type="sibTrans" cxnId="{84EAD14F-5031-447B-B9AF-F3961900C0F6}">
      <dgm:prSet/>
      <dgm:spPr/>
      <dgm:t>
        <a:bodyPr/>
        <a:lstStyle/>
        <a:p>
          <a:endParaRPr lang="de-DE"/>
        </a:p>
      </dgm:t>
    </dgm:pt>
    <dgm:pt modelId="{18CB0944-B73F-4670-8E9B-FEAAA5835264}" type="parTrans" cxnId="{84EAD14F-5031-447B-B9AF-F3961900C0F6}">
      <dgm:prSet/>
      <dgm:spPr/>
      <dgm:t>
        <a:bodyPr/>
        <a:lstStyle/>
        <a:p>
          <a:endParaRPr lang="de-DE"/>
        </a:p>
      </dgm:t>
    </dgm:pt>
    <dgm:pt modelId="{9540E5F7-9823-4299-8E7F-F3F227EE1282}" type="pres">
      <dgm:prSet presAssocID="{DEB81DC9-362E-4199-BFD2-5184D4E27AA4}" presName="compositeShape" presStyleCnt="0">
        <dgm:presLayoutVars>
          <dgm:chMax val="7"/>
          <dgm:dir/>
          <dgm:resizeHandles val="exact"/>
        </dgm:presLayoutVars>
      </dgm:prSet>
      <dgm:spPr/>
    </dgm:pt>
    <dgm:pt modelId="{38B3E862-1493-4A91-9CC0-2AFD690562B1}" type="pres">
      <dgm:prSet presAssocID="{896492B5-53DE-454C-BBE5-A1E73340F1CC}" presName="circ1" presStyleLbl="vennNode1" presStyleIdx="0" presStyleCnt="2" custScaleX="250876" custScaleY="100547" custLinFactX="34510" custLinFactNeighborX="100000" custLinFactNeighborY="-320"/>
      <dgm:spPr/>
      <dgm:t>
        <a:bodyPr/>
        <a:lstStyle/>
        <a:p>
          <a:endParaRPr lang="de-DE"/>
        </a:p>
      </dgm:t>
    </dgm:pt>
    <dgm:pt modelId="{0B01BB53-656F-417A-AACF-3DB53384EE7D}" type="pres">
      <dgm:prSet presAssocID="{896492B5-53DE-454C-BBE5-A1E73340F1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A407A7-81FD-4AE6-A56C-02DC85F0A5F5}" type="pres">
      <dgm:prSet presAssocID="{EA4BFAB0-AAB6-4C34-AC83-6814027ACA6E}" presName="circ2" presStyleLbl="vennNode1" presStyleIdx="1" presStyleCnt="2" custScaleX="253736" custLinFactX="-35662" custLinFactNeighborX="-100000" custLinFactNeighborY="-318"/>
      <dgm:spPr/>
      <dgm:t>
        <a:bodyPr/>
        <a:lstStyle/>
        <a:p>
          <a:endParaRPr lang="de-DE"/>
        </a:p>
      </dgm:t>
    </dgm:pt>
    <dgm:pt modelId="{2CA09860-D2F6-4808-A0AA-07D6E68E97C5}" type="pres">
      <dgm:prSet presAssocID="{EA4BFAB0-AAB6-4C34-AC83-6814027ACA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7A801F9-EB18-41AB-9D07-0FD5BD8C0605}" type="presOf" srcId="{DEB81DC9-362E-4199-BFD2-5184D4E27AA4}" destId="{9540E5F7-9823-4299-8E7F-F3F227EE1282}" srcOrd="0" destOrd="0" presId="urn:microsoft.com/office/officeart/2005/8/layout/venn1"/>
    <dgm:cxn modelId="{0D2E98A5-7E2B-4621-9890-AF81C736D0FD}" srcId="{DEB81DC9-362E-4199-BFD2-5184D4E27AA4}" destId="{EA4BFAB0-AAB6-4C34-AC83-6814027ACA6E}" srcOrd="1" destOrd="0" parTransId="{7BF902E0-AE7C-4A37-B971-C9E83EC978CC}" sibTransId="{6355D917-B113-4DAB-B3E7-0712ACD296B6}"/>
    <dgm:cxn modelId="{D80ACD72-5A46-40D1-A3CE-21AFBFFB9A12}" type="presOf" srcId="{896492B5-53DE-454C-BBE5-A1E73340F1CC}" destId="{38B3E862-1493-4A91-9CC0-2AFD690562B1}" srcOrd="0" destOrd="0" presId="urn:microsoft.com/office/officeart/2005/8/layout/venn1"/>
    <dgm:cxn modelId="{8E077C16-A222-4546-BCBD-348688900FE1}" type="presOf" srcId="{EA4BFAB0-AAB6-4C34-AC83-6814027ACA6E}" destId="{31A407A7-81FD-4AE6-A56C-02DC85F0A5F5}" srcOrd="0" destOrd="0" presId="urn:microsoft.com/office/officeart/2005/8/layout/venn1"/>
    <dgm:cxn modelId="{84EAD14F-5031-447B-B9AF-F3961900C0F6}" srcId="{DEB81DC9-362E-4199-BFD2-5184D4E27AA4}" destId="{896492B5-53DE-454C-BBE5-A1E73340F1CC}" srcOrd="0" destOrd="0" parTransId="{18CB0944-B73F-4670-8E9B-FEAAA5835264}" sibTransId="{D61EA0CF-3E19-46F5-9BD3-6F24C129A258}"/>
    <dgm:cxn modelId="{D49A466D-557C-4759-B032-4BD3E99D2FBE}" type="presOf" srcId="{EA4BFAB0-AAB6-4C34-AC83-6814027ACA6E}" destId="{2CA09860-D2F6-4808-A0AA-07D6E68E97C5}" srcOrd="1" destOrd="0" presId="urn:microsoft.com/office/officeart/2005/8/layout/venn1"/>
    <dgm:cxn modelId="{F3D5BDB1-EE4D-456C-BE79-EB74522A7F86}" type="presOf" srcId="{896492B5-53DE-454C-BBE5-A1E73340F1CC}" destId="{0B01BB53-656F-417A-AACF-3DB53384EE7D}" srcOrd="1" destOrd="0" presId="urn:microsoft.com/office/officeart/2005/8/layout/venn1"/>
    <dgm:cxn modelId="{D42C9874-17A3-4555-9F80-12967D8074CF}" type="presParOf" srcId="{9540E5F7-9823-4299-8E7F-F3F227EE1282}" destId="{38B3E862-1493-4A91-9CC0-2AFD690562B1}" srcOrd="0" destOrd="0" presId="urn:microsoft.com/office/officeart/2005/8/layout/venn1"/>
    <dgm:cxn modelId="{C6EAFAAE-09BE-4F55-BE11-564F97BF2055}" type="presParOf" srcId="{9540E5F7-9823-4299-8E7F-F3F227EE1282}" destId="{0B01BB53-656F-417A-AACF-3DB53384EE7D}" srcOrd="1" destOrd="0" presId="urn:microsoft.com/office/officeart/2005/8/layout/venn1"/>
    <dgm:cxn modelId="{45D921BE-2797-44D6-B2B4-77BD24405FDB}" type="presParOf" srcId="{9540E5F7-9823-4299-8E7F-F3F227EE1282}" destId="{31A407A7-81FD-4AE6-A56C-02DC85F0A5F5}" srcOrd="2" destOrd="0" presId="urn:microsoft.com/office/officeart/2005/8/layout/venn1"/>
    <dgm:cxn modelId="{009771B3-C74C-41E8-9591-0FC5B16D4F56}" type="presParOf" srcId="{9540E5F7-9823-4299-8E7F-F3F227EE1282}" destId="{2CA09860-D2F6-4808-A0AA-07D6E68E97C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B81DC9-362E-4199-BFD2-5184D4E27AA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A4BFAB0-AAB6-4C34-AC83-6814027ACA6E}">
      <dgm:prSet phldrT="[Text]" custT="1"/>
      <dgm:spPr>
        <a:solidFill>
          <a:srgbClr val="93CCFF">
            <a:alpha val="80000"/>
          </a:srgbClr>
        </a:solidFill>
      </dgm:spPr>
      <dgm:t>
        <a:bodyPr/>
        <a:lstStyle/>
        <a:p>
          <a:pPr algn="l"/>
          <a:endParaRPr lang="de-DE" sz="1050" dirty="0">
            <a:solidFill>
              <a:srgbClr val="0065BD"/>
            </a:solidFill>
          </a:endParaRPr>
        </a:p>
      </dgm:t>
    </dgm:pt>
    <dgm:pt modelId="{7BF902E0-AE7C-4A37-B971-C9E83EC978CC}" type="parTrans" cxnId="{0D2E98A5-7E2B-4621-9890-AF81C736D0FD}">
      <dgm:prSet/>
      <dgm:spPr/>
      <dgm:t>
        <a:bodyPr/>
        <a:lstStyle/>
        <a:p>
          <a:endParaRPr lang="de-DE"/>
        </a:p>
      </dgm:t>
    </dgm:pt>
    <dgm:pt modelId="{6355D917-B113-4DAB-B3E7-0712ACD296B6}" type="sibTrans" cxnId="{0D2E98A5-7E2B-4621-9890-AF81C736D0FD}">
      <dgm:prSet/>
      <dgm:spPr/>
      <dgm:t>
        <a:bodyPr/>
        <a:lstStyle/>
        <a:p>
          <a:endParaRPr lang="de-DE"/>
        </a:p>
      </dgm:t>
    </dgm:pt>
    <dgm:pt modelId="{896492B5-53DE-454C-BBE5-A1E73340F1CC}">
      <dgm:prSet phldrT="[Text]" custT="1"/>
      <dgm:spPr>
        <a:solidFill>
          <a:srgbClr val="93CCFF">
            <a:alpha val="80000"/>
          </a:srgbClr>
        </a:solidFill>
      </dgm:spPr>
      <dgm:t>
        <a:bodyPr/>
        <a:lstStyle/>
        <a:p>
          <a:pPr algn="r"/>
          <a:endParaRPr lang="de-DE" sz="1050" dirty="0">
            <a:solidFill>
              <a:srgbClr val="0065BD"/>
            </a:solidFill>
          </a:endParaRPr>
        </a:p>
      </dgm:t>
    </dgm:pt>
    <dgm:pt modelId="{D61EA0CF-3E19-46F5-9BD3-6F24C129A258}" type="sibTrans" cxnId="{84EAD14F-5031-447B-B9AF-F3961900C0F6}">
      <dgm:prSet/>
      <dgm:spPr/>
      <dgm:t>
        <a:bodyPr/>
        <a:lstStyle/>
        <a:p>
          <a:endParaRPr lang="de-DE"/>
        </a:p>
      </dgm:t>
    </dgm:pt>
    <dgm:pt modelId="{18CB0944-B73F-4670-8E9B-FEAAA5835264}" type="parTrans" cxnId="{84EAD14F-5031-447B-B9AF-F3961900C0F6}">
      <dgm:prSet/>
      <dgm:spPr/>
      <dgm:t>
        <a:bodyPr/>
        <a:lstStyle/>
        <a:p>
          <a:endParaRPr lang="de-DE"/>
        </a:p>
      </dgm:t>
    </dgm:pt>
    <dgm:pt modelId="{9540E5F7-9823-4299-8E7F-F3F227EE1282}" type="pres">
      <dgm:prSet presAssocID="{DEB81DC9-362E-4199-BFD2-5184D4E27AA4}" presName="compositeShape" presStyleCnt="0">
        <dgm:presLayoutVars>
          <dgm:chMax val="7"/>
          <dgm:dir/>
          <dgm:resizeHandles val="exact"/>
        </dgm:presLayoutVars>
      </dgm:prSet>
      <dgm:spPr/>
    </dgm:pt>
    <dgm:pt modelId="{38B3E862-1493-4A91-9CC0-2AFD690562B1}" type="pres">
      <dgm:prSet presAssocID="{896492B5-53DE-454C-BBE5-A1E73340F1CC}" presName="circ1" presStyleLbl="vennNode1" presStyleIdx="0" presStyleCnt="2" custScaleX="250876" custScaleY="100547" custLinFactX="34510" custLinFactNeighborX="100000" custLinFactNeighborY="-320"/>
      <dgm:spPr/>
      <dgm:t>
        <a:bodyPr/>
        <a:lstStyle/>
        <a:p>
          <a:endParaRPr lang="de-DE"/>
        </a:p>
      </dgm:t>
    </dgm:pt>
    <dgm:pt modelId="{0B01BB53-656F-417A-AACF-3DB53384EE7D}" type="pres">
      <dgm:prSet presAssocID="{896492B5-53DE-454C-BBE5-A1E73340F1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A407A7-81FD-4AE6-A56C-02DC85F0A5F5}" type="pres">
      <dgm:prSet presAssocID="{EA4BFAB0-AAB6-4C34-AC83-6814027ACA6E}" presName="circ2" presStyleLbl="vennNode1" presStyleIdx="1" presStyleCnt="2" custScaleX="253736" custLinFactX="-35662" custLinFactNeighborX="-100000" custLinFactNeighborY="-318"/>
      <dgm:spPr/>
      <dgm:t>
        <a:bodyPr/>
        <a:lstStyle/>
        <a:p>
          <a:endParaRPr lang="de-DE"/>
        </a:p>
      </dgm:t>
    </dgm:pt>
    <dgm:pt modelId="{2CA09860-D2F6-4808-A0AA-07D6E68E97C5}" type="pres">
      <dgm:prSet presAssocID="{EA4BFAB0-AAB6-4C34-AC83-6814027ACA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7A801F9-EB18-41AB-9D07-0FD5BD8C0605}" type="presOf" srcId="{DEB81DC9-362E-4199-BFD2-5184D4E27AA4}" destId="{9540E5F7-9823-4299-8E7F-F3F227EE1282}" srcOrd="0" destOrd="0" presId="urn:microsoft.com/office/officeart/2005/8/layout/venn1"/>
    <dgm:cxn modelId="{0D2E98A5-7E2B-4621-9890-AF81C736D0FD}" srcId="{DEB81DC9-362E-4199-BFD2-5184D4E27AA4}" destId="{EA4BFAB0-AAB6-4C34-AC83-6814027ACA6E}" srcOrd="1" destOrd="0" parTransId="{7BF902E0-AE7C-4A37-B971-C9E83EC978CC}" sibTransId="{6355D917-B113-4DAB-B3E7-0712ACD296B6}"/>
    <dgm:cxn modelId="{D80ACD72-5A46-40D1-A3CE-21AFBFFB9A12}" type="presOf" srcId="{896492B5-53DE-454C-BBE5-A1E73340F1CC}" destId="{38B3E862-1493-4A91-9CC0-2AFD690562B1}" srcOrd="0" destOrd="0" presId="urn:microsoft.com/office/officeart/2005/8/layout/venn1"/>
    <dgm:cxn modelId="{8E077C16-A222-4546-BCBD-348688900FE1}" type="presOf" srcId="{EA4BFAB0-AAB6-4C34-AC83-6814027ACA6E}" destId="{31A407A7-81FD-4AE6-A56C-02DC85F0A5F5}" srcOrd="0" destOrd="0" presId="urn:microsoft.com/office/officeart/2005/8/layout/venn1"/>
    <dgm:cxn modelId="{84EAD14F-5031-447B-B9AF-F3961900C0F6}" srcId="{DEB81DC9-362E-4199-BFD2-5184D4E27AA4}" destId="{896492B5-53DE-454C-BBE5-A1E73340F1CC}" srcOrd="0" destOrd="0" parTransId="{18CB0944-B73F-4670-8E9B-FEAAA5835264}" sibTransId="{D61EA0CF-3E19-46F5-9BD3-6F24C129A258}"/>
    <dgm:cxn modelId="{D49A466D-557C-4759-B032-4BD3E99D2FBE}" type="presOf" srcId="{EA4BFAB0-AAB6-4C34-AC83-6814027ACA6E}" destId="{2CA09860-D2F6-4808-A0AA-07D6E68E97C5}" srcOrd="1" destOrd="0" presId="urn:microsoft.com/office/officeart/2005/8/layout/venn1"/>
    <dgm:cxn modelId="{F3D5BDB1-EE4D-456C-BE79-EB74522A7F86}" type="presOf" srcId="{896492B5-53DE-454C-BBE5-A1E73340F1CC}" destId="{0B01BB53-656F-417A-AACF-3DB53384EE7D}" srcOrd="1" destOrd="0" presId="urn:microsoft.com/office/officeart/2005/8/layout/venn1"/>
    <dgm:cxn modelId="{D42C9874-17A3-4555-9F80-12967D8074CF}" type="presParOf" srcId="{9540E5F7-9823-4299-8E7F-F3F227EE1282}" destId="{38B3E862-1493-4A91-9CC0-2AFD690562B1}" srcOrd="0" destOrd="0" presId="urn:microsoft.com/office/officeart/2005/8/layout/venn1"/>
    <dgm:cxn modelId="{C6EAFAAE-09BE-4F55-BE11-564F97BF2055}" type="presParOf" srcId="{9540E5F7-9823-4299-8E7F-F3F227EE1282}" destId="{0B01BB53-656F-417A-AACF-3DB53384EE7D}" srcOrd="1" destOrd="0" presId="urn:microsoft.com/office/officeart/2005/8/layout/venn1"/>
    <dgm:cxn modelId="{45D921BE-2797-44D6-B2B4-77BD24405FDB}" type="presParOf" srcId="{9540E5F7-9823-4299-8E7F-F3F227EE1282}" destId="{31A407A7-81FD-4AE6-A56C-02DC85F0A5F5}" srcOrd="2" destOrd="0" presId="urn:microsoft.com/office/officeart/2005/8/layout/venn1"/>
    <dgm:cxn modelId="{009771B3-C74C-41E8-9591-0FC5B16D4F56}" type="presParOf" srcId="{9540E5F7-9823-4299-8E7F-F3F227EE1282}" destId="{2CA09860-D2F6-4808-A0AA-07D6E68E97C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B81DC9-362E-4199-BFD2-5184D4E27AA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896492B5-53DE-454C-BBE5-A1E73340F1CC}">
      <dgm:prSet phldrT="[Text]"/>
      <dgm:spPr>
        <a:solidFill>
          <a:srgbClr val="93CCFF">
            <a:alpha val="49804"/>
          </a:srgbClr>
        </a:solidFill>
      </dgm:spPr>
      <dgm:t>
        <a:bodyPr/>
        <a:lstStyle/>
        <a:p>
          <a:r>
            <a:rPr lang="de-DE" b="1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Environmental </a:t>
          </a:r>
          <a:r>
            <a:rPr lang="de-DE" b="1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dirty="0">
            <a:solidFill>
              <a:srgbClr val="0065BD"/>
            </a:solidFill>
          </a:endParaRPr>
        </a:p>
      </dgm:t>
    </dgm:pt>
    <dgm:pt modelId="{18CB0944-B73F-4670-8E9B-FEAAA5835264}" type="parTrans" cxnId="{84EAD14F-5031-447B-B9AF-F3961900C0F6}">
      <dgm:prSet/>
      <dgm:spPr/>
      <dgm:t>
        <a:bodyPr/>
        <a:lstStyle/>
        <a:p>
          <a:endParaRPr lang="de-DE"/>
        </a:p>
      </dgm:t>
    </dgm:pt>
    <dgm:pt modelId="{D61EA0CF-3E19-46F5-9BD3-6F24C129A258}" type="sibTrans" cxnId="{84EAD14F-5031-447B-B9AF-F3961900C0F6}">
      <dgm:prSet/>
      <dgm:spPr/>
      <dgm:t>
        <a:bodyPr/>
        <a:lstStyle/>
        <a:p>
          <a:endParaRPr lang="de-DE"/>
        </a:p>
      </dgm:t>
    </dgm:pt>
    <dgm:pt modelId="{EA4BFAB0-AAB6-4C34-AC83-6814027ACA6E}">
      <dgm:prSet phldrT="[Text]"/>
      <dgm:spPr>
        <a:solidFill>
          <a:srgbClr val="93CCFF">
            <a:alpha val="50000"/>
          </a:srgbClr>
        </a:solidFill>
      </dgm:spPr>
      <dgm:t>
        <a:bodyPr/>
        <a:lstStyle/>
        <a:p>
          <a:r>
            <a:rPr lang="de-DE" b="1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Ecophysiological </a:t>
          </a:r>
          <a:r>
            <a:rPr lang="de-DE" b="1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dirty="0">
            <a:solidFill>
              <a:srgbClr val="0065BD"/>
            </a:solidFill>
          </a:endParaRPr>
        </a:p>
      </dgm:t>
    </dgm:pt>
    <dgm:pt modelId="{7BF902E0-AE7C-4A37-B971-C9E83EC978CC}" type="parTrans" cxnId="{0D2E98A5-7E2B-4621-9890-AF81C736D0FD}">
      <dgm:prSet/>
      <dgm:spPr/>
      <dgm:t>
        <a:bodyPr/>
        <a:lstStyle/>
        <a:p>
          <a:endParaRPr lang="de-DE"/>
        </a:p>
      </dgm:t>
    </dgm:pt>
    <dgm:pt modelId="{6355D917-B113-4DAB-B3E7-0712ACD296B6}" type="sibTrans" cxnId="{0D2E98A5-7E2B-4621-9890-AF81C736D0FD}">
      <dgm:prSet/>
      <dgm:spPr/>
      <dgm:t>
        <a:bodyPr/>
        <a:lstStyle/>
        <a:p>
          <a:endParaRPr lang="de-DE"/>
        </a:p>
      </dgm:t>
    </dgm:pt>
    <dgm:pt modelId="{9540E5F7-9823-4299-8E7F-F3F227EE1282}" type="pres">
      <dgm:prSet presAssocID="{DEB81DC9-362E-4199-BFD2-5184D4E27AA4}" presName="compositeShape" presStyleCnt="0">
        <dgm:presLayoutVars>
          <dgm:chMax val="7"/>
          <dgm:dir/>
          <dgm:resizeHandles val="exact"/>
        </dgm:presLayoutVars>
      </dgm:prSet>
      <dgm:spPr/>
    </dgm:pt>
    <dgm:pt modelId="{38B3E862-1493-4A91-9CC0-2AFD690562B1}" type="pres">
      <dgm:prSet presAssocID="{896492B5-53DE-454C-BBE5-A1E73340F1CC}" presName="circ1" presStyleLbl="vennNode1" presStyleIdx="0" presStyleCnt="2"/>
      <dgm:spPr/>
      <dgm:t>
        <a:bodyPr/>
        <a:lstStyle/>
        <a:p>
          <a:endParaRPr lang="de-DE"/>
        </a:p>
      </dgm:t>
    </dgm:pt>
    <dgm:pt modelId="{0B01BB53-656F-417A-AACF-3DB53384EE7D}" type="pres">
      <dgm:prSet presAssocID="{896492B5-53DE-454C-BBE5-A1E73340F1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1A407A7-81FD-4AE6-A56C-02DC85F0A5F5}" type="pres">
      <dgm:prSet presAssocID="{EA4BFAB0-AAB6-4C34-AC83-6814027ACA6E}" presName="circ2" presStyleLbl="vennNode1" presStyleIdx="1" presStyleCnt="2"/>
      <dgm:spPr/>
      <dgm:t>
        <a:bodyPr/>
        <a:lstStyle/>
        <a:p>
          <a:endParaRPr lang="de-DE"/>
        </a:p>
      </dgm:t>
    </dgm:pt>
    <dgm:pt modelId="{2CA09860-D2F6-4808-A0AA-07D6E68E97C5}" type="pres">
      <dgm:prSet presAssocID="{EA4BFAB0-AAB6-4C34-AC83-6814027ACA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7A801F9-EB18-41AB-9D07-0FD5BD8C0605}" type="presOf" srcId="{DEB81DC9-362E-4199-BFD2-5184D4E27AA4}" destId="{9540E5F7-9823-4299-8E7F-F3F227EE1282}" srcOrd="0" destOrd="0" presId="urn:microsoft.com/office/officeart/2005/8/layout/venn1"/>
    <dgm:cxn modelId="{0D2E98A5-7E2B-4621-9890-AF81C736D0FD}" srcId="{DEB81DC9-362E-4199-BFD2-5184D4E27AA4}" destId="{EA4BFAB0-AAB6-4C34-AC83-6814027ACA6E}" srcOrd="1" destOrd="0" parTransId="{7BF902E0-AE7C-4A37-B971-C9E83EC978CC}" sibTransId="{6355D917-B113-4DAB-B3E7-0712ACD296B6}"/>
    <dgm:cxn modelId="{D80ACD72-5A46-40D1-A3CE-21AFBFFB9A12}" type="presOf" srcId="{896492B5-53DE-454C-BBE5-A1E73340F1CC}" destId="{38B3E862-1493-4A91-9CC0-2AFD690562B1}" srcOrd="0" destOrd="0" presId="urn:microsoft.com/office/officeart/2005/8/layout/venn1"/>
    <dgm:cxn modelId="{8E077C16-A222-4546-BCBD-348688900FE1}" type="presOf" srcId="{EA4BFAB0-AAB6-4C34-AC83-6814027ACA6E}" destId="{31A407A7-81FD-4AE6-A56C-02DC85F0A5F5}" srcOrd="0" destOrd="0" presId="urn:microsoft.com/office/officeart/2005/8/layout/venn1"/>
    <dgm:cxn modelId="{84EAD14F-5031-447B-B9AF-F3961900C0F6}" srcId="{DEB81DC9-362E-4199-BFD2-5184D4E27AA4}" destId="{896492B5-53DE-454C-BBE5-A1E73340F1CC}" srcOrd="0" destOrd="0" parTransId="{18CB0944-B73F-4670-8E9B-FEAAA5835264}" sibTransId="{D61EA0CF-3E19-46F5-9BD3-6F24C129A258}"/>
    <dgm:cxn modelId="{D49A466D-557C-4759-B032-4BD3E99D2FBE}" type="presOf" srcId="{EA4BFAB0-AAB6-4C34-AC83-6814027ACA6E}" destId="{2CA09860-D2F6-4808-A0AA-07D6E68E97C5}" srcOrd="1" destOrd="0" presId="urn:microsoft.com/office/officeart/2005/8/layout/venn1"/>
    <dgm:cxn modelId="{F3D5BDB1-EE4D-456C-BE79-EB74522A7F86}" type="presOf" srcId="{896492B5-53DE-454C-BBE5-A1E73340F1CC}" destId="{0B01BB53-656F-417A-AACF-3DB53384EE7D}" srcOrd="1" destOrd="0" presId="urn:microsoft.com/office/officeart/2005/8/layout/venn1"/>
    <dgm:cxn modelId="{D42C9874-17A3-4555-9F80-12967D8074CF}" type="presParOf" srcId="{9540E5F7-9823-4299-8E7F-F3F227EE1282}" destId="{38B3E862-1493-4A91-9CC0-2AFD690562B1}" srcOrd="0" destOrd="0" presId="urn:microsoft.com/office/officeart/2005/8/layout/venn1"/>
    <dgm:cxn modelId="{C6EAFAAE-09BE-4F55-BE11-564F97BF2055}" type="presParOf" srcId="{9540E5F7-9823-4299-8E7F-F3F227EE1282}" destId="{0B01BB53-656F-417A-AACF-3DB53384EE7D}" srcOrd="1" destOrd="0" presId="urn:microsoft.com/office/officeart/2005/8/layout/venn1"/>
    <dgm:cxn modelId="{45D921BE-2797-44D6-B2B4-77BD24405FDB}" type="presParOf" srcId="{9540E5F7-9823-4299-8E7F-F3F227EE1282}" destId="{31A407A7-81FD-4AE6-A56C-02DC85F0A5F5}" srcOrd="2" destOrd="0" presId="urn:microsoft.com/office/officeart/2005/8/layout/venn1"/>
    <dgm:cxn modelId="{009771B3-C74C-41E8-9591-0FC5B16D4F56}" type="presParOf" srcId="{9540E5F7-9823-4299-8E7F-F3F227EE1282}" destId="{2CA09860-D2F6-4808-A0AA-07D6E68E97C5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B81DC9-362E-4199-BFD2-5184D4E27AA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A4BFAB0-AAB6-4C34-AC83-6814027ACA6E}">
      <dgm:prSet phldrT="[Text]"/>
      <dgm:spPr>
        <a:solidFill>
          <a:srgbClr val="93CCFF">
            <a:alpha val="50000"/>
          </a:srgbClr>
        </a:solidFill>
      </dgm:spPr>
      <dgm:t>
        <a:bodyPr/>
        <a:lstStyle/>
        <a:p>
          <a:r>
            <a:rPr lang="de-DE" b="1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Ecophysiological </a:t>
          </a:r>
          <a:r>
            <a:rPr lang="de-DE" b="1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b="1" dirty="0">
            <a:solidFill>
              <a:srgbClr val="0065B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902E0-AE7C-4A37-B971-C9E83EC978CC}" type="parTrans" cxnId="{0D2E98A5-7E2B-4621-9890-AF81C736D0FD}">
      <dgm:prSet/>
      <dgm:spPr/>
      <dgm:t>
        <a:bodyPr/>
        <a:lstStyle/>
        <a:p>
          <a:endParaRPr lang="de-DE"/>
        </a:p>
      </dgm:t>
    </dgm:pt>
    <dgm:pt modelId="{6355D917-B113-4DAB-B3E7-0712ACD296B6}" type="sibTrans" cxnId="{0D2E98A5-7E2B-4621-9890-AF81C736D0FD}">
      <dgm:prSet/>
      <dgm:spPr/>
      <dgm:t>
        <a:bodyPr/>
        <a:lstStyle/>
        <a:p>
          <a:endParaRPr lang="de-DE"/>
        </a:p>
      </dgm:t>
    </dgm:pt>
    <dgm:pt modelId="{4350434A-6BE6-4EA6-8CCD-FB8F7546A2A0}">
      <dgm:prSet phldrT="[Text]"/>
      <dgm:spPr>
        <a:solidFill>
          <a:srgbClr val="93CCFF">
            <a:alpha val="50000"/>
          </a:srgbClr>
        </a:solidFill>
      </dgm:spPr>
      <dgm:t>
        <a:bodyPr/>
        <a:lstStyle/>
        <a:p>
          <a:r>
            <a:rPr lang="de-DE" b="1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Environmental </a:t>
          </a:r>
          <a:r>
            <a:rPr lang="de-DE" b="1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b="1" dirty="0">
            <a:solidFill>
              <a:srgbClr val="0065B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20EF67-2169-4ECA-BDB6-9E0A7E638727}" type="parTrans" cxnId="{DF05D7A7-092F-40AD-AAFC-F77D8259DAED}">
      <dgm:prSet/>
      <dgm:spPr/>
      <dgm:t>
        <a:bodyPr/>
        <a:lstStyle/>
        <a:p>
          <a:endParaRPr lang="de-DE"/>
        </a:p>
      </dgm:t>
    </dgm:pt>
    <dgm:pt modelId="{E65DC242-33AA-4F03-B29D-167C39C54C2E}" type="sibTrans" cxnId="{DF05D7A7-092F-40AD-AAFC-F77D8259DAED}">
      <dgm:prSet/>
      <dgm:spPr/>
      <dgm:t>
        <a:bodyPr/>
        <a:lstStyle/>
        <a:p>
          <a:endParaRPr lang="de-DE"/>
        </a:p>
      </dgm:t>
    </dgm:pt>
    <dgm:pt modelId="{72A6DA49-B438-46DF-AF1F-F93B9B62604E}">
      <dgm:prSet/>
      <dgm:spPr>
        <a:solidFill>
          <a:srgbClr val="93CCFF">
            <a:alpha val="50000"/>
          </a:srgbClr>
        </a:solidFill>
        <a:ln w="28575">
          <a:solidFill>
            <a:srgbClr val="0065BD"/>
          </a:solidFill>
        </a:ln>
      </dgm:spPr>
      <dgm:t>
        <a:bodyPr/>
        <a:lstStyle/>
        <a:p>
          <a:r>
            <a:rPr lang="de-DE" b="1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Close-range </a:t>
          </a:r>
        </a:p>
        <a:p>
          <a:r>
            <a:rPr lang="de-DE" b="1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remote </a:t>
          </a:r>
          <a:r>
            <a:rPr lang="de-DE" b="1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sensing</a:t>
          </a:r>
          <a:endParaRPr lang="de-DE" b="1" dirty="0">
            <a:solidFill>
              <a:srgbClr val="0065BD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E35F46-74AE-4EBD-8C6A-988952A73ADD}" type="parTrans" cxnId="{06EE1B6A-4E21-47C5-AFF7-4DC176E3CAD1}">
      <dgm:prSet/>
      <dgm:spPr/>
      <dgm:t>
        <a:bodyPr/>
        <a:lstStyle/>
        <a:p>
          <a:endParaRPr lang="de-DE"/>
        </a:p>
      </dgm:t>
    </dgm:pt>
    <dgm:pt modelId="{67179F67-69EC-469F-BF0C-722AD8A5B824}" type="sibTrans" cxnId="{06EE1B6A-4E21-47C5-AFF7-4DC176E3CAD1}">
      <dgm:prSet/>
      <dgm:spPr/>
      <dgm:t>
        <a:bodyPr/>
        <a:lstStyle/>
        <a:p>
          <a:endParaRPr lang="de-DE"/>
        </a:p>
      </dgm:t>
    </dgm:pt>
    <dgm:pt modelId="{9540E5F7-9823-4299-8E7F-F3F227EE1282}" type="pres">
      <dgm:prSet presAssocID="{DEB81DC9-362E-4199-BFD2-5184D4E27AA4}" presName="compositeShape" presStyleCnt="0">
        <dgm:presLayoutVars>
          <dgm:chMax val="7"/>
          <dgm:dir/>
          <dgm:resizeHandles val="exact"/>
        </dgm:presLayoutVars>
      </dgm:prSet>
      <dgm:spPr/>
    </dgm:pt>
    <dgm:pt modelId="{6BE462CC-1CBA-4A54-AF6F-9E06217BDD20}" type="pres">
      <dgm:prSet presAssocID="{72A6DA49-B438-46DF-AF1F-F93B9B62604E}" presName="circ1" presStyleLbl="vennNode1" presStyleIdx="0" presStyleCnt="3"/>
      <dgm:spPr/>
      <dgm:t>
        <a:bodyPr/>
        <a:lstStyle/>
        <a:p>
          <a:endParaRPr lang="de-DE"/>
        </a:p>
      </dgm:t>
    </dgm:pt>
    <dgm:pt modelId="{F5F50101-ACA1-402A-9818-42414B269074}" type="pres">
      <dgm:prSet presAssocID="{72A6DA49-B438-46DF-AF1F-F93B9B62604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E7B23AD-FB0C-4F7A-8880-B9E40F62E85C}" type="pres">
      <dgm:prSet presAssocID="{4350434A-6BE6-4EA6-8CCD-FB8F7546A2A0}" presName="circ2" presStyleLbl="vennNode1" presStyleIdx="1" presStyleCnt="3"/>
      <dgm:spPr/>
      <dgm:t>
        <a:bodyPr/>
        <a:lstStyle/>
        <a:p>
          <a:endParaRPr lang="de-DE"/>
        </a:p>
      </dgm:t>
    </dgm:pt>
    <dgm:pt modelId="{F6E8F395-45CE-4EC2-9331-E870FAA929A8}" type="pres">
      <dgm:prSet presAssocID="{4350434A-6BE6-4EA6-8CCD-FB8F7546A2A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9EBB7CF-C375-4A37-8CF0-086657952F26}" type="pres">
      <dgm:prSet presAssocID="{EA4BFAB0-AAB6-4C34-AC83-6814027ACA6E}" presName="circ3" presStyleLbl="vennNode1" presStyleIdx="2" presStyleCnt="3"/>
      <dgm:spPr/>
      <dgm:t>
        <a:bodyPr/>
        <a:lstStyle/>
        <a:p>
          <a:endParaRPr lang="de-DE"/>
        </a:p>
      </dgm:t>
    </dgm:pt>
    <dgm:pt modelId="{23AEE27C-E841-4955-9184-D46F53140118}" type="pres">
      <dgm:prSet presAssocID="{EA4BFAB0-AAB6-4C34-AC83-6814027ACA6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7A801F9-EB18-41AB-9D07-0FD5BD8C0605}" type="presOf" srcId="{DEB81DC9-362E-4199-BFD2-5184D4E27AA4}" destId="{9540E5F7-9823-4299-8E7F-F3F227EE1282}" srcOrd="0" destOrd="0" presId="urn:microsoft.com/office/officeart/2005/8/layout/venn1"/>
    <dgm:cxn modelId="{0D2E98A5-7E2B-4621-9890-AF81C736D0FD}" srcId="{DEB81DC9-362E-4199-BFD2-5184D4E27AA4}" destId="{EA4BFAB0-AAB6-4C34-AC83-6814027ACA6E}" srcOrd="2" destOrd="0" parTransId="{7BF902E0-AE7C-4A37-B971-C9E83EC978CC}" sibTransId="{6355D917-B113-4DAB-B3E7-0712ACD296B6}"/>
    <dgm:cxn modelId="{B9BCE9E2-C956-4DD8-9666-82230EAE7193}" type="presOf" srcId="{72A6DA49-B438-46DF-AF1F-F93B9B62604E}" destId="{6BE462CC-1CBA-4A54-AF6F-9E06217BDD20}" srcOrd="0" destOrd="0" presId="urn:microsoft.com/office/officeart/2005/8/layout/venn1"/>
    <dgm:cxn modelId="{7BCF8D61-FE0C-4091-9B5B-70E399173761}" type="presOf" srcId="{EA4BFAB0-AAB6-4C34-AC83-6814027ACA6E}" destId="{F9EBB7CF-C375-4A37-8CF0-086657952F26}" srcOrd="0" destOrd="0" presId="urn:microsoft.com/office/officeart/2005/8/layout/venn1"/>
    <dgm:cxn modelId="{06EE1B6A-4E21-47C5-AFF7-4DC176E3CAD1}" srcId="{DEB81DC9-362E-4199-BFD2-5184D4E27AA4}" destId="{72A6DA49-B438-46DF-AF1F-F93B9B62604E}" srcOrd="0" destOrd="0" parTransId="{E6E35F46-74AE-4EBD-8C6A-988952A73ADD}" sibTransId="{67179F67-69EC-469F-BF0C-722AD8A5B824}"/>
    <dgm:cxn modelId="{732DA39D-03B2-4C38-89B8-F0B9998B0624}" type="presOf" srcId="{72A6DA49-B438-46DF-AF1F-F93B9B62604E}" destId="{F5F50101-ACA1-402A-9818-42414B269074}" srcOrd="1" destOrd="0" presId="urn:microsoft.com/office/officeart/2005/8/layout/venn1"/>
    <dgm:cxn modelId="{31BC327B-3865-4FBD-9701-67F5F6B4948B}" type="presOf" srcId="{4350434A-6BE6-4EA6-8CCD-FB8F7546A2A0}" destId="{F6E8F395-45CE-4EC2-9331-E870FAA929A8}" srcOrd="1" destOrd="0" presId="urn:microsoft.com/office/officeart/2005/8/layout/venn1"/>
    <dgm:cxn modelId="{9E87C1A1-3F4D-4BB1-BA3B-6D6662610730}" type="presOf" srcId="{4350434A-6BE6-4EA6-8CCD-FB8F7546A2A0}" destId="{4E7B23AD-FB0C-4F7A-8880-B9E40F62E85C}" srcOrd="0" destOrd="0" presId="urn:microsoft.com/office/officeart/2005/8/layout/venn1"/>
    <dgm:cxn modelId="{DF05D7A7-092F-40AD-AAFC-F77D8259DAED}" srcId="{DEB81DC9-362E-4199-BFD2-5184D4E27AA4}" destId="{4350434A-6BE6-4EA6-8CCD-FB8F7546A2A0}" srcOrd="1" destOrd="0" parTransId="{C520EF67-2169-4ECA-BDB6-9E0A7E638727}" sibTransId="{E65DC242-33AA-4F03-B29D-167C39C54C2E}"/>
    <dgm:cxn modelId="{B824D42C-0F37-4BF6-B748-3F7DBCA08F85}" type="presOf" srcId="{EA4BFAB0-AAB6-4C34-AC83-6814027ACA6E}" destId="{23AEE27C-E841-4955-9184-D46F53140118}" srcOrd="1" destOrd="0" presId="urn:microsoft.com/office/officeart/2005/8/layout/venn1"/>
    <dgm:cxn modelId="{856B29EF-AEF9-4F62-B935-00F26CE2E600}" type="presParOf" srcId="{9540E5F7-9823-4299-8E7F-F3F227EE1282}" destId="{6BE462CC-1CBA-4A54-AF6F-9E06217BDD20}" srcOrd="0" destOrd="0" presId="urn:microsoft.com/office/officeart/2005/8/layout/venn1"/>
    <dgm:cxn modelId="{25E4FB73-E9E0-402F-A729-3278209F4083}" type="presParOf" srcId="{9540E5F7-9823-4299-8E7F-F3F227EE1282}" destId="{F5F50101-ACA1-402A-9818-42414B269074}" srcOrd="1" destOrd="0" presId="urn:microsoft.com/office/officeart/2005/8/layout/venn1"/>
    <dgm:cxn modelId="{2642B536-F69D-425E-A5F9-6508D6B30CA3}" type="presParOf" srcId="{9540E5F7-9823-4299-8E7F-F3F227EE1282}" destId="{4E7B23AD-FB0C-4F7A-8880-B9E40F62E85C}" srcOrd="2" destOrd="0" presId="urn:microsoft.com/office/officeart/2005/8/layout/venn1"/>
    <dgm:cxn modelId="{5EEA1B08-5B2E-47FA-B524-035B14A662A8}" type="presParOf" srcId="{9540E5F7-9823-4299-8E7F-F3F227EE1282}" destId="{F6E8F395-45CE-4EC2-9331-E870FAA929A8}" srcOrd="3" destOrd="0" presId="urn:microsoft.com/office/officeart/2005/8/layout/venn1"/>
    <dgm:cxn modelId="{D511F4D4-906B-4A79-B617-F658660B6EC0}" type="presParOf" srcId="{9540E5F7-9823-4299-8E7F-F3F227EE1282}" destId="{F9EBB7CF-C375-4A37-8CF0-086657952F26}" srcOrd="4" destOrd="0" presId="urn:microsoft.com/office/officeart/2005/8/layout/venn1"/>
    <dgm:cxn modelId="{26E229DF-1CBD-4804-B39D-68C1B41BEB45}" type="presParOf" srcId="{9540E5F7-9823-4299-8E7F-F3F227EE1282}" destId="{23AEE27C-E841-4955-9184-D46F5314011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3E862-1493-4A91-9CC0-2AFD690562B1}">
      <dsp:nvSpPr>
        <dsp:cNvPr id="0" name=""/>
        <dsp:cNvSpPr/>
      </dsp:nvSpPr>
      <dsp:spPr>
        <a:xfrm>
          <a:off x="2385038" y="0"/>
          <a:ext cx="3775129" cy="1513010"/>
        </a:xfrm>
        <a:prstGeom prst="ellipse">
          <a:avLst/>
        </a:prstGeom>
        <a:solidFill>
          <a:srgbClr val="93CCFF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50" kern="1200" dirty="0">
            <a:solidFill>
              <a:srgbClr val="0065BD"/>
            </a:solidFill>
          </a:endParaRPr>
        </a:p>
      </dsp:txBody>
      <dsp:txXfrm>
        <a:off x="2912195" y="178416"/>
        <a:ext cx="2176651" cy="1156177"/>
      </dsp:txXfrm>
    </dsp:sp>
    <dsp:sp modelId="{31A407A7-81FD-4AE6-A56C-02DC85F0A5F5}">
      <dsp:nvSpPr>
        <dsp:cNvPr id="0" name=""/>
        <dsp:cNvSpPr/>
      </dsp:nvSpPr>
      <dsp:spPr>
        <a:xfrm>
          <a:off x="0" y="0"/>
          <a:ext cx="3818166" cy="1504779"/>
        </a:xfrm>
        <a:prstGeom prst="ellipse">
          <a:avLst/>
        </a:prstGeom>
        <a:solidFill>
          <a:srgbClr val="93CCFF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50" kern="1200" dirty="0">
            <a:solidFill>
              <a:srgbClr val="0065BD"/>
            </a:solidFill>
          </a:endParaRPr>
        </a:p>
      </dsp:txBody>
      <dsp:txXfrm>
        <a:off x="1083533" y="177445"/>
        <a:ext cx="2201465" cy="1149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3E862-1493-4A91-9CC0-2AFD690562B1}">
      <dsp:nvSpPr>
        <dsp:cNvPr id="0" name=""/>
        <dsp:cNvSpPr/>
      </dsp:nvSpPr>
      <dsp:spPr>
        <a:xfrm>
          <a:off x="2385038" y="0"/>
          <a:ext cx="3775129" cy="1513010"/>
        </a:xfrm>
        <a:prstGeom prst="ellipse">
          <a:avLst/>
        </a:prstGeom>
        <a:solidFill>
          <a:srgbClr val="93CCFF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50" kern="1200" dirty="0">
            <a:solidFill>
              <a:srgbClr val="0065BD"/>
            </a:solidFill>
          </a:endParaRPr>
        </a:p>
      </dsp:txBody>
      <dsp:txXfrm>
        <a:off x="2912195" y="178416"/>
        <a:ext cx="2176651" cy="1156177"/>
      </dsp:txXfrm>
    </dsp:sp>
    <dsp:sp modelId="{31A407A7-81FD-4AE6-A56C-02DC85F0A5F5}">
      <dsp:nvSpPr>
        <dsp:cNvPr id="0" name=""/>
        <dsp:cNvSpPr/>
      </dsp:nvSpPr>
      <dsp:spPr>
        <a:xfrm>
          <a:off x="0" y="0"/>
          <a:ext cx="3818166" cy="1504779"/>
        </a:xfrm>
        <a:prstGeom prst="ellipse">
          <a:avLst/>
        </a:prstGeom>
        <a:solidFill>
          <a:srgbClr val="93CCFF">
            <a:alpha val="8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50" kern="1200" dirty="0">
            <a:solidFill>
              <a:srgbClr val="0065BD"/>
            </a:solidFill>
          </a:endParaRPr>
        </a:p>
      </dsp:txBody>
      <dsp:txXfrm>
        <a:off x="1083533" y="177445"/>
        <a:ext cx="2201465" cy="11498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3E862-1493-4A91-9CC0-2AFD690562B1}">
      <dsp:nvSpPr>
        <dsp:cNvPr id="0" name=""/>
        <dsp:cNvSpPr/>
      </dsp:nvSpPr>
      <dsp:spPr>
        <a:xfrm>
          <a:off x="147115" y="80802"/>
          <a:ext cx="3628855" cy="3628855"/>
        </a:xfrm>
        <a:prstGeom prst="ellipse">
          <a:avLst/>
        </a:prstGeom>
        <a:solidFill>
          <a:srgbClr val="93CCFF">
            <a:alpha val="4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Environmental </a:t>
          </a:r>
          <a:r>
            <a:rPr lang="de-DE" sz="2000" b="1" kern="1200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sz="2000" kern="1200" dirty="0">
            <a:solidFill>
              <a:srgbClr val="0065BD"/>
            </a:solidFill>
          </a:endParaRPr>
        </a:p>
      </dsp:txBody>
      <dsp:txXfrm>
        <a:off x="653847" y="508722"/>
        <a:ext cx="2092312" cy="2773015"/>
      </dsp:txXfrm>
    </dsp:sp>
    <dsp:sp modelId="{31A407A7-81FD-4AE6-A56C-02DC85F0A5F5}">
      <dsp:nvSpPr>
        <dsp:cNvPr id="0" name=""/>
        <dsp:cNvSpPr/>
      </dsp:nvSpPr>
      <dsp:spPr>
        <a:xfrm>
          <a:off x="2762506" y="80802"/>
          <a:ext cx="3628855" cy="3628855"/>
        </a:xfrm>
        <a:prstGeom prst="ellipse">
          <a:avLst/>
        </a:prstGeom>
        <a:solidFill>
          <a:srgbClr val="93CC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Ecophysiological </a:t>
          </a:r>
          <a:r>
            <a:rPr lang="de-DE" sz="2000" b="1" kern="1200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sz="2000" kern="1200" dirty="0">
            <a:solidFill>
              <a:srgbClr val="0065BD"/>
            </a:solidFill>
          </a:endParaRPr>
        </a:p>
      </dsp:txBody>
      <dsp:txXfrm>
        <a:off x="3792317" y="508722"/>
        <a:ext cx="2092312" cy="27730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462CC-1CBA-4A54-AF6F-9E06217BDD20}">
      <dsp:nvSpPr>
        <dsp:cNvPr id="0" name=""/>
        <dsp:cNvSpPr/>
      </dsp:nvSpPr>
      <dsp:spPr>
        <a:xfrm>
          <a:off x="2132100" y="47380"/>
          <a:ext cx="2274276" cy="2274276"/>
        </a:xfrm>
        <a:prstGeom prst="ellipse">
          <a:avLst/>
        </a:prstGeom>
        <a:solidFill>
          <a:srgbClr val="93CCFF">
            <a:alpha val="50000"/>
          </a:srgbClr>
        </a:solidFill>
        <a:ln w="28575" cap="flat" cmpd="sng" algn="ctr">
          <a:solidFill>
            <a:srgbClr val="0065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Close-range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remote </a:t>
          </a:r>
          <a:r>
            <a:rPr lang="de-DE" sz="1300" b="1" kern="1200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sensing</a:t>
          </a:r>
          <a:endParaRPr lang="de-DE" sz="1300" b="1" kern="1200" dirty="0">
            <a:solidFill>
              <a:srgbClr val="0065B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35337" y="445379"/>
        <a:ext cx="1667802" cy="1023424"/>
      </dsp:txXfrm>
    </dsp:sp>
    <dsp:sp modelId="{4E7B23AD-FB0C-4F7A-8880-B9E40F62E85C}">
      <dsp:nvSpPr>
        <dsp:cNvPr id="0" name=""/>
        <dsp:cNvSpPr/>
      </dsp:nvSpPr>
      <dsp:spPr>
        <a:xfrm>
          <a:off x="2952735" y="1468803"/>
          <a:ext cx="2274276" cy="2274276"/>
        </a:xfrm>
        <a:prstGeom prst="ellipse">
          <a:avLst/>
        </a:prstGeom>
        <a:solidFill>
          <a:srgbClr val="93CC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Environmental </a:t>
          </a:r>
          <a:r>
            <a:rPr lang="de-DE" sz="1300" b="1" kern="1200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sz="1300" b="1" kern="1200" dirty="0">
            <a:solidFill>
              <a:srgbClr val="0065B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8285" y="2056325"/>
        <a:ext cx="1364565" cy="1250852"/>
      </dsp:txXfrm>
    </dsp:sp>
    <dsp:sp modelId="{F9EBB7CF-C375-4A37-8CF0-086657952F26}">
      <dsp:nvSpPr>
        <dsp:cNvPr id="0" name=""/>
        <dsp:cNvSpPr/>
      </dsp:nvSpPr>
      <dsp:spPr>
        <a:xfrm>
          <a:off x="1311465" y="1468803"/>
          <a:ext cx="2274276" cy="2274276"/>
        </a:xfrm>
        <a:prstGeom prst="ellipse">
          <a:avLst/>
        </a:prstGeom>
        <a:solidFill>
          <a:srgbClr val="93CCFF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b="1" kern="1200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Ecophysiological </a:t>
          </a:r>
          <a:r>
            <a:rPr lang="de-DE" sz="1300" b="1" kern="1200" dirty="0" err="1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rPr>
            <a:t>measurements</a:t>
          </a:r>
          <a:endParaRPr lang="de-DE" sz="1300" b="1" kern="1200" dirty="0">
            <a:solidFill>
              <a:srgbClr val="0065BD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5626" y="2056325"/>
        <a:ext cx="1364565" cy="1250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98896-EF6A-4772-BB60-12789566D83E}" type="datetimeFigureOut">
              <a:rPr lang="de-DE" smtClean="0"/>
              <a:t>14.04.2024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B58E-FD9F-44FE-B702-140C5CB23A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241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B58E-FD9F-44FE-B702-140C5CB23A7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04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B58E-FD9F-44FE-B702-140C5CB23A7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772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B58E-FD9F-44FE-B702-140C5CB23A7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4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Formen und Farben anpassen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B58E-FD9F-44FE-B702-140C5CB23A7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869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B58E-FD9F-44FE-B702-140C5CB23A7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75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Legende überarbeiten, Schriftgrößen</a:t>
            </a:r>
            <a:r>
              <a:rPr lang="de-DE" baseline="0" dirty="0" smtClean="0"/>
              <a:t> anpassen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B58E-FD9F-44FE-B702-140C5CB23A7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192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WP Bewässerungsschwellenwerte anhand von hydraulischen Kurven einzeichnen?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B58E-FD9F-44FE-B702-140C5CB23A7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90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911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84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006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halt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 bwMode="auto">
          <a:xfrm>
            <a:off x="1295400" y="1566357"/>
            <a:ext cx="9912000" cy="39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400"/>
              </a:spcBef>
              <a:buNone/>
              <a:defRPr sz="2550">
                <a:latin typeface="Arial"/>
                <a:ea typeface="Fira Sans"/>
                <a:cs typeface="Arial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 bwMode="auto">
          <a:xfrm>
            <a:off x="1295400" y="823807"/>
            <a:ext cx="9912000" cy="4572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3050" b="1">
                <a:latin typeface="Arial"/>
                <a:ea typeface="Fira Sans"/>
                <a:cs typeface="Arial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326408" y="6243658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3AC7689-1A7B-49E3-B3B5-AC6B870F3DC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21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610600" y="6311899"/>
            <a:ext cx="2743200" cy="36512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26408" y="6243658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3AC7689-1A7B-49E3-B3B5-AC6B870F3DC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6349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62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654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007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8951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5"/>
          <p:cNvSpPr txBox="1">
            <a:spLocks/>
          </p:cNvSpPr>
          <p:nvPr userDrawn="1"/>
        </p:nvSpPr>
        <p:spPr>
          <a:xfrm>
            <a:off x="326408" y="62436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‹Nr.›</a:t>
            </a:fld>
            <a:endParaRPr lang="de-DE" dirty="0">
              <a:solidFill>
                <a:srgbClr val="0065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88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493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8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C7689-1A7B-49E3-B3B5-AC6B870F3D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958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10.png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3.jpg"/><Relationship Id="rId17" Type="http://schemas.openxmlformats.org/officeDocument/2006/relationships/image" Target="../media/image16.png"/><Relationship Id="rId2" Type="http://schemas.openxmlformats.org/officeDocument/2006/relationships/image" Target="../media/image8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Relationship Id="rId1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3.jpg"/><Relationship Id="rId18" Type="http://schemas.openxmlformats.org/officeDocument/2006/relationships/image" Target="../media/image1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0.jpg"/><Relationship Id="rId12" Type="http://schemas.openxmlformats.org/officeDocument/2006/relationships/image" Target="../media/image21.png"/><Relationship Id="rId17" Type="http://schemas.openxmlformats.org/officeDocument/2006/relationships/image" Target="../media/image7.png"/><Relationship Id="rId2" Type="http://schemas.openxmlformats.org/officeDocument/2006/relationships/diagramData" Target="../diagrams/data4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png"/><Relationship Id="rId1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wt.de/en/research/research-profile/forschungsprojekte/projekt/1829-bewasserung-von-forstkulturen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hyperlink" Target="https://www.3sat.de/wissen/nano/230821-sendung-wohin-fuehrt-der-wettlauf-zum-mond-nano-100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2.png"/><Relationship Id="rId17" Type="http://schemas.openxmlformats.org/officeDocument/2006/relationships/image" Target="../media/image10.png"/><Relationship Id="rId2" Type="http://schemas.openxmlformats.org/officeDocument/2006/relationships/image" Target="../media/image8.jpe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3.jp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12761" r="1" b="1254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29731" y="1795196"/>
            <a:ext cx="10177272" cy="4264565"/>
          </a:xfrm>
          <a:prstGeom prst="rect">
            <a:avLst/>
          </a:prstGeom>
          <a:solidFill>
            <a:srgbClr val="0065BD">
              <a:alpha val="70000"/>
            </a:srgb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endParaRPr lang="en-US" sz="2400" b="1" kern="0" dirty="0" smtClean="0">
              <a:solidFill>
                <a:schemeClr val="bg1"/>
              </a:solidFill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en-US" sz="32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Optimizing </a:t>
            </a:r>
            <a:r>
              <a:rPr 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Irrigation Strategies for Mitigating Drought Stress in Reforestation Areas: </a:t>
            </a:r>
            <a:r>
              <a:rPr lang="en-US" sz="32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/>
            </a:r>
            <a:br>
              <a:rPr lang="en-US" sz="32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</a:br>
            <a:r>
              <a:rPr lang="en-US" sz="32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Lessons </a:t>
            </a:r>
            <a:r>
              <a:rPr 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from a Drought Stress </a:t>
            </a:r>
            <a:r>
              <a:rPr lang="en-US" sz="32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Experiment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Leonie Hahn</a:t>
            </a: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Markus Schmidt, Carsten Lorz, Andreas Rothe, </a:t>
            </a: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Anja </a:t>
            </a:r>
            <a:r>
              <a:rPr lang="de-DE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Rammig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Christian </a:t>
            </a:r>
            <a:r>
              <a:rPr lang="de-DE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Zang</a:t>
            </a:r>
            <a:endParaRPr lang="de-DE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EGU24-5802 – 17</a:t>
            </a:r>
            <a:r>
              <a:rPr lang="de-DE" sz="24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2024</a:t>
            </a:r>
            <a:endParaRPr lang="en-US" sz="2400" b="1" u="sng" kern="0" dirty="0" smtClean="0">
              <a:solidFill>
                <a:schemeClr val="bg1"/>
              </a:solidFill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814024" y="-1"/>
            <a:ext cx="4377975" cy="11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"/>
            <a:ext cx="1086392" cy="108639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207003" y="645405"/>
            <a:ext cx="984996" cy="50438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41" y="123547"/>
            <a:ext cx="2662426" cy="3607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/>
          <a:srcRect t="22234" b="20915"/>
          <a:stretch/>
        </p:blipFill>
        <p:spPr>
          <a:xfrm>
            <a:off x="7900848" y="563555"/>
            <a:ext cx="3219332" cy="522905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7"/>
          <a:stretch>
            <a:fillRect/>
          </a:stretch>
        </p:blipFill>
        <p:spPr>
          <a:xfrm>
            <a:off x="11207003" y="123547"/>
            <a:ext cx="925235" cy="4995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2" y="-4388"/>
            <a:ext cx="819598" cy="10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10312" y="488079"/>
            <a:ext cx="1176001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Midday water potential (</a:t>
            </a:r>
            <a:r>
              <a:rPr lang="el-GR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Ψ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midday) vs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. </a:t>
            </a:r>
            <a:endParaRPr lang="en-US" sz="2800" b="1" dirty="0" smtClean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vol.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s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oil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ater content (SWC)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6"/>
          <a:stretch/>
        </p:blipFill>
        <p:spPr>
          <a:xfrm>
            <a:off x="82711" y="1577952"/>
            <a:ext cx="5943600" cy="190422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6845" b="16279"/>
          <a:stretch/>
        </p:blipFill>
        <p:spPr>
          <a:xfrm>
            <a:off x="6200037" y="1577952"/>
            <a:ext cx="5943600" cy="186738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1" b="15565"/>
          <a:stretch/>
        </p:blipFill>
        <p:spPr>
          <a:xfrm>
            <a:off x="82711" y="3845612"/>
            <a:ext cx="5943600" cy="178074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b="16389"/>
          <a:stretch/>
        </p:blipFill>
        <p:spPr>
          <a:xfrm>
            <a:off x="6200037" y="3864890"/>
            <a:ext cx="5943600" cy="1727375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7943240" y="3693875"/>
            <a:ext cx="34986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Abies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308007" y="1473084"/>
            <a:ext cx="37276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eech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Fagus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ylvatica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733625" y="1444482"/>
            <a:ext cx="41023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766934" y="3693875"/>
            <a:ext cx="40357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Pedunculate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Quercus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obur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6240" y="5797132"/>
            <a:ext cx="2637472" cy="438832"/>
          </a:xfrm>
          <a:prstGeom prst="rect">
            <a:avLst/>
          </a:prstGeom>
        </p:spPr>
      </p:pic>
      <p:cxnSp>
        <p:nvCxnSpPr>
          <p:cNvPr id="31" name="Gerade Verbindung mit Pfeil 30"/>
          <p:cNvCxnSpPr/>
          <p:nvPr/>
        </p:nvCxnSpPr>
        <p:spPr>
          <a:xfrm>
            <a:off x="2032110" y="4434840"/>
            <a:ext cx="3472578" cy="905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3985862" y="2433188"/>
            <a:ext cx="1816781" cy="6117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>
            <a:off x="9061704" y="2454130"/>
            <a:ext cx="2688650" cy="3575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9061704" y="4570229"/>
            <a:ext cx="2808916" cy="1583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2032110" y="4389233"/>
            <a:ext cx="3907505" cy="51935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8932782" y="4324778"/>
            <a:ext cx="2817572" cy="6694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3985862" y="2064908"/>
            <a:ext cx="1953753" cy="11476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9061704" y="2162819"/>
            <a:ext cx="2688650" cy="29297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 flipH="1">
            <a:off x="6474352" y="5836386"/>
            <a:ext cx="16394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4646" y="5826415"/>
            <a:ext cx="705072" cy="36037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757154" y="5824541"/>
            <a:ext cx="11030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10</a:t>
            </a:fld>
            <a:endParaRPr lang="de-DE" dirty="0">
              <a:solidFill>
                <a:srgbClr val="0065BD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3007460" y="5432862"/>
            <a:ext cx="16392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3011649" y="3266947"/>
            <a:ext cx="16392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sp>
        <p:nvSpPr>
          <p:cNvPr id="6" name="Rechteck 5"/>
          <p:cNvSpPr/>
          <p:nvPr/>
        </p:nvSpPr>
        <p:spPr>
          <a:xfrm>
            <a:off x="2714320" y="3294404"/>
            <a:ext cx="355288" cy="4058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/>
          <p:cNvSpPr txBox="1"/>
          <p:nvPr/>
        </p:nvSpPr>
        <p:spPr>
          <a:xfrm>
            <a:off x="8697431" y="3262682"/>
            <a:ext cx="16392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8697431" y="5426790"/>
            <a:ext cx="16392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5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8144" y="1486401"/>
            <a:ext cx="5215019" cy="474212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8348177" y="5889967"/>
            <a:ext cx="23994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err="1" smtClean="0"/>
              <a:t>Delzon</a:t>
            </a:r>
            <a:r>
              <a:rPr lang="en-US" sz="1600" dirty="0" smtClean="0"/>
              <a:t> &amp; </a:t>
            </a:r>
            <a:r>
              <a:rPr lang="en-US" sz="1600" dirty="0" err="1" smtClean="0"/>
              <a:t>Cochard</a:t>
            </a:r>
            <a:r>
              <a:rPr lang="en-US" sz="1600" dirty="0" smtClean="0"/>
              <a:t> 2014)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43520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Decreasing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xylem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pressure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leads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to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higher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</a:p>
          <a:p>
            <a:pPr algn="ctr"/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mortality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during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drought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11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392324" y="660061"/>
            <a:ext cx="93326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 stem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iameters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9720072" y="3707227"/>
            <a:ext cx="35280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0167141" y="3391968"/>
            <a:ext cx="1583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2597177" y="1296422"/>
            <a:ext cx="6922907" cy="4775868"/>
            <a:chOff x="1950358" y="1324767"/>
            <a:chExt cx="6922907" cy="4775868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950358" y="1324767"/>
              <a:ext cx="6874666" cy="4775868"/>
              <a:chOff x="1950360" y="1954159"/>
              <a:chExt cx="6874666" cy="4775868"/>
            </a:xfrm>
          </p:grpSpPr>
          <p:pic>
            <p:nvPicPr>
              <p:cNvPr id="9" name="Inhaltsplatzhalter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332"/>
              <a:stretch/>
            </p:blipFill>
            <p:spPr>
              <a:xfrm>
                <a:off x="1950360" y="1954159"/>
                <a:ext cx="6874666" cy="4775868"/>
              </a:xfrm>
              <a:prstGeom prst="rect">
                <a:avLst/>
              </a:prstGeom>
            </p:spPr>
          </p:pic>
          <p:sp>
            <p:nvSpPr>
              <p:cNvPr id="12" name="Rechteck 11"/>
              <p:cNvSpPr/>
              <p:nvPr/>
            </p:nvSpPr>
            <p:spPr>
              <a:xfrm>
                <a:off x="3210530" y="1954159"/>
                <a:ext cx="4566176" cy="259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 rot="5400000">
              <a:off x="8223003" y="3085310"/>
              <a:ext cx="900413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Douglas </a:t>
              </a:r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ir</a:t>
              </a:r>
              <a:endParaRPr lang="de-DE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 rot="5400000">
              <a:off x="8220653" y="5039355"/>
              <a:ext cx="905113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Silver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fir</a:t>
              </a:r>
              <a:endParaRPr lang="de-DE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 rot="5400000">
              <a:off x="8222129" y="2108179"/>
              <a:ext cx="902162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European </a:t>
              </a:r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eech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5400000">
              <a:off x="8222759" y="4056852"/>
              <a:ext cx="900901" cy="40011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Pedun-culate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ak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516371" y="1611256"/>
              <a:ext cx="2941675" cy="246221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Dried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524391" y="1625432"/>
              <a:ext cx="2941675" cy="246221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Watered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12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2"/>
          <a:stretch/>
        </p:blipFill>
        <p:spPr>
          <a:xfrm>
            <a:off x="1729652" y="1417855"/>
            <a:ext cx="7201625" cy="4738023"/>
          </a:xfrm>
        </p:spPr>
      </p:pic>
      <p:sp>
        <p:nvSpPr>
          <p:cNvPr id="6" name="Textfeld 5"/>
          <p:cNvSpPr txBox="1"/>
          <p:nvPr/>
        </p:nvSpPr>
        <p:spPr>
          <a:xfrm>
            <a:off x="815467" y="714500"/>
            <a:ext cx="1056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Daily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amplitudes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of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stem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diameter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(TSD)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changes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361590" y="1310363"/>
            <a:ext cx="4407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 rot="16200000" flipH="1">
            <a:off x="-159562" y="3617589"/>
            <a:ext cx="38808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Daily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amplitudes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TSD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 [µm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 flipH="1">
            <a:off x="5330463" y="5930590"/>
            <a:ext cx="7685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33AC7689-1A7B-49E3-B3B5-AC6B870F3DC4}" type="slidenum">
              <a:rPr lang="de-DE" smtClean="0">
                <a:solidFill>
                  <a:srgbClr val="0065BD"/>
                </a:solidFill>
              </a:rPr>
              <a:pPr algn="l"/>
              <a:t>13</a:t>
            </a:fld>
            <a:endParaRPr lang="de-DE" dirty="0">
              <a:solidFill>
                <a:srgbClr val="0065BD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9054690" y="2937920"/>
            <a:ext cx="18158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9129315" y="3617241"/>
            <a:ext cx="548640" cy="646853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10515228" y="3765400"/>
            <a:ext cx="12607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Gerader Verbinder 33"/>
          <p:cNvCxnSpPr>
            <a:endCxn id="32" idx="3"/>
          </p:cNvCxnSpPr>
          <p:nvPr/>
        </p:nvCxnSpPr>
        <p:spPr>
          <a:xfrm flipV="1">
            <a:off x="9129315" y="3940668"/>
            <a:ext cx="548640" cy="427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9878478" y="3617241"/>
            <a:ext cx="548640" cy="649224"/>
          </a:xfrm>
          <a:prstGeom prst="rect">
            <a:avLst/>
          </a:prstGeom>
          <a:solidFill>
            <a:srgbClr val="B3B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rader Verbinder 35"/>
          <p:cNvCxnSpPr>
            <a:stCxn id="35" idx="1"/>
            <a:endCxn id="35" idx="3"/>
          </p:cNvCxnSpPr>
          <p:nvPr/>
        </p:nvCxnSpPr>
        <p:spPr>
          <a:xfrm>
            <a:off x="9878478" y="3941853"/>
            <a:ext cx="548640" cy="0"/>
          </a:xfrm>
          <a:prstGeom prst="line">
            <a:avLst/>
          </a:prstGeom>
          <a:ln w="34925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/>
          <p:cNvSpPr txBox="1"/>
          <p:nvPr/>
        </p:nvSpPr>
        <p:spPr>
          <a:xfrm>
            <a:off x="10514066" y="3434297"/>
            <a:ext cx="12607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aily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de-DE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10514065" y="4105650"/>
            <a:ext cx="12607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</a:t>
            </a:r>
            <a:endParaRPr lang="de-DE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9691032" y="3185961"/>
            <a:ext cx="1178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rgbClr val="030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b="1" dirty="0">
              <a:solidFill>
                <a:srgbClr val="030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feld 20"/>
          <p:cNvSpPr txBox="1"/>
          <p:nvPr/>
        </p:nvSpPr>
        <p:spPr>
          <a:xfrm>
            <a:off x="8657707" y="2000845"/>
            <a:ext cx="111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048716" y="2279879"/>
            <a:ext cx="5989320" cy="3895344"/>
            <a:chOff x="683804" y="3146168"/>
            <a:chExt cx="4881317" cy="2861405"/>
          </a:xfrm>
        </p:grpSpPr>
        <p:pic>
          <p:nvPicPr>
            <p:cNvPr id="24" name="Grafik 23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04" y="3146168"/>
              <a:ext cx="4881317" cy="2861405"/>
            </a:xfrm>
            <a:prstGeom prst="rect">
              <a:avLst/>
            </a:prstGeom>
          </p:spPr>
        </p:pic>
        <p:sp>
          <p:nvSpPr>
            <p:cNvPr id="33" name="Textfeld 32"/>
            <p:cNvSpPr txBox="1"/>
            <p:nvPr/>
          </p:nvSpPr>
          <p:spPr>
            <a:xfrm>
              <a:off x="4566560" y="3698716"/>
              <a:ext cx="970519" cy="248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D15 W</a:t>
              </a:r>
            </a:p>
          </p:txBody>
        </p:sp>
        <p:sp>
          <p:nvSpPr>
            <p:cNvPr id="26" name="Rechteck 25"/>
            <p:cNvSpPr/>
            <p:nvPr/>
          </p:nvSpPr>
          <p:spPr>
            <a:xfrm>
              <a:off x="1051614" y="3547521"/>
              <a:ext cx="3382596" cy="610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GRO-</a:t>
              </a:r>
              <a:r>
                <a:rPr lang="de-DE" sz="1600" dirty="0" err="1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curve</a:t>
              </a:r>
              <a:r>
                <a:rPr lang="de-DE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(=irreversible </a:t>
              </a:r>
              <a:r>
                <a:rPr lang="de-DE" sz="1600" dirty="0" err="1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stem</a:t>
              </a:r>
              <a:r>
                <a:rPr lang="de-DE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expansion</a:t>
              </a:r>
              <a:r>
                <a:rPr lang="de-DE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when </a:t>
              </a:r>
              <a:r>
                <a:rPr lang="en-US" sz="1600" dirty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current reading is </a:t>
              </a:r>
              <a:r>
                <a:rPr lang="en-US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 </a:t>
              </a:r>
            </a:p>
            <a:p>
              <a:r>
                <a:rPr lang="en-US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 </a:t>
              </a:r>
              <a:r>
                <a:rPr lang="en-US" sz="1600" dirty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previous maxima</a:t>
              </a:r>
              <a:r>
                <a:rPr lang="de-DE" sz="1600" dirty="0" smtClean="0">
                  <a:solidFill>
                    <a:srgbClr val="64A1C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endParaRPr lang="de-DE" sz="1600" dirty="0">
                <a:solidFill>
                  <a:srgbClr val="64A1C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>
              <a:off x="1783064" y="4102862"/>
              <a:ext cx="88923" cy="241590"/>
            </a:xfrm>
            <a:prstGeom prst="straightConnector1">
              <a:avLst/>
            </a:prstGeom>
            <a:ln>
              <a:solidFill>
                <a:srgbClr val="64A1C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feld 34"/>
          <p:cNvSpPr txBox="1"/>
          <p:nvPr/>
        </p:nvSpPr>
        <p:spPr>
          <a:xfrm rot="16200000">
            <a:off x="11307533" y="4967953"/>
            <a:ext cx="14472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TWD [µm]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90405" y="513775"/>
            <a:ext cx="9674395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 stem size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v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ariations, GRO-curves and tree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ater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eficit (TWD) from </a:t>
            </a:r>
            <a:r>
              <a:rPr lang="en-US" sz="2800" b="1" i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DendRoAnalyst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(R) according to zero-growth approach </a:t>
            </a:r>
            <a:r>
              <a:rPr lang="en-US" sz="16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(</a:t>
            </a:r>
            <a:r>
              <a:rPr lang="en-US" sz="16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Aryal</a:t>
            </a:r>
            <a:r>
              <a:rPr lang="en-US" sz="16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et al. 2020, </a:t>
            </a:r>
            <a:r>
              <a:rPr lang="en-US" sz="16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Zweifel</a:t>
            </a:r>
            <a:r>
              <a:rPr lang="en-US" sz="16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et al. 2005; 2006; 2016) </a:t>
            </a:r>
            <a:endParaRPr lang="de-DE" sz="32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-3152" y="2003654"/>
            <a:ext cx="6311384" cy="4177424"/>
            <a:chOff x="5958328" y="2023918"/>
            <a:chExt cx="6311384" cy="4177424"/>
          </a:xfrm>
        </p:grpSpPr>
        <p:sp>
          <p:nvSpPr>
            <p:cNvPr id="22" name="Textfeld 21"/>
            <p:cNvSpPr txBox="1"/>
            <p:nvPr/>
          </p:nvSpPr>
          <p:spPr>
            <a:xfrm>
              <a:off x="8624923" y="2023918"/>
              <a:ext cx="1117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Dried</a:t>
              </a:r>
              <a:endParaRPr lang="de-D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6105335" y="2301920"/>
              <a:ext cx="5987214" cy="3899422"/>
              <a:chOff x="6887251" y="3096456"/>
              <a:chExt cx="4828900" cy="2907792"/>
            </a:xfrm>
          </p:grpSpPr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7251" y="3096456"/>
                <a:ext cx="4828900" cy="2907792"/>
              </a:xfrm>
              <a:prstGeom prst="rect">
                <a:avLst/>
              </a:prstGeom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10816224" y="3656049"/>
                <a:ext cx="834353" cy="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D7 D</a:t>
                </a:r>
              </a:p>
            </p:txBody>
          </p:sp>
          <p:sp>
            <p:nvSpPr>
              <p:cNvPr id="25" name="Rechteck 24"/>
              <p:cNvSpPr/>
              <p:nvPr/>
            </p:nvSpPr>
            <p:spPr>
              <a:xfrm>
                <a:off x="8610253" y="4059108"/>
                <a:ext cx="1519391" cy="252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stem</a:t>
                </a:r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size</a:t>
                </a:r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variation</a:t>
                </a:r>
                <a:endParaRPr lang="de-DE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Gerade Verbindung mit Pfeil 26"/>
              <p:cNvCxnSpPr/>
              <p:nvPr/>
            </p:nvCxnSpPr>
            <p:spPr>
              <a:xfrm flipH="1" flipV="1">
                <a:off x="9198543" y="3812401"/>
                <a:ext cx="139328" cy="25391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eck 28"/>
              <p:cNvSpPr/>
              <p:nvPr/>
            </p:nvSpPr>
            <p:spPr>
              <a:xfrm>
                <a:off x="7151024" y="4960864"/>
                <a:ext cx="3022129" cy="6196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TWD (=reversible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stem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shrinkage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expansion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when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sz="1600" dirty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reading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de-DE" sz="1600" dirty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less</a:t>
                </a:r>
                <a:r>
                  <a:rPr lang="de-DE" sz="1600" dirty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de-DE" sz="1600" dirty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previous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600" dirty="0" err="1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maxima</a:t>
                </a:r>
                <a:r>
                  <a:rPr lang="de-DE" sz="1600" dirty="0" smtClean="0">
                    <a:solidFill>
                      <a:srgbClr val="F03B2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de-DE" sz="1600" dirty="0">
                  <a:solidFill>
                    <a:srgbClr val="F03B2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Gerade Verbindung mit Pfeil 29"/>
              <p:cNvCxnSpPr/>
              <p:nvPr/>
            </p:nvCxnSpPr>
            <p:spPr>
              <a:xfrm flipV="1">
                <a:off x="7681109" y="4774363"/>
                <a:ext cx="417176" cy="186501"/>
              </a:xfrm>
              <a:prstGeom prst="straightConnector1">
                <a:avLst/>
              </a:prstGeom>
              <a:ln>
                <a:solidFill>
                  <a:srgbClr val="F03B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feld 22"/>
            <p:cNvSpPr txBox="1"/>
            <p:nvPr/>
          </p:nvSpPr>
          <p:spPr>
            <a:xfrm rot="16200000">
              <a:off x="4847985" y="3269441"/>
              <a:ext cx="25592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Stem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size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variation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µm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 rot="16200000">
              <a:off x="11494254" y="5105654"/>
              <a:ext cx="121236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TWD [µm]</a:t>
              </a:r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2632169" y="5973630"/>
            <a:ext cx="14080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Year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8573607" y="5966911"/>
            <a:ext cx="1455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Year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4076439" y="1769503"/>
            <a:ext cx="4102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4822190" y="3320406"/>
            <a:ext cx="25262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µm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14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feld 31"/>
          <p:cNvSpPr txBox="1"/>
          <p:nvPr/>
        </p:nvSpPr>
        <p:spPr>
          <a:xfrm>
            <a:off x="6250778" y="3484605"/>
            <a:ext cx="7891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de-DE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250778" y="3172843"/>
            <a:ext cx="7891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661786" y="2530626"/>
            <a:ext cx="10892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rgbClr val="030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b="1" dirty="0">
              <a:solidFill>
                <a:srgbClr val="030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273412" y="3026377"/>
            <a:ext cx="362070" cy="631223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r="12930"/>
          <a:stretch/>
        </p:blipFill>
        <p:spPr>
          <a:xfrm>
            <a:off x="6857784" y="1822909"/>
            <a:ext cx="4916417" cy="304009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6" r="12845"/>
          <a:stretch/>
        </p:blipFill>
        <p:spPr>
          <a:xfrm>
            <a:off x="231384" y="1822360"/>
            <a:ext cx="4913826" cy="30406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15467" y="714500"/>
            <a:ext cx="1056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deficit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(TWD)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as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an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indicator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for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drought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stress</a:t>
            </a:r>
          </a:p>
        </p:txBody>
      </p:sp>
      <p:sp>
        <p:nvSpPr>
          <p:cNvPr id="7" name="Rechteck 6"/>
          <p:cNvSpPr/>
          <p:nvPr/>
        </p:nvSpPr>
        <p:spPr>
          <a:xfrm>
            <a:off x="650332" y="5062801"/>
            <a:ext cx="53244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Minimum TWD </a:t>
            </a:r>
            <a:endParaRPr lang="de-DE" u="sng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Reflects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stress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ontrolled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moisture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(Salomón et al., 2022)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39887" y="4597061"/>
            <a:ext cx="49204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Maximum TWD </a:t>
            </a:r>
            <a:endParaRPr lang="de-DE" u="sng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Linked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diurnal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stress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fluctuations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transpiration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atmosph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(Salomón et al., 2022)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179405" y="1509535"/>
            <a:ext cx="175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Minimum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877963" y="1516131"/>
            <a:ext cx="176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Maximum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4044837" y="1226450"/>
            <a:ext cx="4102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5273412" y="3338336"/>
            <a:ext cx="36207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5793956" y="3026377"/>
            <a:ext cx="361721" cy="631579"/>
          </a:xfrm>
          <a:prstGeom prst="rect">
            <a:avLst/>
          </a:prstGeom>
          <a:solidFill>
            <a:srgbClr val="B3B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15</a:t>
            </a:fld>
            <a:endParaRPr lang="de-DE" dirty="0">
              <a:solidFill>
                <a:srgbClr val="0065BD"/>
              </a:solidFill>
            </a:endParaRPr>
          </a:p>
        </p:txBody>
      </p:sp>
      <p:cxnSp>
        <p:nvCxnSpPr>
          <p:cNvPr id="24" name="Gerader Verbinder 23"/>
          <p:cNvCxnSpPr>
            <a:stCxn id="28" idx="1"/>
            <a:endCxn id="28" idx="3"/>
          </p:cNvCxnSpPr>
          <p:nvPr/>
        </p:nvCxnSpPr>
        <p:spPr>
          <a:xfrm>
            <a:off x="5793956" y="3342167"/>
            <a:ext cx="361721" cy="0"/>
          </a:xfrm>
          <a:prstGeom prst="line">
            <a:avLst/>
          </a:prstGeom>
          <a:ln w="25400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6266043" y="2839286"/>
            <a:ext cx="660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5058504" y="2282170"/>
            <a:ext cx="822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815467" y="714500"/>
            <a:ext cx="1056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elative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deficit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(TWD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)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4044837" y="1220709"/>
            <a:ext cx="4102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 r="11801"/>
          <a:stretch/>
        </p:blipFill>
        <p:spPr>
          <a:xfrm>
            <a:off x="815467" y="1749553"/>
            <a:ext cx="6882069" cy="4242938"/>
          </a:xfrm>
          <a:prstGeom prst="rect">
            <a:avLst/>
          </a:prstGeom>
        </p:spPr>
      </p:pic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16</a:t>
            </a:fld>
            <a:endParaRPr lang="de-DE" dirty="0">
              <a:solidFill>
                <a:srgbClr val="0065BD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959835" y="1994685"/>
            <a:ext cx="18158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8596758" y="2211109"/>
            <a:ext cx="1178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rgbClr val="030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b="1" dirty="0">
              <a:solidFill>
                <a:srgbClr val="030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8035041" y="2660677"/>
            <a:ext cx="548640" cy="646853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9375234" y="2808836"/>
            <a:ext cx="12607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Gerader Verbinder 33"/>
          <p:cNvCxnSpPr>
            <a:endCxn id="32" idx="3"/>
          </p:cNvCxnSpPr>
          <p:nvPr/>
        </p:nvCxnSpPr>
        <p:spPr>
          <a:xfrm flipV="1">
            <a:off x="8035041" y="2984104"/>
            <a:ext cx="548640" cy="42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/>
          <p:cNvSpPr/>
          <p:nvPr/>
        </p:nvSpPr>
        <p:spPr>
          <a:xfrm>
            <a:off x="8738484" y="2660677"/>
            <a:ext cx="548640" cy="649224"/>
          </a:xfrm>
          <a:prstGeom prst="rect">
            <a:avLst/>
          </a:prstGeom>
          <a:solidFill>
            <a:srgbClr val="B3B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rader Verbinder 35"/>
          <p:cNvCxnSpPr>
            <a:stCxn id="35" idx="1"/>
            <a:endCxn id="35" idx="3"/>
          </p:cNvCxnSpPr>
          <p:nvPr/>
        </p:nvCxnSpPr>
        <p:spPr>
          <a:xfrm>
            <a:off x="8738484" y="2985289"/>
            <a:ext cx="548640" cy="0"/>
          </a:xfrm>
          <a:prstGeom prst="line">
            <a:avLst/>
          </a:prstGeom>
          <a:ln w="19050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9374072" y="2496021"/>
            <a:ext cx="12607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aily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endParaRPr lang="de-DE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9374071" y="3149086"/>
            <a:ext cx="12607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</a:t>
            </a:r>
            <a:endParaRPr lang="de-DE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7682148" y="4151557"/>
            <a:ext cx="46446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TWD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TWD</a:t>
            </a:r>
            <a:r>
              <a:rPr lang="de-DE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TWD</a:t>
            </a:r>
            <a:r>
              <a:rPr lang="de-DE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de-DE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ouglas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TWD</a:t>
            </a:r>
            <a:r>
              <a:rPr lang="de-D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seasonal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lang="de-DE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1586 µm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9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634838" y="316101"/>
            <a:ext cx="1096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Prediction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of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deficit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(TWD)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from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potential (</a:t>
            </a:r>
            <a:r>
              <a:rPr lang="el-GR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Ψ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) </a:t>
            </a:r>
            <a:b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</a:b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with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logistic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regression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16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(Dietrich </a:t>
            </a:r>
            <a:r>
              <a:rPr lang="de-DE" sz="16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et al. 2018</a:t>
            </a:r>
            <a:r>
              <a:rPr lang="de-DE" sz="16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)</a:t>
            </a:r>
            <a:endParaRPr lang="de-DE" sz="32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665266" y="1454327"/>
            <a:ext cx="186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Rel. min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3352375" y="1261655"/>
            <a:ext cx="4102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17</a:t>
            </a:fld>
            <a:endParaRPr lang="de-DE" dirty="0">
              <a:solidFill>
                <a:srgbClr val="0065BD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12908" y="1457036"/>
            <a:ext cx="175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Rel.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809116" y="2757738"/>
            <a:ext cx="2365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(TWD &amp; 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9999963" y="3481649"/>
            <a:ext cx="178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atered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9988617" y="3277805"/>
            <a:ext cx="178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9837928" y="4102155"/>
            <a:ext cx="2399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Logistically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TWD 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0082545" y="5166057"/>
            <a:ext cx="178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atered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Gleichschenkliges Dreieck 38"/>
          <p:cNvSpPr/>
          <p:nvPr/>
        </p:nvSpPr>
        <p:spPr>
          <a:xfrm>
            <a:off x="9887381" y="3578049"/>
            <a:ext cx="92032" cy="82802"/>
          </a:xfrm>
          <a:prstGeom prst="triangle">
            <a:avLst/>
          </a:prstGeom>
          <a:solidFill>
            <a:srgbClr val="0303FF"/>
          </a:solidFill>
          <a:ln>
            <a:solidFill>
              <a:srgbClr val="030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Ellipse 39"/>
          <p:cNvSpPr/>
          <p:nvPr/>
        </p:nvSpPr>
        <p:spPr>
          <a:xfrm flipV="1">
            <a:off x="9901393" y="3376741"/>
            <a:ext cx="64008" cy="64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Gleichschenkliges Dreieck 40"/>
          <p:cNvSpPr/>
          <p:nvPr/>
        </p:nvSpPr>
        <p:spPr>
          <a:xfrm>
            <a:off x="9921943" y="5313591"/>
            <a:ext cx="92032" cy="82802"/>
          </a:xfrm>
          <a:prstGeom prst="triangle">
            <a:avLst/>
          </a:prstGeom>
          <a:solidFill>
            <a:srgbClr val="B3B3FF"/>
          </a:solidFill>
          <a:ln>
            <a:solidFill>
              <a:srgbClr val="B3B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>
          <a:xfrm flipV="1">
            <a:off x="9935955" y="5112283"/>
            <a:ext cx="64008" cy="64008"/>
          </a:xfrm>
          <a:prstGeom prst="ellipse">
            <a:avLst/>
          </a:prstGeom>
          <a:solidFill>
            <a:srgbClr val="FFB3B3"/>
          </a:solidFill>
          <a:ln w="635">
            <a:solidFill>
              <a:srgbClr val="FFB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/>
          <p:cNvSpPr txBox="1"/>
          <p:nvPr/>
        </p:nvSpPr>
        <p:spPr>
          <a:xfrm>
            <a:off x="10076127" y="4960067"/>
            <a:ext cx="178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Gerader Verbinder 51"/>
          <p:cNvCxnSpPr/>
          <p:nvPr/>
        </p:nvCxnSpPr>
        <p:spPr>
          <a:xfrm flipV="1">
            <a:off x="9921944" y="2097434"/>
            <a:ext cx="308855" cy="45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V="1">
            <a:off x="9921943" y="2379386"/>
            <a:ext cx="308855" cy="4549"/>
          </a:xfrm>
          <a:prstGeom prst="line">
            <a:avLst/>
          </a:prstGeom>
          <a:ln w="19050">
            <a:solidFill>
              <a:srgbClr val="8686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10252980" y="2222598"/>
            <a:ext cx="2022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Linear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10230798" y="1902624"/>
            <a:ext cx="2022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4524145" y="2436861"/>
            <a:ext cx="1326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/>
                <a:ea typeface="Fira Sans"/>
                <a:cs typeface="Arial"/>
              </a:rPr>
              <a:t>Ψ</a:t>
            </a:r>
            <a:r>
              <a:rPr lang="en-US" sz="2400" baseline="-25000" dirty="0" smtClean="0">
                <a:latin typeface="Arial"/>
                <a:ea typeface="Fira Sans"/>
                <a:cs typeface="Arial"/>
              </a:rPr>
              <a:t>pre-dawn</a:t>
            </a:r>
            <a:endParaRPr lang="de-DE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4612666" y="4708104"/>
            <a:ext cx="121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/>
                <a:ea typeface="Fira Sans"/>
                <a:cs typeface="Arial"/>
              </a:rPr>
              <a:t>Ψ</a:t>
            </a:r>
            <a:r>
              <a:rPr lang="de-DE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midday</a:t>
            </a:r>
            <a:endParaRPr lang="de-DE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 r="12026"/>
          <a:stretch/>
        </p:blipFill>
        <p:spPr>
          <a:xfrm>
            <a:off x="6091363" y="4074921"/>
            <a:ext cx="3657600" cy="2246240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r="11610"/>
          <a:stretch/>
        </p:blipFill>
        <p:spPr>
          <a:xfrm>
            <a:off x="576252" y="4073241"/>
            <a:ext cx="3657600" cy="2247920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12051"/>
          <a:stretch/>
        </p:blipFill>
        <p:spPr>
          <a:xfrm>
            <a:off x="551410" y="1777806"/>
            <a:ext cx="3657600" cy="2244600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" r="12108"/>
          <a:stretch/>
        </p:blipFill>
        <p:spPr>
          <a:xfrm>
            <a:off x="6091363" y="1782363"/>
            <a:ext cx="3657600" cy="224776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7"/>
          <a:stretch/>
        </p:blipFill>
        <p:spPr>
          <a:xfrm>
            <a:off x="6702237" y="3870183"/>
            <a:ext cx="3608245" cy="238944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72937" y="248088"/>
            <a:ext cx="10561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Goodness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of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fit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for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prediction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of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deficit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(TWD)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from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potential (</a:t>
            </a:r>
            <a:r>
              <a:rPr lang="el-GR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Ψ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)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with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logistic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regression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887417" y="2466971"/>
            <a:ext cx="1326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/>
                <a:ea typeface="Fira Sans"/>
                <a:cs typeface="Arial"/>
              </a:rPr>
              <a:t>Ψ</a:t>
            </a:r>
            <a:r>
              <a:rPr lang="en-US" sz="2400" baseline="-25000" dirty="0" smtClean="0">
                <a:latin typeface="Arial"/>
                <a:ea typeface="Fira Sans"/>
                <a:cs typeface="Arial"/>
              </a:rPr>
              <a:t>pre-dawn</a:t>
            </a:r>
            <a:endParaRPr lang="de-DE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944125" y="4844035"/>
            <a:ext cx="1212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/>
                <a:ea typeface="Fira Sans"/>
                <a:cs typeface="Arial"/>
              </a:rPr>
              <a:t>Ψ</a:t>
            </a:r>
            <a:r>
              <a:rPr lang="de-DE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midday</a:t>
            </a:r>
            <a:endParaRPr lang="de-DE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091609" y="1245176"/>
            <a:ext cx="3572540" cy="315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/>
          <p:cNvSpPr/>
          <p:nvPr/>
        </p:nvSpPr>
        <p:spPr>
          <a:xfrm>
            <a:off x="1027104" y="3822994"/>
            <a:ext cx="3572540" cy="315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7878725" y="3791823"/>
            <a:ext cx="3572540" cy="315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7787864" y="1234121"/>
            <a:ext cx="3572540" cy="315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8726155" y="1202040"/>
            <a:ext cx="139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Max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555410" y="1196740"/>
            <a:ext cx="42324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763879" y="1223804"/>
            <a:ext cx="3572540" cy="315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18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6"/>
          <a:stretch/>
        </p:blipFill>
        <p:spPr>
          <a:xfrm>
            <a:off x="911716" y="1514238"/>
            <a:ext cx="3607708" cy="237744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4"/>
          <a:stretch/>
        </p:blipFill>
        <p:spPr>
          <a:xfrm>
            <a:off x="6704672" y="1514264"/>
            <a:ext cx="3605810" cy="237744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0"/>
          <a:stretch/>
        </p:blipFill>
        <p:spPr>
          <a:xfrm>
            <a:off x="922609" y="3882092"/>
            <a:ext cx="3607994" cy="2377440"/>
          </a:xfrm>
          <a:prstGeom prst="rect">
            <a:avLst/>
          </a:prstGeom>
        </p:spPr>
      </p:pic>
      <p:sp>
        <p:nvSpPr>
          <p:cNvPr id="33" name="Rechteck 32"/>
          <p:cNvSpPr/>
          <p:nvPr/>
        </p:nvSpPr>
        <p:spPr>
          <a:xfrm>
            <a:off x="1234440" y="1514238"/>
            <a:ext cx="3547872" cy="296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6952329" y="3873491"/>
            <a:ext cx="3547872" cy="296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/>
          <p:cNvSpPr/>
          <p:nvPr/>
        </p:nvSpPr>
        <p:spPr>
          <a:xfrm>
            <a:off x="7022465" y="1493323"/>
            <a:ext cx="3547872" cy="296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1287998" y="3864363"/>
            <a:ext cx="3547872" cy="2962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187600" y="1456794"/>
            <a:ext cx="136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Min.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084366" y="1472322"/>
            <a:ext cx="128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Max.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4604" y="3440359"/>
            <a:ext cx="1114030" cy="864217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10841942" y="3984310"/>
            <a:ext cx="10582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0500201" y="3372240"/>
            <a:ext cx="13793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0841942" y="3691740"/>
            <a:ext cx="7182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1670635" y="887228"/>
            <a:ext cx="134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Min.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72895" y="249647"/>
            <a:ext cx="10961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Determination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of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irrigation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thresholds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with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logistic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regression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9857808" y="3531963"/>
            <a:ext cx="22834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 </a:t>
            </a:r>
            <a:r>
              <a:rPr lang="de-DE" sz="1600" b="1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r>
              <a:rPr lang="de-DE" sz="1600" b="1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  <a:p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TWD,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1600" dirty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xylem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conductivity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de-DE" sz="1600" dirty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endParaRPr lang="de-DE" sz="1600" dirty="0" smtClean="0">
              <a:solidFill>
                <a:srgbClr val="FF92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Douglas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(=-2.5 MPa)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600" dirty="0" err="1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Czajkowsi</a:t>
            </a:r>
            <a:r>
              <a:rPr lang="de-DE" sz="1600" dirty="0" smtClean="0">
                <a:solidFill>
                  <a:srgbClr val="FF9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2009</a:t>
            </a:r>
            <a:endParaRPr lang="de-DE" sz="1600" dirty="0">
              <a:solidFill>
                <a:srgbClr val="FF92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3207193" y="855245"/>
            <a:ext cx="41023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19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0035" y="2504978"/>
            <a:ext cx="1114030" cy="86421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1" r="11665"/>
          <a:stretch/>
        </p:blipFill>
        <p:spPr>
          <a:xfrm>
            <a:off x="307719" y="1258187"/>
            <a:ext cx="3796352" cy="233338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r="11708"/>
          <a:stretch/>
        </p:blipFill>
        <p:spPr>
          <a:xfrm>
            <a:off x="309543" y="3745493"/>
            <a:ext cx="3794528" cy="2329387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 r="11832"/>
          <a:stretch/>
        </p:blipFill>
        <p:spPr>
          <a:xfrm>
            <a:off x="5977035" y="1280484"/>
            <a:ext cx="3789139" cy="2333326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331420" y="886509"/>
            <a:ext cx="139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Max. TWD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0447373" y="3048929"/>
            <a:ext cx="10582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0105632" y="2436859"/>
            <a:ext cx="13793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10447373" y="2756359"/>
            <a:ext cx="7182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374902" y="2194045"/>
            <a:ext cx="1326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/>
                <a:ea typeface="Fira Sans"/>
                <a:cs typeface="Arial"/>
              </a:rPr>
              <a:t>Ψ</a:t>
            </a:r>
            <a:r>
              <a:rPr lang="en-US" sz="2400" baseline="-25000" dirty="0" smtClean="0">
                <a:latin typeface="Arial"/>
                <a:ea typeface="Fira Sans"/>
                <a:cs typeface="Arial"/>
              </a:rPr>
              <a:t>pre-dawn</a:t>
            </a:r>
            <a:endParaRPr lang="de-DE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4374902" y="4422601"/>
            <a:ext cx="1326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Arial"/>
                <a:ea typeface="Fira Sans"/>
                <a:cs typeface="Arial"/>
              </a:rPr>
              <a:t>Ψ</a:t>
            </a:r>
            <a:r>
              <a:rPr lang="en-US" sz="2400" baseline="-25000" dirty="0" smtClean="0">
                <a:latin typeface="Arial"/>
                <a:ea typeface="Fira Sans"/>
                <a:cs typeface="Arial"/>
              </a:rPr>
              <a:t>midday</a:t>
            </a:r>
            <a:endParaRPr lang="de-DE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897880" y="3669716"/>
            <a:ext cx="3923247" cy="2493339"/>
          </a:xfrm>
          <a:prstGeom prst="rect">
            <a:avLst/>
          </a:prstGeom>
          <a:noFill/>
          <a:ln w="38100">
            <a:solidFill>
              <a:srgbClr val="FF8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4" r="11687"/>
          <a:stretch/>
        </p:blipFill>
        <p:spPr>
          <a:xfrm>
            <a:off x="5971999" y="3767451"/>
            <a:ext cx="3811690" cy="2345334"/>
          </a:xfrm>
          <a:prstGeom prst="rect">
            <a:avLst/>
          </a:prstGeom>
        </p:spPr>
      </p:pic>
      <p:cxnSp>
        <p:nvCxnSpPr>
          <p:cNvPr id="38" name="Gerader Verbinder 37"/>
          <p:cNvCxnSpPr/>
          <p:nvPr/>
        </p:nvCxnSpPr>
        <p:spPr>
          <a:xfrm flipV="1">
            <a:off x="9838999" y="1682523"/>
            <a:ext cx="308855" cy="454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 flipV="1">
            <a:off x="9838998" y="1946187"/>
            <a:ext cx="308855" cy="4549"/>
          </a:xfrm>
          <a:prstGeom prst="line">
            <a:avLst/>
          </a:prstGeom>
          <a:ln w="15875">
            <a:solidFill>
              <a:srgbClr val="8686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10170035" y="1807687"/>
            <a:ext cx="1782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868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Linear </a:t>
            </a:r>
            <a:r>
              <a:rPr lang="de-DE" sz="1600" dirty="0" err="1" smtClean="0">
                <a:solidFill>
                  <a:srgbClr val="8686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endParaRPr lang="de-DE" sz="1600" dirty="0">
              <a:solidFill>
                <a:srgbClr val="8686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0147852" y="1533433"/>
            <a:ext cx="2098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Logistic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2503"/>
          <a:stretch/>
        </p:blipFill>
        <p:spPr bwMode="auto">
          <a:xfrm>
            <a:off x="0" y="0"/>
            <a:ext cx="12192000" cy="6867145"/>
          </a:xfrm>
          <a:prstGeom prst="rect">
            <a:avLst/>
          </a:prstGeom>
        </p:spPr>
      </p:pic>
      <p:sp>
        <p:nvSpPr>
          <p:cNvPr id="25" name="Textplatzhalter 2"/>
          <p:cNvSpPr txBox="1">
            <a:spLocks/>
          </p:cNvSpPr>
          <p:nvPr/>
        </p:nvSpPr>
        <p:spPr>
          <a:xfrm>
            <a:off x="1905990" y="200016"/>
            <a:ext cx="9643252" cy="9765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tree saplings need to be </a:t>
            </a:r>
            <a:r>
              <a:rPr lang="en-US" sz="40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survive dry periods after planting?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4373479" y="1455821"/>
            <a:ext cx="6160168" cy="1513010"/>
            <a:chOff x="-189562" y="4663440"/>
            <a:chExt cx="3523927" cy="1923087"/>
          </a:xfrm>
        </p:grpSpPr>
        <p:graphicFrame>
          <p:nvGraphicFramePr>
            <p:cNvPr id="27" name="Diagramm 26"/>
            <p:cNvGraphicFramePr/>
            <p:nvPr>
              <p:extLst>
                <p:ext uri="{D42A27DB-BD31-4B8C-83A1-F6EECF244321}">
                  <p14:modId xmlns:p14="http://schemas.microsoft.com/office/powerpoint/2010/main" val="156729830"/>
                </p:ext>
              </p:extLst>
            </p:nvPr>
          </p:nvGraphicFramePr>
          <p:xfrm>
            <a:off x="-189562" y="4663440"/>
            <a:ext cx="3523927" cy="19230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1270093" y="5174230"/>
              <a:ext cx="604617" cy="817834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1462655" y="5340022"/>
              <a:ext cx="130613" cy="58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rgbClr val="0065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de-DE" sz="2400" b="1" dirty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4770212" y="1825468"/>
            <a:ext cx="1999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endParaRPr lang="de-DE" sz="2000" b="1" dirty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2000" b="1" dirty="0" err="1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2000" dirty="0">
              <a:solidFill>
                <a:srgbClr val="0065BD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8019777" y="1825468"/>
            <a:ext cx="2476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Ecophysiological</a:t>
            </a:r>
          </a:p>
          <a:p>
            <a:pPr lvl="0" algn="ctr"/>
            <a:r>
              <a:rPr lang="de-DE" sz="2000" b="1" dirty="0" err="1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2000" dirty="0">
              <a:solidFill>
                <a:srgbClr val="0065BD"/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10"/>
          <a:srcRect l="24439" t="23884" r="24461" b="23629"/>
          <a:stretch/>
        </p:blipFill>
        <p:spPr bwMode="auto">
          <a:xfrm>
            <a:off x="2198674" y="1455821"/>
            <a:ext cx="1483437" cy="152374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5" name="Gruppieren 14"/>
          <p:cNvGrpSpPr/>
          <p:nvPr/>
        </p:nvGrpSpPr>
        <p:grpSpPr>
          <a:xfrm>
            <a:off x="486994" y="3070521"/>
            <a:ext cx="5318393" cy="3535664"/>
            <a:chOff x="486994" y="3070521"/>
            <a:chExt cx="5318393" cy="3535664"/>
          </a:xfrm>
        </p:grpSpPr>
        <p:grpSp>
          <p:nvGrpSpPr>
            <p:cNvPr id="8" name="Gruppieren 7"/>
            <p:cNvGrpSpPr/>
            <p:nvPr/>
          </p:nvGrpSpPr>
          <p:grpSpPr>
            <a:xfrm>
              <a:off x="486994" y="3070521"/>
              <a:ext cx="5318393" cy="3535664"/>
              <a:chOff x="306665" y="3063610"/>
              <a:chExt cx="5318393" cy="3535664"/>
            </a:xfrm>
          </p:grpSpPr>
          <p:pic>
            <p:nvPicPr>
              <p:cNvPr id="41" name="Grafik 4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36" r="10886"/>
              <a:stretch/>
            </p:blipFill>
            <p:spPr>
              <a:xfrm>
                <a:off x="321538" y="3718154"/>
                <a:ext cx="5303520" cy="28643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grpSp>
            <p:nvGrpSpPr>
              <p:cNvPr id="38" name="Gruppieren 37"/>
              <p:cNvGrpSpPr/>
              <p:nvPr/>
            </p:nvGrpSpPr>
            <p:grpSpPr>
              <a:xfrm>
                <a:off x="306665" y="3063610"/>
                <a:ext cx="5318393" cy="3535664"/>
                <a:chOff x="305909" y="3064011"/>
                <a:chExt cx="5251700" cy="3483797"/>
              </a:xfrm>
            </p:grpSpPr>
            <p:grpSp>
              <p:nvGrpSpPr>
                <p:cNvPr id="37" name="Gruppieren 36"/>
                <p:cNvGrpSpPr/>
                <p:nvPr/>
              </p:nvGrpSpPr>
              <p:grpSpPr>
                <a:xfrm>
                  <a:off x="305909" y="3064011"/>
                  <a:ext cx="5251700" cy="2904098"/>
                  <a:chOff x="305909" y="3064013"/>
                  <a:chExt cx="5251700" cy="2904098"/>
                </a:xfrm>
              </p:grpSpPr>
              <p:sp>
                <p:nvSpPr>
                  <p:cNvPr id="3" name="Textfeld 2"/>
                  <p:cNvSpPr txBox="1"/>
                  <p:nvPr/>
                </p:nvSpPr>
                <p:spPr>
                  <a:xfrm>
                    <a:off x="305909" y="3064013"/>
                    <a:ext cx="5251700" cy="70788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2000" b="1" dirty="0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Determination </a:t>
                    </a:r>
                    <a:r>
                      <a:rPr lang="de-DE" sz="2000" b="1" dirty="0" err="1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of</a:t>
                    </a:r>
                    <a:r>
                      <a:rPr lang="de-DE" sz="2000" b="1" dirty="0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2000" b="1" dirty="0" err="1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irrigation</a:t>
                    </a:r>
                    <a:r>
                      <a:rPr lang="de-DE" sz="2000" b="1" dirty="0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2000" b="1" dirty="0" err="1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thresholds</a:t>
                    </a:r>
                    <a:r>
                      <a:rPr lang="de-DE" sz="2000" b="1" dirty="0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2000" b="1" dirty="0" err="1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with</a:t>
                    </a:r>
                    <a:r>
                      <a:rPr lang="de-DE" sz="2000" b="1" dirty="0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2000" b="1" dirty="0" err="1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logistic</a:t>
                    </a:r>
                    <a:r>
                      <a:rPr lang="de-DE" sz="2000" b="1" dirty="0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2000" b="1" dirty="0" err="1" smtClean="0">
                        <a:solidFill>
                          <a:srgbClr val="0065B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regression</a:t>
                    </a:r>
                    <a:endParaRPr lang="de-DE" sz="2000" b="1" dirty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Textfeld 31"/>
                  <p:cNvSpPr txBox="1"/>
                  <p:nvPr/>
                </p:nvSpPr>
                <p:spPr>
                  <a:xfrm>
                    <a:off x="1939544" y="3838654"/>
                    <a:ext cx="220411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b="1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Logistic</a:t>
                    </a:r>
                    <a:r>
                      <a:rPr lang="de-DE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1400" b="1" dirty="0" err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regression</a:t>
                    </a:r>
                    <a:endParaRPr lang="de-DE" sz="1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Textfeld 32"/>
                  <p:cNvSpPr txBox="1"/>
                  <p:nvPr/>
                </p:nvSpPr>
                <p:spPr>
                  <a:xfrm>
                    <a:off x="1008775" y="4764502"/>
                    <a:ext cx="220411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b="1" dirty="0" smtClean="0">
                        <a:solidFill>
                          <a:srgbClr val="83838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Linear </a:t>
                    </a:r>
                    <a:r>
                      <a:rPr lang="de-DE" sz="1400" b="1" dirty="0" err="1" smtClean="0">
                        <a:solidFill>
                          <a:srgbClr val="83838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regression</a:t>
                    </a:r>
                    <a:endParaRPr lang="de-DE" sz="1400" b="1" dirty="0">
                      <a:solidFill>
                        <a:srgbClr val="83838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4" name="Textfeld 33"/>
                  <p:cNvSpPr txBox="1"/>
                  <p:nvPr/>
                </p:nvSpPr>
                <p:spPr>
                  <a:xfrm>
                    <a:off x="868964" y="5695175"/>
                    <a:ext cx="2910422" cy="27293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200" dirty="0" err="1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Reduction</a:t>
                    </a:r>
                    <a:r>
                      <a:rPr lang="de-DE" sz="1200" dirty="0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1200" dirty="0" err="1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of</a:t>
                    </a:r>
                    <a:r>
                      <a:rPr lang="de-DE" sz="1200" dirty="0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1200" dirty="0" err="1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xylem</a:t>
                    </a:r>
                    <a:r>
                      <a:rPr lang="de-DE" sz="1200" dirty="0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1200" dirty="0" err="1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conductivity</a:t>
                    </a:r>
                    <a:r>
                      <a:rPr lang="de-DE" sz="1200" dirty="0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de-DE" sz="1200" dirty="0" err="1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by</a:t>
                    </a:r>
                    <a:r>
                      <a:rPr lang="de-DE" sz="1200" dirty="0" smtClean="0">
                        <a:solidFill>
                          <a:srgbClr val="FF9413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10% </a:t>
                    </a:r>
                    <a:endParaRPr lang="de-DE" sz="1200" dirty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6" name="Gerade Verbindung mit Pfeil 35"/>
                  <p:cNvCxnSpPr/>
                  <p:nvPr/>
                </p:nvCxnSpPr>
                <p:spPr>
                  <a:xfrm>
                    <a:off x="3779384" y="5824817"/>
                    <a:ext cx="188159" cy="0"/>
                  </a:xfrm>
                  <a:prstGeom prst="straightConnector1">
                    <a:avLst/>
                  </a:prstGeom>
                  <a:ln w="19050">
                    <a:solidFill>
                      <a:srgbClr val="FF9413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2" name="Grafik 7"/>
                  <p:cNvPicPr>
                    <a:picLocks noChangeAspect="1"/>
                  </p:cNvPicPr>
                  <p:nvPr/>
                </p:nvPicPr>
                <p:blipFill>
                  <a:blip r:embed="rId12"/>
                  <a:srcRect l="34542" t="12687" r="39686" b="22186"/>
                  <a:stretch/>
                </p:blipFill>
                <p:spPr bwMode="auto">
                  <a:xfrm rot="5399977">
                    <a:off x="4285175" y="3676532"/>
                    <a:ext cx="1111262" cy="126560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4" name="Rechteck 23"/>
                <p:cNvSpPr/>
                <p:nvPr/>
              </p:nvSpPr>
              <p:spPr>
                <a:xfrm>
                  <a:off x="305909" y="3064013"/>
                  <a:ext cx="5251700" cy="348379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05906" y="4887875"/>
                <a:ext cx="1017022" cy="78896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cxnSp>
          <p:nvCxnSpPr>
            <p:cNvPr id="42" name="Gerade Verbindung mit Pfeil 41"/>
            <p:cNvCxnSpPr/>
            <p:nvPr/>
          </p:nvCxnSpPr>
          <p:spPr>
            <a:xfrm flipH="1" flipV="1">
              <a:off x="1298005" y="5531129"/>
              <a:ext cx="443" cy="209727"/>
            </a:xfrm>
            <a:prstGeom prst="straightConnector1">
              <a:avLst/>
            </a:prstGeom>
            <a:ln w="19050">
              <a:solidFill>
                <a:srgbClr val="FF941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Grafik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"/>
            <a:ext cx="1086392" cy="108639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2" y="-4388"/>
            <a:ext cx="819598" cy="1091785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6400246" y="3094237"/>
            <a:ext cx="5303520" cy="3488233"/>
            <a:chOff x="6205704" y="3072502"/>
            <a:chExt cx="5303520" cy="3488233"/>
          </a:xfrm>
        </p:grpSpPr>
        <p:grpSp>
          <p:nvGrpSpPr>
            <p:cNvPr id="9" name="Gruppieren 8"/>
            <p:cNvGrpSpPr/>
            <p:nvPr/>
          </p:nvGrpSpPr>
          <p:grpSpPr>
            <a:xfrm>
              <a:off x="6205704" y="3072502"/>
              <a:ext cx="5303520" cy="3488233"/>
              <a:chOff x="6205705" y="3072502"/>
              <a:chExt cx="5055853" cy="3488233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6205705" y="3075646"/>
                <a:ext cx="5055853" cy="3485089"/>
                <a:chOff x="6212646" y="3073356"/>
                <a:chExt cx="5055853" cy="3485089"/>
              </a:xfrm>
            </p:grpSpPr>
            <p:sp>
              <p:nvSpPr>
                <p:cNvPr id="17" name="Textfeld 16"/>
                <p:cNvSpPr txBox="1"/>
                <p:nvPr/>
              </p:nvSpPr>
              <p:spPr>
                <a:xfrm>
                  <a:off x="6216384" y="3073356"/>
                  <a:ext cx="5052115" cy="7078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Modeling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irrigation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thresholds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from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environmental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data</a:t>
                  </a:r>
                  <a:endParaRPr lang="de-DE" sz="2000" b="1" dirty="0">
                    <a:solidFill>
                      <a:srgbClr val="0065B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4" name="Grafik 43"/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009" r="10548"/>
                <a:stretch/>
              </p:blipFill>
              <p:spPr>
                <a:xfrm>
                  <a:off x="6212646" y="3712216"/>
                  <a:ext cx="5055853" cy="2846229"/>
                </a:xfrm>
                <a:prstGeom prst="rect">
                  <a:avLst/>
                </a:prstGeom>
              </p:spPr>
            </p:pic>
            <p:pic>
              <p:nvPicPr>
                <p:cNvPr id="45" name="Grafik 44"/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48517" y="3759296"/>
                  <a:ext cx="969529" cy="1156319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sp>
            <p:nvSpPr>
              <p:cNvPr id="6" name="Rechteck 5"/>
              <p:cNvSpPr/>
              <p:nvPr/>
            </p:nvSpPr>
            <p:spPr>
              <a:xfrm>
                <a:off x="6205706" y="3072502"/>
                <a:ext cx="5055852" cy="348823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46" name="Grafik 4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34379" y="4915963"/>
              <a:ext cx="1017022" cy="788961"/>
            </a:xfrm>
            <a:prstGeom prst="rect">
              <a:avLst/>
            </a:prstGeom>
            <a:ln>
              <a:solidFill>
                <a:srgbClr val="86868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65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9"/>
          <a:stretch/>
        </p:blipFill>
        <p:spPr>
          <a:xfrm>
            <a:off x="2049941" y="1588289"/>
            <a:ext cx="9010932" cy="45376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34838" y="316101"/>
            <a:ext cx="10961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Modeling relative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tree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deficit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(TWD) </a:t>
            </a:r>
          </a:p>
          <a:p>
            <a:pPr algn="ctr"/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from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vol.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soil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content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(SWC)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2296750"/>
                  </p:ext>
                </p:extLst>
              </p:nvPr>
            </p:nvGraphicFramePr>
            <p:xfrm>
              <a:off x="4828031" y="1656161"/>
              <a:ext cx="5041680" cy="23958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0280">
                      <a:extLst>
                        <a:ext uri="{9D8B030D-6E8A-4147-A177-3AD203B41FA5}">
                          <a16:colId xmlns:a16="http://schemas.microsoft.com/office/drawing/2014/main" val="1666439453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2316404540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1231938814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3093901609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4007163998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1798106288"/>
                        </a:ext>
                      </a:extLst>
                    </a:gridCol>
                  </a:tblGrid>
                  <a:tr h="524009"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Model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p-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value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Adj. R²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AIC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GCV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4899423"/>
                      </a:ext>
                    </a:extLst>
                  </a:tr>
                  <a:tr h="52400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rgbClr val="B3B3B3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de-DE" sz="1600" b="0" i="1" smtClean="0">
                                    <a:solidFill>
                                      <a:srgbClr val="B3B3B3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600" b="0" i="1" smtClean="0">
                                        <a:solidFill>
                                          <a:srgbClr val="B3B3B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b="0" i="1" smtClean="0">
                                        <a:solidFill>
                                          <a:srgbClr val="B3B3B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600" b="0" i="1" smtClean="0">
                                        <a:solidFill>
                                          <a:srgbClr val="B3B3B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B3B3B3"/>
                              </a:solidFill>
                            </a:rPr>
                            <a:t>&lt; 0.001</a:t>
                          </a:r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dirty="0" smtClean="0">
                              <a:solidFill>
                                <a:srgbClr val="B3B3B3"/>
                              </a:solidFill>
                            </a:rPr>
                            <a:t>0.74</a:t>
                          </a:r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B3B3B3"/>
                              </a:solidFill>
                            </a:rPr>
                            <a:t>-337.32</a:t>
                          </a:r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0799211"/>
                      </a:ext>
                    </a:extLst>
                  </a:tr>
                  <a:tr h="691081"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smtClean="0">
                                    <a:solidFill>
                                      <a:srgbClr val="5F5F5F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de-DE" sz="1600" b="0" i="1" smtClean="0">
                                    <a:solidFill>
                                      <a:srgbClr val="5F5F5F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de-DE" sz="1600" b="0" i="1" smtClean="0">
                                        <a:solidFill>
                                          <a:srgbClr val="5F5F5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600" b="0" i="1" smtClean="0">
                                        <a:solidFill>
                                          <a:srgbClr val="5F5F5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600" b="0" i="1" smtClean="0">
                                        <a:solidFill>
                                          <a:srgbClr val="5F5F5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sz="1600" b="0" i="1" smtClean="0">
                                        <a:solidFill>
                                          <a:srgbClr val="5F5F5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²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  <a:p>
                          <a:pPr algn="ctr"/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5F5F5F"/>
                              </a:solidFill>
                            </a:rPr>
                            <a:t>&lt; 0.001</a:t>
                          </a:r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5F5F5F"/>
                              </a:solidFill>
                            </a:rPr>
                            <a:t>0.76</a:t>
                          </a:r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5F5F5F"/>
                              </a:solidFill>
                            </a:rPr>
                            <a:t>-251.67</a:t>
                          </a:r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3739619"/>
                      </a:ext>
                    </a:extLst>
                  </a:tr>
                  <a:tr h="524009"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GAM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&lt; 0.001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0.78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-231.86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0.01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294711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2296750"/>
                  </p:ext>
                </p:extLst>
              </p:nvPr>
            </p:nvGraphicFramePr>
            <p:xfrm>
              <a:off x="4828031" y="1656161"/>
              <a:ext cx="5041680" cy="23958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40280">
                      <a:extLst>
                        <a:ext uri="{9D8B030D-6E8A-4147-A177-3AD203B41FA5}">
                          <a16:colId xmlns:a16="http://schemas.microsoft.com/office/drawing/2014/main" val="1666439453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2316404540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1231938814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3093901609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4007163998"/>
                        </a:ext>
                      </a:extLst>
                    </a:gridCol>
                    <a:gridCol w="840280">
                      <a:extLst>
                        <a:ext uri="{9D8B030D-6E8A-4147-A177-3AD203B41FA5}">
                          <a16:colId xmlns:a16="http://schemas.microsoft.com/office/drawing/2014/main" val="1798106288"/>
                        </a:ext>
                      </a:extLst>
                    </a:gridCol>
                  </a:tblGrid>
                  <a:tr h="524009"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Model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p-</a:t>
                          </a:r>
                          <a:r>
                            <a:rPr lang="de-DE" sz="1600" dirty="0" err="1" smtClean="0">
                              <a:solidFill>
                                <a:schemeClr val="tx1"/>
                              </a:solidFill>
                            </a:rPr>
                            <a:t>value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Adj. R²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AIC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GCV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4899423"/>
                      </a:ext>
                    </a:extLst>
                  </a:tr>
                  <a:tr h="549593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00725" t="-95604" r="-402174" b="-240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B3B3B3"/>
                              </a:solidFill>
                            </a:rPr>
                            <a:t>&lt; 0.001</a:t>
                          </a:r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dirty="0" smtClean="0">
                              <a:solidFill>
                                <a:srgbClr val="B3B3B3"/>
                              </a:solidFill>
                            </a:rPr>
                            <a:t>0.74</a:t>
                          </a:r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B3B3B3"/>
                              </a:solidFill>
                            </a:rPr>
                            <a:t>-337.32</a:t>
                          </a:r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rgbClr val="B3B3B3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1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0799211"/>
                      </a:ext>
                    </a:extLst>
                  </a:tr>
                  <a:tr h="798195"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00725" t="-135878" r="-402174" b="-67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5F5F5F"/>
                              </a:solidFill>
                            </a:rPr>
                            <a:t>&lt; 0.001</a:t>
                          </a:r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5F5F5F"/>
                              </a:solidFill>
                            </a:rPr>
                            <a:t>0.76</a:t>
                          </a:r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rgbClr val="5F5F5F"/>
                              </a:solidFill>
                            </a:rPr>
                            <a:t>-251.67</a:t>
                          </a:r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rgbClr val="5F5F5F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43739619"/>
                      </a:ext>
                    </a:extLst>
                  </a:tr>
                  <a:tr h="524009">
                    <a:tc>
                      <a:txBody>
                        <a:bodyPr/>
                        <a:lstStyle/>
                        <a:p>
                          <a:pPr algn="ctr"/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GAM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&lt; 0.001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0.78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-231.86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600" dirty="0" smtClean="0">
                              <a:solidFill>
                                <a:schemeClr val="tx1"/>
                              </a:solidFill>
                            </a:rPr>
                            <a:t>0.01</a:t>
                          </a: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294711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Gerader Verbinder 8"/>
          <p:cNvCxnSpPr/>
          <p:nvPr/>
        </p:nvCxnSpPr>
        <p:spPr>
          <a:xfrm>
            <a:off x="5042157" y="2498008"/>
            <a:ext cx="484450" cy="0"/>
          </a:xfrm>
          <a:prstGeom prst="line">
            <a:avLst/>
          </a:prstGeom>
          <a:ln w="28575">
            <a:solidFill>
              <a:srgbClr val="B3B3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5042157" y="3050325"/>
            <a:ext cx="484450" cy="0"/>
          </a:xfrm>
          <a:prstGeom prst="line">
            <a:avLst/>
          </a:prstGeom>
          <a:ln w="28575"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5055272" y="3781495"/>
            <a:ext cx="48445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10347506" y="3685806"/>
            <a:ext cx="110305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0069848" y="3179604"/>
            <a:ext cx="15261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749438" y="1252729"/>
            <a:ext cx="454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enziesii</a:t>
            </a:r>
            <a:r>
              <a:rPr lang="de-DE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20</a:t>
            </a:fld>
            <a:endParaRPr lang="de-DE" dirty="0">
              <a:solidFill>
                <a:srgbClr val="0065BD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348984" y="3442941"/>
            <a:ext cx="7098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39954391"/>
              </p:ext>
            </p:extLst>
          </p:nvPr>
        </p:nvGraphicFramePr>
        <p:xfrm>
          <a:off x="2730569" y="2427681"/>
          <a:ext cx="6538478" cy="379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5210348" y="413094"/>
            <a:ext cx="1869667" cy="457200"/>
          </a:xfrm>
        </p:spPr>
        <p:txBody>
          <a:bodyPr>
            <a:noAutofit/>
          </a:bodyPr>
          <a:lstStyle/>
          <a:p>
            <a:r>
              <a:rPr lang="de-DE" sz="3600" dirty="0" smtClean="0">
                <a:solidFill>
                  <a:srgbClr val="0065BD"/>
                </a:solidFill>
              </a:rPr>
              <a:t>Outlook</a:t>
            </a:r>
            <a:endParaRPr lang="de-DE" sz="2400" dirty="0" smtClean="0">
              <a:solidFill>
                <a:srgbClr val="0065BD"/>
              </a:solidFill>
            </a:endParaRPr>
          </a:p>
        </p:txBody>
      </p:sp>
      <p:pic>
        <p:nvPicPr>
          <p:cNvPr id="11" name="Grafik 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135076" y="1995409"/>
            <a:ext cx="1277698" cy="170359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071026" y="2646576"/>
            <a:ext cx="243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stress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indices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855" y="1852148"/>
            <a:ext cx="1684352" cy="2040001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2636272" y="2518842"/>
            <a:ext cx="2430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Multispectral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drought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stress/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vegetation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indices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801467" y="4319412"/>
            <a:ext cx="414216" cy="41421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911082" y="4380446"/>
            <a:ext cx="88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400" b="1" dirty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992033" y="6020671"/>
            <a:ext cx="2751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Vol.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ater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25569" y="5610597"/>
            <a:ext cx="243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080884" y="4598857"/>
            <a:ext cx="243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Rel.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humidity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9425298" y="5003676"/>
            <a:ext cx="2876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268805" y="6418426"/>
            <a:ext cx="2430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Plant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ater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potential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28554" y="4750119"/>
            <a:ext cx="834533" cy="834533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2494547" y="5063803"/>
            <a:ext cx="923213" cy="923213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2636272" y="4002455"/>
            <a:ext cx="585806" cy="585806"/>
          </a:xfrm>
          <a:prstGeom prst="rect">
            <a:avLst/>
          </a:prstGeom>
        </p:spPr>
      </p:pic>
      <p:pic>
        <p:nvPicPr>
          <p:cNvPr id="33" name="Grafik 7"/>
          <p:cNvPicPr>
            <a:picLocks noChangeAspect="1"/>
          </p:cNvPicPr>
          <p:nvPr/>
        </p:nvPicPr>
        <p:blipFill>
          <a:blip r:embed="rId13"/>
          <a:srcRect l="34542" t="12687" r="39686" b="22186"/>
          <a:stretch/>
        </p:blipFill>
        <p:spPr bwMode="auto">
          <a:xfrm rot="5399977">
            <a:off x="9970856" y="3834619"/>
            <a:ext cx="1084756" cy="1235417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019" y="5459908"/>
            <a:ext cx="1232432" cy="821621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sp>
        <p:nvSpPr>
          <p:cNvPr id="37" name="Textplatzhalter 2"/>
          <p:cNvSpPr txBox="1">
            <a:spLocks/>
          </p:cNvSpPr>
          <p:nvPr/>
        </p:nvSpPr>
        <p:spPr>
          <a:xfrm>
            <a:off x="592351" y="807132"/>
            <a:ext cx="11105662" cy="9765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tree saplings need to be </a:t>
            </a:r>
            <a:r>
              <a:rPr lang="en-US" sz="36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survive dry periods after planting?</a:t>
            </a:r>
          </a:p>
          <a:p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8986513" y="6097789"/>
            <a:ext cx="15641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 err="1" smtClean="0"/>
              <a:t>Photo</a:t>
            </a:r>
            <a:r>
              <a:rPr lang="de-DE" sz="700" dirty="0" smtClean="0"/>
              <a:t>: M. Schmidt</a:t>
            </a:r>
            <a:endParaRPr lang="de-DE" sz="7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21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59" y="0"/>
            <a:ext cx="51435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-1" y="0"/>
            <a:ext cx="7412659" cy="6858000"/>
          </a:xfrm>
          <a:prstGeom prst="rect">
            <a:avLst/>
          </a:prstGeom>
          <a:solidFill>
            <a:srgbClr val="D5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399211" y="1041023"/>
            <a:ext cx="6614237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</a:t>
            </a:r>
            <a:r>
              <a:rPr lang="de-DE" sz="4800" dirty="0" err="1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de-DE" sz="4800" dirty="0" smtClean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www.hswt.de/en/research/research-profile/forschungsprojekte/projekt/1829-bewasserung-von-forstkulturen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TV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3sat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de-DE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August 2023: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www.3sat.de/wissen/nano/230821-sendung-wohin-fuehrt-der-wettlauf-zum-mond-nano-100.html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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leonie.hahn@hswt.de</a:t>
            </a:r>
          </a:p>
          <a:p>
            <a:endParaRPr lang="de-DE" sz="60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6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60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159" y="4777891"/>
            <a:ext cx="2724894" cy="169466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11" y="1181595"/>
            <a:ext cx="708355" cy="7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2503"/>
          <a:stretch/>
        </p:blipFill>
        <p:spPr bwMode="auto">
          <a:xfrm>
            <a:off x="0" y="0"/>
            <a:ext cx="12192000" cy="6867145"/>
          </a:xfrm>
          <a:prstGeom prst="rect">
            <a:avLst/>
          </a:prstGeom>
        </p:spPr>
      </p:pic>
      <p:sp>
        <p:nvSpPr>
          <p:cNvPr id="25" name="Textplatzhalter 2"/>
          <p:cNvSpPr txBox="1">
            <a:spLocks/>
          </p:cNvSpPr>
          <p:nvPr/>
        </p:nvSpPr>
        <p:spPr>
          <a:xfrm>
            <a:off x="1905990" y="200016"/>
            <a:ext cx="9643252" cy="9765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tree saplings need to be </a:t>
            </a:r>
            <a:r>
              <a:rPr lang="en-US" sz="40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</a:p>
          <a:p>
            <a:pPr marL="0" indent="0" algn="ctr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survive dry periods after planting?</a:t>
            </a: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4373479" y="1455821"/>
            <a:ext cx="6160168" cy="1513010"/>
            <a:chOff x="-189562" y="4663440"/>
            <a:chExt cx="3523927" cy="1923087"/>
          </a:xfrm>
        </p:grpSpPr>
        <p:graphicFrame>
          <p:nvGraphicFramePr>
            <p:cNvPr id="27" name="Diagramm 26"/>
            <p:cNvGraphicFramePr/>
            <p:nvPr>
              <p:extLst/>
            </p:nvPr>
          </p:nvGraphicFramePr>
          <p:xfrm>
            <a:off x="-189562" y="4663440"/>
            <a:ext cx="3523927" cy="19230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1270093" y="5174230"/>
              <a:ext cx="604617" cy="817834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1462655" y="5340022"/>
              <a:ext cx="130613" cy="58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dirty="0" smtClean="0">
                  <a:solidFill>
                    <a:srgbClr val="0065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de-DE" sz="2400" b="1" dirty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Rechteck 20"/>
          <p:cNvSpPr/>
          <p:nvPr/>
        </p:nvSpPr>
        <p:spPr>
          <a:xfrm>
            <a:off x="4770212" y="1825468"/>
            <a:ext cx="1999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endParaRPr lang="de-DE" sz="2000" b="1" dirty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de-DE" sz="2000" b="1" dirty="0" err="1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2000" dirty="0">
              <a:solidFill>
                <a:srgbClr val="0065BD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8019777" y="1825468"/>
            <a:ext cx="2476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2000" b="1" dirty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Ecophysiological</a:t>
            </a:r>
          </a:p>
          <a:p>
            <a:pPr lvl="0" algn="ctr"/>
            <a:r>
              <a:rPr lang="de-DE" sz="2000" b="1" dirty="0" err="1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de-DE" sz="2000" dirty="0">
              <a:solidFill>
                <a:srgbClr val="0065BD"/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9"/>
          <a:srcRect l="24439" t="23884" r="24461" b="23629"/>
          <a:stretch/>
        </p:blipFill>
        <p:spPr bwMode="auto">
          <a:xfrm>
            <a:off x="2198674" y="1455821"/>
            <a:ext cx="1483437" cy="152374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2" name="Gerade Verbindung mit Pfeil 41"/>
          <p:cNvCxnSpPr/>
          <p:nvPr/>
        </p:nvCxnSpPr>
        <p:spPr>
          <a:xfrm flipV="1">
            <a:off x="1298005" y="5531128"/>
            <a:ext cx="0" cy="163995"/>
          </a:xfrm>
          <a:prstGeom prst="straightConnector1">
            <a:avLst/>
          </a:prstGeom>
          <a:ln w="19050">
            <a:solidFill>
              <a:srgbClr val="FF94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fik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"/>
            <a:ext cx="1086392" cy="108639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92" y="-4388"/>
            <a:ext cx="819598" cy="1091785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486994" y="3070521"/>
            <a:ext cx="5318393" cy="3535664"/>
            <a:chOff x="306665" y="3063610"/>
            <a:chExt cx="5318393" cy="3535664"/>
          </a:xfrm>
        </p:grpSpPr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6" r="10886"/>
            <a:stretch/>
          </p:blipFill>
          <p:spPr>
            <a:xfrm>
              <a:off x="321538" y="3718154"/>
              <a:ext cx="5303520" cy="286431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38" name="Gruppieren 37"/>
            <p:cNvGrpSpPr/>
            <p:nvPr/>
          </p:nvGrpSpPr>
          <p:grpSpPr>
            <a:xfrm>
              <a:off x="306665" y="3063610"/>
              <a:ext cx="5318393" cy="3535664"/>
              <a:chOff x="305909" y="3064011"/>
              <a:chExt cx="5251700" cy="3483797"/>
            </a:xfrm>
          </p:grpSpPr>
          <p:grpSp>
            <p:nvGrpSpPr>
              <p:cNvPr id="37" name="Gruppieren 36"/>
              <p:cNvGrpSpPr/>
              <p:nvPr/>
            </p:nvGrpSpPr>
            <p:grpSpPr>
              <a:xfrm>
                <a:off x="305909" y="3064011"/>
                <a:ext cx="5251700" cy="2904098"/>
                <a:chOff x="305909" y="3064013"/>
                <a:chExt cx="5251700" cy="2904098"/>
              </a:xfrm>
            </p:grpSpPr>
            <p:sp>
              <p:nvSpPr>
                <p:cNvPr id="3" name="Textfeld 2"/>
                <p:cNvSpPr txBox="1"/>
                <p:nvPr/>
              </p:nvSpPr>
              <p:spPr>
                <a:xfrm>
                  <a:off x="305909" y="3064013"/>
                  <a:ext cx="5251700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Determination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irrigation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thresholds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with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logistic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regression</a:t>
                  </a:r>
                  <a:endParaRPr lang="de-DE" sz="2000" b="1" dirty="0">
                    <a:solidFill>
                      <a:srgbClr val="0065B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feld 31"/>
                <p:cNvSpPr txBox="1"/>
                <p:nvPr/>
              </p:nvSpPr>
              <p:spPr>
                <a:xfrm>
                  <a:off x="1939544" y="3838654"/>
                  <a:ext cx="220411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Logistic</a:t>
                  </a:r>
                  <a:r>
                    <a:rPr lang="de-DE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1400" b="1" dirty="0" err="1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regression</a:t>
                  </a:r>
                  <a:endParaRPr lang="de-DE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feld 32"/>
                <p:cNvSpPr txBox="1"/>
                <p:nvPr/>
              </p:nvSpPr>
              <p:spPr>
                <a:xfrm>
                  <a:off x="1008775" y="4764502"/>
                  <a:ext cx="220411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smtClean="0">
                      <a:solidFill>
                        <a:srgbClr val="83838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Linear </a:t>
                  </a:r>
                  <a:r>
                    <a:rPr lang="de-DE" sz="1400" b="1" dirty="0" err="1" smtClean="0">
                      <a:solidFill>
                        <a:srgbClr val="83838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regression</a:t>
                  </a:r>
                  <a:endParaRPr lang="de-DE" sz="1400" b="1" dirty="0">
                    <a:solidFill>
                      <a:srgbClr val="83838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feld 33"/>
                <p:cNvSpPr txBox="1"/>
                <p:nvPr/>
              </p:nvSpPr>
              <p:spPr>
                <a:xfrm>
                  <a:off x="868964" y="5695175"/>
                  <a:ext cx="2910422" cy="2729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 err="1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Reduction</a:t>
                  </a:r>
                  <a:r>
                    <a:rPr lang="de-DE" sz="1200" dirty="0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1200" dirty="0" err="1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of</a:t>
                  </a:r>
                  <a:r>
                    <a:rPr lang="de-DE" sz="1200" dirty="0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1200" dirty="0" err="1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xylem</a:t>
                  </a:r>
                  <a:r>
                    <a:rPr lang="de-DE" sz="1200" dirty="0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1200" dirty="0" err="1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conductivity</a:t>
                  </a:r>
                  <a:r>
                    <a:rPr lang="de-DE" sz="1200" dirty="0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1200" dirty="0" err="1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by</a:t>
                  </a:r>
                  <a:r>
                    <a:rPr lang="de-DE" sz="1200" dirty="0" smtClean="0">
                      <a:solidFill>
                        <a:srgbClr val="FF9413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10% </a:t>
                  </a:r>
                  <a:endParaRPr lang="de-DE" sz="1200" dirty="0">
                    <a:solidFill>
                      <a:srgbClr val="FF941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6" name="Gerade Verbindung mit Pfeil 35"/>
                <p:cNvCxnSpPr/>
                <p:nvPr/>
              </p:nvCxnSpPr>
              <p:spPr>
                <a:xfrm>
                  <a:off x="3779384" y="5824817"/>
                  <a:ext cx="188159" cy="0"/>
                </a:xfrm>
                <a:prstGeom prst="straightConnector1">
                  <a:avLst/>
                </a:prstGeom>
                <a:ln w="19050">
                  <a:solidFill>
                    <a:srgbClr val="FF941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2" name="Grafik 7"/>
                <p:cNvPicPr>
                  <a:picLocks noChangeAspect="1"/>
                </p:cNvPicPr>
                <p:nvPr/>
              </p:nvPicPr>
              <p:blipFill>
                <a:blip r:embed="rId13"/>
                <a:srcRect l="34542" t="12687" r="39686" b="22186"/>
                <a:stretch/>
              </p:blipFill>
              <p:spPr bwMode="auto">
                <a:xfrm rot="5399977">
                  <a:off x="4285175" y="3676532"/>
                  <a:ext cx="1111262" cy="1265604"/>
                </a:xfrm>
                <a:prstGeom prst="rect">
                  <a:avLst/>
                </a:prstGeom>
              </p:spPr>
            </p:pic>
          </p:grpSp>
          <p:sp>
            <p:nvSpPr>
              <p:cNvPr id="24" name="Rechteck 23"/>
              <p:cNvSpPr/>
              <p:nvPr/>
            </p:nvSpPr>
            <p:spPr>
              <a:xfrm>
                <a:off x="305909" y="3064013"/>
                <a:ext cx="5251700" cy="348379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05906" y="4887875"/>
              <a:ext cx="1017022" cy="7889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0" name="Gruppieren 9"/>
          <p:cNvGrpSpPr/>
          <p:nvPr/>
        </p:nvGrpSpPr>
        <p:grpSpPr>
          <a:xfrm>
            <a:off x="6400246" y="3094237"/>
            <a:ext cx="5303520" cy="3488233"/>
            <a:chOff x="6205704" y="3072502"/>
            <a:chExt cx="5303520" cy="3488233"/>
          </a:xfrm>
        </p:grpSpPr>
        <p:grpSp>
          <p:nvGrpSpPr>
            <p:cNvPr id="9" name="Gruppieren 8"/>
            <p:cNvGrpSpPr/>
            <p:nvPr/>
          </p:nvGrpSpPr>
          <p:grpSpPr>
            <a:xfrm>
              <a:off x="6205704" y="3072502"/>
              <a:ext cx="5303520" cy="3488233"/>
              <a:chOff x="6205705" y="3072502"/>
              <a:chExt cx="5055853" cy="3488233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6205705" y="3075646"/>
                <a:ext cx="5055853" cy="3485089"/>
                <a:chOff x="6212646" y="3073356"/>
                <a:chExt cx="5055853" cy="3485089"/>
              </a:xfrm>
            </p:grpSpPr>
            <p:sp>
              <p:nvSpPr>
                <p:cNvPr id="17" name="Textfeld 16"/>
                <p:cNvSpPr txBox="1"/>
                <p:nvPr/>
              </p:nvSpPr>
              <p:spPr>
                <a:xfrm>
                  <a:off x="6216384" y="3073356"/>
                  <a:ext cx="5052115" cy="7078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Modeling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irrigation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thresholds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pPr algn="ctr"/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from</a:t>
                  </a:r>
                  <a:r>
                    <a:rPr lang="de-DE" sz="2000" b="1" dirty="0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environmental </a:t>
                  </a:r>
                  <a:r>
                    <a:rPr lang="de-DE" sz="2000" b="1" dirty="0" err="1" smtClean="0">
                      <a:solidFill>
                        <a:srgbClr val="0065B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data</a:t>
                  </a:r>
                  <a:endParaRPr lang="de-DE" sz="2000" b="1" dirty="0">
                    <a:solidFill>
                      <a:srgbClr val="0065BD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4" name="Grafik 43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009" r="10548"/>
                <a:stretch/>
              </p:blipFill>
              <p:spPr>
                <a:xfrm>
                  <a:off x="6212646" y="3712216"/>
                  <a:ext cx="5055853" cy="2846229"/>
                </a:xfrm>
                <a:prstGeom prst="rect">
                  <a:avLst/>
                </a:prstGeom>
              </p:spPr>
            </p:pic>
            <p:pic>
              <p:nvPicPr>
                <p:cNvPr id="45" name="Grafik 44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148517" y="3759296"/>
                  <a:ext cx="969529" cy="1156319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</p:grpSp>
          <p:sp>
            <p:nvSpPr>
              <p:cNvPr id="6" name="Rechteck 5"/>
              <p:cNvSpPr/>
              <p:nvPr/>
            </p:nvSpPr>
            <p:spPr>
              <a:xfrm>
                <a:off x="6205706" y="3072502"/>
                <a:ext cx="5055852" cy="348823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46" name="Grafik 4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334379" y="4915963"/>
              <a:ext cx="1017022" cy="788961"/>
            </a:xfrm>
            <a:prstGeom prst="rect">
              <a:avLst/>
            </a:prstGeom>
            <a:ln>
              <a:solidFill>
                <a:srgbClr val="868686"/>
              </a:solidFill>
            </a:ln>
          </p:spPr>
        </p:pic>
      </p:grpSp>
      <p:pic>
        <p:nvPicPr>
          <p:cNvPr id="43" name="Grafik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72" y="2775578"/>
            <a:ext cx="5443228" cy="4082422"/>
          </a:xfrm>
          <a:prstGeom prst="rect">
            <a:avLst/>
          </a:prstGeom>
        </p:spPr>
      </p:pic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 bwMode="auto">
          <a:xfrm>
            <a:off x="786268" y="1816774"/>
            <a:ext cx="5672774" cy="4144677"/>
          </a:xfrm>
          <a:solidFill>
            <a:srgbClr val="0065BD">
              <a:alpha val="60000"/>
            </a:srgbClr>
          </a:solidFill>
        </p:spPr>
        <p:txBody>
          <a:bodyPr vert="horz" lIns="96000" tIns="0" rIns="96000" bIns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chemeClr val="bg1"/>
                </a:solidFill>
              </a:rPr>
              <a:t>Drought, bark beetle attacks and </a:t>
            </a:r>
            <a:r>
              <a:rPr lang="en-US" sz="1800" dirty="0" err="1" smtClean="0">
                <a:solidFill>
                  <a:schemeClr val="bg1"/>
                </a:solidFill>
              </a:rPr>
              <a:t>windthrow</a:t>
            </a:r>
            <a:r>
              <a:rPr lang="en-US" sz="1800" dirty="0" smtClean="0">
                <a:solidFill>
                  <a:schemeClr val="bg1"/>
                </a:solidFill>
              </a:rPr>
              <a:t> caused </a:t>
            </a:r>
            <a:r>
              <a:rPr lang="en-US" sz="2000" b="1" dirty="0" smtClean="0">
                <a:solidFill>
                  <a:schemeClr val="bg1"/>
                </a:solidFill>
              </a:rPr>
              <a:t>large damaged </a:t>
            </a:r>
            <a:r>
              <a:rPr lang="en-US" sz="1800" dirty="0" smtClean="0">
                <a:solidFill>
                  <a:schemeClr val="bg1"/>
                </a:solidFill>
              </a:rPr>
              <a:t>areas in </a:t>
            </a:r>
            <a:r>
              <a:rPr lang="en-US" sz="1800" dirty="0">
                <a:solidFill>
                  <a:schemeClr val="bg1"/>
                </a:solidFill>
              </a:rPr>
              <a:t>C</a:t>
            </a:r>
            <a:r>
              <a:rPr lang="en-US" sz="1800" dirty="0" smtClean="0">
                <a:solidFill>
                  <a:schemeClr val="bg1"/>
                </a:solidFill>
              </a:rPr>
              <a:t>entral Europe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Reforestation </a:t>
            </a:r>
            <a:r>
              <a:rPr lang="en-US" sz="2000" b="1" dirty="0">
                <a:solidFill>
                  <a:schemeClr val="bg1"/>
                </a:solidFill>
              </a:rPr>
              <a:t>on calamity areas is proving difficult </a:t>
            </a:r>
            <a:r>
              <a:rPr lang="en-US" sz="1800" dirty="0" smtClean="0">
                <a:solidFill>
                  <a:schemeClr val="bg1"/>
                </a:solidFill>
              </a:rPr>
              <a:t>when drought persists, especially </a:t>
            </a:r>
            <a:r>
              <a:rPr lang="en-US" sz="1800" dirty="0">
                <a:solidFill>
                  <a:schemeClr val="bg1"/>
                </a:solidFill>
              </a:rPr>
              <a:t>on unshaded and steep </a:t>
            </a:r>
            <a:r>
              <a:rPr lang="en-US" sz="1800" dirty="0" smtClean="0">
                <a:solidFill>
                  <a:schemeClr val="bg1"/>
                </a:solidFill>
              </a:rPr>
              <a:t>slopes </a:t>
            </a:r>
            <a:br>
              <a:rPr lang="en-US" sz="1800" dirty="0" smtClean="0">
                <a:solidFill>
                  <a:schemeClr val="bg1"/>
                </a:solidFill>
              </a:rPr>
            </a:b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Irrigation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included in the funding catalogue </a:t>
            </a:r>
            <a:r>
              <a:rPr lang="en-US" sz="1800" dirty="0" smtClean="0">
                <a:solidFill>
                  <a:schemeClr val="bg1"/>
                </a:solidFill>
              </a:rPr>
              <a:t>of the regional government of Bavaria (Germany) as </a:t>
            </a:r>
            <a:r>
              <a:rPr lang="en-US" sz="1800" dirty="0">
                <a:solidFill>
                  <a:schemeClr val="bg1"/>
                </a:solidFill>
              </a:rPr>
              <a:t>a management measure due to the large failures in plantings in recent </a:t>
            </a:r>
            <a:r>
              <a:rPr lang="en-US" sz="1800" dirty="0" smtClean="0">
                <a:solidFill>
                  <a:schemeClr val="bg1"/>
                </a:solidFill>
              </a:rPr>
              <a:t>years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72" y="-420217"/>
            <a:ext cx="5443228" cy="3849217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86268" y="761250"/>
            <a:ext cx="9912000" cy="457200"/>
          </a:xfrm>
        </p:spPr>
        <p:txBody>
          <a:bodyPr>
            <a:noAutofit/>
          </a:bodyPr>
          <a:lstStyle/>
          <a:p>
            <a:r>
              <a:rPr lang="de-DE" sz="2800" dirty="0" smtClean="0">
                <a:solidFill>
                  <a:srgbClr val="0065BD"/>
                </a:solidFill>
              </a:rPr>
              <a:t>Background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/>
          <a:srcRect l="1" r="16379" b="17055"/>
          <a:stretch/>
        </p:blipFill>
        <p:spPr>
          <a:xfrm>
            <a:off x="652134" y="6228521"/>
            <a:ext cx="5760698" cy="32869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4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464313866"/>
              </p:ext>
            </p:extLst>
          </p:nvPr>
        </p:nvGraphicFramePr>
        <p:xfrm>
          <a:off x="2730569" y="2080845"/>
          <a:ext cx="6538478" cy="379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1210521" y="5946111"/>
            <a:ext cx="275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Vol.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2313" y="4297325"/>
            <a:ext cx="243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10521" y="2507846"/>
            <a:ext cx="243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Rel.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humidity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125592" y="3620841"/>
            <a:ext cx="287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010872" y="5717537"/>
            <a:ext cx="243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Plant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potential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75047" y="3269041"/>
            <a:ext cx="1028284" cy="102828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803331" y="4712933"/>
            <a:ext cx="1211504" cy="121150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816031" y="1410783"/>
            <a:ext cx="914538" cy="914538"/>
          </a:xfrm>
          <a:prstGeom prst="rect">
            <a:avLst/>
          </a:prstGeom>
        </p:spPr>
      </p:pic>
      <p:pic>
        <p:nvPicPr>
          <p:cNvPr id="13" name="Grafik 7"/>
          <p:cNvPicPr>
            <a:picLocks noChangeAspect="1"/>
          </p:cNvPicPr>
          <p:nvPr/>
        </p:nvPicPr>
        <p:blipFill>
          <a:blip r:embed="rId11"/>
          <a:srcRect l="34542" t="12687" r="39686" b="22186"/>
          <a:stretch/>
        </p:blipFill>
        <p:spPr bwMode="auto">
          <a:xfrm rot="5399977">
            <a:off x="9569201" y="1516320"/>
            <a:ext cx="1876561" cy="213719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463592" y="3391877"/>
            <a:ext cx="1070708" cy="107070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93792" y="3749052"/>
            <a:ext cx="269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2400" b="1" dirty="0">
              <a:solidFill>
                <a:srgbClr val="0065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767" y="4413324"/>
            <a:ext cx="1949635" cy="1299756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sp>
        <p:nvSpPr>
          <p:cNvPr id="19" name="Textplatzhalter 2"/>
          <p:cNvSpPr txBox="1">
            <a:spLocks/>
          </p:cNvSpPr>
          <p:nvPr/>
        </p:nvSpPr>
        <p:spPr>
          <a:xfrm>
            <a:off x="644692" y="411340"/>
            <a:ext cx="11105662" cy="9765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tree sapling need to be </a:t>
            </a:r>
            <a:r>
              <a:rPr lang="en-US" sz="3600" b="1" dirty="0" smtClean="0">
                <a:solidFill>
                  <a:srgbClr val="0065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</a:p>
          <a:p>
            <a:pPr marL="0" indent="0" algn="ctr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survive dry periods after planting?</a:t>
            </a:r>
          </a:p>
          <a:p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0343313" y="5518611"/>
            <a:ext cx="156410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 err="1" smtClean="0"/>
              <a:t>Photo</a:t>
            </a:r>
            <a:r>
              <a:rPr lang="de-DE" sz="700" dirty="0" smtClean="0"/>
              <a:t>: M. Schmidt</a:t>
            </a:r>
            <a:endParaRPr lang="de-DE" sz="7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5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9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605946" y="823807"/>
            <a:ext cx="9912000" cy="457200"/>
          </a:xfrm>
        </p:spPr>
        <p:txBody>
          <a:bodyPr>
            <a:noAutofit/>
          </a:bodyPr>
          <a:lstStyle/>
          <a:p>
            <a:r>
              <a:rPr lang="de-DE" sz="2800" dirty="0" smtClean="0">
                <a:solidFill>
                  <a:srgbClr val="0065BD"/>
                </a:solidFill>
              </a:rPr>
              <a:t>Experimental Setup</a:t>
            </a:r>
          </a:p>
        </p:txBody>
      </p:sp>
      <p:sp>
        <p:nvSpPr>
          <p:cNvPr id="18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605946" y="1281007"/>
            <a:ext cx="6924750" cy="4898473"/>
          </a:xfrm>
          <a:solidFill>
            <a:srgbClr val="0065BD">
              <a:alpha val="60000"/>
            </a:srgbClr>
          </a:solidFill>
        </p:spPr>
        <p:txBody>
          <a:bodyPr/>
          <a:lstStyle/>
          <a:p>
            <a:pPr marL="312411" indent="-312411">
              <a:spcAft>
                <a:spcPts val="8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chemeClr val="bg1"/>
                </a:solidFill>
              </a:rPr>
              <a:t>4 </a:t>
            </a:r>
            <a:r>
              <a:rPr lang="de-DE" sz="2000" b="1" dirty="0" err="1">
                <a:solidFill>
                  <a:schemeClr val="bg1"/>
                </a:solidFill>
              </a:rPr>
              <a:t>t</a:t>
            </a:r>
            <a:r>
              <a:rPr lang="de-DE" sz="2000" b="1" dirty="0" err="1" smtClean="0">
                <a:solidFill>
                  <a:schemeClr val="bg1"/>
                </a:solidFill>
              </a:rPr>
              <a:t>ree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species</a:t>
            </a:r>
            <a:r>
              <a:rPr lang="de-DE" sz="2000" dirty="0" smtClean="0">
                <a:solidFill>
                  <a:schemeClr val="bg1"/>
                </a:solidFill>
              </a:rPr>
              <a:t>: </a:t>
            </a:r>
            <a:br>
              <a:rPr lang="de-DE" sz="2000" dirty="0" smtClean="0">
                <a:solidFill>
                  <a:schemeClr val="bg1"/>
                </a:solidFill>
              </a:rPr>
            </a:b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Silver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fir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(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Abies</a:t>
            </a:r>
            <a:r>
              <a:rPr lang="de-DE" sz="1600" i="1" dirty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alba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, 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4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yrs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.), </a:t>
            </a:r>
            <a:br>
              <a:rPr lang="de-DE" sz="1600" dirty="0" smtClean="0">
                <a:solidFill>
                  <a:schemeClr val="bg1"/>
                </a:solidFill>
                <a:ea typeface="ＭＳ Ｐゴシック"/>
              </a:rPr>
            </a:b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Douglas </a:t>
            </a:r>
            <a:r>
              <a:rPr lang="de-DE" sz="1600" dirty="0" err="1">
                <a:solidFill>
                  <a:schemeClr val="bg1"/>
                </a:solidFill>
                <a:ea typeface="ＭＳ Ｐゴシック"/>
              </a:rPr>
              <a:t>f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ir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(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Pseudotsuga</a:t>
            </a:r>
            <a:r>
              <a:rPr lang="de-DE" sz="1600" i="1" dirty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menziesii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„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viridis</a:t>
            </a:r>
            <a:r>
              <a:rPr lang="de-DE" sz="1600" i="1" dirty="0">
                <a:solidFill>
                  <a:schemeClr val="bg1"/>
                </a:solidFill>
                <a:ea typeface="ＭＳ Ｐゴシック"/>
              </a:rPr>
              <a:t>“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, 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3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yrs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.), </a:t>
            </a:r>
            <a:br>
              <a:rPr lang="de-DE" sz="1600" dirty="0" smtClean="0">
                <a:solidFill>
                  <a:schemeClr val="bg1"/>
                </a:solidFill>
                <a:ea typeface="ＭＳ Ｐゴシック"/>
              </a:rPr>
            </a:b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European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beech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(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Fagus</a:t>
            </a:r>
            <a:r>
              <a:rPr lang="de-DE" sz="1600" i="1" dirty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sylvatica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, 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2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yrs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.), </a:t>
            </a:r>
            <a:br>
              <a:rPr lang="de-DE" sz="1600" dirty="0" smtClean="0">
                <a:solidFill>
                  <a:schemeClr val="bg1"/>
                </a:solidFill>
                <a:ea typeface="ＭＳ Ｐゴシック"/>
              </a:rPr>
            </a:b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Pedunculate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 err="1">
                <a:solidFill>
                  <a:schemeClr val="bg1"/>
                </a:solidFill>
                <a:ea typeface="ＭＳ Ｐゴシック"/>
              </a:rPr>
              <a:t>o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ak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(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Quercus</a:t>
            </a:r>
            <a:r>
              <a:rPr lang="de-DE" sz="1600" i="1" dirty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i="1" dirty="0" err="1">
                <a:solidFill>
                  <a:schemeClr val="bg1"/>
                </a:solidFill>
                <a:ea typeface="ＭＳ Ｐゴシック"/>
              </a:rPr>
              <a:t>robur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, 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2-yrs.)</a:t>
            </a:r>
          </a:p>
          <a:p>
            <a:pPr marL="312411" indent="-312411">
              <a:spcAft>
                <a:spcPts val="8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de-DE" sz="2000" b="1" dirty="0" smtClean="0">
                <a:solidFill>
                  <a:schemeClr val="bg1"/>
                </a:solidFill>
                <a:ea typeface="ＭＳ Ｐゴシック"/>
              </a:rPr>
              <a:t>2 </a:t>
            </a:r>
            <a:r>
              <a:rPr lang="de-DE" sz="2000" b="1" dirty="0" err="1" smtClean="0">
                <a:solidFill>
                  <a:schemeClr val="bg1"/>
                </a:solidFill>
                <a:ea typeface="ＭＳ Ｐゴシック"/>
              </a:rPr>
              <a:t>groups</a:t>
            </a:r>
            <a:r>
              <a:rPr lang="de-DE" sz="2000" dirty="0" smtClean="0">
                <a:solidFill>
                  <a:schemeClr val="bg1"/>
                </a:solidFill>
                <a:ea typeface="ＭＳ Ｐゴシック"/>
              </a:rPr>
              <a:t>: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br>
              <a:rPr lang="de-DE" sz="1600" dirty="0" smtClean="0">
                <a:solidFill>
                  <a:schemeClr val="bg1"/>
                </a:solidFill>
                <a:ea typeface="ＭＳ Ｐゴシック"/>
              </a:rPr>
            </a:b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watered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control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(W) &amp; </a:t>
            </a:r>
            <a:r>
              <a:rPr lang="de-DE" sz="1600" dirty="0" err="1">
                <a:solidFill>
                  <a:schemeClr val="bg1"/>
                </a:solidFill>
                <a:ea typeface="ＭＳ Ｐゴシック"/>
              </a:rPr>
              <a:t>d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ried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(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D), 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/>
            </a:r>
            <a:br>
              <a:rPr lang="de-DE" sz="1600" dirty="0" smtClean="0">
                <a:solidFill>
                  <a:schemeClr val="bg1"/>
                </a:solidFill>
                <a:ea typeface="ＭＳ Ｐゴシック"/>
              </a:rPr>
            </a:b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arranged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in </a:t>
            </a:r>
            <a:r>
              <a:rPr lang="de-DE" sz="1600" dirty="0" err="1">
                <a:solidFill>
                  <a:schemeClr val="bg1"/>
                </a:solidFill>
                <a:ea typeface="ＭＳ Ｐゴシック"/>
              </a:rPr>
              <a:t>alternating</a:t>
            </a:r>
            <a:r>
              <a:rPr lang="de-DE" sz="1600" dirty="0">
                <a:solidFill>
                  <a:schemeClr val="bg1"/>
                </a:solidFill>
                <a:ea typeface="ＭＳ Ｐゴシック"/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rows</a:t>
            </a:r>
            <a:r>
              <a:rPr lang="de-DE" sz="1600" dirty="0" smtClean="0">
                <a:solidFill>
                  <a:schemeClr val="bg1"/>
                </a:solidFill>
                <a:ea typeface="ＭＳ Ｐゴシック"/>
              </a:rPr>
              <a:t> on 2 </a:t>
            </a:r>
            <a:r>
              <a:rPr lang="de-DE" sz="1600" dirty="0" err="1" smtClean="0">
                <a:solidFill>
                  <a:schemeClr val="bg1"/>
                </a:solidFill>
                <a:ea typeface="ＭＳ Ｐゴシック"/>
              </a:rPr>
              <a:t>tables</a:t>
            </a:r>
            <a:endParaRPr lang="de-DE" sz="1600" dirty="0">
              <a:solidFill>
                <a:schemeClr val="bg1"/>
              </a:solidFill>
            </a:endParaRPr>
          </a:p>
          <a:p>
            <a:pPr marL="312411" indent="-312411">
              <a:spcAft>
                <a:spcPts val="8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de-DE" sz="2000" b="1" dirty="0">
                <a:solidFill>
                  <a:schemeClr val="bg1"/>
                </a:solidFill>
              </a:rPr>
              <a:t>10 </a:t>
            </a:r>
            <a:r>
              <a:rPr lang="de-DE" sz="2000" b="1" dirty="0" err="1" smtClean="0">
                <a:solidFill>
                  <a:schemeClr val="bg1"/>
                </a:solidFill>
              </a:rPr>
              <a:t>trees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>per </a:t>
            </a:r>
            <a:r>
              <a:rPr lang="de-DE" sz="1600" dirty="0" err="1" smtClean="0">
                <a:solidFill>
                  <a:schemeClr val="bg1"/>
                </a:solidFill>
              </a:rPr>
              <a:t>treatment</a:t>
            </a:r>
            <a:r>
              <a:rPr lang="de-DE" sz="1600" dirty="0" smtClean="0">
                <a:solidFill>
                  <a:schemeClr val="bg1"/>
                </a:solidFill>
              </a:rPr>
              <a:t> &amp; </a:t>
            </a:r>
            <a:r>
              <a:rPr lang="de-DE" sz="1600" dirty="0" err="1" smtClean="0">
                <a:solidFill>
                  <a:schemeClr val="bg1"/>
                </a:solidFill>
              </a:rPr>
              <a:t>tree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species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</a:p>
          <a:p>
            <a:pPr marL="312411" indent="-312411">
              <a:spcAft>
                <a:spcPts val="8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de-DE" sz="2000" b="1" dirty="0" smtClean="0">
                <a:solidFill>
                  <a:schemeClr val="bg1"/>
                </a:solidFill>
              </a:rPr>
              <a:t>Schedule:</a:t>
            </a:r>
          </a:p>
          <a:p>
            <a:pPr marL="998211" lvl="1" indent="-312411">
              <a:spcAft>
                <a:spcPts val="8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schemeClr val="bg1"/>
                </a:solidFill>
              </a:rPr>
              <a:t>Planting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dirty="0" smtClean="0">
                <a:solidFill>
                  <a:schemeClr val="bg1"/>
                </a:solidFill>
              </a:rPr>
              <a:t>in </a:t>
            </a:r>
            <a:r>
              <a:rPr lang="de-DE" sz="1600" dirty="0" err="1" smtClean="0">
                <a:solidFill>
                  <a:schemeClr val="bg1"/>
                </a:solidFill>
              </a:rPr>
              <a:t>the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greenhouse</a:t>
            </a:r>
            <a:r>
              <a:rPr lang="de-DE" sz="1600" dirty="0" smtClean="0">
                <a:solidFill>
                  <a:schemeClr val="bg1"/>
                </a:solidFill>
              </a:rPr>
              <a:t>: 		</a:t>
            </a:r>
            <a:r>
              <a:rPr lang="de-DE" sz="1600" dirty="0" err="1" smtClean="0">
                <a:solidFill>
                  <a:schemeClr val="bg1"/>
                </a:solidFill>
              </a:rPr>
              <a:t>mid</a:t>
            </a:r>
            <a:r>
              <a:rPr lang="de-DE" sz="1600" dirty="0" smtClean="0">
                <a:solidFill>
                  <a:schemeClr val="bg1"/>
                </a:solidFill>
              </a:rPr>
              <a:t>-March 2023</a:t>
            </a:r>
          </a:p>
          <a:p>
            <a:pPr marL="998211" lvl="1" indent="-312411">
              <a:spcAft>
                <a:spcPts val="8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de-DE" sz="1600" b="1" dirty="0" err="1" smtClean="0">
                <a:solidFill>
                  <a:schemeClr val="bg1"/>
                </a:solidFill>
              </a:rPr>
              <a:t>Beginning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of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the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drying</a:t>
            </a:r>
            <a:r>
              <a:rPr lang="de-DE" sz="1600" b="1" dirty="0" smtClean="0">
                <a:solidFill>
                  <a:schemeClr val="bg1"/>
                </a:solidFill>
              </a:rPr>
              <a:t> out</a:t>
            </a:r>
            <a:r>
              <a:rPr lang="de-DE" sz="1600" dirty="0" smtClean="0">
                <a:solidFill>
                  <a:schemeClr val="bg1"/>
                </a:solidFill>
              </a:rPr>
              <a:t>: 	end </a:t>
            </a:r>
            <a:r>
              <a:rPr lang="de-DE" sz="1600" dirty="0" err="1" smtClean="0">
                <a:solidFill>
                  <a:schemeClr val="bg1"/>
                </a:solidFill>
              </a:rPr>
              <a:t>of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>
                <a:solidFill>
                  <a:schemeClr val="bg1"/>
                </a:solidFill>
              </a:rPr>
              <a:t>J</a:t>
            </a:r>
            <a:r>
              <a:rPr lang="de-DE" sz="1600" dirty="0" smtClean="0">
                <a:solidFill>
                  <a:schemeClr val="bg1"/>
                </a:solidFill>
              </a:rPr>
              <a:t>une 2023</a:t>
            </a:r>
          </a:p>
          <a:p>
            <a:pPr marL="998211" lvl="1" indent="-312411">
              <a:spcAft>
                <a:spcPts val="8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  <a:defRPr/>
            </a:pPr>
            <a:r>
              <a:rPr lang="de-DE" sz="1600" b="1" dirty="0" smtClean="0">
                <a:solidFill>
                  <a:schemeClr val="bg1"/>
                </a:solidFill>
              </a:rPr>
              <a:t>End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of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experiment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and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tree</a:t>
            </a:r>
            <a:r>
              <a:rPr lang="de-DE" sz="1600" dirty="0" smtClean="0">
                <a:solidFill>
                  <a:schemeClr val="bg1"/>
                </a:solidFill>
              </a:rPr>
              <a:t> </a:t>
            </a:r>
            <a:r>
              <a:rPr lang="de-DE" sz="1600" dirty="0" err="1" smtClean="0">
                <a:solidFill>
                  <a:schemeClr val="bg1"/>
                </a:solidFill>
              </a:rPr>
              <a:t>harvest</a:t>
            </a:r>
            <a:r>
              <a:rPr lang="de-DE" sz="1600" dirty="0" smtClean="0">
                <a:solidFill>
                  <a:schemeClr val="bg1"/>
                </a:solidFill>
              </a:rPr>
              <a:t>: 	</a:t>
            </a:r>
            <a:r>
              <a:rPr lang="de-DE" sz="1600" dirty="0" err="1" smtClean="0">
                <a:solidFill>
                  <a:schemeClr val="bg1"/>
                </a:solidFill>
              </a:rPr>
              <a:t>mid</a:t>
            </a:r>
            <a:r>
              <a:rPr lang="de-DE" sz="1600" dirty="0" smtClean="0">
                <a:solidFill>
                  <a:schemeClr val="bg1"/>
                </a:solidFill>
              </a:rPr>
              <a:t>-September 2023</a:t>
            </a:r>
            <a:endParaRPr lang="de-DE" sz="1600" dirty="0">
              <a:solidFill>
                <a:schemeClr val="bg1"/>
              </a:solidFill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rcRect l="1761" r="2543"/>
          <a:stretch/>
        </p:blipFill>
        <p:spPr bwMode="auto">
          <a:xfrm>
            <a:off x="7740077" y="4015476"/>
            <a:ext cx="4135089" cy="197180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23232"/>
          <a:stretch/>
        </p:blipFill>
        <p:spPr>
          <a:xfrm>
            <a:off x="7744335" y="1818534"/>
            <a:ext cx="4120409" cy="19555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283500" y="2418281"/>
            <a:ext cx="2456577" cy="245657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6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838200" y="447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Climate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in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the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greenhouse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–</a:t>
            </a:r>
          </a:p>
          <a:p>
            <a:pPr algn="ctr"/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d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aily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means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of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air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temperature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and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rel. </a:t>
            </a:r>
            <a:r>
              <a:rPr lang="de-DE" sz="2800" b="1" dirty="0" err="1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air</a:t>
            </a:r>
            <a:r>
              <a:rPr lang="de-DE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humidity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(RH)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7</a:t>
            </a:fld>
            <a:endParaRPr lang="de-DE" dirty="0">
              <a:solidFill>
                <a:srgbClr val="0065BD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5"/>
          <a:stretch/>
        </p:blipFill>
        <p:spPr>
          <a:xfrm>
            <a:off x="2027870" y="1676607"/>
            <a:ext cx="8136260" cy="447046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722687" y="1441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Volumetric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soil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water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</a:t>
            </a:r>
            <a:r>
              <a:rPr lang="de-DE" sz="2800" b="1" dirty="0" err="1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content</a:t>
            </a:r>
            <a:r>
              <a:rPr lang="de-DE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 (SWC)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52133" y="6228521"/>
            <a:ext cx="6889077" cy="39627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281552" y="1167353"/>
            <a:ext cx="8392564" cy="5027973"/>
            <a:chOff x="1784204" y="1052261"/>
            <a:chExt cx="8392564" cy="5027973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3" r="6580" b="-1"/>
            <a:stretch/>
          </p:blipFill>
          <p:spPr>
            <a:xfrm>
              <a:off x="1784204" y="1052261"/>
              <a:ext cx="8392564" cy="5027973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2159540" y="1079500"/>
              <a:ext cx="3933866" cy="246221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Douglas </a:t>
              </a:r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ir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Pseudotsuga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enziesii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142411" y="1079500"/>
              <a:ext cx="3933866" cy="246221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European </a:t>
              </a:r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eech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Fagus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ylvatica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142411" y="3431428"/>
              <a:ext cx="3933866" cy="246221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Silver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ir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Abies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alba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159540" y="3431429"/>
              <a:ext cx="3933866" cy="246221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Pedunculate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de-DE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ak</a:t>
              </a:r>
              <a:r>
                <a:rPr lang="de-DE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Quercus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de-DE" sz="1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obur</a:t>
              </a:r>
              <a:r>
                <a:rPr lang="de-DE" sz="1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sz="1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063994" y="4275514"/>
            <a:ext cx="121991" cy="365973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300474" y="4275314"/>
            <a:ext cx="15572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Watering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dates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t>8</a:t>
            </a:fld>
            <a:endParaRPr lang="de-DE" dirty="0">
              <a:solidFill>
                <a:srgbClr val="0065BD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8866797" y="2517634"/>
            <a:ext cx="18158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8942003" y="3162809"/>
            <a:ext cx="548640" cy="646853"/>
          </a:xfrm>
          <a:prstGeom prst="rect">
            <a:avLst/>
          </a:prstGeom>
          <a:solidFill>
            <a:srgbClr val="FF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10286576" y="3005364"/>
            <a:ext cx="144517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de-DE" sz="1600" baseline="30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percentil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Gerader Verbinder 34"/>
          <p:cNvCxnSpPr>
            <a:endCxn id="33" idx="3"/>
          </p:cNvCxnSpPr>
          <p:nvPr/>
        </p:nvCxnSpPr>
        <p:spPr>
          <a:xfrm flipV="1">
            <a:off x="8942003" y="3486236"/>
            <a:ext cx="548640" cy="42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9645446" y="3162809"/>
            <a:ext cx="548640" cy="649224"/>
          </a:xfrm>
          <a:prstGeom prst="rect">
            <a:avLst/>
          </a:prstGeom>
          <a:solidFill>
            <a:srgbClr val="B3B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7" name="Gerader Verbinder 36"/>
          <p:cNvCxnSpPr>
            <a:stCxn id="36" idx="1"/>
            <a:endCxn id="36" idx="3"/>
          </p:cNvCxnSpPr>
          <p:nvPr/>
        </p:nvCxnSpPr>
        <p:spPr>
          <a:xfrm>
            <a:off x="9645446" y="3487421"/>
            <a:ext cx="548640" cy="0"/>
          </a:xfrm>
          <a:prstGeom prst="line">
            <a:avLst/>
          </a:prstGeom>
          <a:ln w="12700">
            <a:solidFill>
              <a:srgbClr val="030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10286576" y="3330538"/>
            <a:ext cx="1289728" cy="345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0288472" y="3653607"/>
            <a:ext cx="12607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de-DE" sz="1600" baseline="30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percentil</a:t>
            </a:r>
            <a:endParaRPr lang="de-DE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503720" y="2758961"/>
            <a:ext cx="11788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rgbClr val="030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b="1" dirty="0">
              <a:solidFill>
                <a:srgbClr val="030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9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b="17267"/>
          <a:stretch/>
        </p:blipFill>
        <p:spPr>
          <a:xfrm>
            <a:off x="6488958" y="3739830"/>
            <a:ext cx="5571744" cy="234297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b="16753"/>
          <a:stretch/>
        </p:blipFill>
        <p:spPr>
          <a:xfrm>
            <a:off x="6491052" y="1271013"/>
            <a:ext cx="5569650" cy="235755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99"/>
          <a:stretch/>
        </p:blipFill>
        <p:spPr>
          <a:xfrm>
            <a:off x="98476" y="3739830"/>
            <a:ext cx="6217920" cy="23392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7"/>
          <a:stretch/>
        </p:blipFill>
        <p:spPr>
          <a:xfrm>
            <a:off x="98476" y="1271013"/>
            <a:ext cx="6217920" cy="235715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44196" y="403083"/>
            <a:ext cx="1226421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Pre-dawn water potential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(</a:t>
            </a:r>
            <a:r>
              <a:rPr lang="el-GR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Ψ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pre-dawn)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vs. </a:t>
            </a:r>
            <a:endParaRPr lang="en-US" sz="2800" b="1" dirty="0" smtClean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vol.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s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oil </a:t>
            </a:r>
            <a:r>
              <a:rPr lang="en-US" sz="2800" b="1" dirty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w</a:t>
            </a:r>
            <a:r>
              <a:rPr lang="en-US" sz="2800" b="1" dirty="0" smtClean="0">
                <a:solidFill>
                  <a:srgbClr val="0065BD"/>
                </a:solidFill>
                <a:latin typeface="Arial"/>
                <a:ea typeface="Fira Sans"/>
                <a:cs typeface="Arial"/>
              </a:rPr>
              <a:t>ater content (SWC)</a:t>
            </a:r>
            <a:endParaRPr lang="de-DE" sz="2800" b="1" dirty="0">
              <a:solidFill>
                <a:srgbClr val="0065BD"/>
              </a:solidFill>
              <a:latin typeface="Arial"/>
              <a:ea typeface="Fira Sans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13516" y="3687769"/>
            <a:ext cx="34986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Abies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alba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63428" y="1237345"/>
            <a:ext cx="37276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European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eech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Fagus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ylvatica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961498" y="1259546"/>
            <a:ext cx="41023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Douglas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Pseudotsuga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menziesii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986390" y="3690960"/>
            <a:ext cx="40357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Pedunculate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Quercus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obur</a:t>
            </a:r>
            <a:r>
              <a:rPr lang="de-DE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77" y="6050478"/>
            <a:ext cx="708355" cy="70835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418" y="6050478"/>
            <a:ext cx="531759" cy="708355"/>
          </a:xfrm>
          <a:prstGeom prst="rect">
            <a:avLst/>
          </a:prstGeom>
        </p:spPr>
      </p:pic>
      <p:cxnSp>
        <p:nvCxnSpPr>
          <p:cNvPr id="20" name="Gerade Verbindung mit Pfeil 19"/>
          <p:cNvCxnSpPr/>
          <p:nvPr/>
        </p:nvCxnSpPr>
        <p:spPr>
          <a:xfrm>
            <a:off x="1986390" y="4654296"/>
            <a:ext cx="3472578" cy="905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2652003" y="2220431"/>
            <a:ext cx="3281868" cy="5716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8741664" y="2252829"/>
            <a:ext cx="2853297" cy="654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>
            <a:off x="8978502" y="4577944"/>
            <a:ext cx="2753250" cy="314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1986390" y="4608689"/>
            <a:ext cx="3907505" cy="51935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>
            <a:off x="8978502" y="4544234"/>
            <a:ext cx="2753250" cy="33710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2652003" y="2085753"/>
            <a:ext cx="3241892" cy="5147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8741664" y="2105275"/>
            <a:ext cx="3054410" cy="31142"/>
          </a:xfrm>
          <a:prstGeom prst="straightConnector1">
            <a:avLst/>
          </a:prstGeom>
          <a:ln w="28575">
            <a:solidFill>
              <a:srgbClr val="030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6240" y="5962428"/>
            <a:ext cx="2637472" cy="438832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 flipH="1">
            <a:off x="6429458" y="5984518"/>
            <a:ext cx="163940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4646" y="5991711"/>
            <a:ext cx="705072" cy="360370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677463" y="5979767"/>
            <a:ext cx="9845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Watered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660257" y="6227713"/>
            <a:ext cx="6889077" cy="396274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AC7689-1A7B-49E3-B3B5-AC6B870F3DC4}" type="slidenum">
              <a:rPr lang="de-DE" smtClean="0">
                <a:solidFill>
                  <a:srgbClr val="0065BD"/>
                </a:solidFill>
              </a:rPr>
              <a:pPr/>
              <a:t>9</a:t>
            </a:fld>
            <a:endParaRPr lang="de-DE" dirty="0">
              <a:solidFill>
                <a:srgbClr val="0065BD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2839254" y="5830995"/>
            <a:ext cx="1639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839253" y="3361222"/>
            <a:ext cx="1639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8616324" y="5832283"/>
            <a:ext cx="1639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8616323" y="3361222"/>
            <a:ext cx="16392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Vol. SWC [%]</a:t>
            </a: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87" y="-1980"/>
            <a:ext cx="777814" cy="108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8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1175</Words>
  <Application>Microsoft Office PowerPoint</Application>
  <PresentationFormat>Breitbild</PresentationFormat>
  <Paragraphs>276</Paragraphs>
  <Slides>22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ＭＳ Ｐゴシック</vt:lpstr>
      <vt:lpstr>Yu Gothic Light</vt:lpstr>
      <vt:lpstr>Arial</vt:lpstr>
      <vt:lpstr>Calibri</vt:lpstr>
      <vt:lpstr>Calibri Light</vt:lpstr>
      <vt:lpstr>Cambria Math</vt:lpstr>
      <vt:lpstr>Fira Sans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163</cp:revision>
  <dcterms:created xsi:type="dcterms:W3CDTF">2024-04-04T07:31:05Z</dcterms:created>
  <dcterms:modified xsi:type="dcterms:W3CDTF">2024-04-14T15:26:13Z</dcterms:modified>
</cp:coreProperties>
</file>