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4" r:id="rId3"/>
    <p:sldId id="278" r:id="rId4"/>
    <p:sldId id="275" r:id="rId5"/>
    <p:sldId id="276" r:id="rId6"/>
    <p:sldId id="277" r:id="rId7"/>
    <p:sldId id="271" r:id="rId8"/>
    <p:sldId id="273" r:id="rId9"/>
    <p:sldId id="279" r:id="rId10"/>
    <p:sldId id="272" r:id="rId11"/>
    <p:sldId id="281" r:id="rId12"/>
    <p:sldId id="282" r:id="rId13"/>
    <p:sldId id="283" r:id="rId14"/>
    <p:sldId id="280" r:id="rId15"/>
    <p:sldId id="284" r:id="rId16"/>
    <p:sldId id="285" r:id="rId17"/>
    <p:sldId id="286" r:id="rId18"/>
    <p:sldId id="287" r:id="rId19"/>
    <p:sldId id="288" r:id="rId20"/>
    <p:sldId id="289" r:id="rId21"/>
  </p:sldIdLst>
  <p:sldSz cx="9144000" cy="5143500" type="screen16x9"/>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928">
          <p15:clr>
            <a:srgbClr val="A4A3A4"/>
          </p15:clr>
        </p15:guide>
        <p15:guide id="2" orient="horz" pos="106">
          <p15:clr>
            <a:srgbClr val="A4A3A4"/>
          </p15:clr>
        </p15:guide>
        <p15:guide id="3" orient="horz" pos="2811">
          <p15:clr>
            <a:srgbClr val="A4A3A4"/>
          </p15:clr>
        </p15:guide>
        <p15:guide id="4" pos="391">
          <p15:clr>
            <a:srgbClr val="A4A3A4"/>
          </p15:clr>
        </p15:guide>
        <p15:guide id="5"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7" autoAdjust="0"/>
    <p:restoredTop sz="94660"/>
  </p:normalViewPr>
  <p:slideViewPr>
    <p:cSldViewPr snapToGrid="0" showGuides="1">
      <p:cViewPr varScale="1">
        <p:scale>
          <a:sx n="90" d="100"/>
          <a:sy n="90" d="100"/>
        </p:scale>
        <p:origin x="46" y="288"/>
      </p:cViewPr>
      <p:guideLst>
        <p:guide orient="horz" pos="928"/>
        <p:guide orient="horz" pos="106"/>
        <p:guide orient="horz" pos="2811"/>
        <p:guide pos="391"/>
        <p:guide pos="560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18-4-2024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cmwf.in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limate.copernicus.eu/complete-list-tenders-issued-c3s" TargetMode="External"/><Relationship Id="rId4" Type="http://schemas.openxmlformats.org/officeDocument/2006/relationships/hyperlink" Target="https://climate.copernicus.eu/providers-vie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C3S is one of six thematic information services provided by Copernicus, the Earth Observation component of the European Union's space </a:t>
            </a:r>
            <a:r>
              <a:rPr lang="en-US" b="0" i="0" dirty="0" err="1">
                <a:solidFill>
                  <a:srgbClr val="000000"/>
                </a:solidFill>
                <a:effectLst/>
                <a:latin typeface="Arial" panose="020B0604020202020204" pitchFamily="34" charset="0"/>
              </a:rPr>
              <a:t>programme</a:t>
            </a:r>
            <a:r>
              <a:rPr lang="en-US" b="0" i="0" dirty="0">
                <a:solidFill>
                  <a:srgbClr val="000000"/>
                </a:solidFill>
                <a:effectLst/>
                <a:latin typeface="Arial" panose="020B0604020202020204" pitchFamily="34" charset="0"/>
              </a:rPr>
              <a:t>. Copernicus builds on existing research infrastructures and knowledge available in Europe and elsewhere. C3S relies on climate research carried out within the World Climate Research </a:t>
            </a:r>
            <a:r>
              <a:rPr lang="en-US" b="0" i="0" dirty="0" err="1">
                <a:solidFill>
                  <a:srgbClr val="000000"/>
                </a:solidFill>
                <a:effectLst/>
                <a:latin typeface="Arial" panose="020B0604020202020204" pitchFamily="34" charset="0"/>
              </a:rPr>
              <a:t>Programme</a:t>
            </a:r>
            <a:r>
              <a:rPr lang="en-US" b="0" i="0" dirty="0">
                <a:solidFill>
                  <a:srgbClr val="000000"/>
                </a:solidFill>
                <a:effectLst/>
                <a:latin typeface="Arial" panose="020B0604020202020204" pitchFamily="34" charset="0"/>
              </a:rPr>
              <a:t> (WCRP) and responds to user requirements defined by the Global Climate Observing System (GCOS). C3S provides an important resource to the Global Framework for Climate Services (GFCS).</a:t>
            </a:r>
          </a:p>
          <a:p>
            <a:r>
              <a:rPr lang="en-US" b="0" i="0" dirty="0">
                <a:solidFill>
                  <a:srgbClr val="000000"/>
                </a:solidFill>
                <a:effectLst/>
                <a:latin typeface="Arial" panose="020B0604020202020204" pitchFamily="34" charset="0"/>
              </a:rPr>
              <a:t>C3S is implemented by the </a:t>
            </a:r>
            <a:r>
              <a:rPr lang="en-US" b="0" i="0" u="none" strike="noStrike" dirty="0">
                <a:solidFill>
                  <a:srgbClr val="615C9F"/>
                </a:solidFill>
                <a:effectLst/>
                <a:latin typeface="Arial" panose="020B0604020202020204" pitchFamily="34" charset="0"/>
                <a:hlinkClick r:id="rId3"/>
              </a:rPr>
              <a:t>European Centre for Medium-Range Weather Forecasts (ECMWF)</a:t>
            </a:r>
            <a:r>
              <a:rPr lang="en-US" b="0" i="0" dirty="0">
                <a:solidFill>
                  <a:srgbClr val="000000"/>
                </a:solidFill>
                <a:effectLst/>
                <a:latin typeface="Arial" panose="020B0604020202020204" pitchFamily="34" charset="0"/>
              </a:rPr>
              <a:t> on behalf of the European Commission. ECMWF is an independent intergovernmental </a:t>
            </a:r>
            <a:r>
              <a:rPr lang="en-US" b="0" i="0" dirty="0" err="1">
                <a:solidFill>
                  <a:srgbClr val="000000"/>
                </a:solidFill>
                <a:effectLst/>
                <a:latin typeface="Arial" panose="020B0604020202020204" pitchFamily="34" charset="0"/>
              </a:rPr>
              <a:t>organisation</a:t>
            </a:r>
            <a:r>
              <a:rPr lang="en-US" b="0" i="0" dirty="0">
                <a:solidFill>
                  <a:srgbClr val="000000"/>
                </a:solidFill>
                <a:effectLst/>
                <a:latin typeface="Arial" panose="020B0604020202020204" pitchFamily="34" charset="0"/>
              </a:rPr>
              <a:t> serving its Member and Co-operating States and the broader community. The majority of C3S service elements are implemented by about </a:t>
            </a:r>
            <a:r>
              <a:rPr lang="en-US" b="0" i="0" u="none" strike="noStrike" dirty="0">
                <a:solidFill>
                  <a:srgbClr val="615C9F"/>
                </a:solidFill>
                <a:effectLst/>
                <a:latin typeface="Arial" panose="020B0604020202020204" pitchFamily="34" charset="0"/>
                <a:hlinkClick r:id="rId4"/>
              </a:rPr>
              <a:t>200 companies and </a:t>
            </a:r>
            <a:r>
              <a:rPr lang="en-US" b="0" i="0" u="none" strike="noStrike" dirty="0" err="1">
                <a:solidFill>
                  <a:srgbClr val="615C9F"/>
                </a:solidFill>
                <a:effectLst/>
                <a:latin typeface="Arial" panose="020B0604020202020204" pitchFamily="34" charset="0"/>
                <a:hlinkClick r:id="rId4"/>
              </a:rPr>
              <a:t>organisations</a:t>
            </a:r>
            <a:r>
              <a:rPr lang="en-US" b="0" i="0" u="none" strike="noStrike" dirty="0">
                <a:solidFill>
                  <a:srgbClr val="615C9F"/>
                </a:solidFill>
                <a:effectLst/>
                <a:latin typeface="Arial" panose="020B0604020202020204" pitchFamily="34" charset="0"/>
                <a:hlinkClick r:id="rId4"/>
              </a:rPr>
              <a:t> </a:t>
            </a:r>
            <a:r>
              <a:rPr lang="en-US" b="0" i="0" dirty="0">
                <a:solidFill>
                  <a:srgbClr val="000000"/>
                </a:solidFill>
                <a:effectLst/>
                <a:latin typeface="Arial" panose="020B0604020202020204" pitchFamily="34" charset="0"/>
              </a:rPr>
              <a:t>across Europe, which are selected based on competitive </a:t>
            </a:r>
            <a:r>
              <a:rPr lang="en-US" b="0" i="0" u="none" strike="noStrike" dirty="0">
                <a:solidFill>
                  <a:srgbClr val="615C9F"/>
                </a:solidFill>
                <a:effectLst/>
                <a:latin typeface="Arial" panose="020B0604020202020204" pitchFamily="34" charset="0"/>
                <a:hlinkClick r:id="rId5"/>
              </a:rPr>
              <a:t>Invitations To Tender (ITTs)</a:t>
            </a:r>
            <a:r>
              <a:rPr lang="en-US" b="0" i="0" dirty="0">
                <a:solidFill>
                  <a:srgbClr val="000000"/>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a:t>
            </a:fld>
            <a:endParaRPr lang="nl-NL"/>
          </a:p>
        </p:txBody>
      </p:sp>
    </p:spTree>
    <p:extLst>
      <p:ext uri="{BB962C8B-B14F-4D97-AF65-F5344CB8AC3E}">
        <p14:creationId xmlns:p14="http://schemas.microsoft.com/office/powerpoint/2010/main" val="10540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a:t>
            </a:fld>
            <a:endParaRPr lang="nl-NL"/>
          </a:p>
        </p:txBody>
      </p:sp>
    </p:spTree>
    <p:extLst>
      <p:ext uri="{BB962C8B-B14F-4D97-AF65-F5344CB8AC3E}">
        <p14:creationId xmlns:p14="http://schemas.microsoft.com/office/powerpoint/2010/main" val="98357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4</a:t>
            </a:fld>
            <a:endParaRPr lang="nl-NL"/>
          </a:p>
        </p:txBody>
      </p:sp>
    </p:spTree>
    <p:extLst>
      <p:ext uri="{BB962C8B-B14F-4D97-AF65-F5344CB8AC3E}">
        <p14:creationId xmlns:p14="http://schemas.microsoft.com/office/powerpoint/2010/main" val="311599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5</a:t>
            </a:fld>
            <a:endParaRPr lang="nl-NL"/>
          </a:p>
        </p:txBody>
      </p:sp>
    </p:spTree>
    <p:extLst>
      <p:ext uri="{BB962C8B-B14F-4D97-AF65-F5344CB8AC3E}">
        <p14:creationId xmlns:p14="http://schemas.microsoft.com/office/powerpoint/2010/main" val="18617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6</a:t>
            </a:fld>
            <a:endParaRPr lang="nl-NL"/>
          </a:p>
        </p:txBody>
      </p:sp>
    </p:spTree>
    <p:extLst>
      <p:ext uri="{BB962C8B-B14F-4D97-AF65-F5344CB8AC3E}">
        <p14:creationId xmlns:p14="http://schemas.microsoft.com/office/powerpoint/2010/main" val="267753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14" name="Tijdelijke aanduiding voor afbeelding 24"/>
          <p:cNvSpPr>
            <a:spLocks noGrp="1" noChangeAspect="1"/>
          </p:cNvSpPr>
          <p:nvPr>
            <p:ph type="pic" sz="quarter" idx="13"/>
          </p:nvPr>
        </p:nvSpPr>
        <p:spPr bwMode="auto">
          <a:xfrm>
            <a:off x="467564"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5" name="Tijdelijke aanduiding voor afbeelding 24"/>
          <p:cNvSpPr>
            <a:spLocks noGrp="1" noChangeAspect="1"/>
          </p:cNvSpPr>
          <p:nvPr>
            <p:ph type="pic" sz="quarter" idx="19"/>
          </p:nvPr>
        </p:nvSpPr>
        <p:spPr bwMode="auto">
          <a:xfrm>
            <a:off x="6553175"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6" name="Tijdelijke aanduiding voor afbeelding 24"/>
          <p:cNvSpPr>
            <a:spLocks noGrp="1" noChangeAspect="1"/>
          </p:cNvSpPr>
          <p:nvPr>
            <p:ph type="pic" sz="quarter" idx="16"/>
          </p:nvPr>
        </p:nvSpPr>
        <p:spPr bwMode="auto">
          <a:xfrm>
            <a:off x="4959012"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7" name="Tijdelijke aanduiding voor afbeelding 24"/>
          <p:cNvSpPr>
            <a:spLocks noGrp="1" noChangeAspect="1"/>
          </p:cNvSpPr>
          <p:nvPr>
            <p:ph type="pic" sz="quarter" idx="15"/>
          </p:nvPr>
        </p:nvSpPr>
        <p:spPr bwMode="auto">
          <a:xfrm>
            <a:off x="3364849"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8" name="Tijdelijke aanduiding voor tekst 21"/>
          <p:cNvSpPr>
            <a:spLocks noGrp="1"/>
          </p:cNvSpPr>
          <p:nvPr>
            <p:ph type="body" sz="quarter" idx="20"/>
          </p:nvPr>
        </p:nvSpPr>
        <p:spPr>
          <a:xfrm>
            <a:off x="505856" y="1234871"/>
            <a:ext cx="8385731" cy="330620"/>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
        <p:nvSpPr>
          <p:cNvPr id="19" name="Tijdelijke aanduiding voor tekst 21"/>
          <p:cNvSpPr>
            <a:spLocks noGrp="1"/>
          </p:cNvSpPr>
          <p:nvPr>
            <p:ph type="body" sz="quarter" idx="21"/>
          </p:nvPr>
        </p:nvSpPr>
        <p:spPr>
          <a:xfrm>
            <a:off x="505856" y="1648186"/>
            <a:ext cx="8385731" cy="330620"/>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4" name="Tijdelijke aanduiding voor tekst 4"/>
          <p:cNvSpPr>
            <a:spLocks noGrp="1"/>
          </p:cNvSpPr>
          <p:nvPr>
            <p:ph type="body" sz="quarter" idx="17"/>
          </p:nvPr>
        </p:nvSpPr>
        <p:spPr>
          <a:xfrm>
            <a:off x="504000" y="1368000"/>
            <a:ext cx="3874036" cy="3091979"/>
          </a:xfrm>
        </p:spPr>
        <p:txBody>
          <a:bodyPr lIns="90000"/>
          <a:lstStyle>
            <a:lvl1pPr marL="0" indent="0">
              <a:buNone/>
              <a:defRPr>
                <a:solidFill>
                  <a:schemeClr val="tx1"/>
                </a:solidFill>
              </a:defRPr>
            </a:lvl1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
        <p:nvSpPr>
          <p:cNvPr id="6" name="Titel 5"/>
          <p:cNvSpPr>
            <a:spLocks noGrp="1"/>
          </p:cNvSpPr>
          <p:nvPr>
            <p:ph type="title"/>
          </p:nvPr>
        </p:nvSpPr>
        <p:spPr>
          <a:xfrm>
            <a:off x="561600" y="169210"/>
            <a:ext cx="3816000" cy="987200"/>
          </a:xfrm>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7" name="Tijdelijke aanduiding voor dianummer 6"/>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
        <p:nvSpPr>
          <p:cNvPr id="8" name="Tijdelijke aanduiding voor afbeelding 24"/>
          <p:cNvSpPr>
            <a:spLocks noGrp="1" noChangeAspect="1"/>
          </p:cNvSpPr>
          <p:nvPr>
            <p:ph type="pic" sz="quarter" idx="16"/>
          </p:nvPr>
        </p:nvSpPr>
        <p:spPr>
          <a:xfrm>
            <a:off x="4607588" y="170100"/>
            <a:ext cx="4284000" cy="4284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620713" y="1473201"/>
            <a:ext cx="2556000" cy="1980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noChangeAspect="1"/>
          </p:cNvSpPr>
          <p:nvPr>
            <p:ph type="pic" sz="quarter" idx="17"/>
          </p:nvPr>
        </p:nvSpPr>
        <p:spPr>
          <a:xfrm>
            <a:off x="3478944" y="1473201"/>
            <a:ext cx="2556000" cy="1980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8"/>
          </p:nvPr>
        </p:nvSpPr>
        <p:spPr>
          <a:xfrm>
            <a:off x="6337175" y="1473201"/>
            <a:ext cx="2556000" cy="1980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13" name="Tijdelijke aanduiding voor dianummer 12"/>
          <p:cNvSpPr>
            <a:spLocks noGrp="1"/>
          </p:cNvSpPr>
          <p:nvPr>
            <p:ph type="sldNum" sz="quarter" idx="25"/>
          </p:nvPr>
        </p:nvSpPr>
        <p:spPr/>
        <p:txBody>
          <a:bodyPr/>
          <a:lstStyle/>
          <a:p>
            <a:pPr algn="r"/>
            <a:fld id="{F25965E0-7062-474C-8671-DB3A3CE669B0}" type="slidenum">
              <a:rPr lang="en-GB" noProof="0" smtClean="0"/>
              <a:pPr algn="r"/>
              <a:t>‹#›</a:t>
            </a:fld>
            <a:endParaRPr lang="en-GB" noProof="0" dirty="0"/>
          </a:p>
        </p:txBody>
      </p:sp>
      <p:sp>
        <p:nvSpPr>
          <p:cNvPr id="14" name="Titel 13"/>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15" name="Tijdelijke aanduiding voor tekst 21"/>
          <p:cNvSpPr>
            <a:spLocks noGrp="1"/>
          </p:cNvSpPr>
          <p:nvPr>
            <p:ph type="body" sz="quarter" idx="20"/>
          </p:nvPr>
        </p:nvSpPr>
        <p:spPr>
          <a:xfrm>
            <a:off x="505856" y="3507017"/>
            <a:ext cx="2673132" cy="955446"/>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
        <p:nvSpPr>
          <p:cNvPr id="17" name="Tijdelijke aanduiding voor tekst 21"/>
          <p:cNvSpPr>
            <a:spLocks noGrp="1"/>
          </p:cNvSpPr>
          <p:nvPr>
            <p:ph type="body" sz="quarter" idx="26"/>
          </p:nvPr>
        </p:nvSpPr>
        <p:spPr>
          <a:xfrm>
            <a:off x="6215589" y="3507854"/>
            <a:ext cx="2673132" cy="955446"/>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
        <p:nvSpPr>
          <p:cNvPr id="18" name="Tijdelijke aanduiding voor tekst 21"/>
          <p:cNvSpPr>
            <a:spLocks noGrp="1"/>
          </p:cNvSpPr>
          <p:nvPr>
            <p:ph type="body" sz="quarter" idx="27"/>
          </p:nvPr>
        </p:nvSpPr>
        <p:spPr>
          <a:xfrm>
            <a:off x="3364454" y="3507854"/>
            <a:ext cx="2673132" cy="955446"/>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620713" y="1473201"/>
            <a:ext cx="4059604" cy="2987862"/>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7"/>
          </p:nvPr>
        </p:nvSpPr>
        <p:spPr>
          <a:xfrm>
            <a:off x="4826161" y="1474463"/>
            <a:ext cx="4060800" cy="298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6" name="Titel 5"/>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7" name="Tijdelijke aanduiding voor dianummer 6"/>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6" name="Tijdelijke aanduiding voor dianummer 5"/>
          <p:cNvSpPr>
            <a:spLocks noGrp="1"/>
          </p:cNvSpPr>
          <p:nvPr>
            <p:ph type="sldNum" sz="quarter" idx="17"/>
          </p:nvPr>
        </p:nvSpPr>
        <p:spPr/>
        <p:txBody>
          <a:bodyPr/>
          <a:lstStyle/>
          <a:p>
            <a:pPr algn="r"/>
            <a:fld id="{F25965E0-7062-474C-8671-DB3A3CE669B0}" type="slidenum">
              <a:rPr lang="en-GB" noProof="0" smtClean="0"/>
              <a:pPr algn="r"/>
              <a:t>‹#›</a:t>
            </a:fld>
            <a:endParaRPr lang="en-GB" noProof="0" dirty="0"/>
          </a:p>
        </p:txBody>
      </p:sp>
      <p:sp>
        <p:nvSpPr>
          <p:cNvPr id="7" name="Tijdelijke aanduiding voor afbeelding 24"/>
          <p:cNvSpPr>
            <a:spLocks noGrp="1" noChangeAspect="1"/>
          </p:cNvSpPr>
          <p:nvPr>
            <p:ph type="pic" sz="quarter" idx="16"/>
          </p:nvPr>
        </p:nvSpPr>
        <p:spPr>
          <a:xfrm>
            <a:off x="618745" y="1107712"/>
            <a:ext cx="8274430" cy="334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
        <p:nvSpPr>
          <p:cNvPr id="6" name="Tijdelijke aanduiding voor afbeelding 24"/>
          <p:cNvSpPr>
            <a:spLocks noGrp="1" noChangeAspect="1"/>
          </p:cNvSpPr>
          <p:nvPr>
            <p:ph type="pic" sz="quarter" idx="16"/>
          </p:nvPr>
        </p:nvSpPr>
        <p:spPr>
          <a:xfrm>
            <a:off x="615950" y="166688"/>
            <a:ext cx="4032000" cy="42903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7" name="Tijdelijke aanduiding voor afbeelding 24"/>
          <p:cNvSpPr>
            <a:spLocks noGrp="1" noChangeAspect="1"/>
          </p:cNvSpPr>
          <p:nvPr>
            <p:ph type="pic" sz="quarter" idx="17"/>
          </p:nvPr>
        </p:nvSpPr>
        <p:spPr>
          <a:xfrm>
            <a:off x="4859588" y="166688"/>
            <a:ext cx="4032000" cy="4289669"/>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1" y="0"/>
            <a:ext cx="9143999" cy="51435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dianummer 4"/>
          <p:cNvSpPr>
            <a:spLocks noGrp="1"/>
          </p:cNvSpPr>
          <p:nvPr>
            <p:ph type="sldNum" sz="quarter" idx="17"/>
          </p:nvPr>
        </p:nvSpPr>
        <p:spPr/>
        <p:txBody>
          <a:bodyPr/>
          <a:lstStyle>
            <a:lvl1pPr>
              <a:defRPr>
                <a:solidFill>
                  <a:schemeClr val="bg1"/>
                </a:solidFill>
              </a:defRPr>
            </a:lvl1pPr>
          </a:lstStyle>
          <a:p>
            <a:pPr algn="r"/>
            <a:fld id="{F25965E0-7062-474C-8671-DB3A3CE669B0}" type="slidenum">
              <a:rPr lang="en-GB" noProof="0" smtClean="0"/>
              <a:pPr algn="r"/>
              <a:t>‹#›</a:t>
            </a:fld>
            <a:endParaRPr lang="en-GB" noProof="0" dirty="0"/>
          </a:p>
        </p:txBody>
      </p:sp>
      <p:sp>
        <p:nvSpPr>
          <p:cNvPr id="6" name="Titel 1"/>
          <p:cNvSpPr>
            <a:spLocks noGrp="1"/>
          </p:cNvSpPr>
          <p:nvPr>
            <p:ph type="title"/>
          </p:nvPr>
        </p:nvSpPr>
        <p:spPr bwMode="white">
          <a:xfrm>
            <a:off x="561600" y="172641"/>
            <a:ext cx="8330400" cy="576832"/>
          </a:xfrm>
          <a:noFill/>
          <a:ln w="0">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3" name="Tijdelijke aanduiding voor grafiek 5"/>
          <p:cNvSpPr>
            <a:spLocks noGrp="1"/>
          </p:cNvSpPr>
          <p:nvPr>
            <p:ph type="chart" sz="quarter" idx="17"/>
          </p:nvPr>
        </p:nvSpPr>
        <p:spPr>
          <a:xfrm>
            <a:off x="498238" y="1365481"/>
            <a:ext cx="8394937" cy="3092400"/>
          </a:xfrm>
          <a:noFill/>
        </p:spPr>
        <p:txBody>
          <a:bodyPr/>
          <a:lstStyle>
            <a:lvl1pPr>
              <a:defRPr>
                <a:solidFill>
                  <a:schemeClr val="bg2"/>
                </a:solidFill>
              </a:defRPr>
            </a:lvl1pPr>
          </a:lstStyle>
          <a:p>
            <a:endParaRPr lang="en-GB" noProof="0" dirty="0"/>
          </a:p>
        </p:txBody>
      </p:sp>
      <p:sp>
        <p:nvSpPr>
          <p:cNvPr id="5" name="Titel 4"/>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6" name="Tijdelijke aanduiding voor dianummer 5"/>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ijdelijke aanduiding voor tabel 4"/>
          <p:cNvSpPr>
            <a:spLocks noGrp="1"/>
          </p:cNvSpPr>
          <p:nvPr>
            <p:ph type="tbl" sz="quarter" idx="10"/>
          </p:nvPr>
        </p:nvSpPr>
        <p:spPr>
          <a:xfrm>
            <a:off x="620713" y="1473200"/>
            <a:ext cx="8272462" cy="2989264"/>
          </a:xfrm>
        </p:spPr>
        <p:txBody>
          <a:bodyPr/>
          <a:lstStyle>
            <a:lvl1pPr>
              <a:defRPr>
                <a:solidFill>
                  <a:schemeClr val="bg2"/>
                </a:solidFill>
              </a:defRPr>
            </a:lvl1pPr>
          </a:lstStyle>
          <a:p>
            <a:endParaRPr lang="en-GB" noProof="0" dirty="0"/>
          </a:p>
        </p:txBody>
      </p:sp>
      <p:sp>
        <p:nvSpPr>
          <p:cNvPr id="4" name="Titel 3"/>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6" name="Tijdelijke aanduiding voor dianummer 5"/>
          <p:cNvSpPr>
            <a:spLocks noGrp="1"/>
          </p:cNvSpPr>
          <p:nvPr>
            <p:ph type="sldNum" sz="quarter" idx="11"/>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6"/>
          </p:nvPr>
        </p:nvSpPr>
        <p:spPr>
          <a:xfrm>
            <a:off x="4598375" y="168357"/>
            <a:ext cx="4294800" cy="4294105"/>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tel 3"/>
          <p:cNvSpPr>
            <a:spLocks noGrp="1"/>
          </p:cNvSpPr>
          <p:nvPr>
            <p:ph type="title"/>
          </p:nvPr>
        </p:nvSpPr>
        <p:spPr>
          <a:xfrm>
            <a:off x="561600" y="169210"/>
            <a:ext cx="3816000" cy="987200"/>
          </a:xfrm>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5" name="Tijdelijke aanduiding voor dianummer 4"/>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
        <p:nvSpPr>
          <p:cNvPr id="6" name="Tijdelijke aanduiding voor afbeelding 24"/>
          <p:cNvSpPr>
            <a:spLocks noGrp="1"/>
          </p:cNvSpPr>
          <p:nvPr>
            <p:ph type="pic" sz="quarter" idx="19" hasCustomPrompt="1"/>
          </p:nvPr>
        </p:nvSpPr>
        <p:spPr>
          <a:xfrm>
            <a:off x="2293449"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9" name="Tijdelijke aanduiding voor afbeelding 24"/>
          <p:cNvSpPr>
            <a:spLocks noGrp="1"/>
          </p:cNvSpPr>
          <p:nvPr>
            <p:ph type="pic" sz="quarter" idx="24" hasCustomPrompt="1"/>
          </p:nvPr>
        </p:nvSpPr>
        <p:spPr>
          <a:xfrm>
            <a:off x="3643126"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0" name="Tijdelijke aanduiding voor afbeelding 24"/>
          <p:cNvSpPr>
            <a:spLocks noGrp="1"/>
          </p:cNvSpPr>
          <p:nvPr>
            <p:ph type="pic" sz="quarter" idx="25" hasCustomPrompt="1"/>
          </p:nvPr>
        </p:nvSpPr>
        <p:spPr>
          <a:xfrm>
            <a:off x="4992803"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1" name="Tijdelijke aanduiding voor afbeelding 24"/>
          <p:cNvSpPr>
            <a:spLocks noGrp="1"/>
          </p:cNvSpPr>
          <p:nvPr>
            <p:ph type="pic" sz="quarter" idx="26" hasCustomPrompt="1"/>
          </p:nvPr>
        </p:nvSpPr>
        <p:spPr>
          <a:xfrm>
            <a:off x="6342480"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2" name="Tijdelijke aanduiding voor tekst 4"/>
          <p:cNvSpPr>
            <a:spLocks noGrp="1"/>
          </p:cNvSpPr>
          <p:nvPr>
            <p:ph type="body" sz="quarter" idx="17"/>
          </p:nvPr>
        </p:nvSpPr>
        <p:spPr>
          <a:xfrm>
            <a:off x="504000" y="1368000"/>
            <a:ext cx="3874036" cy="3091979"/>
          </a:xfrm>
        </p:spPr>
        <p:txBody>
          <a:bodyPr lIns="90000"/>
          <a:lstStyle>
            <a:lvl1pPr marL="0" indent="0">
              <a:buNone/>
              <a:defRPr>
                <a:solidFill>
                  <a:schemeClr val="tx1"/>
                </a:solidFill>
              </a:defRPr>
            </a:lvl1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3" name="Tijdelijke aanduiding voor tekst 6"/>
          <p:cNvSpPr>
            <a:spLocks noGrp="1"/>
          </p:cNvSpPr>
          <p:nvPr>
            <p:ph type="body" sz="quarter" idx="10"/>
          </p:nvPr>
        </p:nvSpPr>
        <p:spPr>
          <a:xfrm>
            <a:off x="493200" y="1368000"/>
            <a:ext cx="8398800" cy="3092400"/>
          </a:xfrm>
        </p:spPr>
        <p:txBody>
          <a:bodyPr/>
          <a:lstStyle>
            <a:lvl2pPr>
              <a:buClr>
                <a:schemeClr val="bg2"/>
              </a:buClr>
              <a:defRPr/>
            </a:lvl2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tel 4"/>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6" name="Tijdelijke aanduiding voor dianummer 5"/>
          <p:cNvSpPr>
            <a:spLocks noGrp="1"/>
          </p:cNvSpPr>
          <p:nvPr>
            <p:ph type="sldNum" sz="quarter" idx="11"/>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3" name="Titel 2"/>
          <p:cNvSpPr>
            <a:spLocks noGrp="1"/>
          </p:cNvSpPr>
          <p:nvPr>
            <p:ph type="title"/>
          </p:nvPr>
        </p:nvSpPr>
        <p:spPr>
          <a:xfrm>
            <a:off x="561600" y="169210"/>
            <a:ext cx="3816000" cy="987200"/>
          </a:xfrm>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4" name="Tijdelijke aanduiding voor dianummer 3"/>
          <p:cNvSpPr>
            <a:spLocks noGrp="1"/>
          </p:cNvSpPr>
          <p:nvPr>
            <p:ph type="sldNum" sz="quarter" idx="27"/>
          </p:nvPr>
        </p:nvSpPr>
        <p:spPr/>
        <p:txBody>
          <a:bodyPr/>
          <a:lstStyle/>
          <a:p>
            <a:pPr algn="r"/>
            <a:fld id="{F25965E0-7062-474C-8671-DB3A3CE669B0}" type="slidenum">
              <a:rPr lang="en-GB" noProof="0" smtClean="0"/>
              <a:pPr algn="r"/>
              <a:t>‹#›</a:t>
            </a:fld>
            <a:endParaRPr lang="en-GB" noProof="0" dirty="0"/>
          </a:p>
        </p:txBody>
      </p:sp>
      <p:sp>
        <p:nvSpPr>
          <p:cNvPr id="10" name="Tijdelijke aanduiding voor afbeelding 24"/>
          <p:cNvSpPr>
            <a:spLocks noGrp="1" noChangeAspect="1"/>
          </p:cNvSpPr>
          <p:nvPr>
            <p:ph type="pic" sz="quarter" idx="16"/>
          </p:nvPr>
        </p:nvSpPr>
        <p:spPr>
          <a:xfrm>
            <a:off x="4598375" y="168357"/>
            <a:ext cx="4294800" cy="4294105"/>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11" name="Tijdelijke aanduiding voor tekst 4"/>
          <p:cNvSpPr>
            <a:spLocks noGrp="1"/>
          </p:cNvSpPr>
          <p:nvPr>
            <p:ph type="body" sz="quarter" idx="17"/>
          </p:nvPr>
        </p:nvSpPr>
        <p:spPr>
          <a:xfrm>
            <a:off x="504000" y="1368000"/>
            <a:ext cx="3874036" cy="3091979"/>
          </a:xfrm>
        </p:spPr>
        <p:txBody>
          <a:bodyPr lIns="90000"/>
          <a:lstStyle>
            <a:lvl1pPr marL="0" indent="0">
              <a:buNone/>
              <a:defRPr>
                <a:solidFill>
                  <a:schemeClr val="tx1"/>
                </a:solidFill>
              </a:defRPr>
            </a:lvl1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39112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6"/>
          <p:cNvSpPr>
            <a:spLocks noGrp="1"/>
          </p:cNvSpPr>
          <p:nvPr>
            <p:ph type="body" sz="quarter" idx="10"/>
          </p:nvPr>
        </p:nvSpPr>
        <p:spPr>
          <a:xfrm>
            <a:off x="493200" y="1368000"/>
            <a:ext cx="4104000" cy="3092400"/>
          </a:xfrm>
        </p:spPr>
        <p:txBody>
          <a:bodyPr/>
          <a:lstStyle>
            <a:lvl2pPr>
              <a:buClr>
                <a:schemeClr val="bg2"/>
              </a:buClr>
              <a:defRPr/>
            </a:lvl2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p:txBody>
      </p:sp>
      <p:sp>
        <p:nvSpPr>
          <p:cNvPr id="4" name="Tijdelijke aanduiding voor tekst 6"/>
          <p:cNvSpPr>
            <a:spLocks noGrp="1"/>
          </p:cNvSpPr>
          <p:nvPr>
            <p:ph type="body" sz="quarter" idx="11"/>
          </p:nvPr>
        </p:nvSpPr>
        <p:spPr>
          <a:xfrm>
            <a:off x="4785800" y="1368000"/>
            <a:ext cx="4104000" cy="3092400"/>
          </a:xfrm>
        </p:spPr>
        <p:txBody>
          <a:bodyPr/>
          <a:lstStyle>
            <a:lvl2pPr>
              <a:buClr>
                <a:schemeClr val="bg2"/>
              </a:buClr>
              <a:defRPr/>
            </a:lvl2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p:txBody>
      </p:sp>
      <p:sp>
        <p:nvSpPr>
          <p:cNvPr id="6" name="Tijdelijke aanduiding voor dianummer 5"/>
          <p:cNvSpPr>
            <a:spLocks noGrp="1"/>
          </p:cNvSpPr>
          <p:nvPr>
            <p:ph type="sldNum" sz="quarter" idx="12"/>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6" name="Tijdelijke aanduiding voor dianummer 5"/>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
        <p:nvSpPr>
          <p:cNvPr id="7" name="Tijdelijke aanduiding voor tekst 6"/>
          <p:cNvSpPr>
            <a:spLocks noGrp="1"/>
          </p:cNvSpPr>
          <p:nvPr>
            <p:ph type="body" sz="quarter" idx="10"/>
          </p:nvPr>
        </p:nvSpPr>
        <p:spPr>
          <a:xfrm>
            <a:off x="493200" y="1368000"/>
            <a:ext cx="4104000" cy="3092400"/>
          </a:xfrm>
        </p:spPr>
        <p:txBody>
          <a:bodyPr/>
          <a:lstStyle>
            <a:lvl2pPr>
              <a:buClr>
                <a:schemeClr val="bg2"/>
              </a:buClr>
              <a:defRPr/>
            </a:lvl2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p:txBody>
      </p:sp>
      <p:sp>
        <p:nvSpPr>
          <p:cNvPr id="8" name="Tijdelijke aanduiding voor afbeelding 24"/>
          <p:cNvSpPr>
            <a:spLocks noGrp="1" noChangeAspect="1"/>
          </p:cNvSpPr>
          <p:nvPr>
            <p:ph type="pic" sz="quarter" idx="17"/>
          </p:nvPr>
        </p:nvSpPr>
        <p:spPr>
          <a:xfrm>
            <a:off x="4828401" y="1474788"/>
            <a:ext cx="4051491" cy="2986087"/>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6" name="Tijdelijke aanduiding voor grafiek 5"/>
          <p:cNvSpPr>
            <a:spLocks noGrp="1"/>
          </p:cNvSpPr>
          <p:nvPr>
            <p:ph type="chart" sz="quarter" idx="17"/>
          </p:nvPr>
        </p:nvSpPr>
        <p:spPr>
          <a:xfrm>
            <a:off x="4791075" y="1364830"/>
            <a:ext cx="4102100" cy="3097633"/>
          </a:xfrm>
          <a:noFill/>
        </p:spPr>
        <p:txBody>
          <a:bodyPr/>
          <a:lstStyle>
            <a:lvl1pPr>
              <a:defRPr>
                <a:solidFill>
                  <a:schemeClr val="bg2"/>
                </a:solidFill>
              </a:defRPr>
            </a:lvl1pPr>
          </a:lstStyle>
          <a:p>
            <a:endParaRPr lang="en-GB" noProof="0" dirty="0"/>
          </a:p>
        </p:txBody>
      </p:sp>
      <p:sp>
        <p:nvSpPr>
          <p:cNvPr id="5" name="Titel 4"/>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7" name="Tijdelijke aanduiding voor dianummer 6"/>
          <p:cNvSpPr>
            <a:spLocks noGrp="1"/>
          </p:cNvSpPr>
          <p:nvPr>
            <p:ph type="sldNum" sz="quarter" idx="18"/>
          </p:nvPr>
        </p:nvSpPr>
        <p:spPr/>
        <p:txBody>
          <a:bodyPr/>
          <a:lstStyle/>
          <a:p>
            <a:pPr algn="r"/>
            <a:fld id="{F25965E0-7062-474C-8671-DB3A3CE669B0}" type="slidenum">
              <a:rPr lang="en-GB" noProof="0" smtClean="0"/>
              <a:pPr algn="r"/>
              <a:t>‹#›</a:t>
            </a:fld>
            <a:endParaRPr lang="en-GB" noProof="0" dirty="0"/>
          </a:p>
        </p:txBody>
      </p:sp>
      <p:sp>
        <p:nvSpPr>
          <p:cNvPr id="8" name="Tijdelijke aanduiding voor tekst 6"/>
          <p:cNvSpPr>
            <a:spLocks noGrp="1"/>
          </p:cNvSpPr>
          <p:nvPr>
            <p:ph type="body" sz="quarter" idx="10"/>
          </p:nvPr>
        </p:nvSpPr>
        <p:spPr>
          <a:xfrm>
            <a:off x="493200" y="1368000"/>
            <a:ext cx="4104000" cy="3092400"/>
          </a:xfrm>
        </p:spPr>
        <p:txBody>
          <a:bodyPr/>
          <a:lstStyle>
            <a:lvl2pPr>
              <a:buClr>
                <a:schemeClr val="bg2"/>
              </a:buClr>
              <a:defRPr/>
            </a:lvl2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5" name="Tijdelijke aanduiding voor tabel 4"/>
          <p:cNvSpPr>
            <a:spLocks noGrp="1"/>
          </p:cNvSpPr>
          <p:nvPr>
            <p:ph type="tbl" sz="quarter" idx="11"/>
          </p:nvPr>
        </p:nvSpPr>
        <p:spPr>
          <a:xfrm>
            <a:off x="4791075" y="1473200"/>
            <a:ext cx="4102100" cy="2989264"/>
          </a:xfrm>
        </p:spPr>
        <p:txBody>
          <a:bodyPr/>
          <a:lstStyle>
            <a:lvl1pPr>
              <a:defRPr>
                <a:solidFill>
                  <a:schemeClr val="bg2"/>
                </a:solidFill>
              </a:defRPr>
            </a:lvl1pPr>
          </a:lstStyle>
          <a:p>
            <a:endParaRPr lang="en-GB" noProof="0" dirty="0"/>
          </a:p>
        </p:txBody>
      </p:sp>
      <p:sp>
        <p:nvSpPr>
          <p:cNvPr id="6" name="Tijdelijke aanduiding voor dianummer 5"/>
          <p:cNvSpPr>
            <a:spLocks noGrp="1"/>
          </p:cNvSpPr>
          <p:nvPr>
            <p:ph type="sldNum" sz="quarter" idx="12"/>
          </p:nvPr>
        </p:nvSpPr>
        <p:spPr/>
        <p:txBody>
          <a:bodyPr/>
          <a:lstStyle/>
          <a:p>
            <a:pPr algn="r"/>
            <a:fld id="{F25965E0-7062-474C-8671-DB3A3CE669B0}" type="slidenum">
              <a:rPr lang="en-GB" noProof="0" smtClean="0"/>
              <a:pPr algn="r"/>
              <a:t>‹#›</a:t>
            </a:fld>
            <a:endParaRPr lang="en-GB" noProof="0" dirty="0"/>
          </a:p>
        </p:txBody>
      </p:sp>
      <p:sp>
        <p:nvSpPr>
          <p:cNvPr id="7" name="Tijdelijke aanduiding voor tekst 6"/>
          <p:cNvSpPr>
            <a:spLocks noGrp="1"/>
          </p:cNvSpPr>
          <p:nvPr>
            <p:ph type="body" sz="quarter" idx="10"/>
          </p:nvPr>
        </p:nvSpPr>
        <p:spPr>
          <a:xfrm>
            <a:off x="493200" y="1368000"/>
            <a:ext cx="4104000" cy="3092400"/>
          </a:xfrm>
        </p:spPr>
        <p:txBody>
          <a:bodyPr/>
          <a:lstStyle>
            <a:lvl2pPr>
              <a:buClr>
                <a:schemeClr val="bg2"/>
              </a:buClr>
              <a:defRPr/>
            </a:lvl2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4" name="Tijdelijke aanduiding voor dianummer 3"/>
          <p:cNvSpPr>
            <a:spLocks noGrp="1"/>
          </p:cNvSpPr>
          <p:nvPr>
            <p:ph type="sldNum" sz="quarter" idx="11"/>
          </p:nvPr>
        </p:nvSpPr>
        <p:spPr/>
        <p:txBody>
          <a:bodyPr/>
          <a:lstStyle/>
          <a:p>
            <a:pPr algn="r"/>
            <a:fld id="{F25965E0-7062-474C-8671-DB3A3CE669B0}" type="slidenum">
              <a:rPr lang="en-GB" noProof="0" smtClean="0"/>
              <a:pPr algn="r"/>
              <a:t>‹#›</a:t>
            </a:fld>
            <a:endParaRPr lang="en-GB" noProof="0" dirty="0"/>
          </a:p>
        </p:txBody>
      </p:sp>
      <p:sp>
        <p:nvSpPr>
          <p:cNvPr id="5" name="Tijdelijke aanduiding voor SmartArt 7"/>
          <p:cNvSpPr>
            <a:spLocks noGrp="1"/>
          </p:cNvSpPr>
          <p:nvPr>
            <p:ph type="dgm" sz="quarter" idx="10"/>
          </p:nvPr>
        </p:nvSpPr>
        <p:spPr>
          <a:xfrm>
            <a:off x="493200" y="1368000"/>
            <a:ext cx="8398800" cy="3092400"/>
          </a:xfrm>
        </p:spPr>
        <p:txBody>
          <a:bodyPr/>
          <a:lstStyle/>
          <a:p>
            <a:endParaRPr lang="en-GB" noProof="0"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4" name="Tijdelijke aanduiding voor dianummer 3"/>
          <p:cNvSpPr>
            <a:spLocks noGrp="1"/>
          </p:cNvSpPr>
          <p:nvPr>
            <p:ph type="sldNum" sz="quarter" idx="10"/>
          </p:nvPr>
        </p:nvSpPr>
        <p:spPr/>
        <p:txBody>
          <a:bodyPr/>
          <a:lstStyle/>
          <a:p>
            <a:pPr algn="r"/>
            <a:fld id="{F25965E0-7062-474C-8671-DB3A3CE669B0}" type="slidenum">
              <a:rPr lang="en-GB" noProof="0" smtClean="0"/>
              <a:pPr algn="r"/>
              <a:t>‹#›</a:t>
            </a:fld>
            <a:endParaRPr lang="en-GB" noProof="0"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hasCustomPrompt="1"/>
          </p:nvPr>
        </p:nvSpPr>
        <p:spPr>
          <a:xfrm>
            <a:off x="2293449"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6" name="Tijdelijke aanduiding voor afbeelding 24"/>
          <p:cNvSpPr>
            <a:spLocks noGrp="1"/>
          </p:cNvSpPr>
          <p:nvPr>
            <p:ph type="pic" sz="quarter" idx="24" hasCustomPrompt="1"/>
          </p:nvPr>
        </p:nvSpPr>
        <p:spPr>
          <a:xfrm>
            <a:off x="3643126"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p:cNvSpPr>
          <p:nvPr>
            <p:ph type="pic" sz="quarter" idx="25" hasCustomPrompt="1"/>
          </p:nvPr>
        </p:nvSpPr>
        <p:spPr>
          <a:xfrm>
            <a:off x="4992803"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8" name="Tijdelijke aanduiding voor afbeelding 24"/>
          <p:cNvSpPr>
            <a:spLocks noGrp="1"/>
          </p:cNvSpPr>
          <p:nvPr>
            <p:ph type="pic" sz="quarter" idx="26" hasCustomPrompt="1"/>
          </p:nvPr>
        </p:nvSpPr>
        <p:spPr>
          <a:xfrm>
            <a:off x="6342480" y="4594924"/>
            <a:ext cx="1116000" cy="455707"/>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2" name="Tijdelijke aanduiding voor dianummer 1"/>
          <p:cNvSpPr>
            <a:spLocks noGrp="1"/>
          </p:cNvSpPr>
          <p:nvPr>
            <p:ph type="sldNum" sz="quarter" idx="27"/>
          </p:nvPr>
        </p:nvSpPr>
        <p:spPr/>
        <p:txBody>
          <a:bodyPr/>
          <a:lstStyle/>
          <a:p>
            <a:pPr algn="r"/>
            <a:fld id="{F25965E0-7062-474C-8671-DB3A3CE669B0}" type="slidenum">
              <a:rPr lang="en-GB" noProof="0" smtClean="0"/>
              <a:pPr algn="r"/>
              <a:t>‹#›</a:t>
            </a:fld>
            <a:endParaRPr lang="en-GB" noProof="0" dirty="0"/>
          </a:p>
        </p:txBody>
      </p:sp>
      <p:sp>
        <p:nvSpPr>
          <p:cNvPr id="4" name="Titel 3"/>
          <p:cNvSpPr>
            <a:spLocks noGrp="1"/>
          </p:cNvSpPr>
          <p:nvPr>
            <p:ph type="title"/>
          </p:nvPr>
        </p:nvSpPr>
        <p:spPr/>
        <p:txBody>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23" name="Tijdelijke aanduiding voor afbeelding 24"/>
          <p:cNvSpPr>
            <a:spLocks noGrp="1" noChangeAspect="1"/>
          </p:cNvSpPr>
          <p:nvPr>
            <p:ph type="pic" sz="quarter" idx="13"/>
          </p:nvPr>
        </p:nvSpPr>
        <p:spPr bwMode="auto">
          <a:xfrm>
            <a:off x="467564"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24" name="Tijdelijke aanduiding voor afbeelding 24"/>
          <p:cNvSpPr>
            <a:spLocks noGrp="1" noChangeAspect="1"/>
          </p:cNvSpPr>
          <p:nvPr>
            <p:ph type="pic" sz="quarter" idx="19"/>
          </p:nvPr>
        </p:nvSpPr>
        <p:spPr bwMode="auto">
          <a:xfrm>
            <a:off x="6553175"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25" name="Tijdelijke aanduiding voor afbeelding 24"/>
          <p:cNvSpPr>
            <a:spLocks noGrp="1" noChangeAspect="1"/>
          </p:cNvSpPr>
          <p:nvPr>
            <p:ph type="pic" sz="quarter" idx="28"/>
          </p:nvPr>
        </p:nvSpPr>
        <p:spPr bwMode="auto">
          <a:xfrm>
            <a:off x="4959012"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26" name="Tijdelijke aanduiding voor afbeelding 24"/>
          <p:cNvSpPr>
            <a:spLocks noGrp="1" noChangeAspect="1"/>
          </p:cNvSpPr>
          <p:nvPr>
            <p:ph type="pic" sz="quarter" idx="15"/>
          </p:nvPr>
        </p:nvSpPr>
        <p:spPr bwMode="auto">
          <a:xfrm>
            <a:off x="3364849" y="2120875"/>
            <a:ext cx="2340000" cy="234000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27" name="Tijdelijke aanduiding voor tekst 21"/>
          <p:cNvSpPr>
            <a:spLocks noGrp="1"/>
          </p:cNvSpPr>
          <p:nvPr>
            <p:ph type="body" sz="quarter" idx="20"/>
          </p:nvPr>
        </p:nvSpPr>
        <p:spPr>
          <a:xfrm>
            <a:off x="505856" y="1234871"/>
            <a:ext cx="8385731" cy="330620"/>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
        <p:nvSpPr>
          <p:cNvPr id="28" name="Tijdelijke aanduiding voor tekst 21"/>
          <p:cNvSpPr>
            <a:spLocks noGrp="1"/>
          </p:cNvSpPr>
          <p:nvPr>
            <p:ph type="body" sz="quarter" idx="21"/>
          </p:nvPr>
        </p:nvSpPr>
        <p:spPr>
          <a:xfrm>
            <a:off x="505856" y="1648186"/>
            <a:ext cx="8385731" cy="330620"/>
          </a:xfrm>
        </p:spPr>
        <p:txBody>
          <a:bodyPr/>
          <a:lstStyle>
            <a:lvl1pPr marL="0" indent="0">
              <a:lnSpc>
                <a:spcPts val="2000"/>
              </a:lnSpc>
              <a:buNone/>
              <a:defRPr sz="1600"/>
            </a:lvl1pPr>
            <a:lvl2pPr marL="696913" indent="0">
              <a:lnSpc>
                <a:spcPts val="2000"/>
              </a:lnSpc>
              <a:buNone/>
              <a:defRPr sz="1600"/>
            </a:lvl2pPr>
            <a:lvl3pPr marL="1560512" indent="0">
              <a:lnSpc>
                <a:spcPts val="2000"/>
              </a:lnSpc>
              <a:buNone/>
              <a:defRPr sz="1600"/>
            </a:lvl3pPr>
            <a:lvl4pPr marL="2332037" indent="0">
              <a:lnSpc>
                <a:spcPts val="2000"/>
              </a:lnSpc>
              <a:buNone/>
              <a:defRPr sz="1600"/>
            </a:lvl4pPr>
            <a:lvl5pPr marL="3052763" indent="0">
              <a:lnSpc>
                <a:spcPts val="2000"/>
              </a:lnSpc>
              <a:buNone/>
              <a:defRPr sz="1600"/>
            </a:lvl5p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561600" y="169210"/>
            <a:ext cx="8330400" cy="576832"/>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8000" tIns="18000" rIns="91440" bIns="180000" numCol="1" anchor="t" anchorCtr="0" compatLnSpc="1">
            <a:prstTxWarp prst="textNoShape">
              <a:avLst/>
            </a:prstTxWarp>
            <a:spAutoFit/>
          </a:bodyPr>
          <a:lstStyle/>
          <a:p>
            <a:pPr lvl="0"/>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1028" name="Tijdelijke aanduiding voor tekst 23"/>
          <p:cNvSpPr>
            <a:spLocks noGrp="1"/>
          </p:cNvSpPr>
          <p:nvPr>
            <p:ph type="body" idx="1"/>
          </p:nvPr>
        </p:nvSpPr>
        <p:spPr bwMode="auto">
          <a:xfrm>
            <a:off x="501567" y="1368000"/>
            <a:ext cx="8391607" cy="30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a:t>Tweede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a:p>
            <a:pPr lvl="4"/>
            <a:endParaRPr lang="en-GB" noProof="0" dirty="0"/>
          </a:p>
        </p:txBody>
      </p:sp>
      <p:sp>
        <p:nvSpPr>
          <p:cNvPr id="4" name="Tijdelijke aanduiding voor dianummer 1"/>
          <p:cNvSpPr>
            <a:spLocks noGrp="1"/>
          </p:cNvSpPr>
          <p:nvPr>
            <p:ph type="sldNum" sz="quarter" idx="4"/>
          </p:nvPr>
        </p:nvSpPr>
        <p:spPr>
          <a:xfrm>
            <a:off x="8463600" y="4773600"/>
            <a:ext cx="468000" cy="123188"/>
          </a:xfrm>
          <a:prstGeom prst="rect">
            <a:avLst/>
          </a:prstGeom>
          <a:noFill/>
        </p:spPr>
        <p:txBody>
          <a:bodyPr wrap="square" tIns="0" rIns="36000" bIns="0" rtlCol="0">
            <a:noAutofit/>
          </a:bodyPr>
          <a:lstStyle>
            <a:lvl1pPr>
              <a:lnSpc>
                <a:spcPts val="900"/>
              </a:lnSpc>
              <a:defRPr lang="nl-NL" sz="800" smtClean="0">
                <a:latin typeface="Verdana" pitchFamily="34" charset="0"/>
              </a:defRPr>
            </a:lvl1pPr>
          </a:lstStyle>
          <a:p>
            <a:pPr algn="r"/>
            <a:fld id="{F25965E0-7062-474C-8671-DB3A3CE669B0}" type="slidenum">
              <a:rPr lang="en-GB" noProof="0" smtClean="0"/>
              <a:pPr algn="r"/>
              <a:t>‹#›</a:t>
            </a:fld>
            <a:endParaRPr lang="en-GB" noProof="0" dirty="0"/>
          </a:p>
        </p:txBody>
      </p:sp>
      <p:pic>
        <p:nvPicPr>
          <p:cNvPr id="3" name="Picture 2">
            <a:extLst>
              <a:ext uri="{FF2B5EF4-FFF2-40B4-BE49-F238E27FC236}">
                <a16:creationId xmlns:a16="http://schemas.microsoft.com/office/drawing/2014/main" id="{4A55B4F2-26BB-2030-77DB-A416196EF114}"/>
              </a:ext>
            </a:extLst>
          </p:cNvPr>
          <p:cNvPicPr>
            <a:picLocks/>
          </p:cNvPicPr>
          <p:nvPr userDrawn="1"/>
        </p:nvPicPr>
        <p:blipFill>
          <a:blip r:embed="rId23"/>
          <a:stretch>
            <a:fillRect/>
          </a:stretch>
        </p:blipFill>
        <p:spPr bwMode="hidden">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hf hdr="0" ftr="0" dt="0"/>
  <p:txStyles>
    <p:titleStyle>
      <a:lvl1pPr algn="l" rtl="0" fontAlgn="base">
        <a:lnSpc>
          <a:spcPts val="3200"/>
        </a:lnSpc>
        <a:spcBef>
          <a:spcPct val="0"/>
        </a:spcBef>
        <a:spcAft>
          <a:spcPct val="0"/>
        </a:spcAft>
        <a:defRPr sz="26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400"/>
        </a:lnSpc>
        <a:spcBef>
          <a:spcPts val="1100"/>
        </a:spcBef>
        <a:spcAft>
          <a:spcPct val="0"/>
        </a:spcAft>
        <a:buClr>
          <a:schemeClr val="bg2"/>
        </a:buClr>
        <a:buSzPct val="140000"/>
        <a:buFont typeface="Wingdings" pitchFamily="2" charset="2"/>
        <a:buChar char="§"/>
        <a:defRPr sz="1800" kern="1200">
          <a:solidFill>
            <a:schemeClr val="bg2"/>
          </a:solidFill>
          <a:latin typeface="Verdana" pitchFamily="34" charset="0"/>
          <a:ea typeface="+mn-ea"/>
          <a:cs typeface="+mn-cs"/>
        </a:defRPr>
      </a:lvl1pPr>
      <a:lvl2pPr marL="982663" indent="-285750" algn="l" rtl="0" fontAlgn="base">
        <a:lnSpc>
          <a:spcPts val="2400"/>
        </a:lnSpc>
        <a:spcBef>
          <a:spcPts val="900"/>
        </a:spcBef>
        <a:spcAft>
          <a:spcPct val="0"/>
        </a:spcAft>
        <a:buClr>
          <a:schemeClr val="bg2"/>
        </a:buClr>
        <a:buSzPct val="115000"/>
        <a:buFont typeface="Verdana" pitchFamily="34" charset="0"/>
        <a:buChar char="●"/>
        <a:defRPr sz="1800" kern="1200">
          <a:solidFill>
            <a:schemeClr val="bg2"/>
          </a:solidFill>
          <a:latin typeface="Verdana" pitchFamily="34" charset="0"/>
          <a:ea typeface="+mn-ea"/>
          <a:cs typeface="+mn-cs"/>
        </a:defRPr>
      </a:lvl2pPr>
      <a:lvl3pPr marL="1879600" indent="-319088" algn="l" rtl="0" fontAlgn="base">
        <a:lnSpc>
          <a:spcPts val="2400"/>
        </a:lnSpc>
        <a:spcBef>
          <a:spcPts val="900"/>
        </a:spcBef>
        <a:spcAft>
          <a:spcPct val="0"/>
        </a:spcAft>
        <a:buSzPct val="115000"/>
        <a:buFont typeface="Verdana" pitchFamily="34" charset="0"/>
        <a:buChar char="●"/>
        <a:defRPr sz="1800" kern="1200">
          <a:solidFill>
            <a:schemeClr val="bg2"/>
          </a:solidFill>
          <a:latin typeface="Verdana" pitchFamily="34" charset="0"/>
          <a:ea typeface="+mn-ea"/>
          <a:cs typeface="+mn-cs"/>
        </a:defRPr>
      </a:lvl3pPr>
      <a:lvl4pPr marL="2692400" indent="-360363" algn="l" rtl="0" fontAlgn="base">
        <a:lnSpc>
          <a:spcPts val="2400"/>
        </a:lnSpc>
        <a:spcBef>
          <a:spcPts val="900"/>
        </a:spcBef>
        <a:spcAft>
          <a:spcPct val="0"/>
        </a:spcAft>
        <a:buSzPct val="115000"/>
        <a:buFont typeface="Verdana" pitchFamily="34" charset="0"/>
        <a:buChar char="●"/>
        <a:defRPr sz="1800" kern="1200" baseline="0">
          <a:solidFill>
            <a:schemeClr val="bg2"/>
          </a:solidFill>
          <a:latin typeface="Verdana" pitchFamily="34" charset="0"/>
          <a:ea typeface="+mn-ea"/>
          <a:cs typeface="+mn-cs"/>
        </a:defRPr>
      </a:lvl4pPr>
      <a:lvl5pPr marL="3405188" indent="-352425" algn="l" rtl="0" fontAlgn="base">
        <a:lnSpc>
          <a:spcPts val="2400"/>
        </a:lnSpc>
        <a:spcBef>
          <a:spcPts val="900"/>
        </a:spcBef>
        <a:spcAft>
          <a:spcPct val="0"/>
        </a:spcAft>
        <a:buSzPct val="115000"/>
        <a:buFont typeface="Verdana" pitchFamily="34" charset="0"/>
        <a:buChar char="●"/>
        <a:defRPr sz="18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78115840_Assessing_design_principles_for_climate_services_training_courses_educational_design_principles_assessment_of_six_C3S_Blended_Training_courses_within_the_Copernicus_Climate_Change_Service?_tp=eyJjb250ZXh0Ijp7ImZpcnN0UGFnZSI6InByb2ZpbGUiLCJwYWdlIjoicHJvZmlsZSJ9fQ" TargetMode="External"/><Relationship Id="rId2" Type="http://schemas.openxmlformats.org/officeDocument/2006/relationships/hyperlink" Target="https://www.researchgate.net/profile/Conceptualizations_and_implementation_of_user_engagement_in_Weather_and_climate_services_A_climate_providers" TargetMode="External"/><Relationship Id="rId1" Type="http://schemas.openxmlformats.org/officeDocument/2006/relationships/slideLayout" Target="../slideLayouts/slideLayout2.xml"/><Relationship Id="rId4" Type="http://schemas.openxmlformats.org/officeDocument/2006/relationships/hyperlink" Target="https://www.researchgate.net/publication/371708171_A_Framework_for_Designing_Climate_Services_Under_Capacity_Building?_tp=eyJjb250ZXh0Ijp7ImZpcnN0UGFnZSI6InByb2ZpbGUiLCJwYWdlIjoicHJvZmlsZSJ9f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61600" y="169210"/>
            <a:ext cx="8330400" cy="576832"/>
          </a:xfrm>
        </p:spPr>
        <p:txBody>
          <a:bodyPr/>
          <a:lstStyle/>
          <a:p>
            <a:r>
              <a:rPr lang="en-GB" dirty="0"/>
              <a:t>Targeted groups and user types </a:t>
            </a:r>
          </a:p>
        </p:txBody>
      </p:sp>
      <p:pic>
        <p:nvPicPr>
          <p:cNvPr id="6" name="Picture Placeholder 5" descr="A planet in space with colorful circles and text&#10;&#10;Description automatically generated">
            <a:extLst>
              <a:ext uri="{FF2B5EF4-FFF2-40B4-BE49-F238E27FC236}">
                <a16:creationId xmlns:a16="http://schemas.microsoft.com/office/drawing/2014/main" id="{AFCFD5DC-5999-103D-A856-0E43837FF1C6}"/>
              </a:ext>
            </a:extLst>
          </p:cNvPr>
          <p:cNvPicPr>
            <a:picLocks noGrp="1" noChangeAspect="1"/>
          </p:cNvPicPr>
          <p:nvPr>
            <p:ph type="pic" sz="quarter" idx="13"/>
          </p:nvPr>
        </p:nvPicPr>
        <p:blipFill>
          <a:blip r:embed="rId2"/>
          <a:srcRect l="22125" r="22125"/>
          <a:stretch>
            <a:fillRect/>
          </a:stretch>
        </p:blipFill>
        <p:spPr/>
      </p:pic>
      <p:pic>
        <p:nvPicPr>
          <p:cNvPr id="32" name="Picture Placeholder 31" descr="A group of people sitting around a table&#10;&#10;Description automatically generated">
            <a:extLst>
              <a:ext uri="{FF2B5EF4-FFF2-40B4-BE49-F238E27FC236}">
                <a16:creationId xmlns:a16="http://schemas.microsoft.com/office/drawing/2014/main" id="{C1D30509-72FC-9A81-41D7-99ABFFD92005}"/>
              </a:ext>
            </a:extLst>
          </p:cNvPr>
          <p:cNvPicPr>
            <a:picLocks noGrp="1" noChangeAspect="1"/>
          </p:cNvPicPr>
          <p:nvPr>
            <p:ph type="pic" sz="quarter" idx="19"/>
          </p:nvPr>
        </p:nvPicPr>
        <p:blipFill rotWithShape="1">
          <a:blip r:embed="rId3"/>
          <a:srcRect l="30416" r="2918"/>
          <a:stretch/>
        </p:blipFill>
        <p:spPr/>
      </p:pic>
      <p:pic>
        <p:nvPicPr>
          <p:cNvPr id="20" name="Picture Placeholder 19" descr="A map of europe with different colors&#10;&#10;Description automatically generated">
            <a:extLst>
              <a:ext uri="{FF2B5EF4-FFF2-40B4-BE49-F238E27FC236}">
                <a16:creationId xmlns:a16="http://schemas.microsoft.com/office/drawing/2014/main" id="{F77E5921-BA69-578B-8CD7-EEAB0FFC3039}"/>
              </a:ext>
            </a:extLst>
          </p:cNvPr>
          <p:cNvPicPr>
            <a:picLocks noGrp="1" noChangeAspect="1"/>
          </p:cNvPicPr>
          <p:nvPr>
            <p:ph type="pic" sz="quarter" idx="16"/>
          </p:nvPr>
        </p:nvPicPr>
        <p:blipFill rotWithShape="1">
          <a:blip r:embed="rId4"/>
          <a:srcRect l="-5338" r="19022"/>
          <a:stretch/>
        </p:blipFill>
        <p:spPr>
          <a:xfrm>
            <a:off x="5242645" y="2120875"/>
            <a:ext cx="2340000" cy="2340000"/>
          </a:xfrm>
        </p:spPr>
      </p:pic>
      <p:pic>
        <p:nvPicPr>
          <p:cNvPr id="15" name="Picture Placeholder 14" descr="A group of people studying at a table&#10;&#10;Description automatically generated">
            <a:extLst>
              <a:ext uri="{FF2B5EF4-FFF2-40B4-BE49-F238E27FC236}">
                <a16:creationId xmlns:a16="http://schemas.microsoft.com/office/drawing/2014/main" id="{3AB54598-39B4-BDF1-454E-5F9634667318}"/>
              </a:ext>
            </a:extLst>
          </p:cNvPr>
          <p:cNvPicPr>
            <a:picLocks noGrp="1" noChangeAspect="1"/>
          </p:cNvPicPr>
          <p:nvPr>
            <p:ph type="pic" sz="quarter" idx="15"/>
          </p:nvPr>
        </p:nvPicPr>
        <p:blipFill>
          <a:blip r:embed="rId5"/>
          <a:srcRect l="29048" r="29048"/>
          <a:stretch>
            <a:fillRect/>
          </a:stretch>
        </p:blipFill>
        <p:spPr>
          <a:xfrm>
            <a:off x="3528721" y="2120875"/>
            <a:ext cx="2340000" cy="2340000"/>
          </a:xfrm>
        </p:spPr>
      </p:pic>
      <p:sp>
        <p:nvSpPr>
          <p:cNvPr id="4" name="Tijdelijke aanduiding voor tekst 3"/>
          <p:cNvSpPr>
            <a:spLocks noGrp="1"/>
          </p:cNvSpPr>
          <p:nvPr>
            <p:ph type="body" sz="quarter" idx="20"/>
          </p:nvPr>
        </p:nvSpPr>
        <p:spPr/>
        <p:txBody>
          <a:bodyPr/>
          <a:lstStyle/>
          <a:p>
            <a:r>
              <a:rPr lang="en-GB" dirty="0"/>
              <a:t>A case study on the User Learning Services C3S</a:t>
            </a:r>
          </a:p>
        </p:txBody>
      </p:sp>
      <p:sp>
        <p:nvSpPr>
          <p:cNvPr id="5" name="Tijdelijke aanduiding voor tekst 4"/>
          <p:cNvSpPr>
            <a:spLocks noGrp="1"/>
          </p:cNvSpPr>
          <p:nvPr>
            <p:ph type="body" sz="quarter" idx="21"/>
          </p:nvPr>
        </p:nvSpPr>
        <p:spPr/>
        <p:txBody>
          <a:bodyPr/>
          <a:lstStyle/>
          <a:p>
            <a:r>
              <a:rPr lang="en-GB" dirty="0"/>
              <a:t>Maria del Pozo</a:t>
            </a:r>
          </a:p>
        </p:txBody>
      </p:sp>
    </p:spTree>
    <p:extLst>
      <p:ext uri="{BB962C8B-B14F-4D97-AF65-F5344CB8AC3E}">
        <p14:creationId xmlns:p14="http://schemas.microsoft.com/office/powerpoint/2010/main" val="19838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1600" y="169210"/>
            <a:ext cx="8330400" cy="576832"/>
          </a:xfrm>
        </p:spPr>
        <p:txBody>
          <a:bodyPr/>
          <a:lstStyle/>
          <a:p>
            <a:r>
              <a:rPr lang="en-GB" dirty="0"/>
              <a:t>Targeted group: PRODUCER</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10</a:t>
            </a:fld>
            <a:endParaRPr lang="en-GB" dirty="0"/>
          </a:p>
        </p:txBody>
      </p:sp>
      <p:graphicFrame>
        <p:nvGraphicFramePr>
          <p:cNvPr id="2" name="Table 5">
            <a:extLst>
              <a:ext uri="{FF2B5EF4-FFF2-40B4-BE49-F238E27FC236}">
                <a16:creationId xmlns:a16="http://schemas.microsoft.com/office/drawing/2014/main" id="{CDA8A476-ED54-78B6-0AE2-0EFA0C30A706}"/>
              </a:ext>
            </a:extLst>
          </p:cNvPr>
          <p:cNvGraphicFramePr>
            <a:graphicFrameLocks noGrp="1"/>
          </p:cNvGraphicFramePr>
          <p:nvPr>
            <p:extLst>
              <p:ext uri="{D42A27DB-BD31-4B8C-83A1-F6EECF244321}">
                <p14:modId xmlns:p14="http://schemas.microsoft.com/office/powerpoint/2010/main" val="3136541978"/>
              </p:ext>
            </p:extLst>
          </p:nvPr>
        </p:nvGraphicFramePr>
        <p:xfrm>
          <a:off x="838200" y="1318683"/>
          <a:ext cx="5610225" cy="741680"/>
        </p:xfrm>
        <a:graphic>
          <a:graphicData uri="http://schemas.openxmlformats.org/drawingml/2006/table">
            <a:tbl>
              <a:tblPr firstRow="1" bandRow="1">
                <a:tableStyleId>{74C1A8A3-306A-4EB7-A6B1-4F7E0EB9C5D6}</a:tableStyleId>
              </a:tblPr>
              <a:tblGrid>
                <a:gridCol w="1870075">
                  <a:extLst>
                    <a:ext uri="{9D8B030D-6E8A-4147-A177-3AD203B41FA5}">
                      <a16:colId xmlns:a16="http://schemas.microsoft.com/office/drawing/2014/main" val="3723771522"/>
                    </a:ext>
                  </a:extLst>
                </a:gridCol>
                <a:gridCol w="1870075">
                  <a:extLst>
                    <a:ext uri="{9D8B030D-6E8A-4147-A177-3AD203B41FA5}">
                      <a16:colId xmlns:a16="http://schemas.microsoft.com/office/drawing/2014/main" val="1304898777"/>
                    </a:ext>
                  </a:extLst>
                </a:gridCol>
                <a:gridCol w="1870075">
                  <a:extLst>
                    <a:ext uri="{9D8B030D-6E8A-4147-A177-3AD203B41FA5}">
                      <a16:colId xmlns:a16="http://schemas.microsoft.com/office/drawing/2014/main" val="532561256"/>
                    </a:ext>
                  </a:extLst>
                </a:gridCol>
              </a:tblGrid>
              <a:tr h="370840">
                <a:tc>
                  <a:txBody>
                    <a:bodyPr/>
                    <a:lstStyle/>
                    <a:p>
                      <a:endParaRPr lang="en-GB" dirty="0"/>
                    </a:p>
                  </a:txBody>
                  <a:tcPr/>
                </a:tc>
                <a:tc>
                  <a:txBody>
                    <a:bodyPr/>
                    <a:lstStyle/>
                    <a:p>
                      <a:r>
                        <a:rPr lang="en-GB" dirty="0"/>
                        <a:t>Agreement</a:t>
                      </a:r>
                    </a:p>
                  </a:txBody>
                  <a:tcPr/>
                </a:tc>
                <a:tc>
                  <a:txBody>
                    <a:bodyPr/>
                    <a:lstStyle/>
                    <a:p>
                      <a:r>
                        <a:rPr lang="en-GB" dirty="0"/>
                        <a:t>Average</a:t>
                      </a:r>
                    </a:p>
                  </a:txBody>
                  <a:tcPr/>
                </a:tc>
                <a:extLst>
                  <a:ext uri="{0D108BD9-81ED-4DB2-BD59-A6C34878D82A}">
                    <a16:rowId xmlns:a16="http://schemas.microsoft.com/office/drawing/2014/main" val="465766037"/>
                  </a:ext>
                </a:extLst>
              </a:tr>
              <a:tr h="370840">
                <a:tc>
                  <a:txBody>
                    <a:bodyPr/>
                    <a:lstStyle/>
                    <a:p>
                      <a:r>
                        <a:rPr lang="en-GB" dirty="0"/>
                        <a:t>Producers</a:t>
                      </a:r>
                    </a:p>
                  </a:txBody>
                  <a:tcPr/>
                </a:tc>
                <a:tc>
                  <a:txBody>
                    <a:bodyPr/>
                    <a:lstStyle/>
                    <a:p>
                      <a:r>
                        <a:rPr lang="en-GB" dirty="0"/>
                        <a:t>94%</a:t>
                      </a:r>
                    </a:p>
                  </a:txBody>
                  <a:tcPr/>
                </a:tc>
                <a:tc>
                  <a:txBody>
                    <a:bodyPr/>
                    <a:lstStyle/>
                    <a:p>
                      <a:r>
                        <a:rPr lang="en-GB" dirty="0"/>
                        <a:t>8.8</a:t>
                      </a:r>
                    </a:p>
                  </a:txBody>
                  <a:tcPr/>
                </a:tc>
                <a:extLst>
                  <a:ext uri="{0D108BD9-81ED-4DB2-BD59-A6C34878D82A}">
                    <a16:rowId xmlns:a16="http://schemas.microsoft.com/office/drawing/2014/main" val="172794380"/>
                  </a:ext>
                </a:extLst>
              </a:tr>
            </a:tbl>
          </a:graphicData>
        </a:graphic>
      </p:graphicFrame>
      <p:sp>
        <p:nvSpPr>
          <p:cNvPr id="8" name="TextBox 7">
            <a:extLst>
              <a:ext uri="{FF2B5EF4-FFF2-40B4-BE49-F238E27FC236}">
                <a16:creationId xmlns:a16="http://schemas.microsoft.com/office/drawing/2014/main" id="{AE618EC2-9494-1233-530B-30E35CD2A044}"/>
              </a:ext>
            </a:extLst>
          </p:cNvPr>
          <p:cNvSpPr txBox="1"/>
          <p:nvPr/>
        </p:nvSpPr>
        <p:spPr>
          <a:xfrm>
            <a:off x="561600" y="2448689"/>
            <a:ext cx="8400367" cy="1477328"/>
          </a:xfrm>
          <a:prstGeom prst="rect">
            <a:avLst/>
          </a:prstGeom>
          <a:noFill/>
        </p:spPr>
        <p:txBody>
          <a:bodyPr wrap="square">
            <a:spAutoFit/>
          </a:bodyPr>
          <a:lstStyle/>
          <a:p>
            <a:pPr algn="just"/>
            <a:r>
              <a:rPr lang="en-US" b="1" i="0" dirty="0">
                <a:solidFill>
                  <a:srgbClr val="32363A"/>
                </a:solidFill>
                <a:effectLst/>
                <a:latin typeface="72"/>
              </a:rPr>
              <a:t>Producers</a:t>
            </a:r>
            <a:r>
              <a:rPr lang="en-US" b="0" i="0" dirty="0">
                <a:solidFill>
                  <a:srgbClr val="32363A"/>
                </a:solidFill>
                <a:effectLst/>
                <a:latin typeface="72"/>
              </a:rPr>
              <a:t> group include scientists, consultants and experts that generate climate data by development and/or use of models, creating and refining information about the Earth's climate. Producers, who are often providers of climate services, might play a dual role as both generators and users of data, contributing to the development of models and offering tailored climate services to end-users in collaboration with intermediaries.</a:t>
            </a:r>
            <a:endParaRPr lang="en-GB" dirty="0"/>
          </a:p>
        </p:txBody>
      </p:sp>
    </p:spTree>
    <p:extLst>
      <p:ext uri="{BB962C8B-B14F-4D97-AF65-F5344CB8AC3E}">
        <p14:creationId xmlns:p14="http://schemas.microsoft.com/office/powerpoint/2010/main" val="129599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1600" y="169210"/>
            <a:ext cx="8330400" cy="576832"/>
          </a:xfrm>
        </p:spPr>
        <p:txBody>
          <a:bodyPr/>
          <a:lstStyle/>
          <a:p>
            <a:r>
              <a:rPr lang="en-GB" dirty="0"/>
              <a:t>Targeted group: INTERMEDIARY</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11</a:t>
            </a:fld>
            <a:endParaRPr lang="en-GB" dirty="0"/>
          </a:p>
        </p:txBody>
      </p:sp>
      <p:graphicFrame>
        <p:nvGraphicFramePr>
          <p:cNvPr id="2" name="Table 5">
            <a:extLst>
              <a:ext uri="{FF2B5EF4-FFF2-40B4-BE49-F238E27FC236}">
                <a16:creationId xmlns:a16="http://schemas.microsoft.com/office/drawing/2014/main" id="{CDA8A476-ED54-78B6-0AE2-0EFA0C30A706}"/>
              </a:ext>
            </a:extLst>
          </p:cNvPr>
          <p:cNvGraphicFramePr>
            <a:graphicFrameLocks noGrp="1"/>
          </p:cNvGraphicFramePr>
          <p:nvPr>
            <p:extLst>
              <p:ext uri="{D42A27DB-BD31-4B8C-83A1-F6EECF244321}">
                <p14:modId xmlns:p14="http://schemas.microsoft.com/office/powerpoint/2010/main" val="531781150"/>
              </p:ext>
            </p:extLst>
          </p:nvPr>
        </p:nvGraphicFramePr>
        <p:xfrm>
          <a:off x="838200" y="1318683"/>
          <a:ext cx="5610225" cy="741680"/>
        </p:xfrm>
        <a:graphic>
          <a:graphicData uri="http://schemas.openxmlformats.org/drawingml/2006/table">
            <a:tbl>
              <a:tblPr firstRow="1" bandRow="1">
                <a:tableStyleId>{74C1A8A3-306A-4EB7-A6B1-4F7E0EB9C5D6}</a:tableStyleId>
              </a:tblPr>
              <a:tblGrid>
                <a:gridCol w="1870075">
                  <a:extLst>
                    <a:ext uri="{9D8B030D-6E8A-4147-A177-3AD203B41FA5}">
                      <a16:colId xmlns:a16="http://schemas.microsoft.com/office/drawing/2014/main" val="3723771522"/>
                    </a:ext>
                  </a:extLst>
                </a:gridCol>
                <a:gridCol w="1870075">
                  <a:extLst>
                    <a:ext uri="{9D8B030D-6E8A-4147-A177-3AD203B41FA5}">
                      <a16:colId xmlns:a16="http://schemas.microsoft.com/office/drawing/2014/main" val="1304898777"/>
                    </a:ext>
                  </a:extLst>
                </a:gridCol>
                <a:gridCol w="1870075">
                  <a:extLst>
                    <a:ext uri="{9D8B030D-6E8A-4147-A177-3AD203B41FA5}">
                      <a16:colId xmlns:a16="http://schemas.microsoft.com/office/drawing/2014/main" val="532561256"/>
                    </a:ext>
                  </a:extLst>
                </a:gridCol>
              </a:tblGrid>
              <a:tr h="370840">
                <a:tc>
                  <a:txBody>
                    <a:bodyPr/>
                    <a:lstStyle/>
                    <a:p>
                      <a:endParaRPr lang="en-GB" dirty="0"/>
                    </a:p>
                  </a:txBody>
                  <a:tcPr/>
                </a:tc>
                <a:tc>
                  <a:txBody>
                    <a:bodyPr/>
                    <a:lstStyle/>
                    <a:p>
                      <a:r>
                        <a:rPr lang="en-GB" dirty="0"/>
                        <a:t>Agreement</a:t>
                      </a:r>
                    </a:p>
                  </a:txBody>
                  <a:tcPr/>
                </a:tc>
                <a:tc>
                  <a:txBody>
                    <a:bodyPr/>
                    <a:lstStyle/>
                    <a:p>
                      <a:r>
                        <a:rPr lang="en-GB" dirty="0"/>
                        <a:t>Average</a:t>
                      </a:r>
                    </a:p>
                  </a:txBody>
                  <a:tcPr/>
                </a:tc>
                <a:extLst>
                  <a:ext uri="{0D108BD9-81ED-4DB2-BD59-A6C34878D82A}">
                    <a16:rowId xmlns:a16="http://schemas.microsoft.com/office/drawing/2014/main" val="465766037"/>
                  </a:ext>
                </a:extLst>
              </a:tr>
              <a:tr h="370840">
                <a:tc>
                  <a:txBody>
                    <a:bodyPr/>
                    <a:lstStyle/>
                    <a:p>
                      <a:r>
                        <a:rPr lang="en-GB" dirty="0"/>
                        <a:t>Intermediaries</a:t>
                      </a:r>
                    </a:p>
                  </a:txBody>
                  <a:tcPr/>
                </a:tc>
                <a:tc>
                  <a:txBody>
                    <a:bodyPr/>
                    <a:lstStyle/>
                    <a:p>
                      <a:r>
                        <a:rPr lang="en-GB" dirty="0"/>
                        <a:t>94%</a:t>
                      </a:r>
                    </a:p>
                  </a:txBody>
                  <a:tcPr/>
                </a:tc>
                <a:tc>
                  <a:txBody>
                    <a:bodyPr/>
                    <a:lstStyle/>
                    <a:p>
                      <a:r>
                        <a:rPr lang="en-GB" dirty="0"/>
                        <a:t>8.8</a:t>
                      </a:r>
                    </a:p>
                  </a:txBody>
                  <a:tcPr/>
                </a:tc>
                <a:extLst>
                  <a:ext uri="{0D108BD9-81ED-4DB2-BD59-A6C34878D82A}">
                    <a16:rowId xmlns:a16="http://schemas.microsoft.com/office/drawing/2014/main" val="172794380"/>
                  </a:ext>
                </a:extLst>
              </a:tr>
            </a:tbl>
          </a:graphicData>
        </a:graphic>
      </p:graphicFrame>
      <p:sp>
        <p:nvSpPr>
          <p:cNvPr id="8" name="TextBox 7">
            <a:extLst>
              <a:ext uri="{FF2B5EF4-FFF2-40B4-BE49-F238E27FC236}">
                <a16:creationId xmlns:a16="http://schemas.microsoft.com/office/drawing/2014/main" id="{AE618EC2-9494-1233-530B-30E35CD2A044}"/>
              </a:ext>
            </a:extLst>
          </p:cNvPr>
          <p:cNvSpPr txBox="1"/>
          <p:nvPr/>
        </p:nvSpPr>
        <p:spPr>
          <a:xfrm>
            <a:off x="561600" y="2448689"/>
            <a:ext cx="8400367" cy="2031325"/>
          </a:xfrm>
          <a:prstGeom prst="rect">
            <a:avLst/>
          </a:prstGeom>
          <a:noFill/>
        </p:spPr>
        <p:txBody>
          <a:bodyPr wrap="square">
            <a:spAutoFit/>
          </a:bodyPr>
          <a:lstStyle/>
          <a:p>
            <a:pPr algn="just"/>
            <a:r>
              <a:rPr lang="en-US" b="1" i="0" dirty="0">
                <a:solidFill>
                  <a:srgbClr val="32363A"/>
                </a:solidFill>
                <a:effectLst/>
                <a:latin typeface="72"/>
              </a:rPr>
              <a:t>Intermediaries</a:t>
            </a:r>
            <a:r>
              <a:rPr lang="en-US" b="0" i="0" dirty="0">
                <a:solidFill>
                  <a:srgbClr val="32363A"/>
                </a:solidFill>
                <a:effectLst/>
                <a:latin typeface="72"/>
              </a:rPr>
              <a:t> group refine climate data into useful information, ensuring accessible services that meet the specific needs of decision-makers while connecting producers with the user community. It's important to note that the user of an intermediary may not always be the end user; instead, it could be another intermediary in the value chain. This emphasizes the dynamic nature of the intermediary role in facilitating the flow of climate information through various stages of the value chain to ultimately meet the specific needs of decision-makers.</a:t>
            </a:r>
            <a:endParaRPr lang="en-GB" dirty="0"/>
          </a:p>
        </p:txBody>
      </p:sp>
    </p:spTree>
    <p:extLst>
      <p:ext uri="{BB962C8B-B14F-4D97-AF65-F5344CB8AC3E}">
        <p14:creationId xmlns:p14="http://schemas.microsoft.com/office/powerpoint/2010/main" val="165344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1600" y="169210"/>
            <a:ext cx="8330400" cy="576832"/>
          </a:xfrm>
        </p:spPr>
        <p:txBody>
          <a:bodyPr/>
          <a:lstStyle/>
          <a:p>
            <a:r>
              <a:rPr lang="en-GB" dirty="0"/>
              <a:t>Targeted group: REACH-OUT</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12</a:t>
            </a:fld>
            <a:endParaRPr lang="en-GB" dirty="0"/>
          </a:p>
        </p:txBody>
      </p:sp>
      <p:graphicFrame>
        <p:nvGraphicFramePr>
          <p:cNvPr id="2" name="Table 5">
            <a:extLst>
              <a:ext uri="{FF2B5EF4-FFF2-40B4-BE49-F238E27FC236}">
                <a16:creationId xmlns:a16="http://schemas.microsoft.com/office/drawing/2014/main" id="{CDA8A476-ED54-78B6-0AE2-0EFA0C30A706}"/>
              </a:ext>
            </a:extLst>
          </p:cNvPr>
          <p:cNvGraphicFramePr>
            <a:graphicFrameLocks noGrp="1"/>
          </p:cNvGraphicFramePr>
          <p:nvPr>
            <p:extLst>
              <p:ext uri="{D42A27DB-BD31-4B8C-83A1-F6EECF244321}">
                <p14:modId xmlns:p14="http://schemas.microsoft.com/office/powerpoint/2010/main" val="3819653488"/>
              </p:ext>
            </p:extLst>
          </p:nvPr>
        </p:nvGraphicFramePr>
        <p:xfrm>
          <a:off x="838200" y="1318683"/>
          <a:ext cx="5610225" cy="741680"/>
        </p:xfrm>
        <a:graphic>
          <a:graphicData uri="http://schemas.openxmlformats.org/drawingml/2006/table">
            <a:tbl>
              <a:tblPr firstRow="1" bandRow="1">
                <a:tableStyleId>{74C1A8A3-306A-4EB7-A6B1-4F7E0EB9C5D6}</a:tableStyleId>
              </a:tblPr>
              <a:tblGrid>
                <a:gridCol w="1870075">
                  <a:extLst>
                    <a:ext uri="{9D8B030D-6E8A-4147-A177-3AD203B41FA5}">
                      <a16:colId xmlns:a16="http://schemas.microsoft.com/office/drawing/2014/main" val="3723771522"/>
                    </a:ext>
                  </a:extLst>
                </a:gridCol>
                <a:gridCol w="1870075">
                  <a:extLst>
                    <a:ext uri="{9D8B030D-6E8A-4147-A177-3AD203B41FA5}">
                      <a16:colId xmlns:a16="http://schemas.microsoft.com/office/drawing/2014/main" val="1304898777"/>
                    </a:ext>
                  </a:extLst>
                </a:gridCol>
                <a:gridCol w="1870075">
                  <a:extLst>
                    <a:ext uri="{9D8B030D-6E8A-4147-A177-3AD203B41FA5}">
                      <a16:colId xmlns:a16="http://schemas.microsoft.com/office/drawing/2014/main" val="532561256"/>
                    </a:ext>
                  </a:extLst>
                </a:gridCol>
              </a:tblGrid>
              <a:tr h="370840">
                <a:tc>
                  <a:txBody>
                    <a:bodyPr/>
                    <a:lstStyle/>
                    <a:p>
                      <a:endParaRPr lang="en-GB" dirty="0"/>
                    </a:p>
                  </a:txBody>
                  <a:tcPr/>
                </a:tc>
                <a:tc>
                  <a:txBody>
                    <a:bodyPr/>
                    <a:lstStyle/>
                    <a:p>
                      <a:r>
                        <a:rPr lang="en-GB" dirty="0"/>
                        <a:t>Agreement</a:t>
                      </a:r>
                    </a:p>
                  </a:txBody>
                  <a:tcPr/>
                </a:tc>
                <a:tc>
                  <a:txBody>
                    <a:bodyPr/>
                    <a:lstStyle/>
                    <a:p>
                      <a:r>
                        <a:rPr lang="en-GB" dirty="0"/>
                        <a:t>Average</a:t>
                      </a:r>
                    </a:p>
                  </a:txBody>
                  <a:tcPr/>
                </a:tc>
                <a:extLst>
                  <a:ext uri="{0D108BD9-81ED-4DB2-BD59-A6C34878D82A}">
                    <a16:rowId xmlns:a16="http://schemas.microsoft.com/office/drawing/2014/main" val="465766037"/>
                  </a:ext>
                </a:extLst>
              </a:tr>
              <a:tr h="370840">
                <a:tc>
                  <a:txBody>
                    <a:bodyPr/>
                    <a:lstStyle/>
                    <a:p>
                      <a:r>
                        <a:rPr lang="en-GB" dirty="0"/>
                        <a:t>Intermediaries</a:t>
                      </a:r>
                    </a:p>
                  </a:txBody>
                  <a:tcPr/>
                </a:tc>
                <a:tc>
                  <a:txBody>
                    <a:bodyPr/>
                    <a:lstStyle/>
                    <a:p>
                      <a:r>
                        <a:rPr lang="en-GB" dirty="0"/>
                        <a:t>100</a:t>
                      </a:r>
                    </a:p>
                  </a:txBody>
                  <a:tcPr/>
                </a:tc>
                <a:tc>
                  <a:txBody>
                    <a:bodyPr/>
                    <a:lstStyle/>
                    <a:p>
                      <a:r>
                        <a:rPr lang="en-GB" dirty="0"/>
                        <a:t>8.5</a:t>
                      </a:r>
                    </a:p>
                  </a:txBody>
                  <a:tcPr/>
                </a:tc>
                <a:extLst>
                  <a:ext uri="{0D108BD9-81ED-4DB2-BD59-A6C34878D82A}">
                    <a16:rowId xmlns:a16="http://schemas.microsoft.com/office/drawing/2014/main" val="172794380"/>
                  </a:ext>
                </a:extLst>
              </a:tr>
            </a:tbl>
          </a:graphicData>
        </a:graphic>
      </p:graphicFrame>
      <p:sp>
        <p:nvSpPr>
          <p:cNvPr id="8" name="TextBox 7">
            <a:extLst>
              <a:ext uri="{FF2B5EF4-FFF2-40B4-BE49-F238E27FC236}">
                <a16:creationId xmlns:a16="http://schemas.microsoft.com/office/drawing/2014/main" id="{AE618EC2-9494-1233-530B-30E35CD2A044}"/>
              </a:ext>
            </a:extLst>
          </p:cNvPr>
          <p:cNvSpPr txBox="1"/>
          <p:nvPr/>
        </p:nvSpPr>
        <p:spPr>
          <a:xfrm>
            <a:off x="561600" y="2448689"/>
            <a:ext cx="8400367" cy="1200329"/>
          </a:xfrm>
          <a:prstGeom prst="rect">
            <a:avLst/>
          </a:prstGeom>
          <a:noFill/>
        </p:spPr>
        <p:txBody>
          <a:bodyPr wrap="square">
            <a:spAutoFit/>
          </a:bodyPr>
          <a:lstStyle/>
          <a:p>
            <a:pPr algn="just"/>
            <a:r>
              <a:rPr lang="en-US" b="1" i="0" dirty="0">
                <a:solidFill>
                  <a:srgbClr val="32363A"/>
                </a:solidFill>
                <a:effectLst/>
                <a:latin typeface="72"/>
              </a:rPr>
              <a:t>Reach-out</a:t>
            </a:r>
            <a:r>
              <a:rPr lang="en-US" b="0" i="0" dirty="0">
                <a:solidFill>
                  <a:srgbClr val="32363A"/>
                </a:solidFill>
                <a:effectLst/>
                <a:latin typeface="72"/>
              </a:rPr>
              <a:t> group extends beyond mere dissemination and communication of climate information, encompassing the translation of complex scientific findings into accessible and educational materials for increasing awareness and understanding of climate-related issues of the general public or other professionals</a:t>
            </a:r>
            <a:endParaRPr lang="en-GB" dirty="0"/>
          </a:p>
        </p:txBody>
      </p:sp>
    </p:spTree>
    <p:extLst>
      <p:ext uri="{BB962C8B-B14F-4D97-AF65-F5344CB8AC3E}">
        <p14:creationId xmlns:p14="http://schemas.microsoft.com/office/powerpoint/2010/main" val="3684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1600" y="169210"/>
            <a:ext cx="8330400" cy="576832"/>
          </a:xfrm>
        </p:spPr>
        <p:txBody>
          <a:bodyPr/>
          <a:lstStyle/>
          <a:p>
            <a:r>
              <a:rPr lang="en-GB" dirty="0"/>
              <a:t>Targeted group: ENABLERS</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13</a:t>
            </a:fld>
            <a:endParaRPr lang="en-GB" dirty="0"/>
          </a:p>
        </p:txBody>
      </p:sp>
      <p:graphicFrame>
        <p:nvGraphicFramePr>
          <p:cNvPr id="2" name="Table 5">
            <a:extLst>
              <a:ext uri="{FF2B5EF4-FFF2-40B4-BE49-F238E27FC236}">
                <a16:creationId xmlns:a16="http://schemas.microsoft.com/office/drawing/2014/main" id="{CDA8A476-ED54-78B6-0AE2-0EFA0C30A706}"/>
              </a:ext>
            </a:extLst>
          </p:cNvPr>
          <p:cNvGraphicFramePr>
            <a:graphicFrameLocks noGrp="1"/>
          </p:cNvGraphicFramePr>
          <p:nvPr>
            <p:extLst>
              <p:ext uri="{D42A27DB-BD31-4B8C-83A1-F6EECF244321}">
                <p14:modId xmlns:p14="http://schemas.microsoft.com/office/powerpoint/2010/main" val="2809282645"/>
              </p:ext>
            </p:extLst>
          </p:nvPr>
        </p:nvGraphicFramePr>
        <p:xfrm>
          <a:off x="838200" y="1318683"/>
          <a:ext cx="5610225" cy="741680"/>
        </p:xfrm>
        <a:graphic>
          <a:graphicData uri="http://schemas.openxmlformats.org/drawingml/2006/table">
            <a:tbl>
              <a:tblPr firstRow="1" bandRow="1">
                <a:tableStyleId>{74C1A8A3-306A-4EB7-A6B1-4F7E0EB9C5D6}</a:tableStyleId>
              </a:tblPr>
              <a:tblGrid>
                <a:gridCol w="1870075">
                  <a:extLst>
                    <a:ext uri="{9D8B030D-6E8A-4147-A177-3AD203B41FA5}">
                      <a16:colId xmlns:a16="http://schemas.microsoft.com/office/drawing/2014/main" val="3723771522"/>
                    </a:ext>
                  </a:extLst>
                </a:gridCol>
                <a:gridCol w="1870075">
                  <a:extLst>
                    <a:ext uri="{9D8B030D-6E8A-4147-A177-3AD203B41FA5}">
                      <a16:colId xmlns:a16="http://schemas.microsoft.com/office/drawing/2014/main" val="1304898777"/>
                    </a:ext>
                  </a:extLst>
                </a:gridCol>
                <a:gridCol w="1870075">
                  <a:extLst>
                    <a:ext uri="{9D8B030D-6E8A-4147-A177-3AD203B41FA5}">
                      <a16:colId xmlns:a16="http://schemas.microsoft.com/office/drawing/2014/main" val="532561256"/>
                    </a:ext>
                  </a:extLst>
                </a:gridCol>
              </a:tblGrid>
              <a:tr h="370840">
                <a:tc>
                  <a:txBody>
                    <a:bodyPr/>
                    <a:lstStyle/>
                    <a:p>
                      <a:endParaRPr lang="en-GB" dirty="0"/>
                    </a:p>
                  </a:txBody>
                  <a:tcPr/>
                </a:tc>
                <a:tc>
                  <a:txBody>
                    <a:bodyPr/>
                    <a:lstStyle/>
                    <a:p>
                      <a:r>
                        <a:rPr lang="en-GB" dirty="0"/>
                        <a:t>Agreement</a:t>
                      </a:r>
                    </a:p>
                  </a:txBody>
                  <a:tcPr/>
                </a:tc>
                <a:tc>
                  <a:txBody>
                    <a:bodyPr/>
                    <a:lstStyle/>
                    <a:p>
                      <a:r>
                        <a:rPr lang="en-GB" dirty="0"/>
                        <a:t>Average</a:t>
                      </a:r>
                    </a:p>
                  </a:txBody>
                  <a:tcPr/>
                </a:tc>
                <a:extLst>
                  <a:ext uri="{0D108BD9-81ED-4DB2-BD59-A6C34878D82A}">
                    <a16:rowId xmlns:a16="http://schemas.microsoft.com/office/drawing/2014/main" val="465766037"/>
                  </a:ext>
                </a:extLst>
              </a:tr>
              <a:tr h="370840">
                <a:tc>
                  <a:txBody>
                    <a:bodyPr/>
                    <a:lstStyle/>
                    <a:p>
                      <a:r>
                        <a:rPr lang="en-GB" dirty="0"/>
                        <a:t>Intermediaries</a:t>
                      </a:r>
                    </a:p>
                  </a:txBody>
                  <a:tcPr/>
                </a:tc>
                <a:tc>
                  <a:txBody>
                    <a:bodyPr/>
                    <a:lstStyle/>
                    <a:p>
                      <a:r>
                        <a:rPr lang="en-GB" dirty="0"/>
                        <a:t>82%</a:t>
                      </a:r>
                    </a:p>
                  </a:txBody>
                  <a:tcPr/>
                </a:tc>
                <a:tc>
                  <a:txBody>
                    <a:bodyPr/>
                    <a:lstStyle/>
                    <a:p>
                      <a:r>
                        <a:rPr lang="en-GB" dirty="0"/>
                        <a:t>8.1</a:t>
                      </a:r>
                    </a:p>
                  </a:txBody>
                  <a:tcPr/>
                </a:tc>
                <a:extLst>
                  <a:ext uri="{0D108BD9-81ED-4DB2-BD59-A6C34878D82A}">
                    <a16:rowId xmlns:a16="http://schemas.microsoft.com/office/drawing/2014/main" val="172794380"/>
                  </a:ext>
                </a:extLst>
              </a:tr>
            </a:tbl>
          </a:graphicData>
        </a:graphic>
      </p:graphicFrame>
      <p:sp>
        <p:nvSpPr>
          <p:cNvPr id="8" name="TextBox 7">
            <a:extLst>
              <a:ext uri="{FF2B5EF4-FFF2-40B4-BE49-F238E27FC236}">
                <a16:creationId xmlns:a16="http://schemas.microsoft.com/office/drawing/2014/main" id="{AE618EC2-9494-1233-530B-30E35CD2A044}"/>
              </a:ext>
            </a:extLst>
          </p:cNvPr>
          <p:cNvSpPr txBox="1"/>
          <p:nvPr/>
        </p:nvSpPr>
        <p:spPr>
          <a:xfrm>
            <a:off x="561600" y="2448689"/>
            <a:ext cx="8400367" cy="1200329"/>
          </a:xfrm>
          <a:prstGeom prst="rect">
            <a:avLst/>
          </a:prstGeom>
          <a:noFill/>
        </p:spPr>
        <p:txBody>
          <a:bodyPr wrap="square">
            <a:spAutoFit/>
          </a:bodyPr>
          <a:lstStyle/>
          <a:p>
            <a:pPr algn="just"/>
            <a:r>
              <a:rPr lang="en-US" b="1" i="0" dirty="0">
                <a:solidFill>
                  <a:srgbClr val="32363A"/>
                </a:solidFill>
                <a:effectLst/>
                <a:latin typeface="72"/>
              </a:rPr>
              <a:t>Enablers</a:t>
            </a:r>
            <a:r>
              <a:rPr lang="en-US" b="0" i="0" dirty="0">
                <a:solidFill>
                  <a:srgbClr val="32363A"/>
                </a:solidFill>
                <a:effectLst/>
                <a:latin typeface="72"/>
              </a:rPr>
              <a:t> group shape and optimize business strategies and policies by making informed and strategic decisions that facilitate and enable business, secure funding, and formulate policies that allows the development and enhancement of climate services for all kind of users of climate information.</a:t>
            </a:r>
            <a:endParaRPr lang="en-GB" dirty="0"/>
          </a:p>
        </p:txBody>
      </p:sp>
    </p:spTree>
    <p:extLst>
      <p:ext uri="{BB962C8B-B14F-4D97-AF65-F5344CB8AC3E}">
        <p14:creationId xmlns:p14="http://schemas.microsoft.com/office/powerpoint/2010/main" val="382612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C903755-DF0A-4CD6-311F-9C347A35BC74}"/>
              </a:ext>
            </a:extLst>
          </p:cNvPr>
          <p:cNvSpPr>
            <a:spLocks noGrp="1"/>
          </p:cNvSpPr>
          <p:nvPr>
            <p:ph type="body" sz="quarter" idx="17"/>
          </p:nvPr>
        </p:nvSpPr>
        <p:spPr>
          <a:xfrm>
            <a:off x="0" y="1651633"/>
            <a:ext cx="3874036" cy="3091979"/>
          </a:xfrm>
        </p:spPr>
        <p:txBody>
          <a:bodyPr/>
          <a:lstStyle/>
          <a:p>
            <a:pPr marL="696913" lvl="1" indent="0">
              <a:buNone/>
            </a:pPr>
            <a:r>
              <a:rPr lang="en-GB" dirty="0">
                <a:solidFill>
                  <a:srgbClr val="C00000"/>
                </a:solidFill>
              </a:rPr>
              <a:t>Enablers</a:t>
            </a:r>
          </a:p>
          <a:p>
            <a:pPr marL="696913" lvl="1" indent="0">
              <a:buNone/>
            </a:pPr>
            <a:r>
              <a:rPr lang="en-GB" dirty="0">
                <a:solidFill>
                  <a:srgbClr val="0070C0"/>
                </a:solidFill>
              </a:rPr>
              <a:t>Out-reach</a:t>
            </a:r>
          </a:p>
          <a:p>
            <a:pPr marL="696913" lvl="1" indent="0">
              <a:buNone/>
            </a:pPr>
            <a:r>
              <a:rPr lang="en-GB" dirty="0">
                <a:solidFill>
                  <a:schemeClr val="accent6"/>
                </a:solidFill>
              </a:rPr>
              <a:t>Intermediaries</a:t>
            </a:r>
          </a:p>
          <a:p>
            <a:pPr marL="696913" lvl="1" indent="0">
              <a:buNone/>
            </a:pPr>
            <a:r>
              <a:rPr lang="en-GB" dirty="0">
                <a:solidFill>
                  <a:srgbClr val="FFC000"/>
                </a:solidFill>
              </a:rPr>
              <a:t>Producers</a:t>
            </a:r>
          </a:p>
          <a:p>
            <a:endParaRPr lang="en-US" dirty="0"/>
          </a:p>
        </p:txBody>
      </p:sp>
      <p:sp>
        <p:nvSpPr>
          <p:cNvPr id="4" name="Titel 3"/>
          <p:cNvSpPr>
            <a:spLocks noGrp="1"/>
          </p:cNvSpPr>
          <p:nvPr>
            <p:ph type="title"/>
          </p:nvPr>
        </p:nvSpPr>
        <p:spPr>
          <a:xfrm>
            <a:off x="561600" y="169210"/>
            <a:ext cx="3816000" cy="670895"/>
          </a:xfrm>
        </p:spPr>
        <p:txBody>
          <a:bodyPr wrap="square" anchor="t">
            <a:normAutofit/>
          </a:bodyPr>
          <a:lstStyle/>
          <a:p>
            <a:r>
              <a:rPr lang="en-GB" dirty="0"/>
              <a:t>User types</a:t>
            </a:r>
          </a:p>
        </p:txBody>
      </p:sp>
      <p:sp>
        <p:nvSpPr>
          <p:cNvPr id="3" name="Tijdelijke aanduiding voor dianummer 2"/>
          <p:cNvSpPr>
            <a:spLocks noGrp="1"/>
          </p:cNvSpPr>
          <p:nvPr>
            <p:ph type="sldNum" sz="quarter" idx="18"/>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14</a:t>
            </a:fld>
            <a:endParaRPr lang="en-GB"/>
          </a:p>
        </p:txBody>
      </p:sp>
      <p:pic>
        <p:nvPicPr>
          <p:cNvPr id="9" name="Picture 8" descr="A diagram of a scientific model&#10;&#10;Description automatically generated with medium confidence">
            <a:extLst>
              <a:ext uri="{FF2B5EF4-FFF2-40B4-BE49-F238E27FC236}">
                <a16:creationId xmlns:a16="http://schemas.microsoft.com/office/drawing/2014/main" id="{29A7314D-14FB-5FE0-7652-FDBA6319460B}"/>
              </a:ext>
            </a:extLst>
          </p:cNvPr>
          <p:cNvPicPr>
            <a:picLocks noChangeAspect="1"/>
          </p:cNvPicPr>
          <p:nvPr/>
        </p:nvPicPr>
        <p:blipFill>
          <a:blip r:embed="rId2"/>
          <a:stretch>
            <a:fillRect/>
          </a:stretch>
        </p:blipFill>
        <p:spPr>
          <a:xfrm>
            <a:off x="3574474" y="-50024"/>
            <a:ext cx="5488232" cy="5282423"/>
          </a:xfrm>
          <a:prstGeom prst="rect">
            <a:avLst/>
          </a:prstGeom>
          <a:noFill/>
        </p:spPr>
      </p:pic>
    </p:spTree>
    <p:extLst>
      <p:ext uri="{BB962C8B-B14F-4D97-AF65-F5344CB8AC3E}">
        <p14:creationId xmlns:p14="http://schemas.microsoft.com/office/powerpoint/2010/main" val="147463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0EAFBC8-B757-8170-1787-AA7EA63FEAB9}"/>
              </a:ext>
            </a:extLst>
          </p:cNvPr>
          <p:cNvSpPr>
            <a:spLocks noGrp="1"/>
          </p:cNvSpPr>
          <p:nvPr>
            <p:ph type="title"/>
          </p:nvPr>
        </p:nvSpPr>
        <p:spPr>
          <a:xfrm>
            <a:off x="561600" y="169210"/>
            <a:ext cx="8330400" cy="987200"/>
          </a:xfrm>
        </p:spPr>
        <p:txBody>
          <a:bodyPr/>
          <a:lstStyle/>
          <a:p>
            <a:r>
              <a:rPr lang="en-US" dirty="0"/>
              <a:t>Producers: users types agreements and confidence</a:t>
            </a:r>
          </a:p>
        </p:txBody>
      </p:sp>
      <p:sp>
        <p:nvSpPr>
          <p:cNvPr id="3" name="Tijdelijke aanduiding voor dianummer 2"/>
          <p:cNvSpPr>
            <a:spLocks noGrp="1"/>
          </p:cNvSpPr>
          <p:nvPr>
            <p:ph type="sldNum" sz="quarter" idx="17"/>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15</a:t>
            </a:fld>
            <a:endParaRPr lang="en-GB"/>
          </a:p>
        </p:txBody>
      </p:sp>
      <p:pic>
        <p:nvPicPr>
          <p:cNvPr id="11" name="Picture 10">
            <a:extLst>
              <a:ext uri="{FF2B5EF4-FFF2-40B4-BE49-F238E27FC236}">
                <a16:creationId xmlns:a16="http://schemas.microsoft.com/office/drawing/2014/main" id="{43FCF25D-C961-9A76-1578-A77FB50D5229}"/>
              </a:ext>
            </a:extLst>
          </p:cNvPr>
          <p:cNvPicPr>
            <a:picLocks noChangeAspect="1"/>
          </p:cNvPicPr>
          <p:nvPr/>
        </p:nvPicPr>
        <p:blipFill>
          <a:blip r:embed="rId2"/>
          <a:stretch>
            <a:fillRect/>
          </a:stretch>
        </p:blipFill>
        <p:spPr>
          <a:xfrm>
            <a:off x="338052" y="2181180"/>
            <a:ext cx="8553948" cy="1267894"/>
          </a:xfrm>
          <a:prstGeom prst="rect">
            <a:avLst/>
          </a:prstGeom>
          <a:noFill/>
        </p:spPr>
      </p:pic>
    </p:spTree>
    <p:extLst>
      <p:ext uri="{BB962C8B-B14F-4D97-AF65-F5344CB8AC3E}">
        <p14:creationId xmlns:p14="http://schemas.microsoft.com/office/powerpoint/2010/main" val="108780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0EAFBC8-B757-8170-1787-AA7EA63FEAB9}"/>
              </a:ext>
            </a:extLst>
          </p:cNvPr>
          <p:cNvSpPr>
            <a:spLocks noGrp="1"/>
          </p:cNvSpPr>
          <p:nvPr>
            <p:ph type="title"/>
          </p:nvPr>
        </p:nvSpPr>
        <p:spPr>
          <a:xfrm>
            <a:off x="561600" y="169210"/>
            <a:ext cx="8330400" cy="987200"/>
          </a:xfrm>
        </p:spPr>
        <p:txBody>
          <a:bodyPr/>
          <a:lstStyle/>
          <a:p>
            <a:r>
              <a:rPr lang="en-US" dirty="0"/>
              <a:t>Intermediaries: users types agreements and confidence</a:t>
            </a:r>
          </a:p>
        </p:txBody>
      </p:sp>
      <p:sp>
        <p:nvSpPr>
          <p:cNvPr id="3" name="Tijdelijke aanduiding voor dianummer 2"/>
          <p:cNvSpPr>
            <a:spLocks noGrp="1"/>
          </p:cNvSpPr>
          <p:nvPr>
            <p:ph type="sldNum" sz="quarter" idx="17"/>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16</a:t>
            </a:fld>
            <a:endParaRPr lang="en-GB"/>
          </a:p>
        </p:txBody>
      </p:sp>
      <p:pic>
        <p:nvPicPr>
          <p:cNvPr id="2" name="Picture 1">
            <a:extLst>
              <a:ext uri="{FF2B5EF4-FFF2-40B4-BE49-F238E27FC236}">
                <a16:creationId xmlns:a16="http://schemas.microsoft.com/office/drawing/2014/main" id="{3888E2D9-FAD8-B5A8-3809-7149EBF92365}"/>
              </a:ext>
            </a:extLst>
          </p:cNvPr>
          <p:cNvPicPr>
            <a:picLocks noChangeAspect="1"/>
          </p:cNvPicPr>
          <p:nvPr/>
        </p:nvPicPr>
        <p:blipFill>
          <a:blip r:embed="rId2"/>
          <a:stretch>
            <a:fillRect/>
          </a:stretch>
        </p:blipFill>
        <p:spPr>
          <a:xfrm>
            <a:off x="484559" y="2078150"/>
            <a:ext cx="8530132" cy="1052194"/>
          </a:xfrm>
          <a:prstGeom prst="rect">
            <a:avLst/>
          </a:prstGeom>
        </p:spPr>
      </p:pic>
    </p:spTree>
    <p:extLst>
      <p:ext uri="{BB962C8B-B14F-4D97-AF65-F5344CB8AC3E}">
        <p14:creationId xmlns:p14="http://schemas.microsoft.com/office/powerpoint/2010/main" val="166158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0EAFBC8-B757-8170-1787-AA7EA63FEAB9}"/>
              </a:ext>
            </a:extLst>
          </p:cNvPr>
          <p:cNvSpPr>
            <a:spLocks noGrp="1"/>
          </p:cNvSpPr>
          <p:nvPr>
            <p:ph type="title"/>
          </p:nvPr>
        </p:nvSpPr>
        <p:spPr>
          <a:xfrm>
            <a:off x="561600" y="169210"/>
            <a:ext cx="8330400" cy="987200"/>
          </a:xfrm>
        </p:spPr>
        <p:txBody>
          <a:bodyPr/>
          <a:lstStyle/>
          <a:p>
            <a:r>
              <a:rPr lang="en-US" dirty="0"/>
              <a:t>Reach-out: users types agreements and confidence</a:t>
            </a:r>
          </a:p>
        </p:txBody>
      </p:sp>
      <p:sp>
        <p:nvSpPr>
          <p:cNvPr id="3" name="Tijdelijke aanduiding voor dianummer 2"/>
          <p:cNvSpPr>
            <a:spLocks noGrp="1"/>
          </p:cNvSpPr>
          <p:nvPr>
            <p:ph type="sldNum" sz="quarter" idx="17"/>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17</a:t>
            </a:fld>
            <a:endParaRPr lang="en-GB"/>
          </a:p>
        </p:txBody>
      </p:sp>
      <p:pic>
        <p:nvPicPr>
          <p:cNvPr id="5" name="Picture 4">
            <a:extLst>
              <a:ext uri="{FF2B5EF4-FFF2-40B4-BE49-F238E27FC236}">
                <a16:creationId xmlns:a16="http://schemas.microsoft.com/office/drawing/2014/main" id="{58BC397E-C041-1389-3659-E0105D2FD9F6}"/>
              </a:ext>
            </a:extLst>
          </p:cNvPr>
          <p:cNvPicPr>
            <a:picLocks noChangeAspect="1"/>
          </p:cNvPicPr>
          <p:nvPr/>
        </p:nvPicPr>
        <p:blipFill>
          <a:blip r:embed="rId2"/>
          <a:stretch>
            <a:fillRect/>
          </a:stretch>
        </p:blipFill>
        <p:spPr>
          <a:xfrm>
            <a:off x="358190" y="2219632"/>
            <a:ext cx="8427620" cy="834206"/>
          </a:xfrm>
          <a:prstGeom prst="rect">
            <a:avLst/>
          </a:prstGeom>
        </p:spPr>
      </p:pic>
    </p:spTree>
    <p:extLst>
      <p:ext uri="{BB962C8B-B14F-4D97-AF65-F5344CB8AC3E}">
        <p14:creationId xmlns:p14="http://schemas.microsoft.com/office/powerpoint/2010/main" val="282330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0EAFBC8-B757-8170-1787-AA7EA63FEAB9}"/>
              </a:ext>
            </a:extLst>
          </p:cNvPr>
          <p:cNvSpPr>
            <a:spLocks noGrp="1"/>
          </p:cNvSpPr>
          <p:nvPr>
            <p:ph type="title"/>
          </p:nvPr>
        </p:nvSpPr>
        <p:spPr>
          <a:xfrm>
            <a:off x="561600" y="169210"/>
            <a:ext cx="8330400" cy="987200"/>
          </a:xfrm>
        </p:spPr>
        <p:txBody>
          <a:bodyPr/>
          <a:lstStyle/>
          <a:p>
            <a:r>
              <a:rPr lang="en-US" dirty="0"/>
              <a:t>Enablers: users types agreements and confidence</a:t>
            </a:r>
          </a:p>
        </p:txBody>
      </p:sp>
      <p:sp>
        <p:nvSpPr>
          <p:cNvPr id="3" name="Tijdelijke aanduiding voor dianummer 2"/>
          <p:cNvSpPr>
            <a:spLocks noGrp="1"/>
          </p:cNvSpPr>
          <p:nvPr>
            <p:ph type="sldNum" sz="quarter" idx="17"/>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18</a:t>
            </a:fld>
            <a:endParaRPr lang="en-GB"/>
          </a:p>
        </p:txBody>
      </p:sp>
      <p:pic>
        <p:nvPicPr>
          <p:cNvPr id="4" name="Picture 3">
            <a:extLst>
              <a:ext uri="{FF2B5EF4-FFF2-40B4-BE49-F238E27FC236}">
                <a16:creationId xmlns:a16="http://schemas.microsoft.com/office/drawing/2014/main" id="{3DAB62DA-E82B-C980-2F1E-1F5BC2491F2A}"/>
              </a:ext>
            </a:extLst>
          </p:cNvPr>
          <p:cNvPicPr>
            <a:picLocks noChangeAspect="1"/>
          </p:cNvPicPr>
          <p:nvPr/>
        </p:nvPicPr>
        <p:blipFill>
          <a:blip r:embed="rId2"/>
          <a:stretch>
            <a:fillRect/>
          </a:stretch>
        </p:blipFill>
        <p:spPr>
          <a:xfrm>
            <a:off x="561600" y="1842607"/>
            <a:ext cx="8343799" cy="825909"/>
          </a:xfrm>
          <a:prstGeom prst="rect">
            <a:avLst/>
          </a:prstGeom>
        </p:spPr>
      </p:pic>
    </p:spTree>
    <p:extLst>
      <p:ext uri="{BB962C8B-B14F-4D97-AF65-F5344CB8AC3E}">
        <p14:creationId xmlns:p14="http://schemas.microsoft.com/office/powerpoint/2010/main" val="92284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721D8B9E-4FCA-E800-0986-7ACA4147935B}"/>
              </a:ext>
            </a:extLst>
          </p:cNvPr>
          <p:cNvSpPr>
            <a:spLocks noGrp="1"/>
          </p:cNvSpPr>
          <p:nvPr>
            <p:ph type="body" sz="quarter" idx="10"/>
          </p:nvPr>
        </p:nvSpPr>
        <p:spPr>
          <a:xfrm>
            <a:off x="527400" y="944418"/>
            <a:ext cx="8398800" cy="3092400"/>
          </a:xfrm>
        </p:spPr>
        <p:txBody>
          <a:bodyPr/>
          <a:lstStyle/>
          <a:p>
            <a:r>
              <a:rPr lang="en-US" dirty="0"/>
              <a:t>General agreement above 8, except for integrated system analysis with a 7.67</a:t>
            </a:r>
          </a:p>
          <a:p>
            <a:r>
              <a:rPr lang="en-US" dirty="0"/>
              <a:t>General high agreement of 8,5 for user categories with no significant differences</a:t>
            </a:r>
          </a:p>
          <a:p>
            <a:r>
              <a:rPr lang="en-US" dirty="0"/>
              <a:t>User types have more difference  among consensus but still higher rates</a:t>
            </a:r>
          </a:p>
          <a:p>
            <a:r>
              <a:rPr lang="en-US" dirty="0"/>
              <a:t>Higher levels of agreement also comes from lower levels of confidence (business managers, Lobbyists and Politian's), except for sectorial advisors, managers and planners</a:t>
            </a:r>
          </a:p>
          <a:p>
            <a:endParaRPr lang="en-US" dirty="0"/>
          </a:p>
          <a:p>
            <a:endParaRPr lang="en-US" dirty="0"/>
          </a:p>
        </p:txBody>
      </p:sp>
      <p:sp>
        <p:nvSpPr>
          <p:cNvPr id="16" name="Title 1">
            <a:extLst>
              <a:ext uri="{FF2B5EF4-FFF2-40B4-BE49-F238E27FC236}">
                <a16:creationId xmlns:a16="http://schemas.microsoft.com/office/drawing/2014/main" id="{C0EAFBC8-B757-8170-1787-AA7EA63FEAB9}"/>
              </a:ext>
            </a:extLst>
          </p:cNvPr>
          <p:cNvSpPr>
            <a:spLocks noGrp="1"/>
          </p:cNvSpPr>
          <p:nvPr>
            <p:ph type="title"/>
          </p:nvPr>
        </p:nvSpPr>
        <p:spPr>
          <a:xfrm>
            <a:off x="561600" y="169210"/>
            <a:ext cx="8330400" cy="576832"/>
          </a:xfrm>
        </p:spPr>
        <p:txBody>
          <a:bodyPr wrap="square" anchor="t">
            <a:normAutofit/>
          </a:bodyPr>
          <a:lstStyle/>
          <a:p>
            <a:r>
              <a:rPr lang="en-US" dirty="0"/>
              <a:t>Summary of results</a:t>
            </a:r>
          </a:p>
        </p:txBody>
      </p:sp>
      <p:sp>
        <p:nvSpPr>
          <p:cNvPr id="3" name="Tijdelijke aanduiding voor dianummer 2"/>
          <p:cNvSpPr>
            <a:spLocks noGrp="1"/>
          </p:cNvSpPr>
          <p:nvPr>
            <p:ph type="sldNum" sz="quarter" idx="11"/>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19</a:t>
            </a:fld>
            <a:endParaRPr lang="en-GB"/>
          </a:p>
        </p:txBody>
      </p:sp>
    </p:spTree>
    <p:extLst>
      <p:ext uri="{BB962C8B-B14F-4D97-AF65-F5344CB8AC3E}">
        <p14:creationId xmlns:p14="http://schemas.microsoft.com/office/powerpoint/2010/main" val="190807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1599" y="169210"/>
            <a:ext cx="8269134" cy="601257"/>
          </a:xfrm>
        </p:spPr>
        <p:txBody>
          <a:bodyPr wrap="square" anchor="t">
            <a:normAutofit fontScale="90000"/>
          </a:bodyPr>
          <a:lstStyle/>
          <a:p>
            <a:r>
              <a:rPr lang="en-GB" sz="2400" dirty="0"/>
              <a:t>Case study : </a:t>
            </a:r>
            <a:r>
              <a:rPr lang="en-US" sz="2400" dirty="0"/>
              <a:t>Copernicus Climate Change Program (C3S)</a:t>
            </a:r>
            <a:br>
              <a:rPr lang="en-US" sz="2400" dirty="0"/>
            </a:br>
            <a:endParaRPr lang="en-GB" sz="2400" dirty="0"/>
          </a:p>
        </p:txBody>
      </p:sp>
      <p:sp>
        <p:nvSpPr>
          <p:cNvPr id="3" name="Tijdelijke aanduiding voor dianummer 2"/>
          <p:cNvSpPr>
            <a:spLocks noGrp="1"/>
          </p:cNvSpPr>
          <p:nvPr>
            <p:ph type="sldNum" sz="quarter" idx="27"/>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2</a:t>
            </a:fld>
            <a:endParaRPr lang="en-GB"/>
          </a:p>
        </p:txBody>
      </p:sp>
      <p:sp>
        <p:nvSpPr>
          <p:cNvPr id="1033" name="Text Placeholder 1">
            <a:extLst>
              <a:ext uri="{FF2B5EF4-FFF2-40B4-BE49-F238E27FC236}">
                <a16:creationId xmlns:a16="http://schemas.microsoft.com/office/drawing/2014/main" id="{0369E0FC-41F5-A25A-0F37-DA6B39AC73D5}"/>
              </a:ext>
            </a:extLst>
          </p:cNvPr>
          <p:cNvSpPr>
            <a:spLocks noGrp="1"/>
          </p:cNvSpPr>
          <p:nvPr>
            <p:ph type="body" sz="quarter" idx="17"/>
          </p:nvPr>
        </p:nvSpPr>
        <p:spPr>
          <a:xfrm>
            <a:off x="423846" y="1713717"/>
            <a:ext cx="2928409" cy="2295584"/>
          </a:xfrm>
        </p:spPr>
        <p:txBody>
          <a:bodyPr wrap="square" anchor="t">
            <a:normAutofit/>
          </a:bodyPr>
          <a:lstStyle/>
          <a:p>
            <a:r>
              <a:rPr lang="en-US" sz="1700" b="0" i="0" dirty="0">
                <a:effectLst/>
              </a:rPr>
              <a:t>The C3S supports society by providing authoritative information about the past, present and future climate in Europe and the rest of the World.</a:t>
            </a:r>
          </a:p>
        </p:txBody>
      </p:sp>
      <p:grpSp>
        <p:nvGrpSpPr>
          <p:cNvPr id="7" name="Group 6">
            <a:extLst>
              <a:ext uri="{FF2B5EF4-FFF2-40B4-BE49-F238E27FC236}">
                <a16:creationId xmlns:a16="http://schemas.microsoft.com/office/drawing/2014/main" id="{E9AD59F6-7A8C-0E41-C6D9-642BF38EA83E}"/>
              </a:ext>
            </a:extLst>
          </p:cNvPr>
          <p:cNvGrpSpPr/>
          <p:nvPr/>
        </p:nvGrpSpPr>
        <p:grpSpPr>
          <a:xfrm>
            <a:off x="3352255" y="714457"/>
            <a:ext cx="5761054" cy="4294105"/>
            <a:chOff x="3132121" y="168357"/>
            <a:chExt cx="5761054" cy="4294105"/>
          </a:xfrm>
        </p:grpSpPr>
        <p:pic>
          <p:nvPicPr>
            <p:cNvPr id="1028" name="Picture 4" descr="Climate Change">
              <a:extLst>
                <a:ext uri="{FF2B5EF4-FFF2-40B4-BE49-F238E27FC236}">
                  <a16:creationId xmlns:a16="http://schemas.microsoft.com/office/drawing/2014/main" id="{2F28F80D-326F-D62D-C129-AFC19551FB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22" t="1036" r="4345" b="1443"/>
            <a:stretch/>
          </p:blipFill>
          <p:spPr bwMode="auto">
            <a:xfrm>
              <a:off x="4598375" y="168357"/>
              <a:ext cx="4294800" cy="4294105"/>
            </a:xfrm>
            <a:prstGeom prst="ellipse">
              <a:avLst/>
            </a:prstGeom>
            <a:solidFill>
              <a:srgbClr val="FFFFFF"/>
            </a:solidFill>
          </p:spPr>
        </p:pic>
        <p:pic>
          <p:nvPicPr>
            <p:cNvPr id="6" name="Picture 4" descr="Climate Change">
              <a:extLst>
                <a:ext uri="{FF2B5EF4-FFF2-40B4-BE49-F238E27FC236}">
                  <a16:creationId xmlns:a16="http://schemas.microsoft.com/office/drawing/2014/main" id="{11C2AC5A-85F3-0E2A-82BD-713DEFE6FC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16" t="13388" r="38381" b="8423"/>
            <a:stretch/>
          </p:blipFill>
          <p:spPr bwMode="auto">
            <a:xfrm>
              <a:off x="3132121" y="681038"/>
              <a:ext cx="3316353" cy="3399895"/>
            </a:xfrm>
            <a:prstGeom prst="ellipse">
              <a:avLst/>
            </a:prstGeom>
            <a:solidFill>
              <a:srgbClr val="FFFFFF"/>
            </a:solidFill>
          </p:spPr>
        </p:pic>
      </p:grpSp>
      <p:sp>
        <p:nvSpPr>
          <p:cNvPr id="11" name="TextBox 10">
            <a:extLst>
              <a:ext uri="{FF2B5EF4-FFF2-40B4-BE49-F238E27FC236}">
                <a16:creationId xmlns:a16="http://schemas.microsoft.com/office/drawing/2014/main" id="{64B9BFC6-4D56-4650-4558-0B68F012D367}"/>
              </a:ext>
            </a:extLst>
          </p:cNvPr>
          <p:cNvSpPr txBox="1"/>
          <p:nvPr/>
        </p:nvSpPr>
        <p:spPr>
          <a:xfrm>
            <a:off x="2217843" y="4666441"/>
            <a:ext cx="3966210" cy="302712"/>
          </a:xfrm>
          <a:prstGeom prst="rect">
            <a:avLst/>
          </a:prstGeom>
          <a:noFill/>
        </p:spPr>
        <p:txBody>
          <a:bodyPr wrap="square" rtlCol="0">
            <a:spAutoFit/>
          </a:bodyPr>
          <a:lstStyle/>
          <a:p>
            <a:pPr>
              <a:lnSpc>
                <a:spcPts val="1800"/>
              </a:lnSpc>
            </a:pPr>
            <a:r>
              <a:rPr lang="en-GB" sz="1400" dirty="0">
                <a:latin typeface="Verdana" pitchFamily="34" charset="0"/>
              </a:rPr>
              <a:t>Source: https://www.copernicus.eu/</a:t>
            </a:r>
          </a:p>
        </p:txBody>
      </p:sp>
    </p:spTree>
    <p:extLst>
      <p:ext uri="{BB962C8B-B14F-4D97-AF65-F5344CB8AC3E}">
        <p14:creationId xmlns:p14="http://schemas.microsoft.com/office/powerpoint/2010/main" val="337510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721D8B9E-4FCA-E800-0986-7ACA4147935B}"/>
              </a:ext>
            </a:extLst>
          </p:cNvPr>
          <p:cNvSpPr>
            <a:spLocks noGrp="1"/>
          </p:cNvSpPr>
          <p:nvPr>
            <p:ph type="body" sz="quarter" idx="10"/>
          </p:nvPr>
        </p:nvSpPr>
        <p:spPr>
          <a:xfrm>
            <a:off x="527400" y="944418"/>
            <a:ext cx="8398800" cy="3092400"/>
          </a:xfrm>
        </p:spPr>
        <p:txBody>
          <a:bodyPr/>
          <a:lstStyle/>
          <a:p>
            <a:r>
              <a:rPr lang="en-US" b="1" i="0" u="sng" dirty="0">
                <a:effectLst/>
                <a:latin typeface="Roboto" panose="02000000000000000000" pitchFamily="2" charset="0"/>
                <a:hlinkClick r:id="rId2" action="ppaction://hlinkfile"/>
              </a:rPr>
              <a:t>‘Conceptualizations and implementation of user engagement in Weather and climate services: A climate providers’ perspective by di Fant, V., del Pozo, M., Gulikers, J. and Paparrizos, S</a:t>
            </a:r>
            <a:endParaRPr lang="en-US" b="1" i="0" u="sng" dirty="0">
              <a:effectLst/>
              <a:latin typeface="Roboto" panose="02000000000000000000" pitchFamily="2" charset="0"/>
            </a:endParaRPr>
          </a:p>
          <a:p>
            <a:r>
              <a:rPr lang="en-US" b="1" i="0" u="none" strike="noStrike" dirty="0">
                <a:effectLst/>
                <a:latin typeface="Roboto" panose="02000000000000000000" pitchFamily="2" charset="0"/>
                <a:hlinkClick r:id="rId3"/>
              </a:rPr>
              <a:t>Assessing design principles for climate services training courses: educational design principles assessment of six C3S Blended Training courses within the Copernicus Climate Change Service</a:t>
            </a:r>
            <a:endParaRPr lang="en-US" b="1" u="sng" strike="noStrike" dirty="0">
              <a:latin typeface="Roboto" panose="02000000000000000000" pitchFamily="2" charset="0"/>
            </a:endParaRPr>
          </a:p>
          <a:p>
            <a:r>
              <a:rPr lang="en-US" b="1" i="0" u="none" strike="noStrike" dirty="0">
                <a:effectLst/>
                <a:latin typeface="Roboto" panose="02000000000000000000" pitchFamily="2" charset="0"/>
                <a:hlinkClick r:id="rId4"/>
              </a:rPr>
              <a:t>A Learning Framework for Designing Climate Services Under Capacity Building</a:t>
            </a:r>
            <a:r>
              <a:rPr lang="en-US" b="1" i="0" u="sng" dirty="0">
                <a:effectLst/>
                <a:latin typeface="Roboto" panose="02000000000000000000" pitchFamily="2" charset="0"/>
              </a:rPr>
              <a:t> (pre-print)</a:t>
            </a:r>
            <a:endParaRPr lang="en-US" dirty="0"/>
          </a:p>
        </p:txBody>
      </p:sp>
      <p:sp>
        <p:nvSpPr>
          <p:cNvPr id="16" name="Title 1">
            <a:extLst>
              <a:ext uri="{FF2B5EF4-FFF2-40B4-BE49-F238E27FC236}">
                <a16:creationId xmlns:a16="http://schemas.microsoft.com/office/drawing/2014/main" id="{C0EAFBC8-B757-8170-1787-AA7EA63FEAB9}"/>
              </a:ext>
            </a:extLst>
          </p:cNvPr>
          <p:cNvSpPr>
            <a:spLocks noGrp="1"/>
          </p:cNvSpPr>
          <p:nvPr>
            <p:ph type="title"/>
          </p:nvPr>
        </p:nvSpPr>
        <p:spPr>
          <a:xfrm>
            <a:off x="561600" y="169210"/>
            <a:ext cx="8330400" cy="576832"/>
          </a:xfrm>
        </p:spPr>
        <p:txBody>
          <a:bodyPr wrap="square" anchor="t">
            <a:normAutofit/>
          </a:bodyPr>
          <a:lstStyle/>
          <a:p>
            <a:r>
              <a:rPr lang="en-US" dirty="0"/>
              <a:t>Other related publications</a:t>
            </a:r>
          </a:p>
        </p:txBody>
      </p:sp>
      <p:sp>
        <p:nvSpPr>
          <p:cNvPr id="3" name="Tijdelijke aanduiding voor dianummer 2"/>
          <p:cNvSpPr>
            <a:spLocks noGrp="1"/>
          </p:cNvSpPr>
          <p:nvPr>
            <p:ph type="sldNum" sz="quarter" idx="11"/>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20</a:t>
            </a:fld>
            <a:endParaRPr lang="en-GB"/>
          </a:p>
        </p:txBody>
      </p:sp>
    </p:spTree>
    <p:extLst>
      <p:ext uri="{BB962C8B-B14F-4D97-AF65-F5344CB8AC3E}">
        <p14:creationId xmlns:p14="http://schemas.microsoft.com/office/powerpoint/2010/main" val="246688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1599" y="169210"/>
            <a:ext cx="8269134" cy="601257"/>
          </a:xfrm>
        </p:spPr>
        <p:txBody>
          <a:bodyPr wrap="square" anchor="t">
            <a:normAutofit fontScale="90000"/>
          </a:bodyPr>
          <a:lstStyle/>
          <a:p>
            <a:r>
              <a:rPr lang="en-GB" sz="2400" dirty="0"/>
              <a:t>Case study : </a:t>
            </a:r>
            <a:r>
              <a:rPr lang="en-US" sz="2400" dirty="0"/>
              <a:t>Copernicus Climate Change Program (C3S)</a:t>
            </a:r>
            <a:br>
              <a:rPr lang="en-US" sz="2400" dirty="0"/>
            </a:br>
            <a:endParaRPr lang="en-GB" sz="2400" dirty="0"/>
          </a:p>
        </p:txBody>
      </p:sp>
      <p:sp>
        <p:nvSpPr>
          <p:cNvPr id="3" name="Tijdelijke aanduiding voor dianummer 2"/>
          <p:cNvSpPr>
            <a:spLocks noGrp="1"/>
          </p:cNvSpPr>
          <p:nvPr>
            <p:ph type="sldNum" sz="quarter" idx="27"/>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3</a:t>
            </a:fld>
            <a:endParaRPr lang="en-GB"/>
          </a:p>
        </p:txBody>
      </p:sp>
      <p:pic>
        <p:nvPicPr>
          <p:cNvPr id="5122" name="Picture 2" descr="CS3">
            <a:extLst>
              <a:ext uri="{FF2B5EF4-FFF2-40B4-BE49-F238E27FC236}">
                <a16:creationId xmlns:a16="http://schemas.microsoft.com/office/drawing/2014/main" id="{D09A1BC6-3069-81D5-8195-1FC762B46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770" y="967549"/>
            <a:ext cx="4583430" cy="3208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D96475-9F8B-50E4-0FF5-920D9FF07206}"/>
              </a:ext>
            </a:extLst>
          </p:cNvPr>
          <p:cNvSpPr txBox="1"/>
          <p:nvPr/>
        </p:nvSpPr>
        <p:spPr>
          <a:xfrm>
            <a:off x="5075343" y="4454934"/>
            <a:ext cx="3966210" cy="302712"/>
          </a:xfrm>
          <a:prstGeom prst="rect">
            <a:avLst/>
          </a:prstGeom>
          <a:noFill/>
        </p:spPr>
        <p:txBody>
          <a:bodyPr wrap="square" rtlCol="0">
            <a:spAutoFit/>
          </a:bodyPr>
          <a:lstStyle/>
          <a:p>
            <a:pPr>
              <a:lnSpc>
                <a:spcPts val="1800"/>
              </a:lnSpc>
            </a:pPr>
            <a:r>
              <a:rPr lang="en-GB" sz="1400" dirty="0">
                <a:latin typeface="Verdana" pitchFamily="34" charset="0"/>
              </a:rPr>
              <a:t>Source: https://www.copernicus.eu/</a:t>
            </a:r>
          </a:p>
        </p:txBody>
      </p:sp>
      <p:sp>
        <p:nvSpPr>
          <p:cNvPr id="8" name="TextBox 7">
            <a:extLst>
              <a:ext uri="{FF2B5EF4-FFF2-40B4-BE49-F238E27FC236}">
                <a16:creationId xmlns:a16="http://schemas.microsoft.com/office/drawing/2014/main" id="{C2CE9DC2-050F-DDED-E8BF-FF2618F8CE9B}"/>
              </a:ext>
            </a:extLst>
          </p:cNvPr>
          <p:cNvSpPr txBox="1"/>
          <p:nvPr/>
        </p:nvSpPr>
        <p:spPr>
          <a:xfrm>
            <a:off x="812800" y="1768847"/>
            <a:ext cx="2934970" cy="1687706"/>
          </a:xfrm>
          <a:prstGeom prst="rect">
            <a:avLst/>
          </a:prstGeom>
          <a:noFill/>
        </p:spPr>
        <p:txBody>
          <a:bodyPr wrap="square" rtlCol="0">
            <a:spAutoFit/>
          </a:bodyPr>
          <a:lstStyle/>
          <a:p>
            <a:pPr>
              <a:lnSpc>
                <a:spcPts val="1800"/>
              </a:lnSpc>
            </a:pPr>
            <a:r>
              <a:rPr lang="en-GB" sz="1400" dirty="0">
                <a:latin typeface="Verdana" pitchFamily="34" charset="0"/>
              </a:rPr>
              <a:t>Climate services:</a:t>
            </a:r>
          </a:p>
          <a:p>
            <a:pPr marL="285750" indent="-285750">
              <a:lnSpc>
                <a:spcPts val="1800"/>
              </a:lnSpc>
              <a:buFont typeface="Arial" panose="020B0604020202020204" pitchFamily="34" charset="0"/>
              <a:buChar char="•"/>
            </a:pPr>
            <a:r>
              <a:rPr lang="en-GB" sz="1400" dirty="0">
                <a:latin typeface="Verdana" pitchFamily="34" charset="0"/>
              </a:rPr>
              <a:t>Producers</a:t>
            </a:r>
          </a:p>
          <a:p>
            <a:pPr marL="285750" indent="-285750">
              <a:lnSpc>
                <a:spcPts val="1800"/>
              </a:lnSpc>
              <a:buFont typeface="Arial" panose="020B0604020202020204" pitchFamily="34" charset="0"/>
              <a:buChar char="•"/>
            </a:pPr>
            <a:r>
              <a:rPr lang="en-GB" sz="1400" dirty="0">
                <a:latin typeface="Verdana" pitchFamily="34" charset="0"/>
              </a:rPr>
              <a:t>Intermediaries</a:t>
            </a:r>
          </a:p>
          <a:p>
            <a:pPr marL="285750" indent="-285750">
              <a:lnSpc>
                <a:spcPts val="1800"/>
              </a:lnSpc>
              <a:buFont typeface="Arial" panose="020B0604020202020204" pitchFamily="34" charset="0"/>
              <a:buChar char="•"/>
            </a:pPr>
            <a:r>
              <a:rPr lang="en-GB" sz="1400" dirty="0">
                <a:latin typeface="Verdana" pitchFamily="34" charset="0"/>
              </a:rPr>
              <a:t>End-users</a:t>
            </a:r>
          </a:p>
          <a:p>
            <a:pPr>
              <a:lnSpc>
                <a:spcPts val="1800"/>
              </a:lnSpc>
            </a:pPr>
            <a:endParaRPr lang="en-GB" sz="1400" dirty="0">
              <a:latin typeface="Verdana" pitchFamily="34" charset="0"/>
            </a:endParaRPr>
          </a:p>
          <a:p>
            <a:pPr>
              <a:lnSpc>
                <a:spcPts val="1800"/>
              </a:lnSpc>
            </a:pPr>
            <a:r>
              <a:rPr lang="en-GB" sz="1400" dirty="0">
                <a:latin typeface="Verdana" pitchFamily="34" charset="0"/>
              </a:rPr>
              <a:t>+ Reach-out and Discerning identified by Copernicus</a:t>
            </a:r>
          </a:p>
        </p:txBody>
      </p:sp>
    </p:spTree>
    <p:extLst>
      <p:ext uri="{BB962C8B-B14F-4D97-AF65-F5344CB8AC3E}">
        <p14:creationId xmlns:p14="http://schemas.microsoft.com/office/powerpoint/2010/main" val="207138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5C00F71-5E89-5E78-995D-01C1BCBDCB7A}"/>
              </a:ext>
            </a:extLst>
          </p:cNvPr>
          <p:cNvSpPr>
            <a:spLocks noGrp="1"/>
          </p:cNvSpPr>
          <p:nvPr>
            <p:ph type="title"/>
          </p:nvPr>
        </p:nvSpPr>
        <p:spPr>
          <a:xfrm>
            <a:off x="561600" y="169210"/>
            <a:ext cx="8330400" cy="576832"/>
          </a:xfrm>
        </p:spPr>
        <p:txBody>
          <a:bodyPr wrap="square" anchor="t">
            <a:normAutofit/>
          </a:bodyPr>
          <a:lstStyle/>
          <a:p>
            <a:r>
              <a:rPr lang="en-GB" dirty="0"/>
              <a:t>Case study: </a:t>
            </a:r>
            <a:r>
              <a:rPr lang="en-US" dirty="0"/>
              <a:t>User Learning Services (ULS)</a:t>
            </a:r>
            <a:endParaRPr lang="en-GB" dirty="0"/>
          </a:p>
        </p:txBody>
      </p:sp>
      <p:sp>
        <p:nvSpPr>
          <p:cNvPr id="3" name="Tijdelijke aanduiding voor dianummer 2"/>
          <p:cNvSpPr>
            <a:spLocks noGrp="1"/>
          </p:cNvSpPr>
          <p:nvPr>
            <p:ph type="sldNum" sz="quarter" idx="18"/>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4</a:t>
            </a:fld>
            <a:endParaRPr lang="en-GB"/>
          </a:p>
        </p:txBody>
      </p:sp>
      <p:sp>
        <p:nvSpPr>
          <p:cNvPr id="1033" name="Text Placeholder 1">
            <a:extLst>
              <a:ext uri="{FF2B5EF4-FFF2-40B4-BE49-F238E27FC236}">
                <a16:creationId xmlns:a16="http://schemas.microsoft.com/office/drawing/2014/main" id="{0369E0FC-41F5-A25A-0F37-DA6B39AC73D5}"/>
              </a:ext>
            </a:extLst>
          </p:cNvPr>
          <p:cNvSpPr>
            <a:spLocks noGrp="1"/>
          </p:cNvSpPr>
          <p:nvPr>
            <p:ph type="body" sz="quarter" idx="10"/>
          </p:nvPr>
        </p:nvSpPr>
        <p:spPr>
          <a:xfrm>
            <a:off x="493200" y="1368000"/>
            <a:ext cx="4104000" cy="3092400"/>
          </a:xfrm>
        </p:spPr>
        <p:txBody>
          <a:bodyPr wrap="square" anchor="t">
            <a:normAutofit/>
          </a:bodyPr>
          <a:lstStyle/>
          <a:p>
            <a:r>
              <a:rPr lang="en-US" b="0" i="0" dirty="0">
                <a:solidFill>
                  <a:srgbClr val="212529"/>
                </a:solidFill>
                <a:effectLst/>
                <a:latin typeface="Lato" panose="020F0502020204030203" pitchFamily="34" charset="0"/>
              </a:rPr>
              <a:t>Learning services to process this data to derive information that helps you make the right decisions on climate adaptation and mitigation.</a:t>
            </a:r>
          </a:p>
          <a:p>
            <a:r>
              <a:rPr lang="en-US" dirty="0">
                <a:solidFill>
                  <a:srgbClr val="212529"/>
                </a:solidFill>
                <a:latin typeface="Lato" panose="020F0502020204030203" pitchFamily="34" charset="0"/>
              </a:rPr>
              <a:t>ULS service contract 2018-2021</a:t>
            </a:r>
            <a:endParaRPr lang="en-US" b="0" i="0" dirty="0">
              <a:solidFill>
                <a:srgbClr val="212529"/>
              </a:solidFill>
              <a:effectLst/>
              <a:latin typeface="Lato" panose="020F0502020204030203" pitchFamily="34" charset="0"/>
            </a:endParaRPr>
          </a:p>
          <a:p>
            <a:endParaRPr lang="en-US" b="0" i="0" dirty="0">
              <a:effectLst/>
            </a:endParaRPr>
          </a:p>
        </p:txBody>
      </p:sp>
      <p:pic>
        <p:nvPicPr>
          <p:cNvPr id="2052" name="Picture 4" descr="WUR">
            <a:extLst>
              <a:ext uri="{FF2B5EF4-FFF2-40B4-BE49-F238E27FC236}">
                <a16:creationId xmlns:a16="http://schemas.microsoft.com/office/drawing/2014/main" id="{F1C94F3E-3D86-674F-8448-F73EFC0FB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706" y="1440922"/>
            <a:ext cx="3275832" cy="6122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logo | Communications and Engagement">
            <a:extLst>
              <a:ext uri="{FF2B5EF4-FFF2-40B4-BE49-F238E27FC236}">
                <a16:creationId xmlns:a16="http://schemas.microsoft.com/office/drawing/2014/main" id="{07D3E78A-DE4C-A5EC-9E44-C30CB3F4C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89" y="3331545"/>
            <a:ext cx="3606800" cy="116344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19B7FA3E-1520-9381-089D-F762A3F67D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9233" y="2380439"/>
            <a:ext cx="1293283" cy="1293283"/>
          </a:xfrm>
          <a:prstGeom prst="rect">
            <a:avLst/>
          </a:prstGeom>
        </p:spPr>
      </p:pic>
    </p:spTree>
    <p:extLst>
      <p:ext uri="{BB962C8B-B14F-4D97-AF65-F5344CB8AC3E}">
        <p14:creationId xmlns:p14="http://schemas.microsoft.com/office/powerpoint/2010/main" val="367830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D9D992-CEB9-DC6B-C0FB-C1004038D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45" t="17" r="8907" b="-2"/>
          <a:stretch/>
        </p:blipFill>
        <p:spPr bwMode="auto">
          <a:xfrm>
            <a:off x="4018185" y="626665"/>
            <a:ext cx="5125815" cy="4422834"/>
          </a:xfrm>
          <a:prstGeom prst="rect">
            <a:avLst/>
          </a:prstGeom>
          <a:solidFill>
            <a:srgbClr val="FFFFFF"/>
          </a:solidFill>
          <a:ln w="0">
            <a:gradFill>
              <a:gsLst>
                <a:gs pos="0">
                  <a:schemeClr val="tx1"/>
                </a:gs>
                <a:gs pos="1000">
                  <a:schemeClr val="tx1">
                    <a:alpha val="0"/>
                  </a:schemeClr>
                </a:gs>
                <a:gs pos="99000">
                  <a:srgbClr val="005172">
                    <a:alpha val="0"/>
                  </a:srgbClr>
                </a:gs>
                <a:gs pos="100000">
                  <a:schemeClr val="tx1"/>
                </a:gs>
              </a:gsLst>
              <a:lin ang="5400000" scaled="0"/>
            </a:gradFill>
          </a:ln>
        </p:spPr>
      </p:pic>
      <p:sp>
        <p:nvSpPr>
          <p:cNvPr id="8" name="Titel 3">
            <a:extLst>
              <a:ext uri="{FF2B5EF4-FFF2-40B4-BE49-F238E27FC236}">
                <a16:creationId xmlns:a16="http://schemas.microsoft.com/office/drawing/2014/main" id="{35C00F71-5E89-5E78-995D-01C1BCBDCB7A}"/>
              </a:ext>
            </a:extLst>
          </p:cNvPr>
          <p:cNvSpPr>
            <a:spLocks noGrp="1"/>
          </p:cNvSpPr>
          <p:nvPr>
            <p:ph type="title"/>
          </p:nvPr>
        </p:nvSpPr>
        <p:spPr>
          <a:xfrm>
            <a:off x="561600" y="169210"/>
            <a:ext cx="8330400" cy="576832"/>
          </a:xfrm>
        </p:spPr>
        <p:txBody>
          <a:bodyPr wrap="square" anchor="ctr">
            <a:normAutofit/>
          </a:bodyPr>
          <a:lstStyle/>
          <a:p>
            <a:r>
              <a:rPr lang="en-GB" dirty="0"/>
              <a:t>Case study: </a:t>
            </a:r>
            <a:r>
              <a:rPr lang="en-US" dirty="0"/>
              <a:t>User Learning Services (ULS)</a:t>
            </a:r>
            <a:endParaRPr lang="en-GB" dirty="0"/>
          </a:p>
        </p:txBody>
      </p:sp>
      <p:sp>
        <p:nvSpPr>
          <p:cNvPr id="3" name="Tijdelijke aanduiding voor dianummer 2"/>
          <p:cNvSpPr>
            <a:spLocks noGrp="1"/>
          </p:cNvSpPr>
          <p:nvPr>
            <p:ph type="sldNum" sz="quarter" idx="10"/>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5</a:t>
            </a:fld>
            <a:endParaRPr lang="en-GB"/>
          </a:p>
        </p:txBody>
      </p:sp>
      <p:sp>
        <p:nvSpPr>
          <p:cNvPr id="1033" name="Text Placeholder 1">
            <a:extLst>
              <a:ext uri="{FF2B5EF4-FFF2-40B4-BE49-F238E27FC236}">
                <a16:creationId xmlns:a16="http://schemas.microsoft.com/office/drawing/2014/main" id="{0369E0FC-41F5-A25A-0F37-DA6B39AC73D5}"/>
              </a:ext>
            </a:extLst>
          </p:cNvPr>
          <p:cNvSpPr>
            <a:spLocks noGrp="1"/>
          </p:cNvSpPr>
          <p:nvPr>
            <p:ph type="body" sz="quarter" idx="4294967295"/>
          </p:nvPr>
        </p:nvSpPr>
        <p:spPr bwMode="auto">
          <a:xfrm>
            <a:off x="418724" y="1509192"/>
            <a:ext cx="4896225" cy="3264408"/>
          </a:xfrm>
        </p:spPr>
        <p:txBody>
          <a:bodyPr anchor="t">
            <a:normAutofit/>
          </a:bodyPr>
          <a:lstStyle/>
          <a:p>
            <a:pPr>
              <a:spcBef>
                <a:spcPct val="0"/>
              </a:spcBef>
              <a:spcAft>
                <a:spcPts val="600"/>
              </a:spcAft>
            </a:pPr>
            <a:r>
              <a:rPr lang="en-US" kern="1200" dirty="0"/>
              <a:t>ULS service contract 2018-2021:</a:t>
            </a:r>
          </a:p>
          <a:p>
            <a:pPr>
              <a:spcBef>
                <a:spcPct val="0"/>
              </a:spcBef>
              <a:spcAft>
                <a:spcPts val="600"/>
              </a:spcAft>
            </a:pPr>
            <a:endParaRPr lang="en-US" dirty="0"/>
          </a:p>
          <a:p>
            <a:pPr>
              <a:spcBef>
                <a:spcPct val="0"/>
              </a:spcBef>
              <a:spcAft>
                <a:spcPts val="600"/>
              </a:spcAft>
            </a:pPr>
            <a:r>
              <a:rPr lang="en-US" dirty="0"/>
              <a:t>Online learning modules</a:t>
            </a:r>
            <a:endParaRPr lang="en-US" kern="1200" dirty="0"/>
          </a:p>
          <a:p>
            <a:pPr>
              <a:spcBef>
                <a:spcPct val="0"/>
              </a:spcBef>
              <a:spcAft>
                <a:spcPts val="600"/>
              </a:spcAft>
            </a:pPr>
            <a:endParaRPr lang="en-US" b="0" i="0" kern="1200" dirty="0">
              <a:effectLst/>
            </a:endParaRPr>
          </a:p>
          <a:p>
            <a:pPr>
              <a:spcBef>
                <a:spcPct val="0"/>
              </a:spcBef>
              <a:spcAft>
                <a:spcPts val="600"/>
              </a:spcAft>
            </a:pPr>
            <a:r>
              <a:rPr lang="en-US" kern="1200" dirty="0"/>
              <a:t>21 Training events:</a:t>
            </a:r>
          </a:p>
          <a:p>
            <a:pPr lvl="1">
              <a:spcBef>
                <a:spcPct val="0"/>
              </a:spcBef>
              <a:spcAft>
                <a:spcPts val="600"/>
              </a:spcAft>
            </a:pPr>
            <a:r>
              <a:rPr lang="en-US" kern="1200" dirty="0"/>
              <a:t>11 complete </a:t>
            </a:r>
            <a:r>
              <a:rPr lang="en-US" dirty="0"/>
              <a:t>online (COVID19)</a:t>
            </a:r>
          </a:p>
          <a:p>
            <a:pPr lvl="1">
              <a:spcBef>
                <a:spcPct val="0"/>
              </a:spcBef>
              <a:spcAft>
                <a:spcPts val="600"/>
              </a:spcAft>
            </a:pPr>
            <a:r>
              <a:rPr lang="en-US" b="0" i="0" kern="1200" dirty="0">
                <a:effectLst/>
              </a:rPr>
              <a:t>Local trainers</a:t>
            </a:r>
          </a:p>
          <a:p>
            <a:pPr>
              <a:spcBef>
                <a:spcPct val="0"/>
              </a:spcBef>
              <a:spcAft>
                <a:spcPts val="600"/>
              </a:spcAft>
            </a:pPr>
            <a:endParaRPr lang="en-US" b="0" i="0" kern="1200" dirty="0">
              <a:effectLst/>
            </a:endParaRPr>
          </a:p>
        </p:txBody>
      </p:sp>
    </p:spTree>
    <p:extLst>
      <p:ext uri="{BB962C8B-B14F-4D97-AF65-F5344CB8AC3E}">
        <p14:creationId xmlns:p14="http://schemas.microsoft.com/office/powerpoint/2010/main" val="145273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5C00F71-5E89-5E78-995D-01C1BCBDCB7A}"/>
              </a:ext>
            </a:extLst>
          </p:cNvPr>
          <p:cNvSpPr>
            <a:spLocks noGrp="1"/>
          </p:cNvSpPr>
          <p:nvPr>
            <p:ph type="title"/>
          </p:nvPr>
        </p:nvSpPr>
        <p:spPr>
          <a:xfrm>
            <a:off x="561600" y="169210"/>
            <a:ext cx="8330400" cy="576832"/>
          </a:xfrm>
        </p:spPr>
        <p:txBody>
          <a:bodyPr wrap="square" anchor="ctr">
            <a:normAutofit/>
          </a:bodyPr>
          <a:lstStyle/>
          <a:p>
            <a:r>
              <a:rPr lang="en-GB" dirty="0"/>
              <a:t>Case study: </a:t>
            </a:r>
            <a:r>
              <a:rPr lang="en-US" dirty="0"/>
              <a:t>User Learning Services (ULS)</a:t>
            </a:r>
            <a:endParaRPr lang="en-GB" dirty="0"/>
          </a:p>
        </p:txBody>
      </p:sp>
      <p:sp>
        <p:nvSpPr>
          <p:cNvPr id="3" name="Tijdelijke aanduiding voor dianummer 2"/>
          <p:cNvSpPr>
            <a:spLocks noGrp="1"/>
          </p:cNvSpPr>
          <p:nvPr>
            <p:ph type="sldNum" sz="quarter" idx="10"/>
          </p:nvPr>
        </p:nvSpPr>
        <p:spPr>
          <a:xfrm>
            <a:off x="8463600" y="4773600"/>
            <a:ext cx="468000" cy="123188"/>
          </a:xfrm>
        </p:spPr>
        <p:txBody>
          <a:bodyPr wrap="square">
            <a:normAutofit/>
          </a:bodyPr>
          <a:lstStyle/>
          <a:p>
            <a:pPr algn="r">
              <a:spcAft>
                <a:spcPts val="600"/>
              </a:spcAft>
            </a:pPr>
            <a:fld id="{F25965E0-7062-474C-8671-DB3A3CE669B0}" type="slidenum">
              <a:rPr lang="en-GB" smtClean="0"/>
              <a:pPr algn="r">
                <a:spcAft>
                  <a:spcPts val="600"/>
                </a:spcAft>
              </a:pPr>
              <a:t>6</a:t>
            </a:fld>
            <a:endParaRPr lang="en-GB"/>
          </a:p>
        </p:txBody>
      </p:sp>
      <p:pic>
        <p:nvPicPr>
          <p:cNvPr id="4098" name="Picture 2">
            <a:extLst>
              <a:ext uri="{FF2B5EF4-FFF2-40B4-BE49-F238E27FC236}">
                <a16:creationId xmlns:a16="http://schemas.microsoft.com/office/drawing/2014/main" id="{0736DA1F-B3E7-4937-55F0-C1CF44FD6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235" y="723701"/>
            <a:ext cx="6887528" cy="425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4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r>
              <a:rPr lang="en-US" sz="1800" b="0" i="0" dirty="0">
                <a:solidFill>
                  <a:srgbClr val="000000"/>
                </a:solidFill>
                <a:effectLst/>
                <a:latin typeface="Segoe UI" panose="020B0502040204020203" pitchFamily="34" charset="0"/>
              </a:rPr>
              <a:t>What consensus exists among trainers regarding the identification of targeted audiences for the design of C3S User Learning capacity-building programs? </a:t>
            </a:r>
          </a:p>
          <a:p>
            <a:r>
              <a:rPr lang="en-US" b="0" i="0" dirty="0">
                <a:solidFill>
                  <a:srgbClr val="000000"/>
                </a:solidFill>
                <a:effectLst/>
                <a:latin typeface="Verdana" panose="020B0604030504040204" pitchFamily="34" charset="0"/>
              </a:rPr>
              <a:t>To identify and assess the level of agreement of </a:t>
            </a:r>
          </a:p>
          <a:p>
            <a:pPr marL="0" indent="0">
              <a:buNone/>
            </a:pPr>
            <a:r>
              <a:rPr lang="en-US" b="0" i="0" dirty="0">
                <a:solidFill>
                  <a:srgbClr val="000000"/>
                </a:solidFill>
                <a:effectLst/>
                <a:latin typeface="Verdana" panose="020B0604030504040204" pitchFamily="34" charset="0"/>
              </a:rPr>
              <a:t>	(1) targeted audiences and user types; </a:t>
            </a:r>
          </a:p>
          <a:p>
            <a:pPr marL="0" indent="0">
              <a:buNone/>
            </a:pPr>
            <a:r>
              <a:rPr lang="en-US" dirty="0">
                <a:solidFill>
                  <a:srgbClr val="000000"/>
                </a:solidFill>
              </a:rPr>
              <a:t>	</a:t>
            </a:r>
            <a:r>
              <a:rPr lang="en-US" b="0" i="0" dirty="0">
                <a:solidFill>
                  <a:srgbClr val="000000"/>
                </a:solidFill>
                <a:effectLst/>
                <a:latin typeface="Verdana" panose="020B0604030504040204" pitchFamily="34" charset="0"/>
              </a:rPr>
              <a:t>(2) related knowledge and skills; </a:t>
            </a:r>
            <a:endParaRPr lang="en-GB" dirty="0"/>
          </a:p>
          <a:p>
            <a:pPr lvl="1"/>
            <a:endParaRPr lang="en-GB" dirty="0"/>
          </a:p>
        </p:txBody>
      </p:sp>
      <p:sp>
        <p:nvSpPr>
          <p:cNvPr id="4" name="Titel 3"/>
          <p:cNvSpPr>
            <a:spLocks noGrp="1"/>
          </p:cNvSpPr>
          <p:nvPr>
            <p:ph type="title"/>
          </p:nvPr>
        </p:nvSpPr>
        <p:spPr>
          <a:xfrm>
            <a:off x="561600" y="169210"/>
            <a:ext cx="8330400" cy="576832"/>
          </a:xfrm>
        </p:spPr>
        <p:txBody>
          <a:bodyPr/>
          <a:lstStyle/>
          <a:p>
            <a:r>
              <a:rPr lang="en-GB" dirty="0"/>
              <a:t>Research questions</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7</a:t>
            </a:fld>
            <a:endParaRPr lang="en-GB" dirty="0"/>
          </a:p>
        </p:txBody>
      </p:sp>
    </p:spTree>
    <p:extLst>
      <p:ext uri="{BB962C8B-B14F-4D97-AF65-F5344CB8AC3E}">
        <p14:creationId xmlns:p14="http://schemas.microsoft.com/office/powerpoint/2010/main" val="236701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r>
              <a:rPr lang="en-GB" dirty="0"/>
              <a:t>Aim: searching and assessing consensus on complex debates</a:t>
            </a:r>
          </a:p>
          <a:p>
            <a:r>
              <a:rPr lang="en-GB" dirty="0"/>
              <a:t>3 rounds of questionnaires:</a:t>
            </a:r>
          </a:p>
          <a:p>
            <a:pPr lvl="1"/>
            <a:r>
              <a:rPr lang="en-GB" dirty="0"/>
              <a:t>Round 1: </a:t>
            </a:r>
            <a:r>
              <a:rPr lang="en-US" dirty="0"/>
              <a:t>targeted audiences and user types (n=27)</a:t>
            </a:r>
          </a:p>
          <a:p>
            <a:pPr lvl="1"/>
            <a:r>
              <a:rPr lang="en-US" dirty="0"/>
              <a:t>Round 2: Knowledge and skills (n=24)</a:t>
            </a:r>
          </a:p>
          <a:p>
            <a:pPr lvl="1"/>
            <a:r>
              <a:rPr lang="en-US" dirty="0"/>
              <a:t>Round 3: Assessment consensus (n=17)</a:t>
            </a:r>
            <a:endParaRPr lang="en-GB" dirty="0"/>
          </a:p>
        </p:txBody>
      </p:sp>
      <p:sp>
        <p:nvSpPr>
          <p:cNvPr id="4" name="Titel 3"/>
          <p:cNvSpPr>
            <a:spLocks noGrp="1"/>
          </p:cNvSpPr>
          <p:nvPr>
            <p:ph type="title"/>
          </p:nvPr>
        </p:nvSpPr>
        <p:spPr>
          <a:xfrm>
            <a:off x="561600" y="169210"/>
            <a:ext cx="8330400" cy="576832"/>
          </a:xfrm>
        </p:spPr>
        <p:txBody>
          <a:bodyPr/>
          <a:lstStyle/>
          <a:p>
            <a:r>
              <a:rPr lang="en-GB" dirty="0"/>
              <a:t>Delphi method</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8</a:t>
            </a:fld>
            <a:endParaRPr lang="en-GB" dirty="0"/>
          </a:p>
        </p:txBody>
      </p:sp>
    </p:spTree>
    <p:extLst>
      <p:ext uri="{BB962C8B-B14F-4D97-AF65-F5344CB8AC3E}">
        <p14:creationId xmlns:p14="http://schemas.microsoft.com/office/powerpoint/2010/main" val="244582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r>
              <a:rPr lang="en-GB" b="0" i="0" dirty="0">
                <a:solidFill>
                  <a:srgbClr val="000000"/>
                </a:solidFill>
                <a:effectLst/>
                <a:latin typeface="WordVisi_MSFontService"/>
              </a:rPr>
              <a:t>While a predefined threshold percentage is often not provided in many Delphi studies to quantify consensus (Barrios et al., 2021), the reported range for consensus varies widely, extending from 50% to 97%.</a:t>
            </a:r>
          </a:p>
          <a:p>
            <a:r>
              <a:rPr lang="en-US" dirty="0">
                <a:solidFill>
                  <a:srgbClr val="000000"/>
                </a:solidFill>
                <a:latin typeface="WordVisi_MSFontService"/>
              </a:rPr>
              <a:t>Recognized as accepted, the median consensus threshold stands at 75% agreement among participants (Diamond et al., 2014; </a:t>
            </a:r>
            <a:r>
              <a:rPr lang="en-US" dirty="0" err="1">
                <a:solidFill>
                  <a:srgbClr val="000000"/>
                </a:solidFill>
                <a:latin typeface="WordVisi_MSFontService"/>
              </a:rPr>
              <a:t>Foth</a:t>
            </a:r>
            <a:r>
              <a:rPr lang="en-US" dirty="0">
                <a:solidFill>
                  <a:srgbClr val="000000"/>
                </a:solidFill>
                <a:latin typeface="WordVisi_MSFontService"/>
              </a:rPr>
              <a:t> et al., 2016).</a:t>
            </a:r>
          </a:p>
        </p:txBody>
      </p:sp>
      <p:sp>
        <p:nvSpPr>
          <p:cNvPr id="4" name="Titel 3"/>
          <p:cNvSpPr>
            <a:spLocks noGrp="1"/>
          </p:cNvSpPr>
          <p:nvPr>
            <p:ph type="title"/>
          </p:nvPr>
        </p:nvSpPr>
        <p:spPr>
          <a:xfrm>
            <a:off x="561600" y="169210"/>
            <a:ext cx="8330400" cy="576832"/>
          </a:xfrm>
        </p:spPr>
        <p:txBody>
          <a:bodyPr/>
          <a:lstStyle/>
          <a:p>
            <a:r>
              <a:rPr lang="en-GB" dirty="0"/>
              <a:t>What is consensus?</a:t>
            </a:r>
          </a:p>
        </p:txBody>
      </p:sp>
      <p:sp>
        <p:nvSpPr>
          <p:cNvPr id="3" name="Tijdelijke aanduiding voor dianummer 2"/>
          <p:cNvSpPr>
            <a:spLocks noGrp="1"/>
          </p:cNvSpPr>
          <p:nvPr>
            <p:ph type="sldNum" sz="quarter" idx="11"/>
          </p:nvPr>
        </p:nvSpPr>
        <p:spPr/>
        <p:txBody>
          <a:bodyPr/>
          <a:lstStyle/>
          <a:p>
            <a:pPr algn="r"/>
            <a:fld id="{F25965E0-7062-474C-8671-DB3A3CE669B0}" type="slidenum">
              <a:rPr lang="en-GB" smtClean="0"/>
              <a:pPr algn="r"/>
              <a:t>9</a:t>
            </a:fld>
            <a:endParaRPr lang="en-GB" dirty="0"/>
          </a:p>
        </p:txBody>
      </p:sp>
    </p:spTree>
    <p:extLst>
      <p:ext uri="{BB962C8B-B14F-4D97-AF65-F5344CB8AC3E}">
        <p14:creationId xmlns:p14="http://schemas.microsoft.com/office/powerpoint/2010/main" val="3362546529"/>
      </p:ext>
    </p:extLst>
  </p:cSld>
  <p:clrMapOvr>
    <a:masterClrMapping/>
  </p:clrMapOvr>
</p:sld>
</file>

<file path=ppt/theme/theme1.xml><?xml version="1.0" encoding="utf-8"?>
<a:theme xmlns:a="http://schemas.openxmlformats.org/drawingml/2006/main" name="WUR">
  <a:themeElements>
    <a:clrScheme name="WUR 2022">
      <a:dk1>
        <a:srgbClr val="005172"/>
      </a:dk1>
      <a:lt1>
        <a:srgbClr val="FFFFFF"/>
      </a:lt1>
      <a:dk2>
        <a:srgbClr val="008A00"/>
      </a:dk2>
      <a:lt2>
        <a:srgbClr val="005172"/>
      </a:lt2>
      <a:accent1>
        <a:srgbClr val="6AADE4"/>
      </a:accent1>
      <a:accent2>
        <a:srgbClr val="D0B972"/>
      </a:accent2>
      <a:accent3>
        <a:srgbClr val="D5D2CA"/>
      </a:accent3>
      <a:accent4>
        <a:srgbClr val="FF7900"/>
      </a:accent4>
      <a:accent5>
        <a:srgbClr val="00549F"/>
      </a:accent5>
      <a:accent6>
        <a:srgbClr val="000000"/>
      </a:accent6>
      <a:hlink>
        <a:srgbClr val="00549F"/>
      </a:hlink>
      <a:folHlink>
        <a:srgbClr val="00549F"/>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969</Words>
  <Application>Microsoft Office PowerPoint</Application>
  <PresentationFormat>On-screen Show (16:9)</PresentationFormat>
  <Paragraphs>112</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72</vt:lpstr>
      <vt:lpstr>Arial</vt:lpstr>
      <vt:lpstr>Calibri</vt:lpstr>
      <vt:lpstr>Lato</vt:lpstr>
      <vt:lpstr>Roboto</vt:lpstr>
      <vt:lpstr>Segoe UI</vt:lpstr>
      <vt:lpstr>Verdana</vt:lpstr>
      <vt:lpstr>Wingdings</vt:lpstr>
      <vt:lpstr>WordVisi_MSFontService</vt:lpstr>
      <vt:lpstr>WUR</vt:lpstr>
      <vt:lpstr>Targeted groups and user types </vt:lpstr>
      <vt:lpstr>Case study : Copernicus Climate Change Program (C3S) </vt:lpstr>
      <vt:lpstr>Case study : Copernicus Climate Change Program (C3S) </vt:lpstr>
      <vt:lpstr>Case study: User Learning Services (ULS)</vt:lpstr>
      <vt:lpstr>Case study: User Learning Services (ULS)</vt:lpstr>
      <vt:lpstr>Case study: User Learning Services (ULS)</vt:lpstr>
      <vt:lpstr>Research questions</vt:lpstr>
      <vt:lpstr>Delphi method</vt:lpstr>
      <vt:lpstr>What is consensus?</vt:lpstr>
      <vt:lpstr>Targeted group: PRODUCER</vt:lpstr>
      <vt:lpstr>Targeted group: INTERMEDIARY</vt:lpstr>
      <vt:lpstr>Targeted group: REACH-OUT</vt:lpstr>
      <vt:lpstr>Targeted group: ENABLERS</vt:lpstr>
      <vt:lpstr>User types</vt:lpstr>
      <vt:lpstr>Producers: users types agreements and confidence</vt:lpstr>
      <vt:lpstr>Intermediaries: users types agreements and confidence</vt:lpstr>
      <vt:lpstr>Reach-out: users types agreements and confidence</vt:lpstr>
      <vt:lpstr>Enablers: users types agreements and confidence</vt:lpstr>
      <vt:lpstr>Summary of results</vt:lpstr>
      <vt:lpstr>Other related publications</vt:lpstr>
    </vt:vector>
  </TitlesOfParts>
  <Company>Wageningen University &amp;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del Pozo, Maria</dc:creator>
  <cp:lastModifiedBy>del Pozo, Maria</cp:lastModifiedBy>
  <cp:revision>311</cp:revision>
  <dcterms:created xsi:type="dcterms:W3CDTF">2011-09-29T08:30:03Z</dcterms:created>
  <dcterms:modified xsi:type="dcterms:W3CDTF">2024-04-18T08:53:12Z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WHUKW</vt:lpwstr>
  </property>
</Properties>
</file>