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33"/>
    <a:srgbClr val="CC3300"/>
    <a:srgbClr val="00FF00"/>
    <a:srgbClr val="008000"/>
    <a:srgbClr val="993300"/>
    <a:srgbClr val="00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40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890-EA43-4A6B-B858-785DADC2932D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9AC-A866-490D-ADB9-D0D9ACBA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890-EA43-4A6B-B858-785DADC2932D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9AC-A866-490D-ADB9-D0D9ACBA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890-EA43-4A6B-B858-785DADC2932D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9AC-A866-490D-ADB9-D0D9ACBA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890-EA43-4A6B-B858-785DADC2932D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9AC-A866-490D-ADB9-D0D9ACBA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890-EA43-4A6B-B858-785DADC2932D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9AC-A866-490D-ADB9-D0D9ACBA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890-EA43-4A6B-B858-785DADC2932D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9AC-A866-490D-ADB9-D0D9ACBA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890-EA43-4A6B-B858-785DADC2932D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9AC-A866-490D-ADB9-D0D9ACBA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890-EA43-4A6B-B858-785DADC2932D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9AC-A866-490D-ADB9-D0D9ACBA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890-EA43-4A6B-B858-785DADC2932D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9AC-A866-490D-ADB9-D0D9ACBA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890-EA43-4A6B-B858-785DADC2932D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9AC-A866-490D-ADB9-D0D9ACBA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890-EA43-4A6B-B858-785DADC2932D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F9AC-A866-490D-ADB9-D0D9ACBA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4890-EA43-4A6B-B858-785DADC2932D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F9AC-A866-490D-ADB9-D0D9ACBAD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28jit\Desktop\BalmoralMoun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77" y="2000246"/>
            <a:ext cx="5238755" cy="3143254"/>
          </a:xfrm>
          <a:prstGeom prst="rect">
            <a:avLst/>
          </a:prstGeom>
          <a:noFill/>
          <a:effectLst>
            <a:outerShdw blurRad="1270000" dist="2540000" dir="21540000" sx="44000" sy="44000" algn="ctr" rotWithShape="0">
              <a:schemeClr val="tx1">
                <a:alpha val="62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Petrology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and geochemistry of a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Cratonic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mantle derived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Eclogite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Xenolith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Suite from the Balmoral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Kimberlite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, Kimberley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Region,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South Africa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u="sng" dirty="0" err="1" smtClean="0">
                <a:solidFill>
                  <a:srgbClr val="0070C0"/>
                </a:solidFill>
              </a:rPr>
              <a:t>Jiten</a:t>
            </a:r>
            <a:r>
              <a:rPr lang="en-US" sz="2800" b="1" u="sng" dirty="0" smtClean="0">
                <a:solidFill>
                  <a:srgbClr val="0070C0"/>
                </a:solidFill>
              </a:rPr>
              <a:t> Pattnaik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1,2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and </a:t>
            </a:r>
            <a:r>
              <a:rPr lang="en-US" sz="2400" b="1" dirty="0" err="1" smtClean="0">
                <a:solidFill>
                  <a:srgbClr val="0070C0"/>
                </a:solidFill>
              </a:rPr>
              <a:t>Fanus</a:t>
            </a:r>
            <a:r>
              <a:rPr lang="en-US" sz="2400" b="1" dirty="0" smtClean="0">
                <a:solidFill>
                  <a:srgbClr val="0070C0"/>
                </a:solidFill>
              </a:rPr>
              <a:t> Viljoen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2</a:t>
            </a:r>
          </a:p>
          <a:p>
            <a:r>
              <a:rPr lang="en-US" sz="1600" b="1" baseline="30000" dirty="0" smtClean="0">
                <a:solidFill>
                  <a:srgbClr val="993300"/>
                </a:solidFill>
              </a:rPr>
              <a:t>1</a:t>
            </a:r>
            <a:r>
              <a:rPr lang="en-US" sz="1600" b="1" dirty="0" smtClean="0">
                <a:solidFill>
                  <a:srgbClr val="993300"/>
                </a:solidFill>
              </a:rPr>
              <a:t>Ben </a:t>
            </a:r>
            <a:r>
              <a:rPr lang="en-US" sz="1600" b="1" dirty="0" err="1">
                <a:solidFill>
                  <a:srgbClr val="993300"/>
                </a:solidFill>
              </a:rPr>
              <a:t>Gurion</a:t>
            </a:r>
            <a:r>
              <a:rPr lang="en-US" sz="1600" b="1" dirty="0">
                <a:solidFill>
                  <a:srgbClr val="993300"/>
                </a:solidFill>
              </a:rPr>
              <a:t> University of the Negev, </a:t>
            </a:r>
            <a:r>
              <a:rPr lang="en-US" sz="1600" b="1" dirty="0" err="1">
                <a:solidFill>
                  <a:srgbClr val="993300"/>
                </a:solidFill>
              </a:rPr>
              <a:t>Be'er</a:t>
            </a:r>
            <a:r>
              <a:rPr lang="en-US" sz="1600" b="1" dirty="0">
                <a:solidFill>
                  <a:srgbClr val="993300"/>
                </a:solidFill>
              </a:rPr>
              <a:t> </a:t>
            </a:r>
            <a:r>
              <a:rPr lang="en-US" sz="1600" b="1" dirty="0" err="1">
                <a:solidFill>
                  <a:srgbClr val="993300"/>
                </a:solidFill>
              </a:rPr>
              <a:t>Sheva</a:t>
            </a:r>
            <a:r>
              <a:rPr lang="en-US" sz="1600" b="1" dirty="0">
                <a:solidFill>
                  <a:srgbClr val="993300"/>
                </a:solidFill>
              </a:rPr>
              <a:t>, </a:t>
            </a:r>
            <a:r>
              <a:rPr lang="en-US" sz="1600" b="1" dirty="0" smtClean="0">
                <a:solidFill>
                  <a:srgbClr val="993300"/>
                </a:solidFill>
              </a:rPr>
              <a:t>Israel (</a:t>
            </a:r>
            <a:r>
              <a:rPr lang="en-US" sz="1600" b="1" u="sng" dirty="0" smtClean="0">
                <a:solidFill>
                  <a:srgbClr val="0066FF"/>
                </a:solidFill>
              </a:rPr>
              <a:t>jitenkum@post.bgu.ac.il</a:t>
            </a:r>
            <a:r>
              <a:rPr lang="en-US" sz="1600" b="1" dirty="0">
                <a:solidFill>
                  <a:srgbClr val="993300"/>
                </a:solidFill>
              </a:rPr>
              <a:t>)</a:t>
            </a:r>
          </a:p>
          <a:p>
            <a:r>
              <a:rPr lang="en-US" sz="1600" b="1" baseline="30000" dirty="0" smtClean="0">
                <a:solidFill>
                  <a:srgbClr val="993300"/>
                </a:solidFill>
              </a:rPr>
              <a:t>2</a:t>
            </a:r>
            <a:r>
              <a:rPr lang="en-US" sz="1600" b="1" dirty="0" smtClean="0">
                <a:solidFill>
                  <a:srgbClr val="993300"/>
                </a:solidFill>
              </a:rPr>
              <a:t>University </a:t>
            </a:r>
            <a:r>
              <a:rPr lang="en-US" sz="1600" b="1" dirty="0">
                <a:solidFill>
                  <a:srgbClr val="993300"/>
                </a:solidFill>
              </a:rPr>
              <a:t>of </a:t>
            </a:r>
            <a:r>
              <a:rPr lang="en-US" sz="1600" b="1" dirty="0" smtClean="0">
                <a:solidFill>
                  <a:srgbClr val="993300"/>
                </a:solidFill>
              </a:rPr>
              <a:t>Johannesburg, </a:t>
            </a:r>
            <a:r>
              <a:rPr lang="en-US" sz="1600" b="1" dirty="0">
                <a:solidFill>
                  <a:srgbClr val="993300"/>
                </a:solidFill>
              </a:rPr>
              <a:t>Johannesburg, South </a:t>
            </a:r>
            <a:r>
              <a:rPr lang="en-US" sz="1600" b="1" dirty="0" smtClean="0">
                <a:solidFill>
                  <a:srgbClr val="993300"/>
                </a:solidFill>
              </a:rPr>
              <a:t>Africa</a:t>
            </a:r>
          </a:p>
        </p:txBody>
      </p:sp>
      <p:pic>
        <p:nvPicPr>
          <p:cNvPr id="6" name="Picture 4" descr="G:\Postdoc@BGU\EGU 2024\Presentation\Fig. 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44" y="2133540"/>
            <a:ext cx="3000364" cy="3009960"/>
          </a:xfrm>
          <a:prstGeom prst="rect">
            <a:avLst/>
          </a:prstGeom>
          <a:noFill/>
        </p:spPr>
      </p:pic>
      <p:pic>
        <p:nvPicPr>
          <p:cNvPr id="7" name="Picture 5" descr="G:\Postdoc@BGU\EGU 2024\Presentation\Fig. 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2143122"/>
            <a:ext cx="2833708" cy="3000396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7929586" y="857238"/>
            <a:ext cx="916930" cy="857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7033921" y="857238"/>
            <a:ext cx="895665" cy="857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2" descr="C:\Users\28jit\Desktop\EGU-2024-1024x67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775" y="785800"/>
            <a:ext cx="1199221" cy="785818"/>
          </a:xfrm>
          <a:prstGeom prst="rect">
            <a:avLst/>
          </a:prstGeom>
          <a:noFill/>
        </p:spPr>
      </p:pic>
      <p:pic>
        <p:nvPicPr>
          <p:cNvPr id="7172" name="Picture 4" descr="C:\Users\28jit\Downloads\EGU24-name-badge-QR-code (2)_page-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785800"/>
            <a:ext cx="556300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accent2"/>
                </a:solidFill>
              </a:rPr>
              <a:t>Presentation Outline</a:t>
            </a:r>
            <a:endParaRPr lang="en-US" sz="2800" b="1" i="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4" y="594450"/>
            <a:ext cx="6156340" cy="454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-18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Hypothetical </a:t>
            </a:r>
            <a:r>
              <a:rPr lang="en-US" sz="2800" b="1" i="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metasomatised</a:t>
            </a:r>
            <a:r>
              <a:rPr lang="en-US" sz="2800" b="1" i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melts</a:t>
            </a:r>
            <a:endParaRPr lang="en-US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5106" y="1531804"/>
            <a:ext cx="2928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 </a:t>
            </a:r>
            <a:r>
              <a:rPr lang="en-IN" dirty="0" err="1" smtClean="0">
                <a:solidFill>
                  <a:srgbClr val="993300"/>
                </a:solidFill>
                <a:cs typeface="Times New Roman" panose="02020603050405020304" pitchFamily="18" charset="0"/>
              </a:rPr>
              <a:t>Metasomatic</a:t>
            </a:r>
            <a:r>
              <a:rPr lang="en-IN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 enrichment of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carbonated silicate melts</a:t>
            </a:r>
            <a:r>
              <a:rPr lang="en-US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 possibly related to proto-</a:t>
            </a:r>
            <a:r>
              <a:rPr lang="en-US" dirty="0" err="1" smtClean="0">
                <a:solidFill>
                  <a:srgbClr val="993300"/>
                </a:solidFill>
                <a:cs typeface="Times New Roman" panose="02020603050405020304" pitchFamily="18" charset="0"/>
              </a:rPr>
              <a:t>kimberlite</a:t>
            </a:r>
            <a:r>
              <a:rPr lang="en-US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 activity prior to entrainment in the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Kimberley </a:t>
            </a:r>
            <a:r>
              <a:rPr lang="en-IN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kimberlites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Postdoc@BGU\EGU 2024\Presentation\Fig. 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90"/>
            <a:ext cx="3359564" cy="3857652"/>
          </a:xfrm>
          <a:prstGeom prst="rect">
            <a:avLst/>
          </a:prstGeom>
          <a:noFill/>
        </p:spPr>
      </p:pic>
      <p:pic>
        <p:nvPicPr>
          <p:cNvPr id="2052" name="Picture 4" descr="G:\Postdoc@BGU\EGU 2024\Presentation\Fig. 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91" y="1190642"/>
            <a:ext cx="4727575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Kaapvaal craton – </a:t>
            </a:r>
            <a:r>
              <a:rPr lang="en-US" sz="2800" b="1" i="0" dirty="0" smtClean="0">
                <a:solidFill>
                  <a:srgbClr val="006600"/>
                </a:solidFill>
                <a:effectLst/>
              </a:rPr>
              <a:t>Balmoral eclogites</a:t>
            </a:r>
            <a:endParaRPr lang="en-US" sz="2800" b="1" i="0" dirty="0"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Postdoc@BGU\EGU 2024\Presentation\Fig. 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642924"/>
            <a:ext cx="3475037" cy="3486150"/>
          </a:xfrm>
          <a:prstGeom prst="rect">
            <a:avLst/>
          </a:prstGeom>
          <a:noFill/>
        </p:spPr>
      </p:pic>
      <p:pic>
        <p:nvPicPr>
          <p:cNvPr id="3077" name="Picture 5" descr="G:\Postdoc@BGU\EGU 2024\Presentation\Fig. 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642924"/>
            <a:ext cx="3292475" cy="3486150"/>
          </a:xfrm>
          <a:prstGeom prst="rect">
            <a:avLst/>
          </a:prstGeom>
          <a:noFill/>
        </p:spPr>
      </p:pic>
      <p:pic>
        <p:nvPicPr>
          <p:cNvPr id="3078" name="Picture 6" descr="G:\Postdoc@BGU\EGU 2024\Presentation\Fig. 2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642924"/>
            <a:ext cx="2428860" cy="19247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Samples</a:t>
            </a:r>
            <a:endParaRPr lang="en-US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835" y="4214824"/>
            <a:ext cx="206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CC33"/>
                </a:solidFill>
              </a:rPr>
              <a:t>Corundum </a:t>
            </a:r>
            <a:r>
              <a:rPr lang="en-US" dirty="0" err="1" smtClean="0"/>
              <a:t>eclogites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9545" y="4202682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Biminerallic</a:t>
            </a:r>
            <a:r>
              <a:rPr lang="en-US" dirty="0" smtClean="0"/>
              <a:t> </a:t>
            </a:r>
            <a:r>
              <a:rPr lang="en-US" dirty="0" err="1" smtClean="0"/>
              <a:t>eclogites</a:t>
            </a:r>
            <a:endParaRPr lang="en-US" dirty="0" smtClean="0"/>
          </a:p>
          <a:p>
            <a:r>
              <a:rPr lang="en-US" dirty="0" smtClean="0"/>
              <a:t>(High Ca and High Mg)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2265" y="2714626"/>
            <a:ext cx="2571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Mineral separates</a:t>
            </a:r>
          </a:p>
          <a:p>
            <a:r>
              <a:rPr lang="en-US" dirty="0" smtClean="0"/>
              <a:t>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Garnet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6600"/>
                </a:solidFill>
              </a:rPr>
              <a:t>clinopyroxene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CC33"/>
                </a:solidFill>
              </a:rPr>
              <a:t>corundum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Postdoc@BGU\EGU 2024\Presentation\Fig. 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25"/>
            <a:ext cx="4940834" cy="3429023"/>
          </a:xfrm>
          <a:prstGeom prst="rect">
            <a:avLst/>
          </a:prstGeom>
          <a:noFill/>
        </p:spPr>
      </p:pic>
      <p:pic>
        <p:nvPicPr>
          <p:cNvPr id="4098" name="Picture 2" descr="G:\Postdoc@BGU\EGU 2024\Presentation\Fig. 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00048"/>
            <a:ext cx="5000628" cy="38288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Classification - Garnets</a:t>
            </a:r>
            <a:endParaRPr lang="en-US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214824"/>
            <a:ext cx="328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High Ca </a:t>
            </a:r>
            <a:r>
              <a:rPr lang="en-US" u="sng" dirty="0" smtClean="0"/>
              <a:t>and </a:t>
            </a:r>
            <a:r>
              <a:rPr lang="en-US" b="1" u="sng" dirty="0" smtClean="0">
                <a:solidFill>
                  <a:srgbClr val="33CC33"/>
                </a:solidFill>
              </a:rPr>
              <a:t>Corundum</a:t>
            </a:r>
            <a:r>
              <a:rPr lang="en-US" u="sng" dirty="0" smtClean="0"/>
              <a:t> </a:t>
            </a:r>
            <a:r>
              <a:rPr lang="en-US" u="sng" dirty="0" err="1" smtClean="0"/>
              <a:t>eclogites</a:t>
            </a:r>
            <a:r>
              <a:rPr lang="en-US" u="sng" dirty="0" smtClean="0"/>
              <a:t>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fall in group B and 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760" y="4214824"/>
            <a:ext cx="185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High Mg </a:t>
            </a:r>
            <a:r>
              <a:rPr lang="en-US" u="sng" dirty="0" err="1" smtClean="0"/>
              <a:t>eclogites</a:t>
            </a:r>
            <a:r>
              <a:rPr lang="en-US" u="sng" dirty="0" smtClean="0"/>
              <a:t>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fall in group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Classification - Pyroxenes</a:t>
            </a:r>
            <a:endParaRPr lang="en-US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G:\Postdoc@BGU\EGU 2024\Presentation\Fig. 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0" y="571487"/>
            <a:ext cx="2833486" cy="2428891"/>
          </a:xfrm>
          <a:prstGeom prst="rect">
            <a:avLst/>
          </a:prstGeom>
          <a:noFill/>
        </p:spPr>
      </p:pic>
      <p:pic>
        <p:nvPicPr>
          <p:cNvPr id="1028" name="Picture 4" descr="G:\Postdoc@BGU\EGU 2024\Presentation\Fig. 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1416" y="714362"/>
            <a:ext cx="2996468" cy="2286016"/>
          </a:xfrm>
          <a:prstGeom prst="rect">
            <a:avLst/>
          </a:prstGeom>
          <a:noFill/>
        </p:spPr>
      </p:pic>
      <p:pic>
        <p:nvPicPr>
          <p:cNvPr id="1029" name="Picture 5" descr="G:\Postdoc@BGU\EGU 2024\Presentation\Fig. 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701463"/>
            <a:ext cx="2786050" cy="22829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1757" y="3143254"/>
            <a:ext cx="3284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High Ca </a:t>
            </a:r>
            <a:r>
              <a:rPr lang="en-US" u="sng" dirty="0" smtClean="0"/>
              <a:t>and </a:t>
            </a:r>
            <a:r>
              <a:rPr lang="en-US" b="1" u="sng" dirty="0" smtClean="0">
                <a:solidFill>
                  <a:srgbClr val="33CC33"/>
                </a:solidFill>
              </a:rPr>
              <a:t>Corundum</a:t>
            </a:r>
            <a:r>
              <a:rPr lang="en-US" u="sng" dirty="0" smtClean="0"/>
              <a:t> </a:t>
            </a:r>
            <a:r>
              <a:rPr lang="en-US" u="sng" dirty="0" err="1" smtClean="0"/>
              <a:t>eclogites</a:t>
            </a:r>
            <a:r>
              <a:rPr lang="en-US" u="sng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omphacitic</a:t>
            </a:r>
            <a:r>
              <a:rPr lang="en-US" dirty="0" smtClean="0"/>
              <a:t> in composition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fall in group B and 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1934" y="3143254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High Mg </a:t>
            </a:r>
            <a:r>
              <a:rPr lang="en-US" u="sng" dirty="0" err="1" smtClean="0"/>
              <a:t>eclogites</a:t>
            </a:r>
            <a:r>
              <a:rPr lang="en-US" u="sng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wollastonite</a:t>
            </a:r>
            <a:r>
              <a:rPr lang="en-US" dirty="0" smtClean="0"/>
              <a:t> to </a:t>
            </a:r>
            <a:r>
              <a:rPr lang="en-US" dirty="0" err="1" smtClean="0"/>
              <a:t>orthopyroxene</a:t>
            </a:r>
            <a:r>
              <a:rPr lang="en-US" dirty="0" smtClean="0"/>
              <a:t> component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fall in group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Postdoc@BGU\EGU 2024\Presentation\Fig. 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10"/>
            <a:ext cx="4668158" cy="3571900"/>
          </a:xfrm>
          <a:prstGeom prst="rect">
            <a:avLst/>
          </a:prstGeom>
          <a:noFill/>
        </p:spPr>
      </p:pic>
      <p:pic>
        <p:nvPicPr>
          <p:cNvPr id="6147" name="Picture 3" descr="G:\Postdoc@BGU\EGU 2024\Presentation\Fig. 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72"/>
            <a:ext cx="4760326" cy="36433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-18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Protoliths</a:t>
            </a:r>
            <a:endParaRPr lang="en-US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0051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b="1" dirty="0" smtClean="0">
                <a:solidFill>
                  <a:srgbClr val="0070C0"/>
                </a:solidFill>
              </a:rPr>
              <a:t> Basaltic protoliths 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993300"/>
                </a:solidFill>
              </a:rPr>
              <a:t>Eu/Eu*  ≤ 1.05) inter</a:t>
            </a:r>
            <a:r>
              <a:rPr lang="en-US" dirty="0" err="1" smtClean="0">
                <a:solidFill>
                  <a:srgbClr val="993300"/>
                </a:solidFill>
              </a:rPr>
              <a:t>preted</a:t>
            </a:r>
            <a:r>
              <a:rPr lang="en-US" dirty="0" smtClean="0">
                <a:solidFill>
                  <a:srgbClr val="993300"/>
                </a:solidFill>
              </a:rPr>
              <a:t> as residual melts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993300"/>
                </a:solidFill>
              </a:rPr>
              <a:t> All of them fall in </a:t>
            </a:r>
            <a:r>
              <a:rPr lang="en-US" b="1" dirty="0" smtClean="0">
                <a:solidFill>
                  <a:srgbClr val="0070C0"/>
                </a:solidFill>
              </a:rPr>
              <a:t>group II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.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642924"/>
            <a:ext cx="1970043" cy="4429156"/>
          </a:xfrm>
          <a:prstGeom prst="rect">
            <a:avLst/>
          </a:prstGeom>
        </p:spPr>
      </p:pic>
      <p:pic>
        <p:nvPicPr>
          <p:cNvPr id="5" name="Picture 4" descr="Fig.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571486"/>
            <a:ext cx="2000264" cy="4559004"/>
          </a:xfrm>
          <a:prstGeom prst="rect">
            <a:avLst/>
          </a:prstGeom>
        </p:spPr>
      </p:pic>
      <p:pic>
        <p:nvPicPr>
          <p:cNvPr id="6" name="Picture 5" descr="Fig.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2323" y="571486"/>
            <a:ext cx="1959875" cy="45005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accent2"/>
                </a:solidFill>
              </a:rPr>
              <a:t>Presentation Outline</a:t>
            </a:r>
            <a:endParaRPr lang="en-US" sz="2800" b="1" i="0" dirty="0">
              <a:solidFill>
                <a:schemeClr val="accent2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18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Trace element study</a:t>
            </a:r>
            <a:endParaRPr lang="en-US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3668" y="642924"/>
            <a:ext cx="30003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CC3300"/>
              </a:solidFill>
            </a:endParaRPr>
          </a:p>
          <a:p>
            <a:r>
              <a:rPr lang="en-US" b="1" dirty="0" smtClean="0">
                <a:solidFill>
                  <a:srgbClr val="CC3300"/>
                </a:solidFill>
              </a:rPr>
              <a:t>High Mg </a:t>
            </a:r>
            <a:r>
              <a:rPr lang="en-US" b="1" dirty="0" err="1" smtClean="0">
                <a:solidFill>
                  <a:srgbClr val="CC3300"/>
                </a:solidFill>
              </a:rPr>
              <a:t>eclogites</a:t>
            </a:r>
            <a:r>
              <a:rPr lang="en-US" b="1" dirty="0" smtClean="0">
                <a:solidFill>
                  <a:srgbClr val="CC3300"/>
                </a:solidFill>
              </a:rPr>
              <a:t> </a:t>
            </a:r>
            <a:r>
              <a:rPr lang="en-US" dirty="0" smtClean="0"/>
              <a:t>have a slight enrichment in the LREE</a:t>
            </a:r>
            <a:r>
              <a:rPr lang="en-US" baseline="-25000" dirty="0" smtClean="0"/>
              <a:t>N</a:t>
            </a:r>
            <a:r>
              <a:rPr lang="en-US" dirty="0" smtClean="0"/>
              <a:t> pattern while </a:t>
            </a:r>
            <a:r>
              <a:rPr lang="en-US" b="1" dirty="0" smtClean="0">
                <a:solidFill>
                  <a:srgbClr val="0070C0"/>
                </a:solidFill>
              </a:rPr>
              <a:t>High Ca </a:t>
            </a:r>
            <a:r>
              <a:rPr lang="en-US" b="1" dirty="0" err="1" smtClean="0">
                <a:solidFill>
                  <a:srgbClr val="0070C0"/>
                </a:solidFill>
              </a:rPr>
              <a:t>eclogites</a:t>
            </a:r>
            <a:r>
              <a:rPr lang="en-US" dirty="0" smtClean="0"/>
              <a:t> have enrichment in HREE</a:t>
            </a:r>
            <a:r>
              <a:rPr lang="en-US" baseline="-25000" dirty="0" smtClean="0"/>
              <a:t>N</a:t>
            </a:r>
            <a:r>
              <a:rPr lang="en-US" dirty="0" smtClean="0"/>
              <a:t> patterns. These REE</a:t>
            </a:r>
            <a:r>
              <a:rPr lang="en-US" baseline="-25000" dirty="0" smtClean="0"/>
              <a:t>N</a:t>
            </a:r>
          </a:p>
          <a:p>
            <a:r>
              <a:rPr lang="en-US" dirty="0" smtClean="0"/>
              <a:t>patterns are broadly comparable to those of oceanic </a:t>
            </a:r>
            <a:r>
              <a:rPr lang="en-US" dirty="0" err="1" smtClean="0"/>
              <a:t>gabbro</a:t>
            </a:r>
            <a:r>
              <a:rPr lang="en-US" dirty="0" smtClean="0"/>
              <a:t> and MORB.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33CC33"/>
                </a:solidFill>
              </a:rPr>
              <a:t>Corundum bearing</a:t>
            </a:r>
          </a:p>
          <a:p>
            <a:r>
              <a:rPr lang="en-US" b="1" dirty="0" err="1" smtClean="0">
                <a:solidFill>
                  <a:srgbClr val="33CC33"/>
                </a:solidFill>
              </a:rPr>
              <a:t>eclogites</a:t>
            </a:r>
            <a:r>
              <a:rPr lang="en-US" dirty="0" smtClean="0"/>
              <a:t> are similar to oceanic gabbros in general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.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1" y="642924"/>
            <a:ext cx="5947189" cy="414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accent2"/>
                </a:solidFill>
              </a:rPr>
              <a:t>Presentation Outline</a:t>
            </a:r>
            <a:endParaRPr lang="en-US" sz="2800" b="1" i="0" dirty="0">
              <a:solidFill>
                <a:schemeClr val="accent2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8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Thermobarometry</a:t>
            </a:r>
            <a:endParaRPr lang="en-US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0728" y="857238"/>
            <a:ext cx="3143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Equilibrated at a P-T range of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2.3 to 6.7 </a:t>
            </a:r>
            <a:r>
              <a:rPr lang="en-US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GPa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(75–220 km)</a:t>
            </a:r>
            <a:r>
              <a:rPr lang="en-US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 and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825 to 1341 °C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which fall on </a:t>
            </a:r>
            <a:r>
              <a:rPr lang="en-US" dirty="0" err="1" smtClean="0">
                <a:solidFill>
                  <a:srgbClr val="993300"/>
                </a:solidFill>
                <a:cs typeface="Times New Roman" panose="02020603050405020304" pitchFamily="18" charset="0"/>
              </a:rPr>
              <a:t>cratonic</a:t>
            </a:r>
            <a:r>
              <a:rPr lang="en-US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993300"/>
                </a:solidFill>
                <a:cs typeface="Times New Roman" panose="02020603050405020304" pitchFamily="18" charset="0"/>
              </a:rPr>
              <a:t>geotherm</a:t>
            </a:r>
            <a:r>
              <a:rPr lang="en-US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 of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40 </a:t>
            </a:r>
            <a:r>
              <a:rPr lang="en-US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mW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/m</a:t>
            </a:r>
            <a:r>
              <a:rPr lang="en-US" b="1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ostdoc@BGU\EGU 2024\Presentation\Fig. 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0712" y="571486"/>
            <a:ext cx="2983320" cy="2407777"/>
          </a:xfrm>
          <a:prstGeom prst="rect">
            <a:avLst/>
          </a:prstGeom>
          <a:noFill/>
        </p:spPr>
      </p:pic>
      <p:pic>
        <p:nvPicPr>
          <p:cNvPr id="1028" name="Picture 4" descr="G:\Postdoc@BGU\EGU 2024\Presentation\Fig. 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33372"/>
            <a:ext cx="3000364" cy="2395568"/>
          </a:xfrm>
          <a:prstGeom prst="rect">
            <a:avLst/>
          </a:prstGeom>
          <a:noFill/>
        </p:spPr>
      </p:pic>
      <p:pic>
        <p:nvPicPr>
          <p:cNvPr id="1029" name="Picture 5" descr="G:\Postdoc@BGU\EGU 2024\Presentation\Fig. 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36" y="571486"/>
            <a:ext cx="2971428" cy="235745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accent2"/>
                </a:solidFill>
              </a:rPr>
              <a:t>Presentation Outline</a:t>
            </a:r>
            <a:endParaRPr lang="en-US" sz="2800" b="1" i="0" dirty="0">
              <a:solidFill>
                <a:schemeClr val="accent2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8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Trace element distribution between </a:t>
            </a:r>
            <a:r>
              <a:rPr lang="en-US" sz="2800" b="1" i="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Cpx</a:t>
            </a:r>
            <a:r>
              <a:rPr lang="en-US" sz="2800" b="1" i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and </a:t>
            </a:r>
            <a:r>
              <a:rPr lang="en-US" sz="2800" b="1" i="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Grt</a:t>
            </a:r>
            <a:endParaRPr lang="en-US" sz="2800" b="1" i="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26" name="Picture 2" descr="G:\Postdoc@BGU\EGU 2024\Presentation\Fig. 6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928940"/>
            <a:ext cx="272798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267</Words>
  <Application>Microsoft Office PowerPoint</Application>
  <PresentationFormat>On-screen Show (16:9)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JITEN PATTNAIK</dc:creator>
  <cp:lastModifiedBy>JITEN PATTNAIK</cp:lastModifiedBy>
  <cp:revision>127</cp:revision>
  <dcterms:created xsi:type="dcterms:W3CDTF">2024-04-07T09:13:46Z</dcterms:created>
  <dcterms:modified xsi:type="dcterms:W3CDTF">2024-04-14T11:13:46Z</dcterms:modified>
</cp:coreProperties>
</file>