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1" r:id="rId3"/>
    <p:sldId id="291" r:id="rId4"/>
    <p:sldId id="286" r:id="rId5"/>
    <p:sldId id="287" r:id="rId6"/>
    <p:sldId id="288" r:id="rId7"/>
    <p:sldId id="290" r:id="rId8"/>
    <p:sldId id="266" r:id="rId9"/>
    <p:sldId id="272" r:id="rId10"/>
    <p:sldId id="275" r:id="rId11"/>
    <p:sldId id="269" r:id="rId12"/>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A49"/>
    <a:srgbClr val="254F45"/>
    <a:srgbClr val="2B5F53"/>
    <a:srgbClr val="FCEEEA"/>
    <a:srgbClr val="F9D9CF"/>
    <a:srgbClr val="EF9C82"/>
    <a:srgbClr val="1D3F37"/>
    <a:srgbClr val="28564B"/>
    <a:srgbClr val="29594E"/>
    <a:srgbClr val="275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04" autoAdjust="0"/>
    <p:restoredTop sz="94610"/>
  </p:normalViewPr>
  <p:slideViewPr>
    <p:cSldViewPr snapToGrid="0" snapToObjects="1">
      <p:cViewPr varScale="1">
        <p:scale>
          <a:sx n="67" d="100"/>
          <a:sy n="67" d="100"/>
        </p:scale>
        <p:origin x="655"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23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420569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98309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22201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04604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21893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97504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9124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gamma.app" TargetMode="External"/><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t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hyperlink" Target="https://gamma.app"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jp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gamma.app" TargetMode="External"/><Relationship Id="rId5" Type="http://schemas.openxmlformats.org/officeDocument/2006/relationships/image" Target="../media/image18.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hyperlink" Target="https://gamma.app/" TargetMode="External"/><Relationship Id="rId7" Type="http://schemas.openxmlformats.org/officeDocument/2006/relationships/hyperlink" Target="https://gamma.app"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t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tif"/></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5.t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hyperlink" Target="https://gamma.app"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2"/>
            <a:ext cx="14630400" cy="8229600"/>
          </a:xfrm>
          <a:prstGeom prst="rect">
            <a:avLst/>
          </a:prstGeom>
          <a:solidFill>
            <a:srgbClr val="0A081B">
              <a:alpha val="75000"/>
            </a:srgbClr>
          </a:solidFill>
          <a:ln/>
        </p:spPr>
        <p:txBody>
          <a:bodyPr/>
          <a:lstStyle/>
          <a:p>
            <a:endParaRPr lang="en-US" dirty="0"/>
          </a:p>
        </p:txBody>
      </p:sp>
      <p:pic>
        <p:nvPicPr>
          <p:cNvPr id="4" name="Image 1" descr="preencoded.png"/>
          <p:cNvPicPr>
            <a:picLocks noChangeAspect="1"/>
          </p:cNvPicPr>
          <p:nvPr/>
        </p:nvPicPr>
        <p:blipFill>
          <a:blip r:embed="rId4"/>
          <a:stretch>
            <a:fillRect/>
          </a:stretch>
        </p:blipFill>
        <p:spPr>
          <a:xfrm>
            <a:off x="9143995" y="2"/>
            <a:ext cx="5486400" cy="8229598"/>
          </a:xfrm>
          <a:prstGeom prst="rect">
            <a:avLst/>
          </a:prstGeom>
        </p:spPr>
      </p:pic>
      <p:sp>
        <p:nvSpPr>
          <p:cNvPr id="6" name="Text 2"/>
          <p:cNvSpPr/>
          <p:nvPr/>
        </p:nvSpPr>
        <p:spPr>
          <a:xfrm>
            <a:off x="743327" y="2137875"/>
            <a:ext cx="6954441" cy="934164"/>
          </a:xfrm>
          <a:prstGeom prst="rect">
            <a:avLst/>
          </a:prstGeom>
          <a:noFill/>
          <a:ln/>
        </p:spPr>
        <p:txBody>
          <a:bodyPr wrap="square" rtlCol="0" anchor="t"/>
          <a:lstStyle/>
          <a:p>
            <a:pPr marL="0" indent="0">
              <a:lnSpc>
                <a:spcPts val="3678"/>
              </a:lnSpc>
              <a:buNone/>
            </a:pPr>
            <a:r>
              <a:rPr lang="en-US" sz="2400" dirty="0">
                <a:solidFill>
                  <a:srgbClr val="E0E4E6"/>
                </a:solidFill>
                <a:latin typeface="Barlow" pitchFamily="34" charset="0"/>
                <a:ea typeface="Barlow" pitchFamily="34" charset="-122"/>
                <a:cs typeface="Barlow" pitchFamily="34" charset="-120"/>
              </a:rPr>
              <a:t>Ali Mchayk, Hannu Marttila, Björn Klöve, Ali Torabi Haghighi</a:t>
            </a:r>
            <a:endParaRPr lang="en-US" sz="2400" dirty="0"/>
          </a:p>
        </p:txBody>
      </p:sp>
      <p:sp>
        <p:nvSpPr>
          <p:cNvPr id="7" name="Text 3"/>
          <p:cNvSpPr/>
          <p:nvPr/>
        </p:nvSpPr>
        <p:spPr>
          <a:xfrm>
            <a:off x="743326" y="3180636"/>
            <a:ext cx="6954441" cy="934164"/>
          </a:xfrm>
          <a:prstGeom prst="rect">
            <a:avLst/>
          </a:prstGeom>
          <a:noFill/>
          <a:ln/>
        </p:spPr>
        <p:txBody>
          <a:bodyPr wrap="square" rtlCol="0" anchor="t"/>
          <a:lstStyle/>
          <a:p>
            <a:pPr marL="0" indent="0">
              <a:lnSpc>
                <a:spcPts val="3678"/>
              </a:lnSpc>
              <a:buNone/>
            </a:pPr>
            <a:r>
              <a:rPr lang="en-US" sz="2400" u="sng" dirty="0">
                <a:solidFill>
                  <a:srgbClr val="E0E4E6"/>
                </a:solidFill>
                <a:latin typeface="Barlow" pitchFamily="34" charset="0"/>
                <a:ea typeface="Barlow" pitchFamily="34" charset="-122"/>
                <a:cs typeface="Barlow" pitchFamily="34" charset="-120"/>
              </a:rPr>
              <a:t>University of Oulu</a:t>
            </a:r>
            <a:r>
              <a:rPr lang="en-US" sz="2400" dirty="0">
                <a:solidFill>
                  <a:srgbClr val="E0E4E6"/>
                </a:solidFill>
                <a:latin typeface="Barlow" pitchFamily="34" charset="0"/>
                <a:ea typeface="Barlow" pitchFamily="34" charset="-122"/>
                <a:cs typeface="Barlow" pitchFamily="34" charset="-120"/>
              </a:rPr>
              <a:t>; </a:t>
            </a:r>
            <a:r>
              <a:rPr lang="en-US" sz="2400" u="sng" dirty="0">
                <a:solidFill>
                  <a:srgbClr val="E0E4E6"/>
                </a:solidFill>
                <a:latin typeface="Barlow" pitchFamily="34" charset="0"/>
                <a:ea typeface="Barlow" pitchFamily="34" charset="-122"/>
                <a:cs typeface="Barlow" pitchFamily="34" charset="-120"/>
              </a:rPr>
              <a:t>Faculty of Technology</a:t>
            </a:r>
            <a:r>
              <a:rPr lang="en-US" sz="2400" dirty="0">
                <a:solidFill>
                  <a:srgbClr val="E0E4E6"/>
                </a:solidFill>
                <a:latin typeface="Barlow" pitchFamily="34" charset="0"/>
                <a:ea typeface="Barlow" pitchFamily="34" charset="-122"/>
                <a:cs typeface="Barlow" pitchFamily="34" charset="-120"/>
              </a:rPr>
              <a:t>; </a:t>
            </a:r>
            <a:r>
              <a:rPr lang="en-US" sz="2400" u="sng" dirty="0">
                <a:solidFill>
                  <a:srgbClr val="E0E4E6"/>
                </a:solidFill>
                <a:latin typeface="Barlow" pitchFamily="34" charset="0"/>
                <a:ea typeface="Barlow" pitchFamily="34" charset="-122"/>
                <a:cs typeface="Barlow" pitchFamily="34" charset="-120"/>
              </a:rPr>
              <a:t>Water, Energy, and Environmental Engineering Research Unit</a:t>
            </a:r>
            <a:endParaRPr lang="en-US" sz="2400" dirty="0"/>
          </a:p>
        </p:txBody>
      </p:sp>
      <p:pic>
        <p:nvPicPr>
          <p:cNvPr id="8" name="Image 2" descr="preencoded.png">
            <a:hlinkClick r:id="rId5"/>
          </p:cNvPr>
          <p:cNvPicPr>
            <a:picLocks noChangeAspect="1"/>
          </p:cNvPicPr>
          <p:nvPr/>
        </p:nvPicPr>
        <p:blipFill>
          <a:blip r:embed="rId6"/>
          <a:stretch>
            <a:fillRect/>
          </a:stretch>
        </p:blipFill>
        <p:spPr>
          <a:xfrm>
            <a:off x="13419438" y="7845981"/>
            <a:ext cx="1210957" cy="289262"/>
          </a:xfrm>
          <a:prstGeom prst="rect">
            <a:avLst/>
          </a:prstGeom>
        </p:spPr>
      </p:pic>
      <p:pic>
        <p:nvPicPr>
          <p:cNvPr id="12" name="Picture 11" descr="A yellow and blue sign with a camera&#10;&#10;Description automatically generated">
            <a:extLst>
              <a:ext uri="{FF2B5EF4-FFF2-40B4-BE49-F238E27FC236}">
                <a16:creationId xmlns:a16="http://schemas.microsoft.com/office/drawing/2014/main" id="{50B56A45-8678-EB48-FF24-92A9A099E115}"/>
              </a:ext>
            </a:extLst>
          </p:cNvPr>
          <p:cNvPicPr>
            <a:picLocks noChangeAspect="1"/>
          </p:cNvPicPr>
          <p:nvPr/>
        </p:nvPicPr>
        <p:blipFill>
          <a:blip r:embed="rId7"/>
          <a:stretch>
            <a:fillRect/>
          </a:stretch>
        </p:blipFill>
        <p:spPr>
          <a:xfrm>
            <a:off x="6582164" y="5207565"/>
            <a:ext cx="1742719" cy="2439807"/>
          </a:xfrm>
          <a:prstGeom prst="rect">
            <a:avLst/>
          </a:prstGeom>
        </p:spPr>
      </p:pic>
      <p:pic>
        <p:nvPicPr>
          <p:cNvPr id="18" name="Picture 17" descr="A logo with blue text&#10;&#10;Description automatically generated">
            <a:extLst>
              <a:ext uri="{FF2B5EF4-FFF2-40B4-BE49-F238E27FC236}">
                <a16:creationId xmlns:a16="http://schemas.microsoft.com/office/drawing/2014/main" id="{7496043E-482C-485C-2D48-000E65458EA4}"/>
              </a:ext>
            </a:extLst>
          </p:cNvPr>
          <p:cNvPicPr>
            <a:picLocks noChangeAspect="1"/>
          </p:cNvPicPr>
          <p:nvPr/>
        </p:nvPicPr>
        <p:blipFill>
          <a:blip r:embed="rId8"/>
          <a:stretch>
            <a:fillRect/>
          </a:stretch>
        </p:blipFill>
        <p:spPr>
          <a:xfrm>
            <a:off x="844466" y="6148772"/>
            <a:ext cx="2438400" cy="1498600"/>
          </a:xfrm>
          <a:prstGeom prst="rect">
            <a:avLst/>
          </a:prstGeom>
        </p:spPr>
      </p:pic>
      <p:pic>
        <p:nvPicPr>
          <p:cNvPr id="24" name="Picture 23" descr="A blue and yellow logo&#10;&#10;Description automatically generated">
            <a:extLst>
              <a:ext uri="{FF2B5EF4-FFF2-40B4-BE49-F238E27FC236}">
                <a16:creationId xmlns:a16="http://schemas.microsoft.com/office/drawing/2014/main" id="{51EFABBC-0654-CBB9-93E4-187C7AA1079A}"/>
              </a:ext>
            </a:extLst>
          </p:cNvPr>
          <p:cNvPicPr>
            <a:picLocks noChangeAspect="1"/>
          </p:cNvPicPr>
          <p:nvPr/>
        </p:nvPicPr>
        <p:blipFill>
          <a:blip r:embed="rId9"/>
          <a:stretch>
            <a:fillRect/>
          </a:stretch>
        </p:blipFill>
        <p:spPr>
          <a:xfrm>
            <a:off x="3405331" y="6148772"/>
            <a:ext cx="3054368" cy="1498600"/>
          </a:xfrm>
          <a:prstGeom prst="rect">
            <a:avLst/>
          </a:prstGeom>
        </p:spPr>
      </p:pic>
      <p:pic>
        <p:nvPicPr>
          <p:cNvPr id="26" name="Picture 25" descr="A qr code on a white background&#10;&#10;Description automatically generated">
            <a:extLst>
              <a:ext uri="{FF2B5EF4-FFF2-40B4-BE49-F238E27FC236}">
                <a16:creationId xmlns:a16="http://schemas.microsoft.com/office/drawing/2014/main" id="{9FAFB2A3-EAE0-BFAE-1C41-64837B24A01D}"/>
              </a:ext>
            </a:extLst>
          </p:cNvPr>
          <p:cNvPicPr>
            <a:picLocks noChangeAspect="1"/>
          </p:cNvPicPr>
          <p:nvPr/>
        </p:nvPicPr>
        <p:blipFill>
          <a:blip r:embed="rId10"/>
          <a:stretch>
            <a:fillRect/>
          </a:stretch>
        </p:blipFill>
        <p:spPr>
          <a:xfrm>
            <a:off x="834783" y="4692733"/>
            <a:ext cx="1333333" cy="1333333"/>
          </a:xfrm>
          <a:prstGeom prst="rect">
            <a:avLst/>
          </a:prstGeom>
        </p:spPr>
      </p:pic>
      <p:sp>
        <p:nvSpPr>
          <p:cNvPr id="5" name="TextBox 4">
            <a:extLst>
              <a:ext uri="{FF2B5EF4-FFF2-40B4-BE49-F238E27FC236}">
                <a16:creationId xmlns:a16="http://schemas.microsoft.com/office/drawing/2014/main" id="{27B4B882-9865-A53A-110E-961E7A825BF3}"/>
              </a:ext>
            </a:extLst>
          </p:cNvPr>
          <p:cNvSpPr txBox="1"/>
          <p:nvPr/>
        </p:nvSpPr>
        <p:spPr>
          <a:xfrm>
            <a:off x="743326" y="783772"/>
            <a:ext cx="7159703" cy="1200329"/>
          </a:xfrm>
          <a:prstGeom prst="rect">
            <a:avLst/>
          </a:prstGeom>
          <a:noFill/>
        </p:spPr>
        <p:txBody>
          <a:bodyPr wrap="square" rtlCol="0">
            <a:spAutoFit/>
          </a:bodyPr>
          <a:lstStyle/>
          <a:p>
            <a:r>
              <a:rPr lang="fi-FI" sz="3600" b="1" dirty="0">
                <a:solidFill>
                  <a:schemeClr val="bg1"/>
                </a:solidFill>
                <a:latin typeface="Quattrocento" panose="02020502030000000404" pitchFamily="18" charset="0"/>
              </a:rPr>
              <a:t>Hydropeaking Mitigation with Re-regulation Reservoirs</a:t>
            </a:r>
            <a:endParaRPr lang="en-US" sz="3600" b="1" dirty="0">
              <a:solidFill>
                <a:schemeClr val="bg1"/>
              </a:solidFill>
              <a:latin typeface="Quattrocento" panose="020205020300000004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n aerial view of a river with a road and trees&#10;&#10;Description automatically generated">
            <a:extLst>
              <a:ext uri="{FF2B5EF4-FFF2-40B4-BE49-F238E27FC236}">
                <a16:creationId xmlns:a16="http://schemas.microsoft.com/office/drawing/2014/main" id="{19F7E43D-8F05-372B-48C8-F8DA8DFBFA6F}"/>
              </a:ext>
            </a:extLst>
          </p:cNvPr>
          <p:cNvPicPr>
            <a:picLocks noChangeAspect="1"/>
          </p:cNvPicPr>
          <p:nvPr/>
        </p:nvPicPr>
        <p:blipFill>
          <a:blip r:embed="rId3"/>
          <a:stretch>
            <a:fillRect/>
          </a:stretch>
        </p:blipFill>
        <p:spPr>
          <a:xfrm>
            <a:off x="0" y="-1"/>
            <a:ext cx="14630400" cy="8229599"/>
          </a:xfrm>
          <a:prstGeom prst="rect">
            <a:avLst/>
          </a:prstGeom>
        </p:spPr>
      </p:pic>
      <p:pic>
        <p:nvPicPr>
          <p:cNvPr id="7" name="Image 2" descr="preencoded.png">
            <a:hlinkClick r:id="rId4"/>
            <a:extLst>
              <a:ext uri="{FF2B5EF4-FFF2-40B4-BE49-F238E27FC236}">
                <a16:creationId xmlns:a16="http://schemas.microsoft.com/office/drawing/2014/main" id="{523EE391-ACF6-045B-ED82-3AEC2C294F39}"/>
              </a:ext>
            </a:extLst>
          </p:cNvPr>
          <p:cNvPicPr>
            <a:picLocks noChangeAspect="1"/>
          </p:cNvPicPr>
          <p:nvPr/>
        </p:nvPicPr>
        <p:blipFill>
          <a:blip r:embed="rId5"/>
          <a:stretch>
            <a:fillRect/>
          </a:stretch>
        </p:blipFill>
        <p:spPr>
          <a:xfrm>
            <a:off x="13419438" y="7908302"/>
            <a:ext cx="1210957" cy="2892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9E4555B9-A22F-E0FB-32BB-D023BDD62111}"/>
              </a:ext>
            </a:extLst>
          </p:cNvPr>
          <p:cNvPicPr>
            <a:picLocks noChangeAspect="1"/>
          </p:cNvPicPr>
          <p:nvPr/>
        </p:nvPicPr>
        <p:blipFill>
          <a:blip r:embed="rId6"/>
          <a:stretch>
            <a:fillRect/>
          </a:stretch>
        </p:blipFill>
        <p:spPr>
          <a:xfrm>
            <a:off x="13160827" y="7057751"/>
            <a:ext cx="1389285" cy="850551"/>
          </a:xfrm>
          <a:prstGeom prst="rect">
            <a:avLst/>
          </a:prstGeom>
        </p:spPr>
      </p:pic>
      <p:pic>
        <p:nvPicPr>
          <p:cNvPr id="11" name="Picture 10" descr="A blue and black line&#10;&#10;Description automatically generated">
            <a:extLst>
              <a:ext uri="{FF2B5EF4-FFF2-40B4-BE49-F238E27FC236}">
                <a16:creationId xmlns:a16="http://schemas.microsoft.com/office/drawing/2014/main" id="{B284ABD8-80FA-05E1-C956-D39B50FFEF0A}"/>
              </a:ext>
            </a:extLst>
          </p:cNvPr>
          <p:cNvPicPr>
            <a:picLocks noChangeAspect="1"/>
          </p:cNvPicPr>
          <p:nvPr/>
        </p:nvPicPr>
        <p:blipFill>
          <a:blip r:embed="rId7"/>
          <a:stretch>
            <a:fillRect/>
          </a:stretch>
        </p:blipFill>
        <p:spPr>
          <a:xfrm>
            <a:off x="1847850" y="1265497"/>
            <a:ext cx="10598880" cy="50291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7121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n aerial view of a river with a road and trees&#10;&#10;Description automatically generated">
            <a:extLst>
              <a:ext uri="{FF2B5EF4-FFF2-40B4-BE49-F238E27FC236}">
                <a16:creationId xmlns:a16="http://schemas.microsoft.com/office/drawing/2014/main" id="{19F7E43D-8F05-372B-48C8-F8DA8DFBFA6F}"/>
              </a:ext>
            </a:extLst>
          </p:cNvPr>
          <p:cNvPicPr>
            <a:picLocks noChangeAspect="1"/>
          </p:cNvPicPr>
          <p:nvPr/>
        </p:nvPicPr>
        <p:blipFill>
          <a:blip r:embed="rId3"/>
          <a:stretch>
            <a:fillRect/>
          </a:stretch>
        </p:blipFill>
        <p:spPr>
          <a:xfrm>
            <a:off x="0" y="-1"/>
            <a:ext cx="14630400" cy="8229599"/>
          </a:xfrm>
          <a:prstGeom prst="rect">
            <a:avLst/>
          </a:prstGeom>
        </p:spPr>
      </p:pic>
      <p:pic>
        <p:nvPicPr>
          <p:cNvPr id="39" name="Picture 38" descr="A black and white drawing of a curved object&#10;&#10;Description automatically generated">
            <a:extLst>
              <a:ext uri="{FF2B5EF4-FFF2-40B4-BE49-F238E27FC236}">
                <a16:creationId xmlns:a16="http://schemas.microsoft.com/office/drawing/2014/main" id="{72CFD0CE-8D1D-35CC-F5DE-F5ADEFE180C9}"/>
              </a:ext>
            </a:extLst>
          </p:cNvPr>
          <p:cNvPicPr>
            <a:picLocks noChangeAspect="1"/>
          </p:cNvPicPr>
          <p:nvPr/>
        </p:nvPicPr>
        <p:blipFill>
          <a:blip r:embed="rId4"/>
          <a:stretch>
            <a:fillRect/>
          </a:stretch>
        </p:blipFill>
        <p:spPr>
          <a:xfrm>
            <a:off x="298451" y="643737"/>
            <a:ext cx="8254093" cy="3916567"/>
          </a:xfrm>
          <a:prstGeom prst="rect">
            <a:avLst/>
          </a:prstGeom>
        </p:spPr>
      </p:pic>
      <p:grpSp>
        <p:nvGrpSpPr>
          <p:cNvPr id="47" name="Group 46">
            <a:extLst>
              <a:ext uri="{FF2B5EF4-FFF2-40B4-BE49-F238E27FC236}">
                <a16:creationId xmlns:a16="http://schemas.microsoft.com/office/drawing/2014/main" id="{B31B0ECC-B288-7D3E-363D-379B3F9358AA}"/>
              </a:ext>
            </a:extLst>
          </p:cNvPr>
          <p:cNvGrpSpPr/>
          <p:nvPr/>
        </p:nvGrpSpPr>
        <p:grpSpPr>
          <a:xfrm>
            <a:off x="8850994" y="643737"/>
            <a:ext cx="5549900" cy="3916567"/>
            <a:chOff x="8663215" y="643737"/>
            <a:chExt cx="5549900" cy="3905250"/>
          </a:xfrm>
        </p:grpSpPr>
        <p:pic>
          <p:nvPicPr>
            <p:cNvPr id="45" name="Picture 44" descr="A graph of different colored bars&#10;&#10;Description automatically generated">
              <a:extLst>
                <a:ext uri="{FF2B5EF4-FFF2-40B4-BE49-F238E27FC236}">
                  <a16:creationId xmlns:a16="http://schemas.microsoft.com/office/drawing/2014/main" id="{51C3D18A-1CCB-EA2F-A5FB-0CACEF0C3DBD}"/>
                </a:ext>
              </a:extLst>
            </p:cNvPr>
            <p:cNvPicPr>
              <a:picLocks noChangeAspect="1"/>
            </p:cNvPicPr>
            <p:nvPr/>
          </p:nvPicPr>
          <p:blipFill>
            <a:blip r:embed="rId5"/>
            <a:stretch>
              <a:fillRect/>
            </a:stretch>
          </p:blipFill>
          <p:spPr>
            <a:xfrm>
              <a:off x="8663215" y="643737"/>
              <a:ext cx="5549900" cy="3905250"/>
            </a:xfrm>
            <a:prstGeom prst="rect">
              <a:avLst/>
            </a:prstGeom>
          </p:spPr>
        </p:pic>
        <p:sp>
          <p:nvSpPr>
            <p:cNvPr id="46" name="Rectangle 45">
              <a:extLst>
                <a:ext uri="{FF2B5EF4-FFF2-40B4-BE49-F238E27FC236}">
                  <a16:creationId xmlns:a16="http://schemas.microsoft.com/office/drawing/2014/main" id="{65D82B57-06D6-C2A7-9877-E3B3CD7DAA41}"/>
                </a:ext>
              </a:extLst>
            </p:cNvPr>
            <p:cNvSpPr/>
            <p:nvPr/>
          </p:nvSpPr>
          <p:spPr>
            <a:xfrm>
              <a:off x="9176657" y="832757"/>
              <a:ext cx="277586" cy="285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2B67A4ED-8E5A-9A57-9ACF-44040B571B28}"/>
              </a:ext>
            </a:extLst>
          </p:cNvPr>
          <p:cNvGrpSpPr/>
          <p:nvPr/>
        </p:nvGrpSpPr>
        <p:grpSpPr>
          <a:xfrm>
            <a:off x="0" y="4560304"/>
            <a:ext cx="14630400" cy="3669294"/>
            <a:chOff x="0" y="4560304"/>
            <a:chExt cx="14630400" cy="3669294"/>
          </a:xfrm>
        </p:grpSpPr>
        <p:sp>
          <p:nvSpPr>
            <p:cNvPr id="5" name="Freeform: Shape 4">
              <a:extLst>
                <a:ext uri="{FF2B5EF4-FFF2-40B4-BE49-F238E27FC236}">
                  <a16:creationId xmlns:a16="http://schemas.microsoft.com/office/drawing/2014/main" id="{4FD8458C-17AD-0AB9-238F-EDC0647D428B}"/>
                </a:ext>
              </a:extLst>
            </p:cNvPr>
            <p:cNvSpPr/>
            <p:nvPr/>
          </p:nvSpPr>
          <p:spPr>
            <a:xfrm>
              <a:off x="0" y="4560304"/>
              <a:ext cx="14630400" cy="3669294"/>
            </a:xfrm>
            <a:custGeom>
              <a:avLst/>
              <a:gdLst/>
              <a:ahLst/>
              <a:cxnLst/>
              <a:rect l="l" t="t" r="r" b="b"/>
              <a:pathLst>
                <a:path w="14630400" h="3669294">
                  <a:moveTo>
                    <a:pt x="4374531" y="462247"/>
                  </a:moveTo>
                  <a:lnTo>
                    <a:pt x="4498616" y="462247"/>
                  </a:lnTo>
                  <a:cubicBezTo>
                    <a:pt x="4527712" y="462247"/>
                    <a:pt x="4551245" y="463103"/>
                    <a:pt x="4569216" y="464814"/>
                  </a:cubicBezTo>
                  <a:cubicBezTo>
                    <a:pt x="4587187" y="466526"/>
                    <a:pt x="4603305" y="469378"/>
                    <a:pt x="4617567" y="473372"/>
                  </a:cubicBezTo>
                  <a:cubicBezTo>
                    <a:pt x="4663208" y="486493"/>
                    <a:pt x="4695727" y="508030"/>
                    <a:pt x="4715124" y="537982"/>
                  </a:cubicBezTo>
                  <a:cubicBezTo>
                    <a:pt x="4734521" y="567933"/>
                    <a:pt x="4744219" y="604588"/>
                    <a:pt x="4744219" y="647947"/>
                  </a:cubicBezTo>
                  <a:cubicBezTo>
                    <a:pt x="4744219" y="674761"/>
                    <a:pt x="4739798" y="699578"/>
                    <a:pt x="4730955" y="722398"/>
                  </a:cubicBezTo>
                  <a:cubicBezTo>
                    <a:pt x="4722113" y="745219"/>
                    <a:pt x="4708277" y="765044"/>
                    <a:pt x="4689451" y="781874"/>
                  </a:cubicBezTo>
                  <a:cubicBezTo>
                    <a:pt x="4670624" y="798704"/>
                    <a:pt x="4647091" y="811825"/>
                    <a:pt x="4618850" y="821239"/>
                  </a:cubicBezTo>
                  <a:cubicBezTo>
                    <a:pt x="4590610" y="830652"/>
                    <a:pt x="4557093" y="835359"/>
                    <a:pt x="4518299" y="835359"/>
                  </a:cubicBezTo>
                  <a:lnTo>
                    <a:pt x="4374531" y="835359"/>
                  </a:lnTo>
                  <a:close/>
                  <a:moveTo>
                    <a:pt x="8455956" y="340729"/>
                  </a:moveTo>
                  <a:cubicBezTo>
                    <a:pt x="8451392" y="340729"/>
                    <a:pt x="8447255" y="341870"/>
                    <a:pt x="8443547" y="344152"/>
                  </a:cubicBezTo>
                  <a:cubicBezTo>
                    <a:pt x="8439838" y="346434"/>
                    <a:pt x="8436844" y="350142"/>
                    <a:pt x="8434562" y="355276"/>
                  </a:cubicBezTo>
                  <a:cubicBezTo>
                    <a:pt x="8432279" y="360411"/>
                    <a:pt x="8430426" y="367115"/>
                    <a:pt x="8428999" y="375387"/>
                  </a:cubicBezTo>
                  <a:cubicBezTo>
                    <a:pt x="8427572" y="383659"/>
                    <a:pt x="8426860" y="393215"/>
                    <a:pt x="8426860" y="404055"/>
                  </a:cubicBezTo>
                  <a:cubicBezTo>
                    <a:pt x="8426860" y="414895"/>
                    <a:pt x="8427572" y="424308"/>
                    <a:pt x="8428999" y="432295"/>
                  </a:cubicBezTo>
                  <a:cubicBezTo>
                    <a:pt x="8430426" y="440282"/>
                    <a:pt x="8432279" y="446700"/>
                    <a:pt x="8434562" y="451550"/>
                  </a:cubicBezTo>
                  <a:cubicBezTo>
                    <a:pt x="8436844" y="456399"/>
                    <a:pt x="8439838" y="459965"/>
                    <a:pt x="8443547" y="462247"/>
                  </a:cubicBezTo>
                  <a:cubicBezTo>
                    <a:pt x="8447255" y="464529"/>
                    <a:pt x="8451392" y="465670"/>
                    <a:pt x="8455956" y="465670"/>
                  </a:cubicBezTo>
                  <a:lnTo>
                    <a:pt x="8767452" y="465670"/>
                  </a:lnTo>
                  <a:lnTo>
                    <a:pt x="8767452" y="1425834"/>
                  </a:lnTo>
                  <a:cubicBezTo>
                    <a:pt x="8767452" y="1430398"/>
                    <a:pt x="8768594" y="1434392"/>
                    <a:pt x="8770876" y="1437815"/>
                  </a:cubicBezTo>
                  <a:cubicBezTo>
                    <a:pt x="8773158" y="1441238"/>
                    <a:pt x="8777151" y="1443948"/>
                    <a:pt x="8782856" y="1445945"/>
                  </a:cubicBezTo>
                  <a:cubicBezTo>
                    <a:pt x="8788562" y="1447941"/>
                    <a:pt x="8796264" y="1449653"/>
                    <a:pt x="8805962" y="1451079"/>
                  </a:cubicBezTo>
                  <a:cubicBezTo>
                    <a:pt x="8815660" y="1452506"/>
                    <a:pt x="8827356" y="1453219"/>
                    <a:pt x="8841048" y="1453219"/>
                  </a:cubicBezTo>
                  <a:cubicBezTo>
                    <a:pt x="8855311" y="1453219"/>
                    <a:pt x="8867148" y="1452506"/>
                    <a:pt x="8876562" y="1451079"/>
                  </a:cubicBezTo>
                  <a:cubicBezTo>
                    <a:pt x="8885976" y="1449653"/>
                    <a:pt x="8893535" y="1447941"/>
                    <a:pt x="8899240" y="1445945"/>
                  </a:cubicBezTo>
                  <a:cubicBezTo>
                    <a:pt x="8904945" y="1443948"/>
                    <a:pt x="8908938" y="1441238"/>
                    <a:pt x="8911220" y="1437815"/>
                  </a:cubicBezTo>
                  <a:cubicBezTo>
                    <a:pt x="8913502" y="1434392"/>
                    <a:pt x="8914644" y="1430398"/>
                    <a:pt x="8914644" y="1425834"/>
                  </a:cubicBezTo>
                  <a:lnTo>
                    <a:pt x="8914644" y="465670"/>
                  </a:lnTo>
                  <a:lnTo>
                    <a:pt x="9226140" y="465670"/>
                  </a:lnTo>
                  <a:cubicBezTo>
                    <a:pt x="9230705" y="465670"/>
                    <a:pt x="9234842" y="464529"/>
                    <a:pt x="9238549" y="462247"/>
                  </a:cubicBezTo>
                  <a:cubicBezTo>
                    <a:pt x="9242258" y="459965"/>
                    <a:pt x="9245396" y="456399"/>
                    <a:pt x="9247962" y="451550"/>
                  </a:cubicBezTo>
                  <a:cubicBezTo>
                    <a:pt x="9250530" y="446700"/>
                    <a:pt x="9252384" y="440282"/>
                    <a:pt x="9253525" y="432295"/>
                  </a:cubicBezTo>
                  <a:cubicBezTo>
                    <a:pt x="9254666" y="424308"/>
                    <a:pt x="9255236" y="414895"/>
                    <a:pt x="9255236" y="404055"/>
                  </a:cubicBezTo>
                  <a:cubicBezTo>
                    <a:pt x="9255236" y="393215"/>
                    <a:pt x="9254666" y="383659"/>
                    <a:pt x="9253525" y="375387"/>
                  </a:cubicBezTo>
                  <a:cubicBezTo>
                    <a:pt x="9252384" y="367115"/>
                    <a:pt x="9250530" y="360411"/>
                    <a:pt x="9247962" y="355276"/>
                  </a:cubicBezTo>
                  <a:cubicBezTo>
                    <a:pt x="9245396" y="350142"/>
                    <a:pt x="9242258" y="346434"/>
                    <a:pt x="9238549" y="344152"/>
                  </a:cubicBezTo>
                  <a:cubicBezTo>
                    <a:pt x="9234842" y="341870"/>
                    <a:pt x="9230705" y="340729"/>
                    <a:pt x="9226140" y="340729"/>
                  </a:cubicBezTo>
                  <a:close/>
                  <a:moveTo>
                    <a:pt x="5234609" y="340729"/>
                  </a:moveTo>
                  <a:cubicBezTo>
                    <a:pt x="5221487" y="340729"/>
                    <a:pt x="5209078" y="345150"/>
                    <a:pt x="5197382" y="353993"/>
                  </a:cubicBezTo>
                  <a:cubicBezTo>
                    <a:pt x="5185688" y="362836"/>
                    <a:pt x="5179839" y="378382"/>
                    <a:pt x="5179839" y="400632"/>
                  </a:cubicBezTo>
                  <a:lnTo>
                    <a:pt x="5179839" y="1388181"/>
                  </a:lnTo>
                  <a:cubicBezTo>
                    <a:pt x="5179839" y="1410431"/>
                    <a:pt x="5185688" y="1425977"/>
                    <a:pt x="5197382" y="1434820"/>
                  </a:cubicBezTo>
                  <a:cubicBezTo>
                    <a:pt x="5209079" y="1443663"/>
                    <a:pt x="5221487" y="1448084"/>
                    <a:pt x="5234609" y="1448084"/>
                  </a:cubicBezTo>
                  <a:lnTo>
                    <a:pt x="5766036" y="1448084"/>
                  </a:lnTo>
                  <a:cubicBezTo>
                    <a:pt x="5770600" y="1448084"/>
                    <a:pt x="5774737" y="1446943"/>
                    <a:pt x="5778445" y="1444661"/>
                  </a:cubicBezTo>
                  <a:cubicBezTo>
                    <a:pt x="5782153" y="1442379"/>
                    <a:pt x="5785433" y="1438671"/>
                    <a:pt x="5788286" y="1433536"/>
                  </a:cubicBezTo>
                  <a:cubicBezTo>
                    <a:pt x="5791139" y="1428402"/>
                    <a:pt x="5793135" y="1421983"/>
                    <a:pt x="5794277" y="1414282"/>
                  </a:cubicBezTo>
                  <a:cubicBezTo>
                    <a:pt x="5795417" y="1406580"/>
                    <a:pt x="5795988" y="1397594"/>
                    <a:pt x="5795988" y="1387325"/>
                  </a:cubicBezTo>
                  <a:cubicBezTo>
                    <a:pt x="5795988" y="1375915"/>
                    <a:pt x="5795417" y="1366359"/>
                    <a:pt x="5794277" y="1358657"/>
                  </a:cubicBezTo>
                  <a:cubicBezTo>
                    <a:pt x="5793135" y="1350955"/>
                    <a:pt x="5791139" y="1344680"/>
                    <a:pt x="5788286" y="1339830"/>
                  </a:cubicBezTo>
                  <a:cubicBezTo>
                    <a:pt x="5785433" y="1334981"/>
                    <a:pt x="5782153" y="1331415"/>
                    <a:pt x="5778445" y="1329133"/>
                  </a:cubicBezTo>
                  <a:cubicBezTo>
                    <a:pt x="5774737" y="1326851"/>
                    <a:pt x="5770600" y="1325710"/>
                    <a:pt x="5766036" y="1325710"/>
                  </a:cubicBezTo>
                  <a:lnTo>
                    <a:pt x="5327030" y="1325710"/>
                  </a:lnTo>
                  <a:lnTo>
                    <a:pt x="5327030" y="929493"/>
                  </a:lnTo>
                  <a:lnTo>
                    <a:pt x="5698431" y="929493"/>
                  </a:lnTo>
                  <a:cubicBezTo>
                    <a:pt x="5702996" y="929493"/>
                    <a:pt x="5707131" y="928494"/>
                    <a:pt x="5710840" y="926497"/>
                  </a:cubicBezTo>
                  <a:cubicBezTo>
                    <a:pt x="5714549" y="924501"/>
                    <a:pt x="5717686" y="921220"/>
                    <a:pt x="5720253" y="916656"/>
                  </a:cubicBezTo>
                  <a:cubicBezTo>
                    <a:pt x="5722820" y="912092"/>
                    <a:pt x="5724674" y="906102"/>
                    <a:pt x="5725816" y="898685"/>
                  </a:cubicBezTo>
                  <a:cubicBezTo>
                    <a:pt x="5726957" y="891269"/>
                    <a:pt x="5727527" y="882426"/>
                    <a:pt x="5727527" y="872157"/>
                  </a:cubicBezTo>
                  <a:cubicBezTo>
                    <a:pt x="5727527" y="861317"/>
                    <a:pt x="5726957" y="851904"/>
                    <a:pt x="5725816" y="843916"/>
                  </a:cubicBezTo>
                  <a:cubicBezTo>
                    <a:pt x="5724674" y="835929"/>
                    <a:pt x="5722820" y="829654"/>
                    <a:pt x="5720253" y="825090"/>
                  </a:cubicBezTo>
                  <a:cubicBezTo>
                    <a:pt x="5717686" y="820526"/>
                    <a:pt x="5714549" y="816960"/>
                    <a:pt x="5710840" y="814393"/>
                  </a:cubicBezTo>
                  <a:cubicBezTo>
                    <a:pt x="5707131" y="811825"/>
                    <a:pt x="5702996" y="810542"/>
                    <a:pt x="5698431" y="810542"/>
                  </a:cubicBezTo>
                  <a:lnTo>
                    <a:pt x="5327030" y="810542"/>
                  </a:lnTo>
                  <a:lnTo>
                    <a:pt x="5327030" y="463103"/>
                  </a:lnTo>
                  <a:lnTo>
                    <a:pt x="5760046" y="463103"/>
                  </a:lnTo>
                  <a:cubicBezTo>
                    <a:pt x="5764610" y="463103"/>
                    <a:pt x="5768746" y="461961"/>
                    <a:pt x="5772454" y="459679"/>
                  </a:cubicBezTo>
                  <a:cubicBezTo>
                    <a:pt x="5776163" y="457397"/>
                    <a:pt x="5779158" y="453832"/>
                    <a:pt x="5781441" y="448982"/>
                  </a:cubicBezTo>
                  <a:cubicBezTo>
                    <a:pt x="5783722" y="444133"/>
                    <a:pt x="5785576" y="437858"/>
                    <a:pt x="5787002" y="430156"/>
                  </a:cubicBezTo>
                  <a:cubicBezTo>
                    <a:pt x="5788429" y="422454"/>
                    <a:pt x="5789142" y="413468"/>
                    <a:pt x="5789142" y="403199"/>
                  </a:cubicBezTo>
                  <a:cubicBezTo>
                    <a:pt x="5789142" y="391789"/>
                    <a:pt x="5788428" y="382233"/>
                    <a:pt x="5787002" y="374531"/>
                  </a:cubicBezTo>
                  <a:cubicBezTo>
                    <a:pt x="5785576" y="366829"/>
                    <a:pt x="5783722" y="360411"/>
                    <a:pt x="5781441" y="355276"/>
                  </a:cubicBezTo>
                  <a:cubicBezTo>
                    <a:pt x="5779158" y="350142"/>
                    <a:pt x="5776163" y="346434"/>
                    <a:pt x="5772454" y="344152"/>
                  </a:cubicBezTo>
                  <a:cubicBezTo>
                    <a:pt x="5768746" y="341870"/>
                    <a:pt x="5764610" y="340729"/>
                    <a:pt x="5760046" y="340729"/>
                  </a:cubicBezTo>
                  <a:close/>
                  <a:moveTo>
                    <a:pt x="4282108" y="340729"/>
                  </a:moveTo>
                  <a:cubicBezTo>
                    <a:pt x="4268986" y="340729"/>
                    <a:pt x="4256578" y="345150"/>
                    <a:pt x="4244882" y="353993"/>
                  </a:cubicBezTo>
                  <a:cubicBezTo>
                    <a:pt x="4233188" y="362836"/>
                    <a:pt x="4227339" y="378382"/>
                    <a:pt x="4227339" y="400632"/>
                  </a:cubicBezTo>
                  <a:lnTo>
                    <a:pt x="4227339" y="1425834"/>
                  </a:lnTo>
                  <a:cubicBezTo>
                    <a:pt x="4227339" y="1430398"/>
                    <a:pt x="4228480" y="1434392"/>
                    <a:pt x="4230763" y="1437815"/>
                  </a:cubicBezTo>
                  <a:cubicBezTo>
                    <a:pt x="4233044" y="1441238"/>
                    <a:pt x="4237038" y="1443948"/>
                    <a:pt x="4242744" y="1445945"/>
                  </a:cubicBezTo>
                  <a:cubicBezTo>
                    <a:pt x="4248448" y="1447941"/>
                    <a:pt x="4256007" y="1449653"/>
                    <a:pt x="4265421" y="1451079"/>
                  </a:cubicBezTo>
                  <a:cubicBezTo>
                    <a:pt x="4274834" y="1452506"/>
                    <a:pt x="4286673" y="1453219"/>
                    <a:pt x="4300935" y="1453219"/>
                  </a:cubicBezTo>
                  <a:cubicBezTo>
                    <a:pt x="4315197" y="1453219"/>
                    <a:pt x="4327036" y="1452506"/>
                    <a:pt x="4336449" y="1451079"/>
                  </a:cubicBezTo>
                  <a:cubicBezTo>
                    <a:pt x="4345862" y="1449653"/>
                    <a:pt x="4353279" y="1447941"/>
                    <a:pt x="4358699" y="1445945"/>
                  </a:cubicBezTo>
                  <a:cubicBezTo>
                    <a:pt x="4364119" y="1443948"/>
                    <a:pt x="4368113" y="1441238"/>
                    <a:pt x="4370679" y="1437815"/>
                  </a:cubicBezTo>
                  <a:cubicBezTo>
                    <a:pt x="4373247" y="1434392"/>
                    <a:pt x="4374531" y="1430398"/>
                    <a:pt x="4374531" y="1425834"/>
                  </a:cubicBezTo>
                  <a:lnTo>
                    <a:pt x="4374531" y="954310"/>
                  </a:lnTo>
                  <a:lnTo>
                    <a:pt x="4472943" y="954310"/>
                  </a:lnTo>
                  <a:cubicBezTo>
                    <a:pt x="4506603" y="954310"/>
                    <a:pt x="4535414" y="959302"/>
                    <a:pt x="4559375" y="969286"/>
                  </a:cubicBezTo>
                  <a:cubicBezTo>
                    <a:pt x="4583337" y="979269"/>
                    <a:pt x="4604160" y="993247"/>
                    <a:pt x="4621846" y="1011218"/>
                  </a:cubicBezTo>
                  <a:cubicBezTo>
                    <a:pt x="4639531" y="1029189"/>
                    <a:pt x="4654792" y="1050583"/>
                    <a:pt x="4667629" y="1075400"/>
                  </a:cubicBezTo>
                  <a:cubicBezTo>
                    <a:pt x="4680465" y="1100217"/>
                    <a:pt x="4692874" y="1127459"/>
                    <a:pt x="4704854" y="1157125"/>
                  </a:cubicBezTo>
                  <a:lnTo>
                    <a:pt x="4806691" y="1418133"/>
                  </a:lnTo>
                  <a:cubicBezTo>
                    <a:pt x="4808972" y="1424979"/>
                    <a:pt x="4811683" y="1430684"/>
                    <a:pt x="4814820" y="1435248"/>
                  </a:cubicBezTo>
                  <a:cubicBezTo>
                    <a:pt x="4817958" y="1439812"/>
                    <a:pt x="4822379" y="1443378"/>
                    <a:pt x="4828085" y="1445945"/>
                  </a:cubicBezTo>
                  <a:cubicBezTo>
                    <a:pt x="4833789" y="1448512"/>
                    <a:pt x="4841348" y="1450366"/>
                    <a:pt x="4850762" y="1451507"/>
                  </a:cubicBezTo>
                  <a:cubicBezTo>
                    <a:pt x="4860175" y="1452648"/>
                    <a:pt x="4872298" y="1453219"/>
                    <a:pt x="4887132" y="1453219"/>
                  </a:cubicBezTo>
                  <a:cubicBezTo>
                    <a:pt x="4904247" y="1453219"/>
                    <a:pt x="4917940" y="1452648"/>
                    <a:pt x="4928208" y="1451507"/>
                  </a:cubicBezTo>
                  <a:cubicBezTo>
                    <a:pt x="4938477" y="1450366"/>
                    <a:pt x="4946464" y="1448655"/>
                    <a:pt x="4952169" y="1446373"/>
                  </a:cubicBezTo>
                  <a:cubicBezTo>
                    <a:pt x="4957874" y="1444091"/>
                    <a:pt x="4961583" y="1441238"/>
                    <a:pt x="4963295" y="1437815"/>
                  </a:cubicBezTo>
                  <a:cubicBezTo>
                    <a:pt x="4965006" y="1434392"/>
                    <a:pt x="4965862" y="1430398"/>
                    <a:pt x="4965862" y="1425834"/>
                  </a:cubicBezTo>
                  <a:cubicBezTo>
                    <a:pt x="4965862" y="1421270"/>
                    <a:pt x="4964721" y="1414852"/>
                    <a:pt x="4962439" y="1406580"/>
                  </a:cubicBezTo>
                  <a:cubicBezTo>
                    <a:pt x="4960157" y="1398307"/>
                    <a:pt x="4955022" y="1383902"/>
                    <a:pt x="4947035" y="1363364"/>
                  </a:cubicBezTo>
                  <a:lnTo>
                    <a:pt x="4847767" y="1119472"/>
                  </a:lnTo>
                  <a:cubicBezTo>
                    <a:pt x="4836356" y="1091517"/>
                    <a:pt x="4824947" y="1066414"/>
                    <a:pt x="4813537" y="1044165"/>
                  </a:cubicBezTo>
                  <a:cubicBezTo>
                    <a:pt x="4802127" y="1021915"/>
                    <a:pt x="4790003" y="1002232"/>
                    <a:pt x="4777166" y="985117"/>
                  </a:cubicBezTo>
                  <a:cubicBezTo>
                    <a:pt x="4764330" y="968002"/>
                    <a:pt x="4750495" y="953311"/>
                    <a:pt x="4735662" y="941045"/>
                  </a:cubicBezTo>
                  <a:cubicBezTo>
                    <a:pt x="4720829" y="928780"/>
                    <a:pt x="4704284" y="918653"/>
                    <a:pt x="4686028" y="910666"/>
                  </a:cubicBezTo>
                  <a:cubicBezTo>
                    <a:pt x="4718547" y="899256"/>
                    <a:pt x="4747928" y="885278"/>
                    <a:pt x="4774172" y="868734"/>
                  </a:cubicBezTo>
                  <a:cubicBezTo>
                    <a:pt x="4800415" y="852189"/>
                    <a:pt x="4822950" y="832649"/>
                    <a:pt x="4841776" y="810114"/>
                  </a:cubicBezTo>
                  <a:cubicBezTo>
                    <a:pt x="4860604" y="787579"/>
                    <a:pt x="4875009" y="761621"/>
                    <a:pt x="4884993" y="732240"/>
                  </a:cubicBezTo>
                  <a:cubicBezTo>
                    <a:pt x="4894977" y="702858"/>
                    <a:pt x="4899969" y="669626"/>
                    <a:pt x="4899969" y="632543"/>
                  </a:cubicBezTo>
                  <a:cubicBezTo>
                    <a:pt x="4899969" y="594319"/>
                    <a:pt x="4894406" y="559376"/>
                    <a:pt x="4883281" y="527713"/>
                  </a:cubicBezTo>
                  <a:cubicBezTo>
                    <a:pt x="4872156" y="496049"/>
                    <a:pt x="4855469" y="467952"/>
                    <a:pt x="4833219" y="443420"/>
                  </a:cubicBezTo>
                  <a:cubicBezTo>
                    <a:pt x="4810969" y="418888"/>
                    <a:pt x="4783442" y="398635"/>
                    <a:pt x="4750638" y="382661"/>
                  </a:cubicBezTo>
                  <a:cubicBezTo>
                    <a:pt x="4717833" y="366687"/>
                    <a:pt x="4680037" y="354991"/>
                    <a:pt x="4637250" y="347575"/>
                  </a:cubicBezTo>
                  <a:cubicBezTo>
                    <a:pt x="4622417" y="345863"/>
                    <a:pt x="4605729" y="344294"/>
                    <a:pt x="4587187" y="342868"/>
                  </a:cubicBezTo>
                  <a:cubicBezTo>
                    <a:pt x="4568646" y="341442"/>
                    <a:pt x="4545397" y="340729"/>
                    <a:pt x="4517443" y="340729"/>
                  </a:cubicBezTo>
                  <a:close/>
                  <a:moveTo>
                    <a:pt x="8025210" y="335594"/>
                  </a:moveTo>
                  <a:cubicBezTo>
                    <a:pt x="8011518" y="335594"/>
                    <a:pt x="7999822" y="336307"/>
                    <a:pt x="7990123" y="337733"/>
                  </a:cubicBezTo>
                  <a:cubicBezTo>
                    <a:pt x="7980425" y="339160"/>
                    <a:pt x="7972723" y="340871"/>
                    <a:pt x="7967018" y="342868"/>
                  </a:cubicBezTo>
                  <a:cubicBezTo>
                    <a:pt x="7961313" y="344865"/>
                    <a:pt x="7957319" y="347575"/>
                    <a:pt x="7955037" y="350998"/>
                  </a:cubicBezTo>
                  <a:cubicBezTo>
                    <a:pt x="7952755" y="354421"/>
                    <a:pt x="7951614" y="358414"/>
                    <a:pt x="7951614" y="362978"/>
                  </a:cubicBezTo>
                  <a:lnTo>
                    <a:pt x="7951614" y="1388181"/>
                  </a:lnTo>
                  <a:cubicBezTo>
                    <a:pt x="7951614" y="1410431"/>
                    <a:pt x="7957462" y="1425977"/>
                    <a:pt x="7969157" y="1434820"/>
                  </a:cubicBezTo>
                  <a:cubicBezTo>
                    <a:pt x="7980853" y="1443663"/>
                    <a:pt x="7993261" y="1448084"/>
                    <a:pt x="8006383" y="1448084"/>
                  </a:cubicBezTo>
                  <a:lnTo>
                    <a:pt x="8495878" y="1448084"/>
                  </a:lnTo>
                  <a:cubicBezTo>
                    <a:pt x="8501013" y="1448084"/>
                    <a:pt x="8505434" y="1446801"/>
                    <a:pt x="8509143" y="1444233"/>
                  </a:cubicBezTo>
                  <a:cubicBezTo>
                    <a:pt x="8512852" y="1441666"/>
                    <a:pt x="8515989" y="1437672"/>
                    <a:pt x="8518556" y="1432253"/>
                  </a:cubicBezTo>
                  <a:cubicBezTo>
                    <a:pt x="8521124" y="1426833"/>
                    <a:pt x="8522978" y="1420272"/>
                    <a:pt x="8524118" y="1412570"/>
                  </a:cubicBezTo>
                  <a:cubicBezTo>
                    <a:pt x="8525260" y="1404868"/>
                    <a:pt x="8525830" y="1395312"/>
                    <a:pt x="8525830" y="1383902"/>
                  </a:cubicBezTo>
                  <a:cubicBezTo>
                    <a:pt x="8525830" y="1372492"/>
                    <a:pt x="8525260" y="1362793"/>
                    <a:pt x="8524118" y="1354806"/>
                  </a:cubicBezTo>
                  <a:cubicBezTo>
                    <a:pt x="8522978" y="1346819"/>
                    <a:pt x="8521124" y="1340401"/>
                    <a:pt x="8518556" y="1335552"/>
                  </a:cubicBezTo>
                  <a:cubicBezTo>
                    <a:pt x="8515989" y="1330702"/>
                    <a:pt x="8512852" y="1326994"/>
                    <a:pt x="8509143" y="1324427"/>
                  </a:cubicBezTo>
                  <a:cubicBezTo>
                    <a:pt x="8505434" y="1321859"/>
                    <a:pt x="8501013" y="1320576"/>
                    <a:pt x="8495878" y="1320576"/>
                  </a:cubicBezTo>
                  <a:lnTo>
                    <a:pt x="8098805" y="1320576"/>
                  </a:lnTo>
                  <a:lnTo>
                    <a:pt x="8098805" y="362978"/>
                  </a:lnTo>
                  <a:cubicBezTo>
                    <a:pt x="8098805" y="358414"/>
                    <a:pt x="8097664" y="354421"/>
                    <a:pt x="8095382" y="350998"/>
                  </a:cubicBezTo>
                  <a:cubicBezTo>
                    <a:pt x="8093100" y="347575"/>
                    <a:pt x="8089106" y="344865"/>
                    <a:pt x="8083402" y="342868"/>
                  </a:cubicBezTo>
                  <a:cubicBezTo>
                    <a:pt x="8077697" y="340871"/>
                    <a:pt x="8070137" y="339160"/>
                    <a:pt x="8060724" y="337733"/>
                  </a:cubicBezTo>
                  <a:cubicBezTo>
                    <a:pt x="8051310" y="336307"/>
                    <a:pt x="8039472" y="335594"/>
                    <a:pt x="8025210" y="335594"/>
                  </a:cubicBezTo>
                  <a:close/>
                  <a:moveTo>
                    <a:pt x="6899548" y="335594"/>
                  </a:moveTo>
                  <a:cubicBezTo>
                    <a:pt x="6884715" y="335594"/>
                    <a:pt x="6872734" y="336307"/>
                    <a:pt x="6863606" y="337733"/>
                  </a:cubicBezTo>
                  <a:cubicBezTo>
                    <a:pt x="6854479" y="339160"/>
                    <a:pt x="6847062" y="340871"/>
                    <a:pt x="6841356" y="342868"/>
                  </a:cubicBezTo>
                  <a:cubicBezTo>
                    <a:pt x="6835652" y="344865"/>
                    <a:pt x="6831659" y="347575"/>
                    <a:pt x="6829376" y="350998"/>
                  </a:cubicBezTo>
                  <a:cubicBezTo>
                    <a:pt x="6827095" y="354421"/>
                    <a:pt x="6825953" y="358414"/>
                    <a:pt x="6825953" y="362978"/>
                  </a:cubicBezTo>
                  <a:lnTo>
                    <a:pt x="6825953" y="1050155"/>
                  </a:lnTo>
                  <a:cubicBezTo>
                    <a:pt x="6825953" y="1118045"/>
                    <a:pt x="6835651" y="1177949"/>
                    <a:pt x="6855049" y="1229865"/>
                  </a:cubicBezTo>
                  <a:cubicBezTo>
                    <a:pt x="6874446" y="1281781"/>
                    <a:pt x="6902115" y="1324997"/>
                    <a:pt x="6938057" y="1359513"/>
                  </a:cubicBezTo>
                  <a:cubicBezTo>
                    <a:pt x="6973999" y="1394029"/>
                    <a:pt x="7017073" y="1420129"/>
                    <a:pt x="7067277" y="1437815"/>
                  </a:cubicBezTo>
                  <a:cubicBezTo>
                    <a:pt x="7117482" y="1455501"/>
                    <a:pt x="7173107" y="1464344"/>
                    <a:pt x="7234152" y="1464344"/>
                  </a:cubicBezTo>
                  <a:cubicBezTo>
                    <a:pt x="7300901" y="1464344"/>
                    <a:pt x="7360519" y="1454930"/>
                    <a:pt x="7413005" y="1436104"/>
                  </a:cubicBezTo>
                  <a:cubicBezTo>
                    <a:pt x="7465492" y="1417277"/>
                    <a:pt x="7509991" y="1389607"/>
                    <a:pt x="7546504" y="1353095"/>
                  </a:cubicBezTo>
                  <a:cubicBezTo>
                    <a:pt x="7583017" y="1316582"/>
                    <a:pt x="7611114" y="1271940"/>
                    <a:pt x="7630797" y="1219168"/>
                  </a:cubicBezTo>
                  <a:cubicBezTo>
                    <a:pt x="7650479" y="1166396"/>
                    <a:pt x="7660321" y="1106350"/>
                    <a:pt x="7660321" y="1039030"/>
                  </a:cubicBezTo>
                  <a:lnTo>
                    <a:pt x="7660321" y="362978"/>
                  </a:lnTo>
                  <a:cubicBezTo>
                    <a:pt x="7660321" y="358414"/>
                    <a:pt x="7659037" y="354421"/>
                    <a:pt x="7656470" y="350998"/>
                  </a:cubicBezTo>
                  <a:cubicBezTo>
                    <a:pt x="7653902" y="347575"/>
                    <a:pt x="7649908" y="344865"/>
                    <a:pt x="7644489" y="342868"/>
                  </a:cubicBezTo>
                  <a:cubicBezTo>
                    <a:pt x="7639069" y="340871"/>
                    <a:pt x="7631653" y="339160"/>
                    <a:pt x="7622239" y="337733"/>
                  </a:cubicBezTo>
                  <a:cubicBezTo>
                    <a:pt x="7612826" y="336307"/>
                    <a:pt x="7601273" y="335594"/>
                    <a:pt x="7587581" y="335594"/>
                  </a:cubicBezTo>
                  <a:cubicBezTo>
                    <a:pt x="7573318" y="335594"/>
                    <a:pt x="7561480" y="336307"/>
                    <a:pt x="7552066" y="337733"/>
                  </a:cubicBezTo>
                  <a:cubicBezTo>
                    <a:pt x="7542653" y="339160"/>
                    <a:pt x="7535094" y="340871"/>
                    <a:pt x="7529389" y="342868"/>
                  </a:cubicBezTo>
                  <a:cubicBezTo>
                    <a:pt x="7523684" y="344865"/>
                    <a:pt x="7519690" y="347575"/>
                    <a:pt x="7517408" y="350998"/>
                  </a:cubicBezTo>
                  <a:cubicBezTo>
                    <a:pt x="7515126" y="354421"/>
                    <a:pt x="7513985" y="358414"/>
                    <a:pt x="7513985" y="362978"/>
                  </a:cubicBezTo>
                  <a:lnTo>
                    <a:pt x="7513985" y="1039886"/>
                  </a:lnTo>
                  <a:cubicBezTo>
                    <a:pt x="7513985" y="1089520"/>
                    <a:pt x="7507852" y="1132879"/>
                    <a:pt x="7495586" y="1169962"/>
                  </a:cubicBezTo>
                  <a:cubicBezTo>
                    <a:pt x="7483320" y="1207045"/>
                    <a:pt x="7465635" y="1238137"/>
                    <a:pt x="7442529" y="1263240"/>
                  </a:cubicBezTo>
                  <a:cubicBezTo>
                    <a:pt x="7419423" y="1288342"/>
                    <a:pt x="7391183" y="1307169"/>
                    <a:pt x="7357809" y="1319720"/>
                  </a:cubicBezTo>
                  <a:cubicBezTo>
                    <a:pt x="7324434" y="1332271"/>
                    <a:pt x="7286353" y="1338547"/>
                    <a:pt x="7243564" y="1338547"/>
                  </a:cubicBezTo>
                  <a:cubicBezTo>
                    <a:pt x="7201918" y="1338547"/>
                    <a:pt x="7164406" y="1332129"/>
                    <a:pt x="7131032" y="1319292"/>
                  </a:cubicBezTo>
                  <a:cubicBezTo>
                    <a:pt x="7097657" y="1306456"/>
                    <a:pt x="7069132" y="1287344"/>
                    <a:pt x="7045456" y="1261956"/>
                  </a:cubicBezTo>
                  <a:cubicBezTo>
                    <a:pt x="7021780" y="1236568"/>
                    <a:pt x="7003666" y="1204763"/>
                    <a:pt x="6991115" y="1166539"/>
                  </a:cubicBezTo>
                  <a:cubicBezTo>
                    <a:pt x="6978564" y="1128315"/>
                    <a:pt x="6972288" y="1083530"/>
                    <a:pt x="6972288" y="1032184"/>
                  </a:cubicBezTo>
                  <a:lnTo>
                    <a:pt x="6972288" y="362978"/>
                  </a:lnTo>
                  <a:cubicBezTo>
                    <a:pt x="6972288" y="358414"/>
                    <a:pt x="6971147" y="354421"/>
                    <a:pt x="6968866" y="350998"/>
                  </a:cubicBezTo>
                  <a:cubicBezTo>
                    <a:pt x="6966583" y="347575"/>
                    <a:pt x="6962732" y="344865"/>
                    <a:pt x="6957313" y="342868"/>
                  </a:cubicBezTo>
                  <a:cubicBezTo>
                    <a:pt x="6951893" y="340871"/>
                    <a:pt x="6944333" y="339160"/>
                    <a:pt x="6934634" y="337733"/>
                  </a:cubicBezTo>
                  <a:cubicBezTo>
                    <a:pt x="6924936" y="336307"/>
                    <a:pt x="6913240" y="335594"/>
                    <a:pt x="6899548" y="335594"/>
                  </a:cubicBezTo>
                  <a:close/>
                  <a:moveTo>
                    <a:pt x="9686206" y="324469"/>
                  </a:moveTo>
                  <a:cubicBezTo>
                    <a:pt x="9638283" y="324469"/>
                    <a:pt x="9593641" y="330887"/>
                    <a:pt x="9552279" y="343724"/>
                  </a:cubicBezTo>
                  <a:cubicBezTo>
                    <a:pt x="9510917" y="356560"/>
                    <a:pt x="9475260" y="375244"/>
                    <a:pt x="9445308" y="399776"/>
                  </a:cubicBezTo>
                  <a:cubicBezTo>
                    <a:pt x="9415357" y="424308"/>
                    <a:pt x="9391966" y="454687"/>
                    <a:pt x="9375136" y="490915"/>
                  </a:cubicBezTo>
                  <a:cubicBezTo>
                    <a:pt x="9358306" y="527142"/>
                    <a:pt x="9349891" y="568361"/>
                    <a:pt x="9349891" y="614572"/>
                  </a:cubicBezTo>
                  <a:cubicBezTo>
                    <a:pt x="9349891" y="659642"/>
                    <a:pt x="9357165" y="698294"/>
                    <a:pt x="9371713" y="730528"/>
                  </a:cubicBezTo>
                  <a:cubicBezTo>
                    <a:pt x="9386261" y="762762"/>
                    <a:pt x="9405230" y="790859"/>
                    <a:pt x="9428622" y="814821"/>
                  </a:cubicBezTo>
                  <a:cubicBezTo>
                    <a:pt x="9452012" y="838782"/>
                    <a:pt x="9478541" y="859605"/>
                    <a:pt x="9508207" y="877291"/>
                  </a:cubicBezTo>
                  <a:cubicBezTo>
                    <a:pt x="9537874" y="894977"/>
                    <a:pt x="9568396" y="911094"/>
                    <a:pt x="9599774" y="925642"/>
                  </a:cubicBezTo>
                  <a:cubicBezTo>
                    <a:pt x="9631152" y="940190"/>
                    <a:pt x="9661816" y="954452"/>
                    <a:pt x="9691768" y="968430"/>
                  </a:cubicBezTo>
                  <a:cubicBezTo>
                    <a:pt x="9721720" y="982407"/>
                    <a:pt x="9748390" y="997811"/>
                    <a:pt x="9771782" y="1014641"/>
                  </a:cubicBezTo>
                  <a:cubicBezTo>
                    <a:pt x="9795173" y="1031471"/>
                    <a:pt x="9814000" y="1051011"/>
                    <a:pt x="9828262" y="1073261"/>
                  </a:cubicBezTo>
                  <a:cubicBezTo>
                    <a:pt x="9842524" y="1095510"/>
                    <a:pt x="9849656" y="1122324"/>
                    <a:pt x="9849656" y="1153702"/>
                  </a:cubicBezTo>
                  <a:cubicBezTo>
                    <a:pt x="9849656" y="1182798"/>
                    <a:pt x="9844522" y="1208756"/>
                    <a:pt x="9834252" y="1231577"/>
                  </a:cubicBezTo>
                  <a:cubicBezTo>
                    <a:pt x="9823983" y="1254397"/>
                    <a:pt x="9809293" y="1273651"/>
                    <a:pt x="9790180" y="1289340"/>
                  </a:cubicBezTo>
                  <a:cubicBezTo>
                    <a:pt x="9771068" y="1305029"/>
                    <a:pt x="9748248" y="1317153"/>
                    <a:pt x="9721720" y="1325710"/>
                  </a:cubicBezTo>
                  <a:cubicBezTo>
                    <a:pt x="9695191" y="1334268"/>
                    <a:pt x="9665952" y="1338547"/>
                    <a:pt x="9634004" y="1338547"/>
                  </a:cubicBezTo>
                  <a:cubicBezTo>
                    <a:pt x="9591786" y="1338547"/>
                    <a:pt x="9554560" y="1333555"/>
                    <a:pt x="9522327" y="1323571"/>
                  </a:cubicBezTo>
                  <a:cubicBezTo>
                    <a:pt x="9490094" y="1313587"/>
                    <a:pt x="9462566" y="1302890"/>
                    <a:pt x="9439746" y="1291480"/>
                  </a:cubicBezTo>
                  <a:cubicBezTo>
                    <a:pt x="9416926" y="1280070"/>
                    <a:pt x="9398242" y="1269515"/>
                    <a:pt x="9383694" y="1259817"/>
                  </a:cubicBezTo>
                  <a:cubicBezTo>
                    <a:pt x="9369146" y="1250118"/>
                    <a:pt x="9357878" y="1245269"/>
                    <a:pt x="9349891" y="1245269"/>
                  </a:cubicBezTo>
                  <a:cubicBezTo>
                    <a:pt x="9345327" y="1245269"/>
                    <a:pt x="9341334" y="1246267"/>
                    <a:pt x="9337910" y="1248264"/>
                  </a:cubicBezTo>
                  <a:cubicBezTo>
                    <a:pt x="9334488" y="1250261"/>
                    <a:pt x="9331635" y="1253826"/>
                    <a:pt x="9329353" y="1258961"/>
                  </a:cubicBezTo>
                  <a:cubicBezTo>
                    <a:pt x="9327071" y="1264095"/>
                    <a:pt x="9325360" y="1270799"/>
                    <a:pt x="9324218" y="1279071"/>
                  </a:cubicBezTo>
                  <a:cubicBezTo>
                    <a:pt x="9323077" y="1287344"/>
                    <a:pt x="9322507" y="1297755"/>
                    <a:pt x="9322507" y="1310307"/>
                  </a:cubicBezTo>
                  <a:cubicBezTo>
                    <a:pt x="9322507" y="1327992"/>
                    <a:pt x="9324076" y="1342112"/>
                    <a:pt x="9327214" y="1352667"/>
                  </a:cubicBezTo>
                  <a:cubicBezTo>
                    <a:pt x="9330351" y="1363221"/>
                    <a:pt x="9335201" y="1371921"/>
                    <a:pt x="9341762" y="1378768"/>
                  </a:cubicBezTo>
                  <a:cubicBezTo>
                    <a:pt x="9348322" y="1385614"/>
                    <a:pt x="9360018" y="1393886"/>
                    <a:pt x="9376848" y="1403585"/>
                  </a:cubicBezTo>
                  <a:cubicBezTo>
                    <a:pt x="9393678" y="1413283"/>
                    <a:pt x="9414501" y="1422697"/>
                    <a:pt x="9439318" y="1431825"/>
                  </a:cubicBezTo>
                  <a:cubicBezTo>
                    <a:pt x="9464136" y="1440953"/>
                    <a:pt x="9492376" y="1448655"/>
                    <a:pt x="9524038" y="1454930"/>
                  </a:cubicBezTo>
                  <a:cubicBezTo>
                    <a:pt x="9555702" y="1461206"/>
                    <a:pt x="9590075" y="1464344"/>
                    <a:pt x="9627158" y="1464344"/>
                  </a:cubicBezTo>
                  <a:cubicBezTo>
                    <a:pt x="9680215" y="1464344"/>
                    <a:pt x="9729707" y="1457212"/>
                    <a:pt x="9775632" y="1442950"/>
                  </a:cubicBezTo>
                  <a:cubicBezTo>
                    <a:pt x="9821558" y="1428687"/>
                    <a:pt x="9861494" y="1407436"/>
                    <a:pt x="9895440" y="1379195"/>
                  </a:cubicBezTo>
                  <a:cubicBezTo>
                    <a:pt x="9929384" y="1350955"/>
                    <a:pt x="9955913" y="1316582"/>
                    <a:pt x="9975025" y="1276076"/>
                  </a:cubicBezTo>
                  <a:cubicBezTo>
                    <a:pt x="9994138" y="1235570"/>
                    <a:pt x="10003693" y="1189359"/>
                    <a:pt x="10003693" y="1137443"/>
                  </a:cubicBezTo>
                  <a:cubicBezTo>
                    <a:pt x="10003693" y="1093514"/>
                    <a:pt x="9996419" y="1055432"/>
                    <a:pt x="9981872" y="1023199"/>
                  </a:cubicBezTo>
                  <a:cubicBezTo>
                    <a:pt x="9967324" y="990965"/>
                    <a:pt x="9948211" y="963010"/>
                    <a:pt x="9924535" y="939334"/>
                  </a:cubicBezTo>
                  <a:cubicBezTo>
                    <a:pt x="9900860" y="915658"/>
                    <a:pt x="9873903" y="895119"/>
                    <a:pt x="9843666" y="877719"/>
                  </a:cubicBezTo>
                  <a:cubicBezTo>
                    <a:pt x="9813428" y="860319"/>
                    <a:pt x="9782621" y="844344"/>
                    <a:pt x="9751244" y="829796"/>
                  </a:cubicBezTo>
                  <a:cubicBezTo>
                    <a:pt x="9719866" y="815248"/>
                    <a:pt x="9689058" y="800843"/>
                    <a:pt x="9658821" y="786580"/>
                  </a:cubicBezTo>
                  <a:cubicBezTo>
                    <a:pt x="9628584" y="772318"/>
                    <a:pt x="9601628" y="756629"/>
                    <a:pt x="9577952" y="739514"/>
                  </a:cubicBezTo>
                  <a:cubicBezTo>
                    <a:pt x="9554276" y="722398"/>
                    <a:pt x="9535306" y="702716"/>
                    <a:pt x="9521044" y="680466"/>
                  </a:cubicBezTo>
                  <a:cubicBezTo>
                    <a:pt x="9506781" y="658216"/>
                    <a:pt x="9499650" y="631688"/>
                    <a:pt x="9499650" y="600880"/>
                  </a:cubicBezTo>
                  <a:cubicBezTo>
                    <a:pt x="9499650" y="579771"/>
                    <a:pt x="9503358" y="559804"/>
                    <a:pt x="9510774" y="540977"/>
                  </a:cubicBezTo>
                  <a:cubicBezTo>
                    <a:pt x="9518191" y="522150"/>
                    <a:pt x="9529316" y="505891"/>
                    <a:pt x="9544149" y="492198"/>
                  </a:cubicBezTo>
                  <a:cubicBezTo>
                    <a:pt x="9558982" y="478506"/>
                    <a:pt x="9577810" y="467524"/>
                    <a:pt x="9600630" y="459252"/>
                  </a:cubicBezTo>
                  <a:cubicBezTo>
                    <a:pt x="9623450" y="450979"/>
                    <a:pt x="9650264" y="446843"/>
                    <a:pt x="9681071" y="446843"/>
                  </a:cubicBezTo>
                  <a:cubicBezTo>
                    <a:pt x="9714160" y="446843"/>
                    <a:pt x="9743970" y="450979"/>
                    <a:pt x="9770498" y="459252"/>
                  </a:cubicBezTo>
                  <a:cubicBezTo>
                    <a:pt x="9797026" y="467524"/>
                    <a:pt x="9819990" y="476652"/>
                    <a:pt x="9839387" y="486636"/>
                  </a:cubicBezTo>
                  <a:cubicBezTo>
                    <a:pt x="9858784" y="496620"/>
                    <a:pt x="9875186" y="505605"/>
                    <a:pt x="9888593" y="513592"/>
                  </a:cubicBezTo>
                  <a:cubicBezTo>
                    <a:pt x="9902000" y="521580"/>
                    <a:pt x="9911841" y="525573"/>
                    <a:pt x="9918117" y="525573"/>
                  </a:cubicBezTo>
                  <a:cubicBezTo>
                    <a:pt x="9922110" y="525573"/>
                    <a:pt x="9925676" y="524289"/>
                    <a:pt x="9928814" y="521722"/>
                  </a:cubicBezTo>
                  <a:cubicBezTo>
                    <a:pt x="9931952" y="519155"/>
                    <a:pt x="9934376" y="515161"/>
                    <a:pt x="9936088" y="509742"/>
                  </a:cubicBezTo>
                  <a:cubicBezTo>
                    <a:pt x="9937800" y="504322"/>
                    <a:pt x="9939083" y="497618"/>
                    <a:pt x="9939939" y="489631"/>
                  </a:cubicBezTo>
                  <a:cubicBezTo>
                    <a:pt x="9940794" y="481644"/>
                    <a:pt x="9941222" y="472516"/>
                    <a:pt x="9941222" y="462247"/>
                  </a:cubicBezTo>
                  <a:cubicBezTo>
                    <a:pt x="9941222" y="451407"/>
                    <a:pt x="9940937" y="442564"/>
                    <a:pt x="9940367" y="435718"/>
                  </a:cubicBezTo>
                  <a:cubicBezTo>
                    <a:pt x="9939796" y="428872"/>
                    <a:pt x="9938940" y="423024"/>
                    <a:pt x="9937800" y="418175"/>
                  </a:cubicBezTo>
                  <a:cubicBezTo>
                    <a:pt x="9936658" y="413326"/>
                    <a:pt x="9935232" y="409332"/>
                    <a:pt x="9933520" y="406194"/>
                  </a:cubicBezTo>
                  <a:cubicBezTo>
                    <a:pt x="9931809" y="403057"/>
                    <a:pt x="9928244" y="398778"/>
                    <a:pt x="9922824" y="393358"/>
                  </a:cubicBezTo>
                  <a:cubicBezTo>
                    <a:pt x="9917404" y="387938"/>
                    <a:pt x="9906136" y="380807"/>
                    <a:pt x="9889021" y="371964"/>
                  </a:cubicBezTo>
                  <a:cubicBezTo>
                    <a:pt x="9871906" y="363121"/>
                    <a:pt x="9852366" y="355134"/>
                    <a:pt x="9830402" y="348003"/>
                  </a:cubicBezTo>
                  <a:cubicBezTo>
                    <a:pt x="9808437" y="340871"/>
                    <a:pt x="9785046" y="335166"/>
                    <a:pt x="9760229" y="330887"/>
                  </a:cubicBezTo>
                  <a:cubicBezTo>
                    <a:pt x="9735412" y="326608"/>
                    <a:pt x="9710737" y="324469"/>
                    <a:pt x="9686206" y="324469"/>
                  </a:cubicBezTo>
                  <a:close/>
                  <a:moveTo>
                    <a:pt x="6295307" y="324469"/>
                  </a:moveTo>
                  <a:cubicBezTo>
                    <a:pt x="6247383" y="324469"/>
                    <a:pt x="6202741" y="330887"/>
                    <a:pt x="6161380" y="343724"/>
                  </a:cubicBezTo>
                  <a:cubicBezTo>
                    <a:pt x="6120018" y="356560"/>
                    <a:pt x="6084361" y="375244"/>
                    <a:pt x="6054409" y="399776"/>
                  </a:cubicBezTo>
                  <a:cubicBezTo>
                    <a:pt x="6024458" y="424308"/>
                    <a:pt x="6001067" y="454687"/>
                    <a:pt x="5984237" y="490915"/>
                  </a:cubicBezTo>
                  <a:cubicBezTo>
                    <a:pt x="5967407" y="527142"/>
                    <a:pt x="5958992" y="568361"/>
                    <a:pt x="5958992" y="614572"/>
                  </a:cubicBezTo>
                  <a:cubicBezTo>
                    <a:pt x="5958992" y="659642"/>
                    <a:pt x="5966266" y="698294"/>
                    <a:pt x="5980814" y="730528"/>
                  </a:cubicBezTo>
                  <a:cubicBezTo>
                    <a:pt x="5995362" y="762762"/>
                    <a:pt x="6014331" y="790859"/>
                    <a:pt x="6037723" y="814821"/>
                  </a:cubicBezTo>
                  <a:cubicBezTo>
                    <a:pt x="6061113" y="838782"/>
                    <a:pt x="6087641" y="859605"/>
                    <a:pt x="6117308" y="877291"/>
                  </a:cubicBezTo>
                  <a:cubicBezTo>
                    <a:pt x="6146975" y="894977"/>
                    <a:pt x="6177496" y="911094"/>
                    <a:pt x="6208875" y="925642"/>
                  </a:cubicBezTo>
                  <a:cubicBezTo>
                    <a:pt x="6240252" y="940190"/>
                    <a:pt x="6270918" y="954452"/>
                    <a:pt x="6300868" y="968430"/>
                  </a:cubicBezTo>
                  <a:cubicBezTo>
                    <a:pt x="6330820" y="982407"/>
                    <a:pt x="6357491" y="997811"/>
                    <a:pt x="6380882" y="1014641"/>
                  </a:cubicBezTo>
                  <a:cubicBezTo>
                    <a:pt x="6404273" y="1031471"/>
                    <a:pt x="6423100" y="1051011"/>
                    <a:pt x="6437362" y="1073261"/>
                  </a:cubicBezTo>
                  <a:cubicBezTo>
                    <a:pt x="6451626" y="1095510"/>
                    <a:pt x="6458756" y="1122324"/>
                    <a:pt x="6458756" y="1153702"/>
                  </a:cubicBezTo>
                  <a:cubicBezTo>
                    <a:pt x="6458756" y="1182798"/>
                    <a:pt x="6453623" y="1208756"/>
                    <a:pt x="6443353" y="1231577"/>
                  </a:cubicBezTo>
                  <a:cubicBezTo>
                    <a:pt x="6433084" y="1254397"/>
                    <a:pt x="6418393" y="1273651"/>
                    <a:pt x="6399281" y="1289340"/>
                  </a:cubicBezTo>
                  <a:cubicBezTo>
                    <a:pt x="6380170" y="1305029"/>
                    <a:pt x="6357350" y="1317153"/>
                    <a:pt x="6330820" y="1325710"/>
                  </a:cubicBezTo>
                  <a:cubicBezTo>
                    <a:pt x="6304292" y="1334268"/>
                    <a:pt x="6275053" y="1338547"/>
                    <a:pt x="6243105" y="1338547"/>
                  </a:cubicBezTo>
                  <a:cubicBezTo>
                    <a:pt x="6200888" y="1338547"/>
                    <a:pt x="6163661" y="1333555"/>
                    <a:pt x="6131428" y="1323571"/>
                  </a:cubicBezTo>
                  <a:cubicBezTo>
                    <a:pt x="6099194" y="1313587"/>
                    <a:pt x="6071667" y="1302890"/>
                    <a:pt x="6048847" y="1291480"/>
                  </a:cubicBezTo>
                  <a:cubicBezTo>
                    <a:pt x="6026027" y="1280070"/>
                    <a:pt x="6007342" y="1269515"/>
                    <a:pt x="5992794" y="1259817"/>
                  </a:cubicBezTo>
                  <a:cubicBezTo>
                    <a:pt x="5978246" y="1250118"/>
                    <a:pt x="5966979" y="1245269"/>
                    <a:pt x="5958992" y="1245269"/>
                  </a:cubicBezTo>
                  <a:cubicBezTo>
                    <a:pt x="5954428" y="1245269"/>
                    <a:pt x="5950434" y="1246267"/>
                    <a:pt x="5947011" y="1248264"/>
                  </a:cubicBezTo>
                  <a:cubicBezTo>
                    <a:pt x="5943588" y="1250261"/>
                    <a:pt x="5940736" y="1253826"/>
                    <a:pt x="5938453" y="1258961"/>
                  </a:cubicBezTo>
                  <a:cubicBezTo>
                    <a:pt x="5936172" y="1264095"/>
                    <a:pt x="5934460" y="1270799"/>
                    <a:pt x="5933320" y="1279071"/>
                  </a:cubicBezTo>
                  <a:cubicBezTo>
                    <a:pt x="5932178" y="1287344"/>
                    <a:pt x="5931608" y="1297755"/>
                    <a:pt x="5931608" y="1310307"/>
                  </a:cubicBezTo>
                  <a:cubicBezTo>
                    <a:pt x="5931608" y="1327992"/>
                    <a:pt x="5933177" y="1342112"/>
                    <a:pt x="5936315" y="1352667"/>
                  </a:cubicBezTo>
                  <a:cubicBezTo>
                    <a:pt x="5939452" y="1363221"/>
                    <a:pt x="5944301" y="1371921"/>
                    <a:pt x="5950862" y="1378768"/>
                  </a:cubicBezTo>
                  <a:cubicBezTo>
                    <a:pt x="5957423" y="1385614"/>
                    <a:pt x="5969119" y="1393886"/>
                    <a:pt x="5985948" y="1403585"/>
                  </a:cubicBezTo>
                  <a:cubicBezTo>
                    <a:pt x="6002778" y="1413283"/>
                    <a:pt x="6023602" y="1422697"/>
                    <a:pt x="6048419" y="1431825"/>
                  </a:cubicBezTo>
                  <a:cubicBezTo>
                    <a:pt x="6073236" y="1440953"/>
                    <a:pt x="6101477" y="1448655"/>
                    <a:pt x="6133139" y="1454930"/>
                  </a:cubicBezTo>
                  <a:cubicBezTo>
                    <a:pt x="6164803" y="1461206"/>
                    <a:pt x="6199176" y="1464344"/>
                    <a:pt x="6236259" y="1464344"/>
                  </a:cubicBezTo>
                  <a:cubicBezTo>
                    <a:pt x="6289317" y="1464344"/>
                    <a:pt x="6338807" y="1457212"/>
                    <a:pt x="6384734" y="1442950"/>
                  </a:cubicBezTo>
                  <a:cubicBezTo>
                    <a:pt x="6430660" y="1428687"/>
                    <a:pt x="6470594" y="1407436"/>
                    <a:pt x="6504540" y="1379195"/>
                  </a:cubicBezTo>
                  <a:cubicBezTo>
                    <a:pt x="6538486" y="1350955"/>
                    <a:pt x="6565014" y="1316582"/>
                    <a:pt x="6584126" y="1276076"/>
                  </a:cubicBezTo>
                  <a:cubicBezTo>
                    <a:pt x="6603238" y="1235570"/>
                    <a:pt x="6612794" y="1189359"/>
                    <a:pt x="6612794" y="1137443"/>
                  </a:cubicBezTo>
                  <a:cubicBezTo>
                    <a:pt x="6612794" y="1093514"/>
                    <a:pt x="6605520" y="1055432"/>
                    <a:pt x="6590972" y="1023199"/>
                  </a:cubicBezTo>
                  <a:cubicBezTo>
                    <a:pt x="6576424" y="990965"/>
                    <a:pt x="6557312" y="963010"/>
                    <a:pt x="6533636" y="939334"/>
                  </a:cubicBezTo>
                  <a:cubicBezTo>
                    <a:pt x="6509960" y="915658"/>
                    <a:pt x="6483004" y="895119"/>
                    <a:pt x="6452766" y="877719"/>
                  </a:cubicBezTo>
                  <a:cubicBezTo>
                    <a:pt x="6422530" y="860319"/>
                    <a:pt x="6391723" y="844344"/>
                    <a:pt x="6360344" y="829796"/>
                  </a:cubicBezTo>
                  <a:cubicBezTo>
                    <a:pt x="6328966" y="815248"/>
                    <a:pt x="6298159" y="800843"/>
                    <a:pt x="6267923" y="786580"/>
                  </a:cubicBezTo>
                  <a:cubicBezTo>
                    <a:pt x="6237685" y="772318"/>
                    <a:pt x="6210728" y="756629"/>
                    <a:pt x="6187052" y="739514"/>
                  </a:cubicBezTo>
                  <a:cubicBezTo>
                    <a:pt x="6163377" y="722398"/>
                    <a:pt x="6144407" y="702716"/>
                    <a:pt x="6130144" y="680466"/>
                  </a:cubicBezTo>
                  <a:cubicBezTo>
                    <a:pt x="6115882" y="658216"/>
                    <a:pt x="6108750" y="631688"/>
                    <a:pt x="6108750" y="600880"/>
                  </a:cubicBezTo>
                  <a:cubicBezTo>
                    <a:pt x="6108750" y="579771"/>
                    <a:pt x="6112459" y="559804"/>
                    <a:pt x="6119875" y="540977"/>
                  </a:cubicBezTo>
                  <a:cubicBezTo>
                    <a:pt x="6127292" y="522150"/>
                    <a:pt x="6138417" y="505891"/>
                    <a:pt x="6153250" y="492198"/>
                  </a:cubicBezTo>
                  <a:cubicBezTo>
                    <a:pt x="6168084" y="478506"/>
                    <a:pt x="6186909" y="467524"/>
                    <a:pt x="6209730" y="459252"/>
                  </a:cubicBezTo>
                  <a:cubicBezTo>
                    <a:pt x="6232550" y="450979"/>
                    <a:pt x="6259365" y="446843"/>
                    <a:pt x="6290172" y="446843"/>
                  </a:cubicBezTo>
                  <a:cubicBezTo>
                    <a:pt x="6323262" y="446843"/>
                    <a:pt x="6353070" y="450979"/>
                    <a:pt x="6379599" y="459252"/>
                  </a:cubicBezTo>
                  <a:cubicBezTo>
                    <a:pt x="6406128" y="467524"/>
                    <a:pt x="6429091" y="476652"/>
                    <a:pt x="6448488" y="486636"/>
                  </a:cubicBezTo>
                  <a:cubicBezTo>
                    <a:pt x="6467885" y="496620"/>
                    <a:pt x="6484287" y="505605"/>
                    <a:pt x="6497694" y="513592"/>
                  </a:cubicBezTo>
                  <a:cubicBezTo>
                    <a:pt x="6511101" y="521580"/>
                    <a:pt x="6520942" y="525573"/>
                    <a:pt x="6527217" y="525573"/>
                  </a:cubicBezTo>
                  <a:cubicBezTo>
                    <a:pt x="6531211" y="525573"/>
                    <a:pt x="6534777" y="524289"/>
                    <a:pt x="6537915" y="521722"/>
                  </a:cubicBezTo>
                  <a:cubicBezTo>
                    <a:pt x="6541052" y="519155"/>
                    <a:pt x="6543478" y="515161"/>
                    <a:pt x="6545188" y="509742"/>
                  </a:cubicBezTo>
                  <a:cubicBezTo>
                    <a:pt x="6546900" y="504322"/>
                    <a:pt x="6548184" y="497618"/>
                    <a:pt x="6549039" y="489631"/>
                  </a:cubicBezTo>
                  <a:cubicBezTo>
                    <a:pt x="6549896" y="481644"/>
                    <a:pt x="6550323" y="472516"/>
                    <a:pt x="6550323" y="462247"/>
                  </a:cubicBezTo>
                  <a:cubicBezTo>
                    <a:pt x="6550323" y="451407"/>
                    <a:pt x="6550039" y="442564"/>
                    <a:pt x="6549468" y="435718"/>
                  </a:cubicBezTo>
                  <a:cubicBezTo>
                    <a:pt x="6548897" y="428872"/>
                    <a:pt x="6548042" y="423024"/>
                    <a:pt x="6546900" y="418175"/>
                  </a:cubicBezTo>
                  <a:cubicBezTo>
                    <a:pt x="6545759" y="413326"/>
                    <a:pt x="6544333" y="409332"/>
                    <a:pt x="6542621" y="406194"/>
                  </a:cubicBezTo>
                  <a:cubicBezTo>
                    <a:pt x="6540910" y="403057"/>
                    <a:pt x="6537344" y="398778"/>
                    <a:pt x="6531925" y="393358"/>
                  </a:cubicBezTo>
                  <a:cubicBezTo>
                    <a:pt x="6526505" y="387938"/>
                    <a:pt x="6515237" y="380807"/>
                    <a:pt x="6498122" y="371964"/>
                  </a:cubicBezTo>
                  <a:cubicBezTo>
                    <a:pt x="6481007" y="363121"/>
                    <a:pt x="6461467" y="355134"/>
                    <a:pt x="6439502" y="348003"/>
                  </a:cubicBezTo>
                  <a:cubicBezTo>
                    <a:pt x="6417538" y="340871"/>
                    <a:pt x="6394147" y="335166"/>
                    <a:pt x="6369330" y="330887"/>
                  </a:cubicBezTo>
                  <a:cubicBezTo>
                    <a:pt x="6344512" y="326608"/>
                    <a:pt x="6319839" y="324469"/>
                    <a:pt x="6295307" y="324469"/>
                  </a:cubicBezTo>
                  <a:close/>
                  <a:moveTo>
                    <a:pt x="0" y="0"/>
                  </a:moveTo>
                  <a:lnTo>
                    <a:pt x="14630400" y="0"/>
                  </a:lnTo>
                  <a:lnTo>
                    <a:pt x="14630400" y="3669294"/>
                  </a:lnTo>
                  <a:lnTo>
                    <a:pt x="0" y="3669294"/>
                  </a:lnTo>
                  <a:close/>
                </a:path>
              </a:pathLst>
            </a:custGeom>
            <a:gradFill flip="none" rotWithShape="1">
              <a:gsLst>
                <a:gs pos="0">
                  <a:schemeClr val="tx1">
                    <a:alpha val="0"/>
                  </a:schemeClr>
                </a:gs>
                <a:gs pos="16000">
                  <a:schemeClr val="tx1">
                    <a:alpha val="8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369A4136-C1A9-5C3E-BDAA-5E2BF3346F40}"/>
                </a:ext>
              </a:extLst>
            </p:cNvPr>
            <p:cNvSpPr txBox="1"/>
            <p:nvPr/>
          </p:nvSpPr>
          <p:spPr>
            <a:xfrm>
              <a:off x="1469573" y="6394951"/>
              <a:ext cx="12025992" cy="1107996"/>
            </a:xfrm>
            <a:prstGeom prst="rect">
              <a:avLst/>
            </a:prstGeom>
            <a:noFill/>
          </p:spPr>
          <p:txBody>
            <a:bodyPr wrap="square" rtlCol="0">
              <a:spAutoFit/>
            </a:bodyPr>
            <a:lstStyle/>
            <a:p>
              <a:pPr algn="just"/>
              <a:r>
                <a:rPr lang="en-US" sz="2200" dirty="0">
                  <a:solidFill>
                    <a:schemeClr val="bg1"/>
                  </a:solidFill>
                </a:rPr>
                <a:t>Careful consideration to the unique characteristics of a given river and its ecosystem when designing RRRs for hydropeaking mitigation is important for sustainable hydropower management without increasing the operational cost of power systems.</a:t>
              </a:r>
            </a:p>
          </p:txBody>
        </p:sp>
      </p:grpSp>
      <p:pic>
        <p:nvPicPr>
          <p:cNvPr id="7" name="Image 2" descr="preencoded.png">
            <a:hlinkClick r:id="rId6"/>
            <a:extLst>
              <a:ext uri="{FF2B5EF4-FFF2-40B4-BE49-F238E27FC236}">
                <a16:creationId xmlns:a16="http://schemas.microsoft.com/office/drawing/2014/main" id="{523EE391-ACF6-045B-ED82-3AEC2C294F39}"/>
              </a:ext>
            </a:extLst>
          </p:cNvPr>
          <p:cNvPicPr>
            <a:picLocks noChangeAspect="1"/>
          </p:cNvPicPr>
          <p:nvPr/>
        </p:nvPicPr>
        <p:blipFill>
          <a:blip r:embed="rId7"/>
          <a:stretch>
            <a:fillRect/>
          </a:stretch>
        </p:blipFill>
        <p:spPr>
          <a:xfrm>
            <a:off x="13419438" y="7908302"/>
            <a:ext cx="1210957" cy="2892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9E4555B9-A22F-E0FB-32BB-D023BDD62111}"/>
              </a:ext>
            </a:extLst>
          </p:cNvPr>
          <p:cNvPicPr>
            <a:picLocks noChangeAspect="1"/>
          </p:cNvPicPr>
          <p:nvPr/>
        </p:nvPicPr>
        <p:blipFill>
          <a:blip r:embed="rId8"/>
          <a:stretch>
            <a:fillRect/>
          </a:stretch>
        </p:blipFill>
        <p:spPr>
          <a:xfrm>
            <a:off x="13160827" y="7057751"/>
            <a:ext cx="1389285" cy="850551"/>
          </a:xfrm>
          <a:prstGeom prst="rect">
            <a:avLst/>
          </a:prstGeom>
        </p:spPr>
      </p:pic>
    </p:spTree>
    <p:extLst>
      <p:ext uri="{BB962C8B-B14F-4D97-AF65-F5344CB8AC3E}">
        <p14:creationId xmlns:p14="http://schemas.microsoft.com/office/powerpoint/2010/main" val="24865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1" y="0"/>
            <a:ext cx="14630400" cy="8229600"/>
          </a:xfrm>
          <a:prstGeom prst="rect">
            <a:avLst/>
          </a:prstGeom>
          <a:solidFill>
            <a:srgbClr val="123332"/>
          </a:solidFill>
          <a:ln/>
        </p:spPr>
        <p:txBody>
          <a:bodyPr/>
          <a:lstStyle/>
          <a:p>
            <a:endParaRPr lang="en-US" dirty="0"/>
          </a:p>
        </p:txBody>
      </p:sp>
      <p:sp>
        <p:nvSpPr>
          <p:cNvPr id="5" name="Text 2"/>
          <p:cNvSpPr/>
          <p:nvPr/>
        </p:nvSpPr>
        <p:spPr>
          <a:xfrm>
            <a:off x="6274242" y="343289"/>
            <a:ext cx="5916744" cy="790575"/>
          </a:xfrm>
          <a:prstGeom prst="rect">
            <a:avLst/>
          </a:prstGeom>
          <a:noFill/>
          <a:ln/>
        </p:spPr>
        <p:txBody>
          <a:bodyPr wrap="square" rtlCol="0" anchor="t"/>
          <a:lstStyle/>
          <a:p>
            <a:pPr marL="0" indent="0">
              <a:lnSpc>
                <a:spcPts val="5422"/>
              </a:lnSpc>
              <a:buNone/>
            </a:pPr>
            <a:r>
              <a:rPr lang="en-US" sz="4338" dirty="0">
                <a:solidFill>
                  <a:srgbClr val="FFD9BE"/>
                </a:solidFill>
                <a:latin typeface="Quattrocento" pitchFamily="34" charset="0"/>
              </a:rPr>
              <a:t>Hydropeaking Outline </a:t>
            </a:r>
            <a:endParaRPr lang="en-US" sz="4338" dirty="0"/>
          </a:p>
        </p:txBody>
      </p:sp>
      <p:sp>
        <p:nvSpPr>
          <p:cNvPr id="10" name="Text 7"/>
          <p:cNvSpPr/>
          <p:nvPr/>
        </p:nvSpPr>
        <p:spPr>
          <a:xfrm>
            <a:off x="7469760" y="1809269"/>
            <a:ext cx="3372683" cy="344329"/>
          </a:xfrm>
          <a:prstGeom prst="rect">
            <a:avLst/>
          </a:prstGeom>
          <a:noFill/>
          <a:ln/>
        </p:spPr>
        <p:txBody>
          <a:bodyPr wrap="none" rtlCol="0" anchor="t"/>
          <a:lstStyle/>
          <a:p>
            <a:pPr marL="0" indent="0" algn="l">
              <a:lnSpc>
                <a:spcPts val="2711"/>
              </a:lnSpc>
              <a:buNone/>
            </a:pPr>
            <a:r>
              <a:rPr lang="en-US" sz="2600" dirty="0">
                <a:solidFill>
                  <a:srgbClr val="FFD9BE"/>
                </a:solidFill>
                <a:latin typeface="Quattrocento" pitchFamily="34" charset="0"/>
                <a:ea typeface="Quattrocento" pitchFamily="34" charset="-122"/>
                <a:cs typeface="Quattrocento" pitchFamily="34" charset="-120"/>
              </a:rPr>
              <a:t>Growing Trend</a:t>
            </a:r>
            <a:endParaRPr lang="en-US" sz="2600" dirty="0"/>
          </a:p>
        </p:txBody>
      </p:sp>
      <p:sp>
        <p:nvSpPr>
          <p:cNvPr id="11" name="Text 8"/>
          <p:cNvSpPr/>
          <p:nvPr/>
        </p:nvSpPr>
        <p:spPr>
          <a:xfrm>
            <a:off x="7469760" y="2226212"/>
            <a:ext cx="7144933" cy="705088"/>
          </a:xfrm>
          <a:prstGeom prst="rect">
            <a:avLst/>
          </a:prstGeom>
          <a:noFill/>
          <a:ln/>
        </p:spPr>
        <p:txBody>
          <a:bodyPr wrap="square" rtlCol="0" anchor="t"/>
          <a:lstStyle/>
          <a:p>
            <a:pPr marL="0" indent="0" algn="l">
              <a:lnSpc>
                <a:spcPts val="2776"/>
              </a:lnSpc>
              <a:buNone/>
            </a:pPr>
            <a:r>
              <a:rPr lang="en-US" sz="2000" dirty="0">
                <a:solidFill>
                  <a:srgbClr val="F9EEE7"/>
                </a:solidFill>
                <a:latin typeface="Quattrocento" pitchFamily="34" charset="0"/>
              </a:rPr>
              <a:t>Hydropeaking will become more prominent</a:t>
            </a:r>
            <a:r>
              <a:rPr lang="en-US" sz="2000" dirty="0">
                <a:solidFill>
                  <a:srgbClr val="F9EEE7"/>
                </a:solidFill>
                <a:latin typeface="Quattrocento" pitchFamily="34" charset="0"/>
                <a:ea typeface="Quattrocento" pitchFamily="34" charset="-122"/>
                <a:cs typeface="Quattrocento" pitchFamily="34" charset="-120"/>
              </a:rPr>
              <a:t>, in a Net Zero Emissions scenario.</a:t>
            </a:r>
            <a:endParaRPr lang="en-US" sz="2000" dirty="0"/>
          </a:p>
        </p:txBody>
      </p:sp>
      <p:sp>
        <p:nvSpPr>
          <p:cNvPr id="15" name="Text 12"/>
          <p:cNvSpPr/>
          <p:nvPr/>
        </p:nvSpPr>
        <p:spPr>
          <a:xfrm>
            <a:off x="7469937" y="5501903"/>
            <a:ext cx="2754511" cy="344329"/>
          </a:xfrm>
          <a:prstGeom prst="rect">
            <a:avLst/>
          </a:prstGeom>
          <a:noFill/>
          <a:ln/>
        </p:spPr>
        <p:txBody>
          <a:bodyPr wrap="none" rtlCol="0" anchor="t"/>
          <a:lstStyle/>
          <a:p>
            <a:pPr marL="0" indent="0" algn="l">
              <a:lnSpc>
                <a:spcPts val="2711"/>
              </a:lnSpc>
              <a:buNone/>
            </a:pPr>
            <a:r>
              <a:rPr lang="en-US" sz="2600" dirty="0">
                <a:solidFill>
                  <a:srgbClr val="FFD9BE"/>
                </a:solidFill>
                <a:latin typeface="Quattrocento" pitchFamily="34" charset="0"/>
                <a:ea typeface="Quattrocento" pitchFamily="34" charset="-122"/>
                <a:cs typeface="Quattrocento" pitchFamily="34" charset="-120"/>
              </a:rPr>
              <a:t>Impact</a:t>
            </a:r>
            <a:endParaRPr lang="en-US" sz="2600" dirty="0"/>
          </a:p>
        </p:txBody>
      </p:sp>
      <p:sp>
        <p:nvSpPr>
          <p:cNvPr id="16" name="Text 13"/>
          <p:cNvSpPr/>
          <p:nvPr/>
        </p:nvSpPr>
        <p:spPr>
          <a:xfrm>
            <a:off x="7469937" y="5928196"/>
            <a:ext cx="5964620" cy="850551"/>
          </a:xfrm>
          <a:prstGeom prst="rect">
            <a:avLst/>
          </a:prstGeom>
          <a:noFill/>
          <a:ln/>
        </p:spPr>
        <p:txBody>
          <a:bodyPr wrap="square" rtlCol="0" anchor="t"/>
          <a:lstStyle/>
          <a:p>
            <a:pPr marL="0" indent="0" algn="l">
              <a:lnSpc>
                <a:spcPts val="2776"/>
              </a:lnSpc>
              <a:buNone/>
            </a:pPr>
            <a:r>
              <a:rPr lang="fi-FI" sz="2000" dirty="0">
                <a:solidFill>
                  <a:srgbClr val="F9EEE7"/>
                </a:solidFill>
                <a:latin typeface="Quattrocento" pitchFamily="34" charset="0"/>
              </a:rPr>
              <a:t>Ecology, sediment regime</a:t>
            </a:r>
            <a:r>
              <a:rPr lang="en-US" sz="2000" dirty="0">
                <a:solidFill>
                  <a:srgbClr val="F9EEE7"/>
                </a:solidFill>
                <a:latin typeface="Quattrocento" pitchFamily="34" charset="0"/>
              </a:rPr>
              <a:t>, thermal regime, riparian zones and floodplains. </a:t>
            </a:r>
            <a:endParaRPr lang="en-US" sz="2000" dirty="0"/>
          </a:p>
        </p:txBody>
      </p:sp>
      <p:grpSp>
        <p:nvGrpSpPr>
          <p:cNvPr id="27" name="Group 26">
            <a:extLst>
              <a:ext uri="{FF2B5EF4-FFF2-40B4-BE49-F238E27FC236}">
                <a16:creationId xmlns:a16="http://schemas.microsoft.com/office/drawing/2014/main" id="{5B35BE87-4FA5-0789-86DE-10740FE84600}"/>
              </a:ext>
            </a:extLst>
          </p:cNvPr>
          <p:cNvGrpSpPr/>
          <p:nvPr/>
        </p:nvGrpSpPr>
        <p:grpSpPr>
          <a:xfrm>
            <a:off x="6202816" y="1575252"/>
            <a:ext cx="1266944" cy="5306854"/>
            <a:chOff x="4566523" y="2315170"/>
            <a:chExt cx="1266944" cy="5306854"/>
          </a:xfrm>
        </p:grpSpPr>
        <p:sp>
          <p:nvSpPr>
            <p:cNvPr id="6" name="Shape 3"/>
            <p:cNvSpPr/>
            <p:nvPr/>
          </p:nvSpPr>
          <p:spPr>
            <a:xfrm>
              <a:off x="4800719" y="2315170"/>
              <a:ext cx="27503" cy="5306854"/>
            </a:xfrm>
            <a:prstGeom prst="rect">
              <a:avLst/>
            </a:prstGeom>
            <a:solidFill>
              <a:srgbClr val="EF9C82"/>
            </a:solidFill>
            <a:ln/>
          </p:spPr>
          <p:txBody>
            <a:bodyPr/>
            <a:lstStyle/>
            <a:p>
              <a:endParaRPr lang="en-US"/>
            </a:p>
          </p:txBody>
        </p:sp>
        <p:sp>
          <p:nvSpPr>
            <p:cNvPr id="7" name="Shape 4"/>
            <p:cNvSpPr/>
            <p:nvPr/>
          </p:nvSpPr>
          <p:spPr>
            <a:xfrm>
              <a:off x="5062299" y="2721352"/>
              <a:ext cx="771168" cy="27503"/>
            </a:xfrm>
            <a:prstGeom prst="rect">
              <a:avLst/>
            </a:prstGeom>
            <a:solidFill>
              <a:srgbClr val="EF9C82"/>
            </a:solidFill>
            <a:ln/>
          </p:spPr>
          <p:txBody>
            <a:bodyPr/>
            <a:lstStyle/>
            <a:p>
              <a:endParaRPr lang="en-US"/>
            </a:p>
          </p:txBody>
        </p:sp>
        <p:sp>
          <p:nvSpPr>
            <p:cNvPr id="8" name="Shape 5"/>
            <p:cNvSpPr/>
            <p:nvPr/>
          </p:nvSpPr>
          <p:spPr>
            <a:xfrm>
              <a:off x="4566523" y="2487335"/>
              <a:ext cx="495776" cy="495776"/>
            </a:xfrm>
            <a:prstGeom prst="roundRect">
              <a:avLst>
                <a:gd name="adj" fmla="val 13334"/>
              </a:avLst>
            </a:prstGeom>
            <a:solidFill>
              <a:srgbClr val="234A49"/>
            </a:solidFill>
            <a:ln/>
          </p:spPr>
          <p:txBody>
            <a:bodyPr/>
            <a:lstStyle/>
            <a:p>
              <a:endParaRPr lang="en-US"/>
            </a:p>
          </p:txBody>
        </p:sp>
        <p:sp>
          <p:nvSpPr>
            <p:cNvPr id="9" name="Text 6"/>
            <p:cNvSpPr/>
            <p:nvPr/>
          </p:nvSpPr>
          <p:spPr>
            <a:xfrm>
              <a:off x="4755832" y="2528649"/>
              <a:ext cx="117038" cy="413147"/>
            </a:xfrm>
            <a:prstGeom prst="rect">
              <a:avLst/>
            </a:prstGeom>
            <a:noFill/>
            <a:ln/>
          </p:spPr>
          <p:txBody>
            <a:bodyPr wrap="none" rtlCol="0" anchor="t"/>
            <a:lstStyle/>
            <a:p>
              <a:pPr marL="0" indent="0" algn="ctr">
                <a:lnSpc>
                  <a:spcPts val="3253"/>
                </a:lnSpc>
                <a:buNone/>
              </a:pPr>
              <a:r>
                <a:rPr lang="en-US" sz="2603" dirty="0">
                  <a:solidFill>
                    <a:srgbClr val="FFD9BE"/>
                  </a:solidFill>
                  <a:latin typeface="Quattrocento" pitchFamily="34" charset="0"/>
                  <a:ea typeface="Quattrocento" pitchFamily="34" charset="-122"/>
                  <a:cs typeface="Quattrocento" pitchFamily="34" charset="-120"/>
                </a:rPr>
                <a:t>1</a:t>
              </a:r>
              <a:endParaRPr lang="en-US" sz="2603" dirty="0"/>
            </a:p>
          </p:txBody>
        </p:sp>
        <p:sp>
          <p:nvSpPr>
            <p:cNvPr id="12" name="Shape 9"/>
            <p:cNvSpPr/>
            <p:nvPr/>
          </p:nvSpPr>
          <p:spPr>
            <a:xfrm>
              <a:off x="5062299" y="4563725"/>
              <a:ext cx="771168" cy="27503"/>
            </a:xfrm>
            <a:prstGeom prst="rect">
              <a:avLst/>
            </a:prstGeom>
            <a:solidFill>
              <a:srgbClr val="EF9C82"/>
            </a:solidFill>
            <a:ln/>
          </p:spPr>
          <p:txBody>
            <a:bodyPr/>
            <a:lstStyle/>
            <a:p>
              <a:endParaRPr lang="en-US"/>
            </a:p>
          </p:txBody>
        </p:sp>
        <p:sp>
          <p:nvSpPr>
            <p:cNvPr id="13" name="Shape 10"/>
            <p:cNvSpPr/>
            <p:nvPr/>
          </p:nvSpPr>
          <p:spPr>
            <a:xfrm>
              <a:off x="4566523" y="4329708"/>
              <a:ext cx="495776" cy="495776"/>
            </a:xfrm>
            <a:prstGeom prst="roundRect">
              <a:avLst>
                <a:gd name="adj" fmla="val 13334"/>
              </a:avLst>
            </a:prstGeom>
            <a:solidFill>
              <a:srgbClr val="234A49"/>
            </a:solidFill>
            <a:ln/>
          </p:spPr>
          <p:txBody>
            <a:bodyPr/>
            <a:lstStyle/>
            <a:p>
              <a:endParaRPr lang="en-US"/>
            </a:p>
          </p:txBody>
        </p:sp>
        <p:sp>
          <p:nvSpPr>
            <p:cNvPr id="14" name="Text 11"/>
            <p:cNvSpPr/>
            <p:nvPr/>
          </p:nvSpPr>
          <p:spPr>
            <a:xfrm>
              <a:off x="4725829" y="4371023"/>
              <a:ext cx="177165" cy="413147"/>
            </a:xfrm>
            <a:prstGeom prst="rect">
              <a:avLst/>
            </a:prstGeom>
            <a:noFill/>
            <a:ln/>
          </p:spPr>
          <p:txBody>
            <a:bodyPr wrap="none" rtlCol="0" anchor="t"/>
            <a:lstStyle/>
            <a:p>
              <a:pPr marL="0" indent="0" algn="ctr">
                <a:lnSpc>
                  <a:spcPts val="3253"/>
                </a:lnSpc>
                <a:buNone/>
              </a:pPr>
              <a:r>
                <a:rPr lang="en-US" sz="2603" dirty="0">
                  <a:solidFill>
                    <a:srgbClr val="FFD9BE"/>
                  </a:solidFill>
                  <a:latin typeface="Quattrocento" pitchFamily="34" charset="0"/>
                  <a:ea typeface="Quattrocento" pitchFamily="34" charset="-122"/>
                  <a:cs typeface="Quattrocento" pitchFamily="34" charset="-120"/>
                </a:rPr>
                <a:t>2</a:t>
              </a:r>
              <a:endParaRPr lang="en-US" sz="2603" dirty="0"/>
            </a:p>
          </p:txBody>
        </p:sp>
        <p:sp>
          <p:nvSpPr>
            <p:cNvPr id="17" name="Shape 14"/>
            <p:cNvSpPr/>
            <p:nvPr/>
          </p:nvSpPr>
          <p:spPr>
            <a:xfrm>
              <a:off x="5062299" y="6406098"/>
              <a:ext cx="771168" cy="27503"/>
            </a:xfrm>
            <a:prstGeom prst="rect">
              <a:avLst/>
            </a:prstGeom>
            <a:solidFill>
              <a:srgbClr val="EF9C82"/>
            </a:solidFill>
            <a:ln/>
          </p:spPr>
          <p:txBody>
            <a:bodyPr/>
            <a:lstStyle/>
            <a:p>
              <a:endParaRPr lang="en-US"/>
            </a:p>
          </p:txBody>
        </p:sp>
        <p:sp>
          <p:nvSpPr>
            <p:cNvPr id="18" name="Shape 15"/>
            <p:cNvSpPr/>
            <p:nvPr/>
          </p:nvSpPr>
          <p:spPr>
            <a:xfrm>
              <a:off x="4566523" y="6172081"/>
              <a:ext cx="495776" cy="495776"/>
            </a:xfrm>
            <a:prstGeom prst="roundRect">
              <a:avLst>
                <a:gd name="adj" fmla="val 13334"/>
              </a:avLst>
            </a:prstGeom>
            <a:solidFill>
              <a:srgbClr val="234A49"/>
            </a:solidFill>
            <a:ln/>
          </p:spPr>
          <p:txBody>
            <a:bodyPr/>
            <a:lstStyle/>
            <a:p>
              <a:endParaRPr lang="en-US"/>
            </a:p>
          </p:txBody>
        </p:sp>
        <p:sp>
          <p:nvSpPr>
            <p:cNvPr id="19" name="Text 16"/>
            <p:cNvSpPr/>
            <p:nvPr/>
          </p:nvSpPr>
          <p:spPr>
            <a:xfrm>
              <a:off x="4724519" y="6213396"/>
              <a:ext cx="179784" cy="413147"/>
            </a:xfrm>
            <a:prstGeom prst="rect">
              <a:avLst/>
            </a:prstGeom>
            <a:noFill/>
            <a:ln/>
          </p:spPr>
          <p:txBody>
            <a:bodyPr wrap="none" rtlCol="0" anchor="t"/>
            <a:lstStyle/>
            <a:p>
              <a:pPr marL="0" indent="0" algn="ctr">
                <a:lnSpc>
                  <a:spcPts val="3253"/>
                </a:lnSpc>
                <a:buNone/>
              </a:pPr>
              <a:r>
                <a:rPr lang="en-US" sz="2603" dirty="0">
                  <a:solidFill>
                    <a:srgbClr val="FFD9BE"/>
                  </a:solidFill>
                  <a:latin typeface="Quattrocento" pitchFamily="34" charset="0"/>
                  <a:ea typeface="Quattrocento" pitchFamily="34" charset="-122"/>
                  <a:cs typeface="Quattrocento" pitchFamily="34" charset="-120"/>
                </a:rPr>
                <a:t>3</a:t>
              </a:r>
              <a:endParaRPr lang="en-US" sz="2603" dirty="0"/>
            </a:p>
          </p:txBody>
        </p:sp>
      </p:grpSp>
      <p:sp>
        <p:nvSpPr>
          <p:cNvPr id="20" name="Text 17"/>
          <p:cNvSpPr/>
          <p:nvPr/>
        </p:nvSpPr>
        <p:spPr>
          <a:xfrm>
            <a:off x="7469760" y="3649753"/>
            <a:ext cx="2754511" cy="344329"/>
          </a:xfrm>
          <a:prstGeom prst="rect">
            <a:avLst/>
          </a:prstGeom>
          <a:noFill/>
          <a:ln/>
        </p:spPr>
        <p:txBody>
          <a:bodyPr wrap="none" rtlCol="0" anchor="t"/>
          <a:lstStyle/>
          <a:p>
            <a:pPr marL="0" indent="0" algn="l">
              <a:lnSpc>
                <a:spcPts val="2711"/>
              </a:lnSpc>
              <a:buNone/>
            </a:pPr>
            <a:r>
              <a:rPr lang="fi-FI" sz="2600" dirty="0">
                <a:solidFill>
                  <a:srgbClr val="FFD9BE"/>
                </a:solidFill>
                <a:latin typeface="Quattrocento" pitchFamily="34" charset="0"/>
              </a:rPr>
              <a:t>Parameters</a:t>
            </a:r>
            <a:endParaRPr lang="en-US" sz="2600" dirty="0"/>
          </a:p>
        </p:txBody>
      </p:sp>
      <p:sp>
        <p:nvSpPr>
          <p:cNvPr id="21" name="Text 18"/>
          <p:cNvSpPr/>
          <p:nvPr/>
        </p:nvSpPr>
        <p:spPr>
          <a:xfrm>
            <a:off x="7469937" y="4079420"/>
            <a:ext cx="7777758" cy="705088"/>
          </a:xfrm>
          <a:prstGeom prst="rect">
            <a:avLst/>
          </a:prstGeom>
          <a:noFill/>
          <a:ln/>
        </p:spPr>
        <p:txBody>
          <a:bodyPr wrap="square" rtlCol="0" anchor="t"/>
          <a:lstStyle/>
          <a:p>
            <a:pPr marL="0" indent="0" algn="l">
              <a:lnSpc>
                <a:spcPts val="2776"/>
              </a:lnSpc>
              <a:buNone/>
            </a:pPr>
            <a:r>
              <a:rPr lang="en-US" sz="2000" dirty="0">
                <a:solidFill>
                  <a:srgbClr val="F9EEE7"/>
                </a:solidFill>
                <a:latin typeface="Quattrocento" pitchFamily="34" charset="0"/>
                <a:ea typeface="Quattrocento" pitchFamily="34" charset="-122"/>
                <a:cs typeface="Quattrocento" pitchFamily="34" charset="-120"/>
              </a:rPr>
              <a:t>Magnitude, frequency, timing, ramp rates, duration.</a:t>
            </a:r>
            <a:endParaRPr lang="en-US" sz="2000" dirty="0"/>
          </a:p>
        </p:txBody>
      </p:sp>
      <p:pic>
        <p:nvPicPr>
          <p:cNvPr id="22" name="Image 1" descr="preencoded.png">
            <a:hlinkClick r:id="rId3"/>
          </p:cNvPr>
          <p:cNvPicPr>
            <a:picLocks noChangeAspect="1"/>
          </p:cNvPicPr>
          <p:nvPr/>
        </p:nvPicPr>
        <p:blipFill>
          <a:blip r:embed="rId4"/>
          <a:stretch>
            <a:fillRect/>
          </a:stretch>
        </p:blipFill>
        <p:spPr>
          <a:xfrm>
            <a:off x="1" y="7975683"/>
            <a:ext cx="1062989" cy="253917"/>
          </a:xfrm>
          <a:prstGeom prst="rect">
            <a:avLst/>
          </a:prstGeom>
        </p:spPr>
      </p:pic>
      <p:pic>
        <p:nvPicPr>
          <p:cNvPr id="23" name="Picture 22" descr="A black background with blue text&#10;&#10;Description automatically generated">
            <a:extLst>
              <a:ext uri="{FF2B5EF4-FFF2-40B4-BE49-F238E27FC236}">
                <a16:creationId xmlns:a16="http://schemas.microsoft.com/office/drawing/2014/main" id="{A140B918-B4C9-ACC2-913D-7C0480534D4D}"/>
              </a:ext>
            </a:extLst>
          </p:cNvPr>
          <p:cNvPicPr>
            <a:picLocks noChangeAspect="1"/>
          </p:cNvPicPr>
          <p:nvPr/>
        </p:nvPicPr>
        <p:blipFill>
          <a:blip r:embed="rId5"/>
          <a:stretch>
            <a:fillRect/>
          </a:stretch>
        </p:blipFill>
        <p:spPr>
          <a:xfrm>
            <a:off x="13109464" y="7321430"/>
            <a:ext cx="1389285" cy="850551"/>
          </a:xfrm>
          <a:prstGeom prst="rect">
            <a:avLst/>
          </a:prstGeom>
        </p:spPr>
      </p:pic>
      <p:pic>
        <p:nvPicPr>
          <p:cNvPr id="26" name="Picture 25" descr="A blueprint of a machine&#10;&#10;Description automatically generated">
            <a:extLst>
              <a:ext uri="{FF2B5EF4-FFF2-40B4-BE49-F238E27FC236}">
                <a16:creationId xmlns:a16="http://schemas.microsoft.com/office/drawing/2014/main" id="{1FE54198-D5B7-DCB1-FDAC-9926E9754D14}"/>
              </a:ext>
            </a:extLst>
          </p:cNvPr>
          <p:cNvPicPr>
            <a:picLocks noChangeAspect="1"/>
          </p:cNvPicPr>
          <p:nvPr/>
        </p:nvPicPr>
        <p:blipFill>
          <a:blip r:embed="rId6"/>
          <a:stretch>
            <a:fillRect/>
          </a:stretch>
        </p:blipFill>
        <p:spPr>
          <a:xfrm>
            <a:off x="1" y="0"/>
            <a:ext cx="5585520" cy="8229600"/>
          </a:xfrm>
          <a:prstGeom prst="rect">
            <a:avLst/>
          </a:prstGeom>
        </p:spPr>
      </p:pic>
      <p:pic>
        <p:nvPicPr>
          <p:cNvPr id="28" name="Image 2" descr="preencoded.png">
            <a:hlinkClick r:id="rId7"/>
            <a:extLst>
              <a:ext uri="{FF2B5EF4-FFF2-40B4-BE49-F238E27FC236}">
                <a16:creationId xmlns:a16="http://schemas.microsoft.com/office/drawing/2014/main" id="{566F099C-84F1-D027-8F46-32EF6E15F1CE}"/>
              </a:ext>
            </a:extLst>
          </p:cNvPr>
          <p:cNvPicPr>
            <a:picLocks noChangeAspect="1"/>
          </p:cNvPicPr>
          <p:nvPr/>
        </p:nvPicPr>
        <p:blipFill>
          <a:blip r:embed="rId4"/>
          <a:stretch>
            <a:fillRect/>
          </a:stretch>
        </p:blipFill>
        <p:spPr>
          <a:xfrm>
            <a:off x="131651" y="7882719"/>
            <a:ext cx="1210957" cy="2892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of a river&#10;&#10;Description automatically generated">
            <a:extLst>
              <a:ext uri="{FF2B5EF4-FFF2-40B4-BE49-F238E27FC236}">
                <a16:creationId xmlns:a16="http://schemas.microsoft.com/office/drawing/2014/main" id="{84FAFD5B-1E6B-9873-7284-D3CAA0FD359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
                    </a14:imgEffect>
                    <a14:imgEffect>
                      <a14:brightnessContrast bright="10000" contrast="14000"/>
                    </a14:imgEffect>
                  </a14:imgLayer>
                </a14:imgProps>
              </a:ext>
            </a:extLst>
          </a:blip>
          <a:srcRect l="19898" t="5000" r="19898" b="5000"/>
          <a:stretch/>
        </p:blipFill>
        <p:spPr>
          <a:xfrm>
            <a:off x="0" y="0"/>
            <a:ext cx="14695714" cy="8229600"/>
          </a:xfrm>
          <a:prstGeom prst="rect">
            <a:avLst/>
          </a:prstGeom>
        </p:spPr>
      </p:pic>
      <p:sp>
        <p:nvSpPr>
          <p:cNvPr id="8" name="Freeform: Shape 7">
            <a:extLst>
              <a:ext uri="{FF2B5EF4-FFF2-40B4-BE49-F238E27FC236}">
                <a16:creationId xmlns:a16="http://schemas.microsoft.com/office/drawing/2014/main" id="{9032F7FB-43A7-7791-4860-6B99C782C1F4}"/>
              </a:ext>
            </a:extLst>
          </p:cNvPr>
          <p:cNvSpPr/>
          <p:nvPr/>
        </p:nvSpPr>
        <p:spPr>
          <a:xfrm>
            <a:off x="1153571" y="0"/>
            <a:ext cx="12186046" cy="8229600"/>
          </a:xfrm>
          <a:custGeom>
            <a:avLst/>
            <a:gdLst/>
            <a:ahLst/>
            <a:cxnLst/>
            <a:rect l="l" t="t" r="r" b="b"/>
            <a:pathLst>
              <a:path w="12186046" h="8229600">
                <a:moveTo>
                  <a:pt x="6073675" y="4268896"/>
                </a:moveTo>
                <a:cubicBezTo>
                  <a:pt x="6165144" y="4351620"/>
                  <a:pt x="6254611" y="4392982"/>
                  <a:pt x="6342077" y="4392982"/>
                </a:cubicBezTo>
                <a:cubicBezTo>
                  <a:pt x="6361799" y="4392982"/>
                  <a:pt x="6380022" y="4390677"/>
                  <a:pt x="6396745" y="4386066"/>
                </a:cubicBezTo>
                <a:lnTo>
                  <a:pt x="6413214" y="4378584"/>
                </a:lnTo>
                <a:lnTo>
                  <a:pt x="6365292" y="4645094"/>
                </a:lnTo>
                <a:lnTo>
                  <a:pt x="6350086" y="4646287"/>
                </a:lnTo>
                <a:cubicBezTo>
                  <a:pt x="6204036" y="4646287"/>
                  <a:pt x="6068541" y="4602073"/>
                  <a:pt x="5943599" y="4513644"/>
                </a:cubicBezTo>
                <a:close/>
                <a:moveTo>
                  <a:pt x="6445547" y="4198768"/>
                </a:moveTo>
                <a:lnTo>
                  <a:pt x="6477143" y="4229601"/>
                </a:lnTo>
                <a:cubicBezTo>
                  <a:pt x="6486002" y="4244009"/>
                  <a:pt x="6490431" y="4259857"/>
                  <a:pt x="6490431" y="4277147"/>
                </a:cubicBezTo>
                <a:cubicBezTo>
                  <a:pt x="6490431" y="4315183"/>
                  <a:pt x="6474426" y="4344573"/>
                  <a:pt x="6442415" y="4365317"/>
                </a:cubicBezTo>
                <a:lnTo>
                  <a:pt x="6413214" y="4378584"/>
                </a:lnTo>
                <a:close/>
                <a:moveTo>
                  <a:pt x="3983533" y="3807641"/>
                </a:moveTo>
                <a:lnTo>
                  <a:pt x="3856025" y="4179897"/>
                </a:lnTo>
                <a:lnTo>
                  <a:pt x="4109330" y="4179897"/>
                </a:lnTo>
                <a:close/>
                <a:moveTo>
                  <a:pt x="8818549" y="3705805"/>
                </a:moveTo>
                <a:cubicBezTo>
                  <a:pt x="8919787" y="3705805"/>
                  <a:pt x="9004156" y="3744127"/>
                  <a:pt x="9071654" y="3820771"/>
                </a:cubicBezTo>
                <a:cubicBezTo>
                  <a:pt x="9124274" y="3880835"/>
                  <a:pt x="9150585" y="3952051"/>
                  <a:pt x="9150585" y="4034418"/>
                </a:cubicBezTo>
                <a:cubicBezTo>
                  <a:pt x="9150585" y="4115073"/>
                  <a:pt x="9124274" y="4186003"/>
                  <a:pt x="9071654" y="4247208"/>
                </a:cubicBezTo>
                <a:cubicBezTo>
                  <a:pt x="9005877" y="4323852"/>
                  <a:pt x="8921508" y="4362175"/>
                  <a:pt x="8818549" y="4362175"/>
                </a:cubicBezTo>
                <a:cubicBezTo>
                  <a:pt x="8715590" y="4362175"/>
                  <a:pt x="8631508" y="4323563"/>
                  <a:pt x="8566300" y="4246339"/>
                </a:cubicBezTo>
                <a:cubicBezTo>
                  <a:pt x="8513680" y="4183993"/>
                  <a:pt x="8487370" y="4113353"/>
                  <a:pt x="8487370" y="4034418"/>
                </a:cubicBezTo>
                <a:cubicBezTo>
                  <a:pt x="8487370" y="3996096"/>
                  <a:pt x="8494233" y="3958344"/>
                  <a:pt x="8507961" y="3921163"/>
                </a:cubicBezTo>
                <a:cubicBezTo>
                  <a:pt x="8531985" y="3855956"/>
                  <a:pt x="8572311" y="3803761"/>
                  <a:pt x="8628938" y="3764579"/>
                </a:cubicBezTo>
                <a:cubicBezTo>
                  <a:pt x="8685566" y="3725396"/>
                  <a:pt x="8748769" y="3705805"/>
                  <a:pt x="8818549" y="3705805"/>
                </a:cubicBezTo>
                <a:close/>
                <a:moveTo>
                  <a:pt x="646100" y="3705805"/>
                </a:moveTo>
                <a:cubicBezTo>
                  <a:pt x="576320" y="3705805"/>
                  <a:pt x="513116" y="3725396"/>
                  <a:pt x="456488" y="3764579"/>
                </a:cubicBezTo>
                <a:cubicBezTo>
                  <a:pt x="399861" y="3803761"/>
                  <a:pt x="359536" y="3855956"/>
                  <a:pt x="335512" y="3921163"/>
                </a:cubicBezTo>
                <a:cubicBezTo>
                  <a:pt x="321784" y="3958344"/>
                  <a:pt x="314920" y="3996096"/>
                  <a:pt x="314920" y="4034418"/>
                </a:cubicBezTo>
                <a:cubicBezTo>
                  <a:pt x="314920" y="4113353"/>
                  <a:pt x="341230" y="4183993"/>
                  <a:pt x="393851" y="4246339"/>
                </a:cubicBezTo>
                <a:cubicBezTo>
                  <a:pt x="459058" y="4323563"/>
                  <a:pt x="543141" y="4362175"/>
                  <a:pt x="646100" y="4362175"/>
                </a:cubicBezTo>
                <a:cubicBezTo>
                  <a:pt x="749059" y="4362175"/>
                  <a:pt x="833427" y="4323852"/>
                  <a:pt x="899205" y="4247208"/>
                </a:cubicBezTo>
                <a:cubicBezTo>
                  <a:pt x="951825" y="4186003"/>
                  <a:pt x="978135" y="4115073"/>
                  <a:pt x="978135" y="4034418"/>
                </a:cubicBezTo>
                <a:cubicBezTo>
                  <a:pt x="978135" y="3952051"/>
                  <a:pt x="951825" y="3880835"/>
                  <a:pt x="899205" y="3820771"/>
                </a:cubicBezTo>
                <a:cubicBezTo>
                  <a:pt x="831707" y="3744127"/>
                  <a:pt x="747338" y="3705805"/>
                  <a:pt x="646100" y="3705805"/>
                </a:cubicBezTo>
                <a:close/>
                <a:moveTo>
                  <a:pt x="11882251" y="3446509"/>
                </a:moveTo>
                <a:lnTo>
                  <a:pt x="12186046" y="3446509"/>
                </a:lnTo>
                <a:lnTo>
                  <a:pt x="12186046" y="4614624"/>
                </a:lnTo>
                <a:lnTo>
                  <a:pt x="11882251" y="4614624"/>
                </a:lnTo>
                <a:close/>
                <a:moveTo>
                  <a:pt x="11327866" y="3446509"/>
                </a:moveTo>
                <a:lnTo>
                  <a:pt x="11701834" y="3446509"/>
                </a:lnTo>
                <a:lnTo>
                  <a:pt x="11238867" y="3999332"/>
                </a:lnTo>
                <a:lnTo>
                  <a:pt x="11744622" y="4614624"/>
                </a:lnTo>
                <a:lnTo>
                  <a:pt x="11351827" y="4614624"/>
                </a:lnTo>
                <a:lnTo>
                  <a:pt x="10957321" y="4108013"/>
                </a:lnTo>
                <a:lnTo>
                  <a:pt x="10957321" y="4614624"/>
                </a:lnTo>
                <a:lnTo>
                  <a:pt x="10810100" y="4614624"/>
                </a:lnTo>
                <a:lnTo>
                  <a:pt x="10957321" y="3795875"/>
                </a:lnTo>
                <a:lnTo>
                  <a:pt x="10957321" y="3928303"/>
                </a:lnTo>
                <a:close/>
                <a:moveTo>
                  <a:pt x="6995926" y="3446509"/>
                </a:moveTo>
                <a:lnTo>
                  <a:pt x="6995926" y="4614624"/>
                </a:lnTo>
                <a:lnTo>
                  <a:pt x="7299721" y="4614624"/>
                </a:lnTo>
                <a:lnTo>
                  <a:pt x="7299721" y="4108013"/>
                </a:lnTo>
                <a:lnTo>
                  <a:pt x="7694228" y="4614624"/>
                </a:lnTo>
                <a:lnTo>
                  <a:pt x="8087022" y="4614624"/>
                </a:lnTo>
                <a:lnTo>
                  <a:pt x="7581266" y="3999332"/>
                </a:lnTo>
                <a:lnTo>
                  <a:pt x="8044234" y="3446509"/>
                </a:lnTo>
                <a:lnTo>
                  <a:pt x="7670266" y="3446509"/>
                </a:lnTo>
                <a:lnTo>
                  <a:pt x="7299721" y="3928303"/>
                </a:lnTo>
                <a:lnTo>
                  <a:pt x="7299721" y="3446509"/>
                </a:lnTo>
                <a:close/>
                <a:moveTo>
                  <a:pt x="4728976" y="3446509"/>
                </a:moveTo>
                <a:lnTo>
                  <a:pt x="5032771" y="3446509"/>
                </a:lnTo>
                <a:lnTo>
                  <a:pt x="5032771" y="4078343"/>
                </a:lnTo>
                <a:cubicBezTo>
                  <a:pt x="5032771" y="4129064"/>
                  <a:pt x="5033627" y="4166967"/>
                  <a:pt x="5035338" y="4192052"/>
                </a:cubicBezTo>
                <a:cubicBezTo>
                  <a:pt x="5041043" y="4271281"/>
                  <a:pt x="5077270" y="4326567"/>
                  <a:pt x="5144020" y="4357909"/>
                </a:cubicBezTo>
                <a:cubicBezTo>
                  <a:pt x="5171404" y="4371022"/>
                  <a:pt x="5201641" y="4377578"/>
                  <a:pt x="5234731" y="4377578"/>
                </a:cubicBezTo>
                <a:cubicBezTo>
                  <a:pt x="5308896" y="4377578"/>
                  <a:pt x="5364806" y="4351642"/>
                  <a:pt x="5402460" y="4299771"/>
                </a:cubicBezTo>
                <a:cubicBezTo>
                  <a:pt x="5430415" y="4261582"/>
                  <a:pt x="5444392" y="4187773"/>
                  <a:pt x="5444392" y="4078343"/>
                </a:cubicBezTo>
                <a:lnTo>
                  <a:pt x="5444392" y="3446509"/>
                </a:lnTo>
                <a:lnTo>
                  <a:pt x="5748189" y="3446509"/>
                </a:lnTo>
                <a:lnTo>
                  <a:pt x="5748189" y="4119994"/>
                </a:lnTo>
                <a:cubicBezTo>
                  <a:pt x="5748189" y="4190166"/>
                  <a:pt x="5742483" y="4250070"/>
                  <a:pt x="5731073" y="4299704"/>
                </a:cubicBezTo>
                <a:cubicBezTo>
                  <a:pt x="5713387" y="4376722"/>
                  <a:pt x="5671169" y="4446895"/>
                  <a:pt x="5604420" y="4510221"/>
                </a:cubicBezTo>
                <a:cubicBezTo>
                  <a:pt x="5509716" y="4599791"/>
                  <a:pt x="5383063" y="4644576"/>
                  <a:pt x="5224462" y="4644576"/>
                </a:cubicBezTo>
                <a:cubicBezTo>
                  <a:pt x="5063008" y="4644576"/>
                  <a:pt x="4936926" y="4598935"/>
                  <a:pt x="4846215" y="4507654"/>
                </a:cubicBezTo>
                <a:cubicBezTo>
                  <a:pt x="4798293" y="4459731"/>
                  <a:pt x="4765488" y="4399543"/>
                  <a:pt x="4747803" y="4327088"/>
                </a:cubicBezTo>
                <a:cubicBezTo>
                  <a:pt x="4735252" y="4275743"/>
                  <a:pt x="4728976" y="4206711"/>
                  <a:pt x="4728976" y="4119994"/>
                </a:cubicBezTo>
                <a:close/>
                <a:moveTo>
                  <a:pt x="3820082" y="3446509"/>
                </a:moveTo>
                <a:lnTo>
                  <a:pt x="4151262" y="3446509"/>
                </a:lnTo>
                <a:lnTo>
                  <a:pt x="4591124" y="4614624"/>
                </a:lnTo>
                <a:lnTo>
                  <a:pt x="4266790" y="4614624"/>
                </a:lnTo>
                <a:lnTo>
                  <a:pt x="4191483" y="4410953"/>
                </a:lnTo>
                <a:lnTo>
                  <a:pt x="3772160" y="4410953"/>
                </a:lnTo>
                <a:lnTo>
                  <a:pt x="3691718" y="4614624"/>
                </a:lnTo>
                <a:lnTo>
                  <a:pt x="3370808" y="4614624"/>
                </a:lnTo>
                <a:close/>
                <a:moveTo>
                  <a:pt x="10045340" y="3418269"/>
                </a:moveTo>
                <a:cubicBezTo>
                  <a:pt x="9919827" y="3418269"/>
                  <a:pt x="9819418" y="3460153"/>
                  <a:pt x="9744111" y="3543919"/>
                </a:cubicBezTo>
                <a:cubicBezTo>
                  <a:pt x="9679644" y="3615143"/>
                  <a:pt x="9647410" y="3704892"/>
                  <a:pt x="9647410" y="3813163"/>
                </a:cubicBezTo>
                <a:cubicBezTo>
                  <a:pt x="9647410" y="3916871"/>
                  <a:pt x="9678557" y="3994366"/>
                  <a:pt x="9740849" y="4045650"/>
                </a:cubicBezTo>
                <a:cubicBezTo>
                  <a:pt x="9762564" y="4063318"/>
                  <a:pt x="9788852" y="4078703"/>
                  <a:pt x="9819713" y="4091807"/>
                </a:cubicBezTo>
                <a:cubicBezTo>
                  <a:pt x="9839145" y="4100356"/>
                  <a:pt x="9886577" y="4115742"/>
                  <a:pt x="9962010" y="4137965"/>
                </a:cubicBezTo>
                <a:cubicBezTo>
                  <a:pt x="10024301" y="4155829"/>
                  <a:pt x="10068593" y="4173408"/>
                  <a:pt x="10094881" y="4190701"/>
                </a:cubicBezTo>
                <a:cubicBezTo>
                  <a:pt x="10130315" y="4213753"/>
                  <a:pt x="10148031" y="4242568"/>
                  <a:pt x="10148031" y="4277147"/>
                </a:cubicBezTo>
                <a:cubicBezTo>
                  <a:pt x="10148031" y="4315183"/>
                  <a:pt x="10132026" y="4344573"/>
                  <a:pt x="10100015" y="4365317"/>
                </a:cubicBezTo>
                <a:cubicBezTo>
                  <a:pt x="10072568" y="4383760"/>
                  <a:pt x="10039122" y="4392982"/>
                  <a:pt x="9999677" y="4392982"/>
                </a:cubicBezTo>
                <a:cubicBezTo>
                  <a:pt x="9912210" y="4392982"/>
                  <a:pt x="9822743" y="4351620"/>
                  <a:pt x="9731275" y="4268896"/>
                </a:cubicBezTo>
                <a:lnTo>
                  <a:pt x="9601199" y="4513644"/>
                </a:lnTo>
                <a:cubicBezTo>
                  <a:pt x="9726140" y="4602073"/>
                  <a:pt x="9861636" y="4646287"/>
                  <a:pt x="10007686" y="4646287"/>
                </a:cubicBezTo>
                <a:cubicBezTo>
                  <a:pt x="10077288" y="4646287"/>
                  <a:pt x="10142326" y="4635720"/>
                  <a:pt x="10202800" y="4614584"/>
                </a:cubicBezTo>
                <a:cubicBezTo>
                  <a:pt x="10376233" y="4554609"/>
                  <a:pt x="10462951" y="4425813"/>
                  <a:pt x="10462951" y="4228194"/>
                </a:cubicBezTo>
                <a:cubicBezTo>
                  <a:pt x="10462951" y="4151087"/>
                  <a:pt x="10443233" y="4087974"/>
                  <a:pt x="10403797" y="4038857"/>
                </a:cubicBezTo>
                <a:cubicBezTo>
                  <a:pt x="10358084" y="3981165"/>
                  <a:pt x="10281508" y="3936611"/>
                  <a:pt x="10174065" y="3905198"/>
                </a:cubicBezTo>
                <a:cubicBezTo>
                  <a:pt x="10088346" y="3880006"/>
                  <a:pt x="10036911" y="3862254"/>
                  <a:pt x="10019761" y="3851940"/>
                </a:cubicBezTo>
                <a:cubicBezTo>
                  <a:pt x="9981474" y="3829610"/>
                  <a:pt x="9962331" y="3802988"/>
                  <a:pt x="9962331" y="3772073"/>
                </a:cubicBezTo>
                <a:cubicBezTo>
                  <a:pt x="9962331" y="3740579"/>
                  <a:pt x="9976914" y="3715384"/>
                  <a:pt x="10006081" y="3696485"/>
                </a:cubicBezTo>
                <a:cubicBezTo>
                  <a:pt x="10031825" y="3679878"/>
                  <a:pt x="10060998" y="3671575"/>
                  <a:pt x="10093597" y="3671575"/>
                </a:cubicBezTo>
                <a:cubicBezTo>
                  <a:pt x="10161095" y="3671575"/>
                  <a:pt x="10228018" y="3697533"/>
                  <a:pt x="10294366" y="3749449"/>
                </a:cubicBezTo>
                <a:lnTo>
                  <a:pt x="10415884" y="3513259"/>
                </a:lnTo>
                <a:cubicBezTo>
                  <a:pt x="10294936" y="3449932"/>
                  <a:pt x="10171421" y="3418269"/>
                  <a:pt x="10045340" y="3418269"/>
                </a:cubicBezTo>
                <a:close/>
                <a:moveTo>
                  <a:pt x="6387740" y="3418269"/>
                </a:moveTo>
                <a:cubicBezTo>
                  <a:pt x="6450781" y="3418269"/>
                  <a:pt x="6513180" y="3426185"/>
                  <a:pt x="6574938" y="3442017"/>
                </a:cubicBezTo>
                <a:lnTo>
                  <a:pt x="6581253" y="3444051"/>
                </a:lnTo>
                <a:lnTo>
                  <a:pt x="6536839" y="3691056"/>
                </a:lnTo>
                <a:lnTo>
                  <a:pt x="6536813" y="3691043"/>
                </a:lnTo>
                <a:cubicBezTo>
                  <a:pt x="6503351" y="3678064"/>
                  <a:pt x="6469746" y="3671575"/>
                  <a:pt x="6435997" y="3671575"/>
                </a:cubicBezTo>
                <a:cubicBezTo>
                  <a:pt x="6403398" y="3671575"/>
                  <a:pt x="6374226" y="3679878"/>
                  <a:pt x="6348482" y="3696485"/>
                </a:cubicBezTo>
                <a:cubicBezTo>
                  <a:pt x="6319315" y="3715384"/>
                  <a:pt x="6304731" y="3740579"/>
                  <a:pt x="6304731" y="3772073"/>
                </a:cubicBezTo>
                <a:cubicBezTo>
                  <a:pt x="6304731" y="3802988"/>
                  <a:pt x="6323875" y="3829610"/>
                  <a:pt x="6362161" y="3851940"/>
                </a:cubicBezTo>
                <a:cubicBezTo>
                  <a:pt x="6375024" y="3859675"/>
                  <a:pt x="6407172" y="3871595"/>
                  <a:pt x="6458604" y="3887699"/>
                </a:cubicBezTo>
                <a:lnTo>
                  <a:pt x="6499269" y="3899997"/>
                </a:lnTo>
                <a:lnTo>
                  <a:pt x="6445547" y="4198768"/>
                </a:lnTo>
                <a:lnTo>
                  <a:pt x="6437280" y="4190701"/>
                </a:lnTo>
                <a:cubicBezTo>
                  <a:pt x="6410992" y="4173408"/>
                  <a:pt x="6366703" y="4155829"/>
                  <a:pt x="6304410" y="4137965"/>
                </a:cubicBezTo>
                <a:cubicBezTo>
                  <a:pt x="6228979" y="4115742"/>
                  <a:pt x="6181546" y="4100356"/>
                  <a:pt x="6162113" y="4091807"/>
                </a:cubicBezTo>
                <a:cubicBezTo>
                  <a:pt x="6131252" y="4078703"/>
                  <a:pt x="6104964" y="4063318"/>
                  <a:pt x="6083249" y="4045650"/>
                </a:cubicBezTo>
                <a:cubicBezTo>
                  <a:pt x="6020957" y="3994366"/>
                  <a:pt x="5989811" y="3916871"/>
                  <a:pt x="5989811" y="3813163"/>
                </a:cubicBezTo>
                <a:cubicBezTo>
                  <a:pt x="5989811" y="3704892"/>
                  <a:pt x="6022045" y="3615143"/>
                  <a:pt x="6086512" y="3543919"/>
                </a:cubicBezTo>
                <a:cubicBezTo>
                  <a:pt x="6161819" y="3460153"/>
                  <a:pt x="6262228" y="3418269"/>
                  <a:pt x="6387740" y="3418269"/>
                </a:cubicBezTo>
                <a:close/>
                <a:moveTo>
                  <a:pt x="2873015" y="3418269"/>
                </a:moveTo>
                <a:cubicBezTo>
                  <a:pt x="2999097" y="3418269"/>
                  <a:pt x="3122612" y="3449932"/>
                  <a:pt x="3243560" y="3513259"/>
                </a:cubicBezTo>
                <a:lnTo>
                  <a:pt x="3122042" y="3749449"/>
                </a:lnTo>
                <a:cubicBezTo>
                  <a:pt x="3055693" y="3697533"/>
                  <a:pt x="2988770" y="3671575"/>
                  <a:pt x="2921272" y="3671575"/>
                </a:cubicBezTo>
                <a:cubicBezTo>
                  <a:pt x="2888673" y="3671575"/>
                  <a:pt x="2859501" y="3679878"/>
                  <a:pt x="2833757" y="3696485"/>
                </a:cubicBezTo>
                <a:cubicBezTo>
                  <a:pt x="2804590" y="3715384"/>
                  <a:pt x="2790006" y="3740579"/>
                  <a:pt x="2790006" y="3772073"/>
                </a:cubicBezTo>
                <a:cubicBezTo>
                  <a:pt x="2790006" y="3802988"/>
                  <a:pt x="2809149" y="3829610"/>
                  <a:pt x="2847436" y="3851940"/>
                </a:cubicBezTo>
                <a:cubicBezTo>
                  <a:pt x="2864587" y="3862254"/>
                  <a:pt x="2916022" y="3880006"/>
                  <a:pt x="3001741" y="3905198"/>
                </a:cubicBezTo>
                <a:cubicBezTo>
                  <a:pt x="3109183" y="3936611"/>
                  <a:pt x="3185760" y="3981165"/>
                  <a:pt x="3231472" y="4038857"/>
                </a:cubicBezTo>
                <a:cubicBezTo>
                  <a:pt x="3270908" y="4087974"/>
                  <a:pt x="3290627" y="4151087"/>
                  <a:pt x="3290627" y="4228194"/>
                </a:cubicBezTo>
                <a:cubicBezTo>
                  <a:pt x="3290627" y="4425813"/>
                  <a:pt x="3203910" y="4554609"/>
                  <a:pt x="3030475" y="4614584"/>
                </a:cubicBezTo>
                <a:cubicBezTo>
                  <a:pt x="2970001" y="4635720"/>
                  <a:pt x="2904964" y="4646287"/>
                  <a:pt x="2835362" y="4646287"/>
                </a:cubicBezTo>
                <a:cubicBezTo>
                  <a:pt x="2689312" y="4646287"/>
                  <a:pt x="2553816" y="4602073"/>
                  <a:pt x="2428875" y="4513644"/>
                </a:cubicBezTo>
                <a:lnTo>
                  <a:pt x="2558950" y="4268896"/>
                </a:lnTo>
                <a:cubicBezTo>
                  <a:pt x="2650419" y="4351620"/>
                  <a:pt x="2739886" y="4392982"/>
                  <a:pt x="2827352" y="4392982"/>
                </a:cubicBezTo>
                <a:cubicBezTo>
                  <a:pt x="2866798" y="4392982"/>
                  <a:pt x="2900243" y="4383760"/>
                  <a:pt x="2927690" y="4365317"/>
                </a:cubicBezTo>
                <a:cubicBezTo>
                  <a:pt x="2959701" y="4344573"/>
                  <a:pt x="2975706" y="4315183"/>
                  <a:pt x="2975706" y="4277147"/>
                </a:cubicBezTo>
                <a:cubicBezTo>
                  <a:pt x="2975706" y="4242568"/>
                  <a:pt x="2957989" y="4213753"/>
                  <a:pt x="2922556" y="4190701"/>
                </a:cubicBezTo>
                <a:cubicBezTo>
                  <a:pt x="2896268" y="4173408"/>
                  <a:pt x="2851978" y="4155829"/>
                  <a:pt x="2789685" y="4137965"/>
                </a:cubicBezTo>
                <a:cubicBezTo>
                  <a:pt x="2714254" y="4115742"/>
                  <a:pt x="2666821" y="4100356"/>
                  <a:pt x="2647388" y="4091807"/>
                </a:cubicBezTo>
                <a:cubicBezTo>
                  <a:pt x="2616527" y="4078703"/>
                  <a:pt x="2590239" y="4063318"/>
                  <a:pt x="2568525" y="4045650"/>
                </a:cubicBezTo>
                <a:cubicBezTo>
                  <a:pt x="2506232" y="3994366"/>
                  <a:pt x="2475086" y="3916871"/>
                  <a:pt x="2475086" y="3813163"/>
                </a:cubicBezTo>
                <a:cubicBezTo>
                  <a:pt x="2475086" y="3704892"/>
                  <a:pt x="2507320" y="3615143"/>
                  <a:pt x="2571787" y="3543919"/>
                </a:cubicBezTo>
                <a:cubicBezTo>
                  <a:pt x="2647094" y="3460153"/>
                  <a:pt x="2747503" y="3418269"/>
                  <a:pt x="2873015" y="3418269"/>
                </a:cubicBezTo>
                <a:close/>
                <a:moveTo>
                  <a:pt x="1872890" y="3418269"/>
                </a:moveTo>
                <a:cubicBezTo>
                  <a:pt x="1998972" y="3418269"/>
                  <a:pt x="2122488" y="3449932"/>
                  <a:pt x="2243435" y="3513259"/>
                </a:cubicBezTo>
                <a:lnTo>
                  <a:pt x="2121917" y="3749449"/>
                </a:lnTo>
                <a:cubicBezTo>
                  <a:pt x="2055569" y="3697533"/>
                  <a:pt x="1988645" y="3671575"/>
                  <a:pt x="1921147" y="3671575"/>
                </a:cubicBezTo>
                <a:cubicBezTo>
                  <a:pt x="1888548" y="3671575"/>
                  <a:pt x="1859376" y="3679878"/>
                  <a:pt x="1833632" y="3696485"/>
                </a:cubicBezTo>
                <a:cubicBezTo>
                  <a:pt x="1804465" y="3715384"/>
                  <a:pt x="1789881" y="3740579"/>
                  <a:pt x="1789881" y="3772073"/>
                </a:cubicBezTo>
                <a:cubicBezTo>
                  <a:pt x="1789881" y="3802988"/>
                  <a:pt x="1809025" y="3829610"/>
                  <a:pt x="1847311" y="3851940"/>
                </a:cubicBezTo>
                <a:cubicBezTo>
                  <a:pt x="1864462" y="3862254"/>
                  <a:pt x="1915897" y="3880006"/>
                  <a:pt x="2001616" y="3905198"/>
                </a:cubicBezTo>
                <a:cubicBezTo>
                  <a:pt x="2109058" y="3936611"/>
                  <a:pt x="2185635" y="3981165"/>
                  <a:pt x="2231347" y="4038857"/>
                </a:cubicBezTo>
                <a:cubicBezTo>
                  <a:pt x="2270784" y="4087974"/>
                  <a:pt x="2290502" y="4151087"/>
                  <a:pt x="2290502" y="4228194"/>
                </a:cubicBezTo>
                <a:cubicBezTo>
                  <a:pt x="2290502" y="4425813"/>
                  <a:pt x="2203785" y="4554609"/>
                  <a:pt x="2030350" y="4614584"/>
                </a:cubicBezTo>
                <a:cubicBezTo>
                  <a:pt x="1969876" y="4635720"/>
                  <a:pt x="1904838" y="4646287"/>
                  <a:pt x="1835236" y="4646287"/>
                </a:cubicBezTo>
                <a:cubicBezTo>
                  <a:pt x="1689186" y="4646287"/>
                  <a:pt x="1553691" y="4602073"/>
                  <a:pt x="1428749" y="4513644"/>
                </a:cubicBezTo>
                <a:lnTo>
                  <a:pt x="1558826" y="4268896"/>
                </a:lnTo>
                <a:cubicBezTo>
                  <a:pt x="1650294" y="4351620"/>
                  <a:pt x="1739762" y="4392982"/>
                  <a:pt x="1827227" y="4392982"/>
                </a:cubicBezTo>
                <a:cubicBezTo>
                  <a:pt x="1866673" y="4392982"/>
                  <a:pt x="1900118" y="4383760"/>
                  <a:pt x="1927565" y="4365317"/>
                </a:cubicBezTo>
                <a:cubicBezTo>
                  <a:pt x="1959576" y="4344573"/>
                  <a:pt x="1975582" y="4315183"/>
                  <a:pt x="1975582" y="4277147"/>
                </a:cubicBezTo>
                <a:cubicBezTo>
                  <a:pt x="1975582" y="4242568"/>
                  <a:pt x="1957865" y="4213753"/>
                  <a:pt x="1922431" y="4190701"/>
                </a:cubicBezTo>
                <a:cubicBezTo>
                  <a:pt x="1896142" y="4173408"/>
                  <a:pt x="1851853" y="4155829"/>
                  <a:pt x="1789560" y="4137965"/>
                </a:cubicBezTo>
                <a:cubicBezTo>
                  <a:pt x="1714129" y="4115742"/>
                  <a:pt x="1666696" y="4100356"/>
                  <a:pt x="1647263" y="4091807"/>
                </a:cubicBezTo>
                <a:cubicBezTo>
                  <a:pt x="1616402" y="4078703"/>
                  <a:pt x="1590114" y="4063318"/>
                  <a:pt x="1568399" y="4045650"/>
                </a:cubicBezTo>
                <a:cubicBezTo>
                  <a:pt x="1506107" y="3994366"/>
                  <a:pt x="1474961" y="3916871"/>
                  <a:pt x="1474961" y="3813163"/>
                </a:cubicBezTo>
                <a:cubicBezTo>
                  <a:pt x="1474961" y="3704892"/>
                  <a:pt x="1507195" y="3615143"/>
                  <a:pt x="1571662" y="3543919"/>
                </a:cubicBezTo>
                <a:cubicBezTo>
                  <a:pt x="1646969" y="3460153"/>
                  <a:pt x="1747379" y="3418269"/>
                  <a:pt x="1872890" y="3418269"/>
                </a:cubicBezTo>
                <a:close/>
                <a:moveTo>
                  <a:pt x="8818549" y="3411423"/>
                </a:moveTo>
                <a:cubicBezTo>
                  <a:pt x="8613167" y="3411423"/>
                  <a:pt x="8450287" y="3479599"/>
                  <a:pt x="8329909" y="3615950"/>
                </a:cubicBezTo>
                <a:cubicBezTo>
                  <a:pt x="8281987" y="3670149"/>
                  <a:pt x="8243762" y="3735329"/>
                  <a:pt x="8215238" y="3811492"/>
                </a:cubicBezTo>
                <a:cubicBezTo>
                  <a:pt x="8186712" y="3887655"/>
                  <a:pt x="8172449" y="3961963"/>
                  <a:pt x="8172449" y="4034418"/>
                </a:cubicBezTo>
                <a:cubicBezTo>
                  <a:pt x="8172449" y="4193019"/>
                  <a:pt x="8225222" y="4332223"/>
                  <a:pt x="8330765" y="4452029"/>
                </a:cubicBezTo>
                <a:cubicBezTo>
                  <a:pt x="8451143" y="4588381"/>
                  <a:pt x="8613737" y="4656557"/>
                  <a:pt x="8818549" y="4656557"/>
                </a:cubicBezTo>
                <a:cubicBezTo>
                  <a:pt x="9023932" y="4656557"/>
                  <a:pt x="9186812" y="4588381"/>
                  <a:pt x="9307189" y="4452029"/>
                </a:cubicBezTo>
                <a:cubicBezTo>
                  <a:pt x="9412733" y="4332223"/>
                  <a:pt x="9465505" y="4193019"/>
                  <a:pt x="9465505" y="4034418"/>
                </a:cubicBezTo>
                <a:cubicBezTo>
                  <a:pt x="9465505" y="3875246"/>
                  <a:pt x="9412733" y="3735757"/>
                  <a:pt x="9307189" y="3615950"/>
                </a:cubicBezTo>
                <a:cubicBezTo>
                  <a:pt x="9186812" y="3479599"/>
                  <a:pt x="9023932" y="3411423"/>
                  <a:pt x="8818549" y="3411423"/>
                </a:cubicBezTo>
                <a:close/>
                <a:moveTo>
                  <a:pt x="646100" y="3411423"/>
                </a:moveTo>
                <a:cubicBezTo>
                  <a:pt x="851483" y="3411423"/>
                  <a:pt x="1014363" y="3479599"/>
                  <a:pt x="1134740" y="3615950"/>
                </a:cubicBezTo>
                <a:cubicBezTo>
                  <a:pt x="1240284" y="3735757"/>
                  <a:pt x="1293056" y="3875246"/>
                  <a:pt x="1293056" y="4034418"/>
                </a:cubicBezTo>
                <a:cubicBezTo>
                  <a:pt x="1293056" y="4193019"/>
                  <a:pt x="1240284" y="4332223"/>
                  <a:pt x="1134740" y="4452029"/>
                </a:cubicBezTo>
                <a:cubicBezTo>
                  <a:pt x="1014363" y="4588381"/>
                  <a:pt x="851483" y="4656557"/>
                  <a:pt x="646100" y="4656557"/>
                </a:cubicBezTo>
                <a:cubicBezTo>
                  <a:pt x="441288" y="4656557"/>
                  <a:pt x="278693" y="4588381"/>
                  <a:pt x="158316" y="4452029"/>
                </a:cubicBezTo>
                <a:cubicBezTo>
                  <a:pt x="52772" y="4332223"/>
                  <a:pt x="0" y="4193019"/>
                  <a:pt x="0" y="4034418"/>
                </a:cubicBezTo>
                <a:cubicBezTo>
                  <a:pt x="0" y="3961963"/>
                  <a:pt x="14262" y="3887655"/>
                  <a:pt x="42788" y="3811492"/>
                </a:cubicBezTo>
                <a:cubicBezTo>
                  <a:pt x="71313" y="3735329"/>
                  <a:pt x="109537" y="3670149"/>
                  <a:pt x="157460" y="3615950"/>
                </a:cubicBezTo>
                <a:cubicBezTo>
                  <a:pt x="277837" y="3479599"/>
                  <a:pt x="440717" y="3411423"/>
                  <a:pt x="646100" y="3411423"/>
                </a:cubicBezTo>
                <a:close/>
                <a:moveTo>
                  <a:pt x="7200533" y="0"/>
                </a:moveTo>
                <a:lnTo>
                  <a:pt x="11639863" y="0"/>
                </a:lnTo>
                <a:lnTo>
                  <a:pt x="10957321" y="3795875"/>
                </a:lnTo>
                <a:lnTo>
                  <a:pt x="10957321" y="3446509"/>
                </a:lnTo>
                <a:lnTo>
                  <a:pt x="10653526" y="3446509"/>
                </a:lnTo>
                <a:lnTo>
                  <a:pt x="10653526" y="4614624"/>
                </a:lnTo>
                <a:lnTo>
                  <a:pt x="10810100" y="4614624"/>
                </a:lnTo>
                <a:lnTo>
                  <a:pt x="10160086" y="8229600"/>
                </a:lnTo>
                <a:lnTo>
                  <a:pt x="5720756" y="8229600"/>
                </a:lnTo>
                <a:lnTo>
                  <a:pt x="6365292" y="4645094"/>
                </a:lnTo>
                <a:lnTo>
                  <a:pt x="6451066" y="4638362"/>
                </a:lnTo>
                <a:cubicBezTo>
                  <a:pt x="6483585" y="4633078"/>
                  <a:pt x="6514963" y="4625152"/>
                  <a:pt x="6545200" y="4614584"/>
                </a:cubicBezTo>
                <a:cubicBezTo>
                  <a:pt x="6718635" y="4554609"/>
                  <a:pt x="6805352" y="4425813"/>
                  <a:pt x="6805352" y="4228194"/>
                </a:cubicBezTo>
                <a:cubicBezTo>
                  <a:pt x="6805352" y="4151087"/>
                  <a:pt x="6785634" y="4087974"/>
                  <a:pt x="6746197" y="4038857"/>
                </a:cubicBezTo>
                <a:cubicBezTo>
                  <a:pt x="6700485" y="3981165"/>
                  <a:pt x="6623908" y="3936611"/>
                  <a:pt x="6516465" y="3905198"/>
                </a:cubicBezTo>
                <a:lnTo>
                  <a:pt x="6499269" y="3899997"/>
                </a:lnTo>
                <a:lnTo>
                  <a:pt x="6536839" y="3691056"/>
                </a:lnTo>
                <a:lnTo>
                  <a:pt x="6586897" y="3715379"/>
                </a:lnTo>
                <a:cubicBezTo>
                  <a:pt x="6603556" y="3725113"/>
                  <a:pt x="6620179" y="3736470"/>
                  <a:pt x="6636766" y="3749449"/>
                </a:cubicBezTo>
                <a:lnTo>
                  <a:pt x="6758285" y="3513259"/>
                </a:lnTo>
                <a:cubicBezTo>
                  <a:pt x="6728048" y="3497427"/>
                  <a:pt x="6697650" y="3483575"/>
                  <a:pt x="6667093" y="3471701"/>
                </a:cubicBezTo>
                <a:lnTo>
                  <a:pt x="6581253" y="3444051"/>
                </a:lnTo>
                <a:close/>
              </a:path>
            </a:pathLst>
          </a:custGeom>
          <a:solidFill>
            <a:srgbClr val="FCEEEA"/>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9744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 y="0"/>
            <a:ext cx="14626743"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aerial view of a river&#10;&#10;Description automatically generated">
            <a:extLst>
              <a:ext uri="{FF2B5EF4-FFF2-40B4-BE49-F238E27FC236}">
                <a16:creationId xmlns:a16="http://schemas.microsoft.com/office/drawing/2014/main" id="{DD714249-19E5-A8B1-0D2C-BDBB483348EA}"/>
              </a:ext>
            </a:extLst>
          </p:cNvPr>
          <p:cNvPicPr>
            <a:picLocks noChangeAspect="1"/>
          </p:cNvPicPr>
          <p:nvPr/>
        </p:nvPicPr>
        <p:blipFill rotWithShape="1">
          <a:blip r:embed="rId3"/>
          <a:srcRect l="74580" t="32553" r="4781" b="27657"/>
          <a:stretch/>
        </p:blipFill>
        <p:spPr>
          <a:xfrm>
            <a:off x="0" y="0"/>
            <a:ext cx="14626743" cy="8229600"/>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9E4555B9-A22F-E0FB-32BB-D023BDD62111}"/>
              </a:ext>
            </a:extLst>
          </p:cNvPr>
          <p:cNvPicPr>
            <a:picLocks noChangeAspect="1"/>
          </p:cNvPicPr>
          <p:nvPr/>
        </p:nvPicPr>
        <p:blipFill>
          <a:blip r:embed="rId4"/>
          <a:stretch>
            <a:fillRect/>
          </a:stretch>
        </p:blipFill>
        <p:spPr>
          <a:xfrm>
            <a:off x="13160827" y="7057751"/>
            <a:ext cx="1389285" cy="850551"/>
          </a:xfrm>
          <a:prstGeom prst="rect">
            <a:avLst/>
          </a:prstGeom>
        </p:spPr>
      </p:pic>
      <p:pic>
        <p:nvPicPr>
          <p:cNvPr id="2" name="Picture 1" descr="A diagram of a graph&#10;&#10;Description automatically generated">
            <a:extLst>
              <a:ext uri="{FF2B5EF4-FFF2-40B4-BE49-F238E27FC236}">
                <a16:creationId xmlns:a16="http://schemas.microsoft.com/office/drawing/2014/main" id="{D36A319C-5EE2-48CA-C4E5-AFFCDDC17E0A}"/>
              </a:ext>
            </a:extLst>
          </p:cNvPr>
          <p:cNvPicPr>
            <a:picLocks noChangeAspect="1"/>
          </p:cNvPicPr>
          <p:nvPr/>
        </p:nvPicPr>
        <p:blipFill rotWithShape="1">
          <a:blip r:embed="rId5"/>
          <a:srcRect r="63936" b="6084"/>
          <a:stretch/>
        </p:blipFill>
        <p:spPr>
          <a:xfrm>
            <a:off x="756218" y="1153404"/>
            <a:ext cx="4624045" cy="61900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0C40D052-C4E4-FD2F-AEC1-C2952E41718F}"/>
              </a:ext>
            </a:extLst>
          </p:cNvPr>
          <p:cNvSpPr txBox="1"/>
          <p:nvPr/>
        </p:nvSpPr>
        <p:spPr>
          <a:xfrm>
            <a:off x="6034085" y="2892105"/>
            <a:ext cx="8516027" cy="707886"/>
          </a:xfrm>
          <a:prstGeom prst="rect">
            <a:avLst/>
          </a:prstGeom>
          <a:noFill/>
        </p:spPr>
        <p:txBody>
          <a:bodyPr wrap="square" rtlCol="0">
            <a:spAutoFit/>
          </a:bodyPr>
          <a:lstStyle/>
          <a:p>
            <a:r>
              <a:rPr lang="fi-FI" sz="4000" b="1" dirty="0">
                <a:solidFill>
                  <a:schemeClr val="bg1"/>
                </a:solidFill>
                <a:latin typeface="Aharoni" panose="02010803020104030203" pitchFamily="2" charset="-79"/>
                <a:cs typeface="Aharoni" panose="02010803020104030203" pitchFamily="2" charset="-79"/>
              </a:rPr>
              <a:t>Un-regulated Upstream Flow</a:t>
            </a:r>
            <a:endParaRPr lang="en-US" sz="4000" b="1" dirty="0">
              <a:solidFill>
                <a:schemeClr val="bg1"/>
              </a:solidFill>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6ACF8AA4-13C3-B6E5-58A4-D392869A56CF}"/>
              </a:ext>
            </a:extLst>
          </p:cNvPr>
          <p:cNvSpPr txBox="1"/>
          <p:nvPr/>
        </p:nvSpPr>
        <p:spPr>
          <a:xfrm>
            <a:off x="6034085" y="3779617"/>
            <a:ext cx="7821384" cy="1446550"/>
          </a:xfrm>
          <a:prstGeom prst="rect">
            <a:avLst/>
          </a:prstGeom>
          <a:noFill/>
        </p:spPr>
        <p:txBody>
          <a:bodyPr wrap="square" rtlCol="0">
            <a:spAutoFit/>
          </a:bodyPr>
          <a:lstStyle/>
          <a:p>
            <a:pPr algn="just"/>
            <a:r>
              <a:rPr lang="en-US" sz="2200" dirty="0">
                <a:solidFill>
                  <a:schemeClr val="bg1"/>
                </a:solidFill>
              </a:rPr>
              <a:t>Natural flow regime represents the optimal flow regime, which is essential for maintaining the functional integrity of river ecosystems. Any deviation from the natural river flow is associated with a discrete environmental impact. </a:t>
            </a:r>
          </a:p>
        </p:txBody>
      </p:sp>
    </p:spTree>
    <p:extLst>
      <p:ext uri="{BB962C8B-B14F-4D97-AF65-F5344CB8AC3E}">
        <p14:creationId xmlns:p14="http://schemas.microsoft.com/office/powerpoint/2010/main" val="56874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 y="0"/>
            <a:ext cx="14626743"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aerial view of a river&#10;&#10;Description automatically generated">
            <a:extLst>
              <a:ext uri="{FF2B5EF4-FFF2-40B4-BE49-F238E27FC236}">
                <a16:creationId xmlns:a16="http://schemas.microsoft.com/office/drawing/2014/main" id="{DD714249-19E5-A8B1-0D2C-BDBB483348EA}"/>
              </a:ext>
            </a:extLst>
          </p:cNvPr>
          <p:cNvPicPr>
            <a:picLocks noChangeAspect="1"/>
          </p:cNvPicPr>
          <p:nvPr/>
        </p:nvPicPr>
        <p:blipFill rotWithShape="1">
          <a:blip r:embed="rId3"/>
          <a:srcRect l="12042" t="1591" r="74998" b="3"/>
          <a:stretch/>
        </p:blipFill>
        <p:spPr>
          <a:xfrm>
            <a:off x="3" y="2061"/>
            <a:ext cx="14626736" cy="8227539"/>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9E4555B9-A22F-E0FB-32BB-D023BDD62111}"/>
              </a:ext>
            </a:extLst>
          </p:cNvPr>
          <p:cNvPicPr>
            <a:picLocks noChangeAspect="1"/>
          </p:cNvPicPr>
          <p:nvPr/>
        </p:nvPicPr>
        <p:blipFill>
          <a:blip r:embed="rId4"/>
          <a:stretch>
            <a:fillRect/>
          </a:stretch>
        </p:blipFill>
        <p:spPr>
          <a:xfrm>
            <a:off x="13239286" y="7377511"/>
            <a:ext cx="1389285" cy="850551"/>
          </a:xfrm>
          <a:prstGeom prst="rect">
            <a:avLst/>
          </a:prstGeom>
        </p:spPr>
      </p:pic>
      <p:pic>
        <p:nvPicPr>
          <p:cNvPr id="2" name="Picture 1" descr="A diagram of a graph&#10;&#10;Description automatically generated">
            <a:extLst>
              <a:ext uri="{FF2B5EF4-FFF2-40B4-BE49-F238E27FC236}">
                <a16:creationId xmlns:a16="http://schemas.microsoft.com/office/drawing/2014/main" id="{3734C892-7536-50AE-99F4-8BE875C60785}"/>
              </a:ext>
            </a:extLst>
          </p:cNvPr>
          <p:cNvPicPr>
            <a:picLocks noChangeAspect="1"/>
          </p:cNvPicPr>
          <p:nvPr/>
        </p:nvPicPr>
        <p:blipFill rotWithShape="1">
          <a:blip r:embed="rId5"/>
          <a:srcRect l="35691" t="1341" r="32072" b="6259"/>
          <a:stretch/>
        </p:blipFill>
        <p:spPr>
          <a:xfrm>
            <a:off x="9209315" y="993229"/>
            <a:ext cx="4237264" cy="62431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6DCC22BE-23C4-683B-7AD8-6E4CCB2E9A3D}"/>
              </a:ext>
            </a:extLst>
          </p:cNvPr>
          <p:cNvSpPr txBox="1"/>
          <p:nvPr/>
        </p:nvSpPr>
        <p:spPr>
          <a:xfrm>
            <a:off x="333942" y="2876186"/>
            <a:ext cx="8543260" cy="707886"/>
          </a:xfrm>
          <a:prstGeom prst="rect">
            <a:avLst/>
          </a:prstGeom>
          <a:noFill/>
        </p:spPr>
        <p:txBody>
          <a:bodyPr wrap="square" rtlCol="0">
            <a:spAutoFit/>
          </a:bodyPr>
          <a:lstStyle/>
          <a:p>
            <a:r>
              <a:rPr lang="fi-FI" sz="4000" b="1" dirty="0">
                <a:solidFill>
                  <a:schemeClr val="bg1"/>
                </a:solidFill>
                <a:latin typeface="Aharoni" panose="02010803020104030203" pitchFamily="2" charset="-79"/>
                <a:cs typeface="Aharoni" panose="02010803020104030203" pitchFamily="2" charset="-79"/>
              </a:rPr>
              <a:t>REGULATED DOWN STREAM FLOW</a:t>
            </a:r>
            <a:endParaRPr lang="en-US" sz="4000" b="1" dirty="0">
              <a:solidFill>
                <a:schemeClr val="bg1"/>
              </a:solidFill>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B1E0CDA0-83B1-EA63-6A4E-E692B1391EF7}"/>
              </a:ext>
            </a:extLst>
          </p:cNvPr>
          <p:cNvSpPr txBox="1"/>
          <p:nvPr/>
        </p:nvSpPr>
        <p:spPr>
          <a:xfrm>
            <a:off x="333942" y="3569849"/>
            <a:ext cx="8336529" cy="2123658"/>
          </a:xfrm>
          <a:prstGeom prst="rect">
            <a:avLst/>
          </a:prstGeom>
          <a:noFill/>
        </p:spPr>
        <p:txBody>
          <a:bodyPr wrap="square" rtlCol="0">
            <a:spAutoFit/>
          </a:bodyPr>
          <a:lstStyle/>
          <a:p>
            <a:pPr algn="just"/>
            <a:r>
              <a:rPr lang="en-US" sz="2200" dirty="0">
                <a:solidFill>
                  <a:schemeClr val="bg1"/>
                </a:solidFill>
              </a:rPr>
              <a:t>Hydropeaking results in noteworthy fluctuations in flow patterns, exerting adverse impact on river ecosystems. In comparison to seasonal or daily flow variations, the alterations induced by hydropeaking are more pronounced at temporal scales. Hydropeaking releases often exhibit higher magnitudes than natural flows, leading to significant modifications in water depth and velocity. </a:t>
            </a:r>
          </a:p>
        </p:txBody>
      </p:sp>
    </p:spTree>
    <p:extLst>
      <p:ext uri="{BB962C8B-B14F-4D97-AF65-F5344CB8AC3E}">
        <p14:creationId xmlns:p14="http://schemas.microsoft.com/office/powerpoint/2010/main" val="2992743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 y="0"/>
            <a:ext cx="14626743"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aerial view of a river&#10;&#10;Description automatically generated">
            <a:extLst>
              <a:ext uri="{FF2B5EF4-FFF2-40B4-BE49-F238E27FC236}">
                <a16:creationId xmlns:a16="http://schemas.microsoft.com/office/drawing/2014/main" id="{DD714249-19E5-A8B1-0D2C-BDBB483348EA}"/>
              </a:ext>
            </a:extLst>
          </p:cNvPr>
          <p:cNvPicPr>
            <a:picLocks noChangeAspect="1"/>
          </p:cNvPicPr>
          <p:nvPr/>
        </p:nvPicPr>
        <p:blipFill rotWithShape="1">
          <a:blip r:embed="rId3"/>
          <a:srcRect l="22124" r="34126"/>
          <a:stretch/>
        </p:blipFill>
        <p:spPr>
          <a:xfrm>
            <a:off x="-1809" y="1538"/>
            <a:ext cx="14630380" cy="82280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9E4555B9-A22F-E0FB-32BB-D023BDD62111}"/>
              </a:ext>
            </a:extLst>
          </p:cNvPr>
          <p:cNvPicPr>
            <a:picLocks noChangeAspect="1"/>
          </p:cNvPicPr>
          <p:nvPr/>
        </p:nvPicPr>
        <p:blipFill>
          <a:blip r:embed="rId4"/>
          <a:stretch>
            <a:fillRect/>
          </a:stretch>
        </p:blipFill>
        <p:spPr>
          <a:xfrm>
            <a:off x="13239286" y="7377511"/>
            <a:ext cx="1389285" cy="850551"/>
          </a:xfrm>
          <a:prstGeom prst="rect">
            <a:avLst/>
          </a:prstGeom>
        </p:spPr>
      </p:pic>
      <p:pic>
        <p:nvPicPr>
          <p:cNvPr id="2" name="Picture 1" descr="Aerial view of a dam&#10;&#10;Description automatically generated">
            <a:extLst>
              <a:ext uri="{FF2B5EF4-FFF2-40B4-BE49-F238E27FC236}">
                <a16:creationId xmlns:a16="http://schemas.microsoft.com/office/drawing/2014/main" id="{C460EF06-E107-279F-E259-0A311E1CF5DD}"/>
              </a:ext>
            </a:extLst>
          </p:cNvPr>
          <p:cNvPicPr>
            <a:picLocks noChangeAspect="1"/>
          </p:cNvPicPr>
          <p:nvPr/>
        </p:nvPicPr>
        <p:blipFill>
          <a:blip r:embed="rId5"/>
          <a:stretch>
            <a:fillRect/>
          </a:stretch>
        </p:blipFill>
        <p:spPr>
          <a:xfrm>
            <a:off x="734793" y="807112"/>
            <a:ext cx="7339685" cy="66153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9959391E-EA5D-BA42-63B2-5F8D404C3389}"/>
              </a:ext>
            </a:extLst>
          </p:cNvPr>
          <p:cNvSpPr txBox="1"/>
          <p:nvPr/>
        </p:nvSpPr>
        <p:spPr>
          <a:xfrm>
            <a:off x="8419292" y="2704955"/>
            <a:ext cx="5864465" cy="2462213"/>
          </a:xfrm>
          <a:prstGeom prst="rect">
            <a:avLst/>
          </a:prstGeom>
          <a:noFill/>
        </p:spPr>
        <p:txBody>
          <a:bodyPr wrap="square" rtlCol="0">
            <a:spAutoFit/>
          </a:bodyPr>
          <a:lstStyle/>
          <a:p>
            <a:pPr algn="just"/>
            <a:r>
              <a:rPr lang="en-US" sz="2200" dirty="0">
                <a:solidFill>
                  <a:schemeClr val="bg1"/>
                </a:solidFill>
              </a:rPr>
              <a:t>A RRR stores a portion or the entirety of excess flow of a river regime and releases it back at an adequate rate to smooth out any sub-daily alterations in the regime. This could be achieved by storing the excess flow from the HPP during up-ramping events, to be released later during down-ramping events.</a:t>
            </a:r>
          </a:p>
        </p:txBody>
      </p:sp>
      <p:sp>
        <p:nvSpPr>
          <p:cNvPr id="5" name="TextBox 4">
            <a:extLst>
              <a:ext uri="{FF2B5EF4-FFF2-40B4-BE49-F238E27FC236}">
                <a16:creationId xmlns:a16="http://schemas.microsoft.com/office/drawing/2014/main" id="{BB9C8AED-9B00-E697-ECB1-58DB46501154}"/>
              </a:ext>
            </a:extLst>
          </p:cNvPr>
          <p:cNvSpPr txBox="1"/>
          <p:nvPr/>
        </p:nvSpPr>
        <p:spPr>
          <a:xfrm>
            <a:off x="8419292" y="1971797"/>
            <a:ext cx="6029326" cy="707886"/>
          </a:xfrm>
          <a:prstGeom prst="rect">
            <a:avLst/>
          </a:prstGeom>
          <a:noFill/>
        </p:spPr>
        <p:txBody>
          <a:bodyPr wrap="square" rtlCol="0">
            <a:spAutoFit/>
          </a:bodyPr>
          <a:lstStyle/>
          <a:p>
            <a:r>
              <a:rPr lang="fi-FI" sz="4000" b="1" dirty="0">
                <a:solidFill>
                  <a:schemeClr val="bg1"/>
                </a:solidFill>
                <a:latin typeface="Aharoni" panose="02010803020104030203" pitchFamily="2" charset="-79"/>
                <a:cs typeface="Aharoni" panose="02010803020104030203" pitchFamily="2" charset="-79"/>
              </a:rPr>
              <a:t>Re-Regulation Reservoir</a:t>
            </a:r>
            <a:endParaRPr lang="en-US" sz="40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03784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 y="0"/>
            <a:ext cx="14626743"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aerial view of a river&#10;&#10;Description automatically generated">
            <a:extLst>
              <a:ext uri="{FF2B5EF4-FFF2-40B4-BE49-F238E27FC236}">
                <a16:creationId xmlns:a16="http://schemas.microsoft.com/office/drawing/2014/main" id="{DD714249-19E5-A8B1-0D2C-BDBB483348EA}"/>
              </a:ext>
            </a:extLst>
          </p:cNvPr>
          <p:cNvPicPr>
            <a:picLocks noChangeAspect="1"/>
          </p:cNvPicPr>
          <p:nvPr/>
        </p:nvPicPr>
        <p:blipFill rotWithShape="1">
          <a:blip r:embed="rId3"/>
          <a:srcRect l="12042" t="1588" r="74998"/>
          <a:stretch/>
        </p:blipFill>
        <p:spPr>
          <a:xfrm>
            <a:off x="0" y="1538"/>
            <a:ext cx="14626743" cy="82280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9E4555B9-A22F-E0FB-32BB-D023BDD62111}"/>
              </a:ext>
            </a:extLst>
          </p:cNvPr>
          <p:cNvPicPr>
            <a:picLocks noChangeAspect="1"/>
          </p:cNvPicPr>
          <p:nvPr/>
        </p:nvPicPr>
        <p:blipFill>
          <a:blip r:embed="rId4"/>
          <a:stretch>
            <a:fillRect/>
          </a:stretch>
        </p:blipFill>
        <p:spPr>
          <a:xfrm>
            <a:off x="13239286" y="7377511"/>
            <a:ext cx="1389285" cy="850551"/>
          </a:xfrm>
          <a:prstGeom prst="rect">
            <a:avLst/>
          </a:prstGeom>
        </p:spPr>
      </p:pic>
      <p:pic>
        <p:nvPicPr>
          <p:cNvPr id="5" name="Picture 4" descr="A diagram of a graph&#10;&#10;Description automatically generated">
            <a:extLst>
              <a:ext uri="{FF2B5EF4-FFF2-40B4-BE49-F238E27FC236}">
                <a16:creationId xmlns:a16="http://schemas.microsoft.com/office/drawing/2014/main" id="{311D916F-6C60-E481-0C95-721EE2616869}"/>
              </a:ext>
            </a:extLst>
          </p:cNvPr>
          <p:cNvPicPr>
            <a:picLocks noChangeAspect="1"/>
          </p:cNvPicPr>
          <p:nvPr/>
        </p:nvPicPr>
        <p:blipFill rotWithShape="1">
          <a:blip r:embed="rId5"/>
          <a:srcRect l="35730" r="1" b="5909"/>
          <a:stretch/>
        </p:blipFill>
        <p:spPr>
          <a:xfrm>
            <a:off x="6955971" y="1249637"/>
            <a:ext cx="7336281" cy="55210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AA880D15-09AF-F256-203E-4486C0B3DF5D}"/>
              </a:ext>
            </a:extLst>
          </p:cNvPr>
          <p:cNvSpPr txBox="1"/>
          <p:nvPr/>
        </p:nvSpPr>
        <p:spPr>
          <a:xfrm>
            <a:off x="180529" y="2545798"/>
            <a:ext cx="6440951" cy="584775"/>
          </a:xfrm>
          <a:prstGeom prst="rect">
            <a:avLst/>
          </a:prstGeom>
          <a:noFill/>
        </p:spPr>
        <p:txBody>
          <a:bodyPr wrap="square" rtlCol="0">
            <a:spAutoFit/>
          </a:bodyPr>
          <a:lstStyle/>
          <a:p>
            <a:r>
              <a:rPr lang="fi-FI" sz="3200" b="1" dirty="0">
                <a:solidFill>
                  <a:schemeClr val="bg1"/>
                </a:solidFill>
                <a:latin typeface="Aharoni" panose="02010803020104030203" pitchFamily="2" charset="-79"/>
                <a:cs typeface="Aharoni" panose="02010803020104030203" pitchFamily="2" charset="-79"/>
              </a:rPr>
              <a:t>Re-regulated Downstream Flow</a:t>
            </a:r>
          </a:p>
        </p:txBody>
      </p:sp>
      <p:sp>
        <p:nvSpPr>
          <p:cNvPr id="7" name="TextBox 6">
            <a:extLst>
              <a:ext uri="{FF2B5EF4-FFF2-40B4-BE49-F238E27FC236}">
                <a16:creationId xmlns:a16="http://schemas.microsoft.com/office/drawing/2014/main" id="{C2186830-CCEA-D4BC-CE3C-0077D57F7569}"/>
              </a:ext>
            </a:extLst>
          </p:cNvPr>
          <p:cNvSpPr txBox="1"/>
          <p:nvPr/>
        </p:nvSpPr>
        <p:spPr>
          <a:xfrm>
            <a:off x="180529" y="3251740"/>
            <a:ext cx="6440951" cy="2462213"/>
          </a:xfrm>
          <a:prstGeom prst="rect">
            <a:avLst/>
          </a:prstGeom>
          <a:noFill/>
        </p:spPr>
        <p:txBody>
          <a:bodyPr wrap="square" rtlCol="0">
            <a:spAutoFit/>
          </a:bodyPr>
          <a:lstStyle/>
          <a:p>
            <a:pPr algn="just"/>
            <a:r>
              <a:rPr lang="fi-FI" sz="2200" dirty="0">
                <a:solidFill>
                  <a:schemeClr val="bg1"/>
                </a:solidFill>
              </a:rPr>
              <a:t>A</a:t>
            </a:r>
            <a:r>
              <a:rPr lang="en-US" sz="2200" dirty="0">
                <a:solidFill>
                  <a:schemeClr val="bg1"/>
                </a:solidFill>
              </a:rPr>
              <a:t>ltering the flow regime by human activities disturbs the established pattern of natural hydrological variation, exerting stress and degrading physical habitats in streams. This degradation leads to unfavorable impacts on the stream’s health, causing the river channel to function unnaturally and irregularly.</a:t>
            </a:r>
          </a:p>
        </p:txBody>
      </p:sp>
    </p:spTree>
    <p:extLst>
      <p:ext uri="{BB962C8B-B14F-4D97-AF65-F5344CB8AC3E}">
        <p14:creationId xmlns:p14="http://schemas.microsoft.com/office/powerpoint/2010/main" val="2542944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dirty="0"/>
          </a:p>
        </p:txBody>
      </p:sp>
      <p:sp>
        <p:nvSpPr>
          <p:cNvPr id="5" name="Text 2"/>
          <p:cNvSpPr/>
          <p:nvPr/>
        </p:nvSpPr>
        <p:spPr>
          <a:xfrm>
            <a:off x="833199" y="625793"/>
            <a:ext cx="8074037" cy="710802"/>
          </a:xfrm>
          <a:prstGeom prst="rect">
            <a:avLst/>
          </a:prstGeom>
          <a:noFill/>
          <a:ln/>
        </p:spPr>
        <p:txBody>
          <a:bodyPr wrap="square" rtlCol="0" anchor="t">
            <a:noAutofit/>
          </a:bodyPr>
          <a:lstStyle/>
          <a:p>
            <a:pPr marL="0" indent="0">
              <a:lnSpc>
                <a:spcPts val="5468"/>
              </a:lnSpc>
              <a:buNone/>
            </a:pPr>
            <a:r>
              <a:rPr lang="fi-FI" sz="4374" dirty="0">
                <a:solidFill>
                  <a:srgbClr val="FFD9BE"/>
                </a:solidFill>
                <a:latin typeface="Quattrocento" pitchFamily="34" charset="0"/>
              </a:rPr>
              <a:t>R</a:t>
            </a:r>
            <a:r>
              <a:rPr lang="en-US" sz="4374" dirty="0">
                <a:solidFill>
                  <a:srgbClr val="FFD9BE"/>
                </a:solidFill>
                <a:latin typeface="Quattrocento" pitchFamily="34" charset="0"/>
              </a:rPr>
              <a:t>e-Regulation Reservoir (RRR)</a:t>
            </a:r>
            <a:endParaRPr lang="en-US" sz="4374" dirty="0"/>
          </a:p>
        </p:txBody>
      </p:sp>
      <p:sp>
        <p:nvSpPr>
          <p:cNvPr id="7" name="Text 3"/>
          <p:cNvSpPr/>
          <p:nvPr/>
        </p:nvSpPr>
        <p:spPr>
          <a:xfrm>
            <a:off x="2277428" y="1637450"/>
            <a:ext cx="3151822" cy="347186"/>
          </a:xfrm>
          <a:prstGeom prst="rect">
            <a:avLst/>
          </a:prstGeom>
          <a:noFill/>
          <a:ln/>
        </p:spPr>
        <p:txBody>
          <a:bodyPr wrap="none" rtlCol="0" anchor="t"/>
          <a:lstStyle/>
          <a:p>
            <a:pPr marL="0" indent="0" algn="l">
              <a:lnSpc>
                <a:spcPts val="2734"/>
              </a:lnSpc>
              <a:buNone/>
            </a:pPr>
            <a:r>
              <a:rPr lang="fi-FI" sz="2400" dirty="0">
                <a:solidFill>
                  <a:srgbClr val="FFD9BE"/>
                </a:solidFill>
                <a:latin typeface="Quattrocento" pitchFamily="34" charset="0"/>
              </a:rPr>
              <a:t>Reliability and Safety</a:t>
            </a:r>
            <a:endParaRPr lang="en-US" sz="2400" dirty="0"/>
          </a:p>
        </p:txBody>
      </p:sp>
      <p:sp>
        <p:nvSpPr>
          <p:cNvPr id="8" name="Text 4"/>
          <p:cNvSpPr/>
          <p:nvPr/>
        </p:nvSpPr>
        <p:spPr>
          <a:xfrm>
            <a:off x="2256055" y="2053597"/>
            <a:ext cx="6540001" cy="427588"/>
          </a:xfrm>
          <a:prstGeom prst="rect">
            <a:avLst/>
          </a:prstGeom>
          <a:noFill/>
          <a:ln/>
        </p:spPr>
        <p:txBody>
          <a:bodyPr wrap="square" rtlCol="0" anchor="t"/>
          <a:lstStyle/>
          <a:p>
            <a:pPr marL="0" indent="0" algn="l">
              <a:lnSpc>
                <a:spcPts val="2799"/>
              </a:lnSpc>
              <a:buNone/>
            </a:pPr>
            <a:r>
              <a:rPr lang="fi-FI" sz="1750" dirty="0">
                <a:solidFill>
                  <a:srgbClr val="F9EEE7"/>
                </a:solidFill>
                <a:latin typeface="Quattrocento" pitchFamily="34" charset="0"/>
              </a:rPr>
              <a:t>Overflow and depletion prevention.</a:t>
            </a:r>
            <a:endParaRPr lang="en-US" sz="1750" dirty="0"/>
          </a:p>
        </p:txBody>
      </p:sp>
      <p:sp>
        <p:nvSpPr>
          <p:cNvPr id="10" name="Text 5"/>
          <p:cNvSpPr/>
          <p:nvPr/>
        </p:nvSpPr>
        <p:spPr>
          <a:xfrm>
            <a:off x="2276649" y="2806931"/>
            <a:ext cx="3928207" cy="427587"/>
          </a:xfrm>
          <a:prstGeom prst="rect">
            <a:avLst/>
          </a:prstGeom>
          <a:noFill/>
          <a:ln/>
        </p:spPr>
        <p:txBody>
          <a:bodyPr wrap="none" rtlCol="0" anchor="t"/>
          <a:lstStyle/>
          <a:p>
            <a:pPr marL="0" indent="0" algn="l">
              <a:lnSpc>
                <a:spcPts val="2734"/>
              </a:lnSpc>
              <a:buNone/>
            </a:pPr>
            <a:r>
              <a:rPr lang="en-US" sz="2400" dirty="0">
                <a:solidFill>
                  <a:srgbClr val="FFD9BE"/>
                </a:solidFill>
                <a:latin typeface="Quattrocento" pitchFamily="34" charset="0"/>
                <a:ea typeface="Quattrocento" pitchFamily="34" charset="-122"/>
                <a:cs typeface="Quattrocento" pitchFamily="34" charset="-120"/>
              </a:rPr>
              <a:t>Peak and Minimum Flow</a:t>
            </a:r>
            <a:endParaRPr lang="en-US" sz="2400" dirty="0"/>
          </a:p>
        </p:txBody>
      </p:sp>
      <p:sp>
        <p:nvSpPr>
          <p:cNvPr id="13" name="Text 7"/>
          <p:cNvSpPr/>
          <p:nvPr/>
        </p:nvSpPr>
        <p:spPr>
          <a:xfrm>
            <a:off x="2256054" y="3983371"/>
            <a:ext cx="3303747" cy="427586"/>
          </a:xfrm>
          <a:prstGeom prst="rect">
            <a:avLst/>
          </a:prstGeom>
          <a:noFill/>
          <a:ln/>
        </p:spPr>
        <p:txBody>
          <a:bodyPr wrap="none" rtlCol="0" anchor="t"/>
          <a:lstStyle/>
          <a:p>
            <a:pPr marL="0" indent="0" algn="l">
              <a:lnSpc>
                <a:spcPts val="2734"/>
              </a:lnSpc>
              <a:buNone/>
            </a:pPr>
            <a:r>
              <a:rPr lang="fi-FI" sz="2400" dirty="0">
                <a:solidFill>
                  <a:srgbClr val="FFD9BE"/>
                </a:solidFill>
                <a:latin typeface="Quattrocento" pitchFamily="34" charset="0"/>
              </a:rPr>
              <a:t>Ramping Rates</a:t>
            </a:r>
            <a:endParaRPr lang="en-US" sz="2400" dirty="0"/>
          </a:p>
        </p:txBody>
      </p:sp>
      <p:sp>
        <p:nvSpPr>
          <p:cNvPr id="23" name="Arrow: Chevron 22">
            <a:extLst>
              <a:ext uri="{FF2B5EF4-FFF2-40B4-BE49-F238E27FC236}">
                <a16:creationId xmlns:a16="http://schemas.microsoft.com/office/drawing/2014/main" id="{613BA766-517A-0948-DEC3-3B0F4A873BB3}"/>
              </a:ext>
            </a:extLst>
          </p:cNvPr>
          <p:cNvSpPr/>
          <p:nvPr/>
        </p:nvSpPr>
        <p:spPr>
          <a:xfrm rot="5400000">
            <a:off x="753351" y="2883140"/>
            <a:ext cx="1270669" cy="1110973"/>
          </a:xfrm>
          <a:prstGeom prst="chevron">
            <a:avLst>
              <a:gd name="adj" fmla="val 12734"/>
            </a:avLst>
          </a:prstGeom>
          <a:solidFill>
            <a:srgbClr val="234A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Arrow: Chevron 24">
            <a:extLst>
              <a:ext uri="{FF2B5EF4-FFF2-40B4-BE49-F238E27FC236}">
                <a16:creationId xmlns:a16="http://schemas.microsoft.com/office/drawing/2014/main" id="{44B79BE6-EB52-1B88-1E3E-8260AFC52F34}"/>
              </a:ext>
            </a:extLst>
          </p:cNvPr>
          <p:cNvSpPr/>
          <p:nvPr/>
        </p:nvSpPr>
        <p:spPr>
          <a:xfrm rot="5400000">
            <a:off x="753350" y="1711905"/>
            <a:ext cx="1270669" cy="1110973"/>
          </a:xfrm>
          <a:prstGeom prst="chevron">
            <a:avLst>
              <a:gd name="adj" fmla="val 12734"/>
            </a:avLst>
          </a:prstGeom>
          <a:solidFill>
            <a:srgbClr val="234A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Arrow: Chevron 25">
            <a:extLst>
              <a:ext uri="{FF2B5EF4-FFF2-40B4-BE49-F238E27FC236}">
                <a16:creationId xmlns:a16="http://schemas.microsoft.com/office/drawing/2014/main" id="{4008F1EA-5F4B-BE87-85D8-0B4B78624442}"/>
              </a:ext>
            </a:extLst>
          </p:cNvPr>
          <p:cNvSpPr/>
          <p:nvPr/>
        </p:nvSpPr>
        <p:spPr>
          <a:xfrm rot="5400000">
            <a:off x="753351" y="4063219"/>
            <a:ext cx="1270669" cy="1110973"/>
          </a:xfrm>
          <a:prstGeom prst="chevron">
            <a:avLst>
              <a:gd name="adj" fmla="val 12734"/>
            </a:avLst>
          </a:prstGeom>
          <a:solidFill>
            <a:srgbClr val="234A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hevron 26">
            <a:extLst>
              <a:ext uri="{FF2B5EF4-FFF2-40B4-BE49-F238E27FC236}">
                <a16:creationId xmlns:a16="http://schemas.microsoft.com/office/drawing/2014/main" id="{3DEE9378-B624-8DEC-2641-B74A428504B7}"/>
              </a:ext>
            </a:extLst>
          </p:cNvPr>
          <p:cNvSpPr/>
          <p:nvPr/>
        </p:nvSpPr>
        <p:spPr>
          <a:xfrm rot="5400000">
            <a:off x="765449" y="5233111"/>
            <a:ext cx="1270669" cy="1110973"/>
          </a:xfrm>
          <a:prstGeom prst="chevron">
            <a:avLst>
              <a:gd name="adj" fmla="val 12734"/>
            </a:avLst>
          </a:prstGeom>
          <a:solidFill>
            <a:srgbClr val="234A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hevron 27">
            <a:extLst>
              <a:ext uri="{FF2B5EF4-FFF2-40B4-BE49-F238E27FC236}">
                <a16:creationId xmlns:a16="http://schemas.microsoft.com/office/drawing/2014/main" id="{42778D4D-936A-2D03-FCFB-B73722C03D70}"/>
              </a:ext>
            </a:extLst>
          </p:cNvPr>
          <p:cNvSpPr/>
          <p:nvPr/>
        </p:nvSpPr>
        <p:spPr>
          <a:xfrm rot="5400000">
            <a:off x="777547" y="6403003"/>
            <a:ext cx="1270669" cy="1110973"/>
          </a:xfrm>
          <a:prstGeom prst="chevron">
            <a:avLst>
              <a:gd name="adj" fmla="val 12734"/>
            </a:avLst>
          </a:prstGeom>
          <a:solidFill>
            <a:srgbClr val="234A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93E95EDD-49B1-7FC9-5EB8-178D165D8712}"/>
              </a:ext>
            </a:extLst>
          </p:cNvPr>
          <p:cNvSpPr txBox="1"/>
          <p:nvPr/>
        </p:nvSpPr>
        <p:spPr>
          <a:xfrm>
            <a:off x="1242120" y="2041173"/>
            <a:ext cx="442021" cy="461665"/>
          </a:xfrm>
          <a:prstGeom prst="rect">
            <a:avLst/>
          </a:prstGeom>
          <a:noFill/>
        </p:spPr>
        <p:txBody>
          <a:bodyPr wrap="square" rtlCol="0">
            <a:spAutoFit/>
          </a:bodyPr>
          <a:lstStyle/>
          <a:p>
            <a:r>
              <a:rPr lang="fi-FI" sz="2400" b="1" dirty="0">
                <a:solidFill>
                  <a:srgbClr val="FFD9BE"/>
                </a:solidFill>
                <a:latin typeface="Quattrocento" pitchFamily="34" charset="0"/>
              </a:rPr>
              <a:t>1</a:t>
            </a:r>
            <a:endParaRPr lang="en-US" sz="2400" b="1" dirty="0"/>
          </a:p>
        </p:txBody>
      </p:sp>
      <p:sp>
        <p:nvSpPr>
          <p:cNvPr id="30" name="TextBox 29">
            <a:extLst>
              <a:ext uri="{FF2B5EF4-FFF2-40B4-BE49-F238E27FC236}">
                <a16:creationId xmlns:a16="http://schemas.microsoft.com/office/drawing/2014/main" id="{9E4FA41C-B6D8-8E14-0B05-24B8922A9AED}"/>
              </a:ext>
            </a:extLst>
          </p:cNvPr>
          <p:cNvSpPr txBox="1"/>
          <p:nvPr/>
        </p:nvSpPr>
        <p:spPr>
          <a:xfrm>
            <a:off x="1242116" y="3221958"/>
            <a:ext cx="442021" cy="461665"/>
          </a:xfrm>
          <a:prstGeom prst="rect">
            <a:avLst/>
          </a:prstGeom>
          <a:noFill/>
        </p:spPr>
        <p:txBody>
          <a:bodyPr wrap="square" rtlCol="0">
            <a:spAutoFit/>
          </a:bodyPr>
          <a:lstStyle/>
          <a:p>
            <a:r>
              <a:rPr lang="fi-FI" sz="2400" b="1" dirty="0">
                <a:solidFill>
                  <a:srgbClr val="FFD9BE"/>
                </a:solidFill>
                <a:latin typeface="Quattrocento" pitchFamily="34" charset="0"/>
              </a:rPr>
              <a:t>2</a:t>
            </a:r>
            <a:endParaRPr lang="en-US" sz="2400" b="1" dirty="0"/>
          </a:p>
        </p:txBody>
      </p:sp>
      <p:sp>
        <p:nvSpPr>
          <p:cNvPr id="31" name="TextBox 30">
            <a:extLst>
              <a:ext uri="{FF2B5EF4-FFF2-40B4-BE49-F238E27FC236}">
                <a16:creationId xmlns:a16="http://schemas.microsoft.com/office/drawing/2014/main" id="{C6F8274A-0871-49FA-53DC-7515C2ABB74C}"/>
              </a:ext>
            </a:extLst>
          </p:cNvPr>
          <p:cNvSpPr txBox="1"/>
          <p:nvPr/>
        </p:nvSpPr>
        <p:spPr>
          <a:xfrm>
            <a:off x="1242118" y="4374415"/>
            <a:ext cx="442021" cy="461665"/>
          </a:xfrm>
          <a:prstGeom prst="rect">
            <a:avLst/>
          </a:prstGeom>
          <a:noFill/>
        </p:spPr>
        <p:txBody>
          <a:bodyPr wrap="square" rtlCol="0">
            <a:spAutoFit/>
          </a:bodyPr>
          <a:lstStyle/>
          <a:p>
            <a:r>
              <a:rPr lang="fi-FI" sz="2400" b="1" dirty="0">
                <a:solidFill>
                  <a:srgbClr val="FFD9BE"/>
                </a:solidFill>
                <a:latin typeface="Quattrocento" pitchFamily="34" charset="0"/>
              </a:rPr>
              <a:t>3</a:t>
            </a:r>
            <a:endParaRPr lang="en-US" sz="2400" b="1" dirty="0"/>
          </a:p>
        </p:txBody>
      </p:sp>
      <p:sp>
        <p:nvSpPr>
          <p:cNvPr id="32" name="TextBox 31">
            <a:extLst>
              <a:ext uri="{FF2B5EF4-FFF2-40B4-BE49-F238E27FC236}">
                <a16:creationId xmlns:a16="http://schemas.microsoft.com/office/drawing/2014/main" id="{65603204-2D43-58FA-B821-15A4017F5C69}"/>
              </a:ext>
            </a:extLst>
          </p:cNvPr>
          <p:cNvSpPr txBox="1"/>
          <p:nvPr/>
        </p:nvSpPr>
        <p:spPr>
          <a:xfrm>
            <a:off x="1242117" y="5571223"/>
            <a:ext cx="442021" cy="461665"/>
          </a:xfrm>
          <a:prstGeom prst="rect">
            <a:avLst/>
          </a:prstGeom>
          <a:noFill/>
        </p:spPr>
        <p:txBody>
          <a:bodyPr wrap="square" rtlCol="0">
            <a:spAutoFit/>
          </a:bodyPr>
          <a:lstStyle/>
          <a:p>
            <a:r>
              <a:rPr lang="fi-FI" sz="2400" b="1" dirty="0">
                <a:solidFill>
                  <a:srgbClr val="FFD9BE"/>
                </a:solidFill>
                <a:latin typeface="Quattrocento" pitchFamily="34" charset="0"/>
              </a:rPr>
              <a:t>4</a:t>
            </a:r>
            <a:endParaRPr lang="en-US" sz="2400" b="1" dirty="0"/>
          </a:p>
        </p:txBody>
      </p:sp>
      <p:sp>
        <p:nvSpPr>
          <p:cNvPr id="33" name="TextBox 32">
            <a:extLst>
              <a:ext uri="{FF2B5EF4-FFF2-40B4-BE49-F238E27FC236}">
                <a16:creationId xmlns:a16="http://schemas.microsoft.com/office/drawing/2014/main" id="{927C624B-2CEE-7585-76FD-897485AA43A9}"/>
              </a:ext>
            </a:extLst>
          </p:cNvPr>
          <p:cNvSpPr txBox="1"/>
          <p:nvPr/>
        </p:nvSpPr>
        <p:spPr>
          <a:xfrm>
            <a:off x="1242120" y="6727656"/>
            <a:ext cx="442021" cy="461665"/>
          </a:xfrm>
          <a:prstGeom prst="rect">
            <a:avLst/>
          </a:prstGeom>
          <a:noFill/>
        </p:spPr>
        <p:txBody>
          <a:bodyPr wrap="square" rtlCol="0">
            <a:spAutoFit/>
          </a:bodyPr>
          <a:lstStyle/>
          <a:p>
            <a:r>
              <a:rPr lang="fi-FI" sz="2400" b="1" dirty="0">
                <a:solidFill>
                  <a:srgbClr val="FFD9BE"/>
                </a:solidFill>
                <a:latin typeface="Quattrocento" pitchFamily="34" charset="0"/>
              </a:rPr>
              <a:t>5</a:t>
            </a:r>
            <a:endParaRPr lang="en-US" sz="2400" b="1" dirty="0"/>
          </a:p>
        </p:txBody>
      </p:sp>
      <p:sp>
        <p:nvSpPr>
          <p:cNvPr id="34" name="Text 7">
            <a:extLst>
              <a:ext uri="{FF2B5EF4-FFF2-40B4-BE49-F238E27FC236}">
                <a16:creationId xmlns:a16="http://schemas.microsoft.com/office/drawing/2014/main" id="{D16A7797-D6A6-B5F2-AD4E-9AAD4C3C5974}"/>
              </a:ext>
            </a:extLst>
          </p:cNvPr>
          <p:cNvSpPr/>
          <p:nvPr/>
        </p:nvSpPr>
        <p:spPr>
          <a:xfrm>
            <a:off x="2256054" y="5153263"/>
            <a:ext cx="3283151" cy="528864"/>
          </a:xfrm>
          <a:prstGeom prst="rect">
            <a:avLst/>
          </a:prstGeom>
          <a:noFill/>
          <a:ln/>
        </p:spPr>
        <p:txBody>
          <a:bodyPr wrap="none" rtlCol="0" anchor="t"/>
          <a:lstStyle/>
          <a:p>
            <a:pPr marL="0" indent="0" algn="l">
              <a:lnSpc>
                <a:spcPts val="2734"/>
              </a:lnSpc>
              <a:buNone/>
            </a:pPr>
            <a:r>
              <a:rPr lang="fi-FI" sz="2400" dirty="0">
                <a:solidFill>
                  <a:srgbClr val="FFD9BE"/>
                </a:solidFill>
                <a:latin typeface="Quattrocento" pitchFamily="34" charset="0"/>
              </a:rPr>
              <a:t>O</a:t>
            </a:r>
            <a:r>
              <a:rPr lang="en-US" sz="2400" dirty="0">
                <a:solidFill>
                  <a:srgbClr val="FFD9BE"/>
                </a:solidFill>
                <a:latin typeface="Quattrocento" pitchFamily="34" charset="0"/>
              </a:rPr>
              <a:t>ptimal Flow</a:t>
            </a:r>
            <a:endParaRPr lang="en-US" sz="2400" dirty="0"/>
          </a:p>
        </p:txBody>
      </p:sp>
      <p:sp>
        <p:nvSpPr>
          <p:cNvPr id="35" name="Text 7">
            <a:extLst>
              <a:ext uri="{FF2B5EF4-FFF2-40B4-BE49-F238E27FC236}">
                <a16:creationId xmlns:a16="http://schemas.microsoft.com/office/drawing/2014/main" id="{2CD8B50E-17B8-F56B-E9C0-A266E45C867A}"/>
              </a:ext>
            </a:extLst>
          </p:cNvPr>
          <p:cNvSpPr/>
          <p:nvPr/>
        </p:nvSpPr>
        <p:spPr>
          <a:xfrm>
            <a:off x="2256055" y="6323155"/>
            <a:ext cx="3283150" cy="347186"/>
          </a:xfrm>
          <a:prstGeom prst="rect">
            <a:avLst/>
          </a:prstGeom>
          <a:noFill/>
          <a:ln/>
        </p:spPr>
        <p:txBody>
          <a:bodyPr wrap="none" rtlCol="0" anchor="t"/>
          <a:lstStyle/>
          <a:p>
            <a:pPr marL="0" indent="0" algn="l">
              <a:lnSpc>
                <a:spcPts val="2734"/>
              </a:lnSpc>
              <a:buNone/>
            </a:pPr>
            <a:r>
              <a:rPr lang="fi-FI" sz="2400" dirty="0">
                <a:solidFill>
                  <a:srgbClr val="FFD9BE"/>
                </a:solidFill>
                <a:latin typeface="Quattrocento" pitchFamily="34" charset="0"/>
              </a:rPr>
              <a:t>O</a:t>
            </a:r>
            <a:r>
              <a:rPr lang="en-US" sz="2400" dirty="0">
                <a:solidFill>
                  <a:srgbClr val="FFD9BE"/>
                </a:solidFill>
                <a:latin typeface="Quattrocento" pitchFamily="34" charset="0"/>
              </a:rPr>
              <a:t>ptimal Ramping Rates</a:t>
            </a:r>
            <a:endParaRPr lang="en-US" sz="2400" dirty="0"/>
          </a:p>
        </p:txBody>
      </p:sp>
      <p:sp>
        <p:nvSpPr>
          <p:cNvPr id="40" name="Text 4">
            <a:extLst>
              <a:ext uri="{FF2B5EF4-FFF2-40B4-BE49-F238E27FC236}">
                <a16:creationId xmlns:a16="http://schemas.microsoft.com/office/drawing/2014/main" id="{6A65A33E-0F42-B58F-A4DB-A93A8F46042D}"/>
              </a:ext>
            </a:extLst>
          </p:cNvPr>
          <p:cNvSpPr/>
          <p:nvPr/>
        </p:nvSpPr>
        <p:spPr>
          <a:xfrm>
            <a:off x="2289800" y="3221958"/>
            <a:ext cx="6540001" cy="427588"/>
          </a:xfrm>
          <a:prstGeom prst="rect">
            <a:avLst/>
          </a:prstGeom>
          <a:noFill/>
          <a:ln/>
        </p:spPr>
        <p:txBody>
          <a:bodyPr wrap="square" rtlCol="0" anchor="t"/>
          <a:lstStyle/>
          <a:p>
            <a:pPr marL="0" indent="0" algn="l">
              <a:lnSpc>
                <a:spcPts val="2799"/>
              </a:lnSpc>
              <a:buNone/>
            </a:pPr>
            <a:r>
              <a:rPr lang="fi-FI" sz="1750" dirty="0">
                <a:solidFill>
                  <a:srgbClr val="F9EEE7"/>
                </a:solidFill>
                <a:latin typeface="Quattrocento" pitchFamily="34" charset="0"/>
              </a:rPr>
              <a:t>Augmenting flow extremities.</a:t>
            </a:r>
            <a:endParaRPr lang="en-US" sz="1750" dirty="0"/>
          </a:p>
        </p:txBody>
      </p:sp>
      <p:sp>
        <p:nvSpPr>
          <p:cNvPr id="41" name="Text 4">
            <a:extLst>
              <a:ext uri="{FF2B5EF4-FFF2-40B4-BE49-F238E27FC236}">
                <a16:creationId xmlns:a16="http://schemas.microsoft.com/office/drawing/2014/main" id="{1D58C2FC-D492-4BAA-1ADF-8931AAB15F9E}"/>
              </a:ext>
            </a:extLst>
          </p:cNvPr>
          <p:cNvSpPr/>
          <p:nvPr/>
        </p:nvSpPr>
        <p:spPr>
          <a:xfrm>
            <a:off x="2266457" y="4396509"/>
            <a:ext cx="6540001" cy="427588"/>
          </a:xfrm>
          <a:prstGeom prst="rect">
            <a:avLst/>
          </a:prstGeom>
          <a:noFill/>
          <a:ln/>
        </p:spPr>
        <p:txBody>
          <a:bodyPr wrap="square" rtlCol="0" anchor="t"/>
          <a:lstStyle/>
          <a:p>
            <a:pPr marL="0" indent="0" algn="l">
              <a:lnSpc>
                <a:spcPts val="2799"/>
              </a:lnSpc>
              <a:buNone/>
            </a:pPr>
            <a:r>
              <a:rPr lang="fi-FI" sz="1750" dirty="0">
                <a:solidFill>
                  <a:srgbClr val="F9EEE7"/>
                </a:solidFill>
                <a:latin typeface="Quattrocento" pitchFamily="34" charset="0"/>
              </a:rPr>
              <a:t>Up</a:t>
            </a:r>
            <a:r>
              <a:rPr lang="fi-FI" sz="1750" b="1" dirty="0">
                <a:solidFill>
                  <a:srgbClr val="F9EEE7"/>
                </a:solidFill>
                <a:latin typeface="Quattrocento" pitchFamily="34" charset="0"/>
              </a:rPr>
              <a:t>- </a:t>
            </a:r>
            <a:r>
              <a:rPr lang="fi-FI" sz="1750" dirty="0">
                <a:solidFill>
                  <a:srgbClr val="F9EEE7"/>
                </a:solidFill>
                <a:latin typeface="Quattrocento" pitchFamily="34" charset="0"/>
              </a:rPr>
              <a:t>&amp; Down ramping rates thresholds.</a:t>
            </a:r>
            <a:endParaRPr lang="en-US" sz="1750" dirty="0"/>
          </a:p>
        </p:txBody>
      </p:sp>
      <p:sp>
        <p:nvSpPr>
          <p:cNvPr id="42" name="Text 4">
            <a:extLst>
              <a:ext uri="{FF2B5EF4-FFF2-40B4-BE49-F238E27FC236}">
                <a16:creationId xmlns:a16="http://schemas.microsoft.com/office/drawing/2014/main" id="{AB41FA7C-FBEE-B195-20B2-C10405D7D2D7}"/>
              </a:ext>
            </a:extLst>
          </p:cNvPr>
          <p:cNvSpPr/>
          <p:nvPr/>
        </p:nvSpPr>
        <p:spPr>
          <a:xfrm>
            <a:off x="2244845" y="5588261"/>
            <a:ext cx="6540001" cy="427588"/>
          </a:xfrm>
          <a:prstGeom prst="rect">
            <a:avLst/>
          </a:prstGeom>
          <a:noFill/>
          <a:ln/>
        </p:spPr>
        <p:txBody>
          <a:bodyPr wrap="square" rtlCol="0" anchor="t"/>
          <a:lstStyle/>
          <a:p>
            <a:pPr marL="0" indent="0" algn="l">
              <a:lnSpc>
                <a:spcPts val="2799"/>
              </a:lnSpc>
              <a:buNone/>
            </a:pPr>
            <a:r>
              <a:rPr lang="fi-FI" sz="1750" dirty="0">
                <a:solidFill>
                  <a:srgbClr val="F9EEE7"/>
                </a:solidFill>
                <a:latin typeface="Quattrocento" pitchFamily="34" charset="0"/>
              </a:rPr>
              <a:t>Daily average flow when possible.</a:t>
            </a:r>
            <a:endParaRPr lang="en-US" sz="1750" dirty="0"/>
          </a:p>
        </p:txBody>
      </p:sp>
      <p:sp>
        <p:nvSpPr>
          <p:cNvPr id="43" name="Text 4">
            <a:extLst>
              <a:ext uri="{FF2B5EF4-FFF2-40B4-BE49-F238E27FC236}">
                <a16:creationId xmlns:a16="http://schemas.microsoft.com/office/drawing/2014/main" id="{2FDFD16E-83EE-2297-4450-1B51DCFC7F9E}"/>
              </a:ext>
            </a:extLst>
          </p:cNvPr>
          <p:cNvSpPr/>
          <p:nvPr/>
        </p:nvSpPr>
        <p:spPr>
          <a:xfrm>
            <a:off x="2282785" y="6744694"/>
            <a:ext cx="6540001" cy="427588"/>
          </a:xfrm>
          <a:prstGeom prst="rect">
            <a:avLst/>
          </a:prstGeom>
          <a:noFill/>
          <a:ln/>
        </p:spPr>
        <p:txBody>
          <a:bodyPr wrap="square" rtlCol="0" anchor="t"/>
          <a:lstStyle/>
          <a:p>
            <a:pPr marL="0" indent="0" algn="l">
              <a:lnSpc>
                <a:spcPts val="2799"/>
              </a:lnSpc>
              <a:buNone/>
            </a:pPr>
            <a:r>
              <a:rPr lang="fi-FI" sz="1750" dirty="0">
                <a:solidFill>
                  <a:srgbClr val="F9EEE7"/>
                </a:solidFill>
                <a:latin typeface="Quattrocento" pitchFamily="34" charset="0"/>
              </a:rPr>
              <a:t>Ramping rate thresholds are satisfied. </a:t>
            </a:r>
            <a:endParaRPr lang="en-US" sz="1750" dirty="0"/>
          </a:p>
        </p:txBody>
      </p:sp>
      <p:pic>
        <p:nvPicPr>
          <p:cNvPr id="9" name="Picture 8" descr="A black background with blue text&#10;&#10;Description automatically generated">
            <a:extLst>
              <a:ext uri="{FF2B5EF4-FFF2-40B4-BE49-F238E27FC236}">
                <a16:creationId xmlns:a16="http://schemas.microsoft.com/office/drawing/2014/main" id="{AEB022E2-7489-1CFB-F301-F73D3C7A4F5A}"/>
              </a:ext>
            </a:extLst>
          </p:cNvPr>
          <p:cNvPicPr>
            <a:picLocks noChangeAspect="1"/>
          </p:cNvPicPr>
          <p:nvPr/>
        </p:nvPicPr>
        <p:blipFill>
          <a:blip r:embed="rId3"/>
          <a:stretch>
            <a:fillRect/>
          </a:stretch>
        </p:blipFill>
        <p:spPr>
          <a:xfrm>
            <a:off x="13241115" y="7379049"/>
            <a:ext cx="1389285" cy="850551"/>
          </a:xfrm>
          <a:prstGeom prst="rect">
            <a:avLst/>
          </a:prstGeom>
        </p:spPr>
      </p:pic>
      <p:pic>
        <p:nvPicPr>
          <p:cNvPr id="11" name="Picture 10" descr="Aerial view of a dam&#10;&#10;Description automatically generated">
            <a:extLst>
              <a:ext uri="{FF2B5EF4-FFF2-40B4-BE49-F238E27FC236}">
                <a16:creationId xmlns:a16="http://schemas.microsoft.com/office/drawing/2014/main" id="{FE0062BB-81C2-F002-7BD5-F32918B06EC6}"/>
              </a:ext>
            </a:extLst>
          </p:cNvPr>
          <p:cNvPicPr>
            <a:picLocks noChangeAspect="1"/>
          </p:cNvPicPr>
          <p:nvPr/>
        </p:nvPicPr>
        <p:blipFill>
          <a:blip r:embed="rId4"/>
          <a:stretch>
            <a:fillRect/>
          </a:stretch>
        </p:blipFill>
        <p:spPr>
          <a:xfrm>
            <a:off x="7720700" y="1449206"/>
            <a:ext cx="6540000" cy="58946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n aerial view of a river with a road and trees&#10;&#10;Description automatically generated">
            <a:extLst>
              <a:ext uri="{FF2B5EF4-FFF2-40B4-BE49-F238E27FC236}">
                <a16:creationId xmlns:a16="http://schemas.microsoft.com/office/drawing/2014/main" id="{19F7E43D-8F05-372B-48C8-F8DA8DFBFA6F}"/>
              </a:ext>
            </a:extLst>
          </p:cNvPr>
          <p:cNvPicPr>
            <a:picLocks noChangeAspect="1"/>
          </p:cNvPicPr>
          <p:nvPr/>
        </p:nvPicPr>
        <p:blipFill>
          <a:blip r:embed="rId3"/>
          <a:stretch>
            <a:fillRect/>
          </a:stretch>
        </p:blipFill>
        <p:spPr>
          <a:xfrm>
            <a:off x="0" y="-1"/>
            <a:ext cx="14630400" cy="8229599"/>
          </a:xfrm>
          <a:prstGeom prst="rect">
            <a:avLst/>
          </a:prstGeom>
        </p:spPr>
      </p:pic>
      <p:pic>
        <p:nvPicPr>
          <p:cNvPr id="7" name="Image 2" descr="preencoded.png">
            <a:hlinkClick r:id="rId4"/>
            <a:extLst>
              <a:ext uri="{FF2B5EF4-FFF2-40B4-BE49-F238E27FC236}">
                <a16:creationId xmlns:a16="http://schemas.microsoft.com/office/drawing/2014/main" id="{523EE391-ACF6-045B-ED82-3AEC2C294F39}"/>
              </a:ext>
            </a:extLst>
          </p:cNvPr>
          <p:cNvPicPr>
            <a:picLocks noChangeAspect="1"/>
          </p:cNvPicPr>
          <p:nvPr/>
        </p:nvPicPr>
        <p:blipFill>
          <a:blip r:embed="rId5"/>
          <a:stretch>
            <a:fillRect/>
          </a:stretch>
        </p:blipFill>
        <p:spPr>
          <a:xfrm>
            <a:off x="13419438" y="7908302"/>
            <a:ext cx="1210957" cy="2892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9E4555B9-A22F-E0FB-32BB-D023BDD62111}"/>
              </a:ext>
            </a:extLst>
          </p:cNvPr>
          <p:cNvPicPr>
            <a:picLocks noChangeAspect="1"/>
          </p:cNvPicPr>
          <p:nvPr/>
        </p:nvPicPr>
        <p:blipFill>
          <a:blip r:embed="rId6"/>
          <a:stretch>
            <a:fillRect/>
          </a:stretch>
        </p:blipFill>
        <p:spPr>
          <a:xfrm>
            <a:off x="13160827" y="7057751"/>
            <a:ext cx="1389285" cy="850551"/>
          </a:xfrm>
          <a:prstGeom prst="rect">
            <a:avLst/>
          </a:prstGeom>
        </p:spPr>
      </p:pic>
      <p:pic>
        <p:nvPicPr>
          <p:cNvPr id="2" name="Picture 1" descr="A graph showing a graph&#10;&#10;Description automatically generated with medium confidence">
            <a:extLst>
              <a:ext uri="{FF2B5EF4-FFF2-40B4-BE49-F238E27FC236}">
                <a16:creationId xmlns:a16="http://schemas.microsoft.com/office/drawing/2014/main" id="{289A8BA1-1CFF-BA3B-3BE7-95B7425DA921}"/>
              </a:ext>
            </a:extLst>
          </p:cNvPr>
          <p:cNvPicPr>
            <a:picLocks noChangeAspect="1"/>
          </p:cNvPicPr>
          <p:nvPr/>
        </p:nvPicPr>
        <p:blipFill>
          <a:blip r:embed="rId7"/>
          <a:stretch>
            <a:fillRect/>
          </a:stretch>
        </p:blipFill>
        <p:spPr>
          <a:xfrm>
            <a:off x="1463773" y="1338296"/>
            <a:ext cx="11702853" cy="55530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82024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841</TotalTime>
  <Words>388</Words>
  <Application>Microsoft Office PowerPoint</Application>
  <PresentationFormat>Custom</PresentationFormat>
  <Paragraphs>48</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Aharoni</vt:lpstr>
      <vt:lpstr>Arial</vt:lpstr>
      <vt:lpstr>Barlow</vt:lpstr>
      <vt:lpstr>Quattrocento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Ali Mchayk</cp:lastModifiedBy>
  <cp:revision>36</cp:revision>
  <dcterms:created xsi:type="dcterms:W3CDTF">2024-03-08T19:37:30Z</dcterms:created>
  <dcterms:modified xsi:type="dcterms:W3CDTF">2024-04-10T11:16:54Z</dcterms:modified>
</cp:coreProperties>
</file>