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31"/>
  </p:notesMasterIdLst>
  <p:sldIdLst>
    <p:sldId id="256" r:id="rId2"/>
    <p:sldId id="267" r:id="rId3"/>
    <p:sldId id="258" r:id="rId4"/>
    <p:sldId id="276" r:id="rId5"/>
    <p:sldId id="264" r:id="rId6"/>
    <p:sldId id="268" r:id="rId7"/>
    <p:sldId id="271" r:id="rId8"/>
    <p:sldId id="266" r:id="rId9"/>
    <p:sldId id="265" r:id="rId10"/>
    <p:sldId id="289" r:id="rId11"/>
    <p:sldId id="269" r:id="rId12"/>
    <p:sldId id="272" r:id="rId13"/>
    <p:sldId id="259" r:id="rId14"/>
    <p:sldId id="279" r:id="rId15"/>
    <p:sldId id="278" r:id="rId16"/>
    <p:sldId id="277" r:id="rId17"/>
    <p:sldId id="270" r:id="rId18"/>
    <p:sldId id="273" r:id="rId19"/>
    <p:sldId id="280" r:id="rId20"/>
    <p:sldId id="281" r:id="rId21"/>
    <p:sldId id="282" r:id="rId22"/>
    <p:sldId id="283" r:id="rId23"/>
    <p:sldId id="285" r:id="rId24"/>
    <p:sldId id="287" r:id="rId25"/>
    <p:sldId id="284" r:id="rId26"/>
    <p:sldId id="286" r:id="rId27"/>
    <p:sldId id="288" r:id="rId28"/>
    <p:sldId id="263" r:id="rId29"/>
    <p:sldId id="2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orga, Adriana" initials="IA" lastIdx="23" clrIdx="0">
    <p:extLst>
      <p:ext uri="{19B8F6BF-5375-455C-9EA6-DF929625EA0E}">
        <p15:presenceInfo xmlns:p15="http://schemas.microsoft.com/office/powerpoint/2012/main" userId="S::ai184@leicester.ac.uk::a9d6df2f-af45-4cc9-8faf-f3c25a7fe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EAB6AB-B302-45CF-A923-FBD1068ED74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GB"/>
        </a:p>
      </dgm:t>
    </dgm:pt>
    <dgm:pt modelId="{F371B77A-094A-4ECF-B251-1E1137B556A0}">
      <dgm:prSet phldrT="[Text]"/>
      <dgm:spPr>
        <a:blipFill rotWithShape="0">
          <a:blip xmlns:r="http://schemas.openxmlformats.org/officeDocument/2006/relationships" r:embed="rId1"/>
          <a:srcRect/>
          <a:stretch>
            <a:fillRect l="-25000" r="-25000"/>
          </a:stretch>
        </a:blipFill>
      </dgm:spPr>
      <dgm:t>
        <a:bodyPr/>
        <a:lstStyle/>
        <a:p>
          <a:r>
            <a:rPr lang="en-GB" dirty="0"/>
            <a:t>IASI</a:t>
          </a:r>
        </a:p>
      </dgm:t>
    </dgm:pt>
    <dgm:pt modelId="{CB47F126-D71B-4689-A072-91E234923253}" type="parTrans" cxnId="{6F3A0B9F-7DA4-4B2A-A2B9-2D649295C019}">
      <dgm:prSet/>
      <dgm:spPr/>
      <dgm:t>
        <a:bodyPr/>
        <a:lstStyle/>
        <a:p>
          <a:endParaRPr lang="en-GB"/>
        </a:p>
      </dgm:t>
    </dgm:pt>
    <dgm:pt modelId="{C9DD4071-9A91-4A8D-85A9-2756CB926485}" type="sibTrans" cxnId="{6F3A0B9F-7DA4-4B2A-A2B9-2D649295C019}">
      <dgm:prSet/>
      <dgm:spPr/>
      <dgm:t>
        <a:bodyPr/>
        <a:lstStyle/>
        <a:p>
          <a:endParaRPr lang="en-GB"/>
        </a:p>
      </dgm:t>
    </dgm:pt>
    <dgm:pt modelId="{FA7091B2-DE3D-4320-AF3D-5C8A8F553A6C}">
      <dgm:prSet phldrT="[Text]" custT="1"/>
      <dgm:spPr>
        <a:ln w="28575"/>
      </dgm:spPr>
      <dgm:t>
        <a:bodyPr/>
        <a:lstStyle/>
        <a:p>
          <a:pPr algn="just">
            <a:buFont typeface="Wingdings" panose="05000000000000000000" pitchFamily="2" charset="2"/>
            <a:buChar char="q"/>
          </a:pPr>
          <a:r>
            <a:rPr lang="en-GB" sz="2000" dirty="0"/>
            <a:t>Operated by EUMETSAT </a:t>
          </a:r>
        </a:p>
        <a:p>
          <a:pPr algn="just">
            <a:buFont typeface="Wingdings" panose="05000000000000000000" pitchFamily="2" charset="2"/>
            <a:buChar char="q"/>
          </a:pPr>
          <a:r>
            <a:rPr lang="en-GB" sz="2000" dirty="0" err="1"/>
            <a:t>MetOp</a:t>
          </a:r>
          <a:r>
            <a:rPr lang="en-GB" sz="2000" dirty="0"/>
            <a:t> –A, -B, -C satellites</a:t>
          </a:r>
        </a:p>
        <a:p>
          <a:pPr algn="just">
            <a:buFont typeface="Wingdings" panose="05000000000000000000" pitchFamily="2" charset="2"/>
            <a:buChar char="q"/>
          </a:pPr>
          <a:r>
            <a:rPr lang="en-GB" sz="2000" dirty="0"/>
            <a:t>Polar orbiting, nadir viewing  </a:t>
          </a:r>
        </a:p>
        <a:p>
          <a:pPr algn="just">
            <a:buFont typeface="Wingdings" panose="05000000000000000000" pitchFamily="2" charset="2"/>
            <a:buChar char="q"/>
          </a:pPr>
          <a:r>
            <a:rPr lang="en-GB" sz="2000" dirty="0"/>
            <a:t>Local overpass 9:30 AM/PM</a:t>
          </a:r>
        </a:p>
        <a:p>
          <a:pPr algn="just">
            <a:buFont typeface="Wingdings" panose="05000000000000000000" pitchFamily="2" charset="2"/>
            <a:buChar char="q"/>
          </a:pPr>
          <a:r>
            <a:rPr lang="en-GB" sz="2000" dirty="0"/>
            <a:t>Swath 2200 km</a:t>
          </a:r>
        </a:p>
        <a:p>
          <a:pPr algn="just">
            <a:buFont typeface="Wingdings" panose="05000000000000000000" pitchFamily="2" charset="2"/>
            <a:buChar char="q"/>
          </a:pPr>
          <a:r>
            <a:rPr lang="en-GB" sz="2000" dirty="0"/>
            <a:t>12 km diameter footprint </a:t>
          </a:r>
        </a:p>
        <a:p>
          <a:pPr algn="just">
            <a:buFont typeface="Wingdings" panose="05000000000000000000" pitchFamily="2" charset="2"/>
            <a:buChar char="q"/>
          </a:pPr>
          <a:r>
            <a:rPr lang="en-GB" sz="2000" dirty="0"/>
            <a:t>50 x 50 km FOV (4 pixels, 2 x 2)</a:t>
          </a:r>
        </a:p>
        <a:p>
          <a:pPr algn="just">
            <a:buFont typeface="Wingdings" panose="05000000000000000000" pitchFamily="2" charset="2"/>
            <a:buChar char="q"/>
          </a:pPr>
          <a:r>
            <a:rPr lang="en-GB" sz="2000" dirty="0"/>
            <a:t>Spectral range 645 – 2760 cm</a:t>
          </a:r>
          <a:r>
            <a:rPr lang="en-GB" sz="2000" baseline="30000" dirty="0"/>
            <a:t>-1</a:t>
          </a:r>
        </a:p>
        <a:p>
          <a:pPr algn="just">
            <a:buFont typeface="Wingdings" panose="05000000000000000000" pitchFamily="2" charset="2"/>
            <a:buChar char="q"/>
          </a:pPr>
          <a:r>
            <a:rPr lang="en-GB" sz="2000" dirty="0"/>
            <a:t>Spectral resolution 0.5 cm</a:t>
          </a:r>
          <a:r>
            <a:rPr lang="en-GB" sz="2000" baseline="30000" dirty="0"/>
            <a:t>-1</a:t>
          </a:r>
        </a:p>
        <a:p>
          <a:pPr algn="just">
            <a:buNone/>
          </a:pPr>
          <a:endParaRPr lang="en-GB" sz="2000" dirty="0"/>
        </a:p>
      </dgm:t>
    </dgm:pt>
    <dgm:pt modelId="{4D20561E-8818-475B-83FA-F2B8CC2B327B}" type="parTrans" cxnId="{58425E75-1929-45D8-BC54-7D7AFBDDD255}">
      <dgm:prSet/>
      <dgm:spPr/>
      <dgm:t>
        <a:bodyPr/>
        <a:lstStyle/>
        <a:p>
          <a:endParaRPr lang="en-GB"/>
        </a:p>
      </dgm:t>
    </dgm:pt>
    <dgm:pt modelId="{E873AF2A-C859-43EE-8E88-014B1D585BF7}" type="sibTrans" cxnId="{58425E75-1929-45D8-BC54-7D7AFBDDD255}">
      <dgm:prSet/>
      <dgm:spPr/>
      <dgm:t>
        <a:bodyPr/>
        <a:lstStyle/>
        <a:p>
          <a:endParaRPr lang="en-GB"/>
        </a:p>
      </dgm:t>
    </dgm:pt>
    <dgm:pt modelId="{1C97203F-5DE3-4E55-9BCF-FAA3EDB64FE1}">
      <dgm:prSet phldrT="[Text]"/>
      <dgm:spPr>
        <a:blipFill rotWithShape="0">
          <a:blip xmlns:r="http://schemas.openxmlformats.org/officeDocument/2006/relationships" r:embed="rId2"/>
          <a:srcRect/>
          <a:stretch>
            <a:fillRect l="-30000" r="-30000"/>
          </a:stretch>
        </a:blipFill>
      </dgm:spPr>
      <dgm:t>
        <a:bodyPr/>
        <a:lstStyle/>
        <a:p>
          <a:r>
            <a:rPr lang="en-GB" dirty="0"/>
            <a:t>CrIS</a:t>
          </a:r>
        </a:p>
      </dgm:t>
    </dgm:pt>
    <dgm:pt modelId="{6A3F88D4-D277-4747-ABD7-9CA04A256598}" type="parTrans" cxnId="{E9C75BD8-88B9-451A-BCF1-AE6702021BBF}">
      <dgm:prSet/>
      <dgm:spPr/>
      <dgm:t>
        <a:bodyPr/>
        <a:lstStyle/>
        <a:p>
          <a:endParaRPr lang="en-GB"/>
        </a:p>
      </dgm:t>
    </dgm:pt>
    <dgm:pt modelId="{A059D07F-3EB9-47F1-AAD1-CC45A6F9AE22}" type="sibTrans" cxnId="{E9C75BD8-88B9-451A-BCF1-AE6702021BBF}">
      <dgm:prSet/>
      <dgm:spPr/>
      <dgm:t>
        <a:bodyPr/>
        <a:lstStyle/>
        <a:p>
          <a:endParaRPr lang="en-GB"/>
        </a:p>
      </dgm:t>
    </dgm:pt>
    <dgm:pt modelId="{A71A8AD7-E3DD-45F9-9195-0A6B0EF26905}">
      <dgm:prSet phldrT="[Text]" custT="1"/>
      <dgm:spPr>
        <a:ln w="28575"/>
      </dgm:spPr>
      <dgm:t>
        <a:bodyPr/>
        <a:lstStyle/>
        <a:p>
          <a:pPr algn="just"/>
          <a:r>
            <a:rPr lang="en-GB" sz="2000" dirty="0"/>
            <a:t>Operated by NOAA</a:t>
          </a:r>
        </a:p>
        <a:p>
          <a:pPr algn="just"/>
          <a:r>
            <a:rPr lang="en-GB" sz="2000" dirty="0"/>
            <a:t>Suomi-NPP, NOAA-20, NOAA-21 satellites</a:t>
          </a:r>
        </a:p>
        <a:p>
          <a:pPr algn="just"/>
          <a:r>
            <a:rPr lang="en-GB" sz="2000" dirty="0"/>
            <a:t>Polar orbiting, nadir viewing </a:t>
          </a:r>
        </a:p>
        <a:p>
          <a:pPr algn="just"/>
          <a:r>
            <a:rPr lang="en-GB" sz="2000" dirty="0"/>
            <a:t>Local overpass 1:30 AM/PM</a:t>
          </a:r>
        </a:p>
        <a:p>
          <a:pPr algn="just"/>
          <a:r>
            <a:rPr lang="en-GB" sz="2000" dirty="0"/>
            <a:t>Swath 2200 km</a:t>
          </a:r>
        </a:p>
        <a:p>
          <a:pPr algn="just"/>
          <a:r>
            <a:rPr lang="en-GB" sz="2000" dirty="0"/>
            <a:t>14 km diameter footprint</a:t>
          </a:r>
        </a:p>
        <a:p>
          <a:pPr algn="just"/>
          <a:r>
            <a:rPr lang="en-GB" sz="2000" dirty="0"/>
            <a:t>50 x 50 km FOV (9 pixels, 3 x 3)</a:t>
          </a:r>
        </a:p>
        <a:p>
          <a:pPr algn="just"/>
          <a:r>
            <a:rPr lang="en-GB" sz="2000" dirty="0"/>
            <a:t>Spectral range 650 – 2550 cm</a:t>
          </a:r>
          <a:r>
            <a:rPr lang="en-GB" sz="2000" baseline="30000" dirty="0"/>
            <a:t>-1</a:t>
          </a:r>
        </a:p>
        <a:p>
          <a:pPr algn="just">
            <a:buFont typeface="Wingdings" panose="05000000000000000000" pitchFamily="2" charset="2"/>
            <a:buChar char="q"/>
          </a:pPr>
          <a:r>
            <a:rPr lang="en-GB" sz="2000" dirty="0"/>
            <a:t>Spectral resolution 0.625 cm</a:t>
          </a:r>
          <a:r>
            <a:rPr lang="en-GB" sz="2000" baseline="30000" dirty="0"/>
            <a:t>-1</a:t>
          </a:r>
          <a:endParaRPr lang="en-GB" sz="2000" dirty="0"/>
        </a:p>
        <a:p>
          <a:pPr algn="just"/>
          <a:endParaRPr lang="en-GB" sz="2000" dirty="0"/>
        </a:p>
      </dgm:t>
    </dgm:pt>
    <dgm:pt modelId="{A85D18DB-E78C-41E5-9D30-DE3ED80FF0F3}" type="parTrans" cxnId="{38E5F7C1-2D8C-4EE7-85FA-782136EC8A84}">
      <dgm:prSet/>
      <dgm:spPr/>
      <dgm:t>
        <a:bodyPr/>
        <a:lstStyle/>
        <a:p>
          <a:endParaRPr lang="en-GB"/>
        </a:p>
      </dgm:t>
    </dgm:pt>
    <dgm:pt modelId="{7299EF6E-0100-4B1B-ADBC-44AC9302720D}" type="sibTrans" cxnId="{38E5F7C1-2D8C-4EE7-85FA-782136EC8A84}">
      <dgm:prSet/>
      <dgm:spPr/>
      <dgm:t>
        <a:bodyPr/>
        <a:lstStyle/>
        <a:p>
          <a:endParaRPr lang="en-GB"/>
        </a:p>
      </dgm:t>
    </dgm:pt>
    <dgm:pt modelId="{80B20776-1FD5-49AB-A811-8524EEB1DE5B}" type="pres">
      <dgm:prSet presAssocID="{D8EAB6AB-B302-45CF-A923-FBD1068ED748}" presName="list" presStyleCnt="0">
        <dgm:presLayoutVars>
          <dgm:dir/>
          <dgm:animLvl val="lvl"/>
        </dgm:presLayoutVars>
      </dgm:prSet>
      <dgm:spPr/>
    </dgm:pt>
    <dgm:pt modelId="{EFF595FE-E11A-492D-89E4-AFC9B5062F1E}" type="pres">
      <dgm:prSet presAssocID="{F371B77A-094A-4ECF-B251-1E1137B556A0}" presName="posSpace" presStyleCnt="0"/>
      <dgm:spPr/>
    </dgm:pt>
    <dgm:pt modelId="{1968B080-C0D1-4A92-84FA-FFC96EAC8D22}" type="pres">
      <dgm:prSet presAssocID="{F371B77A-094A-4ECF-B251-1E1137B556A0}" presName="vertFlow" presStyleCnt="0"/>
      <dgm:spPr/>
    </dgm:pt>
    <dgm:pt modelId="{103E9749-CC2D-4DD0-B6C4-A247DAFA3021}" type="pres">
      <dgm:prSet presAssocID="{F371B77A-094A-4ECF-B251-1E1137B556A0}" presName="topSpace" presStyleCnt="0"/>
      <dgm:spPr/>
    </dgm:pt>
    <dgm:pt modelId="{78ADAFF7-FB91-4CB0-B38C-E58CAE678D95}" type="pres">
      <dgm:prSet presAssocID="{F371B77A-094A-4ECF-B251-1E1137B556A0}" presName="firstComp" presStyleCnt="0"/>
      <dgm:spPr/>
    </dgm:pt>
    <dgm:pt modelId="{5BB1FA6E-4725-48A1-B6C4-B970A106CA1A}" type="pres">
      <dgm:prSet presAssocID="{F371B77A-094A-4ECF-B251-1E1137B556A0}" presName="firstChild" presStyleLbl="bgAccFollowNode1" presStyleIdx="0" presStyleCnt="2" custScaleX="121391" custScaleY="236341" custLinFactNeighborX="11098" custLinFactNeighborY="1401"/>
      <dgm:spPr/>
    </dgm:pt>
    <dgm:pt modelId="{D1ED74E5-75A7-41F7-92BB-AF1D723E0497}" type="pres">
      <dgm:prSet presAssocID="{F371B77A-094A-4ECF-B251-1E1137B556A0}" presName="firstChildTx" presStyleLbl="bgAccFollowNode1" presStyleIdx="0" presStyleCnt="2">
        <dgm:presLayoutVars>
          <dgm:bulletEnabled val="1"/>
        </dgm:presLayoutVars>
      </dgm:prSet>
      <dgm:spPr/>
    </dgm:pt>
    <dgm:pt modelId="{29BE2A5B-E083-4DFF-9025-2AE8E0E98AE1}" type="pres">
      <dgm:prSet presAssocID="{F371B77A-094A-4ECF-B251-1E1137B556A0}" presName="negSpace" presStyleCnt="0"/>
      <dgm:spPr/>
    </dgm:pt>
    <dgm:pt modelId="{F9C4FD50-BC7C-4770-9B10-2CCED7D919A6}" type="pres">
      <dgm:prSet presAssocID="{F371B77A-094A-4ECF-B251-1E1137B556A0}" presName="circle" presStyleLbl="node1" presStyleIdx="0" presStyleCnt="2" custLinFactNeighborX="-30448" custLinFactNeighborY="-440"/>
      <dgm:spPr/>
    </dgm:pt>
    <dgm:pt modelId="{1B05D9DA-F04D-4B41-8940-BB6762FC8DFB}" type="pres">
      <dgm:prSet presAssocID="{C9DD4071-9A91-4A8D-85A9-2756CB926485}" presName="transSpace" presStyleCnt="0"/>
      <dgm:spPr/>
    </dgm:pt>
    <dgm:pt modelId="{1D84B46F-C582-4D42-9055-91F0C74AC66F}" type="pres">
      <dgm:prSet presAssocID="{1C97203F-5DE3-4E55-9BCF-FAA3EDB64FE1}" presName="posSpace" presStyleCnt="0"/>
      <dgm:spPr/>
    </dgm:pt>
    <dgm:pt modelId="{C0E9488A-8B3A-41DF-97D7-E6847528767C}" type="pres">
      <dgm:prSet presAssocID="{1C97203F-5DE3-4E55-9BCF-FAA3EDB64FE1}" presName="vertFlow" presStyleCnt="0"/>
      <dgm:spPr/>
    </dgm:pt>
    <dgm:pt modelId="{9CC69353-953C-49B9-B1E9-7911EBB4A9AD}" type="pres">
      <dgm:prSet presAssocID="{1C97203F-5DE3-4E55-9BCF-FAA3EDB64FE1}" presName="topSpace" presStyleCnt="0"/>
      <dgm:spPr/>
    </dgm:pt>
    <dgm:pt modelId="{624EDBB6-93D0-443A-B802-E1396C82ABC5}" type="pres">
      <dgm:prSet presAssocID="{1C97203F-5DE3-4E55-9BCF-FAA3EDB64FE1}" presName="firstComp" presStyleCnt="0"/>
      <dgm:spPr/>
    </dgm:pt>
    <dgm:pt modelId="{2331AD32-8470-49E0-8AA6-95E9BD809D12}" type="pres">
      <dgm:prSet presAssocID="{1C97203F-5DE3-4E55-9BCF-FAA3EDB64FE1}" presName="firstChild" presStyleLbl="bgAccFollowNode1" presStyleIdx="1" presStyleCnt="2" custScaleX="117372" custScaleY="237128" custLinFactNeighborX="4325" custLinFactNeighborY="614"/>
      <dgm:spPr/>
    </dgm:pt>
    <dgm:pt modelId="{A748492C-E814-45EF-9B2E-25242758CA19}" type="pres">
      <dgm:prSet presAssocID="{1C97203F-5DE3-4E55-9BCF-FAA3EDB64FE1}" presName="firstChildTx" presStyleLbl="bgAccFollowNode1" presStyleIdx="1" presStyleCnt="2">
        <dgm:presLayoutVars>
          <dgm:bulletEnabled val="1"/>
        </dgm:presLayoutVars>
      </dgm:prSet>
      <dgm:spPr/>
    </dgm:pt>
    <dgm:pt modelId="{4AE946BF-639B-417B-BD71-00C54AF8A7B5}" type="pres">
      <dgm:prSet presAssocID="{1C97203F-5DE3-4E55-9BCF-FAA3EDB64FE1}" presName="negSpace" presStyleCnt="0"/>
      <dgm:spPr/>
    </dgm:pt>
    <dgm:pt modelId="{146796C8-73D6-4932-B3CF-26B98B95222D}" type="pres">
      <dgm:prSet presAssocID="{1C97203F-5DE3-4E55-9BCF-FAA3EDB64FE1}" presName="circle" presStyleLbl="node1" presStyleIdx="1" presStyleCnt="2" custLinFactNeighborX="-20990" custLinFactNeighborY="4517"/>
      <dgm:spPr/>
    </dgm:pt>
  </dgm:ptLst>
  <dgm:cxnLst>
    <dgm:cxn modelId="{B119E53B-8E17-451D-B4E2-779B205AC904}" type="presOf" srcId="{A71A8AD7-E3DD-45F9-9195-0A6B0EF26905}" destId="{2331AD32-8470-49E0-8AA6-95E9BD809D12}" srcOrd="0" destOrd="0" presId="urn:microsoft.com/office/officeart/2005/8/layout/hList9"/>
    <dgm:cxn modelId="{23AB5863-7101-4908-9A49-A6FB0A9D38A4}" type="presOf" srcId="{A71A8AD7-E3DD-45F9-9195-0A6B0EF26905}" destId="{A748492C-E814-45EF-9B2E-25242758CA19}" srcOrd="1" destOrd="0" presId="urn:microsoft.com/office/officeart/2005/8/layout/hList9"/>
    <dgm:cxn modelId="{40315753-C1E7-4A63-89F4-766F52AA484A}" type="presOf" srcId="{FA7091B2-DE3D-4320-AF3D-5C8A8F553A6C}" destId="{D1ED74E5-75A7-41F7-92BB-AF1D723E0497}" srcOrd="1" destOrd="0" presId="urn:microsoft.com/office/officeart/2005/8/layout/hList9"/>
    <dgm:cxn modelId="{58425E75-1929-45D8-BC54-7D7AFBDDD255}" srcId="{F371B77A-094A-4ECF-B251-1E1137B556A0}" destId="{FA7091B2-DE3D-4320-AF3D-5C8A8F553A6C}" srcOrd="0" destOrd="0" parTransId="{4D20561E-8818-475B-83FA-F2B8CC2B327B}" sibTransId="{E873AF2A-C859-43EE-8E88-014B1D585BF7}"/>
    <dgm:cxn modelId="{B9F3EA55-182D-4E5A-B4E9-B8B73722C6AE}" type="presOf" srcId="{F371B77A-094A-4ECF-B251-1E1137B556A0}" destId="{F9C4FD50-BC7C-4770-9B10-2CCED7D919A6}" srcOrd="0" destOrd="0" presId="urn:microsoft.com/office/officeart/2005/8/layout/hList9"/>
    <dgm:cxn modelId="{C7E96C86-E56D-4EDB-B8B4-201B5C1AB570}" type="presOf" srcId="{D8EAB6AB-B302-45CF-A923-FBD1068ED748}" destId="{80B20776-1FD5-49AB-A811-8524EEB1DE5B}" srcOrd="0" destOrd="0" presId="urn:microsoft.com/office/officeart/2005/8/layout/hList9"/>
    <dgm:cxn modelId="{6FC03289-1C29-4BBF-9EF5-40DB14ED1FC7}" type="presOf" srcId="{FA7091B2-DE3D-4320-AF3D-5C8A8F553A6C}" destId="{5BB1FA6E-4725-48A1-B6C4-B970A106CA1A}" srcOrd="0" destOrd="0" presId="urn:microsoft.com/office/officeart/2005/8/layout/hList9"/>
    <dgm:cxn modelId="{6F3A0B9F-7DA4-4B2A-A2B9-2D649295C019}" srcId="{D8EAB6AB-B302-45CF-A923-FBD1068ED748}" destId="{F371B77A-094A-4ECF-B251-1E1137B556A0}" srcOrd="0" destOrd="0" parTransId="{CB47F126-D71B-4689-A072-91E234923253}" sibTransId="{C9DD4071-9A91-4A8D-85A9-2756CB926485}"/>
    <dgm:cxn modelId="{38E5F7C1-2D8C-4EE7-85FA-782136EC8A84}" srcId="{1C97203F-5DE3-4E55-9BCF-FAA3EDB64FE1}" destId="{A71A8AD7-E3DD-45F9-9195-0A6B0EF26905}" srcOrd="0" destOrd="0" parTransId="{A85D18DB-E78C-41E5-9D30-DE3ED80FF0F3}" sibTransId="{7299EF6E-0100-4B1B-ADBC-44AC9302720D}"/>
    <dgm:cxn modelId="{E9C75BD8-88B9-451A-BCF1-AE6702021BBF}" srcId="{D8EAB6AB-B302-45CF-A923-FBD1068ED748}" destId="{1C97203F-5DE3-4E55-9BCF-FAA3EDB64FE1}" srcOrd="1" destOrd="0" parTransId="{6A3F88D4-D277-4747-ABD7-9CA04A256598}" sibTransId="{A059D07F-3EB9-47F1-AAD1-CC45A6F9AE22}"/>
    <dgm:cxn modelId="{88C3D5EC-ECD1-49FD-A80A-8D05F1E3A950}" type="presOf" srcId="{1C97203F-5DE3-4E55-9BCF-FAA3EDB64FE1}" destId="{146796C8-73D6-4932-B3CF-26B98B95222D}" srcOrd="0" destOrd="0" presId="urn:microsoft.com/office/officeart/2005/8/layout/hList9"/>
    <dgm:cxn modelId="{3AF77BBF-49BD-4B8F-A1AE-F8B54AA33AC0}" type="presParOf" srcId="{80B20776-1FD5-49AB-A811-8524EEB1DE5B}" destId="{EFF595FE-E11A-492D-89E4-AFC9B5062F1E}" srcOrd="0" destOrd="0" presId="urn:microsoft.com/office/officeart/2005/8/layout/hList9"/>
    <dgm:cxn modelId="{98245C1E-6F73-4781-ADF1-A8A8255FA12B}" type="presParOf" srcId="{80B20776-1FD5-49AB-A811-8524EEB1DE5B}" destId="{1968B080-C0D1-4A92-84FA-FFC96EAC8D22}" srcOrd="1" destOrd="0" presId="urn:microsoft.com/office/officeart/2005/8/layout/hList9"/>
    <dgm:cxn modelId="{6CB3CFE6-3D3A-4B93-B302-A0CD808635F2}" type="presParOf" srcId="{1968B080-C0D1-4A92-84FA-FFC96EAC8D22}" destId="{103E9749-CC2D-4DD0-B6C4-A247DAFA3021}" srcOrd="0" destOrd="0" presId="urn:microsoft.com/office/officeart/2005/8/layout/hList9"/>
    <dgm:cxn modelId="{298737D9-AC90-4B83-87D8-A1F0D4A8200E}" type="presParOf" srcId="{1968B080-C0D1-4A92-84FA-FFC96EAC8D22}" destId="{78ADAFF7-FB91-4CB0-B38C-E58CAE678D95}" srcOrd="1" destOrd="0" presId="urn:microsoft.com/office/officeart/2005/8/layout/hList9"/>
    <dgm:cxn modelId="{107AD779-CC10-448C-8553-95BCB9897945}" type="presParOf" srcId="{78ADAFF7-FB91-4CB0-B38C-E58CAE678D95}" destId="{5BB1FA6E-4725-48A1-B6C4-B970A106CA1A}" srcOrd="0" destOrd="0" presId="urn:microsoft.com/office/officeart/2005/8/layout/hList9"/>
    <dgm:cxn modelId="{7A3B750A-5558-4B0F-AA28-FACF8B9356AE}" type="presParOf" srcId="{78ADAFF7-FB91-4CB0-B38C-E58CAE678D95}" destId="{D1ED74E5-75A7-41F7-92BB-AF1D723E0497}" srcOrd="1" destOrd="0" presId="urn:microsoft.com/office/officeart/2005/8/layout/hList9"/>
    <dgm:cxn modelId="{55290184-C2E7-4AB7-A9B0-5E25E8EBFA94}" type="presParOf" srcId="{80B20776-1FD5-49AB-A811-8524EEB1DE5B}" destId="{29BE2A5B-E083-4DFF-9025-2AE8E0E98AE1}" srcOrd="2" destOrd="0" presId="urn:microsoft.com/office/officeart/2005/8/layout/hList9"/>
    <dgm:cxn modelId="{D2B57376-E81E-4A85-81A5-45286147C5E1}" type="presParOf" srcId="{80B20776-1FD5-49AB-A811-8524EEB1DE5B}" destId="{F9C4FD50-BC7C-4770-9B10-2CCED7D919A6}" srcOrd="3" destOrd="0" presId="urn:microsoft.com/office/officeart/2005/8/layout/hList9"/>
    <dgm:cxn modelId="{F5BB330A-02E0-4ABF-BBB3-FE37AF522F27}" type="presParOf" srcId="{80B20776-1FD5-49AB-A811-8524EEB1DE5B}" destId="{1B05D9DA-F04D-4B41-8940-BB6762FC8DFB}" srcOrd="4" destOrd="0" presId="urn:microsoft.com/office/officeart/2005/8/layout/hList9"/>
    <dgm:cxn modelId="{78628125-2E5C-4EA2-B8DC-55B3CA794CEA}" type="presParOf" srcId="{80B20776-1FD5-49AB-A811-8524EEB1DE5B}" destId="{1D84B46F-C582-4D42-9055-91F0C74AC66F}" srcOrd="5" destOrd="0" presId="urn:microsoft.com/office/officeart/2005/8/layout/hList9"/>
    <dgm:cxn modelId="{0ABEC7C9-1D72-4521-97BA-5EBAF608B1A7}" type="presParOf" srcId="{80B20776-1FD5-49AB-A811-8524EEB1DE5B}" destId="{C0E9488A-8B3A-41DF-97D7-E6847528767C}" srcOrd="6" destOrd="0" presId="urn:microsoft.com/office/officeart/2005/8/layout/hList9"/>
    <dgm:cxn modelId="{4BD8FAEB-91A1-4726-98D1-83B63CF11146}" type="presParOf" srcId="{C0E9488A-8B3A-41DF-97D7-E6847528767C}" destId="{9CC69353-953C-49B9-B1E9-7911EBB4A9AD}" srcOrd="0" destOrd="0" presId="urn:microsoft.com/office/officeart/2005/8/layout/hList9"/>
    <dgm:cxn modelId="{32B1551C-252D-4CB0-8726-7422EAAB2C35}" type="presParOf" srcId="{C0E9488A-8B3A-41DF-97D7-E6847528767C}" destId="{624EDBB6-93D0-443A-B802-E1396C82ABC5}" srcOrd="1" destOrd="0" presId="urn:microsoft.com/office/officeart/2005/8/layout/hList9"/>
    <dgm:cxn modelId="{A8C34719-7773-4D58-9976-9AA4CC8490D0}" type="presParOf" srcId="{624EDBB6-93D0-443A-B802-E1396C82ABC5}" destId="{2331AD32-8470-49E0-8AA6-95E9BD809D12}" srcOrd="0" destOrd="0" presId="urn:microsoft.com/office/officeart/2005/8/layout/hList9"/>
    <dgm:cxn modelId="{959F64D9-00AA-4DA8-BF4F-B12F920DE7BB}" type="presParOf" srcId="{624EDBB6-93D0-443A-B802-E1396C82ABC5}" destId="{A748492C-E814-45EF-9B2E-25242758CA19}" srcOrd="1" destOrd="0" presId="urn:microsoft.com/office/officeart/2005/8/layout/hList9"/>
    <dgm:cxn modelId="{3E999A24-3C95-4984-9283-895A1F04EB53}" type="presParOf" srcId="{80B20776-1FD5-49AB-A811-8524EEB1DE5B}" destId="{4AE946BF-639B-417B-BD71-00C54AF8A7B5}" srcOrd="7" destOrd="0" presId="urn:microsoft.com/office/officeart/2005/8/layout/hList9"/>
    <dgm:cxn modelId="{0FF202FE-362C-4A4A-8B93-7990E35B413E}" type="presParOf" srcId="{80B20776-1FD5-49AB-A811-8524EEB1DE5B}" destId="{146796C8-73D6-4932-B3CF-26B98B95222D}"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1FA6E-4725-48A1-B6C4-B970A106CA1A}">
      <dsp:nvSpPr>
        <dsp:cNvPr id="0" name=""/>
        <dsp:cNvSpPr/>
      </dsp:nvSpPr>
      <dsp:spPr>
        <a:xfrm>
          <a:off x="1508824" y="819150"/>
          <a:ext cx="4423893" cy="4732564"/>
        </a:xfrm>
        <a:prstGeom prst="rect">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just" defTabSz="889000">
            <a:lnSpc>
              <a:spcPct val="90000"/>
            </a:lnSpc>
            <a:spcBef>
              <a:spcPct val="0"/>
            </a:spcBef>
            <a:spcAft>
              <a:spcPct val="35000"/>
            </a:spcAft>
            <a:buFont typeface="Wingdings" panose="05000000000000000000" pitchFamily="2" charset="2"/>
            <a:buNone/>
          </a:pPr>
          <a:r>
            <a:rPr lang="en-GB" sz="2000" kern="1200" dirty="0"/>
            <a:t>Operated by EUMETSAT </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err="1"/>
            <a:t>MetOp</a:t>
          </a:r>
          <a:r>
            <a:rPr lang="en-GB" sz="2000" kern="1200" dirty="0"/>
            <a:t> –A, -B, -C satellites</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Polar orbiting, nadir viewing  </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Local overpass 9:30 AM/PM</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Swath 2200 km</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12 km diameter footprint </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50 x 50 km FOV (4 pixels, 2 x 2)</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Spectral range 645 – 2760 cm</a:t>
          </a:r>
          <a:r>
            <a:rPr lang="en-GB" sz="2000" kern="1200" baseline="30000" dirty="0"/>
            <a:t>-1</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Spectral resolution 0.5 cm</a:t>
          </a:r>
          <a:r>
            <a:rPr lang="en-GB" sz="2000" kern="1200" baseline="30000" dirty="0"/>
            <a:t>-1</a:t>
          </a:r>
        </a:p>
        <a:p>
          <a:pPr marL="0" lvl="0" indent="0" algn="just" defTabSz="889000">
            <a:lnSpc>
              <a:spcPct val="90000"/>
            </a:lnSpc>
            <a:spcBef>
              <a:spcPct val="0"/>
            </a:spcBef>
            <a:spcAft>
              <a:spcPct val="35000"/>
            </a:spcAft>
            <a:buNone/>
          </a:pPr>
          <a:endParaRPr lang="en-GB" sz="2000" kern="1200" dirty="0"/>
        </a:p>
      </dsp:txBody>
      <dsp:txXfrm>
        <a:off x="2216647" y="819150"/>
        <a:ext cx="3716070" cy="4732564"/>
      </dsp:txXfrm>
    </dsp:sp>
    <dsp:sp modelId="{F9C4FD50-BC7C-4770-9B10-2CCED7D919A6}">
      <dsp:nvSpPr>
        <dsp:cNvPr id="0" name=""/>
        <dsp:cNvSpPr/>
      </dsp:nvSpPr>
      <dsp:spPr>
        <a:xfrm>
          <a:off x="10887" y="0"/>
          <a:ext cx="2001430" cy="2001430"/>
        </a:xfrm>
        <a:prstGeom prst="ellipse">
          <a:avLst/>
        </a:prstGeom>
        <a:blipFill rotWithShape="0">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dirty="0"/>
            <a:t>IASI</a:t>
          </a:r>
        </a:p>
      </dsp:txBody>
      <dsp:txXfrm>
        <a:off x="303990" y="293103"/>
        <a:ext cx="1415224" cy="1415224"/>
      </dsp:txXfrm>
    </dsp:sp>
    <dsp:sp modelId="{2331AD32-8470-49E0-8AA6-95E9BD809D12}">
      <dsp:nvSpPr>
        <dsp:cNvPr id="0" name=""/>
        <dsp:cNvSpPr/>
      </dsp:nvSpPr>
      <dsp:spPr>
        <a:xfrm>
          <a:off x="7529699" y="803391"/>
          <a:ext cx="4135810" cy="4748323"/>
        </a:xfrm>
        <a:prstGeom prst="rect">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just" defTabSz="889000">
            <a:lnSpc>
              <a:spcPct val="90000"/>
            </a:lnSpc>
            <a:spcBef>
              <a:spcPct val="0"/>
            </a:spcBef>
            <a:spcAft>
              <a:spcPct val="35000"/>
            </a:spcAft>
            <a:buNone/>
          </a:pPr>
          <a:r>
            <a:rPr lang="en-GB" sz="2000" kern="1200" dirty="0"/>
            <a:t>Operated by NOAA</a:t>
          </a:r>
        </a:p>
        <a:p>
          <a:pPr marL="0" lvl="0" indent="0" algn="just" defTabSz="889000">
            <a:lnSpc>
              <a:spcPct val="90000"/>
            </a:lnSpc>
            <a:spcBef>
              <a:spcPct val="0"/>
            </a:spcBef>
            <a:spcAft>
              <a:spcPct val="35000"/>
            </a:spcAft>
            <a:buNone/>
          </a:pPr>
          <a:r>
            <a:rPr lang="en-GB" sz="2000" kern="1200" dirty="0"/>
            <a:t>Suomi-NPP, NOAA-20, NOAA-21 satellites</a:t>
          </a:r>
        </a:p>
        <a:p>
          <a:pPr marL="0" lvl="0" indent="0" algn="just" defTabSz="889000">
            <a:lnSpc>
              <a:spcPct val="90000"/>
            </a:lnSpc>
            <a:spcBef>
              <a:spcPct val="0"/>
            </a:spcBef>
            <a:spcAft>
              <a:spcPct val="35000"/>
            </a:spcAft>
            <a:buNone/>
          </a:pPr>
          <a:r>
            <a:rPr lang="en-GB" sz="2000" kern="1200" dirty="0"/>
            <a:t>Polar orbiting, nadir viewing </a:t>
          </a:r>
        </a:p>
        <a:p>
          <a:pPr marL="0" lvl="0" indent="0" algn="just" defTabSz="889000">
            <a:lnSpc>
              <a:spcPct val="90000"/>
            </a:lnSpc>
            <a:spcBef>
              <a:spcPct val="0"/>
            </a:spcBef>
            <a:spcAft>
              <a:spcPct val="35000"/>
            </a:spcAft>
            <a:buNone/>
          </a:pPr>
          <a:r>
            <a:rPr lang="en-GB" sz="2000" kern="1200" dirty="0"/>
            <a:t>Local overpass 1:30 AM/PM</a:t>
          </a:r>
        </a:p>
        <a:p>
          <a:pPr marL="0" lvl="0" indent="0" algn="just" defTabSz="889000">
            <a:lnSpc>
              <a:spcPct val="90000"/>
            </a:lnSpc>
            <a:spcBef>
              <a:spcPct val="0"/>
            </a:spcBef>
            <a:spcAft>
              <a:spcPct val="35000"/>
            </a:spcAft>
            <a:buNone/>
          </a:pPr>
          <a:r>
            <a:rPr lang="en-GB" sz="2000" kern="1200" dirty="0"/>
            <a:t>Swath 2200 km</a:t>
          </a:r>
        </a:p>
        <a:p>
          <a:pPr marL="0" lvl="0" indent="0" algn="just" defTabSz="889000">
            <a:lnSpc>
              <a:spcPct val="90000"/>
            </a:lnSpc>
            <a:spcBef>
              <a:spcPct val="0"/>
            </a:spcBef>
            <a:spcAft>
              <a:spcPct val="35000"/>
            </a:spcAft>
            <a:buNone/>
          </a:pPr>
          <a:r>
            <a:rPr lang="en-GB" sz="2000" kern="1200" dirty="0"/>
            <a:t>14 km diameter footprint</a:t>
          </a:r>
        </a:p>
        <a:p>
          <a:pPr marL="0" lvl="0" indent="0" algn="just" defTabSz="889000">
            <a:lnSpc>
              <a:spcPct val="90000"/>
            </a:lnSpc>
            <a:spcBef>
              <a:spcPct val="0"/>
            </a:spcBef>
            <a:spcAft>
              <a:spcPct val="35000"/>
            </a:spcAft>
            <a:buNone/>
          </a:pPr>
          <a:r>
            <a:rPr lang="en-GB" sz="2000" kern="1200" dirty="0"/>
            <a:t>50 x 50 km FOV (9 pixels, 3 x 3)</a:t>
          </a:r>
        </a:p>
        <a:p>
          <a:pPr marL="0" lvl="0" indent="0" algn="just" defTabSz="889000">
            <a:lnSpc>
              <a:spcPct val="90000"/>
            </a:lnSpc>
            <a:spcBef>
              <a:spcPct val="0"/>
            </a:spcBef>
            <a:spcAft>
              <a:spcPct val="35000"/>
            </a:spcAft>
            <a:buNone/>
          </a:pPr>
          <a:r>
            <a:rPr lang="en-GB" sz="2000" kern="1200" dirty="0"/>
            <a:t>Spectral range 650 – 2550 cm</a:t>
          </a:r>
          <a:r>
            <a:rPr lang="en-GB" sz="2000" kern="1200" baseline="30000" dirty="0"/>
            <a:t>-1</a:t>
          </a:r>
        </a:p>
        <a:p>
          <a:pPr marL="0" lvl="0" indent="0" algn="just" defTabSz="889000">
            <a:lnSpc>
              <a:spcPct val="90000"/>
            </a:lnSpc>
            <a:spcBef>
              <a:spcPct val="0"/>
            </a:spcBef>
            <a:spcAft>
              <a:spcPct val="35000"/>
            </a:spcAft>
            <a:buFont typeface="Wingdings" panose="05000000000000000000" pitchFamily="2" charset="2"/>
            <a:buNone/>
          </a:pPr>
          <a:r>
            <a:rPr lang="en-GB" sz="2000" kern="1200" dirty="0"/>
            <a:t>Spectral resolution 0.625 cm</a:t>
          </a:r>
          <a:r>
            <a:rPr lang="en-GB" sz="2000" kern="1200" baseline="30000" dirty="0"/>
            <a:t>-1</a:t>
          </a:r>
          <a:endParaRPr lang="en-GB" sz="2000" kern="1200" dirty="0"/>
        </a:p>
        <a:p>
          <a:pPr marL="0" lvl="0" indent="0" algn="just" defTabSz="889000">
            <a:lnSpc>
              <a:spcPct val="90000"/>
            </a:lnSpc>
            <a:spcBef>
              <a:spcPct val="0"/>
            </a:spcBef>
            <a:spcAft>
              <a:spcPct val="35000"/>
            </a:spcAft>
            <a:buNone/>
          </a:pPr>
          <a:endParaRPr lang="en-GB" sz="2000" kern="1200" dirty="0"/>
        </a:p>
      </dsp:txBody>
      <dsp:txXfrm>
        <a:off x="8191429" y="803391"/>
        <a:ext cx="3474081" cy="4748323"/>
      </dsp:txXfrm>
    </dsp:sp>
    <dsp:sp modelId="{146796C8-73D6-4932-B3CF-26B98B95222D}">
      <dsp:nvSpPr>
        <dsp:cNvPr id="0" name=""/>
        <dsp:cNvSpPr/>
      </dsp:nvSpPr>
      <dsp:spPr>
        <a:xfrm>
          <a:off x="6095991" y="91814"/>
          <a:ext cx="2001430" cy="2001430"/>
        </a:xfrm>
        <a:prstGeom prst="ellipse">
          <a:avLst/>
        </a:prstGeom>
        <a:blipFill rotWithShape="0">
          <a:blip xmlns:r="http://schemas.openxmlformats.org/officeDocument/2006/relationships" r:embed="rId2"/>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dirty="0"/>
            <a:t>CrIS</a:t>
          </a:r>
        </a:p>
      </dsp:txBody>
      <dsp:txXfrm>
        <a:off x="6389094" y="384917"/>
        <a:ext cx="1415224" cy="1415224"/>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0C9E6-2494-4CC6-9DB5-9CAD67FA35BA}" type="datetimeFigureOut">
              <a:rPr lang="en-GB" smtClean="0"/>
              <a:t>18/04/2024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36D03-66BC-4027-96C5-BC751D53FB3A}" type="slidenum">
              <a:rPr lang="en-GB" smtClean="0"/>
              <a:t>‹#›</a:t>
            </a:fld>
            <a:endParaRPr lang="en-GB"/>
          </a:p>
        </p:txBody>
      </p:sp>
    </p:spTree>
    <p:extLst>
      <p:ext uri="{BB962C8B-B14F-4D97-AF65-F5344CB8AC3E}">
        <p14:creationId xmlns:p14="http://schemas.microsoft.com/office/powerpoint/2010/main" val="208322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1</a:t>
            </a:fld>
            <a:endParaRPr lang="en-GB"/>
          </a:p>
        </p:txBody>
      </p:sp>
    </p:spTree>
    <p:extLst>
      <p:ext uri="{BB962C8B-B14F-4D97-AF65-F5344CB8AC3E}">
        <p14:creationId xmlns:p14="http://schemas.microsoft.com/office/powerpoint/2010/main" val="2750801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29</a:t>
            </a:fld>
            <a:endParaRPr lang="en-GB"/>
          </a:p>
        </p:txBody>
      </p:sp>
    </p:spTree>
    <p:extLst>
      <p:ext uri="{BB962C8B-B14F-4D97-AF65-F5344CB8AC3E}">
        <p14:creationId xmlns:p14="http://schemas.microsoft.com/office/powerpoint/2010/main" val="135359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3</a:t>
            </a:fld>
            <a:endParaRPr lang="en-GB"/>
          </a:p>
        </p:txBody>
      </p:sp>
    </p:spTree>
    <p:extLst>
      <p:ext uri="{BB962C8B-B14F-4D97-AF65-F5344CB8AC3E}">
        <p14:creationId xmlns:p14="http://schemas.microsoft.com/office/powerpoint/2010/main" val="140750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7</a:t>
            </a:fld>
            <a:endParaRPr lang="en-GB"/>
          </a:p>
        </p:txBody>
      </p:sp>
    </p:spTree>
    <p:extLst>
      <p:ext uri="{BB962C8B-B14F-4D97-AF65-F5344CB8AC3E}">
        <p14:creationId xmlns:p14="http://schemas.microsoft.com/office/powerpoint/2010/main" val="126975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8</a:t>
            </a:fld>
            <a:endParaRPr lang="en-GB"/>
          </a:p>
        </p:txBody>
      </p:sp>
    </p:spTree>
    <p:extLst>
      <p:ext uri="{BB962C8B-B14F-4D97-AF65-F5344CB8AC3E}">
        <p14:creationId xmlns:p14="http://schemas.microsoft.com/office/powerpoint/2010/main" val="4228029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other information to include? DOFS? Residuals? Fast Linear Retrieval Scheme – HRI? </a:t>
            </a:r>
          </a:p>
        </p:txBody>
      </p:sp>
      <p:sp>
        <p:nvSpPr>
          <p:cNvPr id="4" name="Slide Number Placeholder 3"/>
          <p:cNvSpPr>
            <a:spLocks noGrp="1"/>
          </p:cNvSpPr>
          <p:nvPr>
            <p:ph type="sldNum" sz="quarter" idx="5"/>
          </p:nvPr>
        </p:nvSpPr>
        <p:spPr/>
        <p:txBody>
          <a:bodyPr/>
          <a:lstStyle/>
          <a:p>
            <a:fld id="{37336D03-66BC-4027-96C5-BC751D53FB3A}" type="slidenum">
              <a:rPr lang="en-GB" smtClean="0"/>
              <a:t>9</a:t>
            </a:fld>
            <a:endParaRPr lang="en-GB"/>
          </a:p>
        </p:txBody>
      </p:sp>
    </p:spTree>
    <p:extLst>
      <p:ext uri="{BB962C8B-B14F-4D97-AF65-F5344CB8AC3E}">
        <p14:creationId xmlns:p14="http://schemas.microsoft.com/office/powerpoint/2010/main" val="2512980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other information to include? DOFS? Residuals? Fast Linear Retrieval Scheme – HRI? </a:t>
            </a:r>
          </a:p>
        </p:txBody>
      </p:sp>
      <p:sp>
        <p:nvSpPr>
          <p:cNvPr id="4" name="Slide Number Placeholder 3"/>
          <p:cNvSpPr>
            <a:spLocks noGrp="1"/>
          </p:cNvSpPr>
          <p:nvPr>
            <p:ph type="sldNum" sz="quarter" idx="5"/>
          </p:nvPr>
        </p:nvSpPr>
        <p:spPr/>
        <p:txBody>
          <a:bodyPr/>
          <a:lstStyle/>
          <a:p>
            <a:fld id="{37336D03-66BC-4027-96C5-BC751D53FB3A}" type="slidenum">
              <a:rPr lang="en-GB" smtClean="0"/>
              <a:t>10</a:t>
            </a:fld>
            <a:endParaRPr lang="en-GB"/>
          </a:p>
        </p:txBody>
      </p:sp>
    </p:spTree>
    <p:extLst>
      <p:ext uri="{BB962C8B-B14F-4D97-AF65-F5344CB8AC3E}">
        <p14:creationId xmlns:p14="http://schemas.microsoft.com/office/powerpoint/2010/main" val="247406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12</a:t>
            </a:fld>
            <a:endParaRPr lang="en-GB"/>
          </a:p>
        </p:txBody>
      </p:sp>
    </p:spTree>
    <p:extLst>
      <p:ext uri="{BB962C8B-B14F-4D97-AF65-F5344CB8AC3E}">
        <p14:creationId xmlns:p14="http://schemas.microsoft.com/office/powerpoint/2010/main" val="161437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13</a:t>
            </a:fld>
            <a:endParaRPr lang="en-GB"/>
          </a:p>
        </p:txBody>
      </p:sp>
    </p:spTree>
    <p:extLst>
      <p:ext uri="{BB962C8B-B14F-4D97-AF65-F5344CB8AC3E}">
        <p14:creationId xmlns:p14="http://schemas.microsoft.com/office/powerpoint/2010/main" val="3565542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36D03-66BC-4027-96C5-BC751D53FB3A}" type="slidenum">
              <a:rPr lang="en-GB" smtClean="0"/>
              <a:t>18</a:t>
            </a:fld>
            <a:endParaRPr lang="en-GB"/>
          </a:p>
        </p:txBody>
      </p:sp>
    </p:spTree>
    <p:extLst>
      <p:ext uri="{BB962C8B-B14F-4D97-AF65-F5344CB8AC3E}">
        <p14:creationId xmlns:p14="http://schemas.microsoft.com/office/powerpoint/2010/main" val="101905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1E89-48E4-436E-9B2D-83D9BFE26CF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B2EDC9C-7AEA-4FD1-890F-7A0504EE3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22BBE5C-9034-4DB4-96E8-CCEA269E1036}"/>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5" name="Footer Placeholder 4">
            <a:extLst>
              <a:ext uri="{FF2B5EF4-FFF2-40B4-BE49-F238E27FC236}">
                <a16:creationId xmlns:a16="http://schemas.microsoft.com/office/drawing/2014/main" id="{816E7859-85B6-433F-ABC6-D335AB86FA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9A1028-D982-45AB-946A-A1774AD3F9A2}"/>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176854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21D9-F151-44EB-9044-360F14AF354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84C900-8A50-46B6-8CE3-2B948E09C1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BB5D8E-52A5-47F2-B3FE-6C529E1AAD19}"/>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5" name="Footer Placeholder 4">
            <a:extLst>
              <a:ext uri="{FF2B5EF4-FFF2-40B4-BE49-F238E27FC236}">
                <a16:creationId xmlns:a16="http://schemas.microsoft.com/office/drawing/2014/main" id="{55CCBA72-D3AB-4308-9F22-464FB3ABDD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DE701-78E4-4E67-93D1-09ACF691F9C7}"/>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1742681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24679-AECF-4EFC-A297-20AD2CFEEE8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E628FD4-925B-43E5-B47D-AD45D8517C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B94516-EDB4-4B2E-B6C8-53D78D651B8F}"/>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5" name="Footer Placeholder 4">
            <a:extLst>
              <a:ext uri="{FF2B5EF4-FFF2-40B4-BE49-F238E27FC236}">
                <a16:creationId xmlns:a16="http://schemas.microsoft.com/office/drawing/2014/main" id="{026100E6-0568-4B4C-BF58-ADF6D1E9DB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0BF23F-95B9-49F4-B6CC-8600A24E1F01}"/>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365796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4434-3784-49E6-912D-087E51844DF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EAD8210-3ED4-4920-A3FA-B3DC829F49A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39F874-AFC9-40FF-9718-8AEB4463B7E7}"/>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5" name="Footer Placeholder 4">
            <a:extLst>
              <a:ext uri="{FF2B5EF4-FFF2-40B4-BE49-F238E27FC236}">
                <a16:creationId xmlns:a16="http://schemas.microsoft.com/office/drawing/2014/main" id="{99DD691C-5A57-49BE-AC03-2FDC610D00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13704-A14F-4D03-A6F2-D0802680957E}"/>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3786012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C41B-CB12-4C90-A3FB-876D85C0D3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3C34DC3-1CF9-493C-A464-A937002CF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69B3EB-C0E1-4BCC-B916-98F96E24AD35}"/>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5" name="Footer Placeholder 4">
            <a:extLst>
              <a:ext uri="{FF2B5EF4-FFF2-40B4-BE49-F238E27FC236}">
                <a16:creationId xmlns:a16="http://schemas.microsoft.com/office/drawing/2014/main" id="{04C3EC61-04F4-4C89-9271-67F2F33DC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FA3970-DF21-4C86-AFE0-49E9E4783CE2}"/>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252907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6BFCD-F984-4853-AB07-5B2FFFE6973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D76B88F-D43E-4FBB-B02A-3F9A6E0953A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11E329C-D88A-4FC0-B57C-ECBBE7DC07B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3185612-C8E4-4EFB-92CA-50951A53EDB3}"/>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6" name="Footer Placeholder 5">
            <a:extLst>
              <a:ext uri="{FF2B5EF4-FFF2-40B4-BE49-F238E27FC236}">
                <a16:creationId xmlns:a16="http://schemas.microsoft.com/office/drawing/2014/main" id="{453CF9DF-965D-459C-B9BF-00D140633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1FADA3-60A6-4597-AC96-1A422D70F179}"/>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829679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7675-DE6D-4041-BBC5-B1EEF0DBCBB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34B6736-4F95-4822-A683-B9D5BDC7D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C2F0E4-6BEF-47EF-AB1D-42C9E85DC4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2FCD27F-B674-423A-8366-443EA36FA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B509179-3357-4D71-AB88-88475DCE37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9DC5913-31ED-4B59-BA0E-EC84E819779F}"/>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8" name="Footer Placeholder 7">
            <a:extLst>
              <a:ext uri="{FF2B5EF4-FFF2-40B4-BE49-F238E27FC236}">
                <a16:creationId xmlns:a16="http://schemas.microsoft.com/office/drawing/2014/main" id="{5F56BF8B-5841-4C9B-A07F-EC2F1CC4067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B00003-FA79-4394-9978-1A3A375DBCE5}"/>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1783762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CA88-6648-488B-B5BB-1229F7B3268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77CCFDA-7A61-47A8-A237-B765E4C08B5D}"/>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4" name="Footer Placeholder 3">
            <a:extLst>
              <a:ext uri="{FF2B5EF4-FFF2-40B4-BE49-F238E27FC236}">
                <a16:creationId xmlns:a16="http://schemas.microsoft.com/office/drawing/2014/main" id="{137A0150-ED83-41E5-ABDA-FF2064B253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380BD4-320F-42F0-8C18-55BCD8542637}"/>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22145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9EAA6E-7297-4B05-A533-287175DE30A4}"/>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3" name="Footer Placeholder 2">
            <a:extLst>
              <a:ext uri="{FF2B5EF4-FFF2-40B4-BE49-F238E27FC236}">
                <a16:creationId xmlns:a16="http://schemas.microsoft.com/office/drawing/2014/main" id="{4CBE76E4-FEB4-4275-8056-29322956A2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0904BB-927F-483F-804F-937668B94656}"/>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396816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EFAA-2F96-4D54-A9E9-9984A50966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BFE2E39-5426-4225-907A-6AE1ED0D8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4F489F4-84D3-4012-A87A-BF5182D8E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672F98-3949-4773-A61A-713E6AB732BC}"/>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6" name="Footer Placeholder 5">
            <a:extLst>
              <a:ext uri="{FF2B5EF4-FFF2-40B4-BE49-F238E27FC236}">
                <a16:creationId xmlns:a16="http://schemas.microsoft.com/office/drawing/2014/main" id="{F7B5CE1B-B097-41D6-AFC2-F1907ECF35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ACD534-5811-45A5-8135-0093A1EDD4F4}"/>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1125329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309-7859-4229-8FE4-A1D8E36BB9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39C2B2E-5436-43A3-AC4F-8147CEED3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E028CF-AE85-42D5-9642-5610A512F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6B38E7-63CA-47A6-AEC1-01507F08B2C6}"/>
              </a:ext>
            </a:extLst>
          </p:cNvPr>
          <p:cNvSpPr>
            <a:spLocks noGrp="1"/>
          </p:cNvSpPr>
          <p:nvPr>
            <p:ph type="dt" sz="half" idx="10"/>
          </p:nvPr>
        </p:nvSpPr>
        <p:spPr/>
        <p:txBody>
          <a:bodyPr/>
          <a:lstStyle/>
          <a:p>
            <a:fld id="{D5739D43-B19C-47ED-ADF5-99F5ADB4561C}" type="datetimeFigureOut">
              <a:rPr lang="en-GB" smtClean="0"/>
              <a:t>18/04/2024</a:t>
            </a:fld>
            <a:endParaRPr lang="en-GB"/>
          </a:p>
        </p:txBody>
      </p:sp>
      <p:sp>
        <p:nvSpPr>
          <p:cNvPr id="6" name="Footer Placeholder 5">
            <a:extLst>
              <a:ext uri="{FF2B5EF4-FFF2-40B4-BE49-F238E27FC236}">
                <a16:creationId xmlns:a16="http://schemas.microsoft.com/office/drawing/2014/main" id="{3D405355-4E48-4BA1-A893-13580D3D53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C5EA36-B63C-4C92-BBAB-89A7594B81FF}"/>
              </a:ext>
            </a:extLst>
          </p:cNvPr>
          <p:cNvSpPr>
            <a:spLocks noGrp="1"/>
          </p:cNvSpPr>
          <p:nvPr>
            <p:ph type="sldNum" sz="quarter" idx="12"/>
          </p:nvPr>
        </p:nvSpPr>
        <p:spPr/>
        <p:txBody>
          <a:bodyPr/>
          <a:lstStyle/>
          <a:p>
            <a:fld id="{27F16D43-1E56-4A0D-A3D3-53E6DCFF68E2}" type="slidenum">
              <a:rPr lang="en-GB" smtClean="0"/>
              <a:t>‹#›</a:t>
            </a:fld>
            <a:endParaRPr lang="en-GB"/>
          </a:p>
        </p:txBody>
      </p:sp>
    </p:spTree>
    <p:extLst>
      <p:ext uri="{BB962C8B-B14F-4D97-AF65-F5344CB8AC3E}">
        <p14:creationId xmlns:p14="http://schemas.microsoft.com/office/powerpoint/2010/main" val="359394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DDCB7-47C6-441D-884D-145E2EBAF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5F3C5DF-F7CD-4DCF-B453-412B2653F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F4CD911-01F8-4B02-835F-E8BCA2CFE3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39D43-B19C-47ED-ADF5-99F5ADB4561C}" type="datetimeFigureOut">
              <a:rPr lang="en-GB" smtClean="0"/>
              <a:t>18/04/2024</a:t>
            </a:fld>
            <a:endParaRPr lang="en-GB"/>
          </a:p>
        </p:txBody>
      </p:sp>
      <p:sp>
        <p:nvSpPr>
          <p:cNvPr id="5" name="Footer Placeholder 4">
            <a:extLst>
              <a:ext uri="{FF2B5EF4-FFF2-40B4-BE49-F238E27FC236}">
                <a16:creationId xmlns:a16="http://schemas.microsoft.com/office/drawing/2014/main" id="{A78AC7EE-4A11-4B6E-BF32-4A810F77C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F528C5-F36A-4D04-A4AC-3B61C4946B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16D43-1E56-4A0D-A3D3-53E6DCFF68E2}" type="slidenum">
              <a:rPr lang="en-GB" smtClean="0"/>
              <a:t>‹#›</a:t>
            </a:fld>
            <a:endParaRPr lang="en-GB"/>
          </a:p>
        </p:txBody>
      </p:sp>
    </p:spTree>
    <p:extLst>
      <p:ext uri="{BB962C8B-B14F-4D97-AF65-F5344CB8AC3E}">
        <p14:creationId xmlns:p14="http://schemas.microsoft.com/office/powerpoint/2010/main" val="12467480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29.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13.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919D-03F8-48F5-8382-7F166E158FD7}"/>
              </a:ext>
            </a:extLst>
          </p:cNvPr>
          <p:cNvSpPr>
            <a:spLocks noGrp="1"/>
          </p:cNvSpPr>
          <p:nvPr>
            <p:ph type="ctrTitle"/>
          </p:nvPr>
        </p:nvSpPr>
        <p:spPr>
          <a:xfrm>
            <a:off x="250370" y="1561416"/>
            <a:ext cx="5428188" cy="2792867"/>
          </a:xfrm>
        </p:spPr>
        <p:txBody>
          <a:bodyPr>
            <a:noAutofit/>
          </a:bodyPr>
          <a:lstStyle/>
          <a:p>
            <a:r>
              <a:rPr lang="en-GB" sz="4800" dirty="0">
                <a:latin typeface="+mn-lt"/>
              </a:rPr>
              <a:t>Observing the Ammonia Daily Cycle over Agricultural Areas in Asia Using Combined Satellite Measurements</a:t>
            </a:r>
          </a:p>
        </p:txBody>
      </p:sp>
      <p:sp>
        <p:nvSpPr>
          <p:cNvPr id="3" name="Subtitle 2">
            <a:extLst>
              <a:ext uri="{FF2B5EF4-FFF2-40B4-BE49-F238E27FC236}">
                <a16:creationId xmlns:a16="http://schemas.microsoft.com/office/drawing/2014/main" id="{49429944-C07B-4486-A0B3-E04CA8D8439D}"/>
              </a:ext>
            </a:extLst>
          </p:cNvPr>
          <p:cNvSpPr>
            <a:spLocks noGrp="1"/>
          </p:cNvSpPr>
          <p:nvPr>
            <p:ph type="subTitle" idx="1"/>
          </p:nvPr>
        </p:nvSpPr>
        <p:spPr>
          <a:xfrm>
            <a:off x="136070" y="4821239"/>
            <a:ext cx="5542487" cy="1655762"/>
          </a:xfrm>
        </p:spPr>
        <p:txBody>
          <a:bodyPr>
            <a:normAutofit fontScale="25000" lnSpcReduction="20000"/>
          </a:bodyPr>
          <a:lstStyle/>
          <a:p>
            <a:pPr algn="r"/>
            <a:endParaRPr lang="en-GB" sz="800" dirty="0"/>
          </a:p>
          <a:p>
            <a:r>
              <a:rPr lang="en-GB" sz="9600" dirty="0">
                <a:effectLst/>
                <a:ea typeface="Calibri" panose="020F0502020204030204" pitchFamily="34" charset="0"/>
                <a:cs typeface="Times New Roman" panose="02020603050405020304" pitchFamily="18" charset="0"/>
              </a:rPr>
              <a:t>Iorga, A.</a:t>
            </a:r>
            <a:r>
              <a:rPr lang="en-GB" sz="9600" baseline="30000" dirty="0">
                <a:effectLst/>
                <a:ea typeface="Calibri" panose="020F0502020204030204" pitchFamily="34" charset="0"/>
                <a:cs typeface="Times New Roman" panose="02020603050405020304" pitchFamily="18" charset="0"/>
              </a:rPr>
              <a:t>1,2</a:t>
            </a:r>
            <a:r>
              <a:rPr lang="en-GB" sz="9600" dirty="0">
                <a:effectLst/>
                <a:ea typeface="Calibri" panose="020F0502020204030204" pitchFamily="34" charset="0"/>
                <a:cs typeface="Times New Roman" panose="02020603050405020304" pitchFamily="18" charset="0"/>
              </a:rPr>
              <a:t>, Harrison, J.J.</a:t>
            </a:r>
            <a:r>
              <a:rPr lang="en-GB" sz="9600" baseline="30000" dirty="0">
                <a:effectLst/>
                <a:ea typeface="Calibri" panose="020F0502020204030204" pitchFamily="34" charset="0"/>
                <a:cs typeface="Times New Roman" panose="02020603050405020304" pitchFamily="18" charset="0"/>
              </a:rPr>
              <a:t>1,2</a:t>
            </a:r>
            <a:r>
              <a:rPr lang="en-GB" sz="9600" dirty="0">
                <a:effectLst/>
                <a:ea typeface="Calibri" panose="020F0502020204030204" pitchFamily="34" charset="0"/>
                <a:cs typeface="Times New Roman" panose="02020603050405020304" pitchFamily="18" charset="0"/>
              </a:rPr>
              <a:t> and Moore, D.P.</a:t>
            </a:r>
            <a:r>
              <a:rPr lang="en-GB" sz="9600" baseline="30000" dirty="0">
                <a:effectLst/>
                <a:ea typeface="Calibri" panose="020F0502020204030204" pitchFamily="34" charset="0"/>
                <a:cs typeface="Times New Roman" panose="02020603050405020304" pitchFamily="18" charset="0"/>
              </a:rPr>
              <a:t>1,2</a:t>
            </a:r>
            <a:endParaRPr lang="en-GB" sz="96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9600" baseline="30000" dirty="0">
                <a:effectLst/>
                <a:ea typeface="Calibri" panose="020F0502020204030204" pitchFamily="34" charset="0"/>
                <a:cs typeface="Times New Roman" panose="02020603050405020304" pitchFamily="18" charset="0"/>
              </a:rPr>
              <a:t>1 </a:t>
            </a:r>
            <a:r>
              <a:rPr lang="en-GB" sz="9600" dirty="0">
                <a:effectLst/>
                <a:ea typeface="Calibri" panose="020F0502020204030204" pitchFamily="34" charset="0"/>
                <a:cs typeface="Times New Roman" panose="02020603050405020304" pitchFamily="18" charset="0"/>
              </a:rPr>
              <a:t>School of Physics and Astronomy, University of Leicester, UK,</a:t>
            </a:r>
            <a:r>
              <a:rPr lang="en-GB" sz="9600" baseline="30000" dirty="0">
                <a:effectLst/>
                <a:ea typeface="Calibri" panose="020F0502020204030204" pitchFamily="34" charset="0"/>
                <a:cs typeface="Times New Roman" panose="02020603050405020304" pitchFamily="18" charset="0"/>
              </a:rPr>
              <a:t> 2</a:t>
            </a:r>
            <a:r>
              <a:rPr lang="en-GB" sz="9600" dirty="0">
                <a:effectLst/>
                <a:ea typeface="Calibri" panose="020F0502020204030204" pitchFamily="34" charset="0"/>
                <a:cs typeface="Times New Roman" panose="02020603050405020304" pitchFamily="18" charset="0"/>
              </a:rPr>
              <a:t>National Centre for Earth Observation, Leicester, UK</a:t>
            </a:r>
          </a:p>
          <a:p>
            <a:endParaRPr lang="en-GB" sz="800" dirty="0"/>
          </a:p>
          <a:p>
            <a:endParaRPr lang="en-GB" dirty="0"/>
          </a:p>
        </p:txBody>
      </p:sp>
      <p:pic>
        <p:nvPicPr>
          <p:cNvPr id="1026" name="Picture 2" descr="Facebook Confirms It's Working on a New Internet Satellite | WIRED">
            <a:extLst>
              <a:ext uri="{FF2B5EF4-FFF2-40B4-BE49-F238E27FC236}">
                <a16:creationId xmlns:a16="http://schemas.microsoft.com/office/drawing/2014/main" id="{5C5CD50D-F0F4-40FA-88EA-5E1975A90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557" y="0"/>
            <a:ext cx="65134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5907476-D845-4B71-8D21-3B6A3CEE5C3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810006" y="89886"/>
            <a:ext cx="3376729" cy="861505"/>
          </a:xfrm>
          <a:prstGeom prst="rect">
            <a:avLst/>
          </a:prstGeom>
        </p:spPr>
      </p:pic>
      <p:pic>
        <p:nvPicPr>
          <p:cNvPr id="6" name="Picture 8" descr="NCEOHomepage - NCEO">
            <a:extLst>
              <a:ext uri="{FF2B5EF4-FFF2-40B4-BE49-F238E27FC236}">
                <a16:creationId xmlns:a16="http://schemas.microsoft.com/office/drawing/2014/main" id="{396DCBF9-E730-4827-ABD6-C2605B7F660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10006" y="5852180"/>
            <a:ext cx="2835478" cy="798465"/>
          </a:xfrm>
          <a:prstGeom prst="rect">
            <a:avLst/>
          </a:prstGeom>
          <a:noFill/>
        </p:spPr>
      </p:pic>
      <p:pic>
        <p:nvPicPr>
          <p:cNvPr id="8" name="Picture 7">
            <a:extLst>
              <a:ext uri="{FF2B5EF4-FFF2-40B4-BE49-F238E27FC236}">
                <a16:creationId xmlns:a16="http://schemas.microsoft.com/office/drawing/2014/main" id="{CFF98DC9-F962-48F1-937A-2C6FEBBAE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9977" y="102135"/>
            <a:ext cx="1275067" cy="1698515"/>
          </a:xfrm>
          <a:prstGeom prst="rect">
            <a:avLst/>
          </a:prstGeom>
        </p:spPr>
      </p:pic>
      <p:pic>
        <p:nvPicPr>
          <p:cNvPr id="10" name="Picture 9">
            <a:extLst>
              <a:ext uri="{FF2B5EF4-FFF2-40B4-BE49-F238E27FC236}">
                <a16:creationId xmlns:a16="http://schemas.microsoft.com/office/drawing/2014/main" id="{CD262A3C-DFF8-4F39-B24F-2CA73F389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6529" y="5002923"/>
            <a:ext cx="1698515" cy="1698515"/>
          </a:xfrm>
          <a:prstGeom prst="rect">
            <a:avLst/>
          </a:prstGeom>
        </p:spPr>
      </p:pic>
      <p:pic>
        <p:nvPicPr>
          <p:cNvPr id="12" name="Picture 2" descr="Home - Space Park Leicester">
            <a:extLst>
              <a:ext uri="{FF2B5EF4-FFF2-40B4-BE49-F238E27FC236}">
                <a16:creationId xmlns:a16="http://schemas.microsoft.com/office/drawing/2014/main" id="{0146FEBE-F052-4DBD-96E5-8CDC1D6C1F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0006" y="3687764"/>
            <a:ext cx="29146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39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973A69D-CA52-4BE4-A497-800F5B4F2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34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45E32A-2F58-4478-8B77-B22DAF15C3A0}"/>
              </a:ext>
            </a:extLst>
          </p:cNvPr>
          <p:cNvSpPr>
            <a:spLocks noGrp="1"/>
          </p:cNvSpPr>
          <p:nvPr>
            <p:ph type="title"/>
          </p:nvPr>
        </p:nvSpPr>
        <p:spPr>
          <a:xfrm>
            <a:off x="155354" y="78492"/>
            <a:ext cx="11880140" cy="891381"/>
          </a:xfrm>
        </p:spPr>
        <p:txBody>
          <a:bodyPr>
            <a:noAutofit/>
          </a:bodyPr>
          <a:lstStyle/>
          <a:p>
            <a:pPr algn="ctr"/>
            <a:r>
              <a:rPr lang="en-GB" b="1" dirty="0">
                <a:solidFill>
                  <a:schemeClr val="bg1"/>
                </a:solidFill>
              </a:rPr>
              <a:t>Quick detection as input to ULIRS</a:t>
            </a:r>
          </a:p>
        </p:txBody>
      </p:sp>
      <p:sp>
        <p:nvSpPr>
          <p:cNvPr id="11" name="TextBox 10">
            <a:extLst>
              <a:ext uri="{FF2B5EF4-FFF2-40B4-BE49-F238E27FC236}">
                <a16:creationId xmlns:a16="http://schemas.microsoft.com/office/drawing/2014/main" id="{41A95C40-0967-4834-8644-B6DDC0C076AF}"/>
              </a:ext>
            </a:extLst>
          </p:cNvPr>
          <p:cNvSpPr txBox="1"/>
          <p:nvPr/>
        </p:nvSpPr>
        <p:spPr>
          <a:xfrm>
            <a:off x="10353897" y="561665"/>
            <a:ext cx="1393370" cy="369332"/>
          </a:xfrm>
          <a:prstGeom prst="rect">
            <a:avLst/>
          </a:prstGeom>
          <a:noFill/>
        </p:spPr>
        <p:txBody>
          <a:bodyPr wrap="square" rtlCol="0">
            <a:spAutoFit/>
          </a:bodyPr>
          <a:lstStyle/>
          <a:p>
            <a:pPr algn="ctr"/>
            <a:r>
              <a:rPr lang="en-GB" dirty="0"/>
              <a:t>NH</a:t>
            </a:r>
            <a:r>
              <a:rPr lang="en-GB" baseline="-25000" dirty="0"/>
              <a:t>3</a:t>
            </a:r>
            <a:r>
              <a:rPr lang="en-GB" dirty="0"/>
              <a:t> a-priori</a:t>
            </a:r>
          </a:p>
        </p:txBody>
      </p:sp>
      <p:sp>
        <p:nvSpPr>
          <p:cNvPr id="15" name="Rectangle: Rounded Corners 14">
            <a:extLst>
              <a:ext uri="{FF2B5EF4-FFF2-40B4-BE49-F238E27FC236}">
                <a16:creationId xmlns:a16="http://schemas.microsoft.com/office/drawing/2014/main" id="{EF710EC6-98A3-4915-983A-ADF404AC7CB9}"/>
              </a:ext>
            </a:extLst>
          </p:cNvPr>
          <p:cNvSpPr/>
          <p:nvPr/>
        </p:nvSpPr>
        <p:spPr>
          <a:xfrm>
            <a:off x="132254" y="1048365"/>
            <a:ext cx="5872556" cy="573114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F717B-4187-4463-89BA-E7A23D8E5D72}"/>
                  </a:ext>
                </a:extLst>
              </p:cNvPr>
              <p:cNvSpPr>
                <a:spLocks noGrp="1"/>
              </p:cNvSpPr>
              <p:nvPr>
                <p:ph idx="1"/>
              </p:nvPr>
            </p:nvSpPr>
            <p:spPr>
              <a:xfrm>
                <a:off x="186420" y="1427985"/>
                <a:ext cx="5733357" cy="5351523"/>
              </a:xfrm>
            </p:spPr>
            <p:txBody>
              <a:bodyPr>
                <a:noAutofit/>
              </a:bodyPr>
              <a:lstStyle/>
              <a:p>
                <a:pPr marL="342900" indent="-342900" algn="just" eaLnBrk="0" hangingPunct="0">
                  <a:spcBef>
                    <a:spcPct val="20000"/>
                  </a:spcBef>
                  <a:buSzPct val="75000"/>
                  <a:buFont typeface="Arial" pitchFamily="34" charset="0"/>
                  <a:buChar char="•"/>
                  <a:defRPr/>
                </a:pPr>
                <a:r>
                  <a:rPr kumimoji="1" lang="en-GB" sz="2000" kern="0" dirty="0">
                    <a:solidFill>
                      <a:schemeClr val="bg1"/>
                    </a:solidFill>
                    <a:cs typeface="Arial" pitchFamily="34" charset="0"/>
                  </a:rPr>
                  <a:t>A scaling factor </a:t>
                </a:r>
                <a:r>
                  <a:rPr kumimoji="1" lang="en-GB" sz="2000" i="1" kern="0" dirty="0">
                    <a:solidFill>
                      <a:schemeClr val="bg1"/>
                    </a:solidFill>
                    <a:cs typeface="Times New Roman" panose="02020603050405020304" pitchFamily="18" charset="0"/>
                  </a:rPr>
                  <a:t>x</a:t>
                </a:r>
                <a:r>
                  <a:rPr kumimoji="1" lang="en-GB" sz="2000" kern="0" dirty="0">
                    <a:solidFill>
                      <a:schemeClr val="bg1"/>
                    </a:solidFill>
                    <a:cs typeface="Arial" pitchFamily="34" charset="0"/>
                  </a:rPr>
                  <a:t> is retrieved using a one-step linear process</a:t>
                </a:r>
                <a:endParaRPr lang="en-GB" sz="2000" b="1" i="1" dirty="0">
                  <a:solidFill>
                    <a:schemeClr val="bg1"/>
                  </a:solidFill>
                  <a:latin typeface="Cambria Math" panose="02040503050406030204" pitchFamily="18" charset="0"/>
                </a:endParaRPr>
              </a:p>
              <a:p>
                <a:pPr marL="342900" indent="-342900" algn="just" eaLnBrk="0" hangingPunct="0">
                  <a:spcBef>
                    <a:spcPct val="20000"/>
                  </a:spcBef>
                  <a:buSzPct val="75000"/>
                  <a:buFont typeface="Arial" pitchFamily="34" charset="0"/>
                  <a:buChar char="•"/>
                  <a:defRPr/>
                </a:pPr>
                <a14:m>
                  <m:oMath xmlns:m="http://schemas.openxmlformats.org/officeDocument/2006/math">
                    <m:r>
                      <a:rPr lang="en-GB" sz="2000" b="1" i="1" smtClean="0">
                        <a:solidFill>
                          <a:schemeClr val="bg1"/>
                        </a:solidFill>
                        <a:latin typeface="Cambria Math" panose="02040503050406030204" pitchFamily="18" charset="0"/>
                      </a:rPr>
                      <m:t>𝒙</m:t>
                    </m:r>
                    <m:r>
                      <a:rPr lang="en-GB" sz="2000" i="1">
                        <a:solidFill>
                          <a:schemeClr val="bg1"/>
                        </a:solidFill>
                        <a:latin typeface="Cambria Math" panose="02040503050406030204" pitchFamily="18" charset="0"/>
                      </a:rPr>
                      <m:t>=</m:t>
                    </m:r>
                    <m:sSup>
                      <m:sSupPr>
                        <m:ctrlPr>
                          <a:rPr lang="en-GB" sz="2000" i="1">
                            <a:solidFill>
                              <a:schemeClr val="bg1"/>
                            </a:solidFill>
                            <a:latin typeface="Cambria Math" panose="02040503050406030204" pitchFamily="18" charset="0"/>
                          </a:rPr>
                        </m:ctrlPr>
                      </m:sSupPr>
                      <m:e>
                        <m:d>
                          <m:dPr>
                            <m:ctrlPr>
                              <a:rPr lang="en-GB" sz="2000" i="1">
                                <a:solidFill>
                                  <a:schemeClr val="bg1"/>
                                </a:solidFill>
                                <a:latin typeface="Cambria Math" panose="02040503050406030204" pitchFamily="18" charset="0"/>
                              </a:rPr>
                            </m:ctrlPr>
                          </m:dPr>
                          <m:e>
                            <m:sSup>
                              <m:sSupPr>
                                <m:ctrlPr>
                                  <a:rPr lang="en-GB" sz="2000" i="1">
                                    <a:solidFill>
                                      <a:schemeClr val="bg1"/>
                                    </a:solidFill>
                                    <a:latin typeface="Cambria Math" panose="02040503050406030204" pitchFamily="18" charset="0"/>
                                  </a:rPr>
                                </m:ctrlPr>
                              </m:sSupPr>
                              <m:e>
                                <m:r>
                                  <a:rPr lang="en-GB" sz="2000" b="1" i="1">
                                    <a:solidFill>
                                      <a:schemeClr val="bg1"/>
                                    </a:solidFill>
                                    <a:latin typeface="Cambria Math" panose="02040503050406030204" pitchFamily="18" charset="0"/>
                                  </a:rPr>
                                  <m:t>𝑲</m:t>
                                </m:r>
                              </m:e>
                              <m:sup>
                                <m:r>
                                  <a:rPr lang="en-GB" sz="2000" i="1">
                                    <a:solidFill>
                                      <a:schemeClr val="bg1"/>
                                    </a:solidFill>
                                    <a:latin typeface="Cambria Math" panose="02040503050406030204" pitchFamily="18" charset="0"/>
                                  </a:rPr>
                                  <m:t>𝑇</m:t>
                                </m:r>
                              </m:sup>
                            </m:sSup>
                            <m:r>
                              <a:rPr lang="en-GB" sz="2000" i="1">
                                <a:solidFill>
                                  <a:schemeClr val="bg1"/>
                                </a:solidFill>
                                <a:latin typeface="Cambria Math" panose="02040503050406030204" pitchFamily="18" charset="0"/>
                              </a:rPr>
                              <m:t> </m:t>
                            </m:r>
                            <m:sSup>
                              <m:sSupPr>
                                <m:ctrlPr>
                                  <a:rPr lang="en-GB" sz="2000" i="1">
                                    <a:solidFill>
                                      <a:schemeClr val="bg1"/>
                                    </a:solidFill>
                                    <a:latin typeface="Cambria Math" panose="02040503050406030204" pitchFamily="18" charset="0"/>
                                  </a:rPr>
                                </m:ctrlPr>
                              </m:sSupPr>
                              <m:e>
                                <m:sSub>
                                  <m:sSubPr>
                                    <m:ctrlPr>
                                      <a:rPr lang="en-GB" sz="2000" i="1">
                                        <a:solidFill>
                                          <a:schemeClr val="bg1"/>
                                        </a:solidFill>
                                        <a:latin typeface="Cambria Math" panose="02040503050406030204" pitchFamily="18" charset="0"/>
                                      </a:rPr>
                                    </m:ctrlPr>
                                  </m:sSubPr>
                                  <m:e>
                                    <m:r>
                                      <a:rPr lang="en-GB" sz="2000" b="1" i="1">
                                        <a:solidFill>
                                          <a:schemeClr val="bg1"/>
                                        </a:solidFill>
                                        <a:latin typeface="Cambria Math" panose="02040503050406030204" pitchFamily="18" charset="0"/>
                                      </a:rPr>
                                      <m:t>𝑺</m:t>
                                    </m:r>
                                  </m:e>
                                  <m:sub>
                                    <m:r>
                                      <a:rPr lang="en-GB" sz="2000" i="1">
                                        <a:solidFill>
                                          <a:schemeClr val="bg1"/>
                                        </a:solidFill>
                                        <a:latin typeface="Cambria Math" panose="02040503050406030204" pitchFamily="18" charset="0"/>
                                      </a:rPr>
                                      <m:t>𝑦</m:t>
                                    </m:r>
                                  </m:sub>
                                </m:sSub>
                              </m:e>
                              <m:sup>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1</m:t>
                                </m:r>
                              </m:sup>
                            </m:sSup>
                            <m:r>
                              <a:rPr lang="en-GB" sz="2000" b="1" i="1">
                                <a:solidFill>
                                  <a:schemeClr val="bg1"/>
                                </a:solidFill>
                                <a:latin typeface="Cambria Math" panose="02040503050406030204" pitchFamily="18" charset="0"/>
                              </a:rPr>
                              <m:t>𝑲</m:t>
                            </m:r>
                          </m:e>
                        </m:d>
                      </m:e>
                      <m:sup>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1</m:t>
                        </m:r>
                      </m:sup>
                    </m:sSup>
                    <m:sSup>
                      <m:sSupPr>
                        <m:ctrlPr>
                          <a:rPr lang="en-GB" sz="2000" i="1">
                            <a:solidFill>
                              <a:schemeClr val="bg1"/>
                            </a:solidFill>
                            <a:latin typeface="Cambria Math" panose="02040503050406030204" pitchFamily="18" charset="0"/>
                          </a:rPr>
                        </m:ctrlPr>
                      </m:sSupPr>
                      <m:e>
                        <m:r>
                          <a:rPr lang="en-GB" sz="2000" b="1" i="1">
                            <a:solidFill>
                              <a:schemeClr val="bg1"/>
                            </a:solidFill>
                            <a:latin typeface="Cambria Math" panose="02040503050406030204" pitchFamily="18" charset="0"/>
                          </a:rPr>
                          <m:t>𝑲</m:t>
                        </m:r>
                      </m:e>
                      <m:sup>
                        <m:r>
                          <a:rPr lang="en-GB" sz="2000" i="1">
                            <a:solidFill>
                              <a:schemeClr val="bg1"/>
                            </a:solidFill>
                            <a:latin typeface="Cambria Math" panose="02040503050406030204" pitchFamily="18" charset="0"/>
                          </a:rPr>
                          <m:t>𝑇</m:t>
                        </m:r>
                      </m:sup>
                    </m:sSup>
                    <m:sSup>
                      <m:sSupPr>
                        <m:ctrlPr>
                          <a:rPr lang="en-GB" sz="2000" i="1">
                            <a:solidFill>
                              <a:schemeClr val="bg1"/>
                            </a:solidFill>
                            <a:latin typeface="Cambria Math" panose="02040503050406030204" pitchFamily="18" charset="0"/>
                          </a:rPr>
                        </m:ctrlPr>
                      </m:sSupPr>
                      <m:e>
                        <m:sSub>
                          <m:sSubPr>
                            <m:ctrlPr>
                              <a:rPr lang="en-GB" sz="2000" i="1">
                                <a:solidFill>
                                  <a:schemeClr val="bg1"/>
                                </a:solidFill>
                                <a:latin typeface="Cambria Math" panose="02040503050406030204" pitchFamily="18" charset="0"/>
                              </a:rPr>
                            </m:ctrlPr>
                          </m:sSubPr>
                          <m:e>
                            <m:r>
                              <a:rPr lang="en-GB" sz="2000" b="1" i="1">
                                <a:solidFill>
                                  <a:schemeClr val="bg1"/>
                                </a:solidFill>
                                <a:latin typeface="Cambria Math" panose="02040503050406030204" pitchFamily="18" charset="0"/>
                              </a:rPr>
                              <m:t> </m:t>
                            </m:r>
                            <m:r>
                              <a:rPr lang="en-GB" sz="2000" b="1" i="1">
                                <a:solidFill>
                                  <a:schemeClr val="bg1"/>
                                </a:solidFill>
                                <a:latin typeface="Cambria Math" panose="02040503050406030204" pitchFamily="18" charset="0"/>
                              </a:rPr>
                              <m:t>𝑺</m:t>
                            </m:r>
                          </m:e>
                          <m:sub>
                            <m:r>
                              <a:rPr lang="en-GB" sz="2000" i="1">
                                <a:solidFill>
                                  <a:schemeClr val="bg1"/>
                                </a:solidFill>
                                <a:latin typeface="Cambria Math" panose="02040503050406030204" pitchFamily="18" charset="0"/>
                              </a:rPr>
                              <m:t>𝑦</m:t>
                            </m:r>
                          </m:sub>
                        </m:sSub>
                      </m:e>
                      <m:sup>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1</m:t>
                        </m:r>
                      </m:sup>
                    </m:sSup>
                    <m:d>
                      <m:dPr>
                        <m:ctrlPr>
                          <a:rPr lang="en-GB" sz="2000" b="1" i="1">
                            <a:solidFill>
                              <a:schemeClr val="bg1"/>
                            </a:solidFill>
                            <a:latin typeface="Cambria Math" panose="02040503050406030204" pitchFamily="18" charset="0"/>
                          </a:rPr>
                        </m:ctrlPr>
                      </m:dPr>
                      <m:e>
                        <m:r>
                          <a:rPr lang="en-GB" sz="2000" b="1" i="1">
                            <a:solidFill>
                              <a:schemeClr val="bg1"/>
                            </a:solidFill>
                            <a:latin typeface="Cambria Math" panose="02040503050406030204" pitchFamily="18" charset="0"/>
                          </a:rPr>
                          <m:t> </m:t>
                        </m:r>
                        <m:r>
                          <a:rPr lang="en-GB" sz="2000" i="1">
                            <a:solidFill>
                              <a:schemeClr val="bg1"/>
                            </a:solidFill>
                            <a:latin typeface="Cambria Math" panose="02040503050406030204" pitchFamily="18" charset="0"/>
                          </a:rPr>
                          <m:t>𝑦</m:t>
                        </m:r>
                        <m:r>
                          <a:rPr lang="en-GB" sz="2000" i="1">
                            <a:solidFill>
                              <a:schemeClr val="bg1"/>
                            </a:solidFill>
                            <a:latin typeface="Cambria Math" panose="02040503050406030204" pitchFamily="18" charset="0"/>
                          </a:rPr>
                          <m:t>−</m:t>
                        </m:r>
                        <m:acc>
                          <m:accPr>
                            <m:chr m:val="̅"/>
                            <m:ctrlPr>
                              <a:rPr lang="en-GB" sz="2000" i="1">
                                <a:solidFill>
                                  <a:schemeClr val="bg1"/>
                                </a:solidFill>
                                <a:latin typeface="Cambria Math" panose="02040503050406030204" pitchFamily="18" charset="0"/>
                              </a:rPr>
                            </m:ctrlPr>
                          </m:accPr>
                          <m:e>
                            <m:r>
                              <a:rPr lang="en-GB" sz="2000" i="1">
                                <a:solidFill>
                                  <a:schemeClr val="bg1"/>
                                </a:solidFill>
                                <a:latin typeface="Cambria Math" panose="02040503050406030204" pitchFamily="18" charset="0"/>
                              </a:rPr>
                              <m:t>𝑦</m:t>
                            </m:r>
                          </m:e>
                        </m:acc>
                        <m:r>
                          <a:rPr lang="en-GB" sz="2000" b="1" i="1">
                            <a:solidFill>
                              <a:schemeClr val="bg1"/>
                            </a:solidFill>
                            <a:latin typeface="Cambria Math" panose="02040503050406030204" pitchFamily="18" charset="0"/>
                          </a:rPr>
                          <m:t> </m:t>
                        </m:r>
                      </m:e>
                    </m:d>
                  </m:oMath>
                </a14:m>
                <a:endParaRPr lang="en-GB" sz="2000" b="1" i="1" dirty="0">
                  <a:solidFill>
                    <a:schemeClr val="bg1"/>
                  </a:solidFill>
                  <a:latin typeface="Times New Roman" panose="02020603050405020304" pitchFamily="18" charset="0"/>
                  <a:cs typeface="Times New Roman" panose="02020603050405020304" pitchFamily="18" charset="0"/>
                </a:endParaRPr>
              </a:p>
              <a:p>
                <a:pPr marL="342900" indent="-342900" algn="just" eaLnBrk="0" hangingPunct="0">
                  <a:spcBef>
                    <a:spcPct val="20000"/>
                  </a:spcBef>
                  <a:buSzPct val="75000"/>
                  <a:buFont typeface="Arial" pitchFamily="34" charset="0"/>
                  <a:buChar char="•"/>
                  <a:defRPr/>
                </a:pPr>
                <a:endParaRPr lang="en-GB" sz="2000" b="1" i="1" dirty="0">
                  <a:solidFill>
                    <a:schemeClr val="bg1"/>
                  </a:solidFill>
                  <a:latin typeface="Times New Roman" panose="02020603050405020304" pitchFamily="18" charset="0"/>
                  <a:cs typeface="Times New Roman" panose="02020603050405020304" pitchFamily="18" charset="0"/>
                </a:endParaRPr>
              </a:p>
              <a:p>
                <a:pPr marL="342900" indent="-342900" algn="just" eaLnBrk="0" hangingPunct="0">
                  <a:spcBef>
                    <a:spcPct val="20000"/>
                  </a:spcBef>
                  <a:buSzPct val="75000"/>
                  <a:buFont typeface="Arial" pitchFamily="34" charset="0"/>
                  <a:buChar char="•"/>
                  <a:defRPr/>
                </a:pPr>
                <a:r>
                  <a:rPr lang="en-GB" sz="2000" b="1" i="1" dirty="0">
                    <a:solidFill>
                      <a:schemeClr val="bg1"/>
                    </a:solidFill>
                    <a:latin typeface="Times New Roman" panose="02020603050405020304" pitchFamily="18" charset="0"/>
                    <a:cs typeface="Times New Roman" panose="02020603050405020304" pitchFamily="18" charset="0"/>
                  </a:rPr>
                  <a:t>K</a:t>
                </a:r>
                <a:r>
                  <a:rPr lang="en-GB" sz="2000" dirty="0">
                    <a:solidFill>
                      <a:schemeClr val="bg1"/>
                    </a:solidFill>
                  </a:rPr>
                  <a:t> is the difference between a calculated IASI spectrum with target gas (for a fixed atmospheric profile), and one without</a:t>
                </a:r>
              </a:p>
              <a:p>
                <a:pPr marL="342900" indent="-342900" algn="just" eaLnBrk="0" hangingPunct="0">
                  <a:spcBef>
                    <a:spcPct val="20000"/>
                  </a:spcBef>
                  <a:buSzPct val="75000"/>
                  <a:buFont typeface="Arial" pitchFamily="34" charset="0"/>
                  <a:buChar char="•"/>
                  <a:defRPr/>
                </a:pPr>
                <a:r>
                  <a:rPr lang="en-GB" sz="2000" i="1" dirty="0">
                    <a:solidFill>
                      <a:schemeClr val="bg1"/>
                    </a:solidFill>
                    <a:latin typeface="Times New Roman" panose="02020603050405020304" pitchFamily="18" charset="0"/>
                    <a:cs typeface="Times New Roman" panose="02020603050405020304" pitchFamily="18" charset="0"/>
                  </a:rPr>
                  <a:t>y</a:t>
                </a:r>
                <a:r>
                  <a:rPr lang="en-GB" sz="2000" dirty="0">
                    <a:solidFill>
                      <a:schemeClr val="bg1"/>
                    </a:solidFill>
                  </a:rPr>
                  <a:t> is a measured IASI spectrum in the region of interest (cloud fraction 0-20 %)</a:t>
                </a:r>
              </a:p>
              <a:p>
                <a:pPr marL="342900" indent="-342900" algn="just" eaLnBrk="0" hangingPunct="0">
                  <a:spcBef>
                    <a:spcPct val="20000"/>
                  </a:spcBef>
                  <a:buSzPct val="75000"/>
                  <a:buFont typeface="Arial" pitchFamily="34" charset="0"/>
                  <a:buChar char="•"/>
                  <a:defRPr/>
                </a:pPr>
                <a:r>
                  <a:rPr kumimoji="1" lang="en-GB" sz="2000" i="1" kern="0" dirty="0">
                    <a:solidFill>
                      <a:schemeClr val="bg1"/>
                    </a:solidFill>
                    <a:cs typeface="Times New Roman" panose="02020603050405020304" pitchFamily="18" charset="0"/>
                  </a:rPr>
                  <a:t>y</a:t>
                </a:r>
                <a:r>
                  <a:rPr kumimoji="1" lang="en-GB" sz="2000" i="1" kern="0" dirty="0">
                    <a:solidFill>
                      <a:schemeClr val="bg1"/>
                    </a:solidFill>
                    <a:ea typeface="Arial Unicode MS" panose="020B0604020202020204" pitchFamily="34" charset="-128"/>
                    <a:cs typeface="Arial Unicode MS" panose="020B0604020202020204" pitchFamily="34" charset="-128"/>
                  </a:rPr>
                  <a:t>̅</a:t>
                </a:r>
                <a:r>
                  <a:rPr kumimoji="1" lang="en-GB" sz="2000" i="1" kern="0" dirty="0">
                    <a:solidFill>
                      <a:schemeClr val="bg1"/>
                    </a:solidFill>
                    <a:cs typeface="Arial" pitchFamily="34" charset="0"/>
                  </a:rPr>
                  <a:t> </a:t>
                </a:r>
                <a:r>
                  <a:rPr kumimoji="1" lang="en-GB" sz="2000" kern="0" dirty="0">
                    <a:solidFill>
                      <a:schemeClr val="bg1"/>
                    </a:solidFill>
                    <a:cs typeface="Arial" pitchFamily="34" charset="0"/>
                  </a:rPr>
                  <a:t>is an averaged climatological background spectrum (cloud </a:t>
                </a:r>
                <a:r>
                  <a:rPr lang="en-GB" sz="2000" dirty="0">
                    <a:solidFill>
                      <a:schemeClr val="bg1"/>
                    </a:solidFill>
                  </a:rPr>
                  <a:t>fraction 0-20 %) over the Asia region </a:t>
                </a:r>
                <a:r>
                  <a:rPr kumimoji="1" lang="en-GB" sz="2000" kern="0" dirty="0">
                    <a:solidFill>
                      <a:schemeClr val="bg1"/>
                    </a:solidFill>
                    <a:cs typeface="Arial" pitchFamily="34" charset="0"/>
                  </a:rPr>
                  <a:t>for each month in 2022:</a:t>
                </a:r>
                <a:endParaRPr lang="en-GB" sz="2000" dirty="0">
                  <a:solidFill>
                    <a:schemeClr val="bg1"/>
                  </a:solidFill>
                </a:endParaRPr>
              </a:p>
              <a:p>
                <a:pPr marL="342900" indent="-342900" algn="just" eaLnBrk="0" hangingPunct="0">
                  <a:spcBef>
                    <a:spcPct val="20000"/>
                  </a:spcBef>
                  <a:buSzPct val="75000"/>
                  <a:buFont typeface="Arial" pitchFamily="34" charset="0"/>
                  <a:buChar char="•"/>
                  <a:defRPr/>
                </a:pPr>
                <a:endParaRPr lang="en-GB" sz="2000" i="1" dirty="0">
                  <a:solidFill>
                    <a:schemeClr val="bg1"/>
                  </a:solidFill>
                </a:endParaRPr>
              </a:p>
              <a:p>
                <a:pPr marL="342900" indent="-342900" algn="just" eaLnBrk="0" hangingPunct="0">
                  <a:spcBef>
                    <a:spcPct val="20000"/>
                  </a:spcBef>
                  <a:buSzPct val="75000"/>
                  <a:buFont typeface="Arial" pitchFamily="34" charset="0"/>
                  <a:buChar char="•"/>
                  <a:defRPr/>
                </a:pPr>
                <a14:m>
                  <m:oMath xmlns:m="http://schemas.openxmlformats.org/officeDocument/2006/math">
                    <m:acc>
                      <m:accPr>
                        <m:chr m:val="̅"/>
                        <m:ctrlPr>
                          <a:rPr lang="en-GB" sz="2000" i="1" smtClean="0">
                            <a:solidFill>
                              <a:schemeClr val="bg1"/>
                            </a:solidFill>
                            <a:latin typeface="Cambria Math" panose="02040503050406030204" pitchFamily="18" charset="0"/>
                          </a:rPr>
                        </m:ctrlPr>
                      </m:accPr>
                      <m:e>
                        <m:r>
                          <a:rPr lang="en-GB" sz="2000" b="1" i="1">
                            <a:solidFill>
                              <a:schemeClr val="bg1"/>
                            </a:solidFill>
                            <a:latin typeface="Cambria Math" panose="02040503050406030204" pitchFamily="18" charset="0"/>
                          </a:rPr>
                          <m:t>𝒚</m:t>
                        </m:r>
                      </m:e>
                    </m:acc>
                    <m:r>
                      <a:rPr lang="en-GB" sz="2000" i="1">
                        <a:solidFill>
                          <a:schemeClr val="bg1"/>
                        </a:solidFill>
                        <a:latin typeface="Cambria Math" panose="02040503050406030204" pitchFamily="18" charset="0"/>
                      </a:rPr>
                      <m:t>=</m:t>
                    </m:r>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1</m:t>
                        </m:r>
                      </m:num>
                      <m:den>
                        <m:r>
                          <a:rPr lang="en-GB" sz="2000" i="1">
                            <a:solidFill>
                              <a:schemeClr val="bg1"/>
                            </a:solidFill>
                            <a:latin typeface="Cambria Math" panose="02040503050406030204" pitchFamily="18" charset="0"/>
                          </a:rPr>
                          <m:t>𝑁</m:t>
                        </m:r>
                      </m:den>
                    </m:f>
                    <m:nary>
                      <m:naryPr>
                        <m:chr m:val="∑"/>
                        <m:limLoc m:val="undOvr"/>
                        <m:ctrlPr>
                          <a:rPr lang="en-GB" sz="2000" i="1">
                            <a:solidFill>
                              <a:schemeClr val="bg1"/>
                            </a:solidFill>
                            <a:latin typeface="Cambria Math" panose="02040503050406030204" pitchFamily="18" charset="0"/>
                          </a:rPr>
                        </m:ctrlPr>
                      </m:naryPr>
                      <m:sub>
                        <m:r>
                          <a:rPr lang="en-GB" sz="2000" i="1">
                            <a:solidFill>
                              <a:schemeClr val="bg1"/>
                            </a:solidFill>
                            <a:latin typeface="Cambria Math" panose="02040503050406030204" pitchFamily="18" charset="0"/>
                          </a:rPr>
                          <m:t>𝑗</m:t>
                        </m:r>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1</m:t>
                        </m:r>
                      </m:sub>
                      <m:sup>
                        <m:r>
                          <a:rPr lang="en-GB" sz="2000" i="1">
                            <a:solidFill>
                              <a:schemeClr val="bg1"/>
                            </a:solidFill>
                            <a:latin typeface="Cambria Math" panose="02040503050406030204" pitchFamily="18" charset="0"/>
                          </a:rPr>
                          <m:t>𝑁</m:t>
                        </m:r>
                      </m:sup>
                      <m:e>
                        <m:sSub>
                          <m:sSubPr>
                            <m:ctrlPr>
                              <a:rPr lang="en-GB" sz="2000" i="1">
                                <a:solidFill>
                                  <a:schemeClr val="bg1"/>
                                </a:solidFill>
                                <a:latin typeface="Cambria Math" panose="02040503050406030204" pitchFamily="18" charset="0"/>
                              </a:rPr>
                            </m:ctrlPr>
                          </m:sSubPr>
                          <m:e>
                            <m:r>
                              <a:rPr lang="en-GB" sz="2000" b="1" i="1">
                                <a:solidFill>
                                  <a:schemeClr val="bg1"/>
                                </a:solidFill>
                                <a:latin typeface="Cambria Math" panose="02040503050406030204" pitchFamily="18" charset="0"/>
                              </a:rPr>
                              <m:t>𝒚</m:t>
                            </m:r>
                          </m:e>
                          <m:sub>
                            <m:r>
                              <a:rPr lang="en-GB" sz="2000" i="1">
                                <a:solidFill>
                                  <a:schemeClr val="bg1"/>
                                </a:solidFill>
                                <a:latin typeface="Cambria Math" panose="02040503050406030204" pitchFamily="18" charset="0"/>
                              </a:rPr>
                              <m:t>𝑗</m:t>
                            </m:r>
                          </m:sub>
                        </m:sSub>
                      </m:e>
                    </m:nary>
                  </m:oMath>
                </a14:m>
                <a:endParaRPr lang="en-GB" sz="2000" dirty="0">
                  <a:solidFill>
                    <a:schemeClr val="bg1"/>
                  </a:solidFill>
                </a:endParaRPr>
              </a:p>
              <a:p>
                <a:pPr marL="342900" indent="-342900" algn="l" eaLnBrk="0" hangingPunct="0">
                  <a:spcBef>
                    <a:spcPct val="20000"/>
                  </a:spcBef>
                  <a:buSzPct val="75000"/>
                  <a:buFont typeface="Arial" pitchFamily="34" charset="0"/>
                  <a:buChar char="•"/>
                  <a:defRPr/>
                </a:pPr>
                <a:endParaRPr kumimoji="1" lang="en-GB" sz="2000" kern="0" dirty="0">
                  <a:solidFill>
                    <a:schemeClr val="bg1"/>
                  </a:solidFill>
                  <a:cs typeface="Arial" pitchFamily="34" charset="0"/>
                </a:endParaRPr>
              </a:p>
            </p:txBody>
          </p:sp>
        </mc:Choice>
        <mc:Fallback xmlns="">
          <p:sp>
            <p:nvSpPr>
              <p:cNvPr id="3" name="Content Placeholder 2">
                <a:extLst>
                  <a:ext uri="{FF2B5EF4-FFF2-40B4-BE49-F238E27FC236}">
                    <a16:creationId xmlns:a16="http://schemas.microsoft.com/office/drawing/2014/main" id="{45BF717B-4187-4463-89BA-E7A23D8E5D72}"/>
                  </a:ext>
                </a:extLst>
              </p:cNvPr>
              <p:cNvSpPr>
                <a:spLocks noGrp="1" noRot="1" noChangeAspect="1" noMove="1" noResize="1" noEditPoints="1" noAdjustHandles="1" noChangeArrowheads="1" noChangeShapeType="1" noTextEdit="1"/>
              </p:cNvSpPr>
              <p:nvPr>
                <p:ph idx="1"/>
              </p:nvPr>
            </p:nvSpPr>
            <p:spPr>
              <a:xfrm>
                <a:off x="186420" y="1427985"/>
                <a:ext cx="5733357" cy="5351523"/>
              </a:xfrm>
              <a:blipFill>
                <a:blip r:embed="rId4"/>
                <a:stretch>
                  <a:fillRect l="-319" t="-1139" r="-202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 name="Rectangle: Rounded Corners 15">
                <a:extLst>
                  <a:ext uri="{FF2B5EF4-FFF2-40B4-BE49-F238E27FC236}">
                    <a16:creationId xmlns:a16="http://schemas.microsoft.com/office/drawing/2014/main" id="{F037F441-891E-4A61-9506-965DA84FC504}"/>
                  </a:ext>
                </a:extLst>
              </p:cNvPr>
              <p:cNvSpPr/>
              <p:nvPr/>
            </p:nvSpPr>
            <p:spPr>
              <a:xfrm>
                <a:off x="6162938" y="1059250"/>
                <a:ext cx="5872556" cy="573114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eaLnBrk="0" hangingPunct="0">
                  <a:spcBef>
                    <a:spcPct val="20000"/>
                  </a:spcBef>
                  <a:buSzPct val="75000"/>
                  <a:buFont typeface="Arial" pitchFamily="34" charset="0"/>
                  <a:buChar char="•"/>
                  <a:defRPr/>
                </a:pPr>
                <a:r>
                  <a:rPr kumimoji="1" lang="en-GB" sz="2000" i="1" kern="0" dirty="0">
                    <a:solidFill>
                      <a:schemeClr val="bg1"/>
                    </a:solidFill>
                    <a:cs typeface="Times New Roman" panose="02020603050405020304" pitchFamily="18" charset="0"/>
                  </a:rPr>
                  <a:t>S</a:t>
                </a:r>
                <a:r>
                  <a:rPr kumimoji="1" lang="en-GB" sz="2000" i="1" kern="0" baseline="-25000" dirty="0">
                    <a:solidFill>
                      <a:schemeClr val="bg1"/>
                    </a:solidFill>
                    <a:cs typeface="Times New Roman" panose="02020603050405020304" pitchFamily="18" charset="0"/>
                  </a:rPr>
                  <a:t>y</a:t>
                </a:r>
                <a:r>
                  <a:rPr kumimoji="1" lang="en-GB" sz="2000" kern="0" dirty="0">
                    <a:solidFill>
                      <a:schemeClr val="bg1"/>
                    </a:solidFill>
                    <a:cs typeface="Arial" pitchFamily="34" charset="0"/>
                  </a:rPr>
                  <a:t> is the corresponding variance-covariance matrix:</a:t>
                </a:r>
                <a:endParaRPr lang="en-GB" sz="2000" dirty="0">
                  <a:solidFill>
                    <a:schemeClr val="bg1"/>
                  </a:solidFill>
                </a:endParaRPr>
              </a:p>
              <a:p>
                <a:pPr/>
                <a14:m>
                  <m:oMathPara xmlns:m="http://schemas.openxmlformats.org/officeDocument/2006/math">
                    <m:oMathParaPr>
                      <m:jc m:val="centerGroup"/>
                    </m:oMathParaPr>
                    <m:oMath xmlns:m="http://schemas.openxmlformats.org/officeDocument/2006/math">
                      <m:sSub>
                        <m:sSubPr>
                          <m:ctrlPr>
                            <a:rPr lang="en-GB" sz="2000" i="1">
                              <a:solidFill>
                                <a:schemeClr val="bg1"/>
                              </a:solidFill>
                              <a:latin typeface="Cambria Math" panose="02040503050406030204" pitchFamily="18" charset="0"/>
                            </a:rPr>
                          </m:ctrlPr>
                        </m:sSubPr>
                        <m:e>
                          <m:r>
                            <a:rPr lang="en-GB" sz="2000" b="1" i="1">
                              <a:solidFill>
                                <a:schemeClr val="bg1"/>
                              </a:solidFill>
                              <a:latin typeface="Cambria Math" panose="02040503050406030204" pitchFamily="18" charset="0"/>
                            </a:rPr>
                            <m:t>𝑺</m:t>
                          </m:r>
                        </m:e>
                        <m:sub>
                          <m:r>
                            <a:rPr lang="en-GB" sz="2000" i="1">
                              <a:solidFill>
                                <a:schemeClr val="bg1"/>
                              </a:solidFill>
                              <a:latin typeface="Cambria Math" panose="02040503050406030204" pitchFamily="18" charset="0"/>
                            </a:rPr>
                            <m:t>𝑦</m:t>
                          </m:r>
                        </m:sub>
                      </m:sSub>
                      <m:r>
                        <a:rPr lang="en-GB" sz="2000" i="1">
                          <a:solidFill>
                            <a:schemeClr val="bg1"/>
                          </a:solidFill>
                          <a:latin typeface="Cambria Math" panose="02040503050406030204" pitchFamily="18" charset="0"/>
                        </a:rPr>
                        <m:t>≡</m:t>
                      </m:r>
                      <m:f>
                        <m:fPr>
                          <m:ctrlPr>
                            <a:rPr lang="en-GB" sz="2000" i="1">
                              <a:solidFill>
                                <a:schemeClr val="bg1"/>
                              </a:solidFill>
                              <a:latin typeface="Cambria Math" panose="02040503050406030204" pitchFamily="18" charset="0"/>
                            </a:rPr>
                          </m:ctrlPr>
                        </m:fPr>
                        <m:num>
                          <m:r>
                            <a:rPr lang="en-GB" sz="2000" i="1">
                              <a:solidFill>
                                <a:schemeClr val="bg1"/>
                              </a:solidFill>
                              <a:latin typeface="Cambria Math" panose="02040503050406030204" pitchFamily="18" charset="0"/>
                            </a:rPr>
                            <m:t>1</m:t>
                          </m:r>
                        </m:num>
                        <m:den>
                          <m:r>
                            <a:rPr lang="en-GB" sz="2000" i="1">
                              <a:solidFill>
                                <a:schemeClr val="bg1"/>
                              </a:solidFill>
                              <a:latin typeface="Cambria Math" panose="02040503050406030204" pitchFamily="18" charset="0"/>
                            </a:rPr>
                            <m:t>𝑁</m:t>
                          </m:r>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1</m:t>
                          </m:r>
                        </m:den>
                      </m:f>
                      <m:nary>
                        <m:naryPr>
                          <m:chr m:val="∑"/>
                          <m:limLoc m:val="undOvr"/>
                          <m:ctrlPr>
                            <a:rPr lang="en-GB" sz="2000" i="1">
                              <a:solidFill>
                                <a:schemeClr val="bg1"/>
                              </a:solidFill>
                              <a:latin typeface="Cambria Math" panose="02040503050406030204" pitchFamily="18" charset="0"/>
                            </a:rPr>
                          </m:ctrlPr>
                        </m:naryPr>
                        <m:sub>
                          <m:r>
                            <a:rPr lang="en-GB" sz="2000" i="1">
                              <a:solidFill>
                                <a:schemeClr val="bg1"/>
                              </a:solidFill>
                              <a:latin typeface="Cambria Math" panose="02040503050406030204" pitchFamily="18" charset="0"/>
                            </a:rPr>
                            <m:t>𝑗</m:t>
                          </m:r>
                          <m:r>
                            <a:rPr lang="en-GB" sz="2000" i="1">
                              <a:solidFill>
                                <a:schemeClr val="bg1"/>
                              </a:solidFill>
                              <a:latin typeface="Cambria Math" panose="02040503050406030204" pitchFamily="18" charset="0"/>
                            </a:rPr>
                            <m:t>=</m:t>
                          </m:r>
                          <m:r>
                            <a:rPr lang="en-GB" sz="2000" i="1">
                              <a:solidFill>
                                <a:schemeClr val="bg1"/>
                              </a:solidFill>
                              <a:latin typeface="Cambria Math" panose="02040503050406030204" pitchFamily="18" charset="0"/>
                            </a:rPr>
                            <m:t>1</m:t>
                          </m:r>
                        </m:sub>
                        <m:sup>
                          <m:r>
                            <a:rPr lang="en-GB" sz="2000" i="1">
                              <a:solidFill>
                                <a:schemeClr val="bg1"/>
                              </a:solidFill>
                              <a:latin typeface="Cambria Math" panose="02040503050406030204" pitchFamily="18" charset="0"/>
                            </a:rPr>
                            <m:t>𝑁</m:t>
                          </m:r>
                        </m:sup>
                        <m:e>
                          <m:d>
                            <m:dPr>
                              <m:ctrlPr>
                                <a:rPr lang="en-GB" sz="2000" i="1">
                                  <a:solidFill>
                                    <a:schemeClr val="bg1"/>
                                  </a:solidFill>
                                  <a:latin typeface="Cambria Math" panose="02040503050406030204" pitchFamily="18" charset="0"/>
                                </a:rPr>
                              </m:ctrlPr>
                            </m:dPr>
                            <m:e>
                              <m:sSub>
                                <m:sSubPr>
                                  <m:ctrlPr>
                                    <a:rPr lang="en-GB" sz="2000" i="1">
                                      <a:solidFill>
                                        <a:schemeClr val="bg1"/>
                                      </a:solidFill>
                                      <a:latin typeface="Cambria Math" panose="02040503050406030204" pitchFamily="18" charset="0"/>
                                    </a:rPr>
                                  </m:ctrlPr>
                                </m:sSubPr>
                                <m:e>
                                  <m:r>
                                    <a:rPr lang="en-GB" sz="2000" b="1" i="1">
                                      <a:solidFill>
                                        <a:schemeClr val="bg1"/>
                                      </a:solidFill>
                                      <a:latin typeface="Cambria Math" panose="02040503050406030204" pitchFamily="18" charset="0"/>
                                    </a:rPr>
                                    <m:t>𝒚</m:t>
                                  </m:r>
                                </m:e>
                                <m:sub>
                                  <m:r>
                                    <a:rPr lang="en-GB" sz="2000" i="1">
                                      <a:solidFill>
                                        <a:schemeClr val="bg1"/>
                                      </a:solidFill>
                                      <a:latin typeface="Cambria Math" panose="02040503050406030204" pitchFamily="18" charset="0"/>
                                    </a:rPr>
                                    <m:t>𝑗</m:t>
                                  </m:r>
                                </m:sub>
                              </m:sSub>
                              <m:r>
                                <a:rPr lang="en-GB" sz="2000" i="1">
                                  <a:solidFill>
                                    <a:schemeClr val="bg1"/>
                                  </a:solidFill>
                                  <a:latin typeface="Cambria Math" panose="02040503050406030204" pitchFamily="18" charset="0"/>
                                </a:rPr>
                                <m:t>−</m:t>
                              </m:r>
                              <m:acc>
                                <m:accPr>
                                  <m:chr m:val="̅"/>
                                  <m:ctrlPr>
                                    <a:rPr lang="en-GB" sz="2000" i="1">
                                      <a:solidFill>
                                        <a:schemeClr val="bg1"/>
                                      </a:solidFill>
                                      <a:latin typeface="Cambria Math" panose="02040503050406030204" pitchFamily="18" charset="0"/>
                                    </a:rPr>
                                  </m:ctrlPr>
                                </m:accPr>
                                <m:e>
                                  <m:r>
                                    <a:rPr lang="en-GB" sz="2000" b="1" i="1">
                                      <a:solidFill>
                                        <a:schemeClr val="bg1"/>
                                      </a:solidFill>
                                      <a:latin typeface="Cambria Math" panose="02040503050406030204" pitchFamily="18" charset="0"/>
                                    </a:rPr>
                                    <m:t>𝒚</m:t>
                                  </m:r>
                                </m:e>
                              </m:acc>
                            </m:e>
                          </m:d>
                        </m:e>
                      </m:nary>
                      <m:sSup>
                        <m:sSupPr>
                          <m:ctrlPr>
                            <a:rPr lang="en-GB" sz="2000" i="1">
                              <a:solidFill>
                                <a:schemeClr val="bg1"/>
                              </a:solidFill>
                              <a:latin typeface="Cambria Math" panose="02040503050406030204" pitchFamily="18" charset="0"/>
                            </a:rPr>
                          </m:ctrlPr>
                        </m:sSupPr>
                        <m:e>
                          <m:d>
                            <m:dPr>
                              <m:ctrlPr>
                                <a:rPr lang="en-GB" sz="2000" i="1">
                                  <a:solidFill>
                                    <a:schemeClr val="bg1"/>
                                  </a:solidFill>
                                  <a:latin typeface="Cambria Math" panose="02040503050406030204" pitchFamily="18" charset="0"/>
                                </a:rPr>
                              </m:ctrlPr>
                            </m:dPr>
                            <m:e>
                              <m:sSub>
                                <m:sSubPr>
                                  <m:ctrlPr>
                                    <a:rPr lang="en-GB" sz="2000" i="1">
                                      <a:solidFill>
                                        <a:schemeClr val="bg1"/>
                                      </a:solidFill>
                                      <a:latin typeface="Cambria Math" panose="02040503050406030204" pitchFamily="18" charset="0"/>
                                    </a:rPr>
                                  </m:ctrlPr>
                                </m:sSubPr>
                                <m:e>
                                  <m:r>
                                    <a:rPr lang="en-GB" sz="2000" b="1" i="1">
                                      <a:solidFill>
                                        <a:schemeClr val="bg1"/>
                                      </a:solidFill>
                                      <a:latin typeface="Cambria Math" panose="02040503050406030204" pitchFamily="18" charset="0"/>
                                    </a:rPr>
                                    <m:t>𝒚</m:t>
                                  </m:r>
                                </m:e>
                                <m:sub>
                                  <m:r>
                                    <a:rPr lang="en-GB" sz="2000" i="1">
                                      <a:solidFill>
                                        <a:schemeClr val="bg1"/>
                                      </a:solidFill>
                                      <a:latin typeface="Cambria Math" panose="02040503050406030204" pitchFamily="18" charset="0"/>
                                    </a:rPr>
                                    <m:t>𝑗</m:t>
                                  </m:r>
                                </m:sub>
                              </m:sSub>
                              <m:r>
                                <a:rPr lang="en-GB" sz="2000" i="1">
                                  <a:solidFill>
                                    <a:schemeClr val="bg1"/>
                                  </a:solidFill>
                                  <a:latin typeface="Cambria Math" panose="02040503050406030204" pitchFamily="18" charset="0"/>
                                </a:rPr>
                                <m:t>−</m:t>
                              </m:r>
                              <m:acc>
                                <m:accPr>
                                  <m:chr m:val="̅"/>
                                  <m:ctrlPr>
                                    <a:rPr lang="en-GB" sz="2000" i="1">
                                      <a:solidFill>
                                        <a:schemeClr val="bg1"/>
                                      </a:solidFill>
                                      <a:latin typeface="Cambria Math" panose="02040503050406030204" pitchFamily="18" charset="0"/>
                                    </a:rPr>
                                  </m:ctrlPr>
                                </m:accPr>
                                <m:e>
                                  <m:r>
                                    <a:rPr lang="en-GB" sz="2000" b="1" i="1">
                                      <a:solidFill>
                                        <a:schemeClr val="bg1"/>
                                      </a:solidFill>
                                      <a:latin typeface="Cambria Math" panose="02040503050406030204" pitchFamily="18" charset="0"/>
                                    </a:rPr>
                                    <m:t>𝒚</m:t>
                                  </m:r>
                                </m:e>
                              </m:acc>
                            </m:e>
                          </m:d>
                        </m:e>
                        <m:sup>
                          <m:r>
                            <a:rPr lang="en-GB" sz="2000" i="1">
                              <a:solidFill>
                                <a:schemeClr val="bg1"/>
                              </a:solidFill>
                              <a:latin typeface="Cambria Math" panose="02040503050406030204" pitchFamily="18" charset="0"/>
                            </a:rPr>
                            <m:t>𝑇</m:t>
                          </m:r>
                        </m:sup>
                      </m:sSup>
                    </m:oMath>
                  </m:oMathPara>
                </a14:m>
                <a:endParaRPr lang="en-GB" sz="2000" dirty="0">
                  <a:solidFill>
                    <a:schemeClr val="bg1"/>
                  </a:solidFill>
                </a:endParaRPr>
              </a:p>
              <a:p>
                <a:pPr marL="342900" indent="-342900" algn="l" eaLnBrk="0" hangingPunct="0">
                  <a:spcBef>
                    <a:spcPct val="20000"/>
                  </a:spcBef>
                  <a:buSzPct val="75000"/>
                  <a:buFont typeface="Arial" pitchFamily="34" charset="0"/>
                  <a:buChar char="•"/>
                  <a:defRPr/>
                </a:pPr>
                <a:r>
                  <a:rPr kumimoji="1" lang="en-GB" sz="2000" i="1" kern="0" dirty="0">
                    <a:solidFill>
                      <a:schemeClr val="bg1"/>
                    </a:solidFill>
                  </a:rPr>
                  <a:t>K</a:t>
                </a:r>
                <a:r>
                  <a:rPr kumimoji="1" lang="en-GB" sz="2000" kern="0" dirty="0">
                    <a:solidFill>
                      <a:schemeClr val="bg1"/>
                    </a:solidFill>
                  </a:rPr>
                  <a:t> is calculated using the RFM and an assumed target gas profile</a:t>
                </a:r>
              </a:p>
              <a:p>
                <a:pPr marL="800100" lvl="1" indent="-342900" algn="l" eaLnBrk="0" hangingPunct="0">
                  <a:spcBef>
                    <a:spcPct val="20000"/>
                  </a:spcBef>
                  <a:buSzPct val="75000"/>
                  <a:buFont typeface="Arial" pitchFamily="34" charset="0"/>
                  <a:buChar char="•"/>
                  <a:defRPr/>
                </a:pPr>
                <a:r>
                  <a:rPr kumimoji="1" lang="en-GB" sz="2000" kern="0" dirty="0">
                    <a:solidFill>
                      <a:schemeClr val="bg1"/>
                    </a:solidFill>
                  </a:rPr>
                  <a:t>Assumes a typical surface emissivity</a:t>
                </a:r>
              </a:p>
              <a:p>
                <a:pPr marL="800100" lvl="1" indent="-342900" algn="l" eaLnBrk="0" hangingPunct="0">
                  <a:spcBef>
                    <a:spcPct val="20000"/>
                  </a:spcBef>
                  <a:buSzPct val="75000"/>
                  <a:buFont typeface="Arial" pitchFamily="34" charset="0"/>
                  <a:buChar char="•"/>
                  <a:defRPr/>
                </a:pPr>
                <a:r>
                  <a:rPr kumimoji="1" lang="en-GB" sz="2000" kern="0" dirty="0">
                    <a:solidFill>
                      <a:schemeClr val="bg1"/>
                    </a:solidFill>
                  </a:rPr>
                  <a:t>Assumes climatological pressure, temperature, humidity profiles</a:t>
                </a:r>
              </a:p>
              <a:p>
                <a:pPr marL="800100" lvl="1" indent="-342900" algn="l" eaLnBrk="0" hangingPunct="0">
                  <a:spcBef>
                    <a:spcPct val="20000"/>
                  </a:spcBef>
                  <a:buSzPct val="75000"/>
                  <a:buFont typeface="Arial" pitchFamily="34" charset="0"/>
                  <a:buChar char="•"/>
                  <a:defRPr/>
                </a:pPr>
                <a:r>
                  <a:rPr kumimoji="1" lang="en-GB" sz="2000" kern="0" dirty="0">
                    <a:solidFill>
                      <a:schemeClr val="bg1"/>
                    </a:solidFill>
                  </a:rPr>
                  <a:t>Cloud-free scene</a:t>
                </a:r>
              </a:p>
              <a:p>
                <a:pPr marL="342900" indent="-342900" algn="l" eaLnBrk="0" hangingPunct="0">
                  <a:spcBef>
                    <a:spcPct val="20000"/>
                  </a:spcBef>
                  <a:buSzPct val="75000"/>
                  <a:buFont typeface="Arial" pitchFamily="34" charset="0"/>
                  <a:buChar char="•"/>
                  <a:defRPr/>
                </a:pPr>
                <a:r>
                  <a:rPr kumimoji="1" lang="en-GB" sz="2000" i="1" kern="0" dirty="0">
                    <a:solidFill>
                      <a:schemeClr val="bg1"/>
                    </a:solidFill>
                    <a:cs typeface="Times New Roman" panose="02020603050405020304" pitchFamily="18" charset="0"/>
                  </a:rPr>
                  <a:t>x</a:t>
                </a:r>
                <a:r>
                  <a:rPr kumimoji="1" lang="en-GB" sz="2000" kern="0" dirty="0">
                    <a:solidFill>
                      <a:schemeClr val="bg1"/>
                    </a:solidFill>
                  </a:rPr>
                  <a:t> scales the target gas profile, before conversion to a total column </a:t>
                </a:r>
              </a:p>
              <a:p>
                <a:pPr marL="342900" indent="-342900" algn="l" eaLnBrk="0" hangingPunct="0">
                  <a:spcBef>
                    <a:spcPct val="20000"/>
                  </a:spcBef>
                  <a:buSzPct val="75000"/>
                  <a:buFont typeface="Arial" pitchFamily="34" charset="0"/>
                  <a:buChar char="•"/>
                  <a:defRPr/>
                </a:pPr>
                <a:endParaRPr kumimoji="1" lang="en-GB" sz="2000" kern="0" dirty="0">
                  <a:solidFill>
                    <a:schemeClr val="bg1"/>
                  </a:solidFill>
                </a:endParaRPr>
              </a:p>
              <a:p>
                <a:pPr algn="l" eaLnBrk="0" hangingPunct="0">
                  <a:spcBef>
                    <a:spcPct val="20000"/>
                  </a:spcBef>
                  <a:buSzPct val="75000"/>
                  <a:defRPr/>
                </a:pPr>
                <a:r>
                  <a:rPr kumimoji="1" lang="en-GB" sz="2000" kern="0" dirty="0">
                    <a:solidFill>
                      <a:schemeClr val="bg1"/>
                    </a:solidFill>
                  </a:rPr>
                  <a:t>J.C. Walker et al. (2012), </a:t>
                </a:r>
                <a:r>
                  <a:rPr lang="es-ES" sz="2000" b="0" i="0" dirty="0">
                    <a:solidFill>
                      <a:schemeClr val="bg1"/>
                    </a:solidFill>
                    <a:effectLst/>
                  </a:rPr>
                  <a:t> </a:t>
                </a:r>
                <a:r>
                  <a:rPr lang="es-ES" sz="2000" b="0" i="1" dirty="0">
                    <a:solidFill>
                      <a:schemeClr val="bg1"/>
                    </a:solidFill>
                    <a:effectLst/>
                  </a:rPr>
                  <a:t>J. </a:t>
                </a:r>
                <a:r>
                  <a:rPr lang="es-ES" sz="2000" b="0" i="1" dirty="0" err="1">
                    <a:solidFill>
                      <a:schemeClr val="bg1"/>
                    </a:solidFill>
                    <a:effectLst/>
                  </a:rPr>
                  <a:t>Geophys</a:t>
                </a:r>
                <a:r>
                  <a:rPr lang="es-ES" sz="2000" b="0" i="1" dirty="0">
                    <a:solidFill>
                      <a:schemeClr val="bg1"/>
                    </a:solidFill>
                    <a:effectLst/>
                  </a:rPr>
                  <a:t>. Res.</a:t>
                </a:r>
                <a:r>
                  <a:rPr lang="es-ES" sz="2000" b="0" i="0" dirty="0">
                    <a:solidFill>
                      <a:schemeClr val="bg1"/>
                    </a:solidFill>
                    <a:effectLst/>
                  </a:rPr>
                  <a:t>, 117, D00U16</a:t>
                </a:r>
                <a:endParaRPr kumimoji="1" lang="en-GB" sz="2000" kern="0" dirty="0">
                  <a:solidFill>
                    <a:schemeClr val="bg1"/>
                  </a:solidFill>
                </a:endParaRPr>
              </a:p>
            </p:txBody>
          </p:sp>
        </mc:Choice>
        <mc:Fallback>
          <p:sp>
            <p:nvSpPr>
              <p:cNvPr id="16" name="Rectangle: Rounded Corners 15">
                <a:extLst>
                  <a:ext uri="{FF2B5EF4-FFF2-40B4-BE49-F238E27FC236}">
                    <a16:creationId xmlns:a16="http://schemas.microsoft.com/office/drawing/2014/main" id="{F037F441-891E-4A61-9506-965DA84FC504}"/>
                  </a:ext>
                </a:extLst>
              </p:cNvPr>
              <p:cNvSpPr>
                <a:spLocks noRot="1" noChangeAspect="1" noMove="1" noResize="1" noEditPoints="1" noAdjustHandles="1" noChangeArrowheads="1" noChangeShapeType="1" noTextEdit="1"/>
              </p:cNvSpPr>
              <p:nvPr/>
            </p:nvSpPr>
            <p:spPr>
              <a:xfrm>
                <a:off x="6162938" y="1059250"/>
                <a:ext cx="5872556" cy="5731143"/>
              </a:xfrm>
              <a:prstGeom prst="roundRect">
                <a:avLst/>
              </a:prstGeom>
              <a:blipFill>
                <a:blip r:embed="rId5"/>
                <a:stretch>
                  <a:fillRect/>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194251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DEED-97CF-41F4-A103-699DE33B7091}"/>
              </a:ext>
            </a:extLst>
          </p:cNvPr>
          <p:cNvSpPr>
            <a:spLocks noGrp="1"/>
          </p:cNvSpPr>
          <p:nvPr>
            <p:ph type="title"/>
          </p:nvPr>
        </p:nvSpPr>
        <p:spPr>
          <a:xfrm>
            <a:off x="838200" y="278040"/>
            <a:ext cx="10515600" cy="1325563"/>
          </a:xfrm>
        </p:spPr>
        <p:txBody>
          <a:bodyPr/>
          <a:lstStyle/>
          <a:p>
            <a:pPr algn="ctr"/>
            <a:r>
              <a:rPr lang="en-GB" b="1" dirty="0"/>
              <a:t> Fast Detection Scheme Day Time Observations</a:t>
            </a:r>
          </a:p>
        </p:txBody>
      </p:sp>
      <p:pic>
        <p:nvPicPr>
          <p:cNvPr id="7" name="Picture 6">
            <a:extLst>
              <a:ext uri="{FF2B5EF4-FFF2-40B4-BE49-F238E27FC236}">
                <a16:creationId xmlns:a16="http://schemas.microsoft.com/office/drawing/2014/main" id="{6AEF03D4-0C71-4BAC-845D-407C3CB88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30" y="1972161"/>
            <a:ext cx="5723501" cy="3811361"/>
          </a:xfrm>
          <a:prstGeom prst="rect">
            <a:avLst/>
          </a:prstGeom>
        </p:spPr>
      </p:pic>
      <p:pic>
        <p:nvPicPr>
          <p:cNvPr id="9" name="Picture 8">
            <a:extLst>
              <a:ext uri="{FF2B5EF4-FFF2-40B4-BE49-F238E27FC236}">
                <a16:creationId xmlns:a16="http://schemas.microsoft.com/office/drawing/2014/main" id="{A71C305D-C09E-4C6A-8468-BFE7FE592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72160"/>
            <a:ext cx="5723503" cy="3811362"/>
          </a:xfrm>
          <a:prstGeom prst="rect">
            <a:avLst/>
          </a:prstGeom>
        </p:spPr>
      </p:pic>
      <p:sp>
        <p:nvSpPr>
          <p:cNvPr id="3" name="TextBox 2">
            <a:extLst>
              <a:ext uri="{FF2B5EF4-FFF2-40B4-BE49-F238E27FC236}">
                <a16:creationId xmlns:a16="http://schemas.microsoft.com/office/drawing/2014/main" id="{CE66EB6D-F17F-4362-9BC0-29D1263D3BA2}"/>
              </a:ext>
            </a:extLst>
          </p:cNvPr>
          <p:cNvSpPr txBox="1"/>
          <p:nvPr/>
        </p:nvSpPr>
        <p:spPr>
          <a:xfrm>
            <a:off x="468086" y="5783522"/>
            <a:ext cx="11351417" cy="646331"/>
          </a:xfrm>
          <a:prstGeom prst="rect">
            <a:avLst/>
          </a:prstGeom>
          <a:noFill/>
        </p:spPr>
        <p:txBody>
          <a:bodyPr wrap="square" rtlCol="0">
            <a:spAutoFit/>
          </a:bodyPr>
          <a:lstStyle/>
          <a:p>
            <a:pPr marL="285750" indent="-285750" algn="just">
              <a:buFont typeface="Arial" panose="020B0604020202020204" pitchFamily="34" charset="0"/>
              <a:buChar char="•"/>
            </a:pPr>
            <a:r>
              <a:rPr lang="en-GB" dirty="0"/>
              <a:t>The Fast Detection Scheme (used by ULIRS) is used to determine 3 different NH</a:t>
            </a:r>
            <a:r>
              <a:rPr lang="en-GB" baseline="-25000" dirty="0"/>
              <a:t>3</a:t>
            </a:r>
            <a:r>
              <a:rPr lang="en-GB" dirty="0"/>
              <a:t> a-priori profiles depending on the pollution case. </a:t>
            </a:r>
          </a:p>
        </p:txBody>
      </p:sp>
      <p:sp>
        <p:nvSpPr>
          <p:cNvPr id="8" name="TextBox 7">
            <a:extLst>
              <a:ext uri="{FF2B5EF4-FFF2-40B4-BE49-F238E27FC236}">
                <a16:creationId xmlns:a16="http://schemas.microsoft.com/office/drawing/2014/main" id="{26F949A1-A096-442B-BE8D-2AB34F70C0C7}"/>
              </a:ext>
            </a:extLst>
          </p:cNvPr>
          <p:cNvSpPr txBox="1"/>
          <p:nvPr/>
        </p:nvSpPr>
        <p:spPr>
          <a:xfrm>
            <a:off x="420030" y="1896874"/>
            <a:ext cx="6094140" cy="369332"/>
          </a:xfrm>
          <a:prstGeom prst="rect">
            <a:avLst/>
          </a:prstGeom>
          <a:noFill/>
        </p:spPr>
        <p:txBody>
          <a:bodyPr wrap="square">
            <a:spAutoFit/>
          </a:bodyPr>
          <a:lstStyle/>
          <a:p>
            <a:r>
              <a:rPr lang="en-GB" dirty="0"/>
              <a:t>Fast detection 3</a:t>
            </a:r>
            <a:r>
              <a:rPr lang="en-GB" baseline="30000" dirty="0"/>
              <a:t>rd</a:t>
            </a:r>
            <a:r>
              <a:rPr lang="en-GB" dirty="0"/>
              <a:t> April 2022</a:t>
            </a:r>
          </a:p>
        </p:txBody>
      </p:sp>
      <p:sp>
        <p:nvSpPr>
          <p:cNvPr id="10" name="TextBox 9">
            <a:extLst>
              <a:ext uri="{FF2B5EF4-FFF2-40B4-BE49-F238E27FC236}">
                <a16:creationId xmlns:a16="http://schemas.microsoft.com/office/drawing/2014/main" id="{2D325A68-2176-4473-A49F-6DD304318E16}"/>
              </a:ext>
            </a:extLst>
          </p:cNvPr>
          <p:cNvSpPr txBox="1"/>
          <p:nvPr/>
        </p:nvSpPr>
        <p:spPr>
          <a:xfrm>
            <a:off x="6346801" y="1896874"/>
            <a:ext cx="6094140" cy="369332"/>
          </a:xfrm>
          <a:prstGeom prst="rect">
            <a:avLst/>
          </a:prstGeom>
          <a:noFill/>
        </p:spPr>
        <p:txBody>
          <a:bodyPr wrap="square">
            <a:spAutoFit/>
          </a:bodyPr>
          <a:lstStyle/>
          <a:p>
            <a:r>
              <a:rPr lang="en-GB" dirty="0"/>
              <a:t>ULIRS 3</a:t>
            </a:r>
            <a:r>
              <a:rPr lang="en-GB" baseline="30000" dirty="0"/>
              <a:t>rd</a:t>
            </a:r>
            <a:r>
              <a:rPr lang="en-GB" dirty="0"/>
              <a:t> April 2022</a:t>
            </a:r>
          </a:p>
        </p:txBody>
      </p:sp>
      <p:sp>
        <p:nvSpPr>
          <p:cNvPr id="4" name="Rectangle 3">
            <a:extLst>
              <a:ext uri="{FF2B5EF4-FFF2-40B4-BE49-F238E27FC236}">
                <a16:creationId xmlns:a16="http://schemas.microsoft.com/office/drawing/2014/main" id="{EE6841F5-FFD3-49B6-9200-9506AC7A0837}"/>
              </a:ext>
            </a:extLst>
          </p:cNvPr>
          <p:cNvSpPr/>
          <p:nvPr/>
        </p:nvSpPr>
        <p:spPr>
          <a:xfrm rot="16200000">
            <a:off x="4904442" y="3740621"/>
            <a:ext cx="947057" cy="193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295ECE4-3815-44F1-9A02-0FAB88C502FC}"/>
              </a:ext>
            </a:extLst>
          </p:cNvPr>
          <p:cNvSpPr txBox="1"/>
          <p:nvPr/>
        </p:nvSpPr>
        <p:spPr>
          <a:xfrm rot="16200000">
            <a:off x="4115226" y="3723953"/>
            <a:ext cx="2525486" cy="307777"/>
          </a:xfrm>
          <a:prstGeom prst="rect">
            <a:avLst/>
          </a:prstGeom>
          <a:noFill/>
        </p:spPr>
        <p:txBody>
          <a:bodyPr wrap="square" rtlCol="0">
            <a:spAutoFit/>
          </a:bodyPr>
          <a:lstStyle/>
          <a:p>
            <a:pPr algn="ctr"/>
            <a:r>
              <a:rPr lang="en-GB" sz="1400" dirty="0"/>
              <a:t>NH3 detection index</a:t>
            </a:r>
          </a:p>
        </p:txBody>
      </p:sp>
    </p:spTree>
    <p:extLst>
      <p:ext uri="{BB962C8B-B14F-4D97-AF65-F5344CB8AC3E}">
        <p14:creationId xmlns:p14="http://schemas.microsoft.com/office/powerpoint/2010/main" val="1159693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DAF0-AB5D-4CED-9F62-05F4C01749CE}"/>
              </a:ext>
            </a:extLst>
          </p:cNvPr>
          <p:cNvSpPr>
            <a:spLocks noGrp="1"/>
          </p:cNvSpPr>
          <p:nvPr>
            <p:ph type="title"/>
          </p:nvPr>
        </p:nvSpPr>
        <p:spPr>
          <a:xfrm>
            <a:off x="838200" y="190953"/>
            <a:ext cx="10515600" cy="1325563"/>
          </a:xfrm>
        </p:spPr>
        <p:txBody>
          <a:bodyPr/>
          <a:lstStyle/>
          <a:p>
            <a:pPr algn="ctr"/>
            <a:r>
              <a:rPr lang="en-GB" b="1" dirty="0"/>
              <a:t>Fast Detection Scheme  Night Time Observations</a:t>
            </a:r>
          </a:p>
        </p:txBody>
      </p:sp>
      <p:pic>
        <p:nvPicPr>
          <p:cNvPr id="5" name="Picture 4">
            <a:extLst>
              <a:ext uri="{FF2B5EF4-FFF2-40B4-BE49-F238E27FC236}">
                <a16:creationId xmlns:a16="http://schemas.microsoft.com/office/drawing/2014/main" id="{C37C1F86-B264-45CE-9BE5-BB48A58BD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42" y="1690688"/>
            <a:ext cx="5788890" cy="3854904"/>
          </a:xfrm>
          <a:prstGeom prst="rect">
            <a:avLst/>
          </a:prstGeom>
        </p:spPr>
      </p:pic>
      <p:pic>
        <p:nvPicPr>
          <p:cNvPr id="7" name="Picture 6">
            <a:extLst>
              <a:ext uri="{FF2B5EF4-FFF2-40B4-BE49-F238E27FC236}">
                <a16:creationId xmlns:a16="http://schemas.microsoft.com/office/drawing/2014/main" id="{D7A17F93-5232-4100-97A6-6466D2E94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90688"/>
            <a:ext cx="5788890" cy="3854904"/>
          </a:xfrm>
          <a:prstGeom prst="rect">
            <a:avLst/>
          </a:prstGeom>
        </p:spPr>
      </p:pic>
      <p:sp>
        <p:nvSpPr>
          <p:cNvPr id="3" name="TextBox 2">
            <a:extLst>
              <a:ext uri="{FF2B5EF4-FFF2-40B4-BE49-F238E27FC236}">
                <a16:creationId xmlns:a16="http://schemas.microsoft.com/office/drawing/2014/main" id="{C4BB9E06-E33C-4841-A640-E04C07C5A245}"/>
              </a:ext>
            </a:extLst>
          </p:cNvPr>
          <p:cNvSpPr txBox="1"/>
          <p:nvPr/>
        </p:nvSpPr>
        <p:spPr>
          <a:xfrm>
            <a:off x="424543" y="5431971"/>
            <a:ext cx="11460347"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a:t>Negative thermal contrast (the surface temperature is lower than the temperature of the atmospheric layer where NH</a:t>
            </a:r>
            <a:r>
              <a:rPr lang="en-GB" baseline="-25000" dirty="0"/>
              <a:t>3</a:t>
            </a:r>
            <a:r>
              <a:rPr lang="en-GB" dirty="0"/>
              <a:t> peaks) can be observed in the fast detection for values smaller than -5 </a:t>
            </a:r>
          </a:p>
          <a:p>
            <a:pPr marL="285750" indent="-285750" algn="just">
              <a:buFont typeface="Arial" panose="020B0604020202020204" pitchFamily="34" charset="0"/>
              <a:buChar char="•"/>
            </a:pPr>
            <a:r>
              <a:rPr lang="en-GB" dirty="0"/>
              <a:t>We are still trying to implement this correctly in the retrieval.</a:t>
            </a:r>
          </a:p>
        </p:txBody>
      </p:sp>
      <p:sp>
        <p:nvSpPr>
          <p:cNvPr id="6" name="TextBox 5">
            <a:extLst>
              <a:ext uri="{FF2B5EF4-FFF2-40B4-BE49-F238E27FC236}">
                <a16:creationId xmlns:a16="http://schemas.microsoft.com/office/drawing/2014/main" id="{D5F84ED2-D87F-4A5E-9064-8F9BD851D6DD}"/>
              </a:ext>
            </a:extLst>
          </p:cNvPr>
          <p:cNvSpPr txBox="1"/>
          <p:nvPr/>
        </p:nvSpPr>
        <p:spPr>
          <a:xfrm>
            <a:off x="420030" y="1618099"/>
            <a:ext cx="6094140" cy="369332"/>
          </a:xfrm>
          <a:prstGeom prst="rect">
            <a:avLst/>
          </a:prstGeom>
          <a:noFill/>
        </p:spPr>
        <p:txBody>
          <a:bodyPr wrap="square">
            <a:spAutoFit/>
          </a:bodyPr>
          <a:lstStyle/>
          <a:p>
            <a:r>
              <a:rPr lang="en-GB" dirty="0"/>
              <a:t>Fast detection 3</a:t>
            </a:r>
            <a:r>
              <a:rPr lang="en-GB" baseline="30000" dirty="0"/>
              <a:t>rd</a:t>
            </a:r>
            <a:r>
              <a:rPr lang="en-GB" dirty="0"/>
              <a:t> April 2022</a:t>
            </a:r>
          </a:p>
        </p:txBody>
      </p:sp>
      <p:sp>
        <p:nvSpPr>
          <p:cNvPr id="8" name="TextBox 7">
            <a:extLst>
              <a:ext uri="{FF2B5EF4-FFF2-40B4-BE49-F238E27FC236}">
                <a16:creationId xmlns:a16="http://schemas.microsoft.com/office/drawing/2014/main" id="{C9518029-F5AB-47EC-AF53-00BD4C96DA88}"/>
              </a:ext>
            </a:extLst>
          </p:cNvPr>
          <p:cNvSpPr txBox="1"/>
          <p:nvPr/>
        </p:nvSpPr>
        <p:spPr>
          <a:xfrm>
            <a:off x="6346801" y="1618099"/>
            <a:ext cx="6094140" cy="369332"/>
          </a:xfrm>
          <a:prstGeom prst="rect">
            <a:avLst/>
          </a:prstGeom>
          <a:noFill/>
        </p:spPr>
        <p:txBody>
          <a:bodyPr wrap="square">
            <a:spAutoFit/>
          </a:bodyPr>
          <a:lstStyle/>
          <a:p>
            <a:r>
              <a:rPr lang="en-GB" dirty="0"/>
              <a:t>ULIRS 3</a:t>
            </a:r>
            <a:r>
              <a:rPr lang="en-GB" baseline="30000" dirty="0"/>
              <a:t>rd</a:t>
            </a:r>
            <a:r>
              <a:rPr lang="en-GB" dirty="0"/>
              <a:t> April 2022</a:t>
            </a:r>
          </a:p>
        </p:txBody>
      </p:sp>
      <p:sp>
        <p:nvSpPr>
          <p:cNvPr id="9" name="Rectangle 8">
            <a:extLst>
              <a:ext uri="{FF2B5EF4-FFF2-40B4-BE49-F238E27FC236}">
                <a16:creationId xmlns:a16="http://schemas.microsoft.com/office/drawing/2014/main" id="{E3DCCBFE-A577-4A8C-918F-5801E12C9B98}"/>
              </a:ext>
            </a:extLst>
          </p:cNvPr>
          <p:cNvSpPr/>
          <p:nvPr/>
        </p:nvSpPr>
        <p:spPr>
          <a:xfrm rot="16200000">
            <a:off x="4857953" y="3521548"/>
            <a:ext cx="947057" cy="193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D6EA4D5-6BAB-4420-A874-5690BF212926}"/>
              </a:ext>
            </a:extLst>
          </p:cNvPr>
          <p:cNvSpPr txBox="1"/>
          <p:nvPr/>
        </p:nvSpPr>
        <p:spPr>
          <a:xfrm rot="16200000">
            <a:off x="4115226" y="3723953"/>
            <a:ext cx="2525486" cy="307777"/>
          </a:xfrm>
          <a:prstGeom prst="rect">
            <a:avLst/>
          </a:prstGeom>
          <a:noFill/>
        </p:spPr>
        <p:txBody>
          <a:bodyPr wrap="square" rtlCol="0">
            <a:spAutoFit/>
          </a:bodyPr>
          <a:lstStyle/>
          <a:p>
            <a:pPr algn="ctr"/>
            <a:r>
              <a:rPr lang="en-GB" sz="1400" dirty="0"/>
              <a:t>NH3 detection index</a:t>
            </a:r>
          </a:p>
        </p:txBody>
      </p:sp>
    </p:spTree>
    <p:extLst>
      <p:ext uri="{BB962C8B-B14F-4D97-AF65-F5344CB8AC3E}">
        <p14:creationId xmlns:p14="http://schemas.microsoft.com/office/powerpoint/2010/main" val="198531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4FFF-0FF3-4E5D-A818-5A79A01068CA}"/>
              </a:ext>
            </a:extLst>
          </p:cNvPr>
          <p:cNvSpPr>
            <a:spLocks noGrp="1"/>
          </p:cNvSpPr>
          <p:nvPr>
            <p:ph type="title"/>
          </p:nvPr>
        </p:nvSpPr>
        <p:spPr>
          <a:xfrm>
            <a:off x="838200" y="57036"/>
            <a:ext cx="10515600" cy="734331"/>
          </a:xfrm>
        </p:spPr>
        <p:txBody>
          <a:bodyPr/>
          <a:lstStyle/>
          <a:p>
            <a:pPr algn="ctr"/>
            <a:r>
              <a:rPr lang="en-GB" b="1" dirty="0"/>
              <a:t>NH</a:t>
            </a:r>
            <a:r>
              <a:rPr lang="en-GB" b="1" baseline="-25000" dirty="0"/>
              <a:t>3</a:t>
            </a:r>
            <a:r>
              <a:rPr lang="en-GB" b="1" dirty="0"/>
              <a:t> Satellite Observations - Spring </a:t>
            </a:r>
          </a:p>
        </p:txBody>
      </p:sp>
      <p:pic>
        <p:nvPicPr>
          <p:cNvPr id="13" name="Picture 12">
            <a:extLst>
              <a:ext uri="{FF2B5EF4-FFF2-40B4-BE49-F238E27FC236}">
                <a16:creationId xmlns:a16="http://schemas.microsoft.com/office/drawing/2014/main" id="{18E76825-5C00-4F71-B40A-8C5DE6F88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6" y="3851629"/>
            <a:ext cx="4514651" cy="3006371"/>
          </a:xfrm>
          <a:prstGeom prst="rect">
            <a:avLst/>
          </a:prstGeom>
        </p:spPr>
      </p:pic>
      <p:pic>
        <p:nvPicPr>
          <p:cNvPr id="15" name="Picture 14">
            <a:extLst>
              <a:ext uri="{FF2B5EF4-FFF2-40B4-BE49-F238E27FC236}">
                <a16:creationId xmlns:a16="http://schemas.microsoft.com/office/drawing/2014/main" id="{0D9ED377-C4C5-407C-96DC-95BEACD70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47" y="741489"/>
            <a:ext cx="4514650" cy="3006370"/>
          </a:xfrm>
          <a:prstGeom prst="rect">
            <a:avLst/>
          </a:prstGeom>
        </p:spPr>
      </p:pic>
      <p:pic>
        <p:nvPicPr>
          <p:cNvPr id="17" name="Picture 16">
            <a:extLst>
              <a:ext uri="{FF2B5EF4-FFF2-40B4-BE49-F238E27FC236}">
                <a16:creationId xmlns:a16="http://schemas.microsoft.com/office/drawing/2014/main" id="{E5EAA6F0-BCAD-4F7C-B34A-6BAE5015D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529" y="802241"/>
            <a:ext cx="4514651" cy="3006371"/>
          </a:xfrm>
          <a:prstGeom prst="rect">
            <a:avLst/>
          </a:prstGeom>
        </p:spPr>
      </p:pic>
      <p:pic>
        <p:nvPicPr>
          <p:cNvPr id="21" name="Picture 20">
            <a:extLst>
              <a:ext uri="{FF2B5EF4-FFF2-40B4-BE49-F238E27FC236}">
                <a16:creationId xmlns:a16="http://schemas.microsoft.com/office/drawing/2014/main" id="{C44ECD8A-A999-4B95-9CAD-5A2F233E04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9697" y="3831885"/>
            <a:ext cx="4514651" cy="3006371"/>
          </a:xfrm>
          <a:prstGeom prst="rect">
            <a:avLst/>
          </a:prstGeom>
        </p:spPr>
      </p:pic>
      <p:sp>
        <p:nvSpPr>
          <p:cNvPr id="22" name="TextBox 21">
            <a:extLst>
              <a:ext uri="{FF2B5EF4-FFF2-40B4-BE49-F238E27FC236}">
                <a16:creationId xmlns:a16="http://schemas.microsoft.com/office/drawing/2014/main" id="{4584ABE1-74D6-4CF0-9D79-01320B97D647}"/>
              </a:ext>
            </a:extLst>
          </p:cNvPr>
          <p:cNvSpPr txBox="1"/>
          <p:nvPr/>
        </p:nvSpPr>
        <p:spPr>
          <a:xfrm>
            <a:off x="9082184" y="995884"/>
            <a:ext cx="2688771" cy="5632311"/>
          </a:xfrm>
          <a:prstGeom prst="rect">
            <a:avLst/>
          </a:prstGeom>
          <a:noFill/>
        </p:spPr>
        <p:txBody>
          <a:bodyPr wrap="square" rtlCol="0">
            <a:spAutoFit/>
          </a:bodyPr>
          <a:lstStyle/>
          <a:p>
            <a:pPr marL="285750" indent="-285750" algn="just">
              <a:buFont typeface="Arial" panose="020B0604020202020204" pitchFamily="34" charset="0"/>
              <a:buChar char="•"/>
            </a:pPr>
            <a:r>
              <a:rPr lang="en-GB" dirty="0"/>
              <a:t>Top left: CrIS night time (1:30)</a:t>
            </a:r>
          </a:p>
          <a:p>
            <a:pPr marL="285750" indent="-285750" algn="just">
              <a:buFont typeface="Arial" panose="020B0604020202020204" pitchFamily="34" charset="0"/>
              <a:buChar char="•"/>
            </a:pPr>
            <a:r>
              <a:rPr lang="en-GB" dirty="0"/>
              <a:t>Top right: IASI day time (9:30)</a:t>
            </a:r>
          </a:p>
          <a:p>
            <a:pPr marL="285750" indent="-285750" algn="just">
              <a:buFont typeface="Arial" panose="020B0604020202020204" pitchFamily="34" charset="0"/>
              <a:buChar char="•"/>
            </a:pPr>
            <a:r>
              <a:rPr lang="en-GB" dirty="0"/>
              <a:t>Bottom left: CrIS day time (13:30)</a:t>
            </a:r>
          </a:p>
          <a:p>
            <a:pPr marL="285750" indent="-285750" algn="just">
              <a:buFont typeface="Arial" panose="020B0604020202020204" pitchFamily="34" charset="0"/>
              <a:buChar char="•"/>
            </a:pPr>
            <a:r>
              <a:rPr lang="en-GB" dirty="0"/>
              <a:t>Bottom right: IASI day time (21:30)</a:t>
            </a:r>
          </a:p>
          <a:p>
            <a:pPr marL="285750" indent="-285750" algn="just">
              <a:buFont typeface="Arial" panose="020B0604020202020204" pitchFamily="34" charset="0"/>
              <a:buChar char="•"/>
            </a:pPr>
            <a:r>
              <a:rPr lang="en-GB" dirty="0"/>
              <a:t>Date: 8</a:t>
            </a:r>
            <a:r>
              <a:rPr lang="en-GB" baseline="30000" dirty="0"/>
              <a:t>th</a:t>
            </a:r>
            <a:r>
              <a:rPr lang="en-GB" dirty="0"/>
              <a:t> April 2022</a:t>
            </a:r>
          </a:p>
          <a:p>
            <a:pPr marL="285750" indent="-285750" algn="just">
              <a:buFont typeface="Arial" panose="020B0604020202020204" pitchFamily="34" charset="0"/>
              <a:buChar char="•"/>
            </a:pPr>
            <a:r>
              <a:rPr lang="en-GB" dirty="0"/>
              <a:t>CrIS NH</a:t>
            </a:r>
            <a:r>
              <a:rPr lang="en-GB" baseline="-25000" dirty="0"/>
              <a:t>3</a:t>
            </a:r>
            <a:r>
              <a:rPr lang="en-GB" dirty="0"/>
              <a:t> night time total columns are higher than IASI night time over much of the Indo-Gangetic Plain. We are still investigating the IASI retrieval.</a:t>
            </a:r>
          </a:p>
          <a:p>
            <a:pPr marL="285750" indent="-285750" algn="just">
              <a:buFont typeface="Arial" panose="020B0604020202020204" pitchFamily="34" charset="0"/>
              <a:buChar char="•"/>
            </a:pPr>
            <a:r>
              <a:rPr lang="en-GB" dirty="0"/>
              <a:t>CrIS retrieval is only optimised over the Indo-Gangetic Plain.</a:t>
            </a:r>
          </a:p>
        </p:txBody>
      </p:sp>
      <p:sp>
        <p:nvSpPr>
          <p:cNvPr id="23" name="TextBox 22">
            <a:extLst>
              <a:ext uri="{FF2B5EF4-FFF2-40B4-BE49-F238E27FC236}">
                <a16:creationId xmlns:a16="http://schemas.microsoft.com/office/drawing/2014/main" id="{FF27FB85-3AC4-487D-930F-F76478EFF8DD}"/>
              </a:ext>
            </a:extLst>
          </p:cNvPr>
          <p:cNvSpPr txBox="1"/>
          <p:nvPr/>
        </p:nvSpPr>
        <p:spPr>
          <a:xfrm>
            <a:off x="123219" y="996411"/>
            <a:ext cx="1360714" cy="369332"/>
          </a:xfrm>
          <a:prstGeom prst="rect">
            <a:avLst/>
          </a:prstGeom>
          <a:noFill/>
        </p:spPr>
        <p:txBody>
          <a:bodyPr wrap="square" rtlCol="0">
            <a:spAutoFit/>
          </a:bodyPr>
          <a:lstStyle/>
          <a:p>
            <a:pPr algn="ctr"/>
            <a:r>
              <a:rPr lang="en-GB" b="1" dirty="0"/>
              <a:t>CrIS night</a:t>
            </a:r>
          </a:p>
        </p:txBody>
      </p:sp>
      <p:sp>
        <p:nvSpPr>
          <p:cNvPr id="24" name="TextBox 23">
            <a:extLst>
              <a:ext uri="{FF2B5EF4-FFF2-40B4-BE49-F238E27FC236}">
                <a16:creationId xmlns:a16="http://schemas.microsoft.com/office/drawing/2014/main" id="{4F6FAEE0-D655-4DCA-842B-F0F32E0A4BA0}"/>
              </a:ext>
            </a:extLst>
          </p:cNvPr>
          <p:cNvSpPr txBox="1"/>
          <p:nvPr/>
        </p:nvSpPr>
        <p:spPr>
          <a:xfrm>
            <a:off x="157843" y="4199567"/>
            <a:ext cx="1360714" cy="369332"/>
          </a:xfrm>
          <a:prstGeom prst="rect">
            <a:avLst/>
          </a:prstGeom>
          <a:noFill/>
        </p:spPr>
        <p:txBody>
          <a:bodyPr wrap="square" rtlCol="0">
            <a:spAutoFit/>
          </a:bodyPr>
          <a:lstStyle/>
          <a:p>
            <a:pPr algn="ctr"/>
            <a:r>
              <a:rPr lang="en-GB" b="1" dirty="0"/>
              <a:t>CrIS day</a:t>
            </a:r>
          </a:p>
        </p:txBody>
      </p:sp>
      <p:sp>
        <p:nvSpPr>
          <p:cNvPr id="25" name="TextBox 24">
            <a:extLst>
              <a:ext uri="{FF2B5EF4-FFF2-40B4-BE49-F238E27FC236}">
                <a16:creationId xmlns:a16="http://schemas.microsoft.com/office/drawing/2014/main" id="{C46A2E8C-CC8C-4F29-BC1E-F3FB7E9AC747}"/>
              </a:ext>
            </a:extLst>
          </p:cNvPr>
          <p:cNvSpPr txBox="1"/>
          <p:nvPr/>
        </p:nvSpPr>
        <p:spPr>
          <a:xfrm>
            <a:off x="4735286" y="4199567"/>
            <a:ext cx="1360714" cy="369332"/>
          </a:xfrm>
          <a:prstGeom prst="rect">
            <a:avLst/>
          </a:prstGeom>
          <a:noFill/>
        </p:spPr>
        <p:txBody>
          <a:bodyPr wrap="square" rtlCol="0">
            <a:spAutoFit/>
          </a:bodyPr>
          <a:lstStyle/>
          <a:p>
            <a:pPr algn="ctr"/>
            <a:r>
              <a:rPr lang="en-GB" b="1" dirty="0"/>
              <a:t>IASI night</a:t>
            </a:r>
          </a:p>
        </p:txBody>
      </p:sp>
      <p:sp>
        <p:nvSpPr>
          <p:cNvPr id="26" name="TextBox 25">
            <a:extLst>
              <a:ext uri="{FF2B5EF4-FFF2-40B4-BE49-F238E27FC236}">
                <a16:creationId xmlns:a16="http://schemas.microsoft.com/office/drawing/2014/main" id="{541B3FAE-8498-40F7-9E8E-AF08799F5EA1}"/>
              </a:ext>
            </a:extLst>
          </p:cNvPr>
          <p:cNvSpPr txBox="1"/>
          <p:nvPr/>
        </p:nvSpPr>
        <p:spPr>
          <a:xfrm>
            <a:off x="4602701" y="1142473"/>
            <a:ext cx="1360714" cy="369332"/>
          </a:xfrm>
          <a:prstGeom prst="rect">
            <a:avLst/>
          </a:prstGeom>
          <a:noFill/>
        </p:spPr>
        <p:txBody>
          <a:bodyPr wrap="square" rtlCol="0">
            <a:spAutoFit/>
          </a:bodyPr>
          <a:lstStyle/>
          <a:p>
            <a:pPr algn="ctr"/>
            <a:r>
              <a:rPr lang="en-GB" b="1" dirty="0"/>
              <a:t>IASI day</a:t>
            </a:r>
          </a:p>
        </p:txBody>
      </p:sp>
    </p:spTree>
    <p:extLst>
      <p:ext uri="{BB962C8B-B14F-4D97-AF65-F5344CB8AC3E}">
        <p14:creationId xmlns:p14="http://schemas.microsoft.com/office/powerpoint/2010/main" val="2668898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83BA-FC4A-4D4B-9E08-A0970E741C91}"/>
              </a:ext>
            </a:extLst>
          </p:cNvPr>
          <p:cNvSpPr>
            <a:spLocks noGrp="1"/>
          </p:cNvSpPr>
          <p:nvPr>
            <p:ph type="title"/>
          </p:nvPr>
        </p:nvSpPr>
        <p:spPr>
          <a:xfrm>
            <a:off x="838200" y="136525"/>
            <a:ext cx="10515600" cy="777875"/>
          </a:xfrm>
        </p:spPr>
        <p:txBody>
          <a:bodyPr/>
          <a:lstStyle/>
          <a:p>
            <a:pPr algn="ctr"/>
            <a:r>
              <a:rPr lang="en-GB" b="1" dirty="0"/>
              <a:t>NH</a:t>
            </a:r>
            <a:r>
              <a:rPr lang="en-GB" b="1" baseline="-25000" dirty="0"/>
              <a:t>3</a:t>
            </a:r>
            <a:r>
              <a:rPr lang="en-GB" b="1" dirty="0"/>
              <a:t> Satellite Observations - Summer</a:t>
            </a:r>
            <a:endParaRPr lang="en-GB" dirty="0"/>
          </a:p>
        </p:txBody>
      </p:sp>
      <p:sp>
        <p:nvSpPr>
          <p:cNvPr id="3" name="Content Placeholder 2">
            <a:extLst>
              <a:ext uri="{FF2B5EF4-FFF2-40B4-BE49-F238E27FC236}">
                <a16:creationId xmlns:a16="http://schemas.microsoft.com/office/drawing/2014/main" id="{62A05D81-E323-4D63-97E6-95930CACC09B}"/>
              </a:ext>
            </a:extLst>
          </p:cNvPr>
          <p:cNvSpPr>
            <a:spLocks noGrp="1"/>
          </p:cNvSpPr>
          <p:nvPr>
            <p:ph idx="1"/>
          </p:nvPr>
        </p:nvSpPr>
        <p:spPr>
          <a:xfrm>
            <a:off x="8970034" y="1419668"/>
            <a:ext cx="2984073" cy="5688699"/>
          </a:xfrm>
        </p:spPr>
        <p:txBody>
          <a:bodyPr>
            <a:normAutofit/>
          </a:bodyPr>
          <a:lstStyle/>
          <a:p>
            <a:pPr marL="285750" indent="-285750" algn="just">
              <a:buFont typeface="Arial" panose="020B0604020202020204" pitchFamily="34" charset="0"/>
              <a:buChar char="•"/>
            </a:pPr>
            <a:r>
              <a:rPr lang="en-GB" sz="1800" dirty="0"/>
              <a:t>Top left: CrIS night time (1:30)</a:t>
            </a:r>
          </a:p>
          <a:p>
            <a:pPr marL="285750" indent="-285750" algn="just">
              <a:buFont typeface="Arial" panose="020B0604020202020204" pitchFamily="34" charset="0"/>
              <a:buChar char="•"/>
            </a:pPr>
            <a:r>
              <a:rPr lang="en-GB" sz="1800" dirty="0"/>
              <a:t>Top right: IASI day time (9:30)</a:t>
            </a:r>
          </a:p>
          <a:p>
            <a:pPr marL="285750" indent="-285750" algn="just">
              <a:buFont typeface="Arial" panose="020B0604020202020204" pitchFamily="34" charset="0"/>
              <a:buChar char="•"/>
            </a:pPr>
            <a:r>
              <a:rPr lang="en-GB" sz="1800" dirty="0"/>
              <a:t>Bottom left: CrIS day time (13:30)</a:t>
            </a:r>
          </a:p>
          <a:p>
            <a:pPr marL="285750" indent="-285750" algn="just">
              <a:buFont typeface="Arial" panose="020B0604020202020204" pitchFamily="34" charset="0"/>
              <a:buChar char="•"/>
            </a:pPr>
            <a:r>
              <a:rPr lang="en-GB" sz="1800" dirty="0"/>
              <a:t>Bottom right: IASI day time (21:30)</a:t>
            </a:r>
          </a:p>
          <a:p>
            <a:pPr marL="285750" indent="-285750" algn="just">
              <a:buFont typeface="Arial" panose="020B0604020202020204" pitchFamily="34" charset="0"/>
              <a:buChar char="•"/>
            </a:pPr>
            <a:r>
              <a:rPr lang="en-GB" sz="1800" dirty="0"/>
              <a:t>Date: 30</a:t>
            </a:r>
            <a:r>
              <a:rPr lang="en-GB" sz="1800" baseline="30000" dirty="0"/>
              <a:t>th</a:t>
            </a:r>
            <a:r>
              <a:rPr lang="en-GB" sz="1800" dirty="0"/>
              <a:t> July 2022</a:t>
            </a:r>
          </a:p>
          <a:p>
            <a:pPr marL="285750" indent="-285750" algn="just">
              <a:buFont typeface="Arial" panose="020B0604020202020204" pitchFamily="34" charset="0"/>
              <a:buChar char="•"/>
            </a:pPr>
            <a:r>
              <a:rPr lang="en-GB" sz="1800" dirty="0"/>
              <a:t>The monsoon season takes place between late June and early September in India.</a:t>
            </a:r>
          </a:p>
          <a:p>
            <a:pPr marL="285750" indent="-285750" algn="just">
              <a:buFont typeface="Arial" panose="020B0604020202020204" pitchFamily="34" charset="0"/>
              <a:buChar char="•"/>
            </a:pPr>
            <a:r>
              <a:rPr lang="en-GB" sz="1800" dirty="0"/>
              <a:t>This makes is more difficult to observe NH</a:t>
            </a:r>
            <a:r>
              <a:rPr lang="en-GB" sz="1800" baseline="-25000" dirty="0"/>
              <a:t>3</a:t>
            </a:r>
            <a:r>
              <a:rPr lang="en-GB" sz="1800" dirty="0"/>
              <a:t> during summer. </a:t>
            </a:r>
          </a:p>
        </p:txBody>
      </p:sp>
      <p:pic>
        <p:nvPicPr>
          <p:cNvPr id="5" name="Picture 4">
            <a:extLst>
              <a:ext uri="{FF2B5EF4-FFF2-40B4-BE49-F238E27FC236}">
                <a16:creationId xmlns:a16="http://schemas.microsoft.com/office/drawing/2014/main" id="{75DFBD17-1468-4623-9B10-F30E0F281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925" y="944977"/>
            <a:ext cx="4471109" cy="2977375"/>
          </a:xfrm>
          <a:prstGeom prst="rect">
            <a:avLst/>
          </a:prstGeom>
        </p:spPr>
      </p:pic>
      <p:pic>
        <p:nvPicPr>
          <p:cNvPr id="9" name="Picture 8">
            <a:extLst>
              <a:ext uri="{FF2B5EF4-FFF2-40B4-BE49-F238E27FC236}">
                <a16:creationId xmlns:a16="http://schemas.microsoft.com/office/drawing/2014/main" id="{51882DBB-3088-4B1B-8CAA-DACFEFD0C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925" y="3868501"/>
            <a:ext cx="4471109" cy="2977375"/>
          </a:xfrm>
          <a:prstGeom prst="rect">
            <a:avLst/>
          </a:prstGeom>
        </p:spPr>
      </p:pic>
      <p:pic>
        <p:nvPicPr>
          <p:cNvPr id="11" name="Picture 10">
            <a:extLst>
              <a:ext uri="{FF2B5EF4-FFF2-40B4-BE49-F238E27FC236}">
                <a16:creationId xmlns:a16="http://schemas.microsoft.com/office/drawing/2014/main" id="{1EE01ED3-3737-4F1E-85F4-3D566156F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6" y="3876384"/>
            <a:ext cx="4471109" cy="2977375"/>
          </a:xfrm>
          <a:prstGeom prst="rect">
            <a:avLst/>
          </a:prstGeom>
        </p:spPr>
      </p:pic>
      <p:pic>
        <p:nvPicPr>
          <p:cNvPr id="13" name="Picture 12">
            <a:extLst>
              <a:ext uri="{FF2B5EF4-FFF2-40B4-BE49-F238E27FC236}">
                <a16:creationId xmlns:a16="http://schemas.microsoft.com/office/drawing/2014/main" id="{0705F93E-2E21-42ED-815F-7F64C4031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6" y="914110"/>
            <a:ext cx="4471109" cy="2977375"/>
          </a:xfrm>
          <a:prstGeom prst="rect">
            <a:avLst/>
          </a:prstGeom>
        </p:spPr>
      </p:pic>
      <p:sp>
        <p:nvSpPr>
          <p:cNvPr id="14" name="TextBox 13">
            <a:extLst>
              <a:ext uri="{FF2B5EF4-FFF2-40B4-BE49-F238E27FC236}">
                <a16:creationId xmlns:a16="http://schemas.microsoft.com/office/drawing/2014/main" id="{2EADF30B-3043-4B64-B790-3C4294433424}"/>
              </a:ext>
            </a:extLst>
          </p:cNvPr>
          <p:cNvSpPr txBox="1"/>
          <p:nvPr/>
        </p:nvSpPr>
        <p:spPr>
          <a:xfrm>
            <a:off x="2365784" y="6239360"/>
            <a:ext cx="1360714" cy="369332"/>
          </a:xfrm>
          <a:prstGeom prst="rect">
            <a:avLst/>
          </a:prstGeom>
          <a:noFill/>
        </p:spPr>
        <p:txBody>
          <a:bodyPr wrap="square" rtlCol="0">
            <a:spAutoFit/>
          </a:bodyPr>
          <a:lstStyle/>
          <a:p>
            <a:pPr algn="ctr"/>
            <a:r>
              <a:rPr lang="en-GB" b="1" dirty="0"/>
              <a:t>CrIS day</a:t>
            </a:r>
          </a:p>
        </p:txBody>
      </p:sp>
      <p:sp>
        <p:nvSpPr>
          <p:cNvPr id="15" name="TextBox 14">
            <a:extLst>
              <a:ext uri="{FF2B5EF4-FFF2-40B4-BE49-F238E27FC236}">
                <a16:creationId xmlns:a16="http://schemas.microsoft.com/office/drawing/2014/main" id="{6499FF33-D625-43B6-BBA7-8189C8291666}"/>
              </a:ext>
            </a:extLst>
          </p:cNvPr>
          <p:cNvSpPr txBox="1"/>
          <p:nvPr/>
        </p:nvSpPr>
        <p:spPr>
          <a:xfrm>
            <a:off x="2521901" y="3244334"/>
            <a:ext cx="1360714" cy="369332"/>
          </a:xfrm>
          <a:prstGeom prst="rect">
            <a:avLst/>
          </a:prstGeom>
          <a:noFill/>
        </p:spPr>
        <p:txBody>
          <a:bodyPr wrap="square" rtlCol="0">
            <a:spAutoFit/>
          </a:bodyPr>
          <a:lstStyle/>
          <a:p>
            <a:pPr algn="ctr"/>
            <a:r>
              <a:rPr lang="en-GB" b="1" dirty="0"/>
              <a:t>CrIS night</a:t>
            </a:r>
          </a:p>
        </p:txBody>
      </p:sp>
      <p:sp>
        <p:nvSpPr>
          <p:cNvPr id="16" name="TextBox 15">
            <a:extLst>
              <a:ext uri="{FF2B5EF4-FFF2-40B4-BE49-F238E27FC236}">
                <a16:creationId xmlns:a16="http://schemas.microsoft.com/office/drawing/2014/main" id="{89A92CD1-A027-49F3-96B8-93D3452D2A48}"/>
              </a:ext>
            </a:extLst>
          </p:cNvPr>
          <p:cNvSpPr txBox="1"/>
          <p:nvPr/>
        </p:nvSpPr>
        <p:spPr>
          <a:xfrm>
            <a:off x="6734479" y="3299215"/>
            <a:ext cx="1360714" cy="369332"/>
          </a:xfrm>
          <a:prstGeom prst="rect">
            <a:avLst/>
          </a:prstGeom>
          <a:noFill/>
        </p:spPr>
        <p:txBody>
          <a:bodyPr wrap="square" rtlCol="0">
            <a:spAutoFit/>
          </a:bodyPr>
          <a:lstStyle/>
          <a:p>
            <a:pPr algn="ctr"/>
            <a:r>
              <a:rPr lang="en-GB" b="1" dirty="0"/>
              <a:t>IASI day</a:t>
            </a:r>
          </a:p>
        </p:txBody>
      </p:sp>
      <p:sp>
        <p:nvSpPr>
          <p:cNvPr id="17" name="TextBox 16">
            <a:extLst>
              <a:ext uri="{FF2B5EF4-FFF2-40B4-BE49-F238E27FC236}">
                <a16:creationId xmlns:a16="http://schemas.microsoft.com/office/drawing/2014/main" id="{C0D68C4A-E88C-41B7-8A3C-54528C168C5A}"/>
              </a:ext>
            </a:extLst>
          </p:cNvPr>
          <p:cNvSpPr txBox="1"/>
          <p:nvPr/>
        </p:nvSpPr>
        <p:spPr>
          <a:xfrm>
            <a:off x="6734479" y="6222739"/>
            <a:ext cx="1360714" cy="369332"/>
          </a:xfrm>
          <a:prstGeom prst="rect">
            <a:avLst/>
          </a:prstGeom>
          <a:noFill/>
        </p:spPr>
        <p:txBody>
          <a:bodyPr wrap="square" rtlCol="0">
            <a:spAutoFit/>
          </a:bodyPr>
          <a:lstStyle/>
          <a:p>
            <a:pPr algn="ctr"/>
            <a:r>
              <a:rPr lang="en-GB" b="1" dirty="0"/>
              <a:t>IASI night</a:t>
            </a:r>
          </a:p>
        </p:txBody>
      </p:sp>
    </p:spTree>
    <p:extLst>
      <p:ext uri="{BB962C8B-B14F-4D97-AF65-F5344CB8AC3E}">
        <p14:creationId xmlns:p14="http://schemas.microsoft.com/office/powerpoint/2010/main" val="2841864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C6CC-C073-4231-AC68-2DD416890C74}"/>
              </a:ext>
            </a:extLst>
          </p:cNvPr>
          <p:cNvSpPr>
            <a:spLocks noGrp="1"/>
          </p:cNvSpPr>
          <p:nvPr>
            <p:ph type="title"/>
          </p:nvPr>
        </p:nvSpPr>
        <p:spPr>
          <a:xfrm>
            <a:off x="838200" y="136525"/>
            <a:ext cx="10515600" cy="701675"/>
          </a:xfrm>
        </p:spPr>
        <p:txBody>
          <a:bodyPr>
            <a:normAutofit/>
          </a:bodyPr>
          <a:lstStyle/>
          <a:p>
            <a:pPr algn="ctr"/>
            <a:r>
              <a:rPr lang="en-GB" b="1" dirty="0"/>
              <a:t>NH</a:t>
            </a:r>
            <a:r>
              <a:rPr lang="en-GB" b="1" baseline="-25000" dirty="0"/>
              <a:t>3</a:t>
            </a:r>
            <a:r>
              <a:rPr lang="en-GB" b="1" dirty="0"/>
              <a:t> Satellite Observations - Autumn</a:t>
            </a:r>
            <a:endParaRPr lang="en-GB" dirty="0"/>
          </a:p>
        </p:txBody>
      </p:sp>
      <p:pic>
        <p:nvPicPr>
          <p:cNvPr id="9" name="Picture 8">
            <a:extLst>
              <a:ext uri="{FF2B5EF4-FFF2-40B4-BE49-F238E27FC236}">
                <a16:creationId xmlns:a16="http://schemas.microsoft.com/office/drawing/2014/main" id="{04FDDEC9-A758-42E5-884D-F0687D389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439" y="838199"/>
            <a:ext cx="4558336" cy="3035461"/>
          </a:xfrm>
          <a:prstGeom prst="rect">
            <a:avLst/>
          </a:prstGeom>
        </p:spPr>
      </p:pic>
      <p:pic>
        <p:nvPicPr>
          <p:cNvPr id="11" name="Picture 10">
            <a:extLst>
              <a:ext uri="{FF2B5EF4-FFF2-40B4-BE49-F238E27FC236}">
                <a16:creationId xmlns:a16="http://schemas.microsoft.com/office/drawing/2014/main" id="{47F30689-E30A-4986-8493-3B84E50D6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439" y="3822539"/>
            <a:ext cx="4558337" cy="3035461"/>
          </a:xfrm>
          <a:prstGeom prst="rect">
            <a:avLst/>
          </a:prstGeom>
        </p:spPr>
      </p:pic>
      <p:pic>
        <p:nvPicPr>
          <p:cNvPr id="17" name="Picture 16">
            <a:extLst>
              <a:ext uri="{FF2B5EF4-FFF2-40B4-BE49-F238E27FC236}">
                <a16:creationId xmlns:a16="http://schemas.microsoft.com/office/drawing/2014/main" id="{60CC08D2-5132-48C6-83DA-716177D19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3" y="3812394"/>
            <a:ext cx="4558337" cy="3035461"/>
          </a:xfrm>
          <a:prstGeom prst="rect">
            <a:avLst/>
          </a:prstGeom>
        </p:spPr>
      </p:pic>
      <p:pic>
        <p:nvPicPr>
          <p:cNvPr id="19" name="Picture 18">
            <a:extLst>
              <a:ext uri="{FF2B5EF4-FFF2-40B4-BE49-F238E27FC236}">
                <a16:creationId xmlns:a16="http://schemas.microsoft.com/office/drawing/2014/main" id="{3020D9CD-F368-44E1-99DC-5DAC477F4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4" y="838200"/>
            <a:ext cx="4558336" cy="3035461"/>
          </a:xfrm>
          <a:prstGeom prst="rect">
            <a:avLst/>
          </a:prstGeom>
        </p:spPr>
      </p:pic>
      <p:sp>
        <p:nvSpPr>
          <p:cNvPr id="21" name="TextBox 20">
            <a:extLst>
              <a:ext uri="{FF2B5EF4-FFF2-40B4-BE49-F238E27FC236}">
                <a16:creationId xmlns:a16="http://schemas.microsoft.com/office/drawing/2014/main" id="{EC4A5C5A-490F-4524-902D-6BA0CD565FE3}"/>
              </a:ext>
            </a:extLst>
          </p:cNvPr>
          <p:cNvSpPr txBox="1"/>
          <p:nvPr/>
        </p:nvSpPr>
        <p:spPr>
          <a:xfrm>
            <a:off x="9095775" y="740498"/>
            <a:ext cx="2810107" cy="6186309"/>
          </a:xfrm>
          <a:prstGeom prst="rect">
            <a:avLst/>
          </a:prstGeom>
          <a:noFill/>
        </p:spPr>
        <p:txBody>
          <a:bodyPr wrap="square" rtlCol="0">
            <a:spAutoFit/>
          </a:bodyPr>
          <a:lstStyle/>
          <a:p>
            <a:pPr marL="285750" indent="-285750" algn="just">
              <a:buFont typeface="Arial" panose="020B0604020202020204" pitchFamily="34" charset="0"/>
              <a:buChar char="•"/>
            </a:pPr>
            <a:r>
              <a:rPr lang="en-GB" dirty="0"/>
              <a:t>Top left: CrIS night time (1:30)</a:t>
            </a:r>
          </a:p>
          <a:p>
            <a:pPr marL="285750" indent="-285750" algn="just">
              <a:buFont typeface="Arial" panose="020B0604020202020204" pitchFamily="34" charset="0"/>
              <a:buChar char="•"/>
            </a:pPr>
            <a:r>
              <a:rPr lang="en-GB" dirty="0"/>
              <a:t>Top right: IASI day time (9:30)</a:t>
            </a:r>
          </a:p>
          <a:p>
            <a:pPr marL="285750" indent="-285750" algn="just">
              <a:buFont typeface="Arial" panose="020B0604020202020204" pitchFamily="34" charset="0"/>
              <a:buChar char="•"/>
            </a:pPr>
            <a:r>
              <a:rPr lang="en-GB" dirty="0"/>
              <a:t>Bottom left: CrIS day time (13:30)</a:t>
            </a:r>
          </a:p>
          <a:p>
            <a:pPr marL="285750" indent="-285750" algn="just">
              <a:buFont typeface="Arial" panose="020B0604020202020204" pitchFamily="34" charset="0"/>
              <a:buChar char="•"/>
            </a:pPr>
            <a:r>
              <a:rPr lang="en-GB" dirty="0"/>
              <a:t>Bottom right: IASI day time (21:30)</a:t>
            </a:r>
          </a:p>
          <a:p>
            <a:pPr marL="285750" indent="-285750" algn="just">
              <a:buFont typeface="Arial" panose="020B0604020202020204" pitchFamily="34" charset="0"/>
              <a:buChar char="•"/>
            </a:pPr>
            <a:r>
              <a:rPr lang="en-GB" dirty="0"/>
              <a:t>Date: 26</a:t>
            </a:r>
            <a:r>
              <a:rPr lang="en-GB" baseline="30000" dirty="0"/>
              <a:t>th</a:t>
            </a:r>
            <a:r>
              <a:rPr lang="en-GB" dirty="0"/>
              <a:t> October 2022</a:t>
            </a:r>
          </a:p>
          <a:p>
            <a:pPr marL="285750" indent="-285750" algn="just">
              <a:buFont typeface="Arial" panose="020B0604020202020204" pitchFamily="34" charset="0"/>
              <a:buChar char="•"/>
            </a:pPr>
            <a:r>
              <a:rPr lang="en-GB" dirty="0"/>
              <a:t>CrIS NH</a:t>
            </a:r>
            <a:r>
              <a:rPr lang="en-GB" baseline="-25000" dirty="0"/>
              <a:t>3</a:t>
            </a:r>
            <a:r>
              <a:rPr lang="en-GB" dirty="0"/>
              <a:t> night time total columns are higher than IASI night time over much of the Indo-Gangetic Plain. We are still investigating the IASI retrieval.</a:t>
            </a:r>
          </a:p>
          <a:p>
            <a:pPr marL="285750" indent="-285750" algn="just">
              <a:buFont typeface="Arial" panose="020B0604020202020204" pitchFamily="34" charset="0"/>
              <a:buChar char="•"/>
            </a:pPr>
            <a:r>
              <a:rPr lang="en-GB" dirty="0"/>
              <a:t>NH</a:t>
            </a:r>
            <a:r>
              <a:rPr lang="en-GB" baseline="-25000" dirty="0"/>
              <a:t>3 </a:t>
            </a:r>
            <a:r>
              <a:rPr lang="en-GB" dirty="0"/>
              <a:t> peaks during spring (main fertilisation period) followed by smaller increases in autumn (second fertilisation period).</a:t>
            </a:r>
          </a:p>
        </p:txBody>
      </p:sp>
      <p:sp>
        <p:nvSpPr>
          <p:cNvPr id="22" name="TextBox 21">
            <a:extLst>
              <a:ext uri="{FF2B5EF4-FFF2-40B4-BE49-F238E27FC236}">
                <a16:creationId xmlns:a16="http://schemas.microsoft.com/office/drawing/2014/main" id="{3654DC0F-4B25-4B20-9622-4A094DD06EE3}"/>
              </a:ext>
            </a:extLst>
          </p:cNvPr>
          <p:cNvSpPr txBox="1"/>
          <p:nvPr/>
        </p:nvSpPr>
        <p:spPr>
          <a:xfrm>
            <a:off x="157843" y="6083243"/>
            <a:ext cx="1360714" cy="369332"/>
          </a:xfrm>
          <a:prstGeom prst="rect">
            <a:avLst/>
          </a:prstGeom>
          <a:noFill/>
        </p:spPr>
        <p:txBody>
          <a:bodyPr wrap="square" rtlCol="0">
            <a:spAutoFit/>
          </a:bodyPr>
          <a:lstStyle/>
          <a:p>
            <a:pPr algn="ctr"/>
            <a:r>
              <a:rPr lang="en-GB" b="1" dirty="0"/>
              <a:t>CrIS day</a:t>
            </a:r>
          </a:p>
        </p:txBody>
      </p:sp>
      <p:sp>
        <p:nvSpPr>
          <p:cNvPr id="23" name="TextBox 22">
            <a:extLst>
              <a:ext uri="{FF2B5EF4-FFF2-40B4-BE49-F238E27FC236}">
                <a16:creationId xmlns:a16="http://schemas.microsoft.com/office/drawing/2014/main" id="{B8883E1D-753D-4FDC-8A32-795676D3C47F}"/>
              </a:ext>
            </a:extLst>
          </p:cNvPr>
          <p:cNvSpPr txBox="1"/>
          <p:nvPr/>
        </p:nvSpPr>
        <p:spPr>
          <a:xfrm>
            <a:off x="127974" y="3045606"/>
            <a:ext cx="1360714" cy="369332"/>
          </a:xfrm>
          <a:prstGeom prst="rect">
            <a:avLst/>
          </a:prstGeom>
          <a:noFill/>
        </p:spPr>
        <p:txBody>
          <a:bodyPr wrap="square" rtlCol="0">
            <a:spAutoFit/>
          </a:bodyPr>
          <a:lstStyle/>
          <a:p>
            <a:pPr algn="ctr"/>
            <a:r>
              <a:rPr lang="en-GB" b="1" dirty="0"/>
              <a:t>CrIS night</a:t>
            </a:r>
          </a:p>
        </p:txBody>
      </p:sp>
      <p:sp>
        <p:nvSpPr>
          <p:cNvPr id="25" name="TextBox 24">
            <a:extLst>
              <a:ext uri="{FF2B5EF4-FFF2-40B4-BE49-F238E27FC236}">
                <a16:creationId xmlns:a16="http://schemas.microsoft.com/office/drawing/2014/main" id="{9E4CE5CB-064D-4060-AA9B-E264441FA736}"/>
              </a:ext>
            </a:extLst>
          </p:cNvPr>
          <p:cNvSpPr txBox="1"/>
          <p:nvPr/>
        </p:nvSpPr>
        <p:spPr>
          <a:xfrm>
            <a:off x="4754039" y="3045606"/>
            <a:ext cx="1360714" cy="369332"/>
          </a:xfrm>
          <a:prstGeom prst="rect">
            <a:avLst/>
          </a:prstGeom>
          <a:noFill/>
        </p:spPr>
        <p:txBody>
          <a:bodyPr wrap="square" rtlCol="0">
            <a:spAutoFit/>
          </a:bodyPr>
          <a:lstStyle/>
          <a:p>
            <a:pPr algn="ctr"/>
            <a:r>
              <a:rPr lang="en-GB" b="1" dirty="0"/>
              <a:t>IASI day</a:t>
            </a:r>
          </a:p>
        </p:txBody>
      </p:sp>
      <p:sp>
        <p:nvSpPr>
          <p:cNvPr id="26" name="TextBox 25">
            <a:extLst>
              <a:ext uri="{FF2B5EF4-FFF2-40B4-BE49-F238E27FC236}">
                <a16:creationId xmlns:a16="http://schemas.microsoft.com/office/drawing/2014/main" id="{4D7648A5-1796-474D-9D02-F23192C78E13}"/>
              </a:ext>
            </a:extLst>
          </p:cNvPr>
          <p:cNvSpPr txBox="1"/>
          <p:nvPr/>
        </p:nvSpPr>
        <p:spPr>
          <a:xfrm>
            <a:off x="4754039" y="6081066"/>
            <a:ext cx="1360714" cy="369332"/>
          </a:xfrm>
          <a:prstGeom prst="rect">
            <a:avLst/>
          </a:prstGeom>
          <a:noFill/>
        </p:spPr>
        <p:txBody>
          <a:bodyPr wrap="square" rtlCol="0">
            <a:spAutoFit/>
          </a:bodyPr>
          <a:lstStyle/>
          <a:p>
            <a:pPr algn="ctr"/>
            <a:r>
              <a:rPr lang="en-GB" b="1" dirty="0"/>
              <a:t>IASI night</a:t>
            </a:r>
          </a:p>
        </p:txBody>
      </p:sp>
    </p:spTree>
    <p:extLst>
      <p:ext uri="{BB962C8B-B14F-4D97-AF65-F5344CB8AC3E}">
        <p14:creationId xmlns:p14="http://schemas.microsoft.com/office/powerpoint/2010/main" val="1258212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77EA-377D-44CF-911B-0809F5E08672}"/>
              </a:ext>
            </a:extLst>
          </p:cNvPr>
          <p:cNvSpPr>
            <a:spLocks noGrp="1"/>
          </p:cNvSpPr>
          <p:nvPr>
            <p:ph type="title"/>
          </p:nvPr>
        </p:nvSpPr>
        <p:spPr>
          <a:xfrm>
            <a:off x="838200" y="114755"/>
            <a:ext cx="10515600" cy="734332"/>
          </a:xfrm>
        </p:spPr>
        <p:txBody>
          <a:bodyPr/>
          <a:lstStyle/>
          <a:p>
            <a:pPr algn="ctr"/>
            <a:r>
              <a:rPr lang="en-GB" b="1" dirty="0"/>
              <a:t>NH</a:t>
            </a:r>
            <a:r>
              <a:rPr lang="en-GB" b="1" baseline="-25000" dirty="0"/>
              <a:t>3</a:t>
            </a:r>
            <a:r>
              <a:rPr lang="en-GB" b="1" dirty="0"/>
              <a:t> Satellite Observations - Winter</a:t>
            </a:r>
            <a:endParaRPr lang="en-GB" dirty="0"/>
          </a:p>
        </p:txBody>
      </p:sp>
      <p:pic>
        <p:nvPicPr>
          <p:cNvPr id="11" name="Picture 10">
            <a:extLst>
              <a:ext uri="{FF2B5EF4-FFF2-40B4-BE49-F238E27FC236}">
                <a16:creationId xmlns:a16="http://schemas.microsoft.com/office/drawing/2014/main" id="{1E6CECA3-3A65-4E73-88E7-2CE1CDC77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935" y="973987"/>
            <a:ext cx="4501647" cy="2997711"/>
          </a:xfrm>
          <a:prstGeom prst="rect">
            <a:avLst/>
          </a:prstGeom>
        </p:spPr>
      </p:pic>
      <p:pic>
        <p:nvPicPr>
          <p:cNvPr id="13" name="Picture 12">
            <a:extLst>
              <a:ext uri="{FF2B5EF4-FFF2-40B4-BE49-F238E27FC236}">
                <a16:creationId xmlns:a16="http://schemas.microsoft.com/office/drawing/2014/main" id="{D86E9831-6BA8-43D2-8F02-FD489CC3A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90" y="3860289"/>
            <a:ext cx="4501647" cy="2997711"/>
          </a:xfrm>
          <a:prstGeom prst="rect">
            <a:avLst/>
          </a:prstGeom>
        </p:spPr>
      </p:pic>
      <p:pic>
        <p:nvPicPr>
          <p:cNvPr id="17" name="Picture 16">
            <a:extLst>
              <a:ext uri="{FF2B5EF4-FFF2-40B4-BE49-F238E27FC236}">
                <a16:creationId xmlns:a16="http://schemas.microsoft.com/office/drawing/2014/main" id="{5255B4CF-8B31-4FBC-BF12-880648AA3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89" y="973987"/>
            <a:ext cx="4501648" cy="2997711"/>
          </a:xfrm>
          <a:prstGeom prst="rect">
            <a:avLst/>
          </a:prstGeom>
        </p:spPr>
      </p:pic>
      <p:pic>
        <p:nvPicPr>
          <p:cNvPr id="19" name="Picture 18">
            <a:extLst>
              <a:ext uri="{FF2B5EF4-FFF2-40B4-BE49-F238E27FC236}">
                <a16:creationId xmlns:a16="http://schemas.microsoft.com/office/drawing/2014/main" id="{D1F5227E-E707-4CDF-8244-AC4B4B9DE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936" y="3860289"/>
            <a:ext cx="4501647" cy="2997711"/>
          </a:xfrm>
          <a:prstGeom prst="rect">
            <a:avLst/>
          </a:prstGeom>
        </p:spPr>
      </p:pic>
      <p:sp>
        <p:nvSpPr>
          <p:cNvPr id="21" name="TextBox 20">
            <a:extLst>
              <a:ext uri="{FF2B5EF4-FFF2-40B4-BE49-F238E27FC236}">
                <a16:creationId xmlns:a16="http://schemas.microsoft.com/office/drawing/2014/main" id="{8EEFCA41-3BB3-48A7-9DAB-DA1F3DC31C3A}"/>
              </a:ext>
            </a:extLst>
          </p:cNvPr>
          <p:cNvSpPr txBox="1"/>
          <p:nvPr/>
        </p:nvSpPr>
        <p:spPr>
          <a:xfrm>
            <a:off x="9122582" y="1470121"/>
            <a:ext cx="2872865" cy="5078313"/>
          </a:xfrm>
          <a:prstGeom prst="rect">
            <a:avLst/>
          </a:prstGeom>
          <a:noFill/>
        </p:spPr>
        <p:txBody>
          <a:bodyPr wrap="square" rtlCol="0">
            <a:spAutoFit/>
          </a:bodyPr>
          <a:lstStyle/>
          <a:p>
            <a:pPr marL="285750" indent="-285750" algn="just">
              <a:buFont typeface="Arial" panose="020B0604020202020204" pitchFamily="34" charset="0"/>
              <a:buChar char="•"/>
            </a:pPr>
            <a:r>
              <a:rPr lang="en-GB" dirty="0"/>
              <a:t>Top left: CrIS night time (1:30)</a:t>
            </a:r>
          </a:p>
          <a:p>
            <a:pPr marL="285750" indent="-285750" algn="just">
              <a:buFont typeface="Arial" panose="020B0604020202020204" pitchFamily="34" charset="0"/>
              <a:buChar char="•"/>
            </a:pPr>
            <a:r>
              <a:rPr lang="en-GB" dirty="0"/>
              <a:t>Top right: IASI day time (9:30)</a:t>
            </a:r>
          </a:p>
          <a:p>
            <a:pPr marL="285750" indent="-285750" algn="just">
              <a:buFont typeface="Arial" panose="020B0604020202020204" pitchFamily="34" charset="0"/>
              <a:buChar char="•"/>
            </a:pPr>
            <a:r>
              <a:rPr lang="en-GB" dirty="0"/>
              <a:t>Bottom left: CrIS day time (13:30)</a:t>
            </a:r>
          </a:p>
          <a:p>
            <a:pPr marL="285750" indent="-285750" algn="just">
              <a:buFont typeface="Arial" panose="020B0604020202020204" pitchFamily="34" charset="0"/>
              <a:buChar char="•"/>
            </a:pPr>
            <a:r>
              <a:rPr lang="en-GB" dirty="0"/>
              <a:t>Bottom right: IASI day time (21:30)</a:t>
            </a:r>
          </a:p>
          <a:p>
            <a:pPr marL="285750" indent="-285750" algn="just">
              <a:buFont typeface="Arial" panose="020B0604020202020204" pitchFamily="34" charset="0"/>
              <a:buChar char="•"/>
            </a:pPr>
            <a:r>
              <a:rPr lang="en-GB" dirty="0"/>
              <a:t>Date: 26</a:t>
            </a:r>
            <a:r>
              <a:rPr lang="en-GB" baseline="30000" dirty="0"/>
              <a:t>th</a:t>
            </a:r>
            <a:r>
              <a:rPr lang="en-GB" dirty="0"/>
              <a:t> January 2022</a:t>
            </a:r>
          </a:p>
          <a:p>
            <a:pPr marL="285750" indent="-285750" algn="just">
              <a:buFont typeface="Arial" panose="020B0604020202020204" pitchFamily="34" charset="0"/>
              <a:buChar char="•"/>
            </a:pPr>
            <a:r>
              <a:rPr lang="en-GB" dirty="0"/>
              <a:t>The NH</a:t>
            </a:r>
            <a:r>
              <a:rPr lang="en-GB" baseline="-25000" dirty="0"/>
              <a:t>3</a:t>
            </a:r>
            <a:r>
              <a:rPr lang="en-GB" dirty="0"/>
              <a:t> daily cycle is much weaker during winter, although small increases in the total column can still be observed during the day.</a:t>
            </a:r>
          </a:p>
          <a:p>
            <a:pPr marL="285750" indent="-285750" algn="just">
              <a:buFont typeface="Arial" panose="020B0604020202020204" pitchFamily="34" charset="0"/>
              <a:buChar char="•"/>
            </a:pPr>
            <a:r>
              <a:rPr lang="en-GB" dirty="0"/>
              <a:t>Generally lower thermal contrast is seen during the day.</a:t>
            </a:r>
          </a:p>
        </p:txBody>
      </p:sp>
      <p:sp>
        <p:nvSpPr>
          <p:cNvPr id="22" name="TextBox 21">
            <a:extLst>
              <a:ext uri="{FF2B5EF4-FFF2-40B4-BE49-F238E27FC236}">
                <a16:creationId xmlns:a16="http://schemas.microsoft.com/office/drawing/2014/main" id="{39C2577B-A48C-4227-B22B-A28F8E4A467A}"/>
              </a:ext>
            </a:extLst>
          </p:cNvPr>
          <p:cNvSpPr txBox="1"/>
          <p:nvPr/>
        </p:nvSpPr>
        <p:spPr>
          <a:xfrm>
            <a:off x="190806" y="6179102"/>
            <a:ext cx="1360714" cy="369332"/>
          </a:xfrm>
          <a:prstGeom prst="rect">
            <a:avLst/>
          </a:prstGeom>
          <a:noFill/>
        </p:spPr>
        <p:txBody>
          <a:bodyPr wrap="square" rtlCol="0">
            <a:spAutoFit/>
          </a:bodyPr>
          <a:lstStyle/>
          <a:p>
            <a:pPr algn="ctr"/>
            <a:r>
              <a:rPr lang="en-GB" b="1" dirty="0"/>
              <a:t>CrIS day</a:t>
            </a:r>
          </a:p>
        </p:txBody>
      </p:sp>
      <p:sp>
        <p:nvSpPr>
          <p:cNvPr id="23" name="TextBox 22">
            <a:extLst>
              <a:ext uri="{FF2B5EF4-FFF2-40B4-BE49-F238E27FC236}">
                <a16:creationId xmlns:a16="http://schemas.microsoft.com/office/drawing/2014/main" id="{7AF57E4D-E5E7-4E03-9C6A-BC663FD54734}"/>
              </a:ext>
            </a:extLst>
          </p:cNvPr>
          <p:cNvSpPr txBox="1"/>
          <p:nvPr/>
        </p:nvSpPr>
        <p:spPr>
          <a:xfrm>
            <a:off x="196553" y="3366057"/>
            <a:ext cx="1360714" cy="369332"/>
          </a:xfrm>
          <a:prstGeom prst="rect">
            <a:avLst/>
          </a:prstGeom>
          <a:noFill/>
        </p:spPr>
        <p:txBody>
          <a:bodyPr wrap="square" rtlCol="0">
            <a:spAutoFit/>
          </a:bodyPr>
          <a:lstStyle/>
          <a:p>
            <a:pPr algn="ctr"/>
            <a:r>
              <a:rPr lang="en-GB" b="1" dirty="0"/>
              <a:t>CrIS night</a:t>
            </a:r>
          </a:p>
        </p:txBody>
      </p:sp>
      <p:sp>
        <p:nvSpPr>
          <p:cNvPr id="24" name="TextBox 23">
            <a:extLst>
              <a:ext uri="{FF2B5EF4-FFF2-40B4-BE49-F238E27FC236}">
                <a16:creationId xmlns:a16="http://schemas.microsoft.com/office/drawing/2014/main" id="{E356AC61-7A73-49BD-A72B-3827EB78852D}"/>
              </a:ext>
            </a:extLst>
          </p:cNvPr>
          <p:cNvSpPr txBox="1"/>
          <p:nvPr/>
        </p:nvSpPr>
        <p:spPr>
          <a:xfrm>
            <a:off x="4698201" y="3351602"/>
            <a:ext cx="1360714" cy="369332"/>
          </a:xfrm>
          <a:prstGeom prst="rect">
            <a:avLst/>
          </a:prstGeom>
          <a:noFill/>
        </p:spPr>
        <p:txBody>
          <a:bodyPr wrap="square" rtlCol="0">
            <a:spAutoFit/>
          </a:bodyPr>
          <a:lstStyle/>
          <a:p>
            <a:pPr algn="ctr"/>
            <a:r>
              <a:rPr lang="en-GB" b="1" dirty="0"/>
              <a:t>IASI day</a:t>
            </a:r>
          </a:p>
        </p:txBody>
      </p:sp>
      <p:sp>
        <p:nvSpPr>
          <p:cNvPr id="25" name="TextBox 24">
            <a:extLst>
              <a:ext uri="{FF2B5EF4-FFF2-40B4-BE49-F238E27FC236}">
                <a16:creationId xmlns:a16="http://schemas.microsoft.com/office/drawing/2014/main" id="{38164384-E898-4D9E-AF3B-7BB5C0509848}"/>
              </a:ext>
            </a:extLst>
          </p:cNvPr>
          <p:cNvSpPr txBox="1"/>
          <p:nvPr/>
        </p:nvSpPr>
        <p:spPr>
          <a:xfrm>
            <a:off x="4794931" y="6179102"/>
            <a:ext cx="1360714" cy="369332"/>
          </a:xfrm>
          <a:prstGeom prst="rect">
            <a:avLst/>
          </a:prstGeom>
          <a:noFill/>
        </p:spPr>
        <p:txBody>
          <a:bodyPr wrap="square" rtlCol="0">
            <a:spAutoFit/>
          </a:bodyPr>
          <a:lstStyle/>
          <a:p>
            <a:pPr algn="ctr"/>
            <a:r>
              <a:rPr lang="en-GB" b="1" dirty="0"/>
              <a:t>IASI night</a:t>
            </a:r>
          </a:p>
        </p:txBody>
      </p:sp>
    </p:spTree>
    <p:extLst>
      <p:ext uri="{BB962C8B-B14F-4D97-AF65-F5344CB8AC3E}">
        <p14:creationId xmlns:p14="http://schemas.microsoft.com/office/powerpoint/2010/main" val="438059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9C65-BBD4-413D-88FA-C2CE0B237166}"/>
              </a:ext>
            </a:extLst>
          </p:cNvPr>
          <p:cNvSpPr>
            <a:spLocks noGrp="1"/>
          </p:cNvSpPr>
          <p:nvPr>
            <p:ph type="title"/>
          </p:nvPr>
        </p:nvSpPr>
        <p:spPr>
          <a:xfrm>
            <a:off x="838200" y="130629"/>
            <a:ext cx="10515600" cy="906917"/>
          </a:xfrm>
        </p:spPr>
        <p:txBody>
          <a:bodyPr/>
          <a:lstStyle/>
          <a:p>
            <a:pPr algn="ctr"/>
            <a:r>
              <a:rPr lang="en-GB" b="1" dirty="0"/>
              <a:t>Ammonia Seasonal Cycle India 2015-2022 </a:t>
            </a:r>
          </a:p>
        </p:txBody>
      </p:sp>
      <p:pic>
        <p:nvPicPr>
          <p:cNvPr id="4" name="Content Placeholder 4">
            <a:extLst>
              <a:ext uri="{FF2B5EF4-FFF2-40B4-BE49-F238E27FC236}">
                <a16:creationId xmlns:a16="http://schemas.microsoft.com/office/drawing/2014/main" id="{32C8E6F9-863E-4B19-8B62-16802158AA9E}"/>
              </a:ext>
            </a:extLst>
          </p:cNvPr>
          <p:cNvPicPr>
            <a:picLocks noChangeAspect="1"/>
          </p:cNvPicPr>
          <p:nvPr/>
        </p:nvPicPr>
        <p:blipFill rotWithShape="1">
          <a:blip r:embed="rId2">
            <a:extLst>
              <a:ext uri="{28A0092B-C50C-407E-A947-70E740481C1C}">
                <a14:useLocalDpi xmlns:a14="http://schemas.microsoft.com/office/drawing/2010/main" val="0"/>
              </a:ext>
            </a:extLst>
          </a:blip>
          <a:srcRect l="9934" t="5958" r="10004"/>
          <a:stretch/>
        </p:blipFill>
        <p:spPr>
          <a:xfrm>
            <a:off x="3209360" y="1037546"/>
            <a:ext cx="8600140" cy="505097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919245-C44C-46A1-9865-02BC193C6317}"/>
                  </a:ext>
                </a:extLst>
              </p:cNvPr>
              <p:cNvSpPr txBox="1"/>
              <p:nvPr/>
            </p:nvSpPr>
            <p:spPr>
              <a:xfrm>
                <a:off x="390383" y="1333375"/>
                <a:ext cx="2818977" cy="5078313"/>
              </a:xfrm>
              <a:prstGeom prst="rect">
                <a:avLst/>
              </a:prstGeom>
              <a:noFill/>
            </p:spPr>
            <p:txBody>
              <a:bodyPr wrap="square">
                <a:spAutoFit/>
              </a:bodyPr>
              <a:lstStyle/>
              <a:p>
                <a:pPr marL="285750" indent="-285750" algn="just">
                  <a:buFont typeface="Arial" panose="020B0604020202020204" pitchFamily="34" charset="0"/>
                  <a:buChar char="•"/>
                </a:pPr>
                <a:r>
                  <a:rPr lang="en-GB" dirty="0"/>
                  <a:t>Region: Northern India (25-30</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N 70-88</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E)</a:t>
                </a:r>
              </a:p>
              <a:p>
                <a:pPr marL="285750" indent="-285750" algn="just">
                  <a:buFont typeface="Arial" panose="020B0604020202020204" pitchFamily="34" charset="0"/>
                  <a:buChar char="•"/>
                </a:pPr>
                <a:r>
                  <a:rPr lang="en-GB" dirty="0"/>
                  <a:t>NH</a:t>
                </a:r>
                <a:r>
                  <a:rPr lang="en-GB" baseline="-25000" dirty="0"/>
                  <a:t>3</a:t>
                </a:r>
                <a:r>
                  <a:rPr lang="en-GB" dirty="0"/>
                  <a:t> concentrations peak between late March and early July. </a:t>
                </a:r>
              </a:p>
              <a:p>
                <a:pPr marL="285750" indent="-285750" algn="just">
                  <a:buFont typeface="Arial" panose="020B0604020202020204" pitchFamily="34" charset="0"/>
                  <a:buChar char="•"/>
                </a:pPr>
                <a:r>
                  <a:rPr lang="en-GB" dirty="0"/>
                  <a:t>The peaks coincide with the agricultural season (when fertiliser is spread) and with raising temperatures. </a:t>
                </a:r>
              </a:p>
              <a:p>
                <a:pPr marL="285750" indent="-285750" algn="just">
                  <a:buFont typeface="Arial" panose="020B0604020202020204" pitchFamily="34" charset="0"/>
                  <a:buChar char="•"/>
                </a:pPr>
                <a:r>
                  <a:rPr lang="en-GB" dirty="0"/>
                  <a:t>NH</a:t>
                </a:r>
                <a:r>
                  <a:rPr lang="en-GB" baseline="-25000" dirty="0"/>
                  <a:t>3 </a:t>
                </a:r>
                <a:r>
                  <a:rPr lang="en-GB" dirty="0"/>
                  <a:t>concentrations decline during monsoon season (late July to Sep) as the gas is “washed out” of the atmosphere. </a:t>
                </a:r>
              </a:p>
              <a:p>
                <a:pPr marL="285750" indent="-285750" algn="just">
                  <a:buFont typeface="Arial" panose="020B0604020202020204" pitchFamily="34" charset="0"/>
                  <a:buChar char="•"/>
                </a:pPr>
                <a:r>
                  <a:rPr lang="en-GB" dirty="0"/>
                  <a:t>NH</a:t>
                </a:r>
                <a:r>
                  <a:rPr lang="en-GB" baseline="-25000" dirty="0"/>
                  <a:t>3 </a:t>
                </a:r>
                <a:r>
                  <a:rPr lang="en-GB" dirty="0"/>
                  <a:t>concentrations are at their minimum during winter.</a:t>
                </a:r>
              </a:p>
            </p:txBody>
          </p:sp>
        </mc:Choice>
        <mc:Fallback xmlns="">
          <p:sp>
            <p:nvSpPr>
              <p:cNvPr id="6" name="TextBox 5">
                <a:extLst>
                  <a:ext uri="{FF2B5EF4-FFF2-40B4-BE49-F238E27FC236}">
                    <a16:creationId xmlns:a16="http://schemas.microsoft.com/office/drawing/2014/main" id="{D8919245-C44C-46A1-9865-02BC193C6317}"/>
                  </a:ext>
                </a:extLst>
              </p:cNvPr>
              <p:cNvSpPr txBox="1">
                <a:spLocks noRot="1" noChangeAspect="1" noMove="1" noResize="1" noEditPoints="1" noAdjustHandles="1" noChangeArrowheads="1" noChangeShapeType="1" noTextEdit="1"/>
              </p:cNvSpPr>
              <p:nvPr/>
            </p:nvSpPr>
            <p:spPr>
              <a:xfrm>
                <a:off x="390383" y="1333375"/>
                <a:ext cx="2818977" cy="5078313"/>
              </a:xfrm>
              <a:prstGeom prst="rect">
                <a:avLst/>
              </a:prstGeom>
              <a:blipFill>
                <a:blip r:embed="rId3"/>
                <a:stretch>
                  <a:fillRect l="-1299" t="-720" r="-1948" b="-960"/>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7CD16E85-36EB-4F2E-9FAC-3E8DEA55DAF7}"/>
              </a:ext>
            </a:extLst>
          </p:cNvPr>
          <p:cNvSpPr txBox="1"/>
          <p:nvPr/>
        </p:nvSpPr>
        <p:spPr>
          <a:xfrm>
            <a:off x="3591861" y="6088523"/>
            <a:ext cx="8600140" cy="646331"/>
          </a:xfrm>
          <a:prstGeom prst="rect">
            <a:avLst/>
          </a:prstGeom>
          <a:noFill/>
        </p:spPr>
        <p:txBody>
          <a:bodyPr wrap="square" rtlCol="0">
            <a:spAutoFit/>
          </a:bodyPr>
          <a:lstStyle/>
          <a:p>
            <a:pPr algn="just"/>
            <a:r>
              <a:rPr lang="en-GB" dirty="0"/>
              <a:t>Time series showing the NH</a:t>
            </a:r>
            <a:r>
              <a:rPr lang="en-GB" baseline="-25000" dirty="0"/>
              <a:t>3</a:t>
            </a:r>
            <a:r>
              <a:rPr lang="en-GB" dirty="0"/>
              <a:t> seasonal cycle over the Indo-Gangetic Plain between 2015 and 2022 using IASI day time observations. </a:t>
            </a:r>
          </a:p>
        </p:txBody>
      </p:sp>
    </p:spTree>
    <p:extLst>
      <p:ext uri="{BB962C8B-B14F-4D97-AF65-F5344CB8AC3E}">
        <p14:creationId xmlns:p14="http://schemas.microsoft.com/office/powerpoint/2010/main" val="2542919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D72A-3629-44A7-ACB4-74A163A5EF15}"/>
              </a:ext>
            </a:extLst>
          </p:cNvPr>
          <p:cNvSpPr>
            <a:spLocks noGrp="1"/>
          </p:cNvSpPr>
          <p:nvPr>
            <p:ph type="title"/>
          </p:nvPr>
        </p:nvSpPr>
        <p:spPr>
          <a:xfrm>
            <a:off x="402770" y="554103"/>
            <a:ext cx="11493955" cy="1014032"/>
          </a:xfrm>
        </p:spPr>
        <p:txBody>
          <a:bodyPr>
            <a:noAutofit/>
          </a:bodyPr>
          <a:lstStyle/>
          <a:p>
            <a:pPr algn="ctr"/>
            <a:r>
              <a:rPr lang="en-GB" b="1" dirty="0"/>
              <a:t>NH</a:t>
            </a:r>
            <a:r>
              <a:rPr lang="en-GB" b="1" baseline="-25000" dirty="0"/>
              <a:t>3</a:t>
            </a:r>
            <a:r>
              <a:rPr lang="en-GB" b="1" dirty="0"/>
              <a:t> Diurnal Cycle Study Areas - Indo-Gangetic Plain</a:t>
            </a:r>
            <a:br>
              <a:rPr lang="en-GB" b="1" dirty="0"/>
            </a:br>
            <a:endParaRPr lang="en-GB" b="1" dirty="0"/>
          </a:p>
        </p:txBody>
      </p:sp>
      <p:pic>
        <p:nvPicPr>
          <p:cNvPr id="1026" name="Picture 2" descr="Geographical and administrative features of the Indo ...">
            <a:extLst>
              <a:ext uri="{FF2B5EF4-FFF2-40B4-BE49-F238E27FC236}">
                <a16:creationId xmlns:a16="http://schemas.microsoft.com/office/drawing/2014/main" id="{DB3E5F3C-527E-45D1-897A-6CF22D7F4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4" y="1458233"/>
            <a:ext cx="8096250" cy="4533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B10AA2-73C9-4775-80D8-BF177C500F53}"/>
              </a:ext>
            </a:extLst>
          </p:cNvPr>
          <p:cNvSpPr txBox="1"/>
          <p:nvPr/>
        </p:nvSpPr>
        <p:spPr>
          <a:xfrm>
            <a:off x="402771" y="5992133"/>
            <a:ext cx="8096250" cy="646331"/>
          </a:xfrm>
          <a:prstGeom prst="rect">
            <a:avLst/>
          </a:prstGeom>
          <a:noFill/>
        </p:spPr>
        <p:txBody>
          <a:bodyPr wrap="square" rtlCol="0">
            <a:spAutoFit/>
          </a:bodyPr>
          <a:lstStyle/>
          <a:p>
            <a:pPr algn="just"/>
            <a:r>
              <a:rPr lang="en-GB" dirty="0"/>
              <a:t>Geographical and administrative map of the Indo-Gangetic Plain (IGP), including Pakistan, India and Bangladesh. </a:t>
            </a:r>
          </a:p>
        </p:txBody>
      </p:sp>
      <p:sp>
        <p:nvSpPr>
          <p:cNvPr id="4" name="TextBox 3">
            <a:extLst>
              <a:ext uri="{FF2B5EF4-FFF2-40B4-BE49-F238E27FC236}">
                <a16:creationId xmlns:a16="http://schemas.microsoft.com/office/drawing/2014/main" id="{40B6A537-E5F5-4835-9F70-B1F5199D0A7F}"/>
              </a:ext>
            </a:extLst>
          </p:cNvPr>
          <p:cNvSpPr txBox="1"/>
          <p:nvPr/>
        </p:nvSpPr>
        <p:spPr>
          <a:xfrm>
            <a:off x="8540904" y="1318740"/>
            <a:ext cx="3264355" cy="5078313"/>
          </a:xfrm>
          <a:prstGeom prst="rect">
            <a:avLst/>
          </a:prstGeom>
          <a:noFill/>
        </p:spPr>
        <p:txBody>
          <a:bodyPr wrap="square" rtlCol="0">
            <a:spAutoFit/>
          </a:bodyPr>
          <a:lstStyle/>
          <a:p>
            <a:pPr algn="just"/>
            <a:r>
              <a:rPr lang="en-GB" dirty="0"/>
              <a:t>The mean NH</a:t>
            </a:r>
            <a:r>
              <a:rPr lang="en-GB" baseline="-25000" dirty="0"/>
              <a:t>3</a:t>
            </a:r>
            <a:r>
              <a:rPr lang="en-GB" dirty="0"/>
              <a:t> total column was calculated inside the following grid box locations for each satellite overpass: </a:t>
            </a:r>
          </a:p>
          <a:p>
            <a:pPr algn="just"/>
            <a:endParaRPr lang="en-GB" dirty="0"/>
          </a:p>
          <a:p>
            <a:pPr marL="285750" indent="-285750" algn="just">
              <a:buFont typeface="Arial" panose="020B0604020202020204" pitchFamily="34" charset="0"/>
              <a:buChar char="•"/>
            </a:pPr>
            <a:r>
              <a:rPr lang="en-GB" dirty="0"/>
              <a:t>30-31N 73-74E (Punjab, Pakistan)</a:t>
            </a:r>
          </a:p>
          <a:p>
            <a:pPr marL="285750" indent="-285750" algn="just">
              <a:buFont typeface="Arial" panose="020B0604020202020204" pitchFamily="34" charset="0"/>
              <a:buChar char="•"/>
            </a:pPr>
            <a:r>
              <a:rPr lang="en-GB" dirty="0"/>
              <a:t>29-30N 76-77E (Haryana, India)</a:t>
            </a:r>
          </a:p>
          <a:p>
            <a:pPr marL="285750" indent="-285750" algn="just">
              <a:buFont typeface="Arial" panose="020B0604020202020204" pitchFamily="34" charset="0"/>
              <a:buChar char="•"/>
            </a:pPr>
            <a:r>
              <a:rPr lang="en-GB" dirty="0"/>
              <a:t>26-27N 81-82E (Uttar Pradesh, India) </a:t>
            </a:r>
          </a:p>
          <a:p>
            <a:pPr algn="just"/>
            <a:endParaRPr lang="en-GB" dirty="0"/>
          </a:p>
          <a:p>
            <a:pPr algn="just"/>
            <a:r>
              <a:rPr lang="en-GB" dirty="0"/>
              <a:t>The NH</a:t>
            </a:r>
            <a:r>
              <a:rPr lang="en-GB" baseline="-25000" dirty="0"/>
              <a:t>3</a:t>
            </a:r>
            <a:r>
              <a:rPr lang="en-GB" dirty="0"/>
              <a:t> daily cycle is over-plotted with the thermal contrast from ERA5 data, defined as the difference between the surface and the atmosphere at 900 </a:t>
            </a:r>
            <a:r>
              <a:rPr lang="en-GB" dirty="0" err="1"/>
              <a:t>hPa</a:t>
            </a:r>
            <a:r>
              <a:rPr lang="en-GB" dirty="0"/>
              <a:t>.</a:t>
            </a:r>
          </a:p>
        </p:txBody>
      </p:sp>
      <p:sp>
        <p:nvSpPr>
          <p:cNvPr id="6" name="Isosceles Triangle 5">
            <a:extLst>
              <a:ext uri="{FF2B5EF4-FFF2-40B4-BE49-F238E27FC236}">
                <a16:creationId xmlns:a16="http://schemas.microsoft.com/office/drawing/2014/main" id="{DA2227A2-DDB3-4956-82A2-5758A3992E79}"/>
              </a:ext>
            </a:extLst>
          </p:cNvPr>
          <p:cNvSpPr/>
          <p:nvPr/>
        </p:nvSpPr>
        <p:spPr>
          <a:xfrm>
            <a:off x="2362199" y="3167741"/>
            <a:ext cx="119743" cy="10885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FCE90E53-92CB-4BAE-BF6C-2077E1BF426D}"/>
              </a:ext>
            </a:extLst>
          </p:cNvPr>
          <p:cNvSpPr/>
          <p:nvPr/>
        </p:nvSpPr>
        <p:spPr>
          <a:xfrm>
            <a:off x="3113314" y="3167742"/>
            <a:ext cx="119743" cy="10885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54CDB348-D54A-48A0-96BD-5AF6731E6DD4}"/>
              </a:ext>
            </a:extLst>
          </p:cNvPr>
          <p:cNvSpPr/>
          <p:nvPr/>
        </p:nvSpPr>
        <p:spPr>
          <a:xfrm>
            <a:off x="3842656" y="3962400"/>
            <a:ext cx="119743" cy="10885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F299CDBD-650E-4E95-8F44-327CD83E35BF}"/>
              </a:ext>
            </a:extLst>
          </p:cNvPr>
          <p:cNvSpPr/>
          <p:nvPr/>
        </p:nvSpPr>
        <p:spPr>
          <a:xfrm>
            <a:off x="6955971" y="2313202"/>
            <a:ext cx="119743" cy="10885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A88E15A-F462-414E-846A-B541E0C6A024}"/>
              </a:ext>
            </a:extLst>
          </p:cNvPr>
          <p:cNvSpPr txBox="1"/>
          <p:nvPr/>
        </p:nvSpPr>
        <p:spPr>
          <a:xfrm>
            <a:off x="7075714" y="2229132"/>
            <a:ext cx="2057400" cy="276999"/>
          </a:xfrm>
          <a:prstGeom prst="rect">
            <a:avLst/>
          </a:prstGeom>
          <a:noFill/>
        </p:spPr>
        <p:txBody>
          <a:bodyPr wrap="square" rtlCol="0">
            <a:spAutoFit/>
          </a:bodyPr>
          <a:lstStyle/>
          <a:p>
            <a:r>
              <a:rPr lang="en-GB" sz="1200" dirty="0"/>
              <a:t>Study area</a:t>
            </a:r>
          </a:p>
        </p:txBody>
      </p:sp>
    </p:spTree>
    <p:extLst>
      <p:ext uri="{BB962C8B-B14F-4D97-AF65-F5344CB8AC3E}">
        <p14:creationId xmlns:p14="http://schemas.microsoft.com/office/powerpoint/2010/main" val="111605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C443D27-0DC2-4B7C-88FF-4D95272AD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002" y="842686"/>
            <a:ext cx="4183998" cy="3006370"/>
          </a:xfrm>
          <a:prstGeom prst="rect">
            <a:avLst/>
          </a:prstGeom>
        </p:spPr>
      </p:pic>
      <p:sp>
        <p:nvSpPr>
          <p:cNvPr id="2" name="Title 1">
            <a:extLst>
              <a:ext uri="{FF2B5EF4-FFF2-40B4-BE49-F238E27FC236}">
                <a16:creationId xmlns:a16="http://schemas.microsoft.com/office/drawing/2014/main" id="{7DC379D7-0877-4CD4-8634-2907F6FAA147}"/>
              </a:ext>
            </a:extLst>
          </p:cNvPr>
          <p:cNvSpPr>
            <a:spLocks noGrp="1"/>
          </p:cNvSpPr>
          <p:nvPr>
            <p:ph type="title"/>
          </p:nvPr>
        </p:nvSpPr>
        <p:spPr>
          <a:xfrm>
            <a:off x="838200" y="82098"/>
            <a:ext cx="10515600" cy="734331"/>
          </a:xfrm>
        </p:spPr>
        <p:txBody>
          <a:bodyPr/>
          <a:lstStyle/>
          <a:p>
            <a:pPr algn="ctr"/>
            <a:r>
              <a:rPr lang="en-GB" b="1" dirty="0"/>
              <a:t>Punjab, Pakistan (30-31N 73-74E) - Spring</a:t>
            </a:r>
          </a:p>
        </p:txBody>
      </p:sp>
      <p:pic>
        <p:nvPicPr>
          <p:cNvPr id="7" name="Picture 6">
            <a:extLst>
              <a:ext uri="{FF2B5EF4-FFF2-40B4-BE49-F238E27FC236}">
                <a16:creationId xmlns:a16="http://schemas.microsoft.com/office/drawing/2014/main" id="{B9F2D731-E5B7-469A-8B14-724E0CACAC10}"/>
              </a:ext>
            </a:extLst>
          </p:cNvPr>
          <p:cNvPicPr>
            <a:picLocks noChangeAspect="1"/>
          </p:cNvPicPr>
          <p:nvPr/>
        </p:nvPicPr>
        <p:blipFill rotWithShape="1">
          <a:blip r:embed="rId3">
            <a:extLst>
              <a:ext uri="{28A0092B-C50C-407E-A947-70E740481C1C}">
                <a14:useLocalDpi xmlns:a14="http://schemas.microsoft.com/office/drawing/2010/main" val="0"/>
              </a:ext>
            </a:extLst>
          </a:blip>
          <a:srcRect l="12308" t="15758" r="8614" b="42796"/>
          <a:stretch/>
        </p:blipFill>
        <p:spPr>
          <a:xfrm>
            <a:off x="-3080" y="816429"/>
            <a:ext cx="8144668" cy="6041571"/>
          </a:xfrm>
          <a:prstGeom prst="rect">
            <a:avLst/>
          </a:prstGeom>
        </p:spPr>
      </p:pic>
      <p:sp>
        <p:nvSpPr>
          <p:cNvPr id="14" name="Rectangle 13">
            <a:extLst>
              <a:ext uri="{FF2B5EF4-FFF2-40B4-BE49-F238E27FC236}">
                <a16:creationId xmlns:a16="http://schemas.microsoft.com/office/drawing/2014/main" id="{83BF5B17-C02B-4A4E-A731-2A22A6881753}"/>
              </a:ext>
            </a:extLst>
          </p:cNvPr>
          <p:cNvSpPr/>
          <p:nvPr/>
        </p:nvSpPr>
        <p:spPr>
          <a:xfrm>
            <a:off x="947057" y="289560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AA77F31-4D0A-41D3-88CE-C306F0DD5733}"/>
              </a:ext>
            </a:extLst>
          </p:cNvPr>
          <p:cNvSpPr/>
          <p:nvPr/>
        </p:nvSpPr>
        <p:spPr>
          <a:xfrm>
            <a:off x="1802493" y="310787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8320279-BBA4-4D6D-8037-2B602A625F90}"/>
              </a:ext>
            </a:extLst>
          </p:cNvPr>
          <p:cNvSpPr/>
          <p:nvPr/>
        </p:nvSpPr>
        <p:spPr>
          <a:xfrm>
            <a:off x="1393372" y="249282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F2516B8-9B9B-4C9C-9AA7-D33C4133ACDF}"/>
              </a:ext>
            </a:extLst>
          </p:cNvPr>
          <p:cNvSpPr/>
          <p:nvPr/>
        </p:nvSpPr>
        <p:spPr>
          <a:xfrm>
            <a:off x="2275114" y="436517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376F3C5-C585-4265-A480-68C60C579DF6}"/>
              </a:ext>
            </a:extLst>
          </p:cNvPr>
          <p:cNvSpPr/>
          <p:nvPr/>
        </p:nvSpPr>
        <p:spPr>
          <a:xfrm>
            <a:off x="2710542" y="285750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1FCF9E8-5879-4288-90E8-2B0F3AC2A58E}"/>
              </a:ext>
            </a:extLst>
          </p:cNvPr>
          <p:cNvSpPr/>
          <p:nvPr/>
        </p:nvSpPr>
        <p:spPr>
          <a:xfrm>
            <a:off x="3135086" y="322761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A77785F-B313-45DF-B505-6711D7763F24}"/>
              </a:ext>
            </a:extLst>
          </p:cNvPr>
          <p:cNvSpPr/>
          <p:nvPr/>
        </p:nvSpPr>
        <p:spPr>
          <a:xfrm>
            <a:off x="3570514" y="229688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0EC5FAE-82F4-4A9D-9D96-E6ECDC7C627C}"/>
              </a:ext>
            </a:extLst>
          </p:cNvPr>
          <p:cNvSpPr/>
          <p:nvPr/>
        </p:nvSpPr>
        <p:spPr>
          <a:xfrm>
            <a:off x="4001577" y="249282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3AECE81-5E45-4A44-8A03-D5D96561A139}"/>
              </a:ext>
            </a:extLst>
          </p:cNvPr>
          <p:cNvSpPr/>
          <p:nvPr/>
        </p:nvSpPr>
        <p:spPr>
          <a:xfrm>
            <a:off x="4474027" y="442504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ABBDF13-8103-40B7-83A1-F4EBB2AC5654}"/>
              </a:ext>
            </a:extLst>
          </p:cNvPr>
          <p:cNvSpPr/>
          <p:nvPr/>
        </p:nvSpPr>
        <p:spPr>
          <a:xfrm>
            <a:off x="4857013" y="245200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C5D6DB1-D683-4F96-B76A-01143DD287A7}"/>
              </a:ext>
            </a:extLst>
          </p:cNvPr>
          <p:cNvSpPr/>
          <p:nvPr/>
        </p:nvSpPr>
        <p:spPr>
          <a:xfrm>
            <a:off x="5290174" y="247105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4302A3E-6EE7-40EC-93AD-95942473AB39}"/>
              </a:ext>
            </a:extLst>
          </p:cNvPr>
          <p:cNvSpPr/>
          <p:nvPr/>
        </p:nvSpPr>
        <p:spPr>
          <a:xfrm>
            <a:off x="5747657" y="177709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E0D6B28-96E4-4AB7-9F69-2F74C10BA216}"/>
              </a:ext>
            </a:extLst>
          </p:cNvPr>
          <p:cNvSpPr/>
          <p:nvPr/>
        </p:nvSpPr>
        <p:spPr>
          <a:xfrm>
            <a:off x="6204857" y="275408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758DC33-BD77-49D4-8014-445291AFF2B7}"/>
              </a:ext>
            </a:extLst>
          </p:cNvPr>
          <p:cNvSpPr/>
          <p:nvPr/>
        </p:nvSpPr>
        <p:spPr>
          <a:xfrm>
            <a:off x="6592207" y="176486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tar: 4 Points 37">
            <a:extLst>
              <a:ext uri="{FF2B5EF4-FFF2-40B4-BE49-F238E27FC236}">
                <a16:creationId xmlns:a16="http://schemas.microsoft.com/office/drawing/2014/main" id="{9E945395-273E-4A6E-AC0B-2BB23B5BEE0B}"/>
              </a:ext>
            </a:extLst>
          </p:cNvPr>
          <p:cNvSpPr/>
          <p:nvPr/>
        </p:nvSpPr>
        <p:spPr>
          <a:xfrm>
            <a:off x="9406334" y="1713154"/>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C592D67B-20C3-4461-B6BD-0CB54AB034D7}"/>
              </a:ext>
            </a:extLst>
          </p:cNvPr>
          <p:cNvSpPr txBox="1"/>
          <p:nvPr/>
        </p:nvSpPr>
        <p:spPr>
          <a:xfrm>
            <a:off x="8262257" y="3962400"/>
            <a:ext cx="3352800" cy="369332"/>
          </a:xfrm>
          <a:prstGeom prst="rect">
            <a:avLst/>
          </a:prstGeom>
          <a:noFill/>
        </p:spPr>
        <p:txBody>
          <a:bodyPr wrap="square" rtlCol="0">
            <a:spAutoFit/>
          </a:bodyPr>
          <a:lstStyle/>
          <a:p>
            <a:r>
              <a:rPr lang="en-GB" dirty="0"/>
              <a:t>Legend</a:t>
            </a:r>
          </a:p>
        </p:txBody>
      </p:sp>
      <p:sp>
        <p:nvSpPr>
          <p:cNvPr id="42" name="Rectangle 41">
            <a:extLst>
              <a:ext uri="{FF2B5EF4-FFF2-40B4-BE49-F238E27FC236}">
                <a16:creationId xmlns:a16="http://schemas.microsoft.com/office/drawing/2014/main" id="{B3C633F6-ED7F-4EF6-8E8C-5FD94525CC50}"/>
              </a:ext>
            </a:extLst>
          </p:cNvPr>
          <p:cNvSpPr/>
          <p:nvPr/>
        </p:nvSpPr>
        <p:spPr>
          <a:xfrm>
            <a:off x="8422550" y="448491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2580D4D3-9A75-4D86-9468-D9B7464F944F}"/>
              </a:ext>
            </a:extLst>
          </p:cNvPr>
          <p:cNvSpPr/>
          <p:nvPr/>
        </p:nvSpPr>
        <p:spPr>
          <a:xfrm>
            <a:off x="8422550" y="4869698"/>
            <a:ext cx="141514" cy="1197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ABBDFB08-A73A-42F6-BFE7-4BE340E83D31}"/>
              </a:ext>
            </a:extLst>
          </p:cNvPr>
          <p:cNvSpPr txBox="1"/>
          <p:nvPr/>
        </p:nvSpPr>
        <p:spPr>
          <a:xfrm>
            <a:off x="8763211" y="4744903"/>
            <a:ext cx="1382486" cy="369332"/>
          </a:xfrm>
          <a:prstGeom prst="rect">
            <a:avLst/>
          </a:prstGeom>
          <a:noFill/>
        </p:spPr>
        <p:txBody>
          <a:bodyPr wrap="square" rtlCol="0">
            <a:spAutoFit/>
          </a:bodyPr>
          <a:lstStyle/>
          <a:p>
            <a:r>
              <a:rPr lang="en-GB" dirty="0"/>
              <a:t>IASI data</a:t>
            </a:r>
          </a:p>
        </p:txBody>
      </p:sp>
      <p:sp>
        <p:nvSpPr>
          <p:cNvPr id="44" name="TextBox 43">
            <a:extLst>
              <a:ext uri="{FF2B5EF4-FFF2-40B4-BE49-F238E27FC236}">
                <a16:creationId xmlns:a16="http://schemas.microsoft.com/office/drawing/2014/main" id="{2CA855DF-F688-4C0A-98D1-3296152BF496}"/>
              </a:ext>
            </a:extLst>
          </p:cNvPr>
          <p:cNvSpPr txBox="1"/>
          <p:nvPr/>
        </p:nvSpPr>
        <p:spPr>
          <a:xfrm>
            <a:off x="8744460" y="4331732"/>
            <a:ext cx="1164771" cy="369332"/>
          </a:xfrm>
          <a:prstGeom prst="rect">
            <a:avLst/>
          </a:prstGeom>
          <a:noFill/>
        </p:spPr>
        <p:txBody>
          <a:bodyPr wrap="square" rtlCol="0">
            <a:spAutoFit/>
          </a:bodyPr>
          <a:lstStyle/>
          <a:p>
            <a:r>
              <a:rPr lang="en-GB" dirty="0"/>
              <a:t>CrIS data</a:t>
            </a:r>
          </a:p>
        </p:txBody>
      </p:sp>
      <p:sp>
        <p:nvSpPr>
          <p:cNvPr id="45" name="TextBox 44">
            <a:extLst>
              <a:ext uri="{FF2B5EF4-FFF2-40B4-BE49-F238E27FC236}">
                <a16:creationId xmlns:a16="http://schemas.microsoft.com/office/drawing/2014/main" id="{26CC51D4-61FF-49BD-9915-C44C080DBF2E}"/>
              </a:ext>
            </a:extLst>
          </p:cNvPr>
          <p:cNvSpPr txBox="1"/>
          <p:nvPr/>
        </p:nvSpPr>
        <p:spPr>
          <a:xfrm>
            <a:off x="8318433" y="5114235"/>
            <a:ext cx="1625203" cy="369332"/>
          </a:xfrm>
          <a:prstGeom prst="rect">
            <a:avLst/>
          </a:prstGeom>
          <a:noFill/>
        </p:spPr>
        <p:txBody>
          <a:bodyPr wrap="square" rtlCol="0">
            <a:spAutoFit/>
          </a:bodyPr>
          <a:lstStyle/>
          <a:p>
            <a:r>
              <a:rPr lang="en-GB" dirty="0"/>
              <a:t>- - -  ERA5 TC </a:t>
            </a:r>
          </a:p>
        </p:txBody>
      </p:sp>
    </p:spTree>
    <p:extLst>
      <p:ext uri="{BB962C8B-B14F-4D97-AF65-F5344CB8AC3E}">
        <p14:creationId xmlns:p14="http://schemas.microsoft.com/office/powerpoint/2010/main" val="201590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nmark disputes 'highly unfair' air pollution limits on agriculture –  Euractiv">
            <a:extLst>
              <a:ext uri="{FF2B5EF4-FFF2-40B4-BE49-F238E27FC236}">
                <a16:creationId xmlns:a16="http://schemas.microsoft.com/office/drawing/2014/main" id="{3F2A239A-7C71-4C59-AD77-FFB1AE3F84F0}"/>
              </a:ext>
            </a:extLst>
          </p:cNvPr>
          <p:cNvPicPr>
            <a:picLocks noChangeAspect="1" noChangeArrowheads="1"/>
          </p:cNvPicPr>
          <p:nvPr/>
        </p:nvPicPr>
        <p:blipFill>
          <a:blip r:embed="rId2">
            <a:alphaModFix amt="44000"/>
            <a:extLst>
              <a:ext uri="{28A0092B-C50C-407E-A947-70E740481C1C}">
                <a14:useLocalDpi xmlns:a14="http://schemas.microsoft.com/office/drawing/2010/main" val="0"/>
              </a:ext>
            </a:extLst>
          </a:blip>
          <a:srcRect/>
          <a:stretch>
            <a:fillRect/>
          </a:stretch>
        </p:blipFill>
        <p:spPr bwMode="auto">
          <a:xfrm>
            <a:off x="-1" y="-26761"/>
            <a:ext cx="12192001" cy="6884761"/>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7B130F8-1016-42E1-9F9C-E3FBE3619579}"/>
              </a:ext>
            </a:extLst>
          </p:cNvPr>
          <p:cNvSpPr/>
          <p:nvPr/>
        </p:nvSpPr>
        <p:spPr>
          <a:xfrm>
            <a:off x="609600" y="1690688"/>
            <a:ext cx="11081658" cy="480218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E76B60A-9BB0-4ABF-AA3D-2329934BE41F}"/>
              </a:ext>
            </a:extLst>
          </p:cNvPr>
          <p:cNvSpPr>
            <a:spLocks noGrp="1"/>
          </p:cNvSpPr>
          <p:nvPr>
            <p:ph type="title"/>
          </p:nvPr>
        </p:nvSpPr>
        <p:spPr/>
        <p:txBody>
          <a:bodyPr>
            <a:normAutofit/>
          </a:bodyPr>
          <a:lstStyle/>
          <a:p>
            <a:pPr algn="ctr"/>
            <a:r>
              <a:rPr lang="en-GB" sz="5400" b="1" dirty="0"/>
              <a:t>Agriculture and Air Quality </a:t>
            </a:r>
          </a:p>
        </p:txBody>
      </p:sp>
      <p:sp>
        <p:nvSpPr>
          <p:cNvPr id="3" name="Content Placeholder 2">
            <a:extLst>
              <a:ext uri="{FF2B5EF4-FFF2-40B4-BE49-F238E27FC236}">
                <a16:creationId xmlns:a16="http://schemas.microsoft.com/office/drawing/2014/main" id="{F67D70FB-D1A1-4CC8-8449-A9C6E7493215}"/>
              </a:ext>
            </a:extLst>
          </p:cNvPr>
          <p:cNvSpPr>
            <a:spLocks noGrp="1"/>
          </p:cNvSpPr>
          <p:nvPr>
            <p:ph idx="1"/>
          </p:nvPr>
        </p:nvSpPr>
        <p:spPr>
          <a:xfrm>
            <a:off x="838200" y="1825624"/>
            <a:ext cx="10853058" cy="4802187"/>
          </a:xfrm>
        </p:spPr>
        <p:txBody>
          <a:bodyPr>
            <a:normAutofit lnSpcReduction="10000"/>
          </a:bodyPr>
          <a:lstStyle/>
          <a:p>
            <a:r>
              <a:rPr lang="en-GB" dirty="0">
                <a:solidFill>
                  <a:schemeClr val="bg1"/>
                </a:solidFill>
              </a:rPr>
              <a:t>The Threat: Big Agriculture and Ecological Collapse </a:t>
            </a:r>
          </a:p>
          <a:p>
            <a:pPr lvl="2">
              <a:buFont typeface="Wingdings" panose="05000000000000000000" pitchFamily="2" charset="2"/>
              <a:buChar char="§"/>
            </a:pPr>
            <a:r>
              <a:rPr lang="en-GB" dirty="0">
                <a:solidFill>
                  <a:schemeClr val="bg1"/>
                </a:solidFill>
              </a:rPr>
              <a:t>The agricultural sector emits NH</a:t>
            </a:r>
            <a:r>
              <a:rPr lang="en-GB" baseline="-25000" dirty="0">
                <a:solidFill>
                  <a:schemeClr val="bg1"/>
                </a:solidFill>
              </a:rPr>
              <a:t>3</a:t>
            </a:r>
            <a:r>
              <a:rPr lang="en-GB" dirty="0">
                <a:solidFill>
                  <a:schemeClr val="bg1"/>
                </a:solidFill>
              </a:rPr>
              <a:t> into the atmosphere that contributes to environmental degradation (soil, water, air) and respiratory diseases </a:t>
            </a:r>
          </a:p>
          <a:p>
            <a:pPr lvl="2">
              <a:buFont typeface="Wingdings" panose="05000000000000000000" pitchFamily="2" charset="2"/>
              <a:buChar char="§"/>
            </a:pPr>
            <a:r>
              <a:rPr lang="en-GB" dirty="0">
                <a:solidFill>
                  <a:schemeClr val="bg1"/>
                </a:solidFill>
              </a:rPr>
              <a:t>Largest NH</a:t>
            </a:r>
            <a:r>
              <a:rPr lang="en-GB" baseline="-25000" dirty="0">
                <a:solidFill>
                  <a:schemeClr val="bg1"/>
                </a:solidFill>
              </a:rPr>
              <a:t>3</a:t>
            </a:r>
            <a:r>
              <a:rPr lang="en-GB" dirty="0">
                <a:solidFill>
                  <a:schemeClr val="bg1"/>
                </a:solidFill>
              </a:rPr>
              <a:t> hotspots: agricultural areas in South and East Asia</a:t>
            </a:r>
          </a:p>
          <a:p>
            <a:pPr lvl="2">
              <a:buFont typeface="Wingdings" panose="05000000000000000000" pitchFamily="2" charset="2"/>
              <a:buChar char="§"/>
            </a:pPr>
            <a:r>
              <a:rPr lang="en-GB" dirty="0">
                <a:solidFill>
                  <a:schemeClr val="bg1"/>
                </a:solidFill>
              </a:rPr>
              <a:t>NH</a:t>
            </a:r>
            <a:r>
              <a:rPr lang="en-GB" baseline="-25000" dirty="0">
                <a:solidFill>
                  <a:schemeClr val="bg1"/>
                </a:solidFill>
              </a:rPr>
              <a:t>3</a:t>
            </a:r>
            <a:r>
              <a:rPr lang="en-GB" dirty="0">
                <a:solidFill>
                  <a:schemeClr val="bg1"/>
                </a:solidFill>
              </a:rPr>
              <a:t> concentrations are expected to rise with average global temperatures due to climate change </a:t>
            </a:r>
          </a:p>
          <a:p>
            <a:r>
              <a:rPr lang="en-GB" dirty="0">
                <a:solidFill>
                  <a:schemeClr val="bg1"/>
                </a:solidFill>
              </a:rPr>
              <a:t>The Challenge: Rapid Changes and Sparse Measurements </a:t>
            </a:r>
          </a:p>
          <a:p>
            <a:pPr lvl="2">
              <a:buFont typeface="Wingdings" panose="05000000000000000000" pitchFamily="2" charset="2"/>
              <a:buChar char="§"/>
            </a:pPr>
            <a:r>
              <a:rPr lang="en-GB" dirty="0">
                <a:solidFill>
                  <a:schemeClr val="bg1"/>
                </a:solidFill>
              </a:rPr>
              <a:t>NH</a:t>
            </a:r>
            <a:r>
              <a:rPr lang="en-GB" baseline="-25000" dirty="0">
                <a:solidFill>
                  <a:schemeClr val="bg1"/>
                </a:solidFill>
              </a:rPr>
              <a:t>3 </a:t>
            </a:r>
            <a:r>
              <a:rPr lang="en-GB" dirty="0">
                <a:solidFill>
                  <a:schemeClr val="bg1"/>
                </a:solidFill>
              </a:rPr>
              <a:t> is difficult to monitor due to its short atmospheric life-time (a few hours)</a:t>
            </a:r>
          </a:p>
          <a:p>
            <a:pPr lvl="2">
              <a:buFont typeface="Wingdings" panose="05000000000000000000" pitchFamily="2" charset="2"/>
              <a:buChar char="§"/>
            </a:pPr>
            <a:r>
              <a:rPr lang="en-GB" dirty="0">
                <a:solidFill>
                  <a:schemeClr val="bg1"/>
                </a:solidFill>
              </a:rPr>
              <a:t>Ground observations are sparse and not many countries have networks that monitor NH</a:t>
            </a:r>
            <a:r>
              <a:rPr lang="en-GB" baseline="-25000" dirty="0">
                <a:solidFill>
                  <a:schemeClr val="bg1"/>
                </a:solidFill>
              </a:rPr>
              <a:t>3</a:t>
            </a:r>
            <a:r>
              <a:rPr lang="en-GB" dirty="0">
                <a:solidFill>
                  <a:schemeClr val="bg1"/>
                </a:solidFill>
              </a:rPr>
              <a:t> (particularly over Asia, Africa and South America)</a:t>
            </a:r>
          </a:p>
          <a:p>
            <a:r>
              <a:rPr lang="en-GB" dirty="0">
                <a:solidFill>
                  <a:schemeClr val="bg1"/>
                </a:solidFill>
              </a:rPr>
              <a:t>The Solution: Combined Global Satellite Observations</a:t>
            </a:r>
          </a:p>
          <a:p>
            <a:pPr lvl="2">
              <a:buFont typeface="Wingdings" panose="05000000000000000000" pitchFamily="2" charset="2"/>
              <a:buChar char="§"/>
            </a:pPr>
            <a:r>
              <a:rPr lang="en-GB" dirty="0">
                <a:solidFill>
                  <a:schemeClr val="bg1"/>
                </a:solidFill>
              </a:rPr>
              <a:t>Combined satellite observations can give information on the evolution of NH</a:t>
            </a:r>
            <a:r>
              <a:rPr lang="en-GB" baseline="-25000" dirty="0">
                <a:solidFill>
                  <a:schemeClr val="bg1"/>
                </a:solidFill>
              </a:rPr>
              <a:t>3</a:t>
            </a:r>
            <a:r>
              <a:rPr lang="en-GB" dirty="0">
                <a:solidFill>
                  <a:schemeClr val="bg1"/>
                </a:solidFill>
              </a:rPr>
              <a:t> concentrations over large areas throughout a day where no ground observations are available </a:t>
            </a:r>
          </a:p>
          <a:p>
            <a:pPr lvl="2">
              <a:buFont typeface="Wingdings" panose="05000000000000000000" pitchFamily="2" charset="2"/>
              <a:buChar char="§"/>
            </a:pPr>
            <a:endParaRPr lang="en-GB" dirty="0">
              <a:solidFill>
                <a:schemeClr val="bg1"/>
              </a:solidFill>
            </a:endParaRPr>
          </a:p>
        </p:txBody>
      </p:sp>
    </p:spTree>
    <p:extLst>
      <p:ext uri="{BB962C8B-B14F-4D97-AF65-F5344CB8AC3E}">
        <p14:creationId xmlns:p14="http://schemas.microsoft.com/office/powerpoint/2010/main" val="1819641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7DFF-27A2-4FDC-B95A-50939C1FAFD6}"/>
              </a:ext>
            </a:extLst>
          </p:cNvPr>
          <p:cNvSpPr>
            <a:spLocks noGrp="1"/>
          </p:cNvSpPr>
          <p:nvPr>
            <p:ph type="title"/>
          </p:nvPr>
        </p:nvSpPr>
        <p:spPr>
          <a:xfrm>
            <a:off x="838200" y="158293"/>
            <a:ext cx="10515600" cy="723446"/>
          </a:xfrm>
        </p:spPr>
        <p:txBody>
          <a:bodyPr/>
          <a:lstStyle/>
          <a:p>
            <a:pPr algn="ctr"/>
            <a:r>
              <a:rPr lang="en-GB" b="1" dirty="0"/>
              <a:t>Haryana, India (29-30N 76-77E) - Spring</a:t>
            </a:r>
          </a:p>
        </p:txBody>
      </p:sp>
      <p:pic>
        <p:nvPicPr>
          <p:cNvPr id="5" name="Picture 4">
            <a:extLst>
              <a:ext uri="{FF2B5EF4-FFF2-40B4-BE49-F238E27FC236}">
                <a16:creationId xmlns:a16="http://schemas.microsoft.com/office/drawing/2014/main" id="{96A5C4B4-ACEC-48C6-BF0A-9A87BAB5750B}"/>
              </a:ext>
            </a:extLst>
          </p:cNvPr>
          <p:cNvPicPr>
            <a:picLocks noChangeAspect="1"/>
          </p:cNvPicPr>
          <p:nvPr/>
        </p:nvPicPr>
        <p:blipFill rotWithShape="1">
          <a:blip r:embed="rId2">
            <a:extLst>
              <a:ext uri="{28A0092B-C50C-407E-A947-70E740481C1C}">
                <a14:useLocalDpi xmlns:a14="http://schemas.microsoft.com/office/drawing/2010/main" val="0"/>
              </a:ext>
            </a:extLst>
          </a:blip>
          <a:srcRect l="13382" t="14921" r="8664" b="43174"/>
          <a:stretch/>
        </p:blipFill>
        <p:spPr>
          <a:xfrm>
            <a:off x="65315" y="762000"/>
            <a:ext cx="7881257" cy="5996117"/>
          </a:xfrm>
          <a:prstGeom prst="rect">
            <a:avLst/>
          </a:prstGeom>
        </p:spPr>
      </p:pic>
      <p:pic>
        <p:nvPicPr>
          <p:cNvPr id="6" name="Picture 5">
            <a:extLst>
              <a:ext uri="{FF2B5EF4-FFF2-40B4-BE49-F238E27FC236}">
                <a16:creationId xmlns:a16="http://schemas.microsoft.com/office/drawing/2014/main" id="{B68AA9F2-2F6C-4BE7-BCC0-38ACB7EFD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881739"/>
            <a:ext cx="4183998" cy="3006370"/>
          </a:xfrm>
          <a:prstGeom prst="rect">
            <a:avLst/>
          </a:prstGeom>
        </p:spPr>
      </p:pic>
      <p:sp>
        <p:nvSpPr>
          <p:cNvPr id="7" name="Star: 4 Points 6">
            <a:extLst>
              <a:ext uri="{FF2B5EF4-FFF2-40B4-BE49-F238E27FC236}">
                <a16:creationId xmlns:a16="http://schemas.microsoft.com/office/drawing/2014/main" id="{5E5194EB-F801-48B8-8F4E-8D87DF453CC9}"/>
              </a:ext>
            </a:extLst>
          </p:cNvPr>
          <p:cNvSpPr/>
          <p:nvPr/>
        </p:nvSpPr>
        <p:spPr>
          <a:xfrm>
            <a:off x="9575925" y="1822011"/>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F6B2398-AC44-4D96-A1CA-160F817EC692}"/>
              </a:ext>
            </a:extLst>
          </p:cNvPr>
          <p:cNvSpPr/>
          <p:nvPr/>
        </p:nvSpPr>
        <p:spPr>
          <a:xfrm>
            <a:off x="933179" y="294292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71CAD31-123B-407D-8855-C69CEE6950EA}"/>
              </a:ext>
            </a:extLst>
          </p:cNvPr>
          <p:cNvSpPr/>
          <p:nvPr/>
        </p:nvSpPr>
        <p:spPr>
          <a:xfrm>
            <a:off x="1314179" y="246395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114B7CD-2D35-4E41-87E4-C50B71DE504A}"/>
              </a:ext>
            </a:extLst>
          </p:cNvPr>
          <p:cNvSpPr/>
          <p:nvPr/>
        </p:nvSpPr>
        <p:spPr>
          <a:xfrm>
            <a:off x="1747855" y="294292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E58678E-7638-44D1-A91D-39D2B0C6A254}"/>
              </a:ext>
            </a:extLst>
          </p:cNvPr>
          <p:cNvSpPr/>
          <p:nvPr/>
        </p:nvSpPr>
        <p:spPr>
          <a:xfrm>
            <a:off x="2185036" y="209384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F803914-875A-4952-B242-414BA5ADCE9C}"/>
              </a:ext>
            </a:extLst>
          </p:cNvPr>
          <p:cNvSpPr/>
          <p:nvPr/>
        </p:nvSpPr>
        <p:spPr>
          <a:xfrm>
            <a:off x="2598693" y="274698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AB00A7E-5324-4573-B534-230872113EBD}"/>
              </a:ext>
            </a:extLst>
          </p:cNvPr>
          <p:cNvSpPr/>
          <p:nvPr/>
        </p:nvSpPr>
        <p:spPr>
          <a:xfrm>
            <a:off x="3017793" y="246395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13B17D2-9331-4BE7-A457-04BD7B34246C}"/>
              </a:ext>
            </a:extLst>
          </p:cNvPr>
          <p:cNvSpPr/>
          <p:nvPr/>
        </p:nvSpPr>
        <p:spPr>
          <a:xfrm>
            <a:off x="3473241" y="286128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D56BF85-11FB-46F2-A0D6-99615E608F5E}"/>
              </a:ext>
            </a:extLst>
          </p:cNvPr>
          <p:cNvSpPr/>
          <p:nvPr/>
        </p:nvSpPr>
        <p:spPr>
          <a:xfrm>
            <a:off x="3891991" y="287216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BD05F54-03AF-4855-8712-3E6407D50CD3}"/>
              </a:ext>
            </a:extLst>
          </p:cNvPr>
          <p:cNvSpPr/>
          <p:nvPr/>
        </p:nvSpPr>
        <p:spPr>
          <a:xfrm>
            <a:off x="4341105" y="298102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76BC76E-BB05-45F3-A0EE-B9EC61E66A92}"/>
              </a:ext>
            </a:extLst>
          </p:cNvPr>
          <p:cNvSpPr/>
          <p:nvPr/>
        </p:nvSpPr>
        <p:spPr>
          <a:xfrm>
            <a:off x="4750563" y="283951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CC5CCD2-6F50-41B3-8E7C-3723A36AC7C1}"/>
              </a:ext>
            </a:extLst>
          </p:cNvPr>
          <p:cNvSpPr/>
          <p:nvPr/>
        </p:nvSpPr>
        <p:spPr>
          <a:xfrm>
            <a:off x="5176855" y="277419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597910E-9C11-4A06-8D6D-D68DCE731878}"/>
              </a:ext>
            </a:extLst>
          </p:cNvPr>
          <p:cNvSpPr/>
          <p:nvPr/>
        </p:nvSpPr>
        <p:spPr>
          <a:xfrm>
            <a:off x="5618427" y="285584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68FC5EE-2ACF-48E3-B08F-608993F82A5A}"/>
              </a:ext>
            </a:extLst>
          </p:cNvPr>
          <p:cNvSpPr/>
          <p:nvPr/>
        </p:nvSpPr>
        <p:spPr>
          <a:xfrm>
            <a:off x="6027885" y="277419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1ECFB6-55E2-4FE9-A733-66C612487452}"/>
              </a:ext>
            </a:extLst>
          </p:cNvPr>
          <p:cNvSpPr/>
          <p:nvPr/>
        </p:nvSpPr>
        <p:spPr>
          <a:xfrm>
            <a:off x="6462421" y="255104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F7C16E6-089E-4FD9-AC38-FAA6EACF6FE3}"/>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1771827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4915-4431-4811-B8F5-4138D6EC5498}"/>
              </a:ext>
            </a:extLst>
          </p:cNvPr>
          <p:cNvSpPr>
            <a:spLocks noGrp="1"/>
          </p:cNvSpPr>
          <p:nvPr>
            <p:ph type="title"/>
          </p:nvPr>
        </p:nvSpPr>
        <p:spPr>
          <a:xfrm>
            <a:off x="838200" y="106430"/>
            <a:ext cx="10515600" cy="777875"/>
          </a:xfrm>
        </p:spPr>
        <p:txBody>
          <a:bodyPr/>
          <a:lstStyle/>
          <a:p>
            <a:pPr algn="ctr"/>
            <a:r>
              <a:rPr lang="en-GB" b="1" dirty="0"/>
              <a:t>Uttar Pradesh, India (26-27N 81-82E) - Spring</a:t>
            </a:r>
          </a:p>
        </p:txBody>
      </p:sp>
      <p:pic>
        <p:nvPicPr>
          <p:cNvPr id="5" name="Picture 4">
            <a:extLst>
              <a:ext uri="{FF2B5EF4-FFF2-40B4-BE49-F238E27FC236}">
                <a16:creationId xmlns:a16="http://schemas.microsoft.com/office/drawing/2014/main" id="{C147A0A2-F67F-44B6-8269-8DBFA740F639}"/>
              </a:ext>
            </a:extLst>
          </p:cNvPr>
          <p:cNvPicPr>
            <a:picLocks noChangeAspect="1"/>
          </p:cNvPicPr>
          <p:nvPr/>
        </p:nvPicPr>
        <p:blipFill rotWithShape="1">
          <a:blip r:embed="rId2">
            <a:extLst>
              <a:ext uri="{28A0092B-C50C-407E-A947-70E740481C1C}">
                <a14:useLocalDpi xmlns:a14="http://schemas.microsoft.com/office/drawing/2010/main" val="0"/>
              </a:ext>
            </a:extLst>
          </a:blip>
          <a:srcRect l="13607" t="16191" r="8889" b="43016"/>
          <a:stretch/>
        </p:blipFill>
        <p:spPr>
          <a:xfrm>
            <a:off x="108857" y="881739"/>
            <a:ext cx="7879737" cy="5869831"/>
          </a:xfrm>
          <a:prstGeom prst="rect">
            <a:avLst/>
          </a:prstGeom>
        </p:spPr>
      </p:pic>
      <p:pic>
        <p:nvPicPr>
          <p:cNvPr id="7" name="Picture 6">
            <a:extLst>
              <a:ext uri="{FF2B5EF4-FFF2-40B4-BE49-F238E27FC236}">
                <a16:creationId xmlns:a16="http://schemas.microsoft.com/office/drawing/2014/main" id="{2F8969D0-5E65-44A7-B84B-EBA32934E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881739"/>
            <a:ext cx="4183998" cy="3006370"/>
          </a:xfrm>
          <a:prstGeom prst="rect">
            <a:avLst/>
          </a:prstGeom>
        </p:spPr>
      </p:pic>
      <p:sp>
        <p:nvSpPr>
          <p:cNvPr id="8" name="Star: 4 Points 7">
            <a:extLst>
              <a:ext uri="{FF2B5EF4-FFF2-40B4-BE49-F238E27FC236}">
                <a16:creationId xmlns:a16="http://schemas.microsoft.com/office/drawing/2014/main" id="{4087B44F-EE15-4646-A525-6C5DF1A9F0FC}"/>
              </a:ext>
            </a:extLst>
          </p:cNvPr>
          <p:cNvSpPr/>
          <p:nvPr/>
        </p:nvSpPr>
        <p:spPr>
          <a:xfrm>
            <a:off x="9967809" y="1982074"/>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BB6C45E-A01E-4145-AE24-68B440300519}"/>
              </a:ext>
            </a:extLst>
          </p:cNvPr>
          <p:cNvSpPr/>
          <p:nvPr/>
        </p:nvSpPr>
        <p:spPr>
          <a:xfrm>
            <a:off x="933179" y="405326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695C95-D29F-4291-B7F5-74871250747F}"/>
              </a:ext>
            </a:extLst>
          </p:cNvPr>
          <p:cNvSpPr/>
          <p:nvPr/>
        </p:nvSpPr>
        <p:spPr>
          <a:xfrm>
            <a:off x="1346836" y="325482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9ED2F54-ED61-421C-840E-C3CB162264BE}"/>
              </a:ext>
            </a:extLst>
          </p:cNvPr>
          <p:cNvSpPr/>
          <p:nvPr/>
        </p:nvSpPr>
        <p:spPr>
          <a:xfrm>
            <a:off x="1782265" y="296469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DC145F7-B01F-4100-8BD9-BD15DE725D58}"/>
              </a:ext>
            </a:extLst>
          </p:cNvPr>
          <p:cNvSpPr/>
          <p:nvPr/>
        </p:nvSpPr>
        <p:spPr>
          <a:xfrm>
            <a:off x="2206807" y="194982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9952109-5811-4618-9514-8A7087857AAD}"/>
              </a:ext>
            </a:extLst>
          </p:cNvPr>
          <p:cNvSpPr/>
          <p:nvPr/>
        </p:nvSpPr>
        <p:spPr>
          <a:xfrm>
            <a:off x="2609579" y="308444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8EFF9CE-E940-4E41-BBD9-718EEF65D0F1}"/>
              </a:ext>
            </a:extLst>
          </p:cNvPr>
          <p:cNvSpPr/>
          <p:nvPr/>
        </p:nvSpPr>
        <p:spPr>
          <a:xfrm>
            <a:off x="3066779" y="260547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50EA976-129C-44E6-8FB3-EC640FAFBCFE}"/>
              </a:ext>
            </a:extLst>
          </p:cNvPr>
          <p:cNvSpPr/>
          <p:nvPr/>
        </p:nvSpPr>
        <p:spPr>
          <a:xfrm>
            <a:off x="3488581" y="321507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50B1D28-DA1D-437F-B568-E7585E074B4C}"/>
              </a:ext>
            </a:extLst>
          </p:cNvPr>
          <p:cNvSpPr/>
          <p:nvPr/>
        </p:nvSpPr>
        <p:spPr>
          <a:xfrm>
            <a:off x="3935186" y="251294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35555A9-0AEA-4AA3-8528-52494E8B9250}"/>
              </a:ext>
            </a:extLst>
          </p:cNvPr>
          <p:cNvSpPr/>
          <p:nvPr/>
        </p:nvSpPr>
        <p:spPr>
          <a:xfrm>
            <a:off x="4362939" y="296469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50D5077-4FD7-413D-BDC9-9862493BBAAB}"/>
              </a:ext>
            </a:extLst>
          </p:cNvPr>
          <p:cNvSpPr/>
          <p:nvPr/>
        </p:nvSpPr>
        <p:spPr>
          <a:xfrm>
            <a:off x="4787458" y="222836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6068161-D74F-4E54-BC6A-BC442ACF042D}"/>
              </a:ext>
            </a:extLst>
          </p:cNvPr>
          <p:cNvSpPr/>
          <p:nvPr/>
        </p:nvSpPr>
        <p:spPr>
          <a:xfrm>
            <a:off x="5231055" y="321507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B5002EA-97BC-4D84-A740-7564DB67FB87}"/>
              </a:ext>
            </a:extLst>
          </p:cNvPr>
          <p:cNvSpPr/>
          <p:nvPr/>
        </p:nvSpPr>
        <p:spPr>
          <a:xfrm>
            <a:off x="5662388" y="264356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5A71FBD-6059-4060-AD5A-6272243785B7}"/>
              </a:ext>
            </a:extLst>
          </p:cNvPr>
          <p:cNvSpPr/>
          <p:nvPr/>
        </p:nvSpPr>
        <p:spPr>
          <a:xfrm>
            <a:off x="6096000" y="333481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93E0756-0EDB-4B18-ABC0-7EE7FBDA902C}"/>
              </a:ext>
            </a:extLst>
          </p:cNvPr>
          <p:cNvSpPr/>
          <p:nvPr/>
        </p:nvSpPr>
        <p:spPr>
          <a:xfrm>
            <a:off x="6512614" y="240891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BFC13826-67AB-4666-91B1-A419A1FD2DEB}"/>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3881360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E661-C98C-46BE-BD0E-4CA120AAE1B9}"/>
              </a:ext>
            </a:extLst>
          </p:cNvPr>
          <p:cNvSpPr>
            <a:spLocks noGrp="1"/>
          </p:cNvSpPr>
          <p:nvPr>
            <p:ph type="title"/>
          </p:nvPr>
        </p:nvSpPr>
        <p:spPr>
          <a:xfrm>
            <a:off x="838200" y="114749"/>
            <a:ext cx="10515600" cy="766993"/>
          </a:xfrm>
        </p:spPr>
        <p:txBody>
          <a:bodyPr>
            <a:normAutofit/>
          </a:bodyPr>
          <a:lstStyle/>
          <a:p>
            <a:pPr algn="ctr"/>
            <a:r>
              <a:rPr lang="en-GB" b="1" dirty="0"/>
              <a:t>Punjab, Pakistan (30-31N 73-74E) - Autumn</a:t>
            </a:r>
          </a:p>
        </p:txBody>
      </p:sp>
      <p:pic>
        <p:nvPicPr>
          <p:cNvPr id="4" name="Picture 3">
            <a:extLst>
              <a:ext uri="{FF2B5EF4-FFF2-40B4-BE49-F238E27FC236}">
                <a16:creationId xmlns:a16="http://schemas.microsoft.com/office/drawing/2014/main" id="{671C8691-D374-4917-AF10-41751F81C79A}"/>
              </a:ext>
            </a:extLst>
          </p:cNvPr>
          <p:cNvPicPr>
            <a:picLocks noChangeAspect="1"/>
          </p:cNvPicPr>
          <p:nvPr/>
        </p:nvPicPr>
        <p:blipFill rotWithShape="1">
          <a:blip r:embed="rId2">
            <a:extLst>
              <a:ext uri="{28A0092B-C50C-407E-A947-70E740481C1C}">
                <a14:useLocalDpi xmlns:a14="http://schemas.microsoft.com/office/drawing/2010/main" val="0"/>
              </a:ext>
            </a:extLst>
          </a:blip>
          <a:srcRect l="13382" t="15935" r="7541" b="43384"/>
          <a:stretch/>
        </p:blipFill>
        <p:spPr>
          <a:xfrm>
            <a:off x="87086" y="772882"/>
            <a:ext cx="8199959" cy="5970368"/>
          </a:xfrm>
          <a:prstGeom prst="rect">
            <a:avLst/>
          </a:prstGeom>
        </p:spPr>
      </p:pic>
      <p:pic>
        <p:nvPicPr>
          <p:cNvPr id="5" name="Picture 4">
            <a:extLst>
              <a:ext uri="{FF2B5EF4-FFF2-40B4-BE49-F238E27FC236}">
                <a16:creationId xmlns:a16="http://schemas.microsoft.com/office/drawing/2014/main" id="{50EB7A59-E6AE-4E93-80D3-E8779C288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6788" y="805540"/>
            <a:ext cx="4175212" cy="3035461"/>
          </a:xfrm>
          <a:prstGeom prst="rect">
            <a:avLst/>
          </a:prstGeom>
        </p:spPr>
      </p:pic>
      <p:sp>
        <p:nvSpPr>
          <p:cNvPr id="7" name="Star: 4 Points 6">
            <a:extLst>
              <a:ext uri="{FF2B5EF4-FFF2-40B4-BE49-F238E27FC236}">
                <a16:creationId xmlns:a16="http://schemas.microsoft.com/office/drawing/2014/main" id="{F00BCA00-5E7F-4D73-8B7D-82FC7B6BCC6A}"/>
              </a:ext>
            </a:extLst>
          </p:cNvPr>
          <p:cNvSpPr/>
          <p:nvPr/>
        </p:nvSpPr>
        <p:spPr>
          <a:xfrm>
            <a:off x="9406334" y="1713154"/>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790BAF1-A21C-439B-9F49-B9CF10E2ECE0}"/>
              </a:ext>
            </a:extLst>
          </p:cNvPr>
          <p:cNvSpPr/>
          <p:nvPr/>
        </p:nvSpPr>
        <p:spPr>
          <a:xfrm>
            <a:off x="957944" y="248194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B4562AF-CC10-44E1-9E1E-E6545B2C84E6}"/>
              </a:ext>
            </a:extLst>
          </p:cNvPr>
          <p:cNvSpPr/>
          <p:nvPr/>
        </p:nvSpPr>
        <p:spPr>
          <a:xfrm>
            <a:off x="1368878" y="280141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1FD7E8F-7D21-4D9A-8191-39FE76A1FE57}"/>
              </a:ext>
            </a:extLst>
          </p:cNvPr>
          <p:cNvSpPr/>
          <p:nvPr/>
        </p:nvSpPr>
        <p:spPr>
          <a:xfrm>
            <a:off x="1828802" y="237308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B3A79D3-0B80-4458-8A59-F78E40C1FA18}"/>
              </a:ext>
            </a:extLst>
          </p:cNvPr>
          <p:cNvSpPr/>
          <p:nvPr/>
        </p:nvSpPr>
        <p:spPr>
          <a:xfrm>
            <a:off x="2275114" y="287217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7657CA1-FF2C-439E-A461-100DD90ED8BF}"/>
              </a:ext>
            </a:extLst>
          </p:cNvPr>
          <p:cNvSpPr/>
          <p:nvPr/>
        </p:nvSpPr>
        <p:spPr>
          <a:xfrm>
            <a:off x="2699660" y="224245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846DDAE-F9D8-4E50-8ADF-722445941D4D}"/>
              </a:ext>
            </a:extLst>
          </p:cNvPr>
          <p:cNvSpPr/>
          <p:nvPr/>
        </p:nvSpPr>
        <p:spPr>
          <a:xfrm>
            <a:off x="3118757" y="280141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23AE6A-F911-4E3D-A708-55B37A95577B}"/>
              </a:ext>
            </a:extLst>
          </p:cNvPr>
          <p:cNvSpPr/>
          <p:nvPr/>
        </p:nvSpPr>
        <p:spPr>
          <a:xfrm>
            <a:off x="3570518" y="217087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4D82998-D7EB-4687-A290-FDC4758795B3}"/>
              </a:ext>
            </a:extLst>
          </p:cNvPr>
          <p:cNvSpPr/>
          <p:nvPr/>
        </p:nvSpPr>
        <p:spPr>
          <a:xfrm>
            <a:off x="4030190" y="232327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EE5A8DD-7EAE-4999-BBC7-45E14BA099D2}"/>
              </a:ext>
            </a:extLst>
          </p:cNvPr>
          <p:cNvSpPr/>
          <p:nvPr/>
        </p:nvSpPr>
        <p:spPr>
          <a:xfrm>
            <a:off x="4427495" y="254431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B117A2B-0FA5-43A6-A706-7D4FF446F65F}"/>
              </a:ext>
            </a:extLst>
          </p:cNvPr>
          <p:cNvSpPr/>
          <p:nvPr/>
        </p:nvSpPr>
        <p:spPr>
          <a:xfrm>
            <a:off x="4879276" y="244301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9BB54B9-628E-4CA7-956C-F5A63DED7777}"/>
              </a:ext>
            </a:extLst>
          </p:cNvPr>
          <p:cNvSpPr/>
          <p:nvPr/>
        </p:nvSpPr>
        <p:spPr>
          <a:xfrm>
            <a:off x="5323120" y="233415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B1CD07F-A2A0-42FF-A37A-DD084199F859}"/>
              </a:ext>
            </a:extLst>
          </p:cNvPr>
          <p:cNvSpPr/>
          <p:nvPr/>
        </p:nvSpPr>
        <p:spPr>
          <a:xfrm>
            <a:off x="5782764" y="277419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D5DD6B0-A4B1-4AC2-88CF-77298F6EA7D8}"/>
              </a:ext>
            </a:extLst>
          </p:cNvPr>
          <p:cNvSpPr/>
          <p:nvPr/>
        </p:nvSpPr>
        <p:spPr>
          <a:xfrm>
            <a:off x="6204315" y="254181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1A7272-E161-4DCF-82B4-68D758E6087A}"/>
              </a:ext>
            </a:extLst>
          </p:cNvPr>
          <p:cNvSpPr/>
          <p:nvPr/>
        </p:nvSpPr>
        <p:spPr>
          <a:xfrm>
            <a:off x="6637293" y="270344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664E48E2-26DB-4A7B-9792-A6E72094480F}"/>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196718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58035-86DE-4F84-9A96-2C66733FCFFD}"/>
              </a:ext>
            </a:extLst>
          </p:cNvPr>
          <p:cNvSpPr>
            <a:spLocks noGrp="1"/>
          </p:cNvSpPr>
          <p:nvPr>
            <p:ph type="title"/>
          </p:nvPr>
        </p:nvSpPr>
        <p:spPr>
          <a:xfrm>
            <a:off x="838200" y="169184"/>
            <a:ext cx="10515600" cy="810532"/>
          </a:xfrm>
        </p:spPr>
        <p:txBody>
          <a:bodyPr/>
          <a:lstStyle/>
          <a:p>
            <a:pPr algn="ctr"/>
            <a:r>
              <a:rPr lang="en-GB" b="1" dirty="0"/>
              <a:t>Haryana, India (29-30N 76-77E) - Autumn</a:t>
            </a:r>
          </a:p>
        </p:txBody>
      </p:sp>
      <p:pic>
        <p:nvPicPr>
          <p:cNvPr id="5" name="Picture 4">
            <a:extLst>
              <a:ext uri="{FF2B5EF4-FFF2-40B4-BE49-F238E27FC236}">
                <a16:creationId xmlns:a16="http://schemas.microsoft.com/office/drawing/2014/main" id="{97C26725-C31A-4206-B2C1-A694E28D04D2}"/>
              </a:ext>
            </a:extLst>
          </p:cNvPr>
          <p:cNvPicPr>
            <a:picLocks noChangeAspect="1"/>
          </p:cNvPicPr>
          <p:nvPr/>
        </p:nvPicPr>
        <p:blipFill rotWithShape="1">
          <a:blip r:embed="rId2">
            <a:extLst>
              <a:ext uri="{28A0092B-C50C-407E-A947-70E740481C1C}">
                <a14:useLocalDpi xmlns:a14="http://schemas.microsoft.com/office/drawing/2010/main" val="0"/>
              </a:ext>
            </a:extLst>
          </a:blip>
          <a:srcRect l="13382" t="15873" r="8664" b="42698"/>
          <a:stretch/>
        </p:blipFill>
        <p:spPr>
          <a:xfrm>
            <a:off x="91988" y="903513"/>
            <a:ext cx="7924800" cy="5960733"/>
          </a:xfrm>
          <a:prstGeom prst="rect">
            <a:avLst/>
          </a:prstGeom>
        </p:spPr>
      </p:pic>
      <p:pic>
        <p:nvPicPr>
          <p:cNvPr id="6" name="Picture 5">
            <a:extLst>
              <a:ext uri="{FF2B5EF4-FFF2-40B4-BE49-F238E27FC236}">
                <a16:creationId xmlns:a16="http://schemas.microsoft.com/office/drawing/2014/main" id="{C00E066C-3255-44CF-BC40-A0F403796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881741"/>
            <a:ext cx="4175212" cy="3035461"/>
          </a:xfrm>
          <a:prstGeom prst="rect">
            <a:avLst/>
          </a:prstGeom>
        </p:spPr>
      </p:pic>
      <p:sp>
        <p:nvSpPr>
          <p:cNvPr id="7" name="Star: 4 Points 6">
            <a:extLst>
              <a:ext uri="{FF2B5EF4-FFF2-40B4-BE49-F238E27FC236}">
                <a16:creationId xmlns:a16="http://schemas.microsoft.com/office/drawing/2014/main" id="{14112904-FA7F-452E-9F21-A9BB91B9AEEA}"/>
              </a:ext>
            </a:extLst>
          </p:cNvPr>
          <p:cNvSpPr/>
          <p:nvPr/>
        </p:nvSpPr>
        <p:spPr>
          <a:xfrm>
            <a:off x="9575925" y="1822011"/>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A624CB-9155-44A9-9CBF-6565AA72773E}"/>
              </a:ext>
            </a:extLst>
          </p:cNvPr>
          <p:cNvSpPr/>
          <p:nvPr/>
        </p:nvSpPr>
        <p:spPr>
          <a:xfrm>
            <a:off x="944064" y="261635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AF78287-E9C1-4FED-AF51-78E572F357FC}"/>
              </a:ext>
            </a:extLst>
          </p:cNvPr>
          <p:cNvSpPr/>
          <p:nvPr/>
        </p:nvSpPr>
        <p:spPr>
          <a:xfrm>
            <a:off x="1346836" y="255648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995B67D-55BD-470C-9637-8BEFBC37832E}"/>
              </a:ext>
            </a:extLst>
          </p:cNvPr>
          <p:cNvSpPr/>
          <p:nvPr/>
        </p:nvSpPr>
        <p:spPr>
          <a:xfrm>
            <a:off x="1793150" y="233959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9CDB134-C2F0-4F4F-BDB6-1FAEE9DF897F}"/>
              </a:ext>
            </a:extLst>
          </p:cNvPr>
          <p:cNvSpPr/>
          <p:nvPr/>
        </p:nvSpPr>
        <p:spPr>
          <a:xfrm>
            <a:off x="2197161" y="261635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FF81C7F-9E83-464A-A62A-4B925C9DEF89}"/>
              </a:ext>
            </a:extLst>
          </p:cNvPr>
          <p:cNvSpPr/>
          <p:nvPr/>
        </p:nvSpPr>
        <p:spPr>
          <a:xfrm>
            <a:off x="2614202" y="389543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CF2FE56-B1CC-493E-9FAE-B47C234290F1}"/>
              </a:ext>
            </a:extLst>
          </p:cNvPr>
          <p:cNvSpPr/>
          <p:nvPr/>
        </p:nvSpPr>
        <p:spPr>
          <a:xfrm>
            <a:off x="3063088" y="255648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89143EA-4E59-4FB5-BFC5-2B9CD032DE4F}"/>
              </a:ext>
            </a:extLst>
          </p:cNvPr>
          <p:cNvSpPr/>
          <p:nvPr/>
        </p:nvSpPr>
        <p:spPr>
          <a:xfrm>
            <a:off x="3521527" y="230694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53BF358-0717-41C2-A3D0-8D78728937B9}"/>
              </a:ext>
            </a:extLst>
          </p:cNvPr>
          <p:cNvSpPr/>
          <p:nvPr/>
        </p:nvSpPr>
        <p:spPr>
          <a:xfrm>
            <a:off x="3947283" y="324394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8FE9C70-A666-4174-8E98-8862B3809F83}"/>
              </a:ext>
            </a:extLst>
          </p:cNvPr>
          <p:cNvSpPr/>
          <p:nvPr/>
        </p:nvSpPr>
        <p:spPr>
          <a:xfrm>
            <a:off x="4363675" y="261635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5FA43BB-24F0-4087-ADE3-59E6039C03C9}"/>
              </a:ext>
            </a:extLst>
          </p:cNvPr>
          <p:cNvSpPr/>
          <p:nvPr/>
        </p:nvSpPr>
        <p:spPr>
          <a:xfrm>
            <a:off x="4802351" y="264356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7B4E102-9D48-4AE8-8C70-38F5C3C787B3}"/>
              </a:ext>
            </a:extLst>
          </p:cNvPr>
          <p:cNvSpPr/>
          <p:nvPr/>
        </p:nvSpPr>
        <p:spPr>
          <a:xfrm>
            <a:off x="5229602" y="267078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D4F222-79EC-493E-B04D-A9CDB1F3EC61}"/>
              </a:ext>
            </a:extLst>
          </p:cNvPr>
          <p:cNvSpPr/>
          <p:nvPr/>
        </p:nvSpPr>
        <p:spPr>
          <a:xfrm>
            <a:off x="5652676" y="275786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50D2888-6D20-4D76-AECC-C8C1796ED21B}"/>
              </a:ext>
            </a:extLst>
          </p:cNvPr>
          <p:cNvSpPr/>
          <p:nvPr/>
        </p:nvSpPr>
        <p:spPr>
          <a:xfrm>
            <a:off x="6073481" y="274698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6006AFF-8E24-4FE6-B0EF-5F8EDC193876}"/>
              </a:ext>
            </a:extLst>
          </p:cNvPr>
          <p:cNvSpPr/>
          <p:nvPr/>
        </p:nvSpPr>
        <p:spPr>
          <a:xfrm>
            <a:off x="6517330" y="288849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A3114529-E2B3-4EAD-909F-B6B778E0F89F}"/>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1801998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17CF-DFDC-40C6-ACE5-B48346D0C548}"/>
              </a:ext>
            </a:extLst>
          </p:cNvPr>
          <p:cNvSpPr>
            <a:spLocks noGrp="1"/>
          </p:cNvSpPr>
          <p:nvPr>
            <p:ph type="title"/>
          </p:nvPr>
        </p:nvSpPr>
        <p:spPr>
          <a:xfrm>
            <a:off x="582385" y="65934"/>
            <a:ext cx="11027229" cy="1000866"/>
          </a:xfrm>
        </p:spPr>
        <p:txBody>
          <a:bodyPr>
            <a:normAutofit/>
          </a:bodyPr>
          <a:lstStyle/>
          <a:p>
            <a:pPr algn="ctr"/>
            <a:r>
              <a:rPr lang="en-GB" b="1" dirty="0"/>
              <a:t>Uttar Pradesh, India (26-27N 81-82E ) - Autumn</a:t>
            </a:r>
          </a:p>
        </p:txBody>
      </p:sp>
      <p:pic>
        <p:nvPicPr>
          <p:cNvPr id="5" name="Picture 4">
            <a:extLst>
              <a:ext uri="{FF2B5EF4-FFF2-40B4-BE49-F238E27FC236}">
                <a16:creationId xmlns:a16="http://schemas.microsoft.com/office/drawing/2014/main" id="{3C9A6BD5-A473-4678-A244-410361178CB9}"/>
              </a:ext>
            </a:extLst>
          </p:cNvPr>
          <p:cNvPicPr>
            <a:picLocks noChangeAspect="1"/>
          </p:cNvPicPr>
          <p:nvPr/>
        </p:nvPicPr>
        <p:blipFill rotWithShape="1">
          <a:blip r:embed="rId2">
            <a:extLst>
              <a:ext uri="{28A0092B-C50C-407E-A947-70E740481C1C}">
                <a14:useLocalDpi xmlns:a14="http://schemas.microsoft.com/office/drawing/2010/main" val="0"/>
              </a:ext>
            </a:extLst>
          </a:blip>
          <a:srcRect l="14505" t="16032" r="8890" b="42857"/>
          <a:stretch/>
        </p:blipFill>
        <p:spPr>
          <a:xfrm>
            <a:off x="76200" y="830812"/>
            <a:ext cx="7848600" cy="5961254"/>
          </a:xfrm>
          <a:prstGeom prst="rect">
            <a:avLst/>
          </a:prstGeom>
        </p:spPr>
      </p:pic>
      <p:pic>
        <p:nvPicPr>
          <p:cNvPr id="6" name="Picture 5">
            <a:extLst>
              <a:ext uri="{FF2B5EF4-FFF2-40B4-BE49-F238E27FC236}">
                <a16:creationId xmlns:a16="http://schemas.microsoft.com/office/drawing/2014/main" id="{9329937E-8302-45E4-AA8F-CF16C0590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881741"/>
            <a:ext cx="4175212" cy="3035461"/>
          </a:xfrm>
          <a:prstGeom prst="rect">
            <a:avLst/>
          </a:prstGeom>
        </p:spPr>
      </p:pic>
      <p:sp>
        <p:nvSpPr>
          <p:cNvPr id="7" name="Star: 4 Points 6">
            <a:extLst>
              <a:ext uri="{FF2B5EF4-FFF2-40B4-BE49-F238E27FC236}">
                <a16:creationId xmlns:a16="http://schemas.microsoft.com/office/drawing/2014/main" id="{E2ED768A-5728-4323-8984-F0CC574569C9}"/>
              </a:ext>
            </a:extLst>
          </p:cNvPr>
          <p:cNvSpPr/>
          <p:nvPr/>
        </p:nvSpPr>
        <p:spPr>
          <a:xfrm>
            <a:off x="9967809" y="1982074"/>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266940A-CCAA-483A-9435-58EF4F1BF614}"/>
              </a:ext>
            </a:extLst>
          </p:cNvPr>
          <p:cNvSpPr/>
          <p:nvPr/>
        </p:nvSpPr>
        <p:spPr>
          <a:xfrm>
            <a:off x="824322" y="239947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9AFA72F-B824-44B7-B862-0B50858D8764}"/>
              </a:ext>
            </a:extLst>
          </p:cNvPr>
          <p:cNvSpPr/>
          <p:nvPr/>
        </p:nvSpPr>
        <p:spPr>
          <a:xfrm>
            <a:off x="1237979" y="314975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44D97F2-19D6-49CB-98A9-127B56CFD3B4}"/>
              </a:ext>
            </a:extLst>
          </p:cNvPr>
          <p:cNvSpPr/>
          <p:nvPr/>
        </p:nvSpPr>
        <p:spPr>
          <a:xfrm>
            <a:off x="1673407" y="264901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BD0178D-834A-4FE4-966C-05366D5954F8}"/>
              </a:ext>
            </a:extLst>
          </p:cNvPr>
          <p:cNvSpPr/>
          <p:nvPr/>
        </p:nvSpPr>
        <p:spPr>
          <a:xfrm>
            <a:off x="2097950" y="268711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26CA689-8E2A-47CD-9114-3F061E68C0F1}"/>
              </a:ext>
            </a:extLst>
          </p:cNvPr>
          <p:cNvSpPr/>
          <p:nvPr/>
        </p:nvSpPr>
        <p:spPr>
          <a:xfrm>
            <a:off x="2533379" y="275786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2FC0B5C-A734-4E51-AA73-84F41CDE87E7}"/>
              </a:ext>
            </a:extLst>
          </p:cNvPr>
          <p:cNvSpPr/>
          <p:nvPr/>
        </p:nvSpPr>
        <p:spPr>
          <a:xfrm>
            <a:off x="2968807" y="254559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247EB83-B98C-436E-839F-48856B8BC2DF}"/>
              </a:ext>
            </a:extLst>
          </p:cNvPr>
          <p:cNvSpPr/>
          <p:nvPr/>
        </p:nvSpPr>
        <p:spPr>
          <a:xfrm>
            <a:off x="3382465" y="295381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776554C-B0F8-4BA1-A653-BD381A757D88}"/>
              </a:ext>
            </a:extLst>
          </p:cNvPr>
          <p:cNvSpPr/>
          <p:nvPr/>
        </p:nvSpPr>
        <p:spPr>
          <a:xfrm>
            <a:off x="3837214" y="225795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580FF56-4C90-4E92-A90D-21B1F696549F}"/>
              </a:ext>
            </a:extLst>
          </p:cNvPr>
          <p:cNvSpPr/>
          <p:nvPr/>
        </p:nvSpPr>
        <p:spPr>
          <a:xfrm>
            <a:off x="4287474" y="275786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69F9697-30C0-42A5-B423-50F612613CAB}"/>
              </a:ext>
            </a:extLst>
          </p:cNvPr>
          <p:cNvSpPr/>
          <p:nvPr/>
        </p:nvSpPr>
        <p:spPr>
          <a:xfrm>
            <a:off x="4717461" y="302457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7242737-3F43-405A-80A7-9D402B8AF5C8}"/>
              </a:ext>
            </a:extLst>
          </p:cNvPr>
          <p:cNvSpPr/>
          <p:nvPr/>
        </p:nvSpPr>
        <p:spPr>
          <a:xfrm>
            <a:off x="5147447" y="282862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FA17AEA-E3FF-4B9F-89D6-AC2D40237382}"/>
              </a:ext>
            </a:extLst>
          </p:cNvPr>
          <p:cNvSpPr/>
          <p:nvPr/>
        </p:nvSpPr>
        <p:spPr>
          <a:xfrm>
            <a:off x="5582876" y="354164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F0B666C-A354-4346-B644-9DED4006C49B}"/>
              </a:ext>
            </a:extLst>
          </p:cNvPr>
          <p:cNvSpPr/>
          <p:nvPr/>
        </p:nvSpPr>
        <p:spPr>
          <a:xfrm>
            <a:off x="6003471" y="272355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5416698-E17B-496E-B16E-2AE04453AC81}"/>
              </a:ext>
            </a:extLst>
          </p:cNvPr>
          <p:cNvSpPr/>
          <p:nvPr/>
        </p:nvSpPr>
        <p:spPr>
          <a:xfrm>
            <a:off x="6465367" y="315898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38F2DE44-7DD5-4BEC-9A8F-D598705F027E}"/>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64132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9F0CD-4ADF-42F4-81DA-478E14E37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975" y="801918"/>
            <a:ext cx="4137025" cy="2997711"/>
          </a:xfrm>
          <a:prstGeom prst="rect">
            <a:avLst/>
          </a:prstGeom>
        </p:spPr>
      </p:pic>
      <p:sp>
        <p:nvSpPr>
          <p:cNvPr id="2" name="Title 1">
            <a:extLst>
              <a:ext uri="{FF2B5EF4-FFF2-40B4-BE49-F238E27FC236}">
                <a16:creationId xmlns:a16="http://schemas.microsoft.com/office/drawing/2014/main" id="{EBE52235-13B3-4704-9783-803BF0303964}"/>
              </a:ext>
            </a:extLst>
          </p:cNvPr>
          <p:cNvSpPr>
            <a:spLocks noGrp="1"/>
          </p:cNvSpPr>
          <p:nvPr>
            <p:ph type="title"/>
          </p:nvPr>
        </p:nvSpPr>
        <p:spPr>
          <a:xfrm>
            <a:off x="838200" y="114757"/>
            <a:ext cx="10515600" cy="776082"/>
          </a:xfrm>
        </p:spPr>
        <p:txBody>
          <a:bodyPr>
            <a:normAutofit/>
          </a:bodyPr>
          <a:lstStyle/>
          <a:p>
            <a:pPr algn="ctr"/>
            <a:r>
              <a:rPr lang="en-GB" b="1" dirty="0"/>
              <a:t>Punjab, Pakistan (30-31N 73-74E) - Winter</a:t>
            </a:r>
          </a:p>
        </p:txBody>
      </p:sp>
      <p:pic>
        <p:nvPicPr>
          <p:cNvPr id="4" name="Picture 3">
            <a:extLst>
              <a:ext uri="{FF2B5EF4-FFF2-40B4-BE49-F238E27FC236}">
                <a16:creationId xmlns:a16="http://schemas.microsoft.com/office/drawing/2014/main" id="{E1F41FBF-99D1-4BCF-87E3-DB39A72CFAE0}"/>
              </a:ext>
            </a:extLst>
          </p:cNvPr>
          <p:cNvPicPr>
            <a:picLocks noChangeAspect="1"/>
          </p:cNvPicPr>
          <p:nvPr/>
        </p:nvPicPr>
        <p:blipFill rotWithShape="1">
          <a:blip r:embed="rId3">
            <a:extLst>
              <a:ext uri="{28A0092B-C50C-407E-A947-70E740481C1C}">
                <a14:useLocalDpi xmlns:a14="http://schemas.microsoft.com/office/drawing/2010/main" val="0"/>
              </a:ext>
            </a:extLst>
          </a:blip>
          <a:srcRect l="11684" t="16422" r="7666" b="41789"/>
          <a:stretch/>
        </p:blipFill>
        <p:spPr>
          <a:xfrm>
            <a:off x="53728" y="890839"/>
            <a:ext cx="8001247" cy="5988932"/>
          </a:xfrm>
          <a:prstGeom prst="rect">
            <a:avLst/>
          </a:prstGeom>
        </p:spPr>
      </p:pic>
      <p:sp>
        <p:nvSpPr>
          <p:cNvPr id="6" name="Star: 4 Points 5">
            <a:extLst>
              <a:ext uri="{FF2B5EF4-FFF2-40B4-BE49-F238E27FC236}">
                <a16:creationId xmlns:a16="http://schemas.microsoft.com/office/drawing/2014/main" id="{40777664-F0CA-40EF-BE29-BCFBD7CFBB6F}"/>
              </a:ext>
            </a:extLst>
          </p:cNvPr>
          <p:cNvSpPr/>
          <p:nvPr/>
        </p:nvSpPr>
        <p:spPr>
          <a:xfrm>
            <a:off x="9406334" y="1713154"/>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CBCFD7D-66A7-4AC0-8570-775CCCF945D0}"/>
              </a:ext>
            </a:extLst>
          </p:cNvPr>
          <p:cNvSpPr/>
          <p:nvPr/>
        </p:nvSpPr>
        <p:spPr>
          <a:xfrm>
            <a:off x="1052922" y="203941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71C2798-4ED4-4BF1-A544-08F788CD4F68}"/>
              </a:ext>
            </a:extLst>
          </p:cNvPr>
          <p:cNvSpPr/>
          <p:nvPr/>
        </p:nvSpPr>
        <p:spPr>
          <a:xfrm>
            <a:off x="1891121" y="186524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B7E92D3-F770-4906-B114-D55234D1A8C6}"/>
              </a:ext>
            </a:extLst>
          </p:cNvPr>
          <p:cNvSpPr/>
          <p:nvPr/>
        </p:nvSpPr>
        <p:spPr>
          <a:xfrm>
            <a:off x="2707550" y="152540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F706E71-6896-4C59-90B0-E3290899C695}"/>
              </a:ext>
            </a:extLst>
          </p:cNvPr>
          <p:cNvSpPr/>
          <p:nvPr/>
        </p:nvSpPr>
        <p:spPr>
          <a:xfrm>
            <a:off x="1444807" y="254636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D2931DA-5025-4402-87D1-ACB0330E5474}"/>
              </a:ext>
            </a:extLst>
          </p:cNvPr>
          <p:cNvSpPr/>
          <p:nvPr/>
        </p:nvSpPr>
        <p:spPr>
          <a:xfrm>
            <a:off x="2293893" y="232254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C08C7E2-8CD2-49CF-B4D9-17FDB5C09A14}"/>
              </a:ext>
            </a:extLst>
          </p:cNvPr>
          <p:cNvSpPr/>
          <p:nvPr/>
        </p:nvSpPr>
        <p:spPr>
          <a:xfrm>
            <a:off x="3142978" y="232254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C401E8E-A592-4606-9FBF-86434881FF5F}"/>
              </a:ext>
            </a:extLst>
          </p:cNvPr>
          <p:cNvSpPr/>
          <p:nvPr/>
        </p:nvSpPr>
        <p:spPr>
          <a:xfrm>
            <a:off x="3534864" y="148186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5B1CD6-9710-48B6-B2A0-B22B0E3CFF67}"/>
              </a:ext>
            </a:extLst>
          </p:cNvPr>
          <p:cNvSpPr/>
          <p:nvPr/>
        </p:nvSpPr>
        <p:spPr>
          <a:xfrm>
            <a:off x="3954191" y="224090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DFC691D-D434-4B06-BD76-6C137A958FD5}"/>
              </a:ext>
            </a:extLst>
          </p:cNvPr>
          <p:cNvSpPr/>
          <p:nvPr/>
        </p:nvSpPr>
        <p:spPr>
          <a:xfrm>
            <a:off x="4412435" y="169546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B77F6B0-F6FE-4318-A867-5CC0E1174523}"/>
              </a:ext>
            </a:extLst>
          </p:cNvPr>
          <p:cNvSpPr/>
          <p:nvPr/>
        </p:nvSpPr>
        <p:spPr>
          <a:xfrm>
            <a:off x="4812177" y="226267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449C05C-4516-48CD-9A6F-D03DEB33FB35}"/>
              </a:ext>
            </a:extLst>
          </p:cNvPr>
          <p:cNvSpPr/>
          <p:nvPr/>
        </p:nvSpPr>
        <p:spPr>
          <a:xfrm>
            <a:off x="5239748" y="164515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2755663-F245-4D10-94B1-3A8C44109611}"/>
              </a:ext>
            </a:extLst>
          </p:cNvPr>
          <p:cNvSpPr/>
          <p:nvPr/>
        </p:nvSpPr>
        <p:spPr>
          <a:xfrm>
            <a:off x="5662307" y="354164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24FFF19-70C5-40A6-A3DB-FA076CA92457}"/>
              </a:ext>
            </a:extLst>
          </p:cNvPr>
          <p:cNvSpPr/>
          <p:nvPr/>
        </p:nvSpPr>
        <p:spPr>
          <a:xfrm>
            <a:off x="6067061" y="162337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84AD0E0-53BF-4A1F-89B3-F35A258ABEB4}"/>
              </a:ext>
            </a:extLst>
          </p:cNvPr>
          <p:cNvSpPr/>
          <p:nvPr/>
        </p:nvSpPr>
        <p:spPr>
          <a:xfrm>
            <a:off x="6505848" y="149109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F2FA1F86-E3A1-4341-80E9-F18285D858A2}"/>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1442496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598EE-87E4-4691-8F26-EF85A32AF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345" y="859968"/>
            <a:ext cx="4137025" cy="2997711"/>
          </a:xfrm>
          <a:prstGeom prst="rect">
            <a:avLst/>
          </a:prstGeom>
        </p:spPr>
      </p:pic>
      <p:sp>
        <p:nvSpPr>
          <p:cNvPr id="2" name="Title 1">
            <a:extLst>
              <a:ext uri="{FF2B5EF4-FFF2-40B4-BE49-F238E27FC236}">
                <a16:creationId xmlns:a16="http://schemas.microsoft.com/office/drawing/2014/main" id="{921B25B2-98F9-4252-BA03-E5D45A1B5DAA}"/>
              </a:ext>
            </a:extLst>
          </p:cNvPr>
          <p:cNvSpPr>
            <a:spLocks noGrp="1"/>
          </p:cNvSpPr>
          <p:nvPr>
            <p:ph type="title"/>
          </p:nvPr>
        </p:nvSpPr>
        <p:spPr>
          <a:xfrm>
            <a:off x="838200" y="180064"/>
            <a:ext cx="10515600" cy="821421"/>
          </a:xfrm>
        </p:spPr>
        <p:txBody>
          <a:bodyPr>
            <a:normAutofit/>
          </a:bodyPr>
          <a:lstStyle/>
          <a:p>
            <a:pPr algn="ctr"/>
            <a:r>
              <a:rPr lang="en-GB" b="1" dirty="0"/>
              <a:t>Haryana, India (29-30N 76-77E) - Winter</a:t>
            </a:r>
          </a:p>
        </p:txBody>
      </p:sp>
      <p:pic>
        <p:nvPicPr>
          <p:cNvPr id="5" name="Picture 4">
            <a:extLst>
              <a:ext uri="{FF2B5EF4-FFF2-40B4-BE49-F238E27FC236}">
                <a16:creationId xmlns:a16="http://schemas.microsoft.com/office/drawing/2014/main" id="{61E1CA5F-815A-42E8-A73F-E633C7642755}"/>
              </a:ext>
            </a:extLst>
          </p:cNvPr>
          <p:cNvPicPr>
            <a:picLocks noChangeAspect="1"/>
          </p:cNvPicPr>
          <p:nvPr/>
        </p:nvPicPr>
        <p:blipFill rotWithShape="1">
          <a:blip r:embed="rId3">
            <a:extLst>
              <a:ext uri="{28A0092B-C50C-407E-A947-70E740481C1C}">
                <a14:useLocalDpi xmlns:a14="http://schemas.microsoft.com/office/drawing/2010/main" val="0"/>
              </a:ext>
            </a:extLst>
          </a:blip>
          <a:srcRect l="14955" t="15714" r="8890" b="42699"/>
          <a:stretch/>
        </p:blipFill>
        <p:spPr>
          <a:xfrm>
            <a:off x="119744" y="859968"/>
            <a:ext cx="7772399" cy="6006987"/>
          </a:xfrm>
          <a:prstGeom prst="rect">
            <a:avLst/>
          </a:prstGeom>
        </p:spPr>
      </p:pic>
      <p:sp>
        <p:nvSpPr>
          <p:cNvPr id="7" name="Star: 4 Points 6">
            <a:extLst>
              <a:ext uri="{FF2B5EF4-FFF2-40B4-BE49-F238E27FC236}">
                <a16:creationId xmlns:a16="http://schemas.microsoft.com/office/drawing/2014/main" id="{FE9EBEA7-C6DA-450D-9230-0938795FCCB1}"/>
              </a:ext>
            </a:extLst>
          </p:cNvPr>
          <p:cNvSpPr/>
          <p:nvPr/>
        </p:nvSpPr>
        <p:spPr>
          <a:xfrm>
            <a:off x="9575925" y="1789353"/>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99AA49C-3CF6-4123-A92C-F681BEE0C706}"/>
              </a:ext>
            </a:extLst>
          </p:cNvPr>
          <p:cNvSpPr/>
          <p:nvPr/>
        </p:nvSpPr>
        <p:spPr>
          <a:xfrm>
            <a:off x="816428" y="284495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452BBC5-C5EE-425A-A5A7-E90BD4DB3BA1}"/>
              </a:ext>
            </a:extLst>
          </p:cNvPr>
          <p:cNvSpPr/>
          <p:nvPr/>
        </p:nvSpPr>
        <p:spPr>
          <a:xfrm>
            <a:off x="1216207" y="270888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ACC760E-045F-4B83-B793-538E8FBEE7BD}"/>
              </a:ext>
            </a:extLst>
          </p:cNvPr>
          <p:cNvSpPr/>
          <p:nvPr/>
        </p:nvSpPr>
        <p:spPr>
          <a:xfrm>
            <a:off x="1651636" y="254559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CE570F3-A0B6-441D-B8DC-C93ACE9249E7}"/>
              </a:ext>
            </a:extLst>
          </p:cNvPr>
          <p:cNvSpPr/>
          <p:nvPr/>
        </p:nvSpPr>
        <p:spPr>
          <a:xfrm>
            <a:off x="2087063" y="2790525"/>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EBCC91E-C7F5-47F4-878C-D994CB1BB163}"/>
              </a:ext>
            </a:extLst>
          </p:cNvPr>
          <p:cNvSpPr/>
          <p:nvPr/>
        </p:nvSpPr>
        <p:spPr>
          <a:xfrm>
            <a:off x="2533379" y="220642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147CC50-159D-4DCB-A79B-2A32A83163F9}"/>
              </a:ext>
            </a:extLst>
          </p:cNvPr>
          <p:cNvSpPr/>
          <p:nvPr/>
        </p:nvSpPr>
        <p:spPr>
          <a:xfrm>
            <a:off x="2957921" y="327494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EEA6F78-43B8-4197-9AE6-BF3D9E4C7552}"/>
              </a:ext>
            </a:extLst>
          </p:cNvPr>
          <p:cNvSpPr/>
          <p:nvPr/>
        </p:nvSpPr>
        <p:spPr>
          <a:xfrm>
            <a:off x="3404236" y="201574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81060B5-EFA8-4708-95B4-251D57C3B5E2}"/>
              </a:ext>
            </a:extLst>
          </p:cNvPr>
          <p:cNvSpPr/>
          <p:nvPr/>
        </p:nvSpPr>
        <p:spPr>
          <a:xfrm>
            <a:off x="3807008" y="306267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9399E1A-935F-4906-A31D-A73C7412E517}"/>
              </a:ext>
            </a:extLst>
          </p:cNvPr>
          <p:cNvSpPr/>
          <p:nvPr/>
        </p:nvSpPr>
        <p:spPr>
          <a:xfrm>
            <a:off x="4242436" y="232616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101FB57-1B52-488B-AA9E-1A898E04D134}"/>
              </a:ext>
            </a:extLst>
          </p:cNvPr>
          <p:cNvSpPr/>
          <p:nvPr/>
        </p:nvSpPr>
        <p:spPr>
          <a:xfrm>
            <a:off x="4677865" y="229895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1523E3B-281B-4EFB-A27A-C4CBB72D4884}"/>
              </a:ext>
            </a:extLst>
          </p:cNvPr>
          <p:cNvSpPr/>
          <p:nvPr/>
        </p:nvSpPr>
        <p:spPr>
          <a:xfrm>
            <a:off x="5113293" y="255481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0EE4F9F-C464-4649-AA85-FE99BE53CFEC}"/>
              </a:ext>
            </a:extLst>
          </p:cNvPr>
          <p:cNvSpPr/>
          <p:nvPr/>
        </p:nvSpPr>
        <p:spPr>
          <a:xfrm>
            <a:off x="5559607" y="288849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8178879-E0C6-439F-ACE0-8B38DF722901}"/>
              </a:ext>
            </a:extLst>
          </p:cNvPr>
          <p:cNvSpPr/>
          <p:nvPr/>
        </p:nvSpPr>
        <p:spPr>
          <a:xfrm>
            <a:off x="5976258" y="252382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78EC2BB-992C-488B-9470-1DFE09496748}"/>
              </a:ext>
            </a:extLst>
          </p:cNvPr>
          <p:cNvSpPr/>
          <p:nvPr/>
        </p:nvSpPr>
        <p:spPr>
          <a:xfrm>
            <a:off x="6419577" y="277419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8D25E2A3-08D7-4255-87F1-3AC65E5B6D66}"/>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170260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4072EB-BE8A-40FD-99D5-5A08B9FFC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345" y="881740"/>
            <a:ext cx="4137025" cy="2997711"/>
          </a:xfrm>
          <a:prstGeom prst="rect">
            <a:avLst/>
          </a:prstGeom>
        </p:spPr>
      </p:pic>
      <p:sp>
        <p:nvSpPr>
          <p:cNvPr id="2" name="Title 1">
            <a:extLst>
              <a:ext uri="{FF2B5EF4-FFF2-40B4-BE49-F238E27FC236}">
                <a16:creationId xmlns:a16="http://schemas.microsoft.com/office/drawing/2014/main" id="{0C17BE12-9016-4C79-8215-CFBDB877342F}"/>
              </a:ext>
            </a:extLst>
          </p:cNvPr>
          <p:cNvSpPr>
            <a:spLocks noGrp="1"/>
          </p:cNvSpPr>
          <p:nvPr>
            <p:ph type="title"/>
          </p:nvPr>
        </p:nvSpPr>
        <p:spPr>
          <a:xfrm>
            <a:off x="647700" y="103869"/>
            <a:ext cx="10896600" cy="973818"/>
          </a:xfrm>
        </p:spPr>
        <p:txBody>
          <a:bodyPr/>
          <a:lstStyle/>
          <a:p>
            <a:pPr algn="ctr"/>
            <a:r>
              <a:rPr lang="en-GB" b="1" dirty="0"/>
              <a:t>Uttar Pradesh, India (26-27N 81-82E ) - Winter</a:t>
            </a:r>
          </a:p>
        </p:txBody>
      </p:sp>
      <p:pic>
        <p:nvPicPr>
          <p:cNvPr id="5" name="Picture 4">
            <a:extLst>
              <a:ext uri="{FF2B5EF4-FFF2-40B4-BE49-F238E27FC236}">
                <a16:creationId xmlns:a16="http://schemas.microsoft.com/office/drawing/2014/main" id="{9FA12594-614C-45E7-BEE5-D16ADB971584}"/>
              </a:ext>
            </a:extLst>
          </p:cNvPr>
          <p:cNvPicPr>
            <a:picLocks noChangeAspect="1"/>
          </p:cNvPicPr>
          <p:nvPr/>
        </p:nvPicPr>
        <p:blipFill rotWithShape="1">
          <a:blip r:embed="rId3">
            <a:extLst>
              <a:ext uri="{28A0092B-C50C-407E-A947-70E740481C1C}">
                <a14:useLocalDpi xmlns:a14="http://schemas.microsoft.com/office/drawing/2010/main" val="0"/>
              </a:ext>
            </a:extLst>
          </a:blip>
          <a:srcRect l="14280" t="16349" r="9114" b="43016"/>
          <a:stretch/>
        </p:blipFill>
        <p:spPr>
          <a:xfrm>
            <a:off x="0" y="949454"/>
            <a:ext cx="7870371" cy="5908546"/>
          </a:xfrm>
          <a:prstGeom prst="rect">
            <a:avLst/>
          </a:prstGeom>
        </p:spPr>
      </p:pic>
      <p:sp>
        <p:nvSpPr>
          <p:cNvPr id="7" name="Star: 4 Points 6">
            <a:extLst>
              <a:ext uri="{FF2B5EF4-FFF2-40B4-BE49-F238E27FC236}">
                <a16:creationId xmlns:a16="http://schemas.microsoft.com/office/drawing/2014/main" id="{2B0E114C-D621-4936-9AB2-5F006E3D660B}"/>
              </a:ext>
            </a:extLst>
          </p:cNvPr>
          <p:cNvSpPr/>
          <p:nvPr/>
        </p:nvSpPr>
        <p:spPr>
          <a:xfrm>
            <a:off x="9967809" y="1982074"/>
            <a:ext cx="228600" cy="20410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B2829C7-7584-4C2D-BCA7-05BEE96418D9}"/>
              </a:ext>
            </a:extLst>
          </p:cNvPr>
          <p:cNvSpPr/>
          <p:nvPr/>
        </p:nvSpPr>
        <p:spPr>
          <a:xfrm>
            <a:off x="780779" y="2736098"/>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1B13ABA-9240-46A7-AE82-6A762FFFA63B}"/>
              </a:ext>
            </a:extLst>
          </p:cNvPr>
          <p:cNvSpPr/>
          <p:nvPr/>
        </p:nvSpPr>
        <p:spPr>
          <a:xfrm>
            <a:off x="1183550" y="3450772"/>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3A9A1D9-4A28-43EE-B6DC-34C950AA449D}"/>
              </a:ext>
            </a:extLst>
          </p:cNvPr>
          <p:cNvSpPr/>
          <p:nvPr/>
        </p:nvSpPr>
        <p:spPr>
          <a:xfrm>
            <a:off x="1632315" y="279596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AD32E26-8DD2-4DC7-8D9B-2D98453FD371}"/>
              </a:ext>
            </a:extLst>
          </p:cNvPr>
          <p:cNvSpPr/>
          <p:nvPr/>
        </p:nvSpPr>
        <p:spPr>
          <a:xfrm>
            <a:off x="2054407" y="266534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4A1D713-74E1-49B7-9E7E-8843B14B5EB0}"/>
              </a:ext>
            </a:extLst>
          </p:cNvPr>
          <p:cNvSpPr/>
          <p:nvPr/>
        </p:nvSpPr>
        <p:spPr>
          <a:xfrm>
            <a:off x="2494737" y="275242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1F28901-56F8-4D37-B7B1-CB6578C28C80}"/>
              </a:ext>
            </a:extLst>
          </p:cNvPr>
          <p:cNvSpPr/>
          <p:nvPr/>
        </p:nvSpPr>
        <p:spPr>
          <a:xfrm>
            <a:off x="2916829" y="275786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B89FE9C-E339-4581-8643-5E39368B22B5}"/>
              </a:ext>
            </a:extLst>
          </p:cNvPr>
          <p:cNvSpPr/>
          <p:nvPr/>
        </p:nvSpPr>
        <p:spPr>
          <a:xfrm>
            <a:off x="3360694" y="2347939"/>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15C78DB-BF01-4522-BAD4-92E74373D7C4}"/>
              </a:ext>
            </a:extLst>
          </p:cNvPr>
          <p:cNvSpPr/>
          <p:nvPr/>
        </p:nvSpPr>
        <p:spPr>
          <a:xfrm>
            <a:off x="3793671" y="280685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B7B7B3A-9BC8-4ACC-821A-42DD354F7CE2}"/>
              </a:ext>
            </a:extLst>
          </p:cNvPr>
          <p:cNvSpPr/>
          <p:nvPr/>
        </p:nvSpPr>
        <p:spPr>
          <a:xfrm>
            <a:off x="4215266" y="1960303"/>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AABB5F9-4F4C-4707-BAD5-10F516CFEF81}"/>
              </a:ext>
            </a:extLst>
          </p:cNvPr>
          <p:cNvSpPr/>
          <p:nvPr/>
        </p:nvSpPr>
        <p:spPr>
          <a:xfrm>
            <a:off x="4666978" y="2418697"/>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A74F209-02B3-4C7E-9466-463D8203F79D}"/>
              </a:ext>
            </a:extLst>
          </p:cNvPr>
          <p:cNvSpPr/>
          <p:nvPr/>
        </p:nvSpPr>
        <p:spPr>
          <a:xfrm>
            <a:off x="5098761" y="2060994"/>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0DD0857-5B7E-4BEC-B1A0-BC9885B32204}"/>
              </a:ext>
            </a:extLst>
          </p:cNvPr>
          <p:cNvSpPr/>
          <p:nvPr/>
        </p:nvSpPr>
        <p:spPr>
          <a:xfrm>
            <a:off x="5545728" y="2665340"/>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EEEA184-1CEA-4B52-9812-CDE5FBB8E2C9}"/>
              </a:ext>
            </a:extLst>
          </p:cNvPr>
          <p:cNvSpPr/>
          <p:nvPr/>
        </p:nvSpPr>
        <p:spPr>
          <a:xfrm>
            <a:off x="5976258" y="2534711"/>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A09390F-77C9-49EF-AF20-984F877C73A2}"/>
              </a:ext>
            </a:extLst>
          </p:cNvPr>
          <p:cNvSpPr/>
          <p:nvPr/>
        </p:nvSpPr>
        <p:spPr>
          <a:xfrm>
            <a:off x="6419578" y="2494896"/>
            <a:ext cx="141514" cy="11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0CE92CD7-52EC-4889-8E0F-8B208CACA8F5}"/>
              </a:ext>
            </a:extLst>
          </p:cNvPr>
          <p:cNvPicPr>
            <a:picLocks noChangeAspect="1"/>
          </p:cNvPicPr>
          <p:nvPr/>
        </p:nvPicPr>
        <p:blipFill>
          <a:blip r:embed="rId4"/>
          <a:stretch>
            <a:fillRect/>
          </a:stretch>
        </p:blipFill>
        <p:spPr>
          <a:xfrm>
            <a:off x="8016788" y="3841001"/>
            <a:ext cx="1362075" cy="1409700"/>
          </a:xfrm>
          <a:prstGeom prst="rect">
            <a:avLst/>
          </a:prstGeom>
        </p:spPr>
      </p:pic>
    </p:spTree>
    <p:extLst>
      <p:ext uri="{BB962C8B-B14F-4D97-AF65-F5344CB8AC3E}">
        <p14:creationId xmlns:p14="http://schemas.microsoft.com/office/powerpoint/2010/main" val="3848278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DBEA5E-4C6A-42C5-8E51-E2FB80EC817E}"/>
              </a:ext>
            </a:extLst>
          </p:cNvPr>
          <p:cNvSpPr>
            <a:spLocks noGrp="1"/>
          </p:cNvSpPr>
          <p:nvPr>
            <p:ph idx="1"/>
          </p:nvPr>
        </p:nvSpPr>
        <p:spPr>
          <a:xfrm>
            <a:off x="365711" y="382966"/>
            <a:ext cx="11543791" cy="6342834"/>
          </a:xfrm>
        </p:spPr>
        <p:txBody>
          <a:bodyPr>
            <a:normAutofit fontScale="92500" lnSpcReduction="20000"/>
          </a:bodyPr>
          <a:lstStyle/>
          <a:p>
            <a:pPr marL="0" indent="0" algn="just">
              <a:buNone/>
            </a:pPr>
            <a:r>
              <a:rPr lang="en-GB" b="1" dirty="0"/>
              <a:t>Conclusions</a:t>
            </a:r>
            <a:r>
              <a:rPr lang="en-GB" dirty="0"/>
              <a:t> </a:t>
            </a:r>
          </a:p>
          <a:p>
            <a:pPr algn="just"/>
            <a:r>
              <a:rPr lang="en-GB" dirty="0"/>
              <a:t>An OE-based retrieval scheme for NH</a:t>
            </a:r>
            <a:r>
              <a:rPr lang="en-GB" baseline="-25000" dirty="0"/>
              <a:t>3</a:t>
            </a:r>
            <a:r>
              <a:rPr lang="en-GB" dirty="0"/>
              <a:t> has been implemented for IASI and CrIS</a:t>
            </a:r>
          </a:p>
          <a:p>
            <a:pPr algn="just"/>
            <a:r>
              <a:rPr lang="en-GB" dirty="0"/>
              <a:t>A Fast Detection Scheme has been introduced for the IASI NH</a:t>
            </a:r>
            <a:r>
              <a:rPr lang="en-GB" baseline="-25000" dirty="0"/>
              <a:t>3</a:t>
            </a:r>
            <a:r>
              <a:rPr lang="en-GB" dirty="0"/>
              <a:t> product</a:t>
            </a:r>
          </a:p>
          <a:p>
            <a:pPr algn="just"/>
            <a:r>
              <a:rPr lang="en-GB" dirty="0"/>
              <a:t>The NH</a:t>
            </a:r>
            <a:r>
              <a:rPr lang="en-GB" baseline="-25000" dirty="0"/>
              <a:t>3</a:t>
            </a:r>
            <a:r>
              <a:rPr lang="en-GB" dirty="0"/>
              <a:t> seasonal and diurnal cycles have been studied over the IGP region</a:t>
            </a:r>
          </a:p>
          <a:p>
            <a:pPr algn="just"/>
            <a:r>
              <a:rPr lang="en-GB" dirty="0"/>
              <a:t>There are issues with small thermal contrasts suppressing IASI signals</a:t>
            </a:r>
          </a:p>
          <a:p>
            <a:pPr marL="0" indent="0" algn="just">
              <a:buNone/>
            </a:pPr>
            <a:r>
              <a:rPr lang="en-GB" dirty="0"/>
              <a:t>  </a:t>
            </a:r>
          </a:p>
          <a:p>
            <a:pPr marL="0" indent="0" algn="just">
              <a:buNone/>
            </a:pPr>
            <a:r>
              <a:rPr lang="en-GB" b="1" dirty="0"/>
              <a:t>Further work</a:t>
            </a:r>
          </a:p>
          <a:p>
            <a:pPr algn="just"/>
            <a:r>
              <a:rPr lang="en-GB" dirty="0"/>
              <a:t>Check consistency of IASI and CrIS night time observations</a:t>
            </a:r>
          </a:p>
          <a:p>
            <a:pPr algn="just"/>
            <a:r>
              <a:rPr lang="en-GB" dirty="0"/>
              <a:t>Implement Fast Detection Scheme into CRAFT</a:t>
            </a:r>
          </a:p>
          <a:p>
            <a:pPr algn="just"/>
            <a:r>
              <a:rPr lang="en-GB" dirty="0"/>
              <a:t>Extend study to include the North China Plain</a:t>
            </a:r>
          </a:p>
          <a:p>
            <a:pPr algn="just"/>
            <a:r>
              <a:rPr lang="en-GB" dirty="0"/>
              <a:t>Utilise new spectroscopic data in the retrieval</a:t>
            </a:r>
          </a:p>
          <a:p>
            <a:pPr algn="just"/>
            <a:r>
              <a:rPr lang="en-GB" dirty="0"/>
              <a:t>Compare satellite NH</a:t>
            </a:r>
            <a:r>
              <a:rPr lang="en-GB" baseline="-25000" dirty="0"/>
              <a:t>3</a:t>
            </a:r>
            <a:r>
              <a:rPr lang="en-GB" dirty="0"/>
              <a:t> measurements to modelled NH</a:t>
            </a:r>
            <a:r>
              <a:rPr lang="en-GB" baseline="-25000" dirty="0"/>
              <a:t>3</a:t>
            </a:r>
          </a:p>
          <a:p>
            <a:pPr algn="just"/>
            <a:endParaRPr lang="en-GB" sz="1500" b="1" dirty="0"/>
          </a:p>
          <a:p>
            <a:pPr marL="0" indent="0" algn="just">
              <a:buNone/>
            </a:pPr>
            <a:r>
              <a:rPr lang="en-GB" b="1" dirty="0"/>
              <a:t>Acknowledgements</a:t>
            </a:r>
          </a:p>
          <a:p>
            <a:pPr marL="0" indent="0" algn="just">
              <a:buNone/>
            </a:pPr>
            <a:r>
              <a:rPr lang="en-GB" b="1" u="sng" dirty="0"/>
              <a:t> </a:t>
            </a:r>
          </a:p>
          <a:p>
            <a:pPr marL="0" indent="0" algn="just">
              <a:buNone/>
            </a:pPr>
            <a:endParaRPr lang="en-GB" dirty="0"/>
          </a:p>
        </p:txBody>
      </p:sp>
      <p:pic>
        <p:nvPicPr>
          <p:cNvPr id="7" name="Picture 6" descr="NERC CENTA PhD Studentships">
            <a:extLst>
              <a:ext uri="{FF2B5EF4-FFF2-40B4-BE49-F238E27FC236}">
                <a16:creationId xmlns:a16="http://schemas.microsoft.com/office/drawing/2014/main" id="{D2472C76-5063-411C-941F-8BDBE2A49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965"/>
          <a:stretch/>
        </p:blipFill>
        <p:spPr bwMode="auto">
          <a:xfrm>
            <a:off x="3033500" y="6001567"/>
            <a:ext cx="2308261" cy="650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UKRI Natural Environment Research Council (NERC) Logo Vector - (.SVG +  .PNG) - GetLogo.Net">
            <a:extLst>
              <a:ext uri="{FF2B5EF4-FFF2-40B4-BE49-F238E27FC236}">
                <a16:creationId xmlns:a16="http://schemas.microsoft.com/office/drawing/2014/main" id="{EC5BE14D-F51D-40D1-A0F4-8D0F4881AE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300" b="14737"/>
          <a:stretch/>
        </p:blipFill>
        <p:spPr bwMode="auto">
          <a:xfrm>
            <a:off x="5455550" y="6001567"/>
            <a:ext cx="2835478" cy="798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CEOHomepage - NCEO">
            <a:extLst>
              <a:ext uri="{FF2B5EF4-FFF2-40B4-BE49-F238E27FC236}">
                <a16:creationId xmlns:a16="http://schemas.microsoft.com/office/drawing/2014/main" id="{1A73277B-D257-4263-99A0-BB7A36CF22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8022" y="5927335"/>
            <a:ext cx="2835478" cy="798465"/>
          </a:xfrm>
          <a:prstGeom prst="rect">
            <a:avLst/>
          </a:prstGeom>
          <a:noFill/>
        </p:spPr>
      </p:pic>
      <p:pic>
        <p:nvPicPr>
          <p:cNvPr id="10" name="Picture 9">
            <a:extLst>
              <a:ext uri="{FF2B5EF4-FFF2-40B4-BE49-F238E27FC236}">
                <a16:creationId xmlns:a16="http://schemas.microsoft.com/office/drawing/2014/main" id="{2501950F-B5A6-4737-BB38-C050FA09DA0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449560" y="5927335"/>
            <a:ext cx="3376729" cy="861505"/>
          </a:xfrm>
          <a:prstGeom prst="rect">
            <a:avLst/>
          </a:prstGeom>
        </p:spPr>
      </p:pic>
    </p:spTree>
    <p:extLst>
      <p:ext uri="{BB962C8B-B14F-4D97-AF65-F5344CB8AC3E}">
        <p14:creationId xmlns:p14="http://schemas.microsoft.com/office/powerpoint/2010/main" val="203707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7CE-D79C-4773-8AD7-0CED78AEA61E}"/>
              </a:ext>
            </a:extLst>
          </p:cNvPr>
          <p:cNvSpPr>
            <a:spLocks noGrp="1"/>
          </p:cNvSpPr>
          <p:nvPr>
            <p:ph type="title"/>
          </p:nvPr>
        </p:nvSpPr>
        <p:spPr>
          <a:xfrm>
            <a:off x="0" y="1394963"/>
            <a:ext cx="4844143" cy="1032551"/>
          </a:xfrm>
        </p:spPr>
        <p:txBody>
          <a:bodyPr/>
          <a:lstStyle/>
          <a:p>
            <a:pPr algn="ctr"/>
            <a:r>
              <a:rPr lang="en-GB" dirty="0"/>
              <a:t>About me</a:t>
            </a:r>
          </a:p>
        </p:txBody>
      </p:sp>
      <p:sp>
        <p:nvSpPr>
          <p:cNvPr id="3" name="Content Placeholder 2">
            <a:extLst>
              <a:ext uri="{FF2B5EF4-FFF2-40B4-BE49-F238E27FC236}">
                <a16:creationId xmlns:a16="http://schemas.microsoft.com/office/drawing/2014/main" id="{2FF65037-7C73-4F15-9653-B09697660276}"/>
              </a:ext>
            </a:extLst>
          </p:cNvPr>
          <p:cNvSpPr>
            <a:spLocks noGrp="1"/>
          </p:cNvSpPr>
          <p:nvPr>
            <p:ph idx="1"/>
          </p:nvPr>
        </p:nvSpPr>
        <p:spPr>
          <a:xfrm>
            <a:off x="181773" y="2344968"/>
            <a:ext cx="4263117" cy="4351338"/>
          </a:xfrm>
        </p:spPr>
        <p:txBody>
          <a:bodyPr/>
          <a:lstStyle/>
          <a:p>
            <a:pPr algn="just"/>
            <a:r>
              <a:rPr lang="en-GB" dirty="0"/>
              <a:t>3</a:t>
            </a:r>
            <a:r>
              <a:rPr lang="en-GB" baseline="30000" dirty="0"/>
              <a:t>rd</a:t>
            </a:r>
            <a:r>
              <a:rPr lang="en-GB" dirty="0"/>
              <a:t> year PhD Candidate</a:t>
            </a:r>
          </a:p>
          <a:p>
            <a:pPr algn="just"/>
            <a:r>
              <a:rPr lang="en-GB" dirty="0"/>
              <a:t>Monitoring Air Quality from Space: IASI and CrIS retrievals of Ammonia over SE Asia</a:t>
            </a:r>
          </a:p>
          <a:p>
            <a:pPr algn="just"/>
            <a:r>
              <a:rPr lang="en-GB" dirty="0"/>
              <a:t>Based at Space Park Leicester, University of Leicester, UK</a:t>
            </a:r>
          </a:p>
          <a:p>
            <a:pPr algn="just"/>
            <a:r>
              <a:rPr lang="en-GB" dirty="0"/>
              <a:t>Contact: ai184@leicester.ac.uk</a:t>
            </a:r>
          </a:p>
          <a:p>
            <a:pPr algn="just"/>
            <a:endParaRPr lang="en-GB" dirty="0"/>
          </a:p>
          <a:p>
            <a:pPr algn="just"/>
            <a:endParaRPr lang="en-GB" dirty="0"/>
          </a:p>
        </p:txBody>
      </p:sp>
      <p:pic>
        <p:nvPicPr>
          <p:cNvPr id="2052" name="Picture 4" descr="Space Park Leicester - Morecroft Electrical">
            <a:extLst>
              <a:ext uri="{FF2B5EF4-FFF2-40B4-BE49-F238E27FC236}">
                <a16:creationId xmlns:a16="http://schemas.microsoft.com/office/drawing/2014/main" id="{4F195FF8-1299-4124-BB9D-CF9A38689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543" y="0"/>
            <a:ext cx="75764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F6B9E9-7BA0-4509-A1D0-B7280242D2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5689" y="117324"/>
            <a:ext cx="1219201" cy="13101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Picture 8" descr="NCEOHomepage - NCEO">
            <a:extLst>
              <a:ext uri="{FF2B5EF4-FFF2-40B4-BE49-F238E27FC236}">
                <a16:creationId xmlns:a16="http://schemas.microsoft.com/office/drawing/2014/main" id="{8C789AFB-2DBA-402B-B7B3-E10EDB7C60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81773" y="390917"/>
            <a:ext cx="2709426" cy="762969"/>
          </a:xfrm>
          <a:prstGeom prst="rect">
            <a:avLst/>
          </a:prstGeom>
          <a:noFill/>
        </p:spPr>
      </p:pic>
      <p:pic>
        <p:nvPicPr>
          <p:cNvPr id="7" name="Picture 2" descr="Home - Space Park Leicester">
            <a:extLst>
              <a:ext uri="{FF2B5EF4-FFF2-40B4-BE49-F238E27FC236}">
                <a16:creationId xmlns:a16="http://schemas.microsoft.com/office/drawing/2014/main" id="{7715ED1D-3F08-4C9B-BB96-CBDBF873A0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2321" y="-220207"/>
            <a:ext cx="2664477" cy="207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3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0215-1B57-4600-9AB4-1341CB16CB96}"/>
              </a:ext>
            </a:extLst>
          </p:cNvPr>
          <p:cNvSpPr>
            <a:spLocks noGrp="1"/>
          </p:cNvSpPr>
          <p:nvPr>
            <p:ph type="title"/>
          </p:nvPr>
        </p:nvSpPr>
        <p:spPr>
          <a:xfrm>
            <a:off x="838200" y="164419"/>
            <a:ext cx="10515600" cy="847951"/>
          </a:xfrm>
        </p:spPr>
        <p:txBody>
          <a:bodyPr>
            <a:normAutofit/>
          </a:bodyPr>
          <a:lstStyle/>
          <a:p>
            <a:pPr algn="ctr"/>
            <a:r>
              <a:rPr lang="en-GB" b="1" dirty="0"/>
              <a:t>Preliminary results</a:t>
            </a:r>
          </a:p>
        </p:txBody>
      </p:sp>
      <p:sp>
        <p:nvSpPr>
          <p:cNvPr id="3" name="Content Placeholder 2">
            <a:extLst>
              <a:ext uri="{FF2B5EF4-FFF2-40B4-BE49-F238E27FC236}">
                <a16:creationId xmlns:a16="http://schemas.microsoft.com/office/drawing/2014/main" id="{BE99337A-EA7B-4E76-9F56-B317EE5D196C}"/>
              </a:ext>
            </a:extLst>
          </p:cNvPr>
          <p:cNvSpPr>
            <a:spLocks noGrp="1"/>
          </p:cNvSpPr>
          <p:nvPr>
            <p:ph idx="1"/>
          </p:nvPr>
        </p:nvSpPr>
        <p:spPr>
          <a:xfrm>
            <a:off x="43542" y="844434"/>
            <a:ext cx="3733801" cy="6013566"/>
          </a:xfrm>
        </p:spPr>
        <p:txBody>
          <a:bodyPr>
            <a:normAutofit fontScale="85000" lnSpcReduction="10000"/>
          </a:bodyPr>
          <a:lstStyle/>
          <a:p>
            <a:r>
              <a:rPr lang="en-GB" dirty="0"/>
              <a:t>We want to produce one OE-based NH</a:t>
            </a:r>
            <a:r>
              <a:rPr lang="en-GB" baseline="-25000" dirty="0"/>
              <a:t>3</a:t>
            </a:r>
            <a:r>
              <a:rPr lang="en-GB" dirty="0"/>
              <a:t> retrieval scheme for the IASI and CrIS instruments</a:t>
            </a:r>
            <a:endParaRPr lang="en-GB" baseline="-25000" dirty="0"/>
          </a:p>
          <a:p>
            <a:r>
              <a:rPr lang="en-GB" dirty="0"/>
              <a:t>Using the same retrieval setup and a-priori profiles would remove any possible biases</a:t>
            </a:r>
          </a:p>
          <a:p>
            <a:r>
              <a:rPr lang="en-GB" dirty="0"/>
              <a:t>First attempts observing the NH</a:t>
            </a:r>
            <a:r>
              <a:rPr lang="en-GB" baseline="-25000" dirty="0"/>
              <a:t>3</a:t>
            </a:r>
            <a:r>
              <a:rPr lang="en-GB" dirty="0"/>
              <a:t> diurnal cycle over selected regions in the Indo-Gangetic Plain (IGP) for spring, autumn and winter</a:t>
            </a:r>
          </a:p>
          <a:p>
            <a:r>
              <a:rPr lang="en-GB" dirty="0"/>
              <a:t>IASI and CrIS have higher signal-to-noise ratios than current geostationary satellites observing Asia</a:t>
            </a:r>
          </a:p>
        </p:txBody>
      </p:sp>
      <p:sp>
        <p:nvSpPr>
          <p:cNvPr id="12" name="TextBox 11">
            <a:extLst>
              <a:ext uri="{FF2B5EF4-FFF2-40B4-BE49-F238E27FC236}">
                <a16:creationId xmlns:a16="http://schemas.microsoft.com/office/drawing/2014/main" id="{8D5150D8-A9E5-41D4-9392-E61D8146AB7A}"/>
              </a:ext>
            </a:extLst>
          </p:cNvPr>
          <p:cNvSpPr txBox="1"/>
          <p:nvPr/>
        </p:nvSpPr>
        <p:spPr>
          <a:xfrm>
            <a:off x="4022272" y="6291943"/>
            <a:ext cx="8028214" cy="369332"/>
          </a:xfrm>
          <a:prstGeom prst="rect">
            <a:avLst/>
          </a:prstGeom>
          <a:noFill/>
        </p:spPr>
        <p:txBody>
          <a:bodyPr wrap="square" rtlCol="0">
            <a:spAutoFit/>
          </a:bodyPr>
          <a:lstStyle/>
          <a:p>
            <a:r>
              <a:rPr lang="en-GB" dirty="0"/>
              <a:t>NH</a:t>
            </a:r>
            <a:r>
              <a:rPr lang="en-GB" baseline="-25000" dirty="0"/>
              <a:t>3</a:t>
            </a:r>
            <a:r>
              <a:rPr lang="en-GB" dirty="0"/>
              <a:t> total columns over South East Asia, 3</a:t>
            </a:r>
            <a:r>
              <a:rPr lang="en-GB" baseline="30000" dirty="0"/>
              <a:t>rd</a:t>
            </a:r>
            <a:r>
              <a:rPr lang="en-GB" dirty="0"/>
              <a:t> April 2022, IASI day time observations.  </a:t>
            </a:r>
          </a:p>
        </p:txBody>
      </p:sp>
      <p:pic>
        <p:nvPicPr>
          <p:cNvPr id="14" name="Picture 13">
            <a:extLst>
              <a:ext uri="{FF2B5EF4-FFF2-40B4-BE49-F238E27FC236}">
                <a16:creationId xmlns:a16="http://schemas.microsoft.com/office/drawing/2014/main" id="{123324F1-F2A9-495C-8E81-AB88A19ADC21}"/>
              </a:ext>
            </a:extLst>
          </p:cNvPr>
          <p:cNvPicPr>
            <a:picLocks noChangeAspect="1"/>
          </p:cNvPicPr>
          <p:nvPr/>
        </p:nvPicPr>
        <p:blipFill rotWithShape="1">
          <a:blip r:embed="rId3">
            <a:extLst>
              <a:ext uri="{28A0092B-C50C-407E-A947-70E740481C1C}">
                <a14:useLocalDpi xmlns:a14="http://schemas.microsoft.com/office/drawing/2010/main" val="0"/>
              </a:ext>
            </a:extLst>
          </a:blip>
          <a:srcRect l="1709" t="4504" b="3486"/>
          <a:stretch/>
        </p:blipFill>
        <p:spPr>
          <a:xfrm>
            <a:off x="3820884" y="1012370"/>
            <a:ext cx="8294914" cy="5170716"/>
          </a:xfrm>
          <a:prstGeom prst="rect">
            <a:avLst/>
          </a:prstGeom>
        </p:spPr>
      </p:pic>
    </p:spTree>
    <p:extLst>
      <p:ext uri="{BB962C8B-B14F-4D97-AF65-F5344CB8AC3E}">
        <p14:creationId xmlns:p14="http://schemas.microsoft.com/office/powerpoint/2010/main" val="100841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arth view | EUMETSAT">
            <a:extLst>
              <a:ext uri="{FF2B5EF4-FFF2-40B4-BE49-F238E27FC236}">
                <a16:creationId xmlns:a16="http://schemas.microsoft.com/office/drawing/2014/main" id="{670EA591-DFBA-4810-B460-BF359AB0D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5C6247-D39E-4E62-92C6-83F400ABA8B4}"/>
              </a:ext>
            </a:extLst>
          </p:cNvPr>
          <p:cNvSpPr>
            <a:spLocks noGrp="1"/>
          </p:cNvSpPr>
          <p:nvPr>
            <p:ph type="title"/>
          </p:nvPr>
        </p:nvSpPr>
        <p:spPr>
          <a:xfrm>
            <a:off x="838199" y="402027"/>
            <a:ext cx="10515600" cy="745218"/>
          </a:xfrm>
        </p:spPr>
        <p:txBody>
          <a:bodyPr/>
          <a:lstStyle/>
          <a:p>
            <a:pPr algn="ctr"/>
            <a:r>
              <a:rPr lang="en-GB" b="1" dirty="0">
                <a:solidFill>
                  <a:schemeClr val="bg1"/>
                </a:solidFill>
              </a:rPr>
              <a:t>Summary – Quick links</a:t>
            </a:r>
          </a:p>
        </p:txBody>
      </p:sp>
      <p:sp>
        <p:nvSpPr>
          <p:cNvPr id="4" name="Rectangle 3">
            <a:hlinkClick r:id="rId3" action="ppaction://hlinksldjump"/>
            <a:extLst>
              <a:ext uri="{FF2B5EF4-FFF2-40B4-BE49-F238E27FC236}">
                <a16:creationId xmlns:a16="http://schemas.microsoft.com/office/drawing/2014/main" id="{448972ED-4ECD-42AF-94E1-5CC4AE8E7740}"/>
              </a:ext>
            </a:extLst>
          </p:cNvPr>
          <p:cNvSpPr/>
          <p:nvPr/>
        </p:nvSpPr>
        <p:spPr>
          <a:xfrm>
            <a:off x="1034143" y="1779031"/>
            <a:ext cx="2623457" cy="9688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5" name="TextBox 4">
            <a:extLst>
              <a:ext uri="{FF2B5EF4-FFF2-40B4-BE49-F238E27FC236}">
                <a16:creationId xmlns:a16="http://schemas.microsoft.com/office/drawing/2014/main" id="{5CF3E59F-E032-466F-B471-1F0C5F057673}"/>
              </a:ext>
            </a:extLst>
          </p:cNvPr>
          <p:cNvSpPr txBox="1"/>
          <p:nvPr/>
        </p:nvSpPr>
        <p:spPr>
          <a:xfrm>
            <a:off x="881741" y="3260254"/>
            <a:ext cx="3646715"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bg1"/>
                </a:solidFill>
              </a:rPr>
              <a:t>Effects on the environment </a:t>
            </a:r>
          </a:p>
          <a:p>
            <a:pPr marL="285750" indent="-285750">
              <a:buFont typeface="Arial" panose="020B0604020202020204" pitchFamily="34" charset="0"/>
              <a:buChar char="•"/>
            </a:pPr>
            <a:r>
              <a:rPr lang="en-GB" sz="2000" dirty="0">
                <a:solidFill>
                  <a:schemeClr val="bg1"/>
                </a:solidFill>
              </a:rPr>
              <a:t>Chemistry and spectroscopy </a:t>
            </a:r>
          </a:p>
          <a:p>
            <a:pPr marL="285750" indent="-285750">
              <a:buFont typeface="Arial" panose="020B0604020202020204" pitchFamily="34" charset="0"/>
              <a:buChar char="•"/>
            </a:pPr>
            <a:r>
              <a:rPr lang="en-GB" sz="2000" dirty="0">
                <a:solidFill>
                  <a:schemeClr val="bg1"/>
                </a:solidFill>
              </a:rPr>
              <a:t>Challenges of retrieving NH</a:t>
            </a:r>
            <a:r>
              <a:rPr lang="en-GB" sz="2000" baseline="-25000" dirty="0">
                <a:solidFill>
                  <a:schemeClr val="bg1"/>
                </a:solidFill>
              </a:rPr>
              <a:t>3</a:t>
            </a:r>
            <a:r>
              <a:rPr lang="en-GB" sz="2000" dirty="0">
                <a:solidFill>
                  <a:schemeClr val="bg1"/>
                </a:solidFill>
              </a:rPr>
              <a:t> </a:t>
            </a:r>
          </a:p>
        </p:txBody>
      </p:sp>
      <p:sp>
        <p:nvSpPr>
          <p:cNvPr id="6" name="Rectangle 5">
            <a:hlinkClick r:id="rId4" action="ppaction://hlinksldjump"/>
            <a:extLst>
              <a:ext uri="{FF2B5EF4-FFF2-40B4-BE49-F238E27FC236}">
                <a16:creationId xmlns:a16="http://schemas.microsoft.com/office/drawing/2014/main" id="{D11972E6-7F41-413E-9FA1-E6D0BE0E87B5}"/>
              </a:ext>
            </a:extLst>
          </p:cNvPr>
          <p:cNvSpPr/>
          <p:nvPr/>
        </p:nvSpPr>
        <p:spPr>
          <a:xfrm>
            <a:off x="4784271" y="1779031"/>
            <a:ext cx="2623457" cy="9688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7" name="TextBox 6">
            <a:extLst>
              <a:ext uri="{FF2B5EF4-FFF2-40B4-BE49-F238E27FC236}">
                <a16:creationId xmlns:a16="http://schemas.microsoft.com/office/drawing/2014/main" id="{23DC9DB5-5B1B-4C55-962E-595D73368024}"/>
              </a:ext>
            </a:extLst>
          </p:cNvPr>
          <p:cNvSpPr txBox="1"/>
          <p:nvPr/>
        </p:nvSpPr>
        <p:spPr>
          <a:xfrm>
            <a:off x="4784271" y="3290589"/>
            <a:ext cx="2879275"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bg1"/>
                </a:solidFill>
              </a:rPr>
              <a:t>Satellite instruments</a:t>
            </a:r>
          </a:p>
          <a:p>
            <a:pPr marL="285750" indent="-285750">
              <a:buFont typeface="Arial" panose="020B0604020202020204" pitchFamily="34" charset="0"/>
              <a:buChar char="•"/>
            </a:pPr>
            <a:r>
              <a:rPr lang="en-GB" sz="2000" dirty="0">
                <a:solidFill>
                  <a:schemeClr val="bg1"/>
                </a:solidFill>
              </a:rPr>
              <a:t>Retrieval scheme </a:t>
            </a:r>
          </a:p>
          <a:p>
            <a:pPr marL="285750" indent="-285750">
              <a:buFont typeface="Arial" panose="020B0604020202020204" pitchFamily="34" charset="0"/>
              <a:buChar char="•"/>
            </a:pPr>
            <a:r>
              <a:rPr lang="en-GB" sz="2000" dirty="0">
                <a:solidFill>
                  <a:schemeClr val="bg1"/>
                </a:solidFill>
              </a:rPr>
              <a:t>Fast detection scheme  </a:t>
            </a:r>
          </a:p>
        </p:txBody>
      </p:sp>
      <p:sp>
        <p:nvSpPr>
          <p:cNvPr id="8" name="Rectangle 7">
            <a:hlinkClick r:id="rId5" action="ppaction://hlinksldjump"/>
            <a:extLst>
              <a:ext uri="{FF2B5EF4-FFF2-40B4-BE49-F238E27FC236}">
                <a16:creationId xmlns:a16="http://schemas.microsoft.com/office/drawing/2014/main" id="{56F5D699-AB50-4750-8A5F-3627A216437A}"/>
              </a:ext>
            </a:extLst>
          </p:cNvPr>
          <p:cNvSpPr/>
          <p:nvPr/>
        </p:nvSpPr>
        <p:spPr>
          <a:xfrm>
            <a:off x="8534399" y="1779031"/>
            <a:ext cx="2623457" cy="9688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1" name="TextBox 10">
            <a:extLst>
              <a:ext uri="{FF2B5EF4-FFF2-40B4-BE49-F238E27FC236}">
                <a16:creationId xmlns:a16="http://schemas.microsoft.com/office/drawing/2014/main" id="{E8F5461F-3962-4F63-8D99-3F06B3FF2A3A}"/>
              </a:ext>
            </a:extLst>
          </p:cNvPr>
          <p:cNvSpPr txBox="1"/>
          <p:nvPr/>
        </p:nvSpPr>
        <p:spPr>
          <a:xfrm>
            <a:off x="8534399" y="3290589"/>
            <a:ext cx="2879275"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bg1"/>
                </a:solidFill>
              </a:rPr>
              <a:t>Satellite observations</a:t>
            </a:r>
          </a:p>
          <a:p>
            <a:pPr marL="285750" indent="-285750">
              <a:buFont typeface="Arial" panose="020B0604020202020204" pitchFamily="34" charset="0"/>
              <a:buChar char="•"/>
            </a:pPr>
            <a:r>
              <a:rPr lang="en-GB" sz="2000" dirty="0">
                <a:solidFill>
                  <a:schemeClr val="bg1"/>
                </a:solidFill>
              </a:rPr>
              <a:t>Seasonal cycle</a:t>
            </a:r>
          </a:p>
          <a:p>
            <a:pPr marL="285750" indent="-285750">
              <a:buFont typeface="Arial" panose="020B0604020202020204" pitchFamily="34" charset="0"/>
              <a:buChar char="•"/>
            </a:pPr>
            <a:r>
              <a:rPr lang="en-GB" sz="2000" dirty="0">
                <a:solidFill>
                  <a:schemeClr val="bg1"/>
                </a:solidFill>
              </a:rPr>
              <a:t>Daily cycles  </a:t>
            </a:r>
          </a:p>
        </p:txBody>
      </p:sp>
      <p:sp>
        <p:nvSpPr>
          <p:cNvPr id="12" name="Rectangle 11">
            <a:hlinkClick r:id="rId6" action="ppaction://hlinksldjump"/>
            <a:extLst>
              <a:ext uri="{FF2B5EF4-FFF2-40B4-BE49-F238E27FC236}">
                <a16:creationId xmlns:a16="http://schemas.microsoft.com/office/drawing/2014/main" id="{D8189D77-AA6F-4B22-9B4A-B546A6B51E19}"/>
              </a:ext>
            </a:extLst>
          </p:cNvPr>
          <p:cNvSpPr/>
          <p:nvPr/>
        </p:nvSpPr>
        <p:spPr>
          <a:xfrm>
            <a:off x="2280557" y="4756650"/>
            <a:ext cx="2623457" cy="9688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3" name="Rectangle 12">
            <a:hlinkClick r:id="rId7" action="ppaction://hlinksldjump"/>
            <a:extLst>
              <a:ext uri="{FF2B5EF4-FFF2-40B4-BE49-F238E27FC236}">
                <a16:creationId xmlns:a16="http://schemas.microsoft.com/office/drawing/2014/main" id="{C0BC7076-C47A-4CF1-98F7-7231EB5B1A65}"/>
              </a:ext>
            </a:extLst>
          </p:cNvPr>
          <p:cNvSpPr/>
          <p:nvPr/>
        </p:nvSpPr>
        <p:spPr>
          <a:xfrm>
            <a:off x="7222671" y="4756649"/>
            <a:ext cx="2623457" cy="9688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5" name="TextBox 14">
            <a:extLst>
              <a:ext uri="{FF2B5EF4-FFF2-40B4-BE49-F238E27FC236}">
                <a16:creationId xmlns:a16="http://schemas.microsoft.com/office/drawing/2014/main" id="{708889CE-3978-47C7-939E-0713E94B1519}"/>
              </a:ext>
            </a:extLst>
          </p:cNvPr>
          <p:cNvSpPr txBox="1"/>
          <p:nvPr/>
        </p:nvSpPr>
        <p:spPr>
          <a:xfrm>
            <a:off x="1121229" y="2001836"/>
            <a:ext cx="2536371" cy="523220"/>
          </a:xfrm>
          <a:prstGeom prst="rect">
            <a:avLst/>
          </a:prstGeom>
          <a:noFill/>
        </p:spPr>
        <p:txBody>
          <a:bodyPr wrap="square" rtlCol="0">
            <a:spAutoFit/>
          </a:bodyPr>
          <a:lstStyle/>
          <a:p>
            <a:pPr algn="ctr"/>
            <a:r>
              <a:rPr lang="en-GB" sz="2800" b="1" dirty="0"/>
              <a:t>BACKGROUND</a:t>
            </a:r>
          </a:p>
        </p:txBody>
      </p:sp>
      <p:sp>
        <p:nvSpPr>
          <p:cNvPr id="16" name="TextBox 15">
            <a:extLst>
              <a:ext uri="{FF2B5EF4-FFF2-40B4-BE49-F238E27FC236}">
                <a16:creationId xmlns:a16="http://schemas.microsoft.com/office/drawing/2014/main" id="{710C53CB-44C9-4131-9545-5C54968E5D98}"/>
              </a:ext>
            </a:extLst>
          </p:cNvPr>
          <p:cNvSpPr txBox="1"/>
          <p:nvPr/>
        </p:nvSpPr>
        <p:spPr>
          <a:xfrm>
            <a:off x="4827813" y="1982469"/>
            <a:ext cx="2536371" cy="523220"/>
          </a:xfrm>
          <a:prstGeom prst="rect">
            <a:avLst/>
          </a:prstGeom>
          <a:noFill/>
        </p:spPr>
        <p:txBody>
          <a:bodyPr wrap="square" rtlCol="0">
            <a:spAutoFit/>
          </a:bodyPr>
          <a:lstStyle/>
          <a:p>
            <a:pPr algn="ctr"/>
            <a:r>
              <a:rPr lang="en-GB" sz="2800" b="1" dirty="0"/>
              <a:t>METHOD</a:t>
            </a:r>
          </a:p>
        </p:txBody>
      </p:sp>
      <p:sp>
        <p:nvSpPr>
          <p:cNvPr id="17" name="TextBox 16">
            <a:extLst>
              <a:ext uri="{FF2B5EF4-FFF2-40B4-BE49-F238E27FC236}">
                <a16:creationId xmlns:a16="http://schemas.microsoft.com/office/drawing/2014/main" id="{35D3F4B2-EF0B-4CE9-8F92-733710306144}"/>
              </a:ext>
            </a:extLst>
          </p:cNvPr>
          <p:cNvSpPr txBox="1"/>
          <p:nvPr/>
        </p:nvSpPr>
        <p:spPr>
          <a:xfrm>
            <a:off x="8621485" y="2001836"/>
            <a:ext cx="2536371" cy="523220"/>
          </a:xfrm>
          <a:prstGeom prst="rect">
            <a:avLst/>
          </a:prstGeom>
          <a:noFill/>
        </p:spPr>
        <p:txBody>
          <a:bodyPr wrap="square" rtlCol="0">
            <a:spAutoFit/>
          </a:bodyPr>
          <a:lstStyle/>
          <a:p>
            <a:pPr algn="ctr"/>
            <a:r>
              <a:rPr lang="en-GB" sz="2800" b="1" dirty="0"/>
              <a:t>RESULTS</a:t>
            </a:r>
          </a:p>
        </p:txBody>
      </p:sp>
      <p:sp>
        <p:nvSpPr>
          <p:cNvPr id="18" name="TextBox 17">
            <a:extLst>
              <a:ext uri="{FF2B5EF4-FFF2-40B4-BE49-F238E27FC236}">
                <a16:creationId xmlns:a16="http://schemas.microsoft.com/office/drawing/2014/main" id="{212B535C-0F71-48B8-94EA-FA1C483FCEE1}"/>
              </a:ext>
            </a:extLst>
          </p:cNvPr>
          <p:cNvSpPr txBox="1"/>
          <p:nvPr/>
        </p:nvSpPr>
        <p:spPr>
          <a:xfrm>
            <a:off x="2345871" y="4979453"/>
            <a:ext cx="2536371" cy="523220"/>
          </a:xfrm>
          <a:prstGeom prst="rect">
            <a:avLst/>
          </a:prstGeom>
          <a:noFill/>
        </p:spPr>
        <p:txBody>
          <a:bodyPr wrap="square" rtlCol="0">
            <a:spAutoFit/>
          </a:bodyPr>
          <a:lstStyle/>
          <a:p>
            <a:pPr algn="ctr"/>
            <a:r>
              <a:rPr lang="en-GB" sz="2800" b="1" dirty="0"/>
              <a:t>CONCLUSIONS</a:t>
            </a:r>
          </a:p>
        </p:txBody>
      </p:sp>
      <p:sp>
        <p:nvSpPr>
          <p:cNvPr id="19" name="TextBox 18">
            <a:extLst>
              <a:ext uri="{FF2B5EF4-FFF2-40B4-BE49-F238E27FC236}">
                <a16:creationId xmlns:a16="http://schemas.microsoft.com/office/drawing/2014/main" id="{E6F57F55-4CF1-404E-98F7-35A080DD3FB6}"/>
              </a:ext>
            </a:extLst>
          </p:cNvPr>
          <p:cNvSpPr txBox="1"/>
          <p:nvPr/>
        </p:nvSpPr>
        <p:spPr>
          <a:xfrm>
            <a:off x="7309756" y="4979453"/>
            <a:ext cx="2536371" cy="523220"/>
          </a:xfrm>
          <a:prstGeom prst="rect">
            <a:avLst/>
          </a:prstGeom>
          <a:noFill/>
        </p:spPr>
        <p:txBody>
          <a:bodyPr wrap="square" rtlCol="0">
            <a:spAutoFit/>
          </a:bodyPr>
          <a:lstStyle/>
          <a:p>
            <a:pPr algn="ctr"/>
            <a:r>
              <a:rPr lang="en-GB" sz="2800" b="1" dirty="0"/>
              <a:t>ABOUT ME</a:t>
            </a:r>
          </a:p>
        </p:txBody>
      </p:sp>
    </p:spTree>
    <p:extLst>
      <p:ext uri="{BB962C8B-B14F-4D97-AF65-F5344CB8AC3E}">
        <p14:creationId xmlns:p14="http://schemas.microsoft.com/office/powerpoint/2010/main" val="3144315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19F8-F7A3-4F2C-A1F4-7DA82751B2D4}"/>
              </a:ext>
            </a:extLst>
          </p:cNvPr>
          <p:cNvSpPr>
            <a:spLocks noGrp="1"/>
          </p:cNvSpPr>
          <p:nvPr>
            <p:ph type="title"/>
          </p:nvPr>
        </p:nvSpPr>
        <p:spPr>
          <a:xfrm>
            <a:off x="272144" y="180069"/>
            <a:ext cx="5442856" cy="941161"/>
          </a:xfrm>
        </p:spPr>
        <p:txBody>
          <a:bodyPr>
            <a:normAutofit/>
          </a:bodyPr>
          <a:lstStyle/>
          <a:p>
            <a:pPr algn="ctr"/>
            <a:r>
              <a:rPr lang="en-GB" b="1" dirty="0"/>
              <a:t>Ammonia (NH</a:t>
            </a:r>
            <a:r>
              <a:rPr lang="en-GB" b="1" baseline="-25000" dirty="0"/>
              <a:t>3</a:t>
            </a:r>
            <a:r>
              <a:rPr lang="en-GB" b="1" dirty="0"/>
              <a:t>) </a:t>
            </a:r>
          </a:p>
        </p:txBody>
      </p:sp>
      <p:sp>
        <p:nvSpPr>
          <p:cNvPr id="3" name="Content Placeholder 2">
            <a:extLst>
              <a:ext uri="{FF2B5EF4-FFF2-40B4-BE49-F238E27FC236}">
                <a16:creationId xmlns:a16="http://schemas.microsoft.com/office/drawing/2014/main" id="{06FB986C-5563-468A-BFFE-B7C9F3F377BD}"/>
              </a:ext>
            </a:extLst>
          </p:cNvPr>
          <p:cNvSpPr>
            <a:spLocks noGrp="1"/>
          </p:cNvSpPr>
          <p:nvPr>
            <p:ph idx="1"/>
          </p:nvPr>
        </p:nvSpPr>
        <p:spPr>
          <a:xfrm>
            <a:off x="272144" y="1366155"/>
            <a:ext cx="5442856" cy="5181148"/>
          </a:xfrm>
        </p:spPr>
        <p:txBody>
          <a:bodyPr>
            <a:normAutofit fontScale="85000" lnSpcReduction="10000"/>
          </a:bodyPr>
          <a:lstStyle/>
          <a:p>
            <a:pPr algn="just"/>
            <a:r>
              <a:rPr lang="en-GB" dirty="0"/>
              <a:t>Most NH</a:t>
            </a:r>
            <a:r>
              <a:rPr lang="en-GB" baseline="-25000" dirty="0"/>
              <a:t>3</a:t>
            </a:r>
            <a:r>
              <a:rPr lang="en-GB" dirty="0"/>
              <a:t> (&gt;70%) is produced from agriculture through the usage of N-based fertilisers and animal husbandry</a:t>
            </a:r>
          </a:p>
          <a:p>
            <a:pPr algn="just"/>
            <a:r>
              <a:rPr lang="en-GB" dirty="0"/>
              <a:t>Current budget highly uncertain ~50-130 </a:t>
            </a:r>
            <a:r>
              <a:rPr lang="en-GB" dirty="0" err="1"/>
              <a:t>TgN</a:t>
            </a:r>
            <a:r>
              <a:rPr lang="en-GB" dirty="0"/>
              <a:t> </a:t>
            </a:r>
          </a:p>
          <a:p>
            <a:pPr algn="just"/>
            <a:r>
              <a:rPr lang="en-GB" dirty="0"/>
              <a:t>Higher surface temperatures promote faster volatilisation rates of NH</a:t>
            </a:r>
            <a:r>
              <a:rPr lang="en-GB" baseline="-25000" dirty="0"/>
              <a:t>3</a:t>
            </a:r>
            <a:r>
              <a:rPr lang="en-GB" dirty="0"/>
              <a:t> from soils </a:t>
            </a:r>
          </a:p>
          <a:p>
            <a:pPr algn="just"/>
            <a:r>
              <a:rPr lang="en-GB" dirty="0"/>
              <a:t>Contributes to the acidification and eutrophication of soils and water bodies (1) through deposition leading to vegetation damage and biodiversity loss </a:t>
            </a:r>
          </a:p>
          <a:p>
            <a:pPr algn="just"/>
            <a:r>
              <a:rPr lang="en-GB" dirty="0"/>
              <a:t>Reacts with acids in the atmosphere to form PM</a:t>
            </a:r>
            <a:r>
              <a:rPr lang="en-GB" baseline="-25000" dirty="0"/>
              <a:t>2.5 </a:t>
            </a:r>
            <a:r>
              <a:rPr lang="en-GB" dirty="0"/>
              <a:t>leading to smog (2) and poor air quality</a:t>
            </a:r>
            <a:endParaRPr lang="en-GB" baseline="-25000" dirty="0"/>
          </a:p>
          <a:p>
            <a:pPr algn="just"/>
            <a:endParaRPr lang="en-GB" dirty="0"/>
          </a:p>
        </p:txBody>
      </p:sp>
      <p:pic>
        <p:nvPicPr>
          <p:cNvPr id="3074" name="Picture 2" descr="Does Eutrophication cause Algae Blooms? - Probiotic Solutions®">
            <a:extLst>
              <a:ext uri="{FF2B5EF4-FFF2-40B4-BE49-F238E27FC236}">
                <a16:creationId xmlns:a16="http://schemas.microsoft.com/office/drawing/2014/main" id="{69996C8F-D5E6-454C-A596-0C27404AD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0069"/>
            <a:ext cx="5823856" cy="3248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sia's Toxic Haze Is a Danger for Everyone - Bloomberg">
            <a:extLst>
              <a:ext uri="{FF2B5EF4-FFF2-40B4-BE49-F238E27FC236}">
                <a16:creationId xmlns:a16="http://schemas.microsoft.com/office/drawing/2014/main" id="{E9065AD5-0376-49E2-BBAC-6C012B3DE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12956"/>
            <a:ext cx="5823856" cy="324893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1257178-B02E-4B09-BEA8-F3704EACA2B9}"/>
              </a:ext>
            </a:extLst>
          </p:cNvPr>
          <p:cNvSpPr/>
          <p:nvPr/>
        </p:nvSpPr>
        <p:spPr>
          <a:xfrm>
            <a:off x="11255828" y="2733029"/>
            <a:ext cx="424543" cy="4245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DBD62B8-F959-4228-8CCB-C0CD305E18A1}"/>
              </a:ext>
            </a:extLst>
          </p:cNvPr>
          <p:cNvSpPr/>
          <p:nvPr/>
        </p:nvSpPr>
        <p:spPr>
          <a:xfrm>
            <a:off x="11342914" y="6225719"/>
            <a:ext cx="424543" cy="4245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06A9145-6307-4D8A-8C71-9DFC81896147}"/>
              </a:ext>
            </a:extLst>
          </p:cNvPr>
          <p:cNvSpPr txBox="1"/>
          <p:nvPr/>
        </p:nvSpPr>
        <p:spPr>
          <a:xfrm>
            <a:off x="11342914" y="2724053"/>
            <a:ext cx="250370" cy="461665"/>
          </a:xfrm>
          <a:prstGeom prst="rect">
            <a:avLst/>
          </a:prstGeom>
          <a:noFill/>
        </p:spPr>
        <p:txBody>
          <a:bodyPr wrap="square" rtlCol="0">
            <a:spAutoFit/>
          </a:bodyPr>
          <a:lstStyle/>
          <a:p>
            <a:pPr algn="ctr"/>
            <a:r>
              <a:rPr lang="en-GB" sz="2400" b="1" dirty="0">
                <a:solidFill>
                  <a:schemeClr val="bg1"/>
                </a:solidFill>
              </a:rPr>
              <a:t>1</a:t>
            </a:r>
          </a:p>
        </p:txBody>
      </p:sp>
      <p:sp>
        <p:nvSpPr>
          <p:cNvPr id="9" name="TextBox 8">
            <a:extLst>
              <a:ext uri="{FF2B5EF4-FFF2-40B4-BE49-F238E27FC236}">
                <a16:creationId xmlns:a16="http://schemas.microsoft.com/office/drawing/2014/main" id="{EEE14981-ECCD-4381-8FDA-F222DFF934E7}"/>
              </a:ext>
            </a:extLst>
          </p:cNvPr>
          <p:cNvSpPr txBox="1"/>
          <p:nvPr/>
        </p:nvSpPr>
        <p:spPr>
          <a:xfrm>
            <a:off x="11430000" y="6188597"/>
            <a:ext cx="250370" cy="461665"/>
          </a:xfrm>
          <a:prstGeom prst="rect">
            <a:avLst/>
          </a:prstGeom>
          <a:noFill/>
        </p:spPr>
        <p:txBody>
          <a:bodyPr wrap="square" rtlCol="0">
            <a:spAutoFit/>
          </a:bodyPr>
          <a:lstStyle/>
          <a:p>
            <a:pPr algn="ctr"/>
            <a:r>
              <a:rPr lang="en-GB" sz="2400" b="1" dirty="0">
                <a:solidFill>
                  <a:schemeClr val="bg1"/>
                </a:solidFill>
              </a:rPr>
              <a:t>2</a:t>
            </a:r>
          </a:p>
        </p:txBody>
      </p:sp>
      <p:sp>
        <p:nvSpPr>
          <p:cNvPr id="6" name="Rectangle 5">
            <a:extLst>
              <a:ext uri="{FF2B5EF4-FFF2-40B4-BE49-F238E27FC236}">
                <a16:creationId xmlns:a16="http://schemas.microsoft.com/office/drawing/2014/main" id="{3D592A96-BA27-4CD7-B8B1-CEAFEE321BF3}"/>
              </a:ext>
            </a:extLst>
          </p:cNvPr>
          <p:cNvSpPr/>
          <p:nvPr/>
        </p:nvSpPr>
        <p:spPr>
          <a:xfrm>
            <a:off x="6193970" y="1985389"/>
            <a:ext cx="1676401" cy="1220988"/>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8" name="TextBox 7">
            <a:extLst>
              <a:ext uri="{FF2B5EF4-FFF2-40B4-BE49-F238E27FC236}">
                <a16:creationId xmlns:a16="http://schemas.microsoft.com/office/drawing/2014/main" id="{A077BEB6-4D2C-4030-948F-2AB98DDCB8B5}"/>
              </a:ext>
            </a:extLst>
          </p:cNvPr>
          <p:cNvSpPr txBox="1"/>
          <p:nvPr/>
        </p:nvSpPr>
        <p:spPr>
          <a:xfrm>
            <a:off x="6204856" y="1995718"/>
            <a:ext cx="1785257" cy="1200329"/>
          </a:xfrm>
          <a:prstGeom prst="rect">
            <a:avLst/>
          </a:prstGeom>
          <a:noFill/>
        </p:spPr>
        <p:txBody>
          <a:bodyPr wrap="square" rtlCol="0">
            <a:spAutoFit/>
          </a:bodyPr>
          <a:lstStyle/>
          <a:p>
            <a:r>
              <a:rPr lang="en-GB" b="1" dirty="0"/>
              <a:t>Harmful algae bloom causing “dead zones” in water bodies</a:t>
            </a:r>
          </a:p>
        </p:txBody>
      </p:sp>
      <p:sp>
        <p:nvSpPr>
          <p:cNvPr id="12" name="Rectangle 11">
            <a:extLst>
              <a:ext uri="{FF2B5EF4-FFF2-40B4-BE49-F238E27FC236}">
                <a16:creationId xmlns:a16="http://schemas.microsoft.com/office/drawing/2014/main" id="{5D67CC85-3661-46BC-AEDE-DADD3FB5D6EC}"/>
              </a:ext>
            </a:extLst>
          </p:cNvPr>
          <p:cNvSpPr/>
          <p:nvPr/>
        </p:nvSpPr>
        <p:spPr>
          <a:xfrm>
            <a:off x="6204856" y="4095523"/>
            <a:ext cx="1785257" cy="150998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0" name="TextBox 9">
            <a:extLst>
              <a:ext uri="{FF2B5EF4-FFF2-40B4-BE49-F238E27FC236}">
                <a16:creationId xmlns:a16="http://schemas.microsoft.com/office/drawing/2014/main" id="{4453BBC0-CF30-4B03-801B-902CB672CF3F}"/>
              </a:ext>
            </a:extLst>
          </p:cNvPr>
          <p:cNvSpPr txBox="1"/>
          <p:nvPr/>
        </p:nvSpPr>
        <p:spPr>
          <a:xfrm>
            <a:off x="6215740" y="4128180"/>
            <a:ext cx="1904999" cy="1477328"/>
          </a:xfrm>
          <a:prstGeom prst="rect">
            <a:avLst/>
          </a:prstGeom>
          <a:noFill/>
        </p:spPr>
        <p:txBody>
          <a:bodyPr wrap="square" rtlCol="0">
            <a:spAutoFit/>
          </a:bodyPr>
          <a:lstStyle/>
          <a:p>
            <a:r>
              <a:rPr lang="en-GB" b="1" dirty="0"/>
              <a:t>NH</a:t>
            </a:r>
            <a:r>
              <a:rPr lang="en-GB" b="1" baseline="-25000" dirty="0"/>
              <a:t>3</a:t>
            </a:r>
            <a:r>
              <a:rPr lang="en-GB" b="1" dirty="0"/>
              <a:t>-derived PM</a:t>
            </a:r>
            <a:r>
              <a:rPr lang="en-GB" b="1" baseline="-25000" dirty="0"/>
              <a:t>2.5 </a:t>
            </a:r>
            <a:r>
              <a:rPr lang="en-GB" b="1" dirty="0"/>
              <a:t>decreases visibility in cities near agricultural areas  </a:t>
            </a:r>
          </a:p>
        </p:txBody>
      </p:sp>
    </p:spTree>
    <p:extLst>
      <p:ext uri="{BB962C8B-B14F-4D97-AF65-F5344CB8AC3E}">
        <p14:creationId xmlns:p14="http://schemas.microsoft.com/office/powerpoint/2010/main" val="163836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4BC1-FF3F-4FE0-80E9-19E983D656EF}"/>
              </a:ext>
            </a:extLst>
          </p:cNvPr>
          <p:cNvSpPr>
            <a:spLocks noGrp="1"/>
          </p:cNvSpPr>
          <p:nvPr>
            <p:ph type="title"/>
          </p:nvPr>
        </p:nvSpPr>
        <p:spPr>
          <a:xfrm>
            <a:off x="838199" y="62586"/>
            <a:ext cx="10722429" cy="882817"/>
          </a:xfrm>
        </p:spPr>
        <p:txBody>
          <a:bodyPr>
            <a:normAutofit/>
          </a:bodyPr>
          <a:lstStyle/>
          <a:p>
            <a:r>
              <a:rPr lang="en-GB" b="1" dirty="0"/>
              <a:t>NH</a:t>
            </a:r>
            <a:r>
              <a:rPr lang="en-GB" b="1" baseline="-25000" dirty="0"/>
              <a:t>3</a:t>
            </a:r>
            <a:r>
              <a:rPr lang="en-GB" b="1" dirty="0"/>
              <a:t> Spectroscopy and Atmospheric Chemistry</a:t>
            </a:r>
          </a:p>
        </p:txBody>
      </p:sp>
      <p:pic>
        <p:nvPicPr>
          <p:cNvPr id="10" name="Picture 9">
            <a:extLst>
              <a:ext uri="{FF2B5EF4-FFF2-40B4-BE49-F238E27FC236}">
                <a16:creationId xmlns:a16="http://schemas.microsoft.com/office/drawing/2014/main" id="{9AC0F4E3-9C89-482B-92FD-BAFD0AD1C56E}"/>
              </a:ext>
            </a:extLst>
          </p:cNvPr>
          <p:cNvPicPr>
            <a:picLocks noChangeAspect="1"/>
          </p:cNvPicPr>
          <p:nvPr/>
        </p:nvPicPr>
        <p:blipFill>
          <a:blip r:embed="rId2"/>
          <a:stretch>
            <a:fillRect/>
          </a:stretch>
        </p:blipFill>
        <p:spPr>
          <a:xfrm>
            <a:off x="0" y="945403"/>
            <a:ext cx="7666785" cy="5850011"/>
          </a:xfrm>
          <a:prstGeom prst="rect">
            <a:avLst/>
          </a:prstGeom>
        </p:spPr>
      </p:pic>
      <p:pic>
        <p:nvPicPr>
          <p:cNvPr id="14" name="Picture 13">
            <a:extLst>
              <a:ext uri="{FF2B5EF4-FFF2-40B4-BE49-F238E27FC236}">
                <a16:creationId xmlns:a16="http://schemas.microsoft.com/office/drawing/2014/main" id="{6644A5EC-1BBD-48DD-8F99-D981917218EE}"/>
              </a:ext>
            </a:extLst>
          </p:cNvPr>
          <p:cNvPicPr>
            <a:picLocks noChangeAspect="1"/>
          </p:cNvPicPr>
          <p:nvPr/>
        </p:nvPicPr>
        <p:blipFill>
          <a:blip r:embed="rId3"/>
          <a:stretch>
            <a:fillRect/>
          </a:stretch>
        </p:blipFill>
        <p:spPr>
          <a:xfrm>
            <a:off x="6096000" y="1349830"/>
            <a:ext cx="6096000" cy="3631166"/>
          </a:xfrm>
          <a:prstGeom prst="rect">
            <a:avLst/>
          </a:prstGeom>
        </p:spPr>
      </p:pic>
      <p:sp>
        <p:nvSpPr>
          <p:cNvPr id="17" name="TextBox 16">
            <a:extLst>
              <a:ext uri="{FF2B5EF4-FFF2-40B4-BE49-F238E27FC236}">
                <a16:creationId xmlns:a16="http://schemas.microsoft.com/office/drawing/2014/main" id="{245934AD-46E7-4A1A-8859-CD36E457F202}"/>
              </a:ext>
            </a:extLst>
          </p:cNvPr>
          <p:cNvSpPr txBox="1"/>
          <p:nvPr/>
        </p:nvSpPr>
        <p:spPr>
          <a:xfrm>
            <a:off x="7761514" y="4980996"/>
            <a:ext cx="4169230" cy="1477328"/>
          </a:xfrm>
          <a:prstGeom prst="rect">
            <a:avLst/>
          </a:prstGeom>
          <a:noFill/>
        </p:spPr>
        <p:txBody>
          <a:bodyPr wrap="square">
            <a:spAutoFit/>
          </a:bodyPr>
          <a:lstStyle/>
          <a:p>
            <a:pPr marL="285750" indent="-285750" algn="just">
              <a:buClr>
                <a:schemeClr val="accent1"/>
              </a:buClr>
              <a:buFont typeface="Wingdings" panose="05000000000000000000" pitchFamily="2" charset="2"/>
              <a:buChar char="q"/>
            </a:pPr>
            <a:r>
              <a:rPr lang="en-GB" sz="1800" dirty="0"/>
              <a:t>NH</a:t>
            </a:r>
            <a:r>
              <a:rPr lang="en-GB" sz="1800" baseline="-25000" dirty="0"/>
              <a:t>3</a:t>
            </a:r>
            <a:r>
              <a:rPr lang="en-GB" sz="1800" dirty="0"/>
              <a:t> reacts with atmospheric acids to form aerosol (ammonium salt)</a:t>
            </a:r>
          </a:p>
          <a:p>
            <a:pPr marL="285750" indent="-285750" algn="just">
              <a:buClr>
                <a:schemeClr val="accent1"/>
              </a:buClr>
              <a:buFont typeface="Wingdings" panose="05000000000000000000" pitchFamily="2" charset="2"/>
              <a:buChar char="q"/>
            </a:pPr>
            <a:r>
              <a:rPr lang="en-GB" sz="1800" dirty="0"/>
              <a:t>Strongest signal at Q–branch features </a:t>
            </a:r>
            <a:r>
              <a:rPr lang="el-GR" sz="1800" dirty="0"/>
              <a:t>ν</a:t>
            </a:r>
            <a:r>
              <a:rPr lang="en-GB" sz="1800" baseline="-25000" dirty="0"/>
              <a:t>2 </a:t>
            </a:r>
            <a:r>
              <a:rPr lang="en-GB" dirty="0"/>
              <a:t>band</a:t>
            </a:r>
            <a:endParaRPr lang="en-GB" sz="1800" baseline="30000" dirty="0"/>
          </a:p>
          <a:p>
            <a:pPr marL="285750" indent="-285750" algn="just">
              <a:buClr>
                <a:schemeClr val="accent1"/>
              </a:buClr>
              <a:buFont typeface="Wingdings" panose="05000000000000000000" pitchFamily="2" charset="2"/>
              <a:buChar char="q"/>
            </a:pPr>
            <a:endParaRPr lang="en-GB" sz="1800" dirty="0"/>
          </a:p>
        </p:txBody>
      </p:sp>
    </p:spTree>
    <p:extLst>
      <p:ext uri="{BB962C8B-B14F-4D97-AF65-F5344CB8AC3E}">
        <p14:creationId xmlns:p14="http://schemas.microsoft.com/office/powerpoint/2010/main" val="1454233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griculture 1.5 - World Business Council for Sustainable Development (WBCSD)">
            <a:extLst>
              <a:ext uri="{FF2B5EF4-FFF2-40B4-BE49-F238E27FC236}">
                <a16:creationId xmlns:a16="http://schemas.microsoft.com/office/drawing/2014/main" id="{8455DE60-B3A5-46D3-AAB1-E2BAFFB9D20A}"/>
              </a:ext>
            </a:extLst>
          </p:cNvPr>
          <p:cNvPicPr>
            <a:picLocks noChangeAspect="1" noChangeArrowheads="1"/>
          </p:cNvPicPr>
          <p:nvPr/>
        </p:nvPicPr>
        <p:blipFill>
          <a:blip r:embed="rId3">
            <a:alphaModFix amt="69000"/>
            <a:extLst>
              <a:ext uri="{28A0092B-C50C-407E-A947-70E740481C1C}">
                <a14:useLocalDpi xmlns:a14="http://schemas.microsoft.com/office/drawing/2010/main" val="0"/>
              </a:ext>
            </a:extLst>
          </a:blip>
          <a:srcRect/>
          <a:stretch>
            <a:fillRect/>
          </a:stretch>
        </p:blipFill>
        <p:spPr bwMode="auto">
          <a:xfrm>
            <a:off x="0" y="1587"/>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D24033-2116-4238-844B-CFCE2014E7FA}"/>
              </a:ext>
            </a:extLst>
          </p:cNvPr>
          <p:cNvSpPr>
            <a:spLocks noGrp="1"/>
          </p:cNvSpPr>
          <p:nvPr>
            <p:ph type="title"/>
          </p:nvPr>
        </p:nvSpPr>
        <p:spPr>
          <a:xfrm>
            <a:off x="838200" y="71664"/>
            <a:ext cx="10515600" cy="1325563"/>
          </a:xfrm>
        </p:spPr>
        <p:txBody>
          <a:bodyPr>
            <a:normAutofit/>
          </a:bodyPr>
          <a:lstStyle/>
          <a:p>
            <a:pPr algn="ctr"/>
            <a:r>
              <a:rPr lang="en-GB" sz="4800" b="1" dirty="0"/>
              <a:t>The Challenges of Retrieving Ammonia </a:t>
            </a:r>
          </a:p>
        </p:txBody>
      </p:sp>
      <p:sp>
        <p:nvSpPr>
          <p:cNvPr id="5" name="Rectangle: Rounded Corners 4">
            <a:extLst>
              <a:ext uri="{FF2B5EF4-FFF2-40B4-BE49-F238E27FC236}">
                <a16:creationId xmlns:a16="http://schemas.microsoft.com/office/drawing/2014/main" id="{460FD1B8-D4A6-49C0-8144-95E94AF319D7}"/>
              </a:ext>
            </a:extLst>
          </p:cNvPr>
          <p:cNvSpPr/>
          <p:nvPr/>
        </p:nvSpPr>
        <p:spPr>
          <a:xfrm>
            <a:off x="582385" y="1564367"/>
            <a:ext cx="11027229" cy="495909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4E558986-A481-4A29-9B6B-6B0C2F34818B}"/>
              </a:ext>
            </a:extLst>
          </p:cNvPr>
          <p:cNvSpPr>
            <a:spLocks noGrp="1"/>
          </p:cNvSpPr>
          <p:nvPr>
            <p:ph idx="1"/>
          </p:nvPr>
        </p:nvSpPr>
        <p:spPr>
          <a:xfrm>
            <a:off x="838200" y="1731509"/>
            <a:ext cx="10515600" cy="4791953"/>
          </a:xfrm>
        </p:spPr>
        <p:txBody>
          <a:bodyPr>
            <a:noAutofit/>
          </a:bodyPr>
          <a:lstStyle/>
          <a:p>
            <a:pPr algn="just"/>
            <a:r>
              <a:rPr lang="en-GB" sz="3000" dirty="0">
                <a:solidFill>
                  <a:schemeClr val="bg1"/>
                </a:solidFill>
              </a:rPr>
              <a:t>Concentrations vary rapidly over space and time (highly reactive gas)</a:t>
            </a:r>
          </a:p>
          <a:p>
            <a:pPr algn="just"/>
            <a:endParaRPr lang="en-GB" sz="3000" dirty="0">
              <a:solidFill>
                <a:schemeClr val="bg1"/>
              </a:solidFill>
            </a:endParaRPr>
          </a:p>
          <a:p>
            <a:pPr algn="just"/>
            <a:r>
              <a:rPr lang="en-GB" sz="3000" dirty="0">
                <a:solidFill>
                  <a:schemeClr val="bg1"/>
                </a:solidFill>
              </a:rPr>
              <a:t>IR satellite measurements require high thermal contrast near the surface (most NH</a:t>
            </a:r>
            <a:r>
              <a:rPr lang="en-GB" sz="3000" baseline="-25000" dirty="0">
                <a:solidFill>
                  <a:schemeClr val="bg1"/>
                </a:solidFill>
              </a:rPr>
              <a:t>3 </a:t>
            </a:r>
            <a:r>
              <a:rPr lang="en-GB" sz="3000" dirty="0">
                <a:solidFill>
                  <a:schemeClr val="bg1"/>
                </a:solidFill>
              </a:rPr>
              <a:t>is found ~ 0-2 km) </a:t>
            </a:r>
          </a:p>
          <a:p>
            <a:pPr algn="just"/>
            <a:endParaRPr lang="en-GB" sz="3000" dirty="0">
              <a:solidFill>
                <a:schemeClr val="bg1"/>
              </a:solidFill>
            </a:endParaRPr>
          </a:p>
          <a:p>
            <a:pPr algn="just"/>
            <a:r>
              <a:rPr lang="en-GB" sz="3000" dirty="0">
                <a:solidFill>
                  <a:schemeClr val="bg1"/>
                </a:solidFill>
              </a:rPr>
              <a:t>High thermal contrast results in a better NH</a:t>
            </a:r>
            <a:r>
              <a:rPr lang="en-GB" sz="3000" baseline="-25000" dirty="0">
                <a:solidFill>
                  <a:schemeClr val="bg1"/>
                </a:solidFill>
              </a:rPr>
              <a:t>3</a:t>
            </a:r>
            <a:r>
              <a:rPr lang="en-GB" sz="3000" dirty="0">
                <a:solidFill>
                  <a:schemeClr val="bg1"/>
                </a:solidFill>
              </a:rPr>
              <a:t> signal</a:t>
            </a:r>
          </a:p>
          <a:p>
            <a:pPr marL="0" indent="0" algn="just">
              <a:buNone/>
            </a:pPr>
            <a:r>
              <a:rPr lang="en-GB" sz="3000" dirty="0">
                <a:solidFill>
                  <a:schemeClr val="bg1"/>
                </a:solidFill>
              </a:rPr>
              <a:t> </a:t>
            </a:r>
          </a:p>
          <a:p>
            <a:pPr algn="just"/>
            <a:r>
              <a:rPr lang="en-GB" sz="3000" dirty="0">
                <a:solidFill>
                  <a:schemeClr val="bg1"/>
                </a:solidFill>
              </a:rPr>
              <a:t>More difficult to monitor ammonia at night </a:t>
            </a:r>
          </a:p>
        </p:txBody>
      </p:sp>
    </p:spTree>
    <p:extLst>
      <p:ext uri="{BB962C8B-B14F-4D97-AF65-F5344CB8AC3E}">
        <p14:creationId xmlns:p14="http://schemas.microsoft.com/office/powerpoint/2010/main" val="237640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view of Earth and satellite">
            <a:extLst>
              <a:ext uri="{FF2B5EF4-FFF2-40B4-BE49-F238E27FC236}">
                <a16:creationId xmlns:a16="http://schemas.microsoft.com/office/drawing/2014/main" id="{1999430F-F159-42BC-B067-AE8F3A57A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18830A-F260-4D5A-8901-73DADFBDB30A}"/>
              </a:ext>
            </a:extLst>
          </p:cNvPr>
          <p:cNvSpPr>
            <a:spLocks noGrp="1"/>
          </p:cNvSpPr>
          <p:nvPr>
            <p:ph type="title"/>
          </p:nvPr>
        </p:nvSpPr>
        <p:spPr>
          <a:xfrm>
            <a:off x="-2013857" y="258893"/>
            <a:ext cx="9416143" cy="875583"/>
          </a:xfrm>
        </p:spPr>
        <p:txBody>
          <a:bodyPr>
            <a:normAutofit/>
          </a:bodyPr>
          <a:lstStyle/>
          <a:p>
            <a:pPr algn="ctr"/>
            <a:r>
              <a:rPr lang="en-GB" sz="4800" b="1" dirty="0"/>
              <a:t>Satellite Instruments </a:t>
            </a:r>
          </a:p>
        </p:txBody>
      </p:sp>
      <p:graphicFrame>
        <p:nvGraphicFramePr>
          <p:cNvPr id="6" name="Diagram 5">
            <a:extLst>
              <a:ext uri="{FF2B5EF4-FFF2-40B4-BE49-F238E27FC236}">
                <a16:creationId xmlns:a16="http://schemas.microsoft.com/office/drawing/2014/main" id="{9C92F646-CCDA-4BAE-A52C-D06E5D56679C}"/>
              </a:ext>
            </a:extLst>
          </p:cNvPr>
          <p:cNvGraphicFramePr/>
          <p:nvPr>
            <p:extLst>
              <p:ext uri="{D42A27DB-BD31-4B8C-83A1-F6EECF244321}">
                <p14:modId xmlns:p14="http://schemas.microsoft.com/office/powerpoint/2010/main" val="1309678077"/>
              </p:ext>
            </p:extLst>
          </p:nvPr>
        </p:nvGraphicFramePr>
        <p:xfrm>
          <a:off x="163285" y="1001485"/>
          <a:ext cx="11168743" cy="5551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736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973A69D-CA52-4BE4-A497-800F5B4F2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34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45E32A-2F58-4478-8B77-B22DAF15C3A0}"/>
              </a:ext>
            </a:extLst>
          </p:cNvPr>
          <p:cNvSpPr>
            <a:spLocks noGrp="1"/>
          </p:cNvSpPr>
          <p:nvPr>
            <p:ph type="title"/>
          </p:nvPr>
        </p:nvSpPr>
        <p:spPr>
          <a:xfrm>
            <a:off x="155354" y="78492"/>
            <a:ext cx="5475044" cy="891381"/>
          </a:xfrm>
        </p:spPr>
        <p:txBody>
          <a:bodyPr>
            <a:noAutofit/>
          </a:bodyPr>
          <a:lstStyle/>
          <a:p>
            <a:pPr algn="ctr"/>
            <a:r>
              <a:rPr lang="en-GB" sz="3600" b="1" dirty="0">
                <a:solidFill>
                  <a:schemeClr val="bg1"/>
                </a:solidFill>
              </a:rPr>
              <a:t>University of Leicester IASI Retrieval Scheme – (ULIRS)</a:t>
            </a:r>
          </a:p>
        </p:txBody>
      </p:sp>
      <p:sp>
        <p:nvSpPr>
          <p:cNvPr id="8" name="TextBox 7">
            <a:extLst>
              <a:ext uri="{FF2B5EF4-FFF2-40B4-BE49-F238E27FC236}">
                <a16:creationId xmlns:a16="http://schemas.microsoft.com/office/drawing/2014/main" id="{6343D1F8-1E1B-4FA4-8BF2-A9051B551C0B}"/>
              </a:ext>
            </a:extLst>
          </p:cNvPr>
          <p:cNvSpPr txBox="1"/>
          <p:nvPr/>
        </p:nvSpPr>
        <p:spPr>
          <a:xfrm>
            <a:off x="9867675" y="5722498"/>
            <a:ext cx="2365815" cy="369332"/>
          </a:xfrm>
          <a:prstGeom prst="rect">
            <a:avLst/>
          </a:prstGeom>
          <a:noFill/>
        </p:spPr>
        <p:txBody>
          <a:bodyPr wrap="square" rtlCol="0">
            <a:spAutoFit/>
          </a:bodyPr>
          <a:lstStyle/>
          <a:p>
            <a:pPr algn="ctr"/>
            <a:r>
              <a:rPr lang="en-GB" dirty="0">
                <a:solidFill>
                  <a:schemeClr val="bg1"/>
                </a:solidFill>
              </a:rPr>
              <a:t>Mixing ratio (</a:t>
            </a:r>
            <a:r>
              <a:rPr lang="en-GB" dirty="0" err="1">
                <a:solidFill>
                  <a:schemeClr val="bg1"/>
                </a:solidFill>
              </a:rPr>
              <a:t>ppmv</a:t>
            </a:r>
            <a:r>
              <a:rPr lang="en-GB" dirty="0">
                <a:solidFill>
                  <a:schemeClr val="bg1"/>
                </a:solidFill>
              </a:rPr>
              <a:t>)</a:t>
            </a:r>
          </a:p>
        </p:txBody>
      </p:sp>
      <p:sp>
        <p:nvSpPr>
          <p:cNvPr id="9" name="TextBox 8">
            <a:extLst>
              <a:ext uri="{FF2B5EF4-FFF2-40B4-BE49-F238E27FC236}">
                <a16:creationId xmlns:a16="http://schemas.microsoft.com/office/drawing/2014/main" id="{D8FB19DC-B4F0-402F-AB03-7229AE415DCF}"/>
              </a:ext>
            </a:extLst>
          </p:cNvPr>
          <p:cNvSpPr txBox="1"/>
          <p:nvPr/>
        </p:nvSpPr>
        <p:spPr>
          <a:xfrm rot="16200000">
            <a:off x="8933439" y="4157449"/>
            <a:ext cx="1868472" cy="369332"/>
          </a:xfrm>
          <a:prstGeom prst="rect">
            <a:avLst/>
          </a:prstGeom>
          <a:noFill/>
        </p:spPr>
        <p:txBody>
          <a:bodyPr wrap="square" rtlCol="0">
            <a:spAutoFit/>
          </a:bodyPr>
          <a:lstStyle/>
          <a:p>
            <a:pPr algn="ctr"/>
            <a:r>
              <a:rPr lang="en-GB" dirty="0">
                <a:solidFill>
                  <a:schemeClr val="bg1"/>
                </a:solidFill>
              </a:rPr>
              <a:t>Altitude (km) </a:t>
            </a:r>
          </a:p>
        </p:txBody>
      </p:sp>
      <p:pic>
        <p:nvPicPr>
          <p:cNvPr id="10" name="Picture 9">
            <a:extLst>
              <a:ext uri="{FF2B5EF4-FFF2-40B4-BE49-F238E27FC236}">
                <a16:creationId xmlns:a16="http://schemas.microsoft.com/office/drawing/2014/main" id="{52233F39-4057-4B99-AACB-200A9C976188}"/>
              </a:ext>
            </a:extLst>
          </p:cNvPr>
          <p:cNvPicPr/>
          <p:nvPr/>
        </p:nvPicPr>
        <p:blipFill rotWithShape="1">
          <a:blip r:embed="rId4"/>
          <a:srcRect t="25924" r="20956"/>
          <a:stretch/>
        </p:blipFill>
        <p:spPr>
          <a:xfrm>
            <a:off x="6330599" y="228600"/>
            <a:ext cx="3602145" cy="3110229"/>
          </a:xfrm>
          <a:prstGeom prst="rect">
            <a:avLst/>
          </a:prstGeom>
        </p:spPr>
      </p:pic>
      <p:pic>
        <p:nvPicPr>
          <p:cNvPr id="7" name="Picture 6">
            <a:extLst>
              <a:ext uri="{FF2B5EF4-FFF2-40B4-BE49-F238E27FC236}">
                <a16:creationId xmlns:a16="http://schemas.microsoft.com/office/drawing/2014/main" id="{8D27C742-320D-405B-8747-EC32784E2E1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084948" y="767839"/>
            <a:ext cx="1954848" cy="4963567"/>
          </a:xfrm>
          <a:prstGeom prst="rect">
            <a:avLst/>
          </a:prstGeom>
        </p:spPr>
      </p:pic>
      <p:sp>
        <p:nvSpPr>
          <p:cNvPr id="11" name="TextBox 10">
            <a:extLst>
              <a:ext uri="{FF2B5EF4-FFF2-40B4-BE49-F238E27FC236}">
                <a16:creationId xmlns:a16="http://schemas.microsoft.com/office/drawing/2014/main" id="{41A95C40-0967-4834-8644-B6DDC0C076AF}"/>
              </a:ext>
            </a:extLst>
          </p:cNvPr>
          <p:cNvSpPr txBox="1"/>
          <p:nvPr/>
        </p:nvSpPr>
        <p:spPr>
          <a:xfrm>
            <a:off x="10353897" y="1414382"/>
            <a:ext cx="1393370" cy="369332"/>
          </a:xfrm>
          <a:prstGeom prst="rect">
            <a:avLst/>
          </a:prstGeom>
          <a:noFill/>
        </p:spPr>
        <p:txBody>
          <a:bodyPr wrap="square" rtlCol="0">
            <a:spAutoFit/>
          </a:bodyPr>
          <a:lstStyle/>
          <a:p>
            <a:pPr algn="ctr"/>
            <a:r>
              <a:rPr lang="en-GB" dirty="0"/>
              <a:t>NH</a:t>
            </a:r>
            <a:r>
              <a:rPr lang="en-GB" baseline="-25000" dirty="0"/>
              <a:t>3</a:t>
            </a:r>
            <a:r>
              <a:rPr lang="en-GB" dirty="0"/>
              <a:t> a-priori</a:t>
            </a:r>
          </a:p>
        </p:txBody>
      </p:sp>
      <p:sp>
        <p:nvSpPr>
          <p:cNvPr id="12" name="TextBox 11">
            <a:extLst>
              <a:ext uri="{FF2B5EF4-FFF2-40B4-BE49-F238E27FC236}">
                <a16:creationId xmlns:a16="http://schemas.microsoft.com/office/drawing/2014/main" id="{EBF0BE36-AFD7-4A49-8A2B-26BA21976413}"/>
              </a:ext>
            </a:extLst>
          </p:cNvPr>
          <p:cNvSpPr txBox="1"/>
          <p:nvPr/>
        </p:nvSpPr>
        <p:spPr>
          <a:xfrm>
            <a:off x="6964217" y="561665"/>
            <a:ext cx="2334907" cy="369332"/>
          </a:xfrm>
          <a:prstGeom prst="rect">
            <a:avLst/>
          </a:prstGeom>
          <a:noFill/>
        </p:spPr>
        <p:txBody>
          <a:bodyPr wrap="square" rtlCol="0">
            <a:spAutoFit/>
          </a:bodyPr>
          <a:lstStyle/>
          <a:p>
            <a:pPr algn="ctr"/>
            <a:r>
              <a:rPr lang="en-GB" dirty="0"/>
              <a:t>NH</a:t>
            </a:r>
            <a:r>
              <a:rPr lang="en-GB" baseline="-25000" dirty="0"/>
              <a:t>3</a:t>
            </a:r>
            <a:r>
              <a:rPr lang="en-GB" dirty="0"/>
              <a:t> averaging kernel</a:t>
            </a:r>
          </a:p>
        </p:txBody>
      </p:sp>
      <p:sp>
        <p:nvSpPr>
          <p:cNvPr id="13" name="TextBox 12">
            <a:extLst>
              <a:ext uri="{FF2B5EF4-FFF2-40B4-BE49-F238E27FC236}">
                <a16:creationId xmlns:a16="http://schemas.microsoft.com/office/drawing/2014/main" id="{0F307C38-D84F-4FC3-945B-5E589FBC7C4F}"/>
              </a:ext>
            </a:extLst>
          </p:cNvPr>
          <p:cNvSpPr txBox="1"/>
          <p:nvPr/>
        </p:nvSpPr>
        <p:spPr>
          <a:xfrm rot="16200000">
            <a:off x="5211697" y="1719443"/>
            <a:ext cx="1868472" cy="369332"/>
          </a:xfrm>
          <a:prstGeom prst="rect">
            <a:avLst/>
          </a:prstGeom>
          <a:noFill/>
        </p:spPr>
        <p:txBody>
          <a:bodyPr wrap="square" rtlCol="0">
            <a:spAutoFit/>
          </a:bodyPr>
          <a:lstStyle/>
          <a:p>
            <a:pPr algn="ctr"/>
            <a:r>
              <a:rPr lang="en-GB" dirty="0">
                <a:solidFill>
                  <a:schemeClr val="bg1"/>
                </a:solidFill>
              </a:rPr>
              <a:t>Altitude (km) </a:t>
            </a:r>
          </a:p>
        </p:txBody>
      </p:sp>
      <p:sp>
        <p:nvSpPr>
          <p:cNvPr id="15" name="Rectangle: Rounded Corners 14">
            <a:extLst>
              <a:ext uri="{FF2B5EF4-FFF2-40B4-BE49-F238E27FC236}">
                <a16:creationId xmlns:a16="http://schemas.microsoft.com/office/drawing/2014/main" id="{EF710EC6-98A3-4915-983A-ADF404AC7CB9}"/>
              </a:ext>
            </a:extLst>
          </p:cNvPr>
          <p:cNvSpPr/>
          <p:nvPr/>
        </p:nvSpPr>
        <p:spPr>
          <a:xfrm>
            <a:off x="88710" y="1048365"/>
            <a:ext cx="5872556" cy="573114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45BF717B-4187-4463-89BA-E7A23D8E5D72}"/>
              </a:ext>
            </a:extLst>
          </p:cNvPr>
          <p:cNvSpPr>
            <a:spLocks noGrp="1"/>
          </p:cNvSpPr>
          <p:nvPr>
            <p:ph idx="1"/>
          </p:nvPr>
        </p:nvSpPr>
        <p:spPr>
          <a:xfrm>
            <a:off x="186420" y="1427985"/>
            <a:ext cx="5733357" cy="5351523"/>
          </a:xfrm>
        </p:spPr>
        <p:txBody>
          <a:bodyPr>
            <a:normAutofit fontScale="85000" lnSpcReduction="20000"/>
          </a:bodyPr>
          <a:lstStyle/>
          <a:p>
            <a:pPr algn="just"/>
            <a:r>
              <a:rPr lang="en-GB" dirty="0">
                <a:solidFill>
                  <a:schemeClr val="bg1"/>
                </a:solidFill>
              </a:rPr>
              <a:t>Uses the Levenberg-Marquardt method -Optimal Estimation-based (OE)</a:t>
            </a:r>
          </a:p>
          <a:p>
            <a:pPr algn="just"/>
            <a:r>
              <a:rPr lang="en-GB" dirty="0">
                <a:solidFill>
                  <a:schemeClr val="bg1"/>
                </a:solidFill>
              </a:rPr>
              <a:t>NH</a:t>
            </a:r>
            <a:r>
              <a:rPr lang="en-GB" baseline="-25000" dirty="0">
                <a:solidFill>
                  <a:schemeClr val="bg1"/>
                </a:solidFill>
              </a:rPr>
              <a:t>3  </a:t>
            </a:r>
            <a:r>
              <a:rPr lang="en-GB" dirty="0">
                <a:solidFill>
                  <a:schemeClr val="bg1"/>
                </a:solidFill>
              </a:rPr>
              <a:t>active in the IR range (920-940 </a:t>
            </a:r>
            <a:r>
              <a:rPr lang="en-GB" sz="2800" dirty="0">
                <a:solidFill>
                  <a:schemeClr val="bg1"/>
                </a:solidFill>
              </a:rPr>
              <a:t>cm</a:t>
            </a:r>
            <a:r>
              <a:rPr lang="en-GB" sz="2800" baseline="30000" dirty="0">
                <a:solidFill>
                  <a:schemeClr val="bg1"/>
                </a:solidFill>
              </a:rPr>
              <a:t>-1 </a:t>
            </a:r>
            <a:r>
              <a:rPr lang="en-GB" dirty="0">
                <a:solidFill>
                  <a:schemeClr val="bg1"/>
                </a:solidFill>
              </a:rPr>
              <a:t>and 960-980 </a:t>
            </a:r>
            <a:r>
              <a:rPr lang="en-GB" sz="2800" dirty="0">
                <a:solidFill>
                  <a:schemeClr val="bg1"/>
                </a:solidFill>
              </a:rPr>
              <a:t>cm</a:t>
            </a:r>
            <a:r>
              <a:rPr lang="en-GB" sz="2800" baseline="30000" dirty="0">
                <a:solidFill>
                  <a:schemeClr val="bg1"/>
                </a:solidFill>
              </a:rPr>
              <a:t>-1 </a:t>
            </a:r>
            <a:r>
              <a:rPr lang="en-GB" sz="2800" dirty="0">
                <a:solidFill>
                  <a:schemeClr val="bg1"/>
                </a:solidFill>
              </a:rPr>
              <a:t>Q-branches give the strongest signal</a:t>
            </a:r>
            <a:r>
              <a:rPr lang="en-GB" dirty="0">
                <a:solidFill>
                  <a:schemeClr val="bg1"/>
                </a:solidFill>
              </a:rPr>
              <a:t>)</a:t>
            </a:r>
          </a:p>
          <a:p>
            <a:pPr algn="just"/>
            <a:r>
              <a:rPr lang="en-GB" dirty="0">
                <a:solidFill>
                  <a:schemeClr val="bg1"/>
                </a:solidFill>
              </a:rPr>
              <a:t>Cloud free observations only</a:t>
            </a:r>
          </a:p>
          <a:p>
            <a:pPr algn="just"/>
            <a:r>
              <a:rPr lang="en-GB" dirty="0">
                <a:solidFill>
                  <a:schemeClr val="bg1"/>
                </a:solidFill>
              </a:rPr>
              <a:t>11 levels equidistant pressure grid </a:t>
            </a:r>
          </a:p>
          <a:p>
            <a:pPr algn="just"/>
            <a:r>
              <a:rPr lang="en-GB" dirty="0">
                <a:solidFill>
                  <a:schemeClr val="bg1"/>
                </a:solidFill>
              </a:rPr>
              <a:t>Produces averaging kernels</a:t>
            </a:r>
          </a:p>
          <a:p>
            <a:pPr algn="just"/>
            <a:r>
              <a:rPr lang="en-GB" dirty="0">
                <a:solidFill>
                  <a:schemeClr val="bg1"/>
                </a:solidFill>
              </a:rPr>
              <a:t>Uses the Reference Forward Model (RFM) – line-by-line radiative transfer model developed at the University of Oxford</a:t>
            </a:r>
          </a:p>
          <a:p>
            <a:pPr algn="just"/>
            <a:r>
              <a:rPr lang="en-GB" dirty="0">
                <a:solidFill>
                  <a:schemeClr val="bg1"/>
                </a:solidFill>
              </a:rPr>
              <a:t>NH</a:t>
            </a:r>
            <a:r>
              <a:rPr lang="en-GB" baseline="-25000" dirty="0">
                <a:solidFill>
                  <a:schemeClr val="bg1"/>
                </a:solidFill>
              </a:rPr>
              <a:t>3</a:t>
            </a:r>
            <a:r>
              <a:rPr lang="en-GB" dirty="0">
                <a:solidFill>
                  <a:schemeClr val="bg1"/>
                </a:solidFill>
              </a:rPr>
              <a:t>, H</a:t>
            </a:r>
            <a:r>
              <a:rPr lang="en-GB" baseline="-25000" dirty="0">
                <a:solidFill>
                  <a:schemeClr val="bg1"/>
                </a:solidFill>
              </a:rPr>
              <a:t>2</a:t>
            </a:r>
            <a:r>
              <a:rPr lang="en-GB" dirty="0">
                <a:solidFill>
                  <a:schemeClr val="bg1"/>
                </a:solidFill>
              </a:rPr>
              <a:t>O, CO</a:t>
            </a:r>
            <a:r>
              <a:rPr lang="en-GB" baseline="-25000" dirty="0">
                <a:solidFill>
                  <a:schemeClr val="bg1"/>
                </a:solidFill>
              </a:rPr>
              <a:t>2</a:t>
            </a:r>
            <a:r>
              <a:rPr lang="en-GB" dirty="0">
                <a:solidFill>
                  <a:schemeClr val="bg1"/>
                </a:solidFill>
              </a:rPr>
              <a:t>,</a:t>
            </a:r>
            <a:r>
              <a:rPr lang="en-GB" baseline="-25000" dirty="0">
                <a:solidFill>
                  <a:schemeClr val="bg1"/>
                </a:solidFill>
              </a:rPr>
              <a:t> </a:t>
            </a:r>
            <a:r>
              <a:rPr lang="en-GB" dirty="0">
                <a:solidFill>
                  <a:schemeClr val="bg1"/>
                </a:solidFill>
              </a:rPr>
              <a:t>O</a:t>
            </a:r>
            <a:r>
              <a:rPr lang="en-GB" baseline="-25000" dirty="0">
                <a:solidFill>
                  <a:schemeClr val="bg1"/>
                </a:solidFill>
              </a:rPr>
              <a:t>3</a:t>
            </a:r>
            <a:r>
              <a:rPr lang="en-GB" dirty="0">
                <a:solidFill>
                  <a:schemeClr val="bg1"/>
                </a:solidFill>
              </a:rPr>
              <a:t>, and temperature profile co-retrieved with N</a:t>
            </a:r>
            <a:r>
              <a:rPr lang="en-GB" baseline="-25000" dirty="0">
                <a:solidFill>
                  <a:schemeClr val="bg1"/>
                </a:solidFill>
              </a:rPr>
              <a:t>2</a:t>
            </a:r>
            <a:r>
              <a:rPr lang="en-GB" dirty="0">
                <a:solidFill>
                  <a:schemeClr val="bg1"/>
                </a:solidFill>
              </a:rPr>
              <a:t>O, CFC-12 also in the </a:t>
            </a:r>
            <a:r>
              <a:rPr lang="en-GB" dirty="0" err="1">
                <a:solidFill>
                  <a:schemeClr val="bg1"/>
                </a:solidFill>
              </a:rPr>
              <a:t>microwindow</a:t>
            </a:r>
            <a:endParaRPr lang="en-GB" dirty="0">
              <a:solidFill>
                <a:schemeClr val="bg1"/>
              </a:solidFill>
            </a:endParaRPr>
          </a:p>
          <a:p>
            <a:pPr algn="just"/>
            <a:r>
              <a:rPr lang="en-GB" dirty="0">
                <a:solidFill>
                  <a:schemeClr val="bg1"/>
                </a:solidFill>
              </a:rPr>
              <a:t>Uses 3 different NH</a:t>
            </a:r>
            <a:r>
              <a:rPr lang="en-GB" baseline="-25000" dirty="0">
                <a:solidFill>
                  <a:schemeClr val="bg1"/>
                </a:solidFill>
              </a:rPr>
              <a:t>3</a:t>
            </a:r>
            <a:r>
              <a:rPr lang="en-GB" dirty="0">
                <a:solidFill>
                  <a:schemeClr val="bg1"/>
                </a:solidFill>
              </a:rPr>
              <a:t> a-priori profiles depending on NH</a:t>
            </a:r>
            <a:r>
              <a:rPr lang="en-GB" baseline="-25000" dirty="0">
                <a:solidFill>
                  <a:schemeClr val="bg1"/>
                </a:solidFill>
              </a:rPr>
              <a:t>3</a:t>
            </a:r>
            <a:r>
              <a:rPr lang="en-GB" dirty="0">
                <a:solidFill>
                  <a:schemeClr val="bg1"/>
                </a:solidFill>
              </a:rPr>
              <a:t> pollution level (low, moderate, high) – Fast Detection Scheme   </a:t>
            </a:r>
          </a:p>
        </p:txBody>
      </p:sp>
      <p:sp>
        <p:nvSpPr>
          <p:cNvPr id="18" name="Rectangle 17">
            <a:extLst>
              <a:ext uri="{FF2B5EF4-FFF2-40B4-BE49-F238E27FC236}">
                <a16:creationId xmlns:a16="http://schemas.microsoft.com/office/drawing/2014/main" id="{B5783F47-CA7B-4AF1-A401-151033A5FA9A}"/>
              </a:ext>
            </a:extLst>
          </p:cNvPr>
          <p:cNvSpPr/>
          <p:nvPr/>
        </p:nvSpPr>
        <p:spPr>
          <a:xfrm>
            <a:off x="6330599" y="3913936"/>
            <a:ext cx="3200206" cy="2214721"/>
          </a:xfrm>
          <a:prstGeom prst="rect">
            <a:avLst/>
          </a:prstGeom>
          <a:ln w="3810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7A36564-33AC-4493-B081-B840BE7D9739}"/>
              </a:ext>
            </a:extLst>
          </p:cNvPr>
          <p:cNvSpPr txBox="1"/>
          <p:nvPr/>
        </p:nvSpPr>
        <p:spPr>
          <a:xfrm>
            <a:off x="6371142" y="3905731"/>
            <a:ext cx="3119119" cy="2308324"/>
          </a:xfrm>
          <a:prstGeom prst="rect">
            <a:avLst/>
          </a:prstGeom>
          <a:noFill/>
        </p:spPr>
        <p:txBody>
          <a:bodyPr wrap="square" rtlCol="0">
            <a:spAutoFit/>
          </a:bodyPr>
          <a:lstStyle/>
          <a:p>
            <a:pPr algn="just"/>
            <a:r>
              <a:rPr lang="en-GB" b="1" dirty="0"/>
              <a:t>The CrIS Algorithm For Trace gases (CRAFT) is used as the retrieval scheme for the CrIS instrument. It is based on ULIRS and uses the same set of parameters, but currently is optimised for the high NH</a:t>
            </a:r>
            <a:r>
              <a:rPr lang="en-GB" b="1" baseline="-25000" dirty="0"/>
              <a:t>3</a:t>
            </a:r>
            <a:r>
              <a:rPr lang="en-GB" b="1" dirty="0"/>
              <a:t> case only.</a:t>
            </a:r>
          </a:p>
        </p:txBody>
      </p:sp>
    </p:spTree>
    <p:extLst>
      <p:ext uri="{BB962C8B-B14F-4D97-AF65-F5344CB8AC3E}">
        <p14:creationId xmlns:p14="http://schemas.microsoft.com/office/powerpoint/2010/main" val="738479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3556</TotalTime>
  <Words>1871</Words>
  <Application>Microsoft Office PowerPoint</Application>
  <PresentationFormat>Widescreen</PresentationFormat>
  <Paragraphs>232</Paragraphs>
  <Slides>29</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Cambria Math</vt:lpstr>
      <vt:lpstr>Times New Roman</vt:lpstr>
      <vt:lpstr>Wingdings</vt:lpstr>
      <vt:lpstr>Office Theme</vt:lpstr>
      <vt:lpstr>Observing the Ammonia Daily Cycle over Agricultural Areas in Asia Using Combined Satellite Measurements</vt:lpstr>
      <vt:lpstr>Agriculture and Air Quality </vt:lpstr>
      <vt:lpstr>Preliminary results</vt:lpstr>
      <vt:lpstr>Summary – Quick links</vt:lpstr>
      <vt:lpstr>Ammonia (NH3) </vt:lpstr>
      <vt:lpstr>NH3 Spectroscopy and Atmospheric Chemistry</vt:lpstr>
      <vt:lpstr>The Challenges of Retrieving Ammonia </vt:lpstr>
      <vt:lpstr>Satellite Instruments </vt:lpstr>
      <vt:lpstr>University of Leicester IASI Retrieval Scheme – (ULIRS)</vt:lpstr>
      <vt:lpstr>Quick detection as input to ULIRS</vt:lpstr>
      <vt:lpstr> Fast Detection Scheme Day Time Observations</vt:lpstr>
      <vt:lpstr>Fast Detection Scheme  Night Time Observations</vt:lpstr>
      <vt:lpstr>NH3 Satellite Observations - Spring </vt:lpstr>
      <vt:lpstr>NH3 Satellite Observations - Summer</vt:lpstr>
      <vt:lpstr>NH3 Satellite Observations - Autumn</vt:lpstr>
      <vt:lpstr>NH3 Satellite Observations - Winter</vt:lpstr>
      <vt:lpstr>Ammonia Seasonal Cycle India 2015-2022 </vt:lpstr>
      <vt:lpstr>NH3 Diurnal Cycle Study Areas - Indo-Gangetic Plain </vt:lpstr>
      <vt:lpstr>Punjab, Pakistan (30-31N 73-74E) - Spring</vt:lpstr>
      <vt:lpstr>Haryana, India (29-30N 76-77E) - Spring</vt:lpstr>
      <vt:lpstr>Uttar Pradesh, India (26-27N 81-82E) - Spring</vt:lpstr>
      <vt:lpstr>Punjab, Pakistan (30-31N 73-74E) - Autumn</vt:lpstr>
      <vt:lpstr>Haryana, India (29-30N 76-77E) - Autumn</vt:lpstr>
      <vt:lpstr>Uttar Pradesh, India (26-27N 81-82E ) - Autumn</vt:lpstr>
      <vt:lpstr>Punjab, Pakistan (30-31N 73-74E) - Winter</vt:lpstr>
      <vt:lpstr>Haryana, India (29-30N 76-77E) - Winter</vt:lpstr>
      <vt:lpstr>Uttar Pradesh, India (26-27N 81-82E ) - Winter</vt:lpstr>
      <vt:lpstr>PowerPoint Presentation</vt:lpstr>
      <vt:lpstr>About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Iorga, Adriana</dc:creator>
  <cp:lastModifiedBy>Iorga, Adriana</cp:lastModifiedBy>
  <cp:revision>236</cp:revision>
  <dcterms:created xsi:type="dcterms:W3CDTF">2024-03-26T21:19:45Z</dcterms:created>
  <dcterms:modified xsi:type="dcterms:W3CDTF">2024-04-18T19:06:57Z</dcterms:modified>
</cp:coreProperties>
</file>