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7">
  <p:sldMasterIdLst>
    <p:sldMasterId id="2147483717" r:id="rId1"/>
    <p:sldMasterId id="2147483901" r:id="rId2"/>
  </p:sldMasterIdLst>
  <p:notesMasterIdLst>
    <p:notesMasterId r:id="rId25"/>
  </p:notesMasterIdLst>
  <p:handoutMasterIdLst>
    <p:handoutMasterId r:id="rId26"/>
  </p:handoutMasterIdLst>
  <p:sldIdLst>
    <p:sldId id="9463" r:id="rId3"/>
    <p:sldId id="9458" r:id="rId4"/>
    <p:sldId id="9459" r:id="rId5"/>
    <p:sldId id="9464" r:id="rId6"/>
    <p:sldId id="9465" r:id="rId7"/>
    <p:sldId id="9466" r:id="rId8"/>
    <p:sldId id="9467" r:id="rId9"/>
    <p:sldId id="9487" r:id="rId10"/>
    <p:sldId id="9472" r:id="rId11"/>
    <p:sldId id="9499" r:id="rId12"/>
    <p:sldId id="9500" r:id="rId13"/>
    <p:sldId id="9462" r:id="rId14"/>
    <p:sldId id="9501" r:id="rId15"/>
    <p:sldId id="9506" r:id="rId16"/>
    <p:sldId id="9502" r:id="rId17"/>
    <p:sldId id="9503" r:id="rId18"/>
    <p:sldId id="9504" r:id="rId19"/>
    <p:sldId id="9507" r:id="rId20"/>
    <p:sldId id="9508" r:id="rId21"/>
    <p:sldId id="9509" r:id="rId22"/>
    <p:sldId id="9482" r:id="rId23"/>
    <p:sldId id="9497" r:id="rId24"/>
  </p:sldIdLst>
  <p:sldSz cx="11522075" cy="6480175"/>
  <p:notesSz cx="6858000" cy="9144000"/>
  <p:custDataLst>
    <p:tags r:id="rId27"/>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573228" indent="-163576"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149299" indent="-329997"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725372" indent="-49641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301443" indent="-6628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048256" algn="l" defTabSz="819302"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457907" algn="l" defTabSz="819302"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867558" algn="l" defTabSz="819302"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277210" algn="l" defTabSz="819302"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guide id="8" orient="horz" pos="294" userDrawn="1">
          <p15:clr>
            <a:srgbClr val="A4A3A4"/>
          </p15:clr>
        </p15:guide>
        <p15:guide id="9" orient="horz" pos="3748" userDrawn="1">
          <p15:clr>
            <a:srgbClr val="A4A3A4"/>
          </p15:clr>
        </p15:guide>
        <p15:guide id="10" pos="3630" userDrawn="1">
          <p15:clr>
            <a:srgbClr val="A4A3A4"/>
          </p15:clr>
        </p15:guide>
        <p15:guide id="11" pos="499" userDrawn="1">
          <p15:clr>
            <a:srgbClr val="A4A3A4"/>
          </p15:clr>
        </p15:guide>
        <p15:guide id="12" pos="6717" userDrawn="1">
          <p15:clr>
            <a:srgbClr val="A4A3A4"/>
          </p15:clr>
        </p15:guide>
        <p15:guide id="13" pos="6189" userDrawn="1">
          <p15:clr>
            <a:srgbClr val="A4A3A4"/>
          </p15:clr>
        </p15:guide>
        <p15:guide id="14" pos="690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617"/>
    <a:srgbClr val="1373BA"/>
    <a:srgbClr val="00531F"/>
    <a:srgbClr val="FFFFFF"/>
    <a:srgbClr val="D60093"/>
    <a:srgbClr val="BD1D9B"/>
    <a:srgbClr val="5A9917"/>
    <a:srgbClr val="2C2D5D"/>
    <a:srgbClr val="121D35"/>
    <a:srgbClr val="C1CD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86483" autoAdjust="0"/>
  </p:normalViewPr>
  <p:slideViewPr>
    <p:cSldViewPr>
      <p:cViewPr>
        <p:scale>
          <a:sx n="75" d="100"/>
          <a:sy n="75" d="100"/>
        </p:scale>
        <p:origin x="1133" y="43"/>
      </p:cViewPr>
      <p:guideLst>
        <p:guide orient="horz" pos="328"/>
        <p:guide pos="4050"/>
        <p:guide pos="557"/>
        <p:guide orient="horz" pos="4183"/>
        <p:guide pos="7497"/>
        <p:guide pos="6908"/>
        <p:guide orient="horz" pos="294"/>
        <p:guide orient="horz" pos="3748"/>
        <p:guide pos="3630"/>
        <p:guide pos="499"/>
        <p:guide pos="6717"/>
        <p:guide pos="6189"/>
        <p:guide pos="6909"/>
      </p:guideLst>
    </p:cSldViewPr>
  </p:slideViewPr>
  <p:outlineViewPr>
    <p:cViewPr>
      <p:scale>
        <a:sx n="100" d="100"/>
        <a:sy n="100" d="100"/>
      </p:scale>
      <p:origin x="0" y="4116"/>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2024/4/14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2024/4/14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08229" algn="l" rtl="0" eaLnBrk="0" fontAlgn="base" hangingPunct="0">
      <a:spcBef>
        <a:spcPct val="30000"/>
      </a:spcBef>
      <a:spcAft>
        <a:spcPct val="0"/>
      </a:spcAft>
      <a:defRPr sz="1200" kern="1200">
        <a:solidFill>
          <a:schemeClr val="tx1"/>
        </a:solidFill>
        <a:latin typeface="+mn-lt"/>
        <a:ea typeface="+mn-ea"/>
        <a:cs typeface="+mn-cs"/>
      </a:defRPr>
    </a:lvl2pPr>
    <a:lvl3pPr marL="817880" algn="l" rtl="0" eaLnBrk="0" fontAlgn="base" hangingPunct="0">
      <a:spcBef>
        <a:spcPct val="30000"/>
      </a:spcBef>
      <a:spcAft>
        <a:spcPct val="0"/>
      </a:spcAft>
      <a:defRPr sz="1200" kern="1200">
        <a:solidFill>
          <a:schemeClr val="tx1"/>
        </a:solidFill>
        <a:latin typeface="+mn-lt"/>
        <a:ea typeface="+mn-ea"/>
        <a:cs typeface="+mn-cs"/>
      </a:defRPr>
    </a:lvl3pPr>
    <a:lvl4pPr marL="1227532" algn="l" rtl="0" eaLnBrk="0" fontAlgn="base" hangingPunct="0">
      <a:spcBef>
        <a:spcPct val="30000"/>
      </a:spcBef>
      <a:spcAft>
        <a:spcPct val="0"/>
      </a:spcAft>
      <a:defRPr sz="1200" kern="1200">
        <a:solidFill>
          <a:schemeClr val="tx1"/>
        </a:solidFill>
        <a:latin typeface="+mn-lt"/>
        <a:ea typeface="+mn-ea"/>
        <a:cs typeface="+mn-cs"/>
      </a:defRPr>
    </a:lvl4pPr>
    <a:lvl5pPr marL="1637183" algn="l" rtl="0" eaLnBrk="0" fontAlgn="base" hangingPunct="0">
      <a:spcBef>
        <a:spcPct val="30000"/>
      </a:spcBef>
      <a:spcAft>
        <a:spcPct val="0"/>
      </a:spcAft>
      <a:defRPr sz="1200" kern="1200">
        <a:solidFill>
          <a:schemeClr val="tx1"/>
        </a:solidFill>
        <a:latin typeface="+mn-lt"/>
        <a:ea typeface="+mn-ea"/>
        <a:cs typeface="+mn-cs"/>
      </a:defRPr>
    </a:lvl5pPr>
    <a:lvl6pPr marL="2047802" algn="l" defTabSz="819121" rtl="0" eaLnBrk="1" latinLnBrk="0" hangingPunct="1">
      <a:defRPr sz="1200" kern="1200">
        <a:solidFill>
          <a:schemeClr val="tx1"/>
        </a:solidFill>
        <a:latin typeface="+mn-lt"/>
        <a:ea typeface="+mn-ea"/>
        <a:cs typeface="+mn-cs"/>
      </a:defRPr>
    </a:lvl6pPr>
    <a:lvl7pPr marL="2457362" algn="l" defTabSz="819121" rtl="0" eaLnBrk="1" latinLnBrk="0" hangingPunct="1">
      <a:defRPr sz="1200" kern="1200">
        <a:solidFill>
          <a:schemeClr val="tx1"/>
        </a:solidFill>
        <a:latin typeface="+mn-lt"/>
        <a:ea typeface="+mn-ea"/>
        <a:cs typeface="+mn-cs"/>
      </a:defRPr>
    </a:lvl7pPr>
    <a:lvl8pPr marL="2866924" algn="l" defTabSz="819121" rtl="0" eaLnBrk="1" latinLnBrk="0" hangingPunct="1">
      <a:defRPr sz="1200" kern="1200">
        <a:solidFill>
          <a:schemeClr val="tx1"/>
        </a:solidFill>
        <a:latin typeface="+mn-lt"/>
        <a:ea typeface="+mn-ea"/>
        <a:cs typeface="+mn-cs"/>
      </a:defRPr>
    </a:lvl8pPr>
    <a:lvl9pPr marL="3276482" algn="l" defTabSz="81912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169241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1210206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3143517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12</a:t>
            </a:fld>
            <a:endParaRPr lang="zh-CN" altLang="en-US"/>
          </a:p>
        </p:txBody>
      </p:sp>
    </p:spTree>
    <p:extLst>
      <p:ext uri="{BB962C8B-B14F-4D97-AF65-F5344CB8AC3E}">
        <p14:creationId xmlns:p14="http://schemas.microsoft.com/office/powerpoint/2010/main" val="217607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1616160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418574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808262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1919260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662121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719020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401609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2</a:t>
            </a:fld>
            <a:endParaRPr lang="zh-CN" altLang="en-US"/>
          </a:p>
        </p:txBody>
      </p:sp>
    </p:spTree>
    <p:extLst>
      <p:ext uri="{BB962C8B-B14F-4D97-AF65-F5344CB8AC3E}">
        <p14:creationId xmlns:p14="http://schemas.microsoft.com/office/powerpoint/2010/main" val="749811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20</a:t>
            </a:fld>
            <a:endParaRPr lang="zh-CN" altLang="en-US"/>
          </a:p>
        </p:txBody>
      </p:sp>
    </p:spTree>
    <p:extLst>
      <p:ext uri="{BB962C8B-B14F-4D97-AF65-F5344CB8AC3E}">
        <p14:creationId xmlns:p14="http://schemas.microsoft.com/office/powerpoint/2010/main" val="2887776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21</a:t>
            </a:fld>
            <a:endParaRPr lang="zh-CN" altLang="en-US"/>
          </a:p>
        </p:txBody>
      </p:sp>
    </p:spTree>
    <p:extLst>
      <p:ext uri="{BB962C8B-B14F-4D97-AF65-F5344CB8AC3E}">
        <p14:creationId xmlns:p14="http://schemas.microsoft.com/office/powerpoint/2010/main" val="4173351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22</a:t>
            </a:fld>
            <a:endParaRPr lang="zh-CN" altLang="en-US"/>
          </a:p>
        </p:txBody>
      </p:sp>
    </p:spTree>
    <p:extLst>
      <p:ext uri="{BB962C8B-B14F-4D97-AF65-F5344CB8AC3E}">
        <p14:creationId xmlns:p14="http://schemas.microsoft.com/office/powerpoint/2010/main" val="337230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EF2083-0386-4B43-BE3F-5071C6BB4FA7}" type="slidenum">
              <a:rPr lang="zh-CN" altLang="en-US" smtClean="0"/>
              <a:t>3</a:t>
            </a:fld>
            <a:endParaRPr lang="zh-CN" altLang="en-US"/>
          </a:p>
        </p:txBody>
      </p:sp>
    </p:spTree>
    <p:extLst>
      <p:ext uri="{BB962C8B-B14F-4D97-AF65-F5344CB8AC3E}">
        <p14:creationId xmlns:p14="http://schemas.microsoft.com/office/powerpoint/2010/main" val="238798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indent="0" algn="just">
              <a:spcBef>
                <a:spcPts val="0"/>
              </a:spcBef>
              <a:buFont typeface="+mj-lt"/>
              <a:buNone/>
            </a:pPr>
            <a:endParaRPr lang="zh-CN" altLang="zh-CN" sz="11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val="3887386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152474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63EF2083-0386-4B43-BE3F-5071C6BB4FA7}" type="slidenum">
              <a:rPr lang="zh-CN" altLang="en-US" smtClean="0"/>
              <a:t>6</a:t>
            </a:fld>
            <a:endParaRPr lang="zh-CN" altLang="en-US"/>
          </a:p>
        </p:txBody>
      </p:sp>
    </p:spTree>
    <p:extLst>
      <p:ext uri="{BB962C8B-B14F-4D97-AF65-F5344CB8AC3E}">
        <p14:creationId xmlns:p14="http://schemas.microsoft.com/office/powerpoint/2010/main" val="83502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290164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8</a:t>
            </a:fld>
            <a:endParaRPr lang="zh-CN" altLang="en-US"/>
          </a:p>
        </p:txBody>
      </p:sp>
    </p:spTree>
    <p:extLst>
      <p:ext uri="{BB962C8B-B14F-4D97-AF65-F5344CB8AC3E}">
        <p14:creationId xmlns:p14="http://schemas.microsoft.com/office/powerpoint/2010/main" val="1446194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2566102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D9A3FB-949F-4B3A-BDC9-400100DD86E9}" type="datetimeFigureOut">
              <a:rPr lang="zh-CN" altLang="en-US" smtClean="0"/>
              <a:t>2024/4/14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5035824-65D5-478C-9E42-BB7BDE2C2B43}" type="slidenum">
              <a:rPr lang="zh-CN" altLang="en-US" smtClean="0"/>
              <a:t>‹#›</a:t>
            </a:fld>
            <a:endParaRPr lang="zh-CN" altLang="en-US"/>
          </a:p>
        </p:txBody>
      </p:sp>
    </p:spTree>
    <p:extLst>
      <p:ext uri="{BB962C8B-B14F-4D97-AF65-F5344CB8AC3E}">
        <p14:creationId xmlns:p14="http://schemas.microsoft.com/office/powerpoint/2010/main" val="565914062"/>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eader &amp;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726251"/>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157" y="2013058"/>
            <a:ext cx="9793764" cy="1389038"/>
          </a:xfrm>
          <a:prstGeom prst="rect">
            <a:avLst/>
          </a:prstGeom>
        </p:spPr>
        <p:txBody>
          <a:bodyPr lIns="115207" tIns="57603" rIns="115207" bIns="57603"/>
          <a:lstStyle/>
          <a:p>
            <a:r>
              <a:rPr lang="zh-CN" altLang="en-US"/>
              <a:t>单击此处编辑母版标题样式</a:t>
            </a:r>
          </a:p>
        </p:txBody>
      </p:sp>
      <p:sp>
        <p:nvSpPr>
          <p:cNvPr id="3" name="副标题 2"/>
          <p:cNvSpPr>
            <a:spLocks noGrp="1"/>
          </p:cNvSpPr>
          <p:nvPr>
            <p:ph type="subTitle" idx="1"/>
          </p:nvPr>
        </p:nvSpPr>
        <p:spPr>
          <a:xfrm>
            <a:off x="1728315" y="3672105"/>
            <a:ext cx="8065452" cy="1656045"/>
          </a:xfrm>
          <a:prstGeom prst="rect">
            <a:avLst/>
          </a:prstGeom>
        </p:spPr>
        <p:txBody>
          <a:bodyPr lIns="115207" tIns="57603" rIns="115207" bIns="57603"/>
          <a:lstStyle>
            <a:lvl1pPr marL="0" indent="0" algn="ctr">
              <a:buNone/>
              <a:defRPr>
                <a:solidFill>
                  <a:schemeClr val="tx1">
                    <a:tint val="75000"/>
                  </a:schemeClr>
                </a:solidFill>
              </a:defRPr>
            </a:lvl1pPr>
            <a:lvl2pPr marL="576035" indent="0" algn="ctr">
              <a:buNone/>
              <a:defRPr>
                <a:solidFill>
                  <a:schemeClr val="tx1">
                    <a:tint val="75000"/>
                  </a:schemeClr>
                </a:solidFill>
              </a:defRPr>
            </a:lvl2pPr>
            <a:lvl3pPr marL="1152071" indent="0" algn="ctr">
              <a:buNone/>
              <a:defRPr>
                <a:solidFill>
                  <a:schemeClr val="tx1">
                    <a:tint val="75000"/>
                  </a:schemeClr>
                </a:solidFill>
              </a:defRPr>
            </a:lvl3pPr>
            <a:lvl4pPr marL="1728105" indent="0" algn="ctr">
              <a:buNone/>
              <a:defRPr>
                <a:solidFill>
                  <a:schemeClr val="tx1">
                    <a:tint val="75000"/>
                  </a:schemeClr>
                </a:solidFill>
              </a:defRPr>
            </a:lvl4pPr>
            <a:lvl5pPr marL="2304140" indent="0" algn="ctr">
              <a:buNone/>
              <a:defRPr>
                <a:solidFill>
                  <a:schemeClr val="tx1">
                    <a:tint val="75000"/>
                  </a:schemeClr>
                </a:solidFill>
              </a:defRPr>
            </a:lvl5pPr>
            <a:lvl6pPr marL="2880176" indent="0" algn="ctr">
              <a:buNone/>
              <a:defRPr>
                <a:solidFill>
                  <a:schemeClr val="tx1">
                    <a:tint val="75000"/>
                  </a:schemeClr>
                </a:solidFill>
              </a:defRPr>
            </a:lvl6pPr>
            <a:lvl7pPr marL="3456211" indent="0" algn="ctr">
              <a:buNone/>
              <a:defRPr>
                <a:solidFill>
                  <a:schemeClr val="tx1">
                    <a:tint val="75000"/>
                  </a:schemeClr>
                </a:solidFill>
              </a:defRPr>
            </a:lvl7pPr>
            <a:lvl8pPr marL="4032246" indent="0" algn="ctr">
              <a:buNone/>
              <a:defRPr>
                <a:solidFill>
                  <a:schemeClr val="tx1">
                    <a:tint val="75000"/>
                  </a:schemeClr>
                </a:solidFill>
              </a:defRPr>
            </a:lvl8pPr>
            <a:lvl9pPr marL="4608281" indent="0" algn="ctr">
              <a:buNone/>
              <a:defRPr>
                <a:solidFill>
                  <a:schemeClr val="tx1">
                    <a:tint val="75000"/>
                  </a:schemeClr>
                </a:solidFill>
              </a:defRPr>
            </a:lvl9pPr>
          </a:lstStyle>
          <a:p>
            <a:r>
              <a:rPr lang="zh-CN" altLang="en-US"/>
              <a:t>单击此处编辑母版副标题样式</a:t>
            </a:r>
          </a:p>
        </p:txBody>
      </p:sp>
      <p:pic>
        <p:nvPicPr>
          <p:cNvPr id="12" name="Picture 15" descr="135096282715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937" y="238008"/>
            <a:ext cx="1310515" cy="1360667"/>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userDrawn="1"/>
        </p:nvSpPr>
        <p:spPr>
          <a:xfrm>
            <a:off x="2" y="5397804"/>
            <a:ext cx="3976770" cy="514301"/>
          </a:xfrm>
          <a:prstGeom prst="rect">
            <a:avLst/>
          </a:prstGeom>
          <a:solidFill>
            <a:srgbClr val="1373BA"/>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5" name="矩形 14"/>
          <p:cNvSpPr/>
          <p:nvPr userDrawn="1"/>
        </p:nvSpPr>
        <p:spPr>
          <a:xfrm flipH="1">
            <a:off x="5056033" y="5397804"/>
            <a:ext cx="417481" cy="5143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6" name="矩形 15"/>
          <p:cNvSpPr/>
          <p:nvPr userDrawn="1"/>
        </p:nvSpPr>
        <p:spPr>
          <a:xfrm flipH="1">
            <a:off x="4558267" y="5397804"/>
            <a:ext cx="417481" cy="5143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7" name="矩形 16"/>
          <p:cNvSpPr/>
          <p:nvPr userDrawn="1"/>
        </p:nvSpPr>
        <p:spPr>
          <a:xfrm flipH="1">
            <a:off x="4060503" y="5397804"/>
            <a:ext cx="417481" cy="514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8" name="矩形 17"/>
          <p:cNvSpPr/>
          <p:nvPr userDrawn="1"/>
        </p:nvSpPr>
        <p:spPr>
          <a:xfrm>
            <a:off x="7545311" y="488722"/>
            <a:ext cx="3976770" cy="514301"/>
          </a:xfrm>
          <a:prstGeom prst="rect">
            <a:avLst/>
          </a:prstGeom>
          <a:solidFill>
            <a:srgbClr val="1373BA"/>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9" name="矩形 18"/>
          <p:cNvSpPr/>
          <p:nvPr userDrawn="1"/>
        </p:nvSpPr>
        <p:spPr>
          <a:xfrm flipH="1">
            <a:off x="7033548" y="488724"/>
            <a:ext cx="417481" cy="514301"/>
          </a:xfrm>
          <a:prstGeom prst="rect">
            <a:avLst/>
          </a:prstGeom>
          <a:solidFill>
            <a:srgbClr val="4C4B50"/>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20" name="矩形 19"/>
          <p:cNvSpPr/>
          <p:nvPr userDrawn="1"/>
        </p:nvSpPr>
        <p:spPr>
          <a:xfrm flipH="1">
            <a:off x="6535782" y="488722"/>
            <a:ext cx="417481" cy="514301"/>
          </a:xfrm>
          <a:prstGeom prst="rect">
            <a:avLst/>
          </a:prstGeom>
          <a:solidFill>
            <a:srgbClr val="6E6D75"/>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21" name="矩形 20"/>
          <p:cNvSpPr/>
          <p:nvPr userDrawn="1"/>
        </p:nvSpPr>
        <p:spPr>
          <a:xfrm flipH="1">
            <a:off x="6038018" y="488722"/>
            <a:ext cx="417481" cy="514301"/>
          </a:xfrm>
          <a:prstGeom prst="rect">
            <a:avLst/>
          </a:prstGeom>
          <a:solidFill>
            <a:srgbClr val="8B8A92"/>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pic>
        <p:nvPicPr>
          <p:cNvPr id="6" name="图形 5">
            <a:extLst>
              <a:ext uri="{FF2B5EF4-FFF2-40B4-BE49-F238E27FC236}">
                <a16:creationId xmlns:a16="http://schemas.microsoft.com/office/drawing/2014/main" id="{5E544415-A041-5E46-6B22-49B5DBA12F2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3195" y="269620"/>
            <a:ext cx="3676650" cy="952500"/>
          </a:xfrm>
          <a:prstGeom prst="rect">
            <a:avLst/>
          </a:prstGeom>
        </p:spPr>
      </p:pic>
    </p:spTree>
    <p:extLst>
      <p:ext uri="{BB962C8B-B14F-4D97-AF65-F5344CB8AC3E}">
        <p14:creationId xmlns:p14="http://schemas.microsoft.com/office/powerpoint/2010/main" val="1777476520"/>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157" y="2013058"/>
            <a:ext cx="9793764" cy="1389038"/>
          </a:xfrm>
          <a:prstGeom prst="rect">
            <a:avLst/>
          </a:prstGeom>
        </p:spPr>
        <p:txBody>
          <a:bodyPr lIns="115207" tIns="57603" rIns="115207" bIns="57603"/>
          <a:lstStyle/>
          <a:p>
            <a:r>
              <a:rPr lang="zh-CN" altLang="en-US"/>
              <a:t>单击此处编辑母版标题样式</a:t>
            </a:r>
          </a:p>
        </p:txBody>
      </p:sp>
      <p:sp>
        <p:nvSpPr>
          <p:cNvPr id="3" name="副标题 2"/>
          <p:cNvSpPr>
            <a:spLocks noGrp="1"/>
          </p:cNvSpPr>
          <p:nvPr>
            <p:ph type="subTitle" idx="1"/>
          </p:nvPr>
        </p:nvSpPr>
        <p:spPr>
          <a:xfrm>
            <a:off x="1728315" y="3672105"/>
            <a:ext cx="8065452" cy="1656045"/>
          </a:xfrm>
          <a:prstGeom prst="rect">
            <a:avLst/>
          </a:prstGeom>
        </p:spPr>
        <p:txBody>
          <a:bodyPr lIns="115207" tIns="57603" rIns="115207" bIns="57603"/>
          <a:lstStyle>
            <a:lvl1pPr marL="0" indent="0" algn="ctr">
              <a:buNone/>
              <a:defRPr>
                <a:solidFill>
                  <a:schemeClr val="tx1">
                    <a:tint val="75000"/>
                  </a:schemeClr>
                </a:solidFill>
              </a:defRPr>
            </a:lvl1pPr>
            <a:lvl2pPr marL="576035" indent="0" algn="ctr">
              <a:buNone/>
              <a:defRPr>
                <a:solidFill>
                  <a:schemeClr val="tx1">
                    <a:tint val="75000"/>
                  </a:schemeClr>
                </a:solidFill>
              </a:defRPr>
            </a:lvl2pPr>
            <a:lvl3pPr marL="1152071" indent="0" algn="ctr">
              <a:buNone/>
              <a:defRPr>
                <a:solidFill>
                  <a:schemeClr val="tx1">
                    <a:tint val="75000"/>
                  </a:schemeClr>
                </a:solidFill>
              </a:defRPr>
            </a:lvl3pPr>
            <a:lvl4pPr marL="1728105" indent="0" algn="ctr">
              <a:buNone/>
              <a:defRPr>
                <a:solidFill>
                  <a:schemeClr val="tx1">
                    <a:tint val="75000"/>
                  </a:schemeClr>
                </a:solidFill>
              </a:defRPr>
            </a:lvl4pPr>
            <a:lvl5pPr marL="2304140" indent="0" algn="ctr">
              <a:buNone/>
              <a:defRPr>
                <a:solidFill>
                  <a:schemeClr val="tx1">
                    <a:tint val="75000"/>
                  </a:schemeClr>
                </a:solidFill>
              </a:defRPr>
            </a:lvl5pPr>
            <a:lvl6pPr marL="2880176" indent="0" algn="ctr">
              <a:buNone/>
              <a:defRPr>
                <a:solidFill>
                  <a:schemeClr val="tx1">
                    <a:tint val="75000"/>
                  </a:schemeClr>
                </a:solidFill>
              </a:defRPr>
            </a:lvl6pPr>
            <a:lvl7pPr marL="3456211" indent="0" algn="ctr">
              <a:buNone/>
              <a:defRPr>
                <a:solidFill>
                  <a:schemeClr val="tx1">
                    <a:tint val="75000"/>
                  </a:schemeClr>
                </a:solidFill>
              </a:defRPr>
            </a:lvl7pPr>
            <a:lvl8pPr marL="4032246" indent="0" algn="ctr">
              <a:buNone/>
              <a:defRPr>
                <a:solidFill>
                  <a:schemeClr val="tx1">
                    <a:tint val="75000"/>
                  </a:schemeClr>
                </a:solidFill>
              </a:defRPr>
            </a:lvl8pPr>
            <a:lvl9pPr marL="4608281" indent="0" algn="ctr">
              <a:buNone/>
              <a:defRPr>
                <a:solidFill>
                  <a:schemeClr val="tx1">
                    <a:tint val="75000"/>
                  </a:schemeClr>
                </a:solidFill>
              </a:defRPr>
            </a:lvl9pPr>
          </a:lstStyle>
          <a:p>
            <a:r>
              <a:rPr lang="zh-CN" altLang="en-US"/>
              <a:t>单击此处编辑母版副标题样式</a:t>
            </a:r>
          </a:p>
        </p:txBody>
      </p:sp>
      <p:pic>
        <p:nvPicPr>
          <p:cNvPr id="12" name="Picture 15" descr="135096282715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937" y="238008"/>
            <a:ext cx="1310515" cy="1360667"/>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userDrawn="1"/>
        </p:nvSpPr>
        <p:spPr>
          <a:xfrm>
            <a:off x="2" y="5397804"/>
            <a:ext cx="3976770" cy="514301"/>
          </a:xfrm>
          <a:prstGeom prst="rect">
            <a:avLst/>
          </a:prstGeom>
          <a:solidFill>
            <a:srgbClr val="1373BA"/>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5" name="矩形 14"/>
          <p:cNvSpPr/>
          <p:nvPr userDrawn="1"/>
        </p:nvSpPr>
        <p:spPr>
          <a:xfrm flipH="1">
            <a:off x="5056033" y="5397804"/>
            <a:ext cx="417481" cy="5143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6" name="矩形 15"/>
          <p:cNvSpPr/>
          <p:nvPr userDrawn="1"/>
        </p:nvSpPr>
        <p:spPr>
          <a:xfrm flipH="1">
            <a:off x="4558267" y="5397804"/>
            <a:ext cx="417481" cy="5143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7" name="矩形 16"/>
          <p:cNvSpPr/>
          <p:nvPr userDrawn="1"/>
        </p:nvSpPr>
        <p:spPr>
          <a:xfrm flipH="1">
            <a:off x="4060503" y="5397804"/>
            <a:ext cx="417481" cy="514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8" name="矩形 17"/>
          <p:cNvSpPr/>
          <p:nvPr userDrawn="1"/>
        </p:nvSpPr>
        <p:spPr>
          <a:xfrm>
            <a:off x="7545311" y="488722"/>
            <a:ext cx="3976770" cy="514301"/>
          </a:xfrm>
          <a:prstGeom prst="rect">
            <a:avLst/>
          </a:prstGeom>
          <a:solidFill>
            <a:srgbClr val="1373BA"/>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19" name="矩形 18"/>
          <p:cNvSpPr/>
          <p:nvPr userDrawn="1"/>
        </p:nvSpPr>
        <p:spPr>
          <a:xfrm flipH="1">
            <a:off x="7033548" y="488724"/>
            <a:ext cx="417481" cy="514301"/>
          </a:xfrm>
          <a:prstGeom prst="rect">
            <a:avLst/>
          </a:prstGeom>
          <a:solidFill>
            <a:srgbClr val="4C4B50"/>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20" name="矩形 19"/>
          <p:cNvSpPr/>
          <p:nvPr userDrawn="1"/>
        </p:nvSpPr>
        <p:spPr>
          <a:xfrm flipH="1">
            <a:off x="6535782" y="488722"/>
            <a:ext cx="417481" cy="514301"/>
          </a:xfrm>
          <a:prstGeom prst="rect">
            <a:avLst/>
          </a:prstGeom>
          <a:solidFill>
            <a:srgbClr val="6E6D75"/>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sp>
        <p:nvSpPr>
          <p:cNvPr id="21" name="矩形 20"/>
          <p:cNvSpPr/>
          <p:nvPr userDrawn="1"/>
        </p:nvSpPr>
        <p:spPr>
          <a:xfrm flipH="1">
            <a:off x="6038018" y="488722"/>
            <a:ext cx="417481" cy="514301"/>
          </a:xfrm>
          <a:prstGeom prst="rect">
            <a:avLst/>
          </a:prstGeom>
          <a:solidFill>
            <a:srgbClr val="8B8A92"/>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7" tIns="57603" rIns="115207" bIns="57603" rtlCol="0" anchor="ctr"/>
          <a:lstStyle/>
          <a:p>
            <a:pPr algn="ctr" defTabSz="1152071" fontAlgn="auto">
              <a:spcBef>
                <a:spcPts val="0"/>
              </a:spcBef>
              <a:spcAft>
                <a:spcPts val="0"/>
              </a:spcAft>
            </a:pPr>
            <a:endParaRPr lang="zh-CN" altLang="en-US" sz="2300">
              <a:solidFill>
                <a:prstClr val="white"/>
              </a:solidFill>
            </a:endParaRPr>
          </a:p>
        </p:txBody>
      </p:sp>
      <p:pic>
        <p:nvPicPr>
          <p:cNvPr id="9" name="图形 8">
            <a:extLst>
              <a:ext uri="{FF2B5EF4-FFF2-40B4-BE49-F238E27FC236}">
                <a16:creationId xmlns:a16="http://schemas.microsoft.com/office/drawing/2014/main" id="{F242A41C-A52D-12AA-4B36-31AABD8E66C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3195" y="269620"/>
            <a:ext cx="3676650" cy="952500"/>
          </a:xfrm>
          <a:prstGeom prst="rect">
            <a:avLst/>
          </a:prstGeom>
        </p:spPr>
      </p:pic>
    </p:spTree>
    <p:extLst>
      <p:ext uri="{BB962C8B-B14F-4D97-AF65-F5344CB8AC3E}">
        <p14:creationId xmlns:p14="http://schemas.microsoft.com/office/powerpoint/2010/main" val="250302340"/>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6" name="组 9"/>
          <p:cNvGrpSpPr/>
          <p:nvPr userDrawn="1"/>
        </p:nvGrpSpPr>
        <p:grpSpPr>
          <a:xfrm>
            <a:off x="930422" y="1862206"/>
            <a:ext cx="1304078" cy="2052657"/>
            <a:chOff x="3257676" y="2231687"/>
            <a:chExt cx="2453153" cy="1629253"/>
          </a:xfrm>
        </p:grpSpPr>
        <p:sp>
          <p:nvSpPr>
            <p:cNvPr id="7" name="矩形 6"/>
            <p:cNvSpPr/>
            <p:nvPr/>
          </p:nvSpPr>
          <p:spPr>
            <a:xfrm>
              <a:off x="3257676" y="2231687"/>
              <a:ext cx="2453153" cy="806161"/>
            </a:xfrm>
            <a:prstGeom prst="rect">
              <a:avLst/>
            </a:prstGeom>
            <a:noFill/>
          </p:spPr>
          <p:txBody>
            <a:bodyPr wrap="square" lIns="91440" tIns="45720" rIns="91440" bIns="45720">
              <a:spAutoFit/>
            </a:bodyPr>
            <a:lstStyle/>
            <a:p>
              <a:pPr algn="ctr" defTabSz="1152071" fontAlgn="auto">
                <a:spcBef>
                  <a:spcPts val="0"/>
                </a:spcBef>
                <a:spcAft>
                  <a:spcPts val="0"/>
                </a:spcAft>
              </a:pPr>
              <a:r>
                <a:rPr lang="zh-CN" altLang="en-US" sz="6000" b="1" dirty="0">
                  <a:ln w="34925">
                    <a:noFill/>
                    <a:prstDash val="solid"/>
                  </a:ln>
                  <a:solidFill>
                    <a:srgbClr val="1F497D"/>
                  </a:solidFill>
                  <a:latin typeface="黑体" panose="02010609060101010101" pitchFamily="49" charset="-122"/>
                  <a:ea typeface="黑体" panose="02010609060101010101" pitchFamily="49" charset="-122"/>
                  <a:cs typeface="黑体" panose="02010609060101010101" pitchFamily="49" charset="-122"/>
                </a:rPr>
                <a:t>目</a:t>
              </a:r>
            </a:p>
          </p:txBody>
        </p:sp>
        <p:sp>
          <p:nvSpPr>
            <p:cNvPr id="8" name="矩形 7"/>
            <p:cNvSpPr/>
            <p:nvPr/>
          </p:nvSpPr>
          <p:spPr>
            <a:xfrm>
              <a:off x="3257676" y="3054779"/>
              <a:ext cx="2453153" cy="806161"/>
            </a:xfrm>
            <a:prstGeom prst="rect">
              <a:avLst/>
            </a:prstGeom>
            <a:noFill/>
          </p:spPr>
          <p:txBody>
            <a:bodyPr wrap="square" lIns="91440" tIns="45720" rIns="91440" bIns="45720">
              <a:spAutoFit/>
            </a:bodyPr>
            <a:lstStyle/>
            <a:p>
              <a:pPr algn="ctr" defTabSz="1152071" fontAlgn="auto">
                <a:spcBef>
                  <a:spcPts val="0"/>
                </a:spcBef>
                <a:spcAft>
                  <a:spcPts val="0"/>
                </a:spcAft>
              </a:pPr>
              <a:r>
                <a:rPr lang="zh-CN" altLang="en-US" sz="6000" b="1" dirty="0">
                  <a:ln w="34925">
                    <a:noFill/>
                    <a:prstDash val="solid"/>
                  </a:ln>
                  <a:solidFill>
                    <a:srgbClr val="1F497D"/>
                  </a:solidFill>
                  <a:latin typeface="黑体" panose="02010609060101010101" pitchFamily="49" charset="-122"/>
                  <a:ea typeface="黑体" panose="02010609060101010101" pitchFamily="49" charset="-122"/>
                  <a:cs typeface="黑体" panose="02010609060101010101" pitchFamily="49" charset="-122"/>
                </a:rPr>
                <a:t>录</a:t>
              </a:r>
            </a:p>
          </p:txBody>
        </p:sp>
      </p:grpSp>
      <p:sp>
        <p:nvSpPr>
          <p:cNvPr id="9" name="矩形 8"/>
          <p:cNvSpPr/>
          <p:nvPr userDrawn="1"/>
        </p:nvSpPr>
        <p:spPr>
          <a:xfrm>
            <a:off x="508809" y="1675226"/>
            <a:ext cx="848217" cy="2865352"/>
          </a:xfrm>
          <a:prstGeom prst="rect">
            <a:avLst/>
          </a:prstGeom>
        </p:spPr>
        <p:txBody>
          <a:bodyPr vert="eaVert" wrap="none" lIns="115207" tIns="57603" rIns="115207" bIns="57603">
            <a:spAutoFit/>
          </a:bodyPr>
          <a:lstStyle/>
          <a:p>
            <a:pPr algn="ctr" defTabSz="1152071" fontAlgn="auto">
              <a:spcBef>
                <a:spcPts val="0"/>
              </a:spcBef>
              <a:spcAft>
                <a:spcPts val="0"/>
              </a:spcAft>
            </a:pPr>
            <a:r>
              <a:rPr lang="en-US" altLang="zh-CN" sz="4000" b="1" spc="378" dirty="0">
                <a:solidFill>
                  <a:srgbClr val="000000"/>
                </a:solidFill>
                <a:latin typeface="Monotype Corsiva" pitchFamily="66" charset="0"/>
                <a:ea typeface="宋体"/>
                <a:sym typeface="Arial" panose="020B0604020202020204" pitchFamily="34" charset="0"/>
              </a:rPr>
              <a:t>CONTENTS</a:t>
            </a:r>
          </a:p>
        </p:txBody>
      </p:sp>
    </p:spTree>
    <p:extLst>
      <p:ext uri="{BB962C8B-B14F-4D97-AF65-F5344CB8AC3E}">
        <p14:creationId xmlns:p14="http://schemas.microsoft.com/office/powerpoint/2010/main" val="1549329128"/>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8" name="组合 3">
            <a:extLst>
              <a:ext uri="{FF2B5EF4-FFF2-40B4-BE49-F238E27FC236}">
                <a16:creationId xmlns:a16="http://schemas.microsoft.com/office/drawing/2014/main" id="{5C7BD2CA-465B-0CF8-7A9E-8E999957FDCF}"/>
              </a:ext>
            </a:extLst>
          </p:cNvPr>
          <p:cNvGrpSpPr/>
          <p:nvPr userDrawn="1"/>
        </p:nvGrpSpPr>
        <p:grpSpPr bwMode="auto">
          <a:xfrm flipH="1">
            <a:off x="317" y="321181"/>
            <a:ext cx="935726" cy="638983"/>
            <a:chOff x="3533690" y="533400"/>
            <a:chExt cx="998978" cy="675969"/>
          </a:xfrm>
          <a:solidFill>
            <a:schemeClr val="accent1"/>
          </a:solidFill>
        </p:grpSpPr>
        <p:sp>
          <p:nvSpPr>
            <p:cNvPr id="9" name="矩形 8">
              <a:extLst>
                <a:ext uri="{FF2B5EF4-FFF2-40B4-BE49-F238E27FC236}">
                  <a16:creationId xmlns:a16="http://schemas.microsoft.com/office/drawing/2014/main" id="{64028C2C-04FF-6E08-A118-A465B350FD1F}"/>
                </a:ext>
              </a:extLst>
            </p:cNvPr>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10" name="椭圆 9">
              <a:extLst>
                <a:ext uri="{FF2B5EF4-FFF2-40B4-BE49-F238E27FC236}">
                  <a16:creationId xmlns:a16="http://schemas.microsoft.com/office/drawing/2014/main" id="{E49DFB98-E475-5525-3A26-7576290E7EA7}"/>
                </a:ext>
              </a:extLst>
            </p:cNvPr>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Tree>
    <p:extLst>
      <p:ext uri="{BB962C8B-B14F-4D97-AF65-F5344CB8AC3E}">
        <p14:creationId xmlns:p14="http://schemas.microsoft.com/office/powerpoint/2010/main" val="2033031385"/>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783A4E4-B5C2-5522-D954-5F350E928DE6}"/>
              </a:ext>
            </a:extLst>
          </p:cNvPr>
          <p:cNvGrpSpPr/>
          <p:nvPr userDrawn="1"/>
        </p:nvGrpSpPr>
        <p:grpSpPr bwMode="auto">
          <a:xfrm flipH="1">
            <a:off x="317" y="321181"/>
            <a:ext cx="935726" cy="638983"/>
            <a:chOff x="3533690" y="533400"/>
            <a:chExt cx="998978" cy="675969"/>
          </a:xfrm>
          <a:solidFill>
            <a:schemeClr val="accent1"/>
          </a:solidFill>
        </p:grpSpPr>
        <p:sp>
          <p:nvSpPr>
            <p:cNvPr id="5" name="矩形 4">
              <a:extLst>
                <a:ext uri="{FF2B5EF4-FFF2-40B4-BE49-F238E27FC236}">
                  <a16:creationId xmlns:a16="http://schemas.microsoft.com/office/drawing/2014/main" id="{0FE1F324-D79E-B27E-3ECB-F435018DB383}"/>
                </a:ext>
              </a:extLst>
            </p:cNvPr>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6" name="椭圆 5">
              <a:extLst>
                <a:ext uri="{FF2B5EF4-FFF2-40B4-BE49-F238E27FC236}">
                  <a16:creationId xmlns:a16="http://schemas.microsoft.com/office/drawing/2014/main" id="{A26EF0EA-E73D-EB3D-8395-9298AF2E680A}"/>
                </a:ext>
              </a:extLst>
            </p:cNvPr>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Tree>
    <p:extLst>
      <p:ext uri="{BB962C8B-B14F-4D97-AF65-F5344CB8AC3E}">
        <p14:creationId xmlns:p14="http://schemas.microsoft.com/office/powerpoint/2010/main" val="4195290398"/>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44" y="345010"/>
            <a:ext cx="9937790" cy="1252534"/>
          </a:xfrm>
          <a:prstGeom prst="rect">
            <a:avLst/>
          </a:prstGeom>
        </p:spPr>
        <p:txBody>
          <a:bodyPr vert="horz" lIns="81930" tIns="40965" rIns="81930" bIns="40965"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92144" y="1725046"/>
            <a:ext cx="9937790" cy="4111612"/>
          </a:xfrm>
          <a:prstGeom prst="rect">
            <a:avLst/>
          </a:prstGeom>
        </p:spPr>
        <p:txBody>
          <a:bodyPr vert="horz" lIns="81930" tIns="40965" rIns="81930" bIns="4096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92145" y="6006162"/>
            <a:ext cx="2592467" cy="345010"/>
          </a:xfrm>
          <a:prstGeom prst="rect">
            <a:avLst/>
          </a:prstGeom>
        </p:spPr>
        <p:txBody>
          <a:bodyPr vert="horz" lIns="81930" tIns="40965" rIns="81930" bIns="40965" rtlCol="0" anchor="ctr"/>
          <a:lstStyle>
            <a:lvl1pPr algn="l">
              <a:defRPr sz="1100">
                <a:solidFill>
                  <a:schemeClr val="tx1">
                    <a:tint val="75000"/>
                  </a:schemeClr>
                </a:solidFill>
              </a:defRPr>
            </a:lvl1pPr>
          </a:lstStyle>
          <a:p>
            <a:fld id="{32BF82D2-7A68-459D-A996-9BDDA2518FA4}" type="datetimeFigureOut">
              <a:rPr lang="zh-CN" altLang="en-US" smtClean="0"/>
              <a:t>2024/4/14</a:t>
            </a:fld>
            <a:endParaRPr lang="zh-CN" altLang="en-US"/>
          </a:p>
        </p:txBody>
      </p:sp>
      <p:sp>
        <p:nvSpPr>
          <p:cNvPr id="5" name="Footer Placeholder 4"/>
          <p:cNvSpPr>
            <a:spLocks noGrp="1"/>
          </p:cNvSpPr>
          <p:nvPr>
            <p:ph type="ftr" sz="quarter" idx="3"/>
          </p:nvPr>
        </p:nvSpPr>
        <p:spPr>
          <a:xfrm>
            <a:off x="3816688" y="6006162"/>
            <a:ext cx="3888700" cy="345010"/>
          </a:xfrm>
          <a:prstGeom prst="rect">
            <a:avLst/>
          </a:prstGeom>
        </p:spPr>
        <p:txBody>
          <a:bodyPr vert="horz" lIns="81930" tIns="40965" rIns="81930" bIns="40965" rtlCol="0" anchor="ctr"/>
          <a:lstStyle>
            <a:lvl1pPr algn="ctr">
              <a:defRPr sz="11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137468" y="6006162"/>
            <a:ext cx="2592467" cy="345010"/>
          </a:xfrm>
          <a:prstGeom prst="rect">
            <a:avLst/>
          </a:prstGeom>
        </p:spPr>
        <p:txBody>
          <a:bodyPr vert="horz" lIns="81930" tIns="40965" rIns="81930" bIns="40965" rtlCol="0" anchor="ctr"/>
          <a:lstStyle>
            <a:lvl1pPr algn="r">
              <a:defRPr sz="1100">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336246420"/>
      </p:ext>
    </p:extLst>
  </p:cSld>
  <p:clrMap bg1="lt1" tx1="dk1" bg2="lt2" tx2="dk2" accent1="accent1" accent2="accent2" accent3="accent3" accent4="accent4" accent5="accent5" accent6="accent6" hlink="hlink" folHlink="folHlink"/>
  <p:sldLayoutIdLst>
    <p:sldLayoutId id="2147483881" r:id="rId1"/>
    <p:sldLayoutId id="2147483891" r:id="rId2"/>
    <p:sldLayoutId id="2147483906" r:id="rId3"/>
  </p:sldLayoutIdLst>
  <p:transition spd="med">
    <p:random/>
  </p:transition>
  <p:txStyles>
    <p:titleStyle>
      <a:lvl1pPr algn="l" defTabSz="864036"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6009" indent="-216009" algn="l" defTabSz="864036" rtl="0" eaLnBrk="1" latinLnBrk="0" hangingPunct="1">
        <a:lnSpc>
          <a:spcPct val="90000"/>
        </a:lnSpc>
        <a:spcBef>
          <a:spcPts val="945"/>
        </a:spcBef>
        <a:buFont typeface="Arial" panose="020B0604020202020204" pitchFamily="34" charset="0"/>
        <a:buChar char="•"/>
        <a:defRPr sz="2600" kern="1200">
          <a:solidFill>
            <a:schemeClr val="tx1"/>
          </a:solidFill>
          <a:latin typeface="+mn-lt"/>
          <a:ea typeface="+mn-ea"/>
          <a:cs typeface="+mn-cs"/>
        </a:defRPr>
      </a:lvl1pPr>
      <a:lvl2pPr marL="648028" indent="-216009" algn="l" defTabSz="864036" rtl="0" eaLnBrk="1" latinLnBrk="0" hangingPunct="1">
        <a:lnSpc>
          <a:spcPct val="90000"/>
        </a:lnSpc>
        <a:spcBef>
          <a:spcPts val="472"/>
        </a:spcBef>
        <a:buFont typeface="Arial" panose="020B0604020202020204" pitchFamily="34" charset="0"/>
        <a:buChar char="•"/>
        <a:defRPr sz="2300" kern="1200">
          <a:solidFill>
            <a:schemeClr val="tx1"/>
          </a:solidFill>
          <a:latin typeface="+mn-lt"/>
          <a:ea typeface="+mn-ea"/>
          <a:cs typeface="+mn-cs"/>
        </a:defRPr>
      </a:lvl2pPr>
      <a:lvl3pPr marL="1080046" indent="-216009" algn="l" defTabSz="864036" rtl="0" eaLnBrk="1" latinLnBrk="0" hangingPunct="1">
        <a:lnSpc>
          <a:spcPct val="90000"/>
        </a:lnSpc>
        <a:spcBef>
          <a:spcPts val="472"/>
        </a:spcBef>
        <a:buFont typeface="Arial" panose="020B0604020202020204" pitchFamily="34" charset="0"/>
        <a:buChar char="•"/>
        <a:defRPr sz="1900" kern="1200">
          <a:solidFill>
            <a:schemeClr val="tx1"/>
          </a:solidFill>
          <a:latin typeface="+mn-lt"/>
          <a:ea typeface="+mn-ea"/>
          <a:cs typeface="+mn-cs"/>
        </a:defRPr>
      </a:lvl3pPr>
      <a:lvl4pPr marL="1512064" indent="-216009" algn="l" defTabSz="864036"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4pPr>
      <a:lvl5pPr marL="1944082" indent="-216009" algn="l" defTabSz="864036"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5pPr>
      <a:lvl6pPr marL="2376100" indent="-216009" algn="l" defTabSz="864036"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6pPr>
      <a:lvl7pPr marL="2808118" indent="-216009" algn="l" defTabSz="864036"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7pPr>
      <a:lvl8pPr marL="3240136" indent="-216009" algn="l" defTabSz="864036"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8pPr>
      <a:lvl9pPr marL="3672155" indent="-216009" algn="l" defTabSz="864036"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64036" rtl="0" eaLnBrk="1" latinLnBrk="0" hangingPunct="1">
        <a:defRPr sz="1700" kern="1200">
          <a:solidFill>
            <a:schemeClr val="tx1"/>
          </a:solidFill>
          <a:latin typeface="+mn-lt"/>
          <a:ea typeface="+mn-ea"/>
          <a:cs typeface="+mn-cs"/>
        </a:defRPr>
      </a:lvl1pPr>
      <a:lvl2pPr marL="432018" algn="l" defTabSz="864036" rtl="0" eaLnBrk="1" latinLnBrk="0" hangingPunct="1">
        <a:defRPr sz="1700" kern="1200">
          <a:solidFill>
            <a:schemeClr val="tx1"/>
          </a:solidFill>
          <a:latin typeface="+mn-lt"/>
          <a:ea typeface="+mn-ea"/>
          <a:cs typeface="+mn-cs"/>
        </a:defRPr>
      </a:lvl2pPr>
      <a:lvl3pPr marL="864036" algn="l" defTabSz="864036" rtl="0" eaLnBrk="1" latinLnBrk="0" hangingPunct="1">
        <a:defRPr sz="1700" kern="1200">
          <a:solidFill>
            <a:schemeClr val="tx1"/>
          </a:solidFill>
          <a:latin typeface="+mn-lt"/>
          <a:ea typeface="+mn-ea"/>
          <a:cs typeface="+mn-cs"/>
        </a:defRPr>
      </a:lvl3pPr>
      <a:lvl4pPr marL="1296054" algn="l" defTabSz="864036" rtl="0" eaLnBrk="1" latinLnBrk="0" hangingPunct="1">
        <a:defRPr sz="1700" kern="1200">
          <a:solidFill>
            <a:schemeClr val="tx1"/>
          </a:solidFill>
          <a:latin typeface="+mn-lt"/>
          <a:ea typeface="+mn-ea"/>
          <a:cs typeface="+mn-cs"/>
        </a:defRPr>
      </a:lvl4pPr>
      <a:lvl5pPr marL="1728072" algn="l" defTabSz="864036" rtl="0" eaLnBrk="1" latinLnBrk="0" hangingPunct="1">
        <a:defRPr sz="1700" kern="1200">
          <a:solidFill>
            <a:schemeClr val="tx1"/>
          </a:solidFill>
          <a:latin typeface="+mn-lt"/>
          <a:ea typeface="+mn-ea"/>
          <a:cs typeface="+mn-cs"/>
        </a:defRPr>
      </a:lvl5pPr>
      <a:lvl6pPr marL="2160091" algn="l" defTabSz="864036" rtl="0" eaLnBrk="1" latinLnBrk="0" hangingPunct="1">
        <a:defRPr sz="1700" kern="1200">
          <a:solidFill>
            <a:schemeClr val="tx1"/>
          </a:solidFill>
          <a:latin typeface="+mn-lt"/>
          <a:ea typeface="+mn-ea"/>
          <a:cs typeface="+mn-cs"/>
        </a:defRPr>
      </a:lvl6pPr>
      <a:lvl7pPr marL="2592109" algn="l" defTabSz="864036" rtl="0" eaLnBrk="1" latinLnBrk="0" hangingPunct="1">
        <a:defRPr sz="1700" kern="1200">
          <a:solidFill>
            <a:schemeClr val="tx1"/>
          </a:solidFill>
          <a:latin typeface="+mn-lt"/>
          <a:ea typeface="+mn-ea"/>
          <a:cs typeface="+mn-cs"/>
        </a:defRPr>
      </a:lvl7pPr>
      <a:lvl8pPr marL="3024127" algn="l" defTabSz="864036" rtl="0" eaLnBrk="1" latinLnBrk="0" hangingPunct="1">
        <a:defRPr sz="1700" kern="1200">
          <a:solidFill>
            <a:schemeClr val="tx1"/>
          </a:solidFill>
          <a:latin typeface="+mn-lt"/>
          <a:ea typeface="+mn-ea"/>
          <a:cs typeface="+mn-cs"/>
        </a:defRPr>
      </a:lvl8pPr>
      <a:lvl9pPr marL="3456145" algn="l" defTabSz="864036"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80946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Lst>
  <p:transition spd="med">
    <p:random/>
  </p:transition>
  <p:txStyles>
    <p:titleStyle>
      <a:lvl1pPr algn="ctr" defTabSz="1152071" rtl="0" eaLnBrk="1" latinLnBrk="0" hangingPunct="1">
        <a:spcBef>
          <a:spcPct val="0"/>
        </a:spcBef>
        <a:buNone/>
        <a:defRPr sz="5500" kern="1200">
          <a:solidFill>
            <a:schemeClr val="tx1"/>
          </a:solidFill>
          <a:latin typeface="+mj-lt"/>
          <a:ea typeface="+mj-ea"/>
          <a:cs typeface="+mj-cs"/>
        </a:defRPr>
      </a:lvl1pPr>
    </p:titleStyle>
    <p:bodyStyle>
      <a:lvl1pPr marL="432026" indent="-432026" algn="l" defTabSz="1152071"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36057" indent="-360022" algn="l" defTabSz="1152071"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088" indent="-288017" algn="l" defTabSz="1152071"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123" indent="-288017" algn="l" defTabSz="1152071"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158" indent="-288017" algn="l" defTabSz="1152071"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193" indent="-288017" algn="l" defTabSz="1152071"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228" indent="-288017" algn="l" defTabSz="1152071"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264" indent="-288017" algn="l" defTabSz="1152071"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299" indent="-288017" algn="l" defTabSz="1152071"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zh-CN"/>
      </a:defPPr>
      <a:lvl1pPr marL="0" algn="l" defTabSz="1152071" rtl="0" eaLnBrk="1" latinLnBrk="0" hangingPunct="1">
        <a:defRPr sz="2300" kern="1200">
          <a:solidFill>
            <a:schemeClr val="tx1"/>
          </a:solidFill>
          <a:latin typeface="+mn-lt"/>
          <a:ea typeface="+mn-ea"/>
          <a:cs typeface="+mn-cs"/>
        </a:defRPr>
      </a:lvl1pPr>
      <a:lvl2pPr marL="576035" algn="l" defTabSz="1152071" rtl="0" eaLnBrk="1" latinLnBrk="0" hangingPunct="1">
        <a:defRPr sz="2300" kern="1200">
          <a:solidFill>
            <a:schemeClr val="tx1"/>
          </a:solidFill>
          <a:latin typeface="+mn-lt"/>
          <a:ea typeface="+mn-ea"/>
          <a:cs typeface="+mn-cs"/>
        </a:defRPr>
      </a:lvl2pPr>
      <a:lvl3pPr marL="1152071" algn="l" defTabSz="1152071" rtl="0" eaLnBrk="1" latinLnBrk="0" hangingPunct="1">
        <a:defRPr sz="2300" kern="1200">
          <a:solidFill>
            <a:schemeClr val="tx1"/>
          </a:solidFill>
          <a:latin typeface="+mn-lt"/>
          <a:ea typeface="+mn-ea"/>
          <a:cs typeface="+mn-cs"/>
        </a:defRPr>
      </a:lvl3pPr>
      <a:lvl4pPr marL="1728105" algn="l" defTabSz="1152071" rtl="0" eaLnBrk="1" latinLnBrk="0" hangingPunct="1">
        <a:defRPr sz="2300" kern="1200">
          <a:solidFill>
            <a:schemeClr val="tx1"/>
          </a:solidFill>
          <a:latin typeface="+mn-lt"/>
          <a:ea typeface="+mn-ea"/>
          <a:cs typeface="+mn-cs"/>
        </a:defRPr>
      </a:lvl4pPr>
      <a:lvl5pPr marL="2304140" algn="l" defTabSz="1152071" rtl="0" eaLnBrk="1" latinLnBrk="0" hangingPunct="1">
        <a:defRPr sz="2300" kern="1200">
          <a:solidFill>
            <a:schemeClr val="tx1"/>
          </a:solidFill>
          <a:latin typeface="+mn-lt"/>
          <a:ea typeface="+mn-ea"/>
          <a:cs typeface="+mn-cs"/>
        </a:defRPr>
      </a:lvl5pPr>
      <a:lvl6pPr marL="2880176" algn="l" defTabSz="1152071" rtl="0" eaLnBrk="1" latinLnBrk="0" hangingPunct="1">
        <a:defRPr sz="2300" kern="1200">
          <a:solidFill>
            <a:schemeClr val="tx1"/>
          </a:solidFill>
          <a:latin typeface="+mn-lt"/>
          <a:ea typeface="+mn-ea"/>
          <a:cs typeface="+mn-cs"/>
        </a:defRPr>
      </a:lvl6pPr>
      <a:lvl7pPr marL="3456211" algn="l" defTabSz="1152071" rtl="0" eaLnBrk="1" latinLnBrk="0" hangingPunct="1">
        <a:defRPr sz="2300" kern="1200">
          <a:solidFill>
            <a:schemeClr val="tx1"/>
          </a:solidFill>
          <a:latin typeface="+mn-lt"/>
          <a:ea typeface="+mn-ea"/>
          <a:cs typeface="+mn-cs"/>
        </a:defRPr>
      </a:lvl7pPr>
      <a:lvl8pPr marL="4032246" algn="l" defTabSz="1152071" rtl="0" eaLnBrk="1" latinLnBrk="0" hangingPunct="1">
        <a:defRPr sz="2300" kern="1200">
          <a:solidFill>
            <a:schemeClr val="tx1"/>
          </a:solidFill>
          <a:latin typeface="+mn-lt"/>
          <a:ea typeface="+mn-ea"/>
          <a:cs typeface="+mn-cs"/>
        </a:defRPr>
      </a:lvl8pPr>
      <a:lvl9pPr marL="4608281" algn="l" defTabSz="1152071"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31.emf"/><Relationship Id="rId4" Type="http://schemas.openxmlformats.org/officeDocument/2006/relationships/image" Target="../media/image28.emf"/><Relationship Id="rId9" Type="http://schemas.openxmlformats.org/officeDocument/2006/relationships/oleObject" Target="../embeddings/oleObject6.bin"/><Relationship Id="rId14" Type="http://schemas.openxmlformats.org/officeDocument/2006/relationships/image" Target="../media/image33.emf"/></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2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notesSlide" Target="../notesSlides/notesSlide20.xm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20477" y="1511895"/>
            <a:ext cx="10081120" cy="1389038"/>
          </a:xfrm>
        </p:spPr>
        <p:txBody>
          <a:bodyPr/>
          <a:lstStyle/>
          <a:p>
            <a:r>
              <a:rPr lang="en-US" altLang="zh-CN" sz="4000" b="1" dirty="0">
                <a:solidFill>
                  <a:srgbClr val="00531F"/>
                </a:solidFill>
                <a:latin typeface="Times New Roman" panose="02020603050405020304" pitchFamily="18" charset="0"/>
                <a:ea typeface="微软雅黑" pitchFamily="34" charset="-122"/>
                <a:cs typeface="Times New Roman" panose="02020603050405020304" pitchFamily="18" charset="0"/>
              </a:rPr>
              <a:t>Landslide susceptibility modeling using data-driven weights-of-evidence based random forest and radial basis function network</a:t>
            </a:r>
            <a:br>
              <a:rPr lang="en-US" altLang="zh-CN" sz="3200" b="1" dirty="0">
                <a:solidFill>
                  <a:srgbClr val="00531F"/>
                </a:solidFill>
                <a:latin typeface="Times New Roman" panose="02020603050405020304" pitchFamily="18" charset="0"/>
                <a:ea typeface="微软雅黑" pitchFamily="34" charset="-122"/>
                <a:cs typeface="Times New Roman" panose="02020603050405020304" pitchFamily="18" charset="0"/>
              </a:rPr>
            </a:br>
            <a:r>
              <a:rPr lang="de-DE" altLang="zh-CN" sz="3200" b="1" dirty="0">
                <a:solidFill>
                  <a:srgbClr val="0070C0"/>
                </a:solidFill>
                <a:latin typeface="Times New Roman" panose="02020603050405020304" pitchFamily="18" charset="0"/>
                <a:ea typeface="微软雅黑" pitchFamily="34" charset="-122"/>
                <a:cs typeface="Times New Roman" panose="02020603050405020304" pitchFamily="18" charset="0"/>
              </a:rPr>
              <a:t>Xia Zhao</a:t>
            </a:r>
            <a:br>
              <a:rPr lang="de-DE" altLang="zh-CN" sz="2000" b="1" dirty="0">
                <a:solidFill>
                  <a:srgbClr val="0070C0"/>
                </a:solidFill>
                <a:latin typeface="Times New Roman" panose="02020603050405020304" pitchFamily="18" charset="0"/>
                <a:ea typeface="微软雅黑" pitchFamily="34" charset="-122"/>
                <a:cs typeface="Times New Roman" panose="02020603050405020304" pitchFamily="18" charset="0"/>
              </a:rPr>
            </a:br>
            <a:r>
              <a:rPr lang="de-DE" altLang="zh-CN" sz="2400" b="1" dirty="0">
                <a:solidFill>
                  <a:srgbClr val="0070C0"/>
                </a:solidFill>
                <a:latin typeface="Times New Roman" panose="02020603050405020304" pitchFamily="18" charset="0"/>
                <a:ea typeface="微软雅黑" pitchFamily="34" charset="-122"/>
                <a:cs typeface="Times New Roman" panose="02020603050405020304" pitchFamily="18" charset="0"/>
              </a:rPr>
              <a:t>E-mail: </a:t>
            </a:r>
            <a:r>
              <a:rPr lang="en-US" altLang="zh-CN" sz="2400" b="1" dirty="0">
                <a:solidFill>
                  <a:srgbClr val="0070C0"/>
                </a:solidFill>
                <a:latin typeface="Times New Roman" panose="02020603050405020304" pitchFamily="18" charset="0"/>
                <a:ea typeface="微软雅黑" pitchFamily="34" charset="-122"/>
                <a:cs typeface="Times New Roman" panose="02020603050405020304" pitchFamily="18" charset="0"/>
              </a:rPr>
              <a:t>19209071022@stu.xust.edu.cn</a:t>
            </a:r>
            <a:br>
              <a:rPr lang="de-DE" altLang="zh-CN" sz="2000" b="1" dirty="0">
                <a:solidFill>
                  <a:srgbClr val="0070C0"/>
                </a:solidFill>
                <a:latin typeface="Times New Roman" panose="02020603050405020304" pitchFamily="18" charset="0"/>
                <a:ea typeface="微软雅黑" pitchFamily="34" charset="-122"/>
                <a:cs typeface="Times New Roman" panose="02020603050405020304" pitchFamily="18" charset="0"/>
              </a:rPr>
            </a:br>
            <a:r>
              <a:rPr lang="de-DE" altLang="zh-CN" sz="2000" b="1" dirty="0">
                <a:solidFill>
                  <a:srgbClr val="0070C0"/>
                </a:solidFill>
                <a:latin typeface="Times New Roman" panose="02020603050405020304" pitchFamily="18" charset="0"/>
                <a:ea typeface="微软雅黑" pitchFamily="34" charset="-122"/>
                <a:cs typeface="Times New Roman" panose="02020603050405020304" pitchFamily="18" charset="0"/>
              </a:rPr>
              <a:t>Co-author</a:t>
            </a:r>
            <a:r>
              <a:rPr lang="en-US" altLang="zh-CN" sz="2000" b="1" dirty="0">
                <a:solidFill>
                  <a:srgbClr val="0070C0"/>
                </a:solidFill>
                <a:latin typeface="Times New Roman" panose="02020603050405020304" pitchFamily="18" charset="0"/>
                <a:ea typeface="微软雅黑" pitchFamily="34" charset="-122"/>
                <a:cs typeface="Times New Roman" panose="02020603050405020304" pitchFamily="18" charset="0"/>
              </a:rPr>
              <a:t>:</a:t>
            </a:r>
            <a:r>
              <a:rPr lang="zh-CN" altLang="en-US" sz="2000" b="1" dirty="0">
                <a:solidFill>
                  <a:srgbClr val="0070C0"/>
                </a:solidFill>
                <a:latin typeface="Times New Roman" panose="02020603050405020304" pitchFamily="18" charset="0"/>
                <a:ea typeface="微软雅黑" pitchFamily="34" charset="-122"/>
                <a:cs typeface="Times New Roman" panose="02020603050405020304" pitchFamily="18" charset="0"/>
              </a:rPr>
              <a:t> </a:t>
            </a:r>
            <a:r>
              <a:rPr lang="de-DE" altLang="zh-CN" sz="2800" b="1" dirty="0">
                <a:solidFill>
                  <a:srgbClr val="0070C0"/>
                </a:solidFill>
                <a:latin typeface="Times New Roman" panose="02020603050405020304" pitchFamily="18" charset="0"/>
                <a:ea typeface="微软雅黑" pitchFamily="34" charset="-122"/>
                <a:cs typeface="Times New Roman" panose="02020603050405020304" pitchFamily="18" charset="0"/>
              </a:rPr>
              <a:t>Wei Chen</a:t>
            </a:r>
            <a:br>
              <a:rPr lang="de-DE" altLang="zh-CN" sz="2000" b="1" dirty="0">
                <a:solidFill>
                  <a:srgbClr val="0070C0"/>
                </a:solidFill>
                <a:latin typeface="Times New Roman" panose="02020603050405020304" pitchFamily="18" charset="0"/>
                <a:ea typeface="微软雅黑" pitchFamily="34" charset="-122"/>
                <a:cs typeface="Times New Roman" panose="02020603050405020304" pitchFamily="18" charset="0"/>
              </a:rPr>
            </a:br>
            <a:r>
              <a:rPr lang="en-US" altLang="zh-CN" sz="2400" b="1" dirty="0">
                <a:solidFill>
                  <a:srgbClr val="0070C0"/>
                </a:solidFill>
                <a:latin typeface="Times New Roman" panose="02020603050405020304" pitchFamily="18" charset="0"/>
                <a:ea typeface="微软雅黑" pitchFamily="34" charset="-122"/>
                <a:cs typeface="Times New Roman" panose="02020603050405020304" pitchFamily="18" charset="0"/>
              </a:rPr>
              <a:t>Xi’an University of Science and Technology</a:t>
            </a:r>
            <a:br>
              <a:rPr lang="en-US" altLang="zh-CN" sz="2400" b="1" dirty="0">
                <a:solidFill>
                  <a:srgbClr val="0070C0"/>
                </a:solidFill>
                <a:latin typeface="Times New Roman" panose="02020603050405020304" pitchFamily="18" charset="0"/>
                <a:ea typeface="微软雅黑" pitchFamily="34" charset="-122"/>
                <a:cs typeface="Times New Roman" panose="02020603050405020304" pitchFamily="18" charset="0"/>
              </a:rPr>
            </a:br>
            <a:r>
              <a:rPr lang="en-US" altLang="zh-CN" sz="2400" b="1" dirty="0">
                <a:solidFill>
                  <a:srgbClr val="0070C0"/>
                </a:solidFill>
                <a:latin typeface="Times New Roman" panose="02020603050405020304" pitchFamily="18" charset="0"/>
                <a:ea typeface="微软雅黑" pitchFamily="34" charset="-122"/>
                <a:cs typeface="Times New Roman" panose="02020603050405020304" pitchFamily="18" charset="0"/>
              </a:rPr>
              <a:t>China</a:t>
            </a:r>
            <a:endParaRPr lang="zh-CN" altLang="en-US" sz="2400" b="1" dirty="0">
              <a:solidFill>
                <a:srgbClr val="0070C0"/>
              </a:solidFill>
              <a:latin typeface="Times New Roman" panose="02020603050405020304" pitchFamily="18" charset="0"/>
              <a:ea typeface="微软雅黑" pitchFamily="34" charset="-122"/>
              <a:cs typeface="Times New Roman" panose="02020603050405020304" pitchFamily="18" charset="0"/>
            </a:endParaRPr>
          </a:p>
        </p:txBody>
      </p:sp>
      <p:sp>
        <p:nvSpPr>
          <p:cNvPr id="4" name="Rectangle 2">
            <a:extLst>
              <a:ext uri="{FF2B5EF4-FFF2-40B4-BE49-F238E27FC236}">
                <a16:creationId xmlns:a16="http://schemas.microsoft.com/office/drawing/2014/main" id="{08506882-5AA0-C323-6717-ED8EE2998B55}"/>
              </a:ext>
            </a:extLst>
          </p:cNvPr>
          <p:cNvSpPr>
            <a:spLocks noChangeArrowheads="1"/>
          </p:cNvSpPr>
          <p:nvPr/>
        </p:nvSpPr>
        <p:spPr bwMode="auto">
          <a:xfrm>
            <a:off x="-431651" y="5639429"/>
            <a:ext cx="118057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eaLnBrk="0" hangingPunct="0"/>
            <a:r>
              <a:rPr lang="zh-CN" altLang="zh-CN" sz="2400" b="1" dirty="0">
                <a:solidFill>
                  <a:srgbClr val="5B9617"/>
                </a:solidFill>
                <a:latin typeface="Times New Roman" panose="02020603050405020304" pitchFamily="18" charset="0"/>
                <a:ea typeface="微软雅黑" pitchFamily="34" charset="-122"/>
                <a:cs typeface="Times New Roman" panose="02020603050405020304" pitchFamily="18" charset="0"/>
              </a:rPr>
              <a:t>Integrating Digital Technologies </a:t>
            </a:r>
            <a:endParaRPr lang="en-US" altLang="zh-CN" sz="2400" b="1" dirty="0">
              <a:solidFill>
                <a:srgbClr val="5B9617"/>
              </a:solidFill>
              <a:latin typeface="Times New Roman" panose="02020603050405020304" pitchFamily="18" charset="0"/>
              <a:ea typeface="微软雅黑" pitchFamily="34" charset="-122"/>
              <a:cs typeface="Times New Roman" panose="02020603050405020304" pitchFamily="18" charset="0"/>
            </a:endParaRPr>
          </a:p>
          <a:p>
            <a:pPr algn="r" eaLnBrk="0" hangingPunct="0"/>
            <a:r>
              <a:rPr lang="zh-CN" altLang="zh-CN" sz="2400" b="1" dirty="0">
                <a:solidFill>
                  <a:srgbClr val="5B9617"/>
                </a:solidFill>
                <a:latin typeface="Times New Roman" panose="02020603050405020304" pitchFamily="18" charset="0"/>
                <a:ea typeface="微软雅黑" pitchFamily="34" charset="-122"/>
                <a:cs typeface="Times New Roman" panose="02020603050405020304" pitchFamily="18" charset="0"/>
              </a:rPr>
              <a:t>and eXplainable AI (XAI) in Natural Hazard and Disaster Management </a:t>
            </a:r>
          </a:p>
        </p:txBody>
      </p:sp>
    </p:spTree>
    <p:extLst>
      <p:ext uri="{BB962C8B-B14F-4D97-AF65-F5344CB8AC3E}">
        <p14:creationId xmlns:p14="http://schemas.microsoft.com/office/powerpoint/2010/main" val="16055331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90" y="406288"/>
            <a:ext cx="7897600"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3.1 Preparation of training and validation datasets</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pic>
        <p:nvPicPr>
          <p:cNvPr id="4108" name="图片 10">
            <a:extLst>
              <a:ext uri="{FF2B5EF4-FFF2-40B4-BE49-F238E27FC236}">
                <a16:creationId xmlns:a16="http://schemas.microsoft.com/office/drawing/2014/main" id="{07040DB6-7E94-9AB2-68AC-06C49471F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56" y="1007839"/>
            <a:ext cx="178041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图片 11">
            <a:extLst>
              <a:ext uri="{FF2B5EF4-FFF2-40B4-BE49-F238E27FC236}">
                <a16:creationId xmlns:a16="http://schemas.microsoft.com/office/drawing/2014/main" id="{D771A8B3-C6FC-6650-C959-24186D041E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4099" y="1007839"/>
            <a:ext cx="1790021"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图片 4">
            <a:extLst>
              <a:ext uri="{FF2B5EF4-FFF2-40B4-BE49-F238E27FC236}">
                <a16:creationId xmlns:a16="http://schemas.microsoft.com/office/drawing/2014/main" id="{FCC09887-344B-A96D-EBC1-5FA969F853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5449" y="1007839"/>
            <a:ext cx="178603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图片 8">
            <a:extLst>
              <a:ext uri="{FF2B5EF4-FFF2-40B4-BE49-F238E27FC236}">
                <a16:creationId xmlns:a16="http://schemas.microsoft.com/office/drawing/2014/main" id="{A1BEC904-7187-0E24-47BB-AEFB9C5CFC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2810" y="1007839"/>
            <a:ext cx="177889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图片 9">
            <a:extLst>
              <a:ext uri="{FF2B5EF4-FFF2-40B4-BE49-F238E27FC236}">
                <a16:creationId xmlns:a16="http://schemas.microsoft.com/office/drawing/2014/main" id="{2DE5A17A-942E-A343-1EE0-9D932260C4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3031" y="1007839"/>
            <a:ext cx="178041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图片 13">
            <a:extLst>
              <a:ext uri="{FF2B5EF4-FFF2-40B4-BE49-F238E27FC236}">
                <a16:creationId xmlns:a16="http://schemas.microsoft.com/office/drawing/2014/main" id="{BBF24E53-E143-FAAA-04A6-F9A68DFC19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4774" y="1007839"/>
            <a:ext cx="177494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图片 2">
            <a:extLst>
              <a:ext uri="{FF2B5EF4-FFF2-40B4-BE49-F238E27FC236}">
                <a16:creationId xmlns:a16="http://schemas.microsoft.com/office/drawing/2014/main" id="{95873097-12E7-D85B-A9B3-0717F514FB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848" y="3613819"/>
            <a:ext cx="1790021"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图片 3">
            <a:extLst>
              <a:ext uri="{FF2B5EF4-FFF2-40B4-BE49-F238E27FC236}">
                <a16:creationId xmlns:a16="http://schemas.microsoft.com/office/drawing/2014/main" id="{73CDFC7E-9272-AC8C-958C-8893D65D42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56932" y="3613819"/>
            <a:ext cx="178439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图片 12">
            <a:extLst>
              <a:ext uri="{FF2B5EF4-FFF2-40B4-BE49-F238E27FC236}">
                <a16:creationId xmlns:a16="http://schemas.microsoft.com/office/drawing/2014/main" id="{9951DE0F-90D4-6B5B-206E-B9844913214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77387" y="3613819"/>
            <a:ext cx="178041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图片 5">
            <a:extLst>
              <a:ext uri="{FF2B5EF4-FFF2-40B4-BE49-F238E27FC236}">
                <a16:creationId xmlns:a16="http://schemas.microsoft.com/office/drawing/2014/main" id="{AD9B3126-3FE9-9959-C330-75384F6F393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93862" y="3613819"/>
            <a:ext cx="178439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图片 7">
            <a:extLst>
              <a:ext uri="{FF2B5EF4-FFF2-40B4-BE49-F238E27FC236}">
                <a16:creationId xmlns:a16="http://schemas.microsoft.com/office/drawing/2014/main" id="{1B9A0426-728F-4ACD-83DA-D287250910A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14317" y="3613819"/>
            <a:ext cx="178439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图片 6">
            <a:extLst>
              <a:ext uri="{FF2B5EF4-FFF2-40B4-BE49-F238E27FC236}">
                <a16:creationId xmlns:a16="http://schemas.microsoft.com/office/drawing/2014/main" id="{43AAE516-7A7C-E93C-85BE-1CC9B23F5F3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34772" y="3613819"/>
            <a:ext cx="178439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961952"/>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90" y="406288"/>
            <a:ext cx="7897600"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3.2 Evaluation model</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sp>
        <p:nvSpPr>
          <p:cNvPr id="6" name="文本框 5">
            <a:extLst>
              <a:ext uri="{FF2B5EF4-FFF2-40B4-BE49-F238E27FC236}">
                <a16:creationId xmlns:a16="http://schemas.microsoft.com/office/drawing/2014/main" id="{5480AFE8-D780-94D8-4087-8076DB36742C}"/>
              </a:ext>
            </a:extLst>
          </p:cNvPr>
          <p:cNvSpPr txBox="1"/>
          <p:nvPr/>
        </p:nvSpPr>
        <p:spPr>
          <a:xfrm>
            <a:off x="144413" y="978683"/>
            <a:ext cx="5808566" cy="5262979"/>
          </a:xfrm>
          <a:prstGeom prst="rect">
            <a:avLst/>
          </a:prstGeom>
          <a:noFill/>
        </p:spPr>
        <p:txBody>
          <a:bodyPr wrap="square">
            <a:spAutoFit/>
          </a:bodyPr>
          <a:lstStyle/>
          <a:p>
            <a:pPr algn="just"/>
            <a:r>
              <a:rPr lang="en-US" altLang="zh-CN" sz="2400" dirty="0">
                <a:latin typeface="Times New Roman" panose="02020603050405020304" pitchFamily="18" charset="0"/>
              </a:rPr>
              <a:t>The </a:t>
            </a:r>
            <a:r>
              <a:rPr lang="en-US" altLang="zh-CN" sz="2400" b="1" dirty="0">
                <a:solidFill>
                  <a:srgbClr val="0070C0"/>
                </a:solidFill>
                <a:latin typeface="Times New Roman" panose="02020603050405020304" pitchFamily="18" charset="0"/>
              </a:rPr>
              <a:t>weights-of-evidence (</a:t>
            </a:r>
            <a:r>
              <a:rPr lang="en-US" altLang="zh-CN" sz="2400" b="1" dirty="0" err="1">
                <a:solidFill>
                  <a:srgbClr val="0070C0"/>
                </a:solidFill>
                <a:latin typeface="Times New Roman" panose="02020603050405020304" pitchFamily="18" charset="0"/>
              </a:rPr>
              <a:t>WoE</a:t>
            </a:r>
            <a:r>
              <a:rPr lang="en-US" altLang="zh-CN" sz="2400" b="1" dirty="0">
                <a:solidFill>
                  <a:srgbClr val="0070C0"/>
                </a:solidFill>
                <a:latin typeface="Times New Roman" panose="02020603050405020304" pitchFamily="18" charset="0"/>
              </a:rPr>
              <a:t>) </a:t>
            </a:r>
            <a:r>
              <a:rPr lang="en-US" altLang="zh-CN" sz="2400" dirty="0">
                <a:latin typeface="Times New Roman" panose="02020603050405020304" pitchFamily="18" charset="0"/>
              </a:rPr>
              <a:t>model is based on the classic Bayesian probability theory, In terms of landslide susceptibility mapping, the </a:t>
            </a:r>
            <a:r>
              <a:rPr lang="en-US" altLang="zh-CN" sz="2400" dirty="0" err="1">
                <a:latin typeface="Times New Roman" panose="02020603050405020304" pitchFamily="18" charset="0"/>
              </a:rPr>
              <a:t>WoE</a:t>
            </a:r>
            <a:r>
              <a:rPr lang="en-US" altLang="zh-CN" sz="2400" dirty="0">
                <a:latin typeface="Times New Roman" panose="02020603050405020304" pitchFamily="18" charset="0"/>
              </a:rPr>
              <a:t> model has been acknowledged as a prominent data-driven tool due to its excellent predictive capacity and computing efficiency.</a:t>
            </a:r>
          </a:p>
          <a:p>
            <a:pPr algn="just"/>
            <a:r>
              <a:rPr lang="en-US" altLang="zh-CN" sz="2400" dirty="0">
                <a:latin typeface="Times New Roman" panose="02020603050405020304" pitchFamily="18" charset="0"/>
              </a:rPr>
              <a:t>The </a:t>
            </a:r>
            <a:r>
              <a:rPr lang="en-US" altLang="zh-CN" sz="2400" b="1" dirty="0">
                <a:solidFill>
                  <a:srgbClr val="0070C0"/>
                </a:solidFill>
                <a:latin typeface="Times New Roman" panose="02020603050405020304" pitchFamily="18" charset="0"/>
              </a:rPr>
              <a:t>random Forest (RF) </a:t>
            </a:r>
            <a:r>
              <a:rPr lang="en-US" altLang="zh-CN" sz="2400" dirty="0">
                <a:latin typeface="Times New Roman" panose="02020603050405020304" pitchFamily="18" charset="0"/>
              </a:rPr>
              <a:t>algorithm is a well-known procedure applied in classification and prediction, and RF is a combination of Decision trees and Bagging essentially. And in terms of the multiclass imbalance datasets, the prediction performance of RF is better than that of other classifiers.</a:t>
            </a:r>
            <a:endParaRPr lang="zh-CN" altLang="en-US" sz="2400" dirty="0"/>
          </a:p>
        </p:txBody>
      </p:sp>
      <p:graphicFrame>
        <p:nvGraphicFramePr>
          <p:cNvPr id="9" name="对象 8">
            <a:extLst>
              <a:ext uri="{FF2B5EF4-FFF2-40B4-BE49-F238E27FC236}">
                <a16:creationId xmlns:a16="http://schemas.microsoft.com/office/drawing/2014/main" id="{C91DDB0B-9A9E-9AD3-A0D1-C217400ABA8D}"/>
              </a:ext>
            </a:extLst>
          </p:cNvPr>
          <p:cNvGraphicFramePr>
            <a:graphicFrameLocks noChangeAspect="1"/>
          </p:cNvGraphicFramePr>
          <p:nvPr>
            <p:extLst>
              <p:ext uri="{D42A27DB-BD31-4B8C-83A1-F6EECF244321}">
                <p14:modId xmlns:p14="http://schemas.microsoft.com/office/powerpoint/2010/main" val="420682405"/>
              </p:ext>
            </p:extLst>
          </p:nvPr>
        </p:nvGraphicFramePr>
        <p:xfrm>
          <a:off x="6051598" y="1079847"/>
          <a:ext cx="5326063" cy="3276600"/>
        </p:xfrm>
        <a:graphic>
          <a:graphicData uri="http://schemas.openxmlformats.org/presentationml/2006/ole">
            <mc:AlternateContent xmlns:mc="http://schemas.openxmlformats.org/markup-compatibility/2006">
              <mc:Choice xmlns:v="urn:schemas-microsoft-com:vml" Requires="v">
                <p:oleObj name="Visio" r:id="rId3" imgW="7718785" imgH="4736190" progId="Visio.Drawing.11">
                  <p:embed/>
                </p:oleObj>
              </mc:Choice>
              <mc:Fallback>
                <p:oleObj name="Visio" r:id="rId3" imgW="7718785" imgH="473619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1598" y="1079847"/>
                        <a:ext cx="5326063" cy="327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文本框 10">
            <a:extLst>
              <a:ext uri="{FF2B5EF4-FFF2-40B4-BE49-F238E27FC236}">
                <a16:creationId xmlns:a16="http://schemas.microsoft.com/office/drawing/2014/main" id="{A3AD15F5-1DF7-FFCA-9923-4DDED6D99270}"/>
              </a:ext>
            </a:extLst>
          </p:cNvPr>
          <p:cNvSpPr txBox="1"/>
          <p:nvPr/>
        </p:nvSpPr>
        <p:spPr>
          <a:xfrm>
            <a:off x="6625133" y="4562555"/>
            <a:ext cx="4401556" cy="646331"/>
          </a:xfrm>
          <a:prstGeom prst="rect">
            <a:avLst/>
          </a:prstGeom>
          <a:noFill/>
        </p:spPr>
        <p:txBody>
          <a:bodyPr wrap="square">
            <a:spAutoFit/>
          </a:bodyPr>
          <a:lstStyle/>
          <a:p>
            <a:r>
              <a:rPr lang="en-US" altLang="zh-CN" b="1" dirty="0">
                <a:solidFill>
                  <a:srgbClr val="0070C0"/>
                </a:solidFill>
                <a:latin typeface="Times New Roman" panose="02020603050405020304" pitchFamily="18" charset="0"/>
              </a:rPr>
              <a:t>The radial basis function network (</a:t>
            </a:r>
            <a:r>
              <a:rPr lang="en-US" altLang="zh-CN" b="1" dirty="0" err="1">
                <a:solidFill>
                  <a:srgbClr val="0070C0"/>
                </a:solidFill>
                <a:latin typeface="Times New Roman" panose="02020603050405020304" pitchFamily="18" charset="0"/>
              </a:rPr>
              <a:t>RBFNetwork</a:t>
            </a:r>
            <a:r>
              <a:rPr lang="en-US" altLang="zh-CN" b="1" dirty="0">
                <a:solidFill>
                  <a:srgbClr val="0070C0"/>
                </a:solidFill>
                <a:latin typeface="Times New Roman" panose="02020603050405020304" pitchFamily="18" charset="0"/>
              </a:rPr>
              <a:t>) algorithm</a:t>
            </a:r>
            <a:r>
              <a:rPr lang="en-US" altLang="zh-CN" dirty="0">
                <a:latin typeface="Times New Roman" panose="02020603050405020304" pitchFamily="18" charset="0"/>
              </a:rPr>
              <a:t> used in this paper</a:t>
            </a:r>
            <a:endParaRPr lang="zh-CN" altLang="en-US" dirty="0"/>
          </a:p>
        </p:txBody>
      </p:sp>
    </p:spTree>
    <p:extLst>
      <p:ext uri="{BB962C8B-B14F-4D97-AF65-F5344CB8AC3E}">
        <p14:creationId xmlns:p14="http://schemas.microsoft.com/office/powerpoint/2010/main" val="2941063624"/>
      </p:ext>
    </p:extLst>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a:spLocks/>
          </p:cNvSpPr>
          <p:nvPr/>
        </p:nvSpPr>
        <p:spPr bwMode="auto">
          <a:xfrm flipH="1">
            <a:off x="1715818" y="191"/>
            <a:ext cx="5502328" cy="6479819"/>
          </a:xfrm>
          <a:custGeom>
            <a:avLst/>
            <a:gdLst>
              <a:gd name="connsiteX0" fmla="*/ 0 w 7357707"/>
              <a:gd name="connsiteY0" fmla="*/ 0 h 7232650"/>
              <a:gd name="connsiteX1" fmla="*/ 2636168 w 7357707"/>
              <a:gd name="connsiteY1" fmla="*/ 0 h 7232650"/>
              <a:gd name="connsiteX2" fmla="*/ 7357707 w 7357707"/>
              <a:gd name="connsiteY2" fmla="*/ 7232650 h 7232650"/>
              <a:gd name="connsiteX3" fmla="*/ 4721539 w 7357707"/>
              <a:gd name="connsiteY3" fmla="*/ 7232650 h 7232650"/>
            </a:gdLst>
            <a:ahLst/>
            <a:cxnLst>
              <a:cxn ang="0">
                <a:pos x="connsiteX0" y="connsiteY0"/>
              </a:cxn>
              <a:cxn ang="0">
                <a:pos x="connsiteX1" y="connsiteY1"/>
              </a:cxn>
              <a:cxn ang="0">
                <a:pos x="connsiteX2" y="connsiteY2"/>
              </a:cxn>
              <a:cxn ang="0">
                <a:pos x="connsiteX3" y="connsiteY3"/>
              </a:cxn>
            </a:cxnLst>
            <a:rect l="l" t="t" r="r" b="b"/>
            <a:pathLst>
              <a:path w="7357707" h="7232650">
                <a:moveTo>
                  <a:pt x="0" y="0"/>
                </a:moveTo>
                <a:lnTo>
                  <a:pt x="2636168" y="0"/>
                </a:lnTo>
                <a:lnTo>
                  <a:pt x="7357707" y="7232650"/>
                </a:lnTo>
                <a:lnTo>
                  <a:pt x="4721539" y="7232650"/>
                </a:lnTo>
                <a:close/>
              </a:path>
            </a:pathLst>
          </a:custGeom>
          <a:solidFill>
            <a:schemeClr val="accent4"/>
          </a:solidFill>
          <a:ln>
            <a:noFill/>
          </a:ln>
        </p:spPr>
        <p:txBody>
          <a:bodyPr vert="horz" wrap="square" lIns="115201" tIns="57600" rIns="115201" bIns="57600" numCol="1" anchor="t" anchorCtr="0" compatLnSpc="1">
            <a:prstTxWarp prst="textNoShape">
              <a:avLst/>
            </a:prstTxWarp>
            <a:noAutofit/>
          </a:bodyPr>
          <a:lstStyle/>
          <a:p>
            <a:endParaRPr lang="zh-CN" altLang="en-US"/>
          </a:p>
        </p:txBody>
      </p:sp>
      <p:sp>
        <p:nvSpPr>
          <p:cNvPr id="2050" name="文本框 2"/>
          <p:cNvSpPr txBox="1">
            <a:spLocks noChangeArrowheads="1"/>
          </p:cNvSpPr>
          <p:nvPr>
            <p:custDataLst>
              <p:tags r:id="rId2"/>
            </p:custDataLst>
          </p:nvPr>
        </p:nvSpPr>
        <p:spPr bwMode="auto">
          <a:xfrm>
            <a:off x="540787" y="422632"/>
            <a:ext cx="397356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8800" dirty="0">
                <a:solidFill>
                  <a:schemeClr val="accent4"/>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rPr>
              <a:t>04</a:t>
            </a:r>
            <a:endParaRPr lang="zh-CN" altLang="en-US" sz="18800" dirty="0">
              <a:solidFill>
                <a:schemeClr val="accent4"/>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52" name="文本框 11"/>
          <p:cNvSpPr txBox="1">
            <a:spLocks noChangeArrowheads="1"/>
          </p:cNvSpPr>
          <p:nvPr>
            <p:custDataLst>
              <p:tags r:id="rId3"/>
            </p:custDataLst>
          </p:nvPr>
        </p:nvSpPr>
        <p:spPr bwMode="auto">
          <a:xfrm>
            <a:off x="3889988" y="2363552"/>
            <a:ext cx="3106177" cy="446276"/>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6025160" y="2375993"/>
            <a:ext cx="3264272" cy="738664"/>
          </a:xfrm>
          <a:prstGeom prst="rect">
            <a:avLst/>
          </a:prstGeom>
        </p:spPr>
        <p:txBody>
          <a:bodyPr wrap="square" lIns="0" tIns="0" rIns="0" bIns="0">
            <a:spAutoFit/>
          </a:bodyPr>
          <a:lstStyle/>
          <a:p>
            <a:pPr algn="ctr"/>
            <a:r>
              <a:rPr lang="en-US" altLang="zh-CN" sz="4800" dirty="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rPr>
              <a:t>Results</a:t>
            </a:r>
            <a:endParaRPr lang="zh-CN" altLang="en-US" sz="4800" dirty="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extLst>
      <p:ext uri="{BB962C8B-B14F-4D97-AF65-F5344CB8AC3E}">
        <p14:creationId xmlns:p14="http://schemas.microsoft.com/office/powerpoint/2010/main" val="4053818465"/>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2786" y="62167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91" y="406288"/>
            <a:ext cx="5521337"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4.1 Correlation analysis </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sp>
        <p:nvSpPr>
          <p:cNvPr id="15" name="Rectangle 17"/>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文本框 8">
            <a:extLst>
              <a:ext uri="{FF2B5EF4-FFF2-40B4-BE49-F238E27FC236}">
                <a16:creationId xmlns:a16="http://schemas.microsoft.com/office/drawing/2014/main" id="{AAF0D805-BECD-A1B2-18A1-535C4F7FB4BB}"/>
              </a:ext>
            </a:extLst>
          </p:cNvPr>
          <p:cNvSpPr txBox="1"/>
          <p:nvPr/>
        </p:nvSpPr>
        <p:spPr>
          <a:xfrm>
            <a:off x="7938168" y="562969"/>
            <a:ext cx="3217122" cy="3673121"/>
          </a:xfrm>
          <a:prstGeom prst="rect">
            <a:avLst/>
          </a:prstGeom>
          <a:noFill/>
        </p:spPr>
        <p:txBody>
          <a:bodyPr wrap="square">
            <a:spAutoFit/>
          </a:bodyPr>
          <a:lstStyle/>
          <a:p>
            <a:pPr algn="just">
              <a:lnSpc>
                <a:spcPct val="200000"/>
              </a:lnSpc>
            </a:pPr>
            <a:r>
              <a:rPr lang="en-US" altLang="zh-CN" sz="2400" b="1" kern="0" dirty="0">
                <a:solidFill>
                  <a:srgbClr val="0070C0"/>
                </a:solidFill>
                <a:latin typeface="Times New Roman" panose="02020603050405020304" pitchFamily="18" charset="0"/>
              </a:rPr>
              <a:t>We use the WOE model to reveal the correlation between factors and landslide occurrence.</a:t>
            </a:r>
            <a:endParaRPr lang="zh-CN" altLang="zh-CN" sz="2400" b="1" kern="100" dirty="0">
              <a:solidFill>
                <a:srgbClr val="0070C0"/>
              </a:solidFill>
              <a:latin typeface="Times New Roman" panose="02020603050405020304" pitchFamily="18" charset="0"/>
            </a:endParaRPr>
          </a:p>
        </p:txBody>
      </p:sp>
      <p:pic>
        <p:nvPicPr>
          <p:cNvPr id="50" name="图片 49">
            <a:extLst>
              <a:ext uri="{FF2B5EF4-FFF2-40B4-BE49-F238E27FC236}">
                <a16:creationId xmlns:a16="http://schemas.microsoft.com/office/drawing/2014/main" id="{904FAA7E-9164-FC3D-5C17-05CCB6D409CB}"/>
              </a:ext>
            </a:extLst>
          </p:cNvPr>
          <p:cNvPicPr>
            <a:picLocks noChangeAspect="1"/>
          </p:cNvPicPr>
          <p:nvPr/>
        </p:nvPicPr>
        <p:blipFill>
          <a:blip r:embed="rId3"/>
          <a:stretch>
            <a:fillRect/>
          </a:stretch>
        </p:blipFill>
        <p:spPr>
          <a:xfrm>
            <a:off x="608394" y="816254"/>
            <a:ext cx="3600000" cy="5503540"/>
          </a:xfrm>
          <a:prstGeom prst="rect">
            <a:avLst/>
          </a:prstGeom>
        </p:spPr>
      </p:pic>
      <p:pic>
        <p:nvPicPr>
          <p:cNvPr id="52" name="图片 51">
            <a:extLst>
              <a:ext uri="{FF2B5EF4-FFF2-40B4-BE49-F238E27FC236}">
                <a16:creationId xmlns:a16="http://schemas.microsoft.com/office/drawing/2014/main" id="{D4A74E5A-6E45-7F62-88B6-37B50BB379E5}"/>
              </a:ext>
            </a:extLst>
          </p:cNvPr>
          <p:cNvPicPr>
            <a:picLocks noChangeAspect="1"/>
          </p:cNvPicPr>
          <p:nvPr/>
        </p:nvPicPr>
        <p:blipFill>
          <a:blip r:embed="rId4"/>
          <a:stretch>
            <a:fillRect/>
          </a:stretch>
        </p:blipFill>
        <p:spPr>
          <a:xfrm>
            <a:off x="4249269" y="562969"/>
            <a:ext cx="3600000" cy="5756827"/>
          </a:xfrm>
          <a:prstGeom prst="rect">
            <a:avLst/>
          </a:prstGeom>
        </p:spPr>
      </p:pic>
      <p:pic>
        <p:nvPicPr>
          <p:cNvPr id="54" name="图片 53">
            <a:extLst>
              <a:ext uri="{FF2B5EF4-FFF2-40B4-BE49-F238E27FC236}">
                <a16:creationId xmlns:a16="http://schemas.microsoft.com/office/drawing/2014/main" id="{27E1BEEC-0F4B-EAA4-7F51-3CF06CEB4F8F}"/>
              </a:ext>
            </a:extLst>
          </p:cNvPr>
          <p:cNvPicPr>
            <a:picLocks noChangeAspect="1"/>
          </p:cNvPicPr>
          <p:nvPr/>
        </p:nvPicPr>
        <p:blipFill>
          <a:blip r:embed="rId5"/>
          <a:stretch>
            <a:fillRect/>
          </a:stretch>
        </p:blipFill>
        <p:spPr>
          <a:xfrm>
            <a:off x="7890144" y="4747291"/>
            <a:ext cx="3600000" cy="1572505"/>
          </a:xfrm>
          <a:prstGeom prst="rect">
            <a:avLst/>
          </a:prstGeom>
        </p:spPr>
      </p:pic>
    </p:spTree>
    <p:extLst>
      <p:ext uri="{BB962C8B-B14F-4D97-AF65-F5344CB8AC3E}">
        <p14:creationId xmlns:p14="http://schemas.microsoft.com/office/powerpoint/2010/main" val="3114261594"/>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2786" y="62167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91" y="406288"/>
            <a:ext cx="5521337"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4.2 The Importance of Factors</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pic>
        <p:nvPicPr>
          <p:cNvPr id="6" name="图片 5">
            <a:extLst>
              <a:ext uri="{FF2B5EF4-FFF2-40B4-BE49-F238E27FC236}">
                <a16:creationId xmlns:a16="http://schemas.microsoft.com/office/drawing/2014/main" id="{122A662E-31D0-8A36-725F-9BA494DE5F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2570" b="1717"/>
          <a:stretch/>
        </p:blipFill>
        <p:spPr bwMode="auto">
          <a:xfrm>
            <a:off x="3024733" y="888407"/>
            <a:ext cx="8302862" cy="5040000"/>
          </a:xfrm>
          <a:prstGeom prst="rect">
            <a:avLst/>
          </a:prstGeom>
          <a:noFill/>
          <a:ln>
            <a:noFill/>
          </a:ln>
          <a:extLst>
            <a:ext uri="{53640926-AAD7-44D8-BBD7-CCE9431645EC}">
              <a14:shadowObscured xmlns:a14="http://schemas.microsoft.com/office/drawing/2010/main"/>
            </a:ext>
          </a:extLst>
        </p:spPr>
      </p:pic>
      <p:sp>
        <p:nvSpPr>
          <p:cNvPr id="10" name="文本框 9">
            <a:extLst>
              <a:ext uri="{FF2B5EF4-FFF2-40B4-BE49-F238E27FC236}">
                <a16:creationId xmlns:a16="http://schemas.microsoft.com/office/drawing/2014/main" id="{7FDAB643-EA26-FF6F-1B8E-007102918C33}"/>
              </a:ext>
            </a:extLst>
          </p:cNvPr>
          <p:cNvSpPr txBox="1"/>
          <p:nvPr/>
        </p:nvSpPr>
        <p:spPr>
          <a:xfrm>
            <a:off x="216421" y="1162037"/>
            <a:ext cx="2952328" cy="4893647"/>
          </a:xfrm>
          <a:prstGeom prst="rect">
            <a:avLst/>
          </a:prstGeom>
          <a:noFill/>
        </p:spPr>
        <p:txBody>
          <a:bodyPr wrap="square">
            <a:spAutoFit/>
          </a:bodyPr>
          <a:lstStyle/>
          <a:p>
            <a:pPr algn="just"/>
            <a:r>
              <a:rPr lang="en-US" altLang="zh-CN" sz="2400" b="1" kern="100" dirty="0">
                <a:solidFill>
                  <a:srgbClr val="C00000"/>
                </a:solidFill>
                <a:latin typeface="Times New Roman" panose="02020603050405020304" pitchFamily="18" charset="0"/>
              </a:rPr>
              <a:t> The MDA and MDG were used to quantify the importance of each landslide conditioning factor.</a:t>
            </a:r>
          </a:p>
          <a:p>
            <a:pPr algn="just"/>
            <a:endParaRPr lang="en-US" altLang="zh-CN" sz="2400" b="1" dirty="0">
              <a:solidFill>
                <a:srgbClr val="1373BA"/>
              </a:solidFill>
            </a:endParaRPr>
          </a:p>
          <a:p>
            <a:pPr algn="just"/>
            <a:r>
              <a:rPr lang="en-US" altLang="zh-CN" sz="2400" b="1" dirty="0">
                <a:solidFill>
                  <a:srgbClr val="1373BA"/>
                </a:solidFill>
              </a:rPr>
              <a:t>The elevation, soil, distance to roads and distance to rivers are more important than the other eight conditioning factors.</a:t>
            </a:r>
            <a:endParaRPr lang="zh-CN" altLang="en-US" sz="2400" b="1" dirty="0">
              <a:solidFill>
                <a:srgbClr val="1373BA"/>
              </a:solidFill>
            </a:endParaRPr>
          </a:p>
        </p:txBody>
      </p:sp>
    </p:spTree>
    <p:extLst>
      <p:ext uri="{BB962C8B-B14F-4D97-AF65-F5344CB8AC3E}">
        <p14:creationId xmlns:p14="http://schemas.microsoft.com/office/powerpoint/2010/main" val="1289691198"/>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2786" y="62167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89" y="406288"/>
            <a:ext cx="7177520"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4.3 Generating landslide susceptibility maps</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sp>
        <p:nvSpPr>
          <p:cNvPr id="15" name="Rectangle 17"/>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 name="图片 5">
            <a:extLst>
              <a:ext uri="{FF2B5EF4-FFF2-40B4-BE49-F238E27FC236}">
                <a16:creationId xmlns:a16="http://schemas.microsoft.com/office/drawing/2014/main" id="{C447F770-46AD-61EA-9CA6-73FC53917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6034" y="280949"/>
            <a:ext cx="4184241" cy="5918279"/>
          </a:xfrm>
          <a:prstGeom prst="rect">
            <a:avLst/>
          </a:prstGeom>
        </p:spPr>
      </p:pic>
      <p:sp>
        <p:nvSpPr>
          <p:cNvPr id="10" name="文本框 9">
            <a:extLst>
              <a:ext uri="{FF2B5EF4-FFF2-40B4-BE49-F238E27FC236}">
                <a16:creationId xmlns:a16="http://schemas.microsoft.com/office/drawing/2014/main" id="{3E36250C-430C-9DAE-78E0-CFA024BC04C2}"/>
              </a:ext>
            </a:extLst>
          </p:cNvPr>
          <p:cNvSpPr txBox="1"/>
          <p:nvPr/>
        </p:nvSpPr>
        <p:spPr>
          <a:xfrm>
            <a:off x="324792" y="1135040"/>
            <a:ext cx="6565494" cy="1962204"/>
          </a:xfrm>
          <a:prstGeom prst="rect">
            <a:avLst/>
          </a:prstGeom>
          <a:noFill/>
        </p:spPr>
        <p:txBody>
          <a:bodyPr wrap="square">
            <a:spAutoFit/>
          </a:bodyPr>
          <a:lstStyle/>
          <a:p>
            <a:pPr algn="just">
              <a:lnSpc>
                <a:spcPct val="150000"/>
              </a:lnSpc>
            </a:pPr>
            <a:r>
              <a:rPr lang="en-US" altLang="zh-CN" sz="2800" b="1" dirty="0">
                <a:solidFill>
                  <a:srgbClr val="C00000"/>
                </a:solidFill>
                <a:latin typeface="Times New Roman" panose="02020603050405020304" pitchFamily="18" charset="0"/>
              </a:rPr>
              <a:t>The landslide susceptibility map is drawn according to the landslide susceptibility index (LSI) of each pixel. </a:t>
            </a:r>
            <a:endParaRPr lang="zh-CN" altLang="en-US" sz="2800" b="1" dirty="0">
              <a:solidFill>
                <a:srgbClr val="C00000"/>
              </a:solidFill>
            </a:endParaRPr>
          </a:p>
        </p:txBody>
      </p:sp>
      <p:sp>
        <p:nvSpPr>
          <p:cNvPr id="12" name="文本框 11">
            <a:extLst>
              <a:ext uri="{FF2B5EF4-FFF2-40B4-BE49-F238E27FC236}">
                <a16:creationId xmlns:a16="http://schemas.microsoft.com/office/drawing/2014/main" id="{361345E2-3E71-6EEB-4BAE-A6837008BD81}"/>
              </a:ext>
            </a:extLst>
          </p:cNvPr>
          <p:cNvSpPr txBox="1"/>
          <p:nvPr/>
        </p:nvSpPr>
        <p:spPr>
          <a:xfrm>
            <a:off x="324794" y="3273135"/>
            <a:ext cx="6201323" cy="1695144"/>
          </a:xfrm>
          <a:prstGeom prst="rect">
            <a:avLst/>
          </a:prstGeom>
          <a:noFill/>
        </p:spPr>
        <p:txBody>
          <a:bodyPr wrap="square">
            <a:spAutoFit/>
          </a:bodyPr>
          <a:lstStyle/>
          <a:p>
            <a:pPr algn="just">
              <a:lnSpc>
                <a:spcPct val="150000"/>
              </a:lnSpc>
            </a:pPr>
            <a:r>
              <a:rPr lang="en-US" altLang="zh-CN" sz="2400" b="1" dirty="0">
                <a:solidFill>
                  <a:srgbClr val="0070C0"/>
                </a:solidFill>
                <a:latin typeface="Times New Roman" panose="02020603050405020304" pitchFamily="18" charset="0"/>
              </a:rPr>
              <a:t>The LSI of the </a:t>
            </a:r>
            <a:r>
              <a:rPr lang="en-US" altLang="zh-CN" sz="2400" b="1" dirty="0" err="1">
                <a:solidFill>
                  <a:srgbClr val="0070C0"/>
                </a:solidFill>
                <a:latin typeface="Times New Roman" panose="02020603050405020304" pitchFamily="18" charset="0"/>
              </a:rPr>
              <a:t>WoE</a:t>
            </a:r>
            <a:r>
              <a:rPr lang="en-US" altLang="zh-CN" sz="2400" b="1" dirty="0">
                <a:solidFill>
                  <a:srgbClr val="0070C0"/>
                </a:solidFill>
                <a:latin typeface="Times New Roman" panose="02020603050405020304" pitchFamily="18" charset="0"/>
              </a:rPr>
              <a:t> model is determined according to the sum of the normalized weight contrast values (</a:t>
            </a:r>
            <a:r>
              <a:rPr lang="en-US" altLang="zh-CN" sz="2400" b="1" dirty="0" err="1">
                <a:solidFill>
                  <a:srgbClr val="0070C0"/>
                </a:solidFill>
                <a:latin typeface="Times New Roman" panose="02020603050405020304" pitchFamily="18" charset="0"/>
              </a:rPr>
              <a:t>Wstwc</a:t>
            </a:r>
            <a:r>
              <a:rPr lang="en-US" altLang="zh-CN" sz="2400" b="1" dirty="0">
                <a:solidFill>
                  <a:srgbClr val="0070C0"/>
                </a:solidFill>
                <a:latin typeface="Times New Roman" panose="02020603050405020304" pitchFamily="18" charset="0"/>
              </a:rPr>
              <a:t>) of each factor.</a:t>
            </a:r>
            <a:endParaRPr lang="zh-CN" altLang="en-US" sz="2400" b="1" dirty="0">
              <a:solidFill>
                <a:srgbClr val="0070C0"/>
              </a:solidFill>
            </a:endParaRPr>
          </a:p>
        </p:txBody>
      </p:sp>
      <p:graphicFrame>
        <p:nvGraphicFramePr>
          <p:cNvPr id="14" name="对象 13">
            <a:extLst>
              <a:ext uri="{FF2B5EF4-FFF2-40B4-BE49-F238E27FC236}">
                <a16:creationId xmlns:a16="http://schemas.microsoft.com/office/drawing/2014/main" id="{0BDC3EE4-B875-1AED-0239-FA92E19B01B1}"/>
              </a:ext>
            </a:extLst>
          </p:cNvPr>
          <p:cNvGraphicFramePr>
            <a:graphicFrameLocks noChangeAspect="1"/>
          </p:cNvGraphicFramePr>
          <p:nvPr>
            <p:extLst>
              <p:ext uri="{D42A27DB-BD31-4B8C-83A1-F6EECF244321}">
                <p14:modId xmlns:p14="http://schemas.microsoft.com/office/powerpoint/2010/main" val="2881257996"/>
              </p:ext>
            </p:extLst>
          </p:nvPr>
        </p:nvGraphicFramePr>
        <p:xfrm>
          <a:off x="355503" y="5206419"/>
          <a:ext cx="6480000" cy="667698"/>
        </p:xfrm>
        <a:graphic>
          <a:graphicData uri="http://schemas.openxmlformats.org/presentationml/2006/ole">
            <mc:AlternateContent xmlns:mc="http://schemas.openxmlformats.org/markup-compatibility/2006">
              <mc:Choice xmlns:v="urn:schemas-microsoft-com:vml" Requires="v">
                <p:oleObj name="Equation" r:id="rId4" imgW="5359400" imgH="533400" progId="Equation.DSMT4">
                  <p:embed/>
                </p:oleObj>
              </mc:Choice>
              <mc:Fallback>
                <p:oleObj name="Equation" r:id="rId4" imgW="5359400" imgH="5334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503" y="5206419"/>
                        <a:ext cx="6480000" cy="667698"/>
                      </a:xfrm>
                      <a:prstGeom prst="rect">
                        <a:avLst/>
                      </a:prstGeom>
                      <a:noFill/>
                    </p:spPr>
                  </p:pic>
                </p:oleObj>
              </mc:Fallback>
            </mc:AlternateContent>
          </a:graphicData>
        </a:graphic>
      </p:graphicFrame>
    </p:spTree>
    <p:extLst>
      <p:ext uri="{BB962C8B-B14F-4D97-AF65-F5344CB8AC3E}">
        <p14:creationId xmlns:p14="http://schemas.microsoft.com/office/powerpoint/2010/main" val="3241410870"/>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3865A0E-87A8-9B6C-1A59-9A6DFDE65C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96" r="1152" b="899"/>
          <a:stretch/>
        </p:blipFill>
        <p:spPr bwMode="auto">
          <a:xfrm>
            <a:off x="2082231" y="2767841"/>
            <a:ext cx="5118969" cy="3568590"/>
          </a:xfrm>
          <a:prstGeom prst="rect">
            <a:avLst/>
          </a:prstGeom>
          <a:noFill/>
          <a:ln>
            <a:noFill/>
          </a:ln>
          <a:extLst>
            <a:ext uri="{53640926-AAD7-44D8-BBD7-CCE9431645EC}">
              <a14:shadowObscured xmlns:a14="http://schemas.microsoft.com/office/drawing/2010/main"/>
            </a:ext>
          </a:extLst>
        </p:spPr>
      </p:pic>
      <p:cxnSp>
        <p:nvCxnSpPr>
          <p:cNvPr id="2" name="直接连接符 1"/>
          <p:cNvCxnSpPr/>
          <p:nvPr/>
        </p:nvCxnSpPr>
        <p:spPr>
          <a:xfrm>
            <a:off x="-52786" y="62167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89" y="406288"/>
            <a:ext cx="7177520"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4.3 Generating landslide susceptibility maps</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sp>
        <p:nvSpPr>
          <p:cNvPr id="15" name="Rectangle 17"/>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文本框 11">
            <a:extLst>
              <a:ext uri="{FF2B5EF4-FFF2-40B4-BE49-F238E27FC236}">
                <a16:creationId xmlns:a16="http://schemas.microsoft.com/office/drawing/2014/main" id="{361345E2-3E71-6EEB-4BAE-A6837008BD81}"/>
              </a:ext>
            </a:extLst>
          </p:cNvPr>
          <p:cNvSpPr txBox="1"/>
          <p:nvPr/>
        </p:nvSpPr>
        <p:spPr>
          <a:xfrm>
            <a:off x="256055" y="935833"/>
            <a:ext cx="6945142" cy="1972143"/>
          </a:xfrm>
          <a:prstGeom prst="rect">
            <a:avLst/>
          </a:prstGeom>
          <a:noFill/>
        </p:spPr>
        <p:txBody>
          <a:bodyPr wrap="square">
            <a:spAutoFit/>
          </a:bodyPr>
          <a:lstStyle/>
          <a:p>
            <a:pPr algn="just">
              <a:lnSpc>
                <a:spcPct val="130000"/>
              </a:lnSpc>
            </a:pPr>
            <a:r>
              <a:rPr lang="en-US" altLang="zh-CN" sz="2400" b="1" dirty="0">
                <a:solidFill>
                  <a:srgbClr val="0070C0"/>
                </a:solidFill>
                <a:latin typeface="Times New Roman" panose="02020603050405020304" pitchFamily="18" charset="0"/>
              </a:rPr>
              <a:t>When establishing an RF model, optimize the optimal range of its two key parameters, namely the square root of the total number of image bands (</a:t>
            </a:r>
            <a:r>
              <a:rPr lang="en-US" altLang="zh-CN" sz="2400" b="1" dirty="0" err="1">
                <a:solidFill>
                  <a:srgbClr val="0070C0"/>
                </a:solidFill>
                <a:latin typeface="Times New Roman" panose="02020603050405020304" pitchFamily="18" charset="0"/>
              </a:rPr>
              <a:t>mtry</a:t>
            </a:r>
            <a:r>
              <a:rPr lang="en-US" altLang="zh-CN" sz="2400" b="1" dirty="0">
                <a:solidFill>
                  <a:srgbClr val="0070C0"/>
                </a:solidFill>
                <a:latin typeface="Times New Roman" panose="02020603050405020304" pitchFamily="18" charset="0"/>
              </a:rPr>
              <a:t>) and the number of trees (</a:t>
            </a:r>
            <a:r>
              <a:rPr lang="en-US" altLang="zh-CN" sz="2400" b="1" dirty="0" err="1">
                <a:solidFill>
                  <a:srgbClr val="0070C0"/>
                </a:solidFill>
                <a:latin typeface="Times New Roman" panose="02020603050405020304" pitchFamily="18" charset="0"/>
              </a:rPr>
              <a:t>ntree</a:t>
            </a:r>
            <a:r>
              <a:rPr lang="en-US" altLang="zh-CN" sz="2400" b="1" dirty="0">
                <a:solidFill>
                  <a:srgbClr val="0070C0"/>
                </a:solidFill>
                <a:latin typeface="Times New Roman" panose="02020603050405020304" pitchFamily="18" charset="0"/>
              </a:rPr>
              <a:t>).</a:t>
            </a:r>
            <a:endParaRPr lang="zh-CN" altLang="en-US" sz="2400" b="1" dirty="0">
              <a:solidFill>
                <a:srgbClr val="0070C0"/>
              </a:solidFill>
            </a:endParaRPr>
          </a:p>
        </p:txBody>
      </p:sp>
      <p:pic>
        <p:nvPicPr>
          <p:cNvPr id="9" name="图片 8">
            <a:extLst>
              <a:ext uri="{FF2B5EF4-FFF2-40B4-BE49-F238E27FC236}">
                <a16:creationId xmlns:a16="http://schemas.microsoft.com/office/drawing/2014/main" id="{D19244A4-3A49-1262-7F40-E0935807A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4461" y="281685"/>
            <a:ext cx="4183200" cy="5916807"/>
          </a:xfrm>
          <a:prstGeom prst="rect">
            <a:avLst/>
          </a:prstGeom>
        </p:spPr>
      </p:pic>
      <p:sp>
        <p:nvSpPr>
          <p:cNvPr id="13" name="文本框 12">
            <a:extLst>
              <a:ext uri="{FF2B5EF4-FFF2-40B4-BE49-F238E27FC236}">
                <a16:creationId xmlns:a16="http://schemas.microsoft.com/office/drawing/2014/main" id="{FFB89391-F111-57E1-BE80-DB8A7E8F782E}"/>
              </a:ext>
            </a:extLst>
          </p:cNvPr>
          <p:cNvSpPr txBox="1"/>
          <p:nvPr/>
        </p:nvSpPr>
        <p:spPr>
          <a:xfrm>
            <a:off x="164582" y="2983320"/>
            <a:ext cx="1937815" cy="2803140"/>
          </a:xfrm>
          <a:prstGeom prst="rect">
            <a:avLst/>
          </a:prstGeom>
          <a:noFill/>
        </p:spPr>
        <p:txBody>
          <a:bodyPr wrap="square">
            <a:spAutoFit/>
          </a:bodyPr>
          <a:lstStyle/>
          <a:p>
            <a:pPr algn="just">
              <a:lnSpc>
                <a:spcPct val="150000"/>
              </a:lnSpc>
            </a:pPr>
            <a:r>
              <a:rPr lang="en-US" altLang="zh-CN" sz="2400" b="1" dirty="0">
                <a:solidFill>
                  <a:srgbClr val="C00000"/>
                </a:solidFill>
                <a:latin typeface="Times New Roman" panose="02020603050405020304" pitchFamily="18" charset="0"/>
              </a:rPr>
              <a:t>The optimal parameters are </a:t>
            </a:r>
          </a:p>
          <a:p>
            <a:pPr algn="just">
              <a:lnSpc>
                <a:spcPct val="150000"/>
              </a:lnSpc>
            </a:pPr>
            <a:r>
              <a:rPr lang="en-US" altLang="zh-CN" sz="2400" b="1" dirty="0" err="1">
                <a:solidFill>
                  <a:srgbClr val="C00000"/>
                </a:solidFill>
                <a:latin typeface="Times New Roman" panose="02020603050405020304" pitchFamily="18" charset="0"/>
              </a:rPr>
              <a:t>mtry</a:t>
            </a:r>
            <a:r>
              <a:rPr lang="en-US" altLang="zh-CN" sz="2400" b="1" dirty="0">
                <a:solidFill>
                  <a:srgbClr val="C00000"/>
                </a:solidFill>
                <a:latin typeface="Times New Roman" panose="02020603050405020304" pitchFamily="18" charset="0"/>
              </a:rPr>
              <a:t> = 1 and </a:t>
            </a:r>
          </a:p>
          <a:p>
            <a:pPr algn="just">
              <a:lnSpc>
                <a:spcPct val="150000"/>
              </a:lnSpc>
            </a:pPr>
            <a:r>
              <a:rPr lang="en-US" altLang="zh-CN" sz="2400" b="1" dirty="0" err="1">
                <a:solidFill>
                  <a:srgbClr val="C00000"/>
                </a:solidFill>
                <a:latin typeface="Times New Roman" panose="02020603050405020304" pitchFamily="18" charset="0"/>
              </a:rPr>
              <a:t>ntree</a:t>
            </a:r>
            <a:r>
              <a:rPr lang="en-US" altLang="zh-CN" sz="2400" b="1" dirty="0">
                <a:solidFill>
                  <a:srgbClr val="C00000"/>
                </a:solidFill>
                <a:latin typeface="Times New Roman" panose="02020603050405020304" pitchFamily="18" charset="0"/>
              </a:rPr>
              <a:t> = 1000.</a:t>
            </a:r>
            <a:endParaRPr lang="zh-CN" altLang="en-US" sz="2400" b="1" dirty="0">
              <a:solidFill>
                <a:srgbClr val="C00000"/>
              </a:solidFill>
            </a:endParaRPr>
          </a:p>
        </p:txBody>
      </p:sp>
    </p:spTree>
    <p:extLst>
      <p:ext uri="{BB962C8B-B14F-4D97-AF65-F5344CB8AC3E}">
        <p14:creationId xmlns:p14="http://schemas.microsoft.com/office/powerpoint/2010/main" val="4044302064"/>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2786" y="62167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89" y="406288"/>
            <a:ext cx="7177520"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4.3 Generating landslide susceptibility maps</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sp>
        <p:nvSpPr>
          <p:cNvPr id="15" name="Rectangle 17"/>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文本框 11">
            <a:extLst>
              <a:ext uri="{FF2B5EF4-FFF2-40B4-BE49-F238E27FC236}">
                <a16:creationId xmlns:a16="http://schemas.microsoft.com/office/drawing/2014/main" id="{361345E2-3E71-6EEB-4BAE-A6837008BD81}"/>
              </a:ext>
            </a:extLst>
          </p:cNvPr>
          <p:cNvSpPr txBox="1"/>
          <p:nvPr/>
        </p:nvSpPr>
        <p:spPr>
          <a:xfrm>
            <a:off x="1031789" y="1218860"/>
            <a:ext cx="5288743" cy="4042453"/>
          </a:xfrm>
          <a:prstGeom prst="rect">
            <a:avLst/>
          </a:prstGeom>
          <a:noFill/>
        </p:spPr>
        <p:txBody>
          <a:bodyPr wrap="square">
            <a:spAutoFit/>
          </a:bodyPr>
          <a:lstStyle/>
          <a:p>
            <a:pPr algn="just">
              <a:lnSpc>
                <a:spcPct val="120000"/>
              </a:lnSpc>
            </a:pPr>
            <a:r>
              <a:rPr lang="en-US" altLang="zh-CN" sz="2400" b="1" dirty="0">
                <a:solidFill>
                  <a:srgbClr val="0070C0"/>
                </a:solidFill>
                <a:latin typeface="Times New Roman" panose="02020603050405020304" pitchFamily="18" charset="0"/>
              </a:rPr>
              <a:t>In addition to RF, the </a:t>
            </a:r>
            <a:r>
              <a:rPr lang="en-US" altLang="zh-CN" sz="2400" b="1" dirty="0" err="1">
                <a:solidFill>
                  <a:srgbClr val="0070C0"/>
                </a:solidFill>
                <a:latin typeface="Times New Roman" panose="02020603050405020304" pitchFamily="18" charset="0"/>
              </a:rPr>
              <a:t>RBFNetwork</a:t>
            </a:r>
            <a:r>
              <a:rPr lang="en-US" altLang="zh-CN" sz="2400" b="1" dirty="0">
                <a:solidFill>
                  <a:srgbClr val="0070C0"/>
                </a:solidFill>
                <a:latin typeface="Times New Roman" panose="02020603050405020304" pitchFamily="18" charset="0"/>
              </a:rPr>
              <a:t> model is another widely used classifier in various fields and is also used to generate landslide susceptibility maps. The input data of </a:t>
            </a:r>
            <a:r>
              <a:rPr lang="en-US" altLang="zh-CN" sz="2400" b="1" dirty="0" err="1">
                <a:solidFill>
                  <a:srgbClr val="0070C0"/>
                </a:solidFill>
                <a:latin typeface="Times New Roman" panose="02020603050405020304" pitchFamily="18" charset="0"/>
              </a:rPr>
              <a:t>RBFNetwork</a:t>
            </a:r>
            <a:r>
              <a:rPr lang="en-US" altLang="zh-CN" sz="2400" b="1" dirty="0">
                <a:solidFill>
                  <a:srgbClr val="0070C0"/>
                </a:solidFill>
                <a:latin typeface="Times New Roman" panose="02020603050405020304" pitchFamily="18" charset="0"/>
              </a:rPr>
              <a:t> model can be imported into a model through the input layer, and processed by radial basis function in the hidden layer .</a:t>
            </a:r>
          </a:p>
        </p:txBody>
      </p:sp>
      <p:pic>
        <p:nvPicPr>
          <p:cNvPr id="6" name="图片 5">
            <a:extLst>
              <a:ext uri="{FF2B5EF4-FFF2-40B4-BE49-F238E27FC236}">
                <a16:creationId xmlns:a16="http://schemas.microsoft.com/office/drawing/2014/main" id="{E130907D-219E-EFBB-7567-28FFB49E2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437" y="195222"/>
            <a:ext cx="4183200" cy="5916807"/>
          </a:xfrm>
          <a:prstGeom prst="rect">
            <a:avLst/>
          </a:prstGeom>
        </p:spPr>
      </p:pic>
    </p:spTree>
    <p:extLst>
      <p:ext uri="{BB962C8B-B14F-4D97-AF65-F5344CB8AC3E}">
        <p14:creationId xmlns:p14="http://schemas.microsoft.com/office/powerpoint/2010/main" val="1984017192"/>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2786" y="62167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89" y="406288"/>
            <a:ext cx="7177520"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4.3 Generating landslide susceptibility maps</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sp>
        <p:nvSpPr>
          <p:cNvPr id="15" name="Rectangle 17"/>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 name="图片 7">
            <a:extLst>
              <a:ext uri="{FF2B5EF4-FFF2-40B4-BE49-F238E27FC236}">
                <a16:creationId xmlns:a16="http://schemas.microsoft.com/office/drawing/2014/main" id="{6A165866-D143-41DF-86F4-F0248356E2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1037" y="884993"/>
            <a:ext cx="8280000" cy="5280471"/>
          </a:xfrm>
          <a:prstGeom prst="rect">
            <a:avLst/>
          </a:prstGeom>
          <a:noFill/>
        </p:spPr>
      </p:pic>
    </p:spTree>
    <p:extLst>
      <p:ext uri="{BB962C8B-B14F-4D97-AF65-F5344CB8AC3E}">
        <p14:creationId xmlns:p14="http://schemas.microsoft.com/office/powerpoint/2010/main" val="1996462523"/>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89" y="406288"/>
            <a:ext cx="7177520"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4.4 Model validation and comparison</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graphicFrame>
        <p:nvGraphicFramePr>
          <p:cNvPr id="12" name="对象 11">
            <a:extLst>
              <a:ext uri="{FF2B5EF4-FFF2-40B4-BE49-F238E27FC236}">
                <a16:creationId xmlns:a16="http://schemas.microsoft.com/office/drawing/2014/main" id="{3F53A824-9D91-62EA-7063-E791973FA838}"/>
              </a:ext>
            </a:extLst>
          </p:cNvPr>
          <p:cNvGraphicFramePr>
            <a:graphicFrameLocks noChangeAspect="1"/>
          </p:cNvGraphicFramePr>
          <p:nvPr>
            <p:extLst>
              <p:ext uri="{D42A27DB-BD31-4B8C-83A1-F6EECF244321}">
                <p14:modId xmlns:p14="http://schemas.microsoft.com/office/powerpoint/2010/main" val="3164940924"/>
              </p:ext>
            </p:extLst>
          </p:nvPr>
        </p:nvGraphicFramePr>
        <p:xfrm>
          <a:off x="363435" y="1003455"/>
          <a:ext cx="2160000" cy="2160000"/>
        </p:xfrm>
        <a:graphic>
          <a:graphicData uri="http://schemas.openxmlformats.org/presentationml/2006/ole">
            <mc:AlternateContent xmlns:mc="http://schemas.openxmlformats.org/markup-compatibility/2006">
              <mc:Choice xmlns:v="urn:schemas-microsoft-com:vml" Requires="v">
                <p:oleObj name="SPW 14.0 Graph" r:id="rId3" imgW="4549034" imgH="4777834" progId="SigmaPlotGraphicObject.13">
                  <p:embed/>
                </p:oleObj>
              </mc:Choice>
              <mc:Fallback>
                <p:oleObj name="SPW 14.0 Graph" r:id="rId3" imgW="4549034" imgH="4777834" progId="SigmaPlotGraphicObject.1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l="655" t="9323" r="4581" b="800"/>
                      <a:stretch>
                        <a:fillRect/>
                      </a:stretch>
                    </p:blipFill>
                    <p:spPr bwMode="auto">
                      <a:xfrm>
                        <a:off x="363435" y="1003455"/>
                        <a:ext cx="2160000" cy="21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对象 13">
            <a:extLst>
              <a:ext uri="{FF2B5EF4-FFF2-40B4-BE49-F238E27FC236}">
                <a16:creationId xmlns:a16="http://schemas.microsoft.com/office/drawing/2014/main" id="{BEEA7018-9A27-AEC2-DB69-C83E34B2A420}"/>
              </a:ext>
            </a:extLst>
          </p:cNvPr>
          <p:cNvGraphicFramePr>
            <a:graphicFrameLocks noChangeAspect="1"/>
          </p:cNvGraphicFramePr>
          <p:nvPr>
            <p:extLst>
              <p:ext uri="{D42A27DB-BD31-4B8C-83A1-F6EECF244321}">
                <p14:modId xmlns:p14="http://schemas.microsoft.com/office/powerpoint/2010/main" val="1612316433"/>
              </p:ext>
            </p:extLst>
          </p:nvPr>
        </p:nvGraphicFramePr>
        <p:xfrm>
          <a:off x="2527318" y="1003455"/>
          <a:ext cx="2160000" cy="2160000"/>
        </p:xfrm>
        <a:graphic>
          <a:graphicData uri="http://schemas.openxmlformats.org/presentationml/2006/ole">
            <mc:AlternateContent xmlns:mc="http://schemas.openxmlformats.org/markup-compatibility/2006">
              <mc:Choice xmlns:v="urn:schemas-microsoft-com:vml" Requires="v">
                <p:oleObj name="SPW 14.0 Graph" r:id="rId5" imgW="4549034" imgH="4777834" progId="SigmaPlotGraphicObject.13">
                  <p:embed/>
                </p:oleObj>
              </mc:Choice>
              <mc:Fallback>
                <p:oleObj name="SPW 14.0 Graph" r:id="rId5" imgW="4549034" imgH="4777834" progId="SigmaPlotGraphicObject.1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t="8701" r="4768" b="888"/>
                      <a:stretch>
                        <a:fillRect/>
                      </a:stretch>
                    </p:blipFill>
                    <p:spPr bwMode="auto">
                      <a:xfrm>
                        <a:off x="2527318" y="1003455"/>
                        <a:ext cx="2160000" cy="21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对象 16">
            <a:extLst>
              <a:ext uri="{FF2B5EF4-FFF2-40B4-BE49-F238E27FC236}">
                <a16:creationId xmlns:a16="http://schemas.microsoft.com/office/drawing/2014/main" id="{F281CC6A-7683-217D-7F81-4D7E578468FA}"/>
              </a:ext>
            </a:extLst>
          </p:cNvPr>
          <p:cNvGraphicFramePr>
            <a:graphicFrameLocks noChangeAspect="1"/>
          </p:cNvGraphicFramePr>
          <p:nvPr>
            <p:extLst>
              <p:ext uri="{D42A27DB-BD31-4B8C-83A1-F6EECF244321}">
                <p14:modId xmlns:p14="http://schemas.microsoft.com/office/powerpoint/2010/main" val="347405599"/>
              </p:ext>
            </p:extLst>
          </p:nvPr>
        </p:nvGraphicFramePr>
        <p:xfrm>
          <a:off x="4691200" y="1003455"/>
          <a:ext cx="2139674" cy="2160000"/>
        </p:xfrm>
        <a:graphic>
          <a:graphicData uri="http://schemas.openxmlformats.org/presentationml/2006/ole">
            <mc:AlternateContent xmlns:mc="http://schemas.openxmlformats.org/markup-compatibility/2006">
              <mc:Choice xmlns:v="urn:schemas-microsoft-com:vml" Requires="v">
                <p:oleObj name="SPW 14.0 Graph" r:id="rId7" imgW="4549034" imgH="4777834" progId="SigmaPlotGraphicObject.13">
                  <p:embed/>
                </p:oleObj>
              </mc:Choice>
              <mc:Fallback>
                <p:oleObj name="SPW 14.0 Graph" r:id="rId7" imgW="4549034" imgH="4777834" progId="SigmaPlotGraphicObject.1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l="841" t="8879" r="4581"/>
                      <a:stretch>
                        <a:fillRect/>
                      </a:stretch>
                    </p:blipFill>
                    <p:spPr bwMode="auto">
                      <a:xfrm>
                        <a:off x="4691200" y="1003455"/>
                        <a:ext cx="2139674" cy="21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对象 17">
            <a:extLst>
              <a:ext uri="{FF2B5EF4-FFF2-40B4-BE49-F238E27FC236}">
                <a16:creationId xmlns:a16="http://schemas.microsoft.com/office/drawing/2014/main" id="{FCEA9408-CD85-335E-4F64-4B41E21C35E4}"/>
              </a:ext>
            </a:extLst>
          </p:cNvPr>
          <p:cNvGraphicFramePr>
            <a:graphicFrameLocks noChangeAspect="1"/>
          </p:cNvGraphicFramePr>
          <p:nvPr>
            <p:extLst>
              <p:ext uri="{D42A27DB-BD31-4B8C-83A1-F6EECF244321}">
                <p14:modId xmlns:p14="http://schemas.microsoft.com/office/powerpoint/2010/main" val="2655339333"/>
              </p:ext>
            </p:extLst>
          </p:nvPr>
        </p:nvGraphicFramePr>
        <p:xfrm>
          <a:off x="4392885" y="3537411"/>
          <a:ext cx="2172197" cy="2160000"/>
        </p:xfrm>
        <a:graphic>
          <a:graphicData uri="http://schemas.openxmlformats.org/presentationml/2006/ole">
            <mc:AlternateContent xmlns:mc="http://schemas.openxmlformats.org/markup-compatibility/2006">
              <mc:Choice xmlns:v="urn:schemas-microsoft-com:vml" Requires="v">
                <p:oleObj name="SPW 14.0 Graph" r:id="rId9" imgW="4549034" imgH="4777834" progId="SigmaPlotGraphicObject.13">
                  <p:embed/>
                </p:oleObj>
              </mc:Choice>
              <mc:Fallback>
                <p:oleObj name="SPW 14.0 Graph" r:id="rId9" imgW="4549034" imgH="4777834" progId="SigmaPlotGraphicObject.13">
                  <p:embed/>
                  <p:pic>
                    <p:nvPicPr>
                      <p:cNvPr id="8" name="对象 7">
                        <a:extLst>
                          <a:ext uri="{FF2B5EF4-FFF2-40B4-BE49-F238E27FC236}">
                            <a16:creationId xmlns:a16="http://schemas.microsoft.com/office/drawing/2014/main" id="{FCEA9408-CD85-335E-4F64-4B41E21C35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309" t="9323" r="4395" b="977"/>
                      <a:stretch>
                        <a:fillRect/>
                      </a:stretch>
                    </p:blipFill>
                    <p:spPr bwMode="auto">
                      <a:xfrm>
                        <a:off x="4392885" y="3537411"/>
                        <a:ext cx="2172197" cy="21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对象 18">
            <a:extLst>
              <a:ext uri="{FF2B5EF4-FFF2-40B4-BE49-F238E27FC236}">
                <a16:creationId xmlns:a16="http://schemas.microsoft.com/office/drawing/2014/main" id="{CA19E912-7245-3F39-4FA7-404AD28E97A4}"/>
              </a:ext>
            </a:extLst>
          </p:cNvPr>
          <p:cNvGraphicFramePr>
            <a:graphicFrameLocks noChangeAspect="1"/>
          </p:cNvGraphicFramePr>
          <p:nvPr>
            <p:extLst>
              <p:ext uri="{D42A27DB-BD31-4B8C-83A1-F6EECF244321}">
                <p14:modId xmlns:p14="http://schemas.microsoft.com/office/powerpoint/2010/main" val="77295051"/>
              </p:ext>
            </p:extLst>
          </p:nvPr>
        </p:nvGraphicFramePr>
        <p:xfrm>
          <a:off x="6703681" y="3537411"/>
          <a:ext cx="2160000" cy="2160000"/>
        </p:xfrm>
        <a:graphic>
          <a:graphicData uri="http://schemas.openxmlformats.org/presentationml/2006/ole">
            <mc:AlternateContent xmlns:mc="http://schemas.openxmlformats.org/markup-compatibility/2006">
              <mc:Choice xmlns:v="urn:schemas-microsoft-com:vml" Requires="v">
                <p:oleObj name="SPW 14.0 Graph" r:id="rId11" imgW="4549034" imgH="4777834" progId="SigmaPlotGraphicObject.13">
                  <p:embed/>
                </p:oleObj>
              </mc:Choice>
              <mc:Fallback>
                <p:oleObj name="SPW 14.0 Graph" r:id="rId11" imgW="4549034" imgH="4777834" progId="SigmaPlotGraphicObject.13">
                  <p:embed/>
                  <p:pic>
                    <p:nvPicPr>
                      <p:cNvPr id="11" name="对象 10">
                        <a:extLst>
                          <a:ext uri="{FF2B5EF4-FFF2-40B4-BE49-F238E27FC236}">
                            <a16:creationId xmlns:a16="http://schemas.microsoft.com/office/drawing/2014/main" id="{CA19E912-7245-3F39-4FA7-404AD28E97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841" t="9056" r="4861" b="800"/>
                      <a:stretch>
                        <a:fillRect/>
                      </a:stretch>
                    </p:blipFill>
                    <p:spPr bwMode="auto">
                      <a:xfrm>
                        <a:off x="6703681" y="3537411"/>
                        <a:ext cx="2160000" cy="21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对象 19">
            <a:extLst>
              <a:ext uri="{FF2B5EF4-FFF2-40B4-BE49-F238E27FC236}">
                <a16:creationId xmlns:a16="http://schemas.microsoft.com/office/drawing/2014/main" id="{0F433523-E441-F1A1-0E06-9F9A6EE0292B}"/>
              </a:ext>
            </a:extLst>
          </p:cNvPr>
          <p:cNvGraphicFramePr>
            <a:graphicFrameLocks noChangeAspect="1"/>
          </p:cNvGraphicFramePr>
          <p:nvPr>
            <p:extLst>
              <p:ext uri="{D42A27DB-BD31-4B8C-83A1-F6EECF244321}">
                <p14:modId xmlns:p14="http://schemas.microsoft.com/office/powerpoint/2010/main" val="1488980910"/>
              </p:ext>
            </p:extLst>
          </p:nvPr>
        </p:nvGraphicFramePr>
        <p:xfrm>
          <a:off x="9002280" y="3537411"/>
          <a:ext cx="2172197" cy="2160000"/>
        </p:xfrm>
        <a:graphic>
          <a:graphicData uri="http://schemas.openxmlformats.org/presentationml/2006/ole">
            <mc:AlternateContent xmlns:mc="http://schemas.openxmlformats.org/markup-compatibility/2006">
              <mc:Choice xmlns:v="urn:schemas-microsoft-com:vml" Requires="v">
                <p:oleObj name="SPW 14.0 Graph" r:id="rId13" imgW="4549034" imgH="4777834" progId="SigmaPlotGraphicObject.13">
                  <p:embed/>
                </p:oleObj>
              </mc:Choice>
              <mc:Fallback>
                <p:oleObj name="SPW 14.0 Graph" r:id="rId13" imgW="4549034" imgH="4777834" progId="SigmaPlotGraphicObject.13">
                  <p:embed/>
                  <p:pic>
                    <p:nvPicPr>
                      <p:cNvPr id="15" name="对象 14">
                        <a:extLst>
                          <a:ext uri="{FF2B5EF4-FFF2-40B4-BE49-F238E27FC236}">
                            <a16:creationId xmlns:a16="http://schemas.microsoft.com/office/drawing/2014/main" id="{0F433523-E441-F1A1-0E06-9F9A6EE029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748" t="9056" r="4675" b="977"/>
                      <a:stretch>
                        <a:fillRect/>
                      </a:stretch>
                    </p:blipFill>
                    <p:spPr bwMode="auto">
                      <a:xfrm>
                        <a:off x="9002280" y="3537411"/>
                        <a:ext cx="2172197" cy="21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 name="直接连接符 23">
            <a:extLst>
              <a:ext uri="{FF2B5EF4-FFF2-40B4-BE49-F238E27FC236}">
                <a16:creationId xmlns:a16="http://schemas.microsoft.com/office/drawing/2014/main" id="{A4563FC2-7CE0-E214-0497-6BC5F0153810}"/>
              </a:ext>
            </a:extLst>
          </p:cNvPr>
          <p:cNvCxnSpPr/>
          <p:nvPr/>
        </p:nvCxnSpPr>
        <p:spPr>
          <a:xfrm>
            <a:off x="-52786" y="62167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E1272727-38B6-4407-DECE-500D8C747B27}"/>
              </a:ext>
            </a:extLst>
          </p:cNvPr>
          <p:cNvSpPr txBox="1"/>
          <p:nvPr/>
        </p:nvSpPr>
        <p:spPr>
          <a:xfrm>
            <a:off x="403435" y="3072065"/>
            <a:ext cx="6517226" cy="461665"/>
          </a:xfrm>
          <a:prstGeom prst="rect">
            <a:avLst/>
          </a:prstGeom>
          <a:noFill/>
        </p:spPr>
        <p:txBody>
          <a:bodyPr wrap="square">
            <a:spAutoFit/>
          </a:bodyPr>
          <a:lstStyle/>
          <a:p>
            <a:r>
              <a:rPr lang="en-US" altLang="zh-CN" sz="2400" dirty="0">
                <a:latin typeface="Times New Roman" panose="02020603050405020304" pitchFamily="18" charset="0"/>
              </a:rPr>
              <a:t>ROC curves of the models using training dataset</a:t>
            </a:r>
            <a:endParaRPr lang="zh-CN" altLang="en-US" sz="2400" dirty="0"/>
          </a:p>
        </p:txBody>
      </p:sp>
      <p:sp>
        <p:nvSpPr>
          <p:cNvPr id="28" name="文本框 27">
            <a:extLst>
              <a:ext uri="{FF2B5EF4-FFF2-40B4-BE49-F238E27FC236}">
                <a16:creationId xmlns:a16="http://schemas.microsoft.com/office/drawing/2014/main" id="{A39DADA8-1F4C-4DF7-7D2C-3281F5A5521C}"/>
              </a:ext>
            </a:extLst>
          </p:cNvPr>
          <p:cNvSpPr txBox="1"/>
          <p:nvPr/>
        </p:nvSpPr>
        <p:spPr>
          <a:xfrm>
            <a:off x="4687318" y="5658742"/>
            <a:ext cx="6517226" cy="461665"/>
          </a:xfrm>
          <a:prstGeom prst="rect">
            <a:avLst/>
          </a:prstGeom>
          <a:noFill/>
        </p:spPr>
        <p:txBody>
          <a:bodyPr wrap="square">
            <a:spAutoFit/>
          </a:bodyPr>
          <a:lstStyle/>
          <a:p>
            <a:r>
              <a:rPr lang="en-US" altLang="zh-CN" sz="2400" dirty="0">
                <a:latin typeface="Times New Roman" panose="02020603050405020304" pitchFamily="18" charset="0"/>
              </a:rPr>
              <a:t>ROC curves of the models using validation dataset</a:t>
            </a:r>
            <a:endParaRPr lang="zh-CN" altLang="en-US" sz="2400" dirty="0"/>
          </a:p>
        </p:txBody>
      </p:sp>
    </p:spTree>
    <p:extLst>
      <p:ext uri="{BB962C8B-B14F-4D97-AF65-F5344CB8AC3E}">
        <p14:creationId xmlns:p14="http://schemas.microsoft.com/office/powerpoint/2010/main" val="1970543412"/>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H_Others_2"/>
          <p:cNvSpPr txBox="1"/>
          <p:nvPr>
            <p:custDataLst>
              <p:tags r:id="rId1"/>
            </p:custDataLst>
          </p:nvPr>
        </p:nvSpPr>
        <p:spPr>
          <a:xfrm>
            <a:off x="644629" y="1871935"/>
            <a:ext cx="3546512" cy="738664"/>
          </a:xfrm>
          <a:prstGeom prst="rect">
            <a:avLst/>
          </a:prstGeom>
          <a:noFill/>
        </p:spPr>
        <p:txBody>
          <a:bodyPr wrap="square" lIns="0" tIns="0" rIns="0" bIns="0">
            <a:spAutoFit/>
          </a:bodyPr>
          <a:lstStyle/>
          <a:p>
            <a:pPr algn="ctr">
              <a:defRPr/>
            </a:pPr>
            <a:r>
              <a:rPr lang="en-US" altLang="zh-CN" sz="48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48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9"/>
          <p:cNvSpPr>
            <a:spLocks/>
          </p:cNvSpPr>
          <p:nvPr/>
        </p:nvSpPr>
        <p:spPr bwMode="auto">
          <a:xfrm flipH="1">
            <a:off x="1872607" y="191"/>
            <a:ext cx="5502328" cy="6479819"/>
          </a:xfrm>
          <a:custGeom>
            <a:avLst/>
            <a:gdLst>
              <a:gd name="connsiteX0" fmla="*/ 0 w 7357707"/>
              <a:gd name="connsiteY0" fmla="*/ 0 h 7232650"/>
              <a:gd name="connsiteX1" fmla="*/ 2636168 w 7357707"/>
              <a:gd name="connsiteY1" fmla="*/ 0 h 7232650"/>
              <a:gd name="connsiteX2" fmla="*/ 7357707 w 7357707"/>
              <a:gd name="connsiteY2" fmla="*/ 7232650 h 7232650"/>
              <a:gd name="connsiteX3" fmla="*/ 4721539 w 7357707"/>
              <a:gd name="connsiteY3" fmla="*/ 7232650 h 7232650"/>
            </a:gdLst>
            <a:ahLst/>
            <a:cxnLst>
              <a:cxn ang="0">
                <a:pos x="connsiteX0" y="connsiteY0"/>
              </a:cxn>
              <a:cxn ang="0">
                <a:pos x="connsiteX1" y="connsiteY1"/>
              </a:cxn>
              <a:cxn ang="0">
                <a:pos x="connsiteX2" y="connsiteY2"/>
              </a:cxn>
              <a:cxn ang="0">
                <a:pos x="connsiteX3" y="connsiteY3"/>
              </a:cxn>
            </a:cxnLst>
            <a:rect l="l" t="t" r="r" b="b"/>
            <a:pathLst>
              <a:path w="7357707" h="7232650">
                <a:moveTo>
                  <a:pt x="0" y="0"/>
                </a:moveTo>
                <a:lnTo>
                  <a:pt x="2636168" y="0"/>
                </a:lnTo>
                <a:lnTo>
                  <a:pt x="7357707" y="7232650"/>
                </a:lnTo>
                <a:lnTo>
                  <a:pt x="4721539" y="7232650"/>
                </a:lnTo>
                <a:close/>
              </a:path>
            </a:pathLst>
          </a:custGeom>
          <a:solidFill>
            <a:schemeClr val="accent1"/>
          </a:solidFill>
          <a:ln>
            <a:noFill/>
          </a:ln>
        </p:spPr>
        <p:txBody>
          <a:bodyPr vert="horz" wrap="square" lIns="115201" tIns="57600" rIns="115201" bIns="57600" numCol="1" anchor="t" anchorCtr="0" compatLnSpc="1">
            <a:prstTxWarp prst="textNoShape">
              <a:avLst/>
            </a:prstTxWarp>
            <a:noAutofit/>
          </a:bodyPr>
          <a:lstStyle/>
          <a:p>
            <a:endParaRPr lang="zh-CN" altLang="en-US"/>
          </a:p>
        </p:txBody>
      </p:sp>
      <p:sp>
        <p:nvSpPr>
          <p:cNvPr id="11" name="MH_Number_1"/>
          <p:cNvSpPr/>
          <p:nvPr>
            <p:custDataLst>
              <p:tags r:id="rId2"/>
            </p:custDataLst>
          </p:nvPr>
        </p:nvSpPr>
        <p:spPr>
          <a:xfrm>
            <a:off x="6192688" y="1163004"/>
            <a:ext cx="340182" cy="340149"/>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2" name="MH_Entry_1"/>
          <p:cNvSpPr/>
          <p:nvPr>
            <p:custDataLst>
              <p:tags r:id="rId3"/>
            </p:custDataLst>
          </p:nvPr>
        </p:nvSpPr>
        <p:spPr>
          <a:xfrm>
            <a:off x="6707593" y="1181331"/>
            <a:ext cx="4670068"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24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Introduction</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MH_Number_2"/>
          <p:cNvSpPr/>
          <p:nvPr>
            <p:custDataLst>
              <p:tags r:id="rId4"/>
            </p:custDataLst>
          </p:nvPr>
        </p:nvSpPr>
        <p:spPr>
          <a:xfrm>
            <a:off x="5810524" y="1963402"/>
            <a:ext cx="340182" cy="340149"/>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 name="MH_Entry_2"/>
          <p:cNvSpPr/>
          <p:nvPr>
            <p:custDataLst>
              <p:tags r:id="rId5"/>
            </p:custDataLst>
          </p:nvPr>
        </p:nvSpPr>
        <p:spPr>
          <a:xfrm>
            <a:off x="6311548" y="1981726"/>
            <a:ext cx="3755295"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2400" dirty="0">
                <a:solidFill>
                  <a:schemeClr val="accent2"/>
                </a:solidFill>
                <a:latin typeface="Arial" panose="020B0604020202020204" pitchFamily="34" charset="0"/>
                <a:ea typeface="微软雅黑" panose="020B0503020204020204" pitchFamily="34" charset="-122"/>
                <a:sym typeface="Arial" panose="020B0604020202020204" pitchFamily="34" charset="0"/>
              </a:rPr>
              <a:t>Study area</a:t>
            </a:r>
            <a:endParaRPr lang="zh-CN" altLang="en-US" sz="2400"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MH_Number_3"/>
          <p:cNvSpPr/>
          <p:nvPr>
            <p:custDataLst>
              <p:tags r:id="rId6"/>
            </p:custDataLst>
          </p:nvPr>
        </p:nvSpPr>
        <p:spPr>
          <a:xfrm>
            <a:off x="5336815" y="2763800"/>
            <a:ext cx="340182" cy="340149"/>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2" name="MH_Entry_3"/>
          <p:cNvSpPr/>
          <p:nvPr>
            <p:custDataLst>
              <p:tags r:id="rId7"/>
            </p:custDataLst>
          </p:nvPr>
        </p:nvSpPr>
        <p:spPr>
          <a:xfrm>
            <a:off x="5823971" y="2782126"/>
            <a:ext cx="3866110"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24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Materials and methods</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MH_Number_4"/>
          <p:cNvSpPr/>
          <p:nvPr>
            <p:custDataLst>
              <p:tags r:id="rId8"/>
            </p:custDataLst>
          </p:nvPr>
        </p:nvSpPr>
        <p:spPr>
          <a:xfrm>
            <a:off x="4896544" y="3564195"/>
            <a:ext cx="340182" cy="340149"/>
          </a:xfrm>
          <a:prstGeom prst="ellipse">
            <a:avLst/>
          </a:prstGeom>
          <a:solidFill>
            <a:schemeClr val="accent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4" name="MH_Entry_4"/>
          <p:cNvSpPr/>
          <p:nvPr>
            <p:custDataLst>
              <p:tags r:id="rId9"/>
            </p:custDataLst>
          </p:nvPr>
        </p:nvSpPr>
        <p:spPr>
          <a:xfrm>
            <a:off x="5369823" y="3582521"/>
            <a:ext cx="376091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2400" dirty="0">
                <a:solidFill>
                  <a:schemeClr val="accent2"/>
                </a:solidFill>
                <a:latin typeface="Arial" panose="020B0604020202020204" pitchFamily="34" charset="0"/>
                <a:ea typeface="微软雅黑" panose="020B0503020204020204" pitchFamily="34" charset="-122"/>
                <a:sym typeface="Arial" panose="020B0604020202020204" pitchFamily="34" charset="0"/>
              </a:rPr>
              <a:t>Results</a:t>
            </a:r>
          </a:p>
        </p:txBody>
      </p:sp>
      <p:sp>
        <p:nvSpPr>
          <p:cNvPr id="25" name="MH_Number_3"/>
          <p:cNvSpPr/>
          <p:nvPr>
            <p:custDataLst>
              <p:tags r:id="rId10"/>
            </p:custDataLst>
          </p:nvPr>
        </p:nvSpPr>
        <p:spPr>
          <a:xfrm>
            <a:off x="4464495" y="4364596"/>
            <a:ext cx="340182" cy="340149"/>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5</a:t>
            </a:r>
            <a:endParaRPr lang="zh-CN" altLang="en-US" sz="1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6" name="MH_Entry_3"/>
          <p:cNvSpPr/>
          <p:nvPr>
            <p:custDataLst>
              <p:tags r:id="rId11"/>
            </p:custDataLst>
          </p:nvPr>
        </p:nvSpPr>
        <p:spPr>
          <a:xfrm>
            <a:off x="4951654" y="4382923"/>
            <a:ext cx="3401274"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24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Conclusions</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088264923"/>
      </p:ext>
    </p:extLst>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a:spLocks/>
          </p:cNvSpPr>
          <p:nvPr/>
        </p:nvSpPr>
        <p:spPr bwMode="auto">
          <a:xfrm flipH="1">
            <a:off x="1715818" y="191"/>
            <a:ext cx="5502328" cy="6479819"/>
          </a:xfrm>
          <a:custGeom>
            <a:avLst/>
            <a:gdLst>
              <a:gd name="connsiteX0" fmla="*/ 0 w 7357707"/>
              <a:gd name="connsiteY0" fmla="*/ 0 h 7232650"/>
              <a:gd name="connsiteX1" fmla="*/ 2636168 w 7357707"/>
              <a:gd name="connsiteY1" fmla="*/ 0 h 7232650"/>
              <a:gd name="connsiteX2" fmla="*/ 7357707 w 7357707"/>
              <a:gd name="connsiteY2" fmla="*/ 7232650 h 7232650"/>
              <a:gd name="connsiteX3" fmla="*/ 4721539 w 7357707"/>
              <a:gd name="connsiteY3" fmla="*/ 7232650 h 7232650"/>
            </a:gdLst>
            <a:ahLst/>
            <a:cxnLst>
              <a:cxn ang="0">
                <a:pos x="connsiteX0" y="connsiteY0"/>
              </a:cxn>
              <a:cxn ang="0">
                <a:pos x="connsiteX1" y="connsiteY1"/>
              </a:cxn>
              <a:cxn ang="0">
                <a:pos x="connsiteX2" y="connsiteY2"/>
              </a:cxn>
              <a:cxn ang="0">
                <a:pos x="connsiteX3" y="connsiteY3"/>
              </a:cxn>
            </a:cxnLst>
            <a:rect l="l" t="t" r="r" b="b"/>
            <a:pathLst>
              <a:path w="7357707" h="7232650">
                <a:moveTo>
                  <a:pt x="0" y="0"/>
                </a:moveTo>
                <a:lnTo>
                  <a:pt x="2636168" y="0"/>
                </a:lnTo>
                <a:lnTo>
                  <a:pt x="7357707" y="7232650"/>
                </a:lnTo>
                <a:lnTo>
                  <a:pt x="4721539" y="7232650"/>
                </a:lnTo>
                <a:close/>
              </a:path>
            </a:pathLst>
          </a:custGeom>
          <a:solidFill>
            <a:schemeClr val="accent3"/>
          </a:solidFill>
          <a:ln>
            <a:noFill/>
          </a:ln>
        </p:spPr>
        <p:txBody>
          <a:bodyPr vert="horz" wrap="square" lIns="115201" tIns="57600" rIns="115201" bIns="57600" numCol="1" anchor="t" anchorCtr="0" compatLnSpc="1">
            <a:prstTxWarp prst="textNoShape">
              <a:avLst/>
            </a:prstTxWarp>
            <a:noAutofit/>
          </a:bodyPr>
          <a:lstStyle/>
          <a:p>
            <a:endParaRPr lang="zh-CN" altLang="en-US"/>
          </a:p>
        </p:txBody>
      </p:sp>
      <p:sp>
        <p:nvSpPr>
          <p:cNvPr id="2050" name="文本框 2"/>
          <p:cNvSpPr txBox="1">
            <a:spLocks noChangeArrowheads="1"/>
          </p:cNvSpPr>
          <p:nvPr>
            <p:custDataLst>
              <p:tags r:id="rId2"/>
            </p:custDataLst>
          </p:nvPr>
        </p:nvSpPr>
        <p:spPr bwMode="auto">
          <a:xfrm>
            <a:off x="540787" y="422632"/>
            <a:ext cx="397356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8800" dirty="0">
                <a:solidFill>
                  <a:schemeClr val="accent1"/>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rPr>
              <a:t>05</a:t>
            </a:r>
            <a:endParaRPr lang="zh-CN" altLang="en-US" sz="18800" dirty="0">
              <a:solidFill>
                <a:schemeClr val="accent1"/>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52" name="文本框 11"/>
          <p:cNvSpPr txBox="1">
            <a:spLocks noChangeArrowheads="1"/>
          </p:cNvSpPr>
          <p:nvPr>
            <p:custDataLst>
              <p:tags r:id="rId3"/>
            </p:custDataLst>
          </p:nvPr>
        </p:nvSpPr>
        <p:spPr bwMode="auto">
          <a:xfrm>
            <a:off x="3889988" y="2363552"/>
            <a:ext cx="3106177" cy="446276"/>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6025159" y="2375993"/>
            <a:ext cx="4416399" cy="738664"/>
          </a:xfrm>
          <a:prstGeom prst="rect">
            <a:avLst/>
          </a:prstGeom>
        </p:spPr>
        <p:txBody>
          <a:bodyPr wrap="square" lIns="0" tIns="0" rIns="0" bIns="0">
            <a:spAutoFit/>
          </a:bodyPr>
          <a:lstStyle/>
          <a:p>
            <a:pPr lvl="0"/>
            <a:r>
              <a:rPr lang="en-US" altLang="zh-CN" sz="48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Conclusions</a:t>
            </a:r>
            <a:endParaRPr lang="zh-CN" altLang="en-US" sz="48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1040909064"/>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360" y="62235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92" y="406290"/>
            <a:ext cx="3544687"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Conclusions</a:t>
            </a:r>
          </a:p>
        </p:txBody>
      </p:sp>
      <p:sp>
        <p:nvSpPr>
          <p:cNvPr id="9" name="文本框 8">
            <a:extLst>
              <a:ext uri="{FF2B5EF4-FFF2-40B4-BE49-F238E27FC236}">
                <a16:creationId xmlns:a16="http://schemas.microsoft.com/office/drawing/2014/main" id="{FA63E166-75D6-A015-808F-CBD6198B6E09}"/>
              </a:ext>
            </a:extLst>
          </p:cNvPr>
          <p:cNvSpPr txBox="1"/>
          <p:nvPr/>
        </p:nvSpPr>
        <p:spPr>
          <a:xfrm>
            <a:off x="636083" y="980526"/>
            <a:ext cx="9937104" cy="5262979"/>
          </a:xfrm>
          <a:prstGeom prst="rect">
            <a:avLst/>
          </a:prstGeom>
          <a:noFill/>
        </p:spPr>
        <p:txBody>
          <a:bodyPr wrap="square">
            <a:spAutoFit/>
          </a:bodyPr>
          <a:lstStyle/>
          <a:p>
            <a:pPr marL="514350" indent="-514350" algn="just">
              <a:buFont typeface="+mj-lt"/>
              <a:buAutoNum type="romanUcPeriod"/>
            </a:pPr>
            <a:r>
              <a:rPr lang="en-US" altLang="zh-CN" sz="2400" b="1" kern="0" dirty="0">
                <a:solidFill>
                  <a:srgbClr val="C00000"/>
                </a:solidFill>
                <a:latin typeface="Times New Roman" panose="02020603050405020304" pitchFamily="18" charset="0"/>
              </a:rPr>
              <a:t>The correlation between conditioning factors and landslide events was quantitatively analyzed using the </a:t>
            </a:r>
            <a:r>
              <a:rPr lang="en-US" altLang="zh-CN" sz="2400" b="1" kern="0" dirty="0" err="1">
                <a:solidFill>
                  <a:srgbClr val="C00000"/>
                </a:solidFill>
                <a:latin typeface="Times New Roman" panose="02020603050405020304" pitchFamily="18" charset="0"/>
              </a:rPr>
              <a:t>WoE</a:t>
            </a:r>
            <a:r>
              <a:rPr lang="en-US" altLang="zh-CN" sz="2400" b="1" kern="0" dirty="0">
                <a:solidFill>
                  <a:srgbClr val="C00000"/>
                </a:solidFill>
                <a:latin typeface="Times New Roman" panose="02020603050405020304" pitchFamily="18" charset="0"/>
              </a:rPr>
              <a:t> approach. </a:t>
            </a:r>
          </a:p>
          <a:p>
            <a:pPr marL="514350" indent="-514350" algn="just">
              <a:buFont typeface="+mj-lt"/>
              <a:buAutoNum type="romanUcPeriod"/>
            </a:pPr>
            <a:r>
              <a:rPr lang="en-US" altLang="zh-CN" sz="2400" b="1" kern="0" dirty="0">
                <a:solidFill>
                  <a:srgbClr val="C00000"/>
                </a:solidFill>
                <a:latin typeface="Times New Roman" panose="02020603050405020304" pitchFamily="18" charset="0"/>
              </a:rPr>
              <a:t>After testing, the best values of the two key parameters of RF model are </a:t>
            </a:r>
            <a:r>
              <a:rPr lang="en-US" altLang="zh-CN" sz="2400" b="1" kern="0" dirty="0" err="1">
                <a:solidFill>
                  <a:srgbClr val="C00000"/>
                </a:solidFill>
                <a:latin typeface="Times New Roman" panose="02020603050405020304" pitchFamily="18" charset="0"/>
              </a:rPr>
              <a:t>mtry</a:t>
            </a:r>
            <a:r>
              <a:rPr lang="en-US" altLang="zh-CN" sz="2400" b="1" kern="0" dirty="0">
                <a:solidFill>
                  <a:srgbClr val="C00000"/>
                </a:solidFill>
                <a:latin typeface="Times New Roman" panose="02020603050405020304" pitchFamily="18" charset="0"/>
              </a:rPr>
              <a:t>=1 and </a:t>
            </a:r>
            <a:r>
              <a:rPr lang="en-US" altLang="zh-CN" sz="2400" b="1" kern="0" dirty="0" err="1">
                <a:solidFill>
                  <a:srgbClr val="C00000"/>
                </a:solidFill>
                <a:latin typeface="Times New Roman" panose="02020603050405020304" pitchFamily="18" charset="0"/>
              </a:rPr>
              <a:t>ntree</a:t>
            </a:r>
            <a:r>
              <a:rPr lang="en-US" altLang="zh-CN" sz="2400" b="1" kern="0" dirty="0">
                <a:solidFill>
                  <a:srgbClr val="C00000"/>
                </a:solidFill>
                <a:latin typeface="Times New Roman" panose="02020603050405020304" pitchFamily="18" charset="0"/>
              </a:rPr>
              <a:t>=1000. </a:t>
            </a:r>
          </a:p>
          <a:p>
            <a:pPr marL="514350" indent="-514350" algn="just">
              <a:buFont typeface="+mj-lt"/>
              <a:buAutoNum type="romanUcPeriod"/>
            </a:pPr>
            <a:r>
              <a:rPr lang="en-US" altLang="zh-CN" sz="2400" b="1" kern="0" dirty="0">
                <a:solidFill>
                  <a:srgbClr val="C00000"/>
                </a:solidFill>
                <a:latin typeface="Times New Roman" panose="02020603050405020304" pitchFamily="18" charset="0"/>
              </a:rPr>
              <a:t>The relative importance of various conditioning factors was ranked based on </a:t>
            </a:r>
            <a:r>
              <a:rPr lang="en-US" altLang="zh-CN" sz="2400" b="1" kern="100" dirty="0">
                <a:solidFill>
                  <a:srgbClr val="C00000"/>
                </a:solidFill>
                <a:latin typeface="Times New Roman" panose="02020603050405020304" pitchFamily="18" charset="0"/>
              </a:rPr>
              <a:t>M</a:t>
            </a:r>
            <a:r>
              <a:rPr lang="en-US" altLang="zh-CN" sz="2400" b="1" kern="0" dirty="0">
                <a:solidFill>
                  <a:srgbClr val="C00000"/>
                </a:solidFill>
                <a:latin typeface="Times New Roman" panose="02020603050405020304" pitchFamily="18" charset="0"/>
              </a:rPr>
              <a:t>DA and MDG values, and the most important conditioning factors were elevation, soil, distance to roads and distance to rivers. </a:t>
            </a:r>
          </a:p>
          <a:p>
            <a:pPr marL="514350" indent="-514350" algn="just">
              <a:buFont typeface="+mj-lt"/>
              <a:buAutoNum type="romanUcPeriod"/>
            </a:pPr>
            <a:r>
              <a:rPr lang="en-US" altLang="zh-CN" sz="2400" b="1" kern="0" dirty="0">
                <a:solidFill>
                  <a:srgbClr val="C00000"/>
                </a:solidFill>
                <a:latin typeface="Times New Roman" panose="02020603050405020304" pitchFamily="18" charset="0"/>
              </a:rPr>
              <a:t>The landslide susceptibility maps based on </a:t>
            </a:r>
            <a:r>
              <a:rPr lang="en-US" altLang="zh-CN" sz="2400" b="1" kern="0" dirty="0" err="1">
                <a:solidFill>
                  <a:srgbClr val="C00000"/>
                </a:solidFill>
                <a:latin typeface="Times New Roman" panose="02020603050405020304" pitchFamily="18" charset="0"/>
              </a:rPr>
              <a:t>WoE</a:t>
            </a:r>
            <a:r>
              <a:rPr lang="en-US" altLang="zh-CN" sz="2400" b="1" kern="0" dirty="0">
                <a:solidFill>
                  <a:srgbClr val="C00000"/>
                </a:solidFill>
                <a:latin typeface="Times New Roman" panose="02020603050405020304" pitchFamily="18" charset="0"/>
              </a:rPr>
              <a:t>, RF and </a:t>
            </a:r>
            <a:r>
              <a:rPr lang="en-US" altLang="zh-CN" sz="2400" b="1" kern="0" dirty="0" err="1">
                <a:solidFill>
                  <a:srgbClr val="C00000"/>
                </a:solidFill>
                <a:latin typeface="Times New Roman" panose="02020603050405020304" pitchFamily="18" charset="0"/>
              </a:rPr>
              <a:t>RBFNetwork</a:t>
            </a:r>
            <a:r>
              <a:rPr lang="en-US" altLang="zh-CN" sz="2400" b="1" kern="0" dirty="0">
                <a:solidFill>
                  <a:srgbClr val="C00000"/>
                </a:solidFill>
                <a:latin typeface="Times New Roman" panose="02020603050405020304" pitchFamily="18" charset="0"/>
              </a:rPr>
              <a:t> models were produced using GIS tools.</a:t>
            </a:r>
          </a:p>
          <a:p>
            <a:pPr marL="514350" indent="-514350" algn="just">
              <a:buFont typeface="+mj-lt"/>
              <a:buAutoNum type="romanUcPeriod"/>
            </a:pPr>
            <a:r>
              <a:rPr lang="en-US" altLang="zh-CN" sz="2400" b="1" kern="100" dirty="0">
                <a:solidFill>
                  <a:srgbClr val="C00000"/>
                </a:solidFill>
                <a:latin typeface="Times New Roman" panose="02020603050405020304" pitchFamily="18" charset="0"/>
              </a:rPr>
              <a:t>The performance of the three models was evaluated and compared by AUC values.</a:t>
            </a:r>
          </a:p>
          <a:p>
            <a:pPr marL="514350" indent="-514350" algn="just">
              <a:buFont typeface="+mj-lt"/>
              <a:buAutoNum type="romanUcPeriod"/>
            </a:pPr>
            <a:r>
              <a:rPr lang="en-US" altLang="zh-CN" sz="2400" b="1" kern="100" dirty="0">
                <a:solidFill>
                  <a:srgbClr val="C00000"/>
                </a:solidFill>
                <a:latin typeface="Times New Roman" panose="02020603050405020304" pitchFamily="18" charset="0"/>
              </a:rPr>
              <a:t>Each landslide susceptibility maps five landslide susceptibility zones, which can help the local government make more reasonable </a:t>
            </a:r>
            <a:r>
              <a:rPr lang="en-US" altLang="zh-CN" sz="2400" b="1" kern="100" dirty="0" err="1">
                <a:solidFill>
                  <a:srgbClr val="C00000"/>
                </a:solidFill>
                <a:latin typeface="Times New Roman" panose="02020603050405020304" pitchFamily="18" charset="0"/>
              </a:rPr>
              <a:t>landuse</a:t>
            </a:r>
            <a:r>
              <a:rPr lang="en-US" altLang="zh-CN" sz="2400" b="1" kern="100" dirty="0">
                <a:solidFill>
                  <a:srgbClr val="C00000"/>
                </a:solidFill>
                <a:latin typeface="Times New Roman" panose="02020603050405020304" pitchFamily="18" charset="0"/>
              </a:rPr>
              <a:t> plans and schemes in the future. </a:t>
            </a:r>
            <a:endParaRPr lang="zh-CN" altLang="zh-CN" sz="2400" b="1" kern="100"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3876279673"/>
      </p:ext>
    </p:extLst>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040905" y="2355105"/>
            <a:ext cx="7440278" cy="1389038"/>
          </a:xfrm>
        </p:spPr>
        <p:txBody>
          <a:bodyPr>
            <a:normAutofit/>
          </a:bodyPr>
          <a:lstStyle/>
          <a:p>
            <a:pPr algn="dist"/>
            <a:r>
              <a:rPr lang="en-US" altLang="zh-CN" sz="6000" b="1" spc="300" dirty="0">
                <a:ln w="11430" cmpd="sng">
                  <a:solidFill>
                    <a:schemeClr val="accent1">
                      <a:tint val="10000"/>
                    </a:schemeClr>
                  </a:solidFill>
                  <a:prstDash val="solid"/>
                  <a:miter lim="800000"/>
                </a:ln>
                <a:gradFill>
                  <a:gsLst>
                    <a:gs pos="10000">
                      <a:srgbClr val="1373BA"/>
                    </a:gs>
                    <a:gs pos="75000">
                      <a:schemeClr val="accent1">
                        <a:tint val="100000"/>
                        <a:shade val="50000"/>
                        <a:satMod val="150000"/>
                      </a:schemeClr>
                    </a:gs>
                  </a:gsLst>
                  <a:lin ang="5400000"/>
                </a:gradFill>
                <a:effectLst>
                  <a:glow rad="45500">
                    <a:schemeClr val="accent1">
                      <a:satMod val="220000"/>
                      <a:alpha val="35000"/>
                    </a:schemeClr>
                  </a:glow>
                </a:effectLst>
                <a:latin typeface="微软雅黑" pitchFamily="34" charset="-122"/>
                <a:ea typeface="微软雅黑" pitchFamily="34" charset="-122"/>
              </a:rPr>
              <a:t>THANKS!</a:t>
            </a:r>
            <a:endParaRPr lang="zh-CN" altLang="en-US" sz="6000" b="1" spc="300" dirty="0">
              <a:ln w="11430" cmpd="sng">
                <a:solidFill>
                  <a:schemeClr val="accent1">
                    <a:tint val="10000"/>
                  </a:schemeClr>
                </a:solidFill>
                <a:prstDash val="solid"/>
                <a:miter lim="800000"/>
              </a:ln>
              <a:gradFill>
                <a:gsLst>
                  <a:gs pos="10000">
                    <a:srgbClr val="1373BA"/>
                  </a:gs>
                  <a:gs pos="75000">
                    <a:schemeClr val="accent1">
                      <a:tint val="100000"/>
                      <a:shade val="50000"/>
                      <a:satMod val="150000"/>
                    </a:schemeClr>
                  </a:gs>
                </a:gsLst>
                <a:lin ang="5400000"/>
              </a:gradFill>
              <a:effectLst>
                <a:glow rad="45500">
                  <a:schemeClr val="accent1">
                    <a:satMod val="220000"/>
                    <a:alpha val="35000"/>
                  </a:schemeClr>
                </a:glow>
              </a:effectLst>
              <a:latin typeface="微软雅黑" pitchFamily="34" charset="-122"/>
              <a:ea typeface="微软雅黑" pitchFamily="34" charset="-122"/>
            </a:endParaRPr>
          </a:p>
        </p:txBody>
      </p:sp>
    </p:spTree>
    <p:extLst>
      <p:ext uri="{BB962C8B-B14F-4D97-AF65-F5344CB8AC3E}">
        <p14:creationId xmlns:p14="http://schemas.microsoft.com/office/powerpoint/2010/main" val="257340170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a:spLocks/>
          </p:cNvSpPr>
          <p:nvPr/>
        </p:nvSpPr>
        <p:spPr bwMode="auto">
          <a:xfrm flipH="1">
            <a:off x="1715818" y="191"/>
            <a:ext cx="5502328" cy="6479819"/>
          </a:xfrm>
          <a:custGeom>
            <a:avLst/>
            <a:gdLst>
              <a:gd name="connsiteX0" fmla="*/ 0 w 7357707"/>
              <a:gd name="connsiteY0" fmla="*/ 0 h 7232650"/>
              <a:gd name="connsiteX1" fmla="*/ 2636168 w 7357707"/>
              <a:gd name="connsiteY1" fmla="*/ 0 h 7232650"/>
              <a:gd name="connsiteX2" fmla="*/ 7357707 w 7357707"/>
              <a:gd name="connsiteY2" fmla="*/ 7232650 h 7232650"/>
              <a:gd name="connsiteX3" fmla="*/ 4721539 w 7357707"/>
              <a:gd name="connsiteY3" fmla="*/ 7232650 h 7232650"/>
            </a:gdLst>
            <a:ahLst/>
            <a:cxnLst>
              <a:cxn ang="0">
                <a:pos x="connsiteX0" y="connsiteY0"/>
              </a:cxn>
              <a:cxn ang="0">
                <a:pos x="connsiteX1" y="connsiteY1"/>
              </a:cxn>
              <a:cxn ang="0">
                <a:pos x="connsiteX2" y="connsiteY2"/>
              </a:cxn>
              <a:cxn ang="0">
                <a:pos x="connsiteX3" y="connsiteY3"/>
              </a:cxn>
            </a:cxnLst>
            <a:rect l="l" t="t" r="r" b="b"/>
            <a:pathLst>
              <a:path w="7357707" h="7232650">
                <a:moveTo>
                  <a:pt x="0" y="0"/>
                </a:moveTo>
                <a:lnTo>
                  <a:pt x="2636168" y="0"/>
                </a:lnTo>
                <a:lnTo>
                  <a:pt x="7357707" y="7232650"/>
                </a:lnTo>
                <a:lnTo>
                  <a:pt x="4721539" y="7232650"/>
                </a:lnTo>
                <a:close/>
              </a:path>
            </a:pathLst>
          </a:custGeom>
          <a:solidFill>
            <a:schemeClr val="accent1"/>
          </a:solidFill>
          <a:ln>
            <a:noFill/>
          </a:ln>
        </p:spPr>
        <p:txBody>
          <a:bodyPr vert="horz" wrap="square" lIns="115201" tIns="57600" rIns="115201" bIns="57600" numCol="1" anchor="t" anchorCtr="0" compatLnSpc="1">
            <a:prstTxWarp prst="textNoShape">
              <a:avLst/>
            </a:prstTxWarp>
            <a:noAutofit/>
          </a:bodyPr>
          <a:lstStyle/>
          <a:p>
            <a:endParaRPr lang="zh-CN" altLang="en-US"/>
          </a:p>
        </p:txBody>
      </p:sp>
      <p:sp>
        <p:nvSpPr>
          <p:cNvPr id="2050" name="文本框 2"/>
          <p:cNvSpPr txBox="1">
            <a:spLocks noChangeArrowheads="1"/>
          </p:cNvSpPr>
          <p:nvPr>
            <p:custDataLst>
              <p:tags r:id="rId2"/>
            </p:custDataLst>
          </p:nvPr>
        </p:nvSpPr>
        <p:spPr bwMode="auto">
          <a:xfrm>
            <a:off x="540787" y="422632"/>
            <a:ext cx="397356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8800" dirty="0">
                <a:solidFill>
                  <a:schemeClr val="accent1"/>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rPr>
              <a:t>01</a:t>
            </a:r>
            <a:endParaRPr lang="zh-CN" altLang="en-US" sz="18800" dirty="0">
              <a:solidFill>
                <a:schemeClr val="accent1"/>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52" name="文本框 11"/>
          <p:cNvSpPr txBox="1">
            <a:spLocks noChangeArrowheads="1"/>
          </p:cNvSpPr>
          <p:nvPr>
            <p:custDataLst>
              <p:tags r:id="rId3"/>
            </p:custDataLst>
          </p:nvPr>
        </p:nvSpPr>
        <p:spPr bwMode="auto">
          <a:xfrm>
            <a:off x="3889988" y="2363552"/>
            <a:ext cx="3106177" cy="446276"/>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6014848" y="2861463"/>
            <a:ext cx="4498721" cy="738664"/>
          </a:xfrm>
          <a:prstGeom prst="rect">
            <a:avLst/>
          </a:prstGeom>
        </p:spPr>
        <p:txBody>
          <a:bodyPr wrap="square" lIns="0" tIns="0" rIns="0" bIns="0">
            <a:spAutoFit/>
          </a:bodyPr>
          <a:lstStyle/>
          <a:p>
            <a:r>
              <a:rPr lang="en-US" altLang="zh-CN" sz="4800" dirty="0">
                <a:solidFill>
                  <a:schemeClr val="accent1"/>
                </a:solidFill>
                <a:latin typeface="Arial" panose="020B0604020202020204" pitchFamily="34" charset="0"/>
                <a:ea typeface="微软雅黑" panose="020B0503020204020204" pitchFamily="34" charset="-122"/>
                <a:sym typeface="Arial" panose="020B0604020202020204" pitchFamily="34" charset="0"/>
              </a:rPr>
              <a:t>Introduction</a:t>
            </a:r>
            <a:endParaRPr lang="zh-CN" altLang="en-US" sz="48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781004971"/>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360" y="62235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92" y="406288"/>
            <a:ext cx="6601455"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1.1 Topic basis and Research significance</a:t>
            </a:r>
            <a:endParaRPr lang="zh-CN" altLang="en-US" sz="25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1" name="矩形 20"/>
          <p:cNvSpPr/>
          <p:nvPr/>
        </p:nvSpPr>
        <p:spPr>
          <a:xfrm>
            <a:off x="567470" y="1079847"/>
            <a:ext cx="10369152" cy="4845750"/>
          </a:xfrm>
          <a:prstGeom prst="rect">
            <a:avLst/>
          </a:prstGeom>
        </p:spPr>
        <p:txBody>
          <a:bodyPr wrap="square">
            <a:spAutoFit/>
          </a:bodyPr>
          <a:lstStyle/>
          <a:p>
            <a:pPr indent="457200" algn="just">
              <a:lnSpc>
                <a:spcPct val="130000"/>
              </a:lnSpc>
            </a:pPr>
            <a:r>
              <a:rPr lang="en-US" altLang="zh-CN" sz="2400" b="1" dirty="0">
                <a:solidFill>
                  <a:srgbClr val="FF0000"/>
                </a:solidFill>
                <a:latin typeface="Times New Roman" panose="02020603050405020304" pitchFamily="18" charset="0"/>
                <a:cs typeface="Times New Roman" panose="02020603050405020304" pitchFamily="18" charset="0"/>
              </a:rPr>
              <a:t>Topic basis: </a:t>
            </a:r>
            <a:r>
              <a:rPr lang="en-US" altLang="zh-CN" sz="2400" b="1" dirty="0">
                <a:solidFill>
                  <a:srgbClr val="0070C0"/>
                </a:solidFill>
                <a:latin typeface="Times New Roman" panose="02020603050405020304" pitchFamily="18" charset="0"/>
                <a:cs typeface="Times New Roman" panose="02020603050405020304" pitchFamily="18" charset="0"/>
              </a:rPr>
              <a:t>Landslide disasters are the main type of disasters, accounting for about 75% of the total number of geological disasters.</a:t>
            </a:r>
          </a:p>
          <a:p>
            <a:pPr indent="457200" algn="just">
              <a:lnSpc>
                <a:spcPct val="130000"/>
              </a:lnSpc>
            </a:pPr>
            <a:r>
              <a:rPr lang="en-US" altLang="zh-CN" sz="2400" b="1" dirty="0">
                <a:solidFill>
                  <a:srgbClr val="FF0000"/>
                </a:solidFill>
                <a:latin typeface="Times New Roman" panose="02020603050405020304" pitchFamily="18" charset="0"/>
                <a:cs typeface="Times New Roman" panose="02020603050405020304" pitchFamily="18" charset="0"/>
              </a:rPr>
              <a:t>Research significance: </a:t>
            </a:r>
            <a:r>
              <a:rPr lang="en-US" altLang="zh-CN" sz="2400" b="1" dirty="0">
                <a:solidFill>
                  <a:srgbClr val="0070C0"/>
                </a:solidFill>
                <a:latin typeface="Times New Roman" panose="02020603050405020304" pitchFamily="18" charset="0"/>
                <a:cs typeface="Times New Roman" panose="02020603050405020304" pitchFamily="18" charset="0"/>
              </a:rPr>
              <a:t>China is a country possessing vast mountainous areas, in which amounts of landslides spread. Consequently, landslide susceptibility assessment has widely attracted people’s attention in relevant domains. </a:t>
            </a:r>
          </a:p>
          <a:p>
            <a:pPr indent="457200" algn="just">
              <a:lnSpc>
                <a:spcPct val="130000"/>
              </a:lnSpc>
            </a:pPr>
            <a:r>
              <a:rPr lang="en-US" altLang="zh-CN" sz="2400" b="1" dirty="0">
                <a:solidFill>
                  <a:srgbClr val="0070C0"/>
                </a:solidFill>
                <a:latin typeface="Times New Roman" panose="02020603050405020304" pitchFamily="18" charset="0"/>
                <a:cs typeface="Times New Roman" panose="02020603050405020304" pitchFamily="18" charset="0"/>
              </a:rPr>
              <a:t>As the final result of landslide susceptibility assessment, landslide susceptibility map is generally considered as a type of effective measure to mitigate the risk of landslide hazard, which owns significant value for governments in mountainous areas.</a:t>
            </a:r>
          </a:p>
        </p:txBody>
      </p:sp>
    </p:spTree>
    <p:extLst>
      <p:ext uri="{BB962C8B-B14F-4D97-AF65-F5344CB8AC3E}">
        <p14:creationId xmlns:p14="http://schemas.microsoft.com/office/powerpoint/2010/main" val="2805660733"/>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360" y="62235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6" name="文本框 12"/>
          <p:cNvSpPr txBox="1">
            <a:spLocks noChangeArrowheads="1"/>
          </p:cNvSpPr>
          <p:nvPr/>
        </p:nvSpPr>
        <p:spPr bwMode="auto">
          <a:xfrm>
            <a:off x="1031792" y="406290"/>
            <a:ext cx="3544687"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1.2 Full text summary</a:t>
            </a:r>
            <a:endParaRPr lang="zh-CN" altLang="en-US" sz="25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7" name="TextBox 6"/>
          <p:cNvSpPr txBox="1"/>
          <p:nvPr/>
        </p:nvSpPr>
        <p:spPr>
          <a:xfrm>
            <a:off x="468449" y="849232"/>
            <a:ext cx="10585176" cy="5262979"/>
          </a:xfrm>
          <a:prstGeom prst="rect">
            <a:avLst/>
          </a:prstGeom>
          <a:noFill/>
        </p:spPr>
        <p:txBody>
          <a:bodyPr wrap="square" rtlCol="0">
            <a:spAutoFit/>
          </a:bodyPr>
          <a:lstStyle/>
          <a:p>
            <a:pPr algn="just"/>
            <a:r>
              <a:rPr lang="en-US" altLang="zh-CN" sz="2400" b="1" dirty="0">
                <a:solidFill>
                  <a:srgbClr val="FF0000"/>
                </a:solidFill>
                <a:latin typeface="Times New Roman" pitchFamily="18" charset="0"/>
                <a:cs typeface="Times New Roman" pitchFamily="18" charset="0"/>
              </a:rPr>
              <a:t>Abstract: </a:t>
            </a:r>
          </a:p>
          <a:p>
            <a:pPr algn="just"/>
            <a:r>
              <a:rPr lang="en-US" altLang="zh-CN" sz="1600" dirty="0" err="1">
                <a:latin typeface="Times New Roman" pitchFamily="18" charset="0"/>
                <a:cs typeface="Times New Roman" pitchFamily="18" charset="0"/>
              </a:rPr>
              <a:t>Xiaojin</a:t>
            </a:r>
            <a:r>
              <a:rPr lang="en-US" altLang="zh-CN" sz="1600" dirty="0">
                <a:latin typeface="Times New Roman" pitchFamily="18" charset="0"/>
                <a:cs typeface="Times New Roman" pitchFamily="18" charset="0"/>
              </a:rPr>
              <a:t> County, Sichuan Province, China was selected as the study area of this paper, and twelve conditioning factors were determined according to the literature review. The spatial correlation between landslide and conditioning factors is analyzed using the weights-of-evidence (</a:t>
            </a:r>
            <a:r>
              <a:rPr lang="en-US" altLang="zh-CN" sz="1600" dirty="0" err="1">
                <a:latin typeface="Times New Roman" pitchFamily="18" charset="0"/>
                <a:cs typeface="Times New Roman" pitchFamily="18" charset="0"/>
              </a:rPr>
              <a:t>WoE</a:t>
            </a:r>
            <a:r>
              <a:rPr lang="en-US" altLang="zh-CN" sz="1600" dirty="0">
                <a:latin typeface="Times New Roman" pitchFamily="18" charset="0"/>
                <a:cs typeface="Times New Roman" pitchFamily="18" charset="0"/>
              </a:rPr>
              <a:t>) model, and the landslide susceptibility in </a:t>
            </a:r>
            <a:r>
              <a:rPr lang="en-US" altLang="zh-CN" sz="1600" dirty="0" err="1">
                <a:latin typeface="Times New Roman" pitchFamily="18" charset="0"/>
                <a:cs typeface="Times New Roman" pitchFamily="18" charset="0"/>
              </a:rPr>
              <a:t>Xiaojin</a:t>
            </a:r>
            <a:r>
              <a:rPr lang="en-US" altLang="zh-CN" sz="1600" dirty="0">
                <a:latin typeface="Times New Roman" pitchFamily="18" charset="0"/>
                <a:cs typeface="Times New Roman" pitchFamily="18" charset="0"/>
              </a:rPr>
              <a:t> county is predicted. The landslide susceptibility in this region was mainly assessment by </a:t>
            </a:r>
            <a:r>
              <a:rPr lang="en-US" altLang="zh-CN" sz="1600" dirty="0" err="1">
                <a:latin typeface="Times New Roman" pitchFamily="18" charset="0"/>
                <a:cs typeface="Times New Roman" pitchFamily="18" charset="0"/>
              </a:rPr>
              <a:t>WoE</a:t>
            </a:r>
            <a:r>
              <a:rPr lang="en-US" altLang="zh-CN" sz="1600" dirty="0">
                <a:latin typeface="Times New Roman" pitchFamily="18" charset="0"/>
                <a:cs typeface="Times New Roman" pitchFamily="18" charset="0"/>
              </a:rPr>
              <a:t> based random forest (RF) model. The radial basis function network (</a:t>
            </a:r>
            <a:r>
              <a:rPr lang="en-US" altLang="zh-CN" sz="1600" dirty="0" err="1">
                <a:latin typeface="Times New Roman" pitchFamily="18" charset="0"/>
                <a:cs typeface="Times New Roman" pitchFamily="18" charset="0"/>
              </a:rPr>
              <a:t>RBFNetwork</a:t>
            </a:r>
            <a:r>
              <a:rPr lang="en-US" altLang="zh-CN" sz="1600" dirty="0">
                <a:latin typeface="Times New Roman" pitchFamily="18" charset="0"/>
                <a:cs typeface="Times New Roman" pitchFamily="18" charset="0"/>
              </a:rPr>
              <a:t>) model was also exploited to map landslide susceptibility with the identical datasets. Finally, the landslide susceptibility maps were produced, and the comprehensive performance of the three models was quantitatively evaluated and compared by the receiver operating characteristic (ROC) curves and area under curve (AUC) values. The results show that the three models are suitable for landslide susceptibility evaluation in the study area, and the evaluation effect of the </a:t>
            </a:r>
            <a:r>
              <a:rPr lang="en-US" altLang="zh-CN" sz="1600" dirty="0" err="1">
                <a:latin typeface="Times New Roman" pitchFamily="18" charset="0"/>
                <a:cs typeface="Times New Roman" pitchFamily="18" charset="0"/>
              </a:rPr>
              <a:t>WoE</a:t>
            </a:r>
            <a:r>
              <a:rPr lang="en-US" altLang="zh-CN" sz="1600" dirty="0">
                <a:latin typeface="Times New Roman" pitchFamily="18" charset="0"/>
                <a:cs typeface="Times New Roman" pitchFamily="18" charset="0"/>
              </a:rPr>
              <a:t> model is better than that of the RF and RBF network models. More concretely, the goodness-of-fit values of the </a:t>
            </a:r>
            <a:r>
              <a:rPr lang="en-US" altLang="zh-CN" sz="1600" dirty="0" err="1">
                <a:latin typeface="Times New Roman" pitchFamily="18" charset="0"/>
                <a:cs typeface="Times New Roman" pitchFamily="18" charset="0"/>
              </a:rPr>
              <a:t>WoE</a:t>
            </a:r>
            <a:r>
              <a:rPr lang="en-US" altLang="zh-CN" sz="1600" dirty="0">
                <a:latin typeface="Times New Roman" pitchFamily="18" charset="0"/>
                <a:cs typeface="Times New Roman" pitchFamily="18" charset="0"/>
              </a:rPr>
              <a:t>, RF and </a:t>
            </a:r>
            <a:r>
              <a:rPr lang="en-US" altLang="zh-CN" sz="1600" dirty="0" err="1">
                <a:latin typeface="Times New Roman" pitchFamily="18" charset="0"/>
                <a:cs typeface="Times New Roman" pitchFamily="18" charset="0"/>
              </a:rPr>
              <a:t>RBFNetwork</a:t>
            </a:r>
            <a:r>
              <a:rPr lang="en-US" altLang="zh-CN" sz="1600" dirty="0">
                <a:latin typeface="Times New Roman" pitchFamily="18" charset="0"/>
                <a:cs typeface="Times New Roman" pitchFamily="18" charset="0"/>
              </a:rPr>
              <a:t> models in the training dataset are 0.899, 0.880 and 0.866, respectively. In terms of prediction accuracy, AUC values are 0.892, 0.874 and 0.863 respectively. Additionally, mean decrease accuracy (MDA) and means decrease Gini (MDG) are used to quantify the importance of landslide conditioning factors. Elevation, soil, distance to roads and distance to rivers are considered as the most important conditioning factors in landslide susceptibility modeling. Consequently, the study achievements in this paper have reference significance on the development and exploitation of land resources in </a:t>
            </a:r>
            <a:r>
              <a:rPr lang="en-US" altLang="zh-CN" sz="1600" dirty="0" err="1">
                <a:latin typeface="Times New Roman" pitchFamily="18" charset="0"/>
                <a:cs typeface="Times New Roman" pitchFamily="18" charset="0"/>
              </a:rPr>
              <a:t>Xiaojin</a:t>
            </a:r>
            <a:r>
              <a:rPr lang="en-US" altLang="zh-CN" sz="1600" dirty="0">
                <a:latin typeface="Times New Roman" pitchFamily="18" charset="0"/>
                <a:cs typeface="Times New Roman" pitchFamily="18" charset="0"/>
              </a:rPr>
              <a:t> County.</a:t>
            </a:r>
          </a:p>
          <a:p>
            <a:pPr algn="just"/>
            <a:r>
              <a:rPr lang="en-US" altLang="zh-CN" sz="2400" b="1" dirty="0">
                <a:solidFill>
                  <a:srgbClr val="FF0000"/>
                </a:solidFill>
                <a:latin typeface="Times New Roman" pitchFamily="18" charset="0"/>
                <a:cs typeface="Times New Roman" pitchFamily="18" charset="0"/>
              </a:rPr>
              <a:t>Keywords: </a:t>
            </a:r>
          </a:p>
          <a:p>
            <a:pPr algn="just"/>
            <a:r>
              <a:rPr lang="en-US" altLang="zh-CN" sz="2400" b="1" dirty="0">
                <a:solidFill>
                  <a:srgbClr val="0070C0"/>
                </a:solidFill>
                <a:latin typeface="Times New Roman" pitchFamily="18" charset="0"/>
                <a:cs typeface="Times New Roman" pitchFamily="18" charset="0"/>
              </a:rPr>
              <a:t>Landslide Susceptibility Modeling; Weights-of-Evidence; Random Forest; Radial Basis Function Network; GIS.</a:t>
            </a:r>
          </a:p>
        </p:txBody>
      </p:sp>
    </p:spTree>
    <p:extLst>
      <p:ext uri="{BB962C8B-B14F-4D97-AF65-F5344CB8AC3E}">
        <p14:creationId xmlns:p14="http://schemas.microsoft.com/office/powerpoint/2010/main" val="15558480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a:spLocks/>
          </p:cNvSpPr>
          <p:nvPr/>
        </p:nvSpPr>
        <p:spPr bwMode="auto">
          <a:xfrm flipH="1">
            <a:off x="1715818" y="191"/>
            <a:ext cx="5502328" cy="6479819"/>
          </a:xfrm>
          <a:custGeom>
            <a:avLst/>
            <a:gdLst>
              <a:gd name="connsiteX0" fmla="*/ 0 w 7357707"/>
              <a:gd name="connsiteY0" fmla="*/ 0 h 7232650"/>
              <a:gd name="connsiteX1" fmla="*/ 2636168 w 7357707"/>
              <a:gd name="connsiteY1" fmla="*/ 0 h 7232650"/>
              <a:gd name="connsiteX2" fmla="*/ 7357707 w 7357707"/>
              <a:gd name="connsiteY2" fmla="*/ 7232650 h 7232650"/>
              <a:gd name="connsiteX3" fmla="*/ 4721539 w 7357707"/>
              <a:gd name="connsiteY3" fmla="*/ 7232650 h 7232650"/>
            </a:gdLst>
            <a:ahLst/>
            <a:cxnLst>
              <a:cxn ang="0">
                <a:pos x="connsiteX0" y="connsiteY0"/>
              </a:cxn>
              <a:cxn ang="0">
                <a:pos x="connsiteX1" y="connsiteY1"/>
              </a:cxn>
              <a:cxn ang="0">
                <a:pos x="connsiteX2" y="connsiteY2"/>
              </a:cxn>
              <a:cxn ang="0">
                <a:pos x="connsiteX3" y="connsiteY3"/>
              </a:cxn>
            </a:cxnLst>
            <a:rect l="l" t="t" r="r" b="b"/>
            <a:pathLst>
              <a:path w="7357707" h="7232650">
                <a:moveTo>
                  <a:pt x="0" y="0"/>
                </a:moveTo>
                <a:lnTo>
                  <a:pt x="2636168" y="0"/>
                </a:lnTo>
                <a:lnTo>
                  <a:pt x="7357707" y="7232650"/>
                </a:lnTo>
                <a:lnTo>
                  <a:pt x="4721539" y="7232650"/>
                </a:lnTo>
                <a:close/>
              </a:path>
            </a:pathLst>
          </a:custGeom>
          <a:solidFill>
            <a:schemeClr val="accent2"/>
          </a:solidFill>
          <a:ln>
            <a:noFill/>
          </a:ln>
        </p:spPr>
        <p:txBody>
          <a:bodyPr vert="horz" wrap="square" lIns="115201" tIns="57600" rIns="115201" bIns="57600" numCol="1" anchor="t" anchorCtr="0" compatLnSpc="1">
            <a:prstTxWarp prst="textNoShape">
              <a:avLst/>
            </a:prstTxWarp>
            <a:noAutofit/>
          </a:bodyPr>
          <a:lstStyle/>
          <a:p>
            <a:endParaRPr lang="zh-CN" altLang="en-US"/>
          </a:p>
        </p:txBody>
      </p:sp>
      <p:sp>
        <p:nvSpPr>
          <p:cNvPr id="2050" name="文本框 2"/>
          <p:cNvSpPr txBox="1">
            <a:spLocks noChangeArrowheads="1"/>
          </p:cNvSpPr>
          <p:nvPr>
            <p:custDataLst>
              <p:tags r:id="rId2"/>
            </p:custDataLst>
          </p:nvPr>
        </p:nvSpPr>
        <p:spPr bwMode="auto">
          <a:xfrm>
            <a:off x="540787" y="422632"/>
            <a:ext cx="397356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8800" dirty="0">
                <a:solidFill>
                  <a:schemeClr val="accent2"/>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rPr>
              <a:t>02</a:t>
            </a:r>
            <a:endParaRPr lang="zh-CN" altLang="en-US" sz="18800" dirty="0">
              <a:solidFill>
                <a:schemeClr val="accent2"/>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52" name="文本框 11"/>
          <p:cNvSpPr txBox="1">
            <a:spLocks noChangeArrowheads="1"/>
          </p:cNvSpPr>
          <p:nvPr>
            <p:custDataLst>
              <p:tags r:id="rId3"/>
            </p:custDataLst>
          </p:nvPr>
        </p:nvSpPr>
        <p:spPr bwMode="auto">
          <a:xfrm>
            <a:off x="3889988" y="2363552"/>
            <a:ext cx="3106177" cy="446276"/>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6025159" y="2842881"/>
            <a:ext cx="5208486" cy="738664"/>
          </a:xfrm>
          <a:prstGeom prst="rect">
            <a:avLst/>
          </a:prstGeom>
        </p:spPr>
        <p:txBody>
          <a:bodyPr wrap="square" lIns="0" tIns="0" rIns="0" bIns="0">
            <a:spAutoFit/>
          </a:bodyPr>
          <a:lstStyle/>
          <a:p>
            <a:pPr lvl="0"/>
            <a:r>
              <a:rPr lang="en-US" altLang="zh-CN" sz="4800" dirty="0">
                <a:solidFill>
                  <a:schemeClr val="accent2"/>
                </a:solidFill>
                <a:latin typeface="Arial" panose="020B0604020202020204" pitchFamily="34" charset="0"/>
                <a:ea typeface="微软雅黑" panose="020B0503020204020204" pitchFamily="34" charset="-122"/>
                <a:sym typeface="Arial" panose="020B0604020202020204" pitchFamily="34" charset="0"/>
              </a:rPr>
              <a:t>Study area</a:t>
            </a:r>
            <a:endParaRPr lang="zh-CN" altLang="en-US" sz="4800"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406608088"/>
      </p:ext>
    </p:extLst>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360" y="6223505"/>
            <a:ext cx="115388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graphicFrame>
        <p:nvGraphicFramePr>
          <p:cNvPr id="8" name="对象 7">
            <a:extLst>
              <a:ext uri="{FF2B5EF4-FFF2-40B4-BE49-F238E27FC236}">
                <a16:creationId xmlns:a16="http://schemas.microsoft.com/office/drawing/2014/main" id="{8B19C7D2-D6F4-3F98-6228-E28F9BB806AC}"/>
              </a:ext>
            </a:extLst>
          </p:cNvPr>
          <p:cNvGraphicFramePr>
            <a:graphicFrameLocks noChangeAspect="1"/>
          </p:cNvGraphicFramePr>
          <p:nvPr>
            <p:extLst>
              <p:ext uri="{D42A27DB-BD31-4B8C-83A1-F6EECF244321}">
                <p14:modId xmlns:p14="http://schemas.microsoft.com/office/powerpoint/2010/main" val="3045095095"/>
              </p:ext>
            </p:extLst>
          </p:nvPr>
        </p:nvGraphicFramePr>
        <p:xfrm>
          <a:off x="370273" y="733224"/>
          <a:ext cx="10800000" cy="5468761"/>
        </p:xfrm>
        <a:graphic>
          <a:graphicData uri="http://schemas.openxmlformats.org/presentationml/2006/ole">
            <mc:AlternateContent xmlns:mc="http://schemas.openxmlformats.org/markup-compatibility/2006">
              <mc:Choice xmlns:v="urn:schemas-microsoft-com:vml" Requires="v">
                <p:oleObj r:id="rId3" imgW="3832825" imgH="1927593" progId="Visio.Drawing.15">
                  <p:embed/>
                </p:oleObj>
              </mc:Choice>
              <mc:Fallback>
                <p:oleObj r:id="rId3" imgW="3832825" imgH="1927593"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273" y="733224"/>
                        <a:ext cx="10800000" cy="5468761"/>
                      </a:xfrm>
                      <a:prstGeom prst="rect">
                        <a:avLst/>
                      </a:prstGeom>
                      <a:noFill/>
                    </p:spPr>
                  </p:pic>
                </p:oleObj>
              </mc:Fallback>
            </mc:AlternateContent>
          </a:graphicData>
        </a:graphic>
      </p:graphicFrame>
      <p:sp>
        <p:nvSpPr>
          <p:cNvPr id="6" name="文本框 12"/>
          <p:cNvSpPr txBox="1">
            <a:spLocks noChangeArrowheads="1"/>
          </p:cNvSpPr>
          <p:nvPr/>
        </p:nvSpPr>
        <p:spPr bwMode="auto">
          <a:xfrm>
            <a:off x="1031792" y="406288"/>
            <a:ext cx="8041615"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Study area</a:t>
            </a:r>
          </a:p>
        </p:txBody>
      </p:sp>
    </p:spTree>
    <p:extLst>
      <p:ext uri="{BB962C8B-B14F-4D97-AF65-F5344CB8AC3E}">
        <p14:creationId xmlns:p14="http://schemas.microsoft.com/office/powerpoint/2010/main" val="768989765"/>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a:spLocks/>
          </p:cNvSpPr>
          <p:nvPr/>
        </p:nvSpPr>
        <p:spPr bwMode="auto">
          <a:xfrm flipH="1">
            <a:off x="1715818" y="191"/>
            <a:ext cx="5502328" cy="6479819"/>
          </a:xfrm>
          <a:custGeom>
            <a:avLst/>
            <a:gdLst>
              <a:gd name="connsiteX0" fmla="*/ 0 w 7357707"/>
              <a:gd name="connsiteY0" fmla="*/ 0 h 7232650"/>
              <a:gd name="connsiteX1" fmla="*/ 2636168 w 7357707"/>
              <a:gd name="connsiteY1" fmla="*/ 0 h 7232650"/>
              <a:gd name="connsiteX2" fmla="*/ 7357707 w 7357707"/>
              <a:gd name="connsiteY2" fmla="*/ 7232650 h 7232650"/>
              <a:gd name="connsiteX3" fmla="*/ 4721539 w 7357707"/>
              <a:gd name="connsiteY3" fmla="*/ 7232650 h 7232650"/>
            </a:gdLst>
            <a:ahLst/>
            <a:cxnLst>
              <a:cxn ang="0">
                <a:pos x="connsiteX0" y="connsiteY0"/>
              </a:cxn>
              <a:cxn ang="0">
                <a:pos x="connsiteX1" y="connsiteY1"/>
              </a:cxn>
              <a:cxn ang="0">
                <a:pos x="connsiteX2" y="connsiteY2"/>
              </a:cxn>
              <a:cxn ang="0">
                <a:pos x="connsiteX3" y="connsiteY3"/>
              </a:cxn>
            </a:cxnLst>
            <a:rect l="l" t="t" r="r" b="b"/>
            <a:pathLst>
              <a:path w="7357707" h="7232650">
                <a:moveTo>
                  <a:pt x="0" y="0"/>
                </a:moveTo>
                <a:lnTo>
                  <a:pt x="2636168" y="0"/>
                </a:lnTo>
                <a:lnTo>
                  <a:pt x="7357707" y="7232650"/>
                </a:lnTo>
                <a:lnTo>
                  <a:pt x="4721539" y="7232650"/>
                </a:lnTo>
                <a:close/>
              </a:path>
            </a:pathLst>
          </a:custGeom>
          <a:solidFill>
            <a:schemeClr val="accent3"/>
          </a:solidFill>
          <a:ln>
            <a:noFill/>
          </a:ln>
        </p:spPr>
        <p:txBody>
          <a:bodyPr vert="horz" wrap="square" lIns="115201" tIns="57600" rIns="115201" bIns="57600" numCol="1" anchor="t" anchorCtr="0" compatLnSpc="1">
            <a:prstTxWarp prst="textNoShape">
              <a:avLst/>
            </a:prstTxWarp>
            <a:noAutofit/>
          </a:bodyPr>
          <a:lstStyle/>
          <a:p>
            <a:endParaRPr lang="zh-CN" altLang="en-US"/>
          </a:p>
        </p:txBody>
      </p:sp>
      <p:sp>
        <p:nvSpPr>
          <p:cNvPr id="2050" name="文本框 2"/>
          <p:cNvSpPr txBox="1">
            <a:spLocks noChangeArrowheads="1"/>
          </p:cNvSpPr>
          <p:nvPr>
            <p:custDataLst>
              <p:tags r:id="rId2"/>
            </p:custDataLst>
          </p:nvPr>
        </p:nvSpPr>
        <p:spPr bwMode="auto">
          <a:xfrm>
            <a:off x="540787" y="422632"/>
            <a:ext cx="397356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8800" dirty="0">
                <a:solidFill>
                  <a:schemeClr val="accent1"/>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rPr>
              <a:t>03</a:t>
            </a:r>
            <a:endParaRPr lang="zh-CN" altLang="en-US" sz="18800" dirty="0">
              <a:solidFill>
                <a:schemeClr val="accent1"/>
              </a:solidFill>
              <a:latin typeface="Impact" panose="020B080603090205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52" name="文本框 11"/>
          <p:cNvSpPr txBox="1">
            <a:spLocks noChangeArrowheads="1"/>
          </p:cNvSpPr>
          <p:nvPr>
            <p:custDataLst>
              <p:tags r:id="rId3"/>
            </p:custDataLst>
          </p:nvPr>
        </p:nvSpPr>
        <p:spPr bwMode="auto">
          <a:xfrm>
            <a:off x="3889988" y="2363552"/>
            <a:ext cx="3106177" cy="446276"/>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9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6025159" y="2375993"/>
            <a:ext cx="4416399" cy="1477328"/>
          </a:xfrm>
          <a:prstGeom prst="rect">
            <a:avLst/>
          </a:prstGeom>
        </p:spPr>
        <p:txBody>
          <a:bodyPr wrap="square" lIns="0" tIns="0" rIns="0" bIns="0">
            <a:spAutoFit/>
          </a:bodyPr>
          <a:lstStyle/>
          <a:p>
            <a:pPr lvl="0"/>
            <a:r>
              <a:rPr lang="en-US" altLang="zh-CN" sz="48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Materials and methods</a:t>
            </a:r>
            <a:endParaRPr lang="zh-CN" altLang="en-US" sz="48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3144609813"/>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bwMode="auto">
          <a:xfrm flipH="1">
            <a:off x="317" y="321179"/>
            <a:ext cx="935726" cy="638983"/>
            <a:chOff x="3533690" y="533400"/>
            <a:chExt cx="998978" cy="675969"/>
          </a:xfrm>
          <a:solidFill>
            <a:schemeClr val="accent1"/>
          </a:solidFill>
        </p:grpSpPr>
        <p:sp>
          <p:nvSpPr>
            <p:cNvPr id="4" name="矩形 3"/>
            <p:cNvSpPr/>
            <p:nvPr/>
          </p:nvSpPr>
          <p:spPr>
            <a:xfrm>
              <a:off x="3806725" y="533400"/>
              <a:ext cx="725943" cy="675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cs typeface="+mn-ea"/>
                <a:sym typeface="+mn-lt"/>
              </a:endParaRPr>
            </a:p>
          </p:txBody>
        </p:sp>
        <p:sp>
          <p:nvSpPr>
            <p:cNvPr id="5" name="椭圆 4"/>
            <p:cNvSpPr/>
            <p:nvPr/>
          </p:nvSpPr>
          <p:spPr>
            <a:xfrm>
              <a:off x="3533690" y="533400"/>
              <a:ext cx="623734" cy="675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cs typeface="+mn-ea"/>
                <a:sym typeface="+mn-lt"/>
              </a:endParaRPr>
            </a:p>
          </p:txBody>
        </p:sp>
      </p:grpSp>
      <p:sp>
        <p:nvSpPr>
          <p:cNvPr id="7" name="文本框 12"/>
          <p:cNvSpPr txBox="1">
            <a:spLocks noChangeArrowheads="1"/>
          </p:cNvSpPr>
          <p:nvPr/>
        </p:nvSpPr>
        <p:spPr bwMode="auto">
          <a:xfrm>
            <a:off x="1031790" y="406288"/>
            <a:ext cx="7897600" cy="4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30" tIns="40965" rIns="81930" bIns="40965">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2500" b="1" dirty="0">
                <a:solidFill>
                  <a:schemeClr val="tx1">
                    <a:lumMod val="65000"/>
                    <a:lumOff val="35000"/>
                  </a:schemeClr>
                </a:solidFill>
                <a:latin typeface="+mn-lt"/>
                <a:ea typeface="微软雅黑" panose="020B0503020204020204" pitchFamily="34" charset="-122"/>
                <a:cs typeface="+mn-ea"/>
                <a:sym typeface="+mn-lt"/>
              </a:rPr>
              <a:t>3.1 Preparation of training and validation datasets</a:t>
            </a:r>
            <a:endParaRPr lang="zh-CN" altLang="en-US" sz="2500" b="1" dirty="0">
              <a:solidFill>
                <a:schemeClr val="tx1">
                  <a:lumMod val="65000"/>
                  <a:lumOff val="35000"/>
                </a:schemeClr>
              </a:solidFill>
              <a:latin typeface="+mn-lt"/>
              <a:ea typeface="微软雅黑" panose="020B0503020204020204" pitchFamily="34" charset="-122"/>
              <a:cs typeface="+mn-ea"/>
              <a:sym typeface="+mn-lt"/>
            </a:endParaRPr>
          </a:p>
        </p:txBody>
      </p:sp>
      <p:grpSp>
        <p:nvGrpSpPr>
          <p:cNvPr id="62" name="组合 61"/>
          <p:cNvGrpSpPr/>
          <p:nvPr/>
        </p:nvGrpSpPr>
        <p:grpSpPr>
          <a:xfrm>
            <a:off x="3312765" y="1111357"/>
            <a:ext cx="5544616" cy="1192627"/>
            <a:chOff x="3576011" y="4320207"/>
            <a:chExt cx="4371741" cy="1611313"/>
          </a:xfrm>
        </p:grpSpPr>
        <p:grpSp>
          <p:nvGrpSpPr>
            <p:cNvPr id="77" name="组合 76"/>
            <p:cNvGrpSpPr/>
            <p:nvPr/>
          </p:nvGrpSpPr>
          <p:grpSpPr>
            <a:xfrm>
              <a:off x="3576011" y="4320207"/>
              <a:ext cx="1930380" cy="1611313"/>
              <a:chOff x="2664694" y="1565561"/>
              <a:chExt cx="1930380" cy="1611313"/>
            </a:xfrm>
          </p:grpSpPr>
          <p:sp>
            <p:nvSpPr>
              <p:cNvPr id="81" name="泪滴形 39"/>
              <p:cNvSpPr/>
              <p:nvPr/>
            </p:nvSpPr>
            <p:spPr bwMode="auto">
              <a:xfrm rot="12000000" flipH="1">
                <a:off x="2664694" y="1565561"/>
                <a:ext cx="1611312" cy="1611313"/>
              </a:xfrm>
              <a:custGeom>
                <a:avLst/>
                <a:gdLst>
                  <a:gd name="T0" fmla="*/ 0 w 1610794"/>
                  <a:gd name="T1" fmla="*/ 805657 h 1610794"/>
                  <a:gd name="T2" fmla="*/ 805656 w 1610794"/>
                  <a:gd name="T3" fmla="*/ 0 h 1610794"/>
                  <a:gd name="T4" fmla="*/ 1611312 w 1610794"/>
                  <a:gd name="T5" fmla="*/ 0 h 1610794"/>
                  <a:gd name="T6" fmla="*/ 1611312 w 1610794"/>
                  <a:gd name="T7" fmla="*/ 805657 h 1610794"/>
                  <a:gd name="T8" fmla="*/ 805656 w 1610794"/>
                  <a:gd name="T9" fmla="*/ 1611313 h 1610794"/>
                  <a:gd name="T10" fmla="*/ 0 w 1610794"/>
                  <a:gd name="T11" fmla="*/ 805657 h 16107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0794" h="1610794">
                    <a:moveTo>
                      <a:pt x="0" y="805397"/>
                    </a:moveTo>
                    <a:cubicBezTo>
                      <a:pt x="0" y="360589"/>
                      <a:pt x="360589" y="0"/>
                      <a:pt x="805397" y="0"/>
                    </a:cubicBezTo>
                    <a:lnTo>
                      <a:pt x="1610794" y="0"/>
                    </a:lnTo>
                    <a:lnTo>
                      <a:pt x="1610794" y="805397"/>
                    </a:lnTo>
                    <a:cubicBezTo>
                      <a:pt x="1610794" y="1250205"/>
                      <a:pt x="1250205" y="1610794"/>
                      <a:pt x="805397" y="1610794"/>
                    </a:cubicBezTo>
                    <a:cubicBezTo>
                      <a:pt x="360589" y="1610794"/>
                      <a:pt x="0" y="1250205"/>
                      <a:pt x="0" y="80539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1151890" rtl="0" eaLnBrk="1" latinLnBrk="0" hangingPunct="1">
                  <a:defRPr sz="2300" kern="1200">
                    <a:solidFill>
                      <a:schemeClr val="tx1"/>
                    </a:solidFill>
                    <a:latin typeface="+mn-lt"/>
                    <a:ea typeface="+mn-ea"/>
                    <a:cs typeface="+mn-cs"/>
                  </a:defRPr>
                </a:lvl1pPr>
                <a:lvl2pPr marL="575945" algn="l" defTabSz="1151890" rtl="0" eaLnBrk="1" latinLnBrk="0" hangingPunct="1">
                  <a:defRPr sz="2300" kern="1200">
                    <a:solidFill>
                      <a:schemeClr val="tx1"/>
                    </a:solidFill>
                    <a:latin typeface="+mn-lt"/>
                    <a:ea typeface="+mn-ea"/>
                    <a:cs typeface="+mn-cs"/>
                  </a:defRPr>
                </a:lvl2pPr>
                <a:lvl3pPr marL="1151890" algn="l" defTabSz="1151890" rtl="0" eaLnBrk="1" latinLnBrk="0" hangingPunct="1">
                  <a:defRPr sz="2300" kern="1200">
                    <a:solidFill>
                      <a:schemeClr val="tx1"/>
                    </a:solidFill>
                    <a:latin typeface="+mn-lt"/>
                    <a:ea typeface="+mn-ea"/>
                    <a:cs typeface="+mn-cs"/>
                  </a:defRPr>
                </a:lvl3pPr>
                <a:lvl4pPr marL="1728470" algn="l" defTabSz="1151890" rtl="0" eaLnBrk="1" latinLnBrk="0" hangingPunct="1">
                  <a:defRPr sz="2300" kern="1200">
                    <a:solidFill>
                      <a:schemeClr val="tx1"/>
                    </a:solidFill>
                    <a:latin typeface="+mn-lt"/>
                    <a:ea typeface="+mn-ea"/>
                    <a:cs typeface="+mn-cs"/>
                  </a:defRPr>
                </a:lvl4pPr>
                <a:lvl5pPr marL="2304415" algn="l" defTabSz="1151890" rtl="0" eaLnBrk="1" latinLnBrk="0" hangingPunct="1">
                  <a:defRPr sz="2300" kern="1200">
                    <a:solidFill>
                      <a:schemeClr val="tx1"/>
                    </a:solidFill>
                    <a:latin typeface="+mn-lt"/>
                    <a:ea typeface="+mn-ea"/>
                    <a:cs typeface="+mn-cs"/>
                  </a:defRPr>
                </a:lvl5pPr>
                <a:lvl6pPr marL="2880360" algn="l" defTabSz="1151890" rtl="0" eaLnBrk="1" latinLnBrk="0" hangingPunct="1">
                  <a:defRPr sz="2300" kern="1200">
                    <a:solidFill>
                      <a:schemeClr val="tx1"/>
                    </a:solidFill>
                    <a:latin typeface="+mn-lt"/>
                    <a:ea typeface="+mn-ea"/>
                    <a:cs typeface="+mn-cs"/>
                  </a:defRPr>
                </a:lvl6pPr>
                <a:lvl7pPr marL="3456305" algn="l" defTabSz="1151890" rtl="0" eaLnBrk="1" latinLnBrk="0" hangingPunct="1">
                  <a:defRPr sz="2300" kern="1200">
                    <a:solidFill>
                      <a:schemeClr val="tx1"/>
                    </a:solidFill>
                    <a:latin typeface="+mn-lt"/>
                    <a:ea typeface="+mn-ea"/>
                    <a:cs typeface="+mn-cs"/>
                  </a:defRPr>
                </a:lvl7pPr>
                <a:lvl8pPr marL="4032250" algn="l" defTabSz="1151890" rtl="0" eaLnBrk="1" latinLnBrk="0" hangingPunct="1">
                  <a:defRPr sz="2300" kern="1200">
                    <a:solidFill>
                      <a:schemeClr val="tx1"/>
                    </a:solidFill>
                    <a:latin typeface="+mn-lt"/>
                    <a:ea typeface="+mn-ea"/>
                    <a:cs typeface="+mn-cs"/>
                  </a:defRPr>
                </a:lvl8pPr>
                <a:lvl9pPr marL="4608830" algn="l" defTabSz="1151890" rtl="0" eaLnBrk="1" latinLnBrk="0" hangingPunct="1">
                  <a:defRPr sz="2300" kern="1200">
                    <a:solidFill>
                      <a:schemeClr val="tx1"/>
                    </a:solidFill>
                    <a:latin typeface="+mn-lt"/>
                    <a:ea typeface="+mn-ea"/>
                    <a:cs typeface="+mn-cs"/>
                  </a:defRPr>
                </a:lvl9pPr>
              </a:lstStyle>
              <a:p>
                <a:endParaRPr lang="zh-CN" altLang="en-US"/>
              </a:p>
            </p:txBody>
          </p:sp>
          <p:sp>
            <p:nvSpPr>
              <p:cNvPr id="82" name="矩形 81"/>
              <p:cNvSpPr>
                <a:spLocks noChangeArrowheads="1"/>
              </p:cNvSpPr>
              <p:nvPr/>
            </p:nvSpPr>
            <p:spPr bwMode="auto">
              <a:xfrm flipH="1">
                <a:off x="2862846" y="2078829"/>
                <a:ext cx="1732228" cy="70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1151890" rtl="0" eaLnBrk="1" latinLnBrk="0" hangingPunct="1">
                  <a:defRPr sz="2300" kern="1200">
                    <a:solidFill>
                      <a:schemeClr val="tx1"/>
                    </a:solidFill>
                    <a:latin typeface="+mn-lt"/>
                    <a:ea typeface="+mn-ea"/>
                    <a:cs typeface="+mn-cs"/>
                  </a:defRPr>
                </a:lvl1pPr>
                <a:lvl2pPr marL="575945" algn="l" defTabSz="1151890" rtl="0" eaLnBrk="1" latinLnBrk="0" hangingPunct="1">
                  <a:defRPr sz="2300" kern="1200">
                    <a:solidFill>
                      <a:schemeClr val="tx1"/>
                    </a:solidFill>
                    <a:latin typeface="+mn-lt"/>
                    <a:ea typeface="+mn-ea"/>
                    <a:cs typeface="+mn-cs"/>
                  </a:defRPr>
                </a:lvl2pPr>
                <a:lvl3pPr marL="1151890" algn="l" defTabSz="1151890" rtl="0" eaLnBrk="1" latinLnBrk="0" hangingPunct="1">
                  <a:defRPr sz="2300" kern="1200">
                    <a:solidFill>
                      <a:schemeClr val="tx1"/>
                    </a:solidFill>
                    <a:latin typeface="+mn-lt"/>
                    <a:ea typeface="+mn-ea"/>
                    <a:cs typeface="+mn-cs"/>
                  </a:defRPr>
                </a:lvl3pPr>
                <a:lvl4pPr marL="1728470" algn="l" defTabSz="1151890" rtl="0" eaLnBrk="1" latinLnBrk="0" hangingPunct="1">
                  <a:defRPr sz="2300" kern="1200">
                    <a:solidFill>
                      <a:schemeClr val="tx1"/>
                    </a:solidFill>
                    <a:latin typeface="+mn-lt"/>
                    <a:ea typeface="+mn-ea"/>
                    <a:cs typeface="+mn-cs"/>
                  </a:defRPr>
                </a:lvl4pPr>
                <a:lvl5pPr marL="2304415" algn="l" defTabSz="1151890" rtl="0" eaLnBrk="1" latinLnBrk="0" hangingPunct="1">
                  <a:defRPr sz="2300" kern="1200">
                    <a:solidFill>
                      <a:schemeClr val="tx1"/>
                    </a:solidFill>
                    <a:latin typeface="+mn-lt"/>
                    <a:ea typeface="+mn-ea"/>
                    <a:cs typeface="+mn-cs"/>
                  </a:defRPr>
                </a:lvl5pPr>
                <a:lvl6pPr marL="2880360" algn="l" defTabSz="1151890" rtl="0" eaLnBrk="1" latinLnBrk="0" hangingPunct="1">
                  <a:defRPr sz="2300" kern="1200">
                    <a:solidFill>
                      <a:schemeClr val="tx1"/>
                    </a:solidFill>
                    <a:latin typeface="+mn-lt"/>
                    <a:ea typeface="+mn-ea"/>
                    <a:cs typeface="+mn-cs"/>
                  </a:defRPr>
                </a:lvl6pPr>
                <a:lvl7pPr marL="3456305" algn="l" defTabSz="1151890" rtl="0" eaLnBrk="1" latinLnBrk="0" hangingPunct="1">
                  <a:defRPr sz="2300" kern="1200">
                    <a:solidFill>
                      <a:schemeClr val="tx1"/>
                    </a:solidFill>
                    <a:latin typeface="+mn-lt"/>
                    <a:ea typeface="+mn-ea"/>
                    <a:cs typeface="+mn-cs"/>
                  </a:defRPr>
                </a:lvl7pPr>
                <a:lvl8pPr marL="4032250" algn="l" defTabSz="1151890" rtl="0" eaLnBrk="1" latinLnBrk="0" hangingPunct="1">
                  <a:defRPr sz="2300" kern="1200">
                    <a:solidFill>
                      <a:schemeClr val="tx1"/>
                    </a:solidFill>
                    <a:latin typeface="+mn-lt"/>
                    <a:ea typeface="+mn-ea"/>
                    <a:cs typeface="+mn-cs"/>
                  </a:defRPr>
                </a:lvl8pPr>
                <a:lvl9pPr marL="4608830" algn="l" defTabSz="1151890" rtl="0" eaLnBrk="1" latinLnBrk="0" hangingPunct="1">
                  <a:defRPr sz="2300" kern="1200">
                    <a:solidFill>
                      <a:schemeClr val="tx1"/>
                    </a:solidFill>
                    <a:latin typeface="+mn-lt"/>
                    <a:ea typeface="+mn-ea"/>
                    <a:cs typeface="+mn-cs"/>
                  </a:defRPr>
                </a:lvl9pPr>
              </a:lstStyle>
              <a:p>
                <a:pPr>
                  <a:buFont typeface="Arial" panose="020B0604020202020204" pitchFamily="34" charset="0"/>
                  <a:buNone/>
                </a:pPr>
                <a:r>
                  <a:rPr lang="en-US" altLang="zh-CN" sz="2800" b="1" dirty="0">
                    <a:solidFill>
                      <a:schemeClr val="bg1"/>
                    </a:solidFill>
                    <a:latin typeface="Times New Roman" panose="02020603050405020304" pitchFamily="18" charset="0"/>
                    <a:ea typeface="华文中宋" panose="02010600040101010101" pitchFamily="2" charset="-122"/>
                  </a:rPr>
                  <a:t>Training </a:t>
                </a:r>
                <a:endParaRPr lang="zh-CN" altLang="en-US" sz="2800" b="1" dirty="0">
                  <a:solidFill>
                    <a:schemeClr val="bg1"/>
                  </a:solidFill>
                  <a:latin typeface="Times New Roman" panose="02020603050405020304" pitchFamily="18" charset="0"/>
                  <a:ea typeface="华文中宋" panose="02010600040101010101" pitchFamily="2" charset="-122"/>
                </a:endParaRPr>
              </a:p>
            </p:txBody>
          </p:sp>
        </p:grpSp>
        <p:grpSp>
          <p:nvGrpSpPr>
            <p:cNvPr id="78" name="组合 77"/>
            <p:cNvGrpSpPr/>
            <p:nvPr/>
          </p:nvGrpSpPr>
          <p:grpSpPr>
            <a:xfrm>
              <a:off x="5567548" y="4320207"/>
              <a:ext cx="2380204" cy="1611313"/>
              <a:chOff x="4609009" y="1670804"/>
              <a:chExt cx="2380204" cy="1611313"/>
            </a:xfrm>
          </p:grpSpPr>
          <p:sp>
            <p:nvSpPr>
              <p:cNvPr id="79" name="泪滴形 14"/>
              <p:cNvSpPr/>
              <p:nvPr/>
            </p:nvSpPr>
            <p:spPr bwMode="auto">
              <a:xfrm rot="15000000" flipH="1">
                <a:off x="4609008" y="1670805"/>
                <a:ext cx="1611313" cy="1611312"/>
              </a:xfrm>
              <a:custGeom>
                <a:avLst/>
                <a:gdLst>
                  <a:gd name="T0" fmla="*/ 0 w 1610794"/>
                  <a:gd name="T1" fmla="*/ 805656 h 1610794"/>
                  <a:gd name="T2" fmla="*/ 805657 w 1610794"/>
                  <a:gd name="T3" fmla="*/ 0 h 1610794"/>
                  <a:gd name="T4" fmla="*/ 1611313 w 1610794"/>
                  <a:gd name="T5" fmla="*/ 0 h 1610794"/>
                  <a:gd name="T6" fmla="*/ 1611313 w 1610794"/>
                  <a:gd name="T7" fmla="*/ 805656 h 1610794"/>
                  <a:gd name="T8" fmla="*/ 805657 w 1610794"/>
                  <a:gd name="T9" fmla="*/ 1611312 h 1610794"/>
                  <a:gd name="T10" fmla="*/ 0 w 1610794"/>
                  <a:gd name="T11" fmla="*/ 805656 h 16107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0794" h="1610794">
                    <a:moveTo>
                      <a:pt x="0" y="805397"/>
                    </a:moveTo>
                    <a:cubicBezTo>
                      <a:pt x="0" y="360589"/>
                      <a:pt x="360589" y="0"/>
                      <a:pt x="805397" y="0"/>
                    </a:cubicBezTo>
                    <a:lnTo>
                      <a:pt x="1610794" y="0"/>
                    </a:lnTo>
                    <a:lnTo>
                      <a:pt x="1610794" y="805397"/>
                    </a:lnTo>
                    <a:cubicBezTo>
                      <a:pt x="1610794" y="1250205"/>
                      <a:pt x="1250205" y="1610794"/>
                      <a:pt x="805397" y="1610794"/>
                    </a:cubicBezTo>
                    <a:cubicBezTo>
                      <a:pt x="360589" y="1610794"/>
                      <a:pt x="0" y="1250205"/>
                      <a:pt x="0" y="80539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1151890" rtl="0" eaLnBrk="1" latinLnBrk="0" hangingPunct="1">
                  <a:defRPr sz="2300" kern="1200">
                    <a:solidFill>
                      <a:schemeClr val="tx1"/>
                    </a:solidFill>
                    <a:latin typeface="+mn-lt"/>
                    <a:ea typeface="+mn-ea"/>
                    <a:cs typeface="+mn-cs"/>
                  </a:defRPr>
                </a:lvl1pPr>
                <a:lvl2pPr marL="575945" algn="l" defTabSz="1151890" rtl="0" eaLnBrk="1" latinLnBrk="0" hangingPunct="1">
                  <a:defRPr sz="2300" kern="1200">
                    <a:solidFill>
                      <a:schemeClr val="tx1"/>
                    </a:solidFill>
                    <a:latin typeface="+mn-lt"/>
                    <a:ea typeface="+mn-ea"/>
                    <a:cs typeface="+mn-cs"/>
                  </a:defRPr>
                </a:lvl2pPr>
                <a:lvl3pPr marL="1151890" algn="l" defTabSz="1151890" rtl="0" eaLnBrk="1" latinLnBrk="0" hangingPunct="1">
                  <a:defRPr sz="2300" kern="1200">
                    <a:solidFill>
                      <a:schemeClr val="tx1"/>
                    </a:solidFill>
                    <a:latin typeface="+mn-lt"/>
                    <a:ea typeface="+mn-ea"/>
                    <a:cs typeface="+mn-cs"/>
                  </a:defRPr>
                </a:lvl3pPr>
                <a:lvl4pPr marL="1728470" algn="l" defTabSz="1151890" rtl="0" eaLnBrk="1" latinLnBrk="0" hangingPunct="1">
                  <a:defRPr sz="2300" kern="1200">
                    <a:solidFill>
                      <a:schemeClr val="tx1"/>
                    </a:solidFill>
                    <a:latin typeface="+mn-lt"/>
                    <a:ea typeface="+mn-ea"/>
                    <a:cs typeface="+mn-cs"/>
                  </a:defRPr>
                </a:lvl4pPr>
                <a:lvl5pPr marL="2304415" algn="l" defTabSz="1151890" rtl="0" eaLnBrk="1" latinLnBrk="0" hangingPunct="1">
                  <a:defRPr sz="2300" kern="1200">
                    <a:solidFill>
                      <a:schemeClr val="tx1"/>
                    </a:solidFill>
                    <a:latin typeface="+mn-lt"/>
                    <a:ea typeface="+mn-ea"/>
                    <a:cs typeface="+mn-cs"/>
                  </a:defRPr>
                </a:lvl5pPr>
                <a:lvl6pPr marL="2880360" algn="l" defTabSz="1151890" rtl="0" eaLnBrk="1" latinLnBrk="0" hangingPunct="1">
                  <a:defRPr sz="2300" kern="1200">
                    <a:solidFill>
                      <a:schemeClr val="tx1"/>
                    </a:solidFill>
                    <a:latin typeface="+mn-lt"/>
                    <a:ea typeface="+mn-ea"/>
                    <a:cs typeface="+mn-cs"/>
                  </a:defRPr>
                </a:lvl6pPr>
                <a:lvl7pPr marL="3456305" algn="l" defTabSz="1151890" rtl="0" eaLnBrk="1" latinLnBrk="0" hangingPunct="1">
                  <a:defRPr sz="2300" kern="1200">
                    <a:solidFill>
                      <a:schemeClr val="tx1"/>
                    </a:solidFill>
                    <a:latin typeface="+mn-lt"/>
                    <a:ea typeface="+mn-ea"/>
                    <a:cs typeface="+mn-cs"/>
                  </a:defRPr>
                </a:lvl7pPr>
                <a:lvl8pPr marL="4032250" algn="l" defTabSz="1151890" rtl="0" eaLnBrk="1" latinLnBrk="0" hangingPunct="1">
                  <a:defRPr sz="2300" kern="1200">
                    <a:solidFill>
                      <a:schemeClr val="tx1"/>
                    </a:solidFill>
                    <a:latin typeface="+mn-lt"/>
                    <a:ea typeface="+mn-ea"/>
                    <a:cs typeface="+mn-cs"/>
                  </a:defRPr>
                </a:lvl8pPr>
                <a:lvl9pPr marL="4608830" algn="l" defTabSz="1151890" rtl="0" eaLnBrk="1" latinLnBrk="0" hangingPunct="1">
                  <a:defRPr sz="2300" kern="1200">
                    <a:solidFill>
                      <a:schemeClr val="tx1"/>
                    </a:solidFill>
                    <a:latin typeface="+mn-lt"/>
                    <a:ea typeface="+mn-ea"/>
                    <a:cs typeface="+mn-cs"/>
                  </a:defRPr>
                </a:lvl9pPr>
              </a:lstStyle>
              <a:p>
                <a:endParaRPr lang="zh-CN" altLang="en-US"/>
              </a:p>
            </p:txBody>
          </p:sp>
          <p:sp>
            <p:nvSpPr>
              <p:cNvPr id="80" name="矩形 79"/>
              <p:cNvSpPr>
                <a:spLocks noChangeArrowheads="1"/>
              </p:cNvSpPr>
              <p:nvPr/>
            </p:nvSpPr>
            <p:spPr bwMode="auto">
              <a:xfrm flipH="1">
                <a:off x="4732016" y="2184074"/>
                <a:ext cx="2257197" cy="70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1151890" rtl="0" eaLnBrk="1" latinLnBrk="0" hangingPunct="1">
                  <a:defRPr sz="2300" kern="1200">
                    <a:solidFill>
                      <a:schemeClr val="tx1"/>
                    </a:solidFill>
                    <a:latin typeface="+mn-lt"/>
                    <a:ea typeface="+mn-ea"/>
                    <a:cs typeface="+mn-cs"/>
                  </a:defRPr>
                </a:lvl1pPr>
                <a:lvl2pPr marL="575945" algn="l" defTabSz="1151890" rtl="0" eaLnBrk="1" latinLnBrk="0" hangingPunct="1">
                  <a:defRPr sz="2300" kern="1200">
                    <a:solidFill>
                      <a:schemeClr val="tx1"/>
                    </a:solidFill>
                    <a:latin typeface="+mn-lt"/>
                    <a:ea typeface="+mn-ea"/>
                    <a:cs typeface="+mn-cs"/>
                  </a:defRPr>
                </a:lvl2pPr>
                <a:lvl3pPr marL="1151890" algn="l" defTabSz="1151890" rtl="0" eaLnBrk="1" latinLnBrk="0" hangingPunct="1">
                  <a:defRPr sz="2300" kern="1200">
                    <a:solidFill>
                      <a:schemeClr val="tx1"/>
                    </a:solidFill>
                    <a:latin typeface="+mn-lt"/>
                    <a:ea typeface="+mn-ea"/>
                    <a:cs typeface="+mn-cs"/>
                  </a:defRPr>
                </a:lvl3pPr>
                <a:lvl4pPr marL="1728470" algn="l" defTabSz="1151890" rtl="0" eaLnBrk="1" latinLnBrk="0" hangingPunct="1">
                  <a:defRPr sz="2300" kern="1200">
                    <a:solidFill>
                      <a:schemeClr val="tx1"/>
                    </a:solidFill>
                    <a:latin typeface="+mn-lt"/>
                    <a:ea typeface="+mn-ea"/>
                    <a:cs typeface="+mn-cs"/>
                  </a:defRPr>
                </a:lvl4pPr>
                <a:lvl5pPr marL="2304415" algn="l" defTabSz="1151890" rtl="0" eaLnBrk="1" latinLnBrk="0" hangingPunct="1">
                  <a:defRPr sz="2300" kern="1200">
                    <a:solidFill>
                      <a:schemeClr val="tx1"/>
                    </a:solidFill>
                    <a:latin typeface="+mn-lt"/>
                    <a:ea typeface="+mn-ea"/>
                    <a:cs typeface="+mn-cs"/>
                  </a:defRPr>
                </a:lvl5pPr>
                <a:lvl6pPr marL="2880360" algn="l" defTabSz="1151890" rtl="0" eaLnBrk="1" latinLnBrk="0" hangingPunct="1">
                  <a:defRPr sz="2300" kern="1200">
                    <a:solidFill>
                      <a:schemeClr val="tx1"/>
                    </a:solidFill>
                    <a:latin typeface="+mn-lt"/>
                    <a:ea typeface="+mn-ea"/>
                    <a:cs typeface="+mn-cs"/>
                  </a:defRPr>
                </a:lvl6pPr>
                <a:lvl7pPr marL="3456305" algn="l" defTabSz="1151890" rtl="0" eaLnBrk="1" latinLnBrk="0" hangingPunct="1">
                  <a:defRPr sz="2300" kern="1200">
                    <a:solidFill>
                      <a:schemeClr val="tx1"/>
                    </a:solidFill>
                    <a:latin typeface="+mn-lt"/>
                    <a:ea typeface="+mn-ea"/>
                    <a:cs typeface="+mn-cs"/>
                  </a:defRPr>
                </a:lvl7pPr>
                <a:lvl8pPr marL="4032250" algn="l" defTabSz="1151890" rtl="0" eaLnBrk="1" latinLnBrk="0" hangingPunct="1">
                  <a:defRPr sz="2300" kern="1200">
                    <a:solidFill>
                      <a:schemeClr val="tx1"/>
                    </a:solidFill>
                    <a:latin typeface="+mn-lt"/>
                    <a:ea typeface="+mn-ea"/>
                    <a:cs typeface="+mn-cs"/>
                  </a:defRPr>
                </a:lvl8pPr>
                <a:lvl9pPr marL="4608830" algn="l" defTabSz="1151890" rtl="0" eaLnBrk="1" latinLnBrk="0" hangingPunct="1">
                  <a:defRPr sz="2300" kern="1200">
                    <a:solidFill>
                      <a:schemeClr val="tx1"/>
                    </a:solidFill>
                    <a:latin typeface="+mn-lt"/>
                    <a:ea typeface="+mn-ea"/>
                    <a:cs typeface="+mn-cs"/>
                  </a:defRPr>
                </a:lvl9pPr>
              </a:lstStyle>
              <a:p>
                <a:pPr>
                  <a:buFont typeface="Arial" panose="020B0604020202020204" pitchFamily="34" charset="0"/>
                  <a:buNone/>
                </a:pPr>
                <a:r>
                  <a:rPr lang="en-US" altLang="zh-CN" sz="2800" b="1" dirty="0">
                    <a:solidFill>
                      <a:schemeClr val="bg1"/>
                    </a:solidFill>
                    <a:latin typeface="Times New Roman" panose="02020603050405020304" pitchFamily="18" charset="0"/>
                    <a:ea typeface="华文中宋" panose="02010600040101010101" pitchFamily="2" charset="-122"/>
                  </a:rPr>
                  <a:t>Validation </a:t>
                </a:r>
                <a:endParaRPr lang="zh-CN" altLang="en-US" sz="2800" b="1" dirty="0">
                  <a:solidFill>
                    <a:schemeClr val="bg1"/>
                  </a:solidFill>
                  <a:latin typeface="Times New Roman" panose="02020603050405020304" pitchFamily="18" charset="0"/>
                  <a:ea typeface="华文中宋" panose="02010600040101010101" pitchFamily="2" charset="-122"/>
                </a:endParaRPr>
              </a:p>
            </p:txBody>
          </p:sp>
        </p:grpSp>
      </p:grpSp>
      <p:sp>
        <p:nvSpPr>
          <p:cNvPr id="63" name="矩形 62"/>
          <p:cNvSpPr/>
          <p:nvPr/>
        </p:nvSpPr>
        <p:spPr>
          <a:xfrm>
            <a:off x="4087948" y="3598318"/>
            <a:ext cx="3023456" cy="461665"/>
          </a:xfrm>
          <a:prstGeom prst="rect">
            <a:avLst/>
          </a:prstGeom>
        </p:spPr>
        <p:txBody>
          <a:bodyPr wrap="none">
            <a:spAutoFit/>
          </a:bodyPr>
          <a:lstStyle>
            <a:defPPr>
              <a:defRPr lang="zh-CN"/>
            </a:defPPr>
            <a:lvl1pPr marL="0" algn="l" defTabSz="1151890" rtl="0" eaLnBrk="1" latinLnBrk="0" hangingPunct="1">
              <a:defRPr sz="2300" kern="1200">
                <a:solidFill>
                  <a:schemeClr val="tx1"/>
                </a:solidFill>
                <a:latin typeface="+mn-lt"/>
                <a:ea typeface="+mn-ea"/>
                <a:cs typeface="+mn-cs"/>
              </a:defRPr>
            </a:lvl1pPr>
            <a:lvl2pPr marL="575945" algn="l" defTabSz="1151890" rtl="0" eaLnBrk="1" latinLnBrk="0" hangingPunct="1">
              <a:defRPr sz="2300" kern="1200">
                <a:solidFill>
                  <a:schemeClr val="tx1"/>
                </a:solidFill>
                <a:latin typeface="+mn-lt"/>
                <a:ea typeface="+mn-ea"/>
                <a:cs typeface="+mn-cs"/>
              </a:defRPr>
            </a:lvl2pPr>
            <a:lvl3pPr marL="1151890" algn="l" defTabSz="1151890" rtl="0" eaLnBrk="1" latinLnBrk="0" hangingPunct="1">
              <a:defRPr sz="2300" kern="1200">
                <a:solidFill>
                  <a:schemeClr val="tx1"/>
                </a:solidFill>
                <a:latin typeface="+mn-lt"/>
                <a:ea typeface="+mn-ea"/>
                <a:cs typeface="+mn-cs"/>
              </a:defRPr>
            </a:lvl3pPr>
            <a:lvl4pPr marL="1728470" algn="l" defTabSz="1151890" rtl="0" eaLnBrk="1" latinLnBrk="0" hangingPunct="1">
              <a:defRPr sz="2300" kern="1200">
                <a:solidFill>
                  <a:schemeClr val="tx1"/>
                </a:solidFill>
                <a:latin typeface="+mn-lt"/>
                <a:ea typeface="+mn-ea"/>
                <a:cs typeface="+mn-cs"/>
              </a:defRPr>
            </a:lvl4pPr>
            <a:lvl5pPr marL="2304415" algn="l" defTabSz="1151890" rtl="0" eaLnBrk="1" latinLnBrk="0" hangingPunct="1">
              <a:defRPr sz="2300" kern="1200">
                <a:solidFill>
                  <a:schemeClr val="tx1"/>
                </a:solidFill>
                <a:latin typeface="+mn-lt"/>
                <a:ea typeface="+mn-ea"/>
                <a:cs typeface="+mn-cs"/>
              </a:defRPr>
            </a:lvl5pPr>
            <a:lvl6pPr marL="2880360" algn="l" defTabSz="1151890" rtl="0" eaLnBrk="1" latinLnBrk="0" hangingPunct="1">
              <a:defRPr sz="2300" kern="1200">
                <a:solidFill>
                  <a:schemeClr val="tx1"/>
                </a:solidFill>
                <a:latin typeface="+mn-lt"/>
                <a:ea typeface="+mn-ea"/>
                <a:cs typeface="+mn-cs"/>
              </a:defRPr>
            </a:lvl6pPr>
            <a:lvl7pPr marL="3456305" algn="l" defTabSz="1151890" rtl="0" eaLnBrk="1" latinLnBrk="0" hangingPunct="1">
              <a:defRPr sz="2300" kern="1200">
                <a:solidFill>
                  <a:schemeClr val="tx1"/>
                </a:solidFill>
                <a:latin typeface="+mn-lt"/>
                <a:ea typeface="+mn-ea"/>
                <a:cs typeface="+mn-cs"/>
              </a:defRPr>
            </a:lvl7pPr>
            <a:lvl8pPr marL="4032250" algn="l" defTabSz="1151890" rtl="0" eaLnBrk="1" latinLnBrk="0" hangingPunct="1">
              <a:defRPr sz="2300" kern="1200">
                <a:solidFill>
                  <a:schemeClr val="tx1"/>
                </a:solidFill>
                <a:latin typeface="+mn-lt"/>
                <a:ea typeface="+mn-ea"/>
                <a:cs typeface="+mn-cs"/>
              </a:defRPr>
            </a:lvl8pPr>
            <a:lvl9pPr marL="4608830" algn="l" defTabSz="1151890" rtl="0" eaLnBrk="1" latinLnBrk="0" hangingPunct="1">
              <a:defRPr sz="2300" kern="1200">
                <a:solidFill>
                  <a:schemeClr val="tx1"/>
                </a:solidFill>
                <a:latin typeface="+mn-lt"/>
                <a:ea typeface="+mn-ea"/>
                <a:cs typeface="+mn-cs"/>
              </a:defRPr>
            </a:lvl9pPr>
          </a:lstStyle>
          <a:p>
            <a:pPr algn="ct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Landslide polygon</a:t>
            </a:r>
            <a:endParaRPr lang="zh-CN" altLang="en-US" dirty="0"/>
          </a:p>
        </p:txBody>
      </p:sp>
      <p:sp>
        <p:nvSpPr>
          <p:cNvPr id="64" name="矩形 63"/>
          <p:cNvSpPr/>
          <p:nvPr/>
        </p:nvSpPr>
        <p:spPr>
          <a:xfrm>
            <a:off x="3714681" y="4477182"/>
            <a:ext cx="3770007" cy="461665"/>
          </a:xfrm>
          <a:prstGeom prst="rect">
            <a:avLst/>
          </a:prstGeom>
        </p:spPr>
        <p:txBody>
          <a:bodyPr wrap="none">
            <a:spAutoFit/>
          </a:bodyPr>
          <a:lstStyle>
            <a:defPPr>
              <a:defRPr lang="zh-CN"/>
            </a:defPPr>
            <a:lvl1pPr marL="0" algn="l" defTabSz="1151890" rtl="0" eaLnBrk="1" latinLnBrk="0" hangingPunct="1">
              <a:defRPr sz="2300" kern="1200">
                <a:solidFill>
                  <a:schemeClr val="tx1"/>
                </a:solidFill>
                <a:latin typeface="+mn-lt"/>
                <a:ea typeface="+mn-ea"/>
                <a:cs typeface="+mn-cs"/>
              </a:defRPr>
            </a:lvl1pPr>
            <a:lvl2pPr marL="575945" algn="l" defTabSz="1151890" rtl="0" eaLnBrk="1" latinLnBrk="0" hangingPunct="1">
              <a:defRPr sz="2300" kern="1200">
                <a:solidFill>
                  <a:schemeClr val="tx1"/>
                </a:solidFill>
                <a:latin typeface="+mn-lt"/>
                <a:ea typeface="+mn-ea"/>
                <a:cs typeface="+mn-cs"/>
              </a:defRPr>
            </a:lvl2pPr>
            <a:lvl3pPr marL="1151890" algn="l" defTabSz="1151890" rtl="0" eaLnBrk="1" latinLnBrk="0" hangingPunct="1">
              <a:defRPr sz="2300" kern="1200">
                <a:solidFill>
                  <a:schemeClr val="tx1"/>
                </a:solidFill>
                <a:latin typeface="+mn-lt"/>
                <a:ea typeface="+mn-ea"/>
                <a:cs typeface="+mn-cs"/>
              </a:defRPr>
            </a:lvl3pPr>
            <a:lvl4pPr marL="1728470" algn="l" defTabSz="1151890" rtl="0" eaLnBrk="1" latinLnBrk="0" hangingPunct="1">
              <a:defRPr sz="2300" kern="1200">
                <a:solidFill>
                  <a:schemeClr val="tx1"/>
                </a:solidFill>
                <a:latin typeface="+mn-lt"/>
                <a:ea typeface="+mn-ea"/>
                <a:cs typeface="+mn-cs"/>
              </a:defRPr>
            </a:lvl4pPr>
            <a:lvl5pPr marL="2304415" algn="l" defTabSz="1151890" rtl="0" eaLnBrk="1" latinLnBrk="0" hangingPunct="1">
              <a:defRPr sz="2300" kern="1200">
                <a:solidFill>
                  <a:schemeClr val="tx1"/>
                </a:solidFill>
                <a:latin typeface="+mn-lt"/>
                <a:ea typeface="+mn-ea"/>
                <a:cs typeface="+mn-cs"/>
              </a:defRPr>
            </a:lvl5pPr>
            <a:lvl6pPr marL="2880360" algn="l" defTabSz="1151890" rtl="0" eaLnBrk="1" latinLnBrk="0" hangingPunct="1">
              <a:defRPr sz="2300" kern="1200">
                <a:solidFill>
                  <a:schemeClr val="tx1"/>
                </a:solidFill>
                <a:latin typeface="+mn-lt"/>
                <a:ea typeface="+mn-ea"/>
                <a:cs typeface="+mn-cs"/>
              </a:defRPr>
            </a:lvl6pPr>
            <a:lvl7pPr marL="3456305" algn="l" defTabSz="1151890" rtl="0" eaLnBrk="1" latinLnBrk="0" hangingPunct="1">
              <a:defRPr sz="2300" kern="1200">
                <a:solidFill>
                  <a:schemeClr val="tx1"/>
                </a:solidFill>
                <a:latin typeface="+mn-lt"/>
                <a:ea typeface="+mn-ea"/>
                <a:cs typeface="+mn-cs"/>
              </a:defRPr>
            </a:lvl7pPr>
            <a:lvl8pPr marL="4032250" algn="l" defTabSz="1151890" rtl="0" eaLnBrk="1" latinLnBrk="0" hangingPunct="1">
              <a:defRPr sz="2300" kern="1200">
                <a:solidFill>
                  <a:schemeClr val="tx1"/>
                </a:solidFill>
                <a:latin typeface="+mn-lt"/>
                <a:ea typeface="+mn-ea"/>
                <a:cs typeface="+mn-cs"/>
              </a:defRPr>
            </a:lvl8pPr>
            <a:lvl9pPr marL="4608830" algn="l" defTabSz="1151890" rtl="0" eaLnBrk="1" latinLnBrk="0" hangingPunct="1">
              <a:defRPr sz="2300" kern="1200">
                <a:solidFill>
                  <a:schemeClr val="tx1"/>
                </a:solidFill>
                <a:latin typeface="+mn-lt"/>
                <a:ea typeface="+mn-ea"/>
                <a:cs typeface="+mn-cs"/>
              </a:defRPr>
            </a:lvl9pPr>
          </a:lstStyle>
          <a:p>
            <a:pPr algn="ct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Grid landslide point (1)</a:t>
            </a:r>
            <a:endParaRPr lang="zh-CN" altLang="en-US" sz="240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65" name="直接箭头连接符 64"/>
          <p:cNvCxnSpPr>
            <a:stCxn id="63" idx="2"/>
            <a:endCxn id="64" idx="0"/>
          </p:cNvCxnSpPr>
          <p:nvPr/>
        </p:nvCxnSpPr>
        <p:spPr>
          <a:xfrm>
            <a:off x="5599678" y="4059983"/>
            <a:ext cx="7" cy="417199"/>
          </a:xfrm>
          <a:prstGeom prst="straightConnector1">
            <a:avLst/>
          </a:prstGeom>
          <a:ln w="76200" cmpd="tri">
            <a:tailEnd type="arrow"/>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2425571" y="5442720"/>
            <a:ext cx="6348213" cy="461665"/>
          </a:xfrm>
          <a:prstGeom prst="rect">
            <a:avLst/>
          </a:prstGeom>
        </p:spPr>
        <p:txBody>
          <a:bodyPr wrap="none">
            <a:spAutoFit/>
          </a:bodyPr>
          <a:lstStyle>
            <a:defPPr>
              <a:defRPr lang="zh-CN"/>
            </a:defPPr>
            <a:lvl1pPr marL="0" algn="l" defTabSz="1151890" rtl="0" eaLnBrk="1" latinLnBrk="0" hangingPunct="1">
              <a:defRPr sz="2300" kern="1200">
                <a:solidFill>
                  <a:schemeClr val="tx1"/>
                </a:solidFill>
                <a:latin typeface="+mn-lt"/>
                <a:ea typeface="+mn-ea"/>
                <a:cs typeface="+mn-cs"/>
              </a:defRPr>
            </a:lvl1pPr>
            <a:lvl2pPr marL="575945" algn="l" defTabSz="1151890" rtl="0" eaLnBrk="1" latinLnBrk="0" hangingPunct="1">
              <a:defRPr sz="2300" kern="1200">
                <a:solidFill>
                  <a:schemeClr val="tx1"/>
                </a:solidFill>
                <a:latin typeface="+mn-lt"/>
                <a:ea typeface="+mn-ea"/>
                <a:cs typeface="+mn-cs"/>
              </a:defRPr>
            </a:lvl2pPr>
            <a:lvl3pPr marL="1151890" algn="l" defTabSz="1151890" rtl="0" eaLnBrk="1" latinLnBrk="0" hangingPunct="1">
              <a:defRPr sz="2300" kern="1200">
                <a:solidFill>
                  <a:schemeClr val="tx1"/>
                </a:solidFill>
                <a:latin typeface="+mn-lt"/>
                <a:ea typeface="+mn-ea"/>
                <a:cs typeface="+mn-cs"/>
              </a:defRPr>
            </a:lvl3pPr>
            <a:lvl4pPr marL="1728470" algn="l" defTabSz="1151890" rtl="0" eaLnBrk="1" latinLnBrk="0" hangingPunct="1">
              <a:defRPr sz="2300" kern="1200">
                <a:solidFill>
                  <a:schemeClr val="tx1"/>
                </a:solidFill>
                <a:latin typeface="+mn-lt"/>
                <a:ea typeface="+mn-ea"/>
                <a:cs typeface="+mn-cs"/>
              </a:defRPr>
            </a:lvl4pPr>
            <a:lvl5pPr marL="2304415" algn="l" defTabSz="1151890" rtl="0" eaLnBrk="1" latinLnBrk="0" hangingPunct="1">
              <a:defRPr sz="2300" kern="1200">
                <a:solidFill>
                  <a:schemeClr val="tx1"/>
                </a:solidFill>
                <a:latin typeface="+mn-lt"/>
                <a:ea typeface="+mn-ea"/>
                <a:cs typeface="+mn-cs"/>
              </a:defRPr>
            </a:lvl5pPr>
            <a:lvl6pPr marL="2880360" algn="l" defTabSz="1151890" rtl="0" eaLnBrk="1" latinLnBrk="0" hangingPunct="1">
              <a:defRPr sz="2300" kern="1200">
                <a:solidFill>
                  <a:schemeClr val="tx1"/>
                </a:solidFill>
                <a:latin typeface="+mn-lt"/>
                <a:ea typeface="+mn-ea"/>
                <a:cs typeface="+mn-cs"/>
              </a:defRPr>
            </a:lvl6pPr>
            <a:lvl7pPr marL="3456305" algn="l" defTabSz="1151890" rtl="0" eaLnBrk="1" latinLnBrk="0" hangingPunct="1">
              <a:defRPr sz="2300" kern="1200">
                <a:solidFill>
                  <a:schemeClr val="tx1"/>
                </a:solidFill>
                <a:latin typeface="+mn-lt"/>
                <a:ea typeface="+mn-ea"/>
                <a:cs typeface="+mn-cs"/>
              </a:defRPr>
            </a:lvl7pPr>
            <a:lvl8pPr marL="4032250" algn="l" defTabSz="1151890" rtl="0" eaLnBrk="1" latinLnBrk="0" hangingPunct="1">
              <a:defRPr sz="2300" kern="1200">
                <a:solidFill>
                  <a:schemeClr val="tx1"/>
                </a:solidFill>
                <a:latin typeface="+mn-lt"/>
                <a:ea typeface="+mn-ea"/>
                <a:cs typeface="+mn-cs"/>
              </a:defRPr>
            </a:lvl8pPr>
            <a:lvl9pPr marL="4608830" algn="l" defTabSz="1151890" rtl="0" eaLnBrk="1" latinLnBrk="0" hangingPunct="1">
              <a:defRPr sz="2300" kern="1200">
                <a:solidFill>
                  <a:schemeClr val="tx1"/>
                </a:solidFill>
                <a:latin typeface="+mn-lt"/>
                <a:ea typeface="+mn-ea"/>
                <a:cs typeface="+mn-cs"/>
              </a:defRPr>
            </a:lvl9pPr>
          </a:lstStyle>
          <a:p>
            <a:pPr algn="ct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Randomly select non landslide point (0)</a:t>
            </a:r>
          </a:p>
        </p:txBody>
      </p:sp>
      <p:cxnSp>
        <p:nvCxnSpPr>
          <p:cNvPr id="67" name="直接箭头连接符 66"/>
          <p:cNvCxnSpPr>
            <a:stCxn id="64" idx="2"/>
          </p:cNvCxnSpPr>
          <p:nvPr/>
        </p:nvCxnSpPr>
        <p:spPr>
          <a:xfrm flipH="1">
            <a:off x="5599675" y="4938845"/>
            <a:ext cx="8" cy="500258"/>
          </a:xfrm>
          <a:prstGeom prst="straightConnector1">
            <a:avLst/>
          </a:prstGeom>
          <a:ln w="76200" cmpd="tri">
            <a:tailEnd type="arrow"/>
          </a:ln>
        </p:spPr>
        <p:style>
          <a:lnRef idx="1">
            <a:schemeClr val="accent1"/>
          </a:lnRef>
          <a:fillRef idx="0">
            <a:schemeClr val="accent1"/>
          </a:fillRef>
          <a:effectRef idx="0">
            <a:schemeClr val="accent1"/>
          </a:effectRef>
          <a:fontRef idx="minor">
            <a:schemeClr val="tx1"/>
          </a:fontRef>
        </p:style>
      </p:cxnSp>
      <p:sp>
        <p:nvSpPr>
          <p:cNvPr id="68" name="圆角矩形 67"/>
          <p:cNvSpPr/>
          <p:nvPr/>
        </p:nvSpPr>
        <p:spPr>
          <a:xfrm>
            <a:off x="3849068" y="2592095"/>
            <a:ext cx="1402802" cy="720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1151890" rtl="0" eaLnBrk="1" latinLnBrk="0" hangingPunct="1">
              <a:defRPr sz="2300" kern="1200">
                <a:solidFill>
                  <a:schemeClr val="lt1"/>
                </a:solidFill>
                <a:latin typeface="+mn-lt"/>
                <a:ea typeface="+mn-ea"/>
                <a:cs typeface="+mn-cs"/>
              </a:defRPr>
            </a:lvl1pPr>
            <a:lvl2pPr marL="575945" algn="l" defTabSz="1151890" rtl="0" eaLnBrk="1" latinLnBrk="0" hangingPunct="1">
              <a:defRPr sz="2300" kern="1200">
                <a:solidFill>
                  <a:schemeClr val="lt1"/>
                </a:solidFill>
                <a:latin typeface="+mn-lt"/>
                <a:ea typeface="+mn-ea"/>
                <a:cs typeface="+mn-cs"/>
              </a:defRPr>
            </a:lvl2pPr>
            <a:lvl3pPr marL="1151890" algn="l" defTabSz="1151890" rtl="0" eaLnBrk="1" latinLnBrk="0" hangingPunct="1">
              <a:defRPr sz="2300" kern="1200">
                <a:solidFill>
                  <a:schemeClr val="lt1"/>
                </a:solidFill>
                <a:latin typeface="+mn-lt"/>
                <a:ea typeface="+mn-ea"/>
                <a:cs typeface="+mn-cs"/>
              </a:defRPr>
            </a:lvl3pPr>
            <a:lvl4pPr marL="1728470" algn="l" defTabSz="1151890" rtl="0" eaLnBrk="1" latinLnBrk="0" hangingPunct="1">
              <a:defRPr sz="2300" kern="1200">
                <a:solidFill>
                  <a:schemeClr val="lt1"/>
                </a:solidFill>
                <a:latin typeface="+mn-lt"/>
                <a:ea typeface="+mn-ea"/>
                <a:cs typeface="+mn-cs"/>
              </a:defRPr>
            </a:lvl4pPr>
            <a:lvl5pPr marL="2304415" algn="l" defTabSz="1151890" rtl="0" eaLnBrk="1" latinLnBrk="0" hangingPunct="1">
              <a:defRPr sz="2300" kern="1200">
                <a:solidFill>
                  <a:schemeClr val="lt1"/>
                </a:solidFill>
                <a:latin typeface="+mn-lt"/>
                <a:ea typeface="+mn-ea"/>
                <a:cs typeface="+mn-cs"/>
              </a:defRPr>
            </a:lvl5pPr>
            <a:lvl6pPr marL="2880360" algn="l" defTabSz="1151890" rtl="0" eaLnBrk="1" latinLnBrk="0" hangingPunct="1">
              <a:defRPr sz="2300" kern="1200">
                <a:solidFill>
                  <a:schemeClr val="lt1"/>
                </a:solidFill>
                <a:latin typeface="+mn-lt"/>
                <a:ea typeface="+mn-ea"/>
                <a:cs typeface="+mn-cs"/>
              </a:defRPr>
            </a:lvl6pPr>
            <a:lvl7pPr marL="3456305" algn="l" defTabSz="1151890" rtl="0" eaLnBrk="1" latinLnBrk="0" hangingPunct="1">
              <a:defRPr sz="2300" kern="1200">
                <a:solidFill>
                  <a:schemeClr val="lt1"/>
                </a:solidFill>
                <a:latin typeface="+mn-lt"/>
                <a:ea typeface="+mn-ea"/>
                <a:cs typeface="+mn-cs"/>
              </a:defRPr>
            </a:lvl7pPr>
            <a:lvl8pPr marL="4032250" algn="l" defTabSz="1151890" rtl="0" eaLnBrk="1" latinLnBrk="0" hangingPunct="1">
              <a:defRPr sz="2300" kern="1200">
                <a:solidFill>
                  <a:schemeClr val="lt1"/>
                </a:solidFill>
                <a:latin typeface="+mn-lt"/>
                <a:ea typeface="+mn-ea"/>
                <a:cs typeface="+mn-cs"/>
              </a:defRPr>
            </a:lvl8pPr>
            <a:lvl9pPr marL="4608830" algn="l" defTabSz="1151890" rtl="0" eaLnBrk="1" latinLnBrk="0" hangingPunct="1">
              <a:defRPr sz="2300" kern="1200">
                <a:solidFill>
                  <a:schemeClr val="lt1"/>
                </a:solidFill>
                <a:latin typeface="+mn-lt"/>
                <a:ea typeface="+mn-ea"/>
                <a:cs typeface="+mn-cs"/>
              </a:defRPr>
            </a:lvl9pPr>
          </a:lstStyle>
          <a:p>
            <a:pPr algn="ctr"/>
            <a:r>
              <a:rPr lang="en-US" altLang="zh-CN" dirty="0">
                <a:solidFill>
                  <a:schemeClr val="tx1"/>
                </a:solidFill>
              </a:rPr>
              <a:t>230(70%)</a:t>
            </a:r>
            <a:endParaRPr lang="zh-CN" altLang="en-US" dirty="0">
              <a:solidFill>
                <a:schemeClr val="tx1"/>
              </a:solidFill>
            </a:endParaRPr>
          </a:p>
        </p:txBody>
      </p:sp>
      <p:sp>
        <p:nvSpPr>
          <p:cNvPr id="72" name="圆角矩形 71"/>
          <p:cNvSpPr/>
          <p:nvPr/>
        </p:nvSpPr>
        <p:spPr>
          <a:xfrm>
            <a:off x="5851313" y="2592095"/>
            <a:ext cx="1402802" cy="720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1151890" rtl="0" eaLnBrk="1" latinLnBrk="0" hangingPunct="1">
              <a:defRPr sz="2300" kern="1200">
                <a:solidFill>
                  <a:schemeClr val="lt1"/>
                </a:solidFill>
                <a:latin typeface="+mn-lt"/>
                <a:ea typeface="+mn-ea"/>
                <a:cs typeface="+mn-cs"/>
              </a:defRPr>
            </a:lvl1pPr>
            <a:lvl2pPr marL="575945" algn="l" defTabSz="1151890" rtl="0" eaLnBrk="1" latinLnBrk="0" hangingPunct="1">
              <a:defRPr sz="2300" kern="1200">
                <a:solidFill>
                  <a:schemeClr val="lt1"/>
                </a:solidFill>
                <a:latin typeface="+mn-lt"/>
                <a:ea typeface="+mn-ea"/>
                <a:cs typeface="+mn-cs"/>
              </a:defRPr>
            </a:lvl2pPr>
            <a:lvl3pPr marL="1151890" algn="l" defTabSz="1151890" rtl="0" eaLnBrk="1" latinLnBrk="0" hangingPunct="1">
              <a:defRPr sz="2300" kern="1200">
                <a:solidFill>
                  <a:schemeClr val="lt1"/>
                </a:solidFill>
                <a:latin typeface="+mn-lt"/>
                <a:ea typeface="+mn-ea"/>
                <a:cs typeface="+mn-cs"/>
              </a:defRPr>
            </a:lvl3pPr>
            <a:lvl4pPr marL="1728470" algn="l" defTabSz="1151890" rtl="0" eaLnBrk="1" latinLnBrk="0" hangingPunct="1">
              <a:defRPr sz="2300" kern="1200">
                <a:solidFill>
                  <a:schemeClr val="lt1"/>
                </a:solidFill>
                <a:latin typeface="+mn-lt"/>
                <a:ea typeface="+mn-ea"/>
                <a:cs typeface="+mn-cs"/>
              </a:defRPr>
            </a:lvl4pPr>
            <a:lvl5pPr marL="2304415" algn="l" defTabSz="1151890" rtl="0" eaLnBrk="1" latinLnBrk="0" hangingPunct="1">
              <a:defRPr sz="2300" kern="1200">
                <a:solidFill>
                  <a:schemeClr val="lt1"/>
                </a:solidFill>
                <a:latin typeface="+mn-lt"/>
                <a:ea typeface="+mn-ea"/>
                <a:cs typeface="+mn-cs"/>
              </a:defRPr>
            </a:lvl5pPr>
            <a:lvl6pPr marL="2880360" algn="l" defTabSz="1151890" rtl="0" eaLnBrk="1" latinLnBrk="0" hangingPunct="1">
              <a:defRPr sz="2300" kern="1200">
                <a:solidFill>
                  <a:schemeClr val="lt1"/>
                </a:solidFill>
                <a:latin typeface="+mn-lt"/>
                <a:ea typeface="+mn-ea"/>
                <a:cs typeface="+mn-cs"/>
              </a:defRPr>
            </a:lvl6pPr>
            <a:lvl7pPr marL="3456305" algn="l" defTabSz="1151890" rtl="0" eaLnBrk="1" latinLnBrk="0" hangingPunct="1">
              <a:defRPr sz="2300" kern="1200">
                <a:solidFill>
                  <a:schemeClr val="lt1"/>
                </a:solidFill>
                <a:latin typeface="+mn-lt"/>
                <a:ea typeface="+mn-ea"/>
                <a:cs typeface="+mn-cs"/>
              </a:defRPr>
            </a:lvl7pPr>
            <a:lvl8pPr marL="4032250" algn="l" defTabSz="1151890" rtl="0" eaLnBrk="1" latinLnBrk="0" hangingPunct="1">
              <a:defRPr sz="2300" kern="1200">
                <a:solidFill>
                  <a:schemeClr val="lt1"/>
                </a:solidFill>
                <a:latin typeface="+mn-lt"/>
                <a:ea typeface="+mn-ea"/>
                <a:cs typeface="+mn-cs"/>
              </a:defRPr>
            </a:lvl8pPr>
            <a:lvl9pPr marL="4608830" algn="l" defTabSz="1151890" rtl="0" eaLnBrk="1" latinLnBrk="0" hangingPunct="1">
              <a:defRPr sz="2300" kern="1200">
                <a:solidFill>
                  <a:schemeClr val="lt1"/>
                </a:solidFill>
                <a:latin typeface="+mn-lt"/>
                <a:ea typeface="+mn-ea"/>
                <a:cs typeface="+mn-cs"/>
              </a:defRPr>
            </a:lvl9pPr>
          </a:lstStyle>
          <a:p>
            <a:pPr algn="ctr"/>
            <a:r>
              <a:rPr lang="en-US" altLang="zh-CN" dirty="0">
                <a:solidFill>
                  <a:schemeClr val="tx1"/>
                </a:solidFill>
              </a:rPr>
              <a:t>98(30%)</a:t>
            </a:r>
            <a:endParaRPr lang="zh-CN" altLang="en-US" dirty="0">
              <a:solidFill>
                <a:schemeClr val="tx1"/>
              </a:solidFill>
            </a:endParaRPr>
          </a:p>
        </p:txBody>
      </p:sp>
    </p:spTree>
    <p:extLst>
      <p:ext uri="{BB962C8B-B14F-4D97-AF65-F5344CB8AC3E}">
        <p14:creationId xmlns:p14="http://schemas.microsoft.com/office/powerpoint/2010/main" val="3101580082"/>
      </p:ext>
    </p:extLst>
  </p:cSld>
  <p:clrMapOvr>
    <a:masterClrMapping/>
  </p:clrMapOvr>
  <p:transition spd="med">
    <p:random/>
  </p:transition>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3829.pptx"/>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14.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15.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16.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17.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18.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19.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0.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21.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22.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2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24.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25.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2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27.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heme/theme1.xml><?xml version="1.0" encoding="utf-8"?>
<a:theme xmlns:a="http://schemas.openxmlformats.org/drawingml/2006/main" name="Office Theme">
  <a:themeElements>
    <a:clrScheme name="自定义 20">
      <a:dk1>
        <a:sysClr val="windowText" lastClr="000000"/>
      </a:dk1>
      <a:lt1>
        <a:sysClr val="window" lastClr="FFFFFF"/>
      </a:lt1>
      <a:dk2>
        <a:srgbClr val="44546A"/>
      </a:dk2>
      <a:lt2>
        <a:srgbClr val="E7E6E6"/>
      </a:lt2>
      <a:accent1>
        <a:srgbClr val="4BC1DD"/>
      </a:accent1>
      <a:accent2>
        <a:srgbClr val="262626"/>
      </a:accent2>
      <a:accent3>
        <a:srgbClr val="4BC1DD"/>
      </a:accent3>
      <a:accent4>
        <a:srgbClr val="262626"/>
      </a:accent4>
      <a:accent5>
        <a:srgbClr val="4BC1DD"/>
      </a:accent5>
      <a:accent6>
        <a:srgbClr val="262626"/>
      </a:accent6>
      <a:hlink>
        <a:srgbClr val="4BC1DD"/>
      </a:hlink>
      <a:folHlink>
        <a:srgbClr val="262626"/>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1069</Words>
  <Application>Microsoft Office PowerPoint</Application>
  <PresentationFormat>自定义</PresentationFormat>
  <Paragraphs>102</Paragraphs>
  <Slides>22</Slides>
  <Notes>22</Notes>
  <HiddenSlides>0</HiddenSlides>
  <MMClips>0</MMClips>
  <ScaleCrop>false</ScaleCrop>
  <HeadingPairs>
    <vt:vector size="8" baseType="variant">
      <vt:variant>
        <vt:lpstr>已用的字体</vt:lpstr>
      </vt:variant>
      <vt:variant>
        <vt:i4>9</vt:i4>
      </vt:variant>
      <vt:variant>
        <vt:lpstr>主题</vt:lpstr>
      </vt:variant>
      <vt:variant>
        <vt:i4>2</vt:i4>
      </vt:variant>
      <vt:variant>
        <vt:lpstr>嵌入 OLE 服务器</vt:lpstr>
      </vt:variant>
      <vt:variant>
        <vt:i4>4</vt:i4>
      </vt:variant>
      <vt:variant>
        <vt:lpstr>幻灯片标题</vt:lpstr>
      </vt:variant>
      <vt:variant>
        <vt:i4>22</vt:i4>
      </vt:variant>
    </vt:vector>
  </HeadingPairs>
  <TitlesOfParts>
    <vt:vector size="37" baseType="lpstr">
      <vt:lpstr>黑体</vt:lpstr>
      <vt:lpstr>宋体</vt:lpstr>
      <vt:lpstr>微软雅黑</vt:lpstr>
      <vt:lpstr>Arial</vt:lpstr>
      <vt:lpstr>Calibri</vt:lpstr>
      <vt:lpstr>Calibri Light</vt:lpstr>
      <vt:lpstr>Impact</vt:lpstr>
      <vt:lpstr>Monotype Corsiva</vt:lpstr>
      <vt:lpstr>Times New Roman</vt:lpstr>
      <vt:lpstr>Office Theme</vt:lpstr>
      <vt:lpstr>1_Office 主题</vt:lpstr>
      <vt:lpstr>Visio.Drawing.15</vt:lpstr>
      <vt:lpstr>Visio</vt:lpstr>
      <vt:lpstr>Equation</vt:lpstr>
      <vt:lpstr>SPW 14.0 Graph</vt:lpstr>
      <vt:lpstr>Landslide susceptibility modeling using data-driven weights-of-evidence based random forest and radial basis function network Xia Zhao E-mail: 19209071022@stu.xust.edu.cn Co-author: Wei Chen Xi’an University of Science and Technology China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3829.pptx</dc:title>
  <dc:creator/>
  <cp:lastModifiedBy/>
  <cp:revision>1</cp:revision>
  <dcterms:created xsi:type="dcterms:W3CDTF">2017-03-16T12:37:18Z</dcterms:created>
  <dcterms:modified xsi:type="dcterms:W3CDTF">2024-04-14T07:46:07Z</dcterms:modified>
</cp:coreProperties>
</file>