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9" r:id="rId2"/>
    <p:sldId id="276" r:id="rId3"/>
    <p:sldId id="277" r:id="rId4"/>
    <p:sldId id="261" r:id="rId5"/>
    <p:sldId id="262" r:id="rId6"/>
    <p:sldId id="264" r:id="rId7"/>
    <p:sldId id="265" r:id="rId8"/>
    <p:sldId id="278" r:id="rId9"/>
    <p:sldId id="279" r:id="rId10"/>
    <p:sldId id="266" r:id="rId11"/>
    <p:sldId id="273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2877"/>
    <a:srgbClr val="C55A11"/>
    <a:srgbClr val="FFFFFF"/>
    <a:srgbClr val="011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118" autoAdjust="0"/>
  </p:normalViewPr>
  <p:slideViewPr>
    <p:cSldViewPr snapToGrid="0">
      <p:cViewPr varScale="1">
        <p:scale>
          <a:sx n="71" d="100"/>
          <a:sy n="71" d="100"/>
        </p:scale>
        <p:origin x="35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7E-C7F1-4305-886A-0704122072A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-17145"/>
            <a:ext cx="12201525" cy="76009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790" y="79080"/>
            <a:ext cx="4213860" cy="5676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2CF5-E7DC-4855-953C-4E3FFA1955E4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7E-C7F1-4305-886A-0704122072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2CF5-E7DC-4855-953C-4E3FFA1955E4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7E-C7F1-4305-886A-0704122072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2CF5-E7DC-4855-953C-4E3FFA1955E4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7E-C7F1-4305-886A-0704122072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2CF5-E7DC-4855-953C-4E3FFA1955E4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7E-C7F1-4305-886A-0704122072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2CF5-E7DC-4855-953C-4E3FFA1955E4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7E-C7F1-4305-886A-0704122072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2CF5-E7DC-4855-953C-4E3FFA1955E4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7E-C7F1-4305-886A-0704122072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2CF5-E7DC-4855-953C-4E3FFA1955E4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7E-C7F1-4305-886A-0704122072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2CF5-E7DC-4855-953C-4E3FFA1955E4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7E-C7F1-4305-886A-0704122072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2CF5-E7DC-4855-953C-4E3FFA1955E4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7E-C7F1-4305-886A-0704122072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2CF5-E7DC-4855-953C-4E3FFA1955E4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7E-C7F1-4305-886A-0704122072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62CF5-E7DC-4855-953C-4E3FFA1955E4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58F7E-C7F1-4305-886A-0704122072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21.tiff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4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tags" Target="../tags/tag13.xml"/><Relationship Id="rId11" Type="http://schemas.openxmlformats.org/officeDocument/2006/relationships/image" Target="../media/image7.jpeg"/><Relationship Id="rId5" Type="http://schemas.openxmlformats.org/officeDocument/2006/relationships/tags" Target="../tags/tag12.xml"/><Relationship Id="rId10" Type="http://schemas.openxmlformats.org/officeDocument/2006/relationships/image" Target="../media/image6.tiff"/><Relationship Id="rId4" Type="http://schemas.openxmlformats.org/officeDocument/2006/relationships/tags" Target="../tags/tag11.xml"/><Relationship Id="rId9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9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4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10" Type="http://schemas.openxmlformats.org/officeDocument/2006/relationships/image" Target="../media/image15.png"/><Relationship Id="rId4" Type="http://schemas.openxmlformats.org/officeDocument/2006/relationships/tags" Target="../tags/tag30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18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image" Target="../media/image2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746150" y="1852453"/>
            <a:ext cx="10826495" cy="157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etermination of the  solubility, diffusion coefficient and hydrate stability of hydrogen sulfide in water and brine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290127" y="4260533"/>
            <a:ext cx="7611745" cy="2089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Jiang Lei, Ph.D.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Institute of Deep-sea Science and Engineering,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Chinese Academy of Sciences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April 17,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2024</a:t>
            </a:r>
          </a:p>
        </p:txBody>
      </p:sp>
      <p:sp>
        <p:nvSpPr>
          <p:cNvPr id="14" name="标题 7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0" y="73151"/>
            <a:ext cx="4661647" cy="504419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b" anchorCtr="0"/>
          <a:lstStyle>
            <a:lvl1pPr marL="0" marR="0" lvl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5000" b="0" i="0" u="none" strike="noStrike" kern="1200" cap="none" spc="0" normalizeH="0" baseline="0" noProof="1" dirty="0" smtClean="0">
                <a:ln w="3175">
                  <a:noFill/>
                </a:ln>
                <a:solidFill>
                  <a:schemeClr val="tx1"/>
                </a:solidFill>
                <a:uFillTx/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r>
              <a:rPr lang="en-US" sz="2800" b="1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EGU General Assembly 2024</a:t>
            </a:r>
            <a:endParaRPr sz="2800" b="1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第6页-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10141" y="1970588"/>
            <a:ext cx="5394007" cy="3479236"/>
          </a:xfrm>
          <a:prstGeom prst="rect">
            <a:avLst/>
          </a:prstGeom>
          <a:solidFill>
            <a:srgbClr val="302877"/>
          </a:solidFill>
          <a:ln w="19050">
            <a:solidFill>
              <a:srgbClr val="002060"/>
            </a:solidFill>
          </a:ln>
        </p:spPr>
      </p:pic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242829" y="5902429"/>
            <a:ext cx="11322638" cy="6169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 algn="just" fontAlgn="auto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altLang="zh-CN" sz="1600" dirty="0">
                <a:solidFill>
                  <a:srgbClr val="302877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Wu C, Chen J, Sun J, Chou IM, Mei S, Lin J, </a:t>
            </a:r>
            <a:r>
              <a:rPr lang="en-US" altLang="zh-CN" sz="1600" dirty="0">
                <a:solidFill>
                  <a:srgbClr val="302877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Jiang L*.</a:t>
            </a:r>
            <a:r>
              <a:rPr lang="en-US" altLang="zh-CN" sz="1600" dirty="0">
                <a:solidFill>
                  <a:srgbClr val="302877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Experimental determination and thermodynamic modeling of the hydrogen sulfide hydrate solubility in water. Chem Eng Sci. 2023:119474.</a:t>
            </a:r>
            <a:endParaRPr lang="en-US" altLang="zh-CN" sz="1600" dirty="0">
              <a:solidFill>
                <a:srgbClr val="302877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标题 7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4396" y="125792"/>
            <a:ext cx="4858307" cy="44387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b" anchorCtr="0"/>
          <a:lstStyle>
            <a:lvl1pPr marL="0" marR="0" lvl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5000" b="0" i="0" u="none" strike="noStrike" kern="1200" cap="none" spc="0" normalizeH="0" baseline="0" noProof="1" dirty="0" smtClean="0">
                <a:ln w="3175">
                  <a:noFill/>
                </a:ln>
                <a:solidFill>
                  <a:schemeClr val="tx1"/>
                </a:solidFill>
                <a:uFillTx/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Stability of H</a:t>
            </a:r>
            <a:r>
              <a:rPr lang="en-US" altLang="zh-CN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hydrate</a:t>
            </a: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90629" y="1073483"/>
            <a:ext cx="4934274" cy="444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 algn="l" fontAlgn="auto">
              <a:lnSpc>
                <a:spcPts val="2400"/>
              </a:lnSpc>
              <a:buFont typeface="Wingdings" panose="05000000000000000000" pitchFamily="2" charset="2"/>
              <a:buChar char="v"/>
            </a:pPr>
            <a:r>
              <a:rPr 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2. Solubility of H</a:t>
            </a:r>
            <a:r>
              <a:rPr lang="en-US" sz="2400" b="1" i="0" baseline="-250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hydrate</a:t>
            </a:r>
            <a:endParaRPr lang="zh-CN" alt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endParaRPr lang="zh-CN" alt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l"/>
            <a:endParaRPr lang="zh-CN" alt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E96B82A-60BA-7F85-082D-CDF1AB8C4D3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096000" y="1970588"/>
            <a:ext cx="5725363" cy="347923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solubility of hydrogen sulfide (H</a:t>
            </a:r>
            <a:r>
              <a:rPr lang="en-US" sz="1800" b="0" i="0" u="none" strike="noStrike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S) hydrate, which </a:t>
            </a:r>
            <a:r>
              <a:rPr lang="en-US" sz="18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determines the minimum concentration required for hydrate stability.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solubility of H</a:t>
            </a:r>
            <a:r>
              <a:rPr lang="en-US" sz="1800" b="0" i="0" u="none" strike="noStrike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hydrate in water was determined at temperatures ranging from 273.15 to 301.15 K with a 4 K increase and pressures ranging from the H–Lw–V three-phase equilibrium pressure for each temperature to 100 MPa. </a:t>
            </a:r>
            <a:endParaRPr lang="zh-CN" altLang="en-US" sz="2000" baseline="-2500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72" y="0"/>
            <a:ext cx="12189028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2928482" y="3309783"/>
            <a:ext cx="5800725" cy="1159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4400" b="1" dirty="0">
                <a:solidFill>
                  <a:schemeClr val="bg1"/>
                </a:solidFill>
                <a:latin typeface="Algerian" panose="04020705040A02060702" pitchFamily="82" charset="0"/>
                <a:ea typeface="字体圈欣意冠黑体" panose="00000500000000000000" charset="-122"/>
                <a:sym typeface="+mn-ea"/>
              </a:rPr>
              <a:t>Thanks</a:t>
            </a:r>
            <a:endParaRPr lang="zh-CN" altLang="en-US" sz="5400" b="1" dirty="0">
              <a:solidFill>
                <a:schemeClr val="bg1"/>
              </a:solidFill>
              <a:latin typeface="Algerian" panose="04020705040A02060702" pitchFamily="82" charset="0"/>
              <a:ea typeface="字体圈欣意冠黑体" panose="00000500000000000000" charset="-122"/>
              <a:sym typeface="+mn-ea"/>
            </a:endParaRPr>
          </a:p>
        </p:txBody>
      </p:sp>
      <p:pic>
        <p:nvPicPr>
          <p:cNvPr id="11" name="图片 10" descr="所建筑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9696" y="4389120"/>
            <a:ext cx="12092305" cy="2468880"/>
          </a:xfrm>
          <a:prstGeom prst="rect">
            <a:avLst/>
          </a:prstGeom>
        </p:spPr>
      </p:pic>
      <p:sp>
        <p:nvSpPr>
          <p:cNvPr id="14" name="标题 7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972" y="1328577"/>
            <a:ext cx="12189028" cy="51716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b" anchorCtr="0"/>
          <a:lstStyle>
            <a:lvl1pPr marL="0" marR="0" lvl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5000" b="0" i="0" u="none" strike="noStrike" kern="1200" cap="none" spc="0" normalizeH="0" baseline="0" noProof="1" dirty="0" smtClean="0">
                <a:ln w="3175">
                  <a:noFill/>
                </a:ln>
                <a:solidFill>
                  <a:schemeClr val="tx1"/>
                </a:solidFill>
                <a:uFillTx/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algn="ctr"/>
            <a:r>
              <a:rPr lang="en-US" sz="4400" dirty="0">
                <a:ln>
                  <a:noFill/>
                </a:ln>
                <a:solidFill>
                  <a:schemeClr val="bg1"/>
                </a:solidFill>
                <a:latin typeface="Algerian" panose="04020705040A02060702" pitchFamily="82" charset="0"/>
                <a:ea typeface="华文新魏" panose="02010800040101010101" charset="-122"/>
                <a:cs typeface="Times New Roman" panose="02020603050405020304" pitchFamily="18" charset="0"/>
              </a:rPr>
              <a:t>EGU General Assembly 2024</a:t>
            </a:r>
            <a:endParaRPr sz="4400" dirty="0">
              <a:ln>
                <a:noFill/>
              </a:ln>
              <a:solidFill>
                <a:schemeClr val="bg1"/>
              </a:solidFill>
              <a:latin typeface="Algerian" panose="04020705040A02060702" pitchFamily="82" charset="0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4670E09-5779-0338-DF7C-3C4BBED8F88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33217" y="135145"/>
            <a:ext cx="11958784" cy="105828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 algn="just" fontAlgn="auto">
              <a:buFont typeface="Wingdings" panose="05000000000000000000" pitchFamily="2" charset="2"/>
              <a:buChar char="§"/>
            </a:pPr>
            <a:r>
              <a:rPr lang="en-US" altLang="zh-CN" sz="1600" dirty="0">
                <a:solidFill>
                  <a:srgbClr val="302877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Sun J, Xin Y, Chou IM, Sun R, Jiang L*. Hydrate Stability in the H</a:t>
            </a:r>
            <a:r>
              <a:rPr lang="en-US" altLang="zh-CN" sz="1600" baseline="-25000" dirty="0">
                <a:solidFill>
                  <a:srgbClr val="302877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1600" dirty="0">
                <a:solidFill>
                  <a:srgbClr val="302877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S–H</a:t>
            </a:r>
            <a:r>
              <a:rPr lang="en-US" altLang="zh-CN" sz="1600" baseline="-25000" dirty="0">
                <a:solidFill>
                  <a:srgbClr val="302877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1600" dirty="0">
                <a:solidFill>
                  <a:srgbClr val="302877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O system—Visual Observations and Measurements in a High-Pressure Optical Cell and Thermodynamic Models. J Chem Eng Data. 2020;65:3884-92.</a:t>
            </a:r>
          </a:p>
          <a:p>
            <a:pPr marL="285750" indent="-285750" algn="just" fontAlgn="auto">
              <a:buFont typeface="Wingdings" panose="05000000000000000000" pitchFamily="2" charset="2"/>
              <a:buChar char="§"/>
            </a:pPr>
            <a:r>
              <a:rPr lang="en-US" altLang="zh-CN" sz="1600" dirty="0">
                <a:solidFill>
                  <a:srgbClr val="302877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Sun J, Sun R, Ming Chou I, Nguyen AV, Jiang L*. Experimental measurement and thermodynamic modeling of dissociation conditions of hydrogen sulfide hydrate in the presence of electrolyte solutions. Chem Eng J. 2022;431:133821.</a:t>
            </a:r>
            <a:endParaRPr lang="zh-CN" altLang="en-US" sz="1600" dirty="0">
              <a:solidFill>
                <a:srgbClr val="302877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" t="14976" r="57583" b="9216"/>
          <a:stretch>
            <a:fillRect/>
          </a:stretch>
        </p:blipFill>
        <p:spPr>
          <a:xfrm>
            <a:off x="7184778" y="4127041"/>
            <a:ext cx="2074258" cy="26125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1" t="14976" r="1451" b="10660"/>
          <a:stretch>
            <a:fillRect/>
          </a:stretch>
        </p:blipFill>
        <p:spPr>
          <a:xfrm>
            <a:off x="9295822" y="4161264"/>
            <a:ext cx="2806424" cy="257834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/>
          <a:srcRect l="15746" t="17914" r="5352" b="11388"/>
          <a:stretch>
            <a:fillRect/>
          </a:stretch>
        </p:blipFill>
        <p:spPr>
          <a:xfrm>
            <a:off x="5031740" y="739294"/>
            <a:ext cx="7160260" cy="320294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276" h="4989">
                <a:moveTo>
                  <a:pt x="0" y="0"/>
                </a:moveTo>
                <a:lnTo>
                  <a:pt x="11276" y="0"/>
                </a:lnTo>
                <a:lnTo>
                  <a:pt x="11276" y="4181"/>
                </a:lnTo>
                <a:lnTo>
                  <a:pt x="11247" y="3885"/>
                </a:lnTo>
                <a:lnTo>
                  <a:pt x="0" y="498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7" t="1" b="28113"/>
          <a:stretch/>
        </p:blipFill>
        <p:spPr>
          <a:xfrm>
            <a:off x="1006608" y="786425"/>
            <a:ext cx="4503650" cy="334861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064" h="5425">
                <a:moveTo>
                  <a:pt x="0" y="0"/>
                </a:moveTo>
                <a:lnTo>
                  <a:pt x="9064" y="0"/>
                </a:lnTo>
                <a:lnTo>
                  <a:pt x="9064" y="4535"/>
                </a:lnTo>
                <a:lnTo>
                  <a:pt x="0" y="5425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  <a:prstDash val="sysDash"/>
          </a:ln>
        </p:spPr>
      </p:pic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7184778" y="3754247"/>
            <a:ext cx="2074256" cy="4070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cold-seeps</a:t>
            </a:r>
          </a:p>
        </p:txBody>
      </p:sp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9295822" y="3756993"/>
            <a:ext cx="2787687" cy="4070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hydrothermal area</a:t>
            </a:r>
          </a:p>
        </p:txBody>
      </p:sp>
      <p:sp>
        <p:nvSpPr>
          <p:cNvPr id="3" name="标题 7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-1" y="160934"/>
            <a:ext cx="5208423" cy="44861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b" anchorCtr="0"/>
          <a:lstStyle>
            <a:lvl1pPr marL="0" marR="0" lvl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5000" b="0" i="0" u="none" strike="noStrike" kern="1200" cap="none" spc="0" normalizeH="0" baseline="0" noProof="1" dirty="0" smtClean="0">
                <a:ln w="3175">
                  <a:noFill/>
                </a:ln>
                <a:solidFill>
                  <a:schemeClr val="tx1"/>
                </a:solidFill>
                <a:uFillTx/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F1F9378-5E0C-DD3D-F52E-4A90A5A85041}"/>
              </a:ext>
            </a:extLst>
          </p:cNvPr>
          <p:cNvSpPr txBox="1"/>
          <p:nvPr/>
        </p:nvSpPr>
        <p:spPr>
          <a:xfrm>
            <a:off x="89754" y="4327840"/>
            <a:ext cx="7160260" cy="2399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700" b="0" i="0" dirty="0">
                <a:solidFill>
                  <a:srgbClr val="05073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700" dirty="0">
                <a:solidFill>
                  <a:srgbClr val="0507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zh-CN" altLang="en-US" sz="1700" dirty="0">
                <a:solidFill>
                  <a:srgbClr val="0507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700" b="1" dirty="0">
                <a:solidFill>
                  <a:srgbClr val="0507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700" b="1" i="0" dirty="0">
                <a:solidFill>
                  <a:srgbClr val="05073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igh-sulfur natural gas fields </a:t>
            </a:r>
            <a:r>
              <a:rPr lang="en-US" sz="1700" b="0" i="0" dirty="0">
                <a:solidFill>
                  <a:srgbClr val="05073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 widely distributed in western China. 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7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700" b="1" i="0" u="none" strike="noStrike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7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is prone to hydrate formation 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low temperatures and high pressures, resulting in pipeline plugging, and subsequent pressure drop during natural gas production and transportation.</a:t>
            </a:r>
            <a:endParaRPr lang="en-US" sz="1700" b="0" i="0" dirty="0">
              <a:solidFill>
                <a:srgbClr val="05073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700" b="0" i="0" dirty="0">
                <a:solidFill>
                  <a:srgbClr val="05073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700" b="0" i="0" baseline="-25000" dirty="0">
                <a:solidFill>
                  <a:srgbClr val="05073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700" b="0" i="0" dirty="0">
                <a:solidFill>
                  <a:srgbClr val="05073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gas is often detected in deep-sea </a:t>
            </a:r>
            <a:r>
              <a:rPr lang="en-US" sz="1700" b="1" i="0" dirty="0">
                <a:solidFill>
                  <a:srgbClr val="05073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cold seeps and hydrothermal regions</a:t>
            </a:r>
            <a:r>
              <a:rPr lang="en-US" sz="1700" b="0" i="0" dirty="0">
                <a:solidFill>
                  <a:srgbClr val="05073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exerting significant influences on mineralization and biological activities. </a:t>
            </a:r>
            <a:endParaRPr lang="en-US" altLang="zh-CN" sz="17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7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-1" y="160934"/>
            <a:ext cx="5208423" cy="44861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b" anchorCtr="0"/>
          <a:lstStyle>
            <a:lvl1pPr marL="0" marR="0" lvl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5000" b="0" i="0" u="none" strike="noStrike" kern="1200" cap="none" spc="0" normalizeH="0" baseline="0" noProof="1" dirty="0" smtClean="0">
                <a:ln w="3175">
                  <a:noFill/>
                </a:ln>
                <a:solidFill>
                  <a:schemeClr val="tx1"/>
                </a:solidFill>
                <a:uFillTx/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platform</a:t>
            </a:r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533078"/>
              </p:ext>
            </p:extLst>
          </p:nvPr>
        </p:nvGraphicFramePr>
        <p:xfrm>
          <a:off x="3456591" y="3632001"/>
          <a:ext cx="2756051" cy="1820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-PAINT" r:id="rId8" imgW="7648575" imgH="8963025" progId="CorelPHOTOPAINT.Image.24">
                  <p:embed/>
                </p:oleObj>
              </mc:Choice>
              <mc:Fallback>
                <p:oleObj name="PHOTO-PAINT" r:id="rId8" imgW="7648575" imgH="8963025" progId="CorelPHOTOPAINT.Image.24">
                  <p:embed/>
                  <p:pic>
                    <p:nvPicPr>
                      <p:cNvPr id="18" name="对象 1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56591" y="3632001"/>
                        <a:ext cx="2756051" cy="1820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6"/>
          <a:stretch>
            <a:fillRect/>
          </a:stretch>
        </p:blipFill>
        <p:spPr>
          <a:xfrm>
            <a:off x="3456591" y="1747018"/>
            <a:ext cx="2756051" cy="200400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801" y="1747018"/>
            <a:ext cx="5419417" cy="370570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2060"/>
            </a:solidFill>
          </a:ln>
        </p:spPr>
      </p:pic>
      <p:sp>
        <p:nvSpPr>
          <p:cNvPr id="32" name="文本框 31"/>
          <p:cNvSpPr txBox="1"/>
          <p:nvPr>
            <p:custDataLst>
              <p:tags r:id="rId3"/>
            </p:custDataLst>
          </p:nvPr>
        </p:nvSpPr>
        <p:spPr>
          <a:xfrm>
            <a:off x="273838" y="1738551"/>
            <a:ext cx="2744228" cy="173875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Hydrate phase equilibrium </a:t>
            </a:r>
            <a:r>
              <a:rPr lang="en-US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conditions of gas-water system. 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83C0FD6-4A08-EC29-8543-6DE63918654F}"/>
              </a:ext>
            </a:extLst>
          </p:cNvPr>
          <p:cNvSpPr/>
          <p:nvPr/>
        </p:nvSpPr>
        <p:spPr>
          <a:xfrm>
            <a:off x="3456591" y="1747018"/>
            <a:ext cx="2817805" cy="3705701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6BC435C7-DE4E-5B80-5E8F-885E46063E18}"/>
              </a:ext>
            </a:extLst>
          </p:cNvPr>
          <p:cNvCxnSpPr>
            <a:cxnSpLocks/>
          </p:cNvCxnSpPr>
          <p:nvPr/>
        </p:nvCxnSpPr>
        <p:spPr>
          <a:xfrm flipH="1">
            <a:off x="6274396" y="2218259"/>
            <a:ext cx="859617" cy="284561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2F1D08BC-D329-DE37-4CCB-23A32B2D2D73}"/>
              </a:ext>
            </a:extLst>
          </p:cNvPr>
          <p:cNvCxnSpPr>
            <a:cxnSpLocks/>
          </p:cNvCxnSpPr>
          <p:nvPr/>
        </p:nvCxnSpPr>
        <p:spPr>
          <a:xfrm flipH="1">
            <a:off x="6274396" y="2218259"/>
            <a:ext cx="859617" cy="1727200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01B28518-2C53-D86F-6FC5-0EF21CA3EEE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73838" y="3485776"/>
            <a:ext cx="2744227" cy="196694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Growth dynamics of gas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hydrate by measuring the consumption of gas over time</a:t>
            </a:r>
            <a:r>
              <a:rPr lang="en-US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箭头: 左 21">
            <a:extLst>
              <a:ext uri="{FF2B5EF4-FFF2-40B4-BE49-F238E27FC236}">
                <a16:creationId xmlns:a16="http://schemas.microsoft.com/office/drawing/2014/main" id="{6F72A3A2-F1A8-889F-2F2A-51AC06457628}"/>
              </a:ext>
            </a:extLst>
          </p:cNvPr>
          <p:cNvSpPr/>
          <p:nvPr/>
        </p:nvSpPr>
        <p:spPr>
          <a:xfrm>
            <a:off x="3037046" y="2054205"/>
            <a:ext cx="357791" cy="448615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箭头: 左 22">
            <a:extLst>
              <a:ext uri="{FF2B5EF4-FFF2-40B4-BE49-F238E27FC236}">
                <a16:creationId xmlns:a16="http://schemas.microsoft.com/office/drawing/2014/main" id="{05479D51-D9AB-A2B9-FAD8-1524A02D032F}"/>
              </a:ext>
            </a:extLst>
          </p:cNvPr>
          <p:cNvSpPr/>
          <p:nvPr/>
        </p:nvSpPr>
        <p:spPr>
          <a:xfrm>
            <a:off x="3021097" y="4113625"/>
            <a:ext cx="357791" cy="448615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E3C76F3-1142-F8E1-08EA-3E54DFD9CBA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553200" y="5646609"/>
            <a:ext cx="5302687" cy="4747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platform of h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igh-pressure optical cell</a:t>
            </a:r>
            <a:endParaRPr lang="en-US" altLang="zh-CN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D723E5F-95E9-83BA-7A54-A1C86A35788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854039" y="5646813"/>
            <a:ext cx="2723804" cy="4747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Hydrate research</a:t>
            </a:r>
            <a:endParaRPr lang="en-US" altLang="zh-CN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7" name="箭头: 左 26">
            <a:extLst>
              <a:ext uri="{FF2B5EF4-FFF2-40B4-BE49-F238E27FC236}">
                <a16:creationId xmlns:a16="http://schemas.microsoft.com/office/drawing/2014/main" id="{F655F692-3D97-3665-EE1F-1BBF3EEB6600}"/>
              </a:ext>
            </a:extLst>
          </p:cNvPr>
          <p:cNvSpPr/>
          <p:nvPr/>
        </p:nvSpPr>
        <p:spPr>
          <a:xfrm>
            <a:off x="5350538" y="5646609"/>
            <a:ext cx="429967" cy="381651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C89CD35A-1417-39A5-5038-E11125C9726F}"/>
              </a:ext>
            </a:extLst>
          </p:cNvPr>
          <p:cNvSpPr/>
          <p:nvPr/>
        </p:nvSpPr>
        <p:spPr>
          <a:xfrm>
            <a:off x="273839" y="1738551"/>
            <a:ext cx="6000558" cy="371416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24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7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-1" y="160934"/>
            <a:ext cx="5208423" cy="44861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b" anchorCtr="0"/>
          <a:lstStyle>
            <a:lvl1pPr marL="0" marR="0" lvl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5000" b="0" i="0" u="none" strike="noStrike" kern="1200" cap="none" spc="0" normalizeH="0" baseline="0" noProof="1" dirty="0" smtClean="0">
                <a:ln w="3175">
                  <a:noFill/>
                </a:ln>
                <a:solidFill>
                  <a:schemeClr val="tx1"/>
                </a:solidFill>
                <a:uFillTx/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platform</a:t>
            </a:r>
          </a:p>
        </p:txBody>
      </p:sp>
      <p:sp>
        <p:nvSpPr>
          <p:cNvPr id="31" name="文本框 30"/>
          <p:cNvSpPr txBox="1"/>
          <p:nvPr>
            <p:custDataLst>
              <p:tags r:id="rId2"/>
            </p:custDataLst>
          </p:nvPr>
        </p:nvSpPr>
        <p:spPr>
          <a:xfrm>
            <a:off x="1093958" y="1400797"/>
            <a:ext cx="10488442" cy="10877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Combined with laser Raman spectroscopy 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HPOC can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used to measure the concentration and diffusion coefficient of gas in water across a wide range of temperatures and pressures</a:t>
            </a:r>
            <a:endParaRPr lang="en-US" sz="20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 descr="第5页-6">
            <a:extLst>
              <a:ext uri="{FF2B5EF4-FFF2-40B4-BE49-F238E27FC236}">
                <a16:creationId xmlns:a16="http://schemas.microsoft.com/office/drawing/2014/main" id="{9DB8973E-6BD8-017B-880F-543D59AF80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4015" y="3005160"/>
            <a:ext cx="4801808" cy="23069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E8DC3AF-4FA6-46F8-5B44-AA3EBBB3BB35}"/>
                  </a:ext>
                </a:extLst>
              </p:cNvPr>
              <p:cNvSpPr txBox="1"/>
              <p:nvPr/>
            </p:nvSpPr>
            <p:spPr>
              <a:xfrm>
                <a:off x="4580208" y="3279783"/>
                <a:ext cx="2588360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1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kumimoji="0" lang="en-US" altLang="zh-CN" sz="1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kumimoji="0" lang="en-US" altLang="zh-CN" sz="1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kumimoji="0" lang="en-US" altLang="zh-CN" sz="1500" b="1" i="1" u="none" strike="noStrike" kern="1200" cap="none" spc="0" normalizeH="0" baseline="-2500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kumimoji="0" lang="en-US" altLang="zh-CN" sz="1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kumimoji="0" lang="en-US" altLang="zh-CN" sz="1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altLang="zh-CN" sz="1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kumimoji="0" lang="en-US" altLang="zh-CN" sz="1500" b="1" i="1" u="none" strike="noStrike" kern="1200" cap="none" spc="0" normalizeH="0" baseline="-2500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kumimoji="0" lang="en-US" altLang="zh-CN" sz="1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𝑶</m:t>
                          </m:r>
                        </m:sub>
                      </m:sSub>
                      <m:r>
                        <a:rPr kumimoji="0" lang="en-US" altLang="zh-CN" sz="1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altLang="zh-CN" sz="15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 </m:t>
                      </m:r>
                      <m:r>
                        <a:rPr kumimoji="0" lang="el-GR" altLang="zh-CN" sz="15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kumimoji="0" lang="en-US" altLang="zh-CN" sz="15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en-US" altLang="zh-CN" sz="15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15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kumimoji="0" lang="en-US" altLang="zh-CN" sz="15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  <m:r>
                            <a:rPr kumimoji="0" lang="en-US" altLang="zh-CN" sz="15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kumimoji="0" lang="en-US" altLang="zh-CN" sz="15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r>
                        <m:rPr>
                          <m:nor/>
                        </m:rP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/</m:t>
                      </m:r>
                      <m:sSub>
                        <m:sSubPr>
                          <m:ctrlPr>
                            <a:rPr kumimoji="0" lang="en-US" altLang="zh-CN" sz="15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15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kumimoji="0" lang="en-US" altLang="zh-CN" sz="15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kumimoji="0" lang="en-US" altLang="zh-CN" sz="15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kumimoji="0" lang="en-US" altLang="zh-CN" sz="15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𝑶</m:t>
                          </m:r>
                        </m:sub>
                      </m:sSub>
                      <m:r>
                        <m:rPr>
                          <m:nor/>
                        </m:rPr>
                        <a:rPr kumimoji="0" lang="en-US" altLang="zh-CN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5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E8DC3AF-4FA6-46F8-5B44-AA3EBBB3B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208" y="3279783"/>
                <a:ext cx="2588360" cy="323165"/>
              </a:xfrm>
              <a:prstGeom prst="rect">
                <a:avLst/>
              </a:prstGeom>
              <a:blipFill>
                <a:blip r:embed="rId6"/>
                <a:stretch>
                  <a:fillRect b="-13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80A31D6C-9613-06B5-C858-400F9F7C788A}"/>
              </a:ext>
            </a:extLst>
          </p:cNvPr>
          <p:cNvGrpSpPr/>
          <p:nvPr/>
        </p:nvGrpSpPr>
        <p:grpSpPr>
          <a:xfrm>
            <a:off x="1568781" y="3601267"/>
            <a:ext cx="3547024" cy="1219200"/>
            <a:chOff x="1044310" y="2159795"/>
            <a:chExt cx="3547024" cy="1219200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5B50466F-F255-0CAF-14D6-364D0EB454DF}"/>
                </a:ext>
              </a:extLst>
            </p:cNvPr>
            <p:cNvSpPr/>
            <p:nvPr/>
          </p:nvSpPr>
          <p:spPr>
            <a:xfrm>
              <a:off x="1503361" y="2159795"/>
              <a:ext cx="3087973" cy="12192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4FA25733-CA50-C74A-C525-A7AA30565857}"/>
                </a:ext>
              </a:extLst>
            </p:cNvPr>
            <p:cNvSpPr/>
            <p:nvPr/>
          </p:nvSpPr>
          <p:spPr>
            <a:xfrm>
              <a:off x="1225445" y="2692315"/>
              <a:ext cx="3087973" cy="15416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EF72760C-2547-6F2C-B28F-72A710202268}"/>
                </a:ext>
              </a:extLst>
            </p:cNvPr>
            <p:cNvSpPr/>
            <p:nvPr/>
          </p:nvSpPr>
          <p:spPr>
            <a:xfrm>
              <a:off x="2781484" y="2692316"/>
              <a:ext cx="540084" cy="15416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B4EB1E7-F1AD-891A-3170-F31F5980F689}"/>
                </a:ext>
              </a:extLst>
            </p:cNvPr>
            <p:cNvSpPr/>
            <p:nvPr/>
          </p:nvSpPr>
          <p:spPr>
            <a:xfrm>
              <a:off x="1233318" y="2670881"/>
              <a:ext cx="540085" cy="197027"/>
            </a:xfrm>
            <a:prstGeom prst="rect">
              <a:avLst/>
            </a:prstGeom>
            <a:solidFill>
              <a:srgbClr val="0119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9A29A801-38F8-6267-4036-AEE88EBB2C56}"/>
                </a:ext>
              </a:extLst>
            </p:cNvPr>
            <p:cNvGrpSpPr/>
            <p:nvPr/>
          </p:nvGrpSpPr>
          <p:grpSpPr>
            <a:xfrm>
              <a:off x="1044310" y="2320918"/>
              <a:ext cx="257836" cy="878382"/>
              <a:chOff x="1027376" y="2350551"/>
              <a:chExt cx="257836" cy="878382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AECCC50-E968-E50E-73BC-E5C45600FEF5}"/>
                  </a:ext>
                </a:extLst>
              </p:cNvPr>
              <p:cNvSpPr/>
              <p:nvPr/>
            </p:nvSpPr>
            <p:spPr>
              <a:xfrm rot="5400000">
                <a:off x="902889" y="2669516"/>
                <a:ext cx="506810" cy="2578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3E79E172-6C2C-0BE3-7103-2C412166FF0F}"/>
                  </a:ext>
                </a:extLst>
              </p:cNvPr>
              <p:cNvGrpSpPr/>
              <p:nvPr/>
            </p:nvGrpSpPr>
            <p:grpSpPr>
              <a:xfrm>
                <a:off x="1027377" y="2350551"/>
                <a:ext cx="257835" cy="207432"/>
                <a:chOff x="722577" y="3184517"/>
                <a:chExt cx="257835" cy="211059"/>
              </a:xfrm>
            </p:grpSpPr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376CC2B4-1402-ECFA-CA94-932839BB71FD}"/>
                    </a:ext>
                  </a:extLst>
                </p:cNvPr>
                <p:cNvSpPr/>
                <p:nvPr/>
              </p:nvSpPr>
              <p:spPr>
                <a:xfrm rot="5400000" flipV="1">
                  <a:off x="757395" y="3278617"/>
                  <a:ext cx="188199" cy="457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BE256ACE-E209-14AB-FA17-707E7FF01E5E}"/>
                    </a:ext>
                  </a:extLst>
                </p:cNvPr>
                <p:cNvSpPr/>
                <p:nvPr/>
              </p:nvSpPr>
              <p:spPr>
                <a:xfrm flipV="1">
                  <a:off x="722577" y="3184517"/>
                  <a:ext cx="257835" cy="457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38CA941C-B278-BDD1-D926-39464C55C2B6}"/>
                  </a:ext>
                </a:extLst>
              </p:cNvPr>
              <p:cNvGrpSpPr/>
              <p:nvPr/>
            </p:nvGrpSpPr>
            <p:grpSpPr>
              <a:xfrm rot="10800000">
                <a:off x="1027376" y="3021501"/>
                <a:ext cx="257835" cy="207432"/>
                <a:chOff x="1667345" y="4092870"/>
                <a:chExt cx="257835" cy="211059"/>
              </a:xfrm>
            </p:grpSpPr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ADD58629-DB4E-E926-3E6D-54F843453076}"/>
                    </a:ext>
                  </a:extLst>
                </p:cNvPr>
                <p:cNvSpPr/>
                <p:nvPr/>
              </p:nvSpPr>
              <p:spPr>
                <a:xfrm rot="5400000" flipV="1">
                  <a:off x="1702163" y="4186970"/>
                  <a:ext cx="188199" cy="457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54E2B81E-4F98-4E56-3FB6-EF80F529FE80}"/>
                    </a:ext>
                  </a:extLst>
                </p:cNvPr>
                <p:cNvSpPr/>
                <p:nvPr/>
              </p:nvSpPr>
              <p:spPr>
                <a:xfrm flipV="1">
                  <a:off x="1667345" y="4092870"/>
                  <a:ext cx="257835" cy="457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573C34A4-73ED-1E41-947B-3742AC87C8FC}"/>
              </a:ext>
            </a:extLst>
          </p:cNvPr>
          <p:cNvCxnSpPr>
            <a:cxnSpLocks/>
          </p:cNvCxnSpPr>
          <p:nvPr/>
        </p:nvCxnSpPr>
        <p:spPr>
          <a:xfrm>
            <a:off x="863903" y="4383776"/>
            <a:ext cx="4601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1A3E5D47-C9C1-AC7D-5DCF-0ED19DB5F9B1}"/>
              </a:ext>
            </a:extLst>
          </p:cNvPr>
          <p:cNvCxnSpPr>
            <a:cxnSpLocks/>
          </p:cNvCxnSpPr>
          <p:nvPr/>
        </p:nvCxnSpPr>
        <p:spPr>
          <a:xfrm>
            <a:off x="1337578" y="4082462"/>
            <a:ext cx="32063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连接符: 肘形 35">
            <a:extLst>
              <a:ext uri="{FF2B5EF4-FFF2-40B4-BE49-F238E27FC236}">
                <a16:creationId xmlns:a16="http://schemas.microsoft.com/office/drawing/2014/main" id="{B16F8D24-A224-5F4D-0A5A-CAC5FF9DA4B1}"/>
              </a:ext>
            </a:extLst>
          </p:cNvPr>
          <p:cNvCxnSpPr>
            <a:cxnSpLocks/>
          </p:cNvCxnSpPr>
          <p:nvPr/>
        </p:nvCxnSpPr>
        <p:spPr>
          <a:xfrm>
            <a:off x="2051532" y="3393411"/>
            <a:ext cx="942490" cy="577782"/>
          </a:xfrm>
          <a:prstGeom prst="bent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443D082A-85AE-6FC7-C0A9-65A6EEA2ED42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3575997" y="3875982"/>
            <a:ext cx="0" cy="257806"/>
          </a:xfrm>
          <a:prstGeom prst="line">
            <a:avLst/>
          </a:prstGeom>
          <a:ln w="12700">
            <a:solidFill>
              <a:srgbClr val="01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C63C9492-BB87-A814-ECCC-96AA44820B91}"/>
              </a:ext>
            </a:extLst>
          </p:cNvPr>
          <p:cNvSpPr txBox="1"/>
          <p:nvPr/>
        </p:nvSpPr>
        <p:spPr>
          <a:xfrm>
            <a:off x="2311307" y="4891790"/>
            <a:ext cx="2307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eating-cooling stage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7EEB24C6-B632-2BB5-FA28-251E65381684}"/>
              </a:ext>
            </a:extLst>
          </p:cNvPr>
          <p:cNvSpPr txBox="1"/>
          <p:nvPr/>
        </p:nvSpPr>
        <p:spPr>
          <a:xfrm>
            <a:off x="1655413" y="2992928"/>
            <a:ext cx="1531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Thermocouple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FAE60741-886F-E537-D5C2-598A54368D89}"/>
              </a:ext>
            </a:extLst>
          </p:cNvPr>
          <p:cNvSpPr txBox="1"/>
          <p:nvPr/>
        </p:nvSpPr>
        <p:spPr>
          <a:xfrm>
            <a:off x="3130623" y="2989267"/>
            <a:ext cx="113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273-603K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8EE3201D-2D3B-D0AC-61C5-5AA0595F77C4}"/>
              </a:ext>
            </a:extLst>
          </p:cNvPr>
          <p:cNvSpPr txBox="1"/>
          <p:nvPr/>
        </p:nvSpPr>
        <p:spPr>
          <a:xfrm>
            <a:off x="138624" y="4341156"/>
            <a:ext cx="120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Pressurize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E7D42144-F0E5-95CE-EE81-5445E27B9959}"/>
              </a:ext>
            </a:extLst>
          </p:cNvPr>
          <p:cNvSpPr txBox="1"/>
          <p:nvPr/>
        </p:nvSpPr>
        <p:spPr>
          <a:xfrm>
            <a:off x="85245" y="3883619"/>
            <a:ext cx="1313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10-120MPa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25CA797A-A27A-82F1-7D02-9DC8FFFF5D09}"/>
              </a:ext>
            </a:extLst>
          </p:cNvPr>
          <p:cNvCxnSpPr>
            <a:cxnSpLocks/>
          </p:cNvCxnSpPr>
          <p:nvPr/>
        </p:nvCxnSpPr>
        <p:spPr>
          <a:xfrm>
            <a:off x="1324014" y="4383776"/>
            <a:ext cx="32063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C9EB39E6-D4C7-7F98-11FE-F67C1B114423}"/>
              </a:ext>
            </a:extLst>
          </p:cNvPr>
          <p:cNvSpPr txBox="1"/>
          <p:nvPr/>
        </p:nvSpPr>
        <p:spPr>
          <a:xfrm>
            <a:off x="3093677" y="3613566"/>
            <a:ext cx="1052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Mercury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093860A1-03DE-A956-EC20-75D0C69C3C2B}"/>
              </a:ext>
            </a:extLst>
          </p:cNvPr>
          <p:cNvCxnSpPr>
            <a:cxnSpLocks/>
          </p:cNvCxnSpPr>
          <p:nvPr/>
        </p:nvCxnSpPr>
        <p:spPr>
          <a:xfrm>
            <a:off x="4366995" y="4220571"/>
            <a:ext cx="0" cy="1828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F3E25EB7-731D-09C3-B65C-3BB43E836A43}"/>
              </a:ext>
            </a:extLst>
          </p:cNvPr>
          <p:cNvSpPr txBox="1"/>
          <p:nvPr/>
        </p:nvSpPr>
        <p:spPr>
          <a:xfrm>
            <a:off x="3846039" y="4376140"/>
            <a:ext cx="108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21B26EC5-8D9B-A544-DCB5-16301A10D7F7}"/>
              </a:ext>
            </a:extLst>
          </p:cNvPr>
          <p:cNvCxnSpPr/>
          <p:nvPr/>
        </p:nvCxnSpPr>
        <p:spPr>
          <a:xfrm flipV="1">
            <a:off x="4615005" y="3270189"/>
            <a:ext cx="0" cy="947661"/>
          </a:xfrm>
          <a:prstGeom prst="line">
            <a:avLst/>
          </a:prstGeom>
          <a:ln w="25400">
            <a:solidFill>
              <a:srgbClr val="30287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B3171B5B-85CF-B500-406B-993C694D6E5C}"/>
              </a:ext>
            </a:extLst>
          </p:cNvPr>
          <p:cNvCxnSpPr>
            <a:cxnSpLocks/>
          </p:cNvCxnSpPr>
          <p:nvPr/>
        </p:nvCxnSpPr>
        <p:spPr>
          <a:xfrm>
            <a:off x="4615005" y="3270189"/>
            <a:ext cx="3733928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EFAC012E-E2EA-CBEC-5E66-5B10C17CF6B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423059" y="2830557"/>
            <a:ext cx="1133644" cy="5280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98268" y="1289166"/>
            <a:ext cx="5841665" cy="3768067"/>
          </a:xfrm>
          <a:prstGeom prst="rect">
            <a:avLst/>
          </a:prstGeom>
          <a:solidFill>
            <a:srgbClr val="0070C0"/>
          </a:solidFill>
          <a:ln w="28575">
            <a:solidFill>
              <a:srgbClr val="002060"/>
            </a:solidFill>
          </a:ln>
        </p:spPr>
      </p:pic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0" y="6009823"/>
            <a:ext cx="12192001" cy="6242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 algn="just" fontAlgn="auto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altLang="zh-CN" sz="1600" dirty="0">
                <a:solidFill>
                  <a:srgbClr val="302877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Jiang L</a:t>
            </a:r>
            <a:r>
              <a:rPr lang="zh-CN" altLang="en-US" sz="1600" dirty="0">
                <a:solidFill>
                  <a:srgbClr val="302877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*</a:t>
            </a:r>
            <a:r>
              <a:rPr lang="en-US" altLang="zh-CN" sz="1600" dirty="0">
                <a:solidFill>
                  <a:srgbClr val="302877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 Xin Y, Chou IM, Sun R. Raman spectroscopic measurements of H</a:t>
            </a:r>
            <a:r>
              <a:rPr lang="en-US" altLang="zh-CN" sz="1600" baseline="-25000" dirty="0">
                <a:solidFill>
                  <a:srgbClr val="302877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1600" dirty="0">
                <a:solidFill>
                  <a:srgbClr val="302877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 solubility in pure water over a wide range of pressure and temperature and a refined thermodynamic model. Chem Geol. 2020;555:119816.</a:t>
            </a:r>
            <a:endParaRPr lang="zh-CN" altLang="en-US" sz="1600" dirty="0">
              <a:solidFill>
                <a:srgbClr val="302877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6554093" y="1630950"/>
            <a:ext cx="5523441" cy="35961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i="0" u="none" strike="noStrike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solubility decreases with increasing temperature </a:t>
            </a:r>
            <a:r>
              <a:rPr lang="en-US" sz="20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pressure is below 3 MPa. However, when pressure above 5 MPa, solubility first increases and then decreases with increasing temperature. A similar solubility change trend has been observed for other gases, such as CO</a:t>
            </a:r>
            <a:r>
              <a:rPr lang="en-US" sz="2000" b="0" i="0" u="none" strike="noStrike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CH</a:t>
            </a:r>
            <a:r>
              <a:rPr lang="en-US" sz="2000" b="0" i="0" u="none" strike="noStrike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000" baseline="-2500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标题 7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-1" y="160934"/>
            <a:ext cx="7878471" cy="44387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b" anchorCtr="0"/>
          <a:lstStyle>
            <a:lvl1pPr marL="0" marR="0" lvl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5000" b="0" i="0" u="none" strike="noStrike" kern="1200" cap="none" spc="0" normalizeH="0" baseline="0" noProof="1" dirty="0" smtClean="0">
                <a:ln w="3175">
                  <a:noFill/>
                </a:ln>
                <a:solidFill>
                  <a:schemeClr val="tx1"/>
                </a:solidFill>
                <a:uFillTx/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Solubility of H</a:t>
            </a:r>
            <a:r>
              <a:rPr lang="en-US" altLang="zh-CN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in water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AB328EC-08B9-1355-55BA-E9B385001E7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3733" y="5108025"/>
            <a:ext cx="6290734" cy="48260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solubility in water at various temperature and pressure</a:t>
            </a:r>
            <a:endParaRPr lang="zh-CN" altLang="en-US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87"/>
          <a:stretch/>
        </p:blipFill>
        <p:spPr>
          <a:xfrm>
            <a:off x="6784553" y="1111019"/>
            <a:ext cx="4476513" cy="390498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0" y="6043560"/>
            <a:ext cx="12192001" cy="65350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 algn="just" fontAlgn="auto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altLang="zh-CN" sz="1600" dirty="0">
                <a:solidFill>
                  <a:srgbClr val="302877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Huang Y, Wu C, Chen Y, Chou IM, Jiang L*. Measurement of diffusion coefficients of hydrogen sulfide in water and brine using in-situ Raman spectroscopy. Fluid Phase Equilib. 2022;556:113381.</a:t>
            </a:r>
            <a:endParaRPr lang="zh-CN" altLang="en-US" sz="1600" dirty="0">
              <a:solidFill>
                <a:srgbClr val="302877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标题 7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-1" y="160934"/>
            <a:ext cx="7878471" cy="44387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b" anchorCtr="0"/>
          <a:lstStyle>
            <a:lvl1pPr marL="0" marR="0" lvl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5000" b="0" i="0" u="none" strike="noStrike" kern="1200" cap="none" spc="0" normalizeH="0" baseline="0" noProof="1" dirty="0" smtClean="0">
                <a:ln w="3175">
                  <a:noFill/>
                </a:ln>
                <a:solidFill>
                  <a:schemeClr val="tx1"/>
                </a:solidFill>
                <a:uFillTx/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Diffusion coefficient of H</a:t>
            </a:r>
            <a:r>
              <a:rPr lang="en-US" altLang="zh-CN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in water and brine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80F3332-CA42-C31C-9E02-B3F5E19948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808" y="1111019"/>
            <a:ext cx="4562043" cy="3886185"/>
          </a:xfrm>
          <a:prstGeom prst="rect">
            <a:avLst/>
          </a:prstGeom>
          <a:solidFill>
            <a:srgbClr val="0070C0"/>
          </a:solidFill>
          <a:ln w="28575">
            <a:solidFill>
              <a:srgbClr val="002060"/>
            </a:solidFill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92C6D0A-15BB-85CE-D06C-92011A25DC4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8533" y="5016008"/>
            <a:ext cx="5199617" cy="91345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Diffusion coefficient of H</a:t>
            </a:r>
            <a:r>
              <a:rPr lang="en-US" b="0" i="0" u="none" strike="noStrike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mainly controlled by temperature, and is inhibited by salinity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baseline="-25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AD971AF-5D10-57EA-35CD-8022C7B2A65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519322" y="5016008"/>
            <a:ext cx="5006973" cy="91345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atch well at low temperatures but show wide deviations at high temperatures ( &gt; 350 K) </a:t>
            </a:r>
            <a:endParaRPr lang="zh-CN" altLang="en-US" baseline="-25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D281E98-3F00-8021-7DD0-8E9A24E391F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848852" y="2087471"/>
            <a:ext cx="1935702" cy="138829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with previous experiments</a:t>
            </a:r>
            <a:endParaRPr lang="zh-CN" altLang="en-US" b="1" baseline="-250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7B58F3A-6BBC-1CCA-72F2-96CB838809C0}"/>
              </a:ext>
            </a:extLst>
          </p:cNvPr>
          <p:cNvCxnSpPr/>
          <p:nvPr/>
        </p:nvCxnSpPr>
        <p:spPr>
          <a:xfrm>
            <a:off x="4998981" y="3564468"/>
            <a:ext cx="1652374" cy="0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4397" y="6084999"/>
            <a:ext cx="11958784" cy="66654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 algn="just" fontAlgn="auto">
              <a:buFont typeface="Wingdings" panose="05000000000000000000" pitchFamily="2" charset="2"/>
              <a:buChar char="§"/>
            </a:pPr>
            <a:r>
              <a:rPr lang="en-US" altLang="zh-CN" sz="1600" dirty="0">
                <a:solidFill>
                  <a:srgbClr val="302877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Sun J, Xin Y, Chou IM, Sun R, Jiang L*. Hydrate Stability in the H</a:t>
            </a:r>
            <a:r>
              <a:rPr lang="en-US" altLang="zh-CN" sz="1600" baseline="-25000" dirty="0">
                <a:solidFill>
                  <a:srgbClr val="302877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1600" dirty="0">
                <a:solidFill>
                  <a:srgbClr val="302877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S–H</a:t>
            </a:r>
            <a:r>
              <a:rPr lang="en-US" altLang="zh-CN" sz="1600" baseline="-25000" dirty="0">
                <a:solidFill>
                  <a:srgbClr val="302877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1600" dirty="0">
                <a:solidFill>
                  <a:srgbClr val="302877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O system—Visual Observations and Measurements in a High-Pressure Optical Cell and Thermodynamic Models. J Chem Eng Data. 2020;65:3884-92.</a:t>
            </a:r>
          </a:p>
        </p:txBody>
      </p:sp>
      <p:sp>
        <p:nvSpPr>
          <p:cNvPr id="4" name="标题 7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-1" y="160934"/>
            <a:ext cx="7878471" cy="44387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b" anchorCtr="0"/>
          <a:lstStyle>
            <a:lvl1pPr marL="0" marR="0" lvl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5000" b="0" i="0" u="none" strike="noStrike" kern="1200" cap="none" spc="0" normalizeH="0" baseline="0" noProof="1" dirty="0" smtClean="0">
                <a:ln w="3175">
                  <a:noFill/>
                </a:ln>
                <a:solidFill>
                  <a:schemeClr val="tx1"/>
                </a:solidFill>
                <a:uFillTx/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Stability of H</a:t>
            </a:r>
            <a:r>
              <a:rPr lang="en-US" altLang="zh-CN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hydrate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1FC9709-483E-6559-7DC7-8CAA8B62334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922779"/>
            <a:ext cx="6191670" cy="444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 algn="l" fontAlgn="auto">
              <a:lnSpc>
                <a:spcPts val="2400"/>
              </a:lnSpc>
              <a:buFont typeface="Wingdings" panose="05000000000000000000" pitchFamily="2" charset="2"/>
              <a:buChar char="v"/>
            </a:pPr>
            <a:r>
              <a:rPr lang="en-US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Phase equilibrium condition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in water</a:t>
            </a:r>
            <a:endParaRPr lang="zh-CN" alt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D1CE773-C074-57C6-CBFB-37C64A0120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159" y="1475185"/>
            <a:ext cx="7770895" cy="431599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2A8394-A7C2-4A94-9B87-7C1549B9C6C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242" r="49461"/>
          <a:stretch/>
        </p:blipFill>
        <p:spPr>
          <a:xfrm>
            <a:off x="3868833" y="3919983"/>
            <a:ext cx="1219634" cy="11090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FE16B48-4BCC-BE9C-CDFF-FCFBBAC33AA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65205"/>
          <a:stretch/>
        </p:blipFill>
        <p:spPr>
          <a:xfrm>
            <a:off x="1231053" y="3086748"/>
            <a:ext cx="1494477" cy="10681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0A6DDA6-2816-D285-751E-B567DADD150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651" r="2729"/>
          <a:stretch/>
        </p:blipFill>
        <p:spPr>
          <a:xfrm>
            <a:off x="3269417" y="1774805"/>
            <a:ext cx="1396773" cy="1172722"/>
          </a:xfrm>
          <a:prstGeom prst="rect">
            <a:avLst/>
          </a:prstGeom>
        </p:spPr>
      </p:pic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96D8D044-60CC-A809-F7EA-1CC58BB10774}"/>
              </a:ext>
            </a:extLst>
          </p:cNvPr>
          <p:cNvCxnSpPr>
            <a:cxnSpLocks/>
          </p:cNvCxnSpPr>
          <p:nvPr/>
        </p:nvCxnSpPr>
        <p:spPr>
          <a:xfrm flipV="1">
            <a:off x="2980267" y="4089566"/>
            <a:ext cx="888566" cy="397767"/>
          </a:xfrm>
          <a:prstGeom prst="straightConnector1">
            <a:avLst/>
          </a:prstGeom>
          <a:ln w="952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64B3160D-C846-E931-8621-5E4F87252FA2}"/>
              </a:ext>
            </a:extLst>
          </p:cNvPr>
          <p:cNvCxnSpPr>
            <a:cxnSpLocks/>
          </p:cNvCxnSpPr>
          <p:nvPr/>
        </p:nvCxnSpPr>
        <p:spPr>
          <a:xfrm>
            <a:off x="2980267" y="4487333"/>
            <a:ext cx="888566" cy="385168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030E7524-B898-1FBF-69F7-91360C778186}"/>
              </a:ext>
            </a:extLst>
          </p:cNvPr>
          <p:cNvCxnSpPr>
            <a:cxnSpLocks/>
          </p:cNvCxnSpPr>
          <p:nvPr/>
        </p:nvCxnSpPr>
        <p:spPr>
          <a:xfrm flipH="1" flipV="1">
            <a:off x="3240847" y="2777623"/>
            <a:ext cx="1808673" cy="309125"/>
          </a:xfrm>
          <a:prstGeom prst="straightConnector1">
            <a:avLst/>
          </a:prstGeom>
          <a:ln w="952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9E5E30E8-925E-85CB-4472-878A2E668D95}"/>
              </a:ext>
            </a:extLst>
          </p:cNvPr>
          <p:cNvCxnSpPr>
            <a:cxnSpLocks/>
          </p:cNvCxnSpPr>
          <p:nvPr/>
        </p:nvCxnSpPr>
        <p:spPr>
          <a:xfrm flipH="1" flipV="1">
            <a:off x="4637620" y="2777623"/>
            <a:ext cx="411900" cy="309125"/>
          </a:xfrm>
          <a:prstGeom prst="straightConnector1">
            <a:avLst/>
          </a:prstGeom>
          <a:ln w="952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D19ECC18-705E-F3EB-AEE1-6F5466EED539}"/>
              </a:ext>
            </a:extLst>
          </p:cNvPr>
          <p:cNvCxnSpPr>
            <a:cxnSpLocks/>
          </p:cNvCxnSpPr>
          <p:nvPr/>
        </p:nvCxnSpPr>
        <p:spPr>
          <a:xfrm flipH="1">
            <a:off x="2725530" y="3086748"/>
            <a:ext cx="2362937" cy="71120"/>
          </a:xfrm>
          <a:prstGeom prst="straightConnector1">
            <a:avLst/>
          </a:prstGeom>
          <a:ln w="9525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3D4C92F6-FDD6-D354-E6E8-0AD333D687E4}"/>
              </a:ext>
            </a:extLst>
          </p:cNvPr>
          <p:cNvCxnSpPr>
            <a:cxnSpLocks/>
          </p:cNvCxnSpPr>
          <p:nvPr/>
        </p:nvCxnSpPr>
        <p:spPr>
          <a:xfrm flipH="1" flipV="1">
            <a:off x="2725530" y="4094480"/>
            <a:ext cx="254737" cy="392853"/>
          </a:xfrm>
          <a:prstGeom prst="straightConnector1">
            <a:avLst/>
          </a:prstGeom>
          <a:ln w="9525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889B2808-8122-13CB-8E12-4B17D3C3FFF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820309" y="4910533"/>
            <a:ext cx="1316681" cy="226440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t">
            <a:noAutofit/>
          </a:bodyPr>
          <a:lstStyle/>
          <a:p>
            <a:pPr algn="just" fontAlgn="auto"/>
            <a:r>
              <a:rPr lang="en-US" altLang="zh-CN" sz="1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H-I-Lw-H</a:t>
            </a:r>
            <a:r>
              <a:rPr lang="en-US" altLang="zh-CN" sz="1200" b="1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1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S(g)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B3985441-EB05-013E-3D74-818AAB0830F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298320" y="1616533"/>
            <a:ext cx="1693726" cy="275985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t">
            <a:noAutofit/>
          </a:bodyPr>
          <a:lstStyle/>
          <a:p>
            <a:pPr algn="just" fontAlgn="auto"/>
            <a:r>
              <a:rPr lang="en-US" altLang="zh-CN" sz="1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H-Lw-H</a:t>
            </a:r>
            <a:r>
              <a:rPr lang="en-US" altLang="zh-CN" sz="1200" b="1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1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S(g)-H</a:t>
            </a:r>
            <a:r>
              <a:rPr lang="en-US" altLang="zh-CN" sz="1200" b="1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1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S(l)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693BA234-67FB-3CD8-FC1E-64B5C7C5AC3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102628" y="1754525"/>
            <a:ext cx="3938576" cy="378000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extended the experimental pressure to 66.128 MPa for the H−Lw−H</a:t>
            </a:r>
            <a:r>
              <a:rPr lang="en-US" sz="2000" b="0" i="0" u="none" strike="noStrike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(l) phase boundary,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upper quadruple point (Q</a:t>
            </a:r>
            <a:r>
              <a:rPr lang="en-US" sz="2000" b="0" i="0" u="none" strike="noStrike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was located at 302.7 K and 2.2407 MPa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lower quadruple point (Q1) was located at 272.4 K and 0.0986 MPa.</a:t>
            </a:r>
            <a:endParaRPr lang="zh-CN" altLang="en-US" sz="2000" baseline="-2500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0" y="6191457"/>
            <a:ext cx="11958784" cy="66654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 algn="just" fontAlgn="auto">
              <a:buFont typeface="Wingdings" panose="05000000000000000000" pitchFamily="2" charset="2"/>
              <a:buChar char="§"/>
            </a:pPr>
            <a:r>
              <a:rPr lang="en-US" altLang="zh-CN" sz="1600" dirty="0">
                <a:solidFill>
                  <a:srgbClr val="302877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Sun J, Sun R, Ming Chou I, Nguyen AV, Jiang L*. Experimental measurement and thermodynamic modeling of dissociation conditions of hydrogen sulfide hydrate in the presence of electrolyte solutions. Chem Eng J. 2022;431:133821.</a:t>
            </a:r>
            <a:endParaRPr lang="zh-CN" altLang="en-US" sz="1600" dirty="0">
              <a:solidFill>
                <a:srgbClr val="302877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标题 7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-1" y="160934"/>
            <a:ext cx="7878471" cy="44387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b" anchorCtr="0"/>
          <a:lstStyle>
            <a:lvl1pPr marL="0" marR="0" lvl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5000" b="0" i="0" u="none" strike="noStrike" kern="1200" cap="none" spc="0" normalizeH="0" baseline="0" noProof="1" dirty="0" smtClean="0">
                <a:ln w="3175">
                  <a:noFill/>
                </a:ln>
                <a:solidFill>
                  <a:schemeClr val="tx1"/>
                </a:solidFill>
                <a:uFillTx/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Stability of H</a:t>
            </a:r>
            <a:r>
              <a:rPr lang="en-US" altLang="zh-CN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hydrate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1FC9709-483E-6559-7DC7-8CAA8B62334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863843"/>
            <a:ext cx="7878470" cy="444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 algn="l" fontAlgn="auto">
              <a:lnSpc>
                <a:spcPts val="2400"/>
              </a:lnSpc>
              <a:buFont typeface="Wingdings" panose="05000000000000000000" pitchFamily="2" charset="2"/>
              <a:buChar char="v"/>
            </a:pPr>
            <a:r>
              <a:rPr lang="en-US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Phase equilibrium condition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in electrolyte solutions</a:t>
            </a:r>
            <a:endParaRPr lang="zh-CN" alt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7C0A3C2-91E9-3A30-E287-75B4F01C8F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2" y="1367279"/>
            <a:ext cx="3050307" cy="3573726"/>
          </a:xfrm>
          <a:prstGeom prst="rect">
            <a:avLst/>
          </a:prstGeom>
          <a:solidFill>
            <a:srgbClr val="7030A0"/>
          </a:solidFill>
          <a:ln w="19050">
            <a:solidFill>
              <a:srgbClr val="002060"/>
            </a:solidFill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600A7DE-3A17-A806-9951-4E11EA9627BF}"/>
              </a:ext>
            </a:extLst>
          </p:cNvPr>
          <p:cNvSpPr txBox="1"/>
          <p:nvPr/>
        </p:nvSpPr>
        <p:spPr>
          <a:xfrm>
            <a:off x="-40964" y="5119897"/>
            <a:ext cx="53629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LHV equilibrium curves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 more and more toward low temperatures and high pressures as the concentration of the electrolyte solutions increases.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91EC98F-18F9-30D9-FDB6-8A7FF331C09D}"/>
              </a:ext>
            </a:extLst>
          </p:cNvPr>
          <p:cNvSpPr txBox="1"/>
          <p:nvPr/>
        </p:nvSpPr>
        <p:spPr>
          <a:xfrm>
            <a:off x="6851738" y="5006486"/>
            <a:ext cx="5442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inhibitory effect of six electrolytes on H</a:t>
            </a:r>
            <a:r>
              <a:rPr lang="en-US" sz="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hydrate formation is in the order of 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MgCl</a:t>
            </a:r>
            <a:r>
              <a:rPr lang="en-US" sz="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8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 </a:t>
            </a:r>
            <a:r>
              <a:rPr lang="en-US" sz="18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NaCl </a:t>
            </a:r>
            <a:r>
              <a:rPr lang="en-US" sz="18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K</a:t>
            </a:r>
            <a:r>
              <a:rPr lang="en-US" sz="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09FA971-242A-0032-283C-F7C7CF749CB2}"/>
              </a:ext>
            </a:extLst>
          </p:cNvPr>
          <p:cNvGrpSpPr/>
          <p:nvPr/>
        </p:nvGrpSpPr>
        <p:grpSpPr>
          <a:xfrm>
            <a:off x="6959493" y="1356717"/>
            <a:ext cx="4855490" cy="3458252"/>
            <a:chOff x="6791244" y="1517972"/>
            <a:chExt cx="4855490" cy="3292537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8D1086F-F813-EE82-F879-31BF773DE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1244" y="1517972"/>
              <a:ext cx="4855490" cy="3292537"/>
            </a:xfrm>
            <a:prstGeom prst="rect">
              <a:avLst/>
            </a:prstGeom>
            <a:ln w="19050">
              <a:solidFill>
                <a:srgbClr val="002060"/>
              </a:solidFill>
            </a:ln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60AEE935-3B18-58EB-159A-06D5603510A8}"/>
                </a:ext>
              </a:extLst>
            </p:cNvPr>
            <p:cNvSpPr/>
            <p:nvPr/>
          </p:nvSpPr>
          <p:spPr>
            <a:xfrm>
              <a:off x="11382451" y="4440326"/>
              <a:ext cx="102413" cy="16825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41C04E6C-E181-5837-1B32-9F6EE66650C5}"/>
              </a:ext>
            </a:extLst>
          </p:cNvPr>
          <p:cNvSpPr txBox="1"/>
          <p:nvPr/>
        </p:nvSpPr>
        <p:spPr>
          <a:xfrm>
            <a:off x="3702719" y="4102989"/>
            <a:ext cx="3275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inhibitory effect  of different electrolytes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3AE442F6-CBA5-F3B5-7218-93D06579EF0A}"/>
              </a:ext>
            </a:extLst>
          </p:cNvPr>
          <p:cNvCxnSpPr>
            <a:cxnSpLocks/>
          </p:cNvCxnSpPr>
          <p:nvPr/>
        </p:nvCxnSpPr>
        <p:spPr>
          <a:xfrm>
            <a:off x="3778886" y="4024240"/>
            <a:ext cx="3086124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extLst>
              <a:ext uri="{FF2B5EF4-FFF2-40B4-BE49-F238E27FC236}">
                <a16:creationId xmlns:a16="http://schemas.microsoft.com/office/drawing/2014/main" id="{74815CA2-5EF7-979D-E0DC-D194B0A850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5042" y="1669575"/>
            <a:ext cx="2552128" cy="738315"/>
          </a:xfrm>
          <a:prstGeom prst="rect">
            <a:avLst/>
          </a:prstGeom>
          <a:solidFill>
            <a:srgbClr val="C55A11"/>
          </a:solidFill>
          <a:ln w="19050">
            <a:solidFill>
              <a:srgbClr val="FFFFFF"/>
            </a:solidFill>
          </a:ln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FD375223-A99B-BE54-D897-000698D528C4}"/>
              </a:ext>
            </a:extLst>
          </p:cNvPr>
          <p:cNvSpPr txBox="1"/>
          <p:nvPr/>
        </p:nvSpPr>
        <p:spPr>
          <a:xfrm>
            <a:off x="3824677" y="2386896"/>
            <a:ext cx="3490580" cy="1525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0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 </a:t>
            </a:r>
            <a:r>
              <a:rPr lang="en-US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data</a:t>
            </a:r>
          </a:p>
          <a:p>
            <a:pPr>
              <a:lnSpc>
                <a:spcPct val="150000"/>
              </a:lnSpc>
            </a:pPr>
            <a:r>
              <a:rPr lang="en-US" sz="1600" b="0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7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0eq </a:t>
            </a:r>
            <a:r>
              <a:rPr lang="en-US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salt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eq  </a:t>
            </a:r>
            <a:r>
              <a:rPr lang="en-US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="0" i="0" u="none" strike="noStrike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hydrate dissociation temperature in pure water and salt solutions at the same pressure 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53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7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-1" y="160934"/>
            <a:ext cx="7878471" cy="44387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b" anchorCtr="0"/>
          <a:lstStyle>
            <a:lvl1pPr marL="0" marR="0" lvl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5000" b="0" i="0" u="none" strike="noStrike" kern="1200" cap="none" spc="0" normalizeH="0" baseline="0" noProof="1" dirty="0" smtClean="0">
                <a:ln w="3175">
                  <a:noFill/>
                </a:ln>
                <a:solidFill>
                  <a:schemeClr val="tx1"/>
                </a:solidFill>
                <a:uFillTx/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Stability of H</a:t>
            </a:r>
            <a:r>
              <a:rPr lang="en-US" altLang="zh-CN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hydrate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60D49D8-32E8-AD0C-7A16-05477083E0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512721" y="1626727"/>
            <a:ext cx="4394774" cy="3351036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B315DA9-3277-9CFA-09E0-C53F1566CF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495" y="1621808"/>
            <a:ext cx="4294021" cy="3351035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845E176-B10F-B2B4-1363-38527DD43E91}"/>
              </a:ext>
            </a:extLst>
          </p:cNvPr>
          <p:cNvSpPr txBox="1"/>
          <p:nvPr/>
        </p:nvSpPr>
        <p:spPr>
          <a:xfrm>
            <a:off x="1433781" y="5217136"/>
            <a:ext cx="42940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18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18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electrolytes disturb the network of hydrogen bonds in water.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CD623E8-63EF-83C9-1DF6-00AE59D0B69C}"/>
              </a:ext>
            </a:extLst>
          </p:cNvPr>
          <p:cNvSpPr txBox="1"/>
          <p:nvPr/>
        </p:nvSpPr>
        <p:spPr>
          <a:xfrm>
            <a:off x="5907495" y="5157216"/>
            <a:ext cx="42940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more the water activity is affected, the stronger the inhibition effect of salt on hydrate equilibrium conditions will be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F4FD3C1-8AEF-B8D2-C680-1892E1068849}"/>
              </a:ext>
            </a:extLst>
          </p:cNvPr>
          <p:cNvSpPr txBox="1"/>
          <p:nvPr/>
        </p:nvSpPr>
        <p:spPr>
          <a:xfrm>
            <a:off x="2330266" y="1013103"/>
            <a:ext cx="7531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5073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Why does </a:t>
            </a:r>
            <a:r>
              <a:rPr lang="en-US" b="1" dirty="0">
                <a:solidFill>
                  <a:srgbClr val="0507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electrolyte</a:t>
            </a:r>
            <a:r>
              <a:rPr lang="en-US" b="1" i="0" dirty="0">
                <a:solidFill>
                  <a:srgbClr val="05073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have an inhibitory effect on the stability of hydrates?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2214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dhYjhiYThkN2EyODU2NThhNDFiNjMyY2IxOGFlNG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49_1*a*1"/>
  <p:tag name="KSO_WM_TEMPLATE_CATEGORY" val="custom"/>
  <p:tag name="KSO_WM_TEMPLATE_INDEX" val="20230249"/>
  <p:tag name="KSO_WM_UNIT_LAYERLEVEL" val="1"/>
  <p:tag name="KSO_WM_TAG_VERSION" val="1.0"/>
  <p:tag name="KSO_WM_BEAUTIFY_FLAG" val=""/>
  <p:tag name="KSO_WM_UNIT_CONTENT_GROUP_TYPE" val="contentchip"/>
  <p:tag name="KSO_WM_UNIT_PRESET_TEXT" val="单击添加文档标题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49_1*a*1"/>
  <p:tag name="KSO_WM_TEMPLATE_CATEGORY" val="custom"/>
  <p:tag name="KSO_WM_TEMPLATE_INDEX" val="20230249"/>
  <p:tag name="KSO_WM_UNIT_LAYERLEVEL" val="1"/>
  <p:tag name="KSO_WM_TAG_VERSION" val="1.0"/>
  <p:tag name="KSO_WM_BEAUTIFY_FLAG" val=""/>
  <p:tag name="KSO_WM_UNIT_CONTENT_GROUP_TYPE" val="contentchip"/>
  <p:tag name="KSO_WM_UNIT_PRESET_TEXT" val="单击添加文档标题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49_1*a*1"/>
  <p:tag name="KSO_WM_TEMPLATE_CATEGORY" val="custom"/>
  <p:tag name="KSO_WM_TEMPLATE_INDEX" val="20230249"/>
  <p:tag name="KSO_WM_UNIT_LAYERLEVEL" val="1"/>
  <p:tag name="KSO_WM_TAG_VERSION" val="1.0"/>
  <p:tag name="KSO_WM_BEAUTIFY_FLAG" val=""/>
  <p:tag name="KSO_WM_UNIT_CONTENT_GROUP_TYPE" val="contentchip"/>
  <p:tag name="KSO_WM_UNIT_PRESET_TEXT" val="单击添加文档标题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49_1*a*1"/>
  <p:tag name="KSO_WM_TEMPLATE_CATEGORY" val="custom"/>
  <p:tag name="KSO_WM_TEMPLATE_INDEX" val="20230249"/>
  <p:tag name="KSO_WM_UNIT_LAYERLEVEL" val="1"/>
  <p:tag name="KSO_WM_TAG_VERSION" val="1.0"/>
  <p:tag name="KSO_WM_BEAUTIFY_FLAG" val=""/>
  <p:tag name="KSO_WM_UNIT_CONTENT_GROUP_TYPE" val="contentchip"/>
  <p:tag name="KSO_WM_UNIT_PRESET_TEXT" val="单击添加文档标题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49_1*a*1"/>
  <p:tag name="KSO_WM_TEMPLATE_CATEGORY" val="custom"/>
  <p:tag name="KSO_WM_TEMPLATE_INDEX" val="20230249"/>
  <p:tag name="KSO_WM_UNIT_LAYERLEVEL" val="1"/>
  <p:tag name="KSO_WM_TAG_VERSION" val="1.0"/>
  <p:tag name="KSO_WM_BEAUTIFY_FLAG" val=""/>
  <p:tag name="KSO_WM_UNIT_CONTENT_GROUP_TYPE" val="contentchip"/>
  <p:tag name="KSO_WM_UNIT_PRESET_TEXT" val="单击添加文档标题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49_1*a*1"/>
  <p:tag name="KSO_WM_TEMPLATE_CATEGORY" val="custom"/>
  <p:tag name="KSO_WM_TEMPLATE_INDEX" val="20230249"/>
  <p:tag name="KSO_WM_UNIT_LAYERLEVEL" val="1"/>
  <p:tag name="KSO_WM_TAG_VERSION" val="1.0"/>
  <p:tag name="KSO_WM_BEAUTIFY_FLAG" val=""/>
  <p:tag name="KSO_WM_UNIT_CONTENT_GROUP_TYPE" val="contentchip"/>
  <p:tag name="KSO_WM_UNIT_PRESET_TEXT" val="单击添加文档标题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49_1*a*1"/>
  <p:tag name="KSO_WM_TEMPLATE_CATEGORY" val="custom"/>
  <p:tag name="KSO_WM_TEMPLATE_INDEX" val="20230249"/>
  <p:tag name="KSO_WM_UNIT_LAYERLEVEL" val="1"/>
  <p:tag name="KSO_WM_TAG_VERSION" val="1.0"/>
  <p:tag name="KSO_WM_BEAUTIFY_FLAG" val=""/>
  <p:tag name="KSO_WM_UNIT_CONTENT_GROUP_TYPE" val="contentchip"/>
  <p:tag name="KSO_WM_UNIT_PRESET_TEXT" val="单击添加文档标题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49_1*a*1"/>
  <p:tag name="KSO_WM_TEMPLATE_CATEGORY" val="custom"/>
  <p:tag name="KSO_WM_TEMPLATE_INDEX" val="20230249"/>
  <p:tag name="KSO_WM_UNIT_LAYERLEVEL" val="1"/>
  <p:tag name="KSO_WM_TAG_VERSION" val="1.0"/>
  <p:tag name="KSO_WM_BEAUTIFY_FLAG" val=""/>
  <p:tag name="KSO_WM_UNIT_CONTENT_GROUP_TYPE" val="contentchip"/>
  <p:tag name="KSO_WM_UNIT_PRESET_TEXT" val="单击添加文档标题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49_1*a*1"/>
  <p:tag name="KSO_WM_TEMPLATE_CATEGORY" val="custom"/>
  <p:tag name="KSO_WM_TEMPLATE_INDEX" val="20230249"/>
  <p:tag name="KSO_WM_UNIT_LAYERLEVEL" val="1"/>
  <p:tag name="KSO_WM_TAG_VERSION" val="1.0"/>
  <p:tag name="KSO_WM_BEAUTIFY_FLAG" val=""/>
  <p:tag name="KSO_WM_UNIT_CONTENT_GROUP_TYPE" val="contentchip"/>
  <p:tag name="KSO_WM_UNIT_PRESET_TEXT" val="单击添加文档标题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49_1*a*1"/>
  <p:tag name="KSO_WM_TEMPLATE_CATEGORY" val="custom"/>
  <p:tag name="KSO_WM_TEMPLATE_INDEX" val="20230249"/>
  <p:tag name="KSO_WM_UNIT_LAYERLEVEL" val="1"/>
  <p:tag name="KSO_WM_TAG_VERSION" val="1.0"/>
  <p:tag name="KSO_WM_BEAUTIFY_FLAG" val=""/>
  <p:tag name="KSO_WM_UNIT_CONTENT_GROUP_TYPE" val="contentchip"/>
  <p:tag name="KSO_WM_UNIT_PRESET_TEXT" val="单击添加文档标题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49_1*a*1"/>
  <p:tag name="KSO_WM_TEMPLATE_CATEGORY" val="custom"/>
  <p:tag name="KSO_WM_TEMPLATE_INDEX" val="20230249"/>
  <p:tag name="KSO_WM_UNIT_LAYERLEVEL" val="1"/>
  <p:tag name="KSO_WM_TAG_VERSION" val="1.0"/>
  <p:tag name="KSO_WM_BEAUTIFY_FLAG" val=""/>
  <p:tag name="KSO_WM_UNIT_CONTENT_GROUP_TYPE" val="contentchip"/>
  <p:tag name="KSO_WM_UNIT_PRESET_TEXT" val="单击添加文档标题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855</Words>
  <Application>Microsoft Office PowerPoint</Application>
  <PresentationFormat>宽屏</PresentationFormat>
  <Paragraphs>67</Paragraphs>
  <Slides>11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等线</vt:lpstr>
      <vt:lpstr>等线 Light</vt:lpstr>
      <vt:lpstr>华文新魏</vt:lpstr>
      <vt:lpstr>宋体</vt:lpstr>
      <vt:lpstr>微软雅黑</vt:lpstr>
      <vt:lpstr>字体圈欣意冠黑体</vt:lpstr>
      <vt:lpstr>Algerian</vt:lpstr>
      <vt:lpstr>Arial</vt:lpstr>
      <vt:lpstr>Calibri</vt:lpstr>
      <vt:lpstr>Cambria Math</vt:lpstr>
      <vt:lpstr>Times New Roman</vt:lpstr>
      <vt:lpstr>Wingdings</vt:lpstr>
      <vt:lpstr>Office 主题​​</vt:lpstr>
      <vt:lpstr>PHOTO-PAINT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juezhi Lin</dc:creator>
  <cp:lastModifiedBy>NTKO</cp:lastModifiedBy>
  <cp:revision>105</cp:revision>
  <dcterms:created xsi:type="dcterms:W3CDTF">2023-12-04T08:16:00Z</dcterms:created>
  <dcterms:modified xsi:type="dcterms:W3CDTF">2024-04-11T09:38:09Z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A1B6CA9FC73447639AB84AAA035CC5B8_12</vt:lpwstr>
  </property>
  <property fmtid="{D5CDD505-2E9C-101B-9397-08002B2CF9AE}" pid="3" name="KSOProductBuildVer">
    <vt:lpwstr>2052-12.1.0.16417</vt:lpwstr>
  </property>
</Properties>
</file>