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18"/>
  </p:notesMasterIdLst>
  <p:handoutMasterIdLst>
    <p:handoutMasterId r:id="rId19"/>
  </p:handoutMasterIdLst>
  <p:sldIdLst>
    <p:sldId id="281" r:id="rId2"/>
    <p:sldId id="397" r:id="rId3"/>
    <p:sldId id="395" r:id="rId4"/>
    <p:sldId id="396" r:id="rId5"/>
    <p:sldId id="398" r:id="rId6"/>
    <p:sldId id="399" r:id="rId7"/>
    <p:sldId id="407" r:id="rId8"/>
    <p:sldId id="401" r:id="rId9"/>
    <p:sldId id="402" r:id="rId10"/>
    <p:sldId id="403" r:id="rId11"/>
    <p:sldId id="404" r:id="rId12"/>
    <p:sldId id="405" r:id="rId13"/>
    <p:sldId id="400" r:id="rId14"/>
    <p:sldId id="406" r:id="rId15"/>
    <p:sldId id="408" r:id="rId16"/>
    <p:sldId id="39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94BF"/>
    <a:srgbClr val="FF8900"/>
    <a:srgbClr val="3FA4FF"/>
    <a:srgbClr val="8FCAFF"/>
    <a:srgbClr val="FDE9E9"/>
    <a:srgbClr val="F65058"/>
    <a:srgbClr val="FD8B06"/>
    <a:srgbClr val="C75469"/>
    <a:srgbClr val="872746"/>
    <a:srgbClr val="CA4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5" autoAdjust="0"/>
    <p:restoredTop sz="66750" autoAdjust="0"/>
  </p:normalViewPr>
  <p:slideViewPr>
    <p:cSldViewPr showGuides="1">
      <p:cViewPr varScale="1">
        <p:scale>
          <a:sx n="57" d="100"/>
          <a:sy n="57" d="100"/>
        </p:scale>
        <p:origin x="1891" y="8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21" d="100"/>
          <a:sy n="121" d="100"/>
        </p:scale>
        <p:origin x="405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C5E827F-AFFB-4521-937A-4A6CC48BEF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FBD6053-A03A-44A9-A252-2AE4141F3C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4AE3F3-D9BC-4026-9AA0-5E733025F96D}" type="datetimeFigureOut">
              <a:rPr lang="de-DE" smtClean="0"/>
              <a:t>18.04.2024</a:t>
            </a:fld>
            <a:endParaRPr lang="de-DE"/>
          </a:p>
        </p:txBody>
      </p:sp>
      <p:sp>
        <p:nvSpPr>
          <p:cNvPr id="4" name="Fußzeilenplatzhalter 3">
            <a:extLst>
              <a:ext uri="{FF2B5EF4-FFF2-40B4-BE49-F238E27FC236}">
                <a16:creationId xmlns:a16="http://schemas.microsoft.com/office/drawing/2014/main" id="{5FDA3799-5E67-47F8-B416-6B830744DC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A61DC965-793F-40A9-8DDB-C2597918B9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CE5A8-732E-4637-BF68-72F2A90CC83F}" type="slidenum">
              <a:rPr lang="de-DE" smtClean="0"/>
              <a:t>‹#›</a:t>
            </a:fld>
            <a:endParaRPr lang="de-DE"/>
          </a:p>
        </p:txBody>
      </p:sp>
    </p:spTree>
    <p:extLst>
      <p:ext uri="{BB962C8B-B14F-4D97-AF65-F5344CB8AC3E}">
        <p14:creationId xmlns:p14="http://schemas.microsoft.com/office/powerpoint/2010/main" val="2491451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A1EF9-338E-4566-BAB4-3E8ADC30C037}" type="datetimeFigureOut">
              <a:rPr lang="de-DE" smtClean="0"/>
              <a:t>18.04.2024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D628D-FC62-4541-A05E-E95D41248AAB}" type="slidenum">
              <a:rPr lang="de-DE" smtClean="0"/>
              <a:t>‹#›</a:t>
            </a:fld>
            <a:endParaRPr lang="de-DE"/>
          </a:p>
        </p:txBody>
      </p:sp>
    </p:spTree>
    <p:extLst>
      <p:ext uri="{BB962C8B-B14F-4D97-AF65-F5344CB8AC3E}">
        <p14:creationId xmlns:p14="http://schemas.microsoft.com/office/powerpoint/2010/main" val="63544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1</a:t>
            </a:fld>
            <a:endParaRPr lang="de-DE"/>
          </a:p>
        </p:txBody>
      </p:sp>
    </p:spTree>
    <p:extLst>
      <p:ext uri="{BB962C8B-B14F-4D97-AF65-F5344CB8AC3E}">
        <p14:creationId xmlns:p14="http://schemas.microsoft.com/office/powerpoint/2010/main" val="173390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11</a:t>
            </a:fld>
            <a:endParaRPr lang="de-DE"/>
          </a:p>
        </p:txBody>
      </p:sp>
    </p:spTree>
    <p:extLst>
      <p:ext uri="{BB962C8B-B14F-4D97-AF65-F5344CB8AC3E}">
        <p14:creationId xmlns:p14="http://schemas.microsoft.com/office/powerpoint/2010/main" val="220042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14</a:t>
            </a:fld>
            <a:endParaRPr lang="de-DE"/>
          </a:p>
        </p:txBody>
      </p:sp>
    </p:spTree>
    <p:extLst>
      <p:ext uri="{BB962C8B-B14F-4D97-AF65-F5344CB8AC3E}">
        <p14:creationId xmlns:p14="http://schemas.microsoft.com/office/powerpoint/2010/main" val="63934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15</a:t>
            </a:fld>
            <a:endParaRPr lang="de-DE"/>
          </a:p>
        </p:txBody>
      </p:sp>
    </p:spTree>
    <p:extLst>
      <p:ext uri="{BB962C8B-B14F-4D97-AF65-F5344CB8AC3E}">
        <p14:creationId xmlns:p14="http://schemas.microsoft.com/office/powerpoint/2010/main" val="192951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460D628D-FC62-4541-A05E-E95D41248AAB}" type="slidenum">
              <a:rPr lang="de-DE" smtClean="0"/>
              <a:t>2</a:t>
            </a:fld>
            <a:endParaRPr lang="de-DE"/>
          </a:p>
        </p:txBody>
      </p:sp>
    </p:spTree>
    <p:extLst>
      <p:ext uri="{BB962C8B-B14F-4D97-AF65-F5344CB8AC3E}">
        <p14:creationId xmlns:p14="http://schemas.microsoft.com/office/powerpoint/2010/main" val="123307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3</a:t>
            </a:fld>
            <a:endParaRPr lang="de-DE"/>
          </a:p>
        </p:txBody>
      </p:sp>
    </p:spTree>
    <p:extLst>
      <p:ext uri="{BB962C8B-B14F-4D97-AF65-F5344CB8AC3E}">
        <p14:creationId xmlns:p14="http://schemas.microsoft.com/office/powerpoint/2010/main" val="2877572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4</a:t>
            </a:fld>
            <a:endParaRPr lang="de-DE"/>
          </a:p>
        </p:txBody>
      </p:sp>
    </p:spTree>
    <p:extLst>
      <p:ext uri="{BB962C8B-B14F-4D97-AF65-F5344CB8AC3E}">
        <p14:creationId xmlns:p14="http://schemas.microsoft.com/office/powerpoint/2010/main" val="401451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5</a:t>
            </a:fld>
            <a:endParaRPr lang="de-DE"/>
          </a:p>
        </p:txBody>
      </p:sp>
    </p:spTree>
    <p:extLst>
      <p:ext uri="{BB962C8B-B14F-4D97-AF65-F5344CB8AC3E}">
        <p14:creationId xmlns:p14="http://schemas.microsoft.com/office/powerpoint/2010/main" val="313385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6</a:t>
            </a:fld>
            <a:endParaRPr lang="de-DE"/>
          </a:p>
        </p:txBody>
      </p:sp>
    </p:spTree>
    <p:extLst>
      <p:ext uri="{BB962C8B-B14F-4D97-AF65-F5344CB8AC3E}">
        <p14:creationId xmlns:p14="http://schemas.microsoft.com/office/powerpoint/2010/main" val="323070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Diagram depicting the inter-basin interactions between the Pacific and Atlantic.</a:t>
            </a:r>
          </a:p>
          <a:p>
            <a:r>
              <a:rPr lang="en-GB" sz="1200" b="0" i="0" u="none" strike="noStrike" kern="1200" baseline="0" dirty="0" smtClean="0">
                <a:solidFill>
                  <a:schemeClr val="tx1"/>
                </a:solidFill>
                <a:latin typeface="+mn-lt"/>
                <a:ea typeface="+mn-ea"/>
                <a:cs typeface="+mn-cs"/>
              </a:rPr>
              <a:t> a) The formation of a tropical Atlantic mode throughout winter to late spring, and its impact on the tropical Pacific from late spring to the next winter in the Pacific-driven regime (e.g. 1950–1983). The red, blue, and </a:t>
            </a:r>
            <a:r>
              <a:rPr lang="en-GB" sz="1200" b="0" i="0" u="none" strike="noStrike" kern="1200" baseline="0" dirty="0" err="1" smtClean="0">
                <a:solidFill>
                  <a:schemeClr val="tx1"/>
                </a:solidFill>
                <a:latin typeface="+mn-lt"/>
                <a:ea typeface="+mn-ea"/>
                <a:cs typeface="+mn-cs"/>
              </a:rPr>
              <a:t>gray</a:t>
            </a:r>
            <a:r>
              <a:rPr lang="en-GB" sz="1200" b="0" i="0" u="none" strike="noStrike" kern="1200" baseline="0" dirty="0" smtClean="0">
                <a:solidFill>
                  <a:schemeClr val="tx1"/>
                </a:solidFill>
                <a:latin typeface="+mn-lt"/>
                <a:ea typeface="+mn-ea"/>
                <a:cs typeface="+mn-cs"/>
              </a:rPr>
              <a:t> shadings represent SSTA warming, cooling, and normal conditions, respectively. Dark blue solid arrows represent low-level atmospheric circulation associated with PNA and NAO. The dotted red and blue arrows represent atmospheric teleconnections that cause warming and cooling of the underlying SSTAs, respectively. The straight red and blue arrows represent unusual low-level winds.</a:t>
            </a:r>
          </a:p>
          <a:p>
            <a:r>
              <a:rPr lang="en-GB" sz="1200" b="0" i="0" u="none" strike="noStrike" kern="1200" baseline="0" dirty="0" smtClean="0">
                <a:solidFill>
                  <a:schemeClr val="tx1"/>
                </a:solidFill>
                <a:latin typeface="+mn-lt"/>
                <a:ea typeface="+mn-ea"/>
                <a:cs typeface="+mn-cs"/>
              </a:rPr>
              <a:t>The green and brown hatching lines indicate increased and decreased precipitation, respectively.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
            </a:r>
            <a:br>
              <a:rPr lang="en-GB" sz="1200" b="0" i="0" u="none" strike="noStrike" kern="1200" baseline="0" dirty="0" smtClean="0">
                <a:solidFill>
                  <a:schemeClr val="tx1"/>
                </a:solidFill>
                <a:latin typeface="+mn-lt"/>
                <a:ea typeface="+mn-ea"/>
                <a:cs typeface="+mn-cs"/>
              </a:rPr>
            </a:br>
            <a:r>
              <a:rPr lang="en-GB" sz="1200" b="0" i="0" u="none" strike="noStrike" kern="1200" baseline="0" dirty="0" smtClean="0">
                <a:solidFill>
                  <a:schemeClr val="tx1"/>
                </a:solidFill>
                <a:latin typeface="+mn-lt"/>
                <a:ea typeface="+mn-ea"/>
                <a:cs typeface="+mn-cs"/>
              </a:rPr>
              <a:t>b) is analogous to (a), but for the Atlantic-driven regime (e.g. 1985–2014). Figure adapted from Park et al. </a:t>
            </a:r>
            <a:r>
              <a:rPr lang="de-DE" sz="1200" b="0" i="0" u="none" strike="noStrike" kern="1200" baseline="0" dirty="0" smtClean="0">
                <a:solidFill>
                  <a:schemeClr val="tx1"/>
                </a:solidFill>
                <a:latin typeface="+mn-lt"/>
                <a:ea typeface="+mn-ea"/>
                <a:cs typeface="+mn-cs"/>
              </a:rPr>
              <a:t>2023.</a:t>
            </a:r>
            <a:endParaRPr lang="de-DE" dirty="0"/>
          </a:p>
        </p:txBody>
      </p:sp>
      <p:sp>
        <p:nvSpPr>
          <p:cNvPr id="4" name="Foliennummernplatzhalter 3"/>
          <p:cNvSpPr>
            <a:spLocks noGrp="1"/>
          </p:cNvSpPr>
          <p:nvPr>
            <p:ph type="sldNum" sz="quarter" idx="5"/>
          </p:nvPr>
        </p:nvSpPr>
        <p:spPr/>
        <p:txBody>
          <a:bodyPr/>
          <a:lstStyle/>
          <a:p>
            <a:fld id="{460D628D-FC62-4541-A05E-E95D41248AAB}" type="slidenum">
              <a:rPr lang="de-DE" smtClean="0"/>
              <a:t>7</a:t>
            </a:fld>
            <a:endParaRPr lang="de-DE"/>
          </a:p>
        </p:txBody>
      </p:sp>
    </p:spTree>
    <p:extLst>
      <p:ext uri="{BB962C8B-B14F-4D97-AF65-F5344CB8AC3E}">
        <p14:creationId xmlns:p14="http://schemas.microsoft.com/office/powerpoint/2010/main" val="411416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_5"/>
          <p:cNvSpPr txBox="1">
            <a:spLocks noGrp="1"/>
          </p:cNvSpPr>
          <p:nvPr>
            <p:ph type="sldNum" sz="quarter" idx="8"/>
          </p:nvPr>
        </p:nvSpPr>
        <p:spPr>
          <a:xfrm>
            <a:off x="4282200" y="10155600"/>
            <a:ext cx="3275640" cy="536040"/>
          </a:xfrm>
        </p:spPr>
        <p:txBody>
          <a:bodyPr wrap="square" lIns="96480" tIns="48240" rIns="96480" bIns="48240"/>
          <a:lstStyle/>
          <a:p>
            <a:pPr lvl="0"/>
            <a:fld id="{36344474-F251-4A09-A95D-8E178CFEE64B}" type="slidenum">
              <a:t>9</a:t>
            </a:fld>
            <a:endParaRPr lang="en-US" sz="1300">
              <a:solidFill>
                <a:srgbClr val="000000"/>
              </a:solidFill>
              <a:highlight>
                <a:scrgbClr r="0" g="0" b="0">
                  <a:alpha val="0"/>
                </a:scrgbClr>
              </a:highlight>
              <a:latin typeface="Calibri"/>
              <a:cs typeface="Calibri"/>
            </a:endParaRPr>
          </a:p>
        </p:txBody>
      </p:sp>
      <p:sp>
        <p:nvSpPr>
          <p:cNvPr id="8" name="Slide Number Placeholder 6"/>
          <p:cNvSpPr txBox="1">
            <a:spLocks noGrp="1"/>
          </p:cNvSpPr>
          <p:nvPr>
            <p:ph type="sldNum" sz="quarter" idx="5"/>
          </p:nvPr>
        </p:nvSpPr>
        <p:spPr>
          <a:ln/>
        </p:spPr>
        <p:txBody>
          <a:bodyPr vert="horz" lIns="0" tIns="0" rIns="0" bIns="0" anchor="b" anchorCtr="0">
            <a:noAutofit/>
          </a:bodyPr>
          <a:lstStyle/>
          <a:p>
            <a:pPr lvl="0"/>
            <a:fld id="{53979D53-D417-464B-BBBA-F58492A7FBA9}" type="slidenum">
              <a:t>9</a:t>
            </a:fld>
            <a:endParaRPr lang="en-US"/>
          </a:p>
        </p:txBody>
      </p:sp>
      <p:sp>
        <p:nvSpPr>
          <p:cNvPr id="2" name="Slide Image Placeholder 1_4"/>
          <p:cNvSpPr>
            <a:spLocks noGrp="1" noRot="1" noChangeAspect="1" noResize="1"/>
          </p:cNvSpPr>
          <p:nvPr>
            <p:ph type="sldImg"/>
          </p:nvPr>
        </p:nvSpPr>
        <p:spPr>
          <a:xfrm>
            <a:off x="573088" y="1336675"/>
            <a:ext cx="6413500" cy="3608388"/>
          </a:xfrm>
          <a:solidFill>
            <a:srgbClr val="729FCF"/>
          </a:solidFill>
          <a:ln w="25400">
            <a:solidFill>
              <a:srgbClr val="3465A4"/>
            </a:solidFill>
            <a:prstDash val="solid"/>
          </a:ln>
        </p:spPr>
      </p:sp>
      <p:sp>
        <p:nvSpPr>
          <p:cNvPr id="3" name="Notes Placeholder 2_5"/>
          <p:cNvSpPr txBox="1">
            <a:spLocks noGrp="1"/>
          </p:cNvSpPr>
          <p:nvPr>
            <p:ph type="body" sz="quarter" idx="1"/>
          </p:nvPr>
        </p:nvSpPr>
        <p:spPr>
          <a:xfrm>
            <a:off x="756000" y="5145480"/>
            <a:ext cx="6047640" cy="4209480"/>
          </a:xfrm>
        </p:spPr>
        <p:txBody>
          <a:bodyPr vert="horz" wrap="square" lIns="96480" tIns="48240" rIns="96480" bIns="48240" anchor="t">
            <a:noAutofit/>
          </a:bodyPr>
          <a:lstStyle/>
          <a:p>
            <a:endParaRPr lang="en-US" sz="2810"/>
          </a:p>
        </p:txBody>
      </p:sp>
    </p:spTree>
    <p:extLst>
      <p:ext uri="{BB962C8B-B14F-4D97-AF65-F5344CB8AC3E}">
        <p14:creationId xmlns:p14="http://schemas.microsoft.com/office/powerpoint/2010/main" val="313616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_5"/>
          <p:cNvSpPr txBox="1">
            <a:spLocks noGrp="1"/>
          </p:cNvSpPr>
          <p:nvPr>
            <p:ph type="sldNum" sz="quarter" idx="8"/>
          </p:nvPr>
        </p:nvSpPr>
        <p:spPr>
          <a:xfrm>
            <a:off x="4282200" y="10155600"/>
            <a:ext cx="3275640" cy="536040"/>
          </a:xfrm>
        </p:spPr>
        <p:txBody>
          <a:bodyPr wrap="square" lIns="96480" tIns="48240" rIns="96480" bIns="48240"/>
          <a:lstStyle/>
          <a:p>
            <a:pPr lvl="0"/>
            <a:fld id="{36344474-F251-4A09-A95D-8E178CFEE64B}" type="slidenum">
              <a:t>10</a:t>
            </a:fld>
            <a:endParaRPr lang="en-US" sz="1300">
              <a:solidFill>
                <a:srgbClr val="000000"/>
              </a:solidFill>
              <a:highlight>
                <a:scrgbClr r="0" g="0" b="0">
                  <a:alpha val="0"/>
                </a:scrgbClr>
              </a:highlight>
              <a:latin typeface="Calibri"/>
              <a:cs typeface="Calibri"/>
            </a:endParaRPr>
          </a:p>
        </p:txBody>
      </p:sp>
      <p:sp>
        <p:nvSpPr>
          <p:cNvPr id="8" name="Slide Number Placeholder 6"/>
          <p:cNvSpPr txBox="1">
            <a:spLocks noGrp="1"/>
          </p:cNvSpPr>
          <p:nvPr>
            <p:ph type="sldNum" sz="quarter" idx="5"/>
          </p:nvPr>
        </p:nvSpPr>
        <p:spPr>
          <a:ln/>
        </p:spPr>
        <p:txBody>
          <a:bodyPr vert="horz" lIns="0" tIns="0" rIns="0" bIns="0" anchor="b" anchorCtr="0">
            <a:noAutofit/>
          </a:bodyPr>
          <a:lstStyle/>
          <a:p>
            <a:pPr lvl="0"/>
            <a:fld id="{53979D53-D417-464B-BBBA-F58492A7FBA9}" type="slidenum">
              <a:t>10</a:t>
            </a:fld>
            <a:endParaRPr lang="en-US"/>
          </a:p>
        </p:txBody>
      </p:sp>
      <p:sp>
        <p:nvSpPr>
          <p:cNvPr id="2" name="Slide Image Placeholder 1_4"/>
          <p:cNvSpPr>
            <a:spLocks noGrp="1" noRot="1" noChangeAspect="1" noResize="1"/>
          </p:cNvSpPr>
          <p:nvPr>
            <p:ph type="sldImg"/>
          </p:nvPr>
        </p:nvSpPr>
        <p:spPr>
          <a:xfrm>
            <a:off x="573088" y="1336675"/>
            <a:ext cx="6413500" cy="3608388"/>
          </a:xfrm>
          <a:solidFill>
            <a:srgbClr val="729FCF"/>
          </a:solidFill>
          <a:ln w="25400">
            <a:solidFill>
              <a:srgbClr val="3465A4"/>
            </a:solidFill>
            <a:prstDash val="solid"/>
          </a:ln>
        </p:spPr>
      </p:sp>
      <p:sp>
        <p:nvSpPr>
          <p:cNvPr id="3" name="Notes Placeholder 2_5"/>
          <p:cNvSpPr txBox="1">
            <a:spLocks noGrp="1"/>
          </p:cNvSpPr>
          <p:nvPr>
            <p:ph type="body" sz="quarter" idx="1"/>
          </p:nvPr>
        </p:nvSpPr>
        <p:spPr>
          <a:xfrm>
            <a:off x="756000" y="5145480"/>
            <a:ext cx="6047640" cy="4209480"/>
          </a:xfrm>
        </p:spPr>
        <p:txBody>
          <a:bodyPr vert="horz" wrap="square" lIns="96480" tIns="48240" rIns="96480" bIns="48240" anchor="t">
            <a:noAutofit/>
          </a:bodyPr>
          <a:lstStyle/>
          <a:p>
            <a:endParaRPr lang="en-US" sz="2810"/>
          </a:p>
        </p:txBody>
      </p:sp>
    </p:spTree>
    <p:extLst>
      <p:ext uri="{BB962C8B-B14F-4D97-AF65-F5344CB8AC3E}">
        <p14:creationId xmlns:p14="http://schemas.microsoft.com/office/powerpoint/2010/main" val="3050468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
        <p:nvSpPr>
          <p:cNvPr id="3" name="Rechteck 2">
            <a:extLst>
              <a:ext uri="{FF2B5EF4-FFF2-40B4-BE49-F238E27FC236}">
                <a16:creationId xmlns:a16="http://schemas.microsoft.com/office/drawing/2014/main" id="{364C841B-1949-4702-96AE-74024043470C}"/>
              </a:ext>
              <a:ext uri="{C183D7F6-B498-43B3-948B-1728B52AA6E4}">
                <adec:decorative xmlns:adec="http://schemas.microsoft.com/office/drawing/2017/decorative" xmlns="" val="1"/>
              </a:ext>
            </a:extLst>
          </p:cNvPr>
          <p:cNvSpPr/>
          <p:nvPr userDrawn="1"/>
        </p:nvSpPr>
        <p:spPr bwMode="gray">
          <a:xfrm>
            <a:off x="11341260" y="6481720"/>
            <a:ext cx="443372" cy="18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ts val="1200"/>
              </a:lnSpc>
            </a:pPr>
            <a:fld id="{AA1AFE9F-4FFA-40F3-946C-5B485D02F4ED}" type="slidenum">
              <a:rPr lang="de-DE" sz="900" b="0" spc="20" baseline="0" smtClean="0">
                <a:solidFill>
                  <a:schemeClr val="tx1"/>
                </a:solidFill>
              </a:rPr>
              <a:pPr algn="r">
                <a:lnSpc>
                  <a:spcPts val="1200"/>
                </a:lnSpc>
              </a:pPr>
              <a:t>‹#›</a:t>
            </a:fld>
            <a:endParaRPr lang="de-DE" sz="900" b="0" spc="20" baseline="0" dirty="0">
              <a:solidFill>
                <a:schemeClr val="tx1"/>
              </a:solidFill>
            </a:endParaRPr>
          </a:p>
        </p:txBody>
      </p:sp>
      <p:sp>
        <p:nvSpPr>
          <p:cNvPr id="4" name="Rectangle 3"/>
          <p:cNvSpPr/>
          <p:nvPr userDrawn="1"/>
        </p:nvSpPr>
        <p:spPr>
          <a:xfrm>
            <a:off x="2423592" y="0"/>
            <a:ext cx="9768408"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p>
        </p:txBody>
      </p:sp>
      <p:pic>
        <p:nvPicPr>
          <p:cNvPr id="5" name="Grafik 10_0" descr="dlr_signet.png">
            <a:extLst/>
          </p:cNvPr>
          <p:cNvPicPr>
            <a:picLocks noChangeAspect="1"/>
          </p:cNvPicPr>
          <p:nvPr userDrawn="1"/>
        </p:nvPicPr>
        <p:blipFill>
          <a:blip r:embed="rId2">
            <a:lum/>
            <a:alphaModFix/>
          </a:blip>
          <a:srcRect/>
          <a:stretch>
            <a:fillRect/>
          </a:stretch>
        </p:blipFill>
        <p:spPr>
          <a:xfrm>
            <a:off x="3442244" y="230708"/>
            <a:ext cx="584725" cy="482676"/>
          </a:xfrm>
          <a:prstGeom prst="rect">
            <a:avLst/>
          </a:prstGeom>
          <a:noFill/>
          <a:ln>
            <a:no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88724" y="230708"/>
            <a:ext cx="1396940" cy="403939"/>
          </a:xfrm>
          <a:prstGeom prst="rect">
            <a:avLst/>
          </a:prstGeom>
        </p:spPr>
      </p:pic>
      <p:pic>
        <p:nvPicPr>
          <p:cNvPr id="7" name="Picture 4" descr="European Research Council - Wikipedi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47419" y="188640"/>
            <a:ext cx="564929" cy="566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5"/>
          <a:stretch>
            <a:fillRect/>
          </a:stretch>
        </p:blipFill>
        <p:spPr>
          <a:xfrm>
            <a:off x="2711624" y="253650"/>
            <a:ext cx="432048" cy="459734"/>
          </a:xfrm>
          <a:prstGeom prst="rect">
            <a:avLst/>
          </a:prstGeom>
        </p:spPr>
      </p:pic>
      <p:pic>
        <p:nvPicPr>
          <p:cNvPr id="9" name="Picture 8"/>
          <p:cNvPicPr>
            <a:picLocks noChangeAspect="1"/>
          </p:cNvPicPr>
          <p:nvPr userDrawn="1"/>
        </p:nvPicPr>
        <p:blipFill>
          <a:blip r:embed="rId6"/>
          <a:stretch>
            <a:fillRect/>
          </a:stretch>
        </p:blipFill>
        <p:spPr>
          <a:xfrm>
            <a:off x="6744072" y="218769"/>
            <a:ext cx="880297" cy="494615"/>
          </a:xfrm>
          <a:prstGeom prst="rect">
            <a:avLst/>
          </a:prstGeom>
        </p:spPr>
      </p:pic>
    </p:spTree>
    <p:extLst>
      <p:ext uri="{BB962C8B-B14F-4D97-AF65-F5344CB8AC3E}">
        <p14:creationId xmlns:p14="http://schemas.microsoft.com/office/powerpoint/2010/main" val="38954677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elfolie A">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xmlns="" val="1"/>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22" name="Grafik 21" descr="Universität Bremen Logo">
            <a:extLst>
              <a:ext uri="{FF2B5EF4-FFF2-40B4-BE49-F238E27FC236}">
                <a16:creationId xmlns:a16="http://schemas.microsoft.com/office/drawing/2014/main" id="{74606240-60D4-4B3E-82C2-370D55879F63}"/>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xmlns="" val="1"/>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xmlns="" val="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xmlns="" val="1"/>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xmlns="" val="1"/>
              </a:ext>
            </a:extLst>
          </p:cNvPr>
          <p:cNvSpPr/>
          <p:nvPr userDrawn="1"/>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 uri="{C183D7F6-B498-43B3-948B-1728B52AA6E4}">
                <adec:decorative xmlns:adec="http://schemas.microsoft.com/office/drawing/2017/decorative" xmlns="" val="1"/>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 uri="{C183D7F6-B498-43B3-948B-1728B52AA6E4}">
                <adec:decorative xmlns:adec="http://schemas.microsoft.com/office/drawing/2017/decorative" xmlns="" val="1"/>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9" name="Eckige Klammer rechts 28">
            <a:extLst>
              <a:ext uri="{FF2B5EF4-FFF2-40B4-BE49-F238E27FC236}">
                <a16:creationId xmlns:a16="http://schemas.microsoft.com/office/drawing/2014/main" id="{7B79195D-A05E-4DEC-9BC6-6B4C8E00C032}"/>
              </a:ext>
              <a:ext uri="{C183D7F6-B498-43B3-948B-1728B52AA6E4}">
                <adec:decorative xmlns:adec="http://schemas.microsoft.com/office/drawing/2017/decorative" xmlns="" val="1"/>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 uri="{C183D7F6-B498-43B3-948B-1728B52AA6E4}">
                <adec:decorative xmlns:adec="http://schemas.microsoft.com/office/drawing/2017/decorative" xmlns="" val="1"/>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Titelmaster (Ansicht &gt; Folienmaster)</a:t>
            </a:r>
          </a:p>
        </p:txBody>
      </p:sp>
      <p:pic>
        <p:nvPicPr>
          <p:cNvPr id="23" name="Grafik 10_0" descr="dlr_signet.png">
            <a:extLst/>
          </p:cNvPr>
          <p:cNvPicPr>
            <a:picLocks noChangeAspect="1"/>
          </p:cNvPicPr>
          <p:nvPr userDrawn="1"/>
        </p:nvPicPr>
        <p:blipFill>
          <a:blip r:embed="rId3">
            <a:lum/>
            <a:alphaModFix/>
          </a:blip>
          <a:srcRect/>
          <a:stretch>
            <a:fillRect/>
          </a:stretch>
        </p:blipFill>
        <p:spPr>
          <a:xfrm>
            <a:off x="2966383" y="6083803"/>
            <a:ext cx="584725" cy="482676"/>
          </a:xfrm>
          <a:prstGeom prst="rect">
            <a:avLst/>
          </a:prstGeom>
          <a:noFill/>
          <a:ln>
            <a:noFill/>
          </a:ln>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6079" y="6083803"/>
            <a:ext cx="1396940" cy="403939"/>
          </a:xfrm>
          <a:prstGeom prst="rect">
            <a:avLst/>
          </a:prstGeom>
        </p:spPr>
      </p:pic>
      <p:pic>
        <p:nvPicPr>
          <p:cNvPr id="33" name="Picture 4" descr="European Research Council - Wikipedia"/>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61051" y="6041735"/>
            <a:ext cx="564929" cy="566812"/>
          </a:xfrm>
          <a:prstGeom prst="rect">
            <a:avLst/>
          </a:prstGeom>
          <a:noFill/>
          <a:extLst>
            <a:ext uri="{909E8E84-426E-40DD-AFC4-6F175D3DCCD1}">
              <a14:hiddenFill xmlns:a14="http://schemas.microsoft.com/office/drawing/2010/main">
                <a:solidFill>
                  <a:srgbClr val="FFFFFF"/>
                </a:solidFill>
              </a14:hiddenFill>
            </a:ext>
          </a:extLst>
        </p:spPr>
      </p:pic>
      <p:sp>
        <p:nvSpPr>
          <p:cNvPr id="36" name="Titel 1">
            <a:extLst>
              <a:ext uri="{FF2B5EF4-FFF2-40B4-BE49-F238E27FC236}">
                <a16:creationId xmlns:a16="http://schemas.microsoft.com/office/drawing/2014/main" id="{82186A16-B394-48EE-ADF7-7D5341A42657}"/>
              </a:ext>
            </a:extLst>
          </p:cNvPr>
          <p:cNvSpPr>
            <a:spLocks noGrp="1"/>
          </p:cNvSpPr>
          <p:nvPr>
            <p:ph type="ctrTitle" hasCustomPrompt="1"/>
          </p:nvPr>
        </p:nvSpPr>
        <p:spPr>
          <a:xfrm>
            <a:off x="1667078" y="2537070"/>
            <a:ext cx="9829403" cy="1567897"/>
          </a:xfrm>
        </p:spPr>
        <p:txBody>
          <a:bodyPr/>
          <a:lstStyle>
            <a:lvl1pPr>
              <a:defRPr sz="3600"/>
            </a:lvl1pPr>
          </a:lstStyle>
          <a:p>
            <a:pPr algn="ctr"/>
            <a:r>
              <a:rPr lang="en-GB" sz="4000" b="1" dirty="0" smtClean="0"/>
              <a:t>On the decadal changes of Atlantic-Pacific interactions and the effects of external forcing</a:t>
            </a:r>
            <a:endParaRPr lang="de-DE" sz="4000" dirty="0"/>
          </a:p>
        </p:txBody>
      </p:sp>
      <p:pic>
        <p:nvPicPr>
          <p:cNvPr id="31" name="Picture 30"/>
          <p:cNvPicPr>
            <a:picLocks noChangeAspect="1"/>
          </p:cNvPicPr>
          <p:nvPr userDrawn="1"/>
        </p:nvPicPr>
        <p:blipFill>
          <a:blip r:embed="rId6"/>
          <a:stretch>
            <a:fillRect/>
          </a:stretch>
        </p:blipFill>
        <p:spPr>
          <a:xfrm>
            <a:off x="7680176" y="6083194"/>
            <a:ext cx="432048" cy="459734"/>
          </a:xfrm>
          <a:prstGeom prst="rect">
            <a:avLst/>
          </a:prstGeom>
        </p:spPr>
      </p:pic>
      <p:pic>
        <p:nvPicPr>
          <p:cNvPr id="2" name="Picture 1"/>
          <p:cNvPicPr>
            <a:picLocks noChangeAspect="1"/>
          </p:cNvPicPr>
          <p:nvPr userDrawn="1"/>
        </p:nvPicPr>
        <p:blipFill>
          <a:blip r:embed="rId7"/>
          <a:stretch>
            <a:fillRect/>
          </a:stretch>
        </p:blipFill>
        <p:spPr>
          <a:xfrm>
            <a:off x="9142358" y="6083194"/>
            <a:ext cx="880297" cy="494615"/>
          </a:xfrm>
          <a:prstGeom prst="rect">
            <a:avLst/>
          </a:prstGeom>
        </p:spPr>
      </p:pic>
    </p:spTree>
    <p:extLst>
      <p:ext uri="{BB962C8B-B14F-4D97-AF65-F5344CB8AC3E}">
        <p14:creationId xmlns:p14="http://schemas.microsoft.com/office/powerpoint/2010/main" val="19979796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p:txBody>
          <a:bodyPr/>
          <a:lstStyle>
            <a:lvl1pPr>
              <a:defRPr/>
            </a:lvl1pPr>
          </a:lstStyle>
          <a:p>
            <a:r>
              <a:rPr lang="de-DE" dirty="0"/>
              <a:t>Überschrift</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2034525" y="2263728"/>
            <a:ext cx="9138299" cy="492568"/>
          </a:xfrm>
        </p:spPr>
        <p:txBody>
          <a:bodyPr/>
          <a:lstStyle>
            <a:lvl1pPr marL="0" indent="0">
              <a:lnSpc>
                <a:spcPct val="100000"/>
              </a:lnSpc>
              <a:buNone/>
              <a:defRPr sz="2400" spc="40" baseline="0"/>
            </a:lvl1pPr>
          </a:lstStyle>
          <a:p>
            <a:pPr lvl="0"/>
            <a:r>
              <a:rPr lang="de-DE" dirty="0"/>
              <a:t>Unterüberschrift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2027238" y="2913286"/>
            <a:ext cx="9145587" cy="296364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hteck 6">
            <a:extLst>
              <a:ext uri="{FF2B5EF4-FFF2-40B4-BE49-F238E27FC236}">
                <a16:creationId xmlns:a16="http://schemas.microsoft.com/office/drawing/2014/main" id="{D090D37F-409F-490E-B090-1C6D62CEE136}"/>
              </a:ext>
              <a:ext uri="{C183D7F6-B498-43B3-948B-1728B52AA6E4}">
                <adec:decorative xmlns:adec="http://schemas.microsoft.com/office/drawing/2017/decorative" xmlns="" val="1"/>
              </a:ext>
            </a:extLst>
          </p:cNvPr>
          <p:cNvSpPr/>
          <p:nvPr userDrawn="1"/>
        </p:nvSpPr>
        <p:spPr bwMode="gray">
          <a:xfrm>
            <a:off x="11341260" y="6481720"/>
            <a:ext cx="443372" cy="18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lnSpc>
                <a:spcPts val="1200"/>
              </a:lnSpc>
            </a:pPr>
            <a:fld id="{AA1AFE9F-4FFA-40F3-946C-5B485D02F4ED}" type="slidenum">
              <a:rPr lang="de-DE" sz="900" b="0" spc="20" baseline="0" smtClean="0">
                <a:solidFill>
                  <a:schemeClr val="tx1"/>
                </a:solidFill>
              </a:rPr>
              <a:pPr algn="r">
                <a:lnSpc>
                  <a:spcPts val="1200"/>
                </a:lnSpc>
              </a:pPr>
              <a:t>‹#›</a:t>
            </a:fld>
            <a:endParaRPr lang="de-DE" sz="900" b="0" spc="20" baseline="0" dirty="0">
              <a:solidFill>
                <a:schemeClr val="tx1"/>
              </a:solidFill>
            </a:endParaRPr>
          </a:p>
        </p:txBody>
      </p:sp>
      <p:sp>
        <p:nvSpPr>
          <p:cNvPr id="6" name="Rectangle 5"/>
          <p:cNvSpPr/>
          <p:nvPr userDrawn="1"/>
        </p:nvSpPr>
        <p:spPr>
          <a:xfrm>
            <a:off x="2423592" y="0"/>
            <a:ext cx="9768408"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p>
        </p:txBody>
      </p:sp>
      <p:pic>
        <p:nvPicPr>
          <p:cNvPr id="9" name="Grafik 10_0" descr="dlr_signet.png">
            <a:extLst/>
          </p:cNvPr>
          <p:cNvPicPr>
            <a:picLocks noChangeAspect="1"/>
          </p:cNvPicPr>
          <p:nvPr userDrawn="1"/>
        </p:nvPicPr>
        <p:blipFill>
          <a:blip r:embed="rId2">
            <a:lum/>
            <a:alphaModFix/>
          </a:blip>
          <a:srcRect/>
          <a:stretch>
            <a:fillRect/>
          </a:stretch>
        </p:blipFill>
        <p:spPr>
          <a:xfrm>
            <a:off x="3442244" y="230708"/>
            <a:ext cx="584725" cy="482676"/>
          </a:xfrm>
          <a:prstGeom prst="rect">
            <a:avLst/>
          </a:prstGeom>
          <a:noFill/>
          <a:ln>
            <a:noFill/>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88724" y="230708"/>
            <a:ext cx="1396940" cy="403939"/>
          </a:xfrm>
          <a:prstGeom prst="rect">
            <a:avLst/>
          </a:prstGeom>
        </p:spPr>
      </p:pic>
      <p:pic>
        <p:nvPicPr>
          <p:cNvPr id="11" name="Picture 4" descr="European Research Council - Wikipedia"/>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47419" y="188640"/>
            <a:ext cx="564929" cy="566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5"/>
          <a:stretch>
            <a:fillRect/>
          </a:stretch>
        </p:blipFill>
        <p:spPr>
          <a:xfrm>
            <a:off x="2711624" y="253650"/>
            <a:ext cx="432048" cy="459734"/>
          </a:xfrm>
          <a:prstGeom prst="rect">
            <a:avLst/>
          </a:prstGeom>
        </p:spPr>
      </p:pic>
      <p:pic>
        <p:nvPicPr>
          <p:cNvPr id="13" name="Picture 12"/>
          <p:cNvPicPr>
            <a:picLocks noChangeAspect="1"/>
          </p:cNvPicPr>
          <p:nvPr userDrawn="1"/>
        </p:nvPicPr>
        <p:blipFill>
          <a:blip r:embed="rId6"/>
          <a:stretch>
            <a:fillRect/>
          </a:stretch>
        </p:blipFill>
        <p:spPr>
          <a:xfrm>
            <a:off x="6744072" y="218769"/>
            <a:ext cx="880297" cy="494615"/>
          </a:xfrm>
          <a:prstGeom prst="rect">
            <a:avLst/>
          </a:prstGeom>
        </p:spPr>
      </p:pic>
    </p:spTree>
    <p:extLst>
      <p:ext uri="{BB962C8B-B14F-4D97-AF65-F5344CB8AC3E}">
        <p14:creationId xmlns:p14="http://schemas.microsoft.com/office/powerpoint/2010/main" val="21774359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wischentitel mit Bild C">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 uri="{C183D7F6-B498-43B3-948B-1728B52AA6E4}">
                <adec:decorative xmlns:adec="http://schemas.microsoft.com/office/drawing/2017/decorative" xmlns="" val="1"/>
              </a:ext>
            </a:extLst>
          </p:cNvPr>
          <p:cNvSpPr/>
          <p:nvPr userDrawn="1"/>
        </p:nvSpPr>
        <p:spPr bwMode="gray">
          <a:xfrm>
            <a:off x="1" y="2456892"/>
            <a:ext cx="1523492" cy="44011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7644172" y="2373548"/>
            <a:ext cx="3527064" cy="2171576"/>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4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 uri="{C183D7F6-B498-43B3-948B-1728B52AA6E4}">
                <adec:decorative xmlns:adec="http://schemas.microsoft.com/office/drawing/2017/decorative" xmlns="" val="1"/>
              </a:ext>
            </a:extLst>
          </p:cNvPr>
          <p:cNvSpPr/>
          <p:nvPr userDrawn="1"/>
        </p:nvSpPr>
        <p:spPr bwMode="gray">
          <a:xfrm>
            <a:off x="-1" y="2960688"/>
            <a:ext cx="1019175"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 uri="{C183D7F6-B498-43B3-948B-1728B52AA6E4}">
                <adec:decorative xmlns:adec="http://schemas.microsoft.com/office/drawing/2017/decorative" xmlns="" val="1"/>
              </a:ext>
            </a:extLst>
          </p:cNvPr>
          <p:cNvSpPr/>
          <p:nvPr userDrawn="1"/>
        </p:nvSpPr>
        <p:spPr bwMode="gray">
          <a:xfrm>
            <a:off x="-1" y="3933825"/>
            <a:ext cx="1019175"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 uri="{C183D7F6-B498-43B3-948B-1728B52AA6E4}">
                <adec:decorative xmlns:adec="http://schemas.microsoft.com/office/drawing/2017/decorative" xmlns="" val="1"/>
              </a:ext>
            </a:extLst>
          </p:cNvPr>
          <p:cNvSpPr/>
          <p:nvPr userDrawn="1"/>
        </p:nvSpPr>
        <p:spPr bwMode="gray">
          <a:xfrm>
            <a:off x="-1" y="4905375"/>
            <a:ext cx="1019175"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 uri="{C183D7F6-B498-43B3-948B-1728B52AA6E4}">
                <adec:decorative xmlns:adec="http://schemas.microsoft.com/office/drawing/2017/decorative" xmlns="" val="1"/>
              </a:ext>
            </a:extLst>
          </p:cNvPr>
          <p:cNvSpPr/>
          <p:nvPr userDrawn="1"/>
        </p:nvSpPr>
        <p:spPr bwMode="gray">
          <a:xfrm>
            <a:off x="-1" y="5876925"/>
            <a:ext cx="1019175" cy="5117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descr="Bild / Grafik / Tabelle: Hier müsste der Alternativtext ergänzt werden.">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2813238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57FA4-9ADE-4004-801C-4036B7EEDD3B}" type="datetimeFigureOut">
              <a:rPr lang="de-DE" smtClean="0"/>
              <a:t>18.04.2024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7352234-E193-404D-B749-FF902FFD61E5}" type="slidenum">
              <a:rPr lang="de-DE" smtClean="0"/>
              <a:t>‹#›</a:t>
            </a:fld>
            <a:endParaRPr lang="de-DE"/>
          </a:p>
        </p:txBody>
      </p:sp>
    </p:spTree>
    <p:extLst>
      <p:ext uri="{BB962C8B-B14F-4D97-AF65-F5344CB8AC3E}">
        <p14:creationId xmlns:p14="http://schemas.microsoft.com/office/powerpoint/2010/main" val="28088073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1E6E23-75A2-4A9C-970C-041E4AE5523A}"/>
              </a:ext>
            </a:extLst>
          </p:cNvPr>
          <p:cNvSpPr>
            <a:spLocks noGrp="1"/>
          </p:cNvSpPr>
          <p:nvPr>
            <p:ph type="title"/>
          </p:nvPr>
        </p:nvSpPr>
        <p:spPr bwMode="gray">
          <a:xfrm>
            <a:off x="2027239" y="1695285"/>
            <a:ext cx="9145586" cy="590478"/>
          </a:xfrm>
          <a:prstGeom prst="rect">
            <a:avLst/>
          </a:prstGeom>
        </p:spPr>
        <p:txBody>
          <a:bodyPr vert="horz" lIns="0" tIns="0" rIns="0" bIns="0" rtlCol="0" anchor="t" anchorCtr="0">
            <a:noAutofit/>
          </a:bodyPr>
          <a:lstStyle/>
          <a:p>
            <a:r>
              <a:rPr lang="de-DE" dirty="0" smtClean="0"/>
              <a:t>Outline</a:t>
            </a:r>
            <a:endParaRPr lang="de-DE" dirty="0"/>
          </a:p>
        </p:txBody>
      </p:sp>
      <p:sp>
        <p:nvSpPr>
          <p:cNvPr id="3" name="Textplatzhalter 2">
            <a:extLst>
              <a:ext uri="{FF2B5EF4-FFF2-40B4-BE49-F238E27FC236}">
                <a16:creationId xmlns:a16="http://schemas.microsoft.com/office/drawing/2014/main" id="{96B5931B-A958-4B9A-9AE3-B1EF91278B16}"/>
              </a:ext>
            </a:extLst>
          </p:cNvPr>
          <p:cNvSpPr>
            <a:spLocks noGrp="1"/>
          </p:cNvSpPr>
          <p:nvPr>
            <p:ph type="body" idx="1"/>
          </p:nvPr>
        </p:nvSpPr>
        <p:spPr bwMode="gray">
          <a:xfrm>
            <a:off x="2027238" y="2913286"/>
            <a:ext cx="9145587" cy="2963640"/>
          </a:xfrm>
          <a:prstGeom prst="rect">
            <a:avLst/>
          </a:prstGeom>
        </p:spPr>
        <p:txBody>
          <a:bodyPr vert="horz" lIns="0" tIns="0" rIns="0" bIns="0" rtlCol="0" anchor="t" anchorCtr="0">
            <a:noAutofit/>
          </a:bodyPr>
          <a:lstStyle/>
          <a:p>
            <a:pPr lvl="0"/>
            <a:endParaRPr lang="de-DE" dirty="0"/>
          </a:p>
        </p:txBody>
      </p:sp>
      <p:grpSp>
        <p:nvGrpSpPr>
          <p:cNvPr id="4" name="Gruppieren 3">
            <a:extLst>
              <a:ext uri="{FF2B5EF4-FFF2-40B4-BE49-F238E27FC236}">
                <a16:creationId xmlns:a16="http://schemas.microsoft.com/office/drawing/2014/main" id="{5DA519DE-AED2-4D69-81A5-9C0F4CFEC4CF}"/>
              </a:ext>
              <a:ext uri="{C183D7F6-B498-43B3-948B-1728B52AA6E4}">
                <adec:decorative xmlns:adec="http://schemas.microsoft.com/office/drawing/2017/decorative" xmlns="" val="1"/>
              </a:ext>
            </a:extLst>
          </p:cNvPr>
          <p:cNvGrpSpPr/>
          <p:nvPr userDrawn="1"/>
        </p:nvGrpSpPr>
        <p:grpSpPr>
          <a:xfrm>
            <a:off x="6607124" y="-279412"/>
            <a:ext cx="5357528" cy="252028"/>
            <a:chOff x="6607124" y="-279412"/>
            <a:chExt cx="5357528" cy="252028"/>
          </a:xfrm>
        </p:grpSpPr>
        <p:sp>
          <p:nvSpPr>
            <p:cNvPr id="15" name="Eckige Klammer rechts 14">
              <a:extLst>
                <a:ext uri="{FF2B5EF4-FFF2-40B4-BE49-F238E27FC236}">
                  <a16:creationId xmlns:a16="http://schemas.microsoft.com/office/drawing/2014/main" id="{89ADBADE-F589-410F-AB02-1685B9054F34}"/>
                </a:ext>
              </a:extLst>
            </p:cNvPr>
            <p:cNvSpPr/>
            <p:nvPr userDrawn="1"/>
          </p:nvSpPr>
          <p:spPr bwMode="gray">
            <a:xfrm rot="16200000">
              <a:off x="9192045" y="-2862709"/>
              <a:ext cx="189310" cy="5355904"/>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Rechteck 11">
              <a:extLst>
                <a:ext uri="{FF2B5EF4-FFF2-40B4-BE49-F238E27FC236}">
                  <a16:creationId xmlns:a16="http://schemas.microsoft.com/office/drawing/2014/main" id="{2584FAE8-BA03-4EAB-BCAF-73D709879034}"/>
                </a:ext>
              </a:extLst>
            </p:cNvPr>
            <p:cNvSpPr/>
            <p:nvPr userDrawn="1"/>
          </p:nvSpPr>
          <p:spPr bwMode="gray">
            <a:xfrm>
              <a:off x="6607124" y="-216694"/>
              <a:ext cx="5355904"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grpSp>
      <p:pic>
        <p:nvPicPr>
          <p:cNvPr id="18" name="Grafik 17" descr="Universität Bremen Logo">
            <a:extLst>
              <a:ext uri="{FF2B5EF4-FFF2-40B4-BE49-F238E27FC236}">
                <a16:creationId xmlns:a16="http://schemas.microsoft.com/office/drawing/2014/main" id="{906DDA9E-2782-45F0-BC36-C40076982A08}"/>
              </a:ext>
            </a:extLst>
          </p:cNvPr>
          <p:cNvPicPr/>
          <p:nvPr userDrawn="1"/>
        </p:nvPicPr>
        <p:blipFill>
          <a:blip r:embed="rId7"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spTree>
    <p:extLst>
      <p:ext uri="{BB962C8B-B14F-4D97-AF65-F5344CB8AC3E}">
        <p14:creationId xmlns:p14="http://schemas.microsoft.com/office/powerpoint/2010/main" val="808313105"/>
      </p:ext>
    </p:extLst>
  </p:cSld>
  <p:clrMap bg1="lt1" tx1="dk1" bg2="lt2" tx2="dk2" accent1="accent1" accent2="accent2" accent3="accent3" accent4="accent4" accent5="accent5" accent6="accent6" hlink="hlink" folHlink="folHlink"/>
  <p:sldLayoutIdLst>
    <p:sldLayoutId id="2147483717" r:id="rId1"/>
    <p:sldLayoutId id="2147483736" r:id="rId2"/>
    <p:sldLayoutId id="2147483737" r:id="rId3"/>
    <p:sldLayoutId id="2147483738" r:id="rId4"/>
    <p:sldLayoutId id="2147483739"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p:titleStyle>
    <p:body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18">
          <p15:clr>
            <a:srgbClr val="F26B43"/>
          </p15:clr>
        </p15:guide>
        <p15:guide id="2" pos="3840">
          <p15:clr>
            <a:srgbClr val="F26B43"/>
          </p15:clr>
        </p15:guide>
        <p15:guide id="3" pos="4475">
          <p15:clr>
            <a:srgbClr val="F26B43"/>
          </p15:clr>
        </p15:guide>
        <p15:guide id="4" pos="3205">
          <p15:clr>
            <a:srgbClr val="F26B43"/>
          </p15:clr>
        </p15:guide>
        <p15:guide id="5" pos="2547">
          <p15:clr>
            <a:srgbClr val="F26B43"/>
          </p15:clr>
        </p15:guide>
        <p15:guide id="6" pos="5133">
          <p15:clr>
            <a:srgbClr val="F26B43"/>
          </p15:clr>
        </p15:guide>
        <p15:guide id="7" pos="5768">
          <p15:clr>
            <a:srgbClr val="F26B43"/>
          </p15:clr>
        </p15:guide>
        <p15:guide id="8" pos="1912">
          <p15:clr>
            <a:srgbClr val="F26B43"/>
          </p15:clr>
        </p15:guide>
        <p15:guide id="9" pos="1277">
          <p15:clr>
            <a:srgbClr val="F26B43"/>
          </p15:clr>
        </p15:guide>
        <p15:guide id="10" pos="6403">
          <p15:clr>
            <a:srgbClr val="F26B43"/>
          </p15:clr>
        </p15:guide>
        <p15:guide id="11" pos="7038">
          <p15:clr>
            <a:srgbClr val="F26B43"/>
          </p15:clr>
        </p15:guide>
        <p15:guide id="12" pos="642">
          <p15:clr>
            <a:srgbClr val="F26B43"/>
          </p15:clr>
        </p15:guide>
        <p15:guide id="13" orient="horz" pos="1230">
          <p15:clr>
            <a:srgbClr val="F26B43"/>
          </p15:clr>
        </p15:guide>
        <p15:guide id="14" orient="horz" pos="1865">
          <p15:clr>
            <a:srgbClr val="F26B43"/>
          </p15:clr>
        </p15:guide>
        <p15:guide id="15" orient="horz" pos="2478">
          <p15:clr>
            <a:srgbClr val="F26B43"/>
          </p15:clr>
        </p15:guide>
        <p15:guide id="16" orient="horz" pos="3090">
          <p15:clr>
            <a:srgbClr val="F26B43"/>
          </p15:clr>
        </p15:guide>
        <p15:guide id="17" orient="horz" pos="370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86A16-B394-48EE-ADF7-7D5341A42657}"/>
              </a:ext>
            </a:extLst>
          </p:cNvPr>
          <p:cNvSpPr>
            <a:spLocks noGrp="1"/>
          </p:cNvSpPr>
          <p:nvPr>
            <p:ph type="ctrTitle"/>
          </p:nvPr>
        </p:nvSpPr>
        <p:spPr>
          <a:xfrm>
            <a:off x="1948088" y="2492896"/>
            <a:ext cx="9642142" cy="1351104"/>
          </a:xfrm>
        </p:spPr>
        <p:txBody>
          <a:bodyPr/>
          <a:lstStyle/>
          <a:p>
            <a:pPr algn="ctr"/>
            <a:r>
              <a:rPr lang="en-GB" b="1" dirty="0">
                <a:latin typeface="Bahnschrift" panose="020B0502040204020203" pitchFamily="34" charset="0"/>
              </a:rPr>
              <a:t>On the decadal changes of Atlantic-Pacific interactions and the effects of external forcing</a:t>
            </a:r>
            <a:endParaRPr lang="de-DE" b="1" dirty="0">
              <a:latin typeface="Bahnschrift" panose="020B0502040204020203" pitchFamily="34" charset="0"/>
            </a:endParaRPr>
          </a:p>
        </p:txBody>
      </p:sp>
      <p:sp>
        <p:nvSpPr>
          <p:cNvPr id="9" name="Subtitle 2"/>
          <p:cNvSpPr txBox="1">
            <a:spLocks/>
          </p:cNvSpPr>
          <p:nvPr/>
        </p:nvSpPr>
        <p:spPr>
          <a:xfrm>
            <a:off x="1055439" y="4221088"/>
            <a:ext cx="11427440" cy="19340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500" b="1" dirty="0">
                <a:latin typeface="Bahnschrift" panose="020B0502040204020203" pitchFamily="34" charset="0"/>
                <a:cs typeface="Arial" panose="020B0604020202020204" pitchFamily="34" charset="0"/>
              </a:rPr>
              <a:t>Soufiane Karmouche</a:t>
            </a:r>
            <a:r>
              <a:rPr lang="de-DE" sz="1500" b="1" baseline="30000" dirty="0">
                <a:latin typeface="Bahnschrift" panose="020B0502040204020203" pitchFamily="34" charset="0"/>
                <a:cs typeface="Arial" panose="020B0604020202020204" pitchFamily="34" charset="0"/>
              </a:rPr>
              <a:t>1,2 </a:t>
            </a:r>
            <a:r>
              <a:rPr lang="de-DE" sz="1500" dirty="0">
                <a:latin typeface="Bahnschrift" panose="020B0502040204020203" pitchFamily="34" charset="0"/>
                <a:cs typeface="Arial" panose="020B0604020202020204" pitchFamily="34" charset="0"/>
              </a:rPr>
              <a:t>, Evgenia Galytska</a:t>
            </a:r>
            <a:r>
              <a:rPr lang="de-DE" sz="1500" baseline="30000" dirty="0">
                <a:latin typeface="Bahnschrift" panose="020B0502040204020203" pitchFamily="34" charset="0"/>
                <a:cs typeface="Arial" panose="020B0604020202020204" pitchFamily="34" charset="0"/>
              </a:rPr>
              <a:t>1,2</a:t>
            </a:r>
            <a:r>
              <a:rPr lang="de-DE" sz="1500" dirty="0">
                <a:latin typeface="Bahnschrift" panose="020B0502040204020203" pitchFamily="34" charset="0"/>
                <a:cs typeface="Arial" panose="020B0604020202020204" pitchFamily="34" charset="0"/>
              </a:rPr>
              <a:t>, Gerald A. </a:t>
            </a:r>
            <a:r>
              <a:rPr lang="de-DE" sz="1500" dirty="0" smtClean="0">
                <a:latin typeface="Bahnschrift" panose="020B0502040204020203" pitchFamily="34" charset="0"/>
                <a:cs typeface="Arial" panose="020B0604020202020204" pitchFamily="34" charset="0"/>
              </a:rPr>
              <a:t>Meehl</a:t>
            </a:r>
            <a:r>
              <a:rPr lang="de-DE" sz="1500" baseline="30000" dirty="0" smtClean="0">
                <a:latin typeface="Bahnschrift" panose="020B0502040204020203" pitchFamily="34" charset="0"/>
                <a:cs typeface="Arial" panose="020B0604020202020204" pitchFamily="34" charset="0"/>
              </a:rPr>
              <a:t>3</a:t>
            </a:r>
            <a:r>
              <a:rPr lang="de-DE" sz="1500" dirty="0" smtClean="0">
                <a:latin typeface="Bahnschrift" panose="020B0502040204020203" pitchFamily="34" charset="0"/>
                <a:cs typeface="Arial" panose="020B0604020202020204" pitchFamily="34" charset="0"/>
              </a:rPr>
              <a:t>, </a:t>
            </a:r>
            <a:r>
              <a:rPr lang="de-DE" sz="1500" dirty="0">
                <a:latin typeface="Bahnschrift" panose="020B0502040204020203" pitchFamily="34" charset="0"/>
                <a:cs typeface="Arial" panose="020B0604020202020204" pitchFamily="34" charset="0"/>
              </a:rPr>
              <a:t>Jakob </a:t>
            </a:r>
            <a:r>
              <a:rPr lang="de-DE" sz="1500" dirty="0" smtClean="0">
                <a:latin typeface="Bahnschrift" panose="020B0502040204020203" pitchFamily="34" charset="0"/>
                <a:cs typeface="Arial" panose="020B0604020202020204" pitchFamily="34" charset="0"/>
              </a:rPr>
              <a:t>Runge</a:t>
            </a:r>
            <a:r>
              <a:rPr lang="de-DE" sz="1500" baseline="30000" dirty="0" smtClean="0">
                <a:latin typeface="Bahnschrift" panose="020B0502040204020203" pitchFamily="34" charset="0"/>
                <a:cs typeface="Arial" panose="020B0604020202020204" pitchFamily="34" charset="0"/>
              </a:rPr>
              <a:t>4,5</a:t>
            </a:r>
            <a:r>
              <a:rPr lang="de-DE" sz="1500" dirty="0" smtClean="0">
                <a:latin typeface="Bahnschrift" panose="020B0502040204020203" pitchFamily="34" charset="0"/>
                <a:cs typeface="Arial" panose="020B0604020202020204" pitchFamily="34" charset="0"/>
              </a:rPr>
              <a:t>, Katja </a:t>
            </a:r>
            <a:r>
              <a:rPr lang="de-DE" sz="1500" dirty="0">
                <a:latin typeface="Bahnschrift" panose="020B0502040204020203" pitchFamily="34" charset="0"/>
                <a:cs typeface="Arial" panose="020B0604020202020204" pitchFamily="34" charset="0"/>
              </a:rPr>
              <a:t>Weigel</a:t>
            </a:r>
            <a:r>
              <a:rPr lang="de-DE" sz="1500" baseline="30000" dirty="0">
                <a:latin typeface="Bahnschrift" panose="020B0502040204020203" pitchFamily="34" charset="0"/>
                <a:cs typeface="Arial" panose="020B0604020202020204" pitchFamily="34" charset="0"/>
              </a:rPr>
              <a:t>1,2 </a:t>
            </a:r>
            <a:r>
              <a:rPr lang="de-DE" sz="1500" dirty="0">
                <a:latin typeface="Bahnschrift" panose="020B0502040204020203" pitchFamily="34" charset="0"/>
                <a:cs typeface="Arial" panose="020B0604020202020204" pitchFamily="34" charset="0"/>
              </a:rPr>
              <a:t>, and Veronika </a:t>
            </a:r>
            <a:r>
              <a:rPr lang="de-DE" sz="1500" dirty="0" smtClean="0">
                <a:latin typeface="Bahnschrift" panose="020B0502040204020203" pitchFamily="34" charset="0"/>
                <a:cs typeface="Arial" panose="020B0604020202020204" pitchFamily="34" charset="0"/>
              </a:rPr>
              <a:t>Eyring</a:t>
            </a:r>
            <a:r>
              <a:rPr lang="de-DE" sz="1500" baseline="30000" dirty="0" smtClean="0">
                <a:latin typeface="Bahnschrift" panose="020B0502040204020203" pitchFamily="34" charset="0"/>
                <a:cs typeface="Arial" panose="020B0604020202020204" pitchFamily="34" charset="0"/>
              </a:rPr>
              <a:t>2,1</a:t>
            </a:r>
          </a:p>
          <a:p>
            <a:pPr marL="0" indent="0" algn="ctr">
              <a:buNone/>
            </a:pPr>
            <a:endParaRPr lang="de-DE" sz="1330" b="1" baseline="30000" dirty="0">
              <a:latin typeface="Bahnschrift" panose="020B0502040204020203" pitchFamily="34" charset="0"/>
              <a:cs typeface="Arial" panose="020B0604020202020204" pitchFamily="34" charset="0"/>
            </a:endParaRPr>
          </a:p>
          <a:p>
            <a:pPr marL="0" indent="0" algn="ctr">
              <a:lnSpc>
                <a:spcPct val="100000"/>
              </a:lnSpc>
              <a:buNone/>
            </a:pPr>
            <a:r>
              <a:rPr lang="de-DE" sz="1209" baseline="30000" dirty="0">
                <a:latin typeface="Bahnschrift" panose="020B0502040204020203" pitchFamily="34" charset="0"/>
                <a:cs typeface="Arial" panose="020B0604020202020204" pitchFamily="34" charset="0"/>
              </a:rPr>
              <a:t>1  </a:t>
            </a:r>
            <a:r>
              <a:rPr lang="de-DE" sz="1209" dirty="0">
                <a:latin typeface="Bahnschrift" panose="020B0502040204020203" pitchFamily="34" charset="0"/>
                <a:cs typeface="Arial" panose="020B0604020202020204" pitchFamily="34" charset="0"/>
              </a:rPr>
              <a:t>University of Bremen, Institute of Environmental Physics (IUP), Bremen, </a:t>
            </a:r>
            <a:r>
              <a:rPr lang="de-DE" sz="1209" dirty="0" smtClean="0">
                <a:latin typeface="Bahnschrift" panose="020B0502040204020203" pitchFamily="34" charset="0"/>
                <a:cs typeface="Arial" panose="020B0604020202020204" pitchFamily="34" charset="0"/>
              </a:rPr>
              <a:t>Germany</a:t>
            </a:r>
            <a:br>
              <a:rPr lang="de-DE" sz="1209" dirty="0" smtClean="0">
                <a:latin typeface="Bahnschrift" panose="020B0502040204020203" pitchFamily="34" charset="0"/>
                <a:cs typeface="Arial" panose="020B0604020202020204" pitchFamily="34" charset="0"/>
              </a:rPr>
            </a:br>
            <a:r>
              <a:rPr lang="de-DE" sz="1209" baseline="30000" dirty="0" smtClean="0">
                <a:latin typeface="Bahnschrift" panose="020B0502040204020203" pitchFamily="34" charset="0"/>
                <a:cs typeface="Arial" panose="020B0604020202020204" pitchFamily="34" charset="0"/>
              </a:rPr>
              <a:t>2</a:t>
            </a:r>
            <a:r>
              <a:rPr lang="de-DE" sz="1209" baseline="30000" dirty="0">
                <a:latin typeface="Bahnschrift" panose="020B0502040204020203" pitchFamily="34" charset="0"/>
                <a:cs typeface="Arial" panose="020B0604020202020204" pitchFamily="34" charset="0"/>
              </a:rPr>
              <a:t>  </a:t>
            </a:r>
            <a:r>
              <a:rPr lang="de-DE" sz="1209" dirty="0">
                <a:latin typeface="Bahnschrift" panose="020B0502040204020203" pitchFamily="34" charset="0"/>
                <a:cs typeface="Arial" panose="020B0604020202020204" pitchFamily="34" charset="0"/>
              </a:rPr>
              <a:t>Deutsches Zentrum für Luft- und Raumfahrt e.V. (DLR), Institute of Atmospheric Physics, Oberpfaffenhofen, </a:t>
            </a:r>
            <a:r>
              <a:rPr lang="de-DE" sz="1209" dirty="0" smtClean="0">
                <a:latin typeface="Bahnschrift" panose="020B0502040204020203" pitchFamily="34" charset="0"/>
                <a:cs typeface="Arial" panose="020B0604020202020204" pitchFamily="34" charset="0"/>
              </a:rPr>
              <a:t>Germany</a:t>
            </a:r>
            <a:br>
              <a:rPr lang="de-DE" sz="1209" dirty="0" smtClean="0">
                <a:latin typeface="Bahnschrift" panose="020B0502040204020203" pitchFamily="34" charset="0"/>
                <a:cs typeface="Arial" panose="020B0604020202020204" pitchFamily="34" charset="0"/>
              </a:rPr>
            </a:br>
            <a:r>
              <a:rPr lang="de-DE" sz="1209" baseline="30000" dirty="0" smtClean="0">
                <a:solidFill>
                  <a:prstClr val="black"/>
                </a:solidFill>
                <a:latin typeface="Bahnschrift" panose="020B0502040204020203" pitchFamily="34" charset="0"/>
                <a:cs typeface="Arial" panose="020B0604020202020204" pitchFamily="34" charset="0"/>
              </a:rPr>
              <a:t>3</a:t>
            </a:r>
            <a:r>
              <a:rPr lang="de-DE" sz="1209" dirty="0" smtClean="0">
                <a:solidFill>
                  <a:prstClr val="black"/>
                </a:solidFill>
                <a:latin typeface="Bahnschrift" panose="020B0502040204020203" pitchFamily="34" charset="0"/>
                <a:cs typeface="Arial" panose="020B0604020202020204" pitchFamily="34" charset="0"/>
              </a:rPr>
              <a:t> </a:t>
            </a:r>
            <a:r>
              <a:rPr lang="de-DE" sz="1209" dirty="0">
                <a:solidFill>
                  <a:prstClr val="black"/>
                </a:solidFill>
                <a:latin typeface="Bahnschrift" panose="020B0502040204020203" pitchFamily="34" charset="0"/>
                <a:cs typeface="Arial" panose="020B0604020202020204" pitchFamily="34" charset="0"/>
              </a:rPr>
              <a:t>National Center for Atmospheric Research (NCAR), Boulder, CO, </a:t>
            </a:r>
            <a:r>
              <a:rPr lang="de-DE" sz="1209" dirty="0" smtClean="0">
                <a:solidFill>
                  <a:prstClr val="black"/>
                </a:solidFill>
                <a:latin typeface="Bahnschrift" panose="020B0502040204020203" pitchFamily="34" charset="0"/>
                <a:cs typeface="Arial" panose="020B0604020202020204" pitchFamily="34" charset="0"/>
              </a:rPr>
              <a:t>USA</a:t>
            </a:r>
            <a:br>
              <a:rPr lang="de-DE" sz="1209" dirty="0" smtClean="0">
                <a:solidFill>
                  <a:prstClr val="black"/>
                </a:solidFill>
                <a:latin typeface="Bahnschrift" panose="020B0502040204020203" pitchFamily="34" charset="0"/>
                <a:cs typeface="Arial" panose="020B0604020202020204" pitchFamily="34" charset="0"/>
              </a:rPr>
            </a:br>
            <a:r>
              <a:rPr lang="de-DE" sz="1209" baseline="30000" dirty="0" smtClean="0">
                <a:latin typeface="Bahnschrift" panose="020B0502040204020203" pitchFamily="34" charset="0"/>
                <a:cs typeface="Arial" panose="020B0604020202020204" pitchFamily="34" charset="0"/>
              </a:rPr>
              <a:t>4</a:t>
            </a:r>
            <a:r>
              <a:rPr lang="de-DE" sz="1209" dirty="0" smtClean="0">
                <a:latin typeface="Bahnschrift" panose="020B0502040204020203" pitchFamily="34" charset="0"/>
                <a:cs typeface="Arial" panose="020B0604020202020204" pitchFamily="34" charset="0"/>
              </a:rPr>
              <a:t> </a:t>
            </a:r>
            <a:r>
              <a:rPr lang="de-DE" sz="1209" dirty="0">
                <a:latin typeface="Bahnschrift" panose="020B0502040204020203" pitchFamily="34" charset="0"/>
                <a:cs typeface="Arial" panose="020B0604020202020204" pitchFamily="34" charset="0"/>
              </a:rPr>
              <a:t>Deutsches Zentrum für Luft- und Raumfahrt (DLR), Institut für Datenwissenschaften, Jena, </a:t>
            </a:r>
            <a:r>
              <a:rPr lang="de-DE" sz="1209" dirty="0" smtClean="0">
                <a:latin typeface="Bahnschrift" panose="020B0502040204020203" pitchFamily="34" charset="0"/>
                <a:cs typeface="Arial" panose="020B0604020202020204" pitchFamily="34" charset="0"/>
              </a:rPr>
              <a:t>Germany</a:t>
            </a:r>
            <a:br>
              <a:rPr lang="de-DE" sz="1209" dirty="0" smtClean="0">
                <a:latin typeface="Bahnschrift" panose="020B0502040204020203" pitchFamily="34" charset="0"/>
                <a:cs typeface="Arial" panose="020B0604020202020204" pitchFamily="34" charset="0"/>
              </a:rPr>
            </a:br>
            <a:r>
              <a:rPr lang="de-DE" sz="1209" baseline="30000" dirty="0" smtClean="0">
                <a:latin typeface="Bahnschrift" panose="020B0502040204020203" pitchFamily="34" charset="0"/>
                <a:cs typeface="Arial" panose="020B0604020202020204" pitchFamily="34" charset="0"/>
              </a:rPr>
              <a:t>5</a:t>
            </a:r>
            <a:r>
              <a:rPr lang="de-DE" sz="1209" dirty="0" smtClean="0">
                <a:latin typeface="Bahnschrift" panose="020B0502040204020203" pitchFamily="34" charset="0"/>
                <a:cs typeface="Arial" panose="020B0604020202020204" pitchFamily="34" charset="0"/>
              </a:rPr>
              <a:t> </a:t>
            </a:r>
            <a:r>
              <a:rPr lang="de-DE" sz="1209" dirty="0">
                <a:latin typeface="Bahnschrift" panose="020B0502040204020203" pitchFamily="34" charset="0"/>
                <a:cs typeface="Arial" panose="020B0604020202020204" pitchFamily="34" charset="0"/>
              </a:rPr>
              <a:t>Technische Universität Berlin, Berlin, Germany</a:t>
            </a:r>
            <a:endParaRPr lang="de-DE" sz="726" dirty="0">
              <a:latin typeface="Bahnschrift" panose="020B0502040204020203" pitchFamily="34" charset="0"/>
              <a:cs typeface="Arial" panose="020B0604020202020204" pitchFamily="34" charset="0"/>
            </a:endParaRPr>
          </a:p>
          <a:p>
            <a:endParaRPr lang="de-DE" sz="968" dirty="0">
              <a:latin typeface="Bahnschrift" panose="020B0502040204020203" pitchFamily="34" charset="0"/>
              <a:cs typeface="Arial" panose="020B0604020202020204" pitchFamily="34" charset="0"/>
            </a:endParaRPr>
          </a:p>
        </p:txBody>
      </p:sp>
      <p:sp>
        <p:nvSpPr>
          <p:cNvPr id="12" name="Rectangle 1"/>
          <p:cNvSpPr>
            <a:spLocks noChangeArrowheads="1"/>
          </p:cNvSpPr>
          <p:nvPr/>
        </p:nvSpPr>
        <p:spPr bwMode="auto">
          <a:xfrm>
            <a:off x="10128151" y="347616"/>
            <a:ext cx="984464" cy="72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0588" tIns="55294" rIns="110588" bIns="55294" numCol="1" anchor="ctr" anchorCtr="0" compatLnSpc="1">
            <a:prstTxWarp prst="textNoShape">
              <a:avLst/>
            </a:prstTxWarp>
            <a:spAutoFit/>
          </a:bodyPr>
          <a:lstStyle/>
          <a:p>
            <a:pPr lvl="0" algn="ctr" eaLnBrk="0" fontAlgn="base" hangingPunct="0">
              <a:spcBef>
                <a:spcPct val="0"/>
              </a:spcBef>
              <a:spcAft>
                <a:spcPct val="0"/>
              </a:spcAft>
            </a:pPr>
            <a:r>
              <a:rPr lang="de-DE" altLang="de-DE" sz="1400" dirty="0">
                <a:latin typeface="Bahnschrift" panose="020B0502040204020203" pitchFamily="34" charset="0"/>
                <a:cs typeface="Arial" panose="020B0604020202020204" pitchFamily="34" charset="0"/>
              </a:rPr>
              <a:t>Session: </a:t>
            </a:r>
            <a:r>
              <a:rPr lang="de-DE" altLang="de-DE" sz="1400" dirty="0" smtClean="0">
                <a:latin typeface="Bahnschrift" panose="020B0502040204020203" pitchFamily="34" charset="0"/>
                <a:cs typeface="Arial" panose="020B0604020202020204" pitchFamily="34" charset="0"/>
              </a:rPr>
              <a:t>CL2.6</a:t>
            </a:r>
            <a:endParaRPr lang="de-DE" altLang="de-DE" sz="1400" dirty="0">
              <a:latin typeface="Bahnschrift" panose="020B0502040204020203" pitchFamily="34" charset="0"/>
              <a:cs typeface="Arial" panose="020B0604020202020204" pitchFamily="34" charset="0"/>
            </a:endParaRPr>
          </a:p>
          <a:p>
            <a:pPr defTabSz="1105875" eaLnBrk="0" fontAlgn="base" hangingPunct="0">
              <a:spcBef>
                <a:spcPct val="0"/>
              </a:spcBef>
              <a:spcAft>
                <a:spcPct val="0"/>
              </a:spcAft>
            </a:pPr>
            <a:r>
              <a:rPr lang="de-DE" altLang="de-DE" sz="1209" dirty="0">
                <a:latin typeface="Bahnschrift" panose="020B0502040204020203" pitchFamily="34" charset="0"/>
              </a:rPr>
              <a:t> </a:t>
            </a:r>
            <a:endParaRPr lang="de-DE" altLang="de-DE" sz="3870" dirty="0">
              <a:latin typeface="Bahnschrift" panose="020B0502040204020203" pitchFamily="34" charset="0"/>
            </a:endParaRPr>
          </a:p>
        </p:txBody>
      </p:sp>
      <p:pic>
        <p:nvPicPr>
          <p:cNvPr id="13" name="Picture 12"/>
          <p:cNvPicPr>
            <a:picLocks noChangeAspect="1"/>
          </p:cNvPicPr>
          <p:nvPr/>
        </p:nvPicPr>
        <p:blipFill>
          <a:blip r:embed="rId3"/>
          <a:stretch>
            <a:fillRect/>
          </a:stretch>
        </p:blipFill>
        <p:spPr>
          <a:xfrm>
            <a:off x="4511824" y="394702"/>
            <a:ext cx="4083896" cy="1839253"/>
          </a:xfrm>
          <a:prstGeom prst="rect">
            <a:avLst/>
          </a:prstGeom>
        </p:spPr>
      </p:pic>
      <p:pic>
        <p:nvPicPr>
          <p:cNvPr id="14" name="Picture 2" descr="https://egu23.eu/EGU22-sharing-is-encourag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72825" y="394702"/>
            <a:ext cx="948273" cy="13275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9909" y="834094"/>
            <a:ext cx="882957" cy="882957"/>
          </a:xfrm>
          <a:prstGeom prst="rect">
            <a:avLst/>
          </a:prstGeom>
        </p:spPr>
      </p:pic>
    </p:spTree>
    <p:extLst>
      <p:ext uri="{BB962C8B-B14F-4D97-AF65-F5344CB8AC3E}">
        <p14:creationId xmlns:p14="http://schemas.microsoft.com/office/powerpoint/2010/main" val="58955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_4"/>
          <p:cNvSpPr txBox="1">
            <a:spLocks noGrp="1"/>
          </p:cNvSpPr>
          <p:nvPr>
            <p:ph type="sldNum" sz="quarter" idx="4294967295"/>
          </p:nvPr>
        </p:nvSpPr>
        <p:spPr>
          <a:xfrm>
            <a:off x="11387744" y="6448507"/>
            <a:ext cx="803288" cy="364854"/>
          </a:xfrm>
          <a:prstGeom prst="rect">
            <a:avLst/>
          </a:prstGeom>
          <a:noFill/>
          <a:ln>
            <a:noFill/>
          </a:ln>
        </p:spPr>
        <p:txBody>
          <a:bodyPr vert="horz" wrap="square" lIns="110588" tIns="55294" rIns="110588" bIns="55294" rtlCol="0" anchor="ctr" anchorCtr="0">
            <a:noAutofit/>
          </a:bodyPr>
          <a:lstStyle/>
          <a:p>
            <a:pPr hangingPunct="0">
              <a:spcBef>
                <a:spcPts val="175"/>
              </a:spcBef>
            </a:pPr>
            <a:fld id="{7DB887B7-30DA-4617-8D75-A76DAEB90184}" type="slidenum">
              <a:rPr lang="es-ES" sz="1693" b="1">
                <a:solidFill>
                  <a:srgbClr val="001A5E"/>
                </a:solidFill>
                <a:highlight>
                  <a:scrgbClr r="0" g="0" b="0">
                    <a:alpha val="0"/>
                  </a:scrgbClr>
                </a:highlight>
                <a:latin typeface="Helvetica"/>
                <a:cs typeface="Helvetica"/>
              </a:rPr>
              <a:pPr hangingPunct="0">
                <a:spcBef>
                  <a:spcPts val="175"/>
                </a:spcBef>
              </a:pPr>
              <a:t>10</a:t>
            </a:fld>
            <a:endParaRPr lang="es-ES" sz="1693" b="1">
              <a:solidFill>
                <a:srgbClr val="001A5E"/>
              </a:solidFill>
              <a:highlight>
                <a:scrgbClr r="0" g="0" b="0">
                  <a:alpha val="0"/>
                </a:scrgbClr>
              </a:highlight>
              <a:latin typeface="Helvetica"/>
              <a:cs typeface="Helvetica"/>
            </a:endParaRPr>
          </a:p>
        </p:txBody>
      </p:sp>
      <p:sp>
        <p:nvSpPr>
          <p:cNvPr id="15" name="Titel 1">
            <a:extLst>
              <a:ext uri="{FF2B5EF4-FFF2-40B4-BE49-F238E27FC236}">
                <a16:creationId xmlns:a16="http://schemas.microsoft.com/office/drawing/2014/main" id="{EC37F106-A2D7-4E0E-BC14-02A5406DE9F4}"/>
              </a:ext>
            </a:extLst>
          </p:cNvPr>
          <p:cNvSpPr txBox="1">
            <a:spLocks/>
          </p:cNvSpPr>
          <p:nvPr/>
        </p:nvSpPr>
        <p:spPr>
          <a:xfrm>
            <a:off x="0" y="1053023"/>
            <a:ext cx="11352584"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Supplement – PCMCI+</a:t>
            </a:r>
            <a:endParaRPr lang="de-DE" b="1" dirty="0"/>
          </a:p>
          <a:p>
            <a:endParaRPr lang="de-DE" dirty="0"/>
          </a:p>
        </p:txBody>
      </p:sp>
      <p:pic>
        <p:nvPicPr>
          <p:cNvPr id="16" name="Picture 2" descr="IUP Lo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131" y="203007"/>
            <a:ext cx="554716" cy="5567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uropean Research Council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673" y="6308396"/>
            <a:ext cx="564929" cy="566812"/>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0_0" descr="dlr_signet.png">
            <a:extLst/>
          </p:cNvPr>
          <p:cNvPicPr>
            <a:picLocks noChangeAspect="1"/>
          </p:cNvPicPr>
          <p:nvPr/>
        </p:nvPicPr>
        <p:blipFill>
          <a:blip r:embed="rId5">
            <a:lum/>
            <a:alphaModFix/>
          </a:blip>
          <a:srcRect/>
          <a:stretch>
            <a:fillRect/>
          </a:stretch>
        </p:blipFill>
        <p:spPr>
          <a:xfrm>
            <a:off x="79679" y="6350464"/>
            <a:ext cx="584725" cy="482676"/>
          </a:xfrm>
          <a:prstGeom prst="rect">
            <a:avLst/>
          </a:prstGeom>
          <a:noFill/>
          <a:ln>
            <a:noFill/>
          </a:ln>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7602" y="6369596"/>
            <a:ext cx="1396940" cy="403939"/>
          </a:xfrm>
          <a:prstGeom prst="rect">
            <a:avLst/>
          </a:prstGeom>
        </p:spPr>
      </p:pic>
      <p:sp>
        <p:nvSpPr>
          <p:cNvPr id="41" name="Rectangle 40">
            <a:extLst>
              <a:ext uri="{FF2B5EF4-FFF2-40B4-BE49-F238E27FC236}">
                <a16:creationId xmlns:a16="http://schemas.microsoft.com/office/drawing/2014/main" id="{6326304E-9C00-4A70-95E9-B52B1EAE9808}"/>
              </a:ext>
            </a:extLst>
          </p:cNvPr>
          <p:cNvSpPr/>
          <p:nvPr/>
        </p:nvSpPr>
        <p:spPr>
          <a:xfrm>
            <a:off x="3048514" y="1467703"/>
            <a:ext cx="4881465" cy="430887"/>
          </a:xfrm>
          <a:prstGeom prst="rect">
            <a:avLst/>
          </a:prstGeom>
        </p:spPr>
        <p:txBody>
          <a:bodyPr wrap="none">
            <a:spAutoFit/>
          </a:bodyPr>
          <a:lstStyle/>
          <a:p>
            <a:r>
              <a:rPr lang="en-US" sz="2200" b="1" dirty="0"/>
              <a:t>Phase I</a:t>
            </a:r>
            <a:r>
              <a:rPr lang="en-US" sz="2200" dirty="0"/>
              <a:t>. </a:t>
            </a:r>
            <a:r>
              <a:rPr lang="de-DE" sz="2200" b="1" dirty="0"/>
              <a:t>Skeleton </a:t>
            </a:r>
            <a:r>
              <a:rPr lang="de-DE" sz="2200" b="1" dirty="0" err="1"/>
              <a:t>discovery</a:t>
            </a:r>
            <a:r>
              <a:rPr lang="de-DE" sz="2200" b="1" dirty="0"/>
              <a:t> </a:t>
            </a:r>
            <a:r>
              <a:rPr lang="de-DE" sz="2200" b="1" dirty="0" err="1"/>
              <a:t>phase</a:t>
            </a:r>
            <a:r>
              <a:rPr lang="de-DE" sz="2200" b="1" dirty="0"/>
              <a:t>.</a:t>
            </a:r>
          </a:p>
        </p:txBody>
      </p:sp>
      <p:pic>
        <p:nvPicPr>
          <p:cNvPr id="2" name="Picture 1"/>
          <p:cNvPicPr>
            <a:picLocks noChangeAspect="1"/>
          </p:cNvPicPr>
          <p:nvPr/>
        </p:nvPicPr>
        <p:blipFill>
          <a:blip r:embed="rId7"/>
          <a:stretch>
            <a:fillRect/>
          </a:stretch>
        </p:blipFill>
        <p:spPr>
          <a:xfrm>
            <a:off x="9187224" y="2329872"/>
            <a:ext cx="3322608" cy="1414395"/>
          </a:xfrm>
          <a:prstGeom prst="rect">
            <a:avLst/>
          </a:prstGeom>
        </p:spPr>
      </p:pic>
      <p:sp>
        <p:nvSpPr>
          <p:cNvPr id="32" name="Rectangle 31">
            <a:extLst>
              <a:ext uri="{FF2B5EF4-FFF2-40B4-BE49-F238E27FC236}">
                <a16:creationId xmlns:a16="http://schemas.microsoft.com/office/drawing/2014/main" id="{4C38B5F2-F1FA-433D-BF00-05160A29852F}"/>
              </a:ext>
            </a:extLst>
          </p:cNvPr>
          <p:cNvSpPr/>
          <p:nvPr/>
        </p:nvSpPr>
        <p:spPr>
          <a:xfrm>
            <a:off x="594162" y="3153245"/>
            <a:ext cx="6550832" cy="840034"/>
          </a:xfrm>
          <a:prstGeom prst="rect">
            <a:avLst/>
          </a:prstGeom>
          <a:solidFill>
            <a:srgbClr val="D51130">
              <a:alpha val="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7" name="TextBox 36">
            <a:extLst>
              <a:ext uri="{FF2B5EF4-FFF2-40B4-BE49-F238E27FC236}">
                <a16:creationId xmlns:a16="http://schemas.microsoft.com/office/drawing/2014/main" id="{0E1947DD-3F18-4B5C-9392-85E8E71A5904}"/>
              </a:ext>
            </a:extLst>
          </p:cNvPr>
          <p:cNvSpPr txBox="1"/>
          <p:nvPr/>
        </p:nvSpPr>
        <p:spPr>
          <a:xfrm>
            <a:off x="553854" y="2238953"/>
            <a:ext cx="7523380"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Calculate partial correlation </a:t>
            </a:r>
          </a:p>
          <a:p>
            <a:pPr marL="742950" lvl="1" indent="-285750">
              <a:buFont typeface="Arial" panose="020B0604020202020204" pitchFamily="34" charset="0"/>
              <a:buChar char="•"/>
            </a:pPr>
            <a:r>
              <a:rPr lang="en-US" dirty="0">
                <a:solidFill>
                  <a:schemeClr val="dk1"/>
                </a:solidFill>
              </a:rPr>
              <a:t>Remove the linear influence of </a:t>
            </a:r>
            <a:r>
              <a:rPr lang="en-US" b="1" dirty="0">
                <a:solidFill>
                  <a:schemeClr val="dk1"/>
                </a:solidFill>
              </a:rPr>
              <a:t>Z </a:t>
            </a:r>
            <a:r>
              <a:rPr lang="en-US" dirty="0">
                <a:solidFill>
                  <a:schemeClr val="dk1"/>
                </a:solidFill>
              </a:rPr>
              <a:t>and test for the correlation between residuals </a:t>
            </a:r>
            <a:r>
              <a:rPr lang="en-US" b="1" dirty="0" err="1">
                <a:solidFill>
                  <a:schemeClr val="dk1"/>
                </a:solidFill>
              </a:rPr>
              <a:t>corr</a:t>
            </a:r>
            <a:r>
              <a:rPr lang="en-US" b="1" dirty="0">
                <a:solidFill>
                  <a:schemeClr val="dk1"/>
                </a:solidFill>
              </a:rPr>
              <a:t> (</a:t>
            </a:r>
            <a:r>
              <a:rPr lang="en-US" b="1" dirty="0" err="1">
                <a:solidFill>
                  <a:schemeClr val="dk1"/>
                </a:solidFill>
              </a:rPr>
              <a:t>X</a:t>
            </a:r>
            <a:r>
              <a:rPr lang="en-US" b="1" baseline="-25000" dirty="0" err="1">
                <a:solidFill>
                  <a:schemeClr val="dk1"/>
                </a:solidFill>
              </a:rPr>
              <a:t>t</a:t>
            </a:r>
            <a:r>
              <a:rPr lang="en-US" b="1" dirty="0">
                <a:solidFill>
                  <a:schemeClr val="dk1"/>
                </a:solidFill>
              </a:rPr>
              <a:t>, </a:t>
            </a:r>
            <a:r>
              <a:rPr lang="en-US" b="1" dirty="0" err="1">
                <a:solidFill>
                  <a:schemeClr val="dk1"/>
                </a:solidFill>
              </a:rPr>
              <a:t>Y</a:t>
            </a:r>
            <a:r>
              <a:rPr lang="en-US" b="1" baseline="-25000" dirty="0" err="1">
                <a:solidFill>
                  <a:schemeClr val="dk1"/>
                </a:solidFill>
              </a:rPr>
              <a:t>t</a:t>
            </a:r>
            <a:r>
              <a:rPr lang="en-US" b="1" baseline="-25000" dirty="0">
                <a:solidFill>
                  <a:schemeClr val="dk1"/>
                </a:solidFill>
              </a:rPr>
              <a:t>-τ </a:t>
            </a:r>
            <a:r>
              <a:rPr lang="en-US" b="1" dirty="0">
                <a:solidFill>
                  <a:schemeClr val="dk1"/>
                </a:solidFill>
              </a:rPr>
              <a:t>| </a:t>
            </a:r>
            <a:r>
              <a:rPr lang="en-US" b="1" dirty="0" err="1">
                <a:solidFill>
                  <a:schemeClr val="dk1"/>
                </a:solidFill>
              </a:rPr>
              <a:t>Z</a:t>
            </a:r>
            <a:r>
              <a:rPr lang="en-US" b="1" baseline="-25000" dirty="0" err="1">
                <a:solidFill>
                  <a:schemeClr val="dk1"/>
                </a:solidFill>
              </a:rPr>
              <a:t>t</a:t>
            </a:r>
            <a:r>
              <a:rPr lang="en-US" b="1" baseline="-25000" dirty="0">
                <a:solidFill>
                  <a:schemeClr val="dk1"/>
                </a:solidFill>
              </a:rPr>
              <a:t> </a:t>
            </a:r>
            <a:r>
              <a:rPr lang="en-US" b="1" dirty="0">
                <a:solidFill>
                  <a:schemeClr val="dk1"/>
                </a:solidFill>
              </a:rPr>
              <a:t>)</a:t>
            </a:r>
          </a:p>
          <a:p>
            <a:pPr marL="742950" lvl="1" indent="-285750">
              <a:buFont typeface="Arial" panose="020B0604020202020204" pitchFamily="34" charset="0"/>
              <a:buChar char="•"/>
            </a:pPr>
            <a:endParaRPr lang="en-US" dirty="0">
              <a:solidFill>
                <a:schemeClr val="dk1"/>
              </a:solidFill>
            </a:endParaRPr>
          </a:p>
          <a:p>
            <a:pPr marL="742950" lvl="1" indent="-285750">
              <a:buFont typeface="Arial" panose="020B0604020202020204" pitchFamily="34" charset="0"/>
              <a:buChar char="•"/>
            </a:pPr>
            <a:endParaRPr lang="en-US" dirty="0">
              <a:solidFill>
                <a:schemeClr val="dk1"/>
              </a:solidFill>
            </a:endParaRPr>
          </a:p>
          <a:p>
            <a:pPr algn="l"/>
            <a:r>
              <a:rPr lang="en-US" dirty="0"/>
              <a:t> </a:t>
            </a:r>
            <a:endParaRPr lang="de-DE" dirty="0" err="1"/>
          </a:p>
        </p:txBody>
      </p:sp>
      <p:sp>
        <p:nvSpPr>
          <p:cNvPr id="38" name="TextBox 37">
            <a:extLst>
              <a:ext uri="{FF2B5EF4-FFF2-40B4-BE49-F238E27FC236}">
                <a16:creationId xmlns:a16="http://schemas.microsoft.com/office/drawing/2014/main" id="{CBB7606F-10D9-4785-B752-6EA60D91E458}"/>
              </a:ext>
            </a:extLst>
          </p:cNvPr>
          <p:cNvSpPr txBox="1"/>
          <p:nvPr/>
        </p:nvSpPr>
        <p:spPr>
          <a:xfrm>
            <a:off x="708065" y="3235432"/>
            <a:ext cx="6550832" cy="923330"/>
          </a:xfrm>
          <a:prstGeom prst="rect">
            <a:avLst/>
          </a:prstGeom>
          <a:noFill/>
        </p:spPr>
        <p:txBody>
          <a:bodyPr wrap="none" rtlCol="0">
            <a:spAutoFit/>
          </a:bodyPr>
          <a:lstStyle/>
          <a:p>
            <a:r>
              <a:rPr lang="en-US" b="1" dirty="0">
                <a:solidFill>
                  <a:schemeClr val="dk1"/>
                </a:solidFill>
              </a:rPr>
              <a:t>X </a:t>
            </a:r>
            <a:r>
              <a:rPr lang="en-US" b="1" baseline="-25000" dirty="0">
                <a:solidFill>
                  <a:schemeClr val="dk1"/>
                </a:solidFill>
              </a:rPr>
              <a:t>t</a:t>
            </a:r>
            <a:r>
              <a:rPr lang="en-US" dirty="0">
                <a:solidFill>
                  <a:schemeClr val="dk1"/>
                </a:solidFill>
              </a:rPr>
              <a:t> and </a:t>
            </a:r>
            <a:r>
              <a:rPr lang="en-US" b="1" dirty="0">
                <a:solidFill>
                  <a:schemeClr val="dk1"/>
                </a:solidFill>
              </a:rPr>
              <a:t>Y </a:t>
            </a:r>
            <a:r>
              <a:rPr lang="en-US" b="1" baseline="-25000" dirty="0">
                <a:solidFill>
                  <a:schemeClr val="dk1"/>
                </a:solidFill>
              </a:rPr>
              <a:t>t-τ </a:t>
            </a:r>
            <a:r>
              <a:rPr lang="en-US" dirty="0">
                <a:solidFill>
                  <a:schemeClr val="dk1"/>
                </a:solidFill>
              </a:rPr>
              <a:t>are conditionally independent (only because of </a:t>
            </a:r>
            <a:r>
              <a:rPr lang="en-US" b="1" dirty="0">
                <a:solidFill>
                  <a:schemeClr val="dk1"/>
                </a:solidFill>
              </a:rPr>
              <a:t>Z </a:t>
            </a:r>
            <a:r>
              <a:rPr lang="en-US" b="1" baseline="-25000" dirty="0">
                <a:solidFill>
                  <a:schemeClr val="dk1"/>
                </a:solidFill>
              </a:rPr>
              <a:t>t</a:t>
            </a:r>
            <a:r>
              <a:rPr lang="en-US" dirty="0">
                <a:solidFill>
                  <a:schemeClr val="dk1"/>
                </a:solidFill>
              </a:rPr>
              <a:t>)</a:t>
            </a:r>
          </a:p>
          <a:p>
            <a:r>
              <a:rPr lang="en-US" b="1" dirty="0">
                <a:solidFill>
                  <a:schemeClr val="dk1"/>
                </a:solidFill>
              </a:rPr>
              <a:t>X </a:t>
            </a:r>
            <a:r>
              <a:rPr lang="en-US" b="1" baseline="-25000" dirty="0">
                <a:solidFill>
                  <a:schemeClr val="dk1"/>
                </a:solidFill>
              </a:rPr>
              <a:t>t</a:t>
            </a:r>
            <a:r>
              <a:rPr lang="en-US" dirty="0">
                <a:solidFill>
                  <a:schemeClr val="dk1"/>
                </a:solidFill>
              </a:rPr>
              <a:t> and </a:t>
            </a:r>
            <a:r>
              <a:rPr lang="en-US" b="1" dirty="0">
                <a:solidFill>
                  <a:schemeClr val="dk1"/>
                </a:solidFill>
              </a:rPr>
              <a:t>Y </a:t>
            </a:r>
            <a:r>
              <a:rPr lang="en-US" b="1" baseline="-25000" dirty="0">
                <a:solidFill>
                  <a:schemeClr val="dk1"/>
                </a:solidFill>
              </a:rPr>
              <a:t>t-τ</a:t>
            </a:r>
            <a:r>
              <a:rPr lang="en-US" dirty="0">
                <a:solidFill>
                  <a:schemeClr val="dk1"/>
                </a:solidFill>
              </a:rPr>
              <a:t> are conditionally dependent </a:t>
            </a:r>
          </a:p>
          <a:p>
            <a:pPr algn="l"/>
            <a:endParaRPr lang="de-DE" dirty="0" err="1"/>
          </a:p>
        </p:txBody>
      </p:sp>
      <p:sp>
        <p:nvSpPr>
          <p:cNvPr id="39" name="Google Shape;297;p13">
            <a:extLst>
              <a:ext uri="{FF2B5EF4-FFF2-40B4-BE49-F238E27FC236}">
                <a16:creationId xmlns:a16="http://schemas.microsoft.com/office/drawing/2014/main" id="{B71D246C-01C1-4914-BF2E-ADDCE3FFDA8C}"/>
              </a:ext>
            </a:extLst>
          </p:cNvPr>
          <p:cNvSpPr/>
          <p:nvPr/>
        </p:nvSpPr>
        <p:spPr>
          <a:xfrm>
            <a:off x="632110" y="4921523"/>
            <a:ext cx="3104600"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Y</a:t>
            </a:r>
            <a:r>
              <a:rPr lang="en-US" sz="2200" baseline="-25000" dirty="0" smtClean="0">
                <a:solidFill>
                  <a:schemeClr val="dk1"/>
                </a:solidFill>
                <a:latin typeface="Calibri"/>
                <a:ea typeface="Calibri"/>
                <a:cs typeface="Calibri"/>
                <a:sym typeface="Calibri"/>
              </a:rPr>
              <a:t>t-2 </a:t>
            </a:r>
            <a:r>
              <a:rPr lang="en-US" sz="2200" baseline="-25000" dirty="0">
                <a:solidFill>
                  <a:schemeClr val="dk1"/>
                </a:solidFill>
                <a:latin typeface="Calibri"/>
                <a:ea typeface="Calibri"/>
                <a:cs typeface="Calibri"/>
                <a:sym typeface="Calibri"/>
              </a:rPr>
              <a:t>| </a:t>
            </a:r>
            <a:r>
              <a:rPr lang="en-US" sz="2200" b="1" dirty="0" smtClean="0">
                <a:solidFill>
                  <a:schemeClr val="accent6">
                    <a:lumMod val="50000"/>
                  </a:schemeClr>
                </a:solidFill>
                <a:latin typeface="Calibri"/>
                <a:ea typeface="Calibri"/>
                <a:cs typeface="Calibri"/>
                <a:sym typeface="Calibri"/>
              </a:rPr>
              <a:t>Y</a:t>
            </a:r>
            <a:r>
              <a:rPr lang="en-US" sz="2200" b="1" baseline="-25000" dirty="0" smtClean="0">
                <a:solidFill>
                  <a:schemeClr val="accent6">
                    <a:lumMod val="50000"/>
                  </a:schemeClr>
                </a:solidFill>
                <a:latin typeface="Calibri"/>
                <a:ea typeface="Calibri"/>
                <a:cs typeface="Calibri"/>
                <a:sym typeface="Calibri"/>
              </a:rPr>
              <a:t>t-1</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40" name="Google Shape;297;p13">
            <a:extLst>
              <a:ext uri="{FF2B5EF4-FFF2-40B4-BE49-F238E27FC236}">
                <a16:creationId xmlns:a16="http://schemas.microsoft.com/office/drawing/2014/main" id="{FE6E3CE3-A96E-473F-880B-08E1FF941E77}"/>
              </a:ext>
            </a:extLst>
          </p:cNvPr>
          <p:cNvSpPr/>
          <p:nvPr/>
        </p:nvSpPr>
        <p:spPr>
          <a:xfrm>
            <a:off x="629898" y="4550646"/>
            <a:ext cx="2945822"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Y</a:t>
            </a:r>
            <a:r>
              <a:rPr lang="en-US" sz="2200" baseline="-25000" dirty="0" smtClean="0">
                <a:solidFill>
                  <a:schemeClr val="dk1"/>
                </a:solidFill>
                <a:latin typeface="Calibri"/>
                <a:ea typeface="Calibri"/>
                <a:cs typeface="Calibri"/>
                <a:sym typeface="Calibri"/>
              </a:rPr>
              <a:t>t-1 </a:t>
            </a:r>
            <a:r>
              <a:rPr lang="en-US" sz="2200" baseline="-25000" dirty="0">
                <a:solidFill>
                  <a:schemeClr val="dk1"/>
                </a:solidFill>
                <a:latin typeface="Calibri"/>
                <a:ea typeface="Calibri"/>
                <a:cs typeface="Calibri"/>
                <a:sym typeface="Calibri"/>
              </a:rPr>
              <a:t>| </a:t>
            </a:r>
            <a:r>
              <a:rPr lang="en-US" sz="2200" b="1" dirty="0" smtClean="0">
                <a:solidFill>
                  <a:schemeClr val="accent6">
                    <a:lumMod val="50000"/>
                  </a:schemeClr>
                </a:solidFill>
                <a:latin typeface="Calibri"/>
                <a:ea typeface="Calibri"/>
                <a:cs typeface="Calibri"/>
                <a:sym typeface="Calibri"/>
              </a:rPr>
              <a:t>Y</a:t>
            </a:r>
            <a:r>
              <a:rPr lang="en-US" sz="2200" b="1" baseline="-25000" dirty="0" smtClean="0">
                <a:solidFill>
                  <a:schemeClr val="accent6">
                    <a:lumMod val="50000"/>
                  </a:schemeClr>
                </a:solidFill>
                <a:latin typeface="Calibri"/>
                <a:ea typeface="Calibri"/>
                <a:cs typeface="Calibri"/>
                <a:sym typeface="Calibri"/>
              </a:rPr>
              <a:t>t-1</a:t>
            </a:r>
            <a:r>
              <a:rPr lang="en-US" sz="2200" b="1" baseline="-25000" dirty="0" smtClean="0">
                <a:solidFill>
                  <a:schemeClr val="accent2"/>
                </a:solidFill>
                <a:latin typeface="Calibri"/>
                <a:ea typeface="Calibri"/>
                <a:cs typeface="Calibri"/>
                <a:sym typeface="Calibri"/>
              </a:rPr>
              <a:t> </a:t>
            </a:r>
            <a:r>
              <a:rPr lang="en-US" sz="2200" dirty="0">
                <a:solidFill>
                  <a:schemeClr val="dk1"/>
                </a:solidFill>
                <a:latin typeface="Calibri"/>
                <a:ea typeface="Calibri"/>
                <a:cs typeface="Calibri"/>
                <a:sym typeface="Calibri"/>
              </a:rPr>
              <a:t>)</a:t>
            </a:r>
          </a:p>
        </p:txBody>
      </p:sp>
      <p:sp>
        <p:nvSpPr>
          <p:cNvPr id="42" name="TextBox 41">
            <a:extLst>
              <a:ext uri="{FF2B5EF4-FFF2-40B4-BE49-F238E27FC236}">
                <a16:creationId xmlns:a16="http://schemas.microsoft.com/office/drawing/2014/main" id="{A86D755F-29F7-4732-B98B-800AFE8CED8F}"/>
              </a:ext>
            </a:extLst>
          </p:cNvPr>
          <p:cNvSpPr txBox="1"/>
          <p:nvPr/>
        </p:nvSpPr>
        <p:spPr>
          <a:xfrm>
            <a:off x="436327" y="4096077"/>
            <a:ext cx="2561663" cy="430887"/>
          </a:xfrm>
          <a:prstGeom prst="rect">
            <a:avLst/>
          </a:prstGeom>
          <a:noFill/>
        </p:spPr>
        <p:txBody>
          <a:bodyPr wrap="none" rtlCol="0">
            <a:spAutoFit/>
          </a:bodyPr>
          <a:lstStyle/>
          <a:p>
            <a:pPr algn="l"/>
            <a:r>
              <a:rPr lang="en-US" sz="2200" b="1" dirty="0"/>
              <a:t>P</a:t>
            </a:r>
            <a:r>
              <a:rPr lang="en-US" sz="2200" b="1" baseline="30000" dirty="0"/>
              <a:t>0</a:t>
            </a:r>
            <a:r>
              <a:rPr lang="en-US" sz="2200" b="1" dirty="0"/>
              <a:t> = </a:t>
            </a:r>
            <a:r>
              <a:rPr lang="en-US" sz="2200" b="1" dirty="0" smtClean="0"/>
              <a:t>{</a:t>
            </a:r>
            <a:r>
              <a:rPr lang="en-US" sz="2200" b="1" dirty="0" smtClean="0">
                <a:solidFill>
                  <a:schemeClr val="accent6">
                    <a:lumMod val="50000"/>
                  </a:schemeClr>
                </a:solidFill>
              </a:rPr>
              <a:t>Y</a:t>
            </a:r>
            <a:r>
              <a:rPr lang="en-US" sz="2200" b="1" baseline="-25000" dirty="0" smtClean="0">
                <a:solidFill>
                  <a:schemeClr val="accent6">
                    <a:lumMod val="50000"/>
                  </a:schemeClr>
                </a:solidFill>
              </a:rPr>
              <a:t>t-1</a:t>
            </a:r>
            <a:r>
              <a:rPr lang="en-US" sz="2200" b="1" dirty="0"/>
              <a:t>, </a:t>
            </a:r>
            <a:r>
              <a:rPr lang="en-US" sz="2200" b="1" dirty="0" smtClean="0"/>
              <a:t>Z</a:t>
            </a:r>
            <a:r>
              <a:rPr lang="en-US" sz="2200" b="1" baseline="-25000" dirty="0" smtClean="0"/>
              <a:t>t-2</a:t>
            </a:r>
            <a:r>
              <a:rPr lang="en-US" sz="2200" b="1" dirty="0"/>
              <a:t>, </a:t>
            </a:r>
            <a:r>
              <a:rPr lang="en-US" sz="2200" b="1" dirty="0" smtClean="0"/>
              <a:t>Y</a:t>
            </a:r>
            <a:r>
              <a:rPr lang="en-US" sz="2200" b="1" baseline="-25000" dirty="0" smtClean="0"/>
              <a:t>t-3</a:t>
            </a:r>
            <a:r>
              <a:rPr lang="en-US" sz="2200" b="1" dirty="0"/>
              <a:t>}</a:t>
            </a:r>
            <a:endParaRPr lang="de-DE" sz="2200" b="1" dirty="0" err="1"/>
          </a:p>
        </p:txBody>
      </p:sp>
      <p:sp>
        <p:nvSpPr>
          <p:cNvPr id="43" name="Google Shape;297;p13">
            <a:extLst>
              <a:ext uri="{FF2B5EF4-FFF2-40B4-BE49-F238E27FC236}">
                <a16:creationId xmlns:a16="http://schemas.microsoft.com/office/drawing/2014/main" id="{D7CB24DC-13B6-4040-807D-8878ED2B9347}"/>
              </a:ext>
            </a:extLst>
          </p:cNvPr>
          <p:cNvSpPr/>
          <p:nvPr/>
        </p:nvSpPr>
        <p:spPr>
          <a:xfrm>
            <a:off x="643865" y="5373216"/>
            <a:ext cx="3125425"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err="1" smtClean="0">
                <a:solidFill>
                  <a:schemeClr val="dk1"/>
                </a:solidFill>
                <a:latin typeface="Calibri"/>
                <a:ea typeface="Calibri"/>
                <a:cs typeface="Calibri"/>
                <a:sym typeface="Calibri"/>
              </a:rPr>
              <a:t>Y</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a:t>
            </a:r>
            <a:r>
              <a:rPr lang="en-US" sz="2200" b="1" baseline="-25000" dirty="0" smtClean="0">
                <a:solidFill>
                  <a:schemeClr val="dk1"/>
                </a:solidFill>
              </a:rPr>
              <a:t>τ</a:t>
            </a:r>
            <a:r>
              <a:rPr lang="en-US" sz="2200" baseline="-25000" dirty="0" smtClean="0">
                <a:solidFill>
                  <a:schemeClr val="dk1"/>
                </a:solidFill>
                <a:latin typeface="Calibri"/>
                <a:ea typeface="Calibri"/>
                <a:cs typeface="Calibri"/>
                <a:sym typeface="Calibri"/>
              </a:rPr>
              <a:t> </a:t>
            </a:r>
            <a:r>
              <a:rPr lang="en-US" sz="2200" baseline="-25000" dirty="0">
                <a:solidFill>
                  <a:schemeClr val="dk1"/>
                </a:solidFill>
                <a:latin typeface="Calibri"/>
                <a:ea typeface="Calibri"/>
                <a:cs typeface="Calibri"/>
                <a:sym typeface="Calibri"/>
              </a:rPr>
              <a:t>| </a:t>
            </a:r>
            <a:r>
              <a:rPr lang="en-US" sz="2200" b="1" dirty="0" smtClean="0">
                <a:solidFill>
                  <a:schemeClr val="accent6">
                    <a:lumMod val="50000"/>
                  </a:schemeClr>
                </a:solidFill>
                <a:latin typeface="Calibri"/>
                <a:ea typeface="Calibri"/>
                <a:cs typeface="Calibri"/>
                <a:sym typeface="Calibri"/>
              </a:rPr>
              <a:t>Y</a:t>
            </a:r>
            <a:r>
              <a:rPr lang="en-US" sz="2200" b="1" baseline="-25000" dirty="0" smtClean="0">
                <a:solidFill>
                  <a:schemeClr val="accent6">
                    <a:lumMod val="50000"/>
                  </a:schemeClr>
                </a:solidFill>
                <a:latin typeface="Calibri"/>
                <a:ea typeface="Calibri"/>
                <a:cs typeface="Calibri"/>
                <a:sym typeface="Calibri"/>
              </a:rPr>
              <a:t>t-1</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44" name="Right Brace 43">
            <a:extLst>
              <a:ext uri="{FF2B5EF4-FFF2-40B4-BE49-F238E27FC236}">
                <a16:creationId xmlns:a16="http://schemas.microsoft.com/office/drawing/2014/main" id="{6506FE84-294D-4CC4-8DAA-73B4C735E2AB}"/>
              </a:ext>
            </a:extLst>
          </p:cNvPr>
          <p:cNvSpPr/>
          <p:nvPr/>
        </p:nvSpPr>
        <p:spPr>
          <a:xfrm>
            <a:off x="3481907" y="4724180"/>
            <a:ext cx="526509" cy="1037994"/>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45" name="TextBox 44">
            <a:extLst>
              <a:ext uri="{FF2B5EF4-FFF2-40B4-BE49-F238E27FC236}">
                <a16:creationId xmlns:a16="http://schemas.microsoft.com/office/drawing/2014/main" id="{6060A72B-86A1-4B60-86EE-76FF54F1ABE4}"/>
              </a:ext>
            </a:extLst>
          </p:cNvPr>
          <p:cNvSpPr txBox="1"/>
          <p:nvPr/>
        </p:nvSpPr>
        <p:spPr>
          <a:xfrm>
            <a:off x="4169406" y="4847461"/>
            <a:ext cx="2778354" cy="646331"/>
          </a:xfrm>
          <a:prstGeom prst="rect">
            <a:avLst/>
          </a:prstGeom>
          <a:noFill/>
        </p:spPr>
        <p:txBody>
          <a:bodyPr wrap="square" rtlCol="0">
            <a:spAutoFit/>
          </a:bodyPr>
          <a:lstStyle/>
          <a:p>
            <a:r>
              <a:rPr lang="en-US" dirty="0"/>
              <a:t>Is this connection happening due to </a:t>
            </a:r>
            <a:r>
              <a:rPr lang="en-US" b="1" dirty="0" smtClean="0">
                <a:solidFill>
                  <a:schemeClr val="accent6">
                    <a:lumMod val="50000"/>
                  </a:schemeClr>
                </a:solidFill>
                <a:latin typeface="Calibri"/>
                <a:ea typeface="Calibri"/>
                <a:cs typeface="Calibri"/>
                <a:sym typeface="Calibri"/>
              </a:rPr>
              <a:t>Y</a:t>
            </a:r>
            <a:r>
              <a:rPr lang="en-US" b="1" baseline="-25000" dirty="0" smtClean="0">
                <a:solidFill>
                  <a:schemeClr val="accent6">
                    <a:lumMod val="50000"/>
                  </a:schemeClr>
                </a:solidFill>
                <a:latin typeface="Calibri"/>
                <a:ea typeface="Calibri"/>
                <a:cs typeface="Calibri"/>
                <a:sym typeface="Calibri"/>
              </a:rPr>
              <a:t>t-1</a:t>
            </a:r>
            <a:r>
              <a:rPr lang="en-US" dirty="0"/>
              <a:t>?</a:t>
            </a:r>
            <a:endParaRPr lang="de-DE" dirty="0" err="1"/>
          </a:p>
        </p:txBody>
      </p:sp>
      <p:sp>
        <p:nvSpPr>
          <p:cNvPr id="46" name="TextBox 45">
            <a:extLst>
              <a:ext uri="{FF2B5EF4-FFF2-40B4-BE49-F238E27FC236}">
                <a16:creationId xmlns:a16="http://schemas.microsoft.com/office/drawing/2014/main" id="{C3E37C7A-1375-4E07-B13D-99FD8717AE86}"/>
              </a:ext>
            </a:extLst>
          </p:cNvPr>
          <p:cNvSpPr txBox="1"/>
          <p:nvPr/>
        </p:nvSpPr>
        <p:spPr>
          <a:xfrm>
            <a:off x="7466857" y="4019172"/>
            <a:ext cx="1992853" cy="430887"/>
          </a:xfrm>
          <a:prstGeom prst="rect">
            <a:avLst/>
          </a:prstGeom>
          <a:noFill/>
        </p:spPr>
        <p:txBody>
          <a:bodyPr wrap="none" rtlCol="0">
            <a:spAutoFit/>
          </a:bodyPr>
          <a:lstStyle/>
          <a:p>
            <a:pPr algn="l"/>
            <a:r>
              <a:rPr lang="en-US" sz="2200" b="1" dirty="0"/>
              <a:t>P</a:t>
            </a:r>
            <a:r>
              <a:rPr lang="en-US" sz="2200" b="1" baseline="30000" dirty="0"/>
              <a:t>1</a:t>
            </a:r>
            <a:r>
              <a:rPr lang="en-US" sz="2200" b="1" dirty="0"/>
              <a:t> = </a:t>
            </a:r>
            <a:r>
              <a:rPr lang="en-US" sz="2200" b="1" dirty="0" smtClean="0"/>
              <a:t>{Y</a:t>
            </a:r>
            <a:r>
              <a:rPr lang="en-US" sz="2200" b="1" baseline="-25000" dirty="0" smtClean="0"/>
              <a:t>t-1</a:t>
            </a:r>
            <a:r>
              <a:rPr lang="en-US" sz="2200" b="1" dirty="0"/>
              <a:t>, </a:t>
            </a:r>
            <a:r>
              <a:rPr lang="en-US" sz="2200" b="1" dirty="0" smtClean="0">
                <a:solidFill>
                  <a:schemeClr val="accent5">
                    <a:lumMod val="75000"/>
                  </a:schemeClr>
                </a:solidFill>
              </a:rPr>
              <a:t>Z</a:t>
            </a:r>
            <a:r>
              <a:rPr lang="en-US" sz="2200" b="1" baseline="-25000" dirty="0" smtClean="0">
                <a:solidFill>
                  <a:schemeClr val="accent5">
                    <a:lumMod val="75000"/>
                  </a:schemeClr>
                </a:solidFill>
              </a:rPr>
              <a:t>t-2</a:t>
            </a:r>
            <a:r>
              <a:rPr lang="en-US" sz="2200" b="1" dirty="0"/>
              <a:t>}</a:t>
            </a:r>
            <a:endParaRPr lang="de-DE" sz="2200" b="1" dirty="0" err="1"/>
          </a:p>
        </p:txBody>
      </p:sp>
      <p:cxnSp>
        <p:nvCxnSpPr>
          <p:cNvPr id="47" name="Straight Connector 46">
            <a:extLst>
              <a:ext uri="{FF2B5EF4-FFF2-40B4-BE49-F238E27FC236}">
                <a16:creationId xmlns:a16="http://schemas.microsoft.com/office/drawing/2014/main" id="{85798A07-84C2-4A17-B11C-DF27800398FD}"/>
              </a:ext>
            </a:extLst>
          </p:cNvPr>
          <p:cNvCxnSpPr>
            <a:cxnSpLocks/>
          </p:cNvCxnSpPr>
          <p:nvPr/>
        </p:nvCxnSpPr>
        <p:spPr>
          <a:xfrm>
            <a:off x="7144994" y="4023581"/>
            <a:ext cx="0" cy="222433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Google Shape;297;p13">
            <a:extLst>
              <a:ext uri="{FF2B5EF4-FFF2-40B4-BE49-F238E27FC236}">
                <a16:creationId xmlns:a16="http://schemas.microsoft.com/office/drawing/2014/main" id="{CA3628A1-6C83-4741-9ACA-2F24CA79832C}"/>
              </a:ext>
            </a:extLst>
          </p:cNvPr>
          <p:cNvSpPr/>
          <p:nvPr/>
        </p:nvSpPr>
        <p:spPr>
          <a:xfrm>
            <a:off x="7452890" y="4545344"/>
            <a:ext cx="2945822"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Y</a:t>
            </a:r>
            <a:r>
              <a:rPr lang="en-US" sz="2200" baseline="-25000" dirty="0" smtClean="0">
                <a:solidFill>
                  <a:schemeClr val="dk1"/>
                </a:solidFill>
                <a:latin typeface="Calibri"/>
                <a:ea typeface="Calibri"/>
                <a:cs typeface="Calibri"/>
                <a:sym typeface="Calibri"/>
              </a:rPr>
              <a:t>t-1 </a:t>
            </a:r>
            <a:r>
              <a:rPr lang="en-US" sz="2200" baseline="-25000" dirty="0">
                <a:solidFill>
                  <a:schemeClr val="dk1"/>
                </a:solidFill>
                <a:latin typeface="Calibri"/>
                <a:ea typeface="Calibri"/>
                <a:cs typeface="Calibri"/>
                <a:sym typeface="Calibri"/>
              </a:rPr>
              <a:t>| </a:t>
            </a:r>
            <a:r>
              <a:rPr lang="en-US" sz="2200" b="1" dirty="0" smtClean="0">
                <a:solidFill>
                  <a:schemeClr val="accent5">
                    <a:lumMod val="75000"/>
                  </a:schemeClr>
                </a:solidFill>
              </a:rPr>
              <a:t>Z</a:t>
            </a:r>
            <a:r>
              <a:rPr lang="en-US" sz="2200" b="1" baseline="-25000" dirty="0" smtClean="0">
                <a:solidFill>
                  <a:schemeClr val="accent5">
                    <a:lumMod val="75000"/>
                  </a:schemeClr>
                </a:solidFill>
              </a:rPr>
              <a:t>t-2</a:t>
            </a:r>
            <a:r>
              <a:rPr lang="en-US" sz="2200" b="1" baseline="-25000" dirty="0" smtClean="0">
                <a:solidFill>
                  <a:schemeClr val="accent2"/>
                </a:solidFill>
                <a:latin typeface="Calibri"/>
                <a:ea typeface="Calibri"/>
                <a:cs typeface="Calibri"/>
                <a:sym typeface="Calibri"/>
              </a:rPr>
              <a:t> </a:t>
            </a:r>
            <a:r>
              <a:rPr lang="en-US" sz="2200" dirty="0">
                <a:solidFill>
                  <a:schemeClr val="dk1"/>
                </a:solidFill>
                <a:latin typeface="Calibri"/>
                <a:ea typeface="Calibri"/>
                <a:cs typeface="Calibri"/>
                <a:sym typeface="Calibri"/>
              </a:rPr>
              <a:t>)</a:t>
            </a:r>
          </a:p>
        </p:txBody>
      </p:sp>
      <p:sp>
        <p:nvSpPr>
          <p:cNvPr id="49" name="Google Shape;297;p13">
            <a:extLst>
              <a:ext uri="{FF2B5EF4-FFF2-40B4-BE49-F238E27FC236}">
                <a16:creationId xmlns:a16="http://schemas.microsoft.com/office/drawing/2014/main" id="{5595D3A5-3D78-40AA-AC9E-53A021512C9E}"/>
              </a:ext>
            </a:extLst>
          </p:cNvPr>
          <p:cNvSpPr/>
          <p:nvPr/>
        </p:nvSpPr>
        <p:spPr>
          <a:xfrm>
            <a:off x="7466857" y="5014377"/>
            <a:ext cx="3125425"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err="1" smtClean="0">
                <a:solidFill>
                  <a:schemeClr val="dk1"/>
                </a:solidFill>
                <a:latin typeface="Calibri"/>
                <a:ea typeface="Calibri"/>
                <a:cs typeface="Calibri"/>
                <a:sym typeface="Calibri"/>
              </a:rPr>
              <a:t>Y</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a:t>
            </a:r>
            <a:r>
              <a:rPr lang="en-US" sz="2200" b="1" baseline="-25000" dirty="0" smtClean="0">
                <a:solidFill>
                  <a:schemeClr val="dk1"/>
                </a:solidFill>
              </a:rPr>
              <a:t>τ</a:t>
            </a:r>
            <a:r>
              <a:rPr lang="en-US" sz="2200" baseline="-25000" dirty="0" smtClean="0">
                <a:solidFill>
                  <a:schemeClr val="dk1"/>
                </a:solidFill>
                <a:latin typeface="Calibri"/>
                <a:ea typeface="Calibri"/>
                <a:cs typeface="Calibri"/>
                <a:sym typeface="Calibri"/>
              </a:rPr>
              <a:t> </a:t>
            </a:r>
            <a:r>
              <a:rPr lang="en-US" sz="2200" baseline="-25000" dirty="0">
                <a:solidFill>
                  <a:schemeClr val="dk1"/>
                </a:solidFill>
                <a:latin typeface="Calibri"/>
                <a:ea typeface="Calibri"/>
                <a:cs typeface="Calibri"/>
                <a:sym typeface="Calibri"/>
              </a:rPr>
              <a:t>| </a:t>
            </a:r>
            <a:r>
              <a:rPr lang="en-US" sz="2200" b="1" dirty="0" smtClean="0">
                <a:solidFill>
                  <a:schemeClr val="accent5">
                    <a:lumMod val="75000"/>
                  </a:schemeClr>
                </a:solidFill>
              </a:rPr>
              <a:t>Z</a:t>
            </a:r>
            <a:r>
              <a:rPr lang="en-US" sz="2200" b="1" baseline="-25000" dirty="0" smtClean="0">
                <a:solidFill>
                  <a:schemeClr val="accent5">
                    <a:lumMod val="75000"/>
                  </a:schemeClr>
                </a:solidFill>
              </a:rPr>
              <a:t>t-2</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50" name="Google Shape;297;p13">
            <a:extLst>
              <a:ext uri="{FF2B5EF4-FFF2-40B4-BE49-F238E27FC236}">
                <a16:creationId xmlns:a16="http://schemas.microsoft.com/office/drawing/2014/main" id="{D6BAEDC2-A7C9-4F15-B676-2E9A66E9AC66}"/>
              </a:ext>
            </a:extLst>
          </p:cNvPr>
          <p:cNvSpPr/>
          <p:nvPr/>
        </p:nvSpPr>
        <p:spPr>
          <a:xfrm>
            <a:off x="629898" y="6083319"/>
            <a:ext cx="3125425"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Y</a:t>
            </a:r>
            <a:r>
              <a:rPr lang="en-US" sz="2200" baseline="-25000" dirty="0" smtClean="0">
                <a:solidFill>
                  <a:schemeClr val="dk1"/>
                </a:solidFill>
                <a:latin typeface="Calibri"/>
                <a:ea typeface="Calibri"/>
                <a:cs typeface="Calibri"/>
                <a:sym typeface="Calibri"/>
              </a:rPr>
              <a:t>t-3 </a:t>
            </a:r>
            <a:r>
              <a:rPr lang="en-US" sz="2200" baseline="-25000" dirty="0">
                <a:solidFill>
                  <a:schemeClr val="dk1"/>
                </a:solidFill>
                <a:latin typeface="Calibri"/>
                <a:ea typeface="Calibri"/>
                <a:cs typeface="Calibri"/>
                <a:sym typeface="Calibri"/>
              </a:rPr>
              <a:t>| </a:t>
            </a:r>
            <a:r>
              <a:rPr lang="en-US" sz="2200" b="1" dirty="0" smtClean="0">
                <a:solidFill>
                  <a:schemeClr val="accent6">
                    <a:lumMod val="50000"/>
                  </a:schemeClr>
                </a:solidFill>
                <a:latin typeface="Calibri"/>
                <a:ea typeface="Calibri"/>
                <a:cs typeface="Calibri"/>
                <a:sym typeface="Calibri"/>
              </a:rPr>
              <a:t>Y</a:t>
            </a:r>
            <a:r>
              <a:rPr lang="en-US" sz="2200" b="1" baseline="-25000" dirty="0" smtClean="0">
                <a:solidFill>
                  <a:schemeClr val="accent6">
                    <a:lumMod val="50000"/>
                  </a:schemeClr>
                </a:solidFill>
                <a:latin typeface="Calibri"/>
                <a:ea typeface="Calibri"/>
                <a:cs typeface="Calibri"/>
                <a:sym typeface="Calibri"/>
              </a:rPr>
              <a:t>t-1</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cxnSp>
        <p:nvCxnSpPr>
          <p:cNvPr id="51" name="Straight Arrow Connector 50">
            <a:extLst>
              <a:ext uri="{FF2B5EF4-FFF2-40B4-BE49-F238E27FC236}">
                <a16:creationId xmlns:a16="http://schemas.microsoft.com/office/drawing/2014/main" id="{AD465AFD-8FAF-473D-AC8F-FFD30BD478B7}"/>
              </a:ext>
            </a:extLst>
          </p:cNvPr>
          <p:cNvCxnSpPr/>
          <p:nvPr/>
        </p:nvCxnSpPr>
        <p:spPr>
          <a:xfrm>
            <a:off x="3433833" y="6310984"/>
            <a:ext cx="574583"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0E1CAC6-0DA6-4F1A-BD1A-E389D001CD63}"/>
              </a:ext>
            </a:extLst>
          </p:cNvPr>
          <p:cNvSpPr txBox="1"/>
          <p:nvPr/>
        </p:nvSpPr>
        <p:spPr>
          <a:xfrm>
            <a:off x="3954993" y="6093547"/>
            <a:ext cx="3236784" cy="369332"/>
          </a:xfrm>
          <a:prstGeom prst="rect">
            <a:avLst/>
          </a:prstGeom>
          <a:noFill/>
        </p:spPr>
        <p:txBody>
          <a:bodyPr wrap="none" rtlCol="0">
            <a:spAutoFit/>
          </a:bodyPr>
          <a:lstStyle/>
          <a:p>
            <a:pPr algn="l"/>
            <a:r>
              <a:rPr lang="en-US" dirty="0"/>
              <a:t>e.g. conditionally independent</a:t>
            </a:r>
            <a:endParaRPr lang="de-DE" dirty="0" err="1"/>
          </a:p>
        </p:txBody>
      </p:sp>
    </p:spTree>
    <p:extLst>
      <p:ext uri="{BB962C8B-B14F-4D97-AF65-F5344CB8AC3E}">
        <p14:creationId xmlns:p14="http://schemas.microsoft.com/office/powerpoint/2010/main" val="260335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el 1">
            <a:extLst>
              <a:ext uri="{FF2B5EF4-FFF2-40B4-BE49-F238E27FC236}">
                <a16:creationId xmlns:a16="http://schemas.microsoft.com/office/drawing/2014/main" id="{EC37F106-A2D7-4E0E-BC14-02A5406DE9F4}"/>
              </a:ext>
            </a:extLst>
          </p:cNvPr>
          <p:cNvSpPr txBox="1">
            <a:spLocks/>
          </p:cNvSpPr>
          <p:nvPr/>
        </p:nvSpPr>
        <p:spPr>
          <a:xfrm>
            <a:off x="0" y="1053023"/>
            <a:ext cx="9145586"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II.	PCMCI+</a:t>
            </a:r>
            <a:endParaRPr lang="de-DE" dirty="0"/>
          </a:p>
        </p:txBody>
      </p:sp>
      <p:sp>
        <p:nvSpPr>
          <p:cNvPr id="60" name="Untertitel 2">
            <a:extLst>
              <a:ext uri="{FF2B5EF4-FFF2-40B4-BE49-F238E27FC236}">
                <a16:creationId xmlns:a16="http://schemas.microsoft.com/office/drawing/2014/main" id="{B3C53DC0-1ED9-49C2-9613-8836B4A4115B}"/>
              </a:ext>
            </a:extLst>
          </p:cNvPr>
          <p:cNvSpPr txBox="1">
            <a:spLocks/>
          </p:cNvSpPr>
          <p:nvPr/>
        </p:nvSpPr>
        <p:spPr bwMode="gray">
          <a:xfrm>
            <a:off x="420152" y="1917674"/>
            <a:ext cx="4701976" cy="2087390"/>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smtClean="0">
                <a:latin typeface="Open Sans"/>
              </a:rPr>
              <a:t>PC</a:t>
            </a:r>
            <a:r>
              <a:rPr lang="en-GB" sz="1600" dirty="0" smtClean="0">
                <a:latin typeface="Open Sans"/>
              </a:rPr>
              <a:t>: </a:t>
            </a:r>
            <a:r>
              <a:rPr lang="en-US" sz="1600" dirty="0"/>
              <a:t>(named after </a:t>
            </a:r>
            <a:r>
              <a:rPr lang="en-US" sz="1600" b="1" dirty="0" smtClean="0"/>
              <a:t>P</a:t>
            </a:r>
            <a:r>
              <a:rPr lang="en-US" sz="1600" dirty="0" smtClean="0"/>
              <a:t>eter and </a:t>
            </a:r>
            <a:r>
              <a:rPr lang="en-US" sz="1600" b="1" dirty="0" smtClean="0"/>
              <a:t>C</a:t>
            </a:r>
            <a:r>
              <a:rPr lang="en-US" sz="1600" dirty="0" smtClean="0"/>
              <a:t>lark)</a:t>
            </a:r>
            <a:r>
              <a:rPr lang="en-GB" sz="1600" dirty="0" smtClean="0">
                <a:latin typeface="Open Sans"/>
              </a:rPr>
              <a:t> </a:t>
            </a:r>
          </a:p>
          <a:p>
            <a:pPr marL="0" indent="0">
              <a:buNone/>
            </a:pPr>
            <a:endParaRPr lang="en-GB" sz="1600" b="1" dirty="0">
              <a:latin typeface="Open Sans"/>
            </a:endParaRPr>
          </a:p>
          <a:p>
            <a:pPr marL="0" indent="0">
              <a:buNone/>
            </a:pPr>
            <a:r>
              <a:rPr lang="en-GB" sz="1600" b="1" dirty="0" smtClean="0">
                <a:latin typeface="Open Sans"/>
              </a:rPr>
              <a:t>MCI</a:t>
            </a:r>
            <a:r>
              <a:rPr lang="en-GB" sz="1600" dirty="0" smtClean="0">
                <a:latin typeface="Open Sans"/>
              </a:rPr>
              <a:t>: </a:t>
            </a:r>
            <a:r>
              <a:rPr lang="en-GB" sz="1600" b="1" dirty="0" smtClean="0">
                <a:latin typeface="Open Sans"/>
              </a:rPr>
              <a:t>M</a:t>
            </a:r>
            <a:r>
              <a:rPr lang="en-GB" sz="1600" dirty="0" smtClean="0">
                <a:latin typeface="Open Sans"/>
              </a:rPr>
              <a:t>omentary </a:t>
            </a:r>
            <a:r>
              <a:rPr lang="en-GB" sz="1600" b="1" dirty="0">
                <a:latin typeface="Open Sans"/>
              </a:rPr>
              <a:t>C</a:t>
            </a:r>
            <a:r>
              <a:rPr lang="en-GB" sz="1600" dirty="0">
                <a:latin typeface="Open Sans"/>
              </a:rPr>
              <a:t>onditional </a:t>
            </a:r>
            <a:r>
              <a:rPr lang="en-GB" sz="1600" b="1" dirty="0" smtClean="0">
                <a:latin typeface="Open Sans"/>
              </a:rPr>
              <a:t>I</a:t>
            </a:r>
            <a:r>
              <a:rPr lang="en-GB" sz="1600" dirty="0" smtClean="0">
                <a:latin typeface="Open Sans"/>
              </a:rPr>
              <a:t>ndependence</a:t>
            </a:r>
            <a:endParaRPr lang="en-GB" sz="1600" b="1" dirty="0">
              <a:latin typeface="Open Sans"/>
            </a:endParaRPr>
          </a:p>
          <a:p>
            <a:pPr marL="0" indent="0">
              <a:buNone/>
            </a:pPr>
            <a:endParaRPr lang="en-GB" sz="1600" b="1" dirty="0" smtClean="0">
              <a:latin typeface="Open Sans"/>
            </a:endParaRPr>
          </a:p>
          <a:p>
            <a:pPr marL="0" indent="0">
              <a:buNone/>
            </a:pPr>
            <a:r>
              <a:rPr lang="en-GB" sz="1600" b="1" dirty="0" smtClean="0">
                <a:latin typeface="Open Sans"/>
              </a:rPr>
              <a:t>+: </a:t>
            </a:r>
            <a:r>
              <a:rPr lang="en-GB" sz="1600" dirty="0" smtClean="0">
                <a:latin typeface="Open Sans"/>
              </a:rPr>
              <a:t>tailored for lag-zero link estimation </a:t>
            </a:r>
          </a:p>
          <a:p>
            <a:pPr marL="0" indent="0">
              <a:buNone/>
            </a:pPr>
            <a:endParaRPr lang="en-GB" sz="1600" dirty="0">
              <a:latin typeface="Open Sans"/>
            </a:endParaRPr>
          </a:p>
          <a:p>
            <a:pPr marL="0" lvl="0" indent="0">
              <a:buNone/>
            </a:pPr>
            <a:r>
              <a:rPr lang="de-DE" sz="1600" dirty="0" smtClean="0">
                <a:solidFill>
                  <a:srgbClr val="111111"/>
                </a:solidFill>
                <a:latin typeface="Roboto"/>
              </a:rPr>
              <a:t>Developed by Runge (2020), implemented in TIGRAMITE package.</a:t>
            </a:r>
            <a:endParaRPr lang="de-DE" sz="1600" dirty="0">
              <a:solidFill>
                <a:srgbClr val="111111"/>
              </a:solidFill>
              <a:latin typeface="Roboto"/>
            </a:endParaRPr>
          </a:p>
          <a:p>
            <a:pPr marL="0" indent="0">
              <a:buNone/>
            </a:pPr>
            <a:endParaRPr lang="en-GB" sz="1600" dirty="0" smtClean="0">
              <a:latin typeface="Open Sans"/>
            </a:endParaRPr>
          </a:p>
          <a:p>
            <a:pPr marL="0" indent="0">
              <a:spcAft>
                <a:spcPts val="601"/>
              </a:spcAft>
              <a:buClr>
                <a:srgbClr val="000000"/>
              </a:buClr>
              <a:buNone/>
            </a:pPr>
            <a:endParaRPr lang="en-US" spc="-1" dirty="0" smtClean="0">
              <a:ea typeface="ヒラギノ角ゴ Pro W3"/>
            </a:endParaRPr>
          </a:p>
          <a:p>
            <a:pPr marL="0" indent="0">
              <a:spcAft>
                <a:spcPts val="601"/>
              </a:spcAft>
              <a:buClr>
                <a:srgbClr val="000000"/>
              </a:buClr>
              <a:buNone/>
            </a:pPr>
            <a:endParaRPr lang="en-US" sz="1400" dirty="0"/>
          </a:p>
        </p:txBody>
      </p:sp>
      <p:sp>
        <p:nvSpPr>
          <p:cNvPr id="61" name="Textplatzhalter 3">
            <a:extLst>
              <a:ext uri="{FF2B5EF4-FFF2-40B4-BE49-F238E27FC236}">
                <a16:creationId xmlns:a16="http://schemas.microsoft.com/office/drawing/2014/main" id="{FED44439-724C-4426-BBD2-56E27E99DC6E}"/>
              </a:ext>
            </a:extLst>
          </p:cNvPr>
          <p:cNvSpPr txBox="1">
            <a:spLocks/>
          </p:cNvSpPr>
          <p:nvPr/>
        </p:nvSpPr>
        <p:spPr>
          <a:xfrm>
            <a:off x="407368" y="2852936"/>
            <a:ext cx="5544616" cy="3326227"/>
          </a:xfrm>
          <a:prstGeom prst="rect">
            <a:avLst/>
          </a:prstGeom>
        </p:spPr>
        <p:txBody>
          <a:bodyPr vert="horz" lIns="91440" tIns="45720" rIns="91440" bIns="45720" rtlCol="0" anchor="ctr">
            <a:norm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19" algn="l">
              <a:spcAft>
                <a:spcPts val="601"/>
              </a:spcAft>
              <a:buClr>
                <a:srgbClr val="000000"/>
              </a:buClr>
            </a:pPr>
            <a:endParaRPr lang="en-US" sz="1800" dirty="0">
              <a:solidFill>
                <a:srgbClr val="002060"/>
              </a:solidFill>
            </a:endParaRPr>
          </a:p>
        </p:txBody>
      </p:sp>
      <p:sp>
        <p:nvSpPr>
          <p:cNvPr id="62" name="Left Brace 61"/>
          <p:cNvSpPr/>
          <p:nvPr/>
        </p:nvSpPr>
        <p:spPr>
          <a:xfrm>
            <a:off x="4978113" y="1265299"/>
            <a:ext cx="144015" cy="4828284"/>
          </a:xfrm>
          <a:prstGeom prst="leftBrace">
            <a:avLst/>
          </a:prstGeom>
          <a:ln w="19050">
            <a:solidFill>
              <a:srgbClr val="D5113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3" name="Rectangle 62"/>
          <p:cNvSpPr/>
          <p:nvPr/>
        </p:nvSpPr>
        <p:spPr>
          <a:xfrm>
            <a:off x="5338151" y="1053023"/>
            <a:ext cx="5309237" cy="5170646"/>
          </a:xfrm>
          <a:prstGeom prst="rect">
            <a:avLst/>
          </a:prstGeom>
        </p:spPr>
        <p:txBody>
          <a:bodyPr wrap="square">
            <a:spAutoFit/>
          </a:bodyPr>
          <a:lstStyle/>
          <a:p>
            <a:r>
              <a:rPr lang="en-US" b="1" dirty="0">
                <a:solidFill>
                  <a:schemeClr val="accent2">
                    <a:lumMod val="40000"/>
                    <a:lumOff val="60000"/>
                  </a:schemeClr>
                </a:solidFill>
              </a:rPr>
              <a:t>Phase I</a:t>
            </a:r>
            <a:r>
              <a:rPr lang="en-US" dirty="0">
                <a:solidFill>
                  <a:schemeClr val="accent2">
                    <a:lumMod val="40000"/>
                    <a:lumOff val="60000"/>
                  </a:schemeClr>
                </a:solidFill>
              </a:rPr>
              <a:t>. </a:t>
            </a:r>
            <a:r>
              <a:rPr lang="de-DE" b="1" dirty="0" smtClean="0"/>
              <a:t>PC</a:t>
            </a:r>
            <a:r>
              <a:rPr lang="de-DE" sz="1200" b="1" dirty="0" smtClean="0"/>
              <a:t>1</a:t>
            </a:r>
            <a:r>
              <a:rPr lang="de-DE" b="1" dirty="0" smtClean="0"/>
              <a:t> Lagged skeleton phase</a:t>
            </a:r>
            <a:r>
              <a:rPr lang="de-DE" dirty="0" smtClean="0"/>
              <a:t>.</a:t>
            </a:r>
          </a:p>
          <a:p>
            <a:pPr marL="285750" indent="-285750">
              <a:buFont typeface="Arial" panose="020B0604020202020204" pitchFamily="34" charset="0"/>
              <a:buChar char="•"/>
            </a:pPr>
            <a:r>
              <a:rPr lang="en-US" sz="1600" dirty="0" smtClean="0">
                <a:solidFill>
                  <a:schemeClr val="tx2">
                    <a:lumMod val="50000"/>
                  </a:schemeClr>
                </a:solidFill>
              </a:rPr>
              <a:t>User specifies: </a:t>
            </a:r>
            <a:r>
              <a:rPr lang="en-GB" sz="1600" dirty="0" smtClean="0">
                <a:solidFill>
                  <a:schemeClr val="tx2">
                    <a:lumMod val="50000"/>
                  </a:schemeClr>
                </a:solidFill>
              </a:rPr>
              <a:t>max </a:t>
            </a:r>
            <a:r>
              <a:rPr lang="en-GB" sz="1600" dirty="0">
                <a:solidFill>
                  <a:schemeClr val="tx2">
                    <a:lumMod val="50000"/>
                  </a:schemeClr>
                </a:solidFill>
              </a:rPr>
              <a:t>time delay (</a:t>
            </a:r>
            <a:r>
              <a:rPr lang="en-GB" sz="1600" dirty="0" err="1">
                <a:solidFill>
                  <a:schemeClr val="tx2">
                    <a:lumMod val="50000"/>
                  </a:schemeClr>
                </a:solidFill>
              </a:rPr>
              <a:t>τ</a:t>
            </a:r>
            <a:r>
              <a:rPr lang="en-GB" sz="1050" b="1" dirty="0" err="1">
                <a:solidFill>
                  <a:schemeClr val="tx2">
                    <a:lumMod val="50000"/>
                  </a:schemeClr>
                </a:solidFill>
              </a:rPr>
              <a:t>max</a:t>
            </a:r>
            <a:r>
              <a:rPr lang="en-GB" sz="1600" dirty="0">
                <a:solidFill>
                  <a:schemeClr val="tx2">
                    <a:lumMod val="50000"/>
                  </a:schemeClr>
                </a:solidFill>
              </a:rPr>
              <a:t>) and significance level (</a:t>
            </a:r>
            <a:r>
              <a:rPr lang="en-GB" sz="1600" b="1" dirty="0" smtClean="0">
                <a:solidFill>
                  <a:schemeClr val="tx2">
                    <a:lumMod val="50000"/>
                  </a:schemeClr>
                </a:solidFill>
              </a:rPr>
              <a:t>α</a:t>
            </a:r>
            <a:r>
              <a:rPr lang="en-GB" sz="1050" b="1" dirty="0" smtClean="0">
                <a:solidFill>
                  <a:schemeClr val="tx2">
                    <a:lumMod val="50000"/>
                  </a:schemeClr>
                </a:solidFill>
              </a:rPr>
              <a:t>pc</a:t>
            </a:r>
            <a:r>
              <a:rPr lang="en-GB" sz="1600" dirty="0" smtClean="0">
                <a:solidFill>
                  <a:schemeClr val="tx2">
                    <a:lumMod val="50000"/>
                  </a:schemeClr>
                </a:solidFill>
              </a:rPr>
              <a:t>)</a:t>
            </a:r>
            <a:br>
              <a:rPr lang="en-GB" sz="1600" dirty="0" smtClean="0">
                <a:solidFill>
                  <a:schemeClr val="tx2">
                    <a:lumMod val="50000"/>
                  </a:schemeClr>
                </a:solidFill>
              </a:rPr>
            </a:br>
            <a:endParaRPr lang="en-US" sz="1600" dirty="0" smtClean="0">
              <a:solidFill>
                <a:schemeClr val="tx2">
                  <a:lumMod val="50000"/>
                </a:schemeClr>
              </a:solidFill>
            </a:endParaRPr>
          </a:p>
          <a:p>
            <a:pPr marL="285750" indent="-285750">
              <a:buFont typeface="Arial" panose="020B0604020202020204" pitchFamily="34" charset="0"/>
              <a:buChar char="•"/>
            </a:pPr>
            <a:r>
              <a:rPr lang="de-DE" sz="1600" dirty="0" smtClean="0">
                <a:solidFill>
                  <a:schemeClr val="tx2">
                    <a:lumMod val="50000"/>
                  </a:schemeClr>
                </a:solidFill>
              </a:rPr>
              <a:t>PC</a:t>
            </a:r>
            <a:r>
              <a:rPr lang="de-DE" sz="1100" dirty="0" smtClean="0">
                <a:solidFill>
                  <a:schemeClr val="tx2">
                    <a:lumMod val="50000"/>
                  </a:schemeClr>
                </a:solidFill>
              </a:rPr>
              <a:t>1</a:t>
            </a:r>
            <a:r>
              <a:rPr lang="de-DE" sz="1100" b="1" dirty="0" smtClean="0">
                <a:solidFill>
                  <a:schemeClr val="tx2">
                    <a:lumMod val="50000"/>
                  </a:schemeClr>
                </a:solidFill>
              </a:rPr>
              <a:t> </a:t>
            </a:r>
            <a:r>
              <a:rPr lang="en-US" sz="1600" dirty="0" smtClean="0">
                <a:solidFill>
                  <a:schemeClr val="tx2">
                    <a:lumMod val="50000"/>
                  </a:schemeClr>
                </a:solidFill>
              </a:rPr>
              <a:t>applied iteratively to estimate a </a:t>
            </a:r>
            <a:r>
              <a:rPr lang="en-US" sz="1600" dirty="0">
                <a:solidFill>
                  <a:schemeClr val="tx2">
                    <a:lumMod val="50000"/>
                  </a:schemeClr>
                </a:solidFill>
              </a:rPr>
              <a:t>set of lagged parents for each </a:t>
            </a:r>
            <a:r>
              <a:rPr lang="en-US" sz="1600" dirty="0" smtClean="0">
                <a:solidFill>
                  <a:schemeClr val="tx2">
                    <a:lumMod val="50000"/>
                  </a:schemeClr>
                </a:solidFill>
              </a:rPr>
              <a:t>variable</a:t>
            </a:r>
            <a:br>
              <a:rPr lang="en-US" sz="1600" dirty="0" smtClean="0">
                <a:solidFill>
                  <a:schemeClr val="tx2">
                    <a:lumMod val="50000"/>
                  </a:schemeClr>
                </a:solidFill>
              </a:rPr>
            </a:br>
            <a:endParaRPr lang="en-US" sz="1600" dirty="0" smtClean="0">
              <a:solidFill>
                <a:schemeClr val="tx2">
                  <a:lumMod val="50000"/>
                </a:schemeClr>
              </a:solidFill>
            </a:endParaRPr>
          </a:p>
          <a:p>
            <a:pPr marL="285750" indent="-285750">
              <a:buFont typeface="Arial" panose="020B0604020202020204" pitchFamily="34" charset="0"/>
              <a:buChar char="•"/>
            </a:pPr>
            <a:r>
              <a:rPr lang="en-US" sz="1600" dirty="0" smtClean="0">
                <a:solidFill>
                  <a:schemeClr val="tx2">
                    <a:lumMod val="50000"/>
                  </a:schemeClr>
                </a:solidFill>
              </a:rPr>
              <a:t>Contains </a:t>
            </a:r>
            <a:r>
              <a:rPr lang="en-GB" sz="1600" dirty="0" smtClean="0">
                <a:solidFill>
                  <a:schemeClr val="tx2">
                    <a:lumMod val="50000"/>
                  </a:schemeClr>
                </a:solidFill>
              </a:rPr>
              <a:t>spurious </a:t>
            </a:r>
            <a:r>
              <a:rPr lang="en-GB" sz="1600" dirty="0">
                <a:solidFill>
                  <a:schemeClr val="tx2">
                    <a:lumMod val="50000"/>
                  </a:schemeClr>
                </a:solidFill>
              </a:rPr>
              <a:t>connections </a:t>
            </a:r>
            <a:r>
              <a:rPr lang="en-GB" sz="1600" dirty="0" smtClean="0">
                <a:solidFill>
                  <a:schemeClr val="tx2">
                    <a:lumMod val="50000"/>
                  </a:schemeClr>
                </a:solidFill>
              </a:rPr>
              <a:t>due to autocorrelation </a:t>
            </a:r>
            <a:r>
              <a:rPr lang="de-DE" sz="1600" dirty="0" smtClean="0">
                <a:solidFill>
                  <a:schemeClr val="tx2">
                    <a:lumMod val="50000"/>
                  </a:schemeClr>
                </a:solidFill>
              </a:rPr>
              <a:t>and </a:t>
            </a:r>
            <a:r>
              <a:rPr lang="de-DE" sz="1600" dirty="0">
                <a:solidFill>
                  <a:schemeClr val="tx2">
                    <a:lumMod val="50000"/>
                  </a:schemeClr>
                </a:solidFill>
              </a:rPr>
              <a:t>false </a:t>
            </a:r>
            <a:r>
              <a:rPr lang="de-DE" sz="1600" dirty="0" smtClean="0">
                <a:solidFill>
                  <a:schemeClr val="tx2">
                    <a:lumMod val="50000"/>
                  </a:schemeClr>
                </a:solidFill>
              </a:rPr>
              <a:t>positives</a:t>
            </a:r>
            <a:endParaRPr lang="de-DE" sz="1600" b="1" dirty="0">
              <a:solidFill>
                <a:schemeClr val="tx2">
                  <a:lumMod val="50000"/>
                </a:schemeClr>
              </a:solidFill>
            </a:endParaRPr>
          </a:p>
          <a:p>
            <a:r>
              <a:rPr lang="en-US" b="1" dirty="0">
                <a:solidFill>
                  <a:schemeClr val="accent2">
                    <a:lumMod val="60000"/>
                    <a:lumOff val="40000"/>
                  </a:schemeClr>
                </a:solidFill>
              </a:rPr>
              <a:t>Phase II</a:t>
            </a:r>
            <a:r>
              <a:rPr lang="en-US" dirty="0">
                <a:solidFill>
                  <a:srgbClr val="C00000"/>
                </a:solidFill>
              </a:rPr>
              <a:t>.</a:t>
            </a:r>
            <a:r>
              <a:rPr lang="en-US" dirty="0">
                <a:solidFill>
                  <a:schemeClr val="accent5">
                    <a:lumMod val="75000"/>
                  </a:schemeClr>
                </a:solidFill>
              </a:rPr>
              <a:t> </a:t>
            </a:r>
            <a:r>
              <a:rPr lang="en-US" b="1" dirty="0" smtClean="0"/>
              <a:t>Contemporaneous and lagged</a:t>
            </a:r>
            <a:r>
              <a:rPr lang="de-DE" b="1" dirty="0" smtClean="0"/>
              <a:t> MCI skeleton </a:t>
            </a:r>
            <a:r>
              <a:rPr lang="de-DE" b="1" dirty="0"/>
              <a:t>phase.</a:t>
            </a:r>
          </a:p>
          <a:p>
            <a:pPr marL="285750" lvl="0" indent="-285750">
              <a:buFont typeface="Arial" panose="020B0604020202020204" pitchFamily="34" charset="0"/>
              <a:buChar char="•"/>
            </a:pPr>
            <a:r>
              <a:rPr lang="de-DE" sz="1600" dirty="0" smtClean="0">
                <a:solidFill>
                  <a:srgbClr val="7F7F7F">
                    <a:lumMod val="50000"/>
                  </a:srgbClr>
                </a:solidFill>
              </a:rPr>
              <a:t>Refine the set of parents from Phase I through MCI tests employing partial correlation</a:t>
            </a:r>
          </a:p>
          <a:p>
            <a:pPr marL="285750" lvl="0" indent="-285750">
              <a:buFont typeface="Arial" panose="020B0604020202020204" pitchFamily="34" charset="0"/>
              <a:buChar char="•"/>
            </a:pPr>
            <a:endParaRPr lang="en-US" sz="1600" dirty="0">
              <a:solidFill>
                <a:srgbClr val="7F7F7F">
                  <a:lumMod val="50000"/>
                </a:srgbClr>
              </a:solidFill>
            </a:endParaRPr>
          </a:p>
          <a:p>
            <a:pPr marL="285750" lvl="0" indent="-285750">
              <a:buFont typeface="Arial" panose="020B0604020202020204" pitchFamily="34" charset="0"/>
              <a:buChar char="•"/>
            </a:pPr>
            <a:r>
              <a:rPr lang="de-DE" sz="1600" dirty="0" smtClean="0">
                <a:solidFill>
                  <a:srgbClr val="7F7F7F">
                    <a:lumMod val="50000"/>
                  </a:srgbClr>
                </a:solidFill>
              </a:rPr>
              <a:t>Graph including lagged and contemporaneous connections</a:t>
            </a:r>
            <a:endParaRPr lang="de-DE" b="1" dirty="0" smtClean="0"/>
          </a:p>
          <a:p>
            <a:r>
              <a:rPr lang="en-US" b="1" dirty="0" smtClean="0">
                <a:solidFill>
                  <a:schemeClr val="accent2">
                    <a:lumMod val="75000"/>
                  </a:schemeClr>
                </a:solidFill>
              </a:rPr>
              <a:t>Phase III</a:t>
            </a:r>
            <a:r>
              <a:rPr lang="en-US" dirty="0" smtClean="0">
                <a:solidFill>
                  <a:schemeClr val="accent2">
                    <a:lumMod val="75000"/>
                  </a:schemeClr>
                </a:solidFill>
              </a:rPr>
              <a:t>.</a:t>
            </a:r>
            <a:r>
              <a:rPr lang="en-US" dirty="0" smtClean="0">
                <a:solidFill>
                  <a:srgbClr val="C00000"/>
                </a:solidFill>
              </a:rPr>
              <a:t> </a:t>
            </a:r>
            <a:r>
              <a:rPr lang="de-DE" b="1" dirty="0" smtClean="0"/>
              <a:t>Contemporaneous Orientation phase.</a:t>
            </a:r>
          </a:p>
          <a:p>
            <a:pPr marL="285750" lvl="0" indent="-285750">
              <a:buFont typeface="Arial" panose="020B0604020202020204" pitchFamily="34" charset="0"/>
              <a:buChar char="•"/>
            </a:pPr>
            <a:r>
              <a:rPr lang="de-DE" sz="1600" dirty="0" smtClean="0">
                <a:solidFill>
                  <a:srgbClr val="7F7F7F">
                    <a:lumMod val="50000"/>
                  </a:srgbClr>
                </a:solidFill>
              </a:rPr>
              <a:t>Orienting contemporaneous links based on unshielded triples.</a:t>
            </a:r>
            <a:endParaRPr lang="de-DE" b="1" dirty="0">
              <a:solidFill>
                <a:prstClr val="black"/>
              </a:solidFill>
            </a:endParaRPr>
          </a:p>
        </p:txBody>
      </p:sp>
      <p:sp>
        <p:nvSpPr>
          <p:cNvPr id="88" name="Multiply 87"/>
          <p:cNvSpPr/>
          <p:nvPr/>
        </p:nvSpPr>
        <p:spPr>
          <a:xfrm>
            <a:off x="5122128" y="2802518"/>
            <a:ext cx="288032" cy="252028"/>
          </a:xfrm>
          <a:prstGeom prst="mathMultiply">
            <a:avLst/>
          </a:prstGeom>
          <a:solidFill>
            <a:srgbClr val="D51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p>
        </p:txBody>
      </p:sp>
      <p:pic>
        <p:nvPicPr>
          <p:cNvPr id="153" name="Picture 152"/>
          <p:cNvPicPr>
            <a:picLocks noChangeAspect="1"/>
          </p:cNvPicPr>
          <p:nvPr/>
        </p:nvPicPr>
        <p:blipFill>
          <a:blip r:embed="rId3"/>
          <a:stretch>
            <a:fillRect/>
          </a:stretch>
        </p:blipFill>
        <p:spPr>
          <a:xfrm>
            <a:off x="10609572" y="1017265"/>
            <a:ext cx="1499746" cy="1457070"/>
          </a:xfrm>
          <a:prstGeom prst="rect">
            <a:avLst/>
          </a:prstGeom>
        </p:spPr>
      </p:pic>
      <p:pic>
        <p:nvPicPr>
          <p:cNvPr id="154" name="Picture 153"/>
          <p:cNvPicPr>
            <a:picLocks noChangeAspect="1"/>
          </p:cNvPicPr>
          <p:nvPr/>
        </p:nvPicPr>
        <p:blipFill>
          <a:blip r:embed="rId4"/>
          <a:stretch>
            <a:fillRect/>
          </a:stretch>
        </p:blipFill>
        <p:spPr>
          <a:xfrm>
            <a:off x="10522729" y="3081028"/>
            <a:ext cx="1555083" cy="1266935"/>
          </a:xfrm>
          <a:prstGeom prst="rect">
            <a:avLst/>
          </a:prstGeom>
        </p:spPr>
      </p:pic>
      <p:sp>
        <p:nvSpPr>
          <p:cNvPr id="179" name="Rectangle 178"/>
          <p:cNvSpPr/>
          <p:nvPr/>
        </p:nvSpPr>
        <p:spPr>
          <a:xfrm>
            <a:off x="146468" y="4663213"/>
            <a:ext cx="4687115" cy="1308050"/>
          </a:xfrm>
          <a:prstGeom prst="rect">
            <a:avLst/>
          </a:prstGeom>
          <a:ln>
            <a:solidFill>
              <a:srgbClr val="00B050"/>
            </a:solidFill>
          </a:ln>
        </p:spPr>
        <p:txBody>
          <a:bodyPr wrap="square">
            <a:spAutoFit/>
          </a:bodyPr>
          <a:lstStyle/>
          <a:p>
            <a:pPr marL="285750" indent="-285750">
              <a:spcAft>
                <a:spcPts val="601"/>
              </a:spcAft>
              <a:buClr>
                <a:srgbClr val="000000"/>
              </a:buClr>
              <a:buFont typeface="Arial" panose="020B0604020202020204" pitchFamily="34" charset="0"/>
              <a:buChar char="•"/>
            </a:pPr>
            <a:r>
              <a:rPr lang="en-US" sz="1600" spc="-1" dirty="0" smtClean="0">
                <a:ea typeface="ヒラギノ角ゴ Pro W3"/>
              </a:rPr>
              <a:t>High-dimensionality </a:t>
            </a:r>
            <a:r>
              <a:rPr lang="en-US" sz="1600" spc="-1" dirty="0">
                <a:ea typeface="ヒラギノ角ゴ Pro W3"/>
              </a:rPr>
              <a:t>with high detection power</a:t>
            </a:r>
          </a:p>
          <a:p>
            <a:pPr marL="285750" indent="-285750">
              <a:spcAft>
                <a:spcPts val="601"/>
              </a:spcAft>
              <a:buClr>
                <a:srgbClr val="000000"/>
              </a:buClr>
              <a:buFont typeface="Arial" panose="020B0604020202020204" pitchFamily="34" charset="0"/>
              <a:buChar char="•"/>
            </a:pPr>
            <a:r>
              <a:rPr lang="en-US" sz="1600" spc="-1" dirty="0">
                <a:ea typeface="ヒラギノ角ゴ Pro W3"/>
              </a:rPr>
              <a:t>False positive control </a:t>
            </a:r>
          </a:p>
          <a:p>
            <a:pPr marL="285750" indent="-285750">
              <a:spcAft>
                <a:spcPts val="601"/>
              </a:spcAft>
              <a:buClr>
                <a:srgbClr val="000000"/>
              </a:buClr>
              <a:buFont typeface="Arial" panose="020B0604020202020204" pitchFamily="34" charset="0"/>
              <a:buChar char="•"/>
            </a:pPr>
            <a:r>
              <a:rPr lang="en-US" sz="1600" spc="-1" dirty="0">
                <a:ea typeface="ヒラギノ角ゴ Pro W3"/>
              </a:rPr>
              <a:t>Remove spurious dependencies</a:t>
            </a:r>
          </a:p>
          <a:p>
            <a:pPr marL="285750" lvl="0" indent="-285750">
              <a:spcAft>
                <a:spcPts val="601"/>
              </a:spcAft>
              <a:buClr>
                <a:srgbClr val="000000"/>
              </a:buClr>
              <a:buFont typeface="Arial" panose="020B0604020202020204" pitchFamily="34" charset="0"/>
              <a:buChar char="•"/>
            </a:pPr>
            <a:r>
              <a:rPr lang="en-US" sz="1600" spc="-1" dirty="0">
                <a:solidFill>
                  <a:prstClr val="black"/>
                </a:solidFill>
                <a:ea typeface="ヒラギノ角ゴ Pro W3"/>
              </a:rPr>
              <a:t>Causal network estimation</a:t>
            </a:r>
            <a:endParaRPr lang="en-US" sz="1600" spc="-1" dirty="0">
              <a:solidFill>
                <a:prstClr val="black"/>
              </a:solidFill>
            </a:endParaRPr>
          </a:p>
        </p:txBody>
      </p:sp>
      <p:sp>
        <p:nvSpPr>
          <p:cNvPr id="181" name="Plus 180"/>
          <p:cNvSpPr/>
          <p:nvPr/>
        </p:nvSpPr>
        <p:spPr>
          <a:xfrm>
            <a:off x="-33837" y="4495511"/>
            <a:ext cx="288032" cy="278065"/>
          </a:xfrm>
          <a:prstGeom prst="mathPl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p>
        </p:txBody>
      </p:sp>
      <p:pic>
        <p:nvPicPr>
          <p:cNvPr id="186" name="Picture 185"/>
          <p:cNvPicPr>
            <a:picLocks noChangeAspect="1"/>
          </p:cNvPicPr>
          <p:nvPr/>
        </p:nvPicPr>
        <p:blipFill>
          <a:blip r:embed="rId5"/>
          <a:stretch>
            <a:fillRect/>
          </a:stretch>
        </p:blipFill>
        <p:spPr>
          <a:xfrm>
            <a:off x="10272464" y="4990415"/>
            <a:ext cx="1731721" cy="1269012"/>
          </a:xfrm>
          <a:prstGeom prst="rect">
            <a:avLst/>
          </a:prstGeom>
        </p:spPr>
      </p:pic>
    </p:spTree>
    <p:extLst>
      <p:ext uri="{BB962C8B-B14F-4D97-AF65-F5344CB8AC3E}">
        <p14:creationId xmlns:p14="http://schemas.microsoft.com/office/powerpoint/2010/main" val="601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xEl>
                                              <p:pRg st="2" end="2"/>
                                            </p:txEl>
                                          </p:spTgt>
                                        </p:tgtEl>
                                        <p:attrNameLst>
                                          <p:attrName>style.visibility</p:attrName>
                                        </p:attrNameLst>
                                      </p:cBhvr>
                                      <p:to>
                                        <p:strVal val="visible"/>
                                      </p:to>
                                    </p:set>
                                    <p:animEffect transition="in" filter="fade">
                                      <p:cBhvr>
                                        <p:cTn id="12" dur="500"/>
                                        <p:tgtEl>
                                          <p:spTgt spid="6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xEl>
                                              <p:pRg st="4" end="4"/>
                                            </p:txEl>
                                          </p:spTgt>
                                        </p:tgtEl>
                                        <p:attrNameLst>
                                          <p:attrName>style.visibility</p:attrName>
                                        </p:attrNameLst>
                                      </p:cBhvr>
                                      <p:to>
                                        <p:strVal val="visible"/>
                                      </p:to>
                                    </p:set>
                                    <p:animEffect transition="in" filter="fade">
                                      <p:cBhvr>
                                        <p:cTn id="17" dur="500"/>
                                        <p:tgtEl>
                                          <p:spTgt spid="6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0">
                                            <p:txEl>
                                              <p:pRg st="6" end="6"/>
                                            </p:txEl>
                                          </p:spTgt>
                                        </p:tgtEl>
                                        <p:attrNameLst>
                                          <p:attrName>style.visibility</p:attrName>
                                        </p:attrNameLst>
                                      </p:cBhvr>
                                      <p:to>
                                        <p:strVal val="visible"/>
                                      </p:to>
                                    </p:set>
                                    <p:animEffect transition="in" filter="fade">
                                      <p:cBhvr>
                                        <p:cTn id="22" dur="500"/>
                                        <p:tgtEl>
                                          <p:spTgt spid="6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
                                            <p:txEl>
                                              <p:pRg st="0" end="0"/>
                                            </p:txEl>
                                          </p:spTgt>
                                        </p:tgtEl>
                                        <p:attrNameLst>
                                          <p:attrName>style.visibility</p:attrName>
                                        </p:attrNameLst>
                                      </p:cBhvr>
                                      <p:to>
                                        <p:strVal val="visible"/>
                                      </p:to>
                                    </p:set>
                                    <p:animEffect transition="in" filter="fade">
                                      <p:cBhvr>
                                        <p:cTn id="32" dur="500"/>
                                        <p:tgtEl>
                                          <p:spTgt spid="6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xEl>
                                              <p:pRg st="1" end="1"/>
                                            </p:txEl>
                                          </p:spTgt>
                                        </p:tgtEl>
                                        <p:attrNameLst>
                                          <p:attrName>style.visibility</p:attrName>
                                        </p:attrNameLst>
                                      </p:cBhvr>
                                      <p:to>
                                        <p:strVal val="visible"/>
                                      </p:to>
                                    </p:set>
                                    <p:animEffect transition="in" filter="fade">
                                      <p:cBhvr>
                                        <p:cTn id="37" dur="500"/>
                                        <p:tgtEl>
                                          <p:spTgt spid="6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3"/>
                                        </p:tgtEl>
                                        <p:attrNameLst>
                                          <p:attrName>style.visibility</p:attrName>
                                        </p:attrNameLst>
                                      </p:cBhvr>
                                      <p:to>
                                        <p:strVal val="visible"/>
                                      </p:to>
                                    </p:set>
                                    <p:animEffect transition="in" filter="fade">
                                      <p:cBhvr>
                                        <p:cTn id="42" dur="500"/>
                                        <p:tgtEl>
                                          <p:spTgt spid="1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3">
                                            <p:txEl>
                                              <p:pRg st="2" end="2"/>
                                            </p:txEl>
                                          </p:spTgt>
                                        </p:tgtEl>
                                        <p:attrNameLst>
                                          <p:attrName>style.visibility</p:attrName>
                                        </p:attrNameLst>
                                      </p:cBhvr>
                                      <p:to>
                                        <p:strVal val="visible"/>
                                      </p:to>
                                    </p:set>
                                    <p:animEffect transition="in" filter="fade">
                                      <p:cBhvr>
                                        <p:cTn id="47" dur="500"/>
                                        <p:tgtEl>
                                          <p:spTgt spid="6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fade">
                                      <p:cBhvr>
                                        <p:cTn id="52" dur="500"/>
                                        <p:tgtEl>
                                          <p:spTgt spid="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xEl>
                                              <p:pRg st="3" end="3"/>
                                            </p:txEl>
                                          </p:spTgt>
                                        </p:tgtEl>
                                        <p:attrNameLst>
                                          <p:attrName>style.visibility</p:attrName>
                                        </p:attrNameLst>
                                      </p:cBhvr>
                                      <p:to>
                                        <p:strVal val="visible"/>
                                      </p:to>
                                    </p:set>
                                    <p:animEffect transition="in" filter="fade">
                                      <p:cBhvr>
                                        <p:cTn id="57" dur="500"/>
                                        <p:tgtEl>
                                          <p:spTgt spid="6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xEl>
                                              <p:pRg st="4" end="4"/>
                                            </p:txEl>
                                          </p:spTgt>
                                        </p:tgtEl>
                                        <p:attrNameLst>
                                          <p:attrName>style.visibility</p:attrName>
                                        </p:attrNameLst>
                                      </p:cBhvr>
                                      <p:to>
                                        <p:strVal val="visible"/>
                                      </p:to>
                                    </p:set>
                                    <p:animEffect transition="in" filter="fade">
                                      <p:cBhvr>
                                        <p:cTn id="62" dur="500"/>
                                        <p:tgtEl>
                                          <p:spTgt spid="6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xEl>
                                              <p:pRg st="5" end="5"/>
                                            </p:txEl>
                                          </p:spTgt>
                                        </p:tgtEl>
                                        <p:attrNameLst>
                                          <p:attrName>style.visibility</p:attrName>
                                        </p:attrNameLst>
                                      </p:cBhvr>
                                      <p:to>
                                        <p:strVal val="visible"/>
                                      </p:to>
                                    </p:set>
                                    <p:animEffect transition="in" filter="fade">
                                      <p:cBhvr>
                                        <p:cTn id="67" dur="500"/>
                                        <p:tgtEl>
                                          <p:spTgt spid="6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54"/>
                                        </p:tgtEl>
                                        <p:attrNameLst>
                                          <p:attrName>style.visibility</p:attrName>
                                        </p:attrNameLst>
                                      </p:cBhvr>
                                      <p:to>
                                        <p:strVal val="visible"/>
                                      </p:to>
                                    </p:set>
                                    <p:animEffect transition="in" filter="fade">
                                      <p:cBhvr>
                                        <p:cTn id="72" dur="500"/>
                                        <p:tgtEl>
                                          <p:spTgt spid="15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3">
                                            <p:txEl>
                                              <p:pRg st="7" end="7"/>
                                            </p:txEl>
                                          </p:spTgt>
                                        </p:tgtEl>
                                        <p:attrNameLst>
                                          <p:attrName>style.visibility</p:attrName>
                                        </p:attrNameLst>
                                      </p:cBhvr>
                                      <p:to>
                                        <p:strVal val="visible"/>
                                      </p:to>
                                    </p:set>
                                    <p:animEffect transition="in" filter="fade">
                                      <p:cBhvr>
                                        <p:cTn id="77" dur="500"/>
                                        <p:tgtEl>
                                          <p:spTgt spid="6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3">
                                            <p:txEl>
                                              <p:pRg st="8" end="8"/>
                                            </p:txEl>
                                          </p:spTgt>
                                        </p:tgtEl>
                                        <p:attrNameLst>
                                          <p:attrName>style.visibility</p:attrName>
                                        </p:attrNameLst>
                                      </p:cBhvr>
                                      <p:to>
                                        <p:strVal val="visible"/>
                                      </p:to>
                                    </p:set>
                                    <p:animEffect transition="in" filter="fade">
                                      <p:cBhvr>
                                        <p:cTn id="82" dur="500"/>
                                        <p:tgtEl>
                                          <p:spTgt spid="6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86"/>
                                        </p:tgtEl>
                                        <p:attrNameLst>
                                          <p:attrName>style.visibility</p:attrName>
                                        </p:attrNameLst>
                                      </p:cBhvr>
                                      <p:to>
                                        <p:strVal val="visible"/>
                                      </p:to>
                                    </p:set>
                                    <p:animEffect transition="in" filter="fade">
                                      <p:cBhvr>
                                        <p:cTn id="87" dur="500"/>
                                        <p:tgtEl>
                                          <p:spTgt spid="18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3">
                                            <p:txEl>
                                              <p:pRg st="9" end="9"/>
                                            </p:txEl>
                                          </p:spTgt>
                                        </p:tgtEl>
                                        <p:attrNameLst>
                                          <p:attrName>style.visibility</p:attrName>
                                        </p:attrNameLst>
                                      </p:cBhvr>
                                      <p:to>
                                        <p:strVal val="visible"/>
                                      </p:to>
                                    </p:set>
                                    <p:animEffect transition="in" filter="fade">
                                      <p:cBhvr>
                                        <p:cTn id="92" dur="500"/>
                                        <p:tgtEl>
                                          <p:spTgt spid="6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1"/>
                                        </p:tgtEl>
                                        <p:attrNameLst>
                                          <p:attrName>style.visibility</p:attrName>
                                        </p:attrNameLst>
                                      </p:cBhvr>
                                      <p:to>
                                        <p:strVal val="visible"/>
                                      </p:to>
                                    </p:set>
                                    <p:animEffect transition="in" filter="fade">
                                      <p:cBhvr>
                                        <p:cTn id="97" dur="500"/>
                                        <p:tgtEl>
                                          <p:spTgt spid="18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79">
                                            <p:bg/>
                                          </p:spTgt>
                                        </p:tgtEl>
                                        <p:attrNameLst>
                                          <p:attrName>style.visibility</p:attrName>
                                        </p:attrNameLst>
                                      </p:cBhvr>
                                      <p:to>
                                        <p:strVal val="visible"/>
                                      </p:to>
                                    </p:set>
                                    <p:animEffect transition="in" filter="fade">
                                      <p:cBhvr>
                                        <p:cTn id="102" dur="500"/>
                                        <p:tgtEl>
                                          <p:spTgt spid="179">
                                            <p:bg/>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79">
                                            <p:txEl>
                                              <p:pRg st="0" end="0"/>
                                            </p:txEl>
                                          </p:spTgt>
                                        </p:tgtEl>
                                        <p:attrNameLst>
                                          <p:attrName>style.visibility</p:attrName>
                                        </p:attrNameLst>
                                      </p:cBhvr>
                                      <p:to>
                                        <p:strVal val="visible"/>
                                      </p:to>
                                    </p:set>
                                    <p:animEffect transition="in" filter="fade">
                                      <p:cBhvr>
                                        <p:cTn id="107" dur="500"/>
                                        <p:tgtEl>
                                          <p:spTgt spid="179">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79">
                                            <p:txEl>
                                              <p:pRg st="1" end="1"/>
                                            </p:txEl>
                                          </p:spTgt>
                                        </p:tgtEl>
                                        <p:attrNameLst>
                                          <p:attrName>style.visibility</p:attrName>
                                        </p:attrNameLst>
                                      </p:cBhvr>
                                      <p:to>
                                        <p:strVal val="visible"/>
                                      </p:to>
                                    </p:set>
                                    <p:animEffect transition="in" filter="fade">
                                      <p:cBhvr>
                                        <p:cTn id="112" dur="500"/>
                                        <p:tgtEl>
                                          <p:spTgt spid="179">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79">
                                            <p:txEl>
                                              <p:pRg st="2" end="2"/>
                                            </p:txEl>
                                          </p:spTgt>
                                        </p:tgtEl>
                                        <p:attrNameLst>
                                          <p:attrName>style.visibility</p:attrName>
                                        </p:attrNameLst>
                                      </p:cBhvr>
                                      <p:to>
                                        <p:strVal val="visible"/>
                                      </p:to>
                                    </p:set>
                                    <p:animEffect transition="in" filter="fade">
                                      <p:cBhvr>
                                        <p:cTn id="117" dur="500"/>
                                        <p:tgtEl>
                                          <p:spTgt spid="179">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79">
                                            <p:txEl>
                                              <p:pRg st="3" end="3"/>
                                            </p:txEl>
                                          </p:spTgt>
                                        </p:tgtEl>
                                        <p:attrNameLst>
                                          <p:attrName>style.visibility</p:attrName>
                                        </p:attrNameLst>
                                      </p:cBhvr>
                                      <p:to>
                                        <p:strVal val="visible"/>
                                      </p:to>
                                    </p:set>
                                    <p:animEffect transition="in" filter="fade">
                                      <p:cBhvr>
                                        <p:cTn id="122" dur="500"/>
                                        <p:tgtEl>
                                          <p:spTgt spid="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p"/>
      <p:bldP spid="62" grpId="0" animBg="1"/>
      <p:bldP spid="63" grpId="0" uiExpand="1" build="p"/>
      <p:bldP spid="88" grpId="0" animBg="1"/>
      <p:bldP spid="179" grpId="0" build="p" animBg="1"/>
      <p:bldP spid="1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FED44439-724C-4426-BBD2-56E27E99DC6E}"/>
              </a:ext>
            </a:extLst>
          </p:cNvPr>
          <p:cNvSpPr txBox="1">
            <a:spLocks/>
          </p:cNvSpPr>
          <p:nvPr/>
        </p:nvSpPr>
        <p:spPr>
          <a:xfrm>
            <a:off x="17503" y="2330604"/>
            <a:ext cx="3435784" cy="4038992"/>
          </a:xfrm>
          <a:prstGeom prst="rect">
            <a:avLst/>
          </a:prstGeom>
        </p:spPr>
        <p:txBody>
          <a:bodyPr vert="horz" lIns="91440" tIns="45720" rIns="91440" bIns="45720" rtlCol="0" anchor="ctr">
            <a:no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1"/>
              </a:spcAft>
            </a:pPr>
            <a:r>
              <a:rPr lang="en-US" sz="1400" b="1" u="sng" spc="-1" dirty="0" smtClean="0">
                <a:solidFill>
                  <a:srgbClr val="002060"/>
                </a:solidFill>
                <a:ea typeface="ヒラギノ角ゴ Pro W3"/>
              </a:rPr>
              <a:t>PCMCI assumptions : </a:t>
            </a:r>
            <a:endParaRPr lang="en-US" sz="1400" u="sng" spc="-1" dirty="0" smtClean="0">
              <a:solidFill>
                <a:srgbClr val="002060"/>
              </a:solidFill>
            </a:endParaRPr>
          </a:p>
          <a:p>
            <a:pPr marL="285754" indent="-283235" algn="l">
              <a:spcAft>
                <a:spcPts val="601"/>
              </a:spcAft>
              <a:buClr>
                <a:srgbClr val="000000"/>
              </a:buClr>
              <a:buFont typeface="Arial"/>
              <a:buChar char="•"/>
            </a:pPr>
            <a:r>
              <a:rPr lang="en-US" sz="1400" b="1" spc="-1" dirty="0" smtClean="0">
                <a:solidFill>
                  <a:srgbClr val="002060"/>
                </a:solidFill>
                <a:ea typeface="ヒラギノ角ゴ Pro W3"/>
              </a:rPr>
              <a:t>Causal sufficiency</a:t>
            </a:r>
            <a:r>
              <a:rPr lang="en-US" sz="1400" spc="-1" dirty="0" smtClean="0">
                <a:solidFill>
                  <a:srgbClr val="002060"/>
                </a:solidFill>
                <a:ea typeface="ヒラギノ角ゴ Pro W3"/>
              </a:rPr>
              <a:t> : all </a:t>
            </a:r>
            <a:r>
              <a:rPr lang="en-US" sz="1400" b="1" spc="-1" dirty="0" smtClean="0">
                <a:solidFill>
                  <a:srgbClr val="002060"/>
                </a:solidFill>
                <a:ea typeface="ヒラギノ角ゴ Pro W3"/>
              </a:rPr>
              <a:t>common drivers</a:t>
            </a:r>
            <a:r>
              <a:rPr lang="en-US" sz="1400" spc="-1" dirty="0" smtClean="0">
                <a:solidFill>
                  <a:srgbClr val="002060"/>
                </a:solidFill>
                <a:ea typeface="ヒラギノ角ゴ Pro W3"/>
              </a:rPr>
              <a:t> (variables that affects two or more other variables ) are part of the study</a:t>
            </a:r>
            <a:endParaRPr lang="en-US" sz="1400" spc="-1" dirty="0" smtClean="0">
              <a:solidFill>
                <a:srgbClr val="002060"/>
              </a:solidFill>
            </a:endParaRPr>
          </a:p>
          <a:p>
            <a:pPr marL="285754" indent="-283235" algn="l">
              <a:spcAft>
                <a:spcPts val="601"/>
              </a:spcAft>
              <a:buClr>
                <a:srgbClr val="000000"/>
              </a:buClr>
              <a:buFont typeface="Arial"/>
              <a:buChar char="•"/>
            </a:pPr>
            <a:r>
              <a:rPr lang="en-US" sz="1400" spc="-1" dirty="0" smtClean="0">
                <a:solidFill>
                  <a:srgbClr val="002060"/>
                </a:solidFill>
                <a:ea typeface="ヒラギノ角ゴ Pro W3"/>
              </a:rPr>
              <a:t> </a:t>
            </a:r>
            <a:r>
              <a:rPr lang="en-US" sz="1400" b="1" spc="-1" dirty="0" smtClean="0">
                <a:solidFill>
                  <a:srgbClr val="002060"/>
                </a:solidFill>
                <a:ea typeface="ヒラギノ角ゴ Pro W3"/>
              </a:rPr>
              <a:t>Causal Markov property </a:t>
            </a:r>
            <a:r>
              <a:rPr lang="en-US" sz="1400" spc="-1" dirty="0" smtClean="0">
                <a:solidFill>
                  <a:srgbClr val="002060"/>
                </a:solidFill>
                <a:ea typeface="ヒラギノ角ゴ Pro W3"/>
              </a:rPr>
              <a:t>: any variable X is independent of the whole past conditional on the parents of X</a:t>
            </a:r>
            <a:endParaRPr lang="en-US" sz="1400" spc="-1" dirty="0" smtClean="0">
              <a:solidFill>
                <a:srgbClr val="002060"/>
              </a:solidFill>
            </a:endParaRPr>
          </a:p>
          <a:p>
            <a:pPr marL="285754" indent="-283235" algn="l">
              <a:spcAft>
                <a:spcPts val="601"/>
              </a:spcAft>
              <a:buClr>
                <a:srgbClr val="000000"/>
              </a:buClr>
              <a:buFont typeface="Arial"/>
              <a:buChar char="•"/>
            </a:pPr>
            <a:r>
              <a:rPr lang="en-US" sz="1400" b="1" spc="-1" dirty="0" smtClean="0">
                <a:solidFill>
                  <a:srgbClr val="002060"/>
                </a:solidFill>
                <a:ea typeface="ヒラギノ角ゴ Pro W3"/>
              </a:rPr>
              <a:t>Faithfulness</a:t>
            </a:r>
            <a:r>
              <a:rPr lang="en-US" sz="1400" spc="-1" dirty="0" smtClean="0">
                <a:solidFill>
                  <a:srgbClr val="002060"/>
                </a:solidFill>
                <a:ea typeface="ヒラギノ角ゴ Pro W3"/>
              </a:rPr>
              <a:t> : all </a:t>
            </a:r>
            <a:r>
              <a:rPr lang="en-US" sz="1400" b="1" spc="-1" dirty="0" smtClean="0">
                <a:solidFill>
                  <a:srgbClr val="002060"/>
                </a:solidFill>
                <a:ea typeface="ヒラギノ角ゴ Pro W3"/>
              </a:rPr>
              <a:t>conditional independencies</a:t>
            </a:r>
            <a:r>
              <a:rPr lang="en-US" sz="1400" spc="-1" dirty="0" smtClean="0">
                <a:solidFill>
                  <a:srgbClr val="002060"/>
                </a:solidFill>
                <a:ea typeface="ヒラギノ角ゴ Pro W3"/>
              </a:rPr>
              <a:t> arise from the causal graph</a:t>
            </a:r>
          </a:p>
          <a:p>
            <a:pPr marL="285754" indent="-283235" algn="l">
              <a:spcAft>
                <a:spcPts val="601"/>
              </a:spcAft>
              <a:buClr>
                <a:srgbClr val="000000"/>
              </a:buClr>
              <a:buFont typeface="Arial"/>
              <a:buChar char="•"/>
            </a:pPr>
            <a:r>
              <a:rPr lang="en-US" sz="1400" b="1" spc="-1" dirty="0" smtClean="0">
                <a:solidFill>
                  <a:srgbClr val="002060"/>
                </a:solidFill>
                <a:ea typeface="ヒラギノ角ゴ Pro W3"/>
              </a:rPr>
              <a:t>Stationarity</a:t>
            </a:r>
            <a:r>
              <a:rPr lang="en-US" sz="1400" spc="-1" dirty="0" smtClean="0">
                <a:solidFill>
                  <a:srgbClr val="002060"/>
                </a:solidFill>
                <a:ea typeface="ヒラギノ角ゴ Pro W3"/>
              </a:rPr>
              <a:t> (dependence stays the same in time)</a:t>
            </a:r>
          </a:p>
        </p:txBody>
      </p:sp>
      <p:sp>
        <p:nvSpPr>
          <p:cNvPr id="11" name="Textplatzhalter 3">
            <a:extLst>
              <a:ext uri="{FF2B5EF4-FFF2-40B4-BE49-F238E27FC236}">
                <a16:creationId xmlns:a16="http://schemas.microsoft.com/office/drawing/2014/main" id="{FED44439-724C-4426-BBD2-56E27E99DC6E}"/>
              </a:ext>
            </a:extLst>
          </p:cNvPr>
          <p:cNvSpPr txBox="1">
            <a:spLocks/>
          </p:cNvSpPr>
          <p:nvPr/>
        </p:nvSpPr>
        <p:spPr>
          <a:xfrm>
            <a:off x="7995538" y="2370204"/>
            <a:ext cx="4077126" cy="4382770"/>
          </a:xfrm>
          <a:prstGeom prst="rect">
            <a:avLst/>
          </a:prstGeom>
        </p:spPr>
        <p:txBody>
          <a:bodyPr vert="horz" lIns="91440" tIns="45720" rIns="91440" bIns="45720" rtlCol="0" anchor="ctr">
            <a:normAutofit/>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601"/>
              </a:spcAft>
            </a:pPr>
            <a:r>
              <a:rPr lang="en-US" sz="1400" b="1" u="sng" spc="-1" dirty="0" smtClean="0">
                <a:solidFill>
                  <a:srgbClr val="002060"/>
                </a:solidFill>
                <a:ea typeface="DejaVu Sans"/>
              </a:rPr>
              <a:t>Parameters of PCMCI : </a:t>
            </a:r>
            <a:endParaRPr lang="en-US" sz="1400" spc="-1" dirty="0" smtClean="0">
              <a:solidFill>
                <a:srgbClr val="002060"/>
              </a:solidFill>
            </a:endParaRPr>
          </a:p>
          <a:p>
            <a:pPr marL="285754" indent="-283235" algn="l">
              <a:spcAft>
                <a:spcPts val="601"/>
              </a:spcAft>
              <a:buClr>
                <a:srgbClr val="000000"/>
              </a:buClr>
              <a:buFont typeface="Arial"/>
              <a:buChar char="•"/>
            </a:pPr>
            <a:r>
              <a:rPr lang="en-US" sz="1400" b="1" spc="-1" dirty="0" smtClean="0">
                <a:solidFill>
                  <a:srgbClr val="002060"/>
                </a:solidFill>
                <a:ea typeface="DejaVu Sans"/>
              </a:rPr>
              <a:t>Significance level of PC-step </a:t>
            </a:r>
            <a:r>
              <a:rPr lang="en-US" sz="1400" spc="-1" dirty="0" smtClean="0">
                <a:solidFill>
                  <a:srgbClr val="002060"/>
                </a:solidFill>
                <a:ea typeface="DejaVu Sans"/>
              </a:rPr>
              <a:t>: different values are tested inside the PCMCI and </a:t>
            </a:r>
            <a:r>
              <a:rPr lang="en-US" sz="1400" b="1" spc="-1" dirty="0" smtClean="0">
                <a:solidFill>
                  <a:srgbClr val="002060"/>
                </a:solidFill>
                <a:ea typeface="DejaVu Sans"/>
              </a:rPr>
              <a:t>automatically optimized</a:t>
            </a:r>
            <a:r>
              <a:rPr lang="en-US" sz="1400" spc="-1" dirty="0" smtClean="0">
                <a:solidFill>
                  <a:srgbClr val="002060"/>
                </a:solidFill>
                <a:ea typeface="DejaVu Sans"/>
              </a:rPr>
              <a:t> </a:t>
            </a:r>
          </a:p>
          <a:p>
            <a:pPr marL="285754" indent="-283235" algn="l">
              <a:spcAft>
                <a:spcPts val="601"/>
              </a:spcAft>
              <a:buClr>
                <a:srgbClr val="000000"/>
              </a:buClr>
              <a:buFont typeface="Arial"/>
              <a:buChar char="•"/>
            </a:pPr>
            <a:r>
              <a:rPr lang="en-US" sz="1400" b="1" spc="-1" dirty="0" smtClean="0">
                <a:solidFill>
                  <a:srgbClr val="002060"/>
                </a:solidFill>
                <a:ea typeface="DejaVu Sans"/>
              </a:rPr>
              <a:t>Significance level of PC-step </a:t>
            </a:r>
            <a:r>
              <a:rPr lang="en-US" sz="1400" b="1" spc="-1" dirty="0" smtClean="0">
                <a:solidFill>
                  <a:srgbClr val="002060"/>
                </a:solidFill>
              </a:rPr>
              <a:t>:</a:t>
            </a:r>
            <a:r>
              <a:rPr lang="en-US" sz="1400" spc="-1" dirty="0" smtClean="0">
                <a:solidFill>
                  <a:srgbClr val="002060"/>
                </a:solidFill>
              </a:rPr>
              <a:t> typically 5%, it controls the false positives.</a:t>
            </a:r>
          </a:p>
          <a:p>
            <a:pPr marL="285754" indent="-283235" algn="l">
              <a:spcAft>
                <a:spcPts val="601"/>
              </a:spcAft>
              <a:buClr>
                <a:srgbClr val="000000"/>
              </a:buClr>
              <a:buFont typeface="Arial"/>
              <a:buChar char="•"/>
            </a:pPr>
            <a:r>
              <a:rPr lang="en-US" sz="1400" b="1" spc="-1" dirty="0" smtClean="0">
                <a:solidFill>
                  <a:srgbClr val="002060"/>
                </a:solidFill>
                <a:ea typeface="DejaVu Sans"/>
              </a:rPr>
              <a:t>Maximum time lag</a:t>
            </a:r>
            <a:r>
              <a:rPr lang="en-US" sz="1400" spc="-1" dirty="0" smtClean="0">
                <a:solidFill>
                  <a:srgbClr val="002060"/>
                </a:solidFill>
                <a:ea typeface="DejaVu Sans"/>
              </a:rPr>
              <a:t>: defines how far we look back for time-lagged dependencies between the variables. It can be chosen following expert knowledge, or after plotting and analyzing the lagged correlations.</a:t>
            </a:r>
            <a:endParaRPr lang="en-US" sz="1400" spc="-1" dirty="0" smtClean="0">
              <a:solidFill>
                <a:srgbClr val="002060"/>
              </a:solidFill>
            </a:endParaRPr>
          </a:p>
          <a:p>
            <a:pPr lvl="2"/>
            <a:endParaRPr lang="en-US" sz="1400" dirty="0">
              <a:solidFill>
                <a:srgbClr val="002060"/>
              </a:solidFill>
            </a:endParaRPr>
          </a:p>
        </p:txBody>
      </p:sp>
      <p:pic>
        <p:nvPicPr>
          <p:cNvPr id="12" name="Picture 11">
            <a:extLst>
              <a:ext uri="{FF2B5EF4-FFF2-40B4-BE49-F238E27FC236}">
                <a16:creationId xmlns:a16="http://schemas.microsoft.com/office/drawing/2014/main" id="{88009D95-42FD-465B-B96E-9CFC656FDDD7}"/>
              </a:ext>
            </a:extLst>
          </p:cNvPr>
          <p:cNvPicPr/>
          <p:nvPr/>
        </p:nvPicPr>
        <p:blipFill>
          <a:blip r:embed="rId2"/>
          <a:stretch/>
        </p:blipFill>
        <p:spPr>
          <a:xfrm>
            <a:off x="3862041" y="2760693"/>
            <a:ext cx="3938454" cy="2771278"/>
          </a:xfrm>
          <a:prstGeom prst="rect">
            <a:avLst/>
          </a:prstGeom>
          <a:ln>
            <a:noFill/>
          </a:ln>
        </p:spPr>
      </p:pic>
      <p:sp>
        <p:nvSpPr>
          <p:cNvPr id="13" name="TextShape 3">
            <a:extLst>
              <a:ext uri="{FF2B5EF4-FFF2-40B4-BE49-F238E27FC236}">
                <a16:creationId xmlns:a16="http://schemas.microsoft.com/office/drawing/2014/main" id="{D9EEE43A-8CCC-4FEC-9843-520115149CF6}"/>
              </a:ext>
            </a:extLst>
          </p:cNvPr>
          <p:cNvSpPr txBox="1"/>
          <p:nvPr/>
        </p:nvSpPr>
        <p:spPr>
          <a:xfrm>
            <a:off x="3871925" y="5531971"/>
            <a:ext cx="4113729" cy="521742"/>
          </a:xfrm>
          <a:prstGeom prst="rect">
            <a:avLst/>
          </a:prstGeom>
          <a:noFill/>
          <a:ln>
            <a:noFill/>
          </a:ln>
        </p:spPr>
        <p:txBody>
          <a:bodyPr lIns="89977" tIns="44988" rIns="89977" bIns="44988">
            <a:spAutoFit/>
          </a:bodyPr>
          <a:lstStyle/>
          <a:p>
            <a:r>
              <a:rPr lang="en-US" sz="1400" spc="-1" dirty="0">
                <a:solidFill>
                  <a:srgbClr val="002060"/>
                </a:solidFill>
                <a:latin typeface="Calibri" panose="020F0502020204030204" pitchFamily="34" charset="0"/>
                <a:cs typeface="Calibri" panose="020F0502020204030204" pitchFamily="34" charset="0"/>
              </a:rPr>
              <a:t>Example of estimated lagged correlations. In this case, a maximum time lag of 10 seems appropriate.</a:t>
            </a:r>
          </a:p>
        </p:txBody>
      </p:sp>
      <p:sp>
        <p:nvSpPr>
          <p:cNvPr id="7" name="Titel 1">
            <a:extLst>
              <a:ext uri="{FF2B5EF4-FFF2-40B4-BE49-F238E27FC236}">
                <a16:creationId xmlns:a16="http://schemas.microsoft.com/office/drawing/2014/main" id="{EC37F106-A2D7-4E0E-BC14-02A5406DE9F4}"/>
              </a:ext>
            </a:extLst>
          </p:cNvPr>
          <p:cNvSpPr txBox="1">
            <a:spLocks/>
          </p:cNvSpPr>
          <p:nvPr/>
        </p:nvSpPr>
        <p:spPr>
          <a:xfrm>
            <a:off x="0" y="1053023"/>
            <a:ext cx="11352584"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Supplement – PCMCI+</a:t>
            </a:r>
            <a:endParaRPr lang="de-DE" dirty="0"/>
          </a:p>
          <a:p>
            <a:endParaRPr lang="de-DE" dirty="0"/>
          </a:p>
        </p:txBody>
      </p:sp>
      <p:pic>
        <p:nvPicPr>
          <p:cNvPr id="8" name="Picture 2" descr="IUP Lo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131" y="203007"/>
            <a:ext cx="554716" cy="5567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uropean Research Council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673" y="6308396"/>
            <a:ext cx="564929" cy="56681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0_0" descr="dlr_signet.png">
            <a:extLst/>
          </p:cNvPr>
          <p:cNvPicPr>
            <a:picLocks noChangeAspect="1"/>
          </p:cNvPicPr>
          <p:nvPr/>
        </p:nvPicPr>
        <p:blipFill>
          <a:blip r:embed="rId5">
            <a:lum/>
            <a:alphaModFix/>
          </a:blip>
          <a:srcRect/>
          <a:stretch>
            <a:fillRect/>
          </a:stretch>
        </p:blipFill>
        <p:spPr>
          <a:xfrm>
            <a:off x="79679" y="6350464"/>
            <a:ext cx="584725" cy="482676"/>
          </a:xfrm>
          <a:prstGeom prst="rect">
            <a:avLst/>
          </a:prstGeom>
          <a:noFill/>
          <a:ln>
            <a:no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7602" y="6369596"/>
            <a:ext cx="1396940" cy="403939"/>
          </a:xfrm>
          <a:prstGeom prst="rect">
            <a:avLst/>
          </a:prstGeom>
        </p:spPr>
      </p:pic>
    </p:spTree>
    <p:extLst>
      <p:ext uri="{BB962C8B-B14F-4D97-AF65-F5344CB8AC3E}">
        <p14:creationId xmlns:p14="http://schemas.microsoft.com/office/powerpoint/2010/main" val="3915123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F6813-C6AE-418E-986B-967E185E715A}"/>
              </a:ext>
            </a:extLst>
          </p:cNvPr>
          <p:cNvSpPr>
            <a:spLocks noGrp="1"/>
          </p:cNvSpPr>
          <p:nvPr>
            <p:ph type="ctrTitle"/>
          </p:nvPr>
        </p:nvSpPr>
        <p:spPr/>
        <p:txBody>
          <a:bodyPr/>
          <a:lstStyle/>
          <a:p>
            <a:r>
              <a:rPr lang="de-DE" dirty="0"/>
              <a:t>Zwischentitel</a:t>
            </a:r>
            <a:br>
              <a:rPr lang="de-DE" dirty="0"/>
            </a:br>
            <a:r>
              <a:rPr lang="de-DE" dirty="0"/>
              <a:t>mit Bild 8</a:t>
            </a:r>
            <a:br>
              <a:rPr lang="de-DE" dirty="0"/>
            </a:br>
            <a:r>
              <a:rPr lang="de-DE" dirty="0"/>
              <a:t>Arial Regular</a:t>
            </a:r>
            <a:br>
              <a:rPr lang="de-DE" dirty="0"/>
            </a:br>
            <a:r>
              <a:rPr lang="de-DE" dirty="0"/>
              <a:t>36 </a:t>
            </a:r>
            <a:r>
              <a:rPr lang="de-DE" dirty="0" err="1"/>
              <a:t>pt</a:t>
            </a:r>
            <a:endParaRPr lang="de-DE" dirty="0"/>
          </a:p>
        </p:txBody>
      </p:sp>
      <p:sp>
        <p:nvSpPr>
          <p:cNvPr id="3" name="Untertitel 2">
            <a:extLst>
              <a:ext uri="{FF2B5EF4-FFF2-40B4-BE49-F238E27FC236}">
                <a16:creationId xmlns:a16="http://schemas.microsoft.com/office/drawing/2014/main" id="{B3C53DC0-1ED9-49C2-9613-8836B4A4115B}"/>
              </a:ext>
            </a:extLst>
          </p:cNvPr>
          <p:cNvSpPr>
            <a:spLocks noGrp="1"/>
          </p:cNvSpPr>
          <p:nvPr>
            <p:ph type="subTitle" idx="1"/>
          </p:nvPr>
        </p:nvSpPr>
        <p:spPr/>
        <p:txBody>
          <a:bodyPr/>
          <a:lstStyle/>
          <a:p>
            <a:r>
              <a:rPr lang="de-DE" dirty="0"/>
              <a:t>Untertitel der Präsentation</a:t>
            </a:r>
          </a:p>
          <a:p>
            <a:r>
              <a:rPr lang="de-DE" dirty="0"/>
              <a:t>Arial Regular 24 </a:t>
            </a:r>
            <a:r>
              <a:rPr lang="de-DE" dirty="0" err="1"/>
              <a:t>pt</a:t>
            </a:r>
            <a:endParaRPr lang="de-DE" dirty="0"/>
          </a:p>
        </p:txBody>
      </p:sp>
      <p:sp>
        <p:nvSpPr>
          <p:cNvPr id="8" name="Bildplatzhalter 7" descr="Bild / Grafik / Tabelle: Hier müsste der Alternativtext ergänzt werden.">
            <a:extLst>
              <a:ext uri="{FF2B5EF4-FFF2-40B4-BE49-F238E27FC236}">
                <a16:creationId xmlns:a16="http://schemas.microsoft.com/office/drawing/2014/main" id="{55937635-F188-4A65-9932-AF62DA0F1381}"/>
              </a:ext>
            </a:extLst>
          </p:cNvPr>
          <p:cNvSpPr>
            <a:spLocks noGrp="1"/>
          </p:cNvSpPr>
          <p:nvPr>
            <p:ph type="pic" sz="quarter" idx="14"/>
          </p:nvPr>
        </p:nvSpPr>
        <p:spPr/>
      </p:sp>
      <p:pic>
        <p:nvPicPr>
          <p:cNvPr id="5" name="Picture 4"/>
          <p:cNvPicPr>
            <a:picLocks noChangeAspect="1"/>
          </p:cNvPicPr>
          <p:nvPr/>
        </p:nvPicPr>
        <p:blipFill>
          <a:blip r:embed="rId2"/>
          <a:stretch>
            <a:fillRect/>
          </a:stretch>
        </p:blipFill>
        <p:spPr>
          <a:xfrm>
            <a:off x="1522919" y="1646860"/>
            <a:ext cx="10456107" cy="5239963"/>
          </a:xfrm>
          <a:prstGeom prst="rect">
            <a:avLst/>
          </a:prstGeom>
        </p:spPr>
      </p:pic>
      <p:sp>
        <p:nvSpPr>
          <p:cNvPr id="7" name="Titel 1">
            <a:extLst>
              <a:ext uri="{FF2B5EF4-FFF2-40B4-BE49-F238E27FC236}">
                <a16:creationId xmlns:a16="http://schemas.microsoft.com/office/drawing/2014/main" id="{EC37F106-A2D7-4E0E-BC14-02A5406DE9F4}"/>
              </a:ext>
            </a:extLst>
          </p:cNvPr>
          <p:cNvSpPr txBox="1">
            <a:spLocks/>
          </p:cNvSpPr>
          <p:nvPr/>
        </p:nvSpPr>
        <p:spPr>
          <a:xfrm>
            <a:off x="0" y="1053023"/>
            <a:ext cx="11352584"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Supplement - Proof </a:t>
            </a:r>
            <a:r>
              <a:rPr lang="de-DE" dirty="0"/>
              <a:t>of </a:t>
            </a:r>
            <a:r>
              <a:rPr lang="de-DE" dirty="0" smtClean="0"/>
              <a:t>Concept: </a:t>
            </a:r>
            <a:r>
              <a:rPr lang="de-DE" dirty="0"/>
              <a:t>El Niño 1997-1998 </a:t>
            </a:r>
          </a:p>
          <a:p>
            <a:endParaRPr lang="de-DE" dirty="0"/>
          </a:p>
        </p:txBody>
      </p:sp>
    </p:spTree>
    <p:extLst>
      <p:ext uri="{BB962C8B-B14F-4D97-AF65-F5344CB8AC3E}">
        <p14:creationId xmlns:p14="http://schemas.microsoft.com/office/powerpoint/2010/main" val="3745092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C37F106-A2D7-4E0E-BC14-02A5406DE9F4}"/>
              </a:ext>
            </a:extLst>
          </p:cNvPr>
          <p:cNvSpPr txBox="1">
            <a:spLocks/>
          </p:cNvSpPr>
          <p:nvPr/>
        </p:nvSpPr>
        <p:spPr>
          <a:xfrm>
            <a:off x="0" y="1053023"/>
            <a:ext cx="12192000"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nSpc>
                <a:spcPct val="150000"/>
              </a:lnSpc>
            </a:pPr>
            <a:endParaRPr lang="de-DE" dirty="0"/>
          </a:p>
        </p:txBody>
      </p:sp>
      <p:sp>
        <p:nvSpPr>
          <p:cNvPr id="8" name="Untertitel 2">
            <a:extLst>
              <a:ext uri="{FF2B5EF4-FFF2-40B4-BE49-F238E27FC236}">
                <a16:creationId xmlns:a16="http://schemas.microsoft.com/office/drawing/2014/main" id="{B3C53DC0-1ED9-49C2-9613-8836B4A4115B}"/>
              </a:ext>
            </a:extLst>
          </p:cNvPr>
          <p:cNvSpPr txBox="1">
            <a:spLocks/>
          </p:cNvSpPr>
          <p:nvPr/>
        </p:nvSpPr>
        <p:spPr bwMode="gray">
          <a:xfrm>
            <a:off x="839416" y="1556792"/>
            <a:ext cx="10369152"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000" b="1" dirty="0" smtClean="0">
                <a:solidFill>
                  <a:schemeClr val="tx2">
                    <a:lumMod val="50000"/>
                  </a:schemeClr>
                </a:solidFill>
              </a:rPr>
              <a:t>Results: </a:t>
            </a:r>
            <a:r>
              <a:rPr lang="de-DE" sz="2000" b="1" dirty="0" smtClean="0"/>
              <a:t>1. Observed correlation maps</a:t>
            </a:r>
          </a:p>
          <a:p>
            <a:pPr>
              <a:lnSpc>
                <a:spcPct val="100000"/>
              </a:lnSpc>
            </a:pPr>
            <a:endParaRPr lang="de-DE" sz="2000" dirty="0"/>
          </a:p>
          <a:p>
            <a:pPr>
              <a:lnSpc>
                <a:spcPct val="100000"/>
              </a:lnSpc>
            </a:pPr>
            <a:endParaRPr lang="de-DE" sz="2000" dirty="0" smtClean="0"/>
          </a:p>
        </p:txBody>
      </p:sp>
      <p:cxnSp>
        <p:nvCxnSpPr>
          <p:cNvPr id="11" name="Straight Connector 10">
            <a:extLst>
              <a:ext uri="{FF2B5EF4-FFF2-40B4-BE49-F238E27FC236}">
                <a16:creationId xmlns:a16="http://schemas.microsoft.com/office/drawing/2014/main" id="{85798A07-84C2-4A17-B11C-DF27800398FD}"/>
              </a:ext>
            </a:extLst>
          </p:cNvPr>
          <p:cNvCxnSpPr>
            <a:cxnSpLocks/>
          </p:cNvCxnSpPr>
          <p:nvPr/>
        </p:nvCxnSpPr>
        <p:spPr>
          <a:xfrm>
            <a:off x="6312024" y="2375668"/>
            <a:ext cx="0" cy="295232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453025" y="2300266"/>
            <a:ext cx="5602710" cy="3103133"/>
          </a:xfrm>
          <a:prstGeom prst="rect">
            <a:avLst/>
          </a:prstGeom>
        </p:spPr>
      </p:pic>
      <p:pic>
        <p:nvPicPr>
          <p:cNvPr id="12" name="Picture 11"/>
          <p:cNvPicPr>
            <a:picLocks noChangeAspect="1"/>
          </p:cNvPicPr>
          <p:nvPr/>
        </p:nvPicPr>
        <p:blipFill rotWithShape="1">
          <a:blip r:embed="rId4"/>
          <a:srcRect t="5238"/>
          <a:stretch/>
        </p:blipFill>
        <p:spPr>
          <a:xfrm>
            <a:off x="307699" y="2375668"/>
            <a:ext cx="5588826" cy="3103132"/>
          </a:xfrm>
          <a:prstGeom prst="rect">
            <a:avLst/>
          </a:prstGeom>
        </p:spPr>
      </p:pic>
      <p:sp>
        <p:nvSpPr>
          <p:cNvPr id="13" name="Rectangle 12"/>
          <p:cNvSpPr/>
          <p:nvPr/>
        </p:nvSpPr>
        <p:spPr>
          <a:xfrm>
            <a:off x="837334" y="5370713"/>
            <a:ext cx="4211409" cy="369332"/>
          </a:xfrm>
          <a:prstGeom prst="rect">
            <a:avLst/>
          </a:prstGeom>
        </p:spPr>
        <p:txBody>
          <a:bodyPr wrap="none">
            <a:spAutoFit/>
          </a:bodyPr>
          <a:lstStyle/>
          <a:p>
            <a:r>
              <a:rPr lang="en-GB" b="1" dirty="0" smtClean="0"/>
              <a:t>Before</a:t>
            </a:r>
            <a:r>
              <a:rPr lang="en-GB" dirty="0" smtClean="0"/>
              <a:t> subtracting MEM (mixed signal)</a:t>
            </a:r>
            <a:endParaRPr lang="de-DE" dirty="0"/>
          </a:p>
        </p:txBody>
      </p:sp>
      <p:sp>
        <p:nvSpPr>
          <p:cNvPr id="14" name="Rectangle 13"/>
          <p:cNvSpPr/>
          <p:nvPr/>
        </p:nvSpPr>
        <p:spPr>
          <a:xfrm>
            <a:off x="7480186" y="5370713"/>
            <a:ext cx="4019049" cy="369332"/>
          </a:xfrm>
          <a:prstGeom prst="rect">
            <a:avLst/>
          </a:prstGeom>
        </p:spPr>
        <p:txBody>
          <a:bodyPr wrap="none">
            <a:spAutoFit/>
          </a:bodyPr>
          <a:lstStyle/>
          <a:p>
            <a:r>
              <a:rPr lang="en-GB" b="1" dirty="0" smtClean="0"/>
              <a:t>After</a:t>
            </a:r>
            <a:r>
              <a:rPr lang="en-GB" dirty="0" smtClean="0"/>
              <a:t> subtracting MEM (mixed signal)</a:t>
            </a:r>
            <a:endParaRPr lang="de-DE" dirty="0"/>
          </a:p>
        </p:txBody>
      </p:sp>
      <p:sp>
        <p:nvSpPr>
          <p:cNvPr id="15" name="Rectangle 14"/>
          <p:cNvSpPr/>
          <p:nvPr/>
        </p:nvSpPr>
        <p:spPr>
          <a:xfrm>
            <a:off x="493290" y="5918199"/>
            <a:ext cx="11147326" cy="646331"/>
          </a:xfrm>
          <a:prstGeom prst="rect">
            <a:avLst/>
          </a:prstGeom>
        </p:spPr>
        <p:txBody>
          <a:bodyPr wrap="square">
            <a:spAutoFit/>
          </a:bodyPr>
          <a:lstStyle/>
          <a:p>
            <a:pPr>
              <a:spcBef>
                <a:spcPts val="1413"/>
              </a:spcBef>
            </a:pPr>
            <a:r>
              <a:rPr lang="en-US" dirty="0" smtClean="0">
                <a:solidFill>
                  <a:srgbClr val="001A5E"/>
                </a:solidFill>
                <a:highlight>
                  <a:scrgbClr r="0" g="0" b="0">
                    <a:alpha val="0"/>
                  </a:scrgbClr>
                </a:highlight>
                <a:latin typeface="Helvetica" pitchFamily="34"/>
                <a:cs typeface="Helvetica" pitchFamily="34"/>
                <a:sym typeface="Wingdings" panose="05000000000000000000" pitchFamily="2" charset="2"/>
              </a:rPr>
              <a:t> </a:t>
            </a:r>
            <a:r>
              <a:rPr lang="en-GB" dirty="0" smtClean="0"/>
              <a:t>Externally </a:t>
            </a:r>
            <a:r>
              <a:rPr lang="en-GB" dirty="0"/>
              <a:t>forced signal contributed </a:t>
            </a:r>
            <a:r>
              <a:rPr lang="en-GB" dirty="0" smtClean="0"/>
              <a:t>to </a:t>
            </a:r>
            <a:r>
              <a:rPr lang="en-GB" dirty="0"/>
              <a:t>the negative correlation of the TNA index with the eastern tropical and North Pacific SSTAs observed during the 1985-2014 Atlantic-driven </a:t>
            </a:r>
            <a:r>
              <a:rPr lang="en-GB" dirty="0" smtClean="0"/>
              <a:t>regime.</a:t>
            </a:r>
            <a:endParaRPr lang="en-US" dirty="0">
              <a:solidFill>
                <a:srgbClr val="001A5E"/>
              </a:solidFill>
              <a:highlight>
                <a:scrgbClr r="0" g="0" b="0">
                  <a:alpha val="0"/>
                </a:scrgbClr>
              </a:highlight>
              <a:latin typeface="Helvetica" pitchFamily="34"/>
              <a:cs typeface="Helvetica" pitchFamily="34"/>
            </a:endParaRPr>
          </a:p>
        </p:txBody>
      </p:sp>
      <p:sp>
        <p:nvSpPr>
          <p:cNvPr id="18" name="Rectangle 17"/>
          <p:cNvSpPr/>
          <p:nvPr/>
        </p:nvSpPr>
        <p:spPr>
          <a:xfrm>
            <a:off x="9958696" y="1992781"/>
            <a:ext cx="2233304" cy="246221"/>
          </a:xfrm>
          <a:prstGeom prst="rect">
            <a:avLst/>
          </a:prstGeom>
        </p:spPr>
        <p:txBody>
          <a:bodyPr wrap="none">
            <a:spAutoFit/>
          </a:bodyPr>
          <a:lstStyle/>
          <a:p>
            <a:r>
              <a:rPr lang="de-DE" sz="1000" i="1" dirty="0">
                <a:solidFill>
                  <a:srgbClr val="464646"/>
                </a:solidFill>
                <a:latin typeface="Open Sans"/>
              </a:rPr>
              <a:t>Karmouche et al. (</a:t>
            </a:r>
            <a:r>
              <a:rPr lang="de-DE" sz="1000" i="1" dirty="0" smtClean="0">
                <a:solidFill>
                  <a:srgbClr val="464646"/>
                </a:solidFill>
                <a:latin typeface="Open Sans"/>
              </a:rPr>
              <a:t>2023b, in review) </a:t>
            </a:r>
            <a:endParaRPr lang="de-DE" sz="1000" i="1" dirty="0"/>
          </a:p>
        </p:txBody>
      </p:sp>
      <p:sp>
        <p:nvSpPr>
          <p:cNvPr id="19" name="Titel 1">
            <a:extLst>
              <a:ext uri="{FF2B5EF4-FFF2-40B4-BE49-F238E27FC236}">
                <a16:creationId xmlns:a16="http://schemas.microsoft.com/office/drawing/2014/main" id="{EC37F106-A2D7-4E0E-BC14-02A5406DE9F4}"/>
              </a:ext>
            </a:extLst>
          </p:cNvPr>
          <p:cNvSpPr txBox="1">
            <a:spLocks/>
          </p:cNvSpPr>
          <p:nvPr/>
        </p:nvSpPr>
        <p:spPr>
          <a:xfrm>
            <a:off x="0" y="1053023"/>
            <a:ext cx="10560496"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en-GB" dirty="0" smtClean="0">
                <a:solidFill>
                  <a:schemeClr val="accent6">
                    <a:lumMod val="50000"/>
                  </a:schemeClr>
                </a:solidFill>
              </a:rPr>
              <a:t>Causal </a:t>
            </a:r>
            <a:r>
              <a:rPr lang="en-GB" dirty="0">
                <a:solidFill>
                  <a:schemeClr val="accent6">
                    <a:lumMod val="50000"/>
                  </a:schemeClr>
                </a:solidFill>
              </a:rPr>
              <a:t>analysis of Atlantic-Pacific interactions</a:t>
            </a:r>
          </a:p>
        </p:txBody>
      </p:sp>
      <p:sp>
        <p:nvSpPr>
          <p:cNvPr id="20" name="Rounded Rectangle 19"/>
          <p:cNvSpPr/>
          <p:nvPr/>
        </p:nvSpPr>
        <p:spPr>
          <a:xfrm>
            <a:off x="2855640" y="3639721"/>
            <a:ext cx="1152128" cy="575025"/>
          </a:xfrm>
          <a:prstGeom prst="roundRect">
            <a:avLst>
              <a:gd name="adj" fmla="val 50000"/>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ounded Rectangle 20"/>
          <p:cNvSpPr/>
          <p:nvPr/>
        </p:nvSpPr>
        <p:spPr>
          <a:xfrm>
            <a:off x="9048328" y="3631794"/>
            <a:ext cx="1152128" cy="578989"/>
          </a:xfrm>
          <a:prstGeom prst="roundRect">
            <a:avLst>
              <a:gd name="adj" fmla="val 50000"/>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92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P spid="14" grpId="0"/>
      <p:bldP spid="15" grpId="0"/>
      <p:bldP spid="18" grpId="0"/>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C37F106-A2D7-4E0E-BC14-02A5406DE9F4}"/>
              </a:ext>
            </a:extLst>
          </p:cNvPr>
          <p:cNvSpPr txBox="1">
            <a:spLocks/>
          </p:cNvSpPr>
          <p:nvPr/>
        </p:nvSpPr>
        <p:spPr>
          <a:xfrm>
            <a:off x="0" y="1053023"/>
            <a:ext cx="12192000"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nSpc>
                <a:spcPct val="150000"/>
              </a:lnSpc>
            </a:pPr>
            <a:endParaRPr lang="de-DE" dirty="0"/>
          </a:p>
        </p:txBody>
      </p:sp>
      <p:sp>
        <p:nvSpPr>
          <p:cNvPr id="8" name="Untertitel 2">
            <a:extLst>
              <a:ext uri="{FF2B5EF4-FFF2-40B4-BE49-F238E27FC236}">
                <a16:creationId xmlns:a16="http://schemas.microsoft.com/office/drawing/2014/main" id="{B3C53DC0-1ED9-49C2-9613-8836B4A4115B}"/>
              </a:ext>
            </a:extLst>
          </p:cNvPr>
          <p:cNvSpPr txBox="1">
            <a:spLocks/>
          </p:cNvSpPr>
          <p:nvPr/>
        </p:nvSpPr>
        <p:spPr bwMode="gray">
          <a:xfrm>
            <a:off x="6896" y="980728"/>
            <a:ext cx="8784976"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000" b="1" dirty="0" smtClean="0">
                <a:solidFill>
                  <a:schemeClr val="tx2">
                    <a:lumMod val="50000"/>
                  </a:schemeClr>
                </a:solidFill>
              </a:rPr>
              <a:t>Background: </a:t>
            </a:r>
            <a:r>
              <a:rPr lang="de-DE" sz="2000" b="1" dirty="0" smtClean="0"/>
              <a:t>Pacific-driven regime vs Atlantic-driven regime</a:t>
            </a:r>
          </a:p>
          <a:p>
            <a:pPr>
              <a:lnSpc>
                <a:spcPct val="100000"/>
              </a:lnSpc>
            </a:pPr>
            <a:endParaRPr lang="de-DE" sz="2000" dirty="0"/>
          </a:p>
          <a:p>
            <a:pPr>
              <a:lnSpc>
                <a:spcPct val="100000"/>
              </a:lnSpc>
            </a:pPr>
            <a:endParaRPr lang="de-DE" sz="2000" dirty="0" smtClean="0"/>
          </a:p>
        </p:txBody>
      </p:sp>
      <p:cxnSp>
        <p:nvCxnSpPr>
          <p:cNvPr id="12" name="Straight Connector 11">
            <a:extLst>
              <a:ext uri="{FF2B5EF4-FFF2-40B4-BE49-F238E27FC236}">
                <a16:creationId xmlns:a16="http://schemas.microsoft.com/office/drawing/2014/main" id="{85798A07-84C2-4A17-B11C-DF27800398FD}"/>
              </a:ext>
            </a:extLst>
          </p:cNvPr>
          <p:cNvCxnSpPr>
            <a:cxnSpLocks/>
          </p:cNvCxnSpPr>
          <p:nvPr/>
        </p:nvCxnSpPr>
        <p:spPr>
          <a:xfrm>
            <a:off x="5951984" y="2204864"/>
            <a:ext cx="0" cy="2952328"/>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2204864"/>
            <a:ext cx="5591944" cy="3693319"/>
          </a:xfrm>
          <a:prstGeom prst="rect">
            <a:avLst/>
          </a:prstGeom>
        </p:spPr>
        <p:txBody>
          <a:bodyPr wrap="square">
            <a:spAutoFit/>
          </a:bodyPr>
          <a:lstStyle/>
          <a:p>
            <a:r>
              <a:rPr lang="en-GB" b="1" dirty="0" smtClean="0">
                <a:latin typeface="TeXGyrePagellaX-Bold"/>
              </a:rPr>
              <a:t>The </a:t>
            </a:r>
            <a:r>
              <a:rPr lang="en-GB" b="1" dirty="0">
                <a:latin typeface="TeXGyrePagellaX-Bold"/>
              </a:rPr>
              <a:t>impact of ENSO on tropical Atlantic</a:t>
            </a:r>
            <a:r>
              <a:rPr lang="en-GB" b="1" dirty="0" smtClean="0">
                <a:latin typeface="TeXGyrePagellaX-Bold"/>
              </a:rPr>
              <a:t>:</a:t>
            </a:r>
          </a:p>
          <a:p>
            <a:endParaRPr lang="en-GB" b="1" dirty="0">
              <a:latin typeface="TeXGyrePagellaX-Bold"/>
            </a:endParaRPr>
          </a:p>
          <a:p>
            <a:pPr marL="285750" indent="-285750">
              <a:buFont typeface="Arial" panose="020B0604020202020204" pitchFamily="34" charset="0"/>
              <a:buChar char="•"/>
            </a:pPr>
            <a:r>
              <a:rPr lang="de-DE" dirty="0"/>
              <a:t>Extratropical Rossby wave </a:t>
            </a:r>
            <a:r>
              <a:rPr lang="de-DE" dirty="0" smtClean="0"/>
              <a:t>train (PNA-NAO)</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a:t>Atmospheric </a:t>
            </a:r>
            <a:r>
              <a:rPr lang="de-DE" dirty="0" smtClean="0"/>
              <a:t>bridge (PWC)</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a:t>Tropospheric temperature </a:t>
            </a:r>
            <a:r>
              <a:rPr lang="de-DE" dirty="0" smtClean="0"/>
              <a:t>mechanism (eastward Kelvin wave)</a:t>
            </a:r>
          </a:p>
          <a:p>
            <a:pPr marL="285750" indent="-285750">
              <a:buFont typeface="Arial" panose="020B0604020202020204" pitchFamily="34" charset="0"/>
              <a:buChar char="•"/>
            </a:pPr>
            <a:endParaRPr lang="de-DE" b="1" dirty="0"/>
          </a:p>
          <a:p>
            <a:pPr marL="285750" indent="-285750">
              <a:buFont typeface="Wingdings" panose="05000000000000000000" pitchFamily="2" charset="2"/>
              <a:buChar char="à"/>
            </a:pPr>
            <a:r>
              <a:rPr lang="de-DE" b="1" dirty="0" smtClean="0">
                <a:sym typeface="Wingdings" panose="05000000000000000000" pitchFamily="2" charset="2"/>
              </a:rPr>
              <a:t>Net same-sign effect </a:t>
            </a:r>
          </a:p>
          <a:p>
            <a:pPr marL="285750" indent="-285750">
              <a:buFont typeface="Wingdings" panose="05000000000000000000" pitchFamily="2" charset="2"/>
              <a:buChar char="à"/>
            </a:pPr>
            <a:r>
              <a:rPr lang="de-DE" b="1" dirty="0" smtClean="0">
                <a:sym typeface="Wingdings" panose="05000000000000000000" pitchFamily="2" charset="2"/>
              </a:rPr>
              <a:t>Pronounced during 1950-1983</a:t>
            </a:r>
            <a:endParaRPr lang="de-DE" b="1" dirty="0" smtClean="0"/>
          </a:p>
          <a:p>
            <a:endParaRPr lang="de-DE" b="1" dirty="0" smtClean="0"/>
          </a:p>
          <a:p>
            <a:endParaRPr lang="de-DE" dirty="0"/>
          </a:p>
        </p:txBody>
      </p:sp>
      <p:sp>
        <p:nvSpPr>
          <p:cNvPr id="17" name="Rectangle 16"/>
          <p:cNvSpPr/>
          <p:nvPr/>
        </p:nvSpPr>
        <p:spPr>
          <a:xfrm>
            <a:off x="6384032" y="2204864"/>
            <a:ext cx="5591944" cy="4247317"/>
          </a:xfrm>
          <a:prstGeom prst="rect">
            <a:avLst/>
          </a:prstGeom>
        </p:spPr>
        <p:txBody>
          <a:bodyPr wrap="square">
            <a:spAutoFit/>
          </a:bodyPr>
          <a:lstStyle/>
          <a:p>
            <a:r>
              <a:rPr lang="en-GB" b="1" dirty="0"/>
              <a:t>The impact of tropical Atlantic on ENSO</a:t>
            </a:r>
            <a:r>
              <a:rPr lang="en-GB" b="1" dirty="0" smtClean="0">
                <a:latin typeface="TeXGyrePagellaX-Bold"/>
              </a:rPr>
              <a:t>:</a:t>
            </a:r>
          </a:p>
          <a:p>
            <a:endParaRPr lang="en-GB" b="1" dirty="0">
              <a:latin typeface="TeXGyrePagellaX-Bold"/>
            </a:endParaRPr>
          </a:p>
          <a:p>
            <a:pPr marL="285750" indent="-285750">
              <a:buFont typeface="Arial" panose="020B0604020202020204" pitchFamily="34" charset="0"/>
              <a:buChar char="•"/>
            </a:pPr>
            <a:r>
              <a:rPr lang="de-DE" dirty="0"/>
              <a:t>The Rossby wave </a:t>
            </a:r>
            <a:r>
              <a:rPr lang="de-DE" dirty="0" smtClean="0"/>
              <a:t>response (west of TNA)</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a:t>The Kelvin wave </a:t>
            </a:r>
            <a:r>
              <a:rPr lang="de-DE" dirty="0" smtClean="0"/>
              <a:t>response (east of TNA)</a:t>
            </a:r>
          </a:p>
          <a:p>
            <a:pPr marL="285750" indent="-285750">
              <a:buFont typeface="Arial" panose="020B0604020202020204" pitchFamily="34" charset="0"/>
              <a:buChar char="•"/>
            </a:pPr>
            <a:endParaRPr lang="de-DE" dirty="0" smtClean="0"/>
          </a:p>
          <a:p>
            <a:pPr marL="285750" indent="-285750">
              <a:buFont typeface="Arial" panose="020B0604020202020204" pitchFamily="34" charset="0"/>
              <a:buChar char="•"/>
            </a:pPr>
            <a:r>
              <a:rPr lang="de-DE" dirty="0"/>
              <a:t>The wind–evaporation–SST–convection (WESC) </a:t>
            </a:r>
            <a:r>
              <a:rPr lang="de-DE" dirty="0" smtClean="0"/>
              <a:t>feedback</a:t>
            </a:r>
          </a:p>
          <a:p>
            <a:pPr marL="285750" indent="-285750">
              <a:buFont typeface="Arial" panose="020B0604020202020204" pitchFamily="34" charset="0"/>
              <a:buChar char="•"/>
            </a:pPr>
            <a:endParaRPr lang="de-DE" b="1" dirty="0"/>
          </a:p>
          <a:p>
            <a:pPr marL="285750" indent="-285750">
              <a:buFont typeface="Wingdings" panose="05000000000000000000" pitchFamily="2" charset="2"/>
              <a:buChar char="à"/>
            </a:pPr>
            <a:r>
              <a:rPr lang="de-DE" b="1" dirty="0" smtClean="0">
                <a:sym typeface="Wingdings" panose="05000000000000000000" pitchFamily="2" charset="2"/>
              </a:rPr>
              <a:t>Net opposite-sign </a:t>
            </a:r>
            <a:r>
              <a:rPr lang="de-DE" b="1" dirty="0">
                <a:sym typeface="Wingdings" panose="05000000000000000000" pitchFamily="2" charset="2"/>
              </a:rPr>
              <a:t>effect </a:t>
            </a:r>
            <a:endParaRPr lang="de-DE" b="1" dirty="0" smtClean="0">
              <a:sym typeface="Wingdings" panose="05000000000000000000" pitchFamily="2" charset="2"/>
            </a:endParaRPr>
          </a:p>
          <a:p>
            <a:pPr marL="285750" indent="-285750">
              <a:buFont typeface="Wingdings" panose="05000000000000000000" pitchFamily="2" charset="2"/>
              <a:buChar char="à"/>
            </a:pPr>
            <a:r>
              <a:rPr lang="de-DE" b="1" dirty="0">
                <a:sym typeface="Wingdings" panose="05000000000000000000" pitchFamily="2" charset="2"/>
              </a:rPr>
              <a:t>Pronounced during </a:t>
            </a:r>
            <a:r>
              <a:rPr lang="de-DE" b="1" dirty="0" smtClean="0">
                <a:sym typeface="Wingdings" panose="05000000000000000000" pitchFamily="2" charset="2"/>
              </a:rPr>
              <a:t>1983-2014</a:t>
            </a:r>
            <a:endParaRPr lang="de-DE" b="1" dirty="0"/>
          </a:p>
          <a:p>
            <a:endParaRPr lang="de-DE" b="1" dirty="0" smtClean="0">
              <a:sym typeface="Wingdings" panose="05000000000000000000" pitchFamily="2" charset="2"/>
            </a:endParaRPr>
          </a:p>
          <a:p>
            <a:pPr marL="285750" indent="-285750">
              <a:buFont typeface="Wingdings" panose="05000000000000000000" pitchFamily="2" charset="2"/>
              <a:buChar char="à"/>
            </a:pPr>
            <a:endParaRPr lang="de-DE" b="1" dirty="0"/>
          </a:p>
          <a:p>
            <a:pPr marL="285750" indent="-285750">
              <a:buFont typeface="Arial" panose="020B0604020202020204" pitchFamily="34" charset="0"/>
              <a:buChar char="•"/>
            </a:pPr>
            <a:endParaRPr lang="de-DE" b="1" dirty="0" smtClean="0"/>
          </a:p>
          <a:p>
            <a:endParaRPr lang="de-DE" dirty="0"/>
          </a:p>
        </p:txBody>
      </p:sp>
    </p:spTree>
    <p:extLst>
      <p:ext uri="{BB962C8B-B14F-4D97-AF65-F5344CB8AC3E}">
        <p14:creationId xmlns:p14="http://schemas.microsoft.com/office/powerpoint/2010/main" val="24418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0_0" descr="dlr_signet.png">
            <a:extLst/>
          </p:cNvPr>
          <p:cNvPicPr>
            <a:picLocks noChangeAspect="1"/>
          </p:cNvPicPr>
          <p:nvPr/>
        </p:nvPicPr>
        <p:blipFill>
          <a:blip r:embed="rId2">
            <a:lum/>
            <a:alphaModFix/>
          </a:blip>
          <a:srcRect/>
          <a:stretch>
            <a:fillRect/>
          </a:stretch>
        </p:blipFill>
        <p:spPr>
          <a:xfrm>
            <a:off x="3442244" y="230708"/>
            <a:ext cx="584725" cy="482676"/>
          </a:xfrm>
          <a:prstGeom prst="rect">
            <a:avLst/>
          </a:prstGeom>
          <a:noFill/>
          <a:ln>
            <a:noFill/>
          </a:ln>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724" y="230708"/>
            <a:ext cx="1396940" cy="403939"/>
          </a:xfrm>
          <a:prstGeom prst="rect">
            <a:avLst/>
          </a:prstGeom>
        </p:spPr>
      </p:pic>
      <p:pic>
        <p:nvPicPr>
          <p:cNvPr id="16" name="Picture 4" descr="European Research Council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7419" y="188640"/>
            <a:ext cx="564929" cy="5668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a:stretch>
            <a:fillRect/>
          </a:stretch>
        </p:blipFill>
        <p:spPr>
          <a:xfrm>
            <a:off x="2711624" y="253650"/>
            <a:ext cx="432048" cy="459734"/>
          </a:xfrm>
          <a:prstGeom prst="rect">
            <a:avLst/>
          </a:prstGeom>
        </p:spPr>
      </p:pic>
      <p:pic>
        <p:nvPicPr>
          <p:cNvPr id="1028" name="Picture 4" descr="GitHub - ESMValGroup/ESMValTool: ESMValTool: A communit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7214" y="3501008"/>
            <a:ext cx="2275388" cy="6506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10232830" y="4581128"/>
            <a:ext cx="1901949" cy="676024"/>
          </a:xfrm>
          <a:prstGeom prst="rect">
            <a:avLst/>
          </a:prstGeom>
        </p:spPr>
      </p:pic>
      <p:pic>
        <p:nvPicPr>
          <p:cNvPr id="11" name="Picture 10"/>
          <p:cNvPicPr>
            <a:picLocks noChangeAspect="1"/>
          </p:cNvPicPr>
          <p:nvPr/>
        </p:nvPicPr>
        <p:blipFill>
          <a:blip r:embed="rId8"/>
          <a:stretch>
            <a:fillRect/>
          </a:stretch>
        </p:blipFill>
        <p:spPr>
          <a:xfrm>
            <a:off x="11064552" y="2132856"/>
            <a:ext cx="1103174" cy="1013947"/>
          </a:xfrm>
          <a:prstGeom prst="rect">
            <a:avLst/>
          </a:prstGeom>
        </p:spPr>
      </p:pic>
      <p:pic>
        <p:nvPicPr>
          <p:cNvPr id="2" name="Picture 1"/>
          <p:cNvPicPr>
            <a:picLocks noChangeAspect="1"/>
          </p:cNvPicPr>
          <p:nvPr/>
        </p:nvPicPr>
        <p:blipFill rotWithShape="1">
          <a:blip r:embed="rId9"/>
          <a:srcRect r="15469"/>
          <a:stretch/>
        </p:blipFill>
        <p:spPr>
          <a:xfrm>
            <a:off x="9840416" y="5589242"/>
            <a:ext cx="2321331" cy="432046"/>
          </a:xfrm>
          <a:prstGeom prst="rect">
            <a:avLst/>
          </a:prstGeom>
        </p:spPr>
      </p:pic>
      <p:pic>
        <p:nvPicPr>
          <p:cNvPr id="19" name="Picture 18"/>
          <p:cNvPicPr>
            <a:picLocks noChangeAspect="1"/>
          </p:cNvPicPr>
          <p:nvPr/>
        </p:nvPicPr>
        <p:blipFill>
          <a:blip r:embed="rId10"/>
          <a:stretch>
            <a:fillRect/>
          </a:stretch>
        </p:blipFill>
        <p:spPr>
          <a:xfrm>
            <a:off x="1941542" y="799260"/>
            <a:ext cx="5064062" cy="2280688"/>
          </a:xfrm>
          <a:prstGeom prst="rect">
            <a:avLst/>
          </a:prstGeom>
        </p:spPr>
      </p:pic>
      <p:sp>
        <p:nvSpPr>
          <p:cNvPr id="20" name="Rectangle 19"/>
          <p:cNvSpPr/>
          <p:nvPr/>
        </p:nvSpPr>
        <p:spPr>
          <a:xfrm>
            <a:off x="357604" y="3091855"/>
            <a:ext cx="7889798" cy="1446550"/>
          </a:xfrm>
          <a:prstGeom prst="rect">
            <a:avLst/>
          </a:prstGeom>
        </p:spPr>
        <p:txBody>
          <a:bodyPr wrap="square">
            <a:spAutoFit/>
          </a:bodyPr>
          <a:lstStyle/>
          <a:p>
            <a:pPr algn="ctr"/>
            <a:r>
              <a:rPr lang="de-DE" sz="4400" dirty="0" smtClean="0">
                <a:solidFill>
                  <a:srgbClr val="464646"/>
                </a:solidFill>
                <a:latin typeface="Bahnschrift" panose="020B0502040204020203" pitchFamily="34" charset="0"/>
              </a:rPr>
              <a:t>Thank you for your attention</a:t>
            </a:r>
            <a:endParaRPr lang="de-DE" sz="4400" dirty="0">
              <a:solidFill>
                <a:srgbClr val="464646"/>
              </a:solidFill>
              <a:latin typeface="Bahnschrift" panose="020B0502040204020203" pitchFamily="34" charset="0"/>
            </a:endParaRPr>
          </a:p>
          <a:p>
            <a:pPr algn="ctr"/>
            <a:r>
              <a:rPr lang="de-DE" sz="4400" dirty="0" smtClean="0">
                <a:solidFill>
                  <a:srgbClr val="464646"/>
                </a:solidFill>
                <a:latin typeface="Bahnschrift" panose="020B0502040204020203" pitchFamily="34" charset="0"/>
              </a:rPr>
              <a:t>Discussion (Q&amp;A)</a:t>
            </a:r>
            <a:endParaRPr lang="de-DE" sz="4400" dirty="0">
              <a:latin typeface="Bahnschrift" panose="020B0502040204020203" pitchFamily="34" charset="0"/>
            </a:endParaRPr>
          </a:p>
        </p:txBody>
      </p:sp>
      <p:cxnSp>
        <p:nvCxnSpPr>
          <p:cNvPr id="5" name="Straight Connector 4"/>
          <p:cNvCxnSpPr/>
          <p:nvPr/>
        </p:nvCxnSpPr>
        <p:spPr>
          <a:xfrm flipH="1">
            <a:off x="9487521" y="1566227"/>
            <a:ext cx="1678" cy="50981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05923" y="1484784"/>
            <a:ext cx="882957" cy="882957"/>
          </a:xfrm>
          <a:prstGeom prst="rect">
            <a:avLst/>
          </a:prstGeom>
        </p:spPr>
      </p:pic>
      <p:sp>
        <p:nvSpPr>
          <p:cNvPr id="25" name="Rectangle 24"/>
          <p:cNvSpPr/>
          <p:nvPr/>
        </p:nvSpPr>
        <p:spPr>
          <a:xfrm>
            <a:off x="7631990" y="1161138"/>
            <a:ext cx="1230821" cy="405089"/>
          </a:xfrm>
          <a:prstGeom prst="rect">
            <a:avLst/>
          </a:prstGeom>
        </p:spPr>
        <p:txBody>
          <a:bodyPr wrap="square">
            <a:spAutoFit/>
          </a:bodyPr>
          <a:lstStyle/>
          <a:p>
            <a:pPr algn="ctr"/>
            <a:r>
              <a:rPr lang="de-DE" sz="2000" dirty="0">
                <a:solidFill>
                  <a:srgbClr val="464646"/>
                </a:solidFill>
                <a:latin typeface="Bahnschrift" panose="020B0502040204020203" pitchFamily="34" charset="0"/>
              </a:rPr>
              <a:t>A</a:t>
            </a:r>
            <a:r>
              <a:rPr lang="de-DE" sz="2000" dirty="0" smtClean="0">
                <a:solidFill>
                  <a:srgbClr val="464646"/>
                </a:solidFill>
                <a:latin typeface="Bahnschrift" panose="020B0502040204020203" pitchFamily="34" charset="0"/>
              </a:rPr>
              <a:t>bstract</a:t>
            </a:r>
            <a:endParaRPr lang="de-DE" sz="2800" dirty="0">
              <a:latin typeface="Bahnschrift" panose="020B0502040204020203" pitchFamily="34" charset="0"/>
            </a:endParaRPr>
          </a:p>
        </p:txBody>
      </p:sp>
      <p:sp>
        <p:nvSpPr>
          <p:cNvPr id="26" name="Rectangle 25"/>
          <p:cNvSpPr/>
          <p:nvPr/>
        </p:nvSpPr>
        <p:spPr>
          <a:xfrm>
            <a:off x="9552384" y="1569968"/>
            <a:ext cx="2478780" cy="400110"/>
          </a:xfrm>
          <a:prstGeom prst="rect">
            <a:avLst/>
          </a:prstGeom>
        </p:spPr>
        <p:txBody>
          <a:bodyPr wrap="square">
            <a:spAutoFit/>
          </a:bodyPr>
          <a:lstStyle/>
          <a:p>
            <a:pPr algn="ctr"/>
            <a:r>
              <a:rPr lang="de-DE" sz="2000" dirty="0" smtClean="0">
                <a:solidFill>
                  <a:srgbClr val="464646"/>
                </a:solidFill>
                <a:latin typeface="Bahnschrift" panose="020B0502040204020203" pitchFamily="34" charset="0"/>
              </a:rPr>
              <a:t>Acknowledgments</a:t>
            </a:r>
            <a:endParaRPr lang="de-DE" sz="2800" dirty="0">
              <a:latin typeface="Bahnschrift" panose="020B0502040204020203" pitchFamily="34" charset="0"/>
            </a:endParaRPr>
          </a:p>
        </p:txBody>
      </p:sp>
      <p:pic>
        <p:nvPicPr>
          <p:cNvPr id="31" name="Picture 30"/>
          <p:cNvPicPr>
            <a:picLocks noChangeAspect="1"/>
          </p:cNvPicPr>
          <p:nvPr/>
        </p:nvPicPr>
        <p:blipFill rotWithShape="1">
          <a:blip r:embed="rId12"/>
          <a:srcRect l="61906" b="44112"/>
          <a:stretch/>
        </p:blipFill>
        <p:spPr>
          <a:xfrm>
            <a:off x="5553112" y="4653136"/>
            <a:ext cx="3760476" cy="2048537"/>
          </a:xfrm>
          <a:prstGeom prst="rect">
            <a:avLst/>
          </a:prstGeom>
        </p:spPr>
      </p:pic>
      <p:sp>
        <p:nvSpPr>
          <p:cNvPr id="32" name="Rectangle 31"/>
          <p:cNvSpPr/>
          <p:nvPr/>
        </p:nvSpPr>
        <p:spPr>
          <a:xfrm>
            <a:off x="357604" y="5758346"/>
            <a:ext cx="8191221" cy="830997"/>
          </a:xfrm>
          <a:prstGeom prst="rect">
            <a:avLst/>
          </a:prstGeom>
        </p:spPr>
        <p:txBody>
          <a:bodyPr wrap="square">
            <a:spAutoFit/>
          </a:bodyPr>
          <a:lstStyle/>
          <a:p>
            <a:pPr marL="285750" indent="-285750">
              <a:buFont typeface="Arial" panose="020B0604020202020204" pitchFamily="34" charset="0"/>
              <a:buChar char="•"/>
            </a:pPr>
            <a:r>
              <a:rPr lang="de-DE" sz="1600" dirty="0">
                <a:latin typeface="Bahnschrift" panose="020B0502040204020203" pitchFamily="34" charset="0"/>
              </a:rPr>
              <a:t>Karmouche</a:t>
            </a:r>
            <a:r>
              <a:rPr lang="de-DE" sz="1600" dirty="0" smtClean="0">
                <a:latin typeface="Bahnschrift" panose="020B0502040204020203" pitchFamily="34" charset="0"/>
              </a:rPr>
              <a:t>, et al. </a:t>
            </a:r>
            <a:r>
              <a:rPr lang="de-DE" sz="1600" dirty="0">
                <a:latin typeface="Bahnschrift" panose="020B0502040204020203" pitchFamily="34" charset="0"/>
              </a:rPr>
              <a:t>(</a:t>
            </a:r>
            <a:r>
              <a:rPr lang="de-DE" sz="1600" dirty="0" smtClean="0">
                <a:latin typeface="Bahnschrift" panose="020B0502040204020203" pitchFamily="34" charset="0"/>
              </a:rPr>
              <a:t>2024, </a:t>
            </a:r>
            <a:r>
              <a:rPr lang="de-DE" sz="1600" b="1" dirty="0" smtClean="0">
                <a:latin typeface="Bahnschrift" panose="020B0502040204020203" pitchFamily="34" charset="0"/>
              </a:rPr>
              <a:t>accepted</a:t>
            </a:r>
            <a:r>
              <a:rPr lang="de-DE" sz="1600" dirty="0" smtClean="0">
                <a:latin typeface="Bahnschrift" panose="020B0502040204020203" pitchFamily="34" charset="0"/>
              </a:rPr>
              <a:t>). </a:t>
            </a:r>
            <a:r>
              <a:rPr lang="de-DE" sz="1600" b="1" dirty="0">
                <a:latin typeface="Bahnschrift" panose="020B0502040204020203" pitchFamily="34" charset="0"/>
              </a:rPr>
              <a:t>Changing effects of external forcing on Atlantic-Pacific interactions.</a:t>
            </a:r>
            <a:r>
              <a:rPr lang="de-DE" sz="1600" dirty="0">
                <a:latin typeface="Bahnschrift" panose="020B0502040204020203" pitchFamily="34" charset="0"/>
              </a:rPr>
              <a:t> </a:t>
            </a:r>
            <a:r>
              <a:rPr lang="de-DE" sz="1600" i="1" dirty="0">
                <a:latin typeface="Bahnschrift" panose="020B0502040204020203" pitchFamily="34" charset="0"/>
              </a:rPr>
              <a:t>EGUsphere</a:t>
            </a:r>
            <a:r>
              <a:rPr lang="de-DE" sz="1600" dirty="0">
                <a:latin typeface="Bahnschrift" panose="020B0502040204020203" pitchFamily="34" charset="0"/>
              </a:rPr>
              <a:t>, </a:t>
            </a:r>
            <a:r>
              <a:rPr lang="de-DE" sz="1600" i="1" dirty="0">
                <a:latin typeface="Bahnschrift" panose="020B0502040204020203" pitchFamily="34" charset="0"/>
              </a:rPr>
              <a:t>2023</a:t>
            </a:r>
            <a:r>
              <a:rPr lang="de-DE" sz="1600" dirty="0">
                <a:latin typeface="Bahnschrift" panose="020B0502040204020203" pitchFamily="34" charset="0"/>
              </a:rPr>
              <a:t>, 1–36. https://doi.org/10.5194/egusphere-2023-1861</a:t>
            </a:r>
          </a:p>
        </p:txBody>
      </p:sp>
    </p:spTree>
    <p:extLst>
      <p:ext uri="{BB962C8B-B14F-4D97-AF65-F5344CB8AC3E}">
        <p14:creationId xmlns:p14="http://schemas.microsoft.com/office/powerpoint/2010/main" val="1257690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ntertitel 2">
            <a:extLst>
              <a:ext uri="{FF2B5EF4-FFF2-40B4-BE49-F238E27FC236}">
                <a16:creationId xmlns:a16="http://schemas.microsoft.com/office/drawing/2014/main" id="{B3C53DC0-1ED9-49C2-9613-8836B4A4115B}"/>
              </a:ext>
            </a:extLst>
          </p:cNvPr>
          <p:cNvSpPr txBox="1">
            <a:spLocks/>
          </p:cNvSpPr>
          <p:nvPr/>
        </p:nvSpPr>
        <p:spPr>
          <a:xfrm>
            <a:off x="1870439" y="2060848"/>
            <a:ext cx="10058209" cy="1783701"/>
          </a:xfrm>
          <a:prstGeom prst="rect">
            <a:avLst/>
          </a:prstGeom>
        </p:spPr>
        <p:txBody>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DE" dirty="0"/>
              <a:t>The </a:t>
            </a:r>
            <a:r>
              <a:rPr lang="de-DE" b="1" dirty="0"/>
              <a:t>Atlantic</a:t>
            </a:r>
            <a:r>
              <a:rPr lang="de-DE" dirty="0"/>
              <a:t> and </a:t>
            </a:r>
            <a:r>
              <a:rPr lang="de-DE" b="1" dirty="0"/>
              <a:t>Pacific</a:t>
            </a:r>
            <a:r>
              <a:rPr lang="de-DE" dirty="0"/>
              <a:t> are connected on </a:t>
            </a:r>
            <a:r>
              <a:rPr lang="de-DE" b="1" dirty="0"/>
              <a:t>seasonal</a:t>
            </a:r>
            <a:r>
              <a:rPr lang="de-DE" dirty="0"/>
              <a:t>-interannual to </a:t>
            </a:r>
            <a:r>
              <a:rPr lang="de-DE" b="1" dirty="0"/>
              <a:t>multidecadal</a:t>
            </a:r>
            <a:r>
              <a:rPr lang="de-DE" dirty="0"/>
              <a:t> timescales, affecting </a:t>
            </a:r>
            <a:r>
              <a:rPr lang="de-DE" b="1" dirty="0"/>
              <a:t>regional</a:t>
            </a:r>
            <a:r>
              <a:rPr lang="de-DE" dirty="0"/>
              <a:t> and </a:t>
            </a:r>
            <a:r>
              <a:rPr lang="de-DE" b="1" dirty="0"/>
              <a:t>global</a:t>
            </a:r>
            <a:r>
              <a:rPr lang="de-DE" dirty="0"/>
              <a:t> </a:t>
            </a:r>
            <a:r>
              <a:rPr lang="de-DE" dirty="0" smtClean="0"/>
              <a:t>climate</a:t>
            </a:r>
          </a:p>
          <a:p>
            <a:pPr>
              <a:buFont typeface="Wingdings" panose="05000000000000000000" pitchFamily="2" charset="2"/>
              <a:buChar char="§"/>
            </a:pPr>
            <a:endParaRPr lang="de-DE" b="1" dirty="0">
              <a:solidFill>
                <a:srgbClr val="0D68B0"/>
              </a:solidFill>
            </a:endParaRPr>
          </a:p>
          <a:p>
            <a:pPr>
              <a:buFont typeface="Wingdings" panose="05000000000000000000" pitchFamily="2" charset="2"/>
              <a:buChar char="§"/>
            </a:pPr>
            <a:r>
              <a:rPr lang="de-DE" dirty="0" smtClean="0"/>
              <a:t>Vary between </a:t>
            </a:r>
            <a:r>
              <a:rPr lang="de-DE" b="1" dirty="0" smtClean="0">
                <a:solidFill>
                  <a:srgbClr val="0D68B0"/>
                </a:solidFill>
              </a:rPr>
              <a:t>Cold</a:t>
            </a:r>
            <a:r>
              <a:rPr lang="de-DE" dirty="0" smtClean="0"/>
              <a:t> and </a:t>
            </a:r>
            <a:r>
              <a:rPr lang="de-DE" b="1" dirty="0" smtClean="0">
                <a:solidFill>
                  <a:srgbClr val="D51130"/>
                </a:solidFill>
              </a:rPr>
              <a:t>Warm</a:t>
            </a:r>
            <a:r>
              <a:rPr lang="de-DE" dirty="0" smtClean="0"/>
              <a:t> phases spanning (multiple) decades </a:t>
            </a:r>
          </a:p>
          <a:p>
            <a:pPr marL="0" indent="0">
              <a:buNone/>
            </a:pPr>
            <a:r>
              <a:rPr lang="de-DE" dirty="0"/>
              <a:t> </a:t>
            </a:r>
            <a:r>
              <a:rPr lang="de-DE" dirty="0" smtClean="0"/>
              <a:t>    i.e. </a:t>
            </a:r>
            <a:r>
              <a:rPr lang="de-DE" b="1" dirty="0" smtClean="0"/>
              <a:t>A</a:t>
            </a:r>
            <a:r>
              <a:rPr lang="de-DE" dirty="0" smtClean="0"/>
              <a:t>tlantic </a:t>
            </a:r>
            <a:r>
              <a:rPr lang="de-DE" b="1" dirty="0" smtClean="0"/>
              <a:t>M</a:t>
            </a:r>
            <a:r>
              <a:rPr lang="de-DE" dirty="0" smtClean="0"/>
              <a:t>ultidecadal </a:t>
            </a:r>
            <a:r>
              <a:rPr lang="de-DE" b="1" dirty="0" smtClean="0"/>
              <a:t>V</a:t>
            </a:r>
            <a:r>
              <a:rPr lang="de-DE" dirty="0" smtClean="0"/>
              <a:t>ariability (</a:t>
            </a:r>
            <a:r>
              <a:rPr lang="de-DE" b="1" dirty="0" smtClean="0"/>
              <a:t>AMV</a:t>
            </a:r>
            <a:r>
              <a:rPr lang="de-DE" dirty="0" smtClean="0"/>
              <a:t>)</a:t>
            </a:r>
            <a:r>
              <a:rPr lang="de-DE" b="1" dirty="0" smtClean="0"/>
              <a:t> </a:t>
            </a:r>
            <a:r>
              <a:rPr lang="de-DE" dirty="0" smtClean="0"/>
              <a:t>and </a:t>
            </a:r>
            <a:r>
              <a:rPr lang="de-DE" b="1" dirty="0" smtClean="0"/>
              <a:t>P</a:t>
            </a:r>
            <a:r>
              <a:rPr lang="de-DE" dirty="0" smtClean="0"/>
              <a:t>acific </a:t>
            </a:r>
            <a:r>
              <a:rPr lang="de-DE" b="1" dirty="0" smtClean="0"/>
              <a:t>D</a:t>
            </a:r>
            <a:r>
              <a:rPr lang="de-DE" dirty="0" smtClean="0"/>
              <a:t>ecadal </a:t>
            </a:r>
            <a:r>
              <a:rPr lang="de-DE" b="1" dirty="0" smtClean="0"/>
              <a:t>V</a:t>
            </a:r>
            <a:r>
              <a:rPr lang="de-DE" dirty="0" smtClean="0"/>
              <a:t>ariability (</a:t>
            </a:r>
            <a:r>
              <a:rPr lang="de-DE" b="1" dirty="0" smtClean="0"/>
              <a:t>PDV</a:t>
            </a:r>
            <a:r>
              <a:rPr lang="de-DE" dirty="0" smtClean="0"/>
              <a:t>)</a:t>
            </a:r>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p:txBody>
      </p:sp>
      <p:pic>
        <p:nvPicPr>
          <p:cNvPr id="34" name="Picture 33"/>
          <p:cNvPicPr>
            <a:picLocks noChangeAspect="1"/>
          </p:cNvPicPr>
          <p:nvPr/>
        </p:nvPicPr>
        <p:blipFill>
          <a:blip r:embed="rId3"/>
          <a:stretch>
            <a:fillRect/>
          </a:stretch>
        </p:blipFill>
        <p:spPr>
          <a:xfrm>
            <a:off x="9145586" y="3717032"/>
            <a:ext cx="2783062" cy="2278692"/>
          </a:xfrm>
          <a:prstGeom prst="rect">
            <a:avLst/>
          </a:prstGeom>
        </p:spPr>
      </p:pic>
      <p:sp>
        <p:nvSpPr>
          <p:cNvPr id="6" name="Rechteck 3">
            <a:extLst>
              <a:ext uri="{FF2B5EF4-FFF2-40B4-BE49-F238E27FC236}">
                <a16:creationId xmlns:a16="http://schemas.microsoft.com/office/drawing/2014/main" id="{140E8EEC-46F2-4B35-87AC-700E0D244779}"/>
              </a:ext>
              <a:ext uri="{C183D7F6-B498-43B3-948B-1728B52AA6E4}">
                <adec:decorative xmlns:adec="http://schemas.microsoft.com/office/drawing/2017/decorative" xmlns="" val="1"/>
              </a:ext>
            </a:extLst>
          </p:cNvPr>
          <p:cNvSpPr/>
          <p:nvPr/>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7" name="Rechteck 6">
            <a:extLst>
              <a:ext uri="{FF2B5EF4-FFF2-40B4-BE49-F238E27FC236}">
                <a16:creationId xmlns:a16="http://schemas.microsoft.com/office/drawing/2014/main" id="{6F3D7BA4-554E-4E23-9675-3297032C4A4F}"/>
              </a:ext>
              <a:ext uri="{C183D7F6-B498-43B3-948B-1728B52AA6E4}">
                <adec:decorative xmlns:adec="http://schemas.microsoft.com/office/drawing/2017/decorative" xmlns="" val="1"/>
              </a:ext>
            </a:extLst>
          </p:cNvPr>
          <p:cNvSpPr/>
          <p:nvPr/>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8" name="Rechteck 7">
            <a:extLst>
              <a:ext uri="{FF2B5EF4-FFF2-40B4-BE49-F238E27FC236}">
                <a16:creationId xmlns:a16="http://schemas.microsoft.com/office/drawing/2014/main" id="{2B0F5CDE-0E73-4EB1-9401-622EF3EE2181}"/>
              </a:ext>
              <a:ext uri="{C183D7F6-B498-43B3-948B-1728B52AA6E4}">
                <adec:decorative xmlns:adec="http://schemas.microsoft.com/office/drawing/2017/decorative" xmlns="" val="1"/>
              </a:ext>
            </a:extLst>
          </p:cNvPr>
          <p:cNvSpPr/>
          <p:nvPr/>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9" name="Rechteck 8">
            <a:extLst>
              <a:ext uri="{FF2B5EF4-FFF2-40B4-BE49-F238E27FC236}">
                <a16:creationId xmlns:a16="http://schemas.microsoft.com/office/drawing/2014/main" id="{471534D4-B3CD-4FDD-81C5-EF29F0218959}"/>
              </a:ext>
              <a:ext uri="{C183D7F6-B498-43B3-948B-1728B52AA6E4}">
                <adec:decorative xmlns:adec="http://schemas.microsoft.com/office/drawing/2017/decorative" xmlns="" val="1"/>
              </a:ext>
            </a:extLst>
          </p:cNvPr>
          <p:cNvSpPr/>
          <p:nvPr/>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0" name="Rechteck 9">
            <a:extLst>
              <a:ext uri="{FF2B5EF4-FFF2-40B4-BE49-F238E27FC236}">
                <a16:creationId xmlns:a16="http://schemas.microsoft.com/office/drawing/2014/main" id="{3CD48A76-B6E9-4BB2-B675-8D7BC3B91F5B}"/>
              </a:ext>
              <a:ext uri="{C183D7F6-B498-43B3-948B-1728B52AA6E4}">
                <adec:decorative xmlns:adec="http://schemas.microsoft.com/office/drawing/2017/decorative" xmlns="" val="1"/>
              </a:ext>
            </a:extLst>
          </p:cNvPr>
          <p:cNvSpPr/>
          <p:nvPr/>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CE21CB02-D9C6-4FAF-A21F-7A8AE11A4BEF}"/>
              </a:ext>
              <a:ext uri="{C183D7F6-B498-43B3-948B-1728B52AA6E4}">
                <adec:decorative xmlns:adec="http://schemas.microsoft.com/office/drawing/2017/decorative" xmlns="" val="1"/>
              </a:ext>
            </a:extLst>
          </p:cNvPr>
          <p:cNvSpPr/>
          <p:nvPr/>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Rechteck 11">
            <a:extLst>
              <a:ext uri="{FF2B5EF4-FFF2-40B4-BE49-F238E27FC236}">
                <a16:creationId xmlns:a16="http://schemas.microsoft.com/office/drawing/2014/main" id="{8807AC72-7C0F-482B-A3FD-7609DF861556}"/>
              </a:ext>
              <a:ext uri="{C183D7F6-B498-43B3-948B-1728B52AA6E4}">
                <adec:decorative xmlns:adec="http://schemas.microsoft.com/office/drawing/2017/decorative" xmlns="" val="1"/>
              </a:ext>
            </a:extLst>
          </p:cNvPr>
          <p:cNvSpPr/>
          <p:nvPr/>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4" name="Titel 1">
            <a:extLst>
              <a:ext uri="{FF2B5EF4-FFF2-40B4-BE49-F238E27FC236}">
                <a16:creationId xmlns:a16="http://schemas.microsoft.com/office/drawing/2014/main" id="{EC37F106-A2D7-4E0E-BC14-02A5406DE9F4}"/>
              </a:ext>
            </a:extLst>
          </p:cNvPr>
          <p:cNvSpPr txBox="1">
            <a:spLocks/>
          </p:cNvSpPr>
          <p:nvPr/>
        </p:nvSpPr>
        <p:spPr>
          <a:xfrm>
            <a:off x="0" y="1053023"/>
            <a:ext cx="9145586"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	Motivation</a:t>
            </a:r>
            <a:endParaRPr lang="de-DE" dirty="0"/>
          </a:p>
        </p:txBody>
      </p:sp>
      <p:sp>
        <p:nvSpPr>
          <p:cNvPr id="28" name="Untertitel 2">
            <a:extLst>
              <a:ext uri="{FF2B5EF4-FFF2-40B4-BE49-F238E27FC236}">
                <a16:creationId xmlns:a16="http://schemas.microsoft.com/office/drawing/2014/main" id="{B3C53DC0-1ED9-49C2-9613-8836B4A4115B}"/>
              </a:ext>
            </a:extLst>
          </p:cNvPr>
          <p:cNvSpPr txBox="1">
            <a:spLocks/>
          </p:cNvSpPr>
          <p:nvPr/>
        </p:nvSpPr>
        <p:spPr bwMode="gray">
          <a:xfrm>
            <a:off x="1019174" y="1556022"/>
            <a:ext cx="6552728"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000" b="1" dirty="0" smtClean="0"/>
              <a:t>Why Atlantic-Pacific interactions?</a:t>
            </a:r>
          </a:p>
        </p:txBody>
      </p:sp>
      <p:pic>
        <p:nvPicPr>
          <p:cNvPr id="33" name="Picture 32"/>
          <p:cNvPicPr>
            <a:picLocks noChangeAspect="1"/>
          </p:cNvPicPr>
          <p:nvPr/>
        </p:nvPicPr>
        <p:blipFill>
          <a:blip r:embed="rId4"/>
          <a:stretch>
            <a:fillRect/>
          </a:stretch>
        </p:blipFill>
        <p:spPr>
          <a:xfrm>
            <a:off x="2134595" y="3933825"/>
            <a:ext cx="6173998" cy="2061899"/>
          </a:xfrm>
          <a:prstGeom prst="rect">
            <a:avLst/>
          </a:prstGeom>
        </p:spPr>
      </p:pic>
    </p:spTree>
    <p:extLst>
      <p:ext uri="{BB962C8B-B14F-4D97-AF65-F5344CB8AC3E}">
        <p14:creationId xmlns:p14="http://schemas.microsoft.com/office/powerpoint/2010/main" val="305786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C37F106-A2D7-4E0E-BC14-02A5406DE9F4}"/>
              </a:ext>
            </a:extLst>
          </p:cNvPr>
          <p:cNvSpPr txBox="1">
            <a:spLocks/>
          </p:cNvSpPr>
          <p:nvPr/>
        </p:nvSpPr>
        <p:spPr>
          <a:xfrm>
            <a:off x="0" y="1053023"/>
            <a:ext cx="12192000"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nSpc>
                <a:spcPct val="150000"/>
              </a:lnSpc>
            </a:pPr>
            <a:endParaRPr lang="de-DE" dirty="0">
              <a:latin typeface="Bahnschrift" panose="020B0502040204020203" pitchFamily="34" charset="0"/>
            </a:endParaRPr>
          </a:p>
        </p:txBody>
      </p:sp>
      <p:sp>
        <p:nvSpPr>
          <p:cNvPr id="8" name="Untertitel 2">
            <a:extLst>
              <a:ext uri="{FF2B5EF4-FFF2-40B4-BE49-F238E27FC236}">
                <a16:creationId xmlns:a16="http://schemas.microsoft.com/office/drawing/2014/main" id="{B3C53DC0-1ED9-49C2-9613-8836B4A4115B}"/>
              </a:ext>
            </a:extLst>
          </p:cNvPr>
          <p:cNvSpPr txBox="1">
            <a:spLocks/>
          </p:cNvSpPr>
          <p:nvPr/>
        </p:nvSpPr>
        <p:spPr bwMode="gray">
          <a:xfrm>
            <a:off x="839416" y="1556792"/>
            <a:ext cx="10369152"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de-DE" sz="2000" dirty="0">
              <a:latin typeface="Bahnschrift" panose="020B0502040204020203" pitchFamily="34" charset="0"/>
            </a:endParaRPr>
          </a:p>
          <a:p>
            <a:pPr>
              <a:lnSpc>
                <a:spcPct val="100000"/>
              </a:lnSpc>
            </a:pPr>
            <a:endParaRPr lang="de-DE" sz="2000" dirty="0" smtClean="0">
              <a:latin typeface="Bahnschrift" panose="020B0502040204020203"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767408" y="2686144"/>
                <a:ext cx="6035217"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b="1" i="1" smtClean="0">
                          <a:latin typeface="Cambria Math" panose="02040503050406030204" pitchFamily="18" charset="0"/>
                        </a:rPr>
                        <m:t>𝑿</m:t>
                      </m:r>
                      <m:r>
                        <a:rPr lang="de-DE" b="1" i="1" smtClean="0">
                          <a:latin typeface="Cambria Math" panose="02040503050406030204" pitchFamily="18" charset="0"/>
                        </a:rPr>
                        <m:t> = </m:t>
                      </m:r>
                      <m:sSub>
                        <m:sSubPr>
                          <m:ctrlPr>
                            <a:rPr lang="de-DE" b="1" i="1" smtClean="0">
                              <a:solidFill>
                                <a:srgbClr val="F70D0D"/>
                              </a:solidFill>
                              <a:latin typeface="Cambria Math" panose="02040503050406030204" pitchFamily="18" charset="0"/>
                            </a:rPr>
                          </m:ctrlPr>
                        </m:sSubPr>
                        <m:e>
                          <m:r>
                            <a:rPr lang="de-DE" b="1" i="1" smtClean="0">
                              <a:solidFill>
                                <a:srgbClr val="F70D0D"/>
                              </a:solidFill>
                              <a:latin typeface="Cambria Math" panose="02040503050406030204" pitchFamily="18" charset="0"/>
                            </a:rPr>
                            <m:t>𝑿</m:t>
                          </m:r>
                        </m:e>
                        <m:sub>
                          <m:r>
                            <a:rPr lang="de-DE" b="1" i="1" smtClean="0">
                              <a:solidFill>
                                <a:srgbClr val="F70D0D"/>
                              </a:solidFill>
                              <a:latin typeface="Cambria Math" panose="02040503050406030204" pitchFamily="18" charset="0"/>
                            </a:rPr>
                            <m:t>𝑴𝑬𝑴</m:t>
                          </m:r>
                        </m:sub>
                      </m:sSub>
                      <m:r>
                        <a:rPr lang="de-DE" b="1" i="1">
                          <a:latin typeface="Cambria Math" panose="02040503050406030204" pitchFamily="18" charset="0"/>
                        </a:rPr>
                        <m:t> +</m:t>
                      </m:r>
                      <m:sSub>
                        <m:sSubPr>
                          <m:ctrlPr>
                            <a:rPr lang="de-DE" b="1" i="1" smtClean="0">
                              <a:solidFill>
                                <a:srgbClr val="00B050"/>
                              </a:solidFill>
                              <a:latin typeface="Cambria Math" panose="02040503050406030204" pitchFamily="18" charset="0"/>
                            </a:rPr>
                          </m:ctrlPr>
                        </m:sSubPr>
                        <m:e>
                          <m:r>
                            <a:rPr lang="de-DE" b="1" i="1">
                              <a:solidFill>
                                <a:srgbClr val="00B050"/>
                              </a:solidFill>
                              <a:latin typeface="Cambria Math" panose="02040503050406030204" pitchFamily="18" charset="0"/>
                            </a:rPr>
                            <m:t>𝑿</m:t>
                          </m:r>
                        </m:e>
                        <m:sub>
                          <m:r>
                            <a:rPr lang="de-DE" b="1" i="1" smtClean="0">
                              <a:solidFill>
                                <a:srgbClr val="00B050"/>
                              </a:solidFill>
                              <a:latin typeface="Cambria Math" panose="02040503050406030204" pitchFamily="18" charset="0"/>
                            </a:rPr>
                            <m:t>𝒊𝒏𝒕𝒆𝒓𝒏𝒂𝒍</m:t>
                          </m:r>
                          <m:r>
                            <a:rPr lang="de-DE" b="1" i="1" smtClean="0">
                              <a:solidFill>
                                <a:srgbClr val="00B050"/>
                              </a:solidFill>
                              <a:latin typeface="Cambria Math" panose="02040503050406030204" pitchFamily="18" charset="0"/>
                            </a:rPr>
                            <m:t> </m:t>
                          </m:r>
                        </m:sub>
                      </m:sSub>
                      <m:r>
                        <a:rPr lang="de-DE" b="1" i="1" smtClean="0">
                          <a:latin typeface="Cambria Math" panose="02040503050406030204" pitchFamily="18" charset="0"/>
                        </a:rPr>
                        <m:t>                          </m:t>
                      </m:r>
                      <m:r>
                        <a:rPr lang="de-DE" b="1" i="1">
                          <a:latin typeface="Cambria Math" panose="02040503050406030204" pitchFamily="18" charset="0"/>
                        </a:rPr>
                        <m:t>(</m:t>
                      </m:r>
                      <m:r>
                        <a:rPr lang="de-DE" b="1" i="1">
                          <a:latin typeface="Cambria Math" panose="02040503050406030204" pitchFamily="18" charset="0"/>
                        </a:rPr>
                        <m:t>𝑿</m:t>
                      </m:r>
                      <m:r>
                        <a:rPr lang="de-DE" b="1" i="1">
                          <a:latin typeface="Cambria Math" panose="02040503050406030204" pitchFamily="18" charset="0"/>
                        </a:rPr>
                        <m:t>=</m:t>
                      </m:r>
                      <m:r>
                        <a:rPr lang="de-DE" b="1" i="1" smtClean="0">
                          <a:latin typeface="Cambria Math" panose="02040503050406030204" pitchFamily="18" charset="0"/>
                        </a:rPr>
                        <m:t>𝑺𝑺𝑻</m:t>
                      </m:r>
                      <m:r>
                        <a:rPr lang="de-DE" b="1" i="1" smtClean="0">
                          <a:latin typeface="Cambria Math" panose="02040503050406030204" pitchFamily="18" charset="0"/>
                        </a:rPr>
                        <m:t>,</m:t>
                      </m:r>
                      <m:r>
                        <a:rPr lang="de-DE" b="0" i="1" smtClean="0">
                          <a:latin typeface="Cambria Math" panose="02040503050406030204" pitchFamily="18" charset="0"/>
                        </a:rPr>
                        <m:t>𝑈</m:t>
                      </m:r>
                      <m:r>
                        <a:rPr lang="de-DE" b="0" i="1" smtClean="0">
                          <a:latin typeface="Cambria Math" panose="02040503050406030204" pitchFamily="18" charset="0"/>
                        </a:rPr>
                        <m:t>,</m:t>
                      </m:r>
                      <m:r>
                        <a:rPr lang="de-DE" b="0" i="1" smtClean="0">
                          <a:latin typeface="Cambria Math" panose="02040503050406030204" pitchFamily="18" charset="0"/>
                        </a:rPr>
                        <m:t>𝑆𝐿𝑃</m:t>
                      </m:r>
                      <m:r>
                        <a:rPr lang="de-DE" b="1" i="1">
                          <a:latin typeface="Cambria Math" panose="02040503050406030204" pitchFamily="18" charset="0"/>
                        </a:rPr>
                        <m:t>)</m:t>
                      </m:r>
                    </m:oMath>
                  </m:oMathPara>
                </a14:m>
                <a:endParaRPr dirty="0">
                  <a:latin typeface="Bahnschrift" panose="020B0502040204020203" pitchFamily="34" charset="0"/>
                </a:endParaRPr>
              </a:p>
              <a:p>
                <a:endParaRPr lang="de-DE" b="1" dirty="0">
                  <a:latin typeface="Bahnschrift" panose="020B0502040204020203"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767408" y="2686144"/>
                <a:ext cx="6035217" cy="646331"/>
              </a:xfrm>
              <a:prstGeom prst="rect">
                <a:avLst/>
              </a:prstGeom>
              <a:blipFill>
                <a:blip r:embed="rId3"/>
                <a:stretch>
                  <a:fillRect/>
                </a:stretch>
              </a:blipFill>
            </p:spPr>
            <p:txBody>
              <a:bodyPr/>
              <a:lstStyle/>
              <a:p>
                <a:r>
                  <a:rPr lang="de-DE">
                    <a:noFill/>
                  </a:rPr>
                  <a:t> </a:t>
                </a:r>
              </a:p>
            </p:txBody>
          </p:sp>
        </mc:Fallback>
      </mc:AlternateContent>
      <p:sp>
        <p:nvSpPr>
          <p:cNvPr id="15" name="Rectangle 14"/>
          <p:cNvSpPr/>
          <p:nvPr/>
        </p:nvSpPr>
        <p:spPr>
          <a:xfrm>
            <a:off x="9324785" y="6405114"/>
            <a:ext cx="2153154" cy="307777"/>
          </a:xfrm>
          <a:prstGeom prst="rect">
            <a:avLst/>
          </a:prstGeom>
        </p:spPr>
        <p:txBody>
          <a:bodyPr wrap="none">
            <a:spAutoFit/>
          </a:bodyPr>
          <a:lstStyle/>
          <a:p>
            <a:r>
              <a:rPr lang="de-DE" sz="1400" i="1" dirty="0">
                <a:solidFill>
                  <a:schemeClr val="bg2">
                    <a:lumMod val="50000"/>
                  </a:schemeClr>
                </a:solidFill>
                <a:latin typeface="Bahnschrift" panose="020B0502040204020203" pitchFamily="34" charset="0"/>
              </a:rPr>
              <a:t>Karmouche et al. (</a:t>
            </a:r>
            <a:r>
              <a:rPr lang="de-DE" sz="1400" i="1" dirty="0" smtClean="0">
                <a:solidFill>
                  <a:schemeClr val="bg2">
                    <a:lumMod val="50000"/>
                  </a:schemeClr>
                </a:solidFill>
                <a:latin typeface="Bahnschrift" panose="020B0502040204020203" pitchFamily="34" charset="0"/>
              </a:rPr>
              <a:t>2024) </a:t>
            </a:r>
            <a:endParaRPr lang="de-DE" sz="1400" i="1" dirty="0">
              <a:solidFill>
                <a:schemeClr val="bg2">
                  <a:lumMod val="50000"/>
                </a:schemeClr>
              </a:solidFill>
              <a:latin typeface="Bahnschrift" panose="020B0502040204020203" pitchFamily="34" charset="0"/>
            </a:endParaRPr>
          </a:p>
        </p:txBody>
      </p:sp>
      <p:pic>
        <p:nvPicPr>
          <p:cNvPr id="9" name="Grafik 2">
            <a:extLst>
              <a:ext uri="{FF2B5EF4-FFF2-40B4-BE49-F238E27FC236}">
                <a16:creationId xmlns:a16="http://schemas.microsoft.com/office/drawing/2014/main" id="{90347304-9DC0-4773-A66C-1BAF483DB680}"/>
              </a:ext>
            </a:extLst>
          </p:cNvPr>
          <p:cNvPicPr>
            <a:picLocks noChangeAspect="1"/>
          </p:cNvPicPr>
          <p:nvPr/>
        </p:nvPicPr>
        <p:blipFill>
          <a:blip r:embed="rId4"/>
          <a:stretch>
            <a:fillRect/>
          </a:stretch>
        </p:blipFill>
        <p:spPr>
          <a:xfrm>
            <a:off x="665432" y="3275085"/>
            <a:ext cx="5358560" cy="2657846"/>
          </a:xfrm>
          <a:prstGeom prst="rect">
            <a:avLst/>
          </a:prstGeom>
        </p:spPr>
      </p:pic>
      <p:pic>
        <p:nvPicPr>
          <p:cNvPr id="10" name="Grafik 6">
            <a:extLst>
              <a:ext uri="{FF2B5EF4-FFF2-40B4-BE49-F238E27FC236}">
                <a16:creationId xmlns:a16="http://schemas.microsoft.com/office/drawing/2014/main" id="{16BC1780-E6D2-4492-93C1-230098A71B85}"/>
              </a:ext>
            </a:extLst>
          </p:cNvPr>
          <p:cNvPicPr>
            <a:picLocks noChangeAspect="1"/>
          </p:cNvPicPr>
          <p:nvPr/>
        </p:nvPicPr>
        <p:blipFill>
          <a:blip r:embed="rId5"/>
          <a:stretch>
            <a:fillRect/>
          </a:stretch>
        </p:blipFill>
        <p:spPr>
          <a:xfrm>
            <a:off x="6174809" y="3275085"/>
            <a:ext cx="5358560" cy="2657846"/>
          </a:xfrm>
          <a:prstGeom prst="rect">
            <a:avLst/>
          </a:prstGeom>
        </p:spPr>
      </p:pic>
      <p:sp>
        <p:nvSpPr>
          <p:cNvPr id="4" name="Rectangle 3"/>
          <p:cNvSpPr/>
          <p:nvPr/>
        </p:nvSpPr>
        <p:spPr>
          <a:xfrm>
            <a:off x="839416" y="1571795"/>
            <a:ext cx="8485369" cy="923330"/>
          </a:xfrm>
          <a:prstGeom prst="rect">
            <a:avLst/>
          </a:prstGeom>
        </p:spPr>
        <p:txBody>
          <a:bodyPr wrap="square">
            <a:spAutoFit/>
          </a:bodyPr>
          <a:lstStyle/>
          <a:p>
            <a:pPr marL="342900" indent="-342900">
              <a:spcBef>
                <a:spcPts val="0"/>
              </a:spcBef>
              <a:buFont typeface="Arial" panose="020B0604020202020204" pitchFamily="34" charset="0"/>
              <a:buChar char="•"/>
            </a:pPr>
            <a:r>
              <a:rPr lang="en-US" b="1" dirty="0">
                <a:latin typeface="Bahnschrift" panose="020B0502040204020203" pitchFamily="34" charset="0"/>
              </a:rPr>
              <a:t>CMIP6 Multi-ensemble mean </a:t>
            </a:r>
            <a:r>
              <a:rPr lang="en-US" dirty="0">
                <a:latin typeface="Bahnschrift" panose="020B0502040204020203" pitchFamily="34" charset="0"/>
              </a:rPr>
              <a:t>(</a:t>
            </a:r>
            <a:r>
              <a:rPr lang="en-US" b="1" dirty="0">
                <a:latin typeface="Bahnschrift" panose="020B0502040204020203" pitchFamily="34" charset="0"/>
              </a:rPr>
              <a:t>MEM</a:t>
            </a:r>
            <a:r>
              <a:rPr lang="en-US" dirty="0">
                <a:latin typeface="Bahnschrift" panose="020B0502040204020203" pitchFamily="34" charset="0"/>
              </a:rPr>
              <a:t>) to estimate the externally forced signal</a:t>
            </a:r>
          </a:p>
          <a:p>
            <a:pPr marL="342900" indent="-342900">
              <a:spcBef>
                <a:spcPts val="0"/>
              </a:spcBef>
              <a:buFont typeface="Arial" panose="020B0604020202020204" pitchFamily="34" charset="0"/>
              <a:buChar char="•"/>
            </a:pPr>
            <a:r>
              <a:rPr lang="en-US" b="1" dirty="0">
                <a:latin typeface="Bahnschrift" panose="020B0502040204020203" pitchFamily="34" charset="0"/>
              </a:rPr>
              <a:t>CMIP6 MEM</a:t>
            </a:r>
            <a:r>
              <a:rPr lang="en-US" dirty="0">
                <a:latin typeface="Bahnschrift" panose="020B0502040204020203" pitchFamily="34" charset="0"/>
              </a:rPr>
              <a:t>: CESM2 (11), MIROC6 (50), UKESM1-0-LL (16</a:t>
            </a:r>
            <a:r>
              <a:rPr lang="en-US" dirty="0" smtClean="0">
                <a:latin typeface="Bahnschrift" panose="020B0502040204020203" pitchFamily="34" charset="0"/>
              </a:rPr>
              <a:t>)</a:t>
            </a:r>
          </a:p>
          <a:p>
            <a:pPr marL="342900" indent="-342900">
              <a:spcBef>
                <a:spcPts val="0"/>
              </a:spcBef>
              <a:buFont typeface="Arial" panose="020B0604020202020204" pitchFamily="34" charset="0"/>
              <a:buChar char="•"/>
            </a:pPr>
            <a:r>
              <a:rPr lang="en-US" dirty="0" smtClean="0">
                <a:latin typeface="Bahnschrift" panose="020B0502040204020203" pitchFamily="34" charset="0"/>
              </a:rPr>
              <a:t>Represents all natural + anthropogenic forcing signals</a:t>
            </a:r>
            <a:endParaRPr lang="en-US" dirty="0">
              <a:latin typeface="Bahnschrift" panose="020B0502040204020203" pitchFamily="34" charset="0"/>
            </a:endParaRPr>
          </a:p>
        </p:txBody>
      </p:sp>
      <p:sp>
        <p:nvSpPr>
          <p:cNvPr id="14" name="Untertitel 2">
            <a:extLst>
              <a:ext uri="{FF2B5EF4-FFF2-40B4-BE49-F238E27FC236}">
                <a16:creationId xmlns:a16="http://schemas.microsoft.com/office/drawing/2014/main" id="{B3C53DC0-1ED9-49C2-9613-8836B4A4115B}"/>
              </a:ext>
            </a:extLst>
          </p:cNvPr>
          <p:cNvSpPr txBox="1">
            <a:spLocks/>
          </p:cNvSpPr>
          <p:nvPr/>
        </p:nvSpPr>
        <p:spPr bwMode="gray">
          <a:xfrm>
            <a:off x="494742" y="847170"/>
            <a:ext cx="10369152"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000" b="1" dirty="0">
                <a:solidFill>
                  <a:schemeClr val="accent6">
                    <a:lumMod val="50000"/>
                  </a:schemeClr>
                </a:solidFill>
                <a:latin typeface="Bahnschrift" panose="020B0502040204020203" pitchFamily="34" charset="0"/>
              </a:rPr>
              <a:t>Separating internal variability from the externally forced components</a:t>
            </a:r>
            <a:endParaRPr lang="de-DE" sz="2000" b="1" dirty="0">
              <a:solidFill>
                <a:schemeClr val="accent6">
                  <a:lumMod val="50000"/>
                </a:schemeClr>
              </a:solidFill>
              <a:latin typeface="Bahnschrift" panose="020B0502040204020203" pitchFamily="34" charset="0"/>
            </a:endParaRPr>
          </a:p>
        </p:txBody>
      </p:sp>
      <p:pic>
        <p:nvPicPr>
          <p:cNvPr id="16" name="Grafik 11">
            <a:extLst>
              <a:ext uri="{FF2B5EF4-FFF2-40B4-BE49-F238E27FC236}">
                <a16:creationId xmlns:a16="http://schemas.microsoft.com/office/drawing/2014/main" id="{C22633DA-162C-4607-8436-DAB725A1CFDF}"/>
              </a:ext>
            </a:extLst>
          </p:cNvPr>
          <p:cNvPicPr>
            <a:picLocks noChangeAspect="1"/>
          </p:cNvPicPr>
          <p:nvPr/>
        </p:nvPicPr>
        <p:blipFill>
          <a:blip r:embed="rId6"/>
          <a:stretch>
            <a:fillRect/>
          </a:stretch>
        </p:blipFill>
        <p:spPr>
          <a:xfrm>
            <a:off x="7932416" y="2403331"/>
            <a:ext cx="3600953" cy="743054"/>
          </a:xfrm>
          <a:prstGeom prst="rect">
            <a:avLst/>
          </a:prstGeom>
        </p:spPr>
      </p:pic>
      <p:sp>
        <p:nvSpPr>
          <p:cNvPr id="17" name="Rectangle 16"/>
          <p:cNvSpPr/>
          <p:nvPr/>
        </p:nvSpPr>
        <p:spPr>
          <a:xfrm>
            <a:off x="834302" y="6052760"/>
            <a:ext cx="11112896" cy="369332"/>
          </a:xfrm>
          <a:prstGeom prst="rect">
            <a:avLst/>
          </a:prstGeom>
        </p:spPr>
        <p:txBody>
          <a:bodyPr wrap="square">
            <a:spAutoFit/>
          </a:bodyPr>
          <a:lstStyle/>
          <a:p>
            <a:pPr marL="285750" indent="-285750">
              <a:spcBef>
                <a:spcPts val="1413"/>
              </a:spcBef>
              <a:buFont typeface="Wingdings" panose="05000000000000000000" pitchFamily="2" charset="2"/>
              <a:buChar char="à"/>
            </a:pPr>
            <a:r>
              <a:rPr lang="en-GB" dirty="0" smtClean="0">
                <a:latin typeface="Bahnschrift" panose="020B0502040204020203" pitchFamily="34" charset="0"/>
              </a:rPr>
              <a:t>Space- and time-varying estimate of external forcing</a:t>
            </a:r>
          </a:p>
        </p:txBody>
      </p:sp>
    </p:spTree>
    <p:extLst>
      <p:ext uri="{BB962C8B-B14F-4D97-AF65-F5344CB8AC3E}">
        <p14:creationId xmlns:p14="http://schemas.microsoft.com/office/powerpoint/2010/main" val="236510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C37F106-A2D7-4E0E-BC14-02A5406DE9F4}"/>
              </a:ext>
            </a:extLst>
          </p:cNvPr>
          <p:cNvSpPr txBox="1">
            <a:spLocks/>
          </p:cNvSpPr>
          <p:nvPr/>
        </p:nvSpPr>
        <p:spPr>
          <a:xfrm>
            <a:off x="0" y="1053023"/>
            <a:ext cx="12192000"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nSpc>
                <a:spcPct val="150000"/>
              </a:lnSpc>
            </a:pPr>
            <a:endParaRPr lang="de-DE" dirty="0"/>
          </a:p>
        </p:txBody>
      </p:sp>
      <p:sp>
        <p:nvSpPr>
          <p:cNvPr id="8" name="Untertitel 2">
            <a:extLst>
              <a:ext uri="{FF2B5EF4-FFF2-40B4-BE49-F238E27FC236}">
                <a16:creationId xmlns:a16="http://schemas.microsoft.com/office/drawing/2014/main" id="{B3C53DC0-1ED9-49C2-9613-8836B4A4115B}"/>
              </a:ext>
            </a:extLst>
          </p:cNvPr>
          <p:cNvSpPr txBox="1">
            <a:spLocks/>
          </p:cNvSpPr>
          <p:nvPr/>
        </p:nvSpPr>
        <p:spPr bwMode="gray">
          <a:xfrm>
            <a:off x="839416" y="1556792"/>
            <a:ext cx="10369152"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000" b="1" dirty="0" smtClean="0">
                <a:solidFill>
                  <a:schemeClr val="tx2">
                    <a:lumMod val="50000"/>
                  </a:schemeClr>
                </a:solidFill>
              </a:rPr>
              <a:t>Results: </a:t>
            </a:r>
            <a:r>
              <a:rPr lang="de-DE" sz="2000" b="1" dirty="0" smtClean="0"/>
              <a:t>3. Long-term state of the two basins (PDV and AMV)</a:t>
            </a:r>
            <a:endParaRPr lang="de-DE" sz="2000" dirty="0"/>
          </a:p>
          <a:p>
            <a:pPr>
              <a:lnSpc>
                <a:spcPct val="100000"/>
              </a:lnSpc>
            </a:pPr>
            <a:endParaRPr lang="de-DE" sz="2000" dirty="0" smtClean="0"/>
          </a:p>
        </p:txBody>
      </p:sp>
      <p:pic>
        <p:nvPicPr>
          <p:cNvPr id="3" name="Picture 2"/>
          <p:cNvPicPr>
            <a:picLocks noChangeAspect="1"/>
          </p:cNvPicPr>
          <p:nvPr/>
        </p:nvPicPr>
        <p:blipFill>
          <a:blip r:embed="rId3"/>
          <a:stretch>
            <a:fillRect/>
          </a:stretch>
        </p:blipFill>
        <p:spPr>
          <a:xfrm>
            <a:off x="0" y="2924944"/>
            <a:ext cx="12145205" cy="2738463"/>
          </a:xfrm>
          <a:prstGeom prst="rect">
            <a:avLst/>
          </a:prstGeom>
        </p:spPr>
      </p:pic>
      <p:sp>
        <p:nvSpPr>
          <p:cNvPr id="6" name="Titel 1">
            <a:extLst>
              <a:ext uri="{FF2B5EF4-FFF2-40B4-BE49-F238E27FC236}">
                <a16:creationId xmlns:a16="http://schemas.microsoft.com/office/drawing/2014/main" id="{EC37F106-A2D7-4E0E-BC14-02A5406DE9F4}"/>
              </a:ext>
            </a:extLst>
          </p:cNvPr>
          <p:cNvSpPr txBox="1">
            <a:spLocks/>
          </p:cNvSpPr>
          <p:nvPr/>
        </p:nvSpPr>
        <p:spPr>
          <a:xfrm>
            <a:off x="0" y="1053023"/>
            <a:ext cx="10560496"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en-GB" dirty="0" smtClean="0">
                <a:solidFill>
                  <a:schemeClr val="accent6">
                    <a:lumMod val="50000"/>
                  </a:schemeClr>
                </a:solidFill>
              </a:rPr>
              <a:t>Causal </a:t>
            </a:r>
            <a:r>
              <a:rPr lang="en-GB" dirty="0">
                <a:solidFill>
                  <a:schemeClr val="accent6">
                    <a:lumMod val="50000"/>
                  </a:schemeClr>
                </a:solidFill>
              </a:rPr>
              <a:t>analysis of Atlantic-Pacific interactions</a:t>
            </a:r>
          </a:p>
        </p:txBody>
      </p:sp>
    </p:spTree>
    <p:extLst>
      <p:ext uri="{BB962C8B-B14F-4D97-AF65-F5344CB8AC3E}">
        <p14:creationId xmlns:p14="http://schemas.microsoft.com/office/powerpoint/2010/main" val="41603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
            <a:extLst>
              <a:ext uri="{FF2B5EF4-FFF2-40B4-BE49-F238E27FC236}">
                <a16:creationId xmlns:a16="http://schemas.microsoft.com/office/drawing/2014/main" id="{140E8EEC-46F2-4B35-87AC-700E0D244779}"/>
              </a:ext>
              <a:ext uri="{C183D7F6-B498-43B3-948B-1728B52AA6E4}">
                <adec:decorative xmlns:adec="http://schemas.microsoft.com/office/drawing/2017/decorative" xmlns="" val="1"/>
              </a:ext>
            </a:extLst>
          </p:cNvPr>
          <p:cNvSpPr/>
          <p:nvPr/>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1" name="Rechteck 6">
            <a:extLst>
              <a:ext uri="{FF2B5EF4-FFF2-40B4-BE49-F238E27FC236}">
                <a16:creationId xmlns:a16="http://schemas.microsoft.com/office/drawing/2014/main" id="{6F3D7BA4-554E-4E23-9675-3297032C4A4F}"/>
              </a:ext>
              <a:ext uri="{C183D7F6-B498-43B3-948B-1728B52AA6E4}">
                <adec:decorative xmlns:adec="http://schemas.microsoft.com/office/drawing/2017/decorative" xmlns="" val="1"/>
              </a:ext>
            </a:extLst>
          </p:cNvPr>
          <p:cNvSpPr/>
          <p:nvPr/>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2" name="Rechteck 7">
            <a:extLst>
              <a:ext uri="{FF2B5EF4-FFF2-40B4-BE49-F238E27FC236}">
                <a16:creationId xmlns:a16="http://schemas.microsoft.com/office/drawing/2014/main" id="{2B0F5CDE-0E73-4EB1-9401-622EF3EE2181}"/>
              </a:ext>
              <a:ext uri="{C183D7F6-B498-43B3-948B-1728B52AA6E4}">
                <adec:decorative xmlns:adec="http://schemas.microsoft.com/office/drawing/2017/decorative" xmlns="" val="1"/>
              </a:ext>
            </a:extLst>
          </p:cNvPr>
          <p:cNvSpPr/>
          <p:nvPr/>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3" name="Rechteck 8">
            <a:extLst>
              <a:ext uri="{FF2B5EF4-FFF2-40B4-BE49-F238E27FC236}">
                <a16:creationId xmlns:a16="http://schemas.microsoft.com/office/drawing/2014/main" id="{471534D4-B3CD-4FDD-81C5-EF29F0218959}"/>
              </a:ext>
              <a:ext uri="{C183D7F6-B498-43B3-948B-1728B52AA6E4}">
                <adec:decorative xmlns:adec="http://schemas.microsoft.com/office/drawing/2017/decorative" xmlns="" val="1"/>
              </a:ext>
            </a:extLst>
          </p:cNvPr>
          <p:cNvSpPr/>
          <p:nvPr/>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4" name="Rechteck 9">
            <a:extLst>
              <a:ext uri="{FF2B5EF4-FFF2-40B4-BE49-F238E27FC236}">
                <a16:creationId xmlns:a16="http://schemas.microsoft.com/office/drawing/2014/main" id="{3CD48A76-B6E9-4BB2-B675-8D7BC3B91F5B}"/>
              </a:ext>
              <a:ext uri="{C183D7F6-B498-43B3-948B-1728B52AA6E4}">
                <adec:decorative xmlns:adec="http://schemas.microsoft.com/office/drawing/2017/decorative" xmlns="" val="1"/>
              </a:ext>
            </a:extLst>
          </p:cNvPr>
          <p:cNvSpPr/>
          <p:nvPr/>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5" name="Rechteck 10">
            <a:extLst>
              <a:ext uri="{FF2B5EF4-FFF2-40B4-BE49-F238E27FC236}">
                <a16:creationId xmlns:a16="http://schemas.microsoft.com/office/drawing/2014/main" id="{CE21CB02-D9C6-4FAF-A21F-7A8AE11A4BEF}"/>
              </a:ext>
              <a:ext uri="{C183D7F6-B498-43B3-948B-1728B52AA6E4}">
                <adec:decorative xmlns:adec="http://schemas.microsoft.com/office/drawing/2017/decorative" xmlns="" val="1"/>
              </a:ext>
            </a:extLst>
          </p:cNvPr>
          <p:cNvSpPr/>
          <p:nvPr/>
        </p:nvSpPr>
        <p:spPr bwMode="gray">
          <a:xfrm>
            <a:off x="-1" y="6375123"/>
            <a:ext cx="1019175" cy="4828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6" name="Rechteck 11">
            <a:extLst>
              <a:ext uri="{FF2B5EF4-FFF2-40B4-BE49-F238E27FC236}">
                <a16:creationId xmlns:a16="http://schemas.microsoft.com/office/drawing/2014/main" id="{8807AC72-7C0F-482B-A3FD-7609DF861556}"/>
              </a:ext>
              <a:ext uri="{C183D7F6-B498-43B3-948B-1728B52AA6E4}">
                <adec:decorative xmlns:adec="http://schemas.microsoft.com/office/drawing/2017/decorative" xmlns="" val="1"/>
              </a:ext>
            </a:extLst>
          </p:cNvPr>
          <p:cNvSpPr/>
          <p:nvPr/>
        </p:nvSpPr>
        <p:spPr bwMode="gray">
          <a:xfrm>
            <a:off x="1019174" y="6375123"/>
            <a:ext cx="503745" cy="48287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4" name="Oval 13">
            <a:extLst>
              <a:ext uri="{FF2B5EF4-FFF2-40B4-BE49-F238E27FC236}">
                <a16:creationId xmlns:a16="http://schemas.microsoft.com/office/drawing/2014/main" id="{18FD018B-411E-4D54-B48B-3ED56593FFE5}"/>
              </a:ext>
            </a:extLst>
          </p:cNvPr>
          <p:cNvSpPr/>
          <p:nvPr/>
        </p:nvSpPr>
        <p:spPr>
          <a:xfrm>
            <a:off x="7115330" y="4577429"/>
            <a:ext cx="595763" cy="575999"/>
          </a:xfrm>
          <a:prstGeom prst="ellipse">
            <a:avLst/>
          </a:prstGeom>
          <a:solidFill>
            <a:schemeClr val="accent5">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X</a:t>
            </a:r>
            <a:endParaRPr lang="de-DE" sz="2400" b="1" dirty="0" err="1"/>
          </a:p>
        </p:txBody>
      </p:sp>
      <p:sp>
        <p:nvSpPr>
          <p:cNvPr id="15" name="Oval 14">
            <a:extLst>
              <a:ext uri="{FF2B5EF4-FFF2-40B4-BE49-F238E27FC236}">
                <a16:creationId xmlns:a16="http://schemas.microsoft.com/office/drawing/2014/main" id="{77B63162-74FE-4538-A2C4-F6948183984C}"/>
              </a:ext>
            </a:extLst>
          </p:cNvPr>
          <p:cNvSpPr/>
          <p:nvPr/>
        </p:nvSpPr>
        <p:spPr>
          <a:xfrm>
            <a:off x="8109341" y="4571535"/>
            <a:ext cx="595763" cy="575999"/>
          </a:xfrm>
          <a:prstGeom prst="ellipse">
            <a:avLst/>
          </a:prstGeom>
          <a:solidFill>
            <a:schemeClr val="accent5">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Z</a:t>
            </a:r>
            <a:endParaRPr lang="de-DE" sz="2400" b="1" dirty="0" err="1"/>
          </a:p>
        </p:txBody>
      </p:sp>
      <p:sp>
        <p:nvSpPr>
          <p:cNvPr id="16" name="Oval 15">
            <a:extLst>
              <a:ext uri="{FF2B5EF4-FFF2-40B4-BE49-F238E27FC236}">
                <a16:creationId xmlns:a16="http://schemas.microsoft.com/office/drawing/2014/main" id="{079C7D1A-48FE-4F04-B641-C43D27520BF0}"/>
              </a:ext>
            </a:extLst>
          </p:cNvPr>
          <p:cNvSpPr/>
          <p:nvPr/>
        </p:nvSpPr>
        <p:spPr>
          <a:xfrm>
            <a:off x="9140658" y="4577429"/>
            <a:ext cx="595763" cy="575999"/>
          </a:xfrm>
          <a:prstGeom prst="ellipse">
            <a:avLst/>
          </a:prstGeom>
          <a:solidFill>
            <a:schemeClr val="accent5">
              <a:lumMod val="40000"/>
              <a:lumOff val="6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a:t>
            </a:r>
            <a:endParaRPr lang="de-DE" sz="2400" b="1" dirty="0" err="1"/>
          </a:p>
        </p:txBody>
      </p:sp>
      <p:cxnSp>
        <p:nvCxnSpPr>
          <p:cNvPr id="17" name="Straight Arrow Connector 16">
            <a:extLst>
              <a:ext uri="{FF2B5EF4-FFF2-40B4-BE49-F238E27FC236}">
                <a16:creationId xmlns:a16="http://schemas.microsoft.com/office/drawing/2014/main" id="{25C395AE-8566-48D2-8E61-76F74760093D}"/>
              </a:ext>
            </a:extLst>
          </p:cNvPr>
          <p:cNvCxnSpPr>
            <a:cxnSpLocks/>
            <a:stCxn id="15" idx="2"/>
            <a:endCxn id="14" idx="6"/>
          </p:cNvCxnSpPr>
          <p:nvPr/>
        </p:nvCxnSpPr>
        <p:spPr>
          <a:xfrm flipH="1">
            <a:off x="7711093" y="4859535"/>
            <a:ext cx="398248" cy="5894"/>
          </a:xfrm>
          <a:prstGeom prst="straightConnector1">
            <a:avLst/>
          </a:prstGeom>
          <a:ln w="57150">
            <a:solidFill>
              <a:schemeClr val="accent5">
                <a:lumMod val="40000"/>
                <a:lumOff val="60000"/>
              </a:schemeClr>
            </a:solidFill>
            <a:headEnd type="triangl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0F1E72C8-9984-4FDD-9540-98076C88D594}"/>
              </a:ext>
            </a:extLst>
          </p:cNvPr>
          <p:cNvCxnSpPr>
            <a:cxnSpLocks/>
            <a:endCxn id="15" idx="6"/>
          </p:cNvCxnSpPr>
          <p:nvPr/>
        </p:nvCxnSpPr>
        <p:spPr>
          <a:xfrm flipH="1" flipV="1">
            <a:off x="8705104" y="4859535"/>
            <a:ext cx="463663" cy="5893"/>
          </a:xfrm>
          <a:prstGeom prst="straightConnector1">
            <a:avLst/>
          </a:prstGeom>
          <a:ln w="57150">
            <a:solidFill>
              <a:schemeClr val="accent5">
                <a:lumMod val="40000"/>
                <a:lumOff val="60000"/>
              </a:schemeClr>
            </a:solidFill>
            <a:headEnd type="triangle" w="med" len="med"/>
            <a:tailEnd type="none" w="med" len="med"/>
          </a:ln>
        </p:spPr>
        <p:style>
          <a:lnRef idx="1">
            <a:schemeClr val="accent4"/>
          </a:lnRef>
          <a:fillRef idx="0">
            <a:schemeClr val="accent4"/>
          </a:fillRef>
          <a:effectRef idx="0">
            <a:schemeClr val="accent4"/>
          </a:effectRef>
          <a:fontRef idx="minor">
            <a:schemeClr val="tx1"/>
          </a:fontRef>
        </p:style>
      </p:cxnSp>
      <p:sp>
        <p:nvSpPr>
          <p:cNvPr id="19" name="TextBox 18">
            <a:extLst>
              <a:ext uri="{FF2B5EF4-FFF2-40B4-BE49-F238E27FC236}">
                <a16:creationId xmlns:a16="http://schemas.microsoft.com/office/drawing/2014/main" id="{837D3D0B-1C58-4F1A-BABB-76C220C717D8}"/>
              </a:ext>
            </a:extLst>
          </p:cNvPr>
          <p:cNvSpPr txBox="1"/>
          <p:nvPr/>
        </p:nvSpPr>
        <p:spPr>
          <a:xfrm>
            <a:off x="7850090" y="5147534"/>
            <a:ext cx="1184940" cy="369332"/>
          </a:xfrm>
          <a:prstGeom prst="rect">
            <a:avLst/>
          </a:prstGeom>
          <a:noFill/>
        </p:spPr>
        <p:txBody>
          <a:bodyPr wrap="none" rtlCol="0">
            <a:spAutoFit/>
          </a:bodyPr>
          <a:lstStyle/>
          <a:p>
            <a:pPr algn="l"/>
            <a:r>
              <a:rPr lang="en-US" dirty="0"/>
              <a:t>Mediation</a:t>
            </a:r>
            <a:endParaRPr lang="de-DE" dirty="0" err="1"/>
          </a:p>
        </p:txBody>
      </p:sp>
      <p:sp>
        <p:nvSpPr>
          <p:cNvPr id="22" name="Oval 21">
            <a:extLst>
              <a:ext uri="{FF2B5EF4-FFF2-40B4-BE49-F238E27FC236}">
                <a16:creationId xmlns:a16="http://schemas.microsoft.com/office/drawing/2014/main" id="{BEA8A14C-265D-4FCC-B026-88CB4CF4D440}"/>
              </a:ext>
            </a:extLst>
          </p:cNvPr>
          <p:cNvSpPr/>
          <p:nvPr/>
        </p:nvSpPr>
        <p:spPr>
          <a:xfrm>
            <a:off x="5878425" y="2954953"/>
            <a:ext cx="595763" cy="575999"/>
          </a:xfrm>
          <a:prstGeom prst="ellipse">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X</a:t>
            </a:r>
            <a:endParaRPr lang="de-DE" sz="2400" b="1" dirty="0" err="1"/>
          </a:p>
        </p:txBody>
      </p:sp>
      <p:sp>
        <p:nvSpPr>
          <p:cNvPr id="23" name="Oval 22">
            <a:extLst>
              <a:ext uri="{FF2B5EF4-FFF2-40B4-BE49-F238E27FC236}">
                <a16:creationId xmlns:a16="http://schemas.microsoft.com/office/drawing/2014/main" id="{1143E2A1-0D4A-4913-AB25-AB51FC57299E}"/>
              </a:ext>
            </a:extLst>
          </p:cNvPr>
          <p:cNvSpPr/>
          <p:nvPr/>
        </p:nvSpPr>
        <p:spPr>
          <a:xfrm>
            <a:off x="7143434" y="2954905"/>
            <a:ext cx="595763" cy="575999"/>
          </a:xfrm>
          <a:prstGeom prst="ellipse">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Y</a:t>
            </a:r>
            <a:endParaRPr lang="de-DE" sz="2400" b="1" dirty="0" err="1"/>
          </a:p>
        </p:txBody>
      </p:sp>
      <p:cxnSp>
        <p:nvCxnSpPr>
          <p:cNvPr id="24" name="Connector: Curved 9">
            <a:extLst>
              <a:ext uri="{FF2B5EF4-FFF2-40B4-BE49-F238E27FC236}">
                <a16:creationId xmlns:a16="http://schemas.microsoft.com/office/drawing/2014/main" id="{C2A63CA9-2623-47A3-8B96-E47570F84FAE}"/>
              </a:ext>
            </a:extLst>
          </p:cNvPr>
          <p:cNvCxnSpPr>
            <a:cxnSpLocks/>
            <a:stCxn id="22" idx="0"/>
            <a:endCxn id="22" idx="2"/>
          </p:cNvCxnSpPr>
          <p:nvPr/>
        </p:nvCxnSpPr>
        <p:spPr>
          <a:xfrm rot="16200000" flipH="1" flipV="1">
            <a:off x="5883366" y="2950012"/>
            <a:ext cx="288000" cy="297882"/>
          </a:xfrm>
          <a:prstGeom prst="curvedConnector4">
            <a:avLst>
              <a:gd name="adj1" fmla="val -79375"/>
              <a:gd name="adj2" fmla="val 176742"/>
            </a:avLst>
          </a:prstGeom>
          <a:ln w="57150">
            <a:solidFill>
              <a:srgbClr val="92D050"/>
            </a:solidFill>
            <a:tailEnd type="triangle"/>
          </a:ln>
        </p:spPr>
        <p:style>
          <a:lnRef idx="1">
            <a:schemeClr val="dk1"/>
          </a:lnRef>
          <a:fillRef idx="0">
            <a:schemeClr val="dk1"/>
          </a:fillRef>
          <a:effectRef idx="0">
            <a:schemeClr val="dk1"/>
          </a:effectRef>
          <a:fontRef idx="minor">
            <a:schemeClr val="tx1"/>
          </a:fontRef>
        </p:style>
      </p:cxnSp>
      <p:cxnSp>
        <p:nvCxnSpPr>
          <p:cNvPr id="25" name="Connector: Curved 49">
            <a:extLst>
              <a:ext uri="{FF2B5EF4-FFF2-40B4-BE49-F238E27FC236}">
                <a16:creationId xmlns:a16="http://schemas.microsoft.com/office/drawing/2014/main" id="{E5247D41-1ED3-4755-BA54-5C40BB41CFDF}"/>
              </a:ext>
            </a:extLst>
          </p:cNvPr>
          <p:cNvCxnSpPr>
            <a:cxnSpLocks/>
          </p:cNvCxnSpPr>
          <p:nvPr/>
        </p:nvCxnSpPr>
        <p:spPr>
          <a:xfrm rot="16200000" flipH="1">
            <a:off x="7484706" y="2949964"/>
            <a:ext cx="288000" cy="297881"/>
          </a:xfrm>
          <a:prstGeom prst="curvedConnector4">
            <a:avLst>
              <a:gd name="adj1" fmla="val -79375"/>
              <a:gd name="adj2" fmla="val 176742"/>
            </a:avLst>
          </a:prstGeom>
          <a:ln w="57150">
            <a:solidFill>
              <a:srgbClr val="92D050"/>
            </a:solidFill>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21226623-C5E6-4E5B-8651-824CD4D7EAD7}"/>
              </a:ext>
            </a:extLst>
          </p:cNvPr>
          <p:cNvSpPr/>
          <p:nvPr/>
        </p:nvSpPr>
        <p:spPr>
          <a:xfrm>
            <a:off x="473778" y="1455698"/>
            <a:ext cx="8372074" cy="1107996"/>
          </a:xfrm>
          <a:prstGeom prst="rect">
            <a:avLst/>
          </a:prstGeom>
        </p:spPr>
        <p:txBody>
          <a:bodyPr wrap="square">
            <a:spAutoFit/>
          </a:bodyPr>
          <a:lstStyle/>
          <a:p>
            <a:pPr lvl="0"/>
            <a:r>
              <a:rPr lang="en-US" sz="2100" dirty="0"/>
              <a:t>Correlation </a:t>
            </a:r>
            <a:r>
              <a:rPr lang="en-US" sz="2100" dirty="0" smtClean="0"/>
              <a:t>does not always explain a causal relationship</a:t>
            </a:r>
          </a:p>
          <a:p>
            <a:pPr lvl="0"/>
            <a:r>
              <a:rPr lang="en-US" sz="2100" dirty="0" smtClean="0"/>
              <a:t>Might result in spurious connections due to:</a:t>
            </a:r>
          </a:p>
          <a:p>
            <a:pPr lvl="0"/>
            <a:endParaRPr lang="en-US" sz="2400" dirty="0" smtClean="0"/>
          </a:p>
        </p:txBody>
      </p:sp>
      <p:sp>
        <p:nvSpPr>
          <p:cNvPr id="27" name="TextBox 26">
            <a:extLst>
              <a:ext uri="{FF2B5EF4-FFF2-40B4-BE49-F238E27FC236}">
                <a16:creationId xmlns:a16="http://schemas.microsoft.com/office/drawing/2014/main" id="{53A45F11-6F79-4AE1-8736-9A68FFAA467A}"/>
              </a:ext>
            </a:extLst>
          </p:cNvPr>
          <p:cNvSpPr txBox="1"/>
          <p:nvPr/>
        </p:nvSpPr>
        <p:spPr>
          <a:xfrm>
            <a:off x="5939456" y="2206335"/>
            <a:ext cx="1736373" cy="369332"/>
          </a:xfrm>
          <a:prstGeom prst="rect">
            <a:avLst/>
          </a:prstGeom>
          <a:noFill/>
        </p:spPr>
        <p:txBody>
          <a:bodyPr wrap="none" rtlCol="0">
            <a:spAutoFit/>
          </a:bodyPr>
          <a:lstStyle/>
          <a:p>
            <a:pPr algn="l"/>
            <a:r>
              <a:rPr lang="en-US" dirty="0"/>
              <a:t>Autocorrelation</a:t>
            </a:r>
            <a:endParaRPr lang="de-DE" dirty="0" err="1"/>
          </a:p>
        </p:txBody>
      </p:sp>
      <p:cxnSp>
        <p:nvCxnSpPr>
          <p:cNvPr id="28" name="Straight Arrow Connector 27">
            <a:extLst>
              <a:ext uri="{FF2B5EF4-FFF2-40B4-BE49-F238E27FC236}">
                <a16:creationId xmlns:a16="http://schemas.microsoft.com/office/drawing/2014/main" id="{6FF44C67-EFDA-446D-BFFF-71FCEF45E22E}"/>
              </a:ext>
            </a:extLst>
          </p:cNvPr>
          <p:cNvCxnSpPr>
            <a:cxnSpLocks/>
            <a:stCxn id="22" idx="6"/>
            <a:endCxn id="23" idx="2"/>
          </p:cNvCxnSpPr>
          <p:nvPr/>
        </p:nvCxnSpPr>
        <p:spPr>
          <a:xfrm flipV="1">
            <a:off x="6474188" y="3242905"/>
            <a:ext cx="669246" cy="48"/>
          </a:xfrm>
          <a:prstGeom prst="straightConnector1">
            <a:avLst/>
          </a:prstGeom>
          <a:ln w="57150">
            <a:solidFill>
              <a:srgbClr val="92D050"/>
            </a:solidFill>
            <a:prstDash val="sysDash"/>
            <a:tailEnd type="triangle"/>
          </a:ln>
        </p:spPr>
        <p:style>
          <a:lnRef idx="1">
            <a:schemeClr val="accent4"/>
          </a:lnRef>
          <a:fillRef idx="0">
            <a:schemeClr val="accent4"/>
          </a:fillRef>
          <a:effectRef idx="0">
            <a:schemeClr val="accent4"/>
          </a:effectRef>
          <a:fontRef idx="minor">
            <a:schemeClr val="tx1"/>
          </a:fontRef>
        </p:style>
      </p:cxnSp>
      <p:sp>
        <p:nvSpPr>
          <p:cNvPr id="2" name="Rectangle 1"/>
          <p:cNvSpPr/>
          <p:nvPr/>
        </p:nvSpPr>
        <p:spPr>
          <a:xfrm>
            <a:off x="1013462" y="6375123"/>
            <a:ext cx="10456005" cy="369332"/>
          </a:xfrm>
          <a:prstGeom prst="rect">
            <a:avLst/>
          </a:prstGeom>
          <a:solidFill>
            <a:srgbClr val="FFC000"/>
          </a:solidFill>
          <a:ln w="19050">
            <a:noFill/>
          </a:ln>
        </p:spPr>
        <p:txBody>
          <a:bodyPr wrap="square">
            <a:spAutoFit/>
          </a:bodyPr>
          <a:lstStyle/>
          <a:p>
            <a:pPr marL="285750" indent="-285750" algn="ctr">
              <a:spcBef>
                <a:spcPts val="600"/>
              </a:spcBef>
              <a:spcAft>
                <a:spcPts val="600"/>
              </a:spcAft>
              <a:buFont typeface="Wingdings" panose="05000000000000000000" pitchFamily="2" charset="2"/>
              <a:buChar char="à"/>
            </a:pPr>
            <a:r>
              <a:rPr lang="en-US" dirty="0" smtClean="0"/>
              <a:t>Causality entails that </a:t>
            </a:r>
            <a:r>
              <a:rPr lang="en-US" dirty="0"/>
              <a:t>𝑋→𝑌 </a:t>
            </a:r>
            <a:r>
              <a:rPr lang="en-US" b="1" dirty="0"/>
              <a:t>if and only if</a:t>
            </a:r>
            <a:r>
              <a:rPr lang="en-US" dirty="0"/>
              <a:t> an </a:t>
            </a:r>
            <a:r>
              <a:rPr lang="en-US" dirty="0" smtClean="0"/>
              <a:t>intervention </a:t>
            </a:r>
            <a:r>
              <a:rPr lang="en-US" dirty="0"/>
              <a:t>or manipulation in 𝑋 has an effect on </a:t>
            </a:r>
            <a:r>
              <a:rPr lang="en-US" dirty="0" smtClean="0"/>
              <a:t>𝑌</a:t>
            </a:r>
          </a:p>
        </p:txBody>
      </p:sp>
      <p:sp>
        <p:nvSpPr>
          <p:cNvPr id="48" name="Titel 1">
            <a:extLst>
              <a:ext uri="{FF2B5EF4-FFF2-40B4-BE49-F238E27FC236}">
                <a16:creationId xmlns:a16="http://schemas.microsoft.com/office/drawing/2014/main" id="{EC37F106-A2D7-4E0E-BC14-02A5406DE9F4}"/>
              </a:ext>
            </a:extLst>
          </p:cNvPr>
          <p:cNvSpPr txBox="1">
            <a:spLocks/>
          </p:cNvSpPr>
          <p:nvPr/>
        </p:nvSpPr>
        <p:spPr>
          <a:xfrm>
            <a:off x="0" y="1053023"/>
            <a:ext cx="6176307"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solidFill>
                  <a:srgbClr val="CC9900"/>
                </a:solidFill>
              </a:rPr>
              <a:t>Causal Discovery</a:t>
            </a:r>
            <a:endParaRPr lang="de-DE" dirty="0">
              <a:solidFill>
                <a:srgbClr val="CC9900"/>
              </a:solidFill>
            </a:endParaRPr>
          </a:p>
        </p:txBody>
      </p:sp>
      <p:pic>
        <p:nvPicPr>
          <p:cNvPr id="49" name="Picture 48"/>
          <p:cNvPicPr>
            <a:picLocks noChangeAspect="1"/>
          </p:cNvPicPr>
          <p:nvPr/>
        </p:nvPicPr>
        <p:blipFill>
          <a:blip r:embed="rId3"/>
          <a:stretch>
            <a:fillRect/>
          </a:stretch>
        </p:blipFill>
        <p:spPr>
          <a:xfrm>
            <a:off x="187701" y="2221108"/>
            <a:ext cx="3743268" cy="3743268"/>
          </a:xfrm>
          <a:prstGeom prst="rect">
            <a:avLst/>
          </a:prstGeom>
        </p:spPr>
      </p:pic>
      <p:pic>
        <p:nvPicPr>
          <p:cNvPr id="50" name="Picture 49"/>
          <p:cNvPicPr>
            <a:picLocks noChangeAspect="1"/>
          </p:cNvPicPr>
          <p:nvPr/>
        </p:nvPicPr>
        <p:blipFill rotWithShape="1">
          <a:blip r:embed="rId4"/>
          <a:srcRect l="10089" r="33776"/>
          <a:stretch/>
        </p:blipFill>
        <p:spPr>
          <a:xfrm>
            <a:off x="2201389" y="3632898"/>
            <a:ext cx="4108968" cy="2609388"/>
          </a:xfrm>
          <a:prstGeom prst="rect">
            <a:avLst/>
          </a:prstGeom>
        </p:spPr>
      </p:pic>
      <p:pic>
        <p:nvPicPr>
          <p:cNvPr id="5" name="Picture 4"/>
          <p:cNvPicPr>
            <a:picLocks noChangeAspect="1"/>
          </p:cNvPicPr>
          <p:nvPr/>
        </p:nvPicPr>
        <p:blipFill>
          <a:blip r:embed="rId5"/>
          <a:stretch>
            <a:fillRect/>
          </a:stretch>
        </p:blipFill>
        <p:spPr>
          <a:xfrm>
            <a:off x="9396647" y="1821936"/>
            <a:ext cx="2072820" cy="2188654"/>
          </a:xfrm>
          <a:prstGeom prst="rect">
            <a:avLst/>
          </a:prstGeom>
        </p:spPr>
      </p:pic>
      <p:pic>
        <p:nvPicPr>
          <p:cNvPr id="63" name="Picture 62"/>
          <p:cNvPicPr>
            <a:picLocks noChangeAspect="1"/>
          </p:cNvPicPr>
          <p:nvPr/>
        </p:nvPicPr>
        <p:blipFill>
          <a:blip r:embed="rId6"/>
          <a:stretch>
            <a:fillRect/>
          </a:stretch>
        </p:blipFill>
        <p:spPr>
          <a:xfrm>
            <a:off x="9552461" y="1700485"/>
            <a:ext cx="2487384" cy="2670279"/>
          </a:xfrm>
          <a:prstGeom prst="rect">
            <a:avLst/>
          </a:prstGeom>
        </p:spPr>
      </p:pic>
    </p:spTree>
    <p:extLst>
      <p:ext uri="{BB962C8B-B14F-4D97-AF65-F5344CB8AC3E}">
        <p14:creationId xmlns:p14="http://schemas.microsoft.com/office/powerpoint/2010/main" val="175380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fad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p:bldP spid="22" grpId="0" animBg="1"/>
      <p:bldP spid="23" grpId="0" animBg="1"/>
      <p:bldP spid="26" grpId="0" build="p"/>
      <p:bldP spid="27"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
            <a:extLst>
              <a:ext uri="{FF2B5EF4-FFF2-40B4-BE49-F238E27FC236}">
                <a16:creationId xmlns:a16="http://schemas.microsoft.com/office/drawing/2014/main" id="{140E8EEC-46F2-4B35-87AC-700E0D244779}"/>
              </a:ext>
              <a:ext uri="{C183D7F6-B498-43B3-948B-1728B52AA6E4}">
                <adec:decorative xmlns:adec="http://schemas.microsoft.com/office/drawing/2017/decorative" xmlns="" val="1"/>
              </a:ext>
            </a:extLst>
          </p:cNvPr>
          <p:cNvSpPr/>
          <p:nvPr/>
        </p:nvSpPr>
        <p:spPr bwMode="gray">
          <a:xfrm>
            <a:off x="1" y="2701936"/>
            <a:ext cx="2640914" cy="4156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56" name="Titel 1">
            <a:extLst>
              <a:ext uri="{FF2B5EF4-FFF2-40B4-BE49-F238E27FC236}">
                <a16:creationId xmlns:a16="http://schemas.microsoft.com/office/drawing/2014/main" id="{EC37F106-A2D7-4E0E-BC14-02A5406DE9F4}"/>
              </a:ext>
            </a:extLst>
          </p:cNvPr>
          <p:cNvSpPr txBox="1">
            <a:spLocks/>
          </p:cNvSpPr>
          <p:nvPr/>
        </p:nvSpPr>
        <p:spPr>
          <a:xfrm>
            <a:off x="0" y="1053023"/>
            <a:ext cx="2899667"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solidFill>
                  <a:srgbClr val="CC9900"/>
                </a:solidFill>
              </a:rPr>
              <a:t>PCMCI+</a:t>
            </a:r>
            <a:endParaRPr lang="de-DE" dirty="0">
              <a:solidFill>
                <a:srgbClr val="CC9900"/>
              </a:solidFill>
            </a:endParaRPr>
          </a:p>
        </p:txBody>
      </p:sp>
      <p:sp>
        <p:nvSpPr>
          <p:cNvPr id="60" name="Untertitel 2">
            <a:extLst>
              <a:ext uri="{FF2B5EF4-FFF2-40B4-BE49-F238E27FC236}">
                <a16:creationId xmlns:a16="http://schemas.microsoft.com/office/drawing/2014/main" id="{B3C53DC0-1ED9-49C2-9613-8836B4A4115B}"/>
              </a:ext>
            </a:extLst>
          </p:cNvPr>
          <p:cNvSpPr txBox="1">
            <a:spLocks/>
          </p:cNvSpPr>
          <p:nvPr/>
        </p:nvSpPr>
        <p:spPr bwMode="gray">
          <a:xfrm>
            <a:off x="156227" y="1343237"/>
            <a:ext cx="2484688" cy="2373795"/>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latin typeface="Open Sans"/>
            </a:endParaRPr>
          </a:p>
          <a:p>
            <a:pPr marL="0" lvl="0" indent="0">
              <a:buNone/>
            </a:pPr>
            <a:r>
              <a:rPr lang="de-DE" sz="1600" dirty="0" smtClean="0">
                <a:solidFill>
                  <a:srgbClr val="111111"/>
                </a:solidFill>
                <a:latin typeface="Roboto"/>
              </a:rPr>
              <a:t>Developed by Runge (2020), implemented in TIGRAMITE package.</a:t>
            </a:r>
            <a:endParaRPr lang="de-DE" sz="1600" dirty="0">
              <a:solidFill>
                <a:srgbClr val="111111"/>
              </a:solidFill>
              <a:latin typeface="Roboto"/>
            </a:endParaRPr>
          </a:p>
          <a:p>
            <a:pPr marL="0" lvl="0" indent="0">
              <a:lnSpc>
                <a:spcPct val="100000"/>
              </a:lnSpc>
              <a:buNone/>
            </a:pPr>
            <a:endParaRPr lang="de-DE" sz="2000" dirty="0" smtClean="0">
              <a:solidFill>
                <a:srgbClr val="111111"/>
              </a:solidFill>
              <a:latin typeface="Roboto"/>
            </a:endParaRPr>
          </a:p>
          <a:p>
            <a:pPr marL="0" lvl="0" indent="0">
              <a:lnSpc>
                <a:spcPct val="100000"/>
              </a:lnSpc>
              <a:buNone/>
            </a:pPr>
            <a:r>
              <a:rPr lang="de-DE" sz="2000" b="1" dirty="0" smtClean="0">
                <a:solidFill>
                  <a:srgbClr val="CC9900"/>
                </a:solidFill>
                <a:latin typeface="Roboto"/>
              </a:rPr>
              <a:t>PC</a:t>
            </a:r>
            <a:r>
              <a:rPr lang="de-DE" sz="2000" dirty="0" smtClean="0">
                <a:solidFill>
                  <a:srgbClr val="CC9900"/>
                </a:solidFill>
                <a:latin typeface="Roboto"/>
              </a:rPr>
              <a:t>: </a:t>
            </a:r>
            <a:r>
              <a:rPr lang="de-DE" sz="2000" b="1" dirty="0" smtClean="0">
                <a:solidFill>
                  <a:srgbClr val="CC9900"/>
                </a:solidFill>
                <a:latin typeface="Roboto"/>
              </a:rPr>
              <a:t>P</a:t>
            </a:r>
            <a:r>
              <a:rPr lang="de-DE" sz="2000" dirty="0" smtClean="0">
                <a:solidFill>
                  <a:srgbClr val="CC9900"/>
                </a:solidFill>
                <a:latin typeface="Roboto"/>
              </a:rPr>
              <a:t>eter and </a:t>
            </a:r>
            <a:r>
              <a:rPr lang="de-DE" sz="2000" b="1" dirty="0" smtClean="0">
                <a:solidFill>
                  <a:srgbClr val="CC9900"/>
                </a:solidFill>
                <a:latin typeface="Roboto"/>
              </a:rPr>
              <a:t>C</a:t>
            </a:r>
            <a:r>
              <a:rPr lang="de-DE" sz="2000" dirty="0" smtClean="0">
                <a:solidFill>
                  <a:srgbClr val="CC9900"/>
                </a:solidFill>
                <a:latin typeface="Roboto"/>
              </a:rPr>
              <a:t>lark (inventors of the PC algorithm)</a:t>
            </a:r>
          </a:p>
          <a:p>
            <a:pPr marL="0" lvl="0" indent="0">
              <a:lnSpc>
                <a:spcPct val="100000"/>
              </a:lnSpc>
              <a:buNone/>
            </a:pPr>
            <a:endParaRPr lang="de-DE" sz="2000" dirty="0">
              <a:solidFill>
                <a:srgbClr val="CC9900"/>
              </a:solidFill>
              <a:latin typeface="Roboto"/>
            </a:endParaRPr>
          </a:p>
          <a:p>
            <a:pPr marL="0" lvl="0" indent="0">
              <a:lnSpc>
                <a:spcPct val="100000"/>
              </a:lnSpc>
              <a:buNone/>
            </a:pPr>
            <a:r>
              <a:rPr lang="de-DE" sz="2000" b="1" dirty="0" smtClean="0">
                <a:solidFill>
                  <a:srgbClr val="CC9900"/>
                </a:solidFill>
                <a:latin typeface="Roboto"/>
              </a:rPr>
              <a:t>MCI</a:t>
            </a:r>
            <a:r>
              <a:rPr lang="de-DE" sz="2000" dirty="0" smtClean="0">
                <a:solidFill>
                  <a:srgbClr val="CC9900"/>
                </a:solidFill>
                <a:latin typeface="Roboto"/>
              </a:rPr>
              <a:t>: </a:t>
            </a:r>
            <a:r>
              <a:rPr lang="de-DE" sz="2000" b="1" dirty="0" smtClean="0">
                <a:solidFill>
                  <a:srgbClr val="CC9900"/>
                </a:solidFill>
                <a:latin typeface="Roboto"/>
              </a:rPr>
              <a:t>M</a:t>
            </a:r>
            <a:r>
              <a:rPr lang="de-DE" sz="2000" dirty="0" smtClean="0">
                <a:solidFill>
                  <a:srgbClr val="CC9900"/>
                </a:solidFill>
                <a:latin typeface="Roboto"/>
              </a:rPr>
              <a:t>omentary </a:t>
            </a:r>
            <a:r>
              <a:rPr lang="de-DE" sz="2000" b="1" dirty="0" smtClean="0">
                <a:solidFill>
                  <a:srgbClr val="CC9900"/>
                </a:solidFill>
                <a:latin typeface="Roboto"/>
              </a:rPr>
              <a:t>C</a:t>
            </a:r>
            <a:r>
              <a:rPr lang="de-DE" sz="2000" dirty="0" smtClean="0">
                <a:solidFill>
                  <a:srgbClr val="CC9900"/>
                </a:solidFill>
                <a:latin typeface="Roboto"/>
              </a:rPr>
              <a:t>onditional </a:t>
            </a:r>
            <a:r>
              <a:rPr lang="de-DE" sz="2000" b="1" dirty="0" smtClean="0">
                <a:solidFill>
                  <a:srgbClr val="CC9900"/>
                </a:solidFill>
                <a:latin typeface="Roboto"/>
              </a:rPr>
              <a:t>I</a:t>
            </a:r>
            <a:r>
              <a:rPr lang="de-DE" sz="2000" dirty="0" smtClean="0">
                <a:solidFill>
                  <a:srgbClr val="CC9900"/>
                </a:solidFill>
                <a:latin typeface="Roboto"/>
              </a:rPr>
              <a:t>ndependence</a:t>
            </a:r>
          </a:p>
          <a:p>
            <a:pPr marL="0" lvl="0" indent="0">
              <a:lnSpc>
                <a:spcPct val="100000"/>
              </a:lnSpc>
              <a:buNone/>
            </a:pPr>
            <a:endParaRPr lang="de-DE" sz="2000" dirty="0">
              <a:solidFill>
                <a:srgbClr val="CC9900"/>
              </a:solidFill>
              <a:latin typeface="Roboto"/>
            </a:endParaRPr>
          </a:p>
          <a:p>
            <a:pPr marL="0" lvl="0" indent="0">
              <a:lnSpc>
                <a:spcPct val="100000"/>
              </a:lnSpc>
              <a:buNone/>
            </a:pPr>
            <a:r>
              <a:rPr lang="de-DE" sz="2000" b="1" dirty="0" smtClean="0">
                <a:solidFill>
                  <a:srgbClr val="CC9900"/>
                </a:solidFill>
                <a:latin typeface="Roboto"/>
              </a:rPr>
              <a:t>+</a:t>
            </a:r>
            <a:r>
              <a:rPr lang="de-DE" sz="2000" dirty="0" smtClean="0">
                <a:solidFill>
                  <a:srgbClr val="CC9900"/>
                </a:solidFill>
                <a:latin typeface="Roboto"/>
              </a:rPr>
              <a:t>: tailored for lag-zero </a:t>
            </a:r>
            <a:r>
              <a:rPr lang="de-DE" dirty="0" smtClean="0">
                <a:solidFill>
                  <a:srgbClr val="CC9900"/>
                </a:solidFill>
                <a:latin typeface="Roboto"/>
              </a:rPr>
              <a:t>links</a:t>
            </a:r>
            <a:endParaRPr lang="de-DE" dirty="0">
              <a:solidFill>
                <a:srgbClr val="CC9900"/>
              </a:solidFill>
              <a:latin typeface="Roboto"/>
            </a:endParaRPr>
          </a:p>
        </p:txBody>
      </p:sp>
      <p:sp>
        <p:nvSpPr>
          <p:cNvPr id="62" name="Left Brace 61"/>
          <p:cNvSpPr/>
          <p:nvPr/>
        </p:nvSpPr>
        <p:spPr>
          <a:xfrm>
            <a:off x="2899667" y="1343238"/>
            <a:ext cx="45719" cy="5031886"/>
          </a:xfrm>
          <a:prstGeom prst="leftBrace">
            <a:avLst/>
          </a:prstGeom>
          <a:ln w="19050">
            <a:solidFill>
              <a:srgbClr val="D5113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3" name="Rectangle 62"/>
          <p:cNvSpPr/>
          <p:nvPr/>
        </p:nvSpPr>
        <p:spPr>
          <a:xfrm>
            <a:off x="3161801" y="1067821"/>
            <a:ext cx="6821405" cy="5539978"/>
          </a:xfrm>
          <a:prstGeom prst="rect">
            <a:avLst/>
          </a:prstGeom>
        </p:spPr>
        <p:txBody>
          <a:bodyPr wrap="square">
            <a:spAutoFit/>
          </a:bodyPr>
          <a:lstStyle/>
          <a:p>
            <a:r>
              <a:rPr lang="en-US" b="1" dirty="0">
                <a:solidFill>
                  <a:schemeClr val="accent2">
                    <a:lumMod val="40000"/>
                    <a:lumOff val="60000"/>
                  </a:schemeClr>
                </a:solidFill>
              </a:rPr>
              <a:t>Phase I</a:t>
            </a:r>
            <a:r>
              <a:rPr lang="en-US" dirty="0">
                <a:solidFill>
                  <a:schemeClr val="accent2">
                    <a:lumMod val="40000"/>
                    <a:lumOff val="60000"/>
                  </a:schemeClr>
                </a:solidFill>
              </a:rPr>
              <a:t>. </a:t>
            </a:r>
            <a:r>
              <a:rPr lang="de-DE" b="1" dirty="0" smtClean="0"/>
              <a:t>PC</a:t>
            </a:r>
            <a:r>
              <a:rPr lang="de-DE" sz="1200" b="1" dirty="0" smtClean="0"/>
              <a:t>1</a:t>
            </a:r>
            <a:r>
              <a:rPr lang="de-DE" b="1" dirty="0" smtClean="0"/>
              <a:t> lagged phase</a:t>
            </a:r>
            <a:endParaRPr lang="de-DE" dirty="0" smtClean="0"/>
          </a:p>
          <a:p>
            <a:pPr marL="285750" indent="-285750">
              <a:buFont typeface="Arial" panose="020B0604020202020204" pitchFamily="34" charset="0"/>
              <a:buChar char="•"/>
            </a:pPr>
            <a:endParaRPr lang="de-DE" sz="1600" dirty="0" smtClean="0">
              <a:solidFill>
                <a:schemeClr val="tx2">
                  <a:lumMod val="50000"/>
                </a:schemeClr>
              </a:solidFill>
            </a:endParaRPr>
          </a:p>
          <a:p>
            <a:pPr marL="285750" indent="-285750">
              <a:buFont typeface="Arial" panose="020B0604020202020204" pitchFamily="34" charset="0"/>
              <a:buChar char="•"/>
            </a:pPr>
            <a:r>
              <a:rPr lang="de-DE" sz="1600" dirty="0" smtClean="0"/>
              <a:t>User </a:t>
            </a:r>
            <a:r>
              <a:rPr lang="de-DE" sz="1600" dirty="0"/>
              <a:t>specifies the maximum time </a:t>
            </a:r>
            <a:r>
              <a:rPr lang="de-DE" sz="1600" dirty="0" smtClean="0"/>
              <a:t>lag </a:t>
            </a:r>
            <a:r>
              <a:rPr lang="en-GB" b="1" dirty="0" err="1" smtClean="0">
                <a:solidFill>
                  <a:schemeClr val="tx2">
                    <a:lumMod val="50000"/>
                  </a:schemeClr>
                </a:solidFill>
              </a:rPr>
              <a:t>τ</a:t>
            </a:r>
            <a:r>
              <a:rPr lang="en-GB" sz="1100" b="1" dirty="0" err="1" smtClean="0">
                <a:solidFill>
                  <a:schemeClr val="tx2">
                    <a:lumMod val="50000"/>
                  </a:schemeClr>
                </a:solidFill>
              </a:rPr>
              <a:t>max</a:t>
            </a:r>
            <a:r>
              <a:rPr lang="en-GB" sz="1600" b="1" dirty="0" smtClean="0">
                <a:solidFill>
                  <a:schemeClr val="tx2">
                    <a:lumMod val="50000"/>
                  </a:schemeClr>
                </a:solidFill>
              </a:rPr>
              <a:t>, </a:t>
            </a:r>
            <a:r>
              <a:rPr lang="en-GB" sz="1600" dirty="0" smtClean="0">
                <a:solidFill>
                  <a:schemeClr val="tx2">
                    <a:lumMod val="50000"/>
                  </a:schemeClr>
                </a:solidFill>
              </a:rPr>
              <a:t>and </a:t>
            </a:r>
            <a:r>
              <a:rPr lang="en-GB" sz="1600" dirty="0">
                <a:solidFill>
                  <a:schemeClr val="tx2">
                    <a:lumMod val="50000"/>
                  </a:schemeClr>
                </a:solidFill>
              </a:rPr>
              <a:t>significance threshold</a:t>
            </a:r>
            <a:r>
              <a:rPr lang="en-GB" sz="1600" b="1" dirty="0">
                <a:solidFill>
                  <a:schemeClr val="tx2">
                    <a:lumMod val="50000"/>
                  </a:schemeClr>
                </a:solidFill>
              </a:rPr>
              <a:t> </a:t>
            </a:r>
            <a:r>
              <a:rPr lang="en-GB" b="1" dirty="0" smtClean="0">
                <a:solidFill>
                  <a:schemeClr val="tx2">
                    <a:lumMod val="50000"/>
                  </a:schemeClr>
                </a:solidFill>
              </a:rPr>
              <a:t>α</a:t>
            </a:r>
            <a:r>
              <a:rPr lang="en-GB" sz="1100" b="1" dirty="0" smtClean="0">
                <a:solidFill>
                  <a:schemeClr val="tx2">
                    <a:lumMod val="50000"/>
                  </a:schemeClr>
                </a:solidFill>
              </a:rPr>
              <a:t>pc</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sz="1600" dirty="0">
                <a:solidFill>
                  <a:schemeClr val="tx2">
                    <a:lumMod val="50000"/>
                  </a:schemeClr>
                </a:solidFill>
              </a:rPr>
              <a:t>Modified PC algorithm </a:t>
            </a:r>
            <a:r>
              <a:rPr lang="en-US" sz="1600" dirty="0">
                <a:solidFill>
                  <a:schemeClr val="tx2">
                    <a:lumMod val="50000"/>
                  </a:schemeClr>
                </a:solidFill>
              </a:rPr>
              <a:t>applied iteratively to estimate </a:t>
            </a:r>
            <a:r>
              <a:rPr lang="en-US" sz="1600" dirty="0" smtClean="0">
                <a:solidFill>
                  <a:schemeClr val="tx2">
                    <a:lumMod val="50000"/>
                  </a:schemeClr>
                </a:solidFill>
              </a:rPr>
              <a:t>an initial set </a:t>
            </a:r>
            <a:r>
              <a:rPr lang="en-US" sz="1600" dirty="0">
                <a:solidFill>
                  <a:schemeClr val="tx2">
                    <a:lumMod val="50000"/>
                  </a:schemeClr>
                </a:solidFill>
              </a:rPr>
              <a:t>of </a:t>
            </a:r>
            <a:r>
              <a:rPr lang="en-US" sz="1600" b="1" dirty="0">
                <a:solidFill>
                  <a:schemeClr val="tx2">
                    <a:lumMod val="50000"/>
                  </a:schemeClr>
                </a:solidFill>
              </a:rPr>
              <a:t>lagged</a:t>
            </a:r>
            <a:r>
              <a:rPr lang="en-US" sz="1600" dirty="0">
                <a:solidFill>
                  <a:schemeClr val="tx2">
                    <a:lumMod val="50000"/>
                  </a:schemeClr>
                </a:solidFill>
              </a:rPr>
              <a:t> parents for each </a:t>
            </a:r>
            <a:r>
              <a:rPr lang="en-US" sz="1600" dirty="0" smtClean="0">
                <a:solidFill>
                  <a:schemeClr val="tx2">
                    <a:lumMod val="50000"/>
                  </a:schemeClr>
                </a:solidFill>
              </a:rPr>
              <a:t>variable</a:t>
            </a:r>
            <a:br>
              <a:rPr lang="en-US" sz="1600" dirty="0" smtClean="0">
                <a:solidFill>
                  <a:schemeClr val="tx2">
                    <a:lumMod val="50000"/>
                  </a:schemeClr>
                </a:solidFill>
              </a:rPr>
            </a:br>
            <a:endParaRPr lang="en-US" sz="1600" dirty="0" smtClean="0">
              <a:solidFill>
                <a:schemeClr val="tx2">
                  <a:lumMod val="50000"/>
                </a:schemeClr>
              </a:solidFill>
            </a:endParaRPr>
          </a:p>
          <a:p>
            <a:pPr marL="285750" indent="-285750">
              <a:buFont typeface="Arial" panose="020B0604020202020204" pitchFamily="34" charset="0"/>
              <a:buChar char="•"/>
            </a:pPr>
            <a:r>
              <a:rPr lang="en-US" sz="1600" b="1" dirty="0" smtClean="0">
                <a:solidFill>
                  <a:schemeClr val="tx2">
                    <a:lumMod val="50000"/>
                  </a:schemeClr>
                </a:solidFill>
              </a:rPr>
              <a:t>Contains </a:t>
            </a:r>
            <a:r>
              <a:rPr lang="en-GB" sz="1600" b="1" dirty="0" smtClean="0">
                <a:solidFill>
                  <a:schemeClr val="tx2">
                    <a:lumMod val="50000"/>
                  </a:schemeClr>
                </a:solidFill>
              </a:rPr>
              <a:t>spurious </a:t>
            </a:r>
            <a:r>
              <a:rPr lang="en-GB" sz="1600" b="1" dirty="0">
                <a:solidFill>
                  <a:schemeClr val="tx2">
                    <a:lumMod val="50000"/>
                  </a:schemeClr>
                </a:solidFill>
              </a:rPr>
              <a:t>connections </a:t>
            </a:r>
            <a:r>
              <a:rPr lang="en-GB" sz="1600" dirty="0" smtClean="0">
                <a:solidFill>
                  <a:schemeClr val="tx2">
                    <a:lumMod val="50000"/>
                  </a:schemeClr>
                </a:solidFill>
              </a:rPr>
              <a:t>due to autocorrelation </a:t>
            </a:r>
            <a:r>
              <a:rPr lang="de-DE" sz="1600" dirty="0" smtClean="0">
                <a:solidFill>
                  <a:schemeClr val="tx2">
                    <a:lumMod val="50000"/>
                  </a:schemeClr>
                </a:solidFill>
              </a:rPr>
              <a:t>and </a:t>
            </a:r>
            <a:r>
              <a:rPr lang="de-DE" sz="1600" dirty="0">
                <a:solidFill>
                  <a:schemeClr val="tx2">
                    <a:lumMod val="50000"/>
                  </a:schemeClr>
                </a:solidFill>
              </a:rPr>
              <a:t>false </a:t>
            </a:r>
            <a:r>
              <a:rPr lang="de-DE" sz="1600" dirty="0" smtClean="0">
                <a:solidFill>
                  <a:schemeClr val="tx2">
                    <a:lumMod val="50000"/>
                  </a:schemeClr>
                </a:solidFill>
              </a:rPr>
              <a:t>positives</a:t>
            </a:r>
            <a:endParaRPr lang="de-DE" sz="1600" b="1" dirty="0">
              <a:solidFill>
                <a:schemeClr val="tx2">
                  <a:lumMod val="50000"/>
                </a:schemeClr>
              </a:solidFill>
            </a:endParaRPr>
          </a:p>
          <a:p>
            <a:pPr marL="285750" indent="-285750">
              <a:buFont typeface="Arial" panose="020B0604020202020204" pitchFamily="34" charset="0"/>
              <a:buChar char="•"/>
            </a:pPr>
            <a:endParaRPr lang="de-DE" sz="1600" b="1" dirty="0">
              <a:solidFill>
                <a:schemeClr val="tx2">
                  <a:lumMod val="50000"/>
                </a:schemeClr>
              </a:solidFill>
            </a:endParaRPr>
          </a:p>
          <a:p>
            <a:r>
              <a:rPr lang="en-US" b="1" dirty="0">
                <a:solidFill>
                  <a:schemeClr val="accent2">
                    <a:lumMod val="60000"/>
                    <a:lumOff val="40000"/>
                  </a:schemeClr>
                </a:solidFill>
              </a:rPr>
              <a:t>Phase II</a:t>
            </a:r>
            <a:r>
              <a:rPr lang="en-US" dirty="0">
                <a:solidFill>
                  <a:srgbClr val="C00000"/>
                </a:solidFill>
              </a:rPr>
              <a:t>.</a:t>
            </a:r>
            <a:r>
              <a:rPr lang="en-US" dirty="0">
                <a:solidFill>
                  <a:schemeClr val="accent5">
                    <a:lumMod val="75000"/>
                  </a:schemeClr>
                </a:solidFill>
              </a:rPr>
              <a:t> </a:t>
            </a:r>
            <a:r>
              <a:rPr lang="en-US" b="1" dirty="0" smtClean="0"/>
              <a:t>Contemporaneous and lagged</a:t>
            </a:r>
            <a:r>
              <a:rPr lang="de-DE" b="1" dirty="0" smtClean="0"/>
              <a:t> MCI phase</a:t>
            </a:r>
          </a:p>
          <a:p>
            <a:endParaRPr lang="de-DE" b="1" dirty="0" smtClean="0"/>
          </a:p>
          <a:p>
            <a:pPr marL="285750" lvl="0" indent="-285750">
              <a:buFont typeface="Arial" panose="020B0604020202020204" pitchFamily="34" charset="0"/>
              <a:buChar char="•"/>
            </a:pPr>
            <a:r>
              <a:rPr lang="de-DE" sz="1600" b="1" dirty="0" smtClean="0">
                <a:solidFill>
                  <a:srgbClr val="7F7F7F">
                    <a:lumMod val="50000"/>
                  </a:srgbClr>
                </a:solidFill>
              </a:rPr>
              <a:t>Refine</a:t>
            </a:r>
            <a:r>
              <a:rPr lang="de-DE" sz="1600" dirty="0" smtClean="0">
                <a:solidFill>
                  <a:srgbClr val="7F7F7F">
                    <a:lumMod val="50000"/>
                  </a:srgbClr>
                </a:solidFill>
              </a:rPr>
              <a:t> the set of parents from Phase I through conditional independence tests for both </a:t>
            </a:r>
            <a:r>
              <a:rPr lang="de-DE" sz="1600" b="1" dirty="0" smtClean="0">
                <a:solidFill>
                  <a:srgbClr val="7F7F7F">
                    <a:lumMod val="50000"/>
                  </a:srgbClr>
                </a:solidFill>
              </a:rPr>
              <a:t>lagged</a:t>
            </a:r>
            <a:r>
              <a:rPr lang="de-DE" sz="1600" dirty="0" smtClean="0">
                <a:solidFill>
                  <a:srgbClr val="7F7F7F">
                    <a:lumMod val="50000"/>
                  </a:srgbClr>
                </a:solidFill>
              </a:rPr>
              <a:t> </a:t>
            </a:r>
            <a:r>
              <a:rPr lang="de-DE" sz="1600" b="1" dirty="0" smtClean="0">
                <a:solidFill>
                  <a:srgbClr val="7F7F7F">
                    <a:lumMod val="50000"/>
                  </a:srgbClr>
                </a:solidFill>
              </a:rPr>
              <a:t>and</a:t>
            </a:r>
            <a:r>
              <a:rPr lang="de-DE" sz="1600" dirty="0" smtClean="0">
                <a:solidFill>
                  <a:srgbClr val="7F7F7F">
                    <a:lumMod val="50000"/>
                  </a:srgbClr>
                </a:solidFill>
              </a:rPr>
              <a:t> </a:t>
            </a:r>
            <a:r>
              <a:rPr lang="de-DE" sz="1600" b="1" dirty="0" smtClean="0">
                <a:solidFill>
                  <a:srgbClr val="7F7F7F">
                    <a:lumMod val="50000"/>
                  </a:srgbClr>
                </a:solidFill>
              </a:rPr>
              <a:t>contemporaneous</a:t>
            </a:r>
            <a:r>
              <a:rPr lang="de-DE" sz="1600" dirty="0" smtClean="0">
                <a:solidFill>
                  <a:srgbClr val="7F7F7F">
                    <a:lumMod val="50000"/>
                  </a:srgbClr>
                </a:solidFill>
              </a:rPr>
              <a:t> pairs.</a:t>
            </a:r>
          </a:p>
          <a:p>
            <a:pPr marL="285750" lvl="0" indent="-285750">
              <a:buFont typeface="Arial" panose="020B0604020202020204" pitchFamily="34" charset="0"/>
              <a:buChar char="•"/>
            </a:pPr>
            <a:endParaRPr lang="en-US" sz="1600" dirty="0" smtClean="0">
              <a:solidFill>
                <a:srgbClr val="7F7F7F">
                  <a:lumMod val="50000"/>
                </a:srgbClr>
              </a:solidFill>
            </a:endParaRPr>
          </a:p>
          <a:p>
            <a:pPr marL="285750" lvl="0" indent="-285750">
              <a:buFont typeface="Arial" panose="020B0604020202020204" pitchFamily="34" charset="0"/>
              <a:buChar char="•"/>
            </a:pPr>
            <a:r>
              <a:rPr lang="de-DE" sz="1600" dirty="0" smtClean="0">
                <a:solidFill>
                  <a:srgbClr val="7F7F7F">
                    <a:lumMod val="50000"/>
                  </a:srgbClr>
                </a:solidFill>
              </a:rPr>
              <a:t>Graph including </a:t>
            </a:r>
            <a:r>
              <a:rPr lang="de-DE" sz="1600" b="1" dirty="0" smtClean="0">
                <a:solidFill>
                  <a:srgbClr val="7F7F7F">
                    <a:lumMod val="50000"/>
                  </a:srgbClr>
                </a:solidFill>
              </a:rPr>
              <a:t>lagged</a:t>
            </a:r>
            <a:r>
              <a:rPr lang="de-DE" sz="1600" dirty="0" smtClean="0">
                <a:solidFill>
                  <a:srgbClr val="7F7F7F">
                    <a:lumMod val="50000"/>
                  </a:srgbClr>
                </a:solidFill>
              </a:rPr>
              <a:t> </a:t>
            </a:r>
            <a:r>
              <a:rPr lang="de-DE" sz="1600" b="1" dirty="0" smtClean="0">
                <a:solidFill>
                  <a:srgbClr val="7F7F7F">
                    <a:lumMod val="50000"/>
                  </a:srgbClr>
                </a:solidFill>
              </a:rPr>
              <a:t>and</a:t>
            </a:r>
            <a:r>
              <a:rPr lang="de-DE" sz="1600" dirty="0" smtClean="0">
                <a:solidFill>
                  <a:srgbClr val="7F7F7F">
                    <a:lumMod val="50000"/>
                  </a:srgbClr>
                </a:solidFill>
              </a:rPr>
              <a:t> </a:t>
            </a:r>
            <a:r>
              <a:rPr lang="de-DE" sz="1600" b="1" dirty="0" smtClean="0">
                <a:solidFill>
                  <a:srgbClr val="7F7F7F">
                    <a:lumMod val="50000"/>
                  </a:srgbClr>
                </a:solidFill>
              </a:rPr>
              <a:t>contemporaneous</a:t>
            </a:r>
            <a:r>
              <a:rPr lang="de-DE" sz="1600" dirty="0" smtClean="0">
                <a:solidFill>
                  <a:srgbClr val="7F7F7F">
                    <a:lumMod val="50000"/>
                  </a:srgbClr>
                </a:solidFill>
              </a:rPr>
              <a:t> connections</a:t>
            </a:r>
          </a:p>
          <a:p>
            <a:pPr lvl="0"/>
            <a:endParaRPr lang="de-DE" b="1" dirty="0" smtClean="0"/>
          </a:p>
          <a:p>
            <a:r>
              <a:rPr lang="en-US" b="1" dirty="0" smtClean="0">
                <a:solidFill>
                  <a:schemeClr val="accent2">
                    <a:lumMod val="75000"/>
                  </a:schemeClr>
                </a:solidFill>
              </a:rPr>
              <a:t>Phase III</a:t>
            </a:r>
            <a:r>
              <a:rPr lang="en-US" dirty="0" smtClean="0">
                <a:solidFill>
                  <a:schemeClr val="accent2">
                    <a:lumMod val="75000"/>
                  </a:schemeClr>
                </a:solidFill>
              </a:rPr>
              <a:t>.</a:t>
            </a:r>
            <a:r>
              <a:rPr lang="en-US" dirty="0" smtClean="0">
                <a:solidFill>
                  <a:srgbClr val="C00000"/>
                </a:solidFill>
              </a:rPr>
              <a:t> </a:t>
            </a:r>
            <a:r>
              <a:rPr lang="de-DE" b="1" dirty="0" smtClean="0"/>
              <a:t>Contemporaneous Orientation phase</a:t>
            </a:r>
          </a:p>
          <a:p>
            <a:endParaRPr lang="de-DE" b="1" dirty="0" smtClean="0"/>
          </a:p>
          <a:p>
            <a:pPr marL="285750" lvl="0" indent="-285750">
              <a:buFont typeface="Arial" panose="020B0604020202020204" pitchFamily="34" charset="0"/>
              <a:buChar char="•"/>
            </a:pPr>
            <a:r>
              <a:rPr lang="de-DE" sz="1600" b="1" dirty="0" smtClean="0">
                <a:solidFill>
                  <a:srgbClr val="7F7F7F">
                    <a:lumMod val="50000"/>
                  </a:srgbClr>
                </a:solidFill>
              </a:rPr>
              <a:t>Orienting</a:t>
            </a:r>
            <a:r>
              <a:rPr lang="de-DE" sz="1600" dirty="0" smtClean="0">
                <a:solidFill>
                  <a:srgbClr val="7F7F7F">
                    <a:lumMod val="50000"/>
                  </a:srgbClr>
                </a:solidFill>
              </a:rPr>
              <a:t> contemporaneous links</a:t>
            </a:r>
            <a:endParaRPr lang="de-DE" b="1" dirty="0">
              <a:solidFill>
                <a:prstClr val="black"/>
              </a:solidFill>
            </a:endParaRPr>
          </a:p>
        </p:txBody>
      </p:sp>
      <p:pic>
        <p:nvPicPr>
          <p:cNvPr id="153" name="Picture 152"/>
          <p:cNvPicPr>
            <a:picLocks noChangeAspect="1"/>
          </p:cNvPicPr>
          <p:nvPr/>
        </p:nvPicPr>
        <p:blipFill>
          <a:blip r:embed="rId3"/>
          <a:stretch>
            <a:fillRect/>
          </a:stretch>
        </p:blipFill>
        <p:spPr>
          <a:xfrm>
            <a:off x="9716376" y="975255"/>
            <a:ext cx="1636208" cy="1589649"/>
          </a:xfrm>
          <a:prstGeom prst="rect">
            <a:avLst/>
          </a:prstGeom>
        </p:spPr>
      </p:pic>
      <p:pic>
        <p:nvPicPr>
          <p:cNvPr id="154" name="Picture 153"/>
          <p:cNvPicPr>
            <a:picLocks noChangeAspect="1"/>
          </p:cNvPicPr>
          <p:nvPr/>
        </p:nvPicPr>
        <p:blipFill>
          <a:blip r:embed="rId4"/>
          <a:stretch>
            <a:fillRect/>
          </a:stretch>
        </p:blipFill>
        <p:spPr>
          <a:xfrm>
            <a:off x="9761017" y="3386309"/>
            <a:ext cx="1731721" cy="1410843"/>
          </a:xfrm>
          <a:prstGeom prst="rect">
            <a:avLst/>
          </a:prstGeom>
        </p:spPr>
      </p:pic>
      <p:sp>
        <p:nvSpPr>
          <p:cNvPr id="35" name="Rechteck 9">
            <a:extLst>
              <a:ext uri="{FF2B5EF4-FFF2-40B4-BE49-F238E27FC236}">
                <a16:creationId xmlns:a16="http://schemas.microsoft.com/office/drawing/2014/main" id="{3CD48A76-B6E9-4BB2-B675-8D7BC3B91F5B}"/>
              </a:ext>
              <a:ext uri="{C183D7F6-B498-43B3-948B-1728B52AA6E4}">
                <adec:decorative xmlns:adec="http://schemas.microsoft.com/office/drawing/2017/decorative" xmlns="" val="1"/>
              </a:ext>
            </a:extLst>
          </p:cNvPr>
          <p:cNvSpPr/>
          <p:nvPr/>
        </p:nvSpPr>
        <p:spPr bwMode="gray">
          <a:xfrm>
            <a:off x="-1" y="5876925"/>
            <a:ext cx="1019175" cy="5117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6" name="Rechteck 10">
            <a:extLst>
              <a:ext uri="{FF2B5EF4-FFF2-40B4-BE49-F238E27FC236}">
                <a16:creationId xmlns:a16="http://schemas.microsoft.com/office/drawing/2014/main" id="{CE21CB02-D9C6-4FAF-A21F-7A8AE11A4BEF}"/>
              </a:ext>
              <a:ext uri="{C183D7F6-B498-43B3-948B-1728B52AA6E4}">
                <adec:decorative xmlns:adec="http://schemas.microsoft.com/office/drawing/2017/decorative" xmlns="" val="1"/>
              </a:ext>
            </a:extLst>
          </p:cNvPr>
          <p:cNvSpPr/>
          <p:nvPr/>
        </p:nvSpPr>
        <p:spPr bwMode="gray">
          <a:xfrm>
            <a:off x="-1" y="6375123"/>
            <a:ext cx="1019175" cy="4828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7" name="Rechteck 11">
            <a:extLst>
              <a:ext uri="{FF2B5EF4-FFF2-40B4-BE49-F238E27FC236}">
                <a16:creationId xmlns:a16="http://schemas.microsoft.com/office/drawing/2014/main" id="{8807AC72-7C0F-482B-A3FD-7609DF861556}"/>
              </a:ext>
              <a:ext uri="{C183D7F6-B498-43B3-948B-1728B52AA6E4}">
                <adec:decorative xmlns:adec="http://schemas.microsoft.com/office/drawing/2017/decorative" xmlns="" val="1"/>
              </a:ext>
            </a:extLst>
          </p:cNvPr>
          <p:cNvSpPr/>
          <p:nvPr/>
        </p:nvSpPr>
        <p:spPr bwMode="gray">
          <a:xfrm>
            <a:off x="1019174" y="6375123"/>
            <a:ext cx="503745" cy="482877"/>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51" name="Picture 50"/>
          <p:cNvPicPr>
            <a:picLocks noChangeAspect="1"/>
          </p:cNvPicPr>
          <p:nvPr/>
        </p:nvPicPr>
        <p:blipFill>
          <a:blip r:embed="rId5"/>
          <a:stretch>
            <a:fillRect/>
          </a:stretch>
        </p:blipFill>
        <p:spPr>
          <a:xfrm>
            <a:off x="9704507" y="5039749"/>
            <a:ext cx="1950889" cy="1560711"/>
          </a:xfrm>
          <a:prstGeom prst="rect">
            <a:avLst/>
          </a:prstGeom>
        </p:spPr>
      </p:pic>
      <p:pic>
        <p:nvPicPr>
          <p:cNvPr id="46" name="Picture 45"/>
          <p:cNvPicPr>
            <a:picLocks noChangeAspect="1"/>
          </p:cNvPicPr>
          <p:nvPr/>
        </p:nvPicPr>
        <p:blipFill>
          <a:blip r:embed="rId6"/>
          <a:stretch>
            <a:fillRect/>
          </a:stretch>
        </p:blipFill>
        <p:spPr>
          <a:xfrm>
            <a:off x="9710603" y="5039749"/>
            <a:ext cx="1944793" cy="1621677"/>
          </a:xfrm>
          <a:prstGeom prst="rect">
            <a:avLst/>
          </a:prstGeom>
          <a:solidFill>
            <a:schemeClr val="bg1"/>
          </a:solidFill>
        </p:spPr>
      </p:pic>
      <p:pic>
        <p:nvPicPr>
          <p:cNvPr id="50" name="Picture 49"/>
          <p:cNvPicPr>
            <a:picLocks noChangeAspect="1"/>
          </p:cNvPicPr>
          <p:nvPr/>
        </p:nvPicPr>
        <p:blipFill>
          <a:blip r:embed="rId7"/>
          <a:stretch>
            <a:fillRect/>
          </a:stretch>
        </p:blipFill>
        <p:spPr>
          <a:xfrm>
            <a:off x="9704507" y="5045043"/>
            <a:ext cx="1944793" cy="1603387"/>
          </a:xfrm>
          <a:prstGeom prst="rect">
            <a:avLst/>
          </a:prstGeom>
          <a:solidFill>
            <a:schemeClr val="bg1"/>
          </a:solidFill>
        </p:spPr>
      </p:pic>
    </p:spTree>
    <p:extLst>
      <p:ext uri="{BB962C8B-B14F-4D97-AF65-F5344CB8AC3E}">
        <p14:creationId xmlns:p14="http://schemas.microsoft.com/office/powerpoint/2010/main" val="2265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xEl>
                                              <p:pRg st="0" end="0"/>
                                            </p:txEl>
                                          </p:spTgt>
                                        </p:tgtEl>
                                        <p:attrNameLst>
                                          <p:attrName>style.visibility</p:attrName>
                                        </p:attrNameLst>
                                      </p:cBhvr>
                                      <p:to>
                                        <p:strVal val="visible"/>
                                      </p:to>
                                    </p:set>
                                    <p:animEffect transition="in" filter="fade">
                                      <p:cBhvr>
                                        <p:cTn id="12" dur="500"/>
                                        <p:tgtEl>
                                          <p:spTgt spid="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fade">
                                      <p:cBhvr>
                                        <p:cTn id="17" dur="500"/>
                                        <p:tgtEl>
                                          <p:spTgt spid="1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3">
                                            <p:txEl>
                                              <p:pRg st="2" end="2"/>
                                            </p:txEl>
                                          </p:spTgt>
                                        </p:tgtEl>
                                        <p:attrNameLst>
                                          <p:attrName>style.visibility</p:attrName>
                                        </p:attrNameLst>
                                      </p:cBhvr>
                                      <p:to>
                                        <p:strVal val="visible"/>
                                      </p:to>
                                    </p:set>
                                    <p:animEffect transition="in" filter="fade">
                                      <p:cBhvr>
                                        <p:cTn id="22" dur="500"/>
                                        <p:tgtEl>
                                          <p:spTgt spid="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fade">
                                      <p:cBhvr>
                                        <p:cTn id="27" dur="500"/>
                                        <p:tgtEl>
                                          <p:spTgt spid="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
                                            <p:txEl>
                                              <p:pRg st="5" end="5"/>
                                            </p:txEl>
                                          </p:spTgt>
                                        </p:tgtEl>
                                        <p:attrNameLst>
                                          <p:attrName>style.visibility</p:attrName>
                                        </p:attrNameLst>
                                      </p:cBhvr>
                                      <p:to>
                                        <p:strVal val="visible"/>
                                      </p:to>
                                    </p:set>
                                    <p:animEffect transition="in" filter="fade">
                                      <p:cBhvr>
                                        <p:cTn id="32" dur="500"/>
                                        <p:tgtEl>
                                          <p:spTgt spid="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xEl>
                                              <p:pRg st="7" end="7"/>
                                            </p:txEl>
                                          </p:spTgt>
                                        </p:tgtEl>
                                        <p:attrNameLst>
                                          <p:attrName>style.visibility</p:attrName>
                                        </p:attrNameLst>
                                      </p:cBhvr>
                                      <p:to>
                                        <p:strVal val="visible"/>
                                      </p:to>
                                    </p:set>
                                    <p:animEffect transition="in" filter="fade">
                                      <p:cBhvr>
                                        <p:cTn id="37" dur="500"/>
                                        <p:tgtEl>
                                          <p:spTgt spid="6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3">
                                            <p:txEl>
                                              <p:pRg st="9" end="9"/>
                                            </p:txEl>
                                          </p:spTgt>
                                        </p:tgtEl>
                                        <p:attrNameLst>
                                          <p:attrName>style.visibility</p:attrName>
                                        </p:attrNameLst>
                                      </p:cBhvr>
                                      <p:to>
                                        <p:strVal val="visible"/>
                                      </p:to>
                                    </p:set>
                                    <p:animEffect transition="in" filter="fade">
                                      <p:cBhvr>
                                        <p:cTn id="42" dur="500"/>
                                        <p:tgtEl>
                                          <p:spTgt spid="6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500"/>
                                        <p:tgtEl>
                                          <p:spTgt spid="1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3">
                                            <p:txEl>
                                              <p:pRg st="11" end="11"/>
                                            </p:txEl>
                                          </p:spTgt>
                                        </p:tgtEl>
                                        <p:attrNameLst>
                                          <p:attrName>style.visibility</p:attrName>
                                        </p:attrNameLst>
                                      </p:cBhvr>
                                      <p:to>
                                        <p:strVal val="visible"/>
                                      </p:to>
                                    </p:set>
                                    <p:animEffect transition="in" filter="fade">
                                      <p:cBhvr>
                                        <p:cTn id="52" dur="500"/>
                                        <p:tgtEl>
                                          <p:spTgt spid="6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3">
                                            <p:txEl>
                                              <p:pRg st="13" end="13"/>
                                            </p:txEl>
                                          </p:spTgt>
                                        </p:tgtEl>
                                        <p:attrNameLst>
                                          <p:attrName>style.visibility</p:attrName>
                                        </p:attrNameLst>
                                      </p:cBhvr>
                                      <p:to>
                                        <p:strVal val="visible"/>
                                      </p:to>
                                    </p:set>
                                    <p:animEffect transition="in" filter="fade">
                                      <p:cBhvr>
                                        <p:cTn id="57" dur="500"/>
                                        <p:tgtEl>
                                          <p:spTgt spid="63">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3">
                                            <p:txEl>
                                              <p:pRg st="15" end="15"/>
                                            </p:txEl>
                                          </p:spTgt>
                                        </p:tgtEl>
                                        <p:attrNameLst>
                                          <p:attrName>style.visibility</p:attrName>
                                        </p:attrNameLst>
                                      </p:cBhvr>
                                      <p:to>
                                        <p:strVal val="visible"/>
                                      </p:to>
                                    </p:set>
                                    <p:animEffect transition="in" filter="fade">
                                      <p:cBhvr>
                                        <p:cTn id="62" dur="500"/>
                                        <p:tgtEl>
                                          <p:spTgt spid="63">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C37F106-A2D7-4E0E-BC14-02A5406DE9F4}"/>
              </a:ext>
            </a:extLst>
          </p:cNvPr>
          <p:cNvSpPr txBox="1">
            <a:spLocks/>
          </p:cNvSpPr>
          <p:nvPr/>
        </p:nvSpPr>
        <p:spPr>
          <a:xfrm>
            <a:off x="0" y="1053023"/>
            <a:ext cx="12192000"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pPr>
              <a:lnSpc>
                <a:spcPct val="150000"/>
              </a:lnSpc>
            </a:pPr>
            <a:endParaRPr lang="de-DE" dirty="0"/>
          </a:p>
        </p:txBody>
      </p:sp>
      <p:sp>
        <p:nvSpPr>
          <p:cNvPr id="8" name="Untertitel 2">
            <a:extLst>
              <a:ext uri="{FF2B5EF4-FFF2-40B4-BE49-F238E27FC236}">
                <a16:creationId xmlns:a16="http://schemas.microsoft.com/office/drawing/2014/main" id="{B3C53DC0-1ED9-49C2-9613-8836B4A4115B}"/>
              </a:ext>
            </a:extLst>
          </p:cNvPr>
          <p:cNvSpPr txBox="1">
            <a:spLocks/>
          </p:cNvSpPr>
          <p:nvPr/>
        </p:nvSpPr>
        <p:spPr bwMode="gray">
          <a:xfrm>
            <a:off x="66953" y="1096234"/>
            <a:ext cx="8784976" cy="504056"/>
          </a:xfrm>
          <a:prstGeom prst="rect">
            <a:avLst/>
          </a:prstGeom>
        </p:spPr>
        <p:txBody>
          <a:bodyPr vert="horz" lIns="0" tIns="0" rIns="0" bIns="0" rtlCol="0" anchor="t"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800" i="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8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de-DE" sz="2000" b="1" dirty="0" smtClean="0">
                <a:solidFill>
                  <a:schemeClr val="tx2">
                    <a:lumMod val="50000"/>
                  </a:schemeClr>
                </a:solidFill>
              </a:rPr>
              <a:t>Background: </a:t>
            </a:r>
            <a:r>
              <a:rPr lang="de-DE" sz="2000" b="1" dirty="0" smtClean="0"/>
              <a:t>Pacific-driven regime vs Atlantic-driven regime</a:t>
            </a:r>
          </a:p>
          <a:p>
            <a:pPr>
              <a:lnSpc>
                <a:spcPct val="100000"/>
              </a:lnSpc>
            </a:pPr>
            <a:endParaRPr lang="de-DE" sz="2000" dirty="0"/>
          </a:p>
          <a:p>
            <a:pPr>
              <a:lnSpc>
                <a:spcPct val="100000"/>
              </a:lnSpc>
            </a:pPr>
            <a:endParaRPr lang="de-DE" sz="2000" dirty="0" smtClean="0"/>
          </a:p>
        </p:txBody>
      </p:sp>
      <p:pic>
        <p:nvPicPr>
          <p:cNvPr id="3" name="Picture 2"/>
          <p:cNvPicPr>
            <a:picLocks noChangeAspect="1"/>
          </p:cNvPicPr>
          <p:nvPr/>
        </p:nvPicPr>
        <p:blipFill rotWithShape="1">
          <a:blip r:embed="rId3"/>
          <a:srcRect l="2185" r="4856"/>
          <a:stretch/>
        </p:blipFill>
        <p:spPr>
          <a:xfrm>
            <a:off x="6841683" y="2129879"/>
            <a:ext cx="5184576" cy="2062738"/>
          </a:xfrm>
          <a:prstGeom prst="rect">
            <a:avLst/>
          </a:prstGeom>
        </p:spPr>
      </p:pic>
      <p:pic>
        <p:nvPicPr>
          <p:cNvPr id="4" name="Picture 3"/>
          <p:cNvPicPr>
            <a:picLocks noChangeAspect="1"/>
          </p:cNvPicPr>
          <p:nvPr/>
        </p:nvPicPr>
        <p:blipFill rotWithShape="1">
          <a:blip r:embed="rId4"/>
          <a:srcRect t="4923"/>
          <a:stretch/>
        </p:blipFill>
        <p:spPr>
          <a:xfrm>
            <a:off x="0" y="2132855"/>
            <a:ext cx="6868017" cy="4411911"/>
          </a:xfrm>
          <a:prstGeom prst="rect">
            <a:avLst/>
          </a:prstGeom>
        </p:spPr>
      </p:pic>
      <p:sp>
        <p:nvSpPr>
          <p:cNvPr id="10" name="Rectangle 9"/>
          <p:cNvSpPr/>
          <p:nvPr/>
        </p:nvSpPr>
        <p:spPr>
          <a:xfrm>
            <a:off x="1199456" y="6390877"/>
            <a:ext cx="1079142" cy="307777"/>
          </a:xfrm>
          <a:prstGeom prst="rect">
            <a:avLst/>
          </a:prstGeom>
        </p:spPr>
        <p:txBody>
          <a:bodyPr wrap="none">
            <a:spAutoFit/>
          </a:bodyPr>
          <a:lstStyle/>
          <a:p>
            <a:r>
              <a:rPr lang="de-DE" sz="1400" b="1" dirty="0">
                <a:latin typeface="TeXGyrePagellaX-Regular"/>
              </a:rPr>
              <a:t>1950–1983</a:t>
            </a:r>
            <a:endParaRPr lang="de-DE" sz="1400" b="1" dirty="0"/>
          </a:p>
        </p:txBody>
      </p:sp>
      <p:sp>
        <p:nvSpPr>
          <p:cNvPr id="11" name="Rectangle 10"/>
          <p:cNvSpPr/>
          <p:nvPr/>
        </p:nvSpPr>
        <p:spPr>
          <a:xfrm>
            <a:off x="4692333" y="6390876"/>
            <a:ext cx="1079142" cy="307777"/>
          </a:xfrm>
          <a:prstGeom prst="rect">
            <a:avLst/>
          </a:prstGeom>
        </p:spPr>
        <p:txBody>
          <a:bodyPr wrap="none">
            <a:spAutoFit/>
          </a:bodyPr>
          <a:lstStyle/>
          <a:p>
            <a:r>
              <a:rPr lang="de-DE" sz="1400" b="1" dirty="0" smtClean="0">
                <a:latin typeface="TeXGyrePagellaX-Regular"/>
              </a:rPr>
              <a:t>1985–2014</a:t>
            </a:r>
            <a:endParaRPr lang="de-DE" sz="1400" b="1" dirty="0"/>
          </a:p>
        </p:txBody>
      </p:sp>
      <p:sp>
        <p:nvSpPr>
          <p:cNvPr id="15" name="Rectangle 14"/>
          <p:cNvSpPr/>
          <p:nvPr/>
        </p:nvSpPr>
        <p:spPr>
          <a:xfrm>
            <a:off x="98981" y="1809690"/>
            <a:ext cx="1872208" cy="338554"/>
          </a:xfrm>
          <a:prstGeom prst="rect">
            <a:avLst/>
          </a:prstGeom>
        </p:spPr>
        <p:txBody>
          <a:bodyPr wrap="square">
            <a:spAutoFit/>
          </a:bodyPr>
          <a:lstStyle/>
          <a:p>
            <a:r>
              <a:rPr lang="de-DE" sz="1600" i="1" dirty="0">
                <a:solidFill>
                  <a:srgbClr val="464646"/>
                </a:solidFill>
                <a:latin typeface="Open Sans"/>
              </a:rPr>
              <a:t>Park et </a:t>
            </a:r>
            <a:r>
              <a:rPr lang="de-DE" sz="1600" i="1" dirty="0" smtClean="0">
                <a:solidFill>
                  <a:srgbClr val="464646"/>
                </a:solidFill>
                <a:latin typeface="Open Sans"/>
              </a:rPr>
              <a:t>al. (2023)</a:t>
            </a:r>
            <a:endParaRPr lang="de-DE" sz="1600" i="1" dirty="0"/>
          </a:p>
        </p:txBody>
      </p:sp>
      <p:sp>
        <p:nvSpPr>
          <p:cNvPr id="16" name="Textplatzhalter 3_4"/>
          <p:cNvSpPr txBox="1">
            <a:spLocks noGrp="1"/>
          </p:cNvSpPr>
          <p:nvPr>
            <p:ph type="body" idx="4294967295"/>
          </p:nvPr>
        </p:nvSpPr>
        <p:spPr>
          <a:xfrm>
            <a:off x="7088580" y="4518668"/>
            <a:ext cx="4937679" cy="1872208"/>
          </a:xfrm>
          <a:noFill/>
          <a:ln>
            <a:noFill/>
          </a:ln>
        </p:spPr>
        <p:txBody>
          <a:bodyPr vert="horz" wrap="square" lIns="108847" tIns="54423" rIns="108847" bIns="54423" rtlCol="0" anchor="t">
            <a:noAutofit/>
          </a:bodyPr>
          <a:lstStyle/>
          <a:p>
            <a:pPr marL="342900" lvl="1" indent="-342900">
              <a:spcBef>
                <a:spcPts val="1413"/>
              </a:spcBef>
              <a:buSzPct val="75000"/>
              <a:buFont typeface="Wingdings" panose="05000000000000000000" pitchFamily="2" charset="2"/>
              <a:buChar char="§"/>
            </a:pPr>
            <a:r>
              <a:rPr lang="en-US" sz="1600" dirty="0" smtClean="0">
                <a:solidFill>
                  <a:srgbClr val="001A5E"/>
                </a:solidFill>
                <a:highlight>
                  <a:scrgbClr r="0" g="0" b="0">
                    <a:alpha val="0"/>
                  </a:scrgbClr>
                </a:highlight>
                <a:latin typeface="Helvetica" pitchFamily="34"/>
                <a:cs typeface="Helvetica" pitchFamily="34"/>
              </a:rPr>
              <a:t>Studies </a:t>
            </a:r>
            <a:r>
              <a:rPr lang="en-US" sz="1600" dirty="0">
                <a:solidFill>
                  <a:srgbClr val="001A5E"/>
                </a:solidFill>
                <a:highlight>
                  <a:scrgbClr r="0" g="0" b="0">
                    <a:alpha val="0"/>
                  </a:scrgbClr>
                </a:highlight>
                <a:latin typeface="Helvetica" pitchFamily="34"/>
                <a:cs typeface="Helvetica" pitchFamily="34"/>
              </a:rPr>
              <a:t>suggest that external forcing is responsible for the recent AMV changes </a:t>
            </a:r>
            <a:r>
              <a:rPr lang="nb-NO" sz="1600" dirty="0" smtClean="0">
                <a:solidFill>
                  <a:srgbClr val="001A5E"/>
                </a:solidFill>
                <a:highlight>
                  <a:scrgbClr r="0" g="0" b="0">
                    <a:alpha val="0"/>
                  </a:scrgbClr>
                </a:highlight>
                <a:latin typeface="Helvetica" pitchFamily="34"/>
                <a:cs typeface="Helvetica" pitchFamily="34"/>
              </a:rPr>
              <a:t>(Klavans </a:t>
            </a:r>
            <a:r>
              <a:rPr lang="nb-NO" sz="1600" dirty="0">
                <a:solidFill>
                  <a:srgbClr val="001A5E"/>
                </a:solidFill>
                <a:highlight>
                  <a:scrgbClr r="0" g="0" b="0">
                    <a:alpha val="0"/>
                  </a:scrgbClr>
                </a:highlight>
                <a:latin typeface="Helvetica" pitchFamily="34"/>
                <a:cs typeface="Helvetica" pitchFamily="34"/>
              </a:rPr>
              <a:t>et al., 2022</a:t>
            </a:r>
            <a:r>
              <a:rPr lang="da-DK" sz="1600" dirty="0">
                <a:solidFill>
                  <a:srgbClr val="001A5E"/>
                </a:solidFill>
                <a:highlight>
                  <a:scrgbClr r="0" g="0" b="0">
                    <a:alpha val="0"/>
                  </a:scrgbClr>
                </a:highlight>
                <a:latin typeface="Helvetica" pitchFamily="34"/>
                <a:cs typeface="Helvetica" pitchFamily="34"/>
              </a:rPr>
              <a:t>; </a:t>
            </a:r>
            <a:r>
              <a:rPr lang="nb-NO" sz="1600" dirty="0">
                <a:solidFill>
                  <a:srgbClr val="001A5E"/>
                </a:solidFill>
                <a:highlight>
                  <a:scrgbClr r="0" g="0" b="0">
                    <a:alpha val="0"/>
                  </a:scrgbClr>
                </a:highlight>
                <a:latin typeface="Helvetica" pitchFamily="34"/>
                <a:cs typeface="Helvetica" pitchFamily="34"/>
              </a:rPr>
              <a:t>He et al., 2023).</a:t>
            </a:r>
            <a:r>
              <a:rPr lang="en-US" sz="1600" dirty="0">
                <a:solidFill>
                  <a:srgbClr val="001A5E"/>
                </a:solidFill>
                <a:highlight>
                  <a:scrgbClr r="0" g="0" b="0">
                    <a:alpha val="0"/>
                  </a:scrgbClr>
                </a:highlight>
                <a:latin typeface="Helvetica" pitchFamily="34"/>
                <a:cs typeface="Helvetica" pitchFamily="34"/>
              </a:rPr>
              <a:t> </a:t>
            </a:r>
          </a:p>
          <a:p>
            <a:pPr marL="0" lvl="1" indent="0">
              <a:spcBef>
                <a:spcPts val="1413"/>
              </a:spcBef>
              <a:buSzPct val="75000"/>
              <a:buNone/>
            </a:pPr>
            <a:r>
              <a:rPr lang="en-US" sz="1600" dirty="0">
                <a:solidFill>
                  <a:srgbClr val="001A5E"/>
                </a:solidFill>
                <a:highlight>
                  <a:scrgbClr r="0" g="0" b="0">
                    <a:alpha val="0"/>
                  </a:scrgbClr>
                </a:highlight>
                <a:latin typeface="Helvetica" pitchFamily="34"/>
                <a:cs typeface="Helvetica" pitchFamily="34"/>
                <a:sym typeface="Wingdings" panose="05000000000000000000" pitchFamily="2" charset="2"/>
              </a:rPr>
              <a:t> </a:t>
            </a:r>
            <a:r>
              <a:rPr lang="en-US" sz="1600" dirty="0">
                <a:solidFill>
                  <a:srgbClr val="001A5E"/>
                </a:solidFill>
                <a:highlight>
                  <a:scrgbClr r="0" g="0" b="0">
                    <a:alpha val="0"/>
                  </a:scrgbClr>
                </a:highlight>
                <a:latin typeface="Helvetica" pitchFamily="34"/>
                <a:cs typeface="Helvetica" pitchFamily="34"/>
              </a:rPr>
              <a:t>There is a need to separate the externally forced component from the internal variability.</a:t>
            </a:r>
          </a:p>
        </p:txBody>
      </p:sp>
      <p:sp>
        <p:nvSpPr>
          <p:cNvPr id="17" name="Rectangle 16"/>
          <p:cNvSpPr/>
          <p:nvPr/>
        </p:nvSpPr>
        <p:spPr>
          <a:xfrm>
            <a:off x="2278598" y="3645024"/>
            <a:ext cx="500458" cy="276999"/>
          </a:xfrm>
          <a:prstGeom prst="rect">
            <a:avLst/>
          </a:prstGeom>
        </p:spPr>
        <p:txBody>
          <a:bodyPr wrap="none">
            <a:spAutoFit/>
          </a:bodyPr>
          <a:lstStyle/>
          <a:p>
            <a:r>
              <a:rPr lang="de-DE" sz="1200" b="1" dirty="0" smtClean="0">
                <a:latin typeface="TeXGyrePagellaX-Regular"/>
              </a:rPr>
              <a:t>TNA</a:t>
            </a:r>
            <a:endParaRPr lang="de-DE" sz="1200" b="1" dirty="0"/>
          </a:p>
        </p:txBody>
      </p:sp>
    </p:spTree>
    <p:extLst>
      <p:ext uri="{BB962C8B-B14F-4D97-AF65-F5344CB8AC3E}">
        <p14:creationId xmlns:p14="http://schemas.microsoft.com/office/powerpoint/2010/main" val="308609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animEffect transition="in" filter="fade">
                                      <p:cBhvr>
                                        <p:cTn id="34" dur="500"/>
                                        <p:tgtEl>
                                          <p:spTgt spid="16">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11" grpId="0"/>
      <p:bldP spid="15" grpId="0"/>
      <p:bldP spid="16" grpId="0" build="p"/>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F6813-C6AE-418E-986B-967E185E715A}"/>
              </a:ext>
            </a:extLst>
          </p:cNvPr>
          <p:cNvSpPr>
            <a:spLocks noGrp="1"/>
          </p:cNvSpPr>
          <p:nvPr>
            <p:ph type="ctrTitle"/>
          </p:nvPr>
        </p:nvSpPr>
        <p:spPr/>
        <p:txBody>
          <a:bodyPr/>
          <a:lstStyle/>
          <a:p>
            <a:r>
              <a:rPr lang="de-DE" dirty="0"/>
              <a:t>Zwischentitel</a:t>
            </a:r>
            <a:br>
              <a:rPr lang="de-DE" dirty="0"/>
            </a:br>
            <a:r>
              <a:rPr lang="de-DE" dirty="0"/>
              <a:t>mit Bild 8</a:t>
            </a:r>
            <a:br>
              <a:rPr lang="de-DE" dirty="0"/>
            </a:br>
            <a:r>
              <a:rPr lang="de-DE" dirty="0"/>
              <a:t>Arial Regular</a:t>
            </a:r>
            <a:br>
              <a:rPr lang="de-DE" dirty="0"/>
            </a:br>
            <a:r>
              <a:rPr lang="de-DE" dirty="0"/>
              <a:t>36 </a:t>
            </a:r>
            <a:r>
              <a:rPr lang="de-DE" dirty="0" err="1"/>
              <a:t>pt</a:t>
            </a:r>
            <a:endParaRPr lang="de-DE" dirty="0"/>
          </a:p>
        </p:txBody>
      </p:sp>
      <p:sp>
        <p:nvSpPr>
          <p:cNvPr id="3" name="Untertitel 2">
            <a:extLst>
              <a:ext uri="{FF2B5EF4-FFF2-40B4-BE49-F238E27FC236}">
                <a16:creationId xmlns:a16="http://schemas.microsoft.com/office/drawing/2014/main" id="{B3C53DC0-1ED9-49C2-9613-8836B4A4115B}"/>
              </a:ext>
            </a:extLst>
          </p:cNvPr>
          <p:cNvSpPr>
            <a:spLocks noGrp="1"/>
          </p:cNvSpPr>
          <p:nvPr>
            <p:ph type="subTitle" idx="1"/>
          </p:nvPr>
        </p:nvSpPr>
        <p:spPr/>
        <p:txBody>
          <a:bodyPr/>
          <a:lstStyle/>
          <a:p>
            <a:r>
              <a:rPr lang="de-DE" dirty="0"/>
              <a:t>Untertitel der Präsentation</a:t>
            </a:r>
          </a:p>
          <a:p>
            <a:r>
              <a:rPr lang="de-DE" dirty="0"/>
              <a:t>Arial Regular 24 </a:t>
            </a:r>
            <a:r>
              <a:rPr lang="de-DE" dirty="0" err="1"/>
              <a:t>pt</a:t>
            </a:r>
            <a:endParaRPr lang="de-DE" dirty="0"/>
          </a:p>
        </p:txBody>
      </p:sp>
      <p:sp>
        <p:nvSpPr>
          <p:cNvPr id="7" name="Titel 1">
            <a:extLst>
              <a:ext uri="{FF2B5EF4-FFF2-40B4-BE49-F238E27FC236}">
                <a16:creationId xmlns:a16="http://schemas.microsoft.com/office/drawing/2014/main" id="{EC37F106-A2D7-4E0E-BC14-02A5406DE9F4}"/>
              </a:ext>
            </a:extLst>
          </p:cNvPr>
          <p:cNvSpPr txBox="1">
            <a:spLocks/>
          </p:cNvSpPr>
          <p:nvPr/>
        </p:nvSpPr>
        <p:spPr>
          <a:xfrm>
            <a:off x="0" y="1053023"/>
            <a:ext cx="11352584"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Supplement - Proof </a:t>
            </a:r>
            <a:r>
              <a:rPr lang="de-DE" dirty="0"/>
              <a:t>of </a:t>
            </a:r>
            <a:r>
              <a:rPr lang="de-DE" dirty="0" smtClean="0"/>
              <a:t>Concept: </a:t>
            </a:r>
            <a:r>
              <a:rPr lang="de-DE" dirty="0"/>
              <a:t>El Niño 1997-1998 </a:t>
            </a:r>
          </a:p>
          <a:p>
            <a:endParaRPr lang="de-DE"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34" y="1916831"/>
            <a:ext cx="9086874" cy="4833911"/>
          </a:xfrm>
          <a:prstGeom prst="rect">
            <a:avLst/>
          </a:prstGeom>
        </p:spPr>
      </p:pic>
    </p:spTree>
    <p:extLst>
      <p:ext uri="{BB962C8B-B14F-4D97-AF65-F5344CB8AC3E}">
        <p14:creationId xmlns:p14="http://schemas.microsoft.com/office/powerpoint/2010/main" val="937551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_4"/>
          <p:cNvSpPr txBox="1">
            <a:spLocks noGrp="1"/>
          </p:cNvSpPr>
          <p:nvPr>
            <p:ph type="sldNum" sz="quarter" idx="4294967295"/>
          </p:nvPr>
        </p:nvSpPr>
        <p:spPr>
          <a:xfrm>
            <a:off x="11387744" y="6448507"/>
            <a:ext cx="803288" cy="364854"/>
          </a:xfrm>
          <a:prstGeom prst="rect">
            <a:avLst/>
          </a:prstGeom>
          <a:noFill/>
          <a:ln>
            <a:noFill/>
          </a:ln>
        </p:spPr>
        <p:txBody>
          <a:bodyPr vert="horz" wrap="square" lIns="110588" tIns="55294" rIns="110588" bIns="55294" rtlCol="0" anchor="ctr" anchorCtr="0">
            <a:noAutofit/>
          </a:bodyPr>
          <a:lstStyle/>
          <a:p>
            <a:pPr hangingPunct="0">
              <a:spcBef>
                <a:spcPts val="175"/>
              </a:spcBef>
            </a:pPr>
            <a:fld id="{7DB887B7-30DA-4617-8D75-A76DAEB90184}" type="slidenum">
              <a:rPr lang="es-ES" sz="1693" b="1">
                <a:solidFill>
                  <a:srgbClr val="001A5E"/>
                </a:solidFill>
                <a:highlight>
                  <a:scrgbClr r="0" g="0" b="0">
                    <a:alpha val="0"/>
                  </a:scrgbClr>
                </a:highlight>
                <a:latin typeface="Helvetica"/>
                <a:cs typeface="Helvetica"/>
              </a:rPr>
              <a:pPr hangingPunct="0">
                <a:spcBef>
                  <a:spcPts val="175"/>
                </a:spcBef>
              </a:pPr>
              <a:t>9</a:t>
            </a:fld>
            <a:endParaRPr lang="es-ES" sz="1693" b="1">
              <a:solidFill>
                <a:srgbClr val="001A5E"/>
              </a:solidFill>
              <a:highlight>
                <a:scrgbClr r="0" g="0" b="0">
                  <a:alpha val="0"/>
                </a:scrgbClr>
              </a:highlight>
              <a:latin typeface="Helvetica"/>
              <a:cs typeface="Helvetica"/>
            </a:endParaRPr>
          </a:p>
        </p:txBody>
      </p:sp>
      <p:sp>
        <p:nvSpPr>
          <p:cNvPr id="15" name="Titel 1">
            <a:extLst>
              <a:ext uri="{FF2B5EF4-FFF2-40B4-BE49-F238E27FC236}">
                <a16:creationId xmlns:a16="http://schemas.microsoft.com/office/drawing/2014/main" id="{EC37F106-A2D7-4E0E-BC14-02A5406DE9F4}"/>
              </a:ext>
            </a:extLst>
          </p:cNvPr>
          <p:cNvSpPr txBox="1">
            <a:spLocks/>
          </p:cNvSpPr>
          <p:nvPr/>
        </p:nvSpPr>
        <p:spPr>
          <a:xfrm>
            <a:off x="0" y="1053023"/>
            <a:ext cx="11352584" cy="590478"/>
          </a:xfrm>
          <a:prstGeom prst="rect">
            <a:avLst/>
          </a:prstGeom>
        </p:spPr>
        <p:txBody>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dirty="0" smtClean="0"/>
              <a:t>Supplement – PCMCI+</a:t>
            </a:r>
            <a:endParaRPr lang="de-DE" b="1" dirty="0"/>
          </a:p>
          <a:p>
            <a:endParaRPr lang="de-DE" dirty="0"/>
          </a:p>
        </p:txBody>
      </p:sp>
      <p:pic>
        <p:nvPicPr>
          <p:cNvPr id="16" name="Picture 2" descr="IUP Lo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131" y="203007"/>
            <a:ext cx="554716" cy="5567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uropean Research Council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673" y="6308396"/>
            <a:ext cx="564929" cy="566812"/>
          </a:xfrm>
          <a:prstGeom prst="rect">
            <a:avLst/>
          </a:prstGeom>
          <a:noFill/>
          <a:extLst>
            <a:ext uri="{909E8E84-426E-40DD-AFC4-6F175D3DCCD1}">
              <a14:hiddenFill xmlns:a14="http://schemas.microsoft.com/office/drawing/2010/main">
                <a:solidFill>
                  <a:srgbClr val="FFFFFF"/>
                </a:solidFill>
              </a14:hiddenFill>
            </a:ext>
          </a:extLst>
        </p:spPr>
      </p:pic>
      <p:pic>
        <p:nvPicPr>
          <p:cNvPr id="18" name="Grafik 10_0" descr="dlr_signet.png">
            <a:extLst/>
          </p:cNvPr>
          <p:cNvPicPr>
            <a:picLocks noChangeAspect="1"/>
          </p:cNvPicPr>
          <p:nvPr/>
        </p:nvPicPr>
        <p:blipFill>
          <a:blip r:embed="rId5">
            <a:lum/>
            <a:alphaModFix/>
          </a:blip>
          <a:srcRect/>
          <a:stretch>
            <a:fillRect/>
          </a:stretch>
        </p:blipFill>
        <p:spPr>
          <a:xfrm>
            <a:off x="79679" y="6350464"/>
            <a:ext cx="584725" cy="482676"/>
          </a:xfrm>
          <a:prstGeom prst="rect">
            <a:avLst/>
          </a:prstGeom>
          <a:noFill/>
          <a:ln>
            <a:noFill/>
          </a:ln>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7602" y="6369596"/>
            <a:ext cx="1396940" cy="403939"/>
          </a:xfrm>
          <a:prstGeom prst="rect">
            <a:avLst/>
          </a:prstGeom>
        </p:spPr>
      </p:pic>
      <p:graphicFrame>
        <p:nvGraphicFramePr>
          <p:cNvPr id="23" name="Table 22">
            <a:extLst>
              <a:ext uri="{FF2B5EF4-FFF2-40B4-BE49-F238E27FC236}">
                <a16:creationId xmlns:a16="http://schemas.microsoft.com/office/drawing/2014/main" id="{72625895-CE5C-4BF3-B80D-F0EF51A2ABD2}"/>
              </a:ext>
            </a:extLst>
          </p:cNvPr>
          <p:cNvGraphicFramePr>
            <a:graphicFrameLocks noGrp="1"/>
          </p:cNvGraphicFramePr>
          <p:nvPr/>
        </p:nvGraphicFramePr>
        <p:xfrm>
          <a:off x="919344" y="2794141"/>
          <a:ext cx="4751400" cy="38309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16760">
                  <a:extLst>
                    <a:ext uri="{9D8B030D-6E8A-4147-A177-3AD203B41FA5}">
                      <a16:colId xmlns:a16="http://schemas.microsoft.com/office/drawing/2014/main" val="3238891598"/>
                    </a:ext>
                  </a:extLst>
                </a:gridCol>
                <a:gridCol w="316760">
                  <a:extLst>
                    <a:ext uri="{9D8B030D-6E8A-4147-A177-3AD203B41FA5}">
                      <a16:colId xmlns:a16="http://schemas.microsoft.com/office/drawing/2014/main" val="587558996"/>
                    </a:ext>
                  </a:extLst>
                </a:gridCol>
                <a:gridCol w="316760">
                  <a:extLst>
                    <a:ext uri="{9D8B030D-6E8A-4147-A177-3AD203B41FA5}">
                      <a16:colId xmlns:a16="http://schemas.microsoft.com/office/drawing/2014/main" val="3747308958"/>
                    </a:ext>
                  </a:extLst>
                </a:gridCol>
                <a:gridCol w="316760">
                  <a:extLst>
                    <a:ext uri="{9D8B030D-6E8A-4147-A177-3AD203B41FA5}">
                      <a16:colId xmlns:a16="http://schemas.microsoft.com/office/drawing/2014/main" val="751000179"/>
                    </a:ext>
                  </a:extLst>
                </a:gridCol>
                <a:gridCol w="316760">
                  <a:extLst>
                    <a:ext uri="{9D8B030D-6E8A-4147-A177-3AD203B41FA5}">
                      <a16:colId xmlns:a16="http://schemas.microsoft.com/office/drawing/2014/main" val="1224031584"/>
                    </a:ext>
                  </a:extLst>
                </a:gridCol>
                <a:gridCol w="316760">
                  <a:extLst>
                    <a:ext uri="{9D8B030D-6E8A-4147-A177-3AD203B41FA5}">
                      <a16:colId xmlns:a16="http://schemas.microsoft.com/office/drawing/2014/main" val="1136200737"/>
                    </a:ext>
                  </a:extLst>
                </a:gridCol>
                <a:gridCol w="316760">
                  <a:extLst>
                    <a:ext uri="{9D8B030D-6E8A-4147-A177-3AD203B41FA5}">
                      <a16:colId xmlns:a16="http://schemas.microsoft.com/office/drawing/2014/main" val="3516436882"/>
                    </a:ext>
                  </a:extLst>
                </a:gridCol>
                <a:gridCol w="316760">
                  <a:extLst>
                    <a:ext uri="{9D8B030D-6E8A-4147-A177-3AD203B41FA5}">
                      <a16:colId xmlns:a16="http://schemas.microsoft.com/office/drawing/2014/main" val="662534365"/>
                    </a:ext>
                  </a:extLst>
                </a:gridCol>
                <a:gridCol w="316760">
                  <a:extLst>
                    <a:ext uri="{9D8B030D-6E8A-4147-A177-3AD203B41FA5}">
                      <a16:colId xmlns:a16="http://schemas.microsoft.com/office/drawing/2014/main" val="1269500179"/>
                    </a:ext>
                  </a:extLst>
                </a:gridCol>
                <a:gridCol w="316760">
                  <a:extLst>
                    <a:ext uri="{9D8B030D-6E8A-4147-A177-3AD203B41FA5}">
                      <a16:colId xmlns:a16="http://schemas.microsoft.com/office/drawing/2014/main" val="2263513461"/>
                    </a:ext>
                  </a:extLst>
                </a:gridCol>
                <a:gridCol w="316760">
                  <a:extLst>
                    <a:ext uri="{9D8B030D-6E8A-4147-A177-3AD203B41FA5}">
                      <a16:colId xmlns:a16="http://schemas.microsoft.com/office/drawing/2014/main" val="1659312150"/>
                    </a:ext>
                  </a:extLst>
                </a:gridCol>
                <a:gridCol w="316760">
                  <a:extLst>
                    <a:ext uri="{9D8B030D-6E8A-4147-A177-3AD203B41FA5}">
                      <a16:colId xmlns:a16="http://schemas.microsoft.com/office/drawing/2014/main" val="2736770412"/>
                    </a:ext>
                  </a:extLst>
                </a:gridCol>
                <a:gridCol w="316760">
                  <a:extLst>
                    <a:ext uri="{9D8B030D-6E8A-4147-A177-3AD203B41FA5}">
                      <a16:colId xmlns:a16="http://schemas.microsoft.com/office/drawing/2014/main" val="2331328155"/>
                    </a:ext>
                  </a:extLst>
                </a:gridCol>
                <a:gridCol w="316760">
                  <a:extLst>
                    <a:ext uri="{9D8B030D-6E8A-4147-A177-3AD203B41FA5}">
                      <a16:colId xmlns:a16="http://schemas.microsoft.com/office/drawing/2014/main" val="2699712005"/>
                    </a:ext>
                  </a:extLst>
                </a:gridCol>
                <a:gridCol w="316760">
                  <a:extLst>
                    <a:ext uri="{9D8B030D-6E8A-4147-A177-3AD203B41FA5}">
                      <a16:colId xmlns:a16="http://schemas.microsoft.com/office/drawing/2014/main" val="1800461864"/>
                    </a:ext>
                  </a:extLst>
                </a:gridCol>
              </a:tblGrid>
              <a:tr h="383090">
                <a:tc>
                  <a:txBody>
                    <a:bodyPr/>
                    <a:lstStyle/>
                    <a:p>
                      <a:r>
                        <a:rPr lang="en-US" dirty="0">
                          <a:solidFill>
                            <a:schemeClr val="tx1"/>
                          </a:solidFill>
                        </a:rPr>
                        <a:t>O</a:t>
                      </a:r>
                      <a:endParaRPr lang="de-DE" dirty="0">
                        <a:solidFill>
                          <a:schemeClr val="tx1"/>
                        </a:solidFill>
                      </a:endParaRPr>
                    </a:p>
                  </a:txBody>
                  <a:tcPr>
                    <a:lnL w="12700" cmpd="sng">
                      <a:noFill/>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tx1"/>
                          </a:solidFill>
                        </a:rPr>
                        <a:t>F</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S</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911768"/>
                  </a:ext>
                </a:extLst>
              </a:tr>
            </a:tbl>
          </a:graphicData>
        </a:graphic>
      </p:graphicFrame>
      <p:graphicFrame>
        <p:nvGraphicFramePr>
          <p:cNvPr id="24" name="Table 23">
            <a:extLst>
              <a:ext uri="{FF2B5EF4-FFF2-40B4-BE49-F238E27FC236}">
                <a16:creationId xmlns:a16="http://schemas.microsoft.com/office/drawing/2014/main" id="{44292BE2-560F-4FBA-BB2F-1DE639EE55A7}"/>
              </a:ext>
            </a:extLst>
          </p:cNvPr>
          <p:cNvGraphicFramePr>
            <a:graphicFrameLocks noGrp="1"/>
          </p:cNvGraphicFramePr>
          <p:nvPr/>
        </p:nvGraphicFramePr>
        <p:xfrm>
          <a:off x="917570" y="4797152"/>
          <a:ext cx="4751400" cy="38309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16760">
                  <a:extLst>
                    <a:ext uri="{9D8B030D-6E8A-4147-A177-3AD203B41FA5}">
                      <a16:colId xmlns:a16="http://schemas.microsoft.com/office/drawing/2014/main" val="3238891598"/>
                    </a:ext>
                  </a:extLst>
                </a:gridCol>
                <a:gridCol w="316760">
                  <a:extLst>
                    <a:ext uri="{9D8B030D-6E8A-4147-A177-3AD203B41FA5}">
                      <a16:colId xmlns:a16="http://schemas.microsoft.com/office/drawing/2014/main" val="587558996"/>
                    </a:ext>
                  </a:extLst>
                </a:gridCol>
                <a:gridCol w="316760">
                  <a:extLst>
                    <a:ext uri="{9D8B030D-6E8A-4147-A177-3AD203B41FA5}">
                      <a16:colId xmlns:a16="http://schemas.microsoft.com/office/drawing/2014/main" val="3747308958"/>
                    </a:ext>
                  </a:extLst>
                </a:gridCol>
                <a:gridCol w="316760">
                  <a:extLst>
                    <a:ext uri="{9D8B030D-6E8A-4147-A177-3AD203B41FA5}">
                      <a16:colId xmlns:a16="http://schemas.microsoft.com/office/drawing/2014/main" val="751000179"/>
                    </a:ext>
                  </a:extLst>
                </a:gridCol>
                <a:gridCol w="316760">
                  <a:extLst>
                    <a:ext uri="{9D8B030D-6E8A-4147-A177-3AD203B41FA5}">
                      <a16:colId xmlns:a16="http://schemas.microsoft.com/office/drawing/2014/main" val="1224031584"/>
                    </a:ext>
                  </a:extLst>
                </a:gridCol>
                <a:gridCol w="316760">
                  <a:extLst>
                    <a:ext uri="{9D8B030D-6E8A-4147-A177-3AD203B41FA5}">
                      <a16:colId xmlns:a16="http://schemas.microsoft.com/office/drawing/2014/main" val="1136200737"/>
                    </a:ext>
                  </a:extLst>
                </a:gridCol>
                <a:gridCol w="316760">
                  <a:extLst>
                    <a:ext uri="{9D8B030D-6E8A-4147-A177-3AD203B41FA5}">
                      <a16:colId xmlns:a16="http://schemas.microsoft.com/office/drawing/2014/main" val="3516436882"/>
                    </a:ext>
                  </a:extLst>
                </a:gridCol>
                <a:gridCol w="316760">
                  <a:extLst>
                    <a:ext uri="{9D8B030D-6E8A-4147-A177-3AD203B41FA5}">
                      <a16:colId xmlns:a16="http://schemas.microsoft.com/office/drawing/2014/main" val="662534365"/>
                    </a:ext>
                  </a:extLst>
                </a:gridCol>
                <a:gridCol w="316760">
                  <a:extLst>
                    <a:ext uri="{9D8B030D-6E8A-4147-A177-3AD203B41FA5}">
                      <a16:colId xmlns:a16="http://schemas.microsoft.com/office/drawing/2014/main" val="1269500179"/>
                    </a:ext>
                  </a:extLst>
                </a:gridCol>
                <a:gridCol w="316760">
                  <a:extLst>
                    <a:ext uri="{9D8B030D-6E8A-4147-A177-3AD203B41FA5}">
                      <a16:colId xmlns:a16="http://schemas.microsoft.com/office/drawing/2014/main" val="2263513461"/>
                    </a:ext>
                  </a:extLst>
                </a:gridCol>
                <a:gridCol w="316760">
                  <a:extLst>
                    <a:ext uri="{9D8B030D-6E8A-4147-A177-3AD203B41FA5}">
                      <a16:colId xmlns:a16="http://schemas.microsoft.com/office/drawing/2014/main" val="1659312150"/>
                    </a:ext>
                  </a:extLst>
                </a:gridCol>
                <a:gridCol w="316760">
                  <a:extLst>
                    <a:ext uri="{9D8B030D-6E8A-4147-A177-3AD203B41FA5}">
                      <a16:colId xmlns:a16="http://schemas.microsoft.com/office/drawing/2014/main" val="2736770412"/>
                    </a:ext>
                  </a:extLst>
                </a:gridCol>
                <a:gridCol w="316760">
                  <a:extLst>
                    <a:ext uri="{9D8B030D-6E8A-4147-A177-3AD203B41FA5}">
                      <a16:colId xmlns:a16="http://schemas.microsoft.com/office/drawing/2014/main" val="2331328155"/>
                    </a:ext>
                  </a:extLst>
                </a:gridCol>
                <a:gridCol w="316760">
                  <a:extLst>
                    <a:ext uri="{9D8B030D-6E8A-4147-A177-3AD203B41FA5}">
                      <a16:colId xmlns:a16="http://schemas.microsoft.com/office/drawing/2014/main" val="2699712005"/>
                    </a:ext>
                  </a:extLst>
                </a:gridCol>
                <a:gridCol w="316760">
                  <a:extLst>
                    <a:ext uri="{9D8B030D-6E8A-4147-A177-3AD203B41FA5}">
                      <a16:colId xmlns:a16="http://schemas.microsoft.com/office/drawing/2014/main" val="1800461864"/>
                    </a:ext>
                  </a:extLst>
                </a:gridCol>
              </a:tblGrid>
              <a:tr h="383090">
                <a:tc>
                  <a:txBody>
                    <a:bodyPr/>
                    <a:lstStyle/>
                    <a:p>
                      <a:r>
                        <a:rPr lang="en-US" dirty="0">
                          <a:solidFill>
                            <a:schemeClr val="tx1"/>
                          </a:solidFill>
                        </a:rPr>
                        <a:t>O</a:t>
                      </a:r>
                      <a:endParaRPr lang="de-DE" dirty="0">
                        <a:solidFill>
                          <a:schemeClr val="tx1"/>
                        </a:solidFill>
                      </a:endParaRPr>
                    </a:p>
                  </a:txBody>
                  <a:tcPr>
                    <a:lnL w="12700" cmpd="sng">
                      <a:noFill/>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S</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911768"/>
                  </a:ext>
                </a:extLst>
              </a:tr>
            </a:tbl>
          </a:graphicData>
        </a:graphic>
      </p:graphicFrame>
      <p:graphicFrame>
        <p:nvGraphicFramePr>
          <p:cNvPr id="25" name="Table 24">
            <a:extLst>
              <a:ext uri="{FF2B5EF4-FFF2-40B4-BE49-F238E27FC236}">
                <a16:creationId xmlns:a16="http://schemas.microsoft.com/office/drawing/2014/main" id="{84FA2679-81A6-406D-AE77-99F796EB1DA2}"/>
              </a:ext>
            </a:extLst>
          </p:cNvPr>
          <p:cNvGraphicFramePr>
            <a:graphicFrameLocks noGrp="1"/>
          </p:cNvGraphicFramePr>
          <p:nvPr/>
        </p:nvGraphicFramePr>
        <p:xfrm>
          <a:off x="917570" y="3318215"/>
          <a:ext cx="4751400" cy="38309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16760">
                  <a:extLst>
                    <a:ext uri="{9D8B030D-6E8A-4147-A177-3AD203B41FA5}">
                      <a16:colId xmlns:a16="http://schemas.microsoft.com/office/drawing/2014/main" val="3238891598"/>
                    </a:ext>
                  </a:extLst>
                </a:gridCol>
                <a:gridCol w="316760">
                  <a:extLst>
                    <a:ext uri="{9D8B030D-6E8A-4147-A177-3AD203B41FA5}">
                      <a16:colId xmlns:a16="http://schemas.microsoft.com/office/drawing/2014/main" val="587558996"/>
                    </a:ext>
                  </a:extLst>
                </a:gridCol>
                <a:gridCol w="316760">
                  <a:extLst>
                    <a:ext uri="{9D8B030D-6E8A-4147-A177-3AD203B41FA5}">
                      <a16:colId xmlns:a16="http://schemas.microsoft.com/office/drawing/2014/main" val="3747308958"/>
                    </a:ext>
                  </a:extLst>
                </a:gridCol>
                <a:gridCol w="316760">
                  <a:extLst>
                    <a:ext uri="{9D8B030D-6E8A-4147-A177-3AD203B41FA5}">
                      <a16:colId xmlns:a16="http://schemas.microsoft.com/office/drawing/2014/main" val="751000179"/>
                    </a:ext>
                  </a:extLst>
                </a:gridCol>
                <a:gridCol w="316760">
                  <a:extLst>
                    <a:ext uri="{9D8B030D-6E8A-4147-A177-3AD203B41FA5}">
                      <a16:colId xmlns:a16="http://schemas.microsoft.com/office/drawing/2014/main" val="1224031584"/>
                    </a:ext>
                  </a:extLst>
                </a:gridCol>
                <a:gridCol w="316760">
                  <a:extLst>
                    <a:ext uri="{9D8B030D-6E8A-4147-A177-3AD203B41FA5}">
                      <a16:colId xmlns:a16="http://schemas.microsoft.com/office/drawing/2014/main" val="1136200737"/>
                    </a:ext>
                  </a:extLst>
                </a:gridCol>
                <a:gridCol w="316760">
                  <a:extLst>
                    <a:ext uri="{9D8B030D-6E8A-4147-A177-3AD203B41FA5}">
                      <a16:colId xmlns:a16="http://schemas.microsoft.com/office/drawing/2014/main" val="3516436882"/>
                    </a:ext>
                  </a:extLst>
                </a:gridCol>
                <a:gridCol w="316760">
                  <a:extLst>
                    <a:ext uri="{9D8B030D-6E8A-4147-A177-3AD203B41FA5}">
                      <a16:colId xmlns:a16="http://schemas.microsoft.com/office/drawing/2014/main" val="662534365"/>
                    </a:ext>
                  </a:extLst>
                </a:gridCol>
                <a:gridCol w="316760">
                  <a:extLst>
                    <a:ext uri="{9D8B030D-6E8A-4147-A177-3AD203B41FA5}">
                      <a16:colId xmlns:a16="http://schemas.microsoft.com/office/drawing/2014/main" val="1269500179"/>
                    </a:ext>
                  </a:extLst>
                </a:gridCol>
                <a:gridCol w="316760">
                  <a:extLst>
                    <a:ext uri="{9D8B030D-6E8A-4147-A177-3AD203B41FA5}">
                      <a16:colId xmlns:a16="http://schemas.microsoft.com/office/drawing/2014/main" val="2263513461"/>
                    </a:ext>
                  </a:extLst>
                </a:gridCol>
                <a:gridCol w="316760">
                  <a:extLst>
                    <a:ext uri="{9D8B030D-6E8A-4147-A177-3AD203B41FA5}">
                      <a16:colId xmlns:a16="http://schemas.microsoft.com/office/drawing/2014/main" val="1659312150"/>
                    </a:ext>
                  </a:extLst>
                </a:gridCol>
                <a:gridCol w="316760">
                  <a:extLst>
                    <a:ext uri="{9D8B030D-6E8A-4147-A177-3AD203B41FA5}">
                      <a16:colId xmlns:a16="http://schemas.microsoft.com/office/drawing/2014/main" val="2736770412"/>
                    </a:ext>
                  </a:extLst>
                </a:gridCol>
                <a:gridCol w="316760">
                  <a:extLst>
                    <a:ext uri="{9D8B030D-6E8A-4147-A177-3AD203B41FA5}">
                      <a16:colId xmlns:a16="http://schemas.microsoft.com/office/drawing/2014/main" val="2331328155"/>
                    </a:ext>
                  </a:extLst>
                </a:gridCol>
                <a:gridCol w="316760">
                  <a:extLst>
                    <a:ext uri="{9D8B030D-6E8A-4147-A177-3AD203B41FA5}">
                      <a16:colId xmlns:a16="http://schemas.microsoft.com/office/drawing/2014/main" val="2699712005"/>
                    </a:ext>
                  </a:extLst>
                </a:gridCol>
                <a:gridCol w="316760">
                  <a:extLst>
                    <a:ext uri="{9D8B030D-6E8A-4147-A177-3AD203B41FA5}">
                      <a16:colId xmlns:a16="http://schemas.microsoft.com/office/drawing/2014/main" val="1800461864"/>
                    </a:ext>
                  </a:extLst>
                </a:gridCol>
              </a:tblGrid>
              <a:tr h="383090">
                <a:tc>
                  <a:txBody>
                    <a:bodyPr/>
                    <a:lstStyle/>
                    <a:p>
                      <a:r>
                        <a:rPr lang="en-US" dirty="0">
                          <a:solidFill>
                            <a:schemeClr val="tx1"/>
                          </a:solidFill>
                        </a:rPr>
                        <a:t>O</a:t>
                      </a:r>
                      <a:endParaRPr lang="de-DE" dirty="0">
                        <a:solidFill>
                          <a:schemeClr val="tx1"/>
                        </a:solidFill>
                      </a:endParaRPr>
                    </a:p>
                  </a:txBody>
                  <a:tcPr>
                    <a:lnL w="12700" cmpd="sng">
                      <a:noFill/>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8A602"/>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8A602"/>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8A602"/>
                    </a:solidFill>
                  </a:tcPr>
                </a:tc>
                <a:tc>
                  <a:txBody>
                    <a:bodyPr/>
                    <a:lstStyle/>
                    <a:p>
                      <a:r>
                        <a:rPr lang="en-US" dirty="0">
                          <a:solidFill>
                            <a:schemeClr val="tx1"/>
                          </a:solidFill>
                        </a:rPr>
                        <a:t>F</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S</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911768"/>
                  </a:ext>
                </a:extLst>
              </a:tr>
            </a:tbl>
          </a:graphicData>
        </a:graphic>
      </p:graphicFrame>
      <p:graphicFrame>
        <p:nvGraphicFramePr>
          <p:cNvPr id="26" name="Table 25">
            <a:extLst>
              <a:ext uri="{FF2B5EF4-FFF2-40B4-BE49-F238E27FC236}">
                <a16:creationId xmlns:a16="http://schemas.microsoft.com/office/drawing/2014/main" id="{A8337FE0-0D07-4FEE-9809-FD7C50961D04}"/>
              </a:ext>
            </a:extLst>
          </p:cNvPr>
          <p:cNvGraphicFramePr>
            <a:graphicFrameLocks noGrp="1"/>
          </p:cNvGraphicFramePr>
          <p:nvPr/>
        </p:nvGraphicFramePr>
        <p:xfrm>
          <a:off x="919344" y="3827840"/>
          <a:ext cx="4751400" cy="38309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16760">
                  <a:extLst>
                    <a:ext uri="{9D8B030D-6E8A-4147-A177-3AD203B41FA5}">
                      <a16:colId xmlns:a16="http://schemas.microsoft.com/office/drawing/2014/main" val="3238891598"/>
                    </a:ext>
                  </a:extLst>
                </a:gridCol>
                <a:gridCol w="316760">
                  <a:extLst>
                    <a:ext uri="{9D8B030D-6E8A-4147-A177-3AD203B41FA5}">
                      <a16:colId xmlns:a16="http://schemas.microsoft.com/office/drawing/2014/main" val="587558996"/>
                    </a:ext>
                  </a:extLst>
                </a:gridCol>
                <a:gridCol w="316760">
                  <a:extLst>
                    <a:ext uri="{9D8B030D-6E8A-4147-A177-3AD203B41FA5}">
                      <a16:colId xmlns:a16="http://schemas.microsoft.com/office/drawing/2014/main" val="3747308958"/>
                    </a:ext>
                  </a:extLst>
                </a:gridCol>
                <a:gridCol w="316760">
                  <a:extLst>
                    <a:ext uri="{9D8B030D-6E8A-4147-A177-3AD203B41FA5}">
                      <a16:colId xmlns:a16="http://schemas.microsoft.com/office/drawing/2014/main" val="751000179"/>
                    </a:ext>
                  </a:extLst>
                </a:gridCol>
                <a:gridCol w="316760">
                  <a:extLst>
                    <a:ext uri="{9D8B030D-6E8A-4147-A177-3AD203B41FA5}">
                      <a16:colId xmlns:a16="http://schemas.microsoft.com/office/drawing/2014/main" val="1224031584"/>
                    </a:ext>
                  </a:extLst>
                </a:gridCol>
                <a:gridCol w="316760">
                  <a:extLst>
                    <a:ext uri="{9D8B030D-6E8A-4147-A177-3AD203B41FA5}">
                      <a16:colId xmlns:a16="http://schemas.microsoft.com/office/drawing/2014/main" val="1136200737"/>
                    </a:ext>
                  </a:extLst>
                </a:gridCol>
                <a:gridCol w="316760">
                  <a:extLst>
                    <a:ext uri="{9D8B030D-6E8A-4147-A177-3AD203B41FA5}">
                      <a16:colId xmlns:a16="http://schemas.microsoft.com/office/drawing/2014/main" val="3516436882"/>
                    </a:ext>
                  </a:extLst>
                </a:gridCol>
                <a:gridCol w="316760">
                  <a:extLst>
                    <a:ext uri="{9D8B030D-6E8A-4147-A177-3AD203B41FA5}">
                      <a16:colId xmlns:a16="http://schemas.microsoft.com/office/drawing/2014/main" val="662534365"/>
                    </a:ext>
                  </a:extLst>
                </a:gridCol>
                <a:gridCol w="316760">
                  <a:extLst>
                    <a:ext uri="{9D8B030D-6E8A-4147-A177-3AD203B41FA5}">
                      <a16:colId xmlns:a16="http://schemas.microsoft.com/office/drawing/2014/main" val="1269500179"/>
                    </a:ext>
                  </a:extLst>
                </a:gridCol>
                <a:gridCol w="316760">
                  <a:extLst>
                    <a:ext uri="{9D8B030D-6E8A-4147-A177-3AD203B41FA5}">
                      <a16:colId xmlns:a16="http://schemas.microsoft.com/office/drawing/2014/main" val="2263513461"/>
                    </a:ext>
                  </a:extLst>
                </a:gridCol>
                <a:gridCol w="316760">
                  <a:extLst>
                    <a:ext uri="{9D8B030D-6E8A-4147-A177-3AD203B41FA5}">
                      <a16:colId xmlns:a16="http://schemas.microsoft.com/office/drawing/2014/main" val="1659312150"/>
                    </a:ext>
                  </a:extLst>
                </a:gridCol>
                <a:gridCol w="316760">
                  <a:extLst>
                    <a:ext uri="{9D8B030D-6E8A-4147-A177-3AD203B41FA5}">
                      <a16:colId xmlns:a16="http://schemas.microsoft.com/office/drawing/2014/main" val="2736770412"/>
                    </a:ext>
                  </a:extLst>
                </a:gridCol>
                <a:gridCol w="316760">
                  <a:extLst>
                    <a:ext uri="{9D8B030D-6E8A-4147-A177-3AD203B41FA5}">
                      <a16:colId xmlns:a16="http://schemas.microsoft.com/office/drawing/2014/main" val="2331328155"/>
                    </a:ext>
                  </a:extLst>
                </a:gridCol>
                <a:gridCol w="316760">
                  <a:extLst>
                    <a:ext uri="{9D8B030D-6E8A-4147-A177-3AD203B41FA5}">
                      <a16:colId xmlns:a16="http://schemas.microsoft.com/office/drawing/2014/main" val="2699712005"/>
                    </a:ext>
                  </a:extLst>
                </a:gridCol>
                <a:gridCol w="316760">
                  <a:extLst>
                    <a:ext uri="{9D8B030D-6E8A-4147-A177-3AD203B41FA5}">
                      <a16:colId xmlns:a16="http://schemas.microsoft.com/office/drawing/2014/main" val="1800461864"/>
                    </a:ext>
                  </a:extLst>
                </a:gridCol>
              </a:tblGrid>
              <a:tr h="383090">
                <a:tc>
                  <a:txBody>
                    <a:bodyPr/>
                    <a:lstStyle/>
                    <a:p>
                      <a:r>
                        <a:rPr lang="en-US" dirty="0">
                          <a:solidFill>
                            <a:schemeClr val="tx1"/>
                          </a:solidFill>
                        </a:rPr>
                        <a:t>O</a:t>
                      </a:r>
                      <a:endParaRPr lang="de-DE" dirty="0">
                        <a:solidFill>
                          <a:schemeClr val="tx1"/>
                        </a:solidFill>
                      </a:endParaRPr>
                    </a:p>
                  </a:txBody>
                  <a:tcPr>
                    <a:lnL w="12700" cmpd="sng">
                      <a:noFill/>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8A602"/>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8A602"/>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F8A602"/>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F</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M</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J</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A</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S</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O</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N</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US" dirty="0">
                          <a:solidFill>
                            <a:schemeClr val="tx1"/>
                          </a:solidFill>
                        </a:rPr>
                        <a:t>D</a:t>
                      </a:r>
                      <a:endParaRPr lang="de-DE" dirty="0">
                        <a:solidFill>
                          <a:schemeClr val="tx1"/>
                        </a:solidFill>
                      </a:endParaRPr>
                    </a:p>
                  </a:txBody>
                  <a:tcPr>
                    <a:lnL w="12700" cap="flat" cmpd="sng" algn="ctr">
                      <a:solidFill>
                        <a:schemeClr val="tx1"/>
                      </a:solidFill>
                      <a:prstDash val="sysDot"/>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4911768"/>
                  </a:ext>
                </a:extLst>
              </a:tr>
            </a:tbl>
          </a:graphicData>
        </a:graphic>
      </p:graphicFrame>
      <p:sp>
        <p:nvSpPr>
          <p:cNvPr id="27" name="TextBox 26">
            <a:extLst>
              <a:ext uri="{FF2B5EF4-FFF2-40B4-BE49-F238E27FC236}">
                <a16:creationId xmlns:a16="http://schemas.microsoft.com/office/drawing/2014/main" id="{99F355C1-5744-4B43-8FD1-3CACA3DA3FE1}"/>
              </a:ext>
            </a:extLst>
          </p:cNvPr>
          <p:cNvSpPr txBox="1"/>
          <p:nvPr/>
        </p:nvSpPr>
        <p:spPr>
          <a:xfrm>
            <a:off x="2843293" y="4172592"/>
            <a:ext cx="1368152" cy="523220"/>
          </a:xfrm>
          <a:prstGeom prst="rect">
            <a:avLst/>
          </a:prstGeom>
          <a:noFill/>
        </p:spPr>
        <p:txBody>
          <a:bodyPr wrap="square" rtlCol="0">
            <a:spAutoFit/>
          </a:bodyPr>
          <a:lstStyle/>
          <a:p>
            <a:pPr algn="l"/>
            <a:r>
              <a:rPr lang="en-US" sz="2800" b="1" dirty="0"/>
              <a:t>…</a:t>
            </a:r>
            <a:endParaRPr lang="de-DE" sz="2800" b="1" dirty="0" err="1"/>
          </a:p>
        </p:txBody>
      </p:sp>
      <p:sp>
        <p:nvSpPr>
          <p:cNvPr id="28" name="TextBox 27">
            <a:extLst>
              <a:ext uri="{FF2B5EF4-FFF2-40B4-BE49-F238E27FC236}">
                <a16:creationId xmlns:a16="http://schemas.microsoft.com/office/drawing/2014/main" id="{95AF6BE0-D1F7-4347-BE27-56BF69203531}"/>
              </a:ext>
            </a:extLst>
          </p:cNvPr>
          <p:cNvSpPr txBox="1"/>
          <p:nvPr/>
        </p:nvSpPr>
        <p:spPr>
          <a:xfrm>
            <a:off x="6384032" y="4169063"/>
            <a:ext cx="1368152" cy="523220"/>
          </a:xfrm>
          <a:prstGeom prst="rect">
            <a:avLst/>
          </a:prstGeom>
          <a:noFill/>
        </p:spPr>
        <p:txBody>
          <a:bodyPr wrap="square" rtlCol="0">
            <a:spAutoFit/>
          </a:bodyPr>
          <a:lstStyle/>
          <a:p>
            <a:pPr algn="l"/>
            <a:r>
              <a:rPr lang="en-US" sz="2800" b="1" dirty="0"/>
              <a:t>…</a:t>
            </a:r>
            <a:endParaRPr lang="de-DE" sz="2800" b="1" dirty="0" err="1"/>
          </a:p>
        </p:txBody>
      </p:sp>
      <p:sp>
        <p:nvSpPr>
          <p:cNvPr id="29" name="TextBox 28">
            <a:extLst>
              <a:ext uri="{FF2B5EF4-FFF2-40B4-BE49-F238E27FC236}">
                <a16:creationId xmlns:a16="http://schemas.microsoft.com/office/drawing/2014/main" id="{9CB4C440-ADF9-4D81-AB4D-FB3CB4B75DDD}"/>
              </a:ext>
            </a:extLst>
          </p:cNvPr>
          <p:cNvSpPr txBox="1"/>
          <p:nvPr/>
        </p:nvSpPr>
        <p:spPr>
          <a:xfrm>
            <a:off x="4295800" y="6043066"/>
            <a:ext cx="2561663" cy="430887"/>
          </a:xfrm>
          <a:prstGeom prst="rect">
            <a:avLst/>
          </a:prstGeom>
          <a:noFill/>
        </p:spPr>
        <p:txBody>
          <a:bodyPr wrap="none" rtlCol="0">
            <a:spAutoFit/>
          </a:bodyPr>
          <a:lstStyle/>
          <a:p>
            <a:pPr algn="l"/>
            <a:r>
              <a:rPr lang="en-US" sz="2200" b="1" dirty="0"/>
              <a:t>P</a:t>
            </a:r>
            <a:r>
              <a:rPr lang="en-US" sz="2200" b="1" baseline="30000" dirty="0"/>
              <a:t>0</a:t>
            </a:r>
            <a:r>
              <a:rPr lang="en-US" sz="2200" b="1" dirty="0"/>
              <a:t> = </a:t>
            </a:r>
            <a:r>
              <a:rPr lang="en-US" sz="2200" b="1" dirty="0" smtClean="0"/>
              <a:t>{Y</a:t>
            </a:r>
            <a:r>
              <a:rPr lang="en-US" sz="2200" b="1" baseline="-25000" dirty="0" smtClean="0"/>
              <a:t>t-1</a:t>
            </a:r>
            <a:r>
              <a:rPr lang="en-US" sz="2200" b="1" dirty="0"/>
              <a:t>, </a:t>
            </a:r>
            <a:r>
              <a:rPr lang="en-US" sz="2200" b="1" dirty="0" smtClean="0"/>
              <a:t>Z</a:t>
            </a:r>
            <a:r>
              <a:rPr lang="en-US" sz="2200" b="1" baseline="-25000" dirty="0" smtClean="0"/>
              <a:t>t-2</a:t>
            </a:r>
            <a:r>
              <a:rPr lang="en-US" sz="2200" b="1" dirty="0"/>
              <a:t>, </a:t>
            </a:r>
            <a:r>
              <a:rPr lang="en-US" sz="2200" b="1" dirty="0" smtClean="0"/>
              <a:t>Y</a:t>
            </a:r>
            <a:r>
              <a:rPr lang="en-US" sz="2200" b="1" baseline="-25000" dirty="0" smtClean="0"/>
              <a:t>t-3</a:t>
            </a:r>
            <a:r>
              <a:rPr lang="en-US" sz="2200" b="1" dirty="0"/>
              <a:t>}</a:t>
            </a:r>
            <a:endParaRPr lang="de-DE" sz="2200" b="1" dirty="0" err="1"/>
          </a:p>
        </p:txBody>
      </p:sp>
      <p:sp>
        <p:nvSpPr>
          <p:cNvPr id="30" name="TextBox 29">
            <a:extLst>
              <a:ext uri="{FF2B5EF4-FFF2-40B4-BE49-F238E27FC236}">
                <a16:creationId xmlns:a16="http://schemas.microsoft.com/office/drawing/2014/main" id="{155A4F09-EEBB-4768-B0D5-D8EAAC674E16}"/>
              </a:ext>
            </a:extLst>
          </p:cNvPr>
          <p:cNvSpPr txBox="1"/>
          <p:nvPr/>
        </p:nvSpPr>
        <p:spPr>
          <a:xfrm>
            <a:off x="823500" y="5488840"/>
            <a:ext cx="10025028" cy="369332"/>
          </a:xfrm>
          <a:prstGeom prst="rect">
            <a:avLst/>
          </a:prstGeom>
          <a:noFill/>
        </p:spPr>
        <p:txBody>
          <a:bodyPr wrap="square" rtlCol="0">
            <a:spAutoFit/>
          </a:bodyPr>
          <a:lstStyle/>
          <a:p>
            <a:pPr marL="285750" indent="-285750" algn="l">
              <a:buFont typeface="Wingdings" panose="05000000000000000000" pitchFamily="2" charset="2"/>
              <a:buChar char="Ø"/>
            </a:pPr>
            <a:r>
              <a:rPr lang="en-US" dirty="0"/>
              <a:t>Define a superset of potential lagged parental processes (without any conditioning)</a:t>
            </a:r>
            <a:endParaRPr lang="de-DE" dirty="0" err="1"/>
          </a:p>
        </p:txBody>
      </p:sp>
      <p:sp>
        <p:nvSpPr>
          <p:cNvPr id="31" name="Google Shape;433;gf9daacd3ff_0_383">
            <a:extLst>
              <a:ext uri="{FF2B5EF4-FFF2-40B4-BE49-F238E27FC236}">
                <a16:creationId xmlns:a16="http://schemas.microsoft.com/office/drawing/2014/main" id="{4D121CAB-1229-40E9-B629-A4B35829B4CA}"/>
              </a:ext>
            </a:extLst>
          </p:cNvPr>
          <p:cNvSpPr/>
          <p:nvPr/>
        </p:nvSpPr>
        <p:spPr>
          <a:xfrm>
            <a:off x="191344" y="2761320"/>
            <a:ext cx="885600" cy="2683904"/>
          </a:xfrm>
          <a:prstGeom prst="rect">
            <a:avLst/>
          </a:prstGeom>
          <a:noFill/>
          <a:ln>
            <a:noFill/>
          </a:ln>
        </p:spPr>
        <p:txBody>
          <a:bodyPr spcFirstLastPara="1" wrap="square" lIns="91425" tIns="45700" rIns="91425" bIns="45700" anchor="t" anchorCtr="0">
            <a:noAutofit/>
          </a:bodyPr>
          <a:lstStyle/>
          <a:p>
            <a:pPr defTabSz="914377">
              <a:buSzPts val="1600"/>
              <a:defRPr/>
            </a:pPr>
            <a:r>
              <a:rPr lang="en-US" b="1" dirty="0" err="1" smtClean="0"/>
              <a:t>X</a:t>
            </a:r>
            <a:r>
              <a:rPr lang="en-US" baseline="-25000" dirty="0" err="1" smtClean="0">
                <a:solidFill>
                  <a:schemeClr val="dk1"/>
                </a:solidFill>
                <a:latin typeface="Calibri"/>
                <a:ea typeface="Calibri"/>
                <a:cs typeface="Calibri"/>
                <a:sym typeface="Calibri"/>
              </a:rPr>
              <a:t>t</a:t>
            </a:r>
            <a:endParaRPr lang="en-US" b="1" dirty="0"/>
          </a:p>
          <a:p>
            <a:pPr defTabSz="914377">
              <a:buSzPts val="1600"/>
              <a:defRPr/>
            </a:pPr>
            <a:endParaRPr b="1" dirty="0"/>
          </a:p>
          <a:p>
            <a:pPr defTabSz="914377">
              <a:buSzPts val="1600"/>
              <a:defRPr/>
            </a:pPr>
            <a:r>
              <a:rPr lang="en-US" b="1" dirty="0">
                <a:sym typeface="Calibri"/>
              </a:rPr>
              <a:t>Y</a:t>
            </a:r>
            <a:r>
              <a:rPr lang="en-US" baseline="-25000" dirty="0" smtClean="0">
                <a:solidFill>
                  <a:schemeClr val="dk1"/>
                </a:solidFill>
                <a:latin typeface="Calibri"/>
                <a:ea typeface="Calibri"/>
                <a:cs typeface="Calibri"/>
                <a:sym typeface="Calibri"/>
              </a:rPr>
              <a:t>t-1</a:t>
            </a:r>
            <a:endParaRPr lang="en-US" baseline="-25000" dirty="0">
              <a:solidFill>
                <a:schemeClr val="dk1"/>
              </a:solidFill>
              <a:latin typeface="Calibri"/>
              <a:ea typeface="Calibri"/>
              <a:cs typeface="Calibri"/>
              <a:sym typeface="Calibri"/>
            </a:endParaRPr>
          </a:p>
          <a:p>
            <a:pPr defTabSz="914377">
              <a:buSzPts val="1600"/>
              <a:defRPr/>
            </a:pPr>
            <a:endParaRPr lang="en-US" baseline="-25000" dirty="0">
              <a:solidFill>
                <a:schemeClr val="dk1"/>
              </a:solidFill>
              <a:latin typeface="Calibri"/>
              <a:ea typeface="Calibri"/>
              <a:cs typeface="Calibri"/>
              <a:sym typeface="Calibri"/>
            </a:endParaRPr>
          </a:p>
          <a:p>
            <a:pPr defTabSz="914377">
              <a:buSzPts val="1600"/>
              <a:defRPr/>
            </a:pPr>
            <a:r>
              <a:rPr lang="en-US" b="1" dirty="0" smtClean="0"/>
              <a:t>Y</a:t>
            </a:r>
            <a:r>
              <a:rPr lang="en-US" baseline="-25000" dirty="0" smtClean="0">
                <a:solidFill>
                  <a:schemeClr val="dk1"/>
                </a:solidFill>
                <a:latin typeface="Calibri"/>
                <a:ea typeface="Calibri"/>
                <a:cs typeface="Calibri"/>
                <a:sym typeface="Calibri"/>
              </a:rPr>
              <a:t>t-2</a:t>
            </a:r>
            <a:endParaRPr lang="en-US" baseline="-25000" dirty="0">
              <a:solidFill>
                <a:schemeClr val="dk1"/>
              </a:solidFill>
              <a:latin typeface="Calibri"/>
              <a:ea typeface="Calibri"/>
              <a:cs typeface="Calibri"/>
              <a:sym typeface="Calibri"/>
            </a:endParaRPr>
          </a:p>
          <a:p>
            <a:pPr defTabSz="914377">
              <a:buSzPts val="1600"/>
              <a:defRPr/>
            </a:pPr>
            <a:endParaRPr lang="en-US" baseline="-25000" dirty="0">
              <a:solidFill>
                <a:schemeClr val="dk1"/>
              </a:solidFill>
              <a:latin typeface="Calibri"/>
              <a:ea typeface="Calibri"/>
              <a:cs typeface="Calibri"/>
              <a:sym typeface="Calibri"/>
            </a:endParaRPr>
          </a:p>
          <a:p>
            <a:pPr defTabSz="914377">
              <a:buSzPts val="1600"/>
              <a:defRPr/>
            </a:pPr>
            <a:endParaRPr lang="en-US" baseline="-25000" dirty="0">
              <a:solidFill>
                <a:schemeClr val="dk1"/>
              </a:solidFill>
              <a:latin typeface="Calibri"/>
              <a:ea typeface="Calibri"/>
              <a:cs typeface="Calibri"/>
              <a:sym typeface="Calibri"/>
            </a:endParaRPr>
          </a:p>
          <a:p>
            <a:pPr defTabSz="914377">
              <a:buSzPts val="1600"/>
              <a:defRPr/>
            </a:pPr>
            <a:endParaRPr lang="en-US" baseline="-25000" dirty="0">
              <a:solidFill>
                <a:schemeClr val="dk1"/>
              </a:solidFill>
              <a:latin typeface="Calibri"/>
              <a:ea typeface="Calibri"/>
              <a:cs typeface="Calibri"/>
              <a:sym typeface="Calibri"/>
            </a:endParaRPr>
          </a:p>
          <a:p>
            <a:pPr defTabSz="914377">
              <a:buSzPts val="1600"/>
              <a:defRPr/>
            </a:pPr>
            <a:endParaRPr lang="en-US" baseline="-25000" dirty="0">
              <a:solidFill>
                <a:schemeClr val="dk1"/>
              </a:solidFill>
              <a:latin typeface="Calibri"/>
              <a:ea typeface="Calibri"/>
              <a:cs typeface="Calibri"/>
              <a:sym typeface="Calibri"/>
            </a:endParaRPr>
          </a:p>
          <a:p>
            <a:pPr defTabSz="914377">
              <a:buSzPts val="1600"/>
              <a:defRPr/>
            </a:pPr>
            <a:r>
              <a:rPr lang="en-US" b="1" dirty="0" err="1" smtClean="0"/>
              <a:t>Z</a:t>
            </a:r>
            <a:r>
              <a:rPr lang="en-US" baseline="-25000" dirty="0" err="1" smtClean="0">
                <a:solidFill>
                  <a:schemeClr val="dk1"/>
                </a:solidFill>
                <a:latin typeface="Calibri"/>
                <a:ea typeface="Calibri"/>
                <a:cs typeface="Calibri"/>
                <a:sym typeface="Calibri"/>
              </a:rPr>
              <a:t>t</a:t>
            </a:r>
            <a:r>
              <a:rPr lang="en-US" baseline="-25000" dirty="0" smtClean="0">
                <a:solidFill>
                  <a:schemeClr val="dk1"/>
                </a:solidFill>
                <a:latin typeface="Calibri"/>
                <a:ea typeface="Calibri"/>
                <a:cs typeface="Calibri"/>
                <a:sym typeface="Calibri"/>
              </a:rPr>
              <a:t>-</a:t>
            </a:r>
            <a:r>
              <a:rPr lang="el-GR" baseline="-25000" dirty="0">
                <a:solidFill>
                  <a:schemeClr val="dk1"/>
                </a:solidFill>
              </a:rPr>
              <a:t>τ</a:t>
            </a:r>
            <a:endParaRPr lang="el-GR" dirty="0"/>
          </a:p>
          <a:p>
            <a:pPr defTabSz="914377">
              <a:buSzPts val="1600"/>
              <a:defRPr/>
            </a:pPr>
            <a:endParaRPr lang="en-US" baseline="-25000" dirty="0">
              <a:solidFill>
                <a:schemeClr val="dk1"/>
              </a:solidFill>
              <a:latin typeface="Calibri"/>
              <a:ea typeface="Calibri"/>
              <a:cs typeface="Calibri"/>
              <a:sym typeface="Calibri"/>
            </a:endParaRPr>
          </a:p>
          <a:p>
            <a:pPr defTabSz="914377">
              <a:buSzPts val="1600"/>
              <a:defRPr/>
            </a:pPr>
            <a:endParaRPr lang="en-US" sz="1600" baseline="-25000" dirty="0">
              <a:solidFill>
                <a:schemeClr val="dk1"/>
              </a:solidFill>
              <a:latin typeface="Calibri"/>
              <a:ea typeface="Calibri"/>
              <a:cs typeface="Calibri"/>
              <a:sym typeface="Calibri"/>
            </a:endParaRPr>
          </a:p>
          <a:p>
            <a:pPr defTabSz="914377">
              <a:buSzPts val="1600"/>
              <a:defRPr/>
            </a:pPr>
            <a:endParaRPr sz="1600" b="1" dirty="0"/>
          </a:p>
        </p:txBody>
      </p:sp>
      <p:sp>
        <p:nvSpPr>
          <p:cNvPr id="33" name="Google Shape;297;p13">
            <a:extLst>
              <a:ext uri="{FF2B5EF4-FFF2-40B4-BE49-F238E27FC236}">
                <a16:creationId xmlns:a16="http://schemas.microsoft.com/office/drawing/2014/main" id="{0C207314-E741-4D57-A351-60991FD71FF1}"/>
              </a:ext>
            </a:extLst>
          </p:cNvPr>
          <p:cNvSpPr/>
          <p:nvPr/>
        </p:nvSpPr>
        <p:spPr>
          <a:xfrm>
            <a:off x="5879976" y="3284984"/>
            <a:ext cx="462203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smtClean="0"/>
              <a:t>Y</a:t>
            </a:r>
            <a:r>
              <a:rPr lang="en-US" sz="2200" baseline="-25000" dirty="0" smtClean="0">
                <a:solidFill>
                  <a:schemeClr val="dk1"/>
                </a:solidFill>
                <a:latin typeface="Calibri"/>
                <a:ea typeface="Calibri"/>
                <a:cs typeface="Calibri"/>
                <a:sym typeface="Calibri"/>
              </a:rPr>
              <a:t>t-1 </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34" name="Google Shape;297;p13">
            <a:extLst>
              <a:ext uri="{FF2B5EF4-FFF2-40B4-BE49-F238E27FC236}">
                <a16:creationId xmlns:a16="http://schemas.microsoft.com/office/drawing/2014/main" id="{B1088225-93FB-4A5A-979A-E8B3804B3A4E}"/>
              </a:ext>
            </a:extLst>
          </p:cNvPr>
          <p:cNvSpPr/>
          <p:nvPr/>
        </p:nvSpPr>
        <p:spPr>
          <a:xfrm>
            <a:off x="5896330" y="4785048"/>
            <a:ext cx="462203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 </a:t>
            </a:r>
            <a:r>
              <a:rPr lang="en-US" sz="2200" dirty="0" err="1" smtClean="0">
                <a:solidFill>
                  <a:schemeClr val="dk1"/>
                </a:solidFill>
                <a:latin typeface="Calibri"/>
                <a:ea typeface="Calibri"/>
                <a:cs typeface="Calibri"/>
                <a:sym typeface="Calibri"/>
              </a:rPr>
              <a:t>Z</a:t>
            </a:r>
            <a:r>
              <a:rPr lang="en-US" sz="2400" baseline="-25000" dirty="0" err="1" smtClean="0">
                <a:solidFill>
                  <a:schemeClr val="dk1"/>
                </a:solidFill>
                <a:latin typeface="Calibri"/>
                <a:ea typeface="Calibri"/>
                <a:cs typeface="Calibri"/>
                <a:sym typeface="Calibri"/>
              </a:rPr>
              <a:t>t</a:t>
            </a:r>
            <a:r>
              <a:rPr lang="en-US" sz="2400" baseline="-25000" dirty="0" smtClean="0">
                <a:solidFill>
                  <a:schemeClr val="dk1"/>
                </a:solidFill>
                <a:latin typeface="Calibri"/>
                <a:ea typeface="Calibri"/>
                <a:cs typeface="Calibri"/>
                <a:sym typeface="Calibri"/>
              </a:rPr>
              <a:t>-</a:t>
            </a:r>
            <a:r>
              <a:rPr lang="en-US" sz="2400" b="1" baseline="-25000" dirty="0" smtClean="0">
                <a:solidFill>
                  <a:schemeClr val="dk1"/>
                </a:solidFill>
              </a:rPr>
              <a:t>τ</a:t>
            </a:r>
            <a:r>
              <a:rPr lang="en-US" sz="2200" baseline="-25000" dirty="0" smtClean="0">
                <a:solidFill>
                  <a:schemeClr val="dk1"/>
                </a:solidFill>
                <a:latin typeface="Calibri"/>
                <a:ea typeface="Calibri"/>
                <a:cs typeface="Calibri"/>
                <a:sym typeface="Calibri"/>
              </a:rPr>
              <a:t> </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35" name="TextBox 34">
            <a:extLst>
              <a:ext uri="{FF2B5EF4-FFF2-40B4-BE49-F238E27FC236}">
                <a16:creationId xmlns:a16="http://schemas.microsoft.com/office/drawing/2014/main" id="{463FB5B1-EA65-445A-8C5D-BB8DAAAD18AB}"/>
              </a:ext>
            </a:extLst>
          </p:cNvPr>
          <p:cNvSpPr txBox="1"/>
          <p:nvPr/>
        </p:nvSpPr>
        <p:spPr>
          <a:xfrm>
            <a:off x="553854" y="2238953"/>
            <a:ext cx="3268844" cy="369332"/>
          </a:xfrm>
          <a:prstGeom prst="rect">
            <a:avLst/>
          </a:prstGeom>
          <a:noFill/>
        </p:spPr>
        <p:txBody>
          <a:bodyPr wrap="none" rtlCol="0">
            <a:spAutoFit/>
          </a:bodyPr>
          <a:lstStyle/>
          <a:p>
            <a:pPr marL="285750" indent="-285750" algn="l">
              <a:buFont typeface="Wingdings" panose="05000000000000000000" pitchFamily="2" charset="2"/>
              <a:buChar char="Ø"/>
            </a:pPr>
            <a:r>
              <a:rPr lang="en-US" dirty="0"/>
              <a:t>Calculate cross correlation</a:t>
            </a:r>
            <a:endParaRPr lang="de-DE" dirty="0" err="1"/>
          </a:p>
        </p:txBody>
      </p:sp>
      <p:sp>
        <p:nvSpPr>
          <p:cNvPr id="36" name="Google Shape;297;p13">
            <a:extLst>
              <a:ext uri="{FF2B5EF4-FFF2-40B4-BE49-F238E27FC236}">
                <a16:creationId xmlns:a16="http://schemas.microsoft.com/office/drawing/2014/main" id="{8C95C62B-222B-4C2C-99EC-49EE501D2656}"/>
              </a:ext>
            </a:extLst>
          </p:cNvPr>
          <p:cNvSpPr/>
          <p:nvPr/>
        </p:nvSpPr>
        <p:spPr>
          <a:xfrm>
            <a:off x="5879976" y="3764905"/>
            <a:ext cx="4622033" cy="43084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200" dirty="0" err="1" smtClean="0">
                <a:solidFill>
                  <a:schemeClr val="dk1"/>
                </a:solidFill>
                <a:latin typeface="Calibri"/>
                <a:ea typeface="Calibri"/>
                <a:cs typeface="Calibri"/>
                <a:sym typeface="Calibri"/>
              </a:rPr>
              <a:t>corr</a:t>
            </a:r>
            <a:r>
              <a:rPr lang="en-US" sz="2200" dirty="0" smtClean="0">
                <a:solidFill>
                  <a:schemeClr val="dk1"/>
                </a:solidFill>
                <a:latin typeface="Calibri"/>
                <a:ea typeface="Calibri"/>
                <a:cs typeface="Calibri"/>
                <a:sym typeface="Calibri"/>
              </a:rPr>
              <a:t>(</a:t>
            </a:r>
            <a:r>
              <a:rPr lang="en-US" sz="2200" dirty="0" err="1" smtClean="0"/>
              <a:t>X</a:t>
            </a:r>
            <a:r>
              <a:rPr lang="en-US" sz="2200" baseline="-25000" dirty="0" err="1" smtClean="0">
                <a:solidFill>
                  <a:schemeClr val="dk1"/>
                </a:solidFill>
                <a:latin typeface="Calibri"/>
                <a:ea typeface="Calibri"/>
                <a:cs typeface="Calibri"/>
                <a:sym typeface="Calibri"/>
              </a:rPr>
              <a:t>t</a:t>
            </a:r>
            <a:r>
              <a:rPr lang="en-US" sz="2200" dirty="0">
                <a:solidFill>
                  <a:schemeClr val="dk1"/>
                </a:solidFill>
                <a:latin typeface="Calibri"/>
                <a:ea typeface="Calibri"/>
                <a:cs typeface="Calibri"/>
                <a:sym typeface="Calibri"/>
              </a:rPr>
              <a:t>, </a:t>
            </a:r>
            <a:r>
              <a:rPr lang="en-US" sz="2200" dirty="0" smtClean="0"/>
              <a:t>Y</a:t>
            </a:r>
            <a:r>
              <a:rPr lang="en-US" sz="2200" baseline="-25000" dirty="0" smtClean="0">
                <a:solidFill>
                  <a:schemeClr val="dk1"/>
                </a:solidFill>
                <a:latin typeface="Calibri"/>
                <a:ea typeface="Calibri"/>
                <a:cs typeface="Calibri"/>
                <a:sym typeface="Calibri"/>
              </a:rPr>
              <a:t>t-2 </a:t>
            </a:r>
            <a:r>
              <a:rPr lang="en-US" sz="2200" dirty="0">
                <a:solidFill>
                  <a:schemeClr val="dk1"/>
                </a:solidFill>
                <a:latin typeface="Calibri"/>
                <a:ea typeface="Calibri"/>
                <a:cs typeface="Calibri"/>
                <a:sym typeface="Calibri"/>
              </a:rPr>
              <a:t>)</a:t>
            </a:r>
            <a:endParaRPr sz="2200" dirty="0">
              <a:solidFill>
                <a:schemeClr val="dk1"/>
              </a:solidFill>
              <a:latin typeface="Calibri"/>
              <a:ea typeface="Calibri"/>
              <a:cs typeface="Calibri"/>
              <a:sym typeface="Calibri"/>
            </a:endParaRPr>
          </a:p>
        </p:txBody>
      </p:sp>
      <p:sp>
        <p:nvSpPr>
          <p:cNvPr id="41" name="Rectangle 40">
            <a:extLst>
              <a:ext uri="{FF2B5EF4-FFF2-40B4-BE49-F238E27FC236}">
                <a16:creationId xmlns:a16="http://schemas.microsoft.com/office/drawing/2014/main" id="{6326304E-9C00-4A70-95E9-B52B1EAE9808}"/>
              </a:ext>
            </a:extLst>
          </p:cNvPr>
          <p:cNvSpPr/>
          <p:nvPr/>
        </p:nvSpPr>
        <p:spPr>
          <a:xfrm>
            <a:off x="3048514" y="1467703"/>
            <a:ext cx="4881465" cy="430887"/>
          </a:xfrm>
          <a:prstGeom prst="rect">
            <a:avLst/>
          </a:prstGeom>
        </p:spPr>
        <p:txBody>
          <a:bodyPr wrap="none">
            <a:spAutoFit/>
          </a:bodyPr>
          <a:lstStyle/>
          <a:p>
            <a:r>
              <a:rPr lang="en-US" sz="2200" b="1" dirty="0"/>
              <a:t>Phase I</a:t>
            </a:r>
            <a:r>
              <a:rPr lang="en-US" sz="2200" dirty="0"/>
              <a:t>. </a:t>
            </a:r>
            <a:r>
              <a:rPr lang="de-DE" sz="2200" b="1" dirty="0"/>
              <a:t>Skeleton </a:t>
            </a:r>
            <a:r>
              <a:rPr lang="de-DE" sz="2200" b="1" dirty="0" err="1"/>
              <a:t>discovery</a:t>
            </a:r>
            <a:r>
              <a:rPr lang="de-DE" sz="2200" b="1" dirty="0"/>
              <a:t> </a:t>
            </a:r>
            <a:r>
              <a:rPr lang="de-DE" sz="2200" b="1" dirty="0" err="1"/>
              <a:t>phase</a:t>
            </a:r>
            <a:r>
              <a:rPr lang="de-DE" sz="2200" b="1" dirty="0"/>
              <a:t>.</a:t>
            </a:r>
          </a:p>
        </p:txBody>
      </p:sp>
      <p:pic>
        <p:nvPicPr>
          <p:cNvPr id="2" name="Picture 1"/>
          <p:cNvPicPr>
            <a:picLocks noChangeAspect="1"/>
          </p:cNvPicPr>
          <p:nvPr/>
        </p:nvPicPr>
        <p:blipFill>
          <a:blip r:embed="rId7"/>
          <a:stretch>
            <a:fillRect/>
          </a:stretch>
        </p:blipFill>
        <p:spPr>
          <a:xfrm>
            <a:off x="9187224" y="2329872"/>
            <a:ext cx="3322608" cy="1414395"/>
          </a:xfrm>
          <a:prstGeom prst="rect">
            <a:avLst/>
          </a:prstGeom>
        </p:spPr>
      </p:pic>
    </p:spTree>
    <p:extLst>
      <p:ext uri="{BB962C8B-B14F-4D97-AF65-F5344CB8AC3E}">
        <p14:creationId xmlns:p14="http://schemas.microsoft.com/office/powerpoint/2010/main" val="3270801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niversität Bremen">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UHB_PowerPoint_2021-10-27.potx" id="{B167F9AD-0BE8-45FA-8670-8FAE54EF80FB}" vid="{255A810B-9D1F-467F-AE8B-7A64A0ED90A6}"/>
    </a:ext>
  </a:extLst>
</a:theme>
</file>

<file path=ppt/theme/theme2.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105">
      <a:dk1>
        <a:sysClr val="windowText" lastClr="000000"/>
      </a:dk1>
      <a:lt1>
        <a:sysClr val="window" lastClr="FFFFFF"/>
      </a:lt1>
      <a:dk2>
        <a:srgbClr val="7F7F7F"/>
      </a:dk2>
      <a:lt2>
        <a:srgbClr val="D8D8D8"/>
      </a:lt2>
      <a:accent1>
        <a:srgbClr val="872746"/>
      </a:accent1>
      <a:accent2>
        <a:srgbClr val="D51130"/>
      </a:accent2>
      <a:accent3>
        <a:srgbClr val="DE9BA7"/>
      </a:accent3>
      <a:accent4>
        <a:srgbClr val="1C356B"/>
      </a:accent4>
      <a:accent5>
        <a:srgbClr val="0D68B0"/>
      </a:accent5>
      <a:accent6>
        <a:srgbClr val="95B3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1130</Words>
  <Application>Microsoft Office PowerPoint</Application>
  <PresentationFormat>Widescreen</PresentationFormat>
  <Paragraphs>265</Paragraphs>
  <Slides>16</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Bahnschrift</vt:lpstr>
      <vt:lpstr>Calibri</vt:lpstr>
      <vt:lpstr>Cambria Math</vt:lpstr>
      <vt:lpstr>DejaVu Sans</vt:lpstr>
      <vt:lpstr>Helvetica</vt:lpstr>
      <vt:lpstr>Open Sans</vt:lpstr>
      <vt:lpstr>Roboto</vt:lpstr>
      <vt:lpstr>TeXGyrePagellaX-Bold</vt:lpstr>
      <vt:lpstr>TeXGyrePagellaX-Regular</vt:lpstr>
      <vt:lpstr>Wingdings</vt:lpstr>
      <vt:lpstr>Wingdings 3</vt:lpstr>
      <vt:lpstr>ヒラギノ角ゴ Pro W3</vt:lpstr>
      <vt:lpstr>1_Universität Bremen</vt:lpstr>
      <vt:lpstr>On the decadal changes of Atlantic-Pacific interactions and the effects of external forcing</vt:lpstr>
      <vt:lpstr>PowerPoint Presentation</vt:lpstr>
      <vt:lpstr>PowerPoint Presentation</vt:lpstr>
      <vt:lpstr>PowerPoint Presentation</vt:lpstr>
      <vt:lpstr>PowerPoint Presentation</vt:lpstr>
      <vt:lpstr>PowerPoint Presentation</vt:lpstr>
      <vt:lpstr>PowerPoint Presentation</vt:lpstr>
      <vt:lpstr>Zwischentitel mit Bild 8 Arial Regular 36 pt</vt:lpstr>
      <vt:lpstr>PowerPoint Presentation</vt:lpstr>
      <vt:lpstr>PowerPoint Presentation</vt:lpstr>
      <vt:lpstr>PowerPoint Presentation</vt:lpstr>
      <vt:lpstr>PowerPoint Presentation</vt:lpstr>
      <vt:lpstr>Zwischentitel mit Bild 8 Arial Regular 36 pt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Platz für optionalen Text 1</dc:title>
  <dc:creator>Windows-Benutzer</dc:creator>
  <cp:lastModifiedBy>SoufianeKar</cp:lastModifiedBy>
  <cp:revision>438</cp:revision>
  <dcterms:created xsi:type="dcterms:W3CDTF">2021-11-03T11:47:26Z</dcterms:created>
  <dcterms:modified xsi:type="dcterms:W3CDTF">2024-04-18T08:59:52Z</dcterms:modified>
</cp:coreProperties>
</file>