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82" r:id="rId4"/>
    <p:sldId id="275" r:id="rId5"/>
    <p:sldId id="276" r:id="rId6"/>
    <p:sldId id="283" r:id="rId7"/>
    <p:sldId id="277" r:id="rId8"/>
    <p:sldId id="263" r:id="rId9"/>
    <p:sldId id="284" r:id="rId10"/>
    <p:sldId id="279" r:id="rId11"/>
    <p:sldId id="273" r:id="rId12"/>
    <p:sldId id="269" r:id="rId13"/>
    <p:sldId id="270" r:id="rId14"/>
    <p:sldId id="271" r:id="rId15"/>
    <p:sldId id="274" r:id="rId16"/>
    <p:sldId id="285" r:id="rId17"/>
    <p:sldId id="264" r:id="rId18"/>
    <p:sldId id="265" r:id="rId19"/>
    <p:sldId id="266" r:id="rId20"/>
    <p:sldId id="267" r:id="rId21"/>
    <p:sldId id="268" r:id="rId22"/>
    <p:sldId id="286" r:id="rId23"/>
    <p:sldId id="280" r:id="rId24"/>
    <p:sldId id="281"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7639E"/>
    <a:srgbClr val="15306C"/>
    <a:srgbClr val="F8F8F8"/>
    <a:srgbClr val="7295E4"/>
    <a:srgbClr val="19588E"/>
    <a:srgbClr val="194977"/>
    <a:srgbClr val="1A4F80"/>
    <a:srgbClr val="B6D9F4"/>
    <a:srgbClr val="173A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3" d="100"/>
          <a:sy n="83" d="100"/>
        </p:scale>
        <p:origin x="64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F:\BaiduSyncdisk\Master\Database\&#25968;&#25454;_&#25972;&#29702;&#22909;&#30340;\&#21335;&#27700;&#21271;&#35843;&#25968;&#25454;\XHS\xhs_wqi.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西黑山!$C$1</c:f>
              <c:strCache>
                <c:ptCount val="1"/>
                <c:pt idx="0">
                  <c:v>COD</c:v>
                </c:pt>
              </c:strCache>
            </c:strRef>
          </c:tx>
          <c:spPr>
            <a:ln w="28575" cap="rnd">
              <a:solidFill>
                <a:schemeClr val="accent1"/>
              </a:solidFill>
              <a:round/>
            </a:ln>
            <a:effectLst/>
          </c:spPr>
          <c:marker>
            <c:symbol val="none"/>
          </c:marker>
          <c:cat>
            <c:numRef>
              <c:f>西黑山!$A$2802:$A$3164</c:f>
              <c:numCache>
                <c:formatCode>yyyy/m/d\ h:mm:ss</c:formatCode>
                <c:ptCount val="363"/>
                <c:pt idx="0">
                  <c:v>42736.083333333299</c:v>
                </c:pt>
                <c:pt idx="1">
                  <c:v>42736.333333333299</c:v>
                </c:pt>
                <c:pt idx="2">
                  <c:v>42736.583333333299</c:v>
                </c:pt>
                <c:pt idx="3">
                  <c:v>42736.833333333299</c:v>
                </c:pt>
                <c:pt idx="4">
                  <c:v>42737.083333333299</c:v>
                </c:pt>
                <c:pt idx="5">
                  <c:v>42737.333333333299</c:v>
                </c:pt>
                <c:pt idx="6">
                  <c:v>42737.583333333299</c:v>
                </c:pt>
                <c:pt idx="7">
                  <c:v>42737.833333333299</c:v>
                </c:pt>
                <c:pt idx="8">
                  <c:v>42738.083333333299</c:v>
                </c:pt>
                <c:pt idx="9">
                  <c:v>42738.333333333299</c:v>
                </c:pt>
                <c:pt idx="10">
                  <c:v>42738.583333333299</c:v>
                </c:pt>
                <c:pt idx="11">
                  <c:v>42738.833333333299</c:v>
                </c:pt>
                <c:pt idx="12">
                  <c:v>42739.083333333299</c:v>
                </c:pt>
                <c:pt idx="13">
                  <c:v>42739.333333333299</c:v>
                </c:pt>
                <c:pt idx="14">
                  <c:v>42739.583333333299</c:v>
                </c:pt>
                <c:pt idx="15">
                  <c:v>42739.833333333299</c:v>
                </c:pt>
                <c:pt idx="16">
                  <c:v>42740.083333333299</c:v>
                </c:pt>
                <c:pt idx="17">
                  <c:v>42740.333333333299</c:v>
                </c:pt>
                <c:pt idx="18">
                  <c:v>42740.5</c:v>
                </c:pt>
                <c:pt idx="19">
                  <c:v>42740.583333333299</c:v>
                </c:pt>
                <c:pt idx="20">
                  <c:v>42740.833333333299</c:v>
                </c:pt>
                <c:pt idx="21">
                  <c:v>42741.083333333299</c:v>
                </c:pt>
                <c:pt idx="22">
                  <c:v>42741.333333333299</c:v>
                </c:pt>
                <c:pt idx="23">
                  <c:v>42741.583333333299</c:v>
                </c:pt>
                <c:pt idx="24">
                  <c:v>42741.833333333299</c:v>
                </c:pt>
                <c:pt idx="25">
                  <c:v>42742.083333333299</c:v>
                </c:pt>
                <c:pt idx="26">
                  <c:v>42742.333333333299</c:v>
                </c:pt>
                <c:pt idx="27">
                  <c:v>42742.583333333299</c:v>
                </c:pt>
                <c:pt idx="28">
                  <c:v>42742.833333333299</c:v>
                </c:pt>
                <c:pt idx="29">
                  <c:v>42743.083333333299</c:v>
                </c:pt>
                <c:pt idx="30">
                  <c:v>42743.333333333299</c:v>
                </c:pt>
                <c:pt idx="31">
                  <c:v>42743.583333333299</c:v>
                </c:pt>
                <c:pt idx="32">
                  <c:v>42743.833333333299</c:v>
                </c:pt>
                <c:pt idx="33">
                  <c:v>42744.083333333299</c:v>
                </c:pt>
                <c:pt idx="34">
                  <c:v>42744.333333333299</c:v>
                </c:pt>
                <c:pt idx="35">
                  <c:v>42744.583333333299</c:v>
                </c:pt>
                <c:pt idx="36">
                  <c:v>42744.833333333299</c:v>
                </c:pt>
                <c:pt idx="37">
                  <c:v>42745.333333333299</c:v>
                </c:pt>
                <c:pt idx="38">
                  <c:v>42745.583333333299</c:v>
                </c:pt>
                <c:pt idx="39">
                  <c:v>42745.833333333299</c:v>
                </c:pt>
                <c:pt idx="40">
                  <c:v>42746.083333333299</c:v>
                </c:pt>
                <c:pt idx="41">
                  <c:v>42746.333333333299</c:v>
                </c:pt>
                <c:pt idx="42">
                  <c:v>42746.583333333299</c:v>
                </c:pt>
                <c:pt idx="43">
                  <c:v>42746.833333333299</c:v>
                </c:pt>
                <c:pt idx="44">
                  <c:v>42747.083333333299</c:v>
                </c:pt>
                <c:pt idx="45">
                  <c:v>42747.333333333299</c:v>
                </c:pt>
                <c:pt idx="46">
                  <c:v>42747.583333333299</c:v>
                </c:pt>
                <c:pt idx="47">
                  <c:v>42747.833333333299</c:v>
                </c:pt>
                <c:pt idx="48">
                  <c:v>42748.083333333299</c:v>
                </c:pt>
                <c:pt idx="49">
                  <c:v>42748.333333333299</c:v>
                </c:pt>
                <c:pt idx="50">
                  <c:v>42748.583333333299</c:v>
                </c:pt>
                <c:pt idx="51">
                  <c:v>42748.833333333299</c:v>
                </c:pt>
                <c:pt idx="52">
                  <c:v>42749.083333333299</c:v>
                </c:pt>
                <c:pt idx="53">
                  <c:v>42749.333333333299</c:v>
                </c:pt>
                <c:pt idx="54">
                  <c:v>42749.583333333299</c:v>
                </c:pt>
                <c:pt idx="55">
                  <c:v>42749.833333333299</c:v>
                </c:pt>
                <c:pt idx="56">
                  <c:v>42750.083333333299</c:v>
                </c:pt>
                <c:pt idx="57">
                  <c:v>42750.333333333299</c:v>
                </c:pt>
                <c:pt idx="58">
                  <c:v>42750.583333333299</c:v>
                </c:pt>
                <c:pt idx="59">
                  <c:v>42750.833333333299</c:v>
                </c:pt>
                <c:pt idx="60">
                  <c:v>42751.083333333299</c:v>
                </c:pt>
                <c:pt idx="61">
                  <c:v>42751.333333333299</c:v>
                </c:pt>
                <c:pt idx="62">
                  <c:v>42751.583333333299</c:v>
                </c:pt>
                <c:pt idx="63">
                  <c:v>42751.833333333299</c:v>
                </c:pt>
                <c:pt idx="64">
                  <c:v>42752.083333333299</c:v>
                </c:pt>
                <c:pt idx="65">
                  <c:v>42752.333333333299</c:v>
                </c:pt>
                <c:pt idx="66">
                  <c:v>42752.583333333299</c:v>
                </c:pt>
                <c:pt idx="67">
                  <c:v>42752.833333333299</c:v>
                </c:pt>
                <c:pt idx="68">
                  <c:v>42753.083333333299</c:v>
                </c:pt>
                <c:pt idx="69">
                  <c:v>42753.333333333299</c:v>
                </c:pt>
                <c:pt idx="70">
                  <c:v>42753.583333333299</c:v>
                </c:pt>
                <c:pt idx="71">
                  <c:v>42753.833333333299</c:v>
                </c:pt>
                <c:pt idx="72">
                  <c:v>42754.083333333299</c:v>
                </c:pt>
                <c:pt idx="73">
                  <c:v>42754.333333333299</c:v>
                </c:pt>
                <c:pt idx="74">
                  <c:v>42754.583333333299</c:v>
                </c:pt>
                <c:pt idx="75">
                  <c:v>42754.833333333299</c:v>
                </c:pt>
                <c:pt idx="76">
                  <c:v>42755.083333333299</c:v>
                </c:pt>
                <c:pt idx="77">
                  <c:v>42755.333333333299</c:v>
                </c:pt>
                <c:pt idx="78">
                  <c:v>42755.583333333299</c:v>
                </c:pt>
                <c:pt idx="79">
                  <c:v>42755.833333333299</c:v>
                </c:pt>
                <c:pt idx="80">
                  <c:v>42756.083333333299</c:v>
                </c:pt>
                <c:pt idx="81">
                  <c:v>42756.333333333299</c:v>
                </c:pt>
                <c:pt idx="82">
                  <c:v>42756.583333333299</c:v>
                </c:pt>
                <c:pt idx="83">
                  <c:v>42756.833333333299</c:v>
                </c:pt>
                <c:pt idx="84">
                  <c:v>42757.083333333299</c:v>
                </c:pt>
                <c:pt idx="85">
                  <c:v>42757.333333333299</c:v>
                </c:pt>
                <c:pt idx="86">
                  <c:v>42757.583333333299</c:v>
                </c:pt>
                <c:pt idx="87">
                  <c:v>42757.833333333299</c:v>
                </c:pt>
                <c:pt idx="88">
                  <c:v>42758.083333333299</c:v>
                </c:pt>
                <c:pt idx="89">
                  <c:v>42758.333333333299</c:v>
                </c:pt>
                <c:pt idx="90">
                  <c:v>42758.583333333299</c:v>
                </c:pt>
                <c:pt idx="91">
                  <c:v>42758.833333333299</c:v>
                </c:pt>
                <c:pt idx="92">
                  <c:v>42759.083333333299</c:v>
                </c:pt>
                <c:pt idx="93">
                  <c:v>42759.333333333299</c:v>
                </c:pt>
                <c:pt idx="94">
                  <c:v>42759.583333333299</c:v>
                </c:pt>
                <c:pt idx="95">
                  <c:v>42759.833333333299</c:v>
                </c:pt>
                <c:pt idx="96">
                  <c:v>42760.083333333299</c:v>
                </c:pt>
                <c:pt idx="97">
                  <c:v>42760.333333333299</c:v>
                </c:pt>
                <c:pt idx="98">
                  <c:v>42760.583333333299</c:v>
                </c:pt>
                <c:pt idx="99">
                  <c:v>42760.833333333299</c:v>
                </c:pt>
                <c:pt idx="100">
                  <c:v>42761.083333333299</c:v>
                </c:pt>
                <c:pt idx="101">
                  <c:v>42761.333333333299</c:v>
                </c:pt>
                <c:pt idx="102">
                  <c:v>42761.583333333299</c:v>
                </c:pt>
                <c:pt idx="103">
                  <c:v>42761.833333333299</c:v>
                </c:pt>
                <c:pt idx="104">
                  <c:v>42762.083333333299</c:v>
                </c:pt>
                <c:pt idx="105">
                  <c:v>42762.333333333299</c:v>
                </c:pt>
                <c:pt idx="106">
                  <c:v>42762.583333333299</c:v>
                </c:pt>
                <c:pt idx="107">
                  <c:v>42762.833333333299</c:v>
                </c:pt>
                <c:pt idx="108">
                  <c:v>42763.083333333299</c:v>
                </c:pt>
                <c:pt idx="109">
                  <c:v>42763.333333333299</c:v>
                </c:pt>
                <c:pt idx="110">
                  <c:v>42763.583333333299</c:v>
                </c:pt>
                <c:pt idx="111">
                  <c:v>42763.833333333299</c:v>
                </c:pt>
                <c:pt idx="112">
                  <c:v>42764.083333333299</c:v>
                </c:pt>
                <c:pt idx="113">
                  <c:v>42764.333333333299</c:v>
                </c:pt>
                <c:pt idx="114">
                  <c:v>42764.583333333299</c:v>
                </c:pt>
                <c:pt idx="115">
                  <c:v>42764.833333333299</c:v>
                </c:pt>
                <c:pt idx="116">
                  <c:v>42765.083333333299</c:v>
                </c:pt>
                <c:pt idx="117">
                  <c:v>42765.333333333299</c:v>
                </c:pt>
                <c:pt idx="118">
                  <c:v>42765.583333333299</c:v>
                </c:pt>
                <c:pt idx="119">
                  <c:v>42765.833333333299</c:v>
                </c:pt>
                <c:pt idx="120">
                  <c:v>42766.083333333299</c:v>
                </c:pt>
                <c:pt idx="121">
                  <c:v>42766.333333333299</c:v>
                </c:pt>
                <c:pt idx="122">
                  <c:v>42766.583333333299</c:v>
                </c:pt>
                <c:pt idx="123">
                  <c:v>42766.833333333299</c:v>
                </c:pt>
                <c:pt idx="124">
                  <c:v>42767.083333333299</c:v>
                </c:pt>
                <c:pt idx="125">
                  <c:v>42767.333333333299</c:v>
                </c:pt>
                <c:pt idx="126">
                  <c:v>42767.583333333299</c:v>
                </c:pt>
                <c:pt idx="127">
                  <c:v>42767.833333333299</c:v>
                </c:pt>
                <c:pt idx="128">
                  <c:v>42768.083333333299</c:v>
                </c:pt>
                <c:pt idx="129">
                  <c:v>42768.333333333299</c:v>
                </c:pt>
                <c:pt idx="130">
                  <c:v>42768.583333333299</c:v>
                </c:pt>
                <c:pt idx="131">
                  <c:v>42768.833333333299</c:v>
                </c:pt>
                <c:pt idx="132">
                  <c:v>42769.083333333299</c:v>
                </c:pt>
                <c:pt idx="133">
                  <c:v>42769.333333333299</c:v>
                </c:pt>
                <c:pt idx="134">
                  <c:v>42769.583333333299</c:v>
                </c:pt>
                <c:pt idx="135">
                  <c:v>42769.833333333299</c:v>
                </c:pt>
                <c:pt idx="136">
                  <c:v>42770.083333333299</c:v>
                </c:pt>
                <c:pt idx="137">
                  <c:v>42770.333333333299</c:v>
                </c:pt>
                <c:pt idx="138">
                  <c:v>42770.583333333299</c:v>
                </c:pt>
                <c:pt idx="139">
                  <c:v>42770.833333333299</c:v>
                </c:pt>
                <c:pt idx="140">
                  <c:v>42771.083333333299</c:v>
                </c:pt>
                <c:pt idx="141">
                  <c:v>42771.333333333299</c:v>
                </c:pt>
                <c:pt idx="142">
                  <c:v>42771.583333333299</c:v>
                </c:pt>
                <c:pt idx="143">
                  <c:v>42771.833333333299</c:v>
                </c:pt>
                <c:pt idx="144">
                  <c:v>42772.083333333299</c:v>
                </c:pt>
                <c:pt idx="145">
                  <c:v>42772.333333333299</c:v>
                </c:pt>
                <c:pt idx="146">
                  <c:v>42772.583333333299</c:v>
                </c:pt>
                <c:pt idx="147">
                  <c:v>42772.833333333299</c:v>
                </c:pt>
                <c:pt idx="148">
                  <c:v>42773.083333333299</c:v>
                </c:pt>
                <c:pt idx="149">
                  <c:v>42773.333333333299</c:v>
                </c:pt>
                <c:pt idx="150">
                  <c:v>42773.583333333299</c:v>
                </c:pt>
                <c:pt idx="151">
                  <c:v>42773.833333333299</c:v>
                </c:pt>
                <c:pt idx="152">
                  <c:v>42774.083333333299</c:v>
                </c:pt>
                <c:pt idx="153">
                  <c:v>42774.333333333299</c:v>
                </c:pt>
                <c:pt idx="154">
                  <c:v>42774.583333333299</c:v>
                </c:pt>
                <c:pt idx="155">
                  <c:v>42774.833333333299</c:v>
                </c:pt>
                <c:pt idx="156">
                  <c:v>42775.083333333299</c:v>
                </c:pt>
                <c:pt idx="157">
                  <c:v>42775.333333333299</c:v>
                </c:pt>
                <c:pt idx="158">
                  <c:v>42775.583333333299</c:v>
                </c:pt>
                <c:pt idx="159">
                  <c:v>42775.833333333299</c:v>
                </c:pt>
                <c:pt idx="160">
                  <c:v>42776.083333333299</c:v>
                </c:pt>
                <c:pt idx="161">
                  <c:v>42776.333333333299</c:v>
                </c:pt>
                <c:pt idx="162">
                  <c:v>42776.583333333299</c:v>
                </c:pt>
                <c:pt idx="163">
                  <c:v>42776.833333333299</c:v>
                </c:pt>
                <c:pt idx="164">
                  <c:v>42777.083333333299</c:v>
                </c:pt>
                <c:pt idx="165">
                  <c:v>42777.333333333299</c:v>
                </c:pt>
                <c:pt idx="166">
                  <c:v>42777.583333333299</c:v>
                </c:pt>
                <c:pt idx="167">
                  <c:v>42777.833333333299</c:v>
                </c:pt>
                <c:pt idx="168">
                  <c:v>42778.083333333299</c:v>
                </c:pt>
                <c:pt idx="169">
                  <c:v>42778.333333333299</c:v>
                </c:pt>
                <c:pt idx="170">
                  <c:v>42778.583333333299</c:v>
                </c:pt>
                <c:pt idx="171">
                  <c:v>42778.833333333299</c:v>
                </c:pt>
                <c:pt idx="172">
                  <c:v>42779.083333333299</c:v>
                </c:pt>
                <c:pt idx="173">
                  <c:v>42779.333333333299</c:v>
                </c:pt>
                <c:pt idx="174">
                  <c:v>42779.583333333299</c:v>
                </c:pt>
                <c:pt idx="175">
                  <c:v>42779.833333333299</c:v>
                </c:pt>
                <c:pt idx="176">
                  <c:v>42780.083333333299</c:v>
                </c:pt>
                <c:pt idx="177">
                  <c:v>42780.333333333299</c:v>
                </c:pt>
                <c:pt idx="178">
                  <c:v>42780.583333333299</c:v>
                </c:pt>
                <c:pt idx="179">
                  <c:v>42780.833333333299</c:v>
                </c:pt>
                <c:pt idx="180">
                  <c:v>42781.083333333299</c:v>
                </c:pt>
                <c:pt idx="181">
                  <c:v>42781.333333333299</c:v>
                </c:pt>
                <c:pt idx="182">
                  <c:v>42781.583333333299</c:v>
                </c:pt>
                <c:pt idx="183">
                  <c:v>42781.833333333299</c:v>
                </c:pt>
                <c:pt idx="184">
                  <c:v>42782.083333333299</c:v>
                </c:pt>
                <c:pt idx="185">
                  <c:v>42782.333333333299</c:v>
                </c:pt>
                <c:pt idx="186">
                  <c:v>42782.5</c:v>
                </c:pt>
                <c:pt idx="187">
                  <c:v>42782.583333333299</c:v>
                </c:pt>
                <c:pt idx="188">
                  <c:v>42782.833333333299</c:v>
                </c:pt>
                <c:pt idx="189">
                  <c:v>42783.083333333299</c:v>
                </c:pt>
                <c:pt idx="190">
                  <c:v>42783.333333333299</c:v>
                </c:pt>
                <c:pt idx="191">
                  <c:v>42783.583333333299</c:v>
                </c:pt>
                <c:pt idx="192">
                  <c:v>42783.833333333299</c:v>
                </c:pt>
                <c:pt idx="193">
                  <c:v>42784.083333333299</c:v>
                </c:pt>
                <c:pt idx="194">
                  <c:v>42784.333333333299</c:v>
                </c:pt>
                <c:pt idx="195">
                  <c:v>42784.583333333299</c:v>
                </c:pt>
                <c:pt idx="196">
                  <c:v>42784.833333333299</c:v>
                </c:pt>
                <c:pt idx="197">
                  <c:v>42785.083333333299</c:v>
                </c:pt>
                <c:pt idx="198">
                  <c:v>42785.333333333299</c:v>
                </c:pt>
                <c:pt idx="199">
                  <c:v>42785.583333333299</c:v>
                </c:pt>
                <c:pt idx="200">
                  <c:v>42785.833333333299</c:v>
                </c:pt>
                <c:pt idx="201">
                  <c:v>42786.083333333299</c:v>
                </c:pt>
                <c:pt idx="202">
                  <c:v>42786.333333333299</c:v>
                </c:pt>
                <c:pt idx="203">
                  <c:v>42786.5</c:v>
                </c:pt>
                <c:pt idx="204">
                  <c:v>42786.583333333299</c:v>
                </c:pt>
                <c:pt idx="205">
                  <c:v>42786.833333333299</c:v>
                </c:pt>
                <c:pt idx="206">
                  <c:v>42787.083333333299</c:v>
                </c:pt>
                <c:pt idx="207">
                  <c:v>42787.333333333299</c:v>
                </c:pt>
                <c:pt idx="208">
                  <c:v>42787.583333333299</c:v>
                </c:pt>
                <c:pt idx="209">
                  <c:v>42787.833333333299</c:v>
                </c:pt>
                <c:pt idx="210">
                  <c:v>42788.083333333299</c:v>
                </c:pt>
                <c:pt idx="211">
                  <c:v>42788.333333333299</c:v>
                </c:pt>
                <c:pt idx="212">
                  <c:v>42788.583333333299</c:v>
                </c:pt>
                <c:pt idx="213">
                  <c:v>42788.833333333299</c:v>
                </c:pt>
                <c:pt idx="214">
                  <c:v>42789.083333333299</c:v>
                </c:pt>
                <c:pt idx="215">
                  <c:v>42789.333333333299</c:v>
                </c:pt>
                <c:pt idx="216">
                  <c:v>42789.583333333299</c:v>
                </c:pt>
                <c:pt idx="217">
                  <c:v>42789.833333333299</c:v>
                </c:pt>
                <c:pt idx="218">
                  <c:v>42790.083333333299</c:v>
                </c:pt>
                <c:pt idx="219">
                  <c:v>42790.333333333299</c:v>
                </c:pt>
                <c:pt idx="220">
                  <c:v>42790.583333333299</c:v>
                </c:pt>
                <c:pt idx="221">
                  <c:v>42790.833333333299</c:v>
                </c:pt>
                <c:pt idx="222">
                  <c:v>42791.083333333299</c:v>
                </c:pt>
                <c:pt idx="223">
                  <c:v>42791.333333333299</c:v>
                </c:pt>
                <c:pt idx="224">
                  <c:v>42791.583333333299</c:v>
                </c:pt>
                <c:pt idx="225">
                  <c:v>42791.833333333299</c:v>
                </c:pt>
                <c:pt idx="226">
                  <c:v>42792.083333333299</c:v>
                </c:pt>
                <c:pt idx="227">
                  <c:v>42792.333333333299</c:v>
                </c:pt>
                <c:pt idx="228">
                  <c:v>42792.583333333299</c:v>
                </c:pt>
                <c:pt idx="229">
                  <c:v>42792.833333333299</c:v>
                </c:pt>
                <c:pt idx="230">
                  <c:v>42793.083333333299</c:v>
                </c:pt>
                <c:pt idx="231">
                  <c:v>42793.25</c:v>
                </c:pt>
                <c:pt idx="232">
                  <c:v>42793.333333333299</c:v>
                </c:pt>
                <c:pt idx="233">
                  <c:v>42793.583333333299</c:v>
                </c:pt>
                <c:pt idx="234">
                  <c:v>42793.833333333299</c:v>
                </c:pt>
                <c:pt idx="235">
                  <c:v>42794.083333333299</c:v>
                </c:pt>
                <c:pt idx="236">
                  <c:v>42794.333333333299</c:v>
                </c:pt>
                <c:pt idx="237">
                  <c:v>42794.583333333299</c:v>
                </c:pt>
                <c:pt idx="238">
                  <c:v>42794.833333333299</c:v>
                </c:pt>
                <c:pt idx="239">
                  <c:v>42795.083333333299</c:v>
                </c:pt>
                <c:pt idx="240">
                  <c:v>42795.333333333299</c:v>
                </c:pt>
                <c:pt idx="241">
                  <c:v>42795.583333333299</c:v>
                </c:pt>
                <c:pt idx="242">
                  <c:v>42795.833333333299</c:v>
                </c:pt>
                <c:pt idx="243">
                  <c:v>42796.083333333299</c:v>
                </c:pt>
                <c:pt idx="244">
                  <c:v>42796.333333333299</c:v>
                </c:pt>
                <c:pt idx="245">
                  <c:v>42796.583333333299</c:v>
                </c:pt>
                <c:pt idx="246">
                  <c:v>42796.833333333299</c:v>
                </c:pt>
                <c:pt idx="247">
                  <c:v>42797.083333333299</c:v>
                </c:pt>
                <c:pt idx="248">
                  <c:v>42797.333333333299</c:v>
                </c:pt>
                <c:pt idx="249">
                  <c:v>42797.583333333299</c:v>
                </c:pt>
                <c:pt idx="250">
                  <c:v>42797.833333333299</c:v>
                </c:pt>
                <c:pt idx="251">
                  <c:v>42798.083333333299</c:v>
                </c:pt>
                <c:pt idx="252">
                  <c:v>42798.333333333299</c:v>
                </c:pt>
                <c:pt idx="253">
                  <c:v>42798.583333333299</c:v>
                </c:pt>
                <c:pt idx="254">
                  <c:v>42798.833333333299</c:v>
                </c:pt>
                <c:pt idx="255">
                  <c:v>42799.083333333299</c:v>
                </c:pt>
                <c:pt idx="256">
                  <c:v>42799.333333333299</c:v>
                </c:pt>
                <c:pt idx="257">
                  <c:v>42799.583333333299</c:v>
                </c:pt>
                <c:pt idx="258">
                  <c:v>42799.833333333299</c:v>
                </c:pt>
                <c:pt idx="259">
                  <c:v>42800.083333333299</c:v>
                </c:pt>
                <c:pt idx="260">
                  <c:v>42800.333333333299</c:v>
                </c:pt>
                <c:pt idx="261">
                  <c:v>42800.583333333299</c:v>
                </c:pt>
                <c:pt idx="262">
                  <c:v>42800.833333333299</c:v>
                </c:pt>
                <c:pt idx="263">
                  <c:v>42801.083333333299</c:v>
                </c:pt>
                <c:pt idx="264">
                  <c:v>42801.333333333299</c:v>
                </c:pt>
                <c:pt idx="265">
                  <c:v>42801.583333333299</c:v>
                </c:pt>
                <c:pt idx="266">
                  <c:v>42801.833333333299</c:v>
                </c:pt>
                <c:pt idx="267">
                  <c:v>42802.083333333299</c:v>
                </c:pt>
                <c:pt idx="268">
                  <c:v>42802.333333333299</c:v>
                </c:pt>
                <c:pt idx="269">
                  <c:v>42802.583333333299</c:v>
                </c:pt>
                <c:pt idx="270">
                  <c:v>42802.833333333299</c:v>
                </c:pt>
                <c:pt idx="271">
                  <c:v>42803.083333333299</c:v>
                </c:pt>
                <c:pt idx="272">
                  <c:v>42803.333333333299</c:v>
                </c:pt>
                <c:pt idx="273">
                  <c:v>42803.583333333299</c:v>
                </c:pt>
                <c:pt idx="274">
                  <c:v>42803.875</c:v>
                </c:pt>
                <c:pt idx="275">
                  <c:v>42804.083333333299</c:v>
                </c:pt>
                <c:pt idx="276">
                  <c:v>42804.333333333299</c:v>
                </c:pt>
                <c:pt idx="277">
                  <c:v>42804.583333333299</c:v>
                </c:pt>
                <c:pt idx="278">
                  <c:v>42804.833333333299</c:v>
                </c:pt>
                <c:pt idx="279">
                  <c:v>42805.083333333299</c:v>
                </c:pt>
                <c:pt idx="280">
                  <c:v>42805.333333333299</c:v>
                </c:pt>
                <c:pt idx="281">
                  <c:v>42805.583333333299</c:v>
                </c:pt>
                <c:pt idx="282">
                  <c:v>42805.833333333299</c:v>
                </c:pt>
                <c:pt idx="283">
                  <c:v>42806.083333333299</c:v>
                </c:pt>
                <c:pt idx="284">
                  <c:v>42806.333333333299</c:v>
                </c:pt>
                <c:pt idx="285">
                  <c:v>42806.583333333299</c:v>
                </c:pt>
                <c:pt idx="286">
                  <c:v>42806.833333333299</c:v>
                </c:pt>
                <c:pt idx="287">
                  <c:v>42807.083333333299</c:v>
                </c:pt>
                <c:pt idx="288">
                  <c:v>42807.333333333299</c:v>
                </c:pt>
                <c:pt idx="289">
                  <c:v>42807.583333333299</c:v>
                </c:pt>
                <c:pt idx="290">
                  <c:v>42807.833333333299</c:v>
                </c:pt>
                <c:pt idx="291">
                  <c:v>42808.083333333299</c:v>
                </c:pt>
                <c:pt idx="292">
                  <c:v>42808.333333333299</c:v>
                </c:pt>
                <c:pt idx="293">
                  <c:v>42808.583333333299</c:v>
                </c:pt>
                <c:pt idx="294">
                  <c:v>42808.833333333299</c:v>
                </c:pt>
                <c:pt idx="295">
                  <c:v>42809.083333333299</c:v>
                </c:pt>
                <c:pt idx="296">
                  <c:v>42809.333333333299</c:v>
                </c:pt>
                <c:pt idx="297">
                  <c:v>42809.583333333299</c:v>
                </c:pt>
                <c:pt idx="298">
                  <c:v>42809.833333333299</c:v>
                </c:pt>
                <c:pt idx="299">
                  <c:v>42810.083333333299</c:v>
                </c:pt>
                <c:pt idx="300">
                  <c:v>42810.333333333299</c:v>
                </c:pt>
                <c:pt idx="301">
                  <c:v>42810.583333333299</c:v>
                </c:pt>
                <c:pt idx="302">
                  <c:v>42810.833333333299</c:v>
                </c:pt>
                <c:pt idx="303">
                  <c:v>42811.083333333299</c:v>
                </c:pt>
                <c:pt idx="304">
                  <c:v>42811.333333333299</c:v>
                </c:pt>
                <c:pt idx="305">
                  <c:v>42811.583333333299</c:v>
                </c:pt>
                <c:pt idx="306">
                  <c:v>42811.833333333299</c:v>
                </c:pt>
                <c:pt idx="307">
                  <c:v>42812.083333333299</c:v>
                </c:pt>
                <c:pt idx="308">
                  <c:v>42812.333333333299</c:v>
                </c:pt>
                <c:pt idx="309">
                  <c:v>42812.583333333299</c:v>
                </c:pt>
                <c:pt idx="310">
                  <c:v>42812.833333333299</c:v>
                </c:pt>
                <c:pt idx="311">
                  <c:v>42813.083333333299</c:v>
                </c:pt>
                <c:pt idx="312">
                  <c:v>42813.333333333299</c:v>
                </c:pt>
                <c:pt idx="313">
                  <c:v>42813.583333333299</c:v>
                </c:pt>
                <c:pt idx="314">
                  <c:v>42813.833333333299</c:v>
                </c:pt>
                <c:pt idx="315">
                  <c:v>42814.083333333299</c:v>
                </c:pt>
                <c:pt idx="316">
                  <c:v>42814.333333333299</c:v>
                </c:pt>
                <c:pt idx="317">
                  <c:v>42814.583333333299</c:v>
                </c:pt>
                <c:pt idx="318">
                  <c:v>42814.833333333299</c:v>
                </c:pt>
                <c:pt idx="319">
                  <c:v>42815.083333333299</c:v>
                </c:pt>
                <c:pt idx="320">
                  <c:v>42815.333333333299</c:v>
                </c:pt>
                <c:pt idx="321">
                  <c:v>42815.583333333299</c:v>
                </c:pt>
                <c:pt idx="322">
                  <c:v>42815.833333333299</c:v>
                </c:pt>
                <c:pt idx="323">
                  <c:v>42816.083333333299</c:v>
                </c:pt>
                <c:pt idx="324">
                  <c:v>42816.333333333299</c:v>
                </c:pt>
                <c:pt idx="325">
                  <c:v>42816.583333333299</c:v>
                </c:pt>
                <c:pt idx="326">
                  <c:v>42816.833333333299</c:v>
                </c:pt>
                <c:pt idx="327">
                  <c:v>42817.083333333299</c:v>
                </c:pt>
                <c:pt idx="328">
                  <c:v>42817.333333333299</c:v>
                </c:pt>
                <c:pt idx="329">
                  <c:v>42817.583333333299</c:v>
                </c:pt>
                <c:pt idx="330">
                  <c:v>42817.833333333299</c:v>
                </c:pt>
                <c:pt idx="331">
                  <c:v>42818.083333333299</c:v>
                </c:pt>
                <c:pt idx="332">
                  <c:v>42818.333333333299</c:v>
                </c:pt>
                <c:pt idx="333">
                  <c:v>42818.583333333299</c:v>
                </c:pt>
                <c:pt idx="334">
                  <c:v>42818.833333333299</c:v>
                </c:pt>
                <c:pt idx="335">
                  <c:v>42819.083333333299</c:v>
                </c:pt>
                <c:pt idx="336">
                  <c:v>42819.333333333299</c:v>
                </c:pt>
                <c:pt idx="337">
                  <c:v>42819.583333333299</c:v>
                </c:pt>
                <c:pt idx="338">
                  <c:v>42819.833333333299</c:v>
                </c:pt>
                <c:pt idx="339">
                  <c:v>42820.083333333299</c:v>
                </c:pt>
                <c:pt idx="340">
                  <c:v>42820.333333333299</c:v>
                </c:pt>
                <c:pt idx="341">
                  <c:v>42820.583333333299</c:v>
                </c:pt>
                <c:pt idx="342">
                  <c:v>42820.833333333299</c:v>
                </c:pt>
                <c:pt idx="343">
                  <c:v>42821.083333333299</c:v>
                </c:pt>
                <c:pt idx="344">
                  <c:v>42821.333333333299</c:v>
                </c:pt>
                <c:pt idx="345">
                  <c:v>42821.583333333299</c:v>
                </c:pt>
                <c:pt idx="346">
                  <c:v>42821.833333333299</c:v>
                </c:pt>
                <c:pt idx="347">
                  <c:v>42822.083333333299</c:v>
                </c:pt>
                <c:pt idx="348">
                  <c:v>42822.333333333299</c:v>
                </c:pt>
                <c:pt idx="349">
                  <c:v>42822.583333333299</c:v>
                </c:pt>
                <c:pt idx="350">
                  <c:v>42822.833333333299</c:v>
                </c:pt>
                <c:pt idx="351">
                  <c:v>42823.083333333299</c:v>
                </c:pt>
                <c:pt idx="352">
                  <c:v>42823.333333333299</c:v>
                </c:pt>
                <c:pt idx="353">
                  <c:v>42823.583333333299</c:v>
                </c:pt>
                <c:pt idx="354">
                  <c:v>42823.833333333299</c:v>
                </c:pt>
                <c:pt idx="355">
                  <c:v>42824.083333333299</c:v>
                </c:pt>
                <c:pt idx="356">
                  <c:v>42824.333333333299</c:v>
                </c:pt>
                <c:pt idx="357">
                  <c:v>42824.583333333299</c:v>
                </c:pt>
                <c:pt idx="358">
                  <c:v>42824.833333333299</c:v>
                </c:pt>
                <c:pt idx="359">
                  <c:v>42825.083333333299</c:v>
                </c:pt>
                <c:pt idx="360">
                  <c:v>42825.333333333299</c:v>
                </c:pt>
                <c:pt idx="361">
                  <c:v>42825.583333333299</c:v>
                </c:pt>
                <c:pt idx="362">
                  <c:v>42825.833333333299</c:v>
                </c:pt>
              </c:numCache>
            </c:numRef>
          </c:cat>
          <c:val>
            <c:numRef>
              <c:f>西黑山!$C$2:$C$9807</c:f>
              <c:numCache>
                <c:formatCode>General</c:formatCode>
                <c:ptCount val="363"/>
                <c:pt idx="0">
                  <c:v>2</c:v>
                </c:pt>
                <c:pt idx="1">
                  <c:v>2.14</c:v>
                </c:pt>
                <c:pt idx="2">
                  <c:v>2.09</c:v>
                </c:pt>
                <c:pt idx="3">
                  <c:v>2.09</c:v>
                </c:pt>
                <c:pt idx="4">
                  <c:v>2.02</c:v>
                </c:pt>
                <c:pt idx="5">
                  <c:v>1.99</c:v>
                </c:pt>
                <c:pt idx="6">
                  <c:v>2.0299999999999998</c:v>
                </c:pt>
                <c:pt idx="7">
                  <c:v>2.0699999999999998</c:v>
                </c:pt>
                <c:pt idx="10">
                  <c:v>2.04</c:v>
                </c:pt>
                <c:pt idx="11">
                  <c:v>2.15</c:v>
                </c:pt>
                <c:pt idx="12">
                  <c:v>2.0299999999999998</c:v>
                </c:pt>
                <c:pt idx="14">
                  <c:v>2.1</c:v>
                </c:pt>
                <c:pt idx="15">
                  <c:v>2.0299999999999998</c:v>
                </c:pt>
                <c:pt idx="16">
                  <c:v>2.0699999999999998</c:v>
                </c:pt>
                <c:pt idx="17">
                  <c:v>2.0299999999999998</c:v>
                </c:pt>
                <c:pt idx="18">
                  <c:v>1.96</c:v>
                </c:pt>
                <c:pt idx="19">
                  <c:v>1.9</c:v>
                </c:pt>
                <c:pt idx="20">
                  <c:v>2.0299999999999998</c:v>
                </c:pt>
                <c:pt idx="21">
                  <c:v>2.11</c:v>
                </c:pt>
                <c:pt idx="23">
                  <c:v>2.02</c:v>
                </c:pt>
                <c:pt idx="24">
                  <c:v>1.94</c:v>
                </c:pt>
                <c:pt idx="25">
                  <c:v>1.89</c:v>
                </c:pt>
                <c:pt idx="26">
                  <c:v>1.83</c:v>
                </c:pt>
                <c:pt idx="27">
                  <c:v>1.74</c:v>
                </c:pt>
                <c:pt idx="28">
                  <c:v>1.83</c:v>
                </c:pt>
                <c:pt idx="29">
                  <c:v>1.74</c:v>
                </c:pt>
                <c:pt idx="30">
                  <c:v>1.74</c:v>
                </c:pt>
                <c:pt idx="31">
                  <c:v>1.77</c:v>
                </c:pt>
                <c:pt idx="32">
                  <c:v>1.62</c:v>
                </c:pt>
                <c:pt idx="33">
                  <c:v>1.74</c:v>
                </c:pt>
                <c:pt idx="34">
                  <c:v>1.7</c:v>
                </c:pt>
                <c:pt idx="35">
                  <c:v>1.73</c:v>
                </c:pt>
                <c:pt idx="36">
                  <c:v>1.72</c:v>
                </c:pt>
                <c:pt idx="37">
                  <c:v>1.74</c:v>
                </c:pt>
                <c:pt idx="38">
                  <c:v>2.13</c:v>
                </c:pt>
                <c:pt idx="39">
                  <c:v>2.12</c:v>
                </c:pt>
                <c:pt idx="40">
                  <c:v>2.16</c:v>
                </c:pt>
                <c:pt idx="41">
                  <c:v>2.21</c:v>
                </c:pt>
                <c:pt idx="42">
                  <c:v>2.2200000000000002</c:v>
                </c:pt>
                <c:pt idx="43">
                  <c:v>2.16</c:v>
                </c:pt>
                <c:pt idx="44">
                  <c:v>2.1800000000000002</c:v>
                </c:pt>
                <c:pt idx="45">
                  <c:v>2.06</c:v>
                </c:pt>
                <c:pt idx="46">
                  <c:v>2.14</c:v>
                </c:pt>
                <c:pt idx="47">
                  <c:v>2.2200000000000002</c:v>
                </c:pt>
                <c:pt idx="48">
                  <c:v>2.06</c:v>
                </c:pt>
                <c:pt idx="49">
                  <c:v>2.08</c:v>
                </c:pt>
                <c:pt idx="50">
                  <c:v>2.16</c:v>
                </c:pt>
                <c:pt idx="51">
                  <c:v>1.96</c:v>
                </c:pt>
                <c:pt idx="52">
                  <c:v>2.06</c:v>
                </c:pt>
                <c:pt idx="53">
                  <c:v>2.13</c:v>
                </c:pt>
                <c:pt idx="54">
                  <c:v>2.06</c:v>
                </c:pt>
                <c:pt idx="55">
                  <c:v>2.04</c:v>
                </c:pt>
                <c:pt idx="56">
                  <c:v>2.08</c:v>
                </c:pt>
                <c:pt idx="57">
                  <c:v>1.97</c:v>
                </c:pt>
                <c:pt idx="58">
                  <c:v>1.97</c:v>
                </c:pt>
                <c:pt idx="59">
                  <c:v>1.99</c:v>
                </c:pt>
                <c:pt idx="60">
                  <c:v>2.04</c:v>
                </c:pt>
                <c:pt idx="61">
                  <c:v>2.0299999999999998</c:v>
                </c:pt>
                <c:pt idx="62">
                  <c:v>1.92</c:v>
                </c:pt>
                <c:pt idx="63">
                  <c:v>1.85</c:v>
                </c:pt>
                <c:pt idx="64">
                  <c:v>1.95</c:v>
                </c:pt>
                <c:pt idx="65">
                  <c:v>1.97</c:v>
                </c:pt>
                <c:pt idx="66">
                  <c:v>1.93</c:v>
                </c:pt>
                <c:pt idx="67">
                  <c:v>1.99</c:v>
                </c:pt>
                <c:pt idx="68">
                  <c:v>1.92</c:v>
                </c:pt>
                <c:pt idx="69">
                  <c:v>1.95</c:v>
                </c:pt>
                <c:pt idx="70">
                  <c:v>1.96</c:v>
                </c:pt>
                <c:pt idx="71">
                  <c:v>2.06</c:v>
                </c:pt>
                <c:pt idx="72">
                  <c:v>1.96</c:v>
                </c:pt>
                <c:pt idx="73">
                  <c:v>1.8</c:v>
                </c:pt>
                <c:pt idx="74">
                  <c:v>1.85</c:v>
                </c:pt>
                <c:pt idx="75">
                  <c:v>1.96</c:v>
                </c:pt>
                <c:pt idx="76">
                  <c:v>1.95</c:v>
                </c:pt>
                <c:pt idx="77">
                  <c:v>2.0299999999999998</c:v>
                </c:pt>
                <c:pt idx="78">
                  <c:v>2.06</c:v>
                </c:pt>
                <c:pt idx="79">
                  <c:v>2.46</c:v>
                </c:pt>
                <c:pt idx="80">
                  <c:v>2.4300000000000002</c:v>
                </c:pt>
                <c:pt idx="81">
                  <c:v>2.4</c:v>
                </c:pt>
                <c:pt idx="82">
                  <c:v>2.37</c:v>
                </c:pt>
                <c:pt idx="83">
                  <c:v>2.35</c:v>
                </c:pt>
                <c:pt idx="84">
                  <c:v>2.42</c:v>
                </c:pt>
                <c:pt idx="85">
                  <c:v>2.2599999999999998</c:v>
                </c:pt>
                <c:pt idx="86">
                  <c:v>2.15</c:v>
                </c:pt>
                <c:pt idx="87">
                  <c:v>2.4</c:v>
                </c:pt>
                <c:pt idx="88">
                  <c:v>2.4</c:v>
                </c:pt>
                <c:pt idx="89">
                  <c:v>2.37</c:v>
                </c:pt>
                <c:pt idx="90">
                  <c:v>2.41</c:v>
                </c:pt>
                <c:pt idx="91">
                  <c:v>2.23</c:v>
                </c:pt>
                <c:pt idx="92">
                  <c:v>2.12</c:v>
                </c:pt>
                <c:pt idx="93">
                  <c:v>2.06</c:v>
                </c:pt>
                <c:pt idx="94">
                  <c:v>2.0499999999999998</c:v>
                </c:pt>
                <c:pt idx="95">
                  <c:v>2.1</c:v>
                </c:pt>
                <c:pt idx="96">
                  <c:v>2.11</c:v>
                </c:pt>
                <c:pt idx="97">
                  <c:v>2.09</c:v>
                </c:pt>
                <c:pt idx="98">
                  <c:v>2.16</c:v>
                </c:pt>
                <c:pt idx="99">
                  <c:v>2.39</c:v>
                </c:pt>
                <c:pt idx="100">
                  <c:v>2.19</c:v>
                </c:pt>
                <c:pt idx="101">
                  <c:v>2.31</c:v>
                </c:pt>
                <c:pt idx="102">
                  <c:v>2.2200000000000002</c:v>
                </c:pt>
                <c:pt idx="103">
                  <c:v>2.14</c:v>
                </c:pt>
                <c:pt idx="105">
                  <c:v>2.02</c:v>
                </c:pt>
                <c:pt idx="106">
                  <c:v>1.95</c:v>
                </c:pt>
                <c:pt idx="107">
                  <c:v>1.93</c:v>
                </c:pt>
                <c:pt idx="108">
                  <c:v>1.97</c:v>
                </c:pt>
                <c:pt idx="109">
                  <c:v>1.95</c:v>
                </c:pt>
                <c:pt idx="110">
                  <c:v>1.89</c:v>
                </c:pt>
                <c:pt idx="111">
                  <c:v>1.84</c:v>
                </c:pt>
                <c:pt idx="112">
                  <c:v>1.8</c:v>
                </c:pt>
                <c:pt idx="113">
                  <c:v>1.88</c:v>
                </c:pt>
                <c:pt idx="114">
                  <c:v>1.89</c:v>
                </c:pt>
                <c:pt idx="115">
                  <c:v>1.88</c:v>
                </c:pt>
                <c:pt idx="116">
                  <c:v>1.9</c:v>
                </c:pt>
                <c:pt idx="117">
                  <c:v>1.78</c:v>
                </c:pt>
                <c:pt idx="118">
                  <c:v>1.96</c:v>
                </c:pt>
                <c:pt idx="119">
                  <c:v>1.89</c:v>
                </c:pt>
                <c:pt idx="120">
                  <c:v>1.96</c:v>
                </c:pt>
                <c:pt idx="121">
                  <c:v>1.85</c:v>
                </c:pt>
                <c:pt idx="122">
                  <c:v>1.92</c:v>
                </c:pt>
                <c:pt idx="123">
                  <c:v>1.85</c:v>
                </c:pt>
                <c:pt idx="124">
                  <c:v>1.92</c:v>
                </c:pt>
                <c:pt idx="125">
                  <c:v>1.92</c:v>
                </c:pt>
                <c:pt idx="126">
                  <c:v>1.92</c:v>
                </c:pt>
                <c:pt idx="127">
                  <c:v>2.25</c:v>
                </c:pt>
                <c:pt idx="128">
                  <c:v>2.15</c:v>
                </c:pt>
                <c:pt idx="130">
                  <c:v>2.16</c:v>
                </c:pt>
                <c:pt idx="131">
                  <c:v>1.92</c:v>
                </c:pt>
                <c:pt idx="132">
                  <c:v>2.0499999999999998</c:v>
                </c:pt>
                <c:pt idx="133">
                  <c:v>2.21</c:v>
                </c:pt>
                <c:pt idx="135">
                  <c:v>2.0699999999999998</c:v>
                </c:pt>
                <c:pt idx="136">
                  <c:v>2.1</c:v>
                </c:pt>
                <c:pt idx="137">
                  <c:v>1.97</c:v>
                </c:pt>
                <c:pt idx="138">
                  <c:v>2.14</c:v>
                </c:pt>
                <c:pt idx="139">
                  <c:v>2</c:v>
                </c:pt>
                <c:pt idx="140">
                  <c:v>1.96</c:v>
                </c:pt>
                <c:pt idx="142">
                  <c:v>2.09</c:v>
                </c:pt>
                <c:pt idx="144">
                  <c:v>2.29</c:v>
                </c:pt>
                <c:pt idx="145">
                  <c:v>2.1</c:v>
                </c:pt>
                <c:pt idx="149">
                  <c:v>2.25</c:v>
                </c:pt>
                <c:pt idx="151">
                  <c:v>2.33</c:v>
                </c:pt>
                <c:pt idx="153">
                  <c:v>2.4300000000000002</c:v>
                </c:pt>
                <c:pt idx="154">
                  <c:v>2.1</c:v>
                </c:pt>
                <c:pt idx="155">
                  <c:v>2.15</c:v>
                </c:pt>
                <c:pt idx="156">
                  <c:v>2.2799999999999998</c:v>
                </c:pt>
                <c:pt idx="157">
                  <c:v>2.14</c:v>
                </c:pt>
                <c:pt idx="158">
                  <c:v>2.17</c:v>
                </c:pt>
                <c:pt idx="163">
                  <c:v>2.29</c:v>
                </c:pt>
                <c:pt idx="164">
                  <c:v>2.2799999999999998</c:v>
                </c:pt>
                <c:pt idx="166">
                  <c:v>2.21</c:v>
                </c:pt>
                <c:pt idx="168">
                  <c:v>2.29</c:v>
                </c:pt>
                <c:pt idx="169">
                  <c:v>2.48</c:v>
                </c:pt>
                <c:pt idx="172">
                  <c:v>2.41</c:v>
                </c:pt>
                <c:pt idx="173">
                  <c:v>2.33</c:v>
                </c:pt>
                <c:pt idx="174">
                  <c:v>2.29</c:v>
                </c:pt>
                <c:pt idx="178">
                  <c:v>2.2400000000000002</c:v>
                </c:pt>
                <c:pt idx="179">
                  <c:v>1.99</c:v>
                </c:pt>
                <c:pt idx="180">
                  <c:v>1.91</c:v>
                </c:pt>
                <c:pt idx="181">
                  <c:v>1.92</c:v>
                </c:pt>
                <c:pt idx="182">
                  <c:v>2.31</c:v>
                </c:pt>
                <c:pt idx="185">
                  <c:v>2.29</c:v>
                </c:pt>
                <c:pt idx="186">
                  <c:v>2.23</c:v>
                </c:pt>
                <c:pt idx="187">
                  <c:v>1.73</c:v>
                </c:pt>
                <c:pt idx="188">
                  <c:v>1.73</c:v>
                </c:pt>
                <c:pt idx="189">
                  <c:v>1.85</c:v>
                </c:pt>
                <c:pt idx="190">
                  <c:v>1.77</c:v>
                </c:pt>
                <c:pt idx="191">
                  <c:v>1.66</c:v>
                </c:pt>
                <c:pt idx="192">
                  <c:v>1.76</c:v>
                </c:pt>
                <c:pt idx="193">
                  <c:v>1.69</c:v>
                </c:pt>
                <c:pt idx="194">
                  <c:v>2.33</c:v>
                </c:pt>
                <c:pt idx="195">
                  <c:v>2.38</c:v>
                </c:pt>
                <c:pt idx="196">
                  <c:v>2.4</c:v>
                </c:pt>
                <c:pt idx="197">
                  <c:v>2.29</c:v>
                </c:pt>
                <c:pt idx="200">
                  <c:v>2.4</c:v>
                </c:pt>
                <c:pt idx="202">
                  <c:v>2.3199999999999998</c:v>
                </c:pt>
                <c:pt idx="204">
                  <c:v>1.77</c:v>
                </c:pt>
                <c:pt idx="205">
                  <c:v>1.78</c:v>
                </c:pt>
                <c:pt idx="206">
                  <c:v>1.74</c:v>
                </c:pt>
                <c:pt idx="207">
                  <c:v>1.67</c:v>
                </c:pt>
                <c:pt idx="208">
                  <c:v>1.77</c:v>
                </c:pt>
                <c:pt idx="209">
                  <c:v>1.66</c:v>
                </c:pt>
                <c:pt idx="210">
                  <c:v>1.77</c:v>
                </c:pt>
                <c:pt idx="211">
                  <c:v>1.7</c:v>
                </c:pt>
                <c:pt idx="212">
                  <c:v>1.7</c:v>
                </c:pt>
                <c:pt idx="213">
                  <c:v>1.74</c:v>
                </c:pt>
                <c:pt idx="214">
                  <c:v>1.69</c:v>
                </c:pt>
                <c:pt idx="215">
                  <c:v>1.77</c:v>
                </c:pt>
                <c:pt idx="216">
                  <c:v>1.67</c:v>
                </c:pt>
                <c:pt idx="217">
                  <c:v>1.62</c:v>
                </c:pt>
                <c:pt idx="218">
                  <c:v>1.71</c:v>
                </c:pt>
                <c:pt idx="219">
                  <c:v>1.75</c:v>
                </c:pt>
                <c:pt idx="220">
                  <c:v>1.7</c:v>
                </c:pt>
                <c:pt idx="221">
                  <c:v>1.72</c:v>
                </c:pt>
                <c:pt idx="222">
                  <c:v>1.58</c:v>
                </c:pt>
                <c:pt idx="223">
                  <c:v>1.8</c:v>
                </c:pt>
                <c:pt idx="224">
                  <c:v>1.7</c:v>
                </c:pt>
                <c:pt idx="225">
                  <c:v>1.71</c:v>
                </c:pt>
                <c:pt idx="226">
                  <c:v>1.74</c:v>
                </c:pt>
                <c:pt idx="227">
                  <c:v>1.69</c:v>
                </c:pt>
                <c:pt idx="228">
                  <c:v>1.95</c:v>
                </c:pt>
                <c:pt idx="229">
                  <c:v>1.88</c:v>
                </c:pt>
                <c:pt idx="230">
                  <c:v>1.78</c:v>
                </c:pt>
                <c:pt idx="232">
                  <c:v>1.81</c:v>
                </c:pt>
                <c:pt idx="233">
                  <c:v>1.85</c:v>
                </c:pt>
                <c:pt idx="234">
                  <c:v>1.77</c:v>
                </c:pt>
                <c:pt idx="235">
                  <c:v>1.91</c:v>
                </c:pt>
                <c:pt idx="236">
                  <c:v>1.77</c:v>
                </c:pt>
                <c:pt idx="237">
                  <c:v>1.83</c:v>
                </c:pt>
                <c:pt idx="238">
                  <c:v>1.76</c:v>
                </c:pt>
                <c:pt idx="239">
                  <c:v>1.85</c:v>
                </c:pt>
                <c:pt idx="240">
                  <c:v>1.62</c:v>
                </c:pt>
                <c:pt idx="241">
                  <c:v>1.68</c:v>
                </c:pt>
                <c:pt idx="242">
                  <c:v>1.76</c:v>
                </c:pt>
                <c:pt idx="243">
                  <c:v>1.82</c:v>
                </c:pt>
                <c:pt idx="244">
                  <c:v>1.67</c:v>
                </c:pt>
                <c:pt idx="245">
                  <c:v>2.2599999999999998</c:v>
                </c:pt>
                <c:pt idx="246">
                  <c:v>2.3199999999999998</c:v>
                </c:pt>
                <c:pt idx="247">
                  <c:v>2.27</c:v>
                </c:pt>
                <c:pt idx="248">
                  <c:v>2.33</c:v>
                </c:pt>
                <c:pt idx="249">
                  <c:v>2.36</c:v>
                </c:pt>
                <c:pt idx="250">
                  <c:v>2.33</c:v>
                </c:pt>
                <c:pt idx="251">
                  <c:v>2.37</c:v>
                </c:pt>
                <c:pt idx="252">
                  <c:v>2.31</c:v>
                </c:pt>
                <c:pt idx="253">
                  <c:v>2.37</c:v>
                </c:pt>
                <c:pt idx="254">
                  <c:v>2.31</c:v>
                </c:pt>
                <c:pt idx="255">
                  <c:v>2.2999999999999998</c:v>
                </c:pt>
                <c:pt idx="256">
                  <c:v>2.2799999999999998</c:v>
                </c:pt>
                <c:pt idx="257">
                  <c:v>2.38</c:v>
                </c:pt>
                <c:pt idx="258">
                  <c:v>2.35</c:v>
                </c:pt>
                <c:pt idx="259">
                  <c:v>2.42</c:v>
                </c:pt>
                <c:pt idx="260">
                  <c:v>2.2799999999999998</c:v>
                </c:pt>
                <c:pt idx="261">
                  <c:v>2.38</c:v>
                </c:pt>
                <c:pt idx="262">
                  <c:v>2.2999999999999998</c:v>
                </c:pt>
                <c:pt idx="263">
                  <c:v>2.35</c:v>
                </c:pt>
                <c:pt idx="264">
                  <c:v>2.35</c:v>
                </c:pt>
                <c:pt idx="265">
                  <c:v>2.37</c:v>
                </c:pt>
                <c:pt idx="266">
                  <c:v>2.39</c:v>
                </c:pt>
                <c:pt idx="267">
                  <c:v>2.37</c:v>
                </c:pt>
                <c:pt idx="268">
                  <c:v>2.37</c:v>
                </c:pt>
                <c:pt idx="269">
                  <c:v>2.38</c:v>
                </c:pt>
                <c:pt idx="270">
                  <c:v>2.41</c:v>
                </c:pt>
                <c:pt idx="271">
                  <c:v>2.42</c:v>
                </c:pt>
                <c:pt idx="272">
                  <c:v>2.52</c:v>
                </c:pt>
                <c:pt idx="273">
                  <c:v>2.63</c:v>
                </c:pt>
                <c:pt idx="274">
                  <c:v>2.4500000000000002</c:v>
                </c:pt>
                <c:pt idx="275">
                  <c:v>2.48</c:v>
                </c:pt>
                <c:pt idx="276">
                  <c:v>2.4900000000000002</c:v>
                </c:pt>
                <c:pt idx="277">
                  <c:v>2.38</c:v>
                </c:pt>
                <c:pt idx="278">
                  <c:v>2.4900000000000002</c:v>
                </c:pt>
                <c:pt idx="279">
                  <c:v>2.35</c:v>
                </c:pt>
                <c:pt idx="280">
                  <c:v>2.4700000000000002</c:v>
                </c:pt>
                <c:pt idx="281">
                  <c:v>2.54</c:v>
                </c:pt>
                <c:pt idx="282">
                  <c:v>2.52</c:v>
                </c:pt>
                <c:pt idx="283">
                  <c:v>2.52</c:v>
                </c:pt>
                <c:pt idx="284">
                  <c:v>2.5499999999999998</c:v>
                </c:pt>
                <c:pt idx="285">
                  <c:v>2.54</c:v>
                </c:pt>
                <c:pt idx="286">
                  <c:v>2.4900000000000002</c:v>
                </c:pt>
                <c:pt idx="287">
                  <c:v>2.5099999999999998</c:v>
                </c:pt>
                <c:pt idx="288">
                  <c:v>2.62</c:v>
                </c:pt>
                <c:pt idx="289">
                  <c:v>2.59</c:v>
                </c:pt>
                <c:pt idx="290">
                  <c:v>2.5099999999999998</c:v>
                </c:pt>
                <c:pt idx="291">
                  <c:v>2.57</c:v>
                </c:pt>
                <c:pt idx="292">
                  <c:v>2.52</c:v>
                </c:pt>
                <c:pt idx="293">
                  <c:v>2.62</c:v>
                </c:pt>
                <c:pt idx="294">
                  <c:v>2.56</c:v>
                </c:pt>
                <c:pt idx="295">
                  <c:v>2.62</c:v>
                </c:pt>
                <c:pt idx="296">
                  <c:v>2.68</c:v>
                </c:pt>
                <c:pt idx="297">
                  <c:v>2.67</c:v>
                </c:pt>
                <c:pt idx="298">
                  <c:v>2.52</c:v>
                </c:pt>
                <c:pt idx="299">
                  <c:v>2.6</c:v>
                </c:pt>
                <c:pt idx="300">
                  <c:v>2.4700000000000002</c:v>
                </c:pt>
                <c:pt idx="301">
                  <c:v>2.56</c:v>
                </c:pt>
                <c:pt idx="302">
                  <c:v>2.63</c:v>
                </c:pt>
                <c:pt idx="303">
                  <c:v>2.62</c:v>
                </c:pt>
                <c:pt idx="304">
                  <c:v>2.54</c:v>
                </c:pt>
                <c:pt idx="305">
                  <c:v>2.5499999999999998</c:v>
                </c:pt>
                <c:pt idx="306">
                  <c:v>2.64</c:v>
                </c:pt>
                <c:pt idx="307">
                  <c:v>2.4500000000000002</c:v>
                </c:pt>
                <c:pt idx="308">
                  <c:v>2.64</c:v>
                </c:pt>
                <c:pt idx="309">
                  <c:v>2.63</c:v>
                </c:pt>
                <c:pt idx="310">
                  <c:v>2.5499999999999998</c:v>
                </c:pt>
                <c:pt idx="311">
                  <c:v>2.54</c:v>
                </c:pt>
                <c:pt idx="312">
                  <c:v>2.59</c:v>
                </c:pt>
                <c:pt idx="313">
                  <c:v>2.59</c:v>
                </c:pt>
                <c:pt idx="314">
                  <c:v>2.5099999999999998</c:v>
                </c:pt>
                <c:pt idx="315">
                  <c:v>2.58</c:v>
                </c:pt>
                <c:pt idx="316">
                  <c:v>2.5499999999999998</c:v>
                </c:pt>
                <c:pt idx="317">
                  <c:v>2.64</c:v>
                </c:pt>
                <c:pt idx="318">
                  <c:v>2.5499999999999998</c:v>
                </c:pt>
                <c:pt idx="319">
                  <c:v>2.5099999999999998</c:v>
                </c:pt>
                <c:pt idx="320">
                  <c:v>2.65</c:v>
                </c:pt>
                <c:pt idx="321">
                  <c:v>2.4900000000000002</c:v>
                </c:pt>
                <c:pt idx="322">
                  <c:v>2.56</c:v>
                </c:pt>
                <c:pt idx="323">
                  <c:v>2.63</c:v>
                </c:pt>
                <c:pt idx="324">
                  <c:v>2.4900000000000002</c:v>
                </c:pt>
                <c:pt idx="325">
                  <c:v>2.56</c:v>
                </c:pt>
                <c:pt idx="326">
                  <c:v>2.4</c:v>
                </c:pt>
                <c:pt idx="327">
                  <c:v>2.41</c:v>
                </c:pt>
                <c:pt idx="328">
                  <c:v>2.4500000000000002</c:v>
                </c:pt>
                <c:pt idx="329">
                  <c:v>2.56</c:v>
                </c:pt>
                <c:pt idx="330">
                  <c:v>2.54</c:v>
                </c:pt>
                <c:pt idx="331">
                  <c:v>2.58</c:v>
                </c:pt>
                <c:pt idx="332">
                  <c:v>2.64</c:v>
                </c:pt>
                <c:pt idx="333">
                  <c:v>2.63</c:v>
                </c:pt>
                <c:pt idx="334">
                  <c:v>2.56</c:v>
                </c:pt>
                <c:pt idx="335">
                  <c:v>2.56</c:v>
                </c:pt>
                <c:pt idx="336">
                  <c:v>2.5</c:v>
                </c:pt>
                <c:pt idx="337">
                  <c:v>2.5499999999999998</c:v>
                </c:pt>
                <c:pt idx="338">
                  <c:v>2.48</c:v>
                </c:pt>
                <c:pt idx="339">
                  <c:v>2.63</c:v>
                </c:pt>
                <c:pt idx="340">
                  <c:v>2.68</c:v>
                </c:pt>
                <c:pt idx="341">
                  <c:v>2.5099999999999998</c:v>
                </c:pt>
                <c:pt idx="342">
                  <c:v>2.5</c:v>
                </c:pt>
                <c:pt idx="343">
                  <c:v>2.54</c:v>
                </c:pt>
                <c:pt idx="344">
                  <c:v>2.61</c:v>
                </c:pt>
                <c:pt idx="345">
                  <c:v>2.61</c:v>
                </c:pt>
                <c:pt idx="346">
                  <c:v>2.5499999999999998</c:v>
                </c:pt>
                <c:pt idx="347">
                  <c:v>2.4500000000000002</c:v>
                </c:pt>
                <c:pt idx="348">
                  <c:v>2.52</c:v>
                </c:pt>
                <c:pt idx="349">
                  <c:v>2.4</c:v>
                </c:pt>
                <c:pt idx="350">
                  <c:v>2.4900000000000002</c:v>
                </c:pt>
                <c:pt idx="351">
                  <c:v>2.48</c:v>
                </c:pt>
                <c:pt idx="352">
                  <c:v>2.63</c:v>
                </c:pt>
                <c:pt idx="353">
                  <c:v>2.54</c:v>
                </c:pt>
                <c:pt idx="354">
                  <c:v>2.57</c:v>
                </c:pt>
                <c:pt idx="355">
                  <c:v>2.58</c:v>
                </c:pt>
                <c:pt idx="356">
                  <c:v>2.59</c:v>
                </c:pt>
                <c:pt idx="357">
                  <c:v>2.66</c:v>
                </c:pt>
                <c:pt idx="358">
                  <c:v>2.5299999999999998</c:v>
                </c:pt>
                <c:pt idx="359">
                  <c:v>2.5099999999999998</c:v>
                </c:pt>
                <c:pt idx="360">
                  <c:v>2.57</c:v>
                </c:pt>
                <c:pt idx="361">
                  <c:v>2.58</c:v>
                </c:pt>
                <c:pt idx="362">
                  <c:v>2.48</c:v>
                </c:pt>
              </c:numCache>
            </c:numRef>
          </c:val>
          <c:smooth val="0"/>
          <c:extLst>
            <c:ext xmlns:c16="http://schemas.microsoft.com/office/drawing/2014/chart" uri="{C3380CC4-5D6E-409C-BE32-E72D297353CC}">
              <c16:uniqueId val="{00000000-BAF6-4398-BFDA-B1E37DB5C64D}"/>
            </c:ext>
          </c:extLst>
        </c:ser>
        <c:dLbls>
          <c:showLegendKey val="0"/>
          <c:showVal val="0"/>
          <c:showCatName val="0"/>
          <c:showSerName val="0"/>
          <c:showPercent val="0"/>
          <c:showBubbleSize val="0"/>
        </c:dLbls>
        <c:smooth val="0"/>
        <c:axId val="1477164479"/>
        <c:axId val="1477161567"/>
      </c:lineChart>
      <c:dateAx>
        <c:axId val="1477164479"/>
        <c:scaling>
          <c:orientation val="minMax"/>
        </c:scaling>
        <c:delete val="0"/>
        <c:axPos val="b"/>
        <c:numFmt formatCode="yyyy/m/d\ h:mm:ss"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477161567"/>
        <c:crosses val="autoZero"/>
        <c:auto val="1"/>
        <c:lblOffset val="100"/>
        <c:baseTimeUnit val="days"/>
      </c:dateAx>
      <c:valAx>
        <c:axId val="14771615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477164479"/>
        <c:crosses val="autoZero"/>
        <c:crossBetween val="between"/>
      </c:valAx>
      <c:spPr>
        <a:noFill/>
        <a:ln>
          <a:noFill/>
        </a:ln>
        <a:effectLst/>
      </c:spPr>
    </c:plotArea>
    <c:plotVisOnly val="1"/>
    <c:dispBlanksAs val="gap"/>
    <c:showDLblsOverMax val="0"/>
  </c:chart>
  <c:spPr>
    <a:noFill/>
    <a:ln w="25400">
      <a:solidFill>
        <a:srgbClr val="1A4F80"/>
      </a:solid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3BF87-0CBB-4D4B-9D1E-AD440C2CCF09}" type="datetimeFigureOut">
              <a:rPr lang="zh-CN" altLang="en-US" smtClean="0"/>
              <a:t>2024/4/14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75403-9FD7-4188-B2D7-63B216B83CF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溶解氧不平稳非线性的特点会影响模型的稳定性和准确性，因此需要对溶解氧数据进行处理，然而大部分研究仅关注于数据 处理的一部分</a:t>
            </a:r>
          </a:p>
        </p:txBody>
      </p:sp>
      <p:sp>
        <p:nvSpPr>
          <p:cNvPr id="4" name="灯片编号占位符 3"/>
          <p:cNvSpPr>
            <a:spLocks noGrp="1"/>
          </p:cNvSpPr>
          <p:nvPr>
            <p:ph type="sldNum" sz="quarter" idx="5"/>
          </p:nvPr>
        </p:nvSpPr>
        <p:spPr/>
        <p:txBody>
          <a:bodyPr/>
          <a:lstStyle/>
          <a:p>
            <a:fld id="{2FD75403-9FD7-4188-B2D7-63B216B83CF3}" type="slidenum">
              <a:rPr lang="zh-CN" altLang="en-US" smtClean="0"/>
              <a:t>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FD75403-9FD7-4188-B2D7-63B216B83CF3}" type="slidenum">
              <a:rPr lang="zh-CN" altLang="en-US" smtClean="0"/>
              <a:t>10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存在着缺失值和离群值作为数据处理的重点对象，一般采用填补、删除、定义和处理这么几种大类的方式，传统常用的如上所示，再本严重的数据处理中，我们选取了几个具有代表性的方法即线性插值和滑动平均值 （不用讲太多的时间）</a:t>
            </a:r>
          </a:p>
        </p:txBody>
      </p:sp>
      <p:sp>
        <p:nvSpPr>
          <p:cNvPr id="4" name="灯片编号占位符 3"/>
          <p:cNvSpPr>
            <a:spLocks noGrp="1"/>
          </p:cNvSpPr>
          <p:nvPr>
            <p:ph type="sldNum" sz="quarter" idx="5"/>
          </p:nvPr>
        </p:nvSpPr>
        <p:spPr/>
        <p:txBody>
          <a:bodyPr/>
          <a:lstStyle/>
          <a:p>
            <a:fld id="{2FD75403-9FD7-4188-B2D7-63B216B83CF3}" type="slidenum">
              <a:rPr lang="zh-CN" altLang="en-US" smtClean="0"/>
              <a:t>11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FD75403-9FD7-4188-B2D7-63B216B83CF3}" type="slidenum">
              <a:rPr lang="zh-CN" altLang="en-US" smtClean="0"/>
              <a:t>12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FD75403-9FD7-4188-B2D7-63B216B83CF3}" type="slidenum">
              <a:rPr lang="zh-CN" altLang="en-US" smtClean="0"/>
              <a:t>14</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a:latin typeface="微软雅黑" panose="020B0503020204020204" pitchFamily="34" charset="-122"/>
                <a:ea typeface="微软雅黑" panose="020B0503020204020204" pitchFamily="34" charset="-122"/>
              </a:rPr>
              <a:t>这可能是由于降雨为该工程带来</a:t>
            </a:r>
            <a:r>
              <a:rPr lang="en-US" altLang="zh-CN" b="1" dirty="0">
                <a:latin typeface="微软雅黑" panose="020B0503020204020204" pitchFamily="34" charset="-122"/>
                <a:ea typeface="微软雅黑" panose="020B0503020204020204" pitchFamily="34" charset="-122"/>
              </a:rPr>
              <a:t>DOM</a:t>
            </a:r>
            <a:r>
              <a:rPr lang="zh-CN" altLang="en-US" b="1" dirty="0">
                <a:latin typeface="微软雅黑" panose="020B0503020204020204" pitchFamily="34" charset="-122"/>
                <a:ea typeface="微软雅黑" panose="020B0503020204020204" pitchFamily="34" charset="-122"/>
              </a:rPr>
              <a:t>输入，从而影响</a:t>
            </a:r>
            <a:r>
              <a:rPr lang="en-US" altLang="zh-CN" b="1" dirty="0">
                <a:latin typeface="微软雅黑" panose="020B0503020204020204" pitchFamily="34" charset="-122"/>
                <a:ea typeface="微软雅黑" panose="020B0503020204020204" pitchFamily="34" charset="-122"/>
              </a:rPr>
              <a:t>DO</a:t>
            </a:r>
            <a:r>
              <a:rPr lang="zh-CN" altLang="en-US" b="1" dirty="0">
                <a:latin typeface="微软雅黑" panose="020B0503020204020204" pitchFamily="34" charset="-122"/>
                <a:ea typeface="微软雅黑" panose="020B0503020204020204" pitchFamily="34" charset="-122"/>
              </a:rPr>
              <a:t>浓度</a:t>
            </a:r>
            <a:endParaRPr lang="zh-CN" altLang="en-US" dirty="0"/>
          </a:p>
        </p:txBody>
      </p:sp>
      <p:sp>
        <p:nvSpPr>
          <p:cNvPr id="4" name="灯片编号占位符 3"/>
          <p:cNvSpPr>
            <a:spLocks noGrp="1"/>
          </p:cNvSpPr>
          <p:nvPr>
            <p:ph type="sldNum" sz="quarter" idx="5"/>
          </p:nvPr>
        </p:nvSpPr>
        <p:spPr/>
        <p:txBody>
          <a:bodyPr/>
          <a:lstStyle/>
          <a:p>
            <a:fld id="{2FD75403-9FD7-4188-B2D7-63B216B83CF3}" type="slidenum">
              <a:rPr lang="zh-CN" altLang="en-US" smtClean="0"/>
              <a:t>18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1" dirty="0">
                <a:latin typeface="微软雅黑" panose="020B0503020204020204" pitchFamily="34" charset="-122"/>
                <a:ea typeface="微软雅黑" panose="020B0503020204020204" pitchFamily="34" charset="-122"/>
                <a:cs typeface="Times New Roman" panose="02020603050405020304" pitchFamily="18" charset="0"/>
              </a:rPr>
              <a:t>可能优于该工程中具有大量的水工建筑物，导致溶解氧变化与自然河流不同。</a:t>
            </a:r>
            <a:endParaRPr lang="en-US" altLang="zh-CN"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2FD75403-9FD7-4188-B2D7-63B216B83CF3}" type="slidenum">
              <a:rPr lang="zh-CN" altLang="en-US" smtClean="0"/>
              <a:t>21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FD75403-9FD7-4188-B2D7-63B216B83CF3}" type="slidenum">
              <a:rPr lang="zh-CN" altLang="en-US" smtClean="0"/>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7338EA5-B61A-4ED4-AA67-AC595CB7C16B}" type="datetimeFigureOut">
              <a:rPr lang="zh-CN" altLang="en-US" smtClean="0"/>
              <a:t>2024/4/14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890A62-039B-45B8-9BDB-F5538CD04EE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7338EA5-B61A-4ED4-AA67-AC595CB7C16B}" type="datetimeFigureOut">
              <a:rPr lang="zh-CN" altLang="en-US" smtClean="0"/>
              <a:t>2024/4/14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890A62-039B-45B8-9BDB-F5538CD04EE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7338EA5-B61A-4ED4-AA67-AC595CB7C16B}" type="datetimeFigureOut">
              <a:rPr lang="zh-CN" altLang="en-US" smtClean="0"/>
              <a:t>2024/4/14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890A62-039B-45B8-9BDB-F5538CD04EE2}"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7338EA5-B61A-4ED4-AA67-AC595CB7C16B}" type="datetimeFigureOut">
              <a:rPr lang="zh-CN" altLang="en-US" smtClean="0"/>
              <a:t>2024/4/14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890A62-039B-45B8-9BDB-F5538CD04EE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8255"/>
            <a:ext cx="10515600" cy="933467"/>
          </a:xfrm>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838200" y="1110343"/>
            <a:ext cx="10515600" cy="5066620"/>
          </a:xfr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7338EA5-B61A-4ED4-AA67-AC595CB7C16B}" type="datetimeFigureOut">
              <a:rPr lang="zh-CN" altLang="en-US" smtClean="0"/>
              <a:t>2024/4/14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890A62-039B-45B8-9BDB-F5538CD04EE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8255"/>
            <a:ext cx="10515600" cy="933467"/>
          </a:xfrm>
        </p:spPr>
        <p:txBody>
          <a:bodyPr>
            <a:normAutofit/>
          </a:bodyPr>
          <a:lstStyle>
            <a:lvl1pPr>
              <a:defRPr sz="3600" b="1">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838200" y="1110343"/>
            <a:ext cx="10515600" cy="5066620"/>
          </a:xfr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10"/>
          </p:nvPr>
        </p:nvSpPr>
        <p:spPr/>
        <p:txBody>
          <a:bodyPr/>
          <a:lstStyle/>
          <a:p>
            <a:fld id="{37338EA5-B61A-4ED4-AA67-AC595CB7C16B}" type="datetimeFigureOut">
              <a:rPr lang="zh-CN" altLang="en-US" smtClean="0"/>
              <a:t>2024/4/14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890A62-039B-45B8-9BDB-F5538CD04EE2}" type="slidenum">
              <a:rPr lang="zh-CN" altLang="en-US" smtClean="0"/>
              <a:t>‹#›</a:t>
            </a:fld>
            <a:endParaRPr lang="zh-CN" altLang="en-US"/>
          </a:p>
        </p:txBody>
      </p:sp>
      <p:sp>
        <p:nvSpPr>
          <p:cNvPr id="7" name="矩形 6"/>
          <p:cNvSpPr/>
          <p:nvPr userDrawn="1"/>
        </p:nvSpPr>
        <p:spPr>
          <a:xfrm>
            <a:off x="0" y="951722"/>
            <a:ext cx="12192000" cy="65315"/>
          </a:xfrm>
          <a:prstGeom prst="rect">
            <a:avLst/>
          </a:prstGeom>
          <a:gradFill>
            <a:gsLst>
              <a:gs pos="100000">
                <a:srgbClr val="1667A4"/>
              </a:gs>
              <a:gs pos="0">
                <a:srgbClr val="142A46"/>
              </a:gs>
              <a:gs pos="28000">
                <a:srgbClr val="19436E"/>
              </a:gs>
              <a:gs pos="60000">
                <a:srgbClr val="1A568A"/>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7338EA5-B61A-4ED4-AA67-AC595CB7C16B}" type="datetimeFigureOut">
              <a:rPr lang="zh-CN" altLang="en-US" smtClean="0"/>
              <a:t>2024/4/14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890A62-039B-45B8-9BDB-F5538CD04EE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37338EA5-B61A-4ED4-AA67-AC595CB7C16B}" type="datetimeFigureOut">
              <a:rPr lang="zh-CN" altLang="en-US" smtClean="0"/>
              <a:t>2024/4/14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890A62-039B-45B8-9BDB-F5538CD04EE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7338EA5-B61A-4ED4-AA67-AC595CB7C16B}" type="datetimeFigureOut">
              <a:rPr lang="zh-CN" altLang="en-US" smtClean="0"/>
              <a:t>2024/4/14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4890A62-039B-45B8-9BDB-F5538CD04EE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7338EA5-B61A-4ED4-AA67-AC595CB7C16B}" type="datetimeFigureOut">
              <a:rPr lang="zh-CN" altLang="en-US" smtClean="0"/>
              <a:t>2024/4/14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4890A62-039B-45B8-9BDB-F5538CD04EE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338EA5-B61A-4ED4-AA67-AC595CB7C16B}" type="datetimeFigureOut">
              <a:rPr lang="zh-CN" altLang="en-US" smtClean="0"/>
              <a:t>2024/4/14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4890A62-039B-45B8-9BDB-F5538CD04EE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7338EA5-B61A-4ED4-AA67-AC595CB7C16B}" type="datetimeFigureOut">
              <a:rPr lang="zh-CN" altLang="en-US" smtClean="0"/>
              <a:t>2024/4/14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890A62-039B-45B8-9BDB-F5538CD04EE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38EA5-B61A-4ED4-AA67-AC595CB7C16B}" type="datetimeFigureOut">
              <a:rPr lang="zh-CN" altLang="en-US" smtClean="0"/>
              <a:t>2024/4/14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90A62-039B-45B8-9BDB-F5538CD04EE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ongxizhi@gxu.edu.cn"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9.sv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emf"/><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chart" Target="../charts/chart1.xml"/><Relationship Id="rId10" Type="http://schemas.openxmlformats.org/officeDocument/2006/relationships/image" Target="../media/image36.svg"/><Relationship Id="rId4" Type="http://schemas.openxmlformats.org/officeDocument/2006/relationships/image" Target="../media/image31.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3.jpeg"/><Relationship Id="rId7" Type="http://schemas.openxmlformats.org/officeDocument/2006/relationships/image" Target="../media/image48.png"/><Relationship Id="rId12"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6.jpeg"/><Relationship Id="rId11" Type="http://schemas.openxmlformats.org/officeDocument/2006/relationships/image" Target="../media/image47.png"/><Relationship Id="rId5" Type="http://schemas.openxmlformats.org/officeDocument/2006/relationships/image" Target="../media/image45.jpeg"/><Relationship Id="rId10" Type="http://schemas.openxmlformats.org/officeDocument/2006/relationships/image" Target="../media/image51.png"/><Relationship Id="rId4" Type="http://schemas.openxmlformats.org/officeDocument/2006/relationships/image" Target="../media/image44.jpeg"/><Relationship Id="rId9"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3.jpeg"/><Relationship Id="rId1" Type="http://schemas.openxmlformats.org/officeDocument/2006/relationships/slideLayout" Target="../slideLayouts/slideLayout3.xml"/><Relationship Id="rId5" Type="http://schemas.openxmlformats.org/officeDocument/2006/relationships/image" Target="../media/image54.png"/><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3.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 Id="rId9" Type="http://schemas.openxmlformats.org/officeDocument/2006/relationships/image" Target="../media/image62.jpeg"/></Relationships>
</file>

<file path=ppt/slides/_rels/slide1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4.jpeg"/></Relationships>
</file>

<file path=ppt/slides/_rels/slide1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3" Type="http://schemas.openxmlformats.org/officeDocument/2006/relationships/image" Target="../media/image15.jpeg"/><Relationship Id="rId7" Type="http://schemas.openxmlformats.org/officeDocument/2006/relationships/image" Target="../media/image18.jpeg"/><Relationship Id="rId12"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22.jpeg"/><Relationship Id="rId5" Type="http://schemas.openxmlformats.org/officeDocument/2006/relationships/image" Target="../media/image17.png"/><Relationship Id="rId15" Type="http://schemas.openxmlformats.org/officeDocument/2006/relationships/image" Target="../media/image26.jpeg"/><Relationship Id="rId10" Type="http://schemas.openxmlformats.org/officeDocument/2006/relationships/image" Target="../media/image21.png"/><Relationship Id="rId4" Type="http://schemas.openxmlformats.org/officeDocument/2006/relationships/image" Target="../media/image16.jpeg"/><Relationship Id="rId9" Type="http://schemas.openxmlformats.org/officeDocument/2006/relationships/image" Target="../media/image20.png"/><Relationship Id="rId14" Type="http://schemas.openxmlformats.org/officeDocument/2006/relationships/image" Target="../media/image25.jpeg"/></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b="6736"/>
          <a:stretch>
            <a:fillRect/>
          </a:stretch>
        </p:blipFill>
        <p:spPr>
          <a:xfrm>
            <a:off x="0" y="0"/>
            <a:ext cx="12192000" cy="4279900"/>
          </a:xfrm>
          <a:prstGeom prst="rect">
            <a:avLst/>
          </a:prstGeom>
        </p:spPr>
      </p:pic>
      <p:sp>
        <p:nvSpPr>
          <p:cNvPr id="4" name="矩形 3"/>
          <p:cNvSpPr/>
          <p:nvPr/>
        </p:nvSpPr>
        <p:spPr>
          <a:xfrm>
            <a:off x="0" y="0"/>
            <a:ext cx="12192000" cy="4279900"/>
          </a:xfrm>
          <a:prstGeom prst="rect">
            <a:avLst/>
          </a:prstGeom>
          <a:gradFill>
            <a:gsLst>
              <a:gs pos="0">
                <a:srgbClr val="194977"/>
              </a:gs>
              <a:gs pos="24000">
                <a:srgbClr val="19588E">
                  <a:alpha val="93000"/>
                </a:srgbClr>
              </a:gs>
              <a:gs pos="100000">
                <a:schemeClr val="accent1">
                  <a:lumMod val="30000"/>
                  <a:lumOff val="70000"/>
                  <a:alpha val="0"/>
                </a:schemeClr>
              </a:gs>
              <a:gs pos="53000">
                <a:srgbClr val="5381B0">
                  <a:alpha val="82000"/>
                </a:srgbClr>
              </a:gs>
              <a:gs pos="78000">
                <a:schemeClr val="accent1">
                  <a:lumMod val="30000"/>
                  <a:lumOff val="70000"/>
                  <a:alpha val="5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 1"/>
          <p:cNvSpPr>
            <a:spLocks noGrp="1"/>
          </p:cNvSpPr>
          <p:nvPr>
            <p:ph type="ctrTitle"/>
          </p:nvPr>
        </p:nvSpPr>
        <p:spPr>
          <a:xfrm>
            <a:off x="15240" y="1416685"/>
            <a:ext cx="9700895" cy="2938780"/>
          </a:xfrm>
          <a:noFill/>
        </p:spPr>
        <p:txBody>
          <a:bodyPr>
            <a:noAutofit/>
          </a:bodyPr>
          <a:lstStyle/>
          <a:p>
            <a:pPr algn="l">
              <a:lnSpc>
                <a:spcPct val="150000"/>
              </a:lnSpc>
            </a:pPr>
            <a:r>
              <a:rPr lang="en-US" altLang="zh-CN" sz="36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Prediction modelling framework comparative analysis of </a:t>
            </a:r>
            <a:r>
              <a:rPr lang="en-US" altLang="zh-CN" sz="3600" b="1" dirty="0">
                <a:solidFill>
                  <a:schemeClr val="tx1"/>
                </a:solidFill>
                <a:highlight>
                  <a:srgbClr val="00FFFF"/>
                </a:highlight>
                <a:latin typeface="Times New Roman" panose="02020603050405020304" pitchFamily="18" charset="0"/>
                <a:ea typeface="微软雅黑" panose="020B0503020204020204" pitchFamily="34" charset="-122"/>
                <a:cs typeface="Times New Roman" panose="02020603050405020304" pitchFamily="18" charset="0"/>
              </a:rPr>
              <a:t>dissolved oxygen concentration</a:t>
            </a:r>
            <a:r>
              <a:rPr lang="en-US" altLang="zh-CN" sz="36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variations using </a:t>
            </a:r>
            <a:r>
              <a:rPr lang="en-US" altLang="zh-CN" sz="3600" b="1" dirty="0">
                <a:solidFill>
                  <a:schemeClr val="tx1"/>
                </a:solidFill>
                <a:highlight>
                  <a:srgbClr val="00FFFF"/>
                </a:highlight>
                <a:latin typeface="Times New Roman" panose="02020603050405020304" pitchFamily="18" charset="0"/>
                <a:ea typeface="微软雅黑" panose="020B0503020204020204" pitchFamily="34" charset="-122"/>
                <a:cs typeface="Times New Roman" panose="02020603050405020304" pitchFamily="18" charset="0"/>
              </a:rPr>
              <a:t>support vector regression</a:t>
            </a:r>
            <a:r>
              <a:rPr lang="en-US" altLang="zh-CN" sz="36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coupled with multiple </a:t>
            </a:r>
            <a:r>
              <a:rPr lang="en-US" altLang="zh-CN" sz="3600" b="1" dirty="0">
                <a:solidFill>
                  <a:schemeClr val="tx1"/>
                </a:solidFill>
                <a:highlight>
                  <a:srgbClr val="00FFFF"/>
                </a:highlight>
                <a:latin typeface="Times New Roman" panose="02020603050405020304" pitchFamily="18" charset="0"/>
                <a:ea typeface="微软雅黑" panose="020B0503020204020204" pitchFamily="34" charset="-122"/>
                <a:cs typeface="Times New Roman" panose="02020603050405020304" pitchFamily="18" charset="0"/>
              </a:rPr>
              <a:t>feature engineering </a:t>
            </a:r>
            <a:r>
              <a:rPr lang="en-US" altLang="zh-CN" sz="36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and </a:t>
            </a:r>
            <a:r>
              <a:rPr lang="en-US" altLang="zh-CN" sz="3600" b="1" dirty="0">
                <a:solidFill>
                  <a:schemeClr val="tx1"/>
                </a:solidFill>
                <a:highlight>
                  <a:srgbClr val="00FFFF"/>
                </a:highlight>
                <a:latin typeface="Times New Roman" panose="02020603050405020304" pitchFamily="18" charset="0"/>
                <a:ea typeface="微软雅黑" panose="020B0503020204020204" pitchFamily="34" charset="-122"/>
                <a:cs typeface="Times New Roman" panose="02020603050405020304" pitchFamily="18" charset="0"/>
              </a:rPr>
              <a:t>optimization methods</a:t>
            </a:r>
            <a:r>
              <a:rPr lang="en-US" altLang="zh-CN" sz="36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 case study in China</a:t>
            </a:r>
          </a:p>
        </p:txBody>
      </p:sp>
      <p:sp>
        <p:nvSpPr>
          <p:cNvPr id="10" name="副标题 2"/>
          <p:cNvSpPr txBox="1"/>
          <p:nvPr/>
        </p:nvSpPr>
        <p:spPr>
          <a:xfrm>
            <a:off x="99383" y="4279980"/>
            <a:ext cx="11876186" cy="1812929"/>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lnSpc>
                <a:spcPct val="150000"/>
              </a:lnSpc>
              <a:spcBef>
                <a:spcPts val="0"/>
              </a:spcBef>
            </a:pPr>
            <a:r>
              <a:rPr lang="en-US" altLang="zh-CN" sz="2000" b="1" dirty="0">
                <a:latin typeface="Times New Roman" panose="02020603050405020304" pitchFamily="18" charset="0"/>
                <a:cs typeface="Times New Roman" panose="02020603050405020304" pitchFamily="18" charset="0"/>
              </a:rPr>
              <a:t>Xizhi Nong </a:t>
            </a:r>
            <a:r>
              <a:rPr lang="en-US" altLang="zh-CN" sz="2000" b="1" baseline="30000" dirty="0">
                <a:latin typeface="Times New Roman" panose="02020603050405020304" pitchFamily="18" charset="0"/>
                <a:cs typeface="Times New Roman" panose="02020603050405020304" pitchFamily="18" charset="0"/>
              </a:rPr>
              <a:t>a, b*</a:t>
            </a:r>
            <a:r>
              <a:rPr lang="en-US" altLang="zh-CN" sz="2000" b="1"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Cheng Lai </a:t>
            </a:r>
            <a:r>
              <a:rPr lang="en-US" altLang="zh-CN" sz="2000" baseline="30000" dirty="0">
                <a:latin typeface="Times New Roman" panose="02020603050405020304" pitchFamily="18" charset="0"/>
                <a:cs typeface="Times New Roman" panose="02020603050405020304" pitchFamily="18" charset="0"/>
              </a:rPr>
              <a:t>a</a:t>
            </a:r>
            <a:r>
              <a:rPr lang="en-US" altLang="zh-CN" sz="2000" dirty="0">
                <a:latin typeface="Times New Roman" panose="02020603050405020304" pitchFamily="18" charset="0"/>
                <a:cs typeface="Times New Roman" panose="02020603050405020304" pitchFamily="18" charset="0"/>
              </a:rPr>
              <a:t>, Lihua Chen </a:t>
            </a:r>
            <a:r>
              <a:rPr lang="en-US" altLang="zh-CN" sz="2000" baseline="30000" dirty="0">
                <a:latin typeface="Times New Roman" panose="02020603050405020304" pitchFamily="18" charset="0"/>
                <a:cs typeface="Times New Roman" panose="02020603050405020304" pitchFamily="18" charset="0"/>
              </a:rPr>
              <a:t>a</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Jiahua</a:t>
            </a:r>
            <a:r>
              <a:rPr lang="en-US" altLang="zh-CN" sz="2000">
                <a:latin typeface="Times New Roman" panose="02020603050405020304" pitchFamily="18" charset="0"/>
                <a:cs typeface="Times New Roman" panose="02020603050405020304" pitchFamily="18" charset="0"/>
              </a:rPr>
              <a:t> Wei </a:t>
            </a:r>
            <a:r>
              <a:rPr lang="en-US" altLang="zh-CN" sz="2000" baseline="30000">
                <a:latin typeface="Times New Roman" panose="02020603050405020304" pitchFamily="18" charset="0"/>
                <a:cs typeface="Times New Roman" panose="02020603050405020304" pitchFamily="18" charset="0"/>
              </a:rPr>
              <a:t>b</a:t>
            </a:r>
            <a:endParaRPr lang="en-US" altLang="zh-CN" sz="2000" baseline="30000" dirty="0">
              <a:latin typeface="Times New Roman" panose="02020603050405020304" pitchFamily="18" charset="0"/>
              <a:cs typeface="Times New Roman" panose="02020603050405020304" pitchFamily="18" charset="0"/>
            </a:endParaRPr>
          </a:p>
          <a:p>
            <a:pPr fontAlgn="auto">
              <a:lnSpc>
                <a:spcPct val="150000"/>
              </a:lnSpc>
              <a:spcBef>
                <a:spcPts val="0"/>
              </a:spcBef>
            </a:pPr>
            <a:r>
              <a:rPr lang="en-US" altLang="zh-CN" sz="1600" kern="100" baseline="30000" dirty="0">
                <a:latin typeface="Times New Roman" panose="02020603050405020304" pitchFamily="18" charset="0"/>
                <a:cs typeface="Times New Roman" panose="02020603050405020304" pitchFamily="18" charset="0"/>
              </a:rPr>
              <a:t>a </a:t>
            </a:r>
            <a:r>
              <a:rPr lang="en-US" altLang="zh-CN" sz="1600" kern="100" dirty="0">
                <a:latin typeface="Times New Roman" panose="02020603050405020304" pitchFamily="18" charset="0"/>
                <a:cs typeface="Times New Roman" panose="02020603050405020304" pitchFamily="18" charset="0"/>
              </a:rPr>
              <a:t> State Key Laboratory of Featured Metal Materials and Life-cycle Safety for Composite Structures, School of Civil Engineering and Architecture, Guangxi University, Nanning 530004, China</a:t>
            </a:r>
          </a:p>
          <a:p>
            <a:pPr fontAlgn="auto">
              <a:lnSpc>
                <a:spcPct val="150000"/>
              </a:lnSpc>
              <a:spcBef>
                <a:spcPts val="0"/>
              </a:spcBef>
            </a:pPr>
            <a:r>
              <a:rPr lang="en-US" altLang="zh-CN" sz="1600" kern="100" baseline="30000" dirty="0">
                <a:latin typeface="Times New Roman" panose="02020603050405020304" pitchFamily="18" charset="0"/>
                <a:cs typeface="Times New Roman" panose="02020603050405020304" pitchFamily="18" charset="0"/>
              </a:rPr>
              <a:t>b</a:t>
            </a:r>
            <a:r>
              <a:rPr lang="en-US" altLang="zh-CN" sz="1600" kern="100" dirty="0">
                <a:latin typeface="Times New Roman" panose="02020603050405020304" pitchFamily="18" charset="0"/>
                <a:cs typeface="Times New Roman" panose="02020603050405020304" pitchFamily="18" charset="0"/>
              </a:rPr>
              <a:t> State Key Laboratory of Hydroscience and Engineering, Tsinghua University, Beijing 100084, China</a:t>
            </a:r>
            <a:r>
              <a:rPr lang="en-US" altLang="zh-CN" sz="1600" dirty="0">
                <a:latin typeface="Times New Roman" panose="02020603050405020304" pitchFamily="18" charset="0"/>
                <a:cs typeface="Times New Roman" panose="02020603050405020304" pitchFamily="18" charset="0"/>
              </a:rPr>
              <a:t>.</a:t>
            </a:r>
            <a:endParaRPr lang="en-US" altLang="zh-CN" sz="1600" kern="100" dirty="0">
              <a:latin typeface="Times New Roman" panose="02020603050405020304" pitchFamily="18" charset="0"/>
              <a:cs typeface="Times New Roman" panose="02020603050405020304" pitchFamily="18" charset="0"/>
            </a:endParaRPr>
          </a:p>
        </p:txBody>
      </p:sp>
      <p:sp>
        <p:nvSpPr>
          <p:cNvPr id="13" name="文本框 12"/>
          <p:cNvSpPr txBox="1"/>
          <p:nvPr/>
        </p:nvSpPr>
        <p:spPr>
          <a:xfrm>
            <a:off x="354886" y="5843354"/>
            <a:ext cx="11837177" cy="1014730"/>
          </a:xfrm>
          <a:prstGeom prst="rect">
            <a:avLst/>
          </a:prstGeom>
          <a:noFill/>
        </p:spPr>
        <p:txBody>
          <a:bodyPr wrap="square" rtlCol="0" anchor="t">
            <a:spAutoFit/>
          </a:bodyPr>
          <a:lstStyle/>
          <a:p>
            <a:pPr algn="ctr"/>
            <a:r>
              <a:rPr lang="en-US" altLang="zh-CN" sz="2000" dirty="0">
                <a:latin typeface="Times New Roman" panose="02020603050405020304" pitchFamily="18" charset="0"/>
                <a:cs typeface="Times New Roman" panose="02020603050405020304" pitchFamily="18" charset="0"/>
                <a:sym typeface="+mn-ea"/>
              </a:rPr>
              <a:t>E-mail: </a:t>
            </a:r>
            <a:r>
              <a:rPr lang="en-US" altLang="zh-CN" sz="2000" b="1" dirty="0">
                <a:latin typeface="Times New Roman" panose="02020603050405020304" pitchFamily="18" charset="0"/>
                <a:cs typeface="Times New Roman" panose="02020603050405020304" pitchFamily="18" charset="0"/>
                <a:sym typeface="+mn-ea"/>
                <a:hlinkClick r:id="rId3"/>
              </a:rPr>
              <a:t>nongxizhi@gxu.edu.cn</a:t>
            </a:r>
            <a:r>
              <a:rPr lang="en-US" altLang="zh-CN" sz="2000" b="1" dirty="0">
                <a:latin typeface="Times New Roman" panose="02020603050405020304" pitchFamily="18" charset="0"/>
                <a:cs typeface="Times New Roman" panose="02020603050405020304" pitchFamily="18" charset="0"/>
                <a:sym typeface="+mn-ea"/>
              </a:rPr>
              <a:t> </a:t>
            </a:r>
          </a:p>
          <a:p>
            <a:pPr algn="ctr"/>
            <a:r>
              <a:rPr lang="en-US" altLang="zh-CN" sz="2000" i="1" dirty="0">
                <a:latin typeface="Times New Roman" panose="02020603050405020304" pitchFamily="18" charset="0"/>
                <a:cs typeface="Times New Roman" panose="02020603050405020304" pitchFamily="18" charset="0"/>
                <a:sym typeface="+mn-ea"/>
              </a:rPr>
              <a:t>Assistant professor, Western Outstanding Youth Talents granted by the Organization Department of Central Committee of the Communist Party of China</a:t>
            </a:r>
          </a:p>
        </p:txBody>
      </p:sp>
      <p:grpSp>
        <p:nvGrpSpPr>
          <p:cNvPr id="18" name="组合 17"/>
          <p:cNvGrpSpPr/>
          <p:nvPr/>
        </p:nvGrpSpPr>
        <p:grpSpPr>
          <a:xfrm>
            <a:off x="9841216" y="-154"/>
            <a:ext cx="2440392" cy="1764118"/>
            <a:chOff x="13994" y="-4107"/>
            <a:chExt cx="4343" cy="3240"/>
          </a:xfrm>
        </p:grpSpPr>
        <p:sp>
          <p:nvSpPr>
            <p:cNvPr id="19" name="文本框 18"/>
            <p:cNvSpPr txBox="1"/>
            <p:nvPr/>
          </p:nvSpPr>
          <p:spPr>
            <a:xfrm>
              <a:off x="13994" y="-2167"/>
              <a:ext cx="4343" cy="1300"/>
            </a:xfrm>
            <a:prstGeom prst="rect">
              <a:avLst/>
            </a:prstGeom>
            <a:noFill/>
          </p:spPr>
          <p:txBody>
            <a:bodyPr wrap="none" rtlCol="0" anchor="t">
              <a:spAutoFit/>
            </a:bodyPr>
            <a:lstStyle/>
            <a:p>
              <a:pPr algn="r"/>
              <a:r>
                <a:rPr lang="en-US" altLang="zh-CN" sz="2000" b="1" kern="1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Guangxi University, </a:t>
              </a:r>
            </a:p>
            <a:p>
              <a:pPr algn="r"/>
              <a:r>
                <a:rPr lang="en-US" altLang="zh-CN" sz="2000" b="1" kern="1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China</a:t>
              </a:r>
            </a:p>
          </p:txBody>
        </p:sp>
        <p:pic>
          <p:nvPicPr>
            <p:cNvPr id="20" name="图片 19"/>
            <p:cNvPicPr>
              <a:picLocks noChangeAspect="1"/>
            </p:cNvPicPr>
            <p:nvPr/>
          </p:nvPicPr>
          <p:blipFill rotWithShape="1">
            <a:blip r:embed="rId4" cstate="print">
              <a:extLst>
                <a:ext uri="{28A0092B-C50C-407E-A947-70E740481C1C}">
                  <a14:useLocalDpi xmlns:a14="http://schemas.microsoft.com/office/drawing/2010/main" val="0"/>
                </a:ext>
              </a:extLst>
            </a:blip>
            <a:srcRect b="15228"/>
            <a:stretch>
              <a:fillRect/>
            </a:stretch>
          </p:blipFill>
          <p:spPr>
            <a:xfrm>
              <a:off x="15249" y="-4107"/>
              <a:ext cx="2929" cy="1916"/>
            </a:xfrm>
            <a:prstGeom prst="rect">
              <a:avLst/>
            </a:prstGeom>
          </p:spPr>
        </p:pic>
      </p:grpSp>
      <p:sp>
        <p:nvSpPr>
          <p:cNvPr id="6" name="文本框 5"/>
          <p:cNvSpPr txBox="1"/>
          <p:nvPr/>
        </p:nvSpPr>
        <p:spPr>
          <a:xfrm>
            <a:off x="15240" y="0"/>
            <a:ext cx="2239645" cy="386715"/>
          </a:xfrm>
          <a:prstGeom prst="rect">
            <a:avLst/>
          </a:prstGeom>
          <a:noFill/>
        </p:spPr>
        <p:txBody>
          <a:bodyPr wrap="square" rtlCol="0" anchor="t">
            <a:noAutofit/>
          </a:bodyPr>
          <a:lstStyle/>
          <a:p>
            <a:r>
              <a:rPr lang="zh-CN" altLang="en-US" b="1">
                <a:solidFill>
                  <a:schemeClr val="bg1"/>
                </a:solidFill>
                <a:latin typeface="Times New Roman" panose="02020603050405020304" pitchFamily="18" charset="0"/>
                <a:cs typeface="Times New Roman" panose="02020603050405020304" pitchFamily="18" charset="0"/>
              </a:rPr>
              <a:t>EGU24-7941</a:t>
            </a:r>
            <a:r>
              <a:rPr lang="en-US" altLang="zh-CN" b="1">
                <a:solidFill>
                  <a:schemeClr val="bg1"/>
                </a:solidFill>
                <a:latin typeface="Times New Roman" panose="02020603050405020304" pitchFamily="18" charset="0"/>
                <a:cs typeface="Times New Roman" panose="02020603050405020304" pitchFamily="18" charset="0"/>
              </a:rPr>
              <a:t> </a:t>
            </a:r>
            <a:r>
              <a:rPr lang="zh-CN" altLang="en-US" b="1">
                <a:solidFill>
                  <a:schemeClr val="bg1"/>
                </a:solidFill>
                <a:latin typeface="Times New Roman" panose="02020603050405020304" pitchFamily="18" charset="0"/>
                <a:cs typeface="Times New Roman" panose="02020603050405020304" pitchFamily="18" charset="0"/>
              </a:rPr>
              <a:t>HS4.8</a:t>
            </a:r>
          </a:p>
        </p:txBody>
      </p:sp>
    </p:spTree>
  </p:cSld>
  <p:clrMapOvr>
    <a:masterClrMapping/>
  </p:clrMapOvr>
  <mc:AlternateContent xmlns:mc="http://schemas.openxmlformats.org/markup-compatibility/2006" xmlns:p14="http://schemas.microsoft.com/office/powerpoint/2010/main">
    <mc:Choice Requires="p14">
      <p:transition spd="slow" p14:dur="2000" advTm="13940"/>
    </mc:Choice>
    <mc:Fallback xmlns="">
      <p:transition spd="slow" advTm="1394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Methodology</a:t>
            </a:r>
            <a:endParaRPr lang="zh-CN" altLang="en-US" dirty="0">
              <a:latin typeface="Times New Roman" panose="02020603050405020304" pitchFamily="18" charset="0"/>
              <a:cs typeface="Times New Roman" panose="02020603050405020304" pitchFamily="18" charset="0"/>
            </a:endParaRPr>
          </a:p>
        </p:txBody>
      </p:sp>
      <p:sp>
        <p:nvSpPr>
          <p:cNvPr id="5" name="矩形 4"/>
          <p:cNvSpPr/>
          <p:nvPr/>
        </p:nvSpPr>
        <p:spPr>
          <a:xfrm>
            <a:off x="551284" y="4683967"/>
            <a:ext cx="2431403" cy="2174032"/>
          </a:xfrm>
          <a:prstGeom prst="rect">
            <a:avLst/>
          </a:prstGeom>
          <a:gradFill>
            <a:gsLst>
              <a:gs pos="77000">
                <a:srgbClr val="749ABB"/>
              </a:gs>
              <a:gs pos="43000">
                <a:srgbClr val="19588E"/>
              </a:gs>
              <a:gs pos="0">
                <a:srgbClr val="17375B"/>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zh-CN" sz="3200" b="1" dirty="0">
                <a:effectLst>
                  <a:outerShdw blurRad="177800" dist="50800" dir="4800000" sx="103000" sy="103000" algn="ctr" rotWithShape="0">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Data</a:t>
            </a:r>
          </a:p>
          <a:p>
            <a:pPr algn="ctr"/>
            <a:r>
              <a:rPr lang="en-US" altLang="zh-CN" sz="3200" b="1" dirty="0">
                <a:effectLst>
                  <a:outerShdw blurRad="177800" dist="50800" dir="4800000" sx="103000" sy="103000" algn="ctr" rotWithShape="0">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Pre-processing</a:t>
            </a:r>
            <a:endParaRPr lang="zh-CN" altLang="en-US" sz="3200" b="1" dirty="0">
              <a:effectLst>
                <a:outerShdw blurRad="177800" dist="50800" dir="4800000" sx="103000" sy="103000" algn="ctr" rotWithShape="0">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矩形 6"/>
          <p:cNvSpPr/>
          <p:nvPr/>
        </p:nvSpPr>
        <p:spPr>
          <a:xfrm>
            <a:off x="2770737" y="4086808"/>
            <a:ext cx="2431403" cy="2771191"/>
          </a:xfrm>
          <a:prstGeom prst="rect">
            <a:avLst/>
          </a:prstGeom>
          <a:gradFill>
            <a:gsLst>
              <a:gs pos="77000">
                <a:srgbClr val="749ABB"/>
              </a:gs>
              <a:gs pos="43000">
                <a:srgbClr val="19588E"/>
              </a:gs>
              <a:gs pos="0">
                <a:srgbClr val="17375B"/>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zh-CN" sz="3200" b="1" dirty="0">
                <a:effectLst>
                  <a:outerShdw blurRad="177800" dist="50800" dir="4800000" sx="103000" sy="103000" algn="ctr" rotWithShape="0">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Data denoising</a:t>
            </a:r>
            <a:endParaRPr lang="zh-CN" altLang="en-US" sz="3200" b="1" dirty="0">
              <a:effectLst>
                <a:outerShdw blurRad="177800" dist="50800" dir="4800000" sx="103000" sy="103000" algn="ctr" rotWithShape="0">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矩形 7"/>
          <p:cNvSpPr/>
          <p:nvPr/>
        </p:nvSpPr>
        <p:spPr>
          <a:xfrm>
            <a:off x="4947283" y="3592286"/>
            <a:ext cx="2431403" cy="3265713"/>
          </a:xfrm>
          <a:prstGeom prst="rect">
            <a:avLst/>
          </a:prstGeom>
          <a:gradFill>
            <a:gsLst>
              <a:gs pos="77000">
                <a:srgbClr val="749ABB"/>
              </a:gs>
              <a:gs pos="43000">
                <a:srgbClr val="19588E"/>
              </a:gs>
              <a:gs pos="0">
                <a:srgbClr val="17375B"/>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zh-CN" sz="3200" b="1" dirty="0">
                <a:effectLst>
                  <a:outerShdw blurRad="177800" dist="50800" dir="4800000" sx="103000" sy="103000" algn="ctr" rotWithShape="0">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Feature selection</a:t>
            </a:r>
            <a:endParaRPr lang="zh-CN" altLang="en-US" sz="3200" b="1" dirty="0">
              <a:effectLst>
                <a:outerShdw blurRad="177800" dist="50800" dir="4800000" sx="103000" sy="103000" algn="ctr" rotWithShape="0">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p:cNvSpPr/>
          <p:nvPr/>
        </p:nvSpPr>
        <p:spPr>
          <a:xfrm>
            <a:off x="7225780" y="3116424"/>
            <a:ext cx="2431403" cy="3741576"/>
          </a:xfrm>
          <a:prstGeom prst="rect">
            <a:avLst/>
          </a:prstGeom>
          <a:gradFill>
            <a:gsLst>
              <a:gs pos="77000">
                <a:srgbClr val="749ABB"/>
              </a:gs>
              <a:gs pos="43000">
                <a:srgbClr val="19588E"/>
              </a:gs>
              <a:gs pos="0">
                <a:srgbClr val="17375B"/>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zh-CN" sz="3200" b="1" dirty="0">
                <a:effectLst>
                  <a:outerShdw blurRad="177800" dist="50800" dir="4800000" sx="103000" sy="103000" algn="ctr" rotWithShape="0">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Hyper-parameters optimization</a:t>
            </a:r>
            <a:endParaRPr lang="zh-CN" altLang="en-US" sz="3200" b="1" dirty="0">
              <a:effectLst>
                <a:outerShdw blurRad="177800" dist="50800" dir="4800000" sx="103000" sy="103000" algn="ctr" rotWithShape="0">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矩形 9"/>
          <p:cNvSpPr/>
          <p:nvPr/>
        </p:nvSpPr>
        <p:spPr>
          <a:xfrm>
            <a:off x="9626858" y="2463282"/>
            <a:ext cx="2431403" cy="4394719"/>
          </a:xfrm>
          <a:prstGeom prst="rect">
            <a:avLst/>
          </a:prstGeom>
          <a:gradFill>
            <a:gsLst>
              <a:gs pos="77000">
                <a:srgbClr val="749ABB"/>
              </a:gs>
              <a:gs pos="43000">
                <a:srgbClr val="19588E"/>
              </a:gs>
              <a:gs pos="0">
                <a:srgbClr val="17375B"/>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zh-CN" sz="3200" b="1" dirty="0" err="1">
                <a:effectLst>
                  <a:outerShdw blurRad="177800" dist="50800" dir="4800000" sx="103000" sy="103000" algn="ctr" rotWithShape="0">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Spatio</a:t>
            </a:r>
            <a:r>
              <a:rPr lang="en-US" altLang="zh-CN" sz="3200" b="1" dirty="0">
                <a:effectLst>
                  <a:outerShdw blurRad="177800" dist="50800" dir="4800000" sx="103000" sy="103000" algn="ctr" rotWithShape="0">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-temporal distribution</a:t>
            </a:r>
            <a:endParaRPr lang="zh-CN" altLang="en-US" sz="3200" b="1" dirty="0">
              <a:effectLst>
                <a:outerShdw blurRad="177800" dist="50800" dir="4800000" sx="103000" sy="103000" algn="ctr" rotWithShape="0">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2" name="图形 11" descr="饼图演示文稿"/>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739" y="3188209"/>
            <a:ext cx="914400" cy="914400"/>
          </a:xfrm>
          <a:prstGeom prst="rect">
            <a:avLst/>
          </a:prstGeom>
        </p:spPr>
      </p:pic>
      <p:sp>
        <p:nvSpPr>
          <p:cNvPr id="22" name="文本框 21"/>
          <p:cNvSpPr txBox="1"/>
          <p:nvPr/>
        </p:nvSpPr>
        <p:spPr>
          <a:xfrm>
            <a:off x="477547" y="3723559"/>
            <a:ext cx="2475999" cy="873572"/>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Linear interpolation</a:t>
            </a:r>
          </a:p>
          <a:p>
            <a:pPr marL="285750" indent="-285750">
              <a:lnSpc>
                <a:spcPct val="150000"/>
              </a:lnSpc>
              <a:buFont typeface="Arial" panose="020B0604020202020204" pitchFamily="34" charset="0"/>
              <a:buChar char="•"/>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Moving</a:t>
            </a: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average</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 name="文本框 22"/>
          <p:cNvSpPr txBox="1"/>
          <p:nvPr/>
        </p:nvSpPr>
        <p:spPr>
          <a:xfrm>
            <a:off x="3021046" y="2394808"/>
            <a:ext cx="2108334" cy="1704569"/>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Wavelet analysis</a:t>
            </a:r>
          </a:p>
          <a:p>
            <a:pPr marL="285750" indent="-285750">
              <a:lnSpc>
                <a:spcPct val="150000"/>
              </a:lnSpc>
              <a:buFont typeface="Arial" panose="020B0604020202020204" pitchFamily="34" charset="0"/>
              <a:buChar char="•"/>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Moving average</a:t>
            </a:r>
          </a:p>
          <a:p>
            <a:pPr marL="285750" indent="-285750">
              <a:lnSpc>
                <a:spcPct val="150000"/>
              </a:lnSpc>
              <a:buFont typeface="Arial" panose="020B0604020202020204" pitchFamily="34" charset="0"/>
              <a:buChar char="•"/>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CEEMDAN</a:t>
            </a:r>
          </a:p>
          <a:p>
            <a:pPr marL="285750" indent="-285750">
              <a:lnSpc>
                <a:spcPct val="150000"/>
              </a:lnSpc>
              <a:buFont typeface="Arial" panose="020B0604020202020204" pitchFamily="34" charset="0"/>
              <a:buChar char="•"/>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PCA</a:t>
            </a:r>
          </a:p>
        </p:txBody>
      </p:sp>
      <p:sp>
        <p:nvSpPr>
          <p:cNvPr id="24" name="文本框 23"/>
          <p:cNvSpPr txBox="1"/>
          <p:nvPr/>
        </p:nvSpPr>
        <p:spPr>
          <a:xfrm>
            <a:off x="5085074" y="2263722"/>
            <a:ext cx="2431403" cy="128990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Random forest</a:t>
            </a:r>
          </a:p>
          <a:p>
            <a:pPr marL="285750" indent="-285750">
              <a:lnSpc>
                <a:spcPct val="150000"/>
              </a:lnSpc>
              <a:buFont typeface="Arial" panose="020B0604020202020204" pitchFamily="34" charset="0"/>
              <a:buChar char="•"/>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Stepwise regression</a:t>
            </a:r>
          </a:p>
          <a:p>
            <a:pPr marL="285750" indent="-285750">
              <a:lnSpc>
                <a:spcPct val="150000"/>
              </a:lnSpc>
              <a:buFont typeface="Arial" panose="020B0604020202020204" pitchFamily="34" charset="0"/>
              <a:buChar char="•"/>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LASSO</a:t>
            </a:r>
          </a:p>
        </p:txBody>
      </p:sp>
      <p:sp>
        <p:nvSpPr>
          <p:cNvPr id="25" name="文本框 24"/>
          <p:cNvSpPr txBox="1"/>
          <p:nvPr/>
        </p:nvSpPr>
        <p:spPr>
          <a:xfrm>
            <a:off x="7964427" y="1411021"/>
            <a:ext cx="954107" cy="1705403"/>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GA</a:t>
            </a:r>
          </a:p>
          <a:p>
            <a:pPr marL="285750" indent="-285750">
              <a:lnSpc>
                <a:spcPct val="150000"/>
              </a:lnSpc>
              <a:buFont typeface="Arial" panose="020B0604020202020204" pitchFamily="34" charset="0"/>
              <a:buChar char="•"/>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RS</a:t>
            </a:r>
          </a:p>
          <a:p>
            <a:pPr marL="285750" indent="-285750">
              <a:lnSpc>
                <a:spcPct val="150000"/>
              </a:lnSpc>
              <a:buFont typeface="Arial" panose="020B0604020202020204" pitchFamily="34" charset="0"/>
              <a:buChar char="•"/>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PSO</a:t>
            </a:r>
          </a:p>
          <a:p>
            <a:pPr marL="285750" indent="-285750">
              <a:lnSpc>
                <a:spcPct val="150000"/>
              </a:lnSpc>
              <a:buFont typeface="Arial" panose="020B0604020202020204" pitchFamily="34" charset="0"/>
              <a:buChar char="•"/>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SA</a:t>
            </a:r>
          </a:p>
        </p:txBody>
      </p:sp>
      <p:sp>
        <p:nvSpPr>
          <p:cNvPr id="26" name="文本框 25"/>
          <p:cNvSpPr txBox="1"/>
          <p:nvPr/>
        </p:nvSpPr>
        <p:spPr>
          <a:xfrm>
            <a:off x="10127155" y="1120632"/>
            <a:ext cx="1099981" cy="1289905"/>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WHH</a:t>
            </a:r>
          </a:p>
          <a:p>
            <a:pPr marL="285750" indent="-285750">
              <a:lnSpc>
                <a:spcPct val="150000"/>
              </a:lnSpc>
              <a:buFont typeface="Arial" panose="020B0604020202020204" pitchFamily="34" charset="0"/>
              <a:buChar char="•"/>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XHS</a:t>
            </a:r>
          </a:p>
          <a:p>
            <a:pPr marL="285750" indent="-285750">
              <a:lnSpc>
                <a:spcPct val="150000"/>
              </a:lnSpc>
              <a:buFont typeface="Arial" panose="020B0604020202020204" pitchFamily="34" charset="0"/>
              <a:buChar char="•"/>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HNZ</a:t>
            </a:r>
          </a:p>
        </p:txBody>
      </p:sp>
      <p:sp>
        <p:nvSpPr>
          <p:cNvPr id="30" name="弧形 29"/>
          <p:cNvSpPr/>
          <p:nvPr/>
        </p:nvSpPr>
        <p:spPr>
          <a:xfrm rot="10800000" flipV="1">
            <a:off x="668309" y="1268049"/>
            <a:ext cx="15007511" cy="4014301"/>
          </a:xfrm>
          <a:prstGeom prst="arc">
            <a:avLst>
              <a:gd name="adj1" fmla="val 13577344"/>
              <a:gd name="adj2" fmla="val 21553713"/>
            </a:avLst>
          </a:prstGeom>
          <a:ln w="63500">
            <a:gradFill>
              <a:gsLst>
                <a:gs pos="0">
                  <a:srgbClr val="1A578B"/>
                </a:gs>
                <a:gs pos="29000">
                  <a:srgbClr val="1A5284"/>
                </a:gs>
                <a:gs pos="75000">
                  <a:srgbClr val="DFEDF9"/>
                </a:gs>
                <a:gs pos="100000">
                  <a:schemeClr val="bg1"/>
                </a:gs>
              </a:gsLst>
              <a:lin ang="5400000" scaled="1"/>
            </a:gradFill>
            <a:headEnd type="triangl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文本框 12"/>
          <p:cNvSpPr txBox="1"/>
          <p:nvPr/>
        </p:nvSpPr>
        <p:spPr>
          <a:xfrm>
            <a:off x="24257" y="2871883"/>
            <a:ext cx="1278675" cy="369332"/>
          </a:xfrm>
          <a:prstGeom prst="rect">
            <a:avLst/>
          </a:prstGeom>
          <a:noFill/>
        </p:spPr>
        <p:txBody>
          <a:bodyPr wrap="square" rtlCol="0">
            <a:spAutoFit/>
          </a:bodyPr>
          <a:lstStyle/>
          <a:p>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Raw data</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文本框 2"/>
          <p:cNvSpPr txBox="1"/>
          <p:nvPr/>
        </p:nvSpPr>
        <p:spPr>
          <a:xfrm>
            <a:off x="9952355" y="0"/>
            <a:ext cx="2239645" cy="386715"/>
          </a:xfrm>
          <a:prstGeom prst="rect">
            <a:avLst/>
          </a:prstGeom>
          <a:noFill/>
        </p:spPr>
        <p:txBody>
          <a:bodyPr wrap="square" rtlCol="0" anchor="t">
            <a:noAutofit/>
          </a:bodyPr>
          <a:lstStyle/>
          <a:p>
            <a:r>
              <a:rPr lang="zh-CN" altLang="en-US" b="1">
                <a:solidFill>
                  <a:srgbClr val="C00000"/>
                </a:solidFill>
                <a:latin typeface="Times New Roman" panose="02020603050405020304" pitchFamily="18" charset="0"/>
                <a:cs typeface="Times New Roman" panose="02020603050405020304" pitchFamily="18" charset="0"/>
              </a:rPr>
              <a:t>EGU24-7941</a:t>
            </a:r>
            <a:r>
              <a:rPr lang="en-US" altLang="zh-CN" b="1">
                <a:solidFill>
                  <a:srgbClr val="C00000"/>
                </a:solidFill>
                <a:latin typeface="Times New Roman" panose="02020603050405020304" pitchFamily="18" charset="0"/>
                <a:cs typeface="Times New Roman" panose="02020603050405020304" pitchFamily="18" charset="0"/>
              </a:rPr>
              <a:t> </a:t>
            </a:r>
            <a:r>
              <a:rPr lang="zh-CN" altLang="en-US" b="1">
                <a:solidFill>
                  <a:srgbClr val="C00000"/>
                </a:solidFill>
                <a:latin typeface="Times New Roman" panose="02020603050405020304" pitchFamily="18" charset="0"/>
                <a:cs typeface="Times New Roman" panose="02020603050405020304" pitchFamily="18" charset="0"/>
              </a:rPr>
              <a:t>HS4.8</a:t>
            </a:r>
          </a:p>
        </p:txBody>
      </p:sp>
    </p:spTree>
  </p:cSld>
  <p:clrMapOvr>
    <a:masterClrMapping/>
  </p:clrMapOvr>
  <mc:AlternateContent xmlns:mc="http://schemas.openxmlformats.org/markup-compatibility/2006" xmlns:p14="http://schemas.microsoft.com/office/powerpoint/2010/main">
    <mc:Choice Requires="p14">
      <p:transition spd="slow" p14:dur="2000" advTm="17882"/>
    </mc:Choice>
    <mc:Fallback xmlns="">
      <p:transition spd="slow" advTm="1788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3"/>
          <a:stretch>
            <a:fillRect/>
          </a:stretch>
        </p:blipFill>
        <p:spPr>
          <a:xfrm>
            <a:off x="7010871" y="1109624"/>
            <a:ext cx="4342929" cy="3623316"/>
          </a:xfrm>
          <a:prstGeom prst="rect">
            <a:avLst/>
          </a:prstGeom>
        </p:spPr>
      </p:pic>
      <p:sp>
        <p:nvSpPr>
          <p:cNvPr id="2" name="标题 1"/>
          <p:cNvSpPr>
            <a:spLocks noGrp="1"/>
          </p:cNvSpPr>
          <p:nvPr>
            <p:ph type="title"/>
          </p:nvPr>
        </p:nvSpPr>
        <p:spPr/>
        <p:txBody>
          <a:bodyPr>
            <a:normAutofit/>
          </a:bodyPr>
          <a:lstStyle/>
          <a:p>
            <a:r>
              <a:rPr lang="en-US" altLang="zh-CN" b="1" dirty="0">
                <a:latin typeface="Times New Roman" panose="02020603050405020304" pitchFamily="18" charset="0"/>
                <a:cs typeface="Times New Roman" panose="02020603050405020304" pitchFamily="18" charset="0"/>
              </a:rPr>
              <a:t>Methodology: Data pre-processing</a:t>
            </a:r>
            <a:endParaRPr lang="zh-CN" altLang="en-US" b="1" dirty="0">
              <a:latin typeface="Times New Roman" panose="02020603050405020304" pitchFamily="18" charset="0"/>
              <a:cs typeface="Times New Roman" panose="02020603050405020304" pitchFamily="18" charset="0"/>
            </a:endParaRPr>
          </a:p>
        </p:txBody>
      </p:sp>
      <p:cxnSp>
        <p:nvCxnSpPr>
          <p:cNvPr id="4" name="直接连接符 3"/>
          <p:cNvCxnSpPr/>
          <p:nvPr/>
        </p:nvCxnSpPr>
        <p:spPr>
          <a:xfrm>
            <a:off x="360218" y="6400800"/>
            <a:ext cx="112776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515406" y="1186131"/>
            <a:ext cx="5640373" cy="3393978"/>
            <a:chOff x="-1" y="1018359"/>
            <a:chExt cx="7694302" cy="4925243"/>
          </a:xfrm>
        </p:grpSpPr>
        <p:pic>
          <p:nvPicPr>
            <p:cNvPr id="6" name="图片 5"/>
            <p:cNvPicPr>
              <a:picLocks noChangeAspect="1"/>
            </p:cNvPicPr>
            <p:nvPr/>
          </p:nvPicPr>
          <p:blipFill>
            <a:blip r:embed="rId4"/>
            <a:stretch>
              <a:fillRect/>
            </a:stretch>
          </p:blipFill>
          <p:spPr>
            <a:xfrm>
              <a:off x="360218" y="1018359"/>
              <a:ext cx="5663675" cy="2840982"/>
            </a:xfrm>
            <a:prstGeom prst="rect">
              <a:avLst/>
            </a:prstGeom>
          </p:spPr>
        </p:pic>
        <p:graphicFrame>
          <p:nvGraphicFramePr>
            <p:cNvPr id="7" name="图表 6"/>
            <p:cNvGraphicFramePr/>
            <p:nvPr/>
          </p:nvGraphicFramePr>
          <p:xfrm>
            <a:off x="-1" y="3855478"/>
            <a:ext cx="3509819" cy="2088124"/>
          </p:xfrm>
          <a:graphic>
            <a:graphicData uri="http://schemas.openxmlformats.org/drawingml/2006/chart">
              <c:chart xmlns:c="http://schemas.openxmlformats.org/drawingml/2006/chart" xmlns:r="http://schemas.openxmlformats.org/officeDocument/2006/relationships" r:id="rId5"/>
            </a:graphicData>
          </a:graphic>
        </p:graphicFrame>
        <p:sp>
          <p:nvSpPr>
            <p:cNvPr id="8" name="矩形 7"/>
            <p:cNvSpPr/>
            <p:nvPr/>
          </p:nvSpPr>
          <p:spPr>
            <a:xfrm>
              <a:off x="1062182" y="2161309"/>
              <a:ext cx="840509" cy="489527"/>
            </a:xfrm>
            <a:prstGeom prst="rect">
              <a:avLst/>
            </a:prstGeom>
            <a:noFill/>
            <a:ln w="19050">
              <a:solidFill>
                <a:srgbClr val="1A4F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flipH="1">
              <a:off x="0" y="2650836"/>
              <a:ext cx="1062182" cy="1204640"/>
            </a:xfrm>
            <a:prstGeom prst="line">
              <a:avLst/>
            </a:prstGeom>
            <a:ln w="15875">
              <a:solidFill>
                <a:srgbClr val="1A4F8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902691" y="2650836"/>
              <a:ext cx="1607127" cy="1212609"/>
            </a:xfrm>
            <a:prstGeom prst="line">
              <a:avLst/>
            </a:prstGeom>
            <a:ln w="15875">
              <a:solidFill>
                <a:srgbClr val="1A4F80"/>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2770909" y="1597891"/>
              <a:ext cx="544946" cy="1431636"/>
            </a:xfrm>
            <a:prstGeom prst="rect">
              <a:avLst/>
            </a:prstGeom>
            <a:noFill/>
            <a:ln w="19050">
              <a:solidFill>
                <a:srgbClr val="1A4F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6"/>
            <a:srcRect l="1722" t="3071" r="1227" b="1690"/>
            <a:stretch>
              <a:fillRect/>
            </a:stretch>
          </p:blipFill>
          <p:spPr>
            <a:xfrm>
              <a:off x="3789268" y="3886118"/>
              <a:ext cx="3905032" cy="2008026"/>
            </a:xfrm>
            <a:prstGeom prst="rect">
              <a:avLst/>
            </a:prstGeom>
            <a:solidFill>
              <a:schemeClr val="bg1"/>
            </a:solidFill>
            <a:ln w="25400">
              <a:solidFill>
                <a:srgbClr val="194977"/>
              </a:solidFill>
            </a:ln>
          </p:spPr>
        </p:pic>
        <p:cxnSp>
          <p:nvCxnSpPr>
            <p:cNvPr id="13" name="直接连接符 12"/>
            <p:cNvCxnSpPr/>
            <p:nvPr/>
          </p:nvCxnSpPr>
          <p:spPr>
            <a:xfrm>
              <a:off x="2770909" y="3029527"/>
              <a:ext cx="997473" cy="833918"/>
            </a:xfrm>
            <a:prstGeom prst="line">
              <a:avLst/>
            </a:prstGeom>
            <a:ln w="15875">
              <a:solidFill>
                <a:srgbClr val="1A4F8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315855" y="3029527"/>
              <a:ext cx="4378446" cy="833918"/>
            </a:xfrm>
            <a:prstGeom prst="line">
              <a:avLst/>
            </a:prstGeom>
            <a:ln w="15875">
              <a:solidFill>
                <a:srgbClr val="1A4F80"/>
              </a:solidFill>
            </a:ln>
          </p:spPr>
          <p:style>
            <a:lnRef idx="1">
              <a:schemeClr val="accent1"/>
            </a:lnRef>
            <a:fillRef idx="0">
              <a:schemeClr val="accent1"/>
            </a:fillRef>
            <a:effectRef idx="0">
              <a:schemeClr val="accent1"/>
            </a:effectRef>
            <a:fontRef idx="minor">
              <a:schemeClr val="tx1"/>
            </a:fontRef>
          </p:style>
        </p:cxnSp>
      </p:grpSp>
      <p:sp>
        <p:nvSpPr>
          <p:cNvPr id="15" name="矩形: 圆角 14"/>
          <p:cNvSpPr/>
          <p:nvPr/>
        </p:nvSpPr>
        <p:spPr>
          <a:xfrm>
            <a:off x="6776454" y="5080420"/>
            <a:ext cx="5255570" cy="1335912"/>
          </a:xfrm>
          <a:prstGeom prst="roundRect">
            <a:avLst>
              <a:gd name="adj" fmla="val 8286"/>
            </a:avLst>
          </a:prstGeom>
          <a:solidFill>
            <a:schemeClr val="accent5">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n-US" altLang="zh-CN"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The </a:t>
            </a:r>
            <a:r>
              <a:rPr lang="en-US" altLang="zh-CN"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anomaly</a:t>
            </a:r>
            <a:r>
              <a:rPr lang="en-US" altLang="zh-CN"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will increase the risk of model overfitting and </a:t>
            </a:r>
            <a:r>
              <a:rPr lang="en-US" altLang="zh-CN"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degrade the model performance </a:t>
            </a:r>
            <a:endParaRPr lang="zh-CN" altLang="en-US"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7" name="图片 36"/>
          <p:cNvPicPr>
            <a:picLocks noChangeAspect="1"/>
          </p:cNvPicPr>
          <p:nvPr/>
        </p:nvPicPr>
        <p:blipFill rotWithShape="1">
          <a:blip r:embed="rId7"/>
          <a:srcRect t="9842"/>
          <a:stretch>
            <a:fillRect/>
          </a:stretch>
        </p:blipFill>
        <p:spPr>
          <a:xfrm>
            <a:off x="698381" y="4684937"/>
            <a:ext cx="2085714" cy="1557961"/>
          </a:xfrm>
          <a:prstGeom prst="rect">
            <a:avLst/>
          </a:prstGeom>
        </p:spPr>
      </p:pic>
      <p:grpSp>
        <p:nvGrpSpPr>
          <p:cNvPr id="38" name="组合 37"/>
          <p:cNvGrpSpPr/>
          <p:nvPr/>
        </p:nvGrpSpPr>
        <p:grpSpPr>
          <a:xfrm>
            <a:off x="3572507" y="4626287"/>
            <a:ext cx="2028571" cy="1581508"/>
            <a:chOff x="3738372" y="4637136"/>
            <a:chExt cx="2028571" cy="1581508"/>
          </a:xfrm>
        </p:grpSpPr>
        <p:pic>
          <p:nvPicPr>
            <p:cNvPr id="39" name="图片 38"/>
            <p:cNvPicPr>
              <a:picLocks noChangeAspect="1"/>
            </p:cNvPicPr>
            <p:nvPr/>
          </p:nvPicPr>
          <p:blipFill>
            <a:blip r:embed="rId8"/>
            <a:stretch>
              <a:fillRect/>
            </a:stretch>
          </p:blipFill>
          <p:spPr>
            <a:xfrm>
              <a:off x="3738372" y="4637136"/>
              <a:ext cx="2028571" cy="1581508"/>
            </a:xfrm>
            <a:prstGeom prst="rect">
              <a:avLst/>
            </a:prstGeom>
          </p:spPr>
        </p:pic>
        <p:sp>
          <p:nvSpPr>
            <p:cNvPr id="40" name="矩形 39"/>
            <p:cNvSpPr/>
            <p:nvPr/>
          </p:nvSpPr>
          <p:spPr>
            <a:xfrm>
              <a:off x="4294909" y="5301672"/>
              <a:ext cx="720436" cy="181703"/>
            </a:xfrm>
            <a:prstGeom prst="rect">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2" name="图形 41" descr="复选标记"/>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78342" y="3185659"/>
            <a:ext cx="532577" cy="532577"/>
          </a:xfrm>
          <a:prstGeom prst="rect">
            <a:avLst/>
          </a:prstGeom>
        </p:spPr>
      </p:pic>
      <p:pic>
        <p:nvPicPr>
          <p:cNvPr id="43" name="图形 42" descr="复选标记"/>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146243" y="1632412"/>
            <a:ext cx="532577" cy="532577"/>
          </a:xfrm>
          <a:prstGeom prst="rect">
            <a:avLst/>
          </a:prstGeom>
        </p:spPr>
      </p:pic>
      <p:sp>
        <p:nvSpPr>
          <p:cNvPr id="3" name="文本框 2"/>
          <p:cNvSpPr txBox="1"/>
          <p:nvPr/>
        </p:nvSpPr>
        <p:spPr>
          <a:xfrm>
            <a:off x="9952355" y="0"/>
            <a:ext cx="2239645" cy="386715"/>
          </a:xfrm>
          <a:prstGeom prst="rect">
            <a:avLst/>
          </a:prstGeom>
          <a:noFill/>
        </p:spPr>
        <p:txBody>
          <a:bodyPr wrap="square" rtlCol="0" anchor="t">
            <a:noAutofit/>
          </a:bodyPr>
          <a:lstStyle/>
          <a:p>
            <a:r>
              <a:rPr lang="zh-CN" altLang="en-US" b="1">
                <a:solidFill>
                  <a:srgbClr val="C00000"/>
                </a:solidFill>
                <a:latin typeface="Times New Roman" panose="02020603050405020304" pitchFamily="18" charset="0"/>
                <a:cs typeface="Times New Roman" panose="02020603050405020304" pitchFamily="18" charset="0"/>
              </a:rPr>
              <a:t>EGU24-7941</a:t>
            </a:r>
            <a:r>
              <a:rPr lang="en-US" altLang="zh-CN" b="1">
                <a:solidFill>
                  <a:srgbClr val="C00000"/>
                </a:solidFill>
                <a:latin typeface="Times New Roman" panose="02020603050405020304" pitchFamily="18" charset="0"/>
                <a:cs typeface="Times New Roman" panose="02020603050405020304" pitchFamily="18" charset="0"/>
              </a:rPr>
              <a:t> </a:t>
            </a:r>
            <a:r>
              <a:rPr lang="zh-CN" altLang="en-US" b="1">
                <a:solidFill>
                  <a:srgbClr val="C00000"/>
                </a:solidFill>
                <a:latin typeface="Times New Roman" panose="02020603050405020304" pitchFamily="18" charset="0"/>
                <a:cs typeface="Times New Roman" panose="02020603050405020304" pitchFamily="18" charset="0"/>
              </a:rPr>
              <a:t>HS4.8</a:t>
            </a:r>
          </a:p>
        </p:txBody>
      </p:sp>
    </p:spTree>
  </p:cSld>
  <p:clrMapOvr>
    <a:masterClrMapping/>
  </p:clrMapOvr>
  <mc:AlternateContent xmlns:mc="http://schemas.openxmlformats.org/markup-compatibility/2006" xmlns:p14="http://schemas.microsoft.com/office/powerpoint/2010/main">
    <mc:Choice Requires="p14">
      <p:transition spd="slow" p14:dur="2000" advTm="4282"/>
    </mc:Choice>
    <mc:Fallback xmlns="">
      <p:transition spd="slow" advTm="428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8969" y="4345101"/>
            <a:ext cx="5190837" cy="2189017"/>
          </a:xfrm>
          <a:prstGeom prst="rect">
            <a:avLst/>
          </a:prstGeom>
          <a:solidFill>
            <a:schemeClr val="bg1"/>
          </a:solidFill>
          <a:ln w="15875">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827" y="4631838"/>
            <a:ext cx="2219956" cy="1684913"/>
          </a:xfrm>
          <a:prstGeom prst="rect">
            <a:avLst/>
          </a:prstGeom>
        </p:spPr>
      </p:pic>
      <p:sp>
        <p:nvSpPr>
          <p:cNvPr id="2" name="标题 1"/>
          <p:cNvSpPr>
            <a:spLocks noGrp="1"/>
          </p:cNvSpPr>
          <p:nvPr>
            <p:ph type="title"/>
          </p:nvPr>
        </p:nvSpPr>
        <p:spPr/>
        <p:txBody>
          <a:bodyPr>
            <a:normAutofit/>
          </a:bodyPr>
          <a:lstStyle/>
          <a:p>
            <a:r>
              <a:rPr lang="en-US" altLang="zh-CN" sz="3600" b="1" dirty="0">
                <a:latin typeface="Times New Roman" panose="02020603050405020304" pitchFamily="18" charset="0"/>
                <a:cs typeface="Times New Roman" panose="02020603050405020304" pitchFamily="18" charset="0"/>
              </a:rPr>
              <a:t>Methodology: Data de-noising</a:t>
            </a:r>
            <a:endParaRPr lang="zh-CN" altLang="en-US" sz="3600" b="1" dirty="0">
              <a:latin typeface="Times New Roman" panose="02020603050405020304" pitchFamily="18" charset="0"/>
              <a:cs typeface="Times New Roman" panose="02020603050405020304" pitchFamily="18" charset="0"/>
            </a:endParaRPr>
          </a:p>
        </p:txBody>
      </p:sp>
      <p:sp>
        <p:nvSpPr>
          <p:cNvPr id="4" name="矩形 3"/>
          <p:cNvSpPr/>
          <p:nvPr/>
        </p:nvSpPr>
        <p:spPr>
          <a:xfrm>
            <a:off x="668970" y="1857096"/>
            <a:ext cx="5190837" cy="2189017"/>
          </a:xfrm>
          <a:prstGeom prst="rect">
            <a:avLst/>
          </a:prstGeom>
          <a:solidFill>
            <a:schemeClr val="bg1"/>
          </a:solidFill>
          <a:ln w="15875">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p:cNvSpPr/>
          <p:nvPr/>
        </p:nvSpPr>
        <p:spPr>
          <a:xfrm>
            <a:off x="6338400" y="1857096"/>
            <a:ext cx="5190837" cy="2189017"/>
          </a:xfrm>
          <a:prstGeom prst="rect">
            <a:avLst/>
          </a:prstGeom>
          <a:solidFill>
            <a:schemeClr val="bg1"/>
          </a:solidFill>
          <a:ln w="15875">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矩形 6"/>
          <p:cNvSpPr/>
          <p:nvPr/>
        </p:nvSpPr>
        <p:spPr>
          <a:xfrm>
            <a:off x="6338401" y="4345101"/>
            <a:ext cx="5190837" cy="2189017"/>
          </a:xfrm>
          <a:prstGeom prst="rect">
            <a:avLst/>
          </a:prstGeom>
          <a:solidFill>
            <a:schemeClr val="bg1"/>
          </a:solidFill>
          <a:ln w="15875">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文本框 8"/>
          <p:cNvSpPr txBox="1"/>
          <p:nvPr/>
        </p:nvSpPr>
        <p:spPr>
          <a:xfrm>
            <a:off x="3358735" y="4308342"/>
            <a:ext cx="2839637" cy="1477328"/>
          </a:xfrm>
          <a:prstGeom prst="rect">
            <a:avLst/>
          </a:prstGeom>
          <a:noFill/>
        </p:spPr>
        <p:txBody>
          <a:bodyPr wrap="square" rtlCol="0">
            <a:spAutoFit/>
          </a:bodyPr>
          <a:lstStyle/>
          <a:p>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Complete Ensemble Empirical Mode Decomposition with Adaptive Noise (CEEMDAN</a:t>
            </a: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10" name="文本框 9"/>
          <p:cNvSpPr txBox="1"/>
          <p:nvPr/>
        </p:nvSpPr>
        <p:spPr>
          <a:xfrm>
            <a:off x="9205141" y="4699202"/>
            <a:ext cx="2553480" cy="646331"/>
          </a:xfrm>
          <a:prstGeom prst="rect">
            <a:avLst/>
          </a:prstGeom>
          <a:noFill/>
        </p:spPr>
        <p:txBody>
          <a:bodyPr wrap="square" rtlCol="0">
            <a:spAutoFit/>
          </a:bodyPr>
          <a:lstStyle/>
          <a:p>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Principal component analysis (PCA)</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10"/>
          <p:cNvSpPr txBox="1"/>
          <p:nvPr/>
        </p:nvSpPr>
        <p:spPr>
          <a:xfrm>
            <a:off x="3381574" y="2194160"/>
            <a:ext cx="2121472" cy="400110"/>
          </a:xfrm>
          <a:prstGeom prst="rect">
            <a:avLst/>
          </a:prstGeom>
          <a:noFill/>
        </p:spPr>
        <p:txBody>
          <a:bodyPr wrap="square" rtlCol="0">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Wavelet analysis</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文本框 12"/>
          <p:cNvSpPr txBox="1"/>
          <p:nvPr/>
        </p:nvSpPr>
        <p:spPr>
          <a:xfrm>
            <a:off x="3009001" y="5624434"/>
            <a:ext cx="2907817" cy="890115"/>
          </a:xfrm>
          <a:prstGeom prst="rect">
            <a:avLst/>
          </a:prstGeom>
          <a:noFill/>
        </p:spPr>
        <p:txBody>
          <a:bodyPr wrap="square" rtlCol="0">
            <a:spAutoFit/>
          </a:bodyPr>
          <a:lstStyle/>
          <a:p>
            <a:pPr>
              <a:lnSpc>
                <a:spcPct val="150000"/>
              </a:lnSpc>
            </a:pP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Noise reduction by decomposing the original signal into multiple empirical modal components (IMFs) and residuals</a:t>
            </a:r>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8912" y="4774205"/>
            <a:ext cx="2464675" cy="1529124"/>
          </a:xfrm>
          <a:prstGeom prst="rect">
            <a:avLst/>
          </a:prstGeom>
        </p:spPr>
      </p:pic>
      <p:sp>
        <p:nvSpPr>
          <p:cNvPr id="15" name="文本框 14"/>
          <p:cNvSpPr txBox="1"/>
          <p:nvPr/>
        </p:nvSpPr>
        <p:spPr>
          <a:xfrm>
            <a:off x="9089604" y="5439609"/>
            <a:ext cx="2422075" cy="890115"/>
          </a:xfrm>
          <a:prstGeom prst="rect">
            <a:avLst/>
          </a:prstGeom>
          <a:noFill/>
        </p:spPr>
        <p:txBody>
          <a:bodyPr wrap="square" rtlCol="0">
            <a:spAutoFit/>
          </a:bodyPr>
          <a:lstStyle/>
          <a:p>
            <a:pPr>
              <a:lnSpc>
                <a:spcPct val="150000"/>
              </a:lnSpc>
            </a:pP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PCA is the construction of a new, uncorrelated set of new variables by rotational change</a:t>
            </a:r>
          </a:p>
        </p:txBody>
      </p:sp>
      <p:sp>
        <p:nvSpPr>
          <p:cNvPr id="16" name="文本框 15"/>
          <p:cNvSpPr txBox="1"/>
          <p:nvPr/>
        </p:nvSpPr>
        <p:spPr>
          <a:xfrm>
            <a:off x="3101829" y="2616463"/>
            <a:ext cx="2708568" cy="613117"/>
          </a:xfrm>
          <a:prstGeom prst="rect">
            <a:avLst/>
          </a:prstGeom>
          <a:noFill/>
        </p:spPr>
        <p:txBody>
          <a:bodyPr wrap="square" rtlCol="0">
            <a:spAutoFit/>
          </a:bodyPr>
          <a:lstStyle/>
          <a:p>
            <a:pPr>
              <a:lnSpc>
                <a:spcPct val="150000"/>
              </a:lnSpc>
            </a:pP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Scaling transform based on mother wavelet to approximate the original data</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文本框 7"/>
          <p:cNvSpPr txBox="1"/>
          <p:nvPr/>
        </p:nvSpPr>
        <p:spPr>
          <a:xfrm>
            <a:off x="9205141" y="2194160"/>
            <a:ext cx="2099507" cy="369332"/>
          </a:xfrm>
          <a:prstGeom prst="rect">
            <a:avLst/>
          </a:prstGeom>
          <a:noFill/>
        </p:spPr>
        <p:txBody>
          <a:bodyPr wrap="square" rtlCol="0">
            <a:spAutoFit/>
          </a:bodyPr>
          <a:lstStyle/>
          <a:p>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Moving average</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 name="文本框 16"/>
          <p:cNvSpPr txBox="1"/>
          <p:nvPr/>
        </p:nvSpPr>
        <p:spPr>
          <a:xfrm>
            <a:off x="8898631" y="2558437"/>
            <a:ext cx="2538678" cy="890115"/>
          </a:xfrm>
          <a:prstGeom prst="rect">
            <a:avLst/>
          </a:prstGeom>
          <a:noFill/>
        </p:spPr>
        <p:txBody>
          <a:bodyPr wrap="square" rtlCol="0">
            <a:spAutoFit/>
          </a:bodyPr>
          <a:lstStyle/>
          <a:p>
            <a:pPr>
              <a:lnSpc>
                <a:spcPct val="150000"/>
              </a:lnSpc>
            </a:pP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Sliding average calculates the average of a subset by selecting a fixed-length subset and advancing it item by item</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8" name="图片 17"/>
          <p:cNvPicPr>
            <a:picLocks noChangeAspect="1"/>
          </p:cNvPicPr>
          <p:nvPr/>
        </p:nvPicPr>
        <p:blipFill>
          <a:blip r:embed="rId5"/>
          <a:stretch>
            <a:fillRect/>
          </a:stretch>
        </p:blipFill>
        <p:spPr>
          <a:xfrm>
            <a:off x="6565909" y="2179975"/>
            <a:ext cx="595668" cy="1543256"/>
          </a:xfrm>
          <a:prstGeom prst="rect">
            <a:avLst/>
          </a:prstGeom>
        </p:spPr>
      </p:pic>
      <p:pic>
        <p:nvPicPr>
          <p:cNvPr id="19" name="图片 18"/>
          <p:cNvPicPr>
            <a:picLocks noChangeAspect="1"/>
          </p:cNvPicPr>
          <p:nvPr/>
        </p:nvPicPr>
        <p:blipFill>
          <a:blip r:embed="rId5"/>
          <a:stretch>
            <a:fillRect/>
          </a:stretch>
        </p:blipFill>
        <p:spPr>
          <a:xfrm>
            <a:off x="7371319" y="2179975"/>
            <a:ext cx="595668" cy="1543256"/>
          </a:xfrm>
          <a:prstGeom prst="rect">
            <a:avLst/>
          </a:prstGeom>
        </p:spPr>
      </p:pic>
      <p:pic>
        <p:nvPicPr>
          <p:cNvPr id="20" name="图片 19"/>
          <p:cNvPicPr>
            <a:picLocks noChangeAspect="1"/>
          </p:cNvPicPr>
          <p:nvPr/>
        </p:nvPicPr>
        <p:blipFill>
          <a:blip r:embed="rId5"/>
          <a:stretch>
            <a:fillRect/>
          </a:stretch>
        </p:blipFill>
        <p:spPr>
          <a:xfrm>
            <a:off x="8093221" y="2190375"/>
            <a:ext cx="595668" cy="1543256"/>
          </a:xfrm>
          <a:prstGeom prst="rect">
            <a:avLst/>
          </a:prstGeom>
        </p:spPr>
      </p:pic>
      <p:sp>
        <p:nvSpPr>
          <p:cNvPr id="21" name="矩形 20"/>
          <p:cNvSpPr/>
          <p:nvPr/>
        </p:nvSpPr>
        <p:spPr>
          <a:xfrm>
            <a:off x="6575145" y="2321757"/>
            <a:ext cx="555406" cy="47264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矩形 21"/>
          <p:cNvSpPr/>
          <p:nvPr/>
        </p:nvSpPr>
        <p:spPr>
          <a:xfrm>
            <a:off x="7362467" y="2478963"/>
            <a:ext cx="595668" cy="47264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 name="矩形 22"/>
          <p:cNvSpPr/>
          <p:nvPr/>
        </p:nvSpPr>
        <p:spPr>
          <a:xfrm>
            <a:off x="8102457" y="2655933"/>
            <a:ext cx="555406" cy="47264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4" name="图片 23"/>
          <p:cNvPicPr>
            <a:picLocks noChangeAspect="1"/>
          </p:cNvPicPr>
          <p:nvPr/>
        </p:nvPicPr>
        <p:blipFill>
          <a:blip r:embed="rId6"/>
          <a:stretch>
            <a:fillRect/>
          </a:stretch>
        </p:blipFill>
        <p:spPr>
          <a:xfrm>
            <a:off x="926854" y="2096829"/>
            <a:ext cx="1864352" cy="1732669"/>
          </a:xfrm>
          <a:prstGeom prst="rect">
            <a:avLst/>
          </a:prstGeom>
        </p:spPr>
      </p:pic>
      <p:sp>
        <p:nvSpPr>
          <p:cNvPr id="3" name="矩形: 圆角 2"/>
          <p:cNvSpPr/>
          <p:nvPr/>
        </p:nvSpPr>
        <p:spPr>
          <a:xfrm>
            <a:off x="436228" y="1090503"/>
            <a:ext cx="11311013" cy="67573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Data denoising is to remove noise of data, smooth model performance, and </a:t>
            </a:r>
            <a:r>
              <a:rPr lang="en-US" altLang="zh-CN"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reduce errors in model prediction results</a:t>
            </a:r>
            <a:endPar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文本框 11"/>
          <p:cNvSpPr txBox="1"/>
          <p:nvPr/>
        </p:nvSpPr>
        <p:spPr>
          <a:xfrm>
            <a:off x="9952355" y="0"/>
            <a:ext cx="2239645" cy="386715"/>
          </a:xfrm>
          <a:prstGeom prst="rect">
            <a:avLst/>
          </a:prstGeom>
          <a:noFill/>
        </p:spPr>
        <p:txBody>
          <a:bodyPr wrap="square" rtlCol="0" anchor="t">
            <a:noAutofit/>
          </a:bodyPr>
          <a:lstStyle/>
          <a:p>
            <a:r>
              <a:rPr lang="zh-CN" altLang="en-US" b="1">
                <a:solidFill>
                  <a:srgbClr val="C00000"/>
                </a:solidFill>
                <a:latin typeface="Times New Roman" panose="02020603050405020304" pitchFamily="18" charset="0"/>
                <a:cs typeface="Times New Roman" panose="02020603050405020304" pitchFamily="18" charset="0"/>
              </a:rPr>
              <a:t>EGU24-7941</a:t>
            </a:r>
            <a:r>
              <a:rPr lang="en-US" altLang="zh-CN" b="1">
                <a:solidFill>
                  <a:srgbClr val="C00000"/>
                </a:solidFill>
                <a:latin typeface="Times New Roman" panose="02020603050405020304" pitchFamily="18" charset="0"/>
                <a:cs typeface="Times New Roman" panose="02020603050405020304" pitchFamily="18" charset="0"/>
              </a:rPr>
              <a:t> </a:t>
            </a:r>
            <a:r>
              <a:rPr lang="zh-CN" altLang="en-US" b="1">
                <a:solidFill>
                  <a:srgbClr val="C00000"/>
                </a:solidFill>
                <a:latin typeface="Times New Roman" panose="02020603050405020304" pitchFamily="18" charset="0"/>
                <a:cs typeface="Times New Roman" panose="02020603050405020304" pitchFamily="18" charset="0"/>
              </a:rPr>
              <a:t>HS4.8</a:t>
            </a:r>
          </a:p>
        </p:txBody>
      </p:sp>
    </p:spTree>
  </p:cSld>
  <p:clrMapOvr>
    <a:masterClrMapping/>
  </p:clrMapOvr>
  <mc:AlternateContent xmlns:mc="http://schemas.openxmlformats.org/markup-compatibility/2006" xmlns:p14="http://schemas.microsoft.com/office/powerpoint/2010/main">
    <mc:Choice Requires="p14">
      <p:transition spd="slow" p14:dur="2000" advTm="2640"/>
    </mc:Choice>
    <mc:Fallback xmlns="">
      <p:transition spd="slow" advTm="264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4201190" y="1851702"/>
            <a:ext cx="3799015" cy="408643"/>
          </a:xfrm>
          <a:prstGeom prst="rect">
            <a:avLst/>
          </a:prstGeom>
          <a:gradFill>
            <a:gsLst>
              <a:gs pos="100000">
                <a:srgbClr val="1667A4"/>
              </a:gs>
              <a:gs pos="0">
                <a:srgbClr val="142A46"/>
              </a:gs>
              <a:gs pos="28000">
                <a:srgbClr val="19436E"/>
              </a:gs>
              <a:gs pos="60000">
                <a:srgbClr val="1A568A"/>
              </a:gs>
            </a:gsLst>
            <a:lin ang="81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8227767" y="1849964"/>
            <a:ext cx="3799015" cy="408643"/>
          </a:xfrm>
          <a:prstGeom prst="rect">
            <a:avLst/>
          </a:prstGeom>
          <a:gradFill>
            <a:gsLst>
              <a:gs pos="100000">
                <a:srgbClr val="1667A4"/>
              </a:gs>
              <a:gs pos="0">
                <a:srgbClr val="142A46"/>
              </a:gs>
              <a:gs pos="28000">
                <a:srgbClr val="19436E"/>
              </a:gs>
              <a:gs pos="60000">
                <a:srgbClr val="1A568A"/>
              </a:gs>
            </a:gsLst>
            <a:lin ang="81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15457" y="1851702"/>
            <a:ext cx="3814618" cy="408643"/>
          </a:xfrm>
          <a:prstGeom prst="rect">
            <a:avLst/>
          </a:prstGeom>
          <a:gradFill>
            <a:gsLst>
              <a:gs pos="100000">
                <a:srgbClr val="1667A4"/>
              </a:gs>
              <a:gs pos="0">
                <a:srgbClr val="142A46"/>
              </a:gs>
              <a:gs pos="28000">
                <a:srgbClr val="19436E"/>
              </a:gs>
              <a:gs pos="60000">
                <a:srgbClr val="1A568A"/>
              </a:gs>
            </a:gsLst>
            <a:lin ang="81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normAutofit/>
          </a:bodyPr>
          <a:lstStyle/>
          <a:p>
            <a:r>
              <a:rPr lang="en-US" altLang="zh-CN" dirty="0">
                <a:latin typeface="Times New Roman" panose="02020603050405020304" pitchFamily="18" charset="0"/>
                <a:cs typeface="Times New Roman" panose="02020603050405020304" pitchFamily="18" charset="0"/>
              </a:rPr>
              <a:t>Methodology: Feature selection</a:t>
            </a:r>
            <a:endParaRPr lang="zh-CN" altLang="en-US" sz="3600" b="1" dirty="0">
              <a:latin typeface="Times New Roman" panose="02020603050405020304" pitchFamily="18" charset="0"/>
              <a:cs typeface="Times New Roman" panose="02020603050405020304" pitchFamily="18" charset="0"/>
            </a:endParaRPr>
          </a:p>
        </p:txBody>
      </p:sp>
      <p:sp>
        <p:nvSpPr>
          <p:cNvPr id="4" name="矩形 3"/>
          <p:cNvSpPr/>
          <p:nvPr/>
        </p:nvSpPr>
        <p:spPr>
          <a:xfrm>
            <a:off x="115457" y="1851703"/>
            <a:ext cx="3814618" cy="4701309"/>
          </a:xfrm>
          <a:prstGeom prst="rect">
            <a:avLst/>
          </a:prstGeom>
          <a:noFill/>
          <a:ln w="12700">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188691" y="1851703"/>
            <a:ext cx="3814618" cy="4701309"/>
          </a:xfrm>
          <a:prstGeom prst="rect">
            <a:avLst/>
          </a:prstGeom>
          <a:noFill/>
          <a:ln w="12700">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215747" y="1851703"/>
            <a:ext cx="3814618" cy="4701309"/>
          </a:xfrm>
          <a:prstGeom prst="rect">
            <a:avLst/>
          </a:prstGeom>
          <a:noFill/>
          <a:ln w="12700">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24378" y="1871357"/>
            <a:ext cx="1916358" cy="369332"/>
          </a:xfrm>
          <a:prstGeom prst="rect">
            <a:avLst/>
          </a:prstGeom>
          <a:noFill/>
        </p:spPr>
        <p:txBody>
          <a:bodyPr wrap="non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Random forest</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551401" y="1871357"/>
            <a:ext cx="3220625" cy="369332"/>
          </a:xfrm>
          <a:prstGeom prst="rect">
            <a:avLst/>
          </a:prstGeom>
          <a:noFill/>
        </p:spPr>
        <p:txBody>
          <a:bodyPr wrap="non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Stepwise linear regression</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9002268" y="1869619"/>
            <a:ext cx="2241576" cy="369332"/>
          </a:xfrm>
          <a:prstGeom prst="rect">
            <a:avLst/>
          </a:prstGeom>
          <a:noFill/>
        </p:spPr>
        <p:txBody>
          <a:bodyPr wrap="non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LASSO</a:t>
            </a:r>
            <a:r>
              <a:rPr lang="zh-CN" altLang="en-US" b="1" dirty="0">
                <a:solidFill>
                  <a:schemeClr val="bg1"/>
                </a:solidFill>
                <a:latin typeface="微软雅黑" panose="020B0503020204020204" pitchFamily="34" charset="-122"/>
                <a:ea typeface="微软雅黑" panose="020B0503020204020204" pitchFamily="34" charset="-122"/>
              </a:rPr>
              <a:t> </a:t>
            </a:r>
            <a:r>
              <a:rPr lang="en-US" altLang="zh-CN" b="1" dirty="0">
                <a:solidFill>
                  <a:schemeClr val="bg1"/>
                </a:solidFill>
                <a:latin typeface="微软雅黑" panose="020B0503020204020204" pitchFamily="34" charset="-122"/>
                <a:ea typeface="微软雅黑" panose="020B0503020204020204" pitchFamily="34" charset="-122"/>
              </a:rPr>
              <a:t>regression</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8302682" y="5087000"/>
            <a:ext cx="3697142" cy="1167692"/>
          </a:xfrm>
          <a:prstGeom prst="rect">
            <a:avLst/>
          </a:prstGeom>
          <a:noFill/>
        </p:spPr>
        <p:txBody>
          <a:bodyPr wrap="square" rtlCol="0">
            <a:spAutoFit/>
          </a:bodyPr>
          <a:lstStyle/>
          <a:p>
            <a:pPr>
              <a:lnSpc>
                <a:spcPct val="150000"/>
              </a:lnSpc>
            </a:pPr>
            <a:r>
              <a:rPr lang="en-US" altLang="zh-CN" sz="1200" dirty="0">
                <a:effectLst/>
                <a:latin typeface="Times New Roman" panose="02020603050405020304" pitchFamily="18" charset="0"/>
                <a:ea typeface="微软雅黑" panose="020B0503020204020204" pitchFamily="34" charset="-122"/>
                <a:cs typeface="Times New Roman" panose="02020603050405020304" pitchFamily="18" charset="0"/>
              </a:rPr>
              <a:t>The LASSO regression compresses the coefficients in the linear model by </a:t>
            </a:r>
            <a:r>
              <a:rPr lang="en-US" altLang="zh-CN" sz="1200" b="1"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adding the regularization term of the L1 paradigm</a:t>
            </a:r>
            <a:r>
              <a:rPr lang="en-US" altLang="zh-CN" sz="1200" dirty="0">
                <a:effectLst/>
                <a:latin typeface="Times New Roman" panose="02020603050405020304" pitchFamily="18" charset="0"/>
                <a:ea typeface="微软雅黑" panose="020B0503020204020204" pitchFamily="34" charset="-122"/>
                <a:cs typeface="Times New Roman" panose="02020603050405020304" pitchFamily="18" charset="0"/>
              </a:rPr>
              <a:t> to find the optimal sparse solution of the model</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文本框 11"/>
          <p:cNvSpPr txBox="1"/>
          <p:nvPr/>
        </p:nvSpPr>
        <p:spPr>
          <a:xfrm>
            <a:off x="4210927" y="5087000"/>
            <a:ext cx="3697142" cy="1167114"/>
          </a:xfrm>
          <a:prstGeom prst="rect">
            <a:avLst/>
          </a:prstGeom>
          <a:noFill/>
        </p:spPr>
        <p:txBody>
          <a:bodyPr wrap="square" rtlCol="0">
            <a:spAutoFit/>
          </a:bodyPr>
          <a:lstStyle/>
          <a:p>
            <a:pPr>
              <a:lnSpc>
                <a:spcPct val="150000"/>
              </a:lnSpc>
            </a:pPr>
            <a:r>
              <a:rPr lang="en-US" altLang="zh-CN" sz="1200" dirty="0">
                <a:effectLst/>
                <a:latin typeface="Times New Roman" panose="02020603050405020304" pitchFamily="18" charset="0"/>
                <a:ea typeface="微软雅黑" panose="020B0503020204020204" pitchFamily="34" charset="-122"/>
                <a:cs typeface="Times New Roman" panose="02020603050405020304" pitchFamily="18" charset="0"/>
              </a:rPr>
              <a:t>Stepwise regression </a:t>
            </a:r>
            <a:r>
              <a:rPr lang="en-US" altLang="zh-CN" sz="1200" b="1"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screens the factors of the model by the importance between the independent and dependent variables</a:t>
            </a:r>
            <a:r>
              <a:rPr lang="en-US" altLang="zh-CN" sz="1200" dirty="0">
                <a:effectLst/>
                <a:latin typeface="Times New Roman" panose="02020603050405020304" pitchFamily="18" charset="0"/>
                <a:ea typeface="微软雅黑" panose="020B0503020204020204" pitchFamily="34" charset="-122"/>
                <a:cs typeface="Times New Roman" panose="02020603050405020304" pitchFamily="18" charset="0"/>
              </a:rPr>
              <a:t>, and increases the number of important independent variables in a stepwise manner</a:t>
            </a:r>
          </a:p>
        </p:txBody>
      </p:sp>
      <p:sp>
        <p:nvSpPr>
          <p:cNvPr id="13" name="文本框 12"/>
          <p:cNvSpPr txBox="1"/>
          <p:nvPr/>
        </p:nvSpPr>
        <p:spPr>
          <a:xfrm>
            <a:off x="192174" y="5087000"/>
            <a:ext cx="3697142" cy="1167692"/>
          </a:xfrm>
          <a:prstGeom prst="rect">
            <a:avLst/>
          </a:prstGeom>
          <a:noFill/>
        </p:spPr>
        <p:txBody>
          <a:bodyPr wrap="square" rtlCol="0">
            <a:spAutoFit/>
          </a:bodyPr>
          <a:lstStyle/>
          <a:p>
            <a:pPr>
              <a:lnSpc>
                <a:spcPct val="150000"/>
              </a:lnSpc>
            </a:pPr>
            <a:r>
              <a:rPr lang="en-US" altLang="zh-CN" sz="1200" dirty="0">
                <a:effectLst/>
                <a:latin typeface="Times New Roman" panose="02020603050405020304" pitchFamily="18" charset="0"/>
                <a:ea typeface="微软雅黑" panose="020B0503020204020204" pitchFamily="34" charset="-122"/>
                <a:cs typeface="Times New Roman" panose="02020603050405020304" pitchFamily="18" charset="0"/>
              </a:rPr>
              <a:t>Random forest </a:t>
            </a:r>
            <a:r>
              <a:rPr lang="en-US" altLang="zh-CN" sz="120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generates tree models by randomly selecting a fixed-length subset </a:t>
            </a:r>
            <a:r>
              <a:rPr lang="en-US" altLang="zh-CN" sz="1200" dirty="0">
                <a:effectLst/>
                <a:latin typeface="Times New Roman" panose="02020603050405020304" pitchFamily="18" charset="0"/>
                <a:ea typeface="微软雅黑" panose="020B0503020204020204" pitchFamily="34" charset="-122"/>
                <a:cs typeface="Times New Roman" panose="02020603050405020304" pitchFamily="18" charset="0"/>
              </a:rPr>
              <a:t>of features in a sample, and finally the optimal tree model is obtained by a voting method</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5" name="图片 14"/>
          <p:cNvPicPr>
            <a:picLocks noChangeAspect="1"/>
          </p:cNvPicPr>
          <p:nvPr/>
        </p:nvPicPr>
        <p:blipFill rotWithShape="1">
          <a:blip r:embed="rId2"/>
          <a:srcRect t="6449"/>
          <a:stretch>
            <a:fillRect/>
          </a:stretch>
        </p:blipFill>
        <p:spPr>
          <a:xfrm>
            <a:off x="4906685" y="2478322"/>
            <a:ext cx="2378630" cy="2252703"/>
          </a:xfrm>
          <a:prstGeom prst="rect">
            <a:avLst/>
          </a:prstGeom>
        </p:spPr>
      </p:pic>
      <p:pic>
        <p:nvPicPr>
          <p:cNvPr id="21" name="图片 20"/>
          <p:cNvPicPr>
            <a:picLocks noChangeAspect="1"/>
          </p:cNvPicPr>
          <p:nvPr/>
        </p:nvPicPr>
        <p:blipFill rotWithShape="1">
          <a:blip r:embed="rId3" cstate="print">
            <a:extLst>
              <a:ext uri="{28A0092B-C50C-407E-A947-70E740481C1C}">
                <a14:useLocalDpi xmlns:a14="http://schemas.microsoft.com/office/drawing/2010/main" val="0"/>
              </a:ext>
            </a:extLst>
          </a:blip>
          <a:srcRect l="12962" t="9458" r="12256" b="7348"/>
          <a:stretch>
            <a:fillRect/>
          </a:stretch>
        </p:blipFill>
        <p:spPr>
          <a:xfrm>
            <a:off x="8523968" y="2498177"/>
            <a:ext cx="3254571" cy="2014750"/>
          </a:xfrm>
          <a:prstGeom prst="rect">
            <a:avLst/>
          </a:prstGeom>
        </p:spPr>
      </p:pic>
      <p:grpSp>
        <p:nvGrpSpPr>
          <p:cNvPr id="24" name="组合 23"/>
          <p:cNvGrpSpPr/>
          <p:nvPr/>
        </p:nvGrpSpPr>
        <p:grpSpPr>
          <a:xfrm>
            <a:off x="442044" y="2336444"/>
            <a:ext cx="3009594" cy="2419508"/>
            <a:chOff x="2735812" y="1008959"/>
            <a:chExt cx="6544538" cy="5072432"/>
          </a:xfrm>
        </p:grpSpPr>
        <p:grpSp>
          <p:nvGrpSpPr>
            <p:cNvPr id="25" name="组合 24"/>
            <p:cNvGrpSpPr/>
            <p:nvPr/>
          </p:nvGrpSpPr>
          <p:grpSpPr>
            <a:xfrm>
              <a:off x="2735812" y="1008959"/>
              <a:ext cx="6544538" cy="5072432"/>
              <a:chOff x="1324118" y="1025466"/>
              <a:chExt cx="8684150" cy="6730767"/>
            </a:xfrm>
          </p:grpSpPr>
          <p:sp>
            <p:nvSpPr>
              <p:cNvPr id="30" name="矩形: 圆角 29"/>
              <p:cNvSpPr/>
              <p:nvPr/>
            </p:nvSpPr>
            <p:spPr>
              <a:xfrm>
                <a:off x="5219701" y="1025466"/>
                <a:ext cx="1588279" cy="641411"/>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a:solidFill>
                      <a:schemeClr val="tx1"/>
                    </a:solidFill>
                    <a:latin typeface="微软雅黑" panose="020B0503020204020204" pitchFamily="34" charset="-122"/>
                    <a:ea typeface="微软雅黑" panose="020B0503020204020204" pitchFamily="34" charset="-122"/>
                  </a:rPr>
                  <a:t>input</a:t>
                </a:r>
                <a:endParaRPr lang="zh-CN" altLang="en-US" sz="900" b="1" dirty="0">
                  <a:solidFill>
                    <a:schemeClr val="tx1"/>
                  </a:solidFill>
                  <a:latin typeface="微软雅黑" panose="020B0503020204020204" pitchFamily="34" charset="-122"/>
                  <a:ea typeface="微软雅黑" panose="020B0503020204020204" pitchFamily="34" charset="-122"/>
                </a:endParaRPr>
              </a:p>
            </p:txBody>
          </p:sp>
          <p:cxnSp>
            <p:nvCxnSpPr>
              <p:cNvPr id="31" name="直接箭头连接符 30"/>
              <p:cNvCxnSpPr>
                <a:stCxn id="30" idx="2"/>
                <a:endCxn id="66" idx="7"/>
              </p:cNvCxnSpPr>
              <p:nvPr/>
            </p:nvCxnSpPr>
            <p:spPr>
              <a:xfrm flipH="1">
                <a:off x="3776570" y="1666878"/>
                <a:ext cx="2237271" cy="5094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30" idx="2"/>
              </p:cNvCxnSpPr>
              <p:nvPr/>
            </p:nvCxnSpPr>
            <p:spPr>
              <a:xfrm>
                <a:off x="6013840" y="1666877"/>
                <a:ext cx="625084" cy="11583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30" idx="2"/>
                <a:endCxn id="43" idx="1"/>
              </p:cNvCxnSpPr>
              <p:nvPr/>
            </p:nvCxnSpPr>
            <p:spPr>
              <a:xfrm>
                <a:off x="6013842" y="1666878"/>
                <a:ext cx="2949170" cy="7024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1979826" y="2094798"/>
                <a:ext cx="2973173" cy="3087255"/>
                <a:chOff x="1584888" y="1829920"/>
                <a:chExt cx="3763399" cy="3907803"/>
              </a:xfrm>
            </p:grpSpPr>
            <p:sp>
              <p:nvSpPr>
                <p:cNvPr id="66" name="椭圆 65"/>
                <p:cNvSpPr/>
                <p:nvPr/>
              </p:nvSpPr>
              <p:spPr>
                <a:xfrm>
                  <a:off x="3257552" y="1829920"/>
                  <a:ext cx="704849" cy="70484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2077713" y="3334954"/>
                  <a:ext cx="704849" cy="704849"/>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1584888" y="4972051"/>
                  <a:ext cx="704849" cy="704849"/>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4067175" y="3471863"/>
                  <a:ext cx="704850" cy="70485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643438" y="4942137"/>
                  <a:ext cx="704849" cy="704849"/>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3190875" y="3471863"/>
                  <a:ext cx="704850" cy="70485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2552699" y="5032874"/>
                  <a:ext cx="704849" cy="70484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3781424" y="5013826"/>
                  <a:ext cx="704849" cy="704849"/>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4" name="直接箭头连接符 73"/>
                <p:cNvCxnSpPr>
                  <a:stCxn id="66" idx="3"/>
                  <a:endCxn id="67" idx="7"/>
                </p:cNvCxnSpPr>
                <p:nvPr/>
              </p:nvCxnSpPr>
              <p:spPr>
                <a:xfrm flipH="1">
                  <a:off x="2679340" y="2431547"/>
                  <a:ext cx="681433" cy="10066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a:stCxn id="67" idx="3"/>
                  <a:endCxn id="68" idx="0"/>
                </p:cNvCxnSpPr>
                <p:nvPr/>
              </p:nvCxnSpPr>
              <p:spPr>
                <a:xfrm flipH="1">
                  <a:off x="1937315" y="3936581"/>
                  <a:ext cx="243619" cy="10354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接箭头连接符 75"/>
                <p:cNvCxnSpPr>
                  <a:stCxn id="66" idx="5"/>
                  <a:endCxn id="69" idx="1"/>
                </p:cNvCxnSpPr>
                <p:nvPr/>
              </p:nvCxnSpPr>
              <p:spPr>
                <a:xfrm>
                  <a:off x="3859180" y="2431548"/>
                  <a:ext cx="311216" cy="11435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接箭头连接符 76"/>
                <p:cNvCxnSpPr>
                  <a:stCxn id="69" idx="5"/>
                  <a:endCxn id="70" idx="0"/>
                </p:cNvCxnSpPr>
                <p:nvPr/>
              </p:nvCxnSpPr>
              <p:spPr>
                <a:xfrm>
                  <a:off x="4668802" y="4073492"/>
                  <a:ext cx="327063" cy="86864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接箭头连接符 77"/>
                <p:cNvCxnSpPr>
                  <a:stCxn id="66" idx="4"/>
                  <a:endCxn id="71" idx="0"/>
                </p:cNvCxnSpPr>
                <p:nvPr/>
              </p:nvCxnSpPr>
              <p:spPr>
                <a:xfrm flipH="1">
                  <a:off x="3543302" y="2534769"/>
                  <a:ext cx="66677" cy="9370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a:stCxn id="71" idx="4"/>
                  <a:endCxn id="72" idx="0"/>
                </p:cNvCxnSpPr>
                <p:nvPr/>
              </p:nvCxnSpPr>
              <p:spPr>
                <a:xfrm flipH="1">
                  <a:off x="2905125" y="4176714"/>
                  <a:ext cx="638177" cy="8561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接箭头连接符 79"/>
                <p:cNvCxnSpPr>
                  <a:stCxn id="71" idx="4"/>
                  <a:endCxn id="73" idx="0"/>
                </p:cNvCxnSpPr>
                <p:nvPr/>
              </p:nvCxnSpPr>
              <p:spPr>
                <a:xfrm>
                  <a:off x="3543302" y="4176714"/>
                  <a:ext cx="590549" cy="8371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5" name="文本框 34"/>
              <p:cNvSpPr txBox="1"/>
              <p:nvPr/>
            </p:nvSpPr>
            <p:spPr>
              <a:xfrm>
                <a:off x="1324118" y="2169693"/>
                <a:ext cx="2060727" cy="865124"/>
              </a:xfrm>
              <a:prstGeom prst="rect">
                <a:avLst/>
              </a:prstGeom>
              <a:noFill/>
            </p:spPr>
            <p:txBody>
              <a:bodyPr wrap="square" rtlCol="0">
                <a:spAutoFit/>
              </a:bodyPr>
              <a:lstStyle/>
              <a:p>
                <a:r>
                  <a:rPr lang="en-US" altLang="zh-CN" sz="1000" b="1" dirty="0">
                    <a:latin typeface="微软雅黑" panose="020B0503020204020204" pitchFamily="34" charset="-122"/>
                    <a:ea typeface="微软雅黑" panose="020B0503020204020204" pitchFamily="34" charset="-122"/>
                  </a:rPr>
                  <a:t>Tree 1</a:t>
                </a:r>
                <a:endParaRPr lang="zh-CN" altLang="en-US" sz="1000" b="1" dirty="0">
                  <a:latin typeface="微软雅黑" panose="020B0503020204020204" pitchFamily="34" charset="-122"/>
                  <a:ea typeface="微软雅黑" panose="020B0503020204020204" pitchFamily="34" charset="-122"/>
                </a:endParaRPr>
              </a:p>
            </p:txBody>
          </p:sp>
          <p:grpSp>
            <p:nvGrpSpPr>
              <p:cNvPr id="36" name="组合 35"/>
              <p:cNvGrpSpPr/>
              <p:nvPr/>
            </p:nvGrpSpPr>
            <p:grpSpPr>
              <a:xfrm>
                <a:off x="5295839" y="2282537"/>
                <a:ext cx="1957976" cy="3018994"/>
                <a:chOff x="2048356" y="1850538"/>
                <a:chExt cx="2478377" cy="3821400"/>
              </a:xfrm>
            </p:grpSpPr>
            <p:sp>
              <p:nvSpPr>
                <p:cNvPr id="57" name="椭圆 56"/>
                <p:cNvSpPr/>
                <p:nvPr/>
              </p:nvSpPr>
              <p:spPr>
                <a:xfrm>
                  <a:off x="3257549" y="1850538"/>
                  <a:ext cx="704849" cy="70484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2048356" y="3198283"/>
                  <a:ext cx="704849" cy="704849"/>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3821884" y="3447484"/>
                  <a:ext cx="704849" cy="70484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2282925" y="4543427"/>
                  <a:ext cx="704849" cy="704849"/>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3810263" y="4967089"/>
                  <a:ext cx="704849" cy="70484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箭头连接符 61"/>
                <p:cNvCxnSpPr>
                  <a:stCxn id="57" idx="3"/>
                  <a:endCxn id="58" idx="7"/>
                </p:cNvCxnSpPr>
                <p:nvPr/>
              </p:nvCxnSpPr>
              <p:spPr>
                <a:xfrm flipH="1">
                  <a:off x="2649984" y="2452166"/>
                  <a:ext cx="710787" cy="8493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a:stCxn id="57" idx="5"/>
                  <a:endCxn id="59" idx="0"/>
                </p:cNvCxnSpPr>
                <p:nvPr/>
              </p:nvCxnSpPr>
              <p:spPr>
                <a:xfrm>
                  <a:off x="3859176" y="2452166"/>
                  <a:ext cx="315135" cy="9953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a:stCxn id="59" idx="2"/>
                  <a:endCxn id="60" idx="7"/>
                </p:cNvCxnSpPr>
                <p:nvPr/>
              </p:nvCxnSpPr>
              <p:spPr>
                <a:xfrm flipH="1">
                  <a:off x="2884552" y="3799911"/>
                  <a:ext cx="937332" cy="8467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a:stCxn id="59" idx="4"/>
                  <a:endCxn id="61" idx="0"/>
                </p:cNvCxnSpPr>
                <p:nvPr/>
              </p:nvCxnSpPr>
              <p:spPr>
                <a:xfrm flipH="1">
                  <a:off x="4162689" y="4152333"/>
                  <a:ext cx="11621" cy="8147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7443714" y="2287774"/>
                <a:ext cx="2564554" cy="3766047"/>
                <a:chOff x="1437665" y="1912065"/>
                <a:chExt cx="3246174" cy="4767007"/>
              </a:xfrm>
            </p:grpSpPr>
            <p:sp>
              <p:nvSpPr>
                <p:cNvPr id="43" name="椭圆 42"/>
                <p:cNvSpPr/>
                <p:nvPr/>
              </p:nvSpPr>
              <p:spPr>
                <a:xfrm>
                  <a:off x="3257548" y="1912065"/>
                  <a:ext cx="704849" cy="70484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2402682" y="3149957"/>
                  <a:ext cx="704849" cy="70484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3029194" y="4466035"/>
                  <a:ext cx="704850" cy="70485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3747394" y="3471865"/>
                  <a:ext cx="704849" cy="704849"/>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3978990" y="4803714"/>
                  <a:ext cx="704849" cy="704849"/>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2153479" y="4477526"/>
                  <a:ext cx="704850" cy="70485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437665" y="5690384"/>
                  <a:ext cx="704850" cy="70485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2676766" y="5974223"/>
                  <a:ext cx="704849" cy="704849"/>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箭头连接符 50"/>
                <p:cNvCxnSpPr>
                  <a:stCxn id="43" idx="3"/>
                  <a:endCxn id="44" idx="7"/>
                </p:cNvCxnSpPr>
                <p:nvPr/>
              </p:nvCxnSpPr>
              <p:spPr>
                <a:xfrm flipH="1">
                  <a:off x="3004309" y="2513693"/>
                  <a:ext cx="356460" cy="7394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a:stCxn id="44" idx="5"/>
                  <a:endCxn id="45" idx="0"/>
                </p:cNvCxnSpPr>
                <p:nvPr/>
              </p:nvCxnSpPr>
              <p:spPr>
                <a:xfrm>
                  <a:off x="3004309" y="3751585"/>
                  <a:ext cx="377310" cy="7144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a:stCxn id="43" idx="5"/>
                  <a:endCxn id="46" idx="0"/>
                </p:cNvCxnSpPr>
                <p:nvPr/>
              </p:nvCxnSpPr>
              <p:spPr>
                <a:xfrm>
                  <a:off x="3859175" y="2513693"/>
                  <a:ext cx="240644" cy="9581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a:stCxn id="46" idx="4"/>
                  <a:endCxn id="47" idx="0"/>
                </p:cNvCxnSpPr>
                <p:nvPr/>
              </p:nvCxnSpPr>
              <p:spPr>
                <a:xfrm>
                  <a:off x="4099819" y="4176714"/>
                  <a:ext cx="231598" cy="627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a:stCxn id="48" idx="4"/>
                  <a:endCxn id="49" idx="7"/>
                </p:cNvCxnSpPr>
                <p:nvPr/>
              </p:nvCxnSpPr>
              <p:spPr>
                <a:xfrm flipH="1">
                  <a:off x="2039291" y="5182376"/>
                  <a:ext cx="466613" cy="6112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stCxn id="48" idx="4"/>
                  <a:endCxn id="50" idx="1"/>
                </p:cNvCxnSpPr>
                <p:nvPr/>
              </p:nvCxnSpPr>
              <p:spPr>
                <a:xfrm>
                  <a:off x="2505908" y="5182377"/>
                  <a:ext cx="274080" cy="8950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8" name="文本框 37"/>
              <p:cNvSpPr txBox="1"/>
              <p:nvPr/>
            </p:nvSpPr>
            <p:spPr>
              <a:xfrm>
                <a:off x="6871935" y="2418685"/>
                <a:ext cx="2176947" cy="865124"/>
              </a:xfrm>
              <a:prstGeom prst="rect">
                <a:avLst/>
              </a:prstGeom>
              <a:noFill/>
            </p:spPr>
            <p:txBody>
              <a:bodyPr wrap="square" rtlCol="0">
                <a:spAutoFit/>
              </a:bodyPr>
              <a:lstStyle/>
              <a:p>
                <a:r>
                  <a:rPr lang="en-US" altLang="zh-CN" sz="1000" b="1" dirty="0">
                    <a:latin typeface="微软雅黑" panose="020B0503020204020204" pitchFamily="34" charset="-122"/>
                    <a:ea typeface="微软雅黑" panose="020B0503020204020204" pitchFamily="34" charset="-122"/>
                  </a:rPr>
                  <a:t>Tree n</a:t>
                </a:r>
                <a:endParaRPr lang="zh-CN" altLang="en-US" sz="1000" b="1" dirty="0">
                  <a:latin typeface="微软雅黑" panose="020B0503020204020204" pitchFamily="34" charset="-122"/>
                  <a:ea typeface="微软雅黑" panose="020B0503020204020204" pitchFamily="34" charset="-122"/>
                </a:endParaRPr>
              </a:p>
            </p:txBody>
          </p:sp>
          <p:sp>
            <p:nvSpPr>
              <p:cNvPr id="39" name="文本框 38"/>
              <p:cNvSpPr txBox="1"/>
              <p:nvPr/>
            </p:nvSpPr>
            <p:spPr>
              <a:xfrm>
                <a:off x="4294300" y="2455163"/>
                <a:ext cx="2058942" cy="865124"/>
              </a:xfrm>
              <a:prstGeom prst="rect">
                <a:avLst/>
              </a:prstGeom>
              <a:noFill/>
            </p:spPr>
            <p:txBody>
              <a:bodyPr wrap="square" rtlCol="0">
                <a:spAutoFit/>
              </a:bodyPr>
              <a:lstStyle/>
              <a:p>
                <a:r>
                  <a:rPr lang="en-US" altLang="zh-CN" sz="1000" b="1" dirty="0">
                    <a:latin typeface="微软雅黑" panose="020B0503020204020204" pitchFamily="34" charset="-122"/>
                    <a:ea typeface="微软雅黑" panose="020B0503020204020204" pitchFamily="34" charset="-122"/>
                  </a:rPr>
                  <a:t>Tree 2</a:t>
                </a:r>
                <a:endParaRPr lang="zh-CN" altLang="en-US" sz="1000" b="1" dirty="0">
                  <a:latin typeface="微软雅黑" panose="020B0503020204020204" pitchFamily="34" charset="-122"/>
                  <a:ea typeface="微软雅黑" panose="020B0503020204020204" pitchFamily="34" charset="-122"/>
                </a:endParaRPr>
              </a:p>
            </p:txBody>
          </p:sp>
          <p:cxnSp>
            <p:nvCxnSpPr>
              <p:cNvPr id="40" name="直接箭头连接符 39"/>
              <p:cNvCxnSpPr>
                <a:stCxn id="44" idx="4"/>
                <a:endCxn id="48" idx="0"/>
              </p:cNvCxnSpPr>
              <p:nvPr/>
            </p:nvCxnSpPr>
            <p:spPr>
              <a:xfrm flipH="1">
                <a:off x="8287651" y="3822585"/>
                <a:ext cx="196874" cy="4919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矩形: 圆角 40"/>
              <p:cNvSpPr/>
              <p:nvPr/>
            </p:nvSpPr>
            <p:spPr>
              <a:xfrm>
                <a:off x="5165379" y="5906164"/>
                <a:ext cx="1543549" cy="623349"/>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latin typeface="微软雅黑" panose="020B0503020204020204" pitchFamily="34" charset="-122"/>
                    <a:ea typeface="微软雅黑" panose="020B0503020204020204" pitchFamily="34" charset="-122"/>
                  </a:rPr>
                  <a:t>vote</a:t>
                </a:r>
                <a:endParaRPr lang="zh-CN" altLang="en-US" sz="800" b="1" dirty="0">
                  <a:solidFill>
                    <a:schemeClr val="tx1"/>
                  </a:solidFill>
                  <a:latin typeface="微软雅黑" panose="020B0503020204020204" pitchFamily="34" charset="-122"/>
                  <a:ea typeface="微软雅黑" panose="020B0503020204020204" pitchFamily="34" charset="-122"/>
                </a:endParaRPr>
              </a:p>
            </p:txBody>
          </p:sp>
          <p:sp>
            <p:nvSpPr>
              <p:cNvPr id="42" name="矩形: 圆角 41"/>
              <p:cNvSpPr/>
              <p:nvPr/>
            </p:nvSpPr>
            <p:spPr>
              <a:xfrm>
                <a:off x="5165379" y="7132884"/>
                <a:ext cx="1543549" cy="623349"/>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a:solidFill>
                      <a:schemeClr val="tx1"/>
                    </a:solidFill>
                    <a:latin typeface="微软雅黑" panose="020B0503020204020204" pitchFamily="34" charset="-122"/>
                    <a:ea typeface="微软雅黑" panose="020B0503020204020204" pitchFamily="34" charset="-122"/>
                  </a:rPr>
                  <a:t>result</a:t>
                </a:r>
                <a:endParaRPr lang="zh-CN" altLang="en-US" sz="900" b="1" dirty="0">
                  <a:solidFill>
                    <a:schemeClr val="tx1"/>
                  </a:solidFill>
                  <a:latin typeface="微软雅黑" panose="020B0503020204020204" pitchFamily="34" charset="-122"/>
                  <a:ea typeface="微软雅黑" panose="020B0503020204020204" pitchFamily="34" charset="-122"/>
                </a:endParaRPr>
              </a:p>
            </p:txBody>
          </p:sp>
        </p:grpSp>
        <p:cxnSp>
          <p:nvCxnSpPr>
            <p:cNvPr id="26" name="直接箭头连接符 25"/>
            <p:cNvCxnSpPr>
              <a:stCxn id="72" idx="4"/>
              <a:endCxn id="41" idx="1"/>
            </p:cNvCxnSpPr>
            <p:nvPr/>
          </p:nvCxnSpPr>
          <p:spPr>
            <a:xfrm>
              <a:off x="4016005" y="4141440"/>
              <a:ext cx="1614654" cy="7805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61" idx="3"/>
              <a:endCxn id="41" idx="0"/>
            </p:cNvCxnSpPr>
            <p:nvPr/>
          </p:nvCxnSpPr>
          <p:spPr>
            <a:xfrm flipH="1">
              <a:off x="6212282" y="4170024"/>
              <a:ext cx="627147" cy="5171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49" idx="3"/>
              <a:endCxn id="41" idx="3"/>
            </p:cNvCxnSpPr>
            <p:nvPr/>
          </p:nvCxnSpPr>
          <p:spPr>
            <a:xfrm flipH="1">
              <a:off x="6793906" y="4567975"/>
              <a:ext cx="615204" cy="3540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41" idx="2"/>
              <a:endCxn id="42" idx="0"/>
            </p:cNvCxnSpPr>
            <p:nvPr/>
          </p:nvCxnSpPr>
          <p:spPr>
            <a:xfrm>
              <a:off x="6212282" y="5156912"/>
              <a:ext cx="0" cy="4547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 name="矩形: 圆角 2"/>
          <p:cNvSpPr/>
          <p:nvPr/>
        </p:nvSpPr>
        <p:spPr>
          <a:xfrm>
            <a:off x="436228" y="1149292"/>
            <a:ext cx="11450972" cy="579467"/>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ltLang="zh-CN"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Feature selection can eliminate redundant features, improve model training speed and identify key factors</a:t>
            </a:r>
          </a:p>
        </p:txBody>
      </p:sp>
      <p:sp>
        <p:nvSpPr>
          <p:cNvPr id="10" name="文本框 9"/>
          <p:cNvSpPr txBox="1"/>
          <p:nvPr/>
        </p:nvSpPr>
        <p:spPr>
          <a:xfrm>
            <a:off x="9952355" y="0"/>
            <a:ext cx="2239645" cy="386715"/>
          </a:xfrm>
          <a:prstGeom prst="rect">
            <a:avLst/>
          </a:prstGeom>
          <a:noFill/>
        </p:spPr>
        <p:txBody>
          <a:bodyPr wrap="square" rtlCol="0" anchor="t">
            <a:noAutofit/>
          </a:bodyPr>
          <a:lstStyle/>
          <a:p>
            <a:r>
              <a:rPr lang="zh-CN" altLang="en-US" b="1">
                <a:solidFill>
                  <a:srgbClr val="C00000"/>
                </a:solidFill>
                <a:latin typeface="Times New Roman" panose="02020603050405020304" pitchFamily="18" charset="0"/>
                <a:cs typeface="Times New Roman" panose="02020603050405020304" pitchFamily="18" charset="0"/>
              </a:rPr>
              <a:t>EGU24-7941</a:t>
            </a:r>
            <a:r>
              <a:rPr lang="en-US" altLang="zh-CN" b="1">
                <a:solidFill>
                  <a:srgbClr val="C00000"/>
                </a:solidFill>
                <a:latin typeface="Times New Roman" panose="02020603050405020304" pitchFamily="18" charset="0"/>
                <a:cs typeface="Times New Roman" panose="02020603050405020304" pitchFamily="18" charset="0"/>
              </a:rPr>
              <a:t> </a:t>
            </a:r>
            <a:r>
              <a:rPr lang="zh-CN" altLang="en-US" b="1">
                <a:solidFill>
                  <a:srgbClr val="C00000"/>
                </a:solidFill>
                <a:latin typeface="Times New Roman" panose="02020603050405020304" pitchFamily="18" charset="0"/>
                <a:cs typeface="Times New Roman" panose="02020603050405020304" pitchFamily="18" charset="0"/>
              </a:rPr>
              <a:t>HS4.8</a:t>
            </a:r>
          </a:p>
        </p:txBody>
      </p:sp>
    </p:spTree>
  </p:cSld>
  <p:clrMapOvr>
    <a:masterClrMapping/>
  </p:clrMapOvr>
  <mc:AlternateContent xmlns:mc="http://schemas.openxmlformats.org/markup-compatibility/2006" xmlns:p14="http://schemas.microsoft.com/office/powerpoint/2010/main">
    <mc:Choice Requires="p14">
      <p:transition spd="slow" p14:dur="2000" advTm="3632"/>
    </mc:Choice>
    <mc:Fallback xmlns="">
      <p:transition spd="slow" advTm="363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160822" y="1799298"/>
            <a:ext cx="5713035" cy="2355759"/>
          </a:xfrm>
          <a:prstGeom prst="rect">
            <a:avLst/>
          </a:prstGeom>
          <a:solidFill>
            <a:schemeClr val="bg1"/>
          </a:solidFill>
          <a:ln w="38100">
            <a:noFill/>
          </a:ln>
          <a:effectLst>
            <a:outerShdw blurRad="1397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8" name="矩形 7"/>
          <p:cNvSpPr/>
          <p:nvPr/>
        </p:nvSpPr>
        <p:spPr>
          <a:xfrm>
            <a:off x="6159715" y="4411319"/>
            <a:ext cx="5713035" cy="2355759"/>
          </a:xfrm>
          <a:prstGeom prst="rect">
            <a:avLst/>
          </a:prstGeom>
          <a:solidFill>
            <a:schemeClr val="bg1"/>
          </a:solidFill>
          <a:ln w="38100">
            <a:noFill/>
          </a:ln>
          <a:effectLst>
            <a:outerShdw blurRad="1397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 name="矩形 2"/>
          <p:cNvSpPr/>
          <p:nvPr/>
        </p:nvSpPr>
        <p:spPr>
          <a:xfrm>
            <a:off x="209781" y="4411319"/>
            <a:ext cx="5713035" cy="2355759"/>
          </a:xfrm>
          <a:prstGeom prst="rect">
            <a:avLst/>
          </a:prstGeom>
          <a:solidFill>
            <a:schemeClr val="bg1"/>
          </a:solidFill>
          <a:ln w="38100">
            <a:noFill/>
          </a:ln>
          <a:effectLst>
            <a:outerShdw blurRad="1397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01" name="矩形 100"/>
          <p:cNvSpPr/>
          <p:nvPr/>
        </p:nvSpPr>
        <p:spPr>
          <a:xfrm>
            <a:off x="206013" y="1794727"/>
            <a:ext cx="5713035" cy="2355759"/>
          </a:xfrm>
          <a:prstGeom prst="rect">
            <a:avLst/>
          </a:prstGeom>
          <a:solidFill>
            <a:schemeClr val="bg1"/>
          </a:solidFill>
          <a:ln w="38100">
            <a:noFill/>
          </a:ln>
          <a:effectLst>
            <a:outerShdw blurRad="1397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 name="标题 1"/>
          <p:cNvSpPr>
            <a:spLocks noGrp="1"/>
          </p:cNvSpPr>
          <p:nvPr>
            <p:ph type="title"/>
          </p:nvPr>
        </p:nvSpPr>
        <p:spPr/>
        <p:txBody>
          <a:bodyPr>
            <a:normAutofit/>
          </a:bodyPr>
          <a:lstStyle/>
          <a:p>
            <a:r>
              <a:rPr lang="en-US" altLang="zh-CN" sz="3600" b="1" dirty="0">
                <a:latin typeface="Times New Roman" panose="02020603050405020304" pitchFamily="18" charset="0"/>
                <a:cs typeface="Times New Roman" panose="02020603050405020304" pitchFamily="18" charset="0"/>
              </a:rPr>
              <a:t>Methodology: Hyperparameters optimization</a:t>
            </a:r>
            <a:endParaRPr lang="zh-CN" altLang="en-US" sz="3600" b="1" dirty="0">
              <a:latin typeface="Times New Roman" panose="02020603050405020304" pitchFamily="18" charset="0"/>
              <a:cs typeface="Times New Roman" panose="02020603050405020304" pitchFamily="18" charset="0"/>
            </a:endParaRPr>
          </a:p>
        </p:txBody>
      </p:sp>
      <p:grpSp>
        <p:nvGrpSpPr>
          <p:cNvPr id="22" name="组合 21"/>
          <p:cNvGrpSpPr/>
          <p:nvPr/>
        </p:nvGrpSpPr>
        <p:grpSpPr>
          <a:xfrm>
            <a:off x="451922" y="1985633"/>
            <a:ext cx="2454719" cy="2040886"/>
            <a:chOff x="1349586" y="1303945"/>
            <a:chExt cx="3082041" cy="2493072"/>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2940" y="1303945"/>
              <a:ext cx="1868687" cy="2493072"/>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9586" y="1391062"/>
              <a:ext cx="1118683" cy="692135"/>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9586" y="2204414"/>
              <a:ext cx="1166097" cy="692135"/>
            </a:xfrm>
            <a:prstGeom prst="rect">
              <a:avLst/>
            </a:prstGeom>
            <a:ln w="19050">
              <a:solidFill>
                <a:schemeClr val="accent1"/>
              </a:solidFill>
            </a:ln>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9586" y="3017766"/>
              <a:ext cx="1168160" cy="655731"/>
            </a:xfrm>
            <a:prstGeom prst="rect">
              <a:avLst/>
            </a:prstGeom>
            <a:ln w="19050">
              <a:solidFill>
                <a:schemeClr val="accent1"/>
              </a:solidFill>
            </a:ln>
          </p:spPr>
        </p:pic>
        <p:cxnSp>
          <p:nvCxnSpPr>
            <p:cNvPr id="18" name="直接箭头连接符 17"/>
            <p:cNvCxnSpPr>
              <a:endCxn id="7" idx="3"/>
            </p:cNvCxnSpPr>
            <p:nvPr/>
          </p:nvCxnSpPr>
          <p:spPr>
            <a:xfrm flipH="1">
              <a:off x="2517746" y="2929407"/>
              <a:ext cx="496042" cy="4162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endCxn id="6" idx="3"/>
            </p:cNvCxnSpPr>
            <p:nvPr/>
          </p:nvCxnSpPr>
          <p:spPr>
            <a:xfrm flipH="1" flipV="1">
              <a:off x="2515683" y="2550482"/>
              <a:ext cx="498105" cy="653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88" name="文本框 87"/>
          <p:cNvSpPr txBox="1"/>
          <p:nvPr/>
        </p:nvSpPr>
        <p:spPr>
          <a:xfrm>
            <a:off x="3116099" y="2065594"/>
            <a:ext cx="2593490" cy="1536446"/>
          </a:xfrm>
          <a:prstGeom prst="rect">
            <a:avLst/>
          </a:prstGeom>
          <a:noFill/>
        </p:spPr>
        <p:txBody>
          <a:bodyPr wrap="square" rtlCol="0">
            <a:spAutoFit/>
          </a:bodyPr>
          <a:lstStyle/>
          <a:p>
            <a:pPr>
              <a:lnSpc>
                <a:spcPct val="150000"/>
              </a:lnSpc>
            </a:pPr>
            <a:r>
              <a:rPr lang="en-US" altLang="zh-CN" sz="1600" b="1" dirty="0">
                <a:effectLst/>
                <a:latin typeface="Times New Roman" panose="02020603050405020304" pitchFamily="18" charset="0"/>
                <a:ea typeface="微软雅黑" panose="020B0503020204020204" pitchFamily="34" charset="-122"/>
                <a:cs typeface="Times New Roman" panose="02020603050405020304" pitchFamily="18" charset="0"/>
              </a:rPr>
              <a:t>Genetic algorithm (GA)</a:t>
            </a:r>
          </a:p>
          <a:p>
            <a:pPr>
              <a:lnSpc>
                <a:spcPct val="150000"/>
              </a:lnSpc>
            </a:pPr>
            <a:r>
              <a:rPr lang="en-US" altLang="zh-CN" sz="1200" dirty="0">
                <a:effectLst/>
                <a:latin typeface="Times New Roman" panose="02020603050405020304" pitchFamily="18" charset="0"/>
                <a:ea typeface="微软雅黑" panose="020B0503020204020204" pitchFamily="34" charset="-122"/>
                <a:cs typeface="Times New Roman" panose="02020603050405020304" pitchFamily="18" charset="0"/>
              </a:rPr>
              <a:t>Inspir</a:t>
            </a: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ing by the Darwin's natural selection principle, GA search the optimal value through the </a:t>
            </a:r>
            <a:r>
              <a:rPr lang="en-US" altLang="zh-CN" sz="1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selection, crossover, and mutation</a:t>
            </a:r>
            <a:endParaRPr lang="en-US" altLang="zh-CN" sz="1200" b="1"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99" name="组合 98"/>
          <p:cNvGrpSpPr/>
          <p:nvPr/>
        </p:nvGrpSpPr>
        <p:grpSpPr>
          <a:xfrm>
            <a:off x="58527" y="4581121"/>
            <a:ext cx="5673394" cy="1906356"/>
            <a:chOff x="141013" y="4323691"/>
            <a:chExt cx="5673394" cy="1906356"/>
          </a:xfrm>
        </p:grpSpPr>
        <p:grpSp>
          <p:nvGrpSpPr>
            <p:cNvPr id="67" name="组合 66"/>
            <p:cNvGrpSpPr/>
            <p:nvPr/>
          </p:nvGrpSpPr>
          <p:grpSpPr>
            <a:xfrm>
              <a:off x="141013" y="4323691"/>
              <a:ext cx="3167923" cy="1817215"/>
              <a:chOff x="6622939" y="3916830"/>
              <a:chExt cx="3654479" cy="2105455"/>
            </a:xfrm>
          </p:grpSpPr>
          <p:sp>
            <p:nvSpPr>
              <p:cNvPr id="30" name="矩形 29"/>
              <p:cNvSpPr/>
              <p:nvPr/>
            </p:nvSpPr>
            <p:spPr>
              <a:xfrm>
                <a:off x="7283303" y="4206079"/>
                <a:ext cx="2055656" cy="17799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cxnSp>
            <p:nvCxnSpPr>
              <p:cNvPr id="28" name="直接箭头连接符 27"/>
              <p:cNvCxnSpPr/>
              <p:nvPr/>
            </p:nvCxnSpPr>
            <p:spPr>
              <a:xfrm flipV="1">
                <a:off x="7286562" y="3916830"/>
                <a:ext cx="0" cy="20793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7264830" y="5996146"/>
                <a:ext cx="2227958"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6622939" y="4378525"/>
                <a:ext cx="1369767" cy="677530"/>
                <a:chOff x="6911382" y="4454138"/>
                <a:chExt cx="1369767" cy="677530"/>
              </a:xfrm>
            </p:grpSpPr>
            <p:sp>
              <p:nvSpPr>
                <p:cNvPr id="34" name="文本框 33"/>
                <p:cNvSpPr txBox="1"/>
                <p:nvPr/>
              </p:nvSpPr>
              <p:spPr>
                <a:xfrm>
                  <a:off x="6911382" y="4454138"/>
                  <a:ext cx="1369767" cy="677530"/>
                </a:xfrm>
                <a:prstGeom prst="rect">
                  <a:avLst/>
                </a:prstGeom>
                <a:noFill/>
              </p:spPr>
              <p:txBody>
                <a:bodyPr wrap="square" rtlCol="0">
                  <a:spAutoFit/>
                </a:bodyPr>
                <a:lstStyle/>
                <a:p>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Global optimum</a:t>
                  </a:r>
                  <a:endPar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2" name="椭圆 31"/>
                <p:cNvSpPr/>
                <p:nvPr/>
              </p:nvSpPr>
              <p:spPr>
                <a:xfrm>
                  <a:off x="7780087" y="4716779"/>
                  <a:ext cx="170351" cy="17035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58" name="组合 57"/>
              <p:cNvGrpSpPr/>
              <p:nvPr/>
            </p:nvGrpSpPr>
            <p:grpSpPr>
              <a:xfrm>
                <a:off x="8971581" y="5344755"/>
                <a:ext cx="1305837" cy="677530"/>
                <a:chOff x="9760633" y="5115944"/>
                <a:chExt cx="1305837" cy="677530"/>
              </a:xfrm>
            </p:grpSpPr>
            <p:sp>
              <p:nvSpPr>
                <p:cNvPr id="33" name="椭圆 32"/>
                <p:cNvSpPr/>
                <p:nvPr/>
              </p:nvSpPr>
              <p:spPr>
                <a:xfrm>
                  <a:off x="9760633" y="5422799"/>
                  <a:ext cx="170352" cy="1703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5" name="文本框 34"/>
                <p:cNvSpPr txBox="1"/>
                <p:nvPr/>
              </p:nvSpPr>
              <p:spPr>
                <a:xfrm>
                  <a:off x="9885321" y="5115944"/>
                  <a:ext cx="1181149" cy="677530"/>
                </a:xfrm>
                <a:prstGeom prst="rect">
                  <a:avLst/>
                </a:prstGeom>
                <a:noFill/>
              </p:spPr>
              <p:txBody>
                <a:bodyPr wrap="square" rtlCol="0">
                  <a:spAutoFit/>
                </a:bodyPr>
                <a:lstStyle/>
                <a:p>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Local optimum</a:t>
                  </a:r>
                  <a:endPar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59" name="组合 58"/>
              <p:cNvGrpSpPr/>
              <p:nvPr/>
            </p:nvGrpSpPr>
            <p:grpSpPr>
              <a:xfrm>
                <a:off x="7789296" y="4385832"/>
                <a:ext cx="1186993" cy="1212418"/>
                <a:chOff x="7911681" y="4444644"/>
                <a:chExt cx="1186993" cy="1212418"/>
              </a:xfrm>
            </p:grpSpPr>
            <p:sp>
              <p:nvSpPr>
                <p:cNvPr id="31" name="椭圆 30"/>
                <p:cNvSpPr/>
                <p:nvPr/>
              </p:nvSpPr>
              <p:spPr>
                <a:xfrm>
                  <a:off x="8206473" y="4456459"/>
                  <a:ext cx="170351" cy="170351"/>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36" name="直接箭头连接符 35"/>
                <p:cNvCxnSpPr/>
                <p:nvPr/>
              </p:nvCxnSpPr>
              <p:spPr>
                <a:xfrm flipH="1">
                  <a:off x="7911681" y="4579704"/>
                  <a:ext cx="294792" cy="129716"/>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31" idx="5"/>
                </p:cNvCxnSpPr>
                <p:nvPr/>
              </p:nvCxnSpPr>
              <p:spPr>
                <a:xfrm>
                  <a:off x="8351877" y="4601864"/>
                  <a:ext cx="392153" cy="830496"/>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7935770" y="4709421"/>
                  <a:ext cx="367205" cy="947641"/>
                </a:xfrm>
                <a:prstGeom prst="straightConnector1">
                  <a:avLst/>
                </a:prstGeom>
                <a:ln w="25400">
                  <a:solidFill>
                    <a:schemeClr val="accent6"/>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V="1">
                  <a:off x="8331163" y="4471612"/>
                  <a:ext cx="767511" cy="2436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stCxn id="31" idx="4"/>
                </p:cNvCxnSpPr>
                <p:nvPr/>
              </p:nvCxnSpPr>
              <p:spPr>
                <a:xfrm>
                  <a:off x="8291650" y="4626811"/>
                  <a:ext cx="11326" cy="1030251"/>
                </a:xfrm>
                <a:prstGeom prst="straightConnector1">
                  <a:avLst/>
                </a:prstGeom>
                <a:ln w="254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flipV="1">
                  <a:off x="8287860" y="5607555"/>
                  <a:ext cx="767511" cy="24369"/>
                </a:xfrm>
                <a:prstGeom prst="straightConnector1">
                  <a:avLst/>
                </a:prstGeom>
                <a:ln w="25400">
                  <a:prstDash val="dash"/>
                  <a:tailEnd type="non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a:stCxn id="31" idx="5"/>
                </p:cNvCxnSpPr>
                <p:nvPr/>
              </p:nvCxnSpPr>
              <p:spPr>
                <a:xfrm>
                  <a:off x="8351877" y="4601864"/>
                  <a:ext cx="679062" cy="956532"/>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H="1">
                  <a:off x="9030938" y="4444644"/>
                  <a:ext cx="26645" cy="1157651"/>
                </a:xfrm>
                <a:prstGeom prst="straightConnector1">
                  <a:avLst/>
                </a:prstGeom>
                <a:ln w="25400">
                  <a:solidFill>
                    <a:schemeClr val="accent4"/>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nvCxnSpPr>
              <p:spPr>
                <a:xfrm flipH="1">
                  <a:off x="8286934" y="5394870"/>
                  <a:ext cx="427850" cy="210010"/>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90" name="文本框 89"/>
            <p:cNvSpPr txBox="1"/>
            <p:nvPr/>
          </p:nvSpPr>
          <p:spPr>
            <a:xfrm>
              <a:off x="3223083" y="4323691"/>
              <a:ext cx="2591324" cy="1906356"/>
            </a:xfrm>
            <a:prstGeom prst="rect">
              <a:avLst/>
            </a:prstGeom>
            <a:noFill/>
          </p:spPr>
          <p:txBody>
            <a:bodyPr wrap="square" rtlCol="0">
              <a:spAutoFit/>
            </a:bodyPr>
            <a:lstStyle/>
            <a:p>
              <a:pPr>
                <a:lnSpc>
                  <a:spcPct val="150000"/>
                </a:lnSpc>
              </a:pPr>
              <a:r>
                <a:rPr lang="en-US" altLang="zh-CN" sz="1600" b="1" dirty="0">
                  <a:effectLst/>
                  <a:latin typeface="Times New Roman" panose="02020603050405020304" pitchFamily="18" charset="0"/>
                  <a:ea typeface="微软雅黑" panose="020B0503020204020204" pitchFamily="34" charset="-122"/>
                  <a:cs typeface="Times New Roman" panose="02020603050405020304" pitchFamily="18" charset="0"/>
                </a:rPr>
                <a:t>Particles optimization algorithm (PSO)</a:t>
              </a:r>
            </a:p>
            <a:p>
              <a:pPr>
                <a:lnSpc>
                  <a:spcPct val="150000"/>
                </a:lnSpc>
              </a:pP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Inspiring by the foraging process of birds, PSO generates </a:t>
              </a:r>
              <a:r>
                <a:rPr lang="en-US" altLang="zh-CN" sz="1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 great amount of moving particles </a:t>
              </a: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to search the optimal solution</a:t>
              </a:r>
              <a:endParaRPr lang="en-US" altLang="zh-CN" sz="1200"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02" name="组合 101"/>
          <p:cNvGrpSpPr/>
          <p:nvPr/>
        </p:nvGrpSpPr>
        <p:grpSpPr>
          <a:xfrm>
            <a:off x="6448905" y="4596658"/>
            <a:ext cx="5326293" cy="1927975"/>
            <a:chOff x="6591459" y="4388262"/>
            <a:chExt cx="5326293" cy="1927975"/>
          </a:xfrm>
        </p:grpSpPr>
        <p:grpSp>
          <p:nvGrpSpPr>
            <p:cNvPr id="69" name="组合 68"/>
            <p:cNvGrpSpPr/>
            <p:nvPr/>
          </p:nvGrpSpPr>
          <p:grpSpPr>
            <a:xfrm>
              <a:off x="6591459" y="4600661"/>
              <a:ext cx="2349285" cy="1715576"/>
              <a:chOff x="6858000" y="1673890"/>
              <a:chExt cx="5696757" cy="3666077"/>
            </a:xfrm>
          </p:grpSpPr>
          <p:cxnSp>
            <p:nvCxnSpPr>
              <p:cNvPr id="70" name="直接箭头连接符 69"/>
              <p:cNvCxnSpPr/>
              <p:nvPr/>
            </p:nvCxnSpPr>
            <p:spPr>
              <a:xfrm>
                <a:off x="6991350" y="4467225"/>
                <a:ext cx="484822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p:nvPr/>
            </p:nvCxnSpPr>
            <p:spPr>
              <a:xfrm flipV="1">
                <a:off x="9420225" y="2038350"/>
                <a:ext cx="0" cy="24288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任意多边形: 形状 71"/>
              <p:cNvSpPr/>
              <p:nvPr/>
            </p:nvSpPr>
            <p:spPr>
              <a:xfrm>
                <a:off x="6858000" y="1990436"/>
                <a:ext cx="4886325" cy="2095789"/>
              </a:xfrm>
              <a:custGeom>
                <a:avLst/>
                <a:gdLst>
                  <a:gd name="connsiteX0" fmla="*/ 0 w 4886325"/>
                  <a:gd name="connsiteY0" fmla="*/ 2095789 h 2095789"/>
                  <a:gd name="connsiteX1" fmla="*/ 657225 w 4886325"/>
                  <a:gd name="connsiteY1" fmla="*/ 66964 h 2095789"/>
                  <a:gd name="connsiteX2" fmla="*/ 1752600 w 4886325"/>
                  <a:gd name="connsiteY2" fmla="*/ 628939 h 2095789"/>
                  <a:gd name="connsiteX3" fmla="*/ 2533650 w 4886325"/>
                  <a:gd name="connsiteY3" fmla="*/ 2029114 h 2095789"/>
                  <a:gd name="connsiteX4" fmla="*/ 3038475 w 4886325"/>
                  <a:gd name="connsiteY4" fmla="*/ 1352839 h 2095789"/>
                  <a:gd name="connsiteX5" fmla="*/ 3438525 w 4886325"/>
                  <a:gd name="connsiteY5" fmla="*/ 1533814 h 2095789"/>
                  <a:gd name="connsiteX6" fmla="*/ 3981450 w 4886325"/>
                  <a:gd name="connsiteY6" fmla="*/ 1695739 h 2095789"/>
                  <a:gd name="connsiteX7" fmla="*/ 4276725 w 4886325"/>
                  <a:gd name="connsiteY7" fmla="*/ 171739 h 2095789"/>
                  <a:gd name="connsiteX8" fmla="*/ 4886325 w 4886325"/>
                  <a:gd name="connsiteY8" fmla="*/ 1248064 h 209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6325" h="2095789">
                    <a:moveTo>
                      <a:pt x="0" y="2095789"/>
                    </a:moveTo>
                    <a:cubicBezTo>
                      <a:pt x="182562" y="1203614"/>
                      <a:pt x="365125" y="311439"/>
                      <a:pt x="657225" y="66964"/>
                    </a:cubicBezTo>
                    <a:cubicBezTo>
                      <a:pt x="949325" y="-177511"/>
                      <a:pt x="1439863" y="301914"/>
                      <a:pt x="1752600" y="628939"/>
                    </a:cubicBezTo>
                    <a:cubicBezTo>
                      <a:pt x="2065337" y="955964"/>
                      <a:pt x="2319338" y="1908464"/>
                      <a:pt x="2533650" y="2029114"/>
                    </a:cubicBezTo>
                    <a:cubicBezTo>
                      <a:pt x="2747963" y="2149764"/>
                      <a:pt x="2887663" y="1435389"/>
                      <a:pt x="3038475" y="1352839"/>
                    </a:cubicBezTo>
                    <a:cubicBezTo>
                      <a:pt x="3189287" y="1270289"/>
                      <a:pt x="3281363" y="1476664"/>
                      <a:pt x="3438525" y="1533814"/>
                    </a:cubicBezTo>
                    <a:cubicBezTo>
                      <a:pt x="3595687" y="1590964"/>
                      <a:pt x="3841750" y="1922751"/>
                      <a:pt x="3981450" y="1695739"/>
                    </a:cubicBezTo>
                    <a:cubicBezTo>
                      <a:pt x="4121150" y="1468726"/>
                      <a:pt x="4125912" y="246352"/>
                      <a:pt x="4276725" y="171739"/>
                    </a:cubicBezTo>
                    <a:cubicBezTo>
                      <a:pt x="4427538" y="97126"/>
                      <a:pt x="4735513" y="973426"/>
                      <a:pt x="4886325" y="1248064"/>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3" name="文本框 72"/>
                  <p:cNvSpPr txBox="1"/>
                  <p:nvPr/>
                </p:nvSpPr>
                <p:spPr>
                  <a:xfrm>
                    <a:off x="11650773" y="4499014"/>
                    <a:ext cx="903984" cy="7892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𝑥</m:t>
                          </m:r>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73" name="文本框 72"/>
                  <p:cNvSpPr txBox="1">
                    <a:spLocks noRot="1" noChangeAspect="1" noMove="1" noResize="1" noEditPoints="1" noAdjustHandles="1" noChangeArrowheads="1" noChangeShapeType="1" noTextEdit="1"/>
                  </p:cNvSpPr>
                  <p:nvPr/>
                </p:nvSpPr>
                <p:spPr>
                  <a:xfrm>
                    <a:off x="11650773" y="4499014"/>
                    <a:ext cx="903984" cy="789239"/>
                  </a:xfrm>
                  <a:prstGeom prst="rect">
                    <a:avLst/>
                  </a:prstGeom>
                  <a:blipFill rotWithShape="1">
                    <a:blip r:embed="rId7"/>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4" name="文本框 73"/>
                  <p:cNvSpPr txBox="1"/>
                  <p:nvPr/>
                </p:nvSpPr>
                <p:spPr>
                  <a:xfrm>
                    <a:off x="9393147" y="1673890"/>
                    <a:ext cx="927246" cy="78923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𝑦</m:t>
                          </m:r>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74" name="文本框 73"/>
                  <p:cNvSpPr txBox="1">
                    <a:spLocks noRot="1" noChangeAspect="1" noMove="1" noResize="1" noEditPoints="1" noAdjustHandles="1" noChangeArrowheads="1" noChangeShapeType="1" noTextEdit="1"/>
                  </p:cNvSpPr>
                  <p:nvPr/>
                </p:nvSpPr>
                <p:spPr>
                  <a:xfrm>
                    <a:off x="9393147" y="1673890"/>
                    <a:ext cx="927246" cy="789239"/>
                  </a:xfrm>
                  <a:prstGeom prst="rect">
                    <a:avLst/>
                  </a:prstGeom>
                  <a:blipFill rotWithShape="1">
                    <a:blip r:embed="rId8"/>
                  </a:blipFill>
                </p:spPr>
                <p:txBody>
                  <a:bodyPr/>
                  <a:lstStyle/>
                  <a:p>
                    <a:r>
                      <a:rPr lang="zh-CN" altLang="en-US">
                        <a:noFill/>
                      </a:rPr>
                      <a:t> </a:t>
                    </a:r>
                  </a:p>
                </p:txBody>
              </p:sp>
            </mc:Fallback>
          </mc:AlternateContent>
          <p:sp>
            <p:nvSpPr>
              <p:cNvPr id="75" name="椭圆 74"/>
              <p:cNvSpPr/>
              <p:nvPr/>
            </p:nvSpPr>
            <p:spPr>
              <a:xfrm>
                <a:off x="10258425" y="4400555"/>
                <a:ext cx="133338" cy="1333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76" name="椭圆 75"/>
              <p:cNvSpPr/>
              <p:nvPr/>
            </p:nvSpPr>
            <p:spPr>
              <a:xfrm>
                <a:off x="10258425" y="3486154"/>
                <a:ext cx="133337" cy="133338"/>
              </a:xfrm>
              <a:prstGeom prst="ellipse">
                <a:avLst/>
              </a:prstGeom>
              <a:solidFill>
                <a:srgbClr val="FF0000"/>
              </a:solidFill>
              <a:ln>
                <a:noFill/>
              </a:ln>
              <a:effectLst>
                <a:outerShdw blurRad="50800" dist="50800" dir="5400000" sx="1000" sy="1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77" name="直接连接符 76"/>
              <p:cNvCxnSpPr>
                <a:stCxn id="76" idx="4"/>
                <a:endCxn id="75" idx="0"/>
              </p:cNvCxnSpPr>
              <p:nvPr/>
            </p:nvCxnSpPr>
            <p:spPr>
              <a:xfrm>
                <a:off x="10325094" y="3619491"/>
                <a:ext cx="0" cy="7810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文本框 77"/>
                  <p:cNvSpPr txBox="1"/>
                  <p:nvPr/>
                </p:nvSpPr>
                <p:spPr>
                  <a:xfrm>
                    <a:off x="10153910" y="4550728"/>
                    <a:ext cx="1141876" cy="7892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78" name="文本框 77"/>
                  <p:cNvSpPr txBox="1">
                    <a:spLocks noRot="1" noChangeAspect="1" noMove="1" noResize="1" noEditPoints="1" noAdjustHandles="1" noChangeArrowheads="1" noChangeShapeType="1" noTextEdit="1"/>
                  </p:cNvSpPr>
                  <p:nvPr/>
                </p:nvSpPr>
                <p:spPr>
                  <a:xfrm>
                    <a:off x="10153910" y="4550728"/>
                    <a:ext cx="1141876" cy="789239"/>
                  </a:xfrm>
                  <a:prstGeom prst="rect">
                    <a:avLst/>
                  </a:prstGeom>
                  <a:blipFill rotWithShape="1">
                    <a:blip r:embed="rId9"/>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9" name="文本框 78"/>
                  <p:cNvSpPr txBox="1"/>
                  <p:nvPr/>
                </p:nvSpPr>
                <p:spPr>
                  <a:xfrm>
                    <a:off x="10007406" y="2451632"/>
                    <a:ext cx="1024950" cy="78923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0</m:t>
                              </m:r>
                            </m:sub>
                          </m:sSub>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79" name="文本框 78"/>
                  <p:cNvSpPr txBox="1">
                    <a:spLocks noRot="1" noChangeAspect="1" noMove="1" noResize="1" noEditPoints="1" noAdjustHandles="1" noChangeArrowheads="1" noChangeShapeType="1" noTextEdit="1"/>
                  </p:cNvSpPr>
                  <p:nvPr/>
                </p:nvSpPr>
                <p:spPr>
                  <a:xfrm>
                    <a:off x="10007406" y="2451632"/>
                    <a:ext cx="1024950" cy="789239"/>
                  </a:xfrm>
                  <a:prstGeom prst="rect">
                    <a:avLst/>
                  </a:prstGeom>
                  <a:blipFill rotWithShape="1">
                    <a:blip r:embed="rId10"/>
                  </a:blipFill>
                </p:spPr>
                <p:txBody>
                  <a:bodyPr/>
                  <a:lstStyle/>
                  <a:p>
                    <a:r>
                      <a:rPr lang="zh-CN" altLang="en-US">
                        <a:noFill/>
                      </a:rPr>
                      <a:t> </a:t>
                    </a:r>
                  </a:p>
                </p:txBody>
              </p:sp>
            </mc:Fallback>
          </mc:AlternateContent>
          <p:cxnSp>
            <p:nvCxnSpPr>
              <p:cNvPr id="80" name="直接箭头连接符 79"/>
              <p:cNvCxnSpPr/>
              <p:nvPr/>
            </p:nvCxnSpPr>
            <p:spPr>
              <a:xfrm>
                <a:off x="10464800" y="4086225"/>
                <a:ext cx="600364"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接箭头连接符 80"/>
              <p:cNvCxnSpPr/>
              <p:nvPr/>
            </p:nvCxnSpPr>
            <p:spPr>
              <a:xfrm flipH="1">
                <a:off x="9559635" y="4275260"/>
                <a:ext cx="594274"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91" name="文本框 90"/>
            <p:cNvSpPr txBox="1"/>
            <p:nvPr/>
          </p:nvSpPr>
          <p:spPr>
            <a:xfrm>
              <a:off x="9239451" y="4388262"/>
              <a:ext cx="2678301" cy="1628779"/>
            </a:xfrm>
            <a:prstGeom prst="rect">
              <a:avLst/>
            </a:prstGeom>
            <a:noFill/>
          </p:spPr>
          <p:txBody>
            <a:bodyPr wrap="square" rtlCol="0">
              <a:spAutoFit/>
            </a:bodyPr>
            <a:lstStyle/>
            <a:p>
              <a:pPr>
                <a:lnSpc>
                  <a:spcPct val="150000"/>
                </a:lnSpc>
              </a:pPr>
              <a:r>
                <a:rPr lang="en-US" altLang="zh-CN" sz="1600" b="1" dirty="0">
                  <a:effectLst/>
                  <a:latin typeface="Times New Roman" panose="02020603050405020304" pitchFamily="18" charset="0"/>
                  <a:ea typeface="微软雅黑" panose="020B0503020204020204" pitchFamily="34" charset="-122"/>
                  <a:cs typeface="Times New Roman" panose="02020603050405020304" pitchFamily="18" charset="0"/>
                </a:rPr>
                <a:t>Simulated annealing algorithm (SA)</a:t>
              </a:r>
            </a:p>
            <a:p>
              <a:pPr>
                <a:lnSpc>
                  <a:spcPct val="150000"/>
                </a:lnSpc>
              </a:pP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Inspired by the </a:t>
              </a:r>
              <a:r>
                <a:rPr lang="en-US" altLang="zh-CN" sz="1200" dirty="0">
                  <a:solidFill>
                    <a:srgbClr val="000000"/>
                  </a:solidFill>
                  <a:effectLst/>
                  <a:latin typeface="Times New Roman" panose="02020603050405020304" pitchFamily="18" charset="0"/>
                  <a:cs typeface="Times New Roman" panose="02020603050405020304" pitchFamily="18" charset="0"/>
                </a:rPr>
                <a:t>process of </a:t>
              </a:r>
              <a:r>
                <a:rPr lang="en-US" altLang="zh-CN" sz="1200" b="1" dirty="0">
                  <a:solidFill>
                    <a:srgbClr val="FF0000"/>
                  </a:solidFill>
                  <a:effectLst/>
                  <a:latin typeface="Times New Roman" panose="02020603050405020304" pitchFamily="18" charset="0"/>
                  <a:cs typeface="Times New Roman" panose="02020603050405020304" pitchFamily="18" charset="0"/>
                </a:rPr>
                <a:t>annealing and cooling material</a:t>
              </a:r>
              <a:r>
                <a:rPr lang="en-US" altLang="zh-CN" sz="1200" dirty="0">
                  <a:solidFill>
                    <a:srgbClr val="000000"/>
                  </a:solidFill>
                  <a:effectLst/>
                  <a:latin typeface="Times New Roman" panose="02020603050405020304" pitchFamily="18" charset="0"/>
                  <a:cs typeface="Times New Roman" panose="02020603050405020304" pitchFamily="18" charset="0"/>
                </a:rPr>
                <a:t> to achieve a state with minimal material .</a:t>
              </a:r>
              <a:endParaRPr lang="en-US" altLang="zh-CN" sz="1200"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03" name="组合 102"/>
          <p:cNvGrpSpPr/>
          <p:nvPr/>
        </p:nvGrpSpPr>
        <p:grpSpPr>
          <a:xfrm>
            <a:off x="6472934" y="1848886"/>
            <a:ext cx="5277899" cy="2195800"/>
            <a:chOff x="6545375" y="1168566"/>
            <a:chExt cx="5277899" cy="2195800"/>
          </a:xfrm>
        </p:grpSpPr>
        <p:grpSp>
          <p:nvGrpSpPr>
            <p:cNvPr id="27" name="组合 26"/>
            <p:cNvGrpSpPr/>
            <p:nvPr/>
          </p:nvGrpSpPr>
          <p:grpSpPr>
            <a:xfrm>
              <a:off x="6545375" y="1168566"/>
              <a:ext cx="2263307" cy="2195800"/>
              <a:chOff x="4397781" y="3852657"/>
              <a:chExt cx="2263307" cy="2468303"/>
            </a:xfrm>
          </p:grpSpPr>
          <p:pic>
            <p:nvPicPr>
              <p:cNvPr id="24" name="图片 23"/>
              <p:cNvPicPr>
                <a:picLocks noChangeAspect="1"/>
              </p:cNvPicPr>
              <p:nvPr/>
            </p:nvPicPr>
            <p:blipFill>
              <a:blip r:embed="rId11"/>
              <a:stretch>
                <a:fillRect/>
              </a:stretch>
            </p:blipFill>
            <p:spPr>
              <a:xfrm>
                <a:off x="4397781" y="3852657"/>
                <a:ext cx="2263307" cy="1221462"/>
              </a:xfrm>
              <a:prstGeom prst="rect">
                <a:avLst/>
              </a:prstGeom>
            </p:spPr>
          </p:pic>
          <p:pic>
            <p:nvPicPr>
              <p:cNvPr id="25" name="图片 24"/>
              <p:cNvPicPr>
                <a:picLocks noChangeAspect="1"/>
              </p:cNvPicPr>
              <p:nvPr/>
            </p:nvPicPr>
            <p:blipFill>
              <a:blip r:embed="rId12"/>
              <a:stretch>
                <a:fillRect/>
              </a:stretch>
            </p:blipFill>
            <p:spPr>
              <a:xfrm>
                <a:off x="4572122" y="5099193"/>
                <a:ext cx="1875699" cy="1221767"/>
              </a:xfrm>
              <a:prstGeom prst="rect">
                <a:avLst/>
              </a:prstGeom>
            </p:spPr>
          </p:pic>
        </p:grpSp>
        <p:sp>
          <p:nvSpPr>
            <p:cNvPr id="89" name="文本框 88"/>
            <p:cNvSpPr txBox="1"/>
            <p:nvPr/>
          </p:nvSpPr>
          <p:spPr>
            <a:xfrm>
              <a:off x="9144972" y="1255177"/>
              <a:ext cx="2678302" cy="1813445"/>
            </a:xfrm>
            <a:prstGeom prst="rect">
              <a:avLst/>
            </a:prstGeom>
            <a:noFill/>
          </p:spPr>
          <p:txBody>
            <a:bodyPr wrap="square" rtlCol="0">
              <a:spAutoFit/>
            </a:bodyPr>
            <a:lstStyle/>
            <a:p>
              <a:pPr>
                <a:lnSpc>
                  <a:spcPct val="150000"/>
                </a:lnSpc>
              </a:pPr>
              <a:r>
                <a:rPr lang="en-US" altLang="zh-CN" sz="1600" b="1" dirty="0">
                  <a:effectLst/>
                  <a:latin typeface="Times New Roman" panose="02020603050405020304" pitchFamily="18" charset="0"/>
                  <a:ea typeface="微软雅黑" panose="020B0503020204020204" pitchFamily="34" charset="-122"/>
                  <a:cs typeface="Times New Roman" panose="02020603050405020304" pitchFamily="18" charset="0"/>
                </a:rPr>
                <a:t>Random search (RS)</a:t>
              </a:r>
            </a:p>
            <a:p>
              <a:pPr>
                <a:lnSpc>
                  <a:spcPct val="150000"/>
                </a:lnSpc>
              </a:pP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This algorithm </a:t>
              </a:r>
              <a:r>
                <a:rPr lang="en-US" altLang="zh-CN" sz="1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randomly generates multiple, uniformly-sized hyperparameters array</a:t>
              </a: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 and consistent train the model with the value of array to find the best solution</a:t>
              </a:r>
              <a:endParaRPr lang="en-US" altLang="zh-CN" sz="1200"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0" name="矩形: 圆角 9"/>
          <p:cNvSpPr/>
          <p:nvPr/>
        </p:nvSpPr>
        <p:spPr>
          <a:xfrm>
            <a:off x="436228" y="1083491"/>
            <a:ext cx="11450972" cy="579467"/>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ltLang="zh-CN"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The optimization algorithm morph the hyperparameters setting into the optimal problems, increasing the performance by searching the best solution of hyperparameters</a:t>
            </a:r>
            <a:endParaRPr lang="zh-CN" altLang="en-US"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10"/>
          <p:cNvSpPr txBox="1"/>
          <p:nvPr/>
        </p:nvSpPr>
        <p:spPr>
          <a:xfrm>
            <a:off x="9952355" y="0"/>
            <a:ext cx="2239645" cy="386715"/>
          </a:xfrm>
          <a:prstGeom prst="rect">
            <a:avLst/>
          </a:prstGeom>
          <a:noFill/>
        </p:spPr>
        <p:txBody>
          <a:bodyPr wrap="square" rtlCol="0" anchor="t">
            <a:noAutofit/>
          </a:bodyPr>
          <a:lstStyle/>
          <a:p>
            <a:r>
              <a:rPr lang="zh-CN" altLang="en-US" b="1">
                <a:solidFill>
                  <a:srgbClr val="C00000"/>
                </a:solidFill>
                <a:latin typeface="Times New Roman" panose="02020603050405020304" pitchFamily="18" charset="0"/>
                <a:cs typeface="Times New Roman" panose="02020603050405020304" pitchFamily="18" charset="0"/>
              </a:rPr>
              <a:t>EGU24-7941</a:t>
            </a:r>
            <a:r>
              <a:rPr lang="en-US" altLang="zh-CN" b="1">
                <a:solidFill>
                  <a:srgbClr val="C00000"/>
                </a:solidFill>
                <a:latin typeface="Times New Roman" panose="02020603050405020304" pitchFamily="18" charset="0"/>
                <a:cs typeface="Times New Roman" panose="02020603050405020304" pitchFamily="18" charset="0"/>
              </a:rPr>
              <a:t> </a:t>
            </a:r>
            <a:r>
              <a:rPr lang="zh-CN" altLang="en-US" b="1">
                <a:solidFill>
                  <a:srgbClr val="C00000"/>
                </a:solidFill>
                <a:latin typeface="Times New Roman" panose="02020603050405020304" pitchFamily="18" charset="0"/>
                <a:cs typeface="Times New Roman" panose="02020603050405020304" pitchFamily="18" charset="0"/>
              </a:rPr>
              <a:t>HS4.8</a:t>
            </a:r>
          </a:p>
        </p:txBody>
      </p:sp>
    </p:spTree>
  </p:cSld>
  <p:clrMapOvr>
    <a:masterClrMapping/>
  </p:clrMapOvr>
  <mc:AlternateContent xmlns:mc="http://schemas.openxmlformats.org/markup-compatibility/2006" xmlns:p14="http://schemas.microsoft.com/office/powerpoint/2010/main">
    <mc:Choice Requires="p14">
      <p:transition spd="slow" p14:dur="2000" advTm="15376"/>
    </mc:Choice>
    <mc:Fallback xmlns="">
      <p:transition spd="slow" advTm="1537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latin typeface="Times New Roman" panose="02020603050405020304" pitchFamily="18" charset="0"/>
                <a:cs typeface="Times New Roman" panose="02020603050405020304" pitchFamily="18" charset="0"/>
              </a:rPr>
              <a:t>Methodology: SVR model construction</a:t>
            </a:r>
            <a:endParaRPr lang="zh-CN" altLang="en-US" sz="3600" dirty="0">
              <a:latin typeface="Times New Roman" panose="02020603050405020304" pitchFamily="18" charset="0"/>
              <a:cs typeface="Times New Roman" panose="02020603050405020304" pitchFamily="18" charset="0"/>
            </a:endParaRPr>
          </a:p>
        </p:txBody>
      </p:sp>
      <p:sp>
        <p:nvSpPr>
          <p:cNvPr id="21" name="箭头: 右 20"/>
          <p:cNvSpPr/>
          <p:nvPr/>
        </p:nvSpPr>
        <p:spPr>
          <a:xfrm>
            <a:off x="7819055" y="1365662"/>
            <a:ext cx="4343398" cy="809625"/>
          </a:xfrm>
          <a:prstGeom prst="rightArrow">
            <a:avLst>
              <a:gd name="adj1" fmla="val 72727"/>
              <a:gd name="adj2" fmla="val 56961"/>
            </a:avLst>
          </a:prstGeom>
          <a:gradFill>
            <a:gsLst>
              <a:gs pos="100000">
                <a:srgbClr val="1667A4"/>
              </a:gs>
              <a:gs pos="0">
                <a:srgbClr val="142A46"/>
              </a:gs>
              <a:gs pos="28000">
                <a:srgbClr val="19436E"/>
              </a:gs>
              <a:gs pos="60000">
                <a:srgbClr val="1A568A"/>
              </a:gs>
            </a:gsLst>
            <a:lin ang="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Performance evaluation</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箭头: 右 19"/>
          <p:cNvSpPr/>
          <p:nvPr/>
        </p:nvSpPr>
        <p:spPr>
          <a:xfrm>
            <a:off x="4267200" y="1365663"/>
            <a:ext cx="4067175" cy="809625"/>
          </a:xfrm>
          <a:prstGeom prst="rightArrow">
            <a:avLst>
              <a:gd name="adj1" fmla="val 72727"/>
              <a:gd name="adj2" fmla="val 56961"/>
            </a:avLst>
          </a:prstGeom>
          <a:gradFill>
            <a:gsLst>
              <a:gs pos="100000">
                <a:srgbClr val="1667A4"/>
              </a:gs>
              <a:gs pos="0">
                <a:srgbClr val="142A46"/>
              </a:gs>
              <a:gs pos="28000">
                <a:srgbClr val="19436E"/>
              </a:gs>
              <a:gs pos="60000">
                <a:srgbClr val="1A568A"/>
              </a:gs>
            </a:gsLst>
            <a:lin ang="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Kernel function selection</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箭头: 右 18"/>
          <p:cNvSpPr/>
          <p:nvPr/>
        </p:nvSpPr>
        <p:spPr>
          <a:xfrm>
            <a:off x="317827" y="1365663"/>
            <a:ext cx="4343398" cy="809625"/>
          </a:xfrm>
          <a:prstGeom prst="rightArrow">
            <a:avLst>
              <a:gd name="adj1" fmla="val 72727"/>
              <a:gd name="adj2" fmla="val 56961"/>
            </a:avLst>
          </a:prstGeom>
          <a:gradFill>
            <a:gsLst>
              <a:gs pos="100000">
                <a:srgbClr val="1667A4"/>
              </a:gs>
              <a:gs pos="0">
                <a:srgbClr val="142A46"/>
              </a:gs>
              <a:gs pos="28000">
                <a:srgbClr val="19436E"/>
              </a:gs>
              <a:gs pos="60000">
                <a:srgbClr val="1A568A"/>
              </a:gs>
            </a:gsLst>
            <a:lin ang="0" scaled="0"/>
          </a:gradFill>
          <a:ln>
            <a:solidFill>
              <a:schemeClr val="accent1">
                <a:shade val="50000"/>
              </a:schemeClr>
            </a:solidFill>
          </a:ln>
          <a:effectLst>
            <a:outerShdw blurRad="88900" dist="292100" sx="93000" sy="93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SVR</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model selection</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9" name="组合 28"/>
          <p:cNvGrpSpPr/>
          <p:nvPr/>
        </p:nvGrpSpPr>
        <p:grpSpPr>
          <a:xfrm>
            <a:off x="4376737" y="2301873"/>
            <a:ext cx="3505200" cy="4133869"/>
            <a:chOff x="762000" y="2305031"/>
            <a:chExt cx="3505200" cy="4133869"/>
          </a:xfrm>
        </p:grpSpPr>
        <p:sp>
          <p:nvSpPr>
            <p:cNvPr id="30" name="矩形 29"/>
            <p:cNvSpPr/>
            <p:nvPr/>
          </p:nvSpPr>
          <p:spPr>
            <a:xfrm>
              <a:off x="762000" y="2305031"/>
              <a:ext cx="3505200" cy="4133869"/>
            </a:xfrm>
            <a:prstGeom prst="rect">
              <a:avLst/>
            </a:prstGeom>
            <a:solidFill>
              <a:schemeClr val="bg1"/>
            </a:solidFill>
            <a:ln w="12700">
              <a:noFill/>
            </a:ln>
            <a:effectLst>
              <a:outerShdw blurRad="139700" dist="38100" sx="98000" sy="98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32" name="矩形 31"/>
            <p:cNvSpPr/>
            <p:nvPr/>
          </p:nvSpPr>
          <p:spPr>
            <a:xfrm>
              <a:off x="933414" y="4596371"/>
              <a:ext cx="3333786" cy="1619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Kernel function</a:t>
              </a:r>
            </a:p>
            <a:p>
              <a:pPr>
                <a:lnSpc>
                  <a:spcPct val="150000"/>
                </a:lnSpc>
              </a:pPr>
              <a:r>
                <a:rPr lang="en-US" altLang="zh-CN" sz="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Kernel function able to map the data from low dimension to high dimension</a:t>
              </a:r>
            </a:p>
            <a:p>
              <a:pPr>
                <a:lnSpc>
                  <a:spcPct val="150000"/>
                </a:lnSpc>
              </a:pPr>
              <a:r>
                <a:rPr lang="en-US" altLang="zh-CN" sz="1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Gaussian kernel was used in this study</a:t>
              </a:r>
            </a:p>
          </p:txBody>
        </p:sp>
      </p:grpSp>
      <p:grpSp>
        <p:nvGrpSpPr>
          <p:cNvPr id="28" name="组合 27"/>
          <p:cNvGrpSpPr/>
          <p:nvPr/>
        </p:nvGrpSpPr>
        <p:grpSpPr>
          <a:xfrm>
            <a:off x="628649" y="2305031"/>
            <a:ext cx="3505200" cy="4133869"/>
            <a:chOff x="762000" y="2305031"/>
            <a:chExt cx="3505200" cy="4133869"/>
          </a:xfrm>
        </p:grpSpPr>
        <p:sp>
          <p:nvSpPr>
            <p:cNvPr id="24" name="矩形 23"/>
            <p:cNvSpPr/>
            <p:nvPr/>
          </p:nvSpPr>
          <p:spPr>
            <a:xfrm>
              <a:off x="762000" y="2305031"/>
              <a:ext cx="3505200" cy="4133869"/>
            </a:xfrm>
            <a:prstGeom prst="rect">
              <a:avLst/>
            </a:prstGeom>
            <a:solidFill>
              <a:schemeClr val="bg1"/>
            </a:solidFill>
            <a:ln w="12700">
              <a:noFill/>
            </a:ln>
            <a:effectLst>
              <a:outerShdw blurRad="139700" dist="38100" sx="98000" sy="98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487612"/>
              <a:ext cx="3333786" cy="1882775"/>
            </a:xfrm>
            <a:prstGeom prst="rect">
              <a:avLst/>
            </a:prstGeom>
          </p:spPr>
        </p:pic>
        <mc:AlternateContent xmlns:mc="http://schemas.openxmlformats.org/markup-compatibility/2006" xmlns:a14="http://schemas.microsoft.com/office/drawing/2010/main">
          <mc:Choice Requires="a14">
            <p:sp>
              <p:nvSpPr>
                <p:cNvPr id="27" name="矩形 26"/>
                <p:cNvSpPr/>
                <p:nvPr/>
              </p:nvSpPr>
              <p:spPr>
                <a:xfrm>
                  <a:off x="847707" y="4676395"/>
                  <a:ext cx="3333786" cy="1759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Support vector regression (SVR) </a:t>
                  </a:r>
                </a:p>
                <a:p>
                  <a:pPr>
                    <a:lnSpc>
                      <a:spcPct val="150000"/>
                    </a:lnSpc>
                  </a:pPr>
                  <a:r>
                    <a:rPr lang="en-US" altLang="zh-CN" sz="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SVR based on the distance between data point and hyperplane to calculate the model loss</a:t>
                  </a:r>
                  <a:endParaRPr lang="en-US" altLang="zh-CN" sz="1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14:m>
                    <m:oMath xmlns:m="http://schemas.openxmlformats.org/officeDocument/2006/math">
                      <m:r>
                        <a:rPr lang="en-US" altLang="zh-CN" sz="1400" b="1"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𝝐</m:t>
                      </m:r>
                    </m:oMath>
                  </a14:m>
                  <a:r>
                    <a:rPr lang="en-US" altLang="zh-CN" sz="1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-SVR was applied to construct the prediction model</a:t>
                  </a:r>
                </a:p>
              </p:txBody>
            </p:sp>
          </mc:Choice>
          <mc:Fallback xmlns="">
            <p:sp>
              <p:nvSpPr>
                <p:cNvPr id="27" name="矩形 26"/>
                <p:cNvSpPr>
                  <a:spLocks noRot="1" noChangeAspect="1" noMove="1" noResize="1" noEditPoints="1" noAdjustHandles="1" noChangeArrowheads="1" noChangeShapeType="1" noTextEdit="1"/>
                </p:cNvSpPr>
                <p:nvPr/>
              </p:nvSpPr>
              <p:spPr>
                <a:xfrm>
                  <a:off x="847707" y="4676395"/>
                  <a:ext cx="3333786" cy="1759347"/>
                </a:xfrm>
                <a:prstGeom prst="rect">
                  <a:avLst/>
                </a:prstGeom>
                <a:blipFill rotWithShape="1">
                  <a:blip r:embed="rId3"/>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grpSp>
      <p:grpSp>
        <p:nvGrpSpPr>
          <p:cNvPr id="33" name="组合 32"/>
          <p:cNvGrpSpPr/>
          <p:nvPr/>
        </p:nvGrpSpPr>
        <p:grpSpPr>
          <a:xfrm>
            <a:off x="8174831" y="2301873"/>
            <a:ext cx="3505200" cy="4133869"/>
            <a:chOff x="762000" y="2305031"/>
            <a:chExt cx="3505200" cy="4133869"/>
          </a:xfrm>
        </p:grpSpPr>
        <p:sp>
          <p:nvSpPr>
            <p:cNvPr id="34" name="矩形 33"/>
            <p:cNvSpPr/>
            <p:nvPr/>
          </p:nvSpPr>
          <p:spPr>
            <a:xfrm>
              <a:off x="762000" y="2305031"/>
              <a:ext cx="3505200" cy="4133869"/>
            </a:xfrm>
            <a:prstGeom prst="rect">
              <a:avLst/>
            </a:prstGeom>
            <a:solidFill>
              <a:schemeClr val="bg1"/>
            </a:solidFill>
            <a:ln w="12700">
              <a:noFill/>
            </a:ln>
            <a:effectLst>
              <a:outerShdw blurRad="139700" dist="38100" sx="98000" sy="98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36" name="矩形 35"/>
            <p:cNvSpPr/>
            <p:nvPr/>
          </p:nvSpPr>
          <p:spPr>
            <a:xfrm>
              <a:off x="905095" y="4679552"/>
              <a:ext cx="3345656" cy="1759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Performance evaluation</a:t>
              </a:r>
            </a:p>
            <a:p>
              <a:pPr>
                <a:lnSpc>
                  <a:spcPct val="150000"/>
                </a:lnSpc>
              </a:pPr>
              <a:r>
                <a:rPr lang="en-US" altLang="zh-CN" sz="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RMSE: root mean square error</a:t>
              </a:r>
            </a:p>
            <a:p>
              <a:pPr>
                <a:lnSpc>
                  <a:spcPct val="150000"/>
                </a:lnSpc>
              </a:pPr>
              <a:r>
                <a:rPr lang="en-US" altLang="zh-CN" sz="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MSE: mean square error</a:t>
              </a:r>
            </a:p>
            <a:p>
              <a:pPr>
                <a:lnSpc>
                  <a:spcPct val="150000"/>
                </a:lnSpc>
              </a:pPr>
              <a:r>
                <a:rPr lang="en-US" altLang="zh-CN" sz="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MAE: mean absolute error</a:t>
              </a:r>
            </a:p>
            <a:p>
              <a:pPr>
                <a:lnSpc>
                  <a:spcPct val="150000"/>
                </a:lnSpc>
              </a:pPr>
              <a:r>
                <a:rPr lang="en-US" altLang="zh-CN" sz="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R</a:t>
              </a:r>
              <a:r>
                <a:rPr lang="en-US" altLang="zh-CN" sz="1200" baseline="30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coefficient of determination</a:t>
              </a:r>
              <a:endParaRPr lang="zh-CN" altLang="en-US" sz="1200" baseline="30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mc:AlternateContent xmlns:mc="http://schemas.openxmlformats.org/markup-compatibility/2006" xmlns:a14="http://schemas.microsoft.com/office/drawing/2010/main">
        <mc:Choice Requires="a14">
          <p:graphicFrame>
            <p:nvGraphicFramePr>
              <p:cNvPr id="37" name="表格 13"/>
              <p:cNvGraphicFramePr>
                <a:graphicFrameLocks noGrp="1"/>
              </p:cNvGraphicFramePr>
              <p:nvPr/>
            </p:nvGraphicFramePr>
            <p:xfrm>
              <a:off x="4567848" y="2449424"/>
              <a:ext cx="3103963" cy="1920381"/>
            </p:xfrm>
            <a:graphic>
              <a:graphicData uri="http://schemas.openxmlformats.org/drawingml/2006/table">
                <a:tbl>
                  <a:tblPr firstRow="1" bandRow="1">
                    <a:tableStyleId>{5C22544A-7EE6-4342-B048-85BDC9FD1C3A}</a:tableStyleId>
                  </a:tblPr>
                  <a:tblGrid>
                    <a:gridCol w="732236">
                      <a:extLst>
                        <a:ext uri="{9D8B030D-6E8A-4147-A177-3AD203B41FA5}">
                          <a16:colId xmlns:a16="http://schemas.microsoft.com/office/drawing/2014/main" val="20000"/>
                        </a:ext>
                      </a:extLst>
                    </a:gridCol>
                    <a:gridCol w="1531781">
                      <a:extLst>
                        <a:ext uri="{9D8B030D-6E8A-4147-A177-3AD203B41FA5}">
                          <a16:colId xmlns:a16="http://schemas.microsoft.com/office/drawing/2014/main" val="20001"/>
                        </a:ext>
                      </a:extLst>
                    </a:gridCol>
                    <a:gridCol w="839946">
                      <a:extLst>
                        <a:ext uri="{9D8B030D-6E8A-4147-A177-3AD203B41FA5}">
                          <a16:colId xmlns:a16="http://schemas.microsoft.com/office/drawing/2014/main" val="20002"/>
                        </a:ext>
                      </a:extLst>
                    </a:gridCol>
                  </a:tblGrid>
                  <a:tr h="356138">
                    <a:tc>
                      <a:txBody>
                        <a:bodyPr/>
                        <a:lstStyle/>
                        <a:p>
                          <a:pPr>
                            <a:lnSpc>
                              <a:spcPct val="100000"/>
                            </a:lnSpc>
                          </a:pPr>
                          <a:r>
                            <a:rPr lang="en-US" altLang="zh-CN" sz="900" dirty="0">
                              <a:solidFill>
                                <a:schemeClr val="tx1"/>
                              </a:solidFill>
                              <a:latin typeface="Times New Roman" panose="02020603050405020304" pitchFamily="18" charset="0"/>
                              <a:cs typeface="Times New Roman" panose="02020603050405020304" pitchFamily="18" charset="0"/>
                            </a:rPr>
                            <a:t>Name</a:t>
                          </a:r>
                          <a:endParaRPr lang="zh-CN" altLang="en-US" sz="900" dirty="0">
                            <a:solidFill>
                              <a:schemeClr val="tx1"/>
                            </a:solidFill>
                            <a:latin typeface="Times New Roman" panose="02020603050405020304" pitchFamily="18" charset="0"/>
                            <a:cs typeface="Times New Roman" panose="02020603050405020304" pitchFamily="18" charset="0"/>
                          </a:endParaRPr>
                        </a:p>
                      </a:txBody>
                      <a:tcPr marL="65429" marR="65429" marT="32715" marB="3271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en-US" altLang="zh-CN" sz="900" dirty="0">
                              <a:solidFill>
                                <a:schemeClr val="tx1"/>
                              </a:solidFill>
                              <a:latin typeface="Times New Roman" panose="02020603050405020304" pitchFamily="18" charset="0"/>
                              <a:cs typeface="Times New Roman" panose="02020603050405020304" pitchFamily="18" charset="0"/>
                            </a:rPr>
                            <a:t>Expression </a:t>
                          </a:r>
                          <a:endParaRPr lang="zh-CN" altLang="en-US" sz="900" dirty="0">
                            <a:solidFill>
                              <a:schemeClr val="tx1"/>
                            </a:solidFill>
                            <a:latin typeface="Times New Roman" panose="02020603050405020304" pitchFamily="18" charset="0"/>
                            <a:cs typeface="Times New Roman" panose="02020603050405020304" pitchFamily="18" charset="0"/>
                          </a:endParaRPr>
                        </a:p>
                      </a:txBody>
                      <a:tcPr marL="65429" marR="65429" marT="32715" marB="3271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en-US" altLang="zh-CN" sz="900" dirty="0">
                              <a:solidFill>
                                <a:schemeClr val="tx1"/>
                              </a:solidFill>
                              <a:latin typeface="Times New Roman" panose="02020603050405020304" pitchFamily="18" charset="0"/>
                              <a:cs typeface="Times New Roman" panose="02020603050405020304" pitchFamily="18" charset="0"/>
                            </a:rPr>
                            <a:t>Parameters </a:t>
                          </a:r>
                          <a:endParaRPr lang="zh-CN" altLang="en-US" sz="900" dirty="0">
                            <a:solidFill>
                              <a:schemeClr val="tx1"/>
                            </a:solidFill>
                            <a:latin typeface="Times New Roman" panose="02020603050405020304" pitchFamily="18" charset="0"/>
                            <a:cs typeface="Times New Roman" panose="02020603050405020304" pitchFamily="18" charset="0"/>
                          </a:endParaRPr>
                        </a:p>
                      </a:txBody>
                      <a:tcPr marL="65429" marR="65429" marT="32715" marB="3271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07887">
                    <a:tc>
                      <a:txBody>
                        <a:bodyPr/>
                        <a:lstStyle/>
                        <a:p>
                          <a:pPr>
                            <a:lnSpc>
                              <a:spcPct val="100000"/>
                            </a:lnSpc>
                          </a:pPr>
                          <a:r>
                            <a:rPr lang="en-US" altLang="zh-CN" sz="900" dirty="0">
                              <a:latin typeface="Times New Roman" panose="02020603050405020304" pitchFamily="18" charset="0"/>
                              <a:cs typeface="Times New Roman" panose="02020603050405020304" pitchFamily="18" charset="0"/>
                            </a:rPr>
                            <a:t>Linear</a:t>
                          </a:r>
                          <a:r>
                            <a:rPr lang="zh-CN" altLang="en-US" sz="900" dirty="0">
                              <a:latin typeface="Times New Roman" panose="02020603050405020304" pitchFamily="18" charset="0"/>
                              <a:cs typeface="Times New Roman" panose="02020603050405020304" pitchFamily="18" charset="0"/>
                            </a:rPr>
                            <a:t> </a:t>
                          </a:r>
                          <a:r>
                            <a:rPr lang="en-US" altLang="zh-CN" sz="900" dirty="0">
                              <a:latin typeface="Times New Roman" panose="02020603050405020304" pitchFamily="18" charset="0"/>
                              <a:cs typeface="Times New Roman" panose="02020603050405020304" pitchFamily="18" charset="0"/>
                            </a:rPr>
                            <a:t>kernel</a:t>
                          </a:r>
                          <a:endParaRPr lang="zh-CN" altLang="en-US" sz="900" dirty="0">
                            <a:latin typeface="Times New Roman" panose="02020603050405020304" pitchFamily="18" charset="0"/>
                            <a:cs typeface="Times New Roman" panose="02020603050405020304" pitchFamily="18" charset="0"/>
                          </a:endParaRPr>
                        </a:p>
                      </a:txBody>
                      <a:tcPr marL="65429" marR="65429" marT="32715" marB="32715">
                        <a:lnT w="12700" cap="flat" cmpd="sng" algn="ctr">
                          <a:solidFill>
                            <a:schemeClr val="tx1"/>
                          </a:solidFill>
                          <a:prstDash val="solid"/>
                          <a:round/>
                          <a:headEnd type="none" w="med" len="med"/>
                          <a:tailEnd type="none" w="med" len="med"/>
                        </a:lnT>
                        <a:noFill/>
                      </a:tcPr>
                    </a:tc>
                    <a:tc>
                      <a:txBody>
                        <a:bodyPr/>
                        <a:lstStyle/>
                        <a:p>
                          <a:pPr>
                            <a:lnSpc>
                              <a:spcPct val="100000"/>
                            </a:lnSpc>
                          </a:pPr>
                          <a14:m>
                            <m:oMathPara xmlns:m="http://schemas.openxmlformats.org/officeDocument/2006/math">
                              <m:oMathParaPr>
                                <m:jc m:val="centerGroup"/>
                              </m:oMathParaPr>
                              <m:oMath xmlns:m="http://schemas.openxmlformats.org/officeDocument/2006/math">
                                <m:r>
                                  <a:rPr lang="en-US" altLang="zh-CN" sz="900" b="0" i="1" smtClean="0">
                                    <a:latin typeface="Cambria Math" panose="02040503050406030204" pitchFamily="18" charset="0"/>
                                  </a:rPr>
                                  <m:t>𝜅</m:t>
                                </m:r>
                                <m:d>
                                  <m:dPr>
                                    <m:ctrlPr>
                                      <a:rPr lang="en-US" altLang="zh-CN" sz="900" b="0" i="1" smtClean="0">
                                        <a:latin typeface="Cambria Math" panose="02040503050406030204" pitchFamily="18" charset="0"/>
                                      </a:rPr>
                                    </m:ctrlPr>
                                  </m:dPr>
                                  <m:e>
                                    <m:sSub>
                                      <m:sSubPr>
                                        <m:ctrlPr>
                                          <a:rPr lang="en-US" altLang="zh-CN" sz="900" b="0" i="1" smtClean="0">
                                            <a:latin typeface="Cambria Math" panose="02040503050406030204" pitchFamily="18" charset="0"/>
                                          </a:rPr>
                                        </m:ctrlPr>
                                      </m:sSubPr>
                                      <m:e>
                                        <m:r>
                                          <a:rPr lang="en-US" altLang="zh-CN" sz="900" b="0" i="1" smtClean="0">
                                            <a:latin typeface="Cambria Math" panose="02040503050406030204" pitchFamily="18" charset="0"/>
                                          </a:rPr>
                                          <m:t>𝑥</m:t>
                                        </m:r>
                                      </m:e>
                                      <m:sub>
                                        <m:r>
                                          <a:rPr lang="en-US" altLang="zh-CN" sz="900" b="0" i="1" smtClean="0">
                                            <a:latin typeface="Cambria Math" panose="02040503050406030204" pitchFamily="18" charset="0"/>
                                          </a:rPr>
                                          <m:t>𝑖</m:t>
                                        </m:r>
                                      </m:sub>
                                    </m:sSub>
                                    <m:r>
                                      <a:rPr lang="en-US" altLang="zh-CN" sz="900" b="0" i="1" smtClean="0">
                                        <a:latin typeface="Cambria Math" panose="02040503050406030204" pitchFamily="18" charset="0"/>
                                      </a:rPr>
                                      <m:t>,</m:t>
                                    </m:r>
                                    <m:sSub>
                                      <m:sSubPr>
                                        <m:ctrlPr>
                                          <a:rPr lang="en-US" altLang="zh-CN" sz="900" b="0" i="1" smtClean="0">
                                            <a:latin typeface="Cambria Math" panose="02040503050406030204" pitchFamily="18" charset="0"/>
                                          </a:rPr>
                                        </m:ctrlPr>
                                      </m:sSubPr>
                                      <m:e>
                                        <m:r>
                                          <a:rPr lang="en-US" altLang="zh-CN" sz="900" b="0" i="1" smtClean="0">
                                            <a:latin typeface="Cambria Math" panose="02040503050406030204" pitchFamily="18" charset="0"/>
                                          </a:rPr>
                                          <m:t>𝑥</m:t>
                                        </m:r>
                                      </m:e>
                                      <m:sub>
                                        <m:r>
                                          <a:rPr lang="en-US" altLang="zh-CN" sz="900" b="0" i="1" smtClean="0">
                                            <a:latin typeface="Cambria Math" panose="02040503050406030204" pitchFamily="18" charset="0"/>
                                          </a:rPr>
                                          <m:t>𝑗</m:t>
                                        </m:r>
                                      </m:sub>
                                    </m:sSub>
                                  </m:e>
                                </m:d>
                                <m:r>
                                  <a:rPr lang="en-US" altLang="zh-CN" sz="900" b="0" i="1" smtClean="0">
                                    <a:latin typeface="Cambria Math" panose="02040503050406030204" pitchFamily="18" charset="0"/>
                                  </a:rPr>
                                  <m:t>=</m:t>
                                </m:r>
                                <m:sSubSup>
                                  <m:sSubSupPr>
                                    <m:ctrlPr>
                                      <a:rPr lang="en-US" altLang="zh-CN" sz="900" b="0" i="1" smtClean="0">
                                        <a:latin typeface="Cambria Math" panose="02040503050406030204" pitchFamily="18" charset="0"/>
                                      </a:rPr>
                                    </m:ctrlPr>
                                  </m:sSubSupPr>
                                  <m:e>
                                    <m:r>
                                      <a:rPr lang="en-US" altLang="zh-CN" sz="900" b="0" i="1" smtClean="0">
                                        <a:latin typeface="Cambria Math" panose="02040503050406030204" pitchFamily="18" charset="0"/>
                                      </a:rPr>
                                      <m:t>𝑥</m:t>
                                    </m:r>
                                  </m:e>
                                  <m:sub>
                                    <m:r>
                                      <a:rPr lang="en-US" altLang="zh-CN" sz="900" b="0" i="1" smtClean="0">
                                        <a:latin typeface="Cambria Math" panose="02040503050406030204" pitchFamily="18" charset="0"/>
                                      </a:rPr>
                                      <m:t>𝑖</m:t>
                                    </m:r>
                                  </m:sub>
                                  <m:sup>
                                    <m:r>
                                      <a:rPr lang="en-US" altLang="zh-CN" sz="900" b="0" i="1" smtClean="0">
                                        <a:latin typeface="Cambria Math" panose="02040503050406030204" pitchFamily="18" charset="0"/>
                                      </a:rPr>
                                      <m:t>𝑇</m:t>
                                    </m:r>
                                  </m:sup>
                                </m:sSubSup>
                                <m:sSub>
                                  <m:sSubPr>
                                    <m:ctrlPr>
                                      <a:rPr lang="en-US" altLang="zh-CN" sz="900" b="0" i="1" smtClean="0">
                                        <a:latin typeface="Cambria Math" panose="02040503050406030204" pitchFamily="18" charset="0"/>
                                      </a:rPr>
                                    </m:ctrlPr>
                                  </m:sSubPr>
                                  <m:e>
                                    <m:r>
                                      <a:rPr lang="en-US" altLang="zh-CN" sz="900" b="0" i="1" smtClean="0">
                                        <a:latin typeface="Cambria Math" panose="02040503050406030204" pitchFamily="18" charset="0"/>
                                      </a:rPr>
                                      <m:t>𝑥</m:t>
                                    </m:r>
                                  </m:e>
                                  <m:sub>
                                    <m:r>
                                      <a:rPr lang="en-US" altLang="zh-CN" sz="900" b="0" i="1" smtClean="0">
                                        <a:latin typeface="Cambria Math" panose="02040503050406030204" pitchFamily="18" charset="0"/>
                                      </a:rPr>
                                      <m:t>𝑗</m:t>
                                    </m:r>
                                  </m:sub>
                                </m:sSub>
                              </m:oMath>
                            </m:oMathPara>
                          </a14:m>
                          <a:endParaRPr lang="zh-CN" altLang="en-US" sz="900" dirty="0">
                            <a:latin typeface="Times New Roman" panose="02020603050405020304" pitchFamily="18" charset="0"/>
                            <a:cs typeface="Times New Roman" panose="02020603050405020304" pitchFamily="18" charset="0"/>
                          </a:endParaRPr>
                        </a:p>
                      </a:txBody>
                      <a:tcPr marL="65429" marR="65429" marT="32715" marB="32715">
                        <a:lnT w="12700" cap="flat" cmpd="sng" algn="ctr">
                          <a:solidFill>
                            <a:schemeClr val="tx1"/>
                          </a:solidFill>
                          <a:prstDash val="solid"/>
                          <a:round/>
                          <a:headEnd type="none" w="med" len="med"/>
                          <a:tailEnd type="none" w="med" len="med"/>
                        </a:lnT>
                        <a:noFill/>
                      </a:tcPr>
                    </a:tc>
                    <a:tc>
                      <a:txBody>
                        <a:bodyPr/>
                        <a:lstStyle/>
                        <a:p>
                          <a:pPr>
                            <a:lnSpc>
                              <a:spcPct val="100000"/>
                            </a:lnSpc>
                          </a:pPr>
                          <a:endParaRPr lang="zh-CN" altLang="en-US" sz="900" dirty="0">
                            <a:latin typeface="Times New Roman" panose="02020603050405020304" pitchFamily="18" charset="0"/>
                            <a:cs typeface="Times New Roman" panose="02020603050405020304" pitchFamily="18" charset="0"/>
                          </a:endParaRPr>
                        </a:p>
                      </a:txBody>
                      <a:tcPr marL="65429" marR="65429" marT="32715" marB="32715">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56138">
                    <a:tc>
                      <a:txBody>
                        <a:bodyPr/>
                        <a:lstStyle/>
                        <a:p>
                          <a:pPr>
                            <a:lnSpc>
                              <a:spcPct val="100000"/>
                            </a:lnSpc>
                          </a:pPr>
                          <a:r>
                            <a:rPr lang="en-US" altLang="zh-CN" sz="900" dirty="0">
                              <a:latin typeface="Times New Roman" panose="02020603050405020304" pitchFamily="18" charset="0"/>
                              <a:cs typeface="Times New Roman" panose="02020603050405020304" pitchFamily="18" charset="0"/>
                            </a:rPr>
                            <a:t>Polynomial</a:t>
                          </a:r>
                          <a:endParaRPr lang="zh-CN" altLang="en-US" sz="900" dirty="0">
                            <a:latin typeface="Times New Roman" panose="02020603050405020304" pitchFamily="18" charset="0"/>
                            <a:cs typeface="Times New Roman" panose="02020603050405020304" pitchFamily="18" charset="0"/>
                          </a:endParaRPr>
                        </a:p>
                      </a:txBody>
                      <a:tcPr marL="65429" marR="65429" marT="32715" marB="32715">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lang="en-US" altLang="zh-CN" sz="900" b="0" i="1" smtClean="0">
                                    <a:latin typeface="Cambria Math" panose="02040503050406030204" pitchFamily="18" charset="0"/>
                                  </a:rPr>
                                  <m:t>𝜅</m:t>
                                </m:r>
                                <m:d>
                                  <m:dPr>
                                    <m:ctrlPr>
                                      <a:rPr lang="en-US" altLang="zh-CN" sz="900" b="0" i="1" smtClean="0">
                                        <a:latin typeface="Cambria Math" panose="02040503050406030204" pitchFamily="18" charset="0"/>
                                      </a:rPr>
                                    </m:ctrlPr>
                                  </m:dPr>
                                  <m:e>
                                    <m:sSub>
                                      <m:sSubPr>
                                        <m:ctrlPr>
                                          <a:rPr lang="en-US" altLang="zh-CN" sz="900" b="0" i="1" smtClean="0">
                                            <a:latin typeface="Cambria Math" panose="02040503050406030204" pitchFamily="18" charset="0"/>
                                          </a:rPr>
                                        </m:ctrlPr>
                                      </m:sSubPr>
                                      <m:e>
                                        <m:r>
                                          <a:rPr lang="en-US" altLang="zh-CN" sz="900" b="0" i="1" smtClean="0">
                                            <a:latin typeface="Cambria Math" panose="02040503050406030204" pitchFamily="18" charset="0"/>
                                          </a:rPr>
                                          <m:t>𝑥</m:t>
                                        </m:r>
                                      </m:e>
                                      <m:sub>
                                        <m:r>
                                          <a:rPr lang="en-US" altLang="zh-CN" sz="900" b="0" i="1" smtClean="0">
                                            <a:latin typeface="Cambria Math" panose="02040503050406030204" pitchFamily="18" charset="0"/>
                                          </a:rPr>
                                          <m:t>𝑖</m:t>
                                        </m:r>
                                      </m:sub>
                                    </m:sSub>
                                    <m:r>
                                      <a:rPr lang="en-US" altLang="zh-CN" sz="900" b="0" i="1" smtClean="0">
                                        <a:latin typeface="Cambria Math" panose="02040503050406030204" pitchFamily="18" charset="0"/>
                                      </a:rPr>
                                      <m:t>,</m:t>
                                    </m:r>
                                    <m:sSub>
                                      <m:sSubPr>
                                        <m:ctrlPr>
                                          <a:rPr lang="en-US" altLang="zh-CN" sz="900" b="0" i="1" smtClean="0">
                                            <a:latin typeface="Cambria Math" panose="02040503050406030204" pitchFamily="18" charset="0"/>
                                          </a:rPr>
                                        </m:ctrlPr>
                                      </m:sSubPr>
                                      <m:e>
                                        <m:r>
                                          <a:rPr lang="en-US" altLang="zh-CN" sz="900" b="0" i="1" smtClean="0">
                                            <a:latin typeface="Cambria Math" panose="02040503050406030204" pitchFamily="18" charset="0"/>
                                          </a:rPr>
                                          <m:t>𝑥</m:t>
                                        </m:r>
                                      </m:e>
                                      <m:sub>
                                        <m:r>
                                          <a:rPr lang="en-US" altLang="zh-CN" sz="900" b="0" i="1" smtClean="0">
                                            <a:latin typeface="Cambria Math" panose="02040503050406030204" pitchFamily="18" charset="0"/>
                                          </a:rPr>
                                          <m:t>𝑗</m:t>
                                        </m:r>
                                      </m:sub>
                                    </m:sSub>
                                  </m:e>
                                </m:d>
                                <m:r>
                                  <a:rPr lang="en-US" altLang="zh-CN" sz="900" b="0" i="1" smtClean="0">
                                    <a:latin typeface="Cambria Math" panose="02040503050406030204" pitchFamily="18" charset="0"/>
                                  </a:rPr>
                                  <m:t>=</m:t>
                                </m:r>
                                <m:sSup>
                                  <m:sSupPr>
                                    <m:ctrlPr>
                                      <a:rPr lang="en-US" altLang="zh-CN" sz="900" b="0" i="1" smtClean="0">
                                        <a:latin typeface="Cambria Math" panose="02040503050406030204" pitchFamily="18" charset="0"/>
                                      </a:rPr>
                                    </m:ctrlPr>
                                  </m:sSupPr>
                                  <m:e>
                                    <m:d>
                                      <m:dPr>
                                        <m:ctrlPr>
                                          <a:rPr lang="en-US" altLang="zh-CN" sz="900" b="0" i="1" smtClean="0">
                                            <a:latin typeface="Cambria Math" panose="02040503050406030204" pitchFamily="18" charset="0"/>
                                          </a:rPr>
                                        </m:ctrlPr>
                                      </m:dPr>
                                      <m:e>
                                        <m:sSubSup>
                                          <m:sSubSupPr>
                                            <m:ctrlPr>
                                              <a:rPr lang="en-US" altLang="zh-CN" sz="900" b="0" i="1" smtClean="0">
                                                <a:latin typeface="Cambria Math" panose="02040503050406030204" pitchFamily="18" charset="0"/>
                                              </a:rPr>
                                            </m:ctrlPr>
                                          </m:sSubSupPr>
                                          <m:e>
                                            <m:r>
                                              <a:rPr lang="en-US" altLang="zh-CN" sz="900" b="0" i="1" smtClean="0">
                                                <a:latin typeface="Cambria Math" panose="02040503050406030204" pitchFamily="18" charset="0"/>
                                              </a:rPr>
                                              <m:t>𝑥</m:t>
                                            </m:r>
                                          </m:e>
                                          <m:sub>
                                            <m:r>
                                              <a:rPr lang="en-US" altLang="zh-CN" sz="900" b="0" i="1" smtClean="0">
                                                <a:latin typeface="Cambria Math" panose="02040503050406030204" pitchFamily="18" charset="0"/>
                                              </a:rPr>
                                              <m:t>𝑖</m:t>
                                            </m:r>
                                          </m:sub>
                                          <m:sup>
                                            <m:r>
                                              <a:rPr lang="en-US" altLang="zh-CN" sz="900" b="0" i="1" smtClean="0">
                                                <a:latin typeface="Cambria Math" panose="02040503050406030204" pitchFamily="18" charset="0"/>
                                              </a:rPr>
                                              <m:t>𝑇</m:t>
                                            </m:r>
                                          </m:sup>
                                        </m:sSubSup>
                                        <m:sSub>
                                          <m:sSubPr>
                                            <m:ctrlPr>
                                              <a:rPr lang="en-US" altLang="zh-CN" sz="900" b="0" i="1" smtClean="0">
                                                <a:latin typeface="Cambria Math" panose="02040503050406030204" pitchFamily="18" charset="0"/>
                                              </a:rPr>
                                            </m:ctrlPr>
                                          </m:sSubPr>
                                          <m:e>
                                            <m:r>
                                              <a:rPr lang="en-US" altLang="zh-CN" sz="900" b="0" i="1" smtClean="0">
                                                <a:latin typeface="Cambria Math" panose="02040503050406030204" pitchFamily="18" charset="0"/>
                                              </a:rPr>
                                              <m:t>𝑥</m:t>
                                            </m:r>
                                          </m:e>
                                          <m:sub>
                                            <m:r>
                                              <a:rPr lang="en-US" altLang="zh-CN" sz="900" b="0" i="1" smtClean="0">
                                                <a:latin typeface="Cambria Math" panose="02040503050406030204" pitchFamily="18" charset="0"/>
                                              </a:rPr>
                                              <m:t>𝑗</m:t>
                                            </m:r>
                                          </m:sub>
                                        </m:sSub>
                                      </m:e>
                                    </m:d>
                                  </m:e>
                                  <m:sup>
                                    <m:r>
                                      <a:rPr lang="en-US" altLang="zh-CN" sz="900" b="0" i="1" smtClean="0">
                                        <a:latin typeface="Cambria Math" panose="02040503050406030204" pitchFamily="18" charset="0"/>
                                      </a:rPr>
                                      <m:t>𝑑</m:t>
                                    </m:r>
                                  </m:sup>
                                </m:sSup>
                              </m:oMath>
                            </m:oMathPara>
                          </a14:m>
                          <a:endParaRPr lang="zh-CN" altLang="en-US" sz="900" dirty="0">
                            <a:latin typeface="Times New Roman" panose="02020603050405020304" pitchFamily="18" charset="0"/>
                            <a:cs typeface="Times New Roman" panose="02020603050405020304" pitchFamily="18" charset="0"/>
                          </a:endParaRPr>
                        </a:p>
                      </a:txBody>
                      <a:tcPr marL="65429" marR="65429" marT="32715" marB="32715">
                        <a:noFill/>
                      </a:tcPr>
                    </a:tc>
                    <a:tc>
                      <a:txBody>
                        <a:bodyPr/>
                        <a:lstStyle/>
                        <a:p>
                          <a:pPr>
                            <a:lnSpc>
                              <a:spcPct val="100000"/>
                            </a:lnSpc>
                          </a:pPr>
                          <a14:m>
                            <m:oMathPara xmlns:m="http://schemas.openxmlformats.org/officeDocument/2006/math">
                              <m:oMathParaPr>
                                <m:jc m:val="centerGroup"/>
                              </m:oMathParaPr>
                              <m:oMath xmlns:m="http://schemas.openxmlformats.org/officeDocument/2006/math">
                                <m:r>
                                  <a:rPr lang="en-US" altLang="zh-CN" sz="900" b="0" i="1" smtClean="0">
                                    <a:latin typeface="Cambria Math" panose="02040503050406030204" pitchFamily="18" charset="0"/>
                                  </a:rPr>
                                  <m:t>𝑑</m:t>
                                </m:r>
                                <m:r>
                                  <a:rPr lang="en-US" altLang="zh-CN" sz="900" b="0" i="1" smtClean="0">
                                    <a:latin typeface="Cambria Math" panose="02040503050406030204" pitchFamily="18" charset="0"/>
                                  </a:rPr>
                                  <m:t>≥1</m:t>
                                </m:r>
                              </m:oMath>
                            </m:oMathPara>
                          </a14:m>
                          <a:endParaRPr lang="zh-CN" altLang="en-US" sz="900" dirty="0">
                            <a:latin typeface="Times New Roman" panose="02020603050405020304" pitchFamily="18" charset="0"/>
                            <a:cs typeface="Times New Roman" panose="02020603050405020304" pitchFamily="18" charset="0"/>
                          </a:endParaRPr>
                        </a:p>
                      </a:txBody>
                      <a:tcPr marL="65429" marR="65429" marT="32715" marB="32715">
                        <a:noFill/>
                      </a:tcPr>
                    </a:tc>
                    <a:extLst>
                      <a:ext uri="{0D108BD9-81ED-4DB2-BD59-A6C34878D82A}">
                        <a16:rowId xmlns:a16="http://schemas.microsoft.com/office/drawing/2014/main" val="10002"/>
                      </a:ext>
                    </a:extLst>
                  </a:tr>
                  <a:tr h="533290">
                    <a:tc>
                      <a:txBody>
                        <a:bodyPr/>
                        <a:lstStyle/>
                        <a:p>
                          <a:pPr>
                            <a:lnSpc>
                              <a:spcPct val="100000"/>
                            </a:lnSpc>
                          </a:pPr>
                          <a:r>
                            <a:rPr lang="en-US" altLang="zh-CN" sz="900" b="1" dirty="0">
                              <a:solidFill>
                                <a:srgbClr val="FF0000"/>
                              </a:solidFill>
                              <a:latin typeface="Times New Roman" panose="02020603050405020304" pitchFamily="18" charset="0"/>
                              <a:cs typeface="Times New Roman" panose="02020603050405020304" pitchFamily="18" charset="0"/>
                            </a:rPr>
                            <a:t>Gaussian</a:t>
                          </a:r>
                          <a:endParaRPr lang="zh-CN" altLang="en-US" sz="900" b="1" dirty="0">
                            <a:solidFill>
                              <a:srgbClr val="FF0000"/>
                            </a:solidFill>
                            <a:latin typeface="Times New Roman" panose="02020603050405020304" pitchFamily="18" charset="0"/>
                            <a:cs typeface="Times New Roman" panose="02020603050405020304" pitchFamily="18" charset="0"/>
                          </a:endParaRPr>
                        </a:p>
                      </a:txBody>
                      <a:tcPr marL="65429" marR="65429" marT="32715" marB="32715">
                        <a:noFill/>
                      </a:tcPr>
                    </a:tc>
                    <a:tc>
                      <a:txBody>
                        <a:bodyPr/>
                        <a:lstStyle/>
                        <a:p>
                          <a:pPr>
                            <a:lnSpc>
                              <a:spcPct val="100000"/>
                            </a:lnSpc>
                          </a:pPr>
                          <a14:m>
                            <m:oMathPara xmlns:m="http://schemas.openxmlformats.org/officeDocument/2006/math">
                              <m:oMathParaPr>
                                <m:jc m:val="centerGroup"/>
                              </m:oMathParaPr>
                              <m:oMath xmlns:m="http://schemas.openxmlformats.org/officeDocument/2006/math">
                                <m:r>
                                  <a:rPr lang="en-US" altLang="zh-CN" sz="900" b="1" i="1" smtClean="0">
                                    <a:solidFill>
                                      <a:srgbClr val="FF0000"/>
                                    </a:solidFill>
                                    <a:latin typeface="Cambria Math" panose="02040503050406030204" pitchFamily="18" charset="0"/>
                                  </a:rPr>
                                  <m:t>𝜿</m:t>
                                </m:r>
                                <m:d>
                                  <m:dPr>
                                    <m:ctrlPr>
                                      <a:rPr lang="en-US" altLang="zh-CN" sz="900" b="1" i="1" smtClean="0">
                                        <a:solidFill>
                                          <a:srgbClr val="FF0000"/>
                                        </a:solidFill>
                                        <a:latin typeface="Cambria Math" panose="02040503050406030204" pitchFamily="18" charset="0"/>
                                      </a:rPr>
                                    </m:ctrlPr>
                                  </m:dPr>
                                  <m:e>
                                    <m:sSub>
                                      <m:sSubPr>
                                        <m:ctrlPr>
                                          <a:rPr lang="en-US" altLang="zh-CN" sz="900" b="1" i="1" smtClean="0">
                                            <a:solidFill>
                                              <a:srgbClr val="FF0000"/>
                                            </a:solidFill>
                                            <a:latin typeface="Cambria Math" panose="02040503050406030204" pitchFamily="18" charset="0"/>
                                          </a:rPr>
                                        </m:ctrlPr>
                                      </m:sSubPr>
                                      <m:e>
                                        <m:r>
                                          <a:rPr lang="en-US" altLang="zh-CN" sz="900" b="1" i="1" smtClean="0">
                                            <a:solidFill>
                                              <a:srgbClr val="FF0000"/>
                                            </a:solidFill>
                                            <a:latin typeface="Cambria Math" panose="02040503050406030204" pitchFamily="18" charset="0"/>
                                          </a:rPr>
                                          <m:t>𝒙</m:t>
                                        </m:r>
                                      </m:e>
                                      <m:sub>
                                        <m:r>
                                          <a:rPr lang="en-US" altLang="zh-CN" sz="900" b="1" i="1" smtClean="0">
                                            <a:solidFill>
                                              <a:srgbClr val="FF0000"/>
                                            </a:solidFill>
                                            <a:latin typeface="Cambria Math" panose="02040503050406030204" pitchFamily="18" charset="0"/>
                                          </a:rPr>
                                          <m:t>𝒊</m:t>
                                        </m:r>
                                      </m:sub>
                                    </m:sSub>
                                    <m:r>
                                      <a:rPr lang="en-US" altLang="zh-CN" sz="900" b="1" i="1" smtClean="0">
                                        <a:solidFill>
                                          <a:srgbClr val="FF0000"/>
                                        </a:solidFill>
                                        <a:latin typeface="Cambria Math" panose="02040503050406030204" pitchFamily="18" charset="0"/>
                                      </a:rPr>
                                      <m:t>,</m:t>
                                    </m:r>
                                    <m:sSub>
                                      <m:sSubPr>
                                        <m:ctrlPr>
                                          <a:rPr lang="en-US" altLang="zh-CN" sz="900" b="1" i="1" smtClean="0">
                                            <a:solidFill>
                                              <a:srgbClr val="FF0000"/>
                                            </a:solidFill>
                                            <a:latin typeface="Cambria Math" panose="02040503050406030204" pitchFamily="18" charset="0"/>
                                          </a:rPr>
                                        </m:ctrlPr>
                                      </m:sSubPr>
                                      <m:e>
                                        <m:r>
                                          <a:rPr lang="en-US" altLang="zh-CN" sz="900" b="1" i="1" smtClean="0">
                                            <a:solidFill>
                                              <a:srgbClr val="FF0000"/>
                                            </a:solidFill>
                                            <a:latin typeface="Cambria Math" panose="02040503050406030204" pitchFamily="18" charset="0"/>
                                          </a:rPr>
                                          <m:t>𝒙</m:t>
                                        </m:r>
                                      </m:e>
                                      <m:sub>
                                        <m:r>
                                          <a:rPr lang="en-US" altLang="zh-CN" sz="900" b="1" i="1" smtClean="0">
                                            <a:solidFill>
                                              <a:srgbClr val="FF0000"/>
                                            </a:solidFill>
                                            <a:latin typeface="Cambria Math" panose="02040503050406030204" pitchFamily="18" charset="0"/>
                                          </a:rPr>
                                          <m:t>𝒋</m:t>
                                        </m:r>
                                      </m:sub>
                                    </m:sSub>
                                  </m:e>
                                </m:d>
                                <m:r>
                                  <a:rPr lang="en-US" altLang="zh-CN" sz="900" b="1" i="1" smtClean="0">
                                    <a:solidFill>
                                      <a:srgbClr val="FF0000"/>
                                    </a:solidFill>
                                    <a:latin typeface="Cambria Math" panose="02040503050406030204" pitchFamily="18" charset="0"/>
                                  </a:rPr>
                                  <m:t>=</m:t>
                                </m:r>
                                <m:r>
                                  <a:rPr lang="en-US" altLang="zh-CN" sz="900" b="1" i="0" smtClean="0">
                                    <a:solidFill>
                                      <a:srgbClr val="FF0000"/>
                                    </a:solidFill>
                                    <a:latin typeface="Cambria Math" panose="02040503050406030204" pitchFamily="18" charset="0"/>
                                  </a:rPr>
                                  <m:t>𝐞𝐱𝐩</m:t>
                                </m:r>
                                <m:r>
                                  <a:rPr lang="en-US" altLang="zh-CN" sz="900" b="1" i="1" smtClean="0">
                                    <a:solidFill>
                                      <a:srgbClr val="FF0000"/>
                                    </a:solidFill>
                                    <a:latin typeface="Cambria Math" panose="02040503050406030204" pitchFamily="18" charset="0"/>
                                  </a:rPr>
                                  <m:t>⁡(−</m:t>
                                </m:r>
                                <m:f>
                                  <m:fPr>
                                    <m:ctrlPr>
                                      <a:rPr lang="en-US" altLang="zh-CN" sz="900" b="1" i="1" smtClean="0">
                                        <a:solidFill>
                                          <a:srgbClr val="FF0000"/>
                                        </a:solidFill>
                                        <a:latin typeface="Cambria Math" panose="02040503050406030204" pitchFamily="18" charset="0"/>
                                      </a:rPr>
                                    </m:ctrlPr>
                                  </m:fPr>
                                  <m:num>
                                    <m:sSup>
                                      <m:sSupPr>
                                        <m:ctrlPr>
                                          <a:rPr lang="en-US" altLang="zh-CN" sz="900" b="1" i="1" smtClean="0">
                                            <a:solidFill>
                                              <a:srgbClr val="FF0000"/>
                                            </a:solidFill>
                                            <a:latin typeface="Cambria Math" panose="02040503050406030204" pitchFamily="18" charset="0"/>
                                          </a:rPr>
                                        </m:ctrlPr>
                                      </m:sSupPr>
                                      <m:e>
                                        <m:d>
                                          <m:dPr>
                                            <m:begChr m:val="|"/>
                                            <m:endChr m:val="|"/>
                                            <m:ctrlPr>
                                              <a:rPr lang="en-US" altLang="zh-CN" sz="900" b="1" i="1" smtClean="0">
                                                <a:solidFill>
                                                  <a:srgbClr val="FF0000"/>
                                                </a:solidFill>
                                                <a:latin typeface="Cambria Math" panose="02040503050406030204" pitchFamily="18" charset="0"/>
                                              </a:rPr>
                                            </m:ctrlPr>
                                          </m:dPr>
                                          <m:e>
                                            <m:d>
                                              <m:dPr>
                                                <m:begChr m:val="|"/>
                                                <m:endChr m:val="|"/>
                                                <m:ctrlPr>
                                                  <a:rPr lang="en-US" altLang="zh-CN" sz="900" b="1" i="1" smtClean="0">
                                                    <a:solidFill>
                                                      <a:srgbClr val="FF0000"/>
                                                    </a:solidFill>
                                                    <a:latin typeface="Cambria Math" panose="02040503050406030204" pitchFamily="18" charset="0"/>
                                                  </a:rPr>
                                                </m:ctrlPr>
                                              </m:dPr>
                                              <m:e>
                                                <m:sSub>
                                                  <m:sSubPr>
                                                    <m:ctrlPr>
                                                      <a:rPr lang="en-US" altLang="zh-CN" sz="900" b="1" i="1" smtClean="0">
                                                        <a:solidFill>
                                                          <a:srgbClr val="FF0000"/>
                                                        </a:solidFill>
                                                        <a:latin typeface="Cambria Math" panose="02040503050406030204" pitchFamily="18" charset="0"/>
                                                      </a:rPr>
                                                    </m:ctrlPr>
                                                  </m:sSubPr>
                                                  <m:e>
                                                    <m:r>
                                                      <a:rPr lang="en-US" altLang="zh-CN" sz="900" b="1" i="1" smtClean="0">
                                                        <a:solidFill>
                                                          <a:srgbClr val="FF0000"/>
                                                        </a:solidFill>
                                                        <a:latin typeface="Cambria Math" panose="02040503050406030204" pitchFamily="18" charset="0"/>
                                                      </a:rPr>
                                                      <m:t>𝒙</m:t>
                                                    </m:r>
                                                  </m:e>
                                                  <m:sub>
                                                    <m:r>
                                                      <a:rPr lang="en-US" altLang="zh-CN" sz="900" b="1" i="1" smtClean="0">
                                                        <a:solidFill>
                                                          <a:srgbClr val="FF0000"/>
                                                        </a:solidFill>
                                                        <a:latin typeface="Cambria Math" panose="02040503050406030204" pitchFamily="18" charset="0"/>
                                                      </a:rPr>
                                                      <m:t>𝒊</m:t>
                                                    </m:r>
                                                  </m:sub>
                                                </m:sSub>
                                                <m:r>
                                                  <a:rPr lang="en-US" altLang="zh-CN" sz="900" b="1" i="1" smtClean="0">
                                                    <a:solidFill>
                                                      <a:srgbClr val="FF0000"/>
                                                    </a:solidFill>
                                                    <a:latin typeface="Cambria Math" panose="02040503050406030204" pitchFamily="18" charset="0"/>
                                                  </a:rPr>
                                                  <m:t>−</m:t>
                                                </m:r>
                                                <m:sSub>
                                                  <m:sSubPr>
                                                    <m:ctrlPr>
                                                      <a:rPr lang="en-US" altLang="zh-CN" sz="900" b="1" i="1" smtClean="0">
                                                        <a:solidFill>
                                                          <a:srgbClr val="FF0000"/>
                                                        </a:solidFill>
                                                        <a:latin typeface="Cambria Math" panose="02040503050406030204" pitchFamily="18" charset="0"/>
                                                      </a:rPr>
                                                    </m:ctrlPr>
                                                  </m:sSubPr>
                                                  <m:e>
                                                    <m:r>
                                                      <a:rPr lang="en-US" altLang="zh-CN" sz="900" b="1" i="1" smtClean="0">
                                                        <a:solidFill>
                                                          <a:srgbClr val="FF0000"/>
                                                        </a:solidFill>
                                                        <a:latin typeface="Cambria Math" panose="02040503050406030204" pitchFamily="18" charset="0"/>
                                                      </a:rPr>
                                                      <m:t>𝒙</m:t>
                                                    </m:r>
                                                  </m:e>
                                                  <m:sub>
                                                    <m:r>
                                                      <a:rPr lang="en-US" altLang="zh-CN" sz="900" b="1" i="1" smtClean="0">
                                                        <a:solidFill>
                                                          <a:srgbClr val="FF0000"/>
                                                        </a:solidFill>
                                                        <a:latin typeface="Cambria Math" panose="02040503050406030204" pitchFamily="18" charset="0"/>
                                                      </a:rPr>
                                                      <m:t>𝒋</m:t>
                                                    </m:r>
                                                  </m:sub>
                                                </m:sSub>
                                              </m:e>
                                            </m:d>
                                          </m:e>
                                        </m:d>
                                      </m:e>
                                      <m:sup>
                                        <m:r>
                                          <a:rPr lang="en-US" altLang="zh-CN" sz="900" b="1" i="1" smtClean="0">
                                            <a:solidFill>
                                              <a:srgbClr val="FF0000"/>
                                            </a:solidFill>
                                            <a:latin typeface="Cambria Math" panose="02040503050406030204" pitchFamily="18" charset="0"/>
                                          </a:rPr>
                                          <m:t>𝟐</m:t>
                                        </m:r>
                                      </m:sup>
                                    </m:sSup>
                                  </m:num>
                                  <m:den>
                                    <m:r>
                                      <a:rPr lang="en-US" altLang="zh-CN" sz="900" b="1" i="1" smtClean="0">
                                        <a:solidFill>
                                          <a:srgbClr val="FF0000"/>
                                        </a:solidFill>
                                        <a:latin typeface="Cambria Math" panose="02040503050406030204" pitchFamily="18" charset="0"/>
                                      </a:rPr>
                                      <m:t>𝟐</m:t>
                                    </m:r>
                                    <m:sSup>
                                      <m:sSupPr>
                                        <m:ctrlPr>
                                          <a:rPr lang="en-US" altLang="zh-CN" sz="900" b="1" i="1" smtClean="0">
                                            <a:solidFill>
                                              <a:srgbClr val="FF0000"/>
                                            </a:solidFill>
                                            <a:latin typeface="Cambria Math" panose="02040503050406030204" pitchFamily="18" charset="0"/>
                                          </a:rPr>
                                        </m:ctrlPr>
                                      </m:sSupPr>
                                      <m:e>
                                        <m:r>
                                          <a:rPr lang="en-US" altLang="zh-CN" sz="900" b="1" i="1" smtClean="0">
                                            <a:solidFill>
                                              <a:srgbClr val="FF0000"/>
                                            </a:solidFill>
                                            <a:latin typeface="Cambria Math" panose="02040503050406030204" pitchFamily="18" charset="0"/>
                                          </a:rPr>
                                          <m:t>𝝈</m:t>
                                        </m:r>
                                      </m:e>
                                      <m:sup>
                                        <m:r>
                                          <a:rPr lang="en-US" altLang="zh-CN" sz="900" b="1" i="1" smtClean="0">
                                            <a:solidFill>
                                              <a:srgbClr val="FF0000"/>
                                            </a:solidFill>
                                            <a:latin typeface="Cambria Math" panose="02040503050406030204" pitchFamily="18" charset="0"/>
                                          </a:rPr>
                                          <m:t>𝟐</m:t>
                                        </m:r>
                                      </m:sup>
                                    </m:sSup>
                                  </m:den>
                                </m:f>
                                <m:r>
                                  <a:rPr lang="en-US" altLang="zh-CN" sz="900" b="1" i="1" smtClean="0">
                                    <a:solidFill>
                                      <a:srgbClr val="FF0000"/>
                                    </a:solidFill>
                                    <a:latin typeface="Cambria Math" panose="02040503050406030204" pitchFamily="18" charset="0"/>
                                  </a:rPr>
                                  <m:t>)</m:t>
                                </m:r>
                              </m:oMath>
                            </m:oMathPara>
                          </a14:m>
                          <a:endParaRPr lang="zh-CN" altLang="en-US" sz="900" b="1" dirty="0">
                            <a:solidFill>
                              <a:srgbClr val="FF0000"/>
                            </a:solidFill>
                            <a:latin typeface="Times New Roman" panose="02020603050405020304" pitchFamily="18" charset="0"/>
                            <a:cs typeface="Times New Roman" panose="02020603050405020304" pitchFamily="18" charset="0"/>
                          </a:endParaRPr>
                        </a:p>
                      </a:txBody>
                      <a:tcPr marL="65429" marR="65429" marT="32715" marB="32715">
                        <a:lnB w="12700" cap="flat" cmpd="sng" algn="ctr">
                          <a:noFill/>
                          <a:prstDash val="solid"/>
                          <a:round/>
                          <a:headEnd type="none" w="med" len="med"/>
                          <a:tailEnd type="none" w="med" len="med"/>
                        </a:lnB>
                        <a:noFill/>
                      </a:tcPr>
                    </a:tc>
                    <a:tc>
                      <a:txBody>
                        <a:bodyPr/>
                        <a:lstStyle/>
                        <a:p>
                          <a:pPr>
                            <a:lnSpc>
                              <a:spcPct val="100000"/>
                            </a:lnSpc>
                          </a:pPr>
                          <a14:m>
                            <m:oMathPara xmlns:m="http://schemas.openxmlformats.org/officeDocument/2006/math">
                              <m:oMathParaPr>
                                <m:jc m:val="centerGroup"/>
                              </m:oMathParaPr>
                              <m:oMath xmlns:m="http://schemas.openxmlformats.org/officeDocument/2006/math">
                                <m:r>
                                  <a:rPr lang="en-US" altLang="zh-CN" sz="900" b="1" i="1" smtClean="0">
                                    <a:solidFill>
                                      <a:srgbClr val="FF0000"/>
                                    </a:solidFill>
                                    <a:latin typeface="Cambria Math" panose="02040503050406030204" pitchFamily="18" charset="0"/>
                                  </a:rPr>
                                  <m:t>𝝈</m:t>
                                </m:r>
                                <m:r>
                                  <a:rPr lang="en-US" altLang="zh-CN" sz="900" b="1" i="1" smtClean="0">
                                    <a:solidFill>
                                      <a:srgbClr val="FF0000"/>
                                    </a:solidFill>
                                    <a:latin typeface="Cambria Math" panose="02040503050406030204" pitchFamily="18" charset="0"/>
                                  </a:rPr>
                                  <m:t>&gt;</m:t>
                                </m:r>
                                <m:r>
                                  <a:rPr lang="en-US" altLang="zh-CN" sz="900" b="1" i="1" smtClean="0">
                                    <a:solidFill>
                                      <a:srgbClr val="FF0000"/>
                                    </a:solidFill>
                                    <a:latin typeface="Cambria Math" panose="02040503050406030204" pitchFamily="18" charset="0"/>
                                  </a:rPr>
                                  <m:t>𝟎</m:t>
                                </m:r>
                              </m:oMath>
                            </m:oMathPara>
                          </a14:m>
                          <a:endParaRPr lang="zh-CN" altLang="en-US" sz="900" b="1" dirty="0">
                            <a:solidFill>
                              <a:srgbClr val="FF0000"/>
                            </a:solidFill>
                            <a:latin typeface="Times New Roman" panose="02020603050405020304" pitchFamily="18" charset="0"/>
                            <a:cs typeface="Times New Roman" panose="02020603050405020304" pitchFamily="18" charset="0"/>
                          </a:endParaRPr>
                        </a:p>
                      </a:txBody>
                      <a:tcPr marL="65429" marR="65429" marT="32715" marB="32715">
                        <a:noFill/>
                      </a:tcPr>
                    </a:tc>
                    <a:extLst>
                      <a:ext uri="{0D108BD9-81ED-4DB2-BD59-A6C34878D82A}">
                        <a16:rowId xmlns:a16="http://schemas.microsoft.com/office/drawing/2014/main" val="10003"/>
                      </a:ext>
                    </a:extLst>
                  </a:tr>
                  <a:tr h="279875">
                    <a:tc>
                      <a:txBody>
                        <a:bodyPr/>
                        <a:lstStyle/>
                        <a:p>
                          <a:pPr>
                            <a:lnSpc>
                              <a:spcPct val="100000"/>
                            </a:lnSpc>
                          </a:pPr>
                          <a:r>
                            <a:rPr lang="en-US" altLang="zh-CN" sz="900" dirty="0">
                              <a:latin typeface="Times New Roman" panose="02020603050405020304" pitchFamily="18" charset="0"/>
                              <a:cs typeface="Times New Roman" panose="02020603050405020304" pitchFamily="18" charset="0"/>
                            </a:rPr>
                            <a:t>Sigmoid</a:t>
                          </a:r>
                          <a:endParaRPr lang="zh-CN" altLang="en-US" sz="900" dirty="0">
                            <a:latin typeface="Times New Roman" panose="02020603050405020304" pitchFamily="18" charset="0"/>
                            <a:cs typeface="Times New Roman" panose="02020603050405020304" pitchFamily="18" charset="0"/>
                          </a:endParaRPr>
                        </a:p>
                      </a:txBody>
                      <a:tcPr marL="65429" marR="65429" marT="32715" marB="32715">
                        <a:lnB w="12700" cap="flat" cmpd="sng" algn="ctr">
                          <a:solidFill>
                            <a:schemeClr val="tx1"/>
                          </a:solidFill>
                          <a:prstDash val="solid"/>
                          <a:round/>
                          <a:headEnd type="none" w="med" len="med"/>
                          <a:tailEnd type="none" w="med" len="med"/>
                        </a:lnB>
                        <a:noFill/>
                      </a:tcPr>
                    </a:tc>
                    <a:tc>
                      <a:txBody>
                        <a:bodyPr/>
                        <a:lstStyle/>
                        <a:p>
                          <a:pPr>
                            <a:lnSpc>
                              <a:spcPct val="100000"/>
                            </a:lnSpc>
                          </a:pPr>
                          <a14:m>
                            <m:oMathPara xmlns:m="http://schemas.openxmlformats.org/officeDocument/2006/math">
                              <m:oMathParaPr>
                                <m:jc m:val="centerGroup"/>
                              </m:oMathParaPr>
                              <m:oMath xmlns:m="http://schemas.openxmlformats.org/officeDocument/2006/math">
                                <m:r>
                                  <a:rPr lang="en-US" altLang="zh-CN" sz="900" b="0" i="1" smtClean="0">
                                    <a:latin typeface="Cambria Math" panose="02040503050406030204" pitchFamily="18" charset="0"/>
                                  </a:rPr>
                                  <m:t>𝜅</m:t>
                                </m:r>
                                <m:d>
                                  <m:dPr>
                                    <m:ctrlPr>
                                      <a:rPr lang="en-US" altLang="zh-CN" sz="900" b="0" i="1" smtClean="0">
                                        <a:latin typeface="Cambria Math" panose="02040503050406030204" pitchFamily="18" charset="0"/>
                                      </a:rPr>
                                    </m:ctrlPr>
                                  </m:dPr>
                                  <m:e>
                                    <m:sSub>
                                      <m:sSubPr>
                                        <m:ctrlPr>
                                          <a:rPr lang="en-US" altLang="zh-CN" sz="900" b="0" i="1" smtClean="0">
                                            <a:latin typeface="Cambria Math" panose="02040503050406030204" pitchFamily="18" charset="0"/>
                                          </a:rPr>
                                        </m:ctrlPr>
                                      </m:sSubPr>
                                      <m:e>
                                        <m:r>
                                          <a:rPr lang="en-US" altLang="zh-CN" sz="900" b="0" i="1" smtClean="0">
                                            <a:latin typeface="Cambria Math" panose="02040503050406030204" pitchFamily="18" charset="0"/>
                                          </a:rPr>
                                          <m:t>𝑥</m:t>
                                        </m:r>
                                      </m:e>
                                      <m:sub>
                                        <m:r>
                                          <a:rPr lang="en-US" altLang="zh-CN" sz="900" b="0" i="1" smtClean="0">
                                            <a:latin typeface="Cambria Math" panose="02040503050406030204" pitchFamily="18" charset="0"/>
                                          </a:rPr>
                                          <m:t>𝑖</m:t>
                                        </m:r>
                                      </m:sub>
                                    </m:sSub>
                                    <m:r>
                                      <a:rPr lang="en-US" altLang="zh-CN" sz="900" b="0" i="1" smtClean="0">
                                        <a:latin typeface="Cambria Math" panose="02040503050406030204" pitchFamily="18" charset="0"/>
                                      </a:rPr>
                                      <m:t>,</m:t>
                                    </m:r>
                                    <m:sSub>
                                      <m:sSubPr>
                                        <m:ctrlPr>
                                          <a:rPr lang="en-US" altLang="zh-CN" sz="900" b="0" i="1" smtClean="0">
                                            <a:latin typeface="Cambria Math" panose="02040503050406030204" pitchFamily="18" charset="0"/>
                                          </a:rPr>
                                        </m:ctrlPr>
                                      </m:sSubPr>
                                      <m:e>
                                        <m:r>
                                          <a:rPr lang="en-US" altLang="zh-CN" sz="900" b="0" i="1" smtClean="0">
                                            <a:latin typeface="Cambria Math" panose="02040503050406030204" pitchFamily="18" charset="0"/>
                                          </a:rPr>
                                          <m:t>𝑥</m:t>
                                        </m:r>
                                      </m:e>
                                      <m:sub>
                                        <m:r>
                                          <a:rPr lang="en-US" altLang="zh-CN" sz="900" b="0" i="1" smtClean="0">
                                            <a:latin typeface="Cambria Math" panose="02040503050406030204" pitchFamily="18" charset="0"/>
                                          </a:rPr>
                                          <m:t>𝑗</m:t>
                                        </m:r>
                                      </m:sub>
                                    </m:sSub>
                                  </m:e>
                                </m:d>
                                <m:r>
                                  <a:rPr lang="en-US" altLang="zh-CN" sz="900" b="0" i="1" smtClean="0">
                                    <a:latin typeface="Cambria Math" panose="02040503050406030204" pitchFamily="18" charset="0"/>
                                  </a:rPr>
                                  <m:t>=</m:t>
                                </m:r>
                                <m:r>
                                  <m:rPr>
                                    <m:sty m:val="p"/>
                                  </m:rPr>
                                  <a:rPr lang="en-US" altLang="zh-CN" sz="900" b="0" i="0" smtClean="0">
                                    <a:latin typeface="Cambria Math" panose="02040503050406030204" pitchFamily="18" charset="0"/>
                                  </a:rPr>
                                  <m:t>tanh</m:t>
                                </m:r>
                                <m:r>
                                  <a:rPr lang="en-US" altLang="zh-CN" sz="900" b="0" i="0" smtClean="0">
                                    <a:latin typeface="Cambria Math" panose="02040503050406030204" pitchFamily="18" charset="0"/>
                                  </a:rPr>
                                  <m:t>(</m:t>
                                </m:r>
                                <m:r>
                                  <a:rPr lang="en-US" altLang="zh-CN" sz="900" b="0" i="1" smtClean="0">
                                    <a:latin typeface="Cambria Math" panose="02040503050406030204" pitchFamily="18" charset="0"/>
                                  </a:rPr>
                                  <m:t>𝛽</m:t>
                                </m:r>
                                <m:sSubSup>
                                  <m:sSubSupPr>
                                    <m:ctrlPr>
                                      <a:rPr lang="en-US" altLang="zh-CN" sz="900" b="0" i="1" smtClean="0">
                                        <a:latin typeface="Cambria Math" panose="02040503050406030204" pitchFamily="18" charset="0"/>
                                      </a:rPr>
                                    </m:ctrlPr>
                                  </m:sSubSupPr>
                                  <m:e>
                                    <m:r>
                                      <a:rPr lang="en-US" altLang="zh-CN" sz="900" b="0" i="1" smtClean="0">
                                        <a:latin typeface="Cambria Math" panose="02040503050406030204" pitchFamily="18" charset="0"/>
                                      </a:rPr>
                                      <m:t>𝑥</m:t>
                                    </m:r>
                                  </m:e>
                                  <m:sub>
                                    <m:r>
                                      <a:rPr lang="en-US" altLang="zh-CN" sz="900" b="0" i="1" smtClean="0">
                                        <a:latin typeface="Cambria Math" panose="02040503050406030204" pitchFamily="18" charset="0"/>
                                      </a:rPr>
                                      <m:t>𝑖</m:t>
                                    </m:r>
                                  </m:sub>
                                  <m:sup>
                                    <m:r>
                                      <a:rPr lang="en-US" altLang="zh-CN" sz="900" b="0" i="1" smtClean="0">
                                        <a:latin typeface="Cambria Math" panose="02040503050406030204" pitchFamily="18" charset="0"/>
                                      </a:rPr>
                                      <m:t>𝑇</m:t>
                                    </m:r>
                                  </m:sup>
                                </m:sSubSup>
                                <m:sSub>
                                  <m:sSubPr>
                                    <m:ctrlPr>
                                      <a:rPr lang="en-US" altLang="zh-CN" sz="900" b="0" i="1" smtClean="0">
                                        <a:latin typeface="Cambria Math" panose="02040503050406030204" pitchFamily="18" charset="0"/>
                                      </a:rPr>
                                    </m:ctrlPr>
                                  </m:sSubPr>
                                  <m:e>
                                    <m:r>
                                      <a:rPr lang="en-US" altLang="zh-CN" sz="900" b="0" i="1" smtClean="0">
                                        <a:latin typeface="Cambria Math" panose="02040503050406030204" pitchFamily="18" charset="0"/>
                                      </a:rPr>
                                      <m:t>𝑥</m:t>
                                    </m:r>
                                  </m:e>
                                  <m:sub>
                                    <m:r>
                                      <a:rPr lang="en-US" altLang="zh-CN" sz="900" b="0" i="1" smtClean="0">
                                        <a:latin typeface="Cambria Math" panose="02040503050406030204" pitchFamily="18" charset="0"/>
                                      </a:rPr>
                                      <m:t>𝑗</m:t>
                                    </m:r>
                                  </m:sub>
                                </m:sSub>
                                <m:r>
                                  <a:rPr lang="en-US" altLang="zh-CN" sz="900" b="0" i="1" smtClean="0">
                                    <a:latin typeface="Cambria Math" panose="02040503050406030204" pitchFamily="18" charset="0"/>
                                  </a:rPr>
                                  <m:t>+</m:t>
                                </m:r>
                                <m:r>
                                  <a:rPr lang="en-US" altLang="zh-CN" sz="900" b="0" i="1" smtClean="0">
                                    <a:latin typeface="Cambria Math" panose="02040503050406030204" pitchFamily="18" charset="0"/>
                                  </a:rPr>
                                  <m:t>𝜃</m:t>
                                </m:r>
                                <m:r>
                                  <a:rPr lang="en-US" altLang="zh-CN" sz="900" b="0" i="1" smtClean="0">
                                    <a:latin typeface="Cambria Math" panose="02040503050406030204" pitchFamily="18" charset="0"/>
                                  </a:rPr>
                                  <m:t>)</m:t>
                                </m:r>
                              </m:oMath>
                            </m:oMathPara>
                          </a14:m>
                          <a:endParaRPr lang="zh-CN" altLang="en-US" sz="900" dirty="0">
                            <a:latin typeface="Times New Roman" panose="02020603050405020304" pitchFamily="18" charset="0"/>
                            <a:cs typeface="Times New Roman" panose="02020603050405020304" pitchFamily="18" charset="0"/>
                          </a:endParaRPr>
                        </a:p>
                      </a:txBody>
                      <a:tcPr marL="65429" marR="65429" marT="32715" marB="32715">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14:m>
                            <m:oMathPara xmlns:m="http://schemas.openxmlformats.org/officeDocument/2006/math">
                              <m:oMathParaPr>
                                <m:jc m:val="centerGroup"/>
                              </m:oMathParaPr>
                              <m:oMath xmlns:m="http://schemas.openxmlformats.org/officeDocument/2006/math">
                                <m:r>
                                  <a:rPr lang="en-US" altLang="zh-CN" sz="900" b="0" i="1" smtClean="0">
                                    <a:latin typeface="Cambria Math" panose="02040503050406030204" pitchFamily="18" charset="0"/>
                                  </a:rPr>
                                  <m:t>𝛽</m:t>
                                </m:r>
                                <m:r>
                                  <a:rPr lang="en-US" altLang="zh-CN" sz="900" b="0" i="1" smtClean="0">
                                    <a:latin typeface="Cambria Math" panose="02040503050406030204" pitchFamily="18" charset="0"/>
                                  </a:rPr>
                                  <m:t>&gt;0, </m:t>
                                </m:r>
                                <m:r>
                                  <a:rPr lang="en-US" altLang="zh-CN" sz="900" b="0" i="1" smtClean="0">
                                    <a:latin typeface="Cambria Math" panose="02040503050406030204" pitchFamily="18" charset="0"/>
                                  </a:rPr>
                                  <m:t>𝜃</m:t>
                                </m:r>
                                <m:r>
                                  <a:rPr lang="en-US" altLang="zh-CN" sz="900" b="0" i="1" smtClean="0">
                                    <a:latin typeface="Cambria Math" panose="02040503050406030204" pitchFamily="18" charset="0"/>
                                  </a:rPr>
                                  <m:t>&lt;0</m:t>
                                </m:r>
                              </m:oMath>
                            </m:oMathPara>
                          </a14:m>
                          <a:endParaRPr lang="zh-CN" altLang="en-US" sz="900" dirty="0">
                            <a:latin typeface="Times New Roman" panose="02020603050405020304" pitchFamily="18" charset="0"/>
                            <a:cs typeface="Times New Roman" panose="02020603050405020304" pitchFamily="18" charset="0"/>
                          </a:endParaRPr>
                        </a:p>
                      </a:txBody>
                      <a:tcPr marL="65429" marR="65429" marT="32715" marB="32715">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mc:Choice>
        <mc:Fallback xmlns="">
          <p:graphicFrame>
            <p:nvGraphicFramePr>
              <p:cNvPr id="37" name="表格 13"/>
              <p:cNvGraphicFramePr>
                <a:graphicFrameLocks noGrp="1"/>
              </p:cNvGraphicFramePr>
              <p:nvPr/>
            </p:nvGraphicFramePr>
            <p:xfrm>
              <a:off x="4567848" y="2449424"/>
              <a:ext cx="3103963" cy="1920381"/>
            </p:xfrm>
            <a:graphic>
              <a:graphicData uri="http://schemas.openxmlformats.org/drawingml/2006/table">
                <a:tbl>
                  <a:tblPr firstRow="1" bandRow="1">
                    <a:tableStyleId>{5C22544A-7EE6-4342-B048-85BDC9FD1C3A}</a:tableStyleId>
                  </a:tblPr>
                  <a:tblGrid>
                    <a:gridCol w="732236"/>
                    <a:gridCol w="1531781"/>
                    <a:gridCol w="839946"/>
                  </a:tblGrid>
                  <a:tr h="356138">
                    <a:tc>
                      <a:txBody>
                        <a:bodyPr/>
                        <a:lstStyle/>
                        <a:p>
                          <a:pPr>
                            <a:lnSpc>
                              <a:spcPct val="100000"/>
                            </a:lnSpc>
                          </a:pPr>
                          <a:r>
                            <a:rPr lang="en-US" altLang="zh-CN" sz="900" dirty="0">
                              <a:solidFill>
                                <a:schemeClr val="tx1"/>
                              </a:solidFill>
                              <a:latin typeface="Times New Roman" panose="02020603050405020304" pitchFamily="18" charset="0"/>
                              <a:cs typeface="Times New Roman" panose="02020603050405020304" pitchFamily="18" charset="0"/>
                            </a:rPr>
                            <a:t>Name</a:t>
                          </a:r>
                          <a:endParaRPr lang="zh-CN" altLang="en-US" sz="900" dirty="0">
                            <a:solidFill>
                              <a:schemeClr val="tx1"/>
                            </a:solidFill>
                            <a:latin typeface="Times New Roman" panose="02020603050405020304" pitchFamily="18" charset="0"/>
                            <a:cs typeface="Times New Roman" panose="02020603050405020304" pitchFamily="18" charset="0"/>
                          </a:endParaRPr>
                        </a:p>
                      </a:txBody>
                      <a:tcPr marL="65429" marR="65429" marT="32715" marB="3271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en-US" altLang="zh-CN" sz="900" dirty="0">
                              <a:solidFill>
                                <a:schemeClr val="tx1"/>
                              </a:solidFill>
                              <a:latin typeface="Times New Roman" panose="02020603050405020304" pitchFamily="18" charset="0"/>
                              <a:cs typeface="Times New Roman" panose="02020603050405020304" pitchFamily="18" charset="0"/>
                            </a:rPr>
                            <a:t>Expression </a:t>
                          </a:r>
                          <a:endParaRPr lang="zh-CN" altLang="en-US" sz="900" dirty="0">
                            <a:solidFill>
                              <a:schemeClr val="tx1"/>
                            </a:solidFill>
                            <a:latin typeface="Times New Roman" panose="02020603050405020304" pitchFamily="18" charset="0"/>
                            <a:cs typeface="Times New Roman" panose="02020603050405020304" pitchFamily="18" charset="0"/>
                          </a:endParaRPr>
                        </a:p>
                      </a:txBody>
                      <a:tcPr marL="65429" marR="65429" marT="32715" marB="3271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en-US" altLang="zh-CN" sz="900" dirty="0">
                              <a:solidFill>
                                <a:schemeClr val="tx1"/>
                              </a:solidFill>
                              <a:latin typeface="Times New Roman" panose="02020603050405020304" pitchFamily="18" charset="0"/>
                              <a:cs typeface="Times New Roman" panose="02020603050405020304" pitchFamily="18" charset="0"/>
                            </a:rPr>
                            <a:t>Parameters </a:t>
                          </a:r>
                          <a:endParaRPr lang="zh-CN" altLang="en-US" sz="900" dirty="0">
                            <a:solidFill>
                              <a:schemeClr val="tx1"/>
                            </a:solidFill>
                            <a:latin typeface="Times New Roman" panose="02020603050405020304" pitchFamily="18" charset="0"/>
                            <a:cs typeface="Times New Roman" panose="02020603050405020304" pitchFamily="18" charset="0"/>
                          </a:endParaRPr>
                        </a:p>
                      </a:txBody>
                      <a:tcPr marL="65429" marR="65429" marT="32715" marB="3271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0360">
                    <a:tc>
                      <a:txBody>
                        <a:bodyPr/>
                        <a:lstStyle/>
                        <a:p>
                          <a:pPr>
                            <a:lnSpc>
                              <a:spcPct val="100000"/>
                            </a:lnSpc>
                          </a:pPr>
                          <a:r>
                            <a:rPr lang="en-US" altLang="zh-CN" sz="900" dirty="0">
                              <a:latin typeface="Times New Roman" panose="02020603050405020304" pitchFamily="18" charset="0"/>
                              <a:cs typeface="Times New Roman" panose="02020603050405020304" pitchFamily="18" charset="0"/>
                            </a:rPr>
                            <a:t>Linear</a:t>
                          </a:r>
                          <a:r>
                            <a:rPr lang="zh-CN" altLang="en-US" sz="900" dirty="0">
                              <a:latin typeface="Times New Roman" panose="02020603050405020304" pitchFamily="18" charset="0"/>
                              <a:cs typeface="Times New Roman" panose="02020603050405020304" pitchFamily="18" charset="0"/>
                            </a:rPr>
                            <a:t> </a:t>
                          </a:r>
                          <a:r>
                            <a:rPr lang="en-US" altLang="zh-CN" sz="900" dirty="0">
                              <a:latin typeface="Times New Roman" panose="02020603050405020304" pitchFamily="18" charset="0"/>
                              <a:cs typeface="Times New Roman" panose="02020603050405020304" pitchFamily="18" charset="0"/>
                            </a:rPr>
                            <a:t>kernel</a:t>
                          </a:r>
                          <a:endParaRPr lang="zh-CN" altLang="en-US" sz="900" dirty="0">
                            <a:latin typeface="Times New Roman" panose="02020603050405020304" pitchFamily="18" charset="0"/>
                            <a:cs typeface="Times New Roman" panose="02020603050405020304" pitchFamily="18" charset="0"/>
                          </a:endParaRPr>
                        </a:p>
                      </a:txBody>
                      <a:tcPr marL="65429" marR="65429" marT="32715" marB="32715">
                        <a:lnT w="12700" cap="flat" cmpd="sng" algn="ctr">
                          <a:solidFill>
                            <a:schemeClr val="tx1"/>
                          </a:solidFill>
                          <a:prstDash val="solid"/>
                          <a:round/>
                          <a:headEnd type="none" w="med" len="med"/>
                          <a:tailEnd type="none" w="med" len="med"/>
                        </a:lnT>
                        <a:noFill/>
                      </a:tcPr>
                    </a:tc>
                    <a:tc>
                      <a:txBody>
                        <a:bodyPr/>
                        <a:lstStyle/>
                        <a:p>
                          <a:endParaRPr lang="zh-CN"/>
                        </a:p>
                      </a:txBody>
                      <a:tcPr marL="65429" marR="65429" marT="32715" marB="32715">
                        <a:lnT w="12700" cap="flat" cmpd="sng" algn="ctr">
                          <a:solidFill>
                            <a:schemeClr val="tx1"/>
                          </a:solidFill>
                          <a:prstDash val="solid"/>
                          <a:round/>
                          <a:headEnd type="none" w="med" len="med"/>
                          <a:tailEnd type="none" w="med" len="med"/>
                        </a:lnT>
                        <a:blipFill>
                          <a:blip r:embed="rId4"/>
                        </a:blipFill>
                      </a:tcPr>
                    </a:tc>
                    <a:tc>
                      <a:txBody>
                        <a:bodyPr/>
                        <a:lstStyle/>
                        <a:p>
                          <a:pPr>
                            <a:lnSpc>
                              <a:spcPct val="100000"/>
                            </a:lnSpc>
                          </a:pPr>
                          <a:endParaRPr lang="zh-CN" altLang="en-US" sz="900" dirty="0">
                            <a:latin typeface="Times New Roman" panose="02020603050405020304" pitchFamily="18" charset="0"/>
                            <a:cs typeface="Times New Roman" panose="02020603050405020304" pitchFamily="18" charset="0"/>
                          </a:endParaRPr>
                        </a:p>
                      </a:txBody>
                      <a:tcPr marL="65429" marR="65429" marT="32715" marB="32715">
                        <a:lnT w="12700" cap="flat" cmpd="sng" algn="ctr">
                          <a:solidFill>
                            <a:schemeClr val="tx1"/>
                          </a:solidFill>
                          <a:prstDash val="solid"/>
                          <a:round/>
                          <a:headEnd type="none" w="med" len="med"/>
                          <a:tailEnd type="none" w="med" len="med"/>
                        </a:lnT>
                        <a:noFill/>
                      </a:tcPr>
                    </a:tc>
                  </a:tr>
                  <a:tr h="356235">
                    <a:tc>
                      <a:txBody>
                        <a:bodyPr/>
                        <a:lstStyle/>
                        <a:p>
                          <a:pPr>
                            <a:lnSpc>
                              <a:spcPct val="100000"/>
                            </a:lnSpc>
                          </a:pPr>
                          <a:r>
                            <a:rPr lang="en-US" altLang="zh-CN" sz="900" dirty="0">
                              <a:latin typeface="Times New Roman" panose="02020603050405020304" pitchFamily="18" charset="0"/>
                              <a:cs typeface="Times New Roman" panose="02020603050405020304" pitchFamily="18" charset="0"/>
                            </a:rPr>
                            <a:t>Polynomial</a:t>
                          </a:r>
                          <a:endParaRPr lang="zh-CN" altLang="en-US" sz="900" dirty="0">
                            <a:latin typeface="Times New Roman" panose="02020603050405020304" pitchFamily="18" charset="0"/>
                            <a:cs typeface="Times New Roman" panose="02020603050405020304" pitchFamily="18" charset="0"/>
                          </a:endParaRPr>
                        </a:p>
                      </a:txBody>
                      <a:tcPr marL="65429" marR="65429" marT="32715" marB="32715">
                        <a:noFill/>
                      </a:tcPr>
                    </a:tc>
                    <a:tc>
                      <a:txBody>
                        <a:bodyPr/>
                        <a:lstStyle/>
                        <a:p>
                          <a:endParaRPr lang="zh-CN"/>
                        </a:p>
                      </a:txBody>
                      <a:tcPr marL="65429" marR="65429" marT="32715" marB="32715">
                        <a:blipFill>
                          <a:blip r:embed="rId4"/>
                        </a:blipFill>
                      </a:tcPr>
                    </a:tc>
                    <a:tc>
                      <a:txBody>
                        <a:bodyPr/>
                        <a:lstStyle/>
                        <a:p>
                          <a:endParaRPr lang="zh-CN"/>
                        </a:p>
                      </a:txBody>
                      <a:tcPr marL="65429" marR="65429" marT="32715" marB="32715">
                        <a:blipFill>
                          <a:blip r:embed="rId4"/>
                        </a:blipFill>
                      </a:tcPr>
                    </a:tc>
                  </a:tr>
                  <a:tr h="587375">
                    <a:tc>
                      <a:txBody>
                        <a:bodyPr/>
                        <a:lstStyle/>
                        <a:p>
                          <a:pPr>
                            <a:lnSpc>
                              <a:spcPct val="100000"/>
                            </a:lnSpc>
                          </a:pPr>
                          <a:r>
                            <a:rPr lang="en-US" altLang="zh-CN" sz="900" b="1" dirty="0">
                              <a:solidFill>
                                <a:srgbClr val="FF0000"/>
                              </a:solidFill>
                              <a:latin typeface="Times New Roman" panose="02020603050405020304" pitchFamily="18" charset="0"/>
                              <a:cs typeface="Times New Roman" panose="02020603050405020304" pitchFamily="18" charset="0"/>
                            </a:rPr>
                            <a:t>Gaussian</a:t>
                          </a:r>
                          <a:endParaRPr lang="zh-CN" altLang="en-US" sz="900" b="1" dirty="0">
                            <a:solidFill>
                              <a:srgbClr val="FF0000"/>
                            </a:solidFill>
                            <a:latin typeface="Times New Roman" panose="02020603050405020304" pitchFamily="18" charset="0"/>
                            <a:cs typeface="Times New Roman" panose="02020603050405020304" pitchFamily="18" charset="0"/>
                          </a:endParaRPr>
                        </a:p>
                      </a:txBody>
                      <a:tcPr marL="65429" marR="65429" marT="32715" marB="32715">
                        <a:noFill/>
                      </a:tcPr>
                    </a:tc>
                    <a:tc>
                      <a:txBody>
                        <a:bodyPr/>
                        <a:lstStyle/>
                        <a:p>
                          <a:endParaRPr lang="zh-CN"/>
                        </a:p>
                      </a:txBody>
                      <a:tcPr marL="65429" marR="65429" marT="32715" marB="32715">
                        <a:lnB w="12700" cap="flat" cmpd="sng" algn="ctr">
                          <a:noFill/>
                          <a:prstDash val="solid"/>
                          <a:round/>
                          <a:headEnd type="none" w="med" len="med"/>
                          <a:tailEnd type="none" w="med" len="med"/>
                        </a:lnB>
                        <a:blipFill>
                          <a:blip r:embed="rId4"/>
                        </a:blipFill>
                      </a:tcPr>
                    </a:tc>
                    <a:tc>
                      <a:txBody>
                        <a:bodyPr/>
                        <a:lstStyle/>
                        <a:p>
                          <a:endParaRPr lang="zh-CN"/>
                        </a:p>
                      </a:txBody>
                      <a:tcPr marL="65429" marR="65429" marT="32715" marB="32715">
                        <a:blipFill>
                          <a:blip r:embed="rId4"/>
                        </a:blipFill>
                      </a:tcPr>
                    </a:tc>
                  </a:tr>
                  <a:tr h="280035">
                    <a:tc>
                      <a:txBody>
                        <a:bodyPr/>
                        <a:lstStyle/>
                        <a:p>
                          <a:pPr>
                            <a:lnSpc>
                              <a:spcPct val="100000"/>
                            </a:lnSpc>
                          </a:pPr>
                          <a:r>
                            <a:rPr lang="en-US" altLang="zh-CN" sz="900" dirty="0">
                              <a:latin typeface="Times New Roman" panose="02020603050405020304" pitchFamily="18" charset="0"/>
                              <a:cs typeface="Times New Roman" panose="02020603050405020304" pitchFamily="18" charset="0"/>
                            </a:rPr>
                            <a:t>Sigmoid</a:t>
                          </a:r>
                          <a:endParaRPr lang="zh-CN" altLang="en-US" sz="900" dirty="0">
                            <a:latin typeface="Times New Roman" panose="02020603050405020304" pitchFamily="18" charset="0"/>
                            <a:cs typeface="Times New Roman" panose="02020603050405020304" pitchFamily="18" charset="0"/>
                          </a:endParaRPr>
                        </a:p>
                      </a:txBody>
                      <a:tcPr marL="65429" marR="65429" marT="32715" marB="32715">
                        <a:lnB w="12700" cap="flat" cmpd="sng" algn="ctr">
                          <a:solidFill>
                            <a:schemeClr val="tx1"/>
                          </a:solidFill>
                          <a:prstDash val="solid"/>
                          <a:round/>
                          <a:headEnd type="none" w="med" len="med"/>
                          <a:tailEnd type="none" w="med" len="med"/>
                        </a:lnB>
                        <a:noFill/>
                      </a:tcPr>
                    </a:tc>
                    <a:tc>
                      <a:txBody>
                        <a:bodyPr/>
                        <a:lstStyle/>
                        <a:p>
                          <a:endParaRPr lang="zh-CN"/>
                        </a:p>
                      </a:txBody>
                      <a:tcPr marL="65429" marR="65429" marT="32715" marB="32715">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blipFill>
                      </a:tcPr>
                    </a:tc>
                    <a:tc>
                      <a:txBody>
                        <a:bodyPr/>
                        <a:lstStyle/>
                        <a:p>
                          <a:endParaRPr lang="zh-CN"/>
                        </a:p>
                      </a:txBody>
                      <a:tcPr marL="65429" marR="65429" marT="32715" marB="32715">
                        <a:lnB w="12700" cap="flat" cmpd="sng" algn="ctr">
                          <a:solidFill>
                            <a:schemeClr val="tx1"/>
                          </a:solidFill>
                          <a:prstDash val="solid"/>
                          <a:round/>
                          <a:headEnd type="none" w="med" len="med"/>
                          <a:tailEnd type="none" w="med" len="med"/>
                        </a:lnB>
                        <a:blipFill>
                          <a:blip r:embed="rId4"/>
                        </a:blipFill>
                      </a:tcPr>
                    </a:tc>
                  </a:tr>
                </a:tbl>
              </a:graphicData>
            </a:graphic>
          </p:graphicFrame>
        </mc:Fallback>
      </mc:AlternateContent>
      <p:pic>
        <p:nvPicPr>
          <p:cNvPr id="39" name="图片 38"/>
          <p:cNvPicPr>
            <a:picLocks noChangeAspect="1"/>
          </p:cNvPicPr>
          <p:nvPr/>
        </p:nvPicPr>
        <p:blipFill>
          <a:blip r:embed="rId5"/>
          <a:stretch>
            <a:fillRect/>
          </a:stretch>
        </p:blipFill>
        <p:spPr>
          <a:xfrm>
            <a:off x="8896350" y="2352037"/>
            <a:ext cx="2062162" cy="2147606"/>
          </a:xfrm>
          <a:prstGeom prst="rect">
            <a:avLst/>
          </a:prstGeom>
        </p:spPr>
      </p:pic>
      <p:sp>
        <p:nvSpPr>
          <p:cNvPr id="3" name="文本框 2"/>
          <p:cNvSpPr txBox="1"/>
          <p:nvPr/>
        </p:nvSpPr>
        <p:spPr>
          <a:xfrm>
            <a:off x="9952355" y="0"/>
            <a:ext cx="2239645" cy="386715"/>
          </a:xfrm>
          <a:prstGeom prst="rect">
            <a:avLst/>
          </a:prstGeom>
          <a:noFill/>
        </p:spPr>
        <p:txBody>
          <a:bodyPr wrap="square" rtlCol="0" anchor="t">
            <a:noAutofit/>
          </a:bodyPr>
          <a:lstStyle/>
          <a:p>
            <a:r>
              <a:rPr lang="zh-CN" altLang="en-US" b="1">
                <a:solidFill>
                  <a:srgbClr val="C00000"/>
                </a:solidFill>
                <a:latin typeface="Times New Roman" panose="02020603050405020304" pitchFamily="18" charset="0"/>
                <a:cs typeface="Times New Roman" panose="02020603050405020304" pitchFamily="18" charset="0"/>
              </a:rPr>
              <a:t>EGU24-7941</a:t>
            </a:r>
            <a:r>
              <a:rPr lang="en-US" altLang="zh-CN" b="1">
                <a:solidFill>
                  <a:srgbClr val="C00000"/>
                </a:solidFill>
                <a:latin typeface="Times New Roman" panose="02020603050405020304" pitchFamily="18" charset="0"/>
                <a:cs typeface="Times New Roman" panose="02020603050405020304" pitchFamily="18" charset="0"/>
              </a:rPr>
              <a:t> </a:t>
            </a:r>
            <a:r>
              <a:rPr lang="zh-CN" altLang="en-US" b="1">
                <a:solidFill>
                  <a:srgbClr val="C00000"/>
                </a:solidFill>
                <a:latin typeface="Times New Roman" panose="02020603050405020304" pitchFamily="18" charset="0"/>
                <a:cs typeface="Times New Roman" panose="02020603050405020304" pitchFamily="18" charset="0"/>
              </a:rPr>
              <a:t>HS4.8</a:t>
            </a:r>
          </a:p>
        </p:txBody>
      </p:sp>
    </p:spTree>
  </p:cSld>
  <p:clrMapOvr>
    <a:masterClrMapping/>
  </p:clrMapOvr>
  <mc:AlternateContent xmlns:mc="http://schemas.openxmlformats.org/markup-compatibility/2006" xmlns:p14="http://schemas.microsoft.com/office/powerpoint/2010/main">
    <mc:Choice Requires="p14">
      <p:transition spd="slow" p14:dur="2000" advTm="30368"/>
    </mc:Choice>
    <mc:Fallback xmlns="">
      <p:transition spd="slow" advTm="3036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683967" y="1591911"/>
            <a:ext cx="4219360" cy="3246530"/>
          </a:xfrm>
          <a:prstGeom prst="rect">
            <a:avLst/>
          </a:prstGeom>
          <a:noFill/>
        </p:spPr>
        <p:txBody>
          <a:bodyPr wrap="none" rtlCol="0">
            <a:spAutoFit/>
          </a:bodyPr>
          <a:lstStyle/>
          <a:p>
            <a:pPr marL="457200" indent="-457200">
              <a:lnSpc>
                <a:spcPct val="150000"/>
              </a:lnSpc>
              <a:buFont typeface="Arial" panose="020B0604020202020204" pitchFamily="34" charset="0"/>
              <a:buChar char="•"/>
            </a:pPr>
            <a:r>
              <a:rPr lang="en-US" altLang="zh-CN" sz="2800" b="1" dirty="0">
                <a:solidFill>
                  <a:schemeClr val="bg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Research background</a:t>
            </a:r>
          </a:p>
          <a:p>
            <a:pPr marL="457200" indent="-457200">
              <a:lnSpc>
                <a:spcPct val="150000"/>
              </a:lnSpc>
              <a:buFont typeface="Arial" panose="020B0604020202020204" pitchFamily="34" charset="0"/>
              <a:buChar char="•"/>
            </a:pPr>
            <a:r>
              <a:rPr lang="en-US" altLang="zh-CN" sz="2800" b="1" dirty="0">
                <a:solidFill>
                  <a:schemeClr val="bg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Study area</a:t>
            </a:r>
          </a:p>
          <a:p>
            <a:pPr marL="457200" indent="-457200">
              <a:lnSpc>
                <a:spcPct val="150000"/>
              </a:lnSpc>
              <a:buFont typeface="Arial" panose="020B0604020202020204" pitchFamily="34" charset="0"/>
              <a:buChar char="•"/>
            </a:pPr>
            <a:r>
              <a:rPr lang="en-US" altLang="zh-CN" sz="2800" b="1" dirty="0">
                <a:solidFill>
                  <a:schemeClr val="bg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Methodology</a:t>
            </a:r>
          </a:p>
          <a:p>
            <a:pPr marL="457200" indent="-457200">
              <a:lnSpc>
                <a:spcPct val="150000"/>
              </a:lnSpc>
              <a:buFont typeface="Arial" panose="020B0604020202020204" pitchFamily="34" charset="0"/>
              <a:buChar char="•"/>
            </a:pP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Results and discussion</a:t>
            </a:r>
          </a:p>
          <a:p>
            <a:pPr marL="457200" indent="-457200">
              <a:lnSpc>
                <a:spcPct val="150000"/>
              </a:lnSpc>
              <a:buFont typeface="Arial" panose="020B0604020202020204" pitchFamily="34" charset="0"/>
              <a:buChar char="•"/>
            </a:pPr>
            <a:r>
              <a:rPr lang="en-US" altLang="zh-CN" sz="2800" b="1" dirty="0">
                <a:solidFill>
                  <a:schemeClr val="bg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Prospective</a:t>
            </a:r>
          </a:p>
        </p:txBody>
      </p:sp>
      <p:sp>
        <p:nvSpPr>
          <p:cNvPr id="4" name="矩形 3"/>
          <p:cNvSpPr/>
          <p:nvPr/>
        </p:nvSpPr>
        <p:spPr>
          <a:xfrm>
            <a:off x="0" y="0"/>
            <a:ext cx="2463282" cy="6858000"/>
          </a:xfrm>
          <a:prstGeom prst="rect">
            <a:avLst/>
          </a:prstGeom>
          <a:solidFill>
            <a:srgbClr val="15306C"/>
          </a:solidFill>
          <a:ln>
            <a:noFill/>
          </a:ln>
        </p:spPr>
        <p:style>
          <a:lnRef idx="0">
            <a:scrgbClr r="0" g="0" b="0"/>
          </a:lnRef>
          <a:fillRef idx="0">
            <a:scrgbClr r="0" g="0" b="0"/>
          </a:fillRef>
          <a:effectRef idx="0">
            <a:scrgbClr r="0" g="0" b="0"/>
          </a:effectRef>
          <a:fontRef idx="minor">
            <a:schemeClr val="lt1"/>
          </a:fontRef>
        </p:style>
        <p:txBody>
          <a:bodyPr vert="eaVert" rtlCol="0" anchor="ctr"/>
          <a:lstStyle/>
          <a:p>
            <a:pPr algn="ctr"/>
            <a:r>
              <a:rPr lang="en-US" altLang="zh-CN" sz="4800" b="1" dirty="0"/>
              <a:t>CONTENTS</a:t>
            </a:r>
            <a:endParaRPr lang="zh-CN" altLang="en-US" sz="4800" b="1" dirty="0"/>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995" y="6006558"/>
            <a:ext cx="725044" cy="724171"/>
          </a:xfrm>
          <a:prstGeom prst="rect">
            <a:avLst/>
          </a:prstGeom>
        </p:spPr>
      </p:pic>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14015" t="70142" r="13328"/>
          <a:stretch>
            <a:fillRect/>
          </a:stretch>
        </p:blipFill>
        <p:spPr>
          <a:xfrm>
            <a:off x="929057" y="6056039"/>
            <a:ext cx="1523207" cy="625209"/>
          </a:xfrm>
          <a:prstGeom prst="rect">
            <a:avLst/>
          </a:prstGeom>
        </p:spPr>
      </p:pic>
      <p:sp>
        <p:nvSpPr>
          <p:cNvPr id="6" name="文本框 5"/>
          <p:cNvSpPr txBox="1"/>
          <p:nvPr/>
        </p:nvSpPr>
        <p:spPr>
          <a:xfrm>
            <a:off x="111760" y="0"/>
            <a:ext cx="2239645" cy="386715"/>
          </a:xfrm>
          <a:prstGeom prst="rect">
            <a:avLst/>
          </a:prstGeom>
          <a:noFill/>
        </p:spPr>
        <p:txBody>
          <a:bodyPr wrap="square" rtlCol="0" anchor="t">
            <a:noAutofit/>
          </a:bodyPr>
          <a:lstStyle/>
          <a:p>
            <a:r>
              <a:rPr lang="zh-CN" altLang="en-US" b="1">
                <a:solidFill>
                  <a:schemeClr val="bg1"/>
                </a:solidFill>
                <a:latin typeface="Times New Roman" panose="02020603050405020304" pitchFamily="18" charset="0"/>
                <a:cs typeface="Times New Roman" panose="02020603050405020304" pitchFamily="18" charset="0"/>
              </a:rPr>
              <a:t>EGU24-7941</a:t>
            </a:r>
            <a:r>
              <a:rPr lang="en-US" altLang="zh-CN" b="1">
                <a:solidFill>
                  <a:schemeClr val="bg1"/>
                </a:solidFill>
                <a:latin typeface="Times New Roman" panose="02020603050405020304" pitchFamily="18" charset="0"/>
                <a:cs typeface="Times New Roman" panose="02020603050405020304" pitchFamily="18" charset="0"/>
              </a:rPr>
              <a:t> </a:t>
            </a:r>
            <a:r>
              <a:rPr lang="zh-CN" altLang="en-US" b="1">
                <a:solidFill>
                  <a:schemeClr val="bg1"/>
                </a:solidFill>
                <a:latin typeface="Times New Roman" panose="02020603050405020304" pitchFamily="18" charset="0"/>
                <a:cs typeface="Times New Roman" panose="02020603050405020304" pitchFamily="18" charset="0"/>
              </a:rPr>
              <a:t>HS4.8</a:t>
            </a:r>
          </a:p>
        </p:txBody>
      </p:sp>
    </p:spTree>
  </p:cSld>
  <p:clrMapOvr>
    <a:masterClrMapping/>
  </p:clrMapOvr>
  <mc:AlternateContent xmlns:mc="http://schemas.openxmlformats.org/markup-compatibility/2006" xmlns:p14="http://schemas.microsoft.com/office/powerpoint/2010/main">
    <mc:Choice Requires="p14">
      <p:transition spd="slow" p14:dur="2000" advTm="3549"/>
    </mc:Choice>
    <mc:Fallback xmlns="">
      <p:transition spd="slow" advTm="354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0961" y="47662"/>
            <a:ext cx="11668374" cy="933467"/>
          </a:xfrm>
        </p:spPr>
        <p:txBody>
          <a:bodyPr>
            <a:normAutofit/>
          </a:bodyPr>
          <a:lstStyle/>
          <a:p>
            <a:r>
              <a:rPr lang="en-US" altLang="zh-CN" sz="3600" dirty="0">
                <a:latin typeface="Times New Roman" panose="02020603050405020304" pitchFamily="18" charset="0"/>
                <a:cs typeface="Times New Roman" panose="02020603050405020304" pitchFamily="18" charset="0"/>
              </a:rPr>
              <a:t>Results and discussion: Data preprocess and denoising</a:t>
            </a:r>
            <a:endParaRPr lang="zh-CN" altLang="en-US" sz="3600" dirty="0">
              <a:latin typeface="Times New Roman" panose="02020603050405020304" pitchFamily="18" charset="0"/>
              <a:cs typeface="Times New Roman" panose="02020603050405020304" pitchFamily="18" charset="0"/>
            </a:endParaRPr>
          </a:p>
        </p:txBody>
      </p:sp>
      <p:sp>
        <p:nvSpPr>
          <p:cNvPr id="16" name="矩形: 圆角 15"/>
          <p:cNvSpPr/>
          <p:nvPr/>
        </p:nvSpPr>
        <p:spPr>
          <a:xfrm>
            <a:off x="856657" y="1190647"/>
            <a:ext cx="2250233" cy="359897"/>
          </a:xfrm>
          <a:prstGeom prst="roundRect">
            <a:avLst>
              <a:gd name="adj" fmla="val 50000"/>
            </a:avLst>
          </a:prstGeom>
          <a:noFill/>
          <a:ln w="25400">
            <a:solidFill>
              <a:srgbClr val="184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Data preprocess</a:t>
            </a:r>
            <a:endParaRPr lang="zh-CN" altLang="en-US"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5" name="组合 24"/>
          <p:cNvGrpSpPr/>
          <p:nvPr/>
        </p:nvGrpSpPr>
        <p:grpSpPr>
          <a:xfrm>
            <a:off x="488604" y="1680726"/>
            <a:ext cx="2986346" cy="4672626"/>
            <a:chOff x="1132419" y="1871457"/>
            <a:chExt cx="2986346" cy="4672626"/>
          </a:xfrm>
        </p:grpSpPr>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2421" y="1871457"/>
              <a:ext cx="2986344" cy="1557542"/>
            </a:xfrm>
            <a:prstGeom prst="rect">
              <a:avLst/>
            </a:prstGeom>
          </p:spPr>
        </p:pic>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420" y="3428999"/>
              <a:ext cx="2986344" cy="1557542"/>
            </a:xfrm>
            <a:prstGeom prst="rect">
              <a:avLst/>
            </a:prstGeom>
          </p:spPr>
        </p:pic>
        <p:pic>
          <p:nvPicPr>
            <p:cNvPr id="28" name="图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419" y="4986542"/>
              <a:ext cx="2986342" cy="1557541"/>
            </a:xfrm>
            <a:prstGeom prst="rect">
              <a:avLst/>
            </a:prstGeom>
          </p:spPr>
        </p:pic>
      </p:grpSp>
      <p:grpSp>
        <p:nvGrpSpPr>
          <p:cNvPr id="23" name="组合 22"/>
          <p:cNvGrpSpPr/>
          <p:nvPr/>
        </p:nvGrpSpPr>
        <p:grpSpPr>
          <a:xfrm>
            <a:off x="4014207" y="1680726"/>
            <a:ext cx="2682392" cy="4749687"/>
            <a:chOff x="4204144" y="2200711"/>
            <a:chExt cx="2682392" cy="5473118"/>
          </a:xfrm>
        </p:grpSpPr>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8789" y="2200711"/>
              <a:ext cx="2607747" cy="1360082"/>
            </a:xfrm>
            <a:prstGeom prst="rect">
              <a:avLst/>
            </a:prstGeom>
          </p:spPr>
        </p:pic>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04144" y="6313747"/>
              <a:ext cx="2607746" cy="1360082"/>
            </a:xfrm>
            <a:prstGeom prst="rect">
              <a:avLst/>
            </a:prstGeom>
          </p:spPr>
        </p:pic>
        <p:pic>
          <p:nvPicPr>
            <p:cNvPr id="20" name="图片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8786" y="3556376"/>
              <a:ext cx="2607746" cy="1360082"/>
            </a:xfrm>
            <a:prstGeom prst="rect">
              <a:avLst/>
            </a:prstGeom>
          </p:spPr>
        </p:pic>
        <p:pic>
          <p:nvPicPr>
            <p:cNvPr id="22" name="图片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8786" y="4916458"/>
              <a:ext cx="2607746" cy="1360082"/>
            </a:xfrm>
            <a:prstGeom prst="rect">
              <a:avLst/>
            </a:prstGeom>
          </p:spPr>
        </p:pic>
      </p:grpSp>
      <p:sp>
        <p:nvSpPr>
          <p:cNvPr id="33" name="文本框 32"/>
          <p:cNvSpPr txBox="1"/>
          <p:nvPr/>
        </p:nvSpPr>
        <p:spPr>
          <a:xfrm>
            <a:off x="6142599" y="2400308"/>
            <a:ext cx="1107996" cy="646331"/>
          </a:xfrm>
          <a:prstGeom prst="rect">
            <a:avLst/>
          </a:prstGeom>
          <a:noFill/>
          <a:ln>
            <a:noFill/>
          </a:ln>
          <a:effectLst/>
        </p:spPr>
        <p:txBody>
          <a:bodyPr wrap="square" rtlCol="0">
            <a:spAutoFit/>
          </a:bodyPr>
          <a:lstStyle/>
          <a:p>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Wavelet analysis</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4" name="文本框 33"/>
          <p:cNvSpPr txBox="1"/>
          <p:nvPr/>
        </p:nvSpPr>
        <p:spPr>
          <a:xfrm>
            <a:off x="6197102" y="3583775"/>
            <a:ext cx="998991" cy="646331"/>
          </a:xfrm>
          <a:prstGeom prst="rect">
            <a:avLst/>
          </a:prstGeom>
          <a:noFill/>
          <a:effectLst/>
        </p:spPr>
        <p:txBody>
          <a:bodyPr wrap="none" rtlCol="0">
            <a:spAutoFit/>
          </a:bodyPr>
          <a:lstStyle/>
          <a:p>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Moving </a:t>
            </a:r>
          </a:p>
          <a:p>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average</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5" name="文本框 34"/>
          <p:cNvSpPr txBox="1"/>
          <p:nvPr/>
        </p:nvSpPr>
        <p:spPr>
          <a:xfrm>
            <a:off x="6363814" y="4817458"/>
            <a:ext cx="665567" cy="369332"/>
          </a:xfrm>
          <a:prstGeom prst="rect">
            <a:avLst/>
          </a:prstGeom>
          <a:noFill/>
          <a:effectLst/>
        </p:spPr>
        <p:txBody>
          <a:bodyPr wrap="none" rtlCol="0">
            <a:spAutoFit/>
          </a:bodyPr>
          <a:lstStyle/>
          <a:p>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PCA</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6" name="文本框 35"/>
          <p:cNvSpPr txBox="1"/>
          <p:nvPr/>
        </p:nvSpPr>
        <p:spPr>
          <a:xfrm>
            <a:off x="6002593" y="6030054"/>
            <a:ext cx="1388009" cy="369332"/>
          </a:xfrm>
          <a:prstGeom prst="rect">
            <a:avLst/>
          </a:prstGeom>
          <a:noFill/>
          <a:effectLst/>
        </p:spPr>
        <p:txBody>
          <a:bodyPr wrap="none" rtlCol="0">
            <a:spAutoFit/>
          </a:bodyPr>
          <a:lstStyle/>
          <a:p>
            <a:pPr algn="r"/>
            <a:r>
              <a:rPr lang="en-US" altLang="zh-CN" b="1" dirty="0">
                <a:ln w="6350">
                  <a:noFill/>
                </a:ln>
                <a:latin typeface="Times New Roman" panose="02020603050405020304" pitchFamily="18" charset="0"/>
                <a:ea typeface="微软雅黑" panose="020B0503020204020204" pitchFamily="34" charset="-122"/>
                <a:cs typeface="Times New Roman" panose="02020603050405020304" pitchFamily="18" charset="0"/>
              </a:rPr>
              <a:t>CEEMDAN</a:t>
            </a:r>
            <a:endParaRPr lang="zh-CN" altLang="en-US" b="1" dirty="0">
              <a:ln w="6350">
                <a:noFill/>
              </a:ln>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7" name="矩形: 圆角 36"/>
          <p:cNvSpPr/>
          <p:nvPr/>
        </p:nvSpPr>
        <p:spPr>
          <a:xfrm>
            <a:off x="4422425" y="1191855"/>
            <a:ext cx="2046794" cy="359897"/>
          </a:xfrm>
          <a:prstGeom prst="roundRect">
            <a:avLst>
              <a:gd name="adj" fmla="val 50000"/>
            </a:avLst>
          </a:prstGeom>
          <a:noFill/>
          <a:ln w="25400">
            <a:solidFill>
              <a:srgbClr val="184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Data denoising</a:t>
            </a:r>
            <a:endParaRPr lang="zh-CN" altLang="en-US"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8" name="矩形: 圆角 37"/>
          <p:cNvSpPr/>
          <p:nvPr/>
        </p:nvSpPr>
        <p:spPr>
          <a:xfrm>
            <a:off x="8657255" y="1190647"/>
            <a:ext cx="2771394" cy="359897"/>
          </a:xfrm>
          <a:prstGeom prst="roundRect">
            <a:avLst>
              <a:gd name="adj" fmla="val 50000"/>
            </a:avLst>
          </a:prstGeom>
          <a:noFill/>
          <a:ln w="25400">
            <a:solidFill>
              <a:srgbClr val="184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Monthly analysis of DO</a:t>
            </a:r>
            <a:endParaRPr lang="zh-CN" altLang="en-US"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40" name="图片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23943" y="1943914"/>
            <a:ext cx="4015020" cy="4146251"/>
          </a:xfrm>
          <a:prstGeom prst="rect">
            <a:avLst/>
          </a:prstGeom>
        </p:spPr>
      </p:pic>
      <p:sp>
        <p:nvSpPr>
          <p:cNvPr id="42" name="文本框 41"/>
          <p:cNvSpPr txBox="1"/>
          <p:nvPr/>
        </p:nvSpPr>
        <p:spPr>
          <a:xfrm>
            <a:off x="340961" y="6410338"/>
            <a:ext cx="2016578" cy="369332"/>
          </a:xfrm>
          <a:prstGeom prst="rect">
            <a:avLst/>
          </a:prstGeom>
          <a:noFill/>
        </p:spPr>
        <p:txBody>
          <a:bodyPr wrap="none" rtlCol="0">
            <a:spAutoFit/>
          </a:bodyPr>
          <a:lstStyle/>
          <a:p>
            <a:r>
              <a:rPr lang="en-US" altLang="zh-CN" b="1">
                <a:latin typeface="Times New Roman" panose="02020603050405020304" pitchFamily="18" charset="0"/>
                <a:ea typeface="微软雅黑" panose="020B0503020204020204" pitchFamily="34" charset="-122"/>
                <a:cs typeface="Times New Roman" panose="02020603050405020304" pitchFamily="18" charset="0"/>
              </a:rPr>
              <a:t>Temporal </a:t>
            </a: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patterns</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3" name="文本框 42"/>
          <p:cNvSpPr txBox="1"/>
          <p:nvPr/>
        </p:nvSpPr>
        <p:spPr>
          <a:xfrm>
            <a:off x="7999949" y="6160369"/>
            <a:ext cx="4192051" cy="646331"/>
          </a:xfrm>
          <a:prstGeom prst="rect">
            <a:avLst/>
          </a:prstGeom>
          <a:noFill/>
        </p:spPr>
        <p:txBody>
          <a:bodyPr wrap="square" rtlCol="0">
            <a:spAutoFit/>
          </a:bodyPr>
          <a:lstStyle/>
          <a:p>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DO concentration is high from October to February,  and low in the rest of year</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文本框 2"/>
          <p:cNvSpPr txBox="1"/>
          <p:nvPr/>
        </p:nvSpPr>
        <p:spPr>
          <a:xfrm>
            <a:off x="9952355" y="0"/>
            <a:ext cx="2239645" cy="386715"/>
          </a:xfrm>
          <a:prstGeom prst="rect">
            <a:avLst/>
          </a:prstGeom>
          <a:noFill/>
        </p:spPr>
        <p:txBody>
          <a:bodyPr wrap="square" rtlCol="0" anchor="t">
            <a:noAutofit/>
          </a:bodyPr>
          <a:lstStyle/>
          <a:p>
            <a:r>
              <a:rPr lang="zh-CN" altLang="en-US" b="1">
                <a:solidFill>
                  <a:srgbClr val="C00000"/>
                </a:solidFill>
                <a:latin typeface="Times New Roman" panose="02020603050405020304" pitchFamily="18" charset="0"/>
                <a:cs typeface="Times New Roman" panose="02020603050405020304" pitchFamily="18" charset="0"/>
              </a:rPr>
              <a:t>EGU24-7941</a:t>
            </a:r>
            <a:r>
              <a:rPr lang="en-US" altLang="zh-CN" b="1">
                <a:solidFill>
                  <a:srgbClr val="C00000"/>
                </a:solidFill>
                <a:latin typeface="Times New Roman" panose="02020603050405020304" pitchFamily="18" charset="0"/>
                <a:cs typeface="Times New Roman" panose="02020603050405020304" pitchFamily="18" charset="0"/>
              </a:rPr>
              <a:t> </a:t>
            </a:r>
            <a:r>
              <a:rPr lang="zh-CN" altLang="en-US" b="1">
                <a:solidFill>
                  <a:srgbClr val="C00000"/>
                </a:solidFill>
                <a:latin typeface="Times New Roman" panose="02020603050405020304" pitchFamily="18" charset="0"/>
                <a:cs typeface="Times New Roman" panose="02020603050405020304" pitchFamily="18" charset="0"/>
              </a:rPr>
              <a:t>HS4.8</a:t>
            </a:r>
          </a:p>
        </p:txBody>
      </p:sp>
    </p:spTree>
  </p:cSld>
  <p:clrMapOvr>
    <a:masterClrMapping/>
  </p:clrMapOvr>
  <mc:AlternateContent xmlns:mc="http://schemas.openxmlformats.org/markup-compatibility/2006" xmlns:p14="http://schemas.microsoft.com/office/powerpoint/2010/main">
    <mc:Choice Requires="p14">
      <p:transition spd="slow" p14:dur="2000" advTm="18721"/>
    </mc:Choice>
    <mc:Fallback xmlns="">
      <p:transition spd="slow" advTm="1872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latin typeface="Times New Roman" panose="02020603050405020304" pitchFamily="18" charset="0"/>
                <a:cs typeface="Times New Roman" panose="02020603050405020304" pitchFamily="18" charset="0"/>
              </a:rPr>
              <a:t>Results and discussion: Key features identification</a:t>
            </a:r>
            <a:endParaRPr lang="zh-CN" altLang="en-US" sz="3600" dirty="0">
              <a:latin typeface="Times New Roman" panose="02020603050405020304" pitchFamily="18" charset="0"/>
              <a:cs typeface="Times New Roman" panose="02020603050405020304" pitchFamily="18" charset="0"/>
            </a:endParaRPr>
          </a:p>
        </p:txBody>
      </p:sp>
      <p:pic>
        <p:nvPicPr>
          <p:cNvPr id="5" name="内容占位符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18778" y="2945223"/>
            <a:ext cx="4000838" cy="3813944"/>
          </a:xfrm>
        </p:spPr>
      </p:pic>
      <p:sp>
        <p:nvSpPr>
          <p:cNvPr id="8" name="矩形: 圆角 7"/>
          <p:cNvSpPr/>
          <p:nvPr/>
        </p:nvSpPr>
        <p:spPr>
          <a:xfrm>
            <a:off x="1800808" y="2441153"/>
            <a:ext cx="3718807" cy="359897"/>
          </a:xfrm>
          <a:prstGeom prst="roundRect">
            <a:avLst>
              <a:gd name="adj" fmla="val 50000"/>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Non-linear feature selection</a:t>
            </a:r>
            <a:endParaRPr lang="zh-CN" altLang="en-US"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5425" y="2945223"/>
            <a:ext cx="4937077" cy="3816548"/>
          </a:xfrm>
          <a:prstGeom prst="rect">
            <a:avLst/>
          </a:prstGeom>
        </p:spPr>
      </p:pic>
      <p:sp>
        <p:nvSpPr>
          <p:cNvPr id="11" name="矩形: 圆角 10"/>
          <p:cNvSpPr/>
          <p:nvPr/>
        </p:nvSpPr>
        <p:spPr>
          <a:xfrm>
            <a:off x="6904560" y="2441153"/>
            <a:ext cx="3718806" cy="359897"/>
          </a:xfrm>
          <a:prstGeom prst="roundRect">
            <a:avLst>
              <a:gd name="adj" fmla="val 50000"/>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Linear feature selection</a:t>
            </a:r>
            <a:endParaRPr lang="zh-CN" altLang="en-US"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矩形 11"/>
          <p:cNvSpPr/>
          <p:nvPr/>
        </p:nvSpPr>
        <p:spPr>
          <a:xfrm>
            <a:off x="6410131" y="5116925"/>
            <a:ext cx="4113431" cy="2519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5400000">
            <a:off x="5652785" y="4416934"/>
            <a:ext cx="2924369" cy="3790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5400000">
            <a:off x="2671656" y="4552229"/>
            <a:ext cx="3194958" cy="3790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98276" y="1055060"/>
            <a:ext cx="11795448" cy="1289905"/>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in non-linear feature selection, </a:t>
            </a:r>
            <a:r>
              <a:rPr lang="en-US" altLang="zh-CN"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WT and PAR </a:t>
            </a: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were selected as predictors in every case</a:t>
            </a:r>
          </a:p>
          <a:p>
            <a:pPr marL="285750" indent="-285750">
              <a:lnSpc>
                <a:spcPct val="150000"/>
              </a:lnSpc>
              <a:buFont typeface="Wingdings" panose="05000000000000000000" pitchFamily="2" charset="2"/>
              <a:buChar char="l"/>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in linear feature selection, all the indicators significant in the 0.01 level, </a:t>
            </a:r>
            <a:r>
              <a:rPr lang="en-US" altLang="zh-CN"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except</a:t>
            </a: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for the DOM</a:t>
            </a:r>
          </a:p>
          <a:p>
            <a:pPr marL="285750" indent="-285750">
              <a:lnSpc>
                <a:spcPct val="150000"/>
              </a:lnSpc>
              <a:buFont typeface="Wingdings" panose="05000000000000000000" pitchFamily="2" charset="2"/>
              <a:buChar char="l"/>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the non-linear feature selection are able to capture the DOM’s impact on the DO</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矩形 15"/>
          <p:cNvSpPr/>
          <p:nvPr/>
        </p:nvSpPr>
        <p:spPr>
          <a:xfrm>
            <a:off x="959498" y="2358807"/>
            <a:ext cx="10431625" cy="440036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9952355" y="0"/>
            <a:ext cx="2239645" cy="386715"/>
          </a:xfrm>
          <a:prstGeom prst="rect">
            <a:avLst/>
          </a:prstGeom>
          <a:noFill/>
        </p:spPr>
        <p:txBody>
          <a:bodyPr wrap="square" rtlCol="0" anchor="t">
            <a:noAutofit/>
          </a:bodyPr>
          <a:lstStyle/>
          <a:p>
            <a:r>
              <a:rPr lang="zh-CN" altLang="en-US" b="1">
                <a:solidFill>
                  <a:srgbClr val="C00000"/>
                </a:solidFill>
                <a:latin typeface="Times New Roman" panose="02020603050405020304" pitchFamily="18" charset="0"/>
                <a:cs typeface="Times New Roman" panose="02020603050405020304" pitchFamily="18" charset="0"/>
              </a:rPr>
              <a:t>EGU24-7941</a:t>
            </a:r>
            <a:r>
              <a:rPr lang="en-US" altLang="zh-CN" b="1">
                <a:solidFill>
                  <a:srgbClr val="C00000"/>
                </a:solidFill>
                <a:latin typeface="Times New Roman" panose="02020603050405020304" pitchFamily="18" charset="0"/>
                <a:cs typeface="Times New Roman" panose="02020603050405020304" pitchFamily="18" charset="0"/>
              </a:rPr>
              <a:t> </a:t>
            </a:r>
            <a:r>
              <a:rPr lang="zh-CN" altLang="en-US" b="1">
                <a:solidFill>
                  <a:srgbClr val="C00000"/>
                </a:solidFill>
                <a:latin typeface="Times New Roman" panose="02020603050405020304" pitchFamily="18" charset="0"/>
                <a:cs typeface="Times New Roman" panose="02020603050405020304" pitchFamily="18" charset="0"/>
              </a:rPr>
              <a:t>HS4.8</a:t>
            </a:r>
          </a:p>
        </p:txBody>
      </p:sp>
    </p:spTree>
  </p:cSld>
  <p:clrMapOvr>
    <a:masterClrMapping/>
  </p:clrMapOvr>
  <mc:AlternateContent xmlns:mc="http://schemas.openxmlformats.org/markup-compatibility/2006" xmlns:p14="http://schemas.microsoft.com/office/powerpoint/2010/main">
    <mc:Choice Requires="p14">
      <p:transition spd="slow" p14:dur="2000" advTm="53644"/>
    </mc:Choice>
    <mc:Fallback xmlns="">
      <p:transition spd="slow" advTm="5364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8255"/>
            <a:ext cx="11353800" cy="933467"/>
          </a:xfrm>
        </p:spPr>
        <p:txBody>
          <a:bodyPr>
            <a:normAutofit fontScale="90000"/>
          </a:bodyPr>
          <a:lstStyle/>
          <a:p>
            <a:r>
              <a:rPr lang="en-US" altLang="zh-CN" sz="3600" dirty="0">
                <a:latin typeface="Times New Roman" panose="02020603050405020304" pitchFamily="18" charset="0"/>
                <a:cs typeface="Times New Roman" panose="02020603050405020304" pitchFamily="18" charset="0"/>
              </a:rPr>
              <a:t>Results and discussion: Performance evaluation </a:t>
            </a:r>
            <a:r>
              <a:rPr lang="en-US" altLang="zh-CN" dirty="0">
                <a:latin typeface="Times New Roman" panose="02020603050405020304" pitchFamily="18" charset="0"/>
                <a:cs typeface="Times New Roman" panose="02020603050405020304" pitchFamily="18" charset="0"/>
              </a:rPr>
              <a:t>and a</a:t>
            </a:r>
            <a:r>
              <a:rPr lang="en-US" altLang="zh-CN" sz="3600" dirty="0">
                <a:latin typeface="Times New Roman" panose="02020603050405020304" pitchFamily="18" charset="0"/>
                <a:cs typeface="Times New Roman" panose="02020603050405020304" pitchFamily="18" charset="0"/>
              </a:rPr>
              <a:t>nalysis</a:t>
            </a:r>
            <a:endParaRPr lang="zh-CN" altLang="en-US" sz="3600" dirty="0">
              <a:latin typeface="Times New Roman" panose="02020603050405020304" pitchFamily="18" charset="0"/>
              <a:cs typeface="Times New Roman" panose="02020603050405020304" pitchFamily="18" charset="0"/>
            </a:endParaRPr>
          </a:p>
        </p:txBody>
      </p:sp>
      <p:grpSp>
        <p:nvGrpSpPr>
          <p:cNvPr id="4" name="组合 3"/>
          <p:cNvGrpSpPr/>
          <p:nvPr/>
        </p:nvGrpSpPr>
        <p:grpSpPr>
          <a:xfrm>
            <a:off x="597975" y="2710279"/>
            <a:ext cx="11013971" cy="4105469"/>
            <a:chOff x="695947" y="2649894"/>
            <a:chExt cx="11013971" cy="4105469"/>
          </a:xfrm>
        </p:grpSpPr>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4085" y="2808514"/>
              <a:ext cx="2224360" cy="3900196"/>
            </a:xfrm>
            <a:prstGeom prst="rect">
              <a:avLst/>
            </a:prstGeom>
          </p:spPr>
        </p:pic>
        <p:sp>
          <p:nvSpPr>
            <p:cNvPr id="27" name="矩形 26"/>
            <p:cNvSpPr/>
            <p:nvPr/>
          </p:nvSpPr>
          <p:spPr>
            <a:xfrm>
              <a:off x="695947" y="2649894"/>
              <a:ext cx="11013971" cy="410546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635297" y="1068291"/>
            <a:ext cx="11013971" cy="1525418"/>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Under multiple methods, performance evaluation indicators comparative analysis in WHH</a:t>
            </a:r>
          </a:p>
          <a:p>
            <a:pPr>
              <a:lnSpc>
                <a:spcPct val="150000"/>
              </a:lnSpc>
            </a:pPr>
            <a:r>
              <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The optimum model</a:t>
            </a: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b="1" dirty="0">
                <a:effectLst/>
                <a:latin typeface="Times New Roman" panose="02020603050405020304" pitchFamily="18" charset="0"/>
                <a:ea typeface="微软雅黑" panose="020B0503020204020204" pitchFamily="34" charset="-122"/>
                <a:cs typeface="Times New Roman" panose="02020603050405020304" pitchFamily="18" charset="0"/>
              </a:rPr>
              <a:t>WL—LR—RS—SVR</a:t>
            </a:r>
            <a:r>
              <a:rPr lang="zh-CN" altLang="en-US" sz="1600" b="1"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b="1" dirty="0">
                <a:effectLst/>
                <a:latin typeface="Times New Roman" panose="02020603050405020304" pitchFamily="18" charset="0"/>
                <a:ea typeface="微软雅黑" panose="020B0503020204020204" pitchFamily="34" charset="-122"/>
                <a:cs typeface="Times New Roman" panose="02020603050405020304" pitchFamily="18" charset="0"/>
              </a:rPr>
              <a:t>(MSE = 0.063, R</a:t>
            </a:r>
            <a:r>
              <a:rPr lang="en-US" altLang="zh-CN" sz="1600" b="1" baseline="30000" dirty="0">
                <a:effectLst/>
                <a:latin typeface="Times New Roman" panose="02020603050405020304" pitchFamily="18" charset="0"/>
                <a:ea typeface="微软雅黑" panose="020B0503020204020204" pitchFamily="34" charset="-122"/>
                <a:cs typeface="Times New Roman" panose="02020603050405020304" pitchFamily="18" charset="0"/>
              </a:rPr>
              <a:t>2 </a:t>
            </a:r>
            <a:r>
              <a:rPr lang="en-US" altLang="zh-CN" sz="1600" b="1" dirty="0">
                <a:effectLst/>
                <a:latin typeface="Times New Roman" panose="02020603050405020304" pitchFamily="18" charset="0"/>
                <a:ea typeface="微软雅黑" panose="020B0503020204020204" pitchFamily="34" charset="-122"/>
                <a:cs typeface="Times New Roman" panose="02020603050405020304" pitchFamily="18" charset="0"/>
              </a:rPr>
              <a:t>= 0.911)</a:t>
            </a: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en-US" altLang="zh-CN" sz="16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The worst model</a:t>
            </a: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MA</a:t>
            </a:r>
            <a:r>
              <a:rPr lang="en-US" altLang="zh-CN" sz="1600" b="1" dirty="0">
                <a:effectLst/>
                <a:latin typeface="Times New Roman" panose="02020603050405020304" pitchFamily="18" charset="0"/>
                <a:ea typeface="微软雅黑" panose="020B0503020204020204" pitchFamily="34" charset="-122"/>
                <a:cs typeface="Times New Roman" panose="02020603050405020304" pitchFamily="18" charset="0"/>
              </a:rPr>
              <a:t>—RF—GA—SVR</a:t>
            </a:r>
            <a:r>
              <a:rPr lang="zh-CN" altLang="en-US" sz="1600" b="1"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b="1" dirty="0">
                <a:effectLst/>
                <a:latin typeface="Times New Roman" panose="02020603050405020304" pitchFamily="18" charset="0"/>
                <a:ea typeface="微软雅黑" panose="020B0503020204020204" pitchFamily="34" charset="-122"/>
                <a:cs typeface="Times New Roman" panose="02020603050405020304" pitchFamily="18" charset="0"/>
              </a:rPr>
              <a:t>(MSE = 0.187, R</a:t>
            </a:r>
            <a:r>
              <a:rPr lang="en-US" altLang="zh-CN" sz="1600" b="1" baseline="30000" dirty="0">
                <a:effectLst/>
                <a:latin typeface="Times New Roman" panose="02020603050405020304" pitchFamily="18" charset="0"/>
                <a:ea typeface="微软雅黑" panose="020B0503020204020204" pitchFamily="34" charset="-122"/>
                <a:cs typeface="Times New Roman" panose="02020603050405020304" pitchFamily="18" charset="0"/>
              </a:rPr>
              <a:t>2 </a:t>
            </a:r>
            <a:r>
              <a:rPr lang="en-US" altLang="zh-CN" sz="1600" b="1" dirty="0">
                <a:effectLst/>
                <a:latin typeface="Times New Roman" panose="02020603050405020304" pitchFamily="18" charset="0"/>
                <a:ea typeface="微软雅黑" panose="020B0503020204020204" pitchFamily="34" charset="-122"/>
                <a:cs typeface="Times New Roman" panose="02020603050405020304" pitchFamily="18" charset="0"/>
              </a:rPr>
              <a:t>= 0.802)</a:t>
            </a:r>
          </a:p>
          <a:p>
            <a:pPr marL="285750" indent="-285750">
              <a:lnSpc>
                <a:spcPct val="150000"/>
              </a:lnSpc>
              <a:buFont typeface="Wingdings" panose="05000000000000000000" pitchFamily="2" charset="2"/>
              <a:buChar char="l"/>
            </a:pP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WL</a:t>
            </a:r>
            <a:r>
              <a:rPr lang="en-US" altLang="zh-CN" sz="1600" b="1" dirty="0">
                <a:effectLst/>
                <a:latin typeface="Times New Roman" panose="02020603050405020304" pitchFamily="18" charset="0"/>
                <a:ea typeface="微软雅黑" panose="020B0503020204020204" pitchFamily="34" charset="-122"/>
                <a:cs typeface="Times New Roman" panose="02020603050405020304" pitchFamily="18" charset="0"/>
              </a:rPr>
              <a:t> —LR can obtain the satisfied performance in most of optimization algorithm, while RF receive poor performance </a:t>
            </a:r>
            <a:endPar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796003"/>
            <a:ext cx="8189499" cy="3900196"/>
          </a:xfrm>
          <a:prstGeom prst="rect">
            <a:avLst/>
          </a:prstGeom>
        </p:spPr>
      </p:pic>
      <p:sp>
        <p:nvSpPr>
          <p:cNvPr id="7" name="文本框 6"/>
          <p:cNvSpPr txBox="1"/>
          <p:nvPr/>
        </p:nvSpPr>
        <p:spPr>
          <a:xfrm>
            <a:off x="971550" y="2684233"/>
            <a:ext cx="453970" cy="369332"/>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(a)</a:t>
            </a:r>
            <a:endParaRPr lang="zh-CN" altLang="en-US" b="1"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4932949" y="2679886"/>
            <a:ext cx="466794" cy="369332"/>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(b)</a:t>
            </a:r>
            <a:endParaRPr lang="zh-CN" altLang="en-US" b="1" dirty="0">
              <a:latin typeface="Times New Roman" panose="02020603050405020304" pitchFamily="18" charset="0"/>
              <a:cs typeface="Times New Roman" panose="02020603050405020304" pitchFamily="18" charset="0"/>
            </a:endParaRPr>
          </a:p>
        </p:txBody>
      </p:sp>
      <p:sp>
        <p:nvSpPr>
          <p:cNvPr id="8" name="矩形 7"/>
          <p:cNvSpPr/>
          <p:nvPr/>
        </p:nvSpPr>
        <p:spPr>
          <a:xfrm>
            <a:off x="1936750" y="4059921"/>
            <a:ext cx="781050" cy="7359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895330" y="4038599"/>
            <a:ext cx="929309" cy="7572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048375" y="3195637"/>
            <a:ext cx="952500" cy="74771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681288" y="3195637"/>
            <a:ext cx="744739" cy="74771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9027699" y="2679886"/>
            <a:ext cx="441146" cy="369332"/>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(c)</a:t>
            </a:r>
            <a:endParaRPr lang="zh-CN" altLang="en-US" b="1" dirty="0">
              <a:latin typeface="Times New Roman" panose="02020603050405020304" pitchFamily="18" charset="0"/>
              <a:cs typeface="Times New Roman" panose="02020603050405020304" pitchFamily="18" charset="0"/>
            </a:endParaRPr>
          </a:p>
        </p:txBody>
      </p:sp>
      <p:sp>
        <p:nvSpPr>
          <p:cNvPr id="23" name="矩形 22"/>
          <p:cNvSpPr/>
          <p:nvPr/>
        </p:nvSpPr>
        <p:spPr>
          <a:xfrm>
            <a:off x="9969572" y="3251200"/>
            <a:ext cx="131349" cy="34449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9952355" y="0"/>
            <a:ext cx="2239645" cy="386715"/>
          </a:xfrm>
          <a:prstGeom prst="rect">
            <a:avLst/>
          </a:prstGeom>
          <a:noFill/>
        </p:spPr>
        <p:txBody>
          <a:bodyPr wrap="square" rtlCol="0" anchor="t">
            <a:noAutofit/>
          </a:bodyPr>
          <a:lstStyle/>
          <a:p>
            <a:r>
              <a:rPr lang="zh-CN" altLang="en-US" b="1">
                <a:solidFill>
                  <a:srgbClr val="C00000"/>
                </a:solidFill>
                <a:latin typeface="Times New Roman" panose="02020603050405020304" pitchFamily="18" charset="0"/>
                <a:cs typeface="Times New Roman" panose="02020603050405020304" pitchFamily="18" charset="0"/>
              </a:rPr>
              <a:t>EGU24-7941</a:t>
            </a:r>
            <a:r>
              <a:rPr lang="en-US" altLang="zh-CN" b="1">
                <a:solidFill>
                  <a:srgbClr val="C00000"/>
                </a:solidFill>
                <a:latin typeface="Times New Roman" panose="02020603050405020304" pitchFamily="18" charset="0"/>
                <a:cs typeface="Times New Roman" panose="02020603050405020304" pitchFamily="18" charset="0"/>
              </a:rPr>
              <a:t> </a:t>
            </a:r>
            <a:r>
              <a:rPr lang="zh-CN" altLang="en-US" b="1">
                <a:solidFill>
                  <a:srgbClr val="C00000"/>
                </a:solidFill>
                <a:latin typeface="Times New Roman" panose="02020603050405020304" pitchFamily="18" charset="0"/>
                <a:cs typeface="Times New Roman" panose="02020603050405020304" pitchFamily="18" charset="0"/>
              </a:rPr>
              <a:t>HS4.8</a:t>
            </a:r>
          </a:p>
        </p:txBody>
      </p:sp>
    </p:spTree>
  </p:cSld>
  <p:clrMapOvr>
    <a:masterClrMapping/>
  </p:clrMapOvr>
  <mc:AlternateContent xmlns:mc="http://schemas.openxmlformats.org/markup-compatibility/2006" xmlns:p14="http://schemas.microsoft.com/office/powerpoint/2010/main">
    <mc:Choice Requires="p14">
      <p:transition spd="slow" p14:dur="2000" advTm="42668"/>
    </mc:Choice>
    <mc:Fallback xmlns="">
      <p:transition spd="slow" advTm="4266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683967" y="1591911"/>
            <a:ext cx="4219360" cy="3246530"/>
          </a:xfrm>
          <a:prstGeom prst="rect">
            <a:avLst/>
          </a:prstGeom>
          <a:noFill/>
        </p:spPr>
        <p:txBody>
          <a:bodyPr wrap="none" rtlCol="0">
            <a:spAutoFit/>
          </a:bodyPr>
          <a:lstStyle/>
          <a:p>
            <a:pPr marL="457200" indent="-457200">
              <a:lnSpc>
                <a:spcPct val="150000"/>
              </a:lnSpc>
              <a:buFont typeface="Arial" panose="020B0604020202020204" pitchFamily="34" charset="0"/>
              <a:buChar char="•"/>
            </a:pP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Research background</a:t>
            </a:r>
          </a:p>
          <a:p>
            <a:pPr marL="457200" indent="-457200">
              <a:lnSpc>
                <a:spcPct val="150000"/>
              </a:lnSpc>
              <a:buFont typeface="Arial" panose="020B0604020202020204" pitchFamily="34" charset="0"/>
              <a:buChar char="•"/>
            </a:pP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Study area</a:t>
            </a:r>
          </a:p>
          <a:p>
            <a:pPr marL="457200" indent="-457200">
              <a:lnSpc>
                <a:spcPct val="150000"/>
              </a:lnSpc>
              <a:buFont typeface="Arial" panose="020B0604020202020204" pitchFamily="34" charset="0"/>
              <a:buChar char="•"/>
            </a:pP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Methodology</a:t>
            </a:r>
          </a:p>
          <a:p>
            <a:pPr marL="457200" indent="-457200">
              <a:lnSpc>
                <a:spcPct val="150000"/>
              </a:lnSpc>
              <a:buFont typeface="Arial" panose="020B0604020202020204" pitchFamily="34" charset="0"/>
              <a:buChar char="•"/>
            </a:pP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Results and discussion</a:t>
            </a:r>
          </a:p>
          <a:p>
            <a:pPr marL="457200" indent="-457200">
              <a:lnSpc>
                <a:spcPct val="150000"/>
              </a:lnSpc>
              <a:buFont typeface="Arial" panose="020B0604020202020204" pitchFamily="34" charset="0"/>
              <a:buChar char="•"/>
            </a:pP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Prospective</a:t>
            </a:r>
          </a:p>
        </p:txBody>
      </p:sp>
      <p:sp>
        <p:nvSpPr>
          <p:cNvPr id="2" name="矩形 1"/>
          <p:cNvSpPr/>
          <p:nvPr/>
        </p:nvSpPr>
        <p:spPr>
          <a:xfrm>
            <a:off x="0" y="0"/>
            <a:ext cx="2463282" cy="6858000"/>
          </a:xfrm>
          <a:prstGeom prst="rect">
            <a:avLst/>
          </a:prstGeom>
          <a:solidFill>
            <a:srgbClr val="15306C"/>
          </a:solidFill>
          <a:ln>
            <a:noFill/>
          </a:ln>
        </p:spPr>
        <p:style>
          <a:lnRef idx="0">
            <a:scrgbClr r="0" g="0" b="0"/>
          </a:lnRef>
          <a:fillRef idx="0">
            <a:scrgbClr r="0" g="0" b="0"/>
          </a:fillRef>
          <a:effectRef idx="0">
            <a:scrgbClr r="0" g="0" b="0"/>
          </a:effectRef>
          <a:fontRef idx="minor">
            <a:schemeClr val="lt1"/>
          </a:fontRef>
        </p:style>
        <p:txBody>
          <a:bodyPr vert="eaVert" rtlCol="0" anchor="ctr"/>
          <a:lstStyle/>
          <a:p>
            <a:pPr algn="ctr"/>
            <a:r>
              <a:rPr lang="en-US" altLang="zh-CN" sz="4800" b="1" dirty="0"/>
              <a:t>CONTENTS</a:t>
            </a:r>
            <a:endParaRPr lang="zh-CN" altLang="en-US" sz="4800" b="1" dirty="0"/>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995" y="6006558"/>
            <a:ext cx="725044" cy="724171"/>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14015" t="70142" r="13328"/>
          <a:stretch>
            <a:fillRect/>
          </a:stretch>
        </p:blipFill>
        <p:spPr>
          <a:xfrm>
            <a:off x="929057" y="6056039"/>
            <a:ext cx="1523207" cy="625209"/>
          </a:xfrm>
          <a:prstGeom prst="rect">
            <a:avLst/>
          </a:prstGeom>
        </p:spPr>
      </p:pic>
      <p:sp>
        <p:nvSpPr>
          <p:cNvPr id="6" name="文本框 5"/>
          <p:cNvSpPr txBox="1"/>
          <p:nvPr/>
        </p:nvSpPr>
        <p:spPr>
          <a:xfrm>
            <a:off x="111760" y="0"/>
            <a:ext cx="2239645" cy="386715"/>
          </a:xfrm>
          <a:prstGeom prst="rect">
            <a:avLst/>
          </a:prstGeom>
          <a:noFill/>
        </p:spPr>
        <p:txBody>
          <a:bodyPr wrap="square" rtlCol="0" anchor="t">
            <a:noAutofit/>
          </a:bodyPr>
          <a:lstStyle/>
          <a:p>
            <a:r>
              <a:rPr lang="zh-CN" altLang="en-US" b="1">
                <a:solidFill>
                  <a:schemeClr val="bg1"/>
                </a:solidFill>
                <a:latin typeface="Times New Roman" panose="02020603050405020304" pitchFamily="18" charset="0"/>
                <a:cs typeface="Times New Roman" panose="02020603050405020304" pitchFamily="18" charset="0"/>
              </a:rPr>
              <a:t>EGU24-7941</a:t>
            </a:r>
            <a:r>
              <a:rPr lang="en-US" altLang="zh-CN" b="1">
                <a:solidFill>
                  <a:schemeClr val="bg1"/>
                </a:solidFill>
                <a:latin typeface="Times New Roman" panose="02020603050405020304" pitchFamily="18" charset="0"/>
                <a:cs typeface="Times New Roman" panose="02020603050405020304" pitchFamily="18" charset="0"/>
              </a:rPr>
              <a:t> </a:t>
            </a:r>
            <a:r>
              <a:rPr lang="zh-CN" altLang="en-US" b="1">
                <a:solidFill>
                  <a:schemeClr val="bg1"/>
                </a:solidFill>
                <a:latin typeface="Times New Roman" panose="02020603050405020304" pitchFamily="18" charset="0"/>
                <a:cs typeface="Times New Roman" panose="02020603050405020304" pitchFamily="18" charset="0"/>
              </a:rPr>
              <a:t>HS4.8</a:t>
            </a:r>
          </a:p>
        </p:txBody>
      </p:sp>
    </p:spTree>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8255"/>
            <a:ext cx="11235612" cy="933467"/>
          </a:xfrm>
        </p:spPr>
        <p:txBody>
          <a:bodyPr>
            <a:normAutofit fontScale="90000"/>
          </a:bodyPr>
          <a:lstStyle/>
          <a:p>
            <a:r>
              <a:rPr lang="en-US" altLang="zh-CN" sz="3600" dirty="0">
                <a:latin typeface="Times New Roman" panose="02020603050405020304" pitchFamily="18" charset="0"/>
                <a:cs typeface="Times New Roman" panose="02020603050405020304" pitchFamily="18" charset="0"/>
              </a:rPr>
              <a:t>Results and discussion: Performance evaluation </a:t>
            </a:r>
            <a:r>
              <a:rPr lang="en-US" altLang="zh-CN" dirty="0">
                <a:latin typeface="Times New Roman" panose="02020603050405020304" pitchFamily="18" charset="0"/>
                <a:cs typeface="Times New Roman" panose="02020603050405020304" pitchFamily="18" charset="0"/>
              </a:rPr>
              <a:t>and a</a:t>
            </a:r>
            <a:r>
              <a:rPr lang="en-US" altLang="zh-CN" sz="3600" dirty="0">
                <a:latin typeface="Times New Roman" panose="02020603050405020304" pitchFamily="18" charset="0"/>
                <a:cs typeface="Times New Roman" panose="02020603050405020304" pitchFamily="18" charset="0"/>
              </a:rPr>
              <a:t>nalysis</a:t>
            </a:r>
            <a:endParaRPr lang="zh-CN" altLang="en-US" dirty="0">
              <a:latin typeface="Times New Roman" panose="02020603050405020304" pitchFamily="18" charset="0"/>
              <a:cs typeface="Times New Roman" panose="02020603050405020304" pitchFamily="18" charset="0"/>
            </a:endParaRPr>
          </a:p>
        </p:txBody>
      </p:sp>
      <p:grpSp>
        <p:nvGrpSpPr>
          <p:cNvPr id="13" name="组合 12"/>
          <p:cNvGrpSpPr/>
          <p:nvPr/>
        </p:nvGrpSpPr>
        <p:grpSpPr>
          <a:xfrm>
            <a:off x="314681" y="3241175"/>
            <a:ext cx="11552385" cy="3380106"/>
            <a:chOff x="448337" y="3246385"/>
            <a:chExt cx="11552385" cy="3380106"/>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337" y="3680927"/>
              <a:ext cx="5647663" cy="2945564"/>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3060" y="3680927"/>
              <a:ext cx="5647662" cy="2945564"/>
            </a:xfrm>
            <a:prstGeom prst="rect">
              <a:avLst/>
            </a:prstGeom>
          </p:spPr>
        </p:pic>
        <p:sp>
          <p:nvSpPr>
            <p:cNvPr id="9" name="矩形: 圆角 8"/>
            <p:cNvSpPr/>
            <p:nvPr/>
          </p:nvSpPr>
          <p:spPr>
            <a:xfrm>
              <a:off x="1492817" y="3246385"/>
              <a:ext cx="3083107" cy="359897"/>
            </a:xfrm>
            <a:prstGeom prst="roundRect">
              <a:avLst>
                <a:gd name="adj" fmla="val 50000"/>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Time</a:t>
              </a:r>
              <a:r>
                <a:rPr lang="zh-CN" altLang="en-US"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series prediction</a:t>
              </a:r>
              <a:endParaRPr lang="zh-CN" altLang="en-US"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矩形: 圆角 9"/>
            <p:cNvSpPr/>
            <p:nvPr/>
          </p:nvSpPr>
          <p:spPr>
            <a:xfrm>
              <a:off x="7635338" y="3246385"/>
              <a:ext cx="3083106" cy="359897"/>
            </a:xfrm>
            <a:prstGeom prst="roundRect">
              <a:avLst>
                <a:gd name="adj" fmla="val 50000"/>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Good-of-Fitting analysis</a:t>
              </a:r>
              <a:endParaRPr lang="zh-CN" altLang="en-US"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1" name="矩形 10"/>
          <p:cNvSpPr/>
          <p:nvPr/>
        </p:nvSpPr>
        <p:spPr>
          <a:xfrm>
            <a:off x="191279" y="3107094"/>
            <a:ext cx="11882533" cy="364826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14681" y="1029819"/>
            <a:ext cx="11635728" cy="2120068"/>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Optimized SVR outperforms the MLR and standalone SVR in robustness and accuracy.</a:t>
            </a:r>
          </a:p>
          <a:p>
            <a:pPr marL="285750" indent="-285750">
              <a:lnSpc>
                <a:spcPct val="150000"/>
              </a:lnSpc>
              <a:buFont typeface="Wingdings" panose="05000000000000000000" pitchFamily="2" charset="2"/>
              <a:buChar char="l"/>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MLR obtains the best performance in some cases, which differs from the previous study. </a:t>
            </a:r>
          </a:p>
          <a:p>
            <a:pPr marL="285750" indent="-285750">
              <a:lnSpc>
                <a:spcPct val="150000"/>
              </a:lnSpc>
              <a:buFont typeface="Wingdings" panose="05000000000000000000" pitchFamily="2" charset="2"/>
              <a:buChar char="l"/>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When the PCA processed data, MLR existed model overfitting problems, so that cannot rely on MLR when this model faces new data</a:t>
            </a:r>
          </a:p>
          <a:p>
            <a:pPr marL="285750" indent="-285750">
              <a:lnSpc>
                <a:spcPct val="150000"/>
              </a:lnSpc>
              <a:buFont typeface="Wingdings" panose="05000000000000000000" pitchFamily="2" charset="2"/>
              <a:buChar char="l"/>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Standalone SVR presents a relatively low accuracy, which is inferior to the optimized SVR.</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文本框 2"/>
          <p:cNvSpPr txBox="1"/>
          <p:nvPr/>
        </p:nvSpPr>
        <p:spPr>
          <a:xfrm>
            <a:off x="9952355" y="0"/>
            <a:ext cx="2239645" cy="386715"/>
          </a:xfrm>
          <a:prstGeom prst="rect">
            <a:avLst/>
          </a:prstGeom>
          <a:noFill/>
        </p:spPr>
        <p:txBody>
          <a:bodyPr wrap="square" rtlCol="0" anchor="t">
            <a:noAutofit/>
          </a:bodyPr>
          <a:lstStyle/>
          <a:p>
            <a:r>
              <a:rPr lang="zh-CN" altLang="en-US" b="1">
                <a:solidFill>
                  <a:srgbClr val="C00000"/>
                </a:solidFill>
                <a:latin typeface="Times New Roman" panose="02020603050405020304" pitchFamily="18" charset="0"/>
                <a:cs typeface="Times New Roman" panose="02020603050405020304" pitchFamily="18" charset="0"/>
              </a:rPr>
              <a:t>EGU24-7941</a:t>
            </a:r>
            <a:r>
              <a:rPr lang="en-US" altLang="zh-CN" b="1">
                <a:solidFill>
                  <a:srgbClr val="C00000"/>
                </a:solidFill>
                <a:latin typeface="Times New Roman" panose="02020603050405020304" pitchFamily="18" charset="0"/>
                <a:cs typeface="Times New Roman" panose="02020603050405020304" pitchFamily="18" charset="0"/>
              </a:rPr>
              <a:t> </a:t>
            </a:r>
            <a:r>
              <a:rPr lang="zh-CN" altLang="en-US" b="1">
                <a:solidFill>
                  <a:srgbClr val="C00000"/>
                </a:solidFill>
                <a:latin typeface="Times New Roman" panose="02020603050405020304" pitchFamily="18" charset="0"/>
                <a:cs typeface="Times New Roman" panose="02020603050405020304" pitchFamily="18" charset="0"/>
              </a:rPr>
              <a:t>HS4.8</a:t>
            </a:r>
          </a:p>
        </p:txBody>
      </p:sp>
    </p:spTree>
  </p:cSld>
  <p:clrMapOvr>
    <a:masterClrMapping/>
  </p:clrMapOvr>
  <mc:AlternateContent xmlns:mc="http://schemas.openxmlformats.org/markup-compatibility/2006" xmlns:p14="http://schemas.microsoft.com/office/powerpoint/2010/main">
    <mc:Choice Requires="p14">
      <p:transition spd="slow" p14:dur="2000" advTm="42634"/>
    </mc:Choice>
    <mc:Fallback xmlns="">
      <p:transition spd="slow" advTm="4263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8255"/>
            <a:ext cx="11256640" cy="933467"/>
          </a:xfrm>
        </p:spPr>
        <p:txBody>
          <a:bodyPr>
            <a:normAutofit fontScale="90000"/>
          </a:bodyPr>
          <a:lstStyle/>
          <a:p>
            <a:r>
              <a:rPr lang="en-US" altLang="zh-CN" sz="3600" dirty="0">
                <a:latin typeface="Times New Roman" panose="02020603050405020304" pitchFamily="18" charset="0"/>
                <a:cs typeface="Times New Roman" panose="02020603050405020304" pitchFamily="18" charset="0"/>
              </a:rPr>
              <a:t>Results and discussion: </a:t>
            </a:r>
            <a:r>
              <a:rPr lang="en-US" altLang="zh-CN" dirty="0">
                <a:latin typeface="Times New Roman" panose="02020603050405020304" pitchFamily="18" charset="0"/>
                <a:cs typeface="Times New Roman" panose="02020603050405020304" pitchFamily="18" charset="0"/>
              </a:rPr>
              <a:t>Sp</a:t>
            </a:r>
            <a:r>
              <a:rPr lang="en-US" altLang="zh-CN" sz="3600" dirty="0">
                <a:latin typeface="Times New Roman" panose="02020603050405020304" pitchFamily="18" charset="0"/>
                <a:cs typeface="Times New Roman" panose="02020603050405020304" pitchFamily="18" charset="0"/>
              </a:rPr>
              <a:t>atiotemporal distribution modeling</a:t>
            </a:r>
            <a:endParaRPr lang="zh-CN" altLang="en-US" sz="3600" dirty="0">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9061" y="3615957"/>
            <a:ext cx="6266279" cy="3139406"/>
          </a:xfrm>
          <a:prstGeom prst="rect">
            <a:avLst/>
          </a:prstGeom>
        </p:spPr>
      </p:pic>
      <p:sp>
        <p:nvSpPr>
          <p:cNvPr id="6" name="文本框 5"/>
          <p:cNvSpPr txBox="1"/>
          <p:nvPr/>
        </p:nvSpPr>
        <p:spPr>
          <a:xfrm>
            <a:off x="459112" y="1016056"/>
            <a:ext cx="11635728" cy="2535566"/>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The prediction results of the WHH changed slightly in models, while XHS and HNZ stations showed dramatical fluctuations</a:t>
            </a:r>
          </a:p>
          <a:p>
            <a:pPr marL="285750" indent="-285750">
              <a:lnSpc>
                <a:spcPct val="150000"/>
              </a:lnSpc>
              <a:buFont typeface="Wingdings" panose="05000000000000000000" pitchFamily="2" charset="2"/>
              <a:buChar char="l"/>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XHS is superior to HNZ, but inferior to WHH, the best model in XHS is CEEMDAN—AI—RS—SVR (MSE=0.164, R</a:t>
            </a:r>
            <a:r>
              <a:rPr lang="en-US" altLang="zh-CN" b="1" baseline="30000" dirty="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=0.884); the best model in HNZ is WL —RF —SA —SVR (MSE=0.189, R</a:t>
            </a:r>
            <a:r>
              <a:rPr lang="en-US" altLang="zh-CN" b="1" baseline="30000" dirty="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=0.806</a:t>
            </a: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b="1"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l"/>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A previous study has reported that the standard deviations of DO and streamflow are inverse to the predicted errors of the DO prediction for river bodies (</a:t>
            </a:r>
            <a:r>
              <a:rPr lang="en-US" altLang="zh-CN" b="1" dirty="0" err="1">
                <a:latin typeface="Times New Roman" panose="02020603050405020304" pitchFamily="18" charset="0"/>
                <a:ea typeface="微软雅黑" panose="020B0503020204020204" pitchFamily="34" charset="-122"/>
                <a:cs typeface="Times New Roman" panose="02020603050405020304" pitchFamily="18" charset="0"/>
              </a:rPr>
              <a:t>Zhi</a:t>
            </a: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 et al., 2021),which is not consist with out study. </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714376" y="3615957"/>
            <a:ext cx="11125200" cy="313940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52355" y="0"/>
            <a:ext cx="2239645" cy="386715"/>
          </a:xfrm>
          <a:prstGeom prst="rect">
            <a:avLst/>
          </a:prstGeom>
          <a:noFill/>
        </p:spPr>
        <p:txBody>
          <a:bodyPr wrap="square" rtlCol="0" anchor="t">
            <a:noAutofit/>
          </a:bodyPr>
          <a:lstStyle/>
          <a:p>
            <a:r>
              <a:rPr lang="zh-CN" altLang="en-US" b="1">
                <a:solidFill>
                  <a:srgbClr val="C00000"/>
                </a:solidFill>
                <a:latin typeface="Times New Roman" panose="02020603050405020304" pitchFamily="18" charset="0"/>
                <a:cs typeface="Times New Roman" panose="02020603050405020304" pitchFamily="18" charset="0"/>
              </a:rPr>
              <a:t>EGU24-7941</a:t>
            </a:r>
            <a:r>
              <a:rPr lang="en-US" altLang="zh-CN" b="1">
                <a:solidFill>
                  <a:srgbClr val="C00000"/>
                </a:solidFill>
                <a:latin typeface="Times New Roman" panose="02020603050405020304" pitchFamily="18" charset="0"/>
                <a:cs typeface="Times New Roman" panose="02020603050405020304" pitchFamily="18" charset="0"/>
              </a:rPr>
              <a:t> </a:t>
            </a:r>
            <a:r>
              <a:rPr lang="zh-CN" altLang="en-US" b="1">
                <a:solidFill>
                  <a:srgbClr val="C00000"/>
                </a:solidFill>
                <a:latin typeface="Times New Roman" panose="02020603050405020304" pitchFamily="18" charset="0"/>
                <a:cs typeface="Times New Roman" panose="02020603050405020304" pitchFamily="18" charset="0"/>
              </a:rPr>
              <a:t>HS4.8</a:t>
            </a:r>
          </a:p>
        </p:txBody>
      </p:sp>
    </p:spTree>
  </p:cSld>
  <p:clrMapOvr>
    <a:masterClrMapping/>
  </p:clrMapOvr>
  <mc:AlternateContent xmlns:mc="http://schemas.openxmlformats.org/markup-compatibility/2006" xmlns:p14="http://schemas.microsoft.com/office/powerpoint/2010/main">
    <mc:Choice Requires="p14">
      <p:transition spd="slow" p14:dur="2000" advTm="45922"/>
    </mc:Choice>
    <mc:Fallback xmlns="">
      <p:transition spd="slow" advTm="4592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683967" y="1591911"/>
            <a:ext cx="4179286" cy="3246530"/>
          </a:xfrm>
          <a:prstGeom prst="rect">
            <a:avLst/>
          </a:prstGeom>
          <a:noFill/>
        </p:spPr>
        <p:txBody>
          <a:bodyPr wrap="none" rtlCol="0">
            <a:spAutoFit/>
          </a:bodyPr>
          <a:lstStyle/>
          <a:p>
            <a:pPr marL="457200" indent="-457200">
              <a:lnSpc>
                <a:spcPct val="150000"/>
              </a:lnSpc>
              <a:buFont typeface="Arial" panose="020B0604020202020204" pitchFamily="34" charset="0"/>
              <a:buChar char="•"/>
            </a:pPr>
            <a:r>
              <a:rPr lang="en-US" altLang="zh-CN" sz="2800" b="1" dirty="0">
                <a:solidFill>
                  <a:schemeClr val="bg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Research background</a:t>
            </a:r>
          </a:p>
          <a:p>
            <a:pPr marL="457200" indent="-457200">
              <a:lnSpc>
                <a:spcPct val="150000"/>
              </a:lnSpc>
              <a:buFont typeface="Arial" panose="020B0604020202020204" pitchFamily="34" charset="0"/>
              <a:buChar char="•"/>
            </a:pPr>
            <a:r>
              <a:rPr lang="en-US" altLang="zh-CN" sz="2800" b="1" dirty="0">
                <a:solidFill>
                  <a:schemeClr val="bg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Study area</a:t>
            </a:r>
          </a:p>
          <a:p>
            <a:pPr marL="457200" indent="-457200">
              <a:lnSpc>
                <a:spcPct val="150000"/>
              </a:lnSpc>
              <a:buFont typeface="Arial" panose="020B0604020202020204" pitchFamily="34" charset="0"/>
              <a:buChar char="•"/>
            </a:pPr>
            <a:r>
              <a:rPr lang="en-US" altLang="zh-CN" sz="2800" b="1" dirty="0">
                <a:solidFill>
                  <a:schemeClr val="bg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Methodology</a:t>
            </a:r>
          </a:p>
          <a:p>
            <a:pPr marL="457200" indent="-457200">
              <a:lnSpc>
                <a:spcPct val="150000"/>
              </a:lnSpc>
              <a:buFont typeface="Arial" panose="020B0604020202020204" pitchFamily="34" charset="0"/>
              <a:buChar char="•"/>
            </a:pPr>
            <a:r>
              <a:rPr lang="en-US" altLang="zh-CN" sz="2800" b="1" dirty="0">
                <a:solidFill>
                  <a:schemeClr val="bg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Results and discussion</a:t>
            </a:r>
          </a:p>
          <a:p>
            <a:pPr marL="457200" indent="-457200">
              <a:lnSpc>
                <a:spcPct val="150000"/>
              </a:lnSpc>
              <a:buFont typeface="Arial" panose="020B0604020202020204" pitchFamily="34" charset="0"/>
              <a:buChar char="•"/>
            </a:pP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Prospective</a:t>
            </a:r>
          </a:p>
        </p:txBody>
      </p:sp>
      <p:sp>
        <p:nvSpPr>
          <p:cNvPr id="4" name="矩形 3"/>
          <p:cNvSpPr/>
          <p:nvPr/>
        </p:nvSpPr>
        <p:spPr>
          <a:xfrm>
            <a:off x="0" y="0"/>
            <a:ext cx="2463282" cy="6858000"/>
          </a:xfrm>
          <a:prstGeom prst="rect">
            <a:avLst/>
          </a:prstGeom>
          <a:solidFill>
            <a:srgbClr val="15306C"/>
          </a:solidFill>
          <a:ln>
            <a:noFill/>
          </a:ln>
        </p:spPr>
        <p:style>
          <a:lnRef idx="0">
            <a:scrgbClr r="0" g="0" b="0"/>
          </a:lnRef>
          <a:fillRef idx="0">
            <a:scrgbClr r="0" g="0" b="0"/>
          </a:fillRef>
          <a:effectRef idx="0">
            <a:scrgbClr r="0" g="0" b="0"/>
          </a:effectRef>
          <a:fontRef idx="minor">
            <a:schemeClr val="lt1"/>
          </a:fontRef>
        </p:style>
        <p:txBody>
          <a:bodyPr vert="eaVert" rtlCol="0" anchor="ctr"/>
          <a:lstStyle/>
          <a:p>
            <a:pPr algn="ctr"/>
            <a:r>
              <a:rPr lang="en-US" altLang="zh-CN" sz="4800" b="1" dirty="0"/>
              <a:t>CONTENTS</a:t>
            </a:r>
            <a:endParaRPr lang="zh-CN" altLang="en-US" sz="4800" b="1" dirty="0"/>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995" y="6006558"/>
            <a:ext cx="725044" cy="724171"/>
          </a:xfrm>
          <a:prstGeom prst="rect">
            <a:avLst/>
          </a:prstGeom>
        </p:spPr>
      </p:pic>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14015" t="70142" r="13328"/>
          <a:stretch>
            <a:fillRect/>
          </a:stretch>
        </p:blipFill>
        <p:spPr>
          <a:xfrm>
            <a:off x="929057" y="6056039"/>
            <a:ext cx="1523207" cy="625209"/>
          </a:xfrm>
          <a:prstGeom prst="rect">
            <a:avLst/>
          </a:prstGeom>
        </p:spPr>
      </p:pic>
      <p:sp>
        <p:nvSpPr>
          <p:cNvPr id="6" name="文本框 5"/>
          <p:cNvSpPr txBox="1"/>
          <p:nvPr/>
        </p:nvSpPr>
        <p:spPr>
          <a:xfrm>
            <a:off x="111760" y="0"/>
            <a:ext cx="2239645" cy="386715"/>
          </a:xfrm>
          <a:prstGeom prst="rect">
            <a:avLst/>
          </a:prstGeom>
          <a:noFill/>
        </p:spPr>
        <p:txBody>
          <a:bodyPr wrap="square" rtlCol="0" anchor="t">
            <a:noAutofit/>
          </a:bodyPr>
          <a:lstStyle/>
          <a:p>
            <a:r>
              <a:rPr lang="zh-CN" altLang="en-US" b="1">
                <a:solidFill>
                  <a:schemeClr val="bg1"/>
                </a:solidFill>
                <a:latin typeface="Times New Roman" panose="02020603050405020304" pitchFamily="18" charset="0"/>
                <a:cs typeface="Times New Roman" panose="02020603050405020304" pitchFamily="18" charset="0"/>
              </a:rPr>
              <a:t>EGU24-7941</a:t>
            </a:r>
            <a:r>
              <a:rPr lang="en-US" altLang="zh-CN" b="1">
                <a:solidFill>
                  <a:schemeClr val="bg1"/>
                </a:solidFill>
                <a:latin typeface="Times New Roman" panose="02020603050405020304" pitchFamily="18" charset="0"/>
                <a:cs typeface="Times New Roman" panose="02020603050405020304" pitchFamily="18" charset="0"/>
              </a:rPr>
              <a:t> </a:t>
            </a:r>
            <a:r>
              <a:rPr lang="zh-CN" altLang="en-US" b="1">
                <a:solidFill>
                  <a:schemeClr val="bg1"/>
                </a:solidFill>
                <a:latin typeface="Times New Roman" panose="02020603050405020304" pitchFamily="18" charset="0"/>
                <a:cs typeface="Times New Roman" panose="02020603050405020304" pitchFamily="18" charset="0"/>
              </a:rPr>
              <a:t>HS4.8</a:t>
            </a:r>
          </a:p>
        </p:txBody>
      </p:sp>
    </p:spTree>
  </p:cSld>
  <p:clrMapOvr>
    <a:masterClrMapping/>
  </p:clrMapOvr>
  <mc:AlternateContent xmlns:mc="http://schemas.openxmlformats.org/markup-compatibility/2006" xmlns:p14="http://schemas.microsoft.com/office/powerpoint/2010/main">
    <mc:Choice Requires="p14">
      <p:transition spd="slow" p14:dur="2000" advTm="3851"/>
    </mc:Choice>
    <mc:Fallback xmlns="">
      <p:transition spd="slow" advTm="385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Prospective</a:t>
            </a:r>
            <a:endParaRPr lang="zh-CN" altLang="en-US"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838200" y="1224642"/>
            <a:ext cx="10591801" cy="5233307"/>
          </a:xfrm>
        </p:spPr>
        <p:txBody>
          <a:bodyPr>
            <a:noAutofit/>
          </a:bodyPr>
          <a:lstStyle/>
          <a:p>
            <a:pPr>
              <a:lnSpc>
                <a:spcPct val="150000"/>
              </a:lnSpc>
              <a:buFont typeface="Wingdings" panose="05000000000000000000" pitchFamily="2" charset="2"/>
              <a:buChar char="p"/>
            </a:pPr>
            <a:r>
              <a:rPr lang="en-US" altLang="zh-CN" sz="1800" dirty="0">
                <a:latin typeface="Times New Roman" panose="02020603050405020304" pitchFamily="18" charset="0"/>
                <a:cs typeface="Times New Roman" panose="02020603050405020304" pitchFamily="18" charset="0"/>
              </a:rPr>
              <a:t>The drivers of DO not only include the well-known factors like Water temperature and hydrodynamics factors, but the different hydraulics construction, and physicochemical parameters may also impact the DO subtly.</a:t>
            </a:r>
          </a:p>
          <a:p>
            <a:pPr>
              <a:lnSpc>
                <a:spcPct val="150000"/>
              </a:lnSpc>
              <a:buFont typeface="Wingdings" panose="05000000000000000000" pitchFamily="2" charset="2"/>
              <a:buChar char="p"/>
            </a:pPr>
            <a:r>
              <a:rPr lang="en-US" altLang="zh-CN" sz="1800" dirty="0">
                <a:latin typeface="Times New Roman" panose="02020603050405020304" pitchFamily="18" charset="0"/>
                <a:cs typeface="Times New Roman" panose="02020603050405020304" pitchFamily="18" charset="0"/>
              </a:rPr>
              <a:t>For higher accuracy prediction, it is required to well process the data and model. Moreover, the results outputted by different process methods also need to make a comparison with other methods for avoiding the local optimal result.</a:t>
            </a:r>
          </a:p>
          <a:p>
            <a:pPr>
              <a:lnSpc>
                <a:spcPct val="150000"/>
              </a:lnSpc>
              <a:buFont typeface="Wingdings" panose="05000000000000000000" pitchFamily="2" charset="2"/>
              <a:buChar char="p"/>
            </a:pPr>
            <a:r>
              <a:rPr lang="en-US" altLang="zh-CN" sz="1800" dirty="0">
                <a:latin typeface="Times New Roman" panose="02020603050405020304" pitchFamily="18" charset="0"/>
                <a:cs typeface="Times New Roman" panose="02020603050405020304" pitchFamily="18" charset="0"/>
              </a:rPr>
              <a:t>Considering that this project will continue to operate for many years, dissolved oxygen variation under different climate sceneries and more accurate and reliable dissolved oxygen estimation methods are still required in the future.</a:t>
            </a:r>
          </a:p>
        </p:txBody>
      </p:sp>
      <p:sp>
        <p:nvSpPr>
          <p:cNvPr id="4" name="文本框 3"/>
          <p:cNvSpPr txBox="1"/>
          <p:nvPr/>
        </p:nvSpPr>
        <p:spPr>
          <a:xfrm>
            <a:off x="9952355" y="0"/>
            <a:ext cx="2239645" cy="386715"/>
          </a:xfrm>
          <a:prstGeom prst="rect">
            <a:avLst/>
          </a:prstGeom>
          <a:noFill/>
        </p:spPr>
        <p:txBody>
          <a:bodyPr wrap="square" rtlCol="0" anchor="t">
            <a:noAutofit/>
          </a:bodyPr>
          <a:lstStyle/>
          <a:p>
            <a:r>
              <a:rPr lang="zh-CN" altLang="en-US" b="1">
                <a:solidFill>
                  <a:srgbClr val="C00000"/>
                </a:solidFill>
                <a:latin typeface="Times New Roman" panose="02020603050405020304" pitchFamily="18" charset="0"/>
                <a:cs typeface="Times New Roman" panose="02020603050405020304" pitchFamily="18" charset="0"/>
              </a:rPr>
              <a:t>EGU24-7941</a:t>
            </a:r>
            <a:r>
              <a:rPr lang="en-US" altLang="zh-CN" b="1">
                <a:solidFill>
                  <a:srgbClr val="C00000"/>
                </a:solidFill>
                <a:latin typeface="Times New Roman" panose="02020603050405020304" pitchFamily="18" charset="0"/>
                <a:cs typeface="Times New Roman" panose="02020603050405020304" pitchFamily="18" charset="0"/>
              </a:rPr>
              <a:t> </a:t>
            </a:r>
            <a:r>
              <a:rPr lang="zh-CN" altLang="en-US" b="1">
                <a:solidFill>
                  <a:srgbClr val="C00000"/>
                </a:solidFill>
                <a:latin typeface="Times New Roman" panose="02020603050405020304" pitchFamily="18" charset="0"/>
                <a:cs typeface="Times New Roman" panose="02020603050405020304" pitchFamily="18" charset="0"/>
              </a:rPr>
              <a:t>HS4.8</a:t>
            </a:r>
          </a:p>
        </p:txBody>
      </p:sp>
    </p:spTree>
  </p:cSld>
  <p:clrMapOvr>
    <a:masterClrMapping/>
  </p:clrMapOvr>
  <mc:AlternateContent xmlns:mc="http://schemas.openxmlformats.org/markup-compatibility/2006" xmlns:p14="http://schemas.microsoft.com/office/powerpoint/2010/main">
    <mc:Choice Requires="p14">
      <p:transition spd="slow" p14:dur="2000" advTm="53981"/>
    </mc:Choice>
    <mc:Fallback xmlns="">
      <p:transition spd="slow" advTm="53981"/>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b="6736"/>
          <a:stretch>
            <a:fillRect/>
          </a:stretch>
        </p:blipFill>
        <p:spPr>
          <a:xfrm>
            <a:off x="0" y="0"/>
            <a:ext cx="12192000" cy="6858000"/>
          </a:xfrm>
          <a:prstGeom prst="rect">
            <a:avLst/>
          </a:prstGeom>
        </p:spPr>
      </p:pic>
      <p:sp>
        <p:nvSpPr>
          <p:cNvPr id="3" name="矩形 2"/>
          <p:cNvSpPr/>
          <p:nvPr/>
        </p:nvSpPr>
        <p:spPr>
          <a:xfrm>
            <a:off x="0" y="0"/>
            <a:ext cx="12192000" cy="6858000"/>
          </a:xfrm>
          <a:prstGeom prst="rect">
            <a:avLst/>
          </a:prstGeom>
          <a:gradFill>
            <a:gsLst>
              <a:gs pos="0">
                <a:srgbClr val="194977"/>
              </a:gs>
              <a:gs pos="24000">
                <a:srgbClr val="19588E">
                  <a:alpha val="93000"/>
                </a:srgbClr>
              </a:gs>
              <a:gs pos="100000">
                <a:schemeClr val="accent1">
                  <a:lumMod val="30000"/>
                  <a:lumOff val="70000"/>
                  <a:alpha val="0"/>
                </a:schemeClr>
              </a:gs>
              <a:gs pos="53000">
                <a:srgbClr val="5381B0">
                  <a:alpha val="82000"/>
                </a:srgbClr>
              </a:gs>
              <a:gs pos="78000">
                <a:schemeClr val="accent1">
                  <a:lumMod val="30000"/>
                  <a:lumOff val="70000"/>
                  <a:alpha val="5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4000" b="1" dirty="0">
              <a:solidFill>
                <a:schemeClr val="bg1"/>
              </a:solidFill>
              <a:highlight>
                <a:srgbClr val="17639E"/>
              </a:highlight>
              <a:latin typeface="Times New Roman" panose="02020603050405020304" pitchFamily="18" charset="0"/>
              <a:ea typeface="微软雅黑" panose="020B0503020204020204" pitchFamily="34" charset="-122"/>
              <a:cs typeface="Times New Roman" panose="02020603050405020304" pitchFamily="18" charset="0"/>
            </a:endParaRPr>
          </a:p>
          <a:p>
            <a:pPr algn="ctr"/>
            <a:r>
              <a:rPr lang="en-US" altLang="zh-CN" sz="4000" b="1" dirty="0">
                <a:solidFill>
                  <a:schemeClr val="bg1"/>
                </a:solidFill>
                <a:highlight>
                  <a:srgbClr val="17639E"/>
                </a:highlight>
                <a:latin typeface="Times New Roman" panose="02020603050405020304" pitchFamily="18" charset="0"/>
                <a:ea typeface="微软雅黑" panose="020B0503020204020204" pitchFamily="34" charset="-122"/>
                <a:cs typeface="Times New Roman" panose="02020603050405020304" pitchFamily="18" charset="0"/>
              </a:rPr>
              <a:t>Acknowledgments</a:t>
            </a:r>
          </a:p>
          <a:p>
            <a:pPr algn="ctr"/>
            <a:r>
              <a:rPr lang="en-US" altLang="zh-CN" sz="2400" b="1" dirty="0">
                <a:solidFill>
                  <a:schemeClr val="bg1"/>
                </a:solidFill>
                <a:highlight>
                  <a:srgbClr val="17639E"/>
                </a:highlight>
                <a:latin typeface="Times New Roman" panose="02020603050405020304" pitchFamily="18" charset="0"/>
                <a:ea typeface="微软雅黑" panose="020B0503020204020204" pitchFamily="34" charset="-122"/>
                <a:cs typeface="Times New Roman" panose="02020603050405020304" pitchFamily="18" charset="0"/>
              </a:rPr>
              <a:t>This research was funded by </a:t>
            </a:r>
          </a:p>
          <a:p>
            <a:pPr algn="ctr"/>
            <a:r>
              <a:rPr lang="en-US" altLang="zh-CN" sz="2400" b="1" dirty="0">
                <a:solidFill>
                  <a:schemeClr val="bg1"/>
                </a:solidFill>
                <a:highlight>
                  <a:srgbClr val="17639E"/>
                </a:highlight>
                <a:latin typeface="Times New Roman" panose="02020603050405020304" pitchFamily="18" charset="0"/>
                <a:ea typeface="微软雅黑" panose="020B0503020204020204" pitchFamily="34" charset="-122"/>
                <a:cs typeface="Times New Roman" panose="02020603050405020304" pitchFamily="18" charset="0"/>
              </a:rPr>
              <a:t>the Specific Research Project of Guangxi for Research Bases and Talents (No.AD22035185) </a:t>
            </a:r>
          </a:p>
          <a:p>
            <a:pPr algn="ctr"/>
            <a:r>
              <a:rPr lang="en-US" altLang="zh-CN" sz="2400" b="1" dirty="0">
                <a:solidFill>
                  <a:schemeClr val="bg1"/>
                </a:solidFill>
                <a:highlight>
                  <a:srgbClr val="17639E"/>
                </a:highlight>
                <a:latin typeface="Times New Roman" panose="02020603050405020304" pitchFamily="18" charset="0"/>
                <a:ea typeface="微软雅黑" panose="020B0503020204020204" pitchFamily="34" charset="-122"/>
                <a:cs typeface="Times New Roman" panose="02020603050405020304" pitchFamily="18" charset="0"/>
              </a:rPr>
              <a:t>the Youth Science Foundation of Guangxi (No.2023GXNSFBA026296) </a:t>
            </a:r>
          </a:p>
          <a:p>
            <a:pPr algn="ctr"/>
            <a:r>
              <a:rPr lang="en-US" altLang="zh-CN" sz="2400" b="1" dirty="0">
                <a:solidFill>
                  <a:schemeClr val="bg1"/>
                </a:solidFill>
                <a:highlight>
                  <a:srgbClr val="17639E"/>
                </a:highlight>
                <a:latin typeface="Times New Roman" panose="02020603050405020304" pitchFamily="18" charset="0"/>
                <a:ea typeface="微软雅黑" panose="020B0503020204020204" pitchFamily="34" charset="-122"/>
                <a:cs typeface="Times New Roman" panose="02020603050405020304" pitchFamily="18" charset="0"/>
              </a:rPr>
              <a:t>the National Natural Science Foundation of China (No.52309016)</a:t>
            </a:r>
          </a:p>
          <a:p>
            <a:pPr algn="ctr"/>
            <a:r>
              <a:rPr lang="en-US" altLang="zh-CN" sz="2400" b="1" dirty="0">
                <a:solidFill>
                  <a:schemeClr val="bg1"/>
                </a:solidFill>
                <a:highlight>
                  <a:srgbClr val="17639E"/>
                </a:highlight>
                <a:latin typeface="Times New Roman" panose="02020603050405020304" pitchFamily="18" charset="0"/>
                <a:ea typeface="微软雅黑" panose="020B0503020204020204" pitchFamily="34" charset="-122"/>
                <a:cs typeface="Times New Roman" panose="02020603050405020304" pitchFamily="18" charset="0"/>
              </a:rPr>
              <a:t>the Western outstanding youth talents granted by the Organization Department of Central Committee of the Communist Party of China</a:t>
            </a:r>
          </a:p>
          <a:p>
            <a:pPr algn="ctr"/>
            <a:endParaRPr lang="en-US" altLang="zh-CN" sz="2400" b="1" dirty="0">
              <a:solidFill>
                <a:schemeClr val="bg1"/>
              </a:solidFill>
              <a:highlight>
                <a:srgbClr val="17639E"/>
              </a:highlight>
              <a:latin typeface="Times New Roman" panose="02020603050405020304" pitchFamily="18" charset="0"/>
              <a:ea typeface="微软雅黑" panose="020B0503020204020204" pitchFamily="34" charset="-122"/>
              <a:cs typeface="Times New Roman" panose="02020603050405020304" pitchFamily="18" charset="0"/>
            </a:endParaRPr>
          </a:p>
          <a:p>
            <a:pPr algn="ctr"/>
            <a:r>
              <a:rPr lang="en-US" altLang="zh-CN" sz="2400" b="1" dirty="0">
                <a:solidFill>
                  <a:schemeClr val="bg1"/>
                </a:solidFill>
                <a:highlight>
                  <a:srgbClr val="17639E"/>
                </a:highlight>
                <a:latin typeface="Times New Roman" panose="02020603050405020304" pitchFamily="18" charset="0"/>
                <a:ea typeface="微软雅黑" panose="020B0503020204020204" pitchFamily="34" charset="-122"/>
                <a:cs typeface="Times New Roman" panose="02020603050405020304" pitchFamily="18" charset="0"/>
              </a:rPr>
              <a:t>Thanks for the review by the section convenor, Professor </a:t>
            </a:r>
            <a:r>
              <a:rPr lang="en-US" altLang="zh-CN" sz="2400" b="1" dirty="0" err="1">
                <a:solidFill>
                  <a:schemeClr val="bg1"/>
                </a:solidFill>
                <a:highlight>
                  <a:srgbClr val="17639E"/>
                </a:highlight>
                <a:latin typeface="Times New Roman" panose="02020603050405020304" pitchFamily="18" charset="0"/>
                <a:ea typeface="微软雅黑" panose="020B0503020204020204" pitchFamily="34" charset="-122"/>
                <a:cs typeface="Times New Roman" panose="02020603050405020304" pitchFamily="18" charset="0"/>
              </a:rPr>
              <a:t>Kourosh</a:t>
            </a:r>
            <a:r>
              <a:rPr lang="en-US" altLang="zh-CN" sz="2400" b="1" dirty="0">
                <a:solidFill>
                  <a:schemeClr val="bg1"/>
                </a:solidFill>
                <a:highlight>
                  <a:srgbClr val="17639E"/>
                </a:highligh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dirty="0" err="1">
                <a:solidFill>
                  <a:schemeClr val="bg1"/>
                </a:solidFill>
                <a:highlight>
                  <a:srgbClr val="17639E"/>
                </a:highlight>
                <a:latin typeface="Times New Roman" panose="02020603050405020304" pitchFamily="18" charset="0"/>
                <a:ea typeface="微软雅黑" panose="020B0503020204020204" pitchFamily="34" charset="-122"/>
                <a:cs typeface="Times New Roman" panose="02020603050405020304" pitchFamily="18" charset="0"/>
              </a:rPr>
              <a:t>Behzadian</a:t>
            </a:r>
            <a:r>
              <a:rPr lang="en-US" altLang="zh-CN" sz="2400" b="1" dirty="0">
                <a:solidFill>
                  <a:schemeClr val="bg1"/>
                </a:solidFill>
                <a:highlight>
                  <a:srgbClr val="17639E"/>
                </a:highligh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000" b="1" kern="100" dirty="0">
              <a:solidFill>
                <a:schemeClr val="bg1"/>
              </a:solidFill>
              <a:effectLst/>
              <a:highlight>
                <a:srgbClr val="17639E"/>
              </a:highlight>
              <a:latin typeface="Times New Roman" panose="02020603050405020304" pitchFamily="18" charset="0"/>
              <a:ea typeface="宋体" panose="02010600030101010101" pitchFamily="2" charset="-122"/>
            </a:endParaRPr>
          </a:p>
        </p:txBody>
      </p:sp>
      <p:sp>
        <p:nvSpPr>
          <p:cNvPr id="5" name="文本框 4"/>
          <p:cNvSpPr txBox="1"/>
          <p:nvPr/>
        </p:nvSpPr>
        <p:spPr>
          <a:xfrm>
            <a:off x="1203650" y="987829"/>
            <a:ext cx="9972350" cy="830997"/>
          </a:xfrm>
          <a:prstGeom prst="rect">
            <a:avLst/>
          </a:prstGeom>
          <a:noFill/>
          <a:ln>
            <a:noFill/>
          </a:ln>
        </p:spPr>
        <p:txBody>
          <a:bodyPr wrap="square" rtlCol="0">
            <a:spAutoFit/>
          </a:bodyPr>
          <a:lstStyle/>
          <a:p>
            <a:pPr algn="ctr"/>
            <a:r>
              <a:rPr lang="en-US" altLang="zh-CN" sz="4800" b="1" dirty="0">
                <a:solidFill>
                  <a:schemeClr val="bg1"/>
                </a:solidFill>
                <a:highlight>
                  <a:srgbClr val="17639E"/>
                </a:highlight>
                <a:latin typeface="Times New Roman" panose="02020603050405020304" pitchFamily="18" charset="0"/>
                <a:ea typeface="微软雅黑" panose="020B0503020204020204" pitchFamily="34" charset="-122"/>
                <a:cs typeface="Times New Roman" panose="02020603050405020304" pitchFamily="18" charset="0"/>
              </a:rPr>
              <a:t>Thanks for your attention</a:t>
            </a:r>
            <a:endParaRPr lang="zh-CN" altLang="en-US" sz="4800" b="1" dirty="0">
              <a:solidFill>
                <a:schemeClr val="bg1"/>
              </a:solidFill>
              <a:highlight>
                <a:srgbClr val="17639E"/>
              </a:highligh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042" y="108400"/>
            <a:ext cx="1062608" cy="1061329"/>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l="20059" t="75918" r="24634" b="6259"/>
          <a:stretch>
            <a:fillRect/>
          </a:stretch>
        </p:blipFill>
        <p:spPr>
          <a:xfrm>
            <a:off x="1344692" y="57752"/>
            <a:ext cx="3129414" cy="1007256"/>
          </a:xfrm>
          <a:prstGeom prst="rect">
            <a:avLst/>
          </a:prstGeom>
        </p:spPr>
      </p:pic>
      <p:sp>
        <p:nvSpPr>
          <p:cNvPr id="6" name="文本框 5"/>
          <p:cNvSpPr txBox="1"/>
          <p:nvPr/>
        </p:nvSpPr>
        <p:spPr>
          <a:xfrm>
            <a:off x="9952355" y="0"/>
            <a:ext cx="2239645" cy="386715"/>
          </a:xfrm>
          <a:prstGeom prst="rect">
            <a:avLst/>
          </a:prstGeom>
          <a:noFill/>
        </p:spPr>
        <p:txBody>
          <a:bodyPr wrap="square" rtlCol="0" anchor="t">
            <a:noAutofit/>
          </a:bodyPr>
          <a:lstStyle/>
          <a:p>
            <a:r>
              <a:rPr lang="zh-CN" altLang="en-US" b="1">
                <a:solidFill>
                  <a:schemeClr val="bg1"/>
                </a:solidFill>
                <a:highlight>
                  <a:srgbClr val="000080"/>
                </a:highlight>
                <a:latin typeface="Times New Roman" panose="02020603050405020304" pitchFamily="18" charset="0"/>
                <a:cs typeface="Times New Roman" panose="02020603050405020304" pitchFamily="18" charset="0"/>
              </a:rPr>
              <a:t>EGU24-7941</a:t>
            </a:r>
            <a:r>
              <a:rPr lang="en-US" altLang="zh-CN" b="1">
                <a:solidFill>
                  <a:schemeClr val="bg1"/>
                </a:solidFill>
                <a:highlight>
                  <a:srgbClr val="000080"/>
                </a:highlight>
                <a:latin typeface="Times New Roman" panose="02020603050405020304" pitchFamily="18" charset="0"/>
                <a:cs typeface="Times New Roman" panose="02020603050405020304" pitchFamily="18" charset="0"/>
              </a:rPr>
              <a:t> </a:t>
            </a:r>
            <a:r>
              <a:rPr lang="zh-CN" altLang="en-US" b="1">
                <a:solidFill>
                  <a:schemeClr val="bg1"/>
                </a:solidFill>
                <a:highlight>
                  <a:srgbClr val="000080"/>
                </a:highlight>
                <a:latin typeface="Times New Roman" panose="02020603050405020304" pitchFamily="18" charset="0"/>
                <a:cs typeface="Times New Roman" panose="02020603050405020304" pitchFamily="18" charset="0"/>
              </a:rPr>
              <a:t>HS4.8</a:t>
            </a:r>
          </a:p>
        </p:txBody>
      </p:sp>
    </p:spTree>
  </p:cSld>
  <p:clrMapOvr>
    <a:masterClrMapping/>
  </p:clrMapOvr>
  <mc:AlternateContent xmlns:mc="http://schemas.openxmlformats.org/markup-compatibility/2006" xmlns:p14="http://schemas.microsoft.com/office/powerpoint/2010/main">
    <mc:Choice Requires="p14">
      <p:transition spd="slow" p14:dur="2000" advTm="22014"/>
    </mc:Choice>
    <mc:Fallback xmlns="">
      <p:transition spd="slow" advTm="2201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683967" y="1591911"/>
            <a:ext cx="4219360" cy="3246530"/>
          </a:xfrm>
          <a:prstGeom prst="rect">
            <a:avLst/>
          </a:prstGeom>
          <a:noFill/>
        </p:spPr>
        <p:txBody>
          <a:bodyPr wrap="none" rtlCol="0">
            <a:spAutoFit/>
          </a:bodyPr>
          <a:lstStyle/>
          <a:p>
            <a:pPr marL="457200" indent="-457200">
              <a:lnSpc>
                <a:spcPct val="150000"/>
              </a:lnSpc>
              <a:buFont typeface="Arial" panose="020B0604020202020204" pitchFamily="34" charset="0"/>
              <a:buChar char="•"/>
            </a:pP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Research background</a:t>
            </a:r>
          </a:p>
          <a:p>
            <a:pPr marL="457200" indent="-457200">
              <a:lnSpc>
                <a:spcPct val="150000"/>
              </a:lnSpc>
              <a:buFont typeface="Arial" panose="020B0604020202020204" pitchFamily="34" charset="0"/>
              <a:buChar char="•"/>
            </a:pPr>
            <a:r>
              <a:rPr lang="en-US" altLang="zh-CN" sz="2800" b="1" dirty="0">
                <a:solidFill>
                  <a:schemeClr val="bg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Study area</a:t>
            </a:r>
          </a:p>
          <a:p>
            <a:pPr marL="457200" indent="-457200">
              <a:lnSpc>
                <a:spcPct val="150000"/>
              </a:lnSpc>
              <a:buFont typeface="Arial" panose="020B0604020202020204" pitchFamily="34" charset="0"/>
              <a:buChar char="•"/>
            </a:pPr>
            <a:r>
              <a:rPr lang="en-US" altLang="zh-CN" sz="2800" b="1" dirty="0">
                <a:solidFill>
                  <a:schemeClr val="bg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Methodology</a:t>
            </a:r>
          </a:p>
          <a:p>
            <a:pPr marL="457200" indent="-457200">
              <a:lnSpc>
                <a:spcPct val="150000"/>
              </a:lnSpc>
              <a:buFont typeface="Arial" panose="020B0604020202020204" pitchFamily="34" charset="0"/>
              <a:buChar char="•"/>
            </a:pPr>
            <a:r>
              <a:rPr lang="en-US" altLang="zh-CN" sz="2800" b="1" dirty="0">
                <a:solidFill>
                  <a:schemeClr val="bg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Results and discussion</a:t>
            </a:r>
          </a:p>
          <a:p>
            <a:pPr marL="457200" indent="-457200">
              <a:lnSpc>
                <a:spcPct val="150000"/>
              </a:lnSpc>
              <a:buFont typeface="Arial" panose="020B0604020202020204" pitchFamily="34" charset="0"/>
              <a:buChar char="•"/>
            </a:pPr>
            <a:r>
              <a:rPr lang="en-US" altLang="zh-CN" sz="2800" b="1" dirty="0">
                <a:solidFill>
                  <a:schemeClr val="bg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Prospective</a:t>
            </a:r>
          </a:p>
        </p:txBody>
      </p:sp>
      <p:sp>
        <p:nvSpPr>
          <p:cNvPr id="5" name="矩形 4"/>
          <p:cNvSpPr/>
          <p:nvPr/>
        </p:nvSpPr>
        <p:spPr>
          <a:xfrm>
            <a:off x="0" y="0"/>
            <a:ext cx="2463282" cy="6858000"/>
          </a:xfrm>
          <a:prstGeom prst="rect">
            <a:avLst/>
          </a:prstGeom>
          <a:solidFill>
            <a:srgbClr val="15306C"/>
          </a:solidFill>
          <a:ln>
            <a:noFill/>
          </a:ln>
        </p:spPr>
        <p:style>
          <a:lnRef idx="0">
            <a:scrgbClr r="0" g="0" b="0"/>
          </a:lnRef>
          <a:fillRef idx="0">
            <a:scrgbClr r="0" g="0" b="0"/>
          </a:fillRef>
          <a:effectRef idx="0">
            <a:scrgbClr r="0" g="0" b="0"/>
          </a:effectRef>
          <a:fontRef idx="minor">
            <a:schemeClr val="lt1"/>
          </a:fontRef>
        </p:style>
        <p:txBody>
          <a:bodyPr vert="eaVert" rtlCol="0" anchor="ctr"/>
          <a:lstStyle/>
          <a:p>
            <a:pPr algn="ctr"/>
            <a:r>
              <a:rPr lang="en-US" altLang="zh-CN" sz="4800" b="1" dirty="0"/>
              <a:t>CONTENTS</a:t>
            </a:r>
            <a:endParaRPr lang="zh-CN" altLang="en-US" sz="4800" b="1" dirty="0"/>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995" y="6006558"/>
            <a:ext cx="725044" cy="724171"/>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14015" t="70142" r="13328"/>
          <a:stretch>
            <a:fillRect/>
          </a:stretch>
        </p:blipFill>
        <p:spPr>
          <a:xfrm>
            <a:off x="929057" y="6056039"/>
            <a:ext cx="1523207" cy="625209"/>
          </a:xfrm>
          <a:prstGeom prst="rect">
            <a:avLst/>
          </a:prstGeom>
        </p:spPr>
      </p:pic>
      <p:sp>
        <p:nvSpPr>
          <p:cNvPr id="2" name="文本框 1"/>
          <p:cNvSpPr txBox="1"/>
          <p:nvPr/>
        </p:nvSpPr>
        <p:spPr>
          <a:xfrm>
            <a:off x="111760" y="0"/>
            <a:ext cx="2239645" cy="386715"/>
          </a:xfrm>
          <a:prstGeom prst="rect">
            <a:avLst/>
          </a:prstGeom>
          <a:noFill/>
        </p:spPr>
        <p:txBody>
          <a:bodyPr wrap="square" rtlCol="0" anchor="t">
            <a:noAutofit/>
          </a:bodyPr>
          <a:lstStyle/>
          <a:p>
            <a:r>
              <a:rPr lang="zh-CN" altLang="en-US" b="1">
                <a:solidFill>
                  <a:schemeClr val="bg1"/>
                </a:solidFill>
                <a:latin typeface="Times New Roman" panose="02020603050405020304" pitchFamily="18" charset="0"/>
                <a:cs typeface="Times New Roman" panose="02020603050405020304" pitchFamily="18" charset="0"/>
              </a:rPr>
              <a:t>EGU24-7941</a:t>
            </a:r>
            <a:r>
              <a:rPr lang="en-US" altLang="zh-CN" b="1">
                <a:solidFill>
                  <a:schemeClr val="bg1"/>
                </a:solidFill>
                <a:latin typeface="Times New Roman" panose="02020603050405020304" pitchFamily="18" charset="0"/>
                <a:cs typeface="Times New Roman" panose="02020603050405020304" pitchFamily="18" charset="0"/>
              </a:rPr>
              <a:t> </a:t>
            </a:r>
            <a:r>
              <a:rPr lang="zh-CN" altLang="en-US" b="1">
                <a:solidFill>
                  <a:schemeClr val="bg1"/>
                </a:solidFill>
                <a:latin typeface="Times New Roman" panose="02020603050405020304" pitchFamily="18" charset="0"/>
                <a:cs typeface="Times New Roman" panose="02020603050405020304" pitchFamily="18" charset="0"/>
              </a:rPr>
              <a:t>HS4.8</a:t>
            </a:r>
          </a:p>
        </p:txBody>
      </p:sp>
    </p:spTree>
  </p:cSld>
  <p:clrMapOvr>
    <a:masterClrMapping/>
  </p:clrMapOvr>
  <mc:AlternateContent xmlns:mc="http://schemas.openxmlformats.org/markup-compatibility/2006" xmlns:p14="http://schemas.microsoft.com/office/powerpoint/2010/main">
    <mc:Choice Requires="p14">
      <p:transition spd="slow" p14:dur="2000" advTm="3078"/>
    </mc:Choice>
    <mc:Fallback xmlns="">
      <p:transition spd="slow" advTm="307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latin typeface="Times New Roman" panose="02020603050405020304" pitchFamily="18" charset="0"/>
                <a:cs typeface="Times New Roman" panose="02020603050405020304" pitchFamily="18" charset="0"/>
              </a:rPr>
              <a:t>Research background: dissolved oxygen prediction</a:t>
            </a:r>
            <a:endParaRPr lang="zh-CN" altLang="en-US" dirty="0">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b="4374"/>
          <a:stretch>
            <a:fillRect/>
          </a:stretch>
        </p:blipFill>
        <p:spPr>
          <a:xfrm>
            <a:off x="1556652" y="1978488"/>
            <a:ext cx="2722449" cy="1524536"/>
          </a:xfrm>
          <a:prstGeom prst="rect">
            <a:avLst/>
          </a:prstGeom>
        </p:spPr>
      </p:pic>
      <p:sp>
        <p:nvSpPr>
          <p:cNvPr id="6" name="文本框 5"/>
          <p:cNvSpPr txBox="1"/>
          <p:nvPr/>
        </p:nvSpPr>
        <p:spPr>
          <a:xfrm>
            <a:off x="1810174" y="3449883"/>
            <a:ext cx="2249334" cy="369332"/>
          </a:xfrm>
          <a:prstGeom prst="rect">
            <a:avLst/>
          </a:prstGeom>
          <a:noFill/>
        </p:spPr>
        <p:txBody>
          <a:bodyPr wrap="none" rtlCol="0">
            <a:spAutoFit/>
          </a:bodyPr>
          <a:lstStyle/>
          <a:p>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Harmful algal bloom</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文本框 11"/>
          <p:cNvSpPr txBox="1"/>
          <p:nvPr/>
        </p:nvSpPr>
        <p:spPr>
          <a:xfrm>
            <a:off x="8763374" y="5590248"/>
            <a:ext cx="1851789" cy="369332"/>
          </a:xfrm>
          <a:prstGeom prst="rect">
            <a:avLst/>
          </a:prstGeom>
          <a:noFill/>
        </p:spPr>
        <p:txBody>
          <a:bodyPr wrap="none" rtlCol="0">
            <a:spAutoFit/>
          </a:bodyPr>
          <a:lstStyle/>
          <a:p>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Costal dead zone</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文本框 14"/>
          <p:cNvSpPr txBox="1"/>
          <p:nvPr/>
        </p:nvSpPr>
        <p:spPr>
          <a:xfrm>
            <a:off x="5484014" y="3449883"/>
            <a:ext cx="1588897" cy="369332"/>
          </a:xfrm>
          <a:prstGeom prst="rect">
            <a:avLst/>
          </a:prstGeom>
          <a:noFill/>
        </p:spPr>
        <p:txBody>
          <a:bodyPr wrap="none" rtlCol="0">
            <a:spAutoFit/>
          </a:bodyPr>
          <a:lstStyle/>
          <a:p>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Fish mortality</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5107" y="1973922"/>
            <a:ext cx="2730998" cy="1528885"/>
          </a:xfrm>
          <a:prstGeom prst="rect">
            <a:avLst/>
          </a:prstGeom>
        </p:spPr>
      </p:pic>
      <p:sp>
        <p:nvSpPr>
          <p:cNvPr id="8" name="文本框 7"/>
          <p:cNvSpPr txBox="1"/>
          <p:nvPr/>
        </p:nvSpPr>
        <p:spPr>
          <a:xfrm>
            <a:off x="5335389" y="5533378"/>
            <a:ext cx="2059218" cy="646331"/>
          </a:xfrm>
          <a:prstGeom prst="rect">
            <a:avLst/>
          </a:prstGeom>
          <a:noFill/>
        </p:spPr>
        <p:txBody>
          <a:bodyPr wrap="square" rtlCol="0">
            <a:spAutoFit/>
          </a:bodyPr>
          <a:lstStyle/>
          <a:p>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toxic metal release </a:t>
            </a:r>
          </a:p>
          <a:p>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from the sediment</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9415" y="1973873"/>
            <a:ext cx="2722449" cy="1527930"/>
          </a:xfrm>
          <a:prstGeom prst="rect">
            <a:avLst/>
          </a:prstGeom>
        </p:spPr>
      </p:pic>
      <p:sp>
        <p:nvSpPr>
          <p:cNvPr id="16" name="文本框 15"/>
          <p:cNvSpPr txBox="1"/>
          <p:nvPr/>
        </p:nvSpPr>
        <p:spPr>
          <a:xfrm>
            <a:off x="8608264" y="3448832"/>
            <a:ext cx="2364750" cy="369332"/>
          </a:xfrm>
          <a:prstGeom prst="rect">
            <a:avLst/>
          </a:prstGeom>
          <a:noFill/>
        </p:spPr>
        <p:txBody>
          <a:bodyPr wrap="none" rtlCol="0">
            <a:spAutoFit/>
          </a:bodyPr>
          <a:lstStyle/>
          <a:p>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Aquatic life deformity</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文本框 21"/>
          <p:cNvSpPr txBox="1"/>
          <p:nvPr/>
        </p:nvSpPr>
        <p:spPr>
          <a:xfrm>
            <a:off x="2071218" y="5590248"/>
            <a:ext cx="1680909" cy="369332"/>
          </a:xfrm>
          <a:prstGeom prst="rect">
            <a:avLst/>
          </a:prstGeom>
          <a:noFill/>
        </p:spPr>
        <p:txBody>
          <a:bodyPr wrap="none" rtlCol="0">
            <a:spAutoFit/>
          </a:bodyPr>
          <a:lstStyle/>
          <a:p>
            <a:pPr algn="ctr"/>
            <a:r>
              <a:rPr lang="en-US" altLang="zh-CN" b="1" i="0" dirty="0">
                <a:solidFill>
                  <a:srgbClr val="444444"/>
                </a:solidFill>
                <a:effectLst/>
                <a:latin typeface="Times New Roman" panose="02020603050405020304" pitchFamily="18" charset="0"/>
                <a:ea typeface="微软雅黑" panose="020B0503020204020204" pitchFamily="34" charset="-122"/>
                <a:cs typeface="Times New Roman" panose="02020603050405020304" pitchFamily="18" charset="0"/>
              </a:rPr>
              <a:t>E</a:t>
            </a:r>
            <a:r>
              <a:rPr lang="en-US" altLang="zh-CN" b="1" i="0" dirty="0">
                <a:solidFill>
                  <a:srgbClr val="444444"/>
                </a:solidFill>
                <a:effectLst/>
                <a:latin typeface="Times New Roman" panose="02020603050405020304" pitchFamily="18" charset="0"/>
                <a:cs typeface="Times New Roman" panose="02020603050405020304" pitchFamily="18" charset="0"/>
              </a:rPr>
              <a:t>utrophication</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6088" y="4096435"/>
            <a:ext cx="2711171" cy="1535497"/>
          </a:xfrm>
          <a:prstGeom prst="rect">
            <a:avLst/>
          </a:prstGeom>
        </p:spPr>
      </p:pic>
      <p:pic>
        <p:nvPicPr>
          <p:cNvPr id="26" name="图片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4116" y="4103378"/>
            <a:ext cx="2711171" cy="1528885"/>
          </a:xfrm>
          <a:prstGeom prst="rect">
            <a:avLst/>
          </a:prstGeom>
        </p:spPr>
      </p:pic>
      <p:pic>
        <p:nvPicPr>
          <p:cNvPr id="28" name="图片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13300" y="4094364"/>
            <a:ext cx="2737795" cy="1532350"/>
          </a:xfrm>
          <a:prstGeom prst="rect">
            <a:avLst/>
          </a:prstGeom>
        </p:spPr>
      </p:pic>
      <p:sp>
        <p:nvSpPr>
          <p:cNvPr id="4" name="文本框 3"/>
          <p:cNvSpPr txBox="1"/>
          <p:nvPr/>
        </p:nvSpPr>
        <p:spPr>
          <a:xfrm>
            <a:off x="2391423" y="6079416"/>
            <a:ext cx="7938455" cy="461665"/>
          </a:xfrm>
          <a:prstGeom prst="rect">
            <a:avLst/>
          </a:prstGeom>
          <a:noFill/>
        </p:spPr>
        <p:txBody>
          <a:bodyPr wrap="none" rtlCol="0">
            <a:spAutoFit/>
          </a:bodyPr>
          <a:lstStyle/>
          <a:p>
            <a:pPr algn="ctr"/>
            <a:r>
              <a:rPr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Accurately predict the DO concentration retain a challenge</a:t>
            </a:r>
            <a:endPar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内容占位符 2"/>
          <p:cNvSpPr>
            <a:spLocks noGrp="1"/>
          </p:cNvSpPr>
          <p:nvPr>
            <p:ph idx="1"/>
          </p:nvPr>
        </p:nvSpPr>
        <p:spPr>
          <a:xfrm>
            <a:off x="1122806" y="1063692"/>
            <a:ext cx="10515600" cy="830998"/>
          </a:xfrm>
        </p:spPr>
        <p:txBody>
          <a:bodyPr>
            <a:noAutofit/>
          </a:bodyPr>
          <a:lstStyle/>
          <a:p>
            <a:pPr marL="0" indent="0">
              <a:buNone/>
            </a:pPr>
            <a:r>
              <a:rPr lang="en-US" altLang="zh-CN" sz="2400" b="1" dirty="0">
                <a:solidFill>
                  <a:srgbClr val="000000"/>
                </a:solidFill>
                <a:effectLst/>
                <a:latin typeface="Times New Roman" panose="02020603050405020304" pitchFamily="18" charset="0"/>
              </a:rPr>
              <a:t>Dissolved oxygen (DO) </a:t>
            </a:r>
            <a:r>
              <a:rPr lang="en-US" altLang="zh-CN" sz="2400" dirty="0">
                <a:solidFill>
                  <a:srgbClr val="000000"/>
                </a:solidFill>
                <a:effectLst/>
                <a:latin typeface="Times New Roman" panose="02020603050405020304" pitchFamily="18" charset="0"/>
              </a:rPr>
              <a:t>is one of the most crucial indicators for assessing water quality and regulating aquatic life metabolism, </a:t>
            </a:r>
            <a:r>
              <a:rPr lang="en-US" altLang="zh-CN" sz="2400" b="1" dirty="0">
                <a:solidFill>
                  <a:srgbClr val="000000"/>
                </a:solidFill>
                <a:effectLst/>
                <a:latin typeface="Times New Roman" panose="02020603050405020304" pitchFamily="18" charset="0"/>
              </a:rPr>
              <a:t>low DO concentration </a:t>
            </a:r>
            <a:r>
              <a:rPr lang="en-US" altLang="zh-CN" sz="2400" dirty="0">
                <a:solidFill>
                  <a:srgbClr val="000000"/>
                </a:solidFill>
                <a:effectLst/>
                <a:latin typeface="Times New Roman" panose="02020603050405020304" pitchFamily="18" charset="0"/>
              </a:rPr>
              <a:t>may cause:</a:t>
            </a:r>
            <a:endParaRPr lang="zh-CN" altLang="en-US" sz="2400" dirty="0"/>
          </a:p>
        </p:txBody>
      </p:sp>
      <p:sp>
        <p:nvSpPr>
          <p:cNvPr id="9" name="文本框 8"/>
          <p:cNvSpPr txBox="1"/>
          <p:nvPr/>
        </p:nvSpPr>
        <p:spPr>
          <a:xfrm>
            <a:off x="9952355" y="0"/>
            <a:ext cx="2239645" cy="386715"/>
          </a:xfrm>
          <a:prstGeom prst="rect">
            <a:avLst/>
          </a:prstGeom>
          <a:noFill/>
        </p:spPr>
        <p:txBody>
          <a:bodyPr wrap="square" rtlCol="0" anchor="t">
            <a:noAutofit/>
          </a:bodyPr>
          <a:lstStyle/>
          <a:p>
            <a:r>
              <a:rPr lang="zh-CN" altLang="en-US" b="1">
                <a:solidFill>
                  <a:srgbClr val="C00000"/>
                </a:solidFill>
                <a:latin typeface="Times New Roman" panose="02020603050405020304" pitchFamily="18" charset="0"/>
                <a:cs typeface="Times New Roman" panose="02020603050405020304" pitchFamily="18" charset="0"/>
              </a:rPr>
              <a:t>EGU24-7941</a:t>
            </a:r>
            <a:r>
              <a:rPr lang="en-US" altLang="zh-CN" b="1">
                <a:solidFill>
                  <a:srgbClr val="C00000"/>
                </a:solidFill>
                <a:latin typeface="Times New Roman" panose="02020603050405020304" pitchFamily="18" charset="0"/>
                <a:cs typeface="Times New Roman" panose="02020603050405020304" pitchFamily="18" charset="0"/>
              </a:rPr>
              <a:t> </a:t>
            </a:r>
            <a:r>
              <a:rPr lang="zh-CN" altLang="en-US" b="1">
                <a:solidFill>
                  <a:srgbClr val="C00000"/>
                </a:solidFill>
                <a:latin typeface="Times New Roman" panose="02020603050405020304" pitchFamily="18" charset="0"/>
                <a:cs typeface="Times New Roman" panose="02020603050405020304" pitchFamily="18" charset="0"/>
              </a:rPr>
              <a:t>HS4.8</a:t>
            </a:r>
          </a:p>
        </p:txBody>
      </p:sp>
    </p:spTree>
  </p:cSld>
  <p:clrMapOvr>
    <a:masterClrMapping/>
  </p:clrMapOvr>
  <mc:AlternateContent xmlns:mc="http://schemas.openxmlformats.org/markup-compatibility/2006" xmlns:p14="http://schemas.microsoft.com/office/powerpoint/2010/main">
    <mc:Choice Requires="p14">
      <p:transition spd="slow" p14:dur="2000" advTm="22647"/>
    </mc:Choice>
    <mc:Fallback xmlns="">
      <p:transition spd="slow" advTm="2264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2835" y="18255"/>
            <a:ext cx="11132976" cy="933467"/>
          </a:xfrm>
        </p:spPr>
        <p:txBody>
          <a:bodyPr>
            <a:normAutofit fontScale="90000"/>
          </a:bodyPr>
          <a:lstStyle/>
          <a:p>
            <a:r>
              <a:rPr lang="en-US" altLang="zh-CN" dirty="0">
                <a:latin typeface="Times New Roman" panose="02020603050405020304" pitchFamily="18" charset="0"/>
                <a:cs typeface="Times New Roman" panose="02020603050405020304" pitchFamily="18" charset="0"/>
              </a:rPr>
              <a:t>Research background: Data processing for data-driven models</a:t>
            </a:r>
            <a:endParaRPr lang="zh-CN" altLang="en-US" dirty="0">
              <a:latin typeface="Times New Roman" panose="02020603050405020304" pitchFamily="18" charset="0"/>
              <a:cs typeface="Times New Roman" panose="02020603050405020304" pitchFamily="18" charset="0"/>
            </a:endParaRPr>
          </a:p>
        </p:txBody>
      </p:sp>
      <p:sp>
        <p:nvSpPr>
          <p:cNvPr id="5" name="矩形: 圆角 4"/>
          <p:cNvSpPr/>
          <p:nvPr/>
        </p:nvSpPr>
        <p:spPr>
          <a:xfrm>
            <a:off x="6096000" y="1170674"/>
            <a:ext cx="5610094" cy="1976037"/>
          </a:xfrm>
          <a:prstGeom prst="roundRect">
            <a:avLst>
              <a:gd name="adj" fmla="val 954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 name="矩形: 圆角 5"/>
          <p:cNvSpPr/>
          <p:nvPr/>
        </p:nvSpPr>
        <p:spPr>
          <a:xfrm>
            <a:off x="331948" y="3299342"/>
            <a:ext cx="5597860" cy="1984312"/>
          </a:xfrm>
          <a:prstGeom prst="roundRect">
            <a:avLst>
              <a:gd name="adj" fmla="val 954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7" name="矩形: 圆角 6"/>
          <p:cNvSpPr/>
          <p:nvPr/>
        </p:nvSpPr>
        <p:spPr>
          <a:xfrm>
            <a:off x="6108234" y="3299342"/>
            <a:ext cx="5597860" cy="1986652"/>
          </a:xfrm>
          <a:prstGeom prst="roundRect">
            <a:avLst>
              <a:gd name="adj" fmla="val 954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1" name="文本框 10"/>
          <p:cNvSpPr txBox="1"/>
          <p:nvPr/>
        </p:nvSpPr>
        <p:spPr>
          <a:xfrm>
            <a:off x="9957274" y="1217700"/>
            <a:ext cx="1234583" cy="369332"/>
          </a:xfrm>
          <a:prstGeom prst="rect">
            <a:avLst/>
          </a:prstGeom>
          <a:noFill/>
        </p:spPr>
        <p:txBody>
          <a:bodyPr wrap="square" rtlCol="0">
            <a:spAutoFit/>
          </a:bodyPr>
          <a:lstStyle/>
          <a:p>
            <a:r>
              <a:rPr lang="en-US" altLang="zh-CN"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Noisy data</a:t>
            </a:r>
            <a:endParaRPr lang="zh-CN" altLang="en-US"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箭头: 下 11"/>
          <p:cNvSpPr/>
          <p:nvPr/>
        </p:nvSpPr>
        <p:spPr>
          <a:xfrm>
            <a:off x="10341300" y="2181333"/>
            <a:ext cx="466530" cy="367464"/>
          </a:xfrm>
          <a:prstGeom prst="downArrow">
            <a:avLst>
              <a:gd name="adj1" fmla="val 58000"/>
              <a:gd name="adj2" fmla="val 3735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9665067" y="2716419"/>
            <a:ext cx="1723026" cy="369332"/>
          </a:xfrm>
          <a:prstGeom prst="rect">
            <a:avLst/>
          </a:prstGeom>
          <a:noFill/>
        </p:spPr>
        <p:txBody>
          <a:bodyPr wrap="square" rtlCol="0">
            <a:spAutoFit/>
          </a:bodyPr>
          <a:lstStyle/>
          <a:p>
            <a:r>
              <a:rPr lang="en-US" altLang="zh-CN" b="1"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Data denoising</a:t>
            </a:r>
            <a:endParaRPr lang="zh-CN" altLang="en-US" b="1"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文本框 13"/>
          <p:cNvSpPr txBox="1"/>
          <p:nvPr/>
        </p:nvSpPr>
        <p:spPr>
          <a:xfrm>
            <a:off x="3773688" y="3333720"/>
            <a:ext cx="2206529" cy="369332"/>
          </a:xfrm>
          <a:prstGeom prst="rect">
            <a:avLst/>
          </a:prstGeom>
          <a:noFill/>
        </p:spPr>
        <p:txBody>
          <a:bodyPr wrap="square" rtlCol="0">
            <a:spAutoFit/>
          </a:bodyPr>
          <a:lstStyle/>
          <a:p>
            <a:r>
              <a:rPr lang="en-US" altLang="zh-CN"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Feature redundancy</a:t>
            </a:r>
            <a:endParaRPr lang="zh-CN" altLang="en-US"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箭头: 下 14"/>
          <p:cNvSpPr/>
          <p:nvPr/>
        </p:nvSpPr>
        <p:spPr>
          <a:xfrm>
            <a:off x="4638266" y="4338810"/>
            <a:ext cx="466530" cy="367464"/>
          </a:xfrm>
          <a:prstGeom prst="downArrow">
            <a:avLst>
              <a:gd name="adj1" fmla="val 58000"/>
              <a:gd name="adj2" fmla="val 3735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3899504" y="4818823"/>
            <a:ext cx="1954896" cy="369332"/>
          </a:xfrm>
          <a:prstGeom prst="rect">
            <a:avLst/>
          </a:prstGeom>
          <a:noFill/>
        </p:spPr>
        <p:txBody>
          <a:bodyPr wrap="square" rtlCol="0">
            <a:spAutoFit/>
          </a:bodyPr>
          <a:lstStyle/>
          <a:p>
            <a:r>
              <a:rPr lang="en-US" altLang="zh-CN" b="1"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Feature selection</a:t>
            </a:r>
            <a:endParaRPr lang="zh-CN" altLang="en-US" b="1"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 name="文本框 16"/>
          <p:cNvSpPr txBox="1"/>
          <p:nvPr/>
        </p:nvSpPr>
        <p:spPr>
          <a:xfrm>
            <a:off x="9527350" y="3332549"/>
            <a:ext cx="1998461" cy="369332"/>
          </a:xfrm>
          <a:prstGeom prst="rect">
            <a:avLst/>
          </a:prstGeom>
          <a:noFill/>
        </p:spPr>
        <p:txBody>
          <a:bodyPr wrap="square" rtlCol="0">
            <a:spAutoFit/>
          </a:bodyPr>
          <a:lstStyle/>
          <a:p>
            <a:pPr algn="ctr"/>
            <a:r>
              <a:rPr lang="en-US" altLang="zh-CN"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Local optimum</a:t>
            </a:r>
            <a:endParaRPr lang="zh-CN" altLang="en-US"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箭头: 下 17"/>
          <p:cNvSpPr/>
          <p:nvPr/>
        </p:nvSpPr>
        <p:spPr>
          <a:xfrm>
            <a:off x="10341301" y="4338810"/>
            <a:ext cx="466530" cy="367464"/>
          </a:xfrm>
          <a:prstGeom prst="downArrow">
            <a:avLst>
              <a:gd name="adj1" fmla="val 58000"/>
              <a:gd name="adj2" fmla="val 3735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sp>
        <p:nvSpPr>
          <p:cNvPr id="19" name="文本框 18"/>
          <p:cNvSpPr txBox="1"/>
          <p:nvPr/>
        </p:nvSpPr>
        <p:spPr>
          <a:xfrm>
            <a:off x="9438107" y="4812044"/>
            <a:ext cx="2176946" cy="369332"/>
          </a:xfrm>
          <a:prstGeom prst="rect">
            <a:avLst/>
          </a:prstGeom>
          <a:noFill/>
        </p:spPr>
        <p:txBody>
          <a:bodyPr wrap="square" rtlCol="0">
            <a:spAutoFit/>
          </a:bodyPr>
          <a:lstStyle/>
          <a:p>
            <a:r>
              <a:rPr lang="en-US" altLang="zh-CN" b="1"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Model optimization</a:t>
            </a:r>
            <a:endParaRPr lang="zh-CN" altLang="en-US" b="1"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圆角 3"/>
          <p:cNvSpPr/>
          <p:nvPr/>
        </p:nvSpPr>
        <p:spPr>
          <a:xfrm>
            <a:off x="331947" y="1162400"/>
            <a:ext cx="5568820" cy="1984312"/>
          </a:xfrm>
          <a:prstGeom prst="roundRect">
            <a:avLst>
              <a:gd name="adj" fmla="val 954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4138192" y="1237859"/>
            <a:ext cx="1300308" cy="369332"/>
          </a:xfrm>
          <a:prstGeom prst="rect">
            <a:avLst/>
          </a:prstGeom>
          <a:noFill/>
        </p:spPr>
        <p:txBody>
          <a:bodyPr wrap="square" rtlCol="0">
            <a:spAutoFit/>
          </a:bodyPr>
          <a:lstStyle/>
          <a:p>
            <a:r>
              <a:rPr lang="en-US" altLang="zh-CN"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Dirty data</a:t>
            </a:r>
            <a:endParaRPr lang="zh-CN" altLang="en-US"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箭头: 下 8"/>
          <p:cNvSpPr/>
          <p:nvPr/>
        </p:nvSpPr>
        <p:spPr>
          <a:xfrm>
            <a:off x="4528121" y="2202803"/>
            <a:ext cx="520450" cy="345994"/>
          </a:xfrm>
          <a:prstGeom prst="downArrow">
            <a:avLst>
              <a:gd name="adj1" fmla="val 58000"/>
              <a:gd name="adj2" fmla="val 3735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3879972" y="2664092"/>
            <a:ext cx="1816748" cy="369332"/>
          </a:xfrm>
          <a:prstGeom prst="rect">
            <a:avLst/>
          </a:prstGeom>
          <a:noFill/>
        </p:spPr>
        <p:txBody>
          <a:bodyPr wrap="square" rtlCol="0">
            <a:spAutoFit/>
          </a:bodyPr>
          <a:lstStyle/>
          <a:p>
            <a:r>
              <a:rPr lang="en-US" altLang="zh-CN" b="1"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Data preprocess</a:t>
            </a:r>
            <a:endParaRPr lang="zh-CN" altLang="en-US" b="1"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940" y="1364466"/>
            <a:ext cx="3164471" cy="1565673"/>
          </a:xfrm>
          <a:prstGeom prst="rect">
            <a:avLst/>
          </a:prstGeom>
        </p:spPr>
      </p:pic>
      <p:sp>
        <p:nvSpPr>
          <p:cNvPr id="22" name="椭圆 21"/>
          <p:cNvSpPr/>
          <p:nvPr/>
        </p:nvSpPr>
        <p:spPr>
          <a:xfrm>
            <a:off x="1312023" y="2338421"/>
            <a:ext cx="181167" cy="1529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3" name="椭圆 22"/>
          <p:cNvSpPr/>
          <p:nvPr/>
        </p:nvSpPr>
        <p:spPr>
          <a:xfrm>
            <a:off x="1724504" y="2265374"/>
            <a:ext cx="181167" cy="1529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4" name="椭圆 23"/>
          <p:cNvSpPr/>
          <p:nvPr/>
        </p:nvSpPr>
        <p:spPr>
          <a:xfrm>
            <a:off x="2649623" y="1556600"/>
            <a:ext cx="181167" cy="1529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9" name="椭圆 28"/>
          <p:cNvSpPr/>
          <p:nvPr/>
        </p:nvSpPr>
        <p:spPr>
          <a:xfrm>
            <a:off x="1792278" y="1899198"/>
            <a:ext cx="181167" cy="1529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4" name="椭圆 33"/>
          <p:cNvSpPr/>
          <p:nvPr/>
        </p:nvSpPr>
        <p:spPr>
          <a:xfrm>
            <a:off x="1109959" y="2249786"/>
            <a:ext cx="181167" cy="1529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5" name="椭圆 34"/>
          <p:cNvSpPr/>
          <p:nvPr/>
        </p:nvSpPr>
        <p:spPr>
          <a:xfrm>
            <a:off x="2087096" y="1598782"/>
            <a:ext cx="181167" cy="1529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4" name="椭圆 43"/>
          <p:cNvSpPr/>
          <p:nvPr/>
        </p:nvSpPr>
        <p:spPr>
          <a:xfrm>
            <a:off x="2432028" y="2001646"/>
            <a:ext cx="181167" cy="1529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26" name="图片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2318" y="3491099"/>
            <a:ext cx="2265111" cy="1599692"/>
          </a:xfrm>
          <a:prstGeom prst="rect">
            <a:avLst/>
          </a:prstGeom>
        </p:spPr>
      </p:pic>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2318" y="1284560"/>
            <a:ext cx="2543187" cy="1720451"/>
          </a:xfrm>
          <a:prstGeom prst="rect">
            <a:avLst/>
          </a:prstGeom>
        </p:spPr>
      </p:pic>
      <p:sp>
        <p:nvSpPr>
          <p:cNvPr id="30" name="等腰三角形 29"/>
          <p:cNvSpPr/>
          <p:nvPr/>
        </p:nvSpPr>
        <p:spPr>
          <a:xfrm rot="10800000">
            <a:off x="4674207" y="5409223"/>
            <a:ext cx="2424418" cy="363857"/>
          </a:xfrm>
          <a:prstGeom prst="triangle">
            <a:avLst>
              <a:gd name="adj" fmla="val 46886"/>
            </a:avLst>
          </a:prstGeom>
          <a:gradFill flip="none" rotWithShape="1">
            <a:gsLst>
              <a:gs pos="0">
                <a:srgbClr val="2565CD"/>
              </a:gs>
              <a:gs pos="85000">
                <a:srgbClr val="E9EEF8"/>
              </a:gs>
              <a:gs pos="67000">
                <a:srgbClr val="7395D3"/>
              </a:gs>
              <a:gs pos="41000">
                <a:srgbClr val="5577B3"/>
              </a:gs>
              <a:gs pos="100000">
                <a:schemeClr val="bg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 name="文本框 39"/>
          <p:cNvSpPr txBox="1"/>
          <p:nvPr/>
        </p:nvSpPr>
        <p:spPr>
          <a:xfrm>
            <a:off x="795337" y="5872937"/>
            <a:ext cx="10601325" cy="830997"/>
          </a:xfrm>
          <a:prstGeom prst="rect">
            <a:avLst/>
          </a:prstGeom>
          <a:noFill/>
        </p:spPr>
        <p:txBody>
          <a:bodyPr wrap="square" rtlCol="0">
            <a:spAutoFit/>
          </a:bodyPr>
          <a:lstStyle/>
          <a:p>
            <a:pPr algn="ct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the non-stational and non-linear DO data require to comprehensively process</a:t>
            </a:r>
          </a:p>
          <a:p>
            <a:pPr algn="ctr"/>
            <a:r>
              <a:rPr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Most of studies focus on only one segment of the data processing</a:t>
            </a:r>
            <a:endPar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64" name="组合 63"/>
          <p:cNvGrpSpPr/>
          <p:nvPr/>
        </p:nvGrpSpPr>
        <p:grpSpPr>
          <a:xfrm>
            <a:off x="344390" y="3429000"/>
            <a:ext cx="3128230" cy="1738558"/>
            <a:chOff x="787477" y="3389837"/>
            <a:chExt cx="3397684" cy="1873184"/>
          </a:xfrm>
        </p:grpSpPr>
        <p:grpSp>
          <p:nvGrpSpPr>
            <p:cNvPr id="45" name="组合 44"/>
            <p:cNvGrpSpPr/>
            <p:nvPr/>
          </p:nvGrpSpPr>
          <p:grpSpPr>
            <a:xfrm>
              <a:off x="2161274" y="3389837"/>
              <a:ext cx="2023887" cy="1807154"/>
              <a:chOff x="2973135" y="1054765"/>
              <a:chExt cx="6478776" cy="5784980"/>
            </a:xfrm>
          </p:grpSpPr>
          <p:sp>
            <p:nvSpPr>
              <p:cNvPr id="46" name="椭圆 45"/>
              <p:cNvSpPr/>
              <p:nvPr/>
            </p:nvSpPr>
            <p:spPr>
              <a:xfrm>
                <a:off x="3228392" y="1054765"/>
                <a:ext cx="755780" cy="75578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7" name="椭圆 46"/>
              <p:cNvSpPr/>
              <p:nvPr/>
            </p:nvSpPr>
            <p:spPr>
              <a:xfrm>
                <a:off x="3228392" y="1941173"/>
                <a:ext cx="755780" cy="755780"/>
              </a:xfrm>
              <a:prstGeom prst="ellipse">
                <a:avLst/>
              </a:prstGeom>
              <a:solidFill>
                <a:schemeClr val="accent5">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8" name="椭圆 47"/>
              <p:cNvSpPr/>
              <p:nvPr/>
            </p:nvSpPr>
            <p:spPr>
              <a:xfrm>
                <a:off x="3228392" y="2827581"/>
                <a:ext cx="755780" cy="75578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9" name="椭圆 48"/>
              <p:cNvSpPr/>
              <p:nvPr/>
            </p:nvSpPr>
            <p:spPr>
              <a:xfrm>
                <a:off x="3228392" y="4311149"/>
                <a:ext cx="755780" cy="755780"/>
              </a:xfrm>
              <a:prstGeom prst="ellipse">
                <a:avLst/>
              </a:prstGeom>
              <a:solidFill>
                <a:schemeClr val="accent5">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0" name="椭圆 49"/>
              <p:cNvSpPr/>
              <p:nvPr/>
            </p:nvSpPr>
            <p:spPr>
              <a:xfrm>
                <a:off x="3228392" y="5197557"/>
                <a:ext cx="755780" cy="75578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1" name="椭圆 50"/>
              <p:cNvSpPr/>
              <p:nvPr/>
            </p:nvSpPr>
            <p:spPr>
              <a:xfrm>
                <a:off x="3228392" y="6083965"/>
                <a:ext cx="755780" cy="75578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2" name="文本框 51"/>
              <p:cNvSpPr txBox="1"/>
              <p:nvPr/>
            </p:nvSpPr>
            <p:spPr>
              <a:xfrm>
                <a:off x="2973135" y="3253954"/>
                <a:ext cx="1266291" cy="1061534"/>
              </a:xfrm>
              <a:prstGeom prst="rect">
                <a:avLst/>
              </a:prstGeom>
              <a:noFill/>
            </p:spPr>
            <p:txBody>
              <a:bodyPr wrap="none" rtlCol="0">
                <a:spAutoFit/>
              </a:bodyPr>
              <a:lstStyle/>
              <a:p>
                <a:r>
                  <a:rPr lang="en-US" altLang="zh-CN" sz="1400" b="1" dirty="0">
                    <a:latin typeface="Times New Roman" panose="02020603050405020304" pitchFamily="18" charset="0"/>
                    <a:cs typeface="Times New Roman" panose="02020603050405020304" pitchFamily="18" charset="0"/>
                  </a:rPr>
                  <a:t>…</a:t>
                </a:r>
                <a:endParaRPr lang="zh-CN" altLang="en-US" sz="1400" b="1" dirty="0">
                  <a:latin typeface="Times New Roman" panose="02020603050405020304" pitchFamily="18" charset="0"/>
                  <a:cs typeface="Times New Roman" panose="02020603050405020304" pitchFamily="18" charset="0"/>
                </a:endParaRPr>
              </a:p>
            </p:txBody>
          </p:sp>
          <p:sp>
            <p:nvSpPr>
              <p:cNvPr id="53" name="矩形: 圆角 52"/>
              <p:cNvSpPr/>
              <p:nvPr/>
            </p:nvSpPr>
            <p:spPr>
              <a:xfrm>
                <a:off x="5530599" y="3429001"/>
                <a:ext cx="2211354" cy="933466"/>
              </a:xfrm>
              <a:prstGeom prst="roundRect">
                <a:avLst/>
              </a:pr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SVR</a:t>
                </a:r>
                <a:endParaRPr lang="zh-CN" altLang="en-US" sz="16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54" name="直接箭头连接符 53"/>
              <p:cNvCxnSpPr>
                <a:stCxn id="46" idx="6"/>
                <a:endCxn id="53" idx="1"/>
              </p:cNvCxnSpPr>
              <p:nvPr/>
            </p:nvCxnSpPr>
            <p:spPr>
              <a:xfrm>
                <a:off x="3984172" y="1432655"/>
                <a:ext cx="1546428" cy="24630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a:stCxn id="47" idx="6"/>
                <a:endCxn id="53" idx="1"/>
              </p:cNvCxnSpPr>
              <p:nvPr/>
            </p:nvCxnSpPr>
            <p:spPr>
              <a:xfrm>
                <a:off x="3984172" y="2319063"/>
                <a:ext cx="1546428" cy="157667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stCxn id="48" idx="6"/>
                <a:endCxn id="53" idx="1"/>
              </p:cNvCxnSpPr>
              <p:nvPr/>
            </p:nvCxnSpPr>
            <p:spPr>
              <a:xfrm>
                <a:off x="3984172" y="3205471"/>
                <a:ext cx="1546428" cy="69026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a:stCxn id="49" idx="6"/>
                <a:endCxn id="53" idx="1"/>
              </p:cNvCxnSpPr>
              <p:nvPr/>
            </p:nvCxnSpPr>
            <p:spPr>
              <a:xfrm flipV="1">
                <a:off x="3984172" y="3895734"/>
                <a:ext cx="1546428" cy="79330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50" idx="6"/>
                <a:endCxn id="53" idx="1"/>
              </p:cNvCxnSpPr>
              <p:nvPr/>
            </p:nvCxnSpPr>
            <p:spPr>
              <a:xfrm flipV="1">
                <a:off x="3984172" y="3895734"/>
                <a:ext cx="1546428" cy="1679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a:stCxn id="51" idx="6"/>
                <a:endCxn id="53" idx="1"/>
              </p:cNvCxnSpPr>
              <p:nvPr/>
            </p:nvCxnSpPr>
            <p:spPr>
              <a:xfrm flipV="1">
                <a:off x="3984172" y="3895734"/>
                <a:ext cx="1546428" cy="25661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stCxn id="53" idx="3"/>
              </p:cNvCxnSpPr>
              <p:nvPr/>
            </p:nvCxnSpPr>
            <p:spPr>
              <a:xfrm flipV="1">
                <a:off x="7741957" y="3895732"/>
                <a:ext cx="95417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8696131" y="3517844"/>
                <a:ext cx="755780" cy="75578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41" name="文本框 40"/>
            <p:cNvSpPr txBox="1"/>
            <p:nvPr/>
          </p:nvSpPr>
          <p:spPr>
            <a:xfrm>
              <a:off x="787477" y="3635865"/>
              <a:ext cx="1431517" cy="331610"/>
            </a:xfrm>
            <a:prstGeom prst="rect">
              <a:avLst/>
            </a:prstGeom>
            <a:noFill/>
          </p:spPr>
          <p:txBody>
            <a:bodyPr wrap="none" rtlCol="0">
              <a:spAutoFit/>
            </a:bodyPr>
            <a:lstStyle/>
            <a:p>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Key parameters</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2" name="文本框 41"/>
            <p:cNvSpPr txBox="1"/>
            <p:nvPr/>
          </p:nvSpPr>
          <p:spPr>
            <a:xfrm>
              <a:off x="1064091" y="4699285"/>
              <a:ext cx="1057183" cy="563736"/>
            </a:xfrm>
            <a:prstGeom prst="rect">
              <a:avLst/>
            </a:prstGeom>
            <a:noFill/>
          </p:spPr>
          <p:txBody>
            <a:bodyPr wrap="none" rtlCol="0">
              <a:spAutoFit/>
            </a:bodyPr>
            <a:lstStyle/>
            <a:p>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redundant</a:t>
              </a:r>
            </a:p>
            <a:p>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parameters</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62" name="文本框 61"/>
          <p:cNvSpPr txBox="1"/>
          <p:nvPr/>
        </p:nvSpPr>
        <p:spPr>
          <a:xfrm>
            <a:off x="3637112" y="1591864"/>
            <a:ext cx="2309260" cy="523220"/>
          </a:xfrm>
          <a:prstGeom prst="rect">
            <a:avLst/>
          </a:prstGeom>
          <a:noFill/>
        </p:spPr>
        <p:txBody>
          <a:bodyPr wrap="square" rtlCol="0">
            <a:spAutoFit/>
          </a:bodyPr>
          <a:lstStyle/>
          <a:p>
            <a:r>
              <a:rPr lang="en-US" altLang="zh-CN" sz="14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(Data</a:t>
            </a:r>
            <a:r>
              <a:rPr lang="zh-CN" altLang="en-US" sz="14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contains</a:t>
            </a:r>
            <a:r>
              <a:rPr lang="zh-CN" altLang="en-US" sz="14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many</a:t>
            </a:r>
            <a:r>
              <a:rPr lang="zh-CN" altLang="en-US" sz="14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outliers</a:t>
            </a:r>
            <a:r>
              <a:rPr lang="en-US" altLang="zh-CN" sz="14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and </a:t>
            </a: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missing values</a:t>
            </a:r>
            <a:r>
              <a:rPr lang="en-US" altLang="zh-CN" sz="14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14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3" name="文本框 62"/>
          <p:cNvSpPr txBox="1"/>
          <p:nvPr/>
        </p:nvSpPr>
        <p:spPr>
          <a:xfrm>
            <a:off x="9419935" y="1460877"/>
            <a:ext cx="2309260" cy="738664"/>
          </a:xfrm>
          <a:prstGeom prst="rect">
            <a:avLst/>
          </a:prstGeom>
          <a:noFill/>
        </p:spPr>
        <p:txBody>
          <a:bodyPr wrap="square" rtlCol="0">
            <a:spAutoFit/>
          </a:bodyPr>
          <a:lstStyle/>
          <a:p>
            <a:r>
              <a:rPr lang="en-US" altLang="zh-CN" sz="14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(Data</a:t>
            </a:r>
            <a:r>
              <a:rPr lang="zh-CN" altLang="en-US" sz="14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contains</a:t>
            </a:r>
            <a:r>
              <a:rPr lang="zh-CN" altLang="en-US" sz="14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many</a:t>
            </a:r>
            <a:r>
              <a:rPr lang="zh-CN" altLang="en-US" sz="14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errors derive from instrument, man-made, etc.</a:t>
            </a:r>
            <a:r>
              <a:rPr lang="en-US" altLang="zh-CN" sz="14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14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5" name="文本框 64"/>
          <p:cNvSpPr txBox="1"/>
          <p:nvPr/>
        </p:nvSpPr>
        <p:spPr>
          <a:xfrm>
            <a:off x="3672577" y="3634021"/>
            <a:ext cx="2309260" cy="523220"/>
          </a:xfrm>
          <a:prstGeom prst="rect">
            <a:avLst/>
          </a:prstGeom>
          <a:noFill/>
        </p:spPr>
        <p:txBody>
          <a:bodyPr wrap="square" rtlCol="0">
            <a:spAutoFit/>
          </a:bodyPr>
          <a:lstStyle/>
          <a:p>
            <a:r>
              <a:rPr lang="en-US" altLang="zh-CN" sz="14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(Also can be regard as </a:t>
            </a: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key factors identification</a:t>
            </a:r>
            <a:r>
              <a:rPr lang="en-US" altLang="zh-CN" sz="14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14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6" name="文本框 65"/>
          <p:cNvSpPr txBox="1"/>
          <p:nvPr/>
        </p:nvSpPr>
        <p:spPr>
          <a:xfrm>
            <a:off x="9411671" y="3701881"/>
            <a:ext cx="2309260" cy="523220"/>
          </a:xfrm>
          <a:prstGeom prst="rect">
            <a:avLst/>
          </a:prstGeom>
          <a:noFill/>
        </p:spPr>
        <p:txBody>
          <a:bodyPr wrap="square" rtlCol="0">
            <a:spAutoFit/>
          </a:bodyPr>
          <a:lstStyle/>
          <a:p>
            <a:r>
              <a:rPr lang="en-US" altLang="zh-CN" sz="14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Hyperparameters</a:t>
            </a:r>
            <a:r>
              <a:rPr lang="en-US" altLang="zh-CN" sz="14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grasp the model in performance)</a:t>
            </a:r>
            <a:endParaRPr lang="zh-CN" altLang="en-US" sz="14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文本框 2"/>
          <p:cNvSpPr txBox="1"/>
          <p:nvPr/>
        </p:nvSpPr>
        <p:spPr>
          <a:xfrm>
            <a:off x="9952355" y="0"/>
            <a:ext cx="2239645" cy="386715"/>
          </a:xfrm>
          <a:prstGeom prst="rect">
            <a:avLst/>
          </a:prstGeom>
          <a:noFill/>
        </p:spPr>
        <p:txBody>
          <a:bodyPr wrap="square" rtlCol="0" anchor="t">
            <a:noAutofit/>
          </a:bodyPr>
          <a:lstStyle/>
          <a:p>
            <a:r>
              <a:rPr lang="zh-CN" altLang="en-US" b="1">
                <a:solidFill>
                  <a:srgbClr val="C00000"/>
                </a:solidFill>
                <a:latin typeface="Times New Roman" panose="02020603050405020304" pitchFamily="18" charset="0"/>
                <a:cs typeface="Times New Roman" panose="02020603050405020304" pitchFamily="18" charset="0"/>
              </a:rPr>
              <a:t>EGU24-7941</a:t>
            </a:r>
            <a:r>
              <a:rPr lang="en-US" altLang="zh-CN" b="1">
                <a:solidFill>
                  <a:srgbClr val="C00000"/>
                </a:solidFill>
                <a:latin typeface="Times New Roman" panose="02020603050405020304" pitchFamily="18" charset="0"/>
                <a:cs typeface="Times New Roman" panose="02020603050405020304" pitchFamily="18" charset="0"/>
              </a:rPr>
              <a:t> </a:t>
            </a:r>
            <a:r>
              <a:rPr lang="zh-CN" altLang="en-US" b="1">
                <a:solidFill>
                  <a:srgbClr val="C00000"/>
                </a:solidFill>
                <a:latin typeface="Times New Roman" panose="02020603050405020304" pitchFamily="18" charset="0"/>
                <a:cs typeface="Times New Roman" panose="02020603050405020304" pitchFamily="18" charset="0"/>
              </a:rPr>
              <a:t>HS4.8</a:t>
            </a:r>
          </a:p>
        </p:txBody>
      </p:sp>
    </p:spTree>
  </p:cSld>
  <p:clrMapOvr>
    <a:masterClrMapping/>
  </p:clrMapOvr>
  <mc:AlternateContent xmlns:mc="http://schemas.openxmlformats.org/markup-compatibility/2006" xmlns:p14="http://schemas.microsoft.com/office/powerpoint/2010/main">
    <mc:Choice Requires="p14">
      <p:transition spd="slow" p14:dur="2000" advTm="70199"/>
    </mc:Choice>
    <mc:Fallback xmlns="">
      <p:transition spd="slow" advTm="7019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683967" y="1591911"/>
            <a:ext cx="4219360" cy="3246530"/>
          </a:xfrm>
          <a:prstGeom prst="rect">
            <a:avLst/>
          </a:prstGeom>
          <a:noFill/>
        </p:spPr>
        <p:txBody>
          <a:bodyPr wrap="none" rtlCol="0">
            <a:spAutoFit/>
          </a:bodyPr>
          <a:lstStyle/>
          <a:p>
            <a:pPr marL="457200" indent="-457200">
              <a:lnSpc>
                <a:spcPct val="150000"/>
              </a:lnSpc>
              <a:buFont typeface="Arial" panose="020B0604020202020204" pitchFamily="34" charset="0"/>
              <a:buChar char="•"/>
            </a:pPr>
            <a:r>
              <a:rPr lang="en-US" altLang="zh-CN" sz="2800" b="1" dirty="0">
                <a:solidFill>
                  <a:schemeClr val="bg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Research background</a:t>
            </a:r>
          </a:p>
          <a:p>
            <a:pPr marL="457200" indent="-457200">
              <a:lnSpc>
                <a:spcPct val="150000"/>
              </a:lnSpc>
              <a:buFont typeface="Arial" panose="020B0604020202020204" pitchFamily="34" charset="0"/>
              <a:buChar char="•"/>
            </a:pP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Study area</a:t>
            </a:r>
          </a:p>
          <a:p>
            <a:pPr marL="457200" indent="-457200">
              <a:lnSpc>
                <a:spcPct val="150000"/>
              </a:lnSpc>
              <a:buFont typeface="Arial" panose="020B0604020202020204" pitchFamily="34" charset="0"/>
              <a:buChar char="•"/>
            </a:pPr>
            <a:r>
              <a:rPr lang="en-US" altLang="zh-CN" sz="2800" b="1" dirty="0">
                <a:solidFill>
                  <a:schemeClr val="bg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Methodology</a:t>
            </a:r>
          </a:p>
          <a:p>
            <a:pPr marL="457200" indent="-457200">
              <a:lnSpc>
                <a:spcPct val="150000"/>
              </a:lnSpc>
              <a:buFont typeface="Arial" panose="020B0604020202020204" pitchFamily="34" charset="0"/>
              <a:buChar char="•"/>
            </a:pPr>
            <a:r>
              <a:rPr lang="en-US" altLang="zh-CN" sz="2800" b="1" dirty="0">
                <a:solidFill>
                  <a:schemeClr val="bg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Results and discussion</a:t>
            </a:r>
          </a:p>
          <a:p>
            <a:pPr marL="457200" indent="-457200">
              <a:lnSpc>
                <a:spcPct val="150000"/>
              </a:lnSpc>
              <a:buFont typeface="Arial" panose="020B0604020202020204" pitchFamily="34" charset="0"/>
              <a:buChar char="•"/>
            </a:pPr>
            <a:r>
              <a:rPr lang="en-US" altLang="zh-CN" sz="2800" b="1" dirty="0">
                <a:solidFill>
                  <a:schemeClr val="bg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Prospective</a:t>
            </a:r>
          </a:p>
        </p:txBody>
      </p:sp>
      <p:sp>
        <p:nvSpPr>
          <p:cNvPr id="4" name="矩形 3"/>
          <p:cNvSpPr/>
          <p:nvPr/>
        </p:nvSpPr>
        <p:spPr>
          <a:xfrm>
            <a:off x="0" y="0"/>
            <a:ext cx="2463282" cy="6858000"/>
          </a:xfrm>
          <a:prstGeom prst="rect">
            <a:avLst/>
          </a:prstGeom>
          <a:solidFill>
            <a:srgbClr val="15306C"/>
          </a:solidFill>
          <a:ln>
            <a:noFill/>
          </a:ln>
        </p:spPr>
        <p:style>
          <a:lnRef idx="0">
            <a:scrgbClr r="0" g="0" b="0"/>
          </a:lnRef>
          <a:fillRef idx="0">
            <a:scrgbClr r="0" g="0" b="0"/>
          </a:fillRef>
          <a:effectRef idx="0">
            <a:scrgbClr r="0" g="0" b="0"/>
          </a:effectRef>
          <a:fontRef idx="minor">
            <a:schemeClr val="lt1"/>
          </a:fontRef>
        </p:style>
        <p:txBody>
          <a:bodyPr vert="eaVert" rtlCol="0" anchor="ctr"/>
          <a:lstStyle/>
          <a:p>
            <a:pPr algn="ctr"/>
            <a:r>
              <a:rPr lang="en-US" altLang="zh-CN" sz="4800" b="1" dirty="0"/>
              <a:t>CONTENTS</a:t>
            </a:r>
            <a:endParaRPr lang="zh-CN" altLang="en-US" sz="4800" b="1" dirty="0"/>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995" y="6006558"/>
            <a:ext cx="725044" cy="724171"/>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14015" t="70142" r="13328"/>
          <a:stretch>
            <a:fillRect/>
          </a:stretch>
        </p:blipFill>
        <p:spPr>
          <a:xfrm>
            <a:off x="929057" y="6056039"/>
            <a:ext cx="1523207" cy="625209"/>
          </a:xfrm>
          <a:prstGeom prst="rect">
            <a:avLst/>
          </a:prstGeom>
        </p:spPr>
      </p:pic>
      <p:sp>
        <p:nvSpPr>
          <p:cNvPr id="6" name="文本框 5"/>
          <p:cNvSpPr txBox="1"/>
          <p:nvPr/>
        </p:nvSpPr>
        <p:spPr>
          <a:xfrm>
            <a:off x="111760" y="0"/>
            <a:ext cx="2239645" cy="386715"/>
          </a:xfrm>
          <a:prstGeom prst="rect">
            <a:avLst/>
          </a:prstGeom>
          <a:noFill/>
        </p:spPr>
        <p:txBody>
          <a:bodyPr wrap="square" rtlCol="0" anchor="t">
            <a:noAutofit/>
          </a:bodyPr>
          <a:lstStyle/>
          <a:p>
            <a:r>
              <a:rPr lang="zh-CN" altLang="en-US" b="1">
                <a:solidFill>
                  <a:schemeClr val="bg1"/>
                </a:solidFill>
                <a:latin typeface="Times New Roman" panose="02020603050405020304" pitchFamily="18" charset="0"/>
                <a:cs typeface="Times New Roman" panose="02020603050405020304" pitchFamily="18" charset="0"/>
              </a:rPr>
              <a:t>EGU24-7941</a:t>
            </a:r>
            <a:r>
              <a:rPr lang="en-US" altLang="zh-CN" b="1">
                <a:solidFill>
                  <a:schemeClr val="bg1"/>
                </a:solidFill>
                <a:latin typeface="Times New Roman" panose="02020603050405020304" pitchFamily="18" charset="0"/>
                <a:cs typeface="Times New Roman" panose="02020603050405020304" pitchFamily="18" charset="0"/>
              </a:rPr>
              <a:t> </a:t>
            </a:r>
            <a:r>
              <a:rPr lang="zh-CN" altLang="en-US" b="1">
                <a:solidFill>
                  <a:schemeClr val="bg1"/>
                </a:solidFill>
                <a:latin typeface="Times New Roman" panose="02020603050405020304" pitchFamily="18" charset="0"/>
                <a:cs typeface="Times New Roman" panose="02020603050405020304" pitchFamily="18" charset="0"/>
              </a:rPr>
              <a:t>HS4.8</a:t>
            </a:r>
          </a:p>
        </p:txBody>
      </p:sp>
    </p:spTree>
  </p:cSld>
  <p:clrMapOvr>
    <a:masterClrMapping/>
  </p:clrMapOvr>
  <mc:AlternateContent xmlns:mc="http://schemas.openxmlformats.org/markup-compatibility/2006" xmlns:p14="http://schemas.microsoft.com/office/powerpoint/2010/main">
    <mc:Choice Requires="p14">
      <p:transition spd="slow" p14:dur="2000" advTm="3144"/>
    </mc:Choice>
    <mc:Fallback xmlns="">
      <p:transition spd="slow" advTm="314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Study area</a:t>
            </a:r>
            <a:r>
              <a:rPr lang="zh-CN" altLang="en-US" dirty="0">
                <a:latin typeface="Times New Roman" panose="02020603050405020304" pitchFamily="18" charset="0"/>
                <a:cs typeface="Times New Roman" panose="02020603050405020304" pitchFamily="18" charset="0"/>
              </a:rPr>
              <a:t>：</a:t>
            </a:r>
            <a:r>
              <a:rPr lang="en-US" altLang="zh-CN" sz="3600" b="1" dirty="0">
                <a:latin typeface="Times New Roman" panose="02020603050405020304" pitchFamily="18" charset="0"/>
                <a:cs typeface="Times New Roman" panose="02020603050405020304" pitchFamily="18" charset="0"/>
              </a:rPr>
              <a:t> MRSNWDPC</a:t>
            </a:r>
            <a:endParaRPr lang="zh-CN" altLang="en-US"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760646" y="928481"/>
            <a:ext cx="11267959" cy="1273024"/>
          </a:xfrm>
        </p:spPr>
        <p:txBody>
          <a:bodyPr>
            <a:noAutofit/>
          </a:bodyPr>
          <a:lstStyle/>
          <a:p>
            <a:pPr>
              <a:lnSpc>
                <a:spcPct val="150000"/>
              </a:lnSpc>
              <a:buFont typeface="Wingdings" panose="05000000000000000000" pitchFamily="2" charset="2"/>
              <a:buChar char="n"/>
            </a:pPr>
            <a:r>
              <a:rPr lang="en-US" altLang="zh-CN" sz="1800" b="1" dirty="0">
                <a:latin typeface="Times New Roman" panose="02020603050405020304" pitchFamily="18" charset="0"/>
                <a:cs typeface="Times New Roman" panose="02020603050405020304" pitchFamily="18" charset="0"/>
              </a:rPr>
              <a:t>The</a:t>
            </a:r>
            <a:r>
              <a:rPr lang="zh-CN" altLang="en-US" sz="1800" b="1" dirty="0">
                <a:latin typeface="Times New Roman" panose="02020603050405020304" pitchFamily="18" charset="0"/>
                <a:cs typeface="Times New Roman" panose="02020603050405020304" pitchFamily="18" charset="0"/>
              </a:rPr>
              <a:t> </a:t>
            </a:r>
            <a:r>
              <a:rPr lang="en-US" altLang="zh-CN" sz="1800" b="1" dirty="0">
                <a:latin typeface="Times New Roman" panose="02020603050405020304" pitchFamily="18" charset="0"/>
                <a:cs typeface="Times New Roman" panose="02020603050405020304" pitchFamily="18" charset="0"/>
              </a:rPr>
              <a:t>Middle route of the South-to-North Water Diversion Project of China (MRSNWDPC)</a:t>
            </a:r>
          </a:p>
          <a:p>
            <a:pPr>
              <a:lnSpc>
                <a:spcPct val="150000"/>
              </a:lnSpc>
              <a:buFont typeface="Wingdings" panose="05000000000000000000" pitchFamily="2" charset="2"/>
              <a:buChar char="n"/>
            </a:pPr>
            <a:r>
              <a:rPr lang="en-US" altLang="zh-CN" sz="1800" dirty="0">
                <a:latin typeface="Times New Roman" panose="02020603050405020304" pitchFamily="18" charset="0"/>
                <a:cs typeface="Times New Roman" panose="02020603050405020304" pitchFamily="18" charset="0"/>
              </a:rPr>
              <a:t>the current longest inter-basin water transfer project in the world, supplying </a:t>
            </a:r>
            <a:r>
              <a:rPr lang="en-US" altLang="zh-CN" sz="1800" dirty="0">
                <a:solidFill>
                  <a:srgbClr val="FF0000"/>
                </a:solidFill>
                <a:latin typeface="Times New Roman" panose="02020603050405020304" pitchFamily="18" charset="0"/>
                <a:cs typeface="Times New Roman" panose="02020603050405020304" pitchFamily="18" charset="0"/>
              </a:rPr>
              <a:t>60 billion m</a:t>
            </a:r>
            <a:r>
              <a:rPr lang="en-US" altLang="zh-CN" sz="1800" baseline="30000" dirty="0">
                <a:solidFill>
                  <a:srgbClr val="FF0000"/>
                </a:solidFill>
                <a:latin typeface="Times New Roman" panose="02020603050405020304" pitchFamily="18" charset="0"/>
                <a:cs typeface="Times New Roman" panose="02020603050405020304" pitchFamily="18" charset="0"/>
              </a:rPr>
              <a:t>3</a:t>
            </a:r>
            <a:r>
              <a:rPr lang="en-US" altLang="zh-CN" sz="1800" dirty="0">
                <a:latin typeface="Times New Roman" panose="02020603050405020304" pitchFamily="18" charset="0"/>
                <a:cs typeface="Times New Roman" panose="02020603050405020304" pitchFamily="18" charset="0"/>
              </a:rPr>
              <a:t> of water and </a:t>
            </a:r>
            <a:r>
              <a:rPr lang="en-US" altLang="zh-CN" sz="1800" dirty="0">
                <a:solidFill>
                  <a:srgbClr val="FF0000"/>
                </a:solidFill>
                <a:latin typeface="Times New Roman" panose="02020603050405020304" pitchFamily="18" charset="0"/>
                <a:cs typeface="Times New Roman" panose="02020603050405020304" pitchFamily="18" charset="0"/>
              </a:rPr>
              <a:t>5.9 billion m</a:t>
            </a:r>
            <a:r>
              <a:rPr lang="en-US" altLang="zh-CN" sz="1800" baseline="30000" dirty="0">
                <a:solidFill>
                  <a:srgbClr val="FF0000"/>
                </a:solidFill>
                <a:latin typeface="Times New Roman" panose="02020603050405020304" pitchFamily="18" charset="0"/>
                <a:cs typeface="Times New Roman" panose="02020603050405020304" pitchFamily="18" charset="0"/>
              </a:rPr>
              <a:t>3</a:t>
            </a:r>
            <a:r>
              <a:rPr lang="en-US" altLang="zh-CN" sz="1800" dirty="0">
                <a:latin typeface="Times New Roman" panose="02020603050405020304" pitchFamily="18" charset="0"/>
                <a:cs typeface="Times New Roman" panose="02020603050405020304" pitchFamily="18" charset="0"/>
              </a:rPr>
              <a:t> of ecological replenishment, directly benefiting </a:t>
            </a:r>
            <a:r>
              <a:rPr lang="en-US" altLang="zh-CN" sz="1800" dirty="0">
                <a:solidFill>
                  <a:srgbClr val="FF0000"/>
                </a:solidFill>
                <a:latin typeface="Times New Roman" panose="02020603050405020304" pitchFamily="18" charset="0"/>
                <a:cs typeface="Times New Roman" panose="02020603050405020304" pitchFamily="18" charset="0"/>
              </a:rPr>
              <a:t>90 million people</a:t>
            </a:r>
            <a:r>
              <a:rPr lang="en-US" altLang="zh-CN" sz="1800" dirty="0">
                <a:latin typeface="Times New Roman" panose="02020603050405020304" pitchFamily="18" charset="0"/>
                <a:cs typeface="Times New Roman" panose="02020603050405020304" pitchFamily="18" charset="0"/>
              </a:rPr>
              <a:t>, with huge social and ecological benefit</a:t>
            </a:r>
            <a:endParaRPr lang="zh-CN" altLang="en-US" sz="1800" dirty="0">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114" y="2304118"/>
            <a:ext cx="2723822" cy="1402051"/>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2715" y="2311250"/>
            <a:ext cx="2723822" cy="139492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2151" y="2296988"/>
            <a:ext cx="2723822" cy="1410812"/>
          </a:xfrm>
          <a:prstGeom prst="rect">
            <a:avLst/>
          </a:prstGeom>
        </p:spPr>
      </p:pic>
      <p:sp>
        <p:nvSpPr>
          <p:cNvPr id="9" name="文本框 8"/>
          <p:cNvSpPr txBox="1"/>
          <p:nvPr/>
        </p:nvSpPr>
        <p:spPr>
          <a:xfrm>
            <a:off x="8953929" y="3736476"/>
            <a:ext cx="2140266" cy="307777"/>
          </a:xfrm>
          <a:prstGeom prst="rect">
            <a:avLst/>
          </a:prstGeom>
          <a:noFill/>
        </p:spPr>
        <p:txBody>
          <a:bodyPr wrap="none" rtlCol="0">
            <a:spAutoFit/>
          </a:bodyPr>
          <a:lstStyle/>
          <a:p>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Safeguard of</a:t>
            </a: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water safety</a:t>
            </a:r>
            <a:endPar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文本框 9"/>
          <p:cNvSpPr txBox="1"/>
          <p:nvPr/>
        </p:nvSpPr>
        <p:spPr>
          <a:xfrm>
            <a:off x="5057294" y="3725090"/>
            <a:ext cx="2488053" cy="307777"/>
          </a:xfrm>
          <a:prstGeom prst="rect">
            <a:avLst/>
          </a:prstGeom>
          <a:noFill/>
        </p:spPr>
        <p:txBody>
          <a:bodyPr wrap="none" rtlCol="0">
            <a:spAutoFit/>
          </a:bodyPr>
          <a:lstStyle/>
          <a:p>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Alleviating urban water stress</a:t>
            </a:r>
            <a:endPar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10"/>
          <p:cNvSpPr txBox="1"/>
          <p:nvPr/>
        </p:nvSpPr>
        <p:spPr>
          <a:xfrm>
            <a:off x="866414" y="3744519"/>
            <a:ext cx="3146823" cy="307777"/>
          </a:xfrm>
          <a:prstGeom prst="rect">
            <a:avLst/>
          </a:prstGeom>
          <a:noFill/>
        </p:spPr>
        <p:txBody>
          <a:bodyPr wrap="none" rtlCol="0">
            <a:spAutoFit/>
          </a:bodyPr>
          <a:lstStyle/>
          <a:p>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Optimize the water resource allocation</a:t>
            </a:r>
            <a:endPar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内容占位符 2"/>
          <p:cNvSpPr txBox="1"/>
          <p:nvPr/>
        </p:nvSpPr>
        <p:spPr>
          <a:xfrm>
            <a:off x="838200" y="4032867"/>
            <a:ext cx="10871718" cy="10356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n"/>
            </a:pPr>
            <a:r>
              <a:rPr lang="en-US" altLang="zh-CN" sz="1800" dirty="0">
                <a:effectLst/>
                <a:latin typeface="Times New Roman" panose="02020603050405020304" pitchFamily="18" charset="0"/>
                <a:cs typeface="Times New Roman" panose="02020603050405020304" pitchFamily="18" charset="0"/>
              </a:rPr>
              <a:t>Water quality received wide attention due to the complex working conditions of this project since 2014</a:t>
            </a:r>
            <a:r>
              <a:rPr lang="zh-CN" altLang="en-US" sz="1800" dirty="0">
                <a:latin typeface="Times New Roman" panose="02020603050405020304" pitchFamily="18" charset="0"/>
                <a:cs typeface="Times New Roman" panose="02020603050405020304" pitchFamily="18" charset="0"/>
              </a:rPr>
              <a:t> </a:t>
            </a:r>
            <a:endParaRPr lang="en-US" altLang="zh-CN" sz="1800" dirty="0">
              <a:latin typeface="Times New Roman" panose="02020603050405020304" pitchFamily="18" charset="0"/>
              <a:cs typeface="Times New Roman" panose="02020603050405020304" pitchFamily="18" charset="0"/>
            </a:endParaRPr>
          </a:p>
        </p:txBody>
      </p:sp>
      <p:grpSp>
        <p:nvGrpSpPr>
          <p:cNvPr id="17" name="组合 16"/>
          <p:cNvGrpSpPr/>
          <p:nvPr/>
        </p:nvGrpSpPr>
        <p:grpSpPr>
          <a:xfrm>
            <a:off x="1152114" y="4560617"/>
            <a:ext cx="2723822" cy="1407582"/>
            <a:chOff x="971864" y="4651094"/>
            <a:chExt cx="2895600" cy="1634901"/>
          </a:xfrm>
        </p:grpSpPr>
        <p:pic>
          <p:nvPicPr>
            <p:cNvPr id="16" name="图片 15"/>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Effect>
                        <a14:sharpenSoften amount="-100000"/>
                      </a14:imgEffect>
                    </a14:imgLayer>
                  </a14:imgProps>
                </a:ext>
                <a:ext uri="{28A0092B-C50C-407E-A947-70E740481C1C}">
                  <a14:useLocalDpi xmlns:a14="http://schemas.microsoft.com/office/drawing/2010/main" val="0"/>
                </a:ext>
              </a:extLst>
            </a:blip>
            <a:stretch>
              <a:fillRect/>
            </a:stretch>
          </p:blipFill>
          <p:spPr>
            <a:xfrm>
              <a:off x="971864" y="4651094"/>
              <a:ext cx="2895600" cy="1634901"/>
            </a:xfrm>
            <a:prstGeom prst="rect">
              <a:avLst/>
            </a:prstGeom>
            <a:gradFill>
              <a:gsLst>
                <a:gs pos="19480">
                  <a:schemeClr val="bg1">
                    <a:lumMod val="75000"/>
                  </a:schemeClr>
                </a:gs>
                <a:gs pos="0">
                  <a:schemeClr val="accent5">
                    <a:lumMod val="5000"/>
                    <a:lumOff val="95000"/>
                    <a:alpha val="0"/>
                  </a:schemeClr>
                </a:gs>
                <a:gs pos="40000">
                  <a:schemeClr val="bg1">
                    <a:lumMod val="75000"/>
                  </a:schemeClr>
                </a:gs>
                <a:gs pos="73000">
                  <a:schemeClr val="bg1">
                    <a:lumMod val="75000"/>
                  </a:schemeClr>
                </a:gs>
                <a:gs pos="100000">
                  <a:srgbClr val="C9C9C9"/>
                </a:gs>
              </a:gsLst>
              <a:lin ang="0" scaled="1"/>
            </a:gradFill>
            <a:ln w="9525">
              <a:solidFill>
                <a:schemeClr val="bg1">
                  <a:lumMod val="65000"/>
                </a:schemeClr>
              </a:solidFill>
            </a:ln>
          </p:spPr>
        </p:pic>
        <p:pic>
          <p:nvPicPr>
            <p:cNvPr id="15" name="图片 14"/>
            <p:cNvPicPr>
              <a:picLocks noChangeAspect="1"/>
            </p:cNvPicPr>
            <p:nvPr/>
          </p:nvPicPr>
          <p:blipFill rotWithShape="1">
            <a:blip r:embed="rId7" cstate="print">
              <a:extLst>
                <a:ext uri="{28A0092B-C50C-407E-A947-70E740481C1C}">
                  <a14:useLocalDpi xmlns:a14="http://schemas.microsoft.com/office/drawing/2010/main" val="0"/>
                </a:ext>
              </a:extLst>
            </a:blip>
            <a:srcRect l="17209" r="15041"/>
            <a:stretch>
              <a:fillRect/>
            </a:stretch>
          </p:blipFill>
          <p:spPr>
            <a:xfrm>
              <a:off x="1764212" y="4651095"/>
              <a:ext cx="1068310" cy="1634900"/>
            </a:xfrm>
            <a:prstGeom prst="rect">
              <a:avLst/>
            </a:prstGeom>
            <a:ln>
              <a:noFill/>
            </a:ln>
          </p:spPr>
        </p:pic>
      </p:grpSp>
      <p:sp>
        <p:nvSpPr>
          <p:cNvPr id="18" name="文本框 17"/>
          <p:cNvSpPr txBox="1"/>
          <p:nvPr/>
        </p:nvSpPr>
        <p:spPr>
          <a:xfrm>
            <a:off x="1417864" y="5927452"/>
            <a:ext cx="2361034" cy="523220"/>
          </a:xfrm>
          <a:prstGeom prst="rect">
            <a:avLst/>
          </a:prstGeom>
          <a:noFill/>
        </p:spPr>
        <p:txBody>
          <a:bodyPr wrap="square" rtlCol="0">
            <a:spAutoFit/>
          </a:bodyPr>
          <a:lstStyle/>
          <a:p>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Large-scale and complex </a:t>
            </a:r>
          </a:p>
          <a:p>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water supply network</a:t>
            </a:r>
            <a:endPar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9" name="组合 18"/>
          <p:cNvGrpSpPr/>
          <p:nvPr/>
        </p:nvGrpSpPr>
        <p:grpSpPr>
          <a:xfrm>
            <a:off x="5032715" y="4560617"/>
            <a:ext cx="2723823" cy="1404596"/>
            <a:chOff x="8938949" y="2289878"/>
            <a:chExt cx="2559612" cy="2202967"/>
          </a:xfrm>
        </p:grpSpPr>
        <p:grpSp>
          <p:nvGrpSpPr>
            <p:cNvPr id="20" name="组合 19"/>
            <p:cNvGrpSpPr/>
            <p:nvPr/>
          </p:nvGrpSpPr>
          <p:grpSpPr>
            <a:xfrm>
              <a:off x="8938949" y="2289878"/>
              <a:ext cx="2559612" cy="1118541"/>
              <a:chOff x="8938949" y="2289878"/>
              <a:chExt cx="2559612" cy="1118541"/>
            </a:xfrm>
          </p:grpSpPr>
          <p:pic>
            <p:nvPicPr>
              <p:cNvPr id="23" name="图片 22"/>
              <p:cNvPicPr/>
              <p:nvPr/>
            </p:nvPicPr>
            <p:blipFill rotWithShape="1">
              <a:blip r:embed="rId8"/>
              <a:srcRect l="1716" t="1716" r="1716" b="1716"/>
              <a:stretch>
                <a:fillRect/>
              </a:stretch>
            </p:blipFill>
            <p:spPr>
              <a:xfrm>
                <a:off x="8938949" y="2290411"/>
                <a:ext cx="1300553" cy="1118008"/>
              </a:xfrm>
              <a:prstGeom prst="rect">
                <a:avLst/>
              </a:prstGeom>
              <a:ln w="6350">
                <a:solidFill>
                  <a:schemeClr val="bg1">
                    <a:lumMod val="65000"/>
                  </a:schemeClr>
                </a:solidFill>
              </a:ln>
            </p:spPr>
          </p:pic>
          <p:pic>
            <p:nvPicPr>
              <p:cNvPr id="24" name="图片 23"/>
              <p:cNvPicPr/>
              <p:nvPr/>
            </p:nvPicPr>
            <p:blipFill rotWithShape="1">
              <a:blip r:embed="rId9"/>
              <a:srcRect l="1716" t="1716" r="1716" b="1716"/>
              <a:stretch>
                <a:fillRect/>
              </a:stretch>
            </p:blipFill>
            <p:spPr>
              <a:xfrm>
                <a:off x="10242008" y="2289878"/>
                <a:ext cx="1256553" cy="1112020"/>
              </a:xfrm>
              <a:prstGeom prst="rect">
                <a:avLst/>
              </a:prstGeom>
              <a:ln w="6350">
                <a:solidFill>
                  <a:schemeClr val="bg1">
                    <a:lumMod val="65000"/>
                  </a:schemeClr>
                </a:solidFill>
              </a:ln>
            </p:spPr>
          </p:pic>
        </p:grpSp>
        <p:pic>
          <p:nvPicPr>
            <p:cNvPr id="21" name="图片 20"/>
            <p:cNvPicPr/>
            <p:nvPr/>
          </p:nvPicPr>
          <p:blipFill rotWithShape="1">
            <a:blip r:embed="rId10"/>
            <a:srcRect l="1522" t="1522" r="1522" b="1522"/>
            <a:stretch>
              <a:fillRect/>
            </a:stretch>
          </p:blipFill>
          <p:spPr>
            <a:xfrm>
              <a:off x="8941668" y="3408419"/>
              <a:ext cx="1300553" cy="1084426"/>
            </a:xfrm>
            <a:prstGeom prst="rect">
              <a:avLst/>
            </a:prstGeom>
            <a:ln w="6350">
              <a:solidFill>
                <a:schemeClr val="bg1">
                  <a:lumMod val="65000"/>
                </a:schemeClr>
              </a:solidFill>
            </a:ln>
          </p:spPr>
        </p:pic>
        <p:pic>
          <p:nvPicPr>
            <p:cNvPr id="22" name="Picture 2"/>
            <p:cNvPicPr>
              <a:picLocks noChangeArrowheads="1"/>
            </p:cNvPicPr>
            <p:nvPr/>
          </p:nvPicPr>
          <p:blipFill>
            <a:blip r:embed="rId11" cstate="print"/>
            <a:srcRect/>
            <a:stretch>
              <a:fillRect/>
            </a:stretch>
          </p:blipFill>
          <p:spPr bwMode="auto">
            <a:xfrm>
              <a:off x="10242221" y="3408419"/>
              <a:ext cx="1256340" cy="1084426"/>
            </a:xfrm>
            <a:prstGeom prst="rect">
              <a:avLst/>
            </a:prstGeom>
            <a:ln w="6350">
              <a:solidFill>
                <a:schemeClr val="bg1">
                  <a:lumMod val="65000"/>
                </a:schemeClr>
              </a:solidFill>
            </a:ln>
          </p:spPr>
        </p:pic>
      </p:grpSp>
      <p:sp>
        <p:nvSpPr>
          <p:cNvPr id="25" name="文本框 24"/>
          <p:cNvSpPr txBox="1"/>
          <p:nvPr/>
        </p:nvSpPr>
        <p:spPr>
          <a:xfrm>
            <a:off x="5114504" y="5968199"/>
            <a:ext cx="2560245" cy="523220"/>
          </a:xfrm>
          <a:prstGeom prst="rect">
            <a:avLst/>
          </a:prstGeom>
          <a:noFill/>
        </p:spPr>
        <p:txBody>
          <a:bodyPr wrap="square" rtlCol="0">
            <a:spAutoFit/>
          </a:bodyPr>
          <a:lstStyle/>
          <a:p>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Strong interference from </a:t>
            </a:r>
          </a:p>
          <a:p>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many control construction</a:t>
            </a:r>
            <a:endPar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30" name="组合 29"/>
          <p:cNvGrpSpPr/>
          <p:nvPr/>
        </p:nvGrpSpPr>
        <p:grpSpPr>
          <a:xfrm>
            <a:off x="8662151" y="4560617"/>
            <a:ext cx="2776530" cy="1407582"/>
            <a:chOff x="7438430" y="4649316"/>
            <a:chExt cx="2497952" cy="2163230"/>
          </a:xfrm>
        </p:grpSpPr>
        <p:pic>
          <p:nvPicPr>
            <p:cNvPr id="26" name="图片 25"/>
            <p:cNvPicPr>
              <a:picLocks noChangeAspect="1"/>
            </p:cNvPicPr>
            <p:nvPr/>
          </p:nvPicPr>
          <p:blipFill rotWithShape="1">
            <a:blip r:embed="rId12"/>
            <a:srcRect r="22488"/>
            <a:stretch>
              <a:fillRect/>
            </a:stretch>
          </p:blipFill>
          <p:spPr>
            <a:xfrm>
              <a:off x="7438430" y="4649316"/>
              <a:ext cx="1276424" cy="1085980"/>
            </a:xfrm>
            <a:prstGeom prst="rect">
              <a:avLst/>
            </a:prstGeom>
            <a:ln w="6350">
              <a:solidFill>
                <a:schemeClr val="bg1">
                  <a:lumMod val="65000"/>
                </a:schemeClr>
              </a:solidFill>
            </a:ln>
          </p:spPr>
        </p:pic>
        <p:pic>
          <p:nvPicPr>
            <p:cNvPr id="27" name="图片 7"/>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8566" r="8642"/>
            <a:stretch>
              <a:fillRect/>
            </a:stretch>
          </p:blipFill>
          <p:spPr bwMode="auto">
            <a:xfrm>
              <a:off x="8714854" y="4649316"/>
              <a:ext cx="1221528" cy="1085980"/>
            </a:xfrm>
            <a:prstGeom prst="rect">
              <a:avLst/>
            </a:prstGeom>
            <a:noFill/>
            <a:ln w="6350">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9" name="图片 28"/>
            <p:cNvPicPr>
              <a:picLocks noChangeAspect="1"/>
            </p:cNvPicPr>
            <p:nvPr/>
          </p:nvPicPr>
          <p:blipFill rotWithShape="1">
            <a:blip r:embed="rId14" cstate="print">
              <a:extLst>
                <a:ext uri="{28A0092B-C50C-407E-A947-70E740481C1C}">
                  <a14:useLocalDpi xmlns:a14="http://schemas.microsoft.com/office/drawing/2010/main" val="0"/>
                </a:ext>
              </a:extLst>
            </a:blip>
            <a:srcRect r="26223" b="3709"/>
            <a:stretch>
              <a:fillRect/>
            </a:stretch>
          </p:blipFill>
          <p:spPr>
            <a:xfrm>
              <a:off x="8705523" y="5756844"/>
              <a:ext cx="1230859" cy="1055702"/>
            </a:xfrm>
            <a:prstGeom prst="rect">
              <a:avLst/>
            </a:prstGeom>
          </p:spPr>
        </p:pic>
        <p:pic>
          <p:nvPicPr>
            <p:cNvPr id="28" name="图片 2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441553" y="5739885"/>
              <a:ext cx="1273301" cy="1072661"/>
            </a:xfrm>
            <a:prstGeom prst="rect">
              <a:avLst/>
            </a:prstGeom>
          </p:spPr>
        </p:pic>
      </p:grpSp>
      <p:sp>
        <p:nvSpPr>
          <p:cNvPr id="31" name="文本框 30"/>
          <p:cNvSpPr txBox="1"/>
          <p:nvPr/>
        </p:nvSpPr>
        <p:spPr>
          <a:xfrm>
            <a:off x="8831677" y="5956281"/>
            <a:ext cx="2437479" cy="523220"/>
          </a:xfrm>
          <a:prstGeom prst="rect">
            <a:avLst/>
          </a:prstGeom>
          <a:noFill/>
        </p:spPr>
        <p:txBody>
          <a:bodyPr wrap="square" rtlCol="0">
            <a:spAutoFit/>
          </a:bodyPr>
          <a:lstStyle/>
          <a:p>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Hard to manage the diverse </a:t>
            </a:r>
          </a:p>
          <a:p>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and complex risk events</a:t>
            </a:r>
            <a:endPar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3"/>
          <p:cNvSpPr txBox="1"/>
          <p:nvPr/>
        </p:nvSpPr>
        <p:spPr>
          <a:xfrm>
            <a:off x="9952355" y="0"/>
            <a:ext cx="2239645" cy="386715"/>
          </a:xfrm>
          <a:prstGeom prst="rect">
            <a:avLst/>
          </a:prstGeom>
          <a:noFill/>
        </p:spPr>
        <p:txBody>
          <a:bodyPr wrap="square" rtlCol="0" anchor="t">
            <a:noAutofit/>
          </a:bodyPr>
          <a:lstStyle/>
          <a:p>
            <a:r>
              <a:rPr lang="zh-CN" altLang="en-US" b="1">
                <a:solidFill>
                  <a:srgbClr val="C00000"/>
                </a:solidFill>
                <a:latin typeface="Times New Roman" panose="02020603050405020304" pitchFamily="18" charset="0"/>
                <a:cs typeface="Times New Roman" panose="02020603050405020304" pitchFamily="18" charset="0"/>
              </a:rPr>
              <a:t>EGU24-7941</a:t>
            </a:r>
            <a:r>
              <a:rPr lang="en-US" altLang="zh-CN" b="1">
                <a:solidFill>
                  <a:srgbClr val="C00000"/>
                </a:solidFill>
                <a:latin typeface="Times New Roman" panose="02020603050405020304" pitchFamily="18" charset="0"/>
                <a:cs typeface="Times New Roman" panose="02020603050405020304" pitchFamily="18" charset="0"/>
              </a:rPr>
              <a:t> </a:t>
            </a:r>
            <a:r>
              <a:rPr lang="zh-CN" altLang="en-US" b="1">
                <a:solidFill>
                  <a:srgbClr val="C00000"/>
                </a:solidFill>
                <a:latin typeface="Times New Roman" panose="02020603050405020304" pitchFamily="18" charset="0"/>
                <a:cs typeface="Times New Roman" panose="02020603050405020304" pitchFamily="18" charset="0"/>
              </a:rPr>
              <a:t>HS4.8</a:t>
            </a:r>
          </a:p>
        </p:txBody>
      </p:sp>
    </p:spTree>
  </p:cSld>
  <p:clrMapOvr>
    <a:masterClrMapping/>
  </p:clrMapOvr>
  <mc:AlternateContent xmlns:mc="http://schemas.openxmlformats.org/markup-compatibility/2006" xmlns:p14="http://schemas.microsoft.com/office/powerpoint/2010/main">
    <mc:Choice Requires="p14">
      <p:transition spd="slow" p14:dur="2000" advTm="37008"/>
    </mc:Choice>
    <mc:Fallback xmlns="">
      <p:transition spd="slow" advTm="3700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圆角 14"/>
          <p:cNvSpPr/>
          <p:nvPr/>
        </p:nvSpPr>
        <p:spPr>
          <a:xfrm>
            <a:off x="187551" y="1108304"/>
            <a:ext cx="6641874" cy="1777733"/>
          </a:xfrm>
          <a:prstGeom prst="roundRect">
            <a:avLst>
              <a:gd name="adj" fmla="val 326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anose="02020603050405020304" pitchFamily="18" charset="0"/>
              <a:cs typeface="Times New Roman" panose="02020603050405020304" pitchFamily="18" charset="0"/>
            </a:endParaRPr>
          </a:p>
        </p:txBody>
      </p:sp>
      <p:sp>
        <p:nvSpPr>
          <p:cNvPr id="2" name="标题 1"/>
          <p:cNvSpPr>
            <a:spLocks noGrp="1"/>
          </p:cNvSpPr>
          <p:nvPr>
            <p:ph type="title"/>
          </p:nvPr>
        </p:nvSpPr>
        <p:spPr/>
        <p:txBody>
          <a:bodyPr>
            <a:normAutofit/>
          </a:bodyPr>
          <a:lstStyle/>
          <a:p>
            <a:r>
              <a:rPr lang="en-US" altLang="zh-CN" sz="3600" dirty="0">
                <a:latin typeface="Times New Roman" panose="02020603050405020304" pitchFamily="18" charset="0"/>
                <a:cs typeface="Times New Roman" panose="02020603050405020304" pitchFamily="18" charset="0"/>
              </a:rPr>
              <a:t>Study area: data collection</a:t>
            </a:r>
            <a:endParaRPr lang="zh-CN" altLang="en-US" sz="3600" dirty="0">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4016" y="1702390"/>
            <a:ext cx="5235993" cy="4234801"/>
          </a:xfrm>
          <a:prstGeom prst="rect">
            <a:avLst/>
          </a:prstGeom>
        </p:spPr>
      </p:pic>
      <p:graphicFrame>
        <p:nvGraphicFramePr>
          <p:cNvPr id="8" name="表格 7"/>
          <p:cNvGraphicFramePr>
            <a:graphicFrameLocks noGrp="1"/>
          </p:cNvGraphicFramePr>
          <p:nvPr/>
        </p:nvGraphicFramePr>
        <p:xfrm>
          <a:off x="150823" y="2949803"/>
          <a:ext cx="6641874" cy="3839340"/>
        </p:xfrm>
        <a:graphic>
          <a:graphicData uri="http://schemas.openxmlformats.org/drawingml/2006/table">
            <a:tbl>
              <a:tblPr firstRow="1" bandRow="1">
                <a:tableStyleId>{2D5ABB26-0587-4C30-8999-92F81FD0307C}</a:tableStyleId>
              </a:tblPr>
              <a:tblGrid>
                <a:gridCol w="3702720">
                  <a:extLst>
                    <a:ext uri="{9D8B030D-6E8A-4147-A177-3AD203B41FA5}">
                      <a16:colId xmlns:a16="http://schemas.microsoft.com/office/drawing/2014/main" val="20000"/>
                    </a:ext>
                  </a:extLst>
                </a:gridCol>
                <a:gridCol w="214604">
                  <a:extLst>
                    <a:ext uri="{9D8B030D-6E8A-4147-A177-3AD203B41FA5}">
                      <a16:colId xmlns:a16="http://schemas.microsoft.com/office/drawing/2014/main" val="20001"/>
                    </a:ext>
                  </a:extLst>
                </a:gridCol>
                <a:gridCol w="2724550">
                  <a:extLst>
                    <a:ext uri="{9D8B030D-6E8A-4147-A177-3AD203B41FA5}">
                      <a16:colId xmlns:a16="http://schemas.microsoft.com/office/drawing/2014/main" val="20002"/>
                    </a:ext>
                  </a:extLst>
                </a:gridCol>
              </a:tblGrid>
              <a:tr h="301557">
                <a:tc gridSpan="3">
                  <a:txBody>
                    <a:bodyPr/>
                    <a:lstStyle/>
                    <a:p>
                      <a:pPr algn="ctr">
                        <a:lnSpc>
                          <a:spcPct val="150000"/>
                        </a:lnSpc>
                      </a:pPr>
                      <a:r>
                        <a:rPr lang="en-US" altLang="zh-CN" sz="1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Water</a:t>
                      </a:r>
                      <a:r>
                        <a:rPr lang="zh-CN" altLang="en-US" sz="1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quality indicators</a:t>
                      </a:r>
                      <a:endParaRPr lang="zh-CN" altLang="en-US" sz="1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1477774">
                <a:tc>
                  <a:txBody>
                    <a:bodyPr/>
                    <a:lstStyle/>
                    <a:p>
                      <a:pPr marL="285750" indent="-285750" algn="l">
                        <a:lnSpc>
                          <a:spcPct val="150000"/>
                        </a:lnSpc>
                        <a:buFont typeface="Arial" panose="020B0604020202020204" pitchFamily="34" charset="0"/>
                        <a:buChar char="•"/>
                      </a:pP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Dissolved oxygen</a:t>
                      </a: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(DO)</a:t>
                      </a:r>
                    </a:p>
                    <a:p>
                      <a:pPr marL="285750" indent="-285750" algn="l">
                        <a:lnSpc>
                          <a:spcPct val="150000"/>
                        </a:lnSpc>
                        <a:buFont typeface="Arial" panose="020B0604020202020204" pitchFamily="34" charset="0"/>
                        <a:buChar char="•"/>
                      </a:pP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Permanganate index (</a:t>
                      </a:r>
                      <a:r>
                        <a:rPr lang="en-US" altLang="zh-CN" sz="1400" b="1" dirty="0" err="1">
                          <a:latin typeface="Times New Roman" panose="02020603050405020304" pitchFamily="18" charset="0"/>
                          <a:ea typeface="微软雅黑" panose="020B0503020204020204" pitchFamily="34" charset="-122"/>
                          <a:cs typeface="Times New Roman" panose="02020603050405020304" pitchFamily="18" charset="0"/>
                        </a:rPr>
                        <a:t>COD</a:t>
                      </a:r>
                      <a:r>
                        <a:rPr lang="en-US" altLang="zh-CN" sz="1400" b="1" baseline="-25000" dirty="0" err="1">
                          <a:latin typeface="Times New Roman" panose="02020603050405020304" pitchFamily="18" charset="0"/>
                          <a:ea typeface="微软雅黑" panose="020B0503020204020204" pitchFamily="34" charset="-122"/>
                          <a:cs typeface="Times New Roman" panose="02020603050405020304" pitchFamily="18" charset="0"/>
                        </a:rPr>
                        <a:t>Mn</a:t>
                      </a: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a:t>
                      </a:r>
                    </a:p>
                    <a:p>
                      <a:pPr marL="285750" indent="-285750" algn="l">
                        <a:lnSpc>
                          <a:spcPct val="150000"/>
                        </a:lnSpc>
                        <a:buFont typeface="Arial" panose="020B0604020202020204" pitchFamily="34" charset="0"/>
                        <a:buChar char="•"/>
                      </a:pP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Ammonia nitrogen</a:t>
                      </a: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(NH</a:t>
                      </a:r>
                      <a:r>
                        <a:rPr lang="en-US" altLang="zh-CN" sz="1400" b="1" baseline="-25000" dirty="0">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1400" b="1"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b="1" baseline="0" dirty="0">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Chlorophyll-a (</a:t>
                      </a:r>
                      <a:r>
                        <a:rPr lang="en-US" altLang="zh-CN" sz="1400" b="1" dirty="0" err="1">
                          <a:latin typeface="Times New Roman" panose="02020603050405020304" pitchFamily="18" charset="0"/>
                          <a:ea typeface="微软雅黑" panose="020B0503020204020204" pitchFamily="34" charset="-122"/>
                          <a:cs typeface="Times New Roman" panose="02020603050405020304" pitchFamily="18" charset="0"/>
                        </a:rPr>
                        <a:t>Chl</a:t>
                      </a: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-a)</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Water temperature</a:t>
                      </a: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(WT)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Turbidity</a:t>
                      </a: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(Turb)</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pH</a:t>
                      </a:r>
                      <a:endPar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l">
                        <a:lnSpc>
                          <a:spcPct val="150000"/>
                        </a:lnSpc>
                        <a:buFont typeface="Arial" panose="020B0604020202020204" pitchFamily="34" charset="0"/>
                        <a:buChar char="•"/>
                      </a:pP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Conductivity</a:t>
                      </a: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(EC)</a:t>
                      </a:r>
                    </a:p>
                    <a:p>
                      <a:pPr marL="285750" indent="-285750" algn="l">
                        <a:lnSpc>
                          <a:spcPct val="150000"/>
                        </a:lnSpc>
                        <a:buFont typeface="Arial" panose="020B0604020202020204" pitchFamily="34" charset="0"/>
                        <a:buChar char="•"/>
                      </a:pP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Dissolved organic matter(DOM)</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8771">
                <a:tc gridSpan="3">
                  <a:txBody>
                    <a:bodyPr/>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defRPr/>
                      </a:pPr>
                      <a:r>
                        <a:rPr lang="en-US" altLang="zh-CN" sz="1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Meteorological indicators</a:t>
                      </a:r>
                      <a:endParaRPr lang="zh-CN" altLang="en-US" sz="1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hMerge="1">
                  <a:txBody>
                    <a:bodyPr/>
                    <a:lstStyle/>
                    <a:p>
                      <a:endParaRPr lang="zh-CN"/>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60165">
                <a:tc gridSpan="2">
                  <a:txBody>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Clear-sky photosynthetically active radiation(CS-PAR)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lnSpc>
                          <a:spcPct val="150000"/>
                        </a:lnSpc>
                        <a:buFont typeface="Arial" panose="020B0604020202020204" pitchFamily="34" charset="0"/>
                        <a:buChar char="•"/>
                      </a:pP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Wind speed (WS)</a:t>
                      </a:r>
                      <a:endPar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01557">
                <a:tc gridSpan="3">
                  <a:txBody>
                    <a:bodyPr/>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defRPr/>
                      </a:pPr>
                      <a:r>
                        <a:rPr lang="en-US" altLang="zh-CN" sz="1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Hydrological indicators</a:t>
                      </a:r>
                      <a:endParaRPr lang="zh-CN" altLang="en-US" sz="1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hMerge="1">
                  <a:txBody>
                    <a:bodyPr/>
                    <a:lstStyle/>
                    <a:p>
                      <a:endParaRPr lang="zh-CN"/>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334259">
                <a:tc gridSpan="3">
                  <a:txBody>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Streamflow(FL)</a:t>
                      </a:r>
                      <a:endPar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5"/>
                  </a:ext>
                </a:extLst>
              </a:tr>
            </a:tbl>
          </a:graphicData>
        </a:graphic>
      </p:graphicFrame>
      <p:sp>
        <p:nvSpPr>
          <p:cNvPr id="9" name="矩形: 圆角 8"/>
          <p:cNvSpPr/>
          <p:nvPr/>
        </p:nvSpPr>
        <p:spPr>
          <a:xfrm>
            <a:off x="353125" y="1216916"/>
            <a:ext cx="1935145" cy="434108"/>
          </a:xfrm>
          <a:prstGeom prst="roundRect">
            <a:avLst>
              <a:gd name="adj" fmla="val 50000"/>
            </a:avLst>
          </a:prstGeom>
          <a:gradFill>
            <a:gsLst>
              <a:gs pos="59000">
                <a:srgbClr val="19588E"/>
              </a:gs>
              <a:gs pos="0">
                <a:srgbClr val="194672"/>
              </a:gs>
              <a:gs pos="100000">
                <a:srgbClr val="195C93"/>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Study period</a:t>
            </a:r>
            <a:endPar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文本框 9"/>
          <p:cNvSpPr txBox="1"/>
          <p:nvPr/>
        </p:nvSpPr>
        <p:spPr>
          <a:xfrm>
            <a:off x="508255" y="1690487"/>
            <a:ext cx="1697388" cy="786754"/>
          </a:xfrm>
          <a:prstGeom prst="rect">
            <a:avLst/>
          </a:prstGeom>
          <a:noFill/>
        </p:spPr>
        <p:txBody>
          <a:bodyPr wrap="none" rtlCol="0">
            <a:spAutoFit/>
          </a:bodyPr>
          <a:lstStyle/>
          <a:p>
            <a:pPr>
              <a:lnSpc>
                <a:spcPct val="150000"/>
              </a:lnSpc>
            </a:pP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From</a:t>
            </a: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2017.01.01 </a:t>
            </a:r>
          </a:p>
          <a:p>
            <a:pPr>
              <a:lnSpc>
                <a:spcPct val="150000"/>
              </a:lnSpc>
            </a:pP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To</a:t>
            </a: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2020.12.31</a:t>
            </a:r>
            <a:endPar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矩形: 圆角 10"/>
          <p:cNvSpPr/>
          <p:nvPr/>
        </p:nvSpPr>
        <p:spPr>
          <a:xfrm>
            <a:off x="4736370" y="1216916"/>
            <a:ext cx="1935145" cy="434108"/>
          </a:xfrm>
          <a:prstGeom prst="roundRect">
            <a:avLst>
              <a:gd name="adj" fmla="val 50000"/>
            </a:avLst>
          </a:prstGeom>
          <a:gradFill>
            <a:gsLst>
              <a:gs pos="59000">
                <a:srgbClr val="19588E"/>
              </a:gs>
              <a:gs pos="0">
                <a:srgbClr val="194672"/>
              </a:gs>
              <a:gs pos="100000">
                <a:srgbClr val="195C93"/>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Stations</a:t>
            </a:r>
            <a:endPar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文本框 11"/>
          <p:cNvSpPr txBox="1"/>
          <p:nvPr/>
        </p:nvSpPr>
        <p:spPr>
          <a:xfrm>
            <a:off x="5010541" y="1690487"/>
            <a:ext cx="1386802" cy="115608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WHH</a:t>
            </a:r>
          </a:p>
          <a:p>
            <a:pPr marL="342900" indent="-342900">
              <a:lnSpc>
                <a:spcPct val="150000"/>
              </a:lnSpc>
              <a:buFont typeface="Arial" panose="020B0604020202020204" pitchFamily="34" charset="0"/>
              <a:buChar char="•"/>
            </a:pP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XHS</a:t>
            </a:r>
          </a:p>
          <a:p>
            <a:pPr marL="342900" indent="-342900">
              <a:lnSpc>
                <a:spcPct val="150000"/>
              </a:lnSpc>
              <a:buFont typeface="Arial" panose="020B0604020202020204" pitchFamily="34" charset="0"/>
              <a:buChar char="•"/>
            </a:pP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HNZ</a:t>
            </a:r>
            <a:endPar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矩形: 圆角 12"/>
          <p:cNvSpPr/>
          <p:nvPr/>
        </p:nvSpPr>
        <p:spPr>
          <a:xfrm>
            <a:off x="2544747" y="1224496"/>
            <a:ext cx="1935145" cy="434108"/>
          </a:xfrm>
          <a:prstGeom prst="roundRect">
            <a:avLst>
              <a:gd name="adj" fmla="val 50000"/>
            </a:avLst>
          </a:prstGeom>
          <a:gradFill>
            <a:gsLst>
              <a:gs pos="59000">
                <a:srgbClr val="19588E"/>
              </a:gs>
              <a:gs pos="0">
                <a:srgbClr val="194672"/>
              </a:gs>
              <a:gs pos="100000">
                <a:srgbClr val="195C93"/>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Data size</a:t>
            </a:r>
            <a:endPar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文本框 13"/>
          <p:cNvSpPr txBox="1"/>
          <p:nvPr/>
        </p:nvSpPr>
        <p:spPr>
          <a:xfrm>
            <a:off x="2637725" y="1690487"/>
            <a:ext cx="1778051" cy="786754"/>
          </a:xfrm>
          <a:prstGeom prst="rect">
            <a:avLst/>
          </a:prstGeom>
          <a:noFill/>
        </p:spPr>
        <p:txBody>
          <a:bodyPr wrap="none" rtlCol="0">
            <a:spAutoFit/>
          </a:bodyPr>
          <a:lstStyle/>
          <a:p>
            <a:pPr algn="ctr">
              <a:lnSpc>
                <a:spcPct val="150000"/>
              </a:lnSpc>
            </a:pPr>
            <a:r>
              <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17, 532 </a:t>
            </a:r>
          </a:p>
          <a:p>
            <a:pPr>
              <a:lnSpc>
                <a:spcPct val="150000"/>
              </a:lnSpc>
            </a:pP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daily observations</a:t>
            </a:r>
            <a:endPar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文本框 2"/>
          <p:cNvSpPr txBox="1"/>
          <p:nvPr/>
        </p:nvSpPr>
        <p:spPr>
          <a:xfrm>
            <a:off x="9952355" y="0"/>
            <a:ext cx="2239645" cy="386715"/>
          </a:xfrm>
          <a:prstGeom prst="rect">
            <a:avLst/>
          </a:prstGeom>
          <a:noFill/>
        </p:spPr>
        <p:txBody>
          <a:bodyPr wrap="square" rtlCol="0" anchor="t">
            <a:noAutofit/>
          </a:bodyPr>
          <a:lstStyle/>
          <a:p>
            <a:r>
              <a:rPr lang="zh-CN" altLang="en-US" b="1">
                <a:solidFill>
                  <a:srgbClr val="C00000"/>
                </a:solidFill>
                <a:latin typeface="Times New Roman" panose="02020603050405020304" pitchFamily="18" charset="0"/>
                <a:cs typeface="Times New Roman" panose="02020603050405020304" pitchFamily="18" charset="0"/>
              </a:rPr>
              <a:t>EGU24-7941</a:t>
            </a:r>
            <a:r>
              <a:rPr lang="en-US" altLang="zh-CN" b="1">
                <a:solidFill>
                  <a:srgbClr val="C00000"/>
                </a:solidFill>
                <a:latin typeface="Times New Roman" panose="02020603050405020304" pitchFamily="18" charset="0"/>
                <a:cs typeface="Times New Roman" panose="02020603050405020304" pitchFamily="18" charset="0"/>
              </a:rPr>
              <a:t> </a:t>
            </a:r>
            <a:r>
              <a:rPr lang="zh-CN" altLang="en-US" b="1">
                <a:solidFill>
                  <a:srgbClr val="C00000"/>
                </a:solidFill>
                <a:latin typeface="Times New Roman" panose="02020603050405020304" pitchFamily="18" charset="0"/>
                <a:cs typeface="Times New Roman" panose="02020603050405020304" pitchFamily="18" charset="0"/>
              </a:rPr>
              <a:t>HS4.8</a:t>
            </a:r>
          </a:p>
        </p:txBody>
      </p:sp>
    </p:spTree>
  </p:cSld>
  <p:clrMapOvr>
    <a:masterClrMapping/>
  </p:clrMapOvr>
  <mc:AlternateContent xmlns:mc="http://schemas.openxmlformats.org/markup-compatibility/2006" xmlns:p14="http://schemas.microsoft.com/office/powerpoint/2010/main">
    <mc:Choice Requires="p14">
      <p:transition spd="slow" p14:dur="2000" advTm="28267"/>
    </mc:Choice>
    <mc:Fallback xmlns="">
      <p:transition spd="slow" advTm="2826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683967" y="1591911"/>
            <a:ext cx="4219360" cy="3246530"/>
          </a:xfrm>
          <a:prstGeom prst="rect">
            <a:avLst/>
          </a:prstGeom>
          <a:noFill/>
        </p:spPr>
        <p:txBody>
          <a:bodyPr wrap="none" rtlCol="0">
            <a:spAutoFit/>
          </a:bodyPr>
          <a:lstStyle/>
          <a:p>
            <a:pPr marL="457200" indent="-457200">
              <a:lnSpc>
                <a:spcPct val="150000"/>
              </a:lnSpc>
              <a:buFont typeface="Arial" panose="020B0604020202020204" pitchFamily="34" charset="0"/>
              <a:buChar char="•"/>
            </a:pPr>
            <a:r>
              <a:rPr lang="en-US" altLang="zh-CN" sz="2800" b="1" dirty="0">
                <a:solidFill>
                  <a:schemeClr val="bg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Research background</a:t>
            </a:r>
          </a:p>
          <a:p>
            <a:pPr marL="457200" indent="-457200">
              <a:lnSpc>
                <a:spcPct val="150000"/>
              </a:lnSpc>
              <a:buFont typeface="Arial" panose="020B0604020202020204" pitchFamily="34" charset="0"/>
              <a:buChar char="•"/>
            </a:pPr>
            <a:r>
              <a:rPr lang="en-US" altLang="zh-CN" sz="2800" b="1" dirty="0">
                <a:solidFill>
                  <a:schemeClr val="bg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Study area</a:t>
            </a:r>
          </a:p>
          <a:p>
            <a:pPr marL="457200" indent="-457200">
              <a:lnSpc>
                <a:spcPct val="150000"/>
              </a:lnSpc>
              <a:buFont typeface="Arial" panose="020B0604020202020204" pitchFamily="34" charset="0"/>
              <a:buChar char="•"/>
            </a:pP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Methodology</a:t>
            </a:r>
          </a:p>
          <a:p>
            <a:pPr marL="457200" indent="-457200">
              <a:lnSpc>
                <a:spcPct val="150000"/>
              </a:lnSpc>
              <a:buFont typeface="Arial" panose="020B0604020202020204" pitchFamily="34" charset="0"/>
              <a:buChar char="•"/>
            </a:pPr>
            <a:r>
              <a:rPr lang="en-US" altLang="zh-CN" sz="2800" b="1" dirty="0">
                <a:solidFill>
                  <a:schemeClr val="bg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Results and discussion</a:t>
            </a:r>
          </a:p>
          <a:p>
            <a:pPr marL="457200" indent="-457200">
              <a:lnSpc>
                <a:spcPct val="150000"/>
              </a:lnSpc>
              <a:buFont typeface="Arial" panose="020B0604020202020204" pitchFamily="34" charset="0"/>
              <a:buChar char="•"/>
            </a:pPr>
            <a:r>
              <a:rPr lang="en-US" altLang="zh-CN" sz="2800" b="1" dirty="0">
                <a:solidFill>
                  <a:schemeClr val="bg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Prospective</a:t>
            </a:r>
          </a:p>
        </p:txBody>
      </p:sp>
      <p:sp>
        <p:nvSpPr>
          <p:cNvPr id="4" name="矩形 3"/>
          <p:cNvSpPr/>
          <p:nvPr/>
        </p:nvSpPr>
        <p:spPr>
          <a:xfrm>
            <a:off x="0" y="0"/>
            <a:ext cx="2463282" cy="6858000"/>
          </a:xfrm>
          <a:prstGeom prst="rect">
            <a:avLst/>
          </a:prstGeom>
          <a:solidFill>
            <a:srgbClr val="15306C"/>
          </a:solidFill>
          <a:ln>
            <a:noFill/>
          </a:ln>
        </p:spPr>
        <p:style>
          <a:lnRef idx="0">
            <a:scrgbClr r="0" g="0" b="0"/>
          </a:lnRef>
          <a:fillRef idx="0">
            <a:scrgbClr r="0" g="0" b="0"/>
          </a:fillRef>
          <a:effectRef idx="0">
            <a:scrgbClr r="0" g="0" b="0"/>
          </a:effectRef>
          <a:fontRef idx="minor">
            <a:schemeClr val="lt1"/>
          </a:fontRef>
        </p:style>
        <p:txBody>
          <a:bodyPr vert="eaVert" rtlCol="0" anchor="ctr"/>
          <a:lstStyle/>
          <a:p>
            <a:pPr algn="ctr"/>
            <a:r>
              <a:rPr lang="en-US" altLang="zh-CN" sz="4800" b="1" dirty="0"/>
              <a:t>CONTENTS</a:t>
            </a:r>
            <a:endParaRPr lang="zh-CN" altLang="en-US" sz="4800" b="1" dirty="0"/>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995" y="6006558"/>
            <a:ext cx="725044" cy="724171"/>
          </a:xfrm>
          <a:prstGeom prst="rect">
            <a:avLst/>
          </a:prstGeom>
        </p:spPr>
      </p:pic>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14015" t="70142" r="13328"/>
          <a:stretch>
            <a:fillRect/>
          </a:stretch>
        </p:blipFill>
        <p:spPr>
          <a:xfrm>
            <a:off x="929057" y="6056039"/>
            <a:ext cx="1523207" cy="625209"/>
          </a:xfrm>
          <a:prstGeom prst="rect">
            <a:avLst/>
          </a:prstGeom>
        </p:spPr>
      </p:pic>
      <p:sp>
        <p:nvSpPr>
          <p:cNvPr id="6" name="文本框 5"/>
          <p:cNvSpPr txBox="1"/>
          <p:nvPr/>
        </p:nvSpPr>
        <p:spPr>
          <a:xfrm>
            <a:off x="111760" y="0"/>
            <a:ext cx="2239645" cy="386715"/>
          </a:xfrm>
          <a:prstGeom prst="rect">
            <a:avLst/>
          </a:prstGeom>
          <a:noFill/>
        </p:spPr>
        <p:txBody>
          <a:bodyPr wrap="square" rtlCol="0" anchor="t">
            <a:noAutofit/>
          </a:bodyPr>
          <a:lstStyle/>
          <a:p>
            <a:r>
              <a:rPr lang="zh-CN" altLang="en-US" b="1">
                <a:solidFill>
                  <a:schemeClr val="bg1"/>
                </a:solidFill>
                <a:latin typeface="Times New Roman" panose="02020603050405020304" pitchFamily="18" charset="0"/>
                <a:cs typeface="Times New Roman" panose="02020603050405020304" pitchFamily="18" charset="0"/>
              </a:rPr>
              <a:t>EGU24-7941</a:t>
            </a:r>
            <a:r>
              <a:rPr lang="en-US" altLang="zh-CN" b="1">
                <a:solidFill>
                  <a:schemeClr val="bg1"/>
                </a:solidFill>
                <a:latin typeface="Times New Roman" panose="02020603050405020304" pitchFamily="18" charset="0"/>
                <a:cs typeface="Times New Roman" panose="02020603050405020304" pitchFamily="18" charset="0"/>
              </a:rPr>
              <a:t> </a:t>
            </a:r>
            <a:r>
              <a:rPr lang="zh-CN" altLang="en-US" b="1">
                <a:solidFill>
                  <a:schemeClr val="bg1"/>
                </a:solidFill>
                <a:latin typeface="Times New Roman" panose="02020603050405020304" pitchFamily="18" charset="0"/>
                <a:cs typeface="Times New Roman" panose="02020603050405020304" pitchFamily="18" charset="0"/>
              </a:rPr>
              <a:t>HS4.8</a:t>
            </a:r>
          </a:p>
        </p:txBody>
      </p:sp>
    </p:spTree>
  </p:cSld>
  <p:clrMapOvr>
    <a:masterClrMapping/>
  </p:clrMapOvr>
  <mc:AlternateContent xmlns:mc="http://schemas.openxmlformats.org/markup-compatibility/2006" xmlns:p14="http://schemas.microsoft.com/office/powerpoint/2010/main">
    <mc:Choice Requires="p14">
      <p:transition spd="slow" p14:dur="2000" advTm="3910"/>
    </mc:Choice>
    <mc:Fallback xmlns="">
      <p:transition spd="slow" advTm="391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WYwYzg3NWY4MzlmMGIzMDlhODVlZjllYzljZGU0OWQ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1997</Words>
  <Application>Microsoft Office PowerPoint</Application>
  <PresentationFormat>宽屏</PresentationFormat>
  <Paragraphs>295</Paragraphs>
  <Slides>24</Slides>
  <Notes>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等线</vt:lpstr>
      <vt:lpstr>等线 Light</vt:lpstr>
      <vt:lpstr>微软雅黑</vt:lpstr>
      <vt:lpstr>Arial</vt:lpstr>
      <vt:lpstr>Cambria Math</vt:lpstr>
      <vt:lpstr>Times New Roman</vt:lpstr>
      <vt:lpstr>Wingdings</vt:lpstr>
      <vt:lpstr>Office 主题​​</vt:lpstr>
      <vt:lpstr>Prediction modelling framework comparative analysis of dissolved oxygen concentration variations using support vector regression coupled with multiple feature engineering and optimization methods: A case study in China</vt:lpstr>
      <vt:lpstr>PowerPoint 演示文稿</vt:lpstr>
      <vt:lpstr>PowerPoint 演示文稿</vt:lpstr>
      <vt:lpstr>Research background: dissolved oxygen prediction</vt:lpstr>
      <vt:lpstr>Research background: Data processing for data-driven models</vt:lpstr>
      <vt:lpstr>PowerPoint 演示文稿</vt:lpstr>
      <vt:lpstr>Study area： MRSNWDPC</vt:lpstr>
      <vt:lpstr>Study area: data collection</vt:lpstr>
      <vt:lpstr>PowerPoint 演示文稿</vt:lpstr>
      <vt:lpstr>Methodology</vt:lpstr>
      <vt:lpstr>Methodology: Data pre-processing</vt:lpstr>
      <vt:lpstr>Methodology: Data de-noising</vt:lpstr>
      <vt:lpstr>Methodology: Feature selection</vt:lpstr>
      <vt:lpstr>Methodology: Hyperparameters optimization</vt:lpstr>
      <vt:lpstr>Methodology: SVR model construction</vt:lpstr>
      <vt:lpstr>PowerPoint 演示文稿</vt:lpstr>
      <vt:lpstr>Results and discussion: Data preprocess and denoising</vt:lpstr>
      <vt:lpstr>Results and discussion: Key features identification</vt:lpstr>
      <vt:lpstr>Results and discussion: Performance evaluation and analysis</vt:lpstr>
      <vt:lpstr>Results and discussion: Performance evaluation and analysis</vt:lpstr>
      <vt:lpstr>Results and discussion: Spatiotemporal distribution modeling</vt:lpstr>
      <vt:lpstr>PowerPoint 演示文稿</vt:lpstr>
      <vt:lpstr>Prospective</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中国南水北调中线工程 基于多种特征工程及优化方法的溶解氧预测建模对比分析</dc:title>
  <dc:creator>赖 程</dc:creator>
  <cp:lastModifiedBy>翕智 农</cp:lastModifiedBy>
  <cp:revision>111</cp:revision>
  <dcterms:created xsi:type="dcterms:W3CDTF">2022-08-06T02:40:00Z</dcterms:created>
  <dcterms:modified xsi:type="dcterms:W3CDTF">2024-04-13T16:10:29Z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4530580221C74B90A9EACE1F5E8134FC_12</vt:lpwstr>
  </property>
  <property fmtid="{D5CDD505-2E9C-101B-9397-08002B2CF9AE}" pid="3" name="KSOProductBuildVer">
    <vt:lpwstr>2052-12.1.0.16417</vt:lpwstr>
  </property>
</Properties>
</file>