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89" r:id="rId3"/>
    <p:sldId id="261" r:id="rId4"/>
    <p:sldId id="270" r:id="rId5"/>
    <p:sldId id="258" r:id="rId6"/>
    <p:sldId id="259" r:id="rId7"/>
    <p:sldId id="260" r:id="rId8"/>
    <p:sldId id="275" r:id="rId9"/>
    <p:sldId id="277" r:id="rId10"/>
    <p:sldId id="269" r:id="rId11"/>
    <p:sldId id="271" r:id="rId12"/>
    <p:sldId id="267" r:id="rId13"/>
    <p:sldId id="272" r:id="rId14"/>
    <p:sldId id="290" r:id="rId15"/>
    <p:sldId id="264" r:id="rId16"/>
    <p:sldId id="273" r:id="rId17"/>
    <p:sldId id="266" r:id="rId18"/>
    <p:sldId id="282" r:id="rId19"/>
    <p:sldId id="283" r:id="rId20"/>
    <p:sldId id="274" r:id="rId21"/>
    <p:sldId id="284" r:id="rId22"/>
    <p:sldId id="286" r:id="rId23"/>
    <p:sldId id="281" r:id="rId24"/>
    <p:sldId id="268" r:id="rId25"/>
    <p:sldId id="293" r:id="rId26"/>
    <p:sldId id="294" r:id="rId27"/>
    <p:sldId id="295" r:id="rId28"/>
    <p:sldId id="296" r:id="rId29"/>
    <p:sldId id="292" r:id="rId30"/>
    <p:sldId id="297" r:id="rId31"/>
    <p:sldId id="298" r:id="rId32"/>
    <p:sldId id="2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195"/>
  </p:normalViewPr>
  <p:slideViewPr>
    <p:cSldViewPr snapToGrid="0">
      <p:cViewPr varScale="1">
        <p:scale>
          <a:sx n="90" d="100"/>
          <a:sy n="90" d="100"/>
        </p:scale>
        <p:origin x="232"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98830-F890-C64B-A3F3-05D3EC5D888F}" type="datetimeFigureOut">
              <a:rPr lang="en-GB" smtClean="0"/>
              <a:t>16/04/2024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890EB-6F0C-0A45-8225-1B90F964867E}" type="slidenum">
              <a:rPr lang="en-GB" smtClean="0"/>
              <a:t>‹#›</a:t>
            </a:fld>
            <a:endParaRPr lang="en-GB"/>
          </a:p>
        </p:txBody>
      </p:sp>
    </p:spTree>
    <p:extLst>
      <p:ext uri="{BB962C8B-B14F-4D97-AF65-F5344CB8AC3E}">
        <p14:creationId xmlns:p14="http://schemas.microsoft.com/office/powerpoint/2010/main" val="335408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looking at two different kinds of mode water, subtropical and subpolar. This talk mostly considers the North Atlantic and South Indian pools. But at the end North Pacific and Southeast Pacific are considered briefly.</a:t>
            </a:r>
          </a:p>
        </p:txBody>
      </p:sp>
      <p:sp>
        <p:nvSpPr>
          <p:cNvPr id="4" name="Slide Number Placeholder 3"/>
          <p:cNvSpPr>
            <a:spLocks noGrp="1"/>
          </p:cNvSpPr>
          <p:nvPr>
            <p:ph type="sldNum" sz="quarter" idx="5"/>
          </p:nvPr>
        </p:nvSpPr>
        <p:spPr/>
        <p:txBody>
          <a:bodyPr/>
          <a:lstStyle/>
          <a:p>
            <a:fld id="{665890EB-6F0C-0A45-8225-1B90F964867E}" type="slidenum">
              <a:rPr lang="en-GB" smtClean="0"/>
              <a:t>1</a:t>
            </a:fld>
            <a:endParaRPr lang="en-GB"/>
          </a:p>
        </p:txBody>
      </p:sp>
    </p:spTree>
    <p:extLst>
      <p:ext uri="{BB962C8B-B14F-4D97-AF65-F5344CB8AC3E}">
        <p14:creationId xmlns:p14="http://schemas.microsoft.com/office/powerpoint/2010/main" val="1649881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70C0"/>
                </a:solidFill>
              </a:rPr>
              <a:t>Snapshots of heat flux impacts on volume, explaining some of the patterns.</a:t>
            </a:r>
          </a:p>
        </p:txBody>
      </p:sp>
      <p:sp>
        <p:nvSpPr>
          <p:cNvPr id="4" name="Slide Number Placeholder 3"/>
          <p:cNvSpPr>
            <a:spLocks noGrp="1"/>
          </p:cNvSpPr>
          <p:nvPr>
            <p:ph type="sldNum" sz="quarter" idx="5"/>
          </p:nvPr>
        </p:nvSpPr>
        <p:spPr/>
        <p:txBody>
          <a:bodyPr/>
          <a:lstStyle/>
          <a:p>
            <a:fld id="{6EF6A1FB-9C00-014F-AC44-977A1A76A65F}" type="slidenum">
              <a:rPr lang="en-GB" smtClean="0"/>
              <a:t>17</a:t>
            </a:fld>
            <a:endParaRPr lang="en-GB"/>
          </a:p>
        </p:txBody>
      </p:sp>
    </p:spTree>
    <p:extLst>
      <p:ext uri="{BB962C8B-B14F-4D97-AF65-F5344CB8AC3E}">
        <p14:creationId xmlns:p14="http://schemas.microsoft.com/office/powerpoint/2010/main" val="224329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6EF6A1FB-9C00-014F-AC44-977A1A76A65F}" type="slidenum">
              <a:rPr lang="en-GB" smtClean="0"/>
              <a:t>18</a:t>
            </a:fld>
            <a:endParaRPr lang="en-GB"/>
          </a:p>
        </p:txBody>
      </p:sp>
    </p:spTree>
    <p:extLst>
      <p:ext uri="{BB962C8B-B14F-4D97-AF65-F5344CB8AC3E}">
        <p14:creationId xmlns:p14="http://schemas.microsoft.com/office/powerpoint/2010/main" val="1111956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6EF6A1FB-9C00-014F-AC44-977A1A76A65F}" type="slidenum">
              <a:rPr lang="en-GB" smtClean="0"/>
              <a:t>19</a:t>
            </a:fld>
            <a:endParaRPr lang="en-GB"/>
          </a:p>
        </p:txBody>
      </p:sp>
    </p:spTree>
    <p:extLst>
      <p:ext uri="{BB962C8B-B14F-4D97-AF65-F5344CB8AC3E}">
        <p14:creationId xmlns:p14="http://schemas.microsoft.com/office/powerpoint/2010/main" val="348383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70C0"/>
                </a:solidFill>
              </a:rPr>
              <a:t>Snapshots of heat flux impacts on a longer timescale.</a:t>
            </a:r>
          </a:p>
        </p:txBody>
      </p:sp>
      <p:sp>
        <p:nvSpPr>
          <p:cNvPr id="4" name="Slide Number Placeholder 3"/>
          <p:cNvSpPr>
            <a:spLocks noGrp="1"/>
          </p:cNvSpPr>
          <p:nvPr>
            <p:ph type="sldNum" sz="quarter" idx="5"/>
          </p:nvPr>
        </p:nvSpPr>
        <p:spPr/>
        <p:txBody>
          <a:bodyPr/>
          <a:lstStyle/>
          <a:p>
            <a:fld id="{6EF6A1FB-9C00-014F-AC44-977A1A76A65F}" type="slidenum">
              <a:rPr lang="en-GB" smtClean="0"/>
              <a:t>20</a:t>
            </a:fld>
            <a:endParaRPr lang="en-GB"/>
          </a:p>
        </p:txBody>
      </p:sp>
    </p:spTree>
    <p:extLst>
      <p:ext uri="{BB962C8B-B14F-4D97-AF65-F5344CB8AC3E}">
        <p14:creationId xmlns:p14="http://schemas.microsoft.com/office/powerpoint/2010/main" val="8494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rPr>
              <a:t>Forward perturbation experiments are completed to consider any nonlinearities and to help explain any complicated physical mechanisms. The heat flux is perturbated within the black contours and the response pf potential temperature is seen in a difference from the control. Potential temperature of perturbation experiment minus control experiment. Black contour perturbation region. Grey contour NA or SI adjoint region. Green contour control bounding density surfaces. Magenta contours perturbation bounding density surfaces. </a:t>
            </a:r>
            <a:r>
              <a:rPr lang="en-GB" dirty="0"/>
              <a:t>Note: Potential temperature of perturbation experiment minus control experiment. Black contour perturbation region. Grey contour NA or SI adjoint region. Green contour control bounding density surfaces. Magenta contours perturbation bounding density surfaces. </a:t>
            </a:r>
            <a:r>
              <a:rPr lang="en-GB" dirty="0">
                <a:solidFill>
                  <a:srgbClr val="FF0000"/>
                </a:solidFill>
              </a:rPr>
              <a:t>Maybe only have one forward perturbation slide?</a:t>
            </a:r>
          </a:p>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6EF6A1FB-9C00-014F-AC44-977A1A76A65F}" type="slidenum">
              <a:rPr lang="en-GB" smtClean="0"/>
              <a:t>21</a:t>
            </a:fld>
            <a:endParaRPr lang="en-GB"/>
          </a:p>
        </p:txBody>
      </p:sp>
    </p:spTree>
    <p:extLst>
      <p:ext uri="{BB962C8B-B14F-4D97-AF65-F5344CB8AC3E}">
        <p14:creationId xmlns:p14="http://schemas.microsoft.com/office/powerpoint/2010/main" val="218359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6EF6A1FB-9C00-014F-AC44-977A1A76A65F}" type="slidenum">
              <a:rPr lang="en-GB" smtClean="0"/>
              <a:t>22</a:t>
            </a:fld>
            <a:endParaRPr lang="en-GB"/>
          </a:p>
        </p:txBody>
      </p:sp>
    </p:spTree>
    <p:extLst>
      <p:ext uri="{BB962C8B-B14F-4D97-AF65-F5344CB8AC3E}">
        <p14:creationId xmlns:p14="http://schemas.microsoft.com/office/powerpoint/2010/main" val="250572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North Pacific mode water is defined using winter mixed layer depth, and the bounding density surfaces 25.1 – 25.4. Combined in the integral equation for an objective function.</a:t>
            </a:r>
          </a:p>
        </p:txBody>
      </p:sp>
      <p:sp>
        <p:nvSpPr>
          <p:cNvPr id="4" name="Slide Number Placeholder 3"/>
          <p:cNvSpPr>
            <a:spLocks noGrp="1"/>
          </p:cNvSpPr>
          <p:nvPr>
            <p:ph type="sldNum" sz="quarter" idx="5"/>
          </p:nvPr>
        </p:nvSpPr>
        <p:spPr/>
        <p:txBody>
          <a:bodyPr/>
          <a:lstStyle/>
          <a:p>
            <a:fld id="{665890EB-6F0C-0A45-8225-1B90F964867E}" type="slidenum">
              <a:rPr lang="en-GB" smtClean="0"/>
              <a:t>25</a:t>
            </a:fld>
            <a:endParaRPr lang="en-GB"/>
          </a:p>
        </p:txBody>
      </p:sp>
    </p:spTree>
    <p:extLst>
      <p:ext uri="{BB962C8B-B14F-4D97-AF65-F5344CB8AC3E}">
        <p14:creationId xmlns:p14="http://schemas.microsoft.com/office/powerpoint/2010/main" val="322293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North Pacific sensitivities are similar to North Atlantic with strong local positive sensitivities initially, then longer timescale negative sensitivities along the basin circulation.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rgbClr val="0070C0"/>
                </a:solidFill>
              </a:rPr>
              <a:t>Pos</a:t>
            </a:r>
            <a:r>
              <a:rPr lang="en-GB" dirty="0">
                <a:solidFill>
                  <a:srgbClr val="0070C0"/>
                </a:solidFill>
              </a:rPr>
              <a:t> </a:t>
            </a:r>
            <a:r>
              <a:rPr lang="en-GB" dirty="0" err="1">
                <a:solidFill>
                  <a:srgbClr val="0070C0"/>
                </a:solidFill>
              </a:rPr>
              <a:t>sens</a:t>
            </a:r>
            <a:r>
              <a:rPr lang="en-GB" dirty="0">
                <a:solidFill>
                  <a:srgbClr val="0070C0"/>
                </a:solidFill>
              </a:rPr>
              <a:t> X cooling (</a:t>
            </a:r>
            <a:r>
              <a:rPr lang="en-GB" dirty="0" err="1">
                <a:solidFill>
                  <a:srgbClr val="0070C0"/>
                </a:solidFill>
              </a:rPr>
              <a:t>pos</a:t>
            </a:r>
            <a:r>
              <a:rPr lang="en-GB" dirty="0">
                <a:solidFill>
                  <a:srgbClr val="0070C0"/>
                </a:solidFill>
              </a:rPr>
              <a:t> </a:t>
            </a:r>
            <a:r>
              <a:rPr lang="en-GB" dirty="0" err="1">
                <a:solidFill>
                  <a:srgbClr val="0070C0"/>
                </a:solidFill>
              </a:rPr>
              <a:t>anom</a:t>
            </a:r>
            <a:r>
              <a:rPr lang="en-GB" dirty="0">
                <a:solidFill>
                  <a:srgbClr val="0070C0"/>
                </a:solidFill>
              </a:rPr>
              <a:t>) = increase in volume</a:t>
            </a:r>
          </a:p>
          <a:p>
            <a:r>
              <a:rPr lang="en-GB" dirty="0">
                <a:solidFill>
                  <a:srgbClr val="0070C0"/>
                </a:solidFill>
              </a:rPr>
              <a:t>Neg </a:t>
            </a:r>
            <a:r>
              <a:rPr lang="en-GB" dirty="0" err="1">
                <a:solidFill>
                  <a:srgbClr val="0070C0"/>
                </a:solidFill>
              </a:rPr>
              <a:t>sens</a:t>
            </a:r>
            <a:r>
              <a:rPr lang="en-GB" dirty="0">
                <a:solidFill>
                  <a:srgbClr val="0070C0"/>
                </a:solidFill>
              </a:rPr>
              <a:t> X cooling (</a:t>
            </a:r>
            <a:r>
              <a:rPr lang="en-GB" dirty="0" err="1">
                <a:solidFill>
                  <a:srgbClr val="0070C0"/>
                </a:solidFill>
              </a:rPr>
              <a:t>pos</a:t>
            </a:r>
            <a:r>
              <a:rPr lang="en-GB" dirty="0">
                <a:solidFill>
                  <a:srgbClr val="0070C0"/>
                </a:solidFill>
              </a:rPr>
              <a:t> </a:t>
            </a:r>
            <a:r>
              <a:rPr lang="en-GB" dirty="0" err="1">
                <a:solidFill>
                  <a:srgbClr val="0070C0"/>
                </a:solidFill>
              </a:rPr>
              <a:t>anom</a:t>
            </a:r>
            <a:r>
              <a:rPr lang="en-GB" dirty="0">
                <a:solidFill>
                  <a:srgbClr val="0070C0"/>
                </a:solidFill>
              </a:rPr>
              <a:t>) = decrease in volume</a:t>
            </a:r>
          </a:p>
        </p:txBody>
      </p:sp>
      <p:sp>
        <p:nvSpPr>
          <p:cNvPr id="4" name="Slide Number Placeholder 3"/>
          <p:cNvSpPr>
            <a:spLocks noGrp="1"/>
          </p:cNvSpPr>
          <p:nvPr>
            <p:ph type="sldNum" sz="quarter" idx="5"/>
          </p:nvPr>
        </p:nvSpPr>
        <p:spPr/>
        <p:txBody>
          <a:bodyPr/>
          <a:lstStyle/>
          <a:p>
            <a:fld id="{665890EB-6F0C-0A45-8225-1B90F964867E}" type="slidenum">
              <a:rPr lang="en-GB" smtClean="0"/>
              <a:t>26</a:t>
            </a:fld>
            <a:endParaRPr lang="en-GB"/>
          </a:p>
        </p:txBody>
      </p:sp>
    </p:spTree>
    <p:extLst>
      <p:ext uri="{BB962C8B-B14F-4D97-AF65-F5344CB8AC3E}">
        <p14:creationId xmlns:p14="http://schemas.microsoft.com/office/powerpoint/2010/main" val="146492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North Pacific impacts are found to have similar behaviour to the North Atlantic impacts.</a:t>
            </a:r>
          </a:p>
        </p:txBody>
      </p:sp>
      <p:sp>
        <p:nvSpPr>
          <p:cNvPr id="4" name="Slide Number Placeholder 3"/>
          <p:cNvSpPr>
            <a:spLocks noGrp="1"/>
          </p:cNvSpPr>
          <p:nvPr>
            <p:ph type="sldNum" sz="quarter" idx="5"/>
          </p:nvPr>
        </p:nvSpPr>
        <p:spPr/>
        <p:txBody>
          <a:bodyPr/>
          <a:lstStyle/>
          <a:p>
            <a:fld id="{665890EB-6F0C-0A45-8225-1B90F964867E}" type="slidenum">
              <a:rPr lang="en-GB" smtClean="0"/>
              <a:t>27</a:t>
            </a:fld>
            <a:endParaRPr lang="en-GB"/>
          </a:p>
        </p:txBody>
      </p:sp>
    </p:spTree>
    <p:extLst>
      <p:ext uri="{BB962C8B-B14F-4D97-AF65-F5344CB8AC3E}">
        <p14:creationId xmlns:p14="http://schemas.microsoft.com/office/powerpoint/2010/main" val="220362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North Pacific impacts are found to have similar behaviour to the North Atlantic impacts.</a:t>
            </a:r>
          </a:p>
          <a:p>
            <a:endParaRPr lang="en-GB" dirty="0"/>
          </a:p>
        </p:txBody>
      </p:sp>
      <p:sp>
        <p:nvSpPr>
          <p:cNvPr id="4" name="Slide Number Placeholder 3"/>
          <p:cNvSpPr>
            <a:spLocks noGrp="1"/>
          </p:cNvSpPr>
          <p:nvPr>
            <p:ph type="sldNum" sz="quarter" idx="5"/>
          </p:nvPr>
        </p:nvSpPr>
        <p:spPr/>
        <p:txBody>
          <a:bodyPr/>
          <a:lstStyle/>
          <a:p>
            <a:fld id="{665890EB-6F0C-0A45-8225-1B90F964867E}" type="slidenum">
              <a:rPr lang="en-GB" smtClean="0"/>
              <a:t>28</a:t>
            </a:fld>
            <a:endParaRPr lang="en-GB"/>
          </a:p>
        </p:txBody>
      </p:sp>
    </p:spTree>
    <p:extLst>
      <p:ext uri="{BB962C8B-B14F-4D97-AF65-F5344CB8AC3E}">
        <p14:creationId xmlns:p14="http://schemas.microsoft.com/office/powerpoint/2010/main" val="136154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schematic explains one way to understand how an adjoint sensitivity experiment works. In a more standard forward perturbation experiment you pick one input (heat flux) and change it by a small amount, then you see how this change propagates throughout the model state with a difference from the control. In the adjoint sensitivity experiment you pick a quantity of interest/ objective function (mode water pool volume) and then linear partial differentials are calculated of the objective function to every independent variable at every position and time.</a:t>
            </a:r>
          </a:p>
        </p:txBody>
      </p:sp>
      <p:sp>
        <p:nvSpPr>
          <p:cNvPr id="4" name="Slide Number Placeholder 3"/>
          <p:cNvSpPr>
            <a:spLocks noGrp="1"/>
          </p:cNvSpPr>
          <p:nvPr>
            <p:ph type="sldNum" sz="quarter" idx="5"/>
          </p:nvPr>
        </p:nvSpPr>
        <p:spPr/>
        <p:txBody>
          <a:bodyPr/>
          <a:lstStyle/>
          <a:p>
            <a:fld id="{665890EB-6F0C-0A45-8225-1B90F964867E}" type="slidenum">
              <a:rPr lang="en-GB" smtClean="0"/>
              <a:t>3</a:t>
            </a:fld>
            <a:endParaRPr lang="en-GB"/>
          </a:p>
        </p:txBody>
      </p:sp>
    </p:spTree>
    <p:extLst>
      <p:ext uri="{BB962C8B-B14F-4D97-AF65-F5344CB8AC3E}">
        <p14:creationId xmlns:p14="http://schemas.microsoft.com/office/powerpoint/2010/main" val="1141492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South Pacific mode water is defined using winter mixed layer depth, and the bounding density surfaces 26.9 – 27.1 Combined in the integral equation for an objective function.</a:t>
            </a:r>
          </a:p>
          <a:p>
            <a:endParaRPr lang="en-GB" dirty="0"/>
          </a:p>
        </p:txBody>
      </p:sp>
      <p:sp>
        <p:nvSpPr>
          <p:cNvPr id="4" name="Slide Number Placeholder 3"/>
          <p:cNvSpPr>
            <a:spLocks noGrp="1"/>
          </p:cNvSpPr>
          <p:nvPr>
            <p:ph type="sldNum" sz="quarter" idx="5"/>
          </p:nvPr>
        </p:nvSpPr>
        <p:spPr/>
        <p:txBody>
          <a:bodyPr/>
          <a:lstStyle/>
          <a:p>
            <a:fld id="{665890EB-6F0C-0A45-8225-1B90F964867E}" type="slidenum">
              <a:rPr lang="en-GB" smtClean="0"/>
              <a:t>29</a:t>
            </a:fld>
            <a:endParaRPr lang="en-GB"/>
          </a:p>
        </p:txBody>
      </p:sp>
    </p:spTree>
    <p:extLst>
      <p:ext uri="{BB962C8B-B14F-4D97-AF65-F5344CB8AC3E}">
        <p14:creationId xmlns:p14="http://schemas.microsoft.com/office/powerpoint/2010/main" val="1951846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South Pacific sensitivities are similar to South Indian with strong local positive sensitivities initially, then longer timescale negative sensitivities along the ACC, even though these are much weaker.</a:t>
            </a:r>
            <a:endParaRPr lang="en-GB" dirty="0">
              <a:solidFill>
                <a:srgbClr val="0070C0"/>
              </a:solidFill>
            </a:endParaRPr>
          </a:p>
          <a:p>
            <a:r>
              <a:rPr lang="en-GB" dirty="0" err="1">
                <a:solidFill>
                  <a:srgbClr val="0070C0"/>
                </a:solidFill>
              </a:rPr>
              <a:t>Pos</a:t>
            </a:r>
            <a:r>
              <a:rPr lang="en-GB" dirty="0">
                <a:solidFill>
                  <a:srgbClr val="0070C0"/>
                </a:solidFill>
              </a:rPr>
              <a:t> </a:t>
            </a:r>
            <a:r>
              <a:rPr lang="en-GB" dirty="0" err="1">
                <a:solidFill>
                  <a:srgbClr val="0070C0"/>
                </a:solidFill>
              </a:rPr>
              <a:t>sens</a:t>
            </a:r>
            <a:r>
              <a:rPr lang="en-GB" dirty="0">
                <a:solidFill>
                  <a:srgbClr val="0070C0"/>
                </a:solidFill>
              </a:rPr>
              <a:t> X cooling (</a:t>
            </a:r>
            <a:r>
              <a:rPr lang="en-GB" dirty="0" err="1">
                <a:solidFill>
                  <a:srgbClr val="0070C0"/>
                </a:solidFill>
              </a:rPr>
              <a:t>pos</a:t>
            </a:r>
            <a:r>
              <a:rPr lang="en-GB" dirty="0">
                <a:solidFill>
                  <a:srgbClr val="0070C0"/>
                </a:solidFill>
              </a:rPr>
              <a:t> </a:t>
            </a:r>
            <a:r>
              <a:rPr lang="en-GB" dirty="0" err="1">
                <a:solidFill>
                  <a:srgbClr val="0070C0"/>
                </a:solidFill>
              </a:rPr>
              <a:t>anom</a:t>
            </a:r>
            <a:r>
              <a:rPr lang="en-GB" dirty="0">
                <a:solidFill>
                  <a:srgbClr val="0070C0"/>
                </a:solidFill>
              </a:rPr>
              <a:t>) = increase in volume</a:t>
            </a:r>
          </a:p>
          <a:p>
            <a:r>
              <a:rPr lang="en-GB" dirty="0">
                <a:solidFill>
                  <a:srgbClr val="0070C0"/>
                </a:solidFill>
              </a:rPr>
              <a:t>Neg </a:t>
            </a:r>
            <a:r>
              <a:rPr lang="en-GB" dirty="0" err="1">
                <a:solidFill>
                  <a:srgbClr val="0070C0"/>
                </a:solidFill>
              </a:rPr>
              <a:t>sens</a:t>
            </a:r>
            <a:r>
              <a:rPr lang="en-GB" dirty="0">
                <a:solidFill>
                  <a:srgbClr val="0070C0"/>
                </a:solidFill>
              </a:rPr>
              <a:t> X cooling (</a:t>
            </a:r>
            <a:r>
              <a:rPr lang="en-GB" dirty="0" err="1">
                <a:solidFill>
                  <a:srgbClr val="0070C0"/>
                </a:solidFill>
              </a:rPr>
              <a:t>pos</a:t>
            </a:r>
            <a:r>
              <a:rPr lang="en-GB" dirty="0">
                <a:solidFill>
                  <a:srgbClr val="0070C0"/>
                </a:solidFill>
              </a:rPr>
              <a:t> </a:t>
            </a:r>
            <a:r>
              <a:rPr lang="en-GB" dirty="0" err="1">
                <a:solidFill>
                  <a:srgbClr val="0070C0"/>
                </a:solidFill>
              </a:rPr>
              <a:t>anom</a:t>
            </a:r>
            <a:r>
              <a:rPr lang="en-GB" dirty="0">
                <a:solidFill>
                  <a:srgbClr val="0070C0"/>
                </a:solidFill>
              </a:rPr>
              <a:t>) = decrease in volume</a:t>
            </a:r>
          </a:p>
          <a:p>
            <a:endParaRPr lang="en-GB" dirty="0"/>
          </a:p>
        </p:txBody>
      </p:sp>
      <p:sp>
        <p:nvSpPr>
          <p:cNvPr id="4" name="Slide Number Placeholder 3"/>
          <p:cNvSpPr>
            <a:spLocks noGrp="1"/>
          </p:cNvSpPr>
          <p:nvPr>
            <p:ph type="sldNum" sz="quarter" idx="5"/>
          </p:nvPr>
        </p:nvSpPr>
        <p:spPr/>
        <p:txBody>
          <a:bodyPr/>
          <a:lstStyle/>
          <a:p>
            <a:fld id="{665890EB-6F0C-0A45-8225-1B90F964867E}" type="slidenum">
              <a:rPr lang="en-GB" smtClean="0"/>
              <a:t>30</a:t>
            </a:fld>
            <a:endParaRPr lang="en-GB"/>
          </a:p>
        </p:txBody>
      </p:sp>
    </p:spTree>
    <p:extLst>
      <p:ext uri="{BB962C8B-B14F-4D97-AF65-F5344CB8AC3E}">
        <p14:creationId xmlns:p14="http://schemas.microsoft.com/office/powerpoint/2010/main" val="146879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South Pacific impacts are found to have similar behaviour to the South Indian impacts.</a:t>
            </a:r>
          </a:p>
        </p:txBody>
      </p:sp>
      <p:sp>
        <p:nvSpPr>
          <p:cNvPr id="4" name="Slide Number Placeholder 3"/>
          <p:cNvSpPr>
            <a:spLocks noGrp="1"/>
          </p:cNvSpPr>
          <p:nvPr>
            <p:ph type="sldNum" sz="quarter" idx="5"/>
          </p:nvPr>
        </p:nvSpPr>
        <p:spPr/>
        <p:txBody>
          <a:bodyPr/>
          <a:lstStyle/>
          <a:p>
            <a:fld id="{665890EB-6F0C-0A45-8225-1B90F964867E}" type="slidenum">
              <a:rPr lang="en-GB" smtClean="0"/>
              <a:t>31</a:t>
            </a:fld>
            <a:endParaRPr lang="en-GB"/>
          </a:p>
        </p:txBody>
      </p:sp>
    </p:spTree>
    <p:extLst>
      <p:ext uri="{BB962C8B-B14F-4D97-AF65-F5344CB8AC3E}">
        <p14:creationId xmlns:p14="http://schemas.microsoft.com/office/powerpoint/2010/main" val="115149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South Pacific impacts are found to have similar behaviour to the South Indian impacts.</a:t>
            </a:r>
          </a:p>
        </p:txBody>
      </p:sp>
      <p:sp>
        <p:nvSpPr>
          <p:cNvPr id="4" name="Slide Number Placeholder 3"/>
          <p:cNvSpPr>
            <a:spLocks noGrp="1"/>
          </p:cNvSpPr>
          <p:nvPr>
            <p:ph type="sldNum" sz="quarter" idx="5"/>
          </p:nvPr>
        </p:nvSpPr>
        <p:spPr/>
        <p:txBody>
          <a:bodyPr/>
          <a:lstStyle/>
          <a:p>
            <a:fld id="{665890EB-6F0C-0A45-8225-1B90F964867E}" type="slidenum">
              <a:rPr lang="en-GB" smtClean="0"/>
              <a:t>32</a:t>
            </a:fld>
            <a:endParaRPr lang="en-GB"/>
          </a:p>
        </p:txBody>
      </p:sp>
    </p:spTree>
    <p:extLst>
      <p:ext uri="{BB962C8B-B14F-4D97-AF65-F5344CB8AC3E}">
        <p14:creationId xmlns:p14="http://schemas.microsoft.com/office/powerpoint/2010/main" val="442258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set up an adjoint sensitivity experiment we define an objective function. The North Atlantic mode water is defined using winter mixed layer depth, the 18 degree potential temperature contour, and the bounding density surfaces 26.3 – 26.7. Combined in the integral equation for an objective function.</a:t>
            </a:r>
          </a:p>
        </p:txBody>
      </p:sp>
      <p:sp>
        <p:nvSpPr>
          <p:cNvPr id="4" name="Slide Number Placeholder 3"/>
          <p:cNvSpPr>
            <a:spLocks noGrp="1"/>
          </p:cNvSpPr>
          <p:nvPr>
            <p:ph type="sldNum" sz="quarter" idx="5"/>
          </p:nvPr>
        </p:nvSpPr>
        <p:spPr/>
        <p:txBody>
          <a:bodyPr/>
          <a:lstStyle/>
          <a:p>
            <a:fld id="{665890EB-6F0C-0A45-8225-1B90F964867E}" type="slidenum">
              <a:rPr lang="en-GB" smtClean="0"/>
              <a:t>4</a:t>
            </a:fld>
            <a:endParaRPr lang="en-GB"/>
          </a:p>
        </p:txBody>
      </p:sp>
    </p:spTree>
    <p:extLst>
      <p:ext uri="{BB962C8B-B14F-4D97-AF65-F5344CB8AC3E}">
        <p14:creationId xmlns:p14="http://schemas.microsoft.com/office/powerpoint/2010/main" val="245403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South Indian mode water is defined using winter mixed layer depth, and the bounding density surfaces 26.8 – 27.0. Combined in the integral equation for an objective function.</a:t>
            </a:r>
          </a:p>
        </p:txBody>
      </p:sp>
      <p:sp>
        <p:nvSpPr>
          <p:cNvPr id="4" name="Slide Number Placeholder 3"/>
          <p:cNvSpPr>
            <a:spLocks noGrp="1"/>
          </p:cNvSpPr>
          <p:nvPr>
            <p:ph type="sldNum" sz="quarter" idx="5"/>
          </p:nvPr>
        </p:nvSpPr>
        <p:spPr/>
        <p:txBody>
          <a:bodyPr/>
          <a:lstStyle/>
          <a:p>
            <a:fld id="{665890EB-6F0C-0A45-8225-1B90F964867E}" type="slidenum">
              <a:rPr lang="en-GB" smtClean="0"/>
              <a:t>5</a:t>
            </a:fld>
            <a:endParaRPr lang="en-GB"/>
          </a:p>
        </p:txBody>
      </p:sp>
    </p:spTree>
    <p:extLst>
      <p:ext uri="{BB962C8B-B14F-4D97-AF65-F5344CB8AC3E}">
        <p14:creationId xmlns:p14="http://schemas.microsoft.com/office/powerpoint/2010/main" val="98437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the North Atlantic adjoint sensitivity experiment is completed the outputs (or sensitivities) are analysed. Here we look at the sensitivity of the North Atlantic mode water pool volume to surface heat flux over time. Sensitivities imply a causal relationship between model variables, helping to explain underlying processes that affect volume. We look at heat flux first as it is known that heat flux is one of the most important factors affecting mode water pool formation.</a:t>
            </a:r>
          </a:p>
        </p:txBody>
      </p:sp>
      <p:sp>
        <p:nvSpPr>
          <p:cNvPr id="4" name="Slide Number Placeholder 3"/>
          <p:cNvSpPr>
            <a:spLocks noGrp="1"/>
          </p:cNvSpPr>
          <p:nvPr>
            <p:ph type="sldNum" sz="quarter" idx="5"/>
          </p:nvPr>
        </p:nvSpPr>
        <p:spPr/>
        <p:txBody>
          <a:bodyPr/>
          <a:lstStyle/>
          <a:p>
            <a:fld id="{665890EB-6F0C-0A45-8225-1B90F964867E}" type="slidenum">
              <a:rPr lang="en-GB" smtClean="0"/>
              <a:t>10</a:t>
            </a:fld>
            <a:endParaRPr lang="en-GB"/>
          </a:p>
        </p:txBody>
      </p:sp>
    </p:spTree>
    <p:extLst>
      <p:ext uri="{BB962C8B-B14F-4D97-AF65-F5344CB8AC3E}">
        <p14:creationId xmlns:p14="http://schemas.microsoft.com/office/powerpoint/2010/main" val="405916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look at the sensitivity of the South Indian mode water pool volume to surface heat flux over time. Sensitivities can show different pathways in which heat flux can affect mode water pool volume.</a:t>
            </a:r>
          </a:p>
        </p:txBody>
      </p:sp>
      <p:sp>
        <p:nvSpPr>
          <p:cNvPr id="4" name="Slide Number Placeholder 3"/>
          <p:cNvSpPr>
            <a:spLocks noGrp="1"/>
          </p:cNvSpPr>
          <p:nvPr>
            <p:ph type="sldNum" sz="quarter" idx="5"/>
          </p:nvPr>
        </p:nvSpPr>
        <p:spPr/>
        <p:txBody>
          <a:bodyPr/>
          <a:lstStyle/>
          <a:p>
            <a:fld id="{665890EB-6F0C-0A45-8225-1B90F964867E}" type="slidenum">
              <a:rPr lang="en-GB" smtClean="0"/>
              <a:t>13</a:t>
            </a:fld>
            <a:endParaRPr lang="en-GB"/>
          </a:p>
        </p:txBody>
      </p:sp>
    </p:spTree>
    <p:extLst>
      <p:ext uri="{BB962C8B-B14F-4D97-AF65-F5344CB8AC3E}">
        <p14:creationId xmlns:p14="http://schemas.microsoft.com/office/powerpoint/2010/main" val="228491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snapshots of different times in the winter and the summer for both regions, to help compare the two and see any similarities or differences. </a:t>
            </a:r>
          </a:p>
        </p:txBody>
      </p:sp>
      <p:sp>
        <p:nvSpPr>
          <p:cNvPr id="4" name="Slide Number Placeholder 3"/>
          <p:cNvSpPr>
            <a:spLocks noGrp="1"/>
          </p:cNvSpPr>
          <p:nvPr>
            <p:ph type="sldNum" sz="quarter" idx="5"/>
          </p:nvPr>
        </p:nvSpPr>
        <p:spPr/>
        <p:txBody>
          <a:bodyPr/>
          <a:lstStyle/>
          <a:p>
            <a:fld id="{665890EB-6F0C-0A45-8225-1B90F964867E}" type="slidenum">
              <a:rPr lang="en-GB" smtClean="0"/>
              <a:t>14</a:t>
            </a:fld>
            <a:endParaRPr lang="en-GB"/>
          </a:p>
        </p:txBody>
      </p:sp>
    </p:spTree>
    <p:extLst>
      <p:ext uri="{BB962C8B-B14F-4D97-AF65-F5344CB8AC3E}">
        <p14:creationId xmlns:p14="http://schemas.microsoft.com/office/powerpoint/2010/main" val="309758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Impacts are calculated by multiplying the adjoint sensitivities with the respective forcing anomaly. So now the different impacts can all be compared more easily as they are in the same units. Here four important factors are compared and heat flux and eastward wind stress are found to be the most important.</a:t>
            </a:r>
          </a:p>
        </p:txBody>
      </p:sp>
      <p:sp>
        <p:nvSpPr>
          <p:cNvPr id="4" name="Slide Number Placeholder 3"/>
          <p:cNvSpPr>
            <a:spLocks noGrp="1"/>
          </p:cNvSpPr>
          <p:nvPr>
            <p:ph type="sldNum" sz="quarter" idx="5"/>
          </p:nvPr>
        </p:nvSpPr>
        <p:spPr/>
        <p:txBody>
          <a:bodyPr/>
          <a:lstStyle/>
          <a:p>
            <a:fld id="{665890EB-6F0C-0A45-8225-1B90F964867E}" type="slidenum">
              <a:rPr lang="en-GB" smtClean="0"/>
              <a:t>15</a:t>
            </a:fld>
            <a:endParaRPr lang="en-GB"/>
          </a:p>
        </p:txBody>
      </p:sp>
    </p:spTree>
    <p:extLst>
      <p:ext uri="{BB962C8B-B14F-4D97-AF65-F5344CB8AC3E}">
        <p14:creationId xmlns:p14="http://schemas.microsoft.com/office/powerpoint/2010/main" val="300453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impacts are split into local and nonlocal parts where local means in the area of the horizontal objective function, and nonlocal is anywhere that isn’t local. Local heat flux forcing is important initially, but then nonlocal forcing is more important on longer timescales.</a:t>
            </a:r>
          </a:p>
        </p:txBody>
      </p:sp>
      <p:sp>
        <p:nvSpPr>
          <p:cNvPr id="4" name="Slide Number Placeholder 3"/>
          <p:cNvSpPr>
            <a:spLocks noGrp="1"/>
          </p:cNvSpPr>
          <p:nvPr>
            <p:ph type="sldNum" sz="quarter" idx="5"/>
          </p:nvPr>
        </p:nvSpPr>
        <p:spPr/>
        <p:txBody>
          <a:bodyPr/>
          <a:lstStyle/>
          <a:p>
            <a:fld id="{665890EB-6F0C-0A45-8225-1B90F964867E}" type="slidenum">
              <a:rPr lang="en-GB" smtClean="0"/>
              <a:t>16</a:t>
            </a:fld>
            <a:endParaRPr lang="en-GB"/>
          </a:p>
        </p:txBody>
      </p:sp>
    </p:spTree>
    <p:extLst>
      <p:ext uri="{BB962C8B-B14F-4D97-AF65-F5344CB8AC3E}">
        <p14:creationId xmlns:p14="http://schemas.microsoft.com/office/powerpoint/2010/main" val="11700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41944-6402-B594-60F7-8C37F5AD8B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23F64BD-B7F5-9FB5-E27A-1A0F0BCD7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EDF198A-B695-AE96-B25B-816938BF6999}"/>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5" name="Footer Placeholder 4">
            <a:extLst>
              <a:ext uri="{FF2B5EF4-FFF2-40B4-BE49-F238E27FC236}">
                <a16:creationId xmlns:a16="http://schemas.microsoft.com/office/drawing/2014/main" id="{A1FBC623-5006-E575-05C7-FF7E954EC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117A8B-3A78-7780-8999-0942FB959A00}"/>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345481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3A16-E966-5F4E-8251-ED0EBCBF93F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8F616E0-B5A3-65E5-665C-5A51FF31A1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63A0D3-A05A-51D7-F7DD-8121261F3F73}"/>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5" name="Footer Placeholder 4">
            <a:extLst>
              <a:ext uri="{FF2B5EF4-FFF2-40B4-BE49-F238E27FC236}">
                <a16:creationId xmlns:a16="http://schemas.microsoft.com/office/drawing/2014/main" id="{05DCAFA3-2E0E-31C2-48ED-55AF159289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8A79D9-3124-0BF9-880C-93F9C484A1C5}"/>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343025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77F24-9D91-5715-70DD-832FC634004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EDB0EAE-0BFF-AEC2-4FD2-61F9F8330D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4890AC-325F-7003-A676-51FD82F357D8}"/>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5" name="Footer Placeholder 4">
            <a:extLst>
              <a:ext uri="{FF2B5EF4-FFF2-40B4-BE49-F238E27FC236}">
                <a16:creationId xmlns:a16="http://schemas.microsoft.com/office/drawing/2014/main" id="{584B29AA-0DD7-35DD-DEA6-472161ADA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953C68-E15E-2698-F06C-A11569D5D3C0}"/>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258501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94FB-DD3C-5315-60A5-ABE3D47360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C81A0F4-77DD-513E-B426-BC0F9EB8A6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D9C7435-4E29-2D02-0E1D-A3C1A95A276B}"/>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5" name="Footer Placeholder 4">
            <a:extLst>
              <a:ext uri="{FF2B5EF4-FFF2-40B4-BE49-F238E27FC236}">
                <a16:creationId xmlns:a16="http://schemas.microsoft.com/office/drawing/2014/main" id="{A488D395-7276-0415-D842-53B1F67C0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F56491-B214-A884-CF18-64FE83BFA0F4}"/>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1291123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86A0-755B-2E67-E3E0-4A22129F961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A69CC0A-80DF-6ABC-7057-CC0E813721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87142C1-9E35-1FE2-CDC8-07559F8B4413}"/>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5" name="Footer Placeholder 4">
            <a:extLst>
              <a:ext uri="{FF2B5EF4-FFF2-40B4-BE49-F238E27FC236}">
                <a16:creationId xmlns:a16="http://schemas.microsoft.com/office/drawing/2014/main" id="{EC8AA21F-E940-81FE-2CAB-D0788C4336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B02B81-E81D-FC8D-90C7-032B476361D0}"/>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374868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6F586-608C-265B-C089-BE15F2AF84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F643AB8-7E31-0A13-40AD-C03C585A98B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5470A0D-524C-B062-E98E-AD057F0F5C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C6E496A-1850-2A57-BA25-7A9772E82998}"/>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6" name="Footer Placeholder 5">
            <a:extLst>
              <a:ext uri="{FF2B5EF4-FFF2-40B4-BE49-F238E27FC236}">
                <a16:creationId xmlns:a16="http://schemas.microsoft.com/office/drawing/2014/main" id="{58D110DE-339D-1983-BD7F-DC38299E26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884874-74B3-098F-5F6A-4A9592D09464}"/>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187985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1982-4B6B-9484-FA1A-AB45AE7628C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E788BD5-C9EE-0F60-54AB-A57FC5B307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AD9EC0-F209-1446-C133-49AF99D1CB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91C0A33-6BB1-3316-A26D-E323A9EBB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8AC94D-3239-CED0-BFB7-4EC71DC232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3C3A74B-210D-AA81-86CD-009FD21CCA12}"/>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8" name="Footer Placeholder 7">
            <a:extLst>
              <a:ext uri="{FF2B5EF4-FFF2-40B4-BE49-F238E27FC236}">
                <a16:creationId xmlns:a16="http://schemas.microsoft.com/office/drawing/2014/main" id="{403D8335-B975-18E8-09DA-E731A234D5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BD2C0B-52A1-0887-01F2-3C7728F29E97}"/>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4231484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AFACC-ACCC-6B8F-9257-C7FFD69EA39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76126F8-6198-7DA3-0AE9-738A6051E588}"/>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4" name="Footer Placeholder 3">
            <a:extLst>
              <a:ext uri="{FF2B5EF4-FFF2-40B4-BE49-F238E27FC236}">
                <a16:creationId xmlns:a16="http://schemas.microsoft.com/office/drawing/2014/main" id="{87B18DBD-CDD3-1877-9476-CCFAD0D471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B1F17E-EC4A-9002-0890-E75A079F0821}"/>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108372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B3A65-5230-1C97-A915-ADA70E51921F}"/>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3" name="Footer Placeholder 2">
            <a:extLst>
              <a:ext uri="{FF2B5EF4-FFF2-40B4-BE49-F238E27FC236}">
                <a16:creationId xmlns:a16="http://schemas.microsoft.com/office/drawing/2014/main" id="{7721D19D-7042-E86D-D0D7-EDCB9F316C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764699-9E8A-70B8-1CF1-73887D20D59D}"/>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269817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4F6F-3913-35C9-E429-610537E133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D63A0CC-1551-AA86-D5B9-A7F7A81349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71AF751-DD1B-0CE4-01A2-BE7ECA279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91B41A-60CB-3A68-A7A1-2D742090802C}"/>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6" name="Footer Placeholder 5">
            <a:extLst>
              <a:ext uri="{FF2B5EF4-FFF2-40B4-BE49-F238E27FC236}">
                <a16:creationId xmlns:a16="http://schemas.microsoft.com/office/drawing/2014/main" id="{15D3E331-FB72-8EC6-D512-1CEBF7C720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5A9D7E-20F5-3C91-4F68-A1D1336C3948}"/>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400185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24AF-C9F0-DF0B-4794-E8F7C57057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BBA7B3F-AB37-AE89-ADDC-E583BCEFD1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C61DE4-9452-AB6F-8B1A-DE9680FA1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D6231C-83A8-A280-09F0-FC72783562A6}"/>
              </a:ext>
            </a:extLst>
          </p:cNvPr>
          <p:cNvSpPr>
            <a:spLocks noGrp="1"/>
          </p:cNvSpPr>
          <p:nvPr>
            <p:ph type="dt" sz="half" idx="10"/>
          </p:nvPr>
        </p:nvSpPr>
        <p:spPr/>
        <p:txBody>
          <a:bodyPr/>
          <a:lstStyle/>
          <a:p>
            <a:fld id="{1AD6B81F-DB56-3440-BAD1-6E0F819FF320}" type="datetimeFigureOut">
              <a:rPr lang="en-GB" smtClean="0"/>
              <a:t>16/04/2024</a:t>
            </a:fld>
            <a:endParaRPr lang="en-GB"/>
          </a:p>
        </p:txBody>
      </p:sp>
      <p:sp>
        <p:nvSpPr>
          <p:cNvPr id="6" name="Footer Placeholder 5">
            <a:extLst>
              <a:ext uri="{FF2B5EF4-FFF2-40B4-BE49-F238E27FC236}">
                <a16:creationId xmlns:a16="http://schemas.microsoft.com/office/drawing/2014/main" id="{A0ECBD47-0445-C600-BC8E-11396815EC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36ADDF-AD25-A05F-A5D2-1D6219CCA819}"/>
              </a:ext>
            </a:extLst>
          </p:cNvPr>
          <p:cNvSpPr>
            <a:spLocks noGrp="1"/>
          </p:cNvSpPr>
          <p:nvPr>
            <p:ph type="sldNum" sz="quarter" idx="12"/>
          </p:nvPr>
        </p:nvSpPr>
        <p:spPr/>
        <p:txBody>
          <a:bodyPr/>
          <a:lstStyle/>
          <a:p>
            <a:fld id="{9CA1057B-0F39-264A-87A5-C60A0E63A479}" type="slidenum">
              <a:rPr lang="en-GB" smtClean="0"/>
              <a:t>‹#›</a:t>
            </a:fld>
            <a:endParaRPr lang="en-GB"/>
          </a:p>
        </p:txBody>
      </p:sp>
    </p:spTree>
    <p:extLst>
      <p:ext uri="{BB962C8B-B14F-4D97-AF65-F5344CB8AC3E}">
        <p14:creationId xmlns:p14="http://schemas.microsoft.com/office/powerpoint/2010/main" val="266187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473E7-A8CB-A5EF-111A-7D1A76E90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4729EC-E1CD-121D-F2A5-2CB818F680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8BE089-D735-7AE6-71FD-1B51681C7B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6B81F-DB56-3440-BAD1-6E0F819FF320}" type="datetimeFigureOut">
              <a:rPr lang="en-GB" smtClean="0"/>
              <a:t>16/04/2024</a:t>
            </a:fld>
            <a:endParaRPr lang="en-GB"/>
          </a:p>
        </p:txBody>
      </p:sp>
      <p:sp>
        <p:nvSpPr>
          <p:cNvPr id="5" name="Footer Placeholder 4">
            <a:extLst>
              <a:ext uri="{FF2B5EF4-FFF2-40B4-BE49-F238E27FC236}">
                <a16:creationId xmlns:a16="http://schemas.microsoft.com/office/drawing/2014/main" id="{A3D25693-EAE3-3B6E-127B-B3E4EE783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63C5DE-26EF-9795-C6FE-8BDD7C8AE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1057B-0F39-264A-87A5-C60A0E63A479}" type="slidenum">
              <a:rPr lang="en-GB" smtClean="0"/>
              <a:t>‹#›</a:t>
            </a:fld>
            <a:endParaRPr lang="en-GB"/>
          </a:p>
        </p:txBody>
      </p:sp>
    </p:spTree>
    <p:extLst>
      <p:ext uri="{BB962C8B-B14F-4D97-AF65-F5344CB8AC3E}">
        <p14:creationId xmlns:p14="http://schemas.microsoft.com/office/powerpoint/2010/main" val="3783047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7.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een Tie Dye Festival Wallpaper Mural | Hovia">
            <a:extLst>
              <a:ext uri="{FF2B5EF4-FFF2-40B4-BE49-F238E27FC236}">
                <a16:creationId xmlns:a16="http://schemas.microsoft.com/office/drawing/2014/main" id="{E43C37A3-3D99-C74B-A990-AA6142FA84A2}"/>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566859"/>
          </a:xfrm>
          <a:prstGeom prst="rect">
            <a:avLst/>
          </a:prstGeom>
          <a:noFill/>
        </p:spPr>
      </p:pic>
      <p:sp>
        <p:nvSpPr>
          <p:cNvPr id="6" name="TextBox 5">
            <a:extLst>
              <a:ext uri="{FF2B5EF4-FFF2-40B4-BE49-F238E27FC236}">
                <a16:creationId xmlns:a16="http://schemas.microsoft.com/office/drawing/2014/main" id="{B4CB37A9-CF53-FF46-AA4E-9AFBEF5A12C2}"/>
              </a:ext>
            </a:extLst>
          </p:cNvPr>
          <p:cNvSpPr txBox="1"/>
          <p:nvPr/>
        </p:nvSpPr>
        <p:spPr>
          <a:xfrm>
            <a:off x="-6005" y="1066600"/>
            <a:ext cx="7076043" cy="276999"/>
          </a:xfrm>
          <a:prstGeom prst="rect">
            <a:avLst/>
          </a:prstGeom>
          <a:noFill/>
        </p:spPr>
        <p:txBody>
          <a:bodyPr wrap="square" rtlCol="0">
            <a:spAutoFit/>
          </a:bodyPr>
          <a:lstStyle/>
          <a:p>
            <a:r>
              <a:rPr lang="en-GB" sz="1200" b="1" dirty="0">
                <a:solidFill>
                  <a:schemeClr val="accent1">
                    <a:lumMod val="50000"/>
                  </a:schemeClr>
                </a:solidFill>
                <a:latin typeface="Candara" panose="020E0502030303020204" pitchFamily="34" charset="0"/>
                <a:ea typeface="Geneva" panose="020B0503030404040204" pitchFamily="34" charset="0"/>
              </a:rPr>
              <a:t>Ciara Pimm (</a:t>
            </a:r>
            <a:r>
              <a:rPr lang="en-GB" sz="1200" b="1" dirty="0" err="1">
                <a:solidFill>
                  <a:schemeClr val="accent1">
                    <a:lumMod val="50000"/>
                  </a:schemeClr>
                </a:solidFill>
                <a:latin typeface="Candara" panose="020E0502030303020204" pitchFamily="34" charset="0"/>
                <a:ea typeface="Geneva" panose="020B0503030404040204" pitchFamily="34" charset="0"/>
              </a:rPr>
              <a:t>c.pimm@liverpool.ac.uk</a:t>
            </a:r>
            <a:r>
              <a:rPr lang="en-GB" sz="1200" b="1" dirty="0">
                <a:solidFill>
                  <a:schemeClr val="accent1">
                    <a:lumMod val="50000"/>
                  </a:schemeClr>
                </a:solidFill>
                <a:latin typeface="Candara" panose="020E0502030303020204" pitchFamily="34" charset="0"/>
                <a:ea typeface="Geneva" panose="020B0503030404040204" pitchFamily="34" charset="0"/>
              </a:rPr>
              <a:t>)</a:t>
            </a:r>
            <a:r>
              <a:rPr lang="en-GB" sz="1200" b="1" baseline="30000" dirty="0">
                <a:solidFill>
                  <a:schemeClr val="accent1">
                    <a:lumMod val="50000"/>
                  </a:schemeClr>
                </a:solidFill>
                <a:latin typeface="Candara" panose="020E0502030303020204" pitchFamily="34" charset="0"/>
                <a:ea typeface="Geneva" panose="020B0503030404040204" pitchFamily="34" charset="0"/>
              </a:rPr>
              <a:t>1</a:t>
            </a:r>
            <a:r>
              <a:rPr lang="en-GB" sz="1200" b="1" dirty="0">
                <a:solidFill>
                  <a:schemeClr val="accent1">
                    <a:lumMod val="50000"/>
                  </a:schemeClr>
                </a:solidFill>
                <a:latin typeface="Candara" panose="020E0502030303020204" pitchFamily="34" charset="0"/>
                <a:ea typeface="Geneva" panose="020B0503030404040204" pitchFamily="34" charset="0"/>
              </a:rPr>
              <a:t>, Ric Williams</a:t>
            </a:r>
            <a:r>
              <a:rPr lang="en-GB" sz="1200" b="1" baseline="30000" dirty="0">
                <a:solidFill>
                  <a:schemeClr val="accent1">
                    <a:lumMod val="50000"/>
                  </a:schemeClr>
                </a:solidFill>
                <a:latin typeface="Candara" panose="020E0502030303020204" pitchFamily="34" charset="0"/>
                <a:ea typeface="Geneva" panose="020B0503030404040204" pitchFamily="34" charset="0"/>
              </a:rPr>
              <a:t>1</a:t>
            </a:r>
            <a:r>
              <a:rPr lang="en-GB" sz="1200" b="1" dirty="0">
                <a:solidFill>
                  <a:schemeClr val="accent1">
                    <a:lumMod val="50000"/>
                  </a:schemeClr>
                </a:solidFill>
                <a:latin typeface="Candara" panose="020E0502030303020204" pitchFamily="34" charset="0"/>
                <a:ea typeface="Geneva" panose="020B0503030404040204" pitchFamily="34" charset="0"/>
              </a:rPr>
              <a:t>, Dani Jones</a:t>
            </a:r>
            <a:r>
              <a:rPr lang="en-GB" sz="1200" b="1" baseline="30000" dirty="0">
                <a:solidFill>
                  <a:schemeClr val="accent1">
                    <a:lumMod val="50000"/>
                  </a:schemeClr>
                </a:solidFill>
                <a:latin typeface="Candara" panose="020E0502030303020204" pitchFamily="34" charset="0"/>
                <a:ea typeface="Geneva" panose="020B0503030404040204" pitchFamily="34" charset="0"/>
              </a:rPr>
              <a:t>2,3</a:t>
            </a:r>
            <a:r>
              <a:rPr lang="en-GB" sz="1200" b="1" dirty="0">
                <a:solidFill>
                  <a:schemeClr val="accent1">
                    <a:lumMod val="50000"/>
                  </a:schemeClr>
                </a:solidFill>
                <a:latin typeface="Candara" panose="020E0502030303020204" pitchFamily="34" charset="0"/>
                <a:ea typeface="Geneva" panose="020B0503030404040204" pitchFamily="34" charset="0"/>
              </a:rPr>
              <a:t>, Andrew Meijers</a:t>
            </a:r>
            <a:r>
              <a:rPr lang="en-GB" sz="1200" b="1" baseline="30000" dirty="0">
                <a:solidFill>
                  <a:schemeClr val="accent1">
                    <a:lumMod val="50000"/>
                  </a:schemeClr>
                </a:solidFill>
                <a:latin typeface="Candara" panose="020E0502030303020204" pitchFamily="34" charset="0"/>
                <a:ea typeface="Geneva" panose="020B0503030404040204" pitchFamily="34" charset="0"/>
              </a:rPr>
              <a:t>2</a:t>
            </a:r>
            <a:r>
              <a:rPr lang="en-GB" sz="1200" b="1" dirty="0">
                <a:solidFill>
                  <a:schemeClr val="accent1">
                    <a:lumMod val="50000"/>
                  </a:schemeClr>
                </a:solidFill>
                <a:latin typeface="Candara" panose="020E0502030303020204" pitchFamily="34" charset="0"/>
                <a:ea typeface="Geneva" panose="020B0503030404040204" pitchFamily="34" charset="0"/>
              </a:rPr>
              <a:t> </a:t>
            </a:r>
          </a:p>
        </p:txBody>
      </p:sp>
      <p:sp>
        <p:nvSpPr>
          <p:cNvPr id="7" name="TextBox 6">
            <a:extLst>
              <a:ext uri="{FF2B5EF4-FFF2-40B4-BE49-F238E27FC236}">
                <a16:creationId xmlns:a16="http://schemas.microsoft.com/office/drawing/2014/main" id="{8213716D-D013-AB46-8148-52BF877747D1}"/>
              </a:ext>
            </a:extLst>
          </p:cNvPr>
          <p:cNvSpPr txBox="1"/>
          <p:nvPr/>
        </p:nvSpPr>
        <p:spPr>
          <a:xfrm>
            <a:off x="-6009" y="1287466"/>
            <a:ext cx="6564463" cy="246221"/>
          </a:xfrm>
          <a:prstGeom prst="rect">
            <a:avLst/>
          </a:prstGeom>
          <a:noFill/>
        </p:spPr>
        <p:txBody>
          <a:bodyPr wrap="square" rtlCol="0">
            <a:spAutoFit/>
          </a:bodyPr>
          <a:lstStyle/>
          <a:p>
            <a:r>
              <a:rPr lang="en-GB" sz="1000" b="1" i="1" baseline="30000" dirty="0">
                <a:solidFill>
                  <a:schemeClr val="accent1">
                    <a:lumMod val="50000"/>
                  </a:schemeClr>
                </a:solidFill>
                <a:latin typeface="Candara" panose="020E0502030303020204" pitchFamily="34" charset="0"/>
                <a:ea typeface="Geneva" panose="020B0503030404040204" pitchFamily="34" charset="0"/>
              </a:rPr>
              <a:t>1</a:t>
            </a:r>
            <a:r>
              <a:rPr lang="en-GB" sz="1000" b="1" i="1" dirty="0">
                <a:solidFill>
                  <a:schemeClr val="accent1">
                    <a:lumMod val="50000"/>
                  </a:schemeClr>
                </a:solidFill>
                <a:latin typeface="Candara" panose="020E0502030303020204" pitchFamily="34" charset="0"/>
                <a:ea typeface="Geneva" panose="020B0503030404040204" pitchFamily="34" charset="0"/>
              </a:rPr>
              <a:t>University of Liverpool, </a:t>
            </a:r>
            <a:r>
              <a:rPr lang="en-GB" sz="1000" b="1" i="1" baseline="30000" dirty="0">
                <a:solidFill>
                  <a:schemeClr val="accent1">
                    <a:lumMod val="50000"/>
                  </a:schemeClr>
                </a:solidFill>
                <a:latin typeface="Candara" panose="020E0502030303020204" pitchFamily="34" charset="0"/>
                <a:ea typeface="Geneva" panose="020B0503030404040204" pitchFamily="34" charset="0"/>
              </a:rPr>
              <a:t>2</a:t>
            </a:r>
            <a:r>
              <a:rPr lang="en-GB" sz="1000" b="1" i="1" dirty="0">
                <a:solidFill>
                  <a:schemeClr val="accent1">
                    <a:lumMod val="50000"/>
                  </a:schemeClr>
                </a:solidFill>
                <a:latin typeface="Candara" panose="020E0502030303020204" pitchFamily="34" charset="0"/>
                <a:ea typeface="Geneva" panose="020B0503030404040204" pitchFamily="34" charset="0"/>
              </a:rPr>
              <a:t>British Antarctic Survey, </a:t>
            </a:r>
            <a:r>
              <a:rPr lang="en-GB" sz="1000" b="1" i="1" baseline="30000" dirty="0">
                <a:solidFill>
                  <a:schemeClr val="accent1">
                    <a:lumMod val="50000"/>
                  </a:schemeClr>
                </a:solidFill>
                <a:latin typeface="Candara" panose="020E0502030303020204" pitchFamily="34" charset="0"/>
                <a:ea typeface="Geneva" panose="020B0503030404040204" pitchFamily="34" charset="0"/>
              </a:rPr>
              <a:t>3</a:t>
            </a:r>
            <a:r>
              <a:rPr lang="en-GB" sz="1000" b="1" i="1" dirty="0">
                <a:solidFill>
                  <a:srgbClr val="002060"/>
                </a:solidFill>
                <a:effectLst/>
                <a:latin typeface="Candara" panose="020E0502030303020204" pitchFamily="34" charset="0"/>
              </a:rPr>
              <a:t>Cooperative Institute for Great Lakes Research, University of Michigan</a:t>
            </a:r>
            <a:endParaRPr lang="en-GB" sz="1000" b="1" i="1" dirty="0">
              <a:solidFill>
                <a:srgbClr val="002060"/>
              </a:solidFill>
              <a:latin typeface="Candara" panose="020E0502030303020204" pitchFamily="34" charset="0"/>
              <a:ea typeface="Geneva" panose="020B0503030404040204" pitchFamily="34" charset="0"/>
            </a:endParaRPr>
          </a:p>
        </p:txBody>
      </p:sp>
      <p:sp>
        <p:nvSpPr>
          <p:cNvPr id="8" name="TextBox 7">
            <a:extLst>
              <a:ext uri="{FF2B5EF4-FFF2-40B4-BE49-F238E27FC236}">
                <a16:creationId xmlns:a16="http://schemas.microsoft.com/office/drawing/2014/main" id="{A62B3637-32B3-594A-85E4-3F90C2F97336}"/>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pic>
        <p:nvPicPr>
          <p:cNvPr id="9" name="Picture 8">
            <a:extLst>
              <a:ext uri="{FF2B5EF4-FFF2-40B4-BE49-F238E27FC236}">
                <a16:creationId xmlns:a16="http://schemas.microsoft.com/office/drawing/2014/main" id="{02AF7C92-1BBD-2949-9BDD-606A9A8D5899}"/>
              </a:ext>
            </a:extLst>
          </p:cNvPr>
          <p:cNvPicPr>
            <a:picLocks noChangeAspect="1"/>
          </p:cNvPicPr>
          <p:nvPr/>
        </p:nvPicPr>
        <p:blipFill>
          <a:blip r:embed="rId4"/>
          <a:stretch>
            <a:fillRect/>
          </a:stretch>
        </p:blipFill>
        <p:spPr>
          <a:xfrm>
            <a:off x="9793849" y="1115259"/>
            <a:ext cx="837476" cy="355286"/>
          </a:xfrm>
          <a:prstGeom prst="rect">
            <a:avLst/>
          </a:prstGeom>
        </p:spPr>
      </p:pic>
      <p:pic>
        <p:nvPicPr>
          <p:cNvPr id="12" name="Picture 11">
            <a:extLst>
              <a:ext uri="{FF2B5EF4-FFF2-40B4-BE49-F238E27FC236}">
                <a16:creationId xmlns:a16="http://schemas.microsoft.com/office/drawing/2014/main" id="{5958684E-ACBE-6848-AFB0-4781CDF0DABE}"/>
              </a:ext>
            </a:extLst>
          </p:cNvPr>
          <p:cNvPicPr>
            <a:picLocks noChangeAspect="1"/>
          </p:cNvPicPr>
          <p:nvPr/>
        </p:nvPicPr>
        <p:blipFill>
          <a:blip r:embed="rId5"/>
          <a:stretch>
            <a:fillRect/>
          </a:stretch>
        </p:blipFill>
        <p:spPr>
          <a:xfrm>
            <a:off x="8164119" y="1115259"/>
            <a:ext cx="1401038" cy="355287"/>
          </a:xfrm>
          <a:prstGeom prst="rect">
            <a:avLst/>
          </a:prstGeom>
        </p:spPr>
      </p:pic>
      <p:pic>
        <p:nvPicPr>
          <p:cNvPr id="15" name="Picture 14" descr="A map of the world&#10;&#10;Description automatically generated">
            <a:extLst>
              <a:ext uri="{FF2B5EF4-FFF2-40B4-BE49-F238E27FC236}">
                <a16:creationId xmlns:a16="http://schemas.microsoft.com/office/drawing/2014/main" id="{C2B8718B-B336-014A-A3ED-BEC0FE2BBDF6}"/>
              </a:ext>
            </a:extLst>
          </p:cNvPr>
          <p:cNvPicPr>
            <a:picLocks noChangeAspect="1"/>
          </p:cNvPicPr>
          <p:nvPr/>
        </p:nvPicPr>
        <p:blipFill rotWithShape="1">
          <a:blip r:embed="rId6"/>
          <a:srcRect l="9239" t="6000" r="2734" b="19598"/>
          <a:stretch/>
        </p:blipFill>
        <p:spPr>
          <a:xfrm>
            <a:off x="6572751" y="2631065"/>
            <a:ext cx="5408342" cy="2608863"/>
          </a:xfrm>
          <a:prstGeom prst="rect">
            <a:avLst/>
          </a:prstGeom>
        </p:spPr>
      </p:pic>
      <p:sp>
        <p:nvSpPr>
          <p:cNvPr id="13" name="TextBox 12">
            <a:extLst>
              <a:ext uri="{FF2B5EF4-FFF2-40B4-BE49-F238E27FC236}">
                <a16:creationId xmlns:a16="http://schemas.microsoft.com/office/drawing/2014/main" id="{0959F701-F7C5-FD4B-937D-7D16F19ECF5C}"/>
              </a:ext>
            </a:extLst>
          </p:cNvPr>
          <p:cNvSpPr txBox="1"/>
          <p:nvPr/>
        </p:nvSpPr>
        <p:spPr>
          <a:xfrm>
            <a:off x="5940175" y="6372492"/>
            <a:ext cx="6251825" cy="461665"/>
          </a:xfrm>
          <a:prstGeom prst="rect">
            <a:avLst/>
          </a:prstGeom>
          <a:noFill/>
        </p:spPr>
        <p:txBody>
          <a:bodyPr wrap="square" rtlCol="0">
            <a:spAutoFit/>
          </a:bodyPr>
          <a:lstStyle/>
          <a:p>
            <a:r>
              <a:rPr lang="en-GB" sz="1200" b="0" i="0" dirty="0">
                <a:solidFill>
                  <a:srgbClr val="002060"/>
                </a:solidFill>
                <a:effectLst/>
                <a:latin typeface="Candara" panose="020E0502030303020204" pitchFamily="34" charset="0"/>
              </a:rPr>
              <a:t>Talley, L.D., 1999. Some aspects of ocean heat transport by the shallow, intermediate and deep overturning circulations. </a:t>
            </a:r>
            <a:r>
              <a:rPr lang="en-GB" sz="1200" b="0" i="1" dirty="0">
                <a:solidFill>
                  <a:srgbClr val="002060"/>
                </a:solidFill>
                <a:effectLst/>
                <a:latin typeface="Candara" panose="020E0502030303020204" pitchFamily="34" charset="0"/>
              </a:rPr>
              <a:t>Geophysical Monograph-American Geophysical Union</a:t>
            </a:r>
            <a:r>
              <a:rPr lang="en-GB" sz="1200" b="0" i="0" dirty="0">
                <a:solidFill>
                  <a:srgbClr val="002060"/>
                </a:solidFill>
                <a:effectLst/>
                <a:latin typeface="Candara" panose="020E0502030303020204" pitchFamily="34" charset="0"/>
              </a:rPr>
              <a:t>, </a:t>
            </a:r>
            <a:r>
              <a:rPr lang="en-GB" sz="1200" b="0" i="1" dirty="0">
                <a:solidFill>
                  <a:srgbClr val="002060"/>
                </a:solidFill>
                <a:effectLst/>
                <a:latin typeface="Candara" panose="020E0502030303020204" pitchFamily="34" charset="0"/>
              </a:rPr>
              <a:t>112</a:t>
            </a:r>
            <a:r>
              <a:rPr lang="en-GB" sz="1200" b="0" i="0" dirty="0">
                <a:solidFill>
                  <a:srgbClr val="002060"/>
                </a:solidFill>
                <a:effectLst/>
                <a:latin typeface="Candara" panose="020E0502030303020204" pitchFamily="34" charset="0"/>
              </a:rPr>
              <a:t>, pp.1-22.</a:t>
            </a:r>
            <a:endParaRPr lang="en-GB" sz="1200" dirty="0">
              <a:solidFill>
                <a:srgbClr val="002060"/>
              </a:solidFill>
              <a:latin typeface="Candara" panose="020E0502030303020204" pitchFamily="34" charset="0"/>
            </a:endParaRPr>
          </a:p>
        </p:txBody>
      </p:sp>
      <p:pic>
        <p:nvPicPr>
          <p:cNvPr id="1028" name="Picture 4">
            <a:extLst>
              <a:ext uri="{FF2B5EF4-FFF2-40B4-BE49-F238E27FC236}">
                <a16:creationId xmlns:a16="http://schemas.microsoft.com/office/drawing/2014/main" id="{D01B04E5-BC2E-D14D-87F5-565A7DAEEC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9377" y="1115258"/>
            <a:ext cx="788882" cy="3552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C8E57-6C25-3742-AAF6-E9DEB1167964}"/>
              </a:ext>
            </a:extLst>
          </p:cNvPr>
          <p:cNvSpPr txBox="1"/>
          <p:nvPr/>
        </p:nvSpPr>
        <p:spPr>
          <a:xfrm>
            <a:off x="370403" y="2628683"/>
            <a:ext cx="4696567" cy="1384995"/>
          </a:xfrm>
          <a:prstGeom prst="rect">
            <a:avLst/>
          </a:prstGeom>
          <a:noFill/>
        </p:spPr>
        <p:txBody>
          <a:bodyPr wrap="square" rtlCol="0">
            <a:spAutoFit/>
          </a:bodyPr>
          <a:lstStyle/>
          <a:p>
            <a:r>
              <a:rPr lang="en-GB" sz="2800" dirty="0">
                <a:solidFill>
                  <a:schemeClr val="accent1">
                    <a:lumMod val="50000"/>
                  </a:schemeClr>
                </a:solidFill>
                <a:latin typeface="Candara" panose="020E0502030303020204" pitchFamily="34" charset="0"/>
              </a:rPr>
              <a:t>Mode waters are globally important in the uptake and transport of heat and carbon.</a:t>
            </a:r>
          </a:p>
        </p:txBody>
      </p:sp>
      <p:sp>
        <p:nvSpPr>
          <p:cNvPr id="18" name="Rectangle 17">
            <a:extLst>
              <a:ext uri="{FF2B5EF4-FFF2-40B4-BE49-F238E27FC236}">
                <a16:creationId xmlns:a16="http://schemas.microsoft.com/office/drawing/2014/main" id="{8A3BF85B-2F48-0B40-8AA1-CA50B230269A}"/>
              </a:ext>
            </a:extLst>
          </p:cNvPr>
          <p:cNvSpPr/>
          <p:nvPr/>
        </p:nvSpPr>
        <p:spPr>
          <a:xfrm>
            <a:off x="7089800" y="3259339"/>
            <a:ext cx="712773" cy="34900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DFC4AAC-F5B5-1445-BC84-3F0EF118C479}"/>
              </a:ext>
            </a:extLst>
          </p:cNvPr>
          <p:cNvSpPr/>
          <p:nvPr/>
        </p:nvSpPr>
        <p:spPr>
          <a:xfrm>
            <a:off x="9149260" y="4578195"/>
            <a:ext cx="2376816" cy="34900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7C19C27B-6907-4C48-9345-42E61F3F6EF7}"/>
              </a:ext>
            </a:extLst>
          </p:cNvPr>
          <p:cNvSpPr txBox="1"/>
          <p:nvPr/>
        </p:nvSpPr>
        <p:spPr>
          <a:xfrm>
            <a:off x="5256441" y="4429531"/>
            <a:ext cx="1571753" cy="646331"/>
          </a:xfrm>
          <a:prstGeom prst="rect">
            <a:avLst/>
          </a:prstGeom>
          <a:noFill/>
        </p:spPr>
        <p:txBody>
          <a:bodyPr wrap="square" rtlCol="0">
            <a:spAutoFit/>
          </a:bodyPr>
          <a:lstStyle/>
          <a:p>
            <a:r>
              <a:rPr lang="en-GB" dirty="0">
                <a:solidFill>
                  <a:srgbClr val="00FA00"/>
                </a:solidFill>
                <a:latin typeface="Candara" panose="020E0502030303020204" pitchFamily="34" charset="0"/>
              </a:rPr>
              <a:t>Subpolar mode waters</a:t>
            </a:r>
          </a:p>
        </p:txBody>
      </p:sp>
      <p:sp>
        <p:nvSpPr>
          <p:cNvPr id="21" name="TextBox 20">
            <a:extLst>
              <a:ext uri="{FF2B5EF4-FFF2-40B4-BE49-F238E27FC236}">
                <a16:creationId xmlns:a16="http://schemas.microsoft.com/office/drawing/2014/main" id="{8FCC9447-59B0-BE49-BFA8-05AC5572A423}"/>
              </a:ext>
            </a:extLst>
          </p:cNvPr>
          <p:cNvSpPr txBox="1"/>
          <p:nvPr/>
        </p:nvSpPr>
        <p:spPr>
          <a:xfrm>
            <a:off x="5260733" y="3105834"/>
            <a:ext cx="1541898" cy="646331"/>
          </a:xfrm>
          <a:prstGeom prst="rect">
            <a:avLst/>
          </a:prstGeom>
          <a:noFill/>
        </p:spPr>
        <p:txBody>
          <a:bodyPr wrap="square" rtlCol="0">
            <a:spAutoFit/>
          </a:bodyPr>
          <a:lstStyle/>
          <a:p>
            <a:r>
              <a:rPr lang="en-GB" dirty="0">
                <a:solidFill>
                  <a:srgbClr val="FF2F92"/>
                </a:solidFill>
                <a:latin typeface="Candara" panose="020E0502030303020204" pitchFamily="34" charset="0"/>
              </a:rPr>
              <a:t>Subtropical mode waters</a:t>
            </a:r>
          </a:p>
        </p:txBody>
      </p:sp>
      <p:sp>
        <p:nvSpPr>
          <p:cNvPr id="22" name="Rectangle 21">
            <a:extLst>
              <a:ext uri="{FF2B5EF4-FFF2-40B4-BE49-F238E27FC236}">
                <a16:creationId xmlns:a16="http://schemas.microsoft.com/office/drawing/2014/main" id="{126AD0CC-510C-864D-95C3-0645BD84BFDE}"/>
              </a:ext>
            </a:extLst>
          </p:cNvPr>
          <p:cNvSpPr/>
          <p:nvPr/>
        </p:nvSpPr>
        <p:spPr>
          <a:xfrm>
            <a:off x="9918810" y="3381703"/>
            <a:ext cx="822289" cy="34900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B2B0B2EF-FA7B-F844-8375-18478FDE4A1E}"/>
              </a:ext>
            </a:extLst>
          </p:cNvPr>
          <p:cNvSpPr/>
          <p:nvPr/>
        </p:nvSpPr>
        <p:spPr>
          <a:xfrm>
            <a:off x="6961583" y="4604033"/>
            <a:ext cx="769521" cy="34900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391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3F203F3B-7691-0142-8E5D-9F594E312AD9}"/>
              </a:ext>
            </a:extLst>
          </p:cNvPr>
          <p:cNvPicPr>
            <a:picLocks noChangeAspect="1" noChangeArrowheads="1"/>
          </p:cNvPicPr>
          <p:nvPr/>
        </p:nvPicPr>
        <p:blipFill>
          <a:blip r:embed="rId5">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4" name="gmw_movie_NA_dV_dqnet_converted.mov" descr="gmw_movie_NA_dV_dqnet_converted.mov">
            <a:hlinkClick r:id="" action="ppaction://media"/>
            <a:extLst>
              <a:ext uri="{FF2B5EF4-FFF2-40B4-BE49-F238E27FC236}">
                <a16:creationId xmlns:a16="http://schemas.microsoft.com/office/drawing/2014/main" id="{0B1EC8C6-2292-AF47-BA3F-03A6AE47C6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507" t="30871" r="5798" b="33332"/>
          <a:stretch/>
        </p:blipFill>
        <p:spPr>
          <a:xfrm>
            <a:off x="1444260" y="2160546"/>
            <a:ext cx="9620753" cy="2912165"/>
          </a:xfrm>
          <a:prstGeom prst="rect">
            <a:avLst/>
          </a:prstGeom>
        </p:spPr>
      </p:pic>
      <p:sp>
        <p:nvSpPr>
          <p:cNvPr id="6" name="TextBox 5">
            <a:extLst>
              <a:ext uri="{FF2B5EF4-FFF2-40B4-BE49-F238E27FC236}">
                <a16:creationId xmlns:a16="http://schemas.microsoft.com/office/drawing/2014/main" id="{216E811C-CDF8-A9A5-08E7-7FD0E92BCAAF}"/>
              </a:ext>
            </a:extLst>
          </p:cNvPr>
          <p:cNvSpPr txBox="1"/>
          <p:nvPr/>
        </p:nvSpPr>
        <p:spPr>
          <a:xfrm>
            <a:off x="263234" y="1687746"/>
            <a:ext cx="3990141" cy="369332"/>
          </a:xfrm>
          <a:prstGeom prst="rect">
            <a:avLst/>
          </a:prstGeom>
          <a:no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7" name="TextBox 6">
            <a:extLst>
              <a:ext uri="{FF2B5EF4-FFF2-40B4-BE49-F238E27FC236}">
                <a16:creationId xmlns:a16="http://schemas.microsoft.com/office/drawing/2014/main" id="{CA705D75-CCCE-2B52-3857-E3584A8FE166}"/>
              </a:ext>
            </a:extLst>
          </p:cNvPr>
          <p:cNvSpPr txBox="1"/>
          <p:nvPr/>
        </p:nvSpPr>
        <p:spPr>
          <a:xfrm>
            <a:off x="1957376" y="5189885"/>
            <a:ext cx="8271239" cy="954107"/>
          </a:xfrm>
          <a:prstGeom prst="rect">
            <a:avLst/>
          </a:prstGeom>
          <a:noFill/>
        </p:spPr>
        <p:txBody>
          <a:bodyPr wrap="square" rtlCol="0">
            <a:spAutoFit/>
          </a:bodyPr>
          <a:lstStyle/>
          <a:p>
            <a:r>
              <a:rPr lang="en-GB" sz="2800" dirty="0">
                <a:solidFill>
                  <a:srgbClr val="FF0000"/>
                </a:solidFill>
                <a:latin typeface="Candara" panose="020E0502030303020204" pitchFamily="34" charset="0"/>
              </a:rPr>
              <a:t>Positive</a:t>
            </a:r>
            <a:r>
              <a:rPr lang="en-GB" sz="2800" dirty="0">
                <a:solidFill>
                  <a:schemeClr val="accent1">
                    <a:lumMod val="50000"/>
                  </a:schemeClr>
                </a:solidFill>
                <a:latin typeface="Candara" panose="020E0502030303020204" pitchFamily="34" charset="0"/>
              </a:rPr>
              <a:t> sensitivities   X </a:t>
            </a:r>
            <a:r>
              <a:rPr lang="en-GB" sz="2800" dirty="0">
                <a:solidFill>
                  <a:srgbClr val="FF0000"/>
                </a:solidFill>
                <a:latin typeface="Candara" panose="020E0502030303020204" pitchFamily="34" charset="0"/>
              </a:rPr>
              <a:t>cooling</a:t>
            </a:r>
            <a:r>
              <a:rPr lang="en-GB" sz="2800" dirty="0">
                <a:solidFill>
                  <a:schemeClr val="accent1">
                    <a:lumMod val="50000"/>
                  </a:schemeClr>
                </a:solidFill>
                <a:latin typeface="Candara" panose="020E0502030303020204" pitchFamily="34" charset="0"/>
              </a:rPr>
              <a:t> =&gt; </a:t>
            </a:r>
            <a:r>
              <a:rPr lang="en-GB" sz="2800" dirty="0">
                <a:solidFill>
                  <a:srgbClr val="FF0000"/>
                </a:solidFill>
                <a:latin typeface="Candara" panose="020E0502030303020204" pitchFamily="34" charset="0"/>
              </a:rPr>
              <a:t>Increase</a:t>
            </a:r>
            <a:r>
              <a:rPr lang="en-GB" sz="2800" dirty="0">
                <a:solidFill>
                  <a:schemeClr val="accent1">
                    <a:lumMod val="50000"/>
                  </a:schemeClr>
                </a:solidFill>
                <a:latin typeface="Candara" panose="020E0502030303020204" pitchFamily="34" charset="0"/>
              </a:rPr>
              <a:t> in volume</a:t>
            </a:r>
          </a:p>
          <a:p>
            <a:r>
              <a:rPr lang="en-GB" sz="2800" dirty="0">
                <a:solidFill>
                  <a:srgbClr val="0432FF"/>
                </a:solidFill>
                <a:latin typeface="Candara" panose="020E0502030303020204" pitchFamily="34" charset="0"/>
              </a:rPr>
              <a:t>Negative</a:t>
            </a:r>
            <a:r>
              <a:rPr lang="en-GB" sz="2800" dirty="0">
                <a:solidFill>
                  <a:schemeClr val="accent1">
                    <a:lumMod val="50000"/>
                  </a:schemeClr>
                </a:solidFill>
                <a:latin typeface="Candara" panose="020E0502030303020204" pitchFamily="34" charset="0"/>
              </a:rPr>
              <a:t> sensitivities X </a:t>
            </a:r>
            <a:r>
              <a:rPr lang="en-GB" sz="2800" dirty="0">
                <a:solidFill>
                  <a:srgbClr val="FF0000"/>
                </a:solidFill>
                <a:latin typeface="Candara" panose="020E0502030303020204" pitchFamily="34" charset="0"/>
              </a:rPr>
              <a:t>cooling</a:t>
            </a:r>
            <a:r>
              <a:rPr lang="en-GB" sz="2800" dirty="0">
                <a:solidFill>
                  <a:schemeClr val="accent1">
                    <a:lumMod val="50000"/>
                  </a:schemeClr>
                </a:solidFill>
                <a:latin typeface="Candara" panose="020E0502030303020204" pitchFamily="34" charset="0"/>
              </a:rPr>
              <a:t> =&gt; </a:t>
            </a:r>
            <a:r>
              <a:rPr lang="en-GB" sz="2800" dirty="0">
                <a:solidFill>
                  <a:srgbClr val="0432FF"/>
                </a:solidFill>
                <a:latin typeface="Candara" panose="020E0502030303020204" pitchFamily="34" charset="0"/>
              </a:rPr>
              <a:t>Decrease</a:t>
            </a:r>
            <a:r>
              <a:rPr lang="en-GB" sz="2800" dirty="0">
                <a:solidFill>
                  <a:schemeClr val="accent1">
                    <a:lumMod val="50000"/>
                  </a:schemeClr>
                </a:solidFill>
                <a:latin typeface="Candara" panose="020E0502030303020204" pitchFamily="34" charset="0"/>
              </a:rPr>
              <a:t> in volume</a:t>
            </a:r>
          </a:p>
        </p:txBody>
      </p:sp>
      <p:sp>
        <p:nvSpPr>
          <p:cNvPr id="8" name="TextBox 7">
            <a:extLst>
              <a:ext uri="{FF2B5EF4-FFF2-40B4-BE49-F238E27FC236}">
                <a16:creationId xmlns:a16="http://schemas.microsoft.com/office/drawing/2014/main" id="{BDD8C174-52CB-7E4C-8BCF-4BE0B80F6A42}"/>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31ADC0C4-D36B-9A96-8BB3-359FA3BA115E}"/>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47524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3F203F3B-7691-0142-8E5D-9F594E312AD9}"/>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3" name="TextBox 2">
            <a:extLst>
              <a:ext uri="{FF2B5EF4-FFF2-40B4-BE49-F238E27FC236}">
                <a16:creationId xmlns:a16="http://schemas.microsoft.com/office/drawing/2014/main" id="{BF6FCC45-031C-434A-A8F0-812CFDA182FA}"/>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How does surface forcing affect subtropical and subpolar mode waters over the global ocean?</a:t>
            </a:r>
            <a:endParaRPr lang="en-GB" sz="3600" dirty="0">
              <a:solidFill>
                <a:srgbClr val="002060"/>
              </a:solidFill>
              <a:latin typeface="Candara" panose="020E0502030303020204" pitchFamily="34" charset="0"/>
            </a:endParaRPr>
          </a:p>
        </p:txBody>
      </p:sp>
      <p:pic>
        <p:nvPicPr>
          <p:cNvPr id="4" name="gmw_movie_NA_dV_dqnet_converted.mov" descr="gmw_movie_NA_dV_dqnet_converted.mov">
            <a:hlinkClick r:id="" action="ppaction://media"/>
            <a:extLst>
              <a:ext uri="{FF2B5EF4-FFF2-40B4-BE49-F238E27FC236}">
                <a16:creationId xmlns:a16="http://schemas.microsoft.com/office/drawing/2014/main" id="{0B1EC8C6-2292-AF47-BA3F-03A6AE47C6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507" t="30871" r="5798" b="33332"/>
          <a:stretch/>
        </p:blipFill>
        <p:spPr>
          <a:xfrm>
            <a:off x="1444260" y="2160546"/>
            <a:ext cx="9620753" cy="2912165"/>
          </a:xfrm>
          <a:prstGeom prst="rect">
            <a:avLst/>
          </a:prstGeom>
        </p:spPr>
      </p:pic>
      <p:sp>
        <p:nvSpPr>
          <p:cNvPr id="6" name="TextBox 5">
            <a:extLst>
              <a:ext uri="{FF2B5EF4-FFF2-40B4-BE49-F238E27FC236}">
                <a16:creationId xmlns:a16="http://schemas.microsoft.com/office/drawing/2014/main" id="{216E811C-CDF8-A9A5-08E7-7FD0E92BCAAF}"/>
              </a:ext>
            </a:extLst>
          </p:cNvPr>
          <p:cNvSpPr txBox="1"/>
          <p:nvPr/>
        </p:nvSpPr>
        <p:spPr>
          <a:xfrm>
            <a:off x="251659" y="1682176"/>
            <a:ext cx="3990141" cy="369332"/>
          </a:xfrm>
          <a:prstGeom prst="rect">
            <a:avLst/>
          </a:prstGeom>
          <a:no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8" name="TextBox 7">
            <a:extLst>
              <a:ext uri="{FF2B5EF4-FFF2-40B4-BE49-F238E27FC236}">
                <a16:creationId xmlns:a16="http://schemas.microsoft.com/office/drawing/2014/main" id="{A6F4761E-EE58-9444-861B-41486B6E0D60}"/>
              </a:ext>
            </a:extLst>
          </p:cNvPr>
          <p:cNvSpPr txBox="1"/>
          <p:nvPr/>
        </p:nvSpPr>
        <p:spPr>
          <a:xfrm>
            <a:off x="426257" y="5042118"/>
            <a:ext cx="11333478" cy="1384995"/>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Mode water volume is sensitive to local cooling, </a:t>
            </a:r>
            <a:r>
              <a:rPr lang="en-GB" sz="2800" dirty="0">
                <a:solidFill>
                  <a:srgbClr val="FF0000"/>
                </a:solidFill>
                <a:latin typeface="Candara" panose="020E0502030303020204" pitchFamily="34" charset="0"/>
              </a:rPr>
              <a:t>positive sensitivities</a:t>
            </a:r>
            <a:r>
              <a:rPr lang="en-GB" sz="2800" dirty="0">
                <a:solidFill>
                  <a:schemeClr val="accent1">
                    <a:lumMod val="50000"/>
                  </a:schemeClr>
                </a:solidFill>
                <a:latin typeface="Candara" panose="020E0502030303020204" pitchFamily="34" charset="0"/>
              </a:rPr>
              <a:t>.</a:t>
            </a:r>
          </a:p>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It is also sensitive to </a:t>
            </a:r>
            <a:r>
              <a:rPr lang="en-GB" sz="2800" dirty="0" err="1">
                <a:solidFill>
                  <a:schemeClr val="accent1">
                    <a:lumMod val="50000"/>
                  </a:schemeClr>
                </a:solidFill>
                <a:latin typeface="Candara" panose="020E0502030303020204" pitchFamily="34" charset="0"/>
              </a:rPr>
              <a:t>farfield</a:t>
            </a:r>
            <a:r>
              <a:rPr lang="en-GB" sz="2800" dirty="0">
                <a:solidFill>
                  <a:schemeClr val="accent1">
                    <a:lumMod val="50000"/>
                  </a:schemeClr>
                </a:solidFill>
                <a:latin typeface="Candara" panose="020E0502030303020204" pitchFamily="34" charset="0"/>
              </a:rPr>
              <a:t> warming along the subtropical circulation, </a:t>
            </a:r>
            <a:r>
              <a:rPr lang="en-GB" sz="2800" dirty="0">
                <a:solidFill>
                  <a:srgbClr val="0432FF"/>
                </a:solidFill>
                <a:latin typeface="Candara" panose="020E0502030303020204" pitchFamily="34" charset="0"/>
              </a:rPr>
              <a:t>negative sensitivities</a:t>
            </a:r>
            <a:r>
              <a:rPr lang="en-GB" sz="2800" dirty="0">
                <a:solidFill>
                  <a:schemeClr val="accent1">
                    <a:lumMod val="50000"/>
                  </a:schemeClr>
                </a:solidFill>
                <a:latin typeface="Candara" panose="020E0502030303020204" pitchFamily="34" charset="0"/>
              </a:rPr>
              <a:t>.</a:t>
            </a:r>
          </a:p>
        </p:txBody>
      </p:sp>
      <p:sp>
        <p:nvSpPr>
          <p:cNvPr id="5" name="TextBox 4">
            <a:extLst>
              <a:ext uri="{FF2B5EF4-FFF2-40B4-BE49-F238E27FC236}">
                <a16:creationId xmlns:a16="http://schemas.microsoft.com/office/drawing/2014/main" id="{AD2076C6-4AAF-238D-87CC-B0233EADDCBE}"/>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216560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3" name="TextBox 2">
            <a:extLst>
              <a:ext uri="{FF2B5EF4-FFF2-40B4-BE49-F238E27FC236}">
                <a16:creationId xmlns:a16="http://schemas.microsoft.com/office/drawing/2014/main" id="{9EDA6A55-863B-1D4B-B2AB-6120AE4DD511}"/>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How does surface forcing affect subtropical and subpolar mode waters over the global ocean?</a:t>
            </a:r>
            <a:endParaRPr lang="en-GB" sz="3600" dirty="0">
              <a:solidFill>
                <a:srgbClr val="002060"/>
              </a:solidFill>
              <a:latin typeface="Candara" panose="020E0502030303020204" pitchFamily="34" charset="0"/>
            </a:endParaRPr>
          </a:p>
        </p:txBody>
      </p:sp>
      <p:sp>
        <p:nvSpPr>
          <p:cNvPr id="6" name="TextBox 5">
            <a:extLst>
              <a:ext uri="{FF2B5EF4-FFF2-40B4-BE49-F238E27FC236}">
                <a16:creationId xmlns:a16="http://schemas.microsoft.com/office/drawing/2014/main" id="{BAD07F25-57D2-D1BE-7080-A09549871177}"/>
              </a:ext>
            </a:extLst>
          </p:cNvPr>
          <p:cNvSpPr txBox="1"/>
          <p:nvPr/>
        </p:nvSpPr>
        <p:spPr>
          <a:xfrm>
            <a:off x="260868" y="1712168"/>
            <a:ext cx="3583741" cy="369332"/>
          </a:xfrm>
          <a:prstGeom prst="rect">
            <a:avLst/>
          </a:prstGeom>
          <a:no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pic>
        <p:nvPicPr>
          <p:cNvPr id="9" name="gmw_movie_SI_dV_dqnet_converted.mov" descr="gmw_movie_SI_dV_dqnet_converted.mov">
            <a:hlinkClick r:id="" action="ppaction://media"/>
            <a:extLst>
              <a:ext uri="{FF2B5EF4-FFF2-40B4-BE49-F238E27FC236}">
                <a16:creationId xmlns:a16="http://schemas.microsoft.com/office/drawing/2014/main" id="{D9B6E580-F8A6-8C4E-A997-EAF2F304B2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050" t="24494" r="5580" b="27588"/>
          <a:stretch/>
        </p:blipFill>
        <p:spPr>
          <a:xfrm>
            <a:off x="2052739" y="2252444"/>
            <a:ext cx="8080513" cy="3286229"/>
          </a:xfrm>
          <a:prstGeom prst="rect">
            <a:avLst/>
          </a:prstGeom>
        </p:spPr>
      </p:pic>
      <p:sp>
        <p:nvSpPr>
          <p:cNvPr id="10" name="TextBox 9">
            <a:extLst>
              <a:ext uri="{FF2B5EF4-FFF2-40B4-BE49-F238E27FC236}">
                <a16:creationId xmlns:a16="http://schemas.microsoft.com/office/drawing/2014/main" id="{9D3CB1CE-E279-D447-B327-56D43BC4DDAE}"/>
              </a:ext>
            </a:extLst>
          </p:cNvPr>
          <p:cNvSpPr txBox="1"/>
          <p:nvPr/>
        </p:nvSpPr>
        <p:spPr>
          <a:xfrm>
            <a:off x="1957376" y="5594997"/>
            <a:ext cx="8271239" cy="954107"/>
          </a:xfrm>
          <a:prstGeom prst="rect">
            <a:avLst/>
          </a:prstGeom>
          <a:noFill/>
        </p:spPr>
        <p:txBody>
          <a:bodyPr wrap="square" rtlCol="0">
            <a:spAutoFit/>
          </a:bodyPr>
          <a:lstStyle/>
          <a:p>
            <a:r>
              <a:rPr lang="en-GB" sz="2800" dirty="0">
                <a:solidFill>
                  <a:srgbClr val="FF0000"/>
                </a:solidFill>
                <a:latin typeface="Candara" panose="020E0502030303020204" pitchFamily="34" charset="0"/>
              </a:rPr>
              <a:t>Positive</a:t>
            </a:r>
            <a:r>
              <a:rPr lang="en-GB" sz="2800" dirty="0">
                <a:solidFill>
                  <a:schemeClr val="accent1">
                    <a:lumMod val="50000"/>
                  </a:schemeClr>
                </a:solidFill>
                <a:latin typeface="Candara" panose="020E0502030303020204" pitchFamily="34" charset="0"/>
              </a:rPr>
              <a:t> sensitivities   X </a:t>
            </a:r>
            <a:r>
              <a:rPr lang="en-GB" sz="2800" dirty="0">
                <a:solidFill>
                  <a:srgbClr val="FF0000"/>
                </a:solidFill>
                <a:latin typeface="Candara" panose="020E0502030303020204" pitchFamily="34" charset="0"/>
              </a:rPr>
              <a:t>cooling</a:t>
            </a:r>
            <a:r>
              <a:rPr lang="en-GB" sz="2800" dirty="0">
                <a:solidFill>
                  <a:schemeClr val="accent1">
                    <a:lumMod val="50000"/>
                  </a:schemeClr>
                </a:solidFill>
                <a:latin typeface="Candara" panose="020E0502030303020204" pitchFamily="34" charset="0"/>
              </a:rPr>
              <a:t> =&gt; </a:t>
            </a:r>
            <a:r>
              <a:rPr lang="en-GB" sz="2800" dirty="0">
                <a:solidFill>
                  <a:srgbClr val="FF0000"/>
                </a:solidFill>
                <a:latin typeface="Candara" panose="020E0502030303020204" pitchFamily="34" charset="0"/>
              </a:rPr>
              <a:t>Increase</a:t>
            </a:r>
            <a:r>
              <a:rPr lang="en-GB" sz="2800" dirty="0">
                <a:solidFill>
                  <a:schemeClr val="accent1">
                    <a:lumMod val="50000"/>
                  </a:schemeClr>
                </a:solidFill>
                <a:latin typeface="Candara" panose="020E0502030303020204" pitchFamily="34" charset="0"/>
              </a:rPr>
              <a:t> in volume</a:t>
            </a:r>
          </a:p>
          <a:p>
            <a:r>
              <a:rPr lang="en-GB" sz="2800" dirty="0">
                <a:solidFill>
                  <a:srgbClr val="0432FF"/>
                </a:solidFill>
                <a:latin typeface="Candara" panose="020E0502030303020204" pitchFamily="34" charset="0"/>
              </a:rPr>
              <a:t>Negative</a:t>
            </a:r>
            <a:r>
              <a:rPr lang="en-GB" sz="2800" dirty="0">
                <a:solidFill>
                  <a:schemeClr val="accent1">
                    <a:lumMod val="50000"/>
                  </a:schemeClr>
                </a:solidFill>
                <a:latin typeface="Candara" panose="020E0502030303020204" pitchFamily="34" charset="0"/>
              </a:rPr>
              <a:t> sensitivities X </a:t>
            </a:r>
            <a:r>
              <a:rPr lang="en-GB" sz="2800" dirty="0">
                <a:solidFill>
                  <a:srgbClr val="FF0000"/>
                </a:solidFill>
                <a:latin typeface="Candara" panose="020E0502030303020204" pitchFamily="34" charset="0"/>
              </a:rPr>
              <a:t>cooling</a:t>
            </a:r>
            <a:r>
              <a:rPr lang="en-GB" sz="2800" dirty="0">
                <a:solidFill>
                  <a:schemeClr val="accent1">
                    <a:lumMod val="50000"/>
                  </a:schemeClr>
                </a:solidFill>
                <a:latin typeface="Candara" panose="020E0502030303020204" pitchFamily="34" charset="0"/>
              </a:rPr>
              <a:t> =&gt; </a:t>
            </a:r>
            <a:r>
              <a:rPr lang="en-GB" sz="2800" dirty="0">
                <a:solidFill>
                  <a:srgbClr val="0432FF"/>
                </a:solidFill>
                <a:latin typeface="Candara" panose="020E0502030303020204" pitchFamily="34" charset="0"/>
              </a:rPr>
              <a:t>Decrease</a:t>
            </a:r>
            <a:r>
              <a:rPr lang="en-GB" sz="2800" dirty="0">
                <a:solidFill>
                  <a:schemeClr val="accent1">
                    <a:lumMod val="50000"/>
                  </a:schemeClr>
                </a:solidFill>
                <a:latin typeface="Candara" panose="020E0502030303020204" pitchFamily="34" charset="0"/>
              </a:rPr>
              <a:t> in volume</a:t>
            </a:r>
          </a:p>
        </p:txBody>
      </p:sp>
      <p:sp>
        <p:nvSpPr>
          <p:cNvPr id="4" name="TextBox 3">
            <a:extLst>
              <a:ext uri="{FF2B5EF4-FFF2-40B4-BE49-F238E27FC236}">
                <a16:creationId xmlns:a16="http://schemas.microsoft.com/office/drawing/2014/main" id="{AA59702A-6C27-0269-66E6-A1D71E466B74}"/>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13890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5">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5" name="gmw_movie_SI_dV_dqnet_converted.mov" descr="gmw_movie_SI_dV_dqnet_converted.mov">
            <a:hlinkClick r:id="" action="ppaction://media"/>
            <a:extLst>
              <a:ext uri="{FF2B5EF4-FFF2-40B4-BE49-F238E27FC236}">
                <a16:creationId xmlns:a16="http://schemas.microsoft.com/office/drawing/2014/main" id="{41D7031E-27E6-FC46-ADBC-A86BBBBE64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6050" t="24494" r="5580" b="27588"/>
          <a:stretch/>
        </p:blipFill>
        <p:spPr>
          <a:xfrm>
            <a:off x="2052739" y="2159848"/>
            <a:ext cx="8080513" cy="3286229"/>
          </a:xfrm>
          <a:prstGeom prst="rect">
            <a:avLst/>
          </a:prstGeom>
        </p:spPr>
      </p:pic>
      <p:sp>
        <p:nvSpPr>
          <p:cNvPr id="6" name="TextBox 5">
            <a:extLst>
              <a:ext uri="{FF2B5EF4-FFF2-40B4-BE49-F238E27FC236}">
                <a16:creationId xmlns:a16="http://schemas.microsoft.com/office/drawing/2014/main" id="{BAD07F25-57D2-D1BE-7080-A09549871177}"/>
              </a:ext>
            </a:extLst>
          </p:cNvPr>
          <p:cNvSpPr txBox="1"/>
          <p:nvPr/>
        </p:nvSpPr>
        <p:spPr>
          <a:xfrm>
            <a:off x="260868" y="1735316"/>
            <a:ext cx="3583741" cy="369332"/>
          </a:xfrm>
          <a:prstGeom prst="rect">
            <a:avLst/>
          </a:prstGeom>
          <a:no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8" name="TextBox 7">
            <a:extLst>
              <a:ext uri="{FF2B5EF4-FFF2-40B4-BE49-F238E27FC236}">
                <a16:creationId xmlns:a16="http://schemas.microsoft.com/office/drawing/2014/main" id="{B1A9A24E-3943-9649-8B94-E01090DF269E}"/>
              </a:ext>
            </a:extLst>
          </p:cNvPr>
          <p:cNvSpPr txBox="1"/>
          <p:nvPr/>
        </p:nvSpPr>
        <p:spPr>
          <a:xfrm>
            <a:off x="0" y="5501277"/>
            <a:ext cx="12192000" cy="1200329"/>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chemeClr val="accent1">
                    <a:lumMod val="50000"/>
                  </a:schemeClr>
                </a:solidFill>
                <a:latin typeface="Candara" panose="020E0502030303020204" pitchFamily="34" charset="0"/>
              </a:rPr>
              <a:t>Mode water volume is sensitive to local, winter cooling for 3 years, </a:t>
            </a:r>
            <a:r>
              <a:rPr lang="en-GB" sz="2400" dirty="0">
                <a:solidFill>
                  <a:srgbClr val="FF0000"/>
                </a:solidFill>
                <a:latin typeface="Candara" panose="020E0502030303020204" pitchFamily="34" charset="0"/>
              </a:rPr>
              <a:t>positive sensitivities</a:t>
            </a:r>
            <a:r>
              <a:rPr lang="en-GB" sz="2400" dirty="0">
                <a:solidFill>
                  <a:schemeClr val="accent1">
                    <a:lumMod val="50000"/>
                  </a:schemeClr>
                </a:solidFill>
                <a:latin typeface="Candara" panose="020E0502030303020204" pitchFamily="34" charset="0"/>
              </a:rPr>
              <a:t>.</a:t>
            </a:r>
          </a:p>
          <a:p>
            <a:pPr marL="457200" indent="-457200">
              <a:buFont typeface="Arial" panose="020B0604020202020204" pitchFamily="34" charset="0"/>
              <a:buChar char="•"/>
            </a:pPr>
            <a:r>
              <a:rPr lang="en-GB" sz="2400" dirty="0">
                <a:solidFill>
                  <a:schemeClr val="accent1">
                    <a:lumMod val="50000"/>
                  </a:schemeClr>
                </a:solidFill>
                <a:latin typeface="Candara" panose="020E0502030303020204" pitchFamily="34" charset="0"/>
              </a:rPr>
              <a:t>It is also sensitive to </a:t>
            </a:r>
            <a:r>
              <a:rPr lang="en-GB" sz="2400" dirty="0" err="1">
                <a:solidFill>
                  <a:schemeClr val="accent1">
                    <a:lumMod val="50000"/>
                  </a:schemeClr>
                </a:solidFill>
                <a:latin typeface="Candara" panose="020E0502030303020204" pitchFamily="34" charset="0"/>
              </a:rPr>
              <a:t>farfield</a:t>
            </a:r>
            <a:r>
              <a:rPr lang="en-GB" sz="2400" dirty="0">
                <a:solidFill>
                  <a:schemeClr val="accent1">
                    <a:lumMod val="50000"/>
                  </a:schemeClr>
                </a:solidFill>
                <a:latin typeface="Candara" panose="020E0502030303020204" pitchFamily="34" charset="0"/>
              </a:rPr>
              <a:t> warming along the Antarctic Circumpolar Current and the Indian Ocean, </a:t>
            </a:r>
            <a:r>
              <a:rPr lang="en-GB" sz="2400" dirty="0">
                <a:solidFill>
                  <a:srgbClr val="0432FF"/>
                </a:solidFill>
                <a:latin typeface="Candara" panose="020E0502030303020204" pitchFamily="34" charset="0"/>
              </a:rPr>
              <a:t>negative sensitivities</a:t>
            </a:r>
            <a:r>
              <a:rPr lang="en-GB" sz="2400" dirty="0">
                <a:solidFill>
                  <a:schemeClr val="accent1">
                    <a:lumMod val="50000"/>
                  </a:schemeClr>
                </a:solidFill>
                <a:latin typeface="Candara" panose="020E0502030303020204" pitchFamily="34" charset="0"/>
              </a:rPr>
              <a:t>.</a:t>
            </a:r>
          </a:p>
        </p:txBody>
      </p:sp>
      <p:sp>
        <p:nvSpPr>
          <p:cNvPr id="7" name="TextBox 6">
            <a:extLst>
              <a:ext uri="{FF2B5EF4-FFF2-40B4-BE49-F238E27FC236}">
                <a16:creationId xmlns:a16="http://schemas.microsoft.com/office/drawing/2014/main" id="{C6492DD4-B671-1D47-B7B1-CDA4D35BA7A3}"/>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AA78AB41-3BE9-CF88-AA4D-FFB445400157}"/>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123632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F2773-7062-4C47-8917-B08F8FC94274}"/>
              </a:ext>
            </a:extLst>
          </p:cNvPr>
          <p:cNvPicPr>
            <a:picLocks noChangeAspect="1"/>
          </p:cNvPicPr>
          <p:nvPr/>
        </p:nvPicPr>
        <p:blipFill rotWithShape="1">
          <a:blip r:embed="rId3"/>
          <a:srcRect l="10364" t="5144" r="8148" b="23230"/>
          <a:stretch/>
        </p:blipFill>
        <p:spPr>
          <a:xfrm>
            <a:off x="6092996" y="2195707"/>
            <a:ext cx="5670486" cy="4686123"/>
          </a:xfrm>
          <a:prstGeom prst="rect">
            <a:avLst/>
          </a:prstGeom>
        </p:spPr>
      </p:pic>
      <p:pic>
        <p:nvPicPr>
          <p:cNvPr id="6" name="Picture 5">
            <a:extLst>
              <a:ext uri="{FF2B5EF4-FFF2-40B4-BE49-F238E27FC236}">
                <a16:creationId xmlns:a16="http://schemas.microsoft.com/office/drawing/2014/main" id="{02C65201-527C-9948-9D49-1644E32C541C}"/>
              </a:ext>
            </a:extLst>
          </p:cNvPr>
          <p:cNvPicPr>
            <a:picLocks noChangeAspect="1"/>
          </p:cNvPicPr>
          <p:nvPr/>
        </p:nvPicPr>
        <p:blipFill rotWithShape="1">
          <a:blip r:embed="rId4"/>
          <a:srcRect l="8466" t="6223" r="6389" b="23819"/>
          <a:stretch/>
        </p:blipFill>
        <p:spPr>
          <a:xfrm>
            <a:off x="766044" y="2195708"/>
            <a:ext cx="5326952" cy="4648016"/>
          </a:xfrm>
          <a:prstGeom prst="rect">
            <a:avLst/>
          </a:prstGeom>
        </p:spPr>
      </p:pic>
      <p:pic>
        <p:nvPicPr>
          <p:cNvPr id="2" name="Picture 2" descr="Green Tie Dye Festival Wallpaper Mural | Hovia">
            <a:extLst>
              <a:ext uri="{FF2B5EF4-FFF2-40B4-BE49-F238E27FC236}">
                <a16:creationId xmlns:a16="http://schemas.microsoft.com/office/drawing/2014/main" id="{C3107D62-2EAC-7443-81FD-F3F50FB5D4A0}"/>
              </a:ext>
            </a:extLst>
          </p:cNvPr>
          <p:cNvPicPr>
            <a:picLocks noChangeAspect="1" noChangeArrowheads="1"/>
          </p:cNvPicPr>
          <p:nvPr/>
        </p:nvPicPr>
        <p:blipFill>
          <a:blip r:embed="rId5">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8" name="TextBox 7">
            <a:extLst>
              <a:ext uri="{FF2B5EF4-FFF2-40B4-BE49-F238E27FC236}">
                <a16:creationId xmlns:a16="http://schemas.microsoft.com/office/drawing/2014/main" id="{5289BBDA-81EB-914B-B0BD-8F66E924E4D5}"/>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BD0696D0-15F9-DA6E-2665-420BBFD5D7FD}"/>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
        <p:nvSpPr>
          <p:cNvPr id="4" name="TextBox 3">
            <a:extLst>
              <a:ext uri="{FF2B5EF4-FFF2-40B4-BE49-F238E27FC236}">
                <a16:creationId xmlns:a16="http://schemas.microsoft.com/office/drawing/2014/main" id="{04EC78AB-A8F9-6376-4331-6E22B53438CF}"/>
              </a:ext>
            </a:extLst>
          </p:cNvPr>
          <p:cNvSpPr txBox="1"/>
          <p:nvPr/>
        </p:nvSpPr>
        <p:spPr>
          <a:xfrm>
            <a:off x="7262041" y="1734484"/>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5" name="TextBox 4">
            <a:extLst>
              <a:ext uri="{FF2B5EF4-FFF2-40B4-BE49-F238E27FC236}">
                <a16:creationId xmlns:a16="http://schemas.microsoft.com/office/drawing/2014/main" id="{5B44F780-34EA-1C3A-0557-F58C28E64B5C}"/>
              </a:ext>
            </a:extLst>
          </p:cNvPr>
          <p:cNvSpPr txBox="1"/>
          <p:nvPr/>
        </p:nvSpPr>
        <p:spPr>
          <a:xfrm>
            <a:off x="1396449" y="1734484"/>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Tree>
    <p:extLst>
      <p:ext uri="{BB962C8B-B14F-4D97-AF65-F5344CB8AC3E}">
        <p14:creationId xmlns:p14="http://schemas.microsoft.com/office/powerpoint/2010/main" val="37140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5" name="Picture 4">
            <a:extLst>
              <a:ext uri="{FF2B5EF4-FFF2-40B4-BE49-F238E27FC236}">
                <a16:creationId xmlns:a16="http://schemas.microsoft.com/office/drawing/2014/main" id="{CC264C2F-67E8-F14C-944A-414E8F47C310}"/>
              </a:ext>
            </a:extLst>
          </p:cNvPr>
          <p:cNvPicPr>
            <a:picLocks noChangeAspect="1"/>
          </p:cNvPicPr>
          <p:nvPr/>
        </p:nvPicPr>
        <p:blipFill>
          <a:blip r:embed="rId4"/>
          <a:stretch>
            <a:fillRect/>
          </a:stretch>
        </p:blipFill>
        <p:spPr>
          <a:xfrm>
            <a:off x="6555440" y="1773263"/>
            <a:ext cx="5032701" cy="3774526"/>
          </a:xfrm>
          <a:prstGeom prst="rect">
            <a:avLst/>
          </a:prstGeom>
        </p:spPr>
      </p:pic>
      <p:pic>
        <p:nvPicPr>
          <p:cNvPr id="6" name="Picture 5">
            <a:extLst>
              <a:ext uri="{FF2B5EF4-FFF2-40B4-BE49-F238E27FC236}">
                <a16:creationId xmlns:a16="http://schemas.microsoft.com/office/drawing/2014/main" id="{4A05B218-1183-6B45-ADAE-FE993909171F}"/>
              </a:ext>
            </a:extLst>
          </p:cNvPr>
          <p:cNvPicPr>
            <a:picLocks noChangeAspect="1"/>
          </p:cNvPicPr>
          <p:nvPr/>
        </p:nvPicPr>
        <p:blipFill>
          <a:blip r:embed="rId5"/>
          <a:stretch>
            <a:fillRect/>
          </a:stretch>
        </p:blipFill>
        <p:spPr>
          <a:xfrm>
            <a:off x="863372" y="1773263"/>
            <a:ext cx="5032701" cy="3774526"/>
          </a:xfrm>
          <a:prstGeom prst="rect">
            <a:avLst/>
          </a:prstGeom>
        </p:spPr>
      </p:pic>
      <p:sp>
        <p:nvSpPr>
          <p:cNvPr id="9" name="TextBox 8">
            <a:extLst>
              <a:ext uri="{FF2B5EF4-FFF2-40B4-BE49-F238E27FC236}">
                <a16:creationId xmlns:a16="http://schemas.microsoft.com/office/drawing/2014/main" id="{AB4F41E9-361B-DA40-916F-1A381ED9D713}"/>
              </a:ext>
            </a:extLst>
          </p:cNvPr>
          <p:cNvSpPr txBox="1"/>
          <p:nvPr/>
        </p:nvSpPr>
        <p:spPr>
          <a:xfrm>
            <a:off x="0" y="1200329"/>
            <a:ext cx="1838739"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Results</a:t>
            </a:r>
          </a:p>
        </p:txBody>
      </p:sp>
      <p:sp>
        <p:nvSpPr>
          <p:cNvPr id="10" name="TextBox 9">
            <a:extLst>
              <a:ext uri="{FF2B5EF4-FFF2-40B4-BE49-F238E27FC236}">
                <a16:creationId xmlns:a16="http://schemas.microsoft.com/office/drawing/2014/main" id="{ED86241D-498B-C849-A5FB-0AE56345CA44}"/>
              </a:ext>
            </a:extLst>
          </p:cNvPr>
          <p:cNvSpPr txBox="1"/>
          <p:nvPr/>
        </p:nvSpPr>
        <p:spPr>
          <a:xfrm>
            <a:off x="7262041" y="1277273"/>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11" name="TextBox 10">
            <a:extLst>
              <a:ext uri="{FF2B5EF4-FFF2-40B4-BE49-F238E27FC236}">
                <a16:creationId xmlns:a16="http://schemas.microsoft.com/office/drawing/2014/main" id="{9ED96BB6-9B37-2744-A4BC-5C700096F8D8}"/>
              </a:ext>
            </a:extLst>
          </p:cNvPr>
          <p:cNvSpPr txBox="1"/>
          <p:nvPr/>
        </p:nvSpPr>
        <p:spPr>
          <a:xfrm>
            <a:off x="1396449" y="1277273"/>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12" name="TextBox 11">
            <a:extLst>
              <a:ext uri="{FF2B5EF4-FFF2-40B4-BE49-F238E27FC236}">
                <a16:creationId xmlns:a16="http://schemas.microsoft.com/office/drawing/2014/main" id="{4CE8ED48-2595-654F-B274-8B7EE7FCC8D6}"/>
              </a:ext>
            </a:extLst>
          </p:cNvPr>
          <p:cNvSpPr txBox="1"/>
          <p:nvPr/>
        </p:nvSpPr>
        <p:spPr>
          <a:xfrm>
            <a:off x="603859" y="5362546"/>
            <a:ext cx="10984282" cy="954107"/>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Winter heat flux is initially the most important factor in driving mode water pool volume.</a:t>
            </a:r>
          </a:p>
        </p:txBody>
      </p:sp>
      <p:sp>
        <p:nvSpPr>
          <p:cNvPr id="24" name="Rectangle 23">
            <a:extLst>
              <a:ext uri="{FF2B5EF4-FFF2-40B4-BE49-F238E27FC236}">
                <a16:creationId xmlns:a16="http://schemas.microsoft.com/office/drawing/2014/main" id="{4E49003A-56F1-F148-80F2-9D0F178E178A}"/>
              </a:ext>
            </a:extLst>
          </p:cNvPr>
          <p:cNvSpPr/>
          <p:nvPr/>
        </p:nvSpPr>
        <p:spPr>
          <a:xfrm>
            <a:off x="4521199" y="2219539"/>
            <a:ext cx="723901" cy="2784261"/>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7F4E13D4-78FE-C042-821B-8283DF6BBA3C}"/>
              </a:ext>
            </a:extLst>
          </p:cNvPr>
          <p:cNvSpPr/>
          <p:nvPr/>
        </p:nvSpPr>
        <p:spPr>
          <a:xfrm>
            <a:off x="9334499" y="2134685"/>
            <a:ext cx="1752601" cy="2450016"/>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D8AE76FC-EB39-B144-A9CB-997452F6EB69}"/>
              </a:ext>
            </a:extLst>
          </p:cNvPr>
          <p:cNvSpPr/>
          <p:nvPr/>
        </p:nvSpPr>
        <p:spPr>
          <a:xfrm>
            <a:off x="1651001" y="3809999"/>
            <a:ext cx="2527299" cy="89743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BB515936-072F-A543-8CBC-DC2930079F58}"/>
              </a:ext>
            </a:extLst>
          </p:cNvPr>
          <p:cNvSpPr/>
          <p:nvPr/>
        </p:nvSpPr>
        <p:spPr>
          <a:xfrm>
            <a:off x="7262041" y="3594099"/>
            <a:ext cx="2133599" cy="1409701"/>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EAA0A695-E051-AA46-BD6F-E3476BD2DA66}"/>
              </a:ext>
            </a:extLst>
          </p:cNvPr>
          <p:cNvSpPr txBox="1"/>
          <p:nvPr/>
        </p:nvSpPr>
        <p:spPr>
          <a:xfrm>
            <a:off x="603859" y="6170437"/>
            <a:ext cx="9156700" cy="800219"/>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Eastward wind stress is important on longer timescales.</a:t>
            </a:r>
          </a:p>
          <a:p>
            <a:endParaRPr lang="en-GB" dirty="0"/>
          </a:p>
        </p:txBody>
      </p:sp>
      <p:pic>
        <p:nvPicPr>
          <p:cNvPr id="15" name="Picture 14">
            <a:extLst>
              <a:ext uri="{FF2B5EF4-FFF2-40B4-BE49-F238E27FC236}">
                <a16:creationId xmlns:a16="http://schemas.microsoft.com/office/drawing/2014/main" id="{9175CA4C-E770-8E48-9EFF-65BCD7BD3EA9}"/>
              </a:ext>
            </a:extLst>
          </p:cNvPr>
          <p:cNvPicPr>
            <a:picLocks noChangeAspect="1"/>
          </p:cNvPicPr>
          <p:nvPr/>
        </p:nvPicPr>
        <p:blipFill rotWithShape="1">
          <a:blip r:embed="rId6"/>
          <a:srcRect l="43372" t="92107" r="39868" b="4871"/>
          <a:stretch/>
        </p:blipFill>
        <p:spPr>
          <a:xfrm>
            <a:off x="3029965" y="5330080"/>
            <a:ext cx="979328" cy="163248"/>
          </a:xfrm>
          <a:prstGeom prst="rect">
            <a:avLst/>
          </a:prstGeom>
        </p:spPr>
      </p:pic>
      <p:pic>
        <p:nvPicPr>
          <p:cNvPr id="16" name="Picture 15">
            <a:extLst>
              <a:ext uri="{FF2B5EF4-FFF2-40B4-BE49-F238E27FC236}">
                <a16:creationId xmlns:a16="http://schemas.microsoft.com/office/drawing/2014/main" id="{1CD47B3D-601A-3246-BA5F-F4623ABDCECE}"/>
              </a:ext>
            </a:extLst>
          </p:cNvPr>
          <p:cNvPicPr>
            <a:picLocks noChangeAspect="1"/>
          </p:cNvPicPr>
          <p:nvPr/>
        </p:nvPicPr>
        <p:blipFill rotWithShape="1">
          <a:blip r:embed="rId6"/>
          <a:srcRect l="43372" t="92107" r="39868" b="4871"/>
          <a:stretch/>
        </p:blipFill>
        <p:spPr>
          <a:xfrm>
            <a:off x="8777623" y="5330080"/>
            <a:ext cx="979328" cy="163248"/>
          </a:xfrm>
          <a:prstGeom prst="rect">
            <a:avLst/>
          </a:prstGeom>
        </p:spPr>
      </p:pic>
      <p:sp>
        <p:nvSpPr>
          <p:cNvPr id="17" name="TextBox 16">
            <a:extLst>
              <a:ext uri="{FF2B5EF4-FFF2-40B4-BE49-F238E27FC236}">
                <a16:creationId xmlns:a16="http://schemas.microsoft.com/office/drawing/2014/main" id="{11DDFAD2-54DE-6044-AABC-FB1F727D6E3C}"/>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19999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24" grpId="0" animBg="1"/>
      <p:bldP spid="25" grpId="0" animBg="1"/>
      <p:bldP spid="26" grpId="0" animBg="1"/>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7" name="Picture 6">
            <a:extLst>
              <a:ext uri="{FF2B5EF4-FFF2-40B4-BE49-F238E27FC236}">
                <a16:creationId xmlns:a16="http://schemas.microsoft.com/office/drawing/2014/main" id="{0B4A2CAB-C668-9148-AE06-0D3C2AC4CF04}"/>
              </a:ext>
            </a:extLst>
          </p:cNvPr>
          <p:cNvPicPr>
            <a:picLocks noChangeAspect="1"/>
          </p:cNvPicPr>
          <p:nvPr/>
        </p:nvPicPr>
        <p:blipFill rotWithShape="1">
          <a:blip r:embed="rId4"/>
          <a:srcRect l="8614" t="4089" r="7088" b="3111"/>
          <a:stretch/>
        </p:blipFill>
        <p:spPr>
          <a:xfrm>
            <a:off x="974278" y="2258731"/>
            <a:ext cx="4257109" cy="4331383"/>
          </a:xfrm>
          <a:prstGeom prst="rect">
            <a:avLst/>
          </a:prstGeom>
        </p:spPr>
      </p:pic>
      <p:pic>
        <p:nvPicPr>
          <p:cNvPr id="8" name="Picture 7">
            <a:extLst>
              <a:ext uri="{FF2B5EF4-FFF2-40B4-BE49-F238E27FC236}">
                <a16:creationId xmlns:a16="http://schemas.microsoft.com/office/drawing/2014/main" id="{201C7ABF-5866-4F40-93FE-CC02F58DB3F4}"/>
              </a:ext>
            </a:extLst>
          </p:cNvPr>
          <p:cNvPicPr>
            <a:picLocks noChangeAspect="1"/>
          </p:cNvPicPr>
          <p:nvPr/>
        </p:nvPicPr>
        <p:blipFill rotWithShape="1">
          <a:blip r:embed="rId5"/>
          <a:srcRect l="7983" r="2195"/>
          <a:stretch/>
        </p:blipFill>
        <p:spPr>
          <a:xfrm>
            <a:off x="6960613" y="2121172"/>
            <a:ext cx="4257109" cy="4468942"/>
          </a:xfrm>
          <a:prstGeom prst="rect">
            <a:avLst/>
          </a:prstGeom>
        </p:spPr>
      </p:pic>
      <p:sp>
        <p:nvSpPr>
          <p:cNvPr id="10" name="TextBox 9">
            <a:extLst>
              <a:ext uri="{FF2B5EF4-FFF2-40B4-BE49-F238E27FC236}">
                <a16:creationId xmlns:a16="http://schemas.microsoft.com/office/drawing/2014/main" id="{FA3CF146-3BCC-A648-B062-0170347024F4}"/>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9CE5E31C-4488-5302-2E07-BE3D26D4C26C}"/>
              </a:ext>
            </a:extLst>
          </p:cNvPr>
          <p:cNvSpPr txBox="1"/>
          <p:nvPr/>
        </p:nvSpPr>
        <p:spPr>
          <a:xfrm>
            <a:off x="1" y="1200329"/>
            <a:ext cx="4548850"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Heat flux impacts on volume</a:t>
            </a:r>
          </a:p>
        </p:txBody>
      </p:sp>
      <p:sp>
        <p:nvSpPr>
          <p:cNvPr id="5" name="TextBox 4">
            <a:extLst>
              <a:ext uri="{FF2B5EF4-FFF2-40B4-BE49-F238E27FC236}">
                <a16:creationId xmlns:a16="http://schemas.microsoft.com/office/drawing/2014/main" id="{D22A60AD-0D1F-FE50-0777-5889A17A4080}"/>
              </a:ext>
            </a:extLst>
          </p:cNvPr>
          <p:cNvSpPr txBox="1"/>
          <p:nvPr/>
        </p:nvSpPr>
        <p:spPr>
          <a:xfrm>
            <a:off x="7169442" y="1751840"/>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6" name="TextBox 5">
            <a:extLst>
              <a:ext uri="{FF2B5EF4-FFF2-40B4-BE49-F238E27FC236}">
                <a16:creationId xmlns:a16="http://schemas.microsoft.com/office/drawing/2014/main" id="{94410244-850F-53A7-0873-0B9E17B8B923}"/>
              </a:ext>
            </a:extLst>
          </p:cNvPr>
          <p:cNvSpPr txBox="1"/>
          <p:nvPr/>
        </p:nvSpPr>
        <p:spPr>
          <a:xfrm>
            <a:off x="1153379" y="1751840"/>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Tree>
    <p:extLst>
      <p:ext uri="{BB962C8B-B14F-4D97-AF65-F5344CB8AC3E}">
        <p14:creationId xmlns:p14="http://schemas.microsoft.com/office/powerpoint/2010/main" val="428812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8" name="TextBox 7">
            <a:extLst>
              <a:ext uri="{FF2B5EF4-FFF2-40B4-BE49-F238E27FC236}">
                <a16:creationId xmlns:a16="http://schemas.microsoft.com/office/drawing/2014/main" id="{B425F88A-1AFA-AB4D-9A6B-096B40DACA90}"/>
              </a:ext>
            </a:extLst>
          </p:cNvPr>
          <p:cNvSpPr txBox="1"/>
          <p:nvPr/>
        </p:nvSpPr>
        <p:spPr>
          <a:xfrm>
            <a:off x="7262041" y="1693966"/>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9" name="TextBox 8">
            <a:extLst>
              <a:ext uri="{FF2B5EF4-FFF2-40B4-BE49-F238E27FC236}">
                <a16:creationId xmlns:a16="http://schemas.microsoft.com/office/drawing/2014/main" id="{56128BBE-26F1-8B49-834F-9FFAB1D80A72}"/>
              </a:ext>
            </a:extLst>
          </p:cNvPr>
          <p:cNvSpPr txBox="1"/>
          <p:nvPr/>
        </p:nvSpPr>
        <p:spPr>
          <a:xfrm>
            <a:off x="1310459" y="1693966"/>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grpSp>
        <p:nvGrpSpPr>
          <p:cNvPr id="10" name="Group 9">
            <a:extLst>
              <a:ext uri="{FF2B5EF4-FFF2-40B4-BE49-F238E27FC236}">
                <a16:creationId xmlns:a16="http://schemas.microsoft.com/office/drawing/2014/main" id="{C6F71EE3-001E-8A40-A9C4-F1AA1B44DA24}"/>
              </a:ext>
            </a:extLst>
          </p:cNvPr>
          <p:cNvGrpSpPr/>
          <p:nvPr/>
        </p:nvGrpSpPr>
        <p:grpSpPr>
          <a:xfrm>
            <a:off x="6142032" y="2111166"/>
            <a:ext cx="5859518" cy="3871293"/>
            <a:chOff x="6252326" y="2398202"/>
            <a:chExt cx="5638929" cy="3050362"/>
          </a:xfrm>
        </p:grpSpPr>
        <p:pic>
          <p:nvPicPr>
            <p:cNvPr id="23" name="Picture 22">
              <a:extLst>
                <a:ext uri="{FF2B5EF4-FFF2-40B4-BE49-F238E27FC236}">
                  <a16:creationId xmlns:a16="http://schemas.microsoft.com/office/drawing/2014/main" id="{3B97A67A-2DA5-BB44-BACD-8394F78935A8}"/>
                </a:ext>
              </a:extLst>
            </p:cNvPr>
            <p:cNvPicPr>
              <a:picLocks noChangeAspect="1"/>
            </p:cNvPicPr>
            <p:nvPr/>
          </p:nvPicPr>
          <p:blipFill rotWithShape="1">
            <a:blip r:embed="rId4"/>
            <a:srcRect l="8329" t="4598" r="51819" b="50923"/>
            <a:stretch/>
          </p:blipFill>
          <p:spPr>
            <a:xfrm>
              <a:off x="6252326" y="2398202"/>
              <a:ext cx="2819464" cy="3050362"/>
            </a:xfrm>
            <a:prstGeom prst="rect">
              <a:avLst/>
            </a:prstGeom>
          </p:spPr>
        </p:pic>
        <p:pic>
          <p:nvPicPr>
            <p:cNvPr id="14" name="Picture 13">
              <a:extLst>
                <a:ext uri="{FF2B5EF4-FFF2-40B4-BE49-F238E27FC236}">
                  <a16:creationId xmlns:a16="http://schemas.microsoft.com/office/drawing/2014/main" id="{30C0A115-8E03-B543-B453-3F175434F5FB}"/>
                </a:ext>
              </a:extLst>
            </p:cNvPr>
            <p:cNvPicPr>
              <a:picLocks noChangeAspect="1"/>
            </p:cNvPicPr>
            <p:nvPr/>
          </p:nvPicPr>
          <p:blipFill rotWithShape="1">
            <a:blip r:embed="rId4"/>
            <a:srcRect l="53155" t="4598" r="6992" b="50923"/>
            <a:stretch/>
          </p:blipFill>
          <p:spPr>
            <a:xfrm>
              <a:off x="9071790" y="2398202"/>
              <a:ext cx="2819465" cy="3050362"/>
            </a:xfrm>
            <a:prstGeom prst="rect">
              <a:avLst/>
            </a:prstGeom>
          </p:spPr>
        </p:pic>
      </p:grpSp>
      <p:grpSp>
        <p:nvGrpSpPr>
          <p:cNvPr id="6" name="Group 5">
            <a:extLst>
              <a:ext uri="{FF2B5EF4-FFF2-40B4-BE49-F238E27FC236}">
                <a16:creationId xmlns:a16="http://schemas.microsoft.com/office/drawing/2014/main" id="{70945B00-D021-B14A-97CA-D0909DE0BA60}"/>
              </a:ext>
            </a:extLst>
          </p:cNvPr>
          <p:cNvGrpSpPr/>
          <p:nvPr/>
        </p:nvGrpSpPr>
        <p:grpSpPr>
          <a:xfrm>
            <a:off x="616693" y="2111166"/>
            <a:ext cx="5354080" cy="3871293"/>
            <a:chOff x="989370" y="2529507"/>
            <a:chExt cx="5103626" cy="2787752"/>
          </a:xfrm>
        </p:grpSpPr>
        <p:pic>
          <p:nvPicPr>
            <p:cNvPr id="16" name="Picture 15">
              <a:extLst>
                <a:ext uri="{FF2B5EF4-FFF2-40B4-BE49-F238E27FC236}">
                  <a16:creationId xmlns:a16="http://schemas.microsoft.com/office/drawing/2014/main" id="{132C1823-E19E-5F45-B089-C9C925F1AAFF}"/>
                </a:ext>
              </a:extLst>
            </p:cNvPr>
            <p:cNvPicPr>
              <a:picLocks noChangeAspect="1"/>
            </p:cNvPicPr>
            <p:nvPr/>
          </p:nvPicPr>
          <p:blipFill rotWithShape="1">
            <a:blip r:embed="rId5"/>
            <a:srcRect l="7846" t="5866" r="50901" b="51944"/>
            <a:stretch/>
          </p:blipFill>
          <p:spPr>
            <a:xfrm>
              <a:off x="989370" y="2529507"/>
              <a:ext cx="2563728" cy="2787752"/>
            </a:xfrm>
            <a:prstGeom prst="rect">
              <a:avLst/>
            </a:prstGeom>
          </p:spPr>
        </p:pic>
        <p:pic>
          <p:nvPicPr>
            <p:cNvPr id="17" name="Picture 16">
              <a:extLst>
                <a:ext uri="{FF2B5EF4-FFF2-40B4-BE49-F238E27FC236}">
                  <a16:creationId xmlns:a16="http://schemas.microsoft.com/office/drawing/2014/main" id="{AC87CC06-0F68-1145-971E-6BB958AE1E5E}"/>
                </a:ext>
              </a:extLst>
            </p:cNvPr>
            <p:cNvPicPr>
              <a:picLocks noChangeAspect="1"/>
            </p:cNvPicPr>
            <p:nvPr/>
          </p:nvPicPr>
          <p:blipFill rotWithShape="1">
            <a:blip r:embed="rId5"/>
            <a:srcRect l="51279" t="5866" r="7468" b="51944"/>
            <a:stretch/>
          </p:blipFill>
          <p:spPr>
            <a:xfrm>
              <a:off x="3529268" y="2529507"/>
              <a:ext cx="2563728" cy="2787752"/>
            </a:xfrm>
            <a:prstGeom prst="rect">
              <a:avLst/>
            </a:prstGeom>
          </p:spPr>
        </p:pic>
      </p:grpSp>
      <p:sp>
        <p:nvSpPr>
          <p:cNvPr id="26" name="Rectangle 25">
            <a:extLst>
              <a:ext uri="{FF2B5EF4-FFF2-40B4-BE49-F238E27FC236}">
                <a16:creationId xmlns:a16="http://schemas.microsoft.com/office/drawing/2014/main" id="{C864FD8D-4DD0-9345-911F-DFF5A93EFE35}"/>
              </a:ext>
            </a:extLst>
          </p:cNvPr>
          <p:cNvSpPr/>
          <p:nvPr/>
        </p:nvSpPr>
        <p:spPr>
          <a:xfrm>
            <a:off x="1981751" y="3543546"/>
            <a:ext cx="723901" cy="798181"/>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268EB260-F249-DB43-BDCA-F4768F2C75C7}"/>
              </a:ext>
            </a:extLst>
          </p:cNvPr>
          <p:cNvSpPr/>
          <p:nvPr/>
        </p:nvSpPr>
        <p:spPr>
          <a:xfrm>
            <a:off x="9339943" y="3755576"/>
            <a:ext cx="1071154" cy="437602"/>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24574E04-F6F0-2546-AA6A-A3939E84A3AF}"/>
              </a:ext>
            </a:extLst>
          </p:cNvPr>
          <p:cNvSpPr/>
          <p:nvPr/>
        </p:nvSpPr>
        <p:spPr>
          <a:xfrm>
            <a:off x="9339943" y="2511312"/>
            <a:ext cx="1071154" cy="437602"/>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222E7CC-1616-9841-8A8A-B05571FFCA23}"/>
              </a:ext>
            </a:extLst>
          </p:cNvPr>
          <p:cNvSpPr/>
          <p:nvPr/>
        </p:nvSpPr>
        <p:spPr>
          <a:xfrm>
            <a:off x="9339943" y="5004698"/>
            <a:ext cx="1071154" cy="437602"/>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1D0485DD-782E-7740-98A8-3DECCACAC3E9}"/>
              </a:ext>
            </a:extLst>
          </p:cNvPr>
          <p:cNvSpPr txBox="1"/>
          <p:nvPr/>
        </p:nvSpPr>
        <p:spPr>
          <a:xfrm>
            <a:off x="1000568" y="5920940"/>
            <a:ext cx="10184855" cy="461665"/>
          </a:xfrm>
          <a:prstGeom prst="rect">
            <a:avLst/>
          </a:prstGeom>
          <a:noFill/>
        </p:spPr>
        <p:txBody>
          <a:bodyPr wrap="square" rtlCol="0">
            <a:spAutoFit/>
          </a:bodyPr>
          <a:lstStyle/>
          <a:p>
            <a:r>
              <a:rPr lang="en-GB" sz="2400" dirty="0">
                <a:solidFill>
                  <a:schemeClr val="accent1">
                    <a:lumMod val="50000"/>
                  </a:schemeClr>
                </a:solidFill>
                <a:latin typeface="Candara" panose="020E0502030303020204" pitchFamily="34" charset="0"/>
              </a:rPr>
              <a:t>Preceding winter, local cooling drives an increase in mode water pool volume. </a:t>
            </a:r>
          </a:p>
        </p:txBody>
      </p:sp>
      <p:sp>
        <p:nvSpPr>
          <p:cNvPr id="18" name="TextBox 17">
            <a:extLst>
              <a:ext uri="{FF2B5EF4-FFF2-40B4-BE49-F238E27FC236}">
                <a16:creationId xmlns:a16="http://schemas.microsoft.com/office/drawing/2014/main" id="{8B68A7B9-2D0F-384E-B513-1FD1E5E6726F}"/>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4" name="TextBox 3">
            <a:extLst>
              <a:ext uri="{FF2B5EF4-FFF2-40B4-BE49-F238E27FC236}">
                <a16:creationId xmlns:a16="http://schemas.microsoft.com/office/drawing/2014/main" id="{91735CB3-AE54-69E7-AC46-9A32BFB27939}"/>
              </a:ext>
            </a:extLst>
          </p:cNvPr>
          <p:cNvSpPr txBox="1"/>
          <p:nvPr/>
        </p:nvSpPr>
        <p:spPr>
          <a:xfrm>
            <a:off x="1" y="1200329"/>
            <a:ext cx="4548850"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Heat flux impacts on volume</a:t>
            </a:r>
          </a:p>
        </p:txBody>
      </p:sp>
    </p:spTree>
    <p:extLst>
      <p:ext uri="{BB962C8B-B14F-4D97-AF65-F5344CB8AC3E}">
        <p14:creationId xmlns:p14="http://schemas.microsoft.com/office/powerpoint/2010/main" val="174807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8" name="TextBox 7">
            <a:extLst>
              <a:ext uri="{FF2B5EF4-FFF2-40B4-BE49-F238E27FC236}">
                <a16:creationId xmlns:a16="http://schemas.microsoft.com/office/drawing/2014/main" id="{B425F88A-1AFA-AB4D-9A6B-096B40DACA90}"/>
              </a:ext>
            </a:extLst>
          </p:cNvPr>
          <p:cNvSpPr txBox="1"/>
          <p:nvPr/>
        </p:nvSpPr>
        <p:spPr>
          <a:xfrm>
            <a:off x="7262041" y="1717116"/>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9" name="TextBox 8">
            <a:extLst>
              <a:ext uri="{FF2B5EF4-FFF2-40B4-BE49-F238E27FC236}">
                <a16:creationId xmlns:a16="http://schemas.microsoft.com/office/drawing/2014/main" id="{56128BBE-26F1-8B49-834F-9FFAB1D80A72}"/>
              </a:ext>
            </a:extLst>
          </p:cNvPr>
          <p:cNvSpPr txBox="1"/>
          <p:nvPr/>
        </p:nvSpPr>
        <p:spPr>
          <a:xfrm>
            <a:off x="1310459" y="1717116"/>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grpSp>
        <p:nvGrpSpPr>
          <p:cNvPr id="10" name="Group 9">
            <a:extLst>
              <a:ext uri="{FF2B5EF4-FFF2-40B4-BE49-F238E27FC236}">
                <a16:creationId xmlns:a16="http://schemas.microsoft.com/office/drawing/2014/main" id="{C6F71EE3-001E-8A40-A9C4-F1AA1B44DA24}"/>
              </a:ext>
            </a:extLst>
          </p:cNvPr>
          <p:cNvGrpSpPr/>
          <p:nvPr/>
        </p:nvGrpSpPr>
        <p:grpSpPr>
          <a:xfrm>
            <a:off x="6142032" y="2203761"/>
            <a:ext cx="5859518" cy="3871293"/>
            <a:chOff x="6252326" y="2398202"/>
            <a:chExt cx="5638929" cy="3050362"/>
          </a:xfrm>
        </p:grpSpPr>
        <p:pic>
          <p:nvPicPr>
            <p:cNvPr id="23" name="Picture 22">
              <a:extLst>
                <a:ext uri="{FF2B5EF4-FFF2-40B4-BE49-F238E27FC236}">
                  <a16:creationId xmlns:a16="http://schemas.microsoft.com/office/drawing/2014/main" id="{3B97A67A-2DA5-BB44-BACD-8394F78935A8}"/>
                </a:ext>
              </a:extLst>
            </p:cNvPr>
            <p:cNvPicPr>
              <a:picLocks noChangeAspect="1"/>
            </p:cNvPicPr>
            <p:nvPr/>
          </p:nvPicPr>
          <p:blipFill rotWithShape="1">
            <a:blip r:embed="rId4"/>
            <a:srcRect l="8329" t="4598" r="51819" b="50923"/>
            <a:stretch/>
          </p:blipFill>
          <p:spPr>
            <a:xfrm>
              <a:off x="6252326" y="2398202"/>
              <a:ext cx="2819464" cy="3050362"/>
            </a:xfrm>
            <a:prstGeom prst="rect">
              <a:avLst/>
            </a:prstGeom>
          </p:spPr>
        </p:pic>
        <p:pic>
          <p:nvPicPr>
            <p:cNvPr id="14" name="Picture 13">
              <a:extLst>
                <a:ext uri="{FF2B5EF4-FFF2-40B4-BE49-F238E27FC236}">
                  <a16:creationId xmlns:a16="http://schemas.microsoft.com/office/drawing/2014/main" id="{30C0A115-8E03-B543-B453-3F175434F5FB}"/>
                </a:ext>
              </a:extLst>
            </p:cNvPr>
            <p:cNvPicPr>
              <a:picLocks noChangeAspect="1"/>
            </p:cNvPicPr>
            <p:nvPr/>
          </p:nvPicPr>
          <p:blipFill rotWithShape="1">
            <a:blip r:embed="rId4"/>
            <a:srcRect l="53155" t="4598" r="6992" b="50923"/>
            <a:stretch/>
          </p:blipFill>
          <p:spPr>
            <a:xfrm>
              <a:off x="9071790" y="2398202"/>
              <a:ext cx="2819465" cy="3050362"/>
            </a:xfrm>
            <a:prstGeom prst="rect">
              <a:avLst/>
            </a:prstGeom>
          </p:spPr>
        </p:pic>
      </p:grpSp>
      <p:grpSp>
        <p:nvGrpSpPr>
          <p:cNvPr id="6" name="Group 5">
            <a:extLst>
              <a:ext uri="{FF2B5EF4-FFF2-40B4-BE49-F238E27FC236}">
                <a16:creationId xmlns:a16="http://schemas.microsoft.com/office/drawing/2014/main" id="{70945B00-D021-B14A-97CA-D0909DE0BA60}"/>
              </a:ext>
            </a:extLst>
          </p:cNvPr>
          <p:cNvGrpSpPr/>
          <p:nvPr/>
        </p:nvGrpSpPr>
        <p:grpSpPr>
          <a:xfrm>
            <a:off x="616693" y="2203761"/>
            <a:ext cx="5354080" cy="3871293"/>
            <a:chOff x="989370" y="2529507"/>
            <a:chExt cx="5103626" cy="2787752"/>
          </a:xfrm>
        </p:grpSpPr>
        <p:pic>
          <p:nvPicPr>
            <p:cNvPr id="16" name="Picture 15">
              <a:extLst>
                <a:ext uri="{FF2B5EF4-FFF2-40B4-BE49-F238E27FC236}">
                  <a16:creationId xmlns:a16="http://schemas.microsoft.com/office/drawing/2014/main" id="{132C1823-E19E-5F45-B089-C9C925F1AAFF}"/>
                </a:ext>
              </a:extLst>
            </p:cNvPr>
            <p:cNvPicPr>
              <a:picLocks noChangeAspect="1"/>
            </p:cNvPicPr>
            <p:nvPr/>
          </p:nvPicPr>
          <p:blipFill rotWithShape="1">
            <a:blip r:embed="rId5"/>
            <a:srcRect l="7846" t="5866" r="50901" b="51944"/>
            <a:stretch/>
          </p:blipFill>
          <p:spPr>
            <a:xfrm>
              <a:off x="989370" y="2529507"/>
              <a:ext cx="2563728" cy="2787752"/>
            </a:xfrm>
            <a:prstGeom prst="rect">
              <a:avLst/>
            </a:prstGeom>
          </p:spPr>
        </p:pic>
        <p:pic>
          <p:nvPicPr>
            <p:cNvPr id="17" name="Picture 16">
              <a:extLst>
                <a:ext uri="{FF2B5EF4-FFF2-40B4-BE49-F238E27FC236}">
                  <a16:creationId xmlns:a16="http://schemas.microsoft.com/office/drawing/2014/main" id="{AC87CC06-0F68-1145-971E-6BB958AE1E5E}"/>
                </a:ext>
              </a:extLst>
            </p:cNvPr>
            <p:cNvPicPr>
              <a:picLocks noChangeAspect="1"/>
            </p:cNvPicPr>
            <p:nvPr/>
          </p:nvPicPr>
          <p:blipFill rotWithShape="1">
            <a:blip r:embed="rId5"/>
            <a:srcRect l="51279" t="5866" r="7468" b="51944"/>
            <a:stretch/>
          </p:blipFill>
          <p:spPr>
            <a:xfrm>
              <a:off x="3529268" y="2529507"/>
              <a:ext cx="2563728" cy="2787752"/>
            </a:xfrm>
            <a:prstGeom prst="rect">
              <a:avLst/>
            </a:prstGeom>
          </p:spPr>
        </p:pic>
      </p:grpSp>
      <p:sp>
        <p:nvSpPr>
          <p:cNvPr id="18" name="Rectangle 17">
            <a:extLst>
              <a:ext uri="{FF2B5EF4-FFF2-40B4-BE49-F238E27FC236}">
                <a16:creationId xmlns:a16="http://schemas.microsoft.com/office/drawing/2014/main" id="{3BFBE34A-C1B4-A147-B4A2-202D5D4AD3EA}"/>
              </a:ext>
            </a:extLst>
          </p:cNvPr>
          <p:cNvSpPr/>
          <p:nvPr/>
        </p:nvSpPr>
        <p:spPr>
          <a:xfrm>
            <a:off x="1961463" y="5072728"/>
            <a:ext cx="723901" cy="798181"/>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64CCF911-258D-7A4C-9B4A-5334FD9F5370}"/>
              </a:ext>
            </a:extLst>
          </p:cNvPr>
          <p:cNvSpPr/>
          <p:nvPr/>
        </p:nvSpPr>
        <p:spPr>
          <a:xfrm>
            <a:off x="4658481" y="5072728"/>
            <a:ext cx="723901" cy="798181"/>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184BAC91-AFF4-034E-BB5C-34F2592081C6}"/>
              </a:ext>
            </a:extLst>
          </p:cNvPr>
          <p:cNvSpPr txBox="1"/>
          <p:nvPr/>
        </p:nvSpPr>
        <p:spPr>
          <a:xfrm>
            <a:off x="1000568" y="6117710"/>
            <a:ext cx="10184855" cy="830997"/>
          </a:xfrm>
          <a:prstGeom prst="rect">
            <a:avLst/>
          </a:prstGeom>
          <a:noFill/>
        </p:spPr>
        <p:txBody>
          <a:bodyPr wrap="square" rtlCol="0">
            <a:spAutoFit/>
          </a:bodyPr>
          <a:lstStyle/>
          <a:p>
            <a:r>
              <a:rPr lang="en-GB" sz="2400" dirty="0">
                <a:solidFill>
                  <a:schemeClr val="accent1">
                    <a:lumMod val="50000"/>
                  </a:schemeClr>
                </a:solidFill>
                <a:latin typeface="Candara" panose="020E0502030303020204" pitchFamily="34" charset="0"/>
              </a:rPr>
              <a:t>Warming along the subtropical circulation is important for the volume of the North Atlantic mode water pool. </a:t>
            </a:r>
          </a:p>
        </p:txBody>
      </p:sp>
      <p:sp>
        <p:nvSpPr>
          <p:cNvPr id="15" name="TextBox 14">
            <a:extLst>
              <a:ext uri="{FF2B5EF4-FFF2-40B4-BE49-F238E27FC236}">
                <a16:creationId xmlns:a16="http://schemas.microsoft.com/office/drawing/2014/main" id="{BDB9ACB6-2D10-5247-AE1F-57E3DD3B214D}"/>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930391F2-889A-CFE9-AB24-1DA21540007F}"/>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2051571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8" name="TextBox 7">
            <a:extLst>
              <a:ext uri="{FF2B5EF4-FFF2-40B4-BE49-F238E27FC236}">
                <a16:creationId xmlns:a16="http://schemas.microsoft.com/office/drawing/2014/main" id="{B425F88A-1AFA-AB4D-9A6B-096B40DACA90}"/>
              </a:ext>
            </a:extLst>
          </p:cNvPr>
          <p:cNvSpPr txBox="1"/>
          <p:nvPr/>
        </p:nvSpPr>
        <p:spPr>
          <a:xfrm>
            <a:off x="7262041" y="1277273"/>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9" name="TextBox 8">
            <a:extLst>
              <a:ext uri="{FF2B5EF4-FFF2-40B4-BE49-F238E27FC236}">
                <a16:creationId xmlns:a16="http://schemas.microsoft.com/office/drawing/2014/main" id="{56128BBE-26F1-8B49-834F-9FFAB1D80A72}"/>
              </a:ext>
            </a:extLst>
          </p:cNvPr>
          <p:cNvSpPr txBox="1"/>
          <p:nvPr/>
        </p:nvSpPr>
        <p:spPr>
          <a:xfrm>
            <a:off x="1310459" y="1277273"/>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grpSp>
        <p:nvGrpSpPr>
          <p:cNvPr id="10" name="Group 9">
            <a:extLst>
              <a:ext uri="{FF2B5EF4-FFF2-40B4-BE49-F238E27FC236}">
                <a16:creationId xmlns:a16="http://schemas.microsoft.com/office/drawing/2014/main" id="{C6F71EE3-001E-8A40-A9C4-F1AA1B44DA24}"/>
              </a:ext>
            </a:extLst>
          </p:cNvPr>
          <p:cNvGrpSpPr/>
          <p:nvPr/>
        </p:nvGrpSpPr>
        <p:grpSpPr>
          <a:xfrm>
            <a:off x="6142032" y="2006991"/>
            <a:ext cx="5859518" cy="3871293"/>
            <a:chOff x="6252326" y="2398202"/>
            <a:chExt cx="5638929" cy="3050362"/>
          </a:xfrm>
        </p:grpSpPr>
        <p:pic>
          <p:nvPicPr>
            <p:cNvPr id="23" name="Picture 22">
              <a:extLst>
                <a:ext uri="{FF2B5EF4-FFF2-40B4-BE49-F238E27FC236}">
                  <a16:creationId xmlns:a16="http://schemas.microsoft.com/office/drawing/2014/main" id="{3B97A67A-2DA5-BB44-BACD-8394F78935A8}"/>
                </a:ext>
              </a:extLst>
            </p:cNvPr>
            <p:cNvPicPr>
              <a:picLocks noChangeAspect="1"/>
            </p:cNvPicPr>
            <p:nvPr/>
          </p:nvPicPr>
          <p:blipFill rotWithShape="1">
            <a:blip r:embed="rId4"/>
            <a:srcRect l="8329" t="4598" r="51819" b="50923"/>
            <a:stretch/>
          </p:blipFill>
          <p:spPr>
            <a:xfrm>
              <a:off x="6252326" y="2398202"/>
              <a:ext cx="2819464" cy="3050362"/>
            </a:xfrm>
            <a:prstGeom prst="rect">
              <a:avLst/>
            </a:prstGeom>
          </p:spPr>
        </p:pic>
        <p:pic>
          <p:nvPicPr>
            <p:cNvPr id="14" name="Picture 13">
              <a:extLst>
                <a:ext uri="{FF2B5EF4-FFF2-40B4-BE49-F238E27FC236}">
                  <a16:creationId xmlns:a16="http://schemas.microsoft.com/office/drawing/2014/main" id="{30C0A115-8E03-B543-B453-3F175434F5FB}"/>
                </a:ext>
              </a:extLst>
            </p:cNvPr>
            <p:cNvPicPr>
              <a:picLocks noChangeAspect="1"/>
            </p:cNvPicPr>
            <p:nvPr/>
          </p:nvPicPr>
          <p:blipFill rotWithShape="1">
            <a:blip r:embed="rId4"/>
            <a:srcRect l="53155" t="4598" r="6992" b="50923"/>
            <a:stretch/>
          </p:blipFill>
          <p:spPr>
            <a:xfrm>
              <a:off x="9071790" y="2398202"/>
              <a:ext cx="2819465" cy="3050362"/>
            </a:xfrm>
            <a:prstGeom prst="rect">
              <a:avLst/>
            </a:prstGeom>
          </p:spPr>
        </p:pic>
      </p:grpSp>
      <p:grpSp>
        <p:nvGrpSpPr>
          <p:cNvPr id="6" name="Group 5">
            <a:extLst>
              <a:ext uri="{FF2B5EF4-FFF2-40B4-BE49-F238E27FC236}">
                <a16:creationId xmlns:a16="http://schemas.microsoft.com/office/drawing/2014/main" id="{70945B00-D021-B14A-97CA-D0909DE0BA60}"/>
              </a:ext>
            </a:extLst>
          </p:cNvPr>
          <p:cNvGrpSpPr/>
          <p:nvPr/>
        </p:nvGrpSpPr>
        <p:grpSpPr>
          <a:xfrm>
            <a:off x="616693" y="2006991"/>
            <a:ext cx="5354080" cy="3871293"/>
            <a:chOff x="989370" y="2529507"/>
            <a:chExt cx="5103626" cy="2787752"/>
          </a:xfrm>
        </p:grpSpPr>
        <p:pic>
          <p:nvPicPr>
            <p:cNvPr id="16" name="Picture 15">
              <a:extLst>
                <a:ext uri="{FF2B5EF4-FFF2-40B4-BE49-F238E27FC236}">
                  <a16:creationId xmlns:a16="http://schemas.microsoft.com/office/drawing/2014/main" id="{132C1823-E19E-5F45-B089-C9C925F1AAFF}"/>
                </a:ext>
              </a:extLst>
            </p:cNvPr>
            <p:cNvPicPr>
              <a:picLocks noChangeAspect="1"/>
            </p:cNvPicPr>
            <p:nvPr/>
          </p:nvPicPr>
          <p:blipFill rotWithShape="1">
            <a:blip r:embed="rId5"/>
            <a:srcRect l="7846" t="5866" r="50901" b="51944"/>
            <a:stretch/>
          </p:blipFill>
          <p:spPr>
            <a:xfrm>
              <a:off x="989370" y="2529507"/>
              <a:ext cx="2563728" cy="2787752"/>
            </a:xfrm>
            <a:prstGeom prst="rect">
              <a:avLst/>
            </a:prstGeom>
          </p:spPr>
        </p:pic>
        <p:pic>
          <p:nvPicPr>
            <p:cNvPr id="17" name="Picture 16">
              <a:extLst>
                <a:ext uri="{FF2B5EF4-FFF2-40B4-BE49-F238E27FC236}">
                  <a16:creationId xmlns:a16="http://schemas.microsoft.com/office/drawing/2014/main" id="{AC87CC06-0F68-1145-971E-6BB958AE1E5E}"/>
                </a:ext>
              </a:extLst>
            </p:cNvPr>
            <p:cNvPicPr>
              <a:picLocks noChangeAspect="1"/>
            </p:cNvPicPr>
            <p:nvPr/>
          </p:nvPicPr>
          <p:blipFill rotWithShape="1">
            <a:blip r:embed="rId5"/>
            <a:srcRect l="51279" t="5866" r="7468" b="51944"/>
            <a:stretch/>
          </p:blipFill>
          <p:spPr>
            <a:xfrm>
              <a:off x="3529268" y="2529507"/>
              <a:ext cx="2563728" cy="2787752"/>
            </a:xfrm>
            <a:prstGeom prst="rect">
              <a:avLst/>
            </a:prstGeom>
          </p:spPr>
        </p:pic>
      </p:grpSp>
      <p:sp>
        <p:nvSpPr>
          <p:cNvPr id="20" name="TextBox 19">
            <a:extLst>
              <a:ext uri="{FF2B5EF4-FFF2-40B4-BE49-F238E27FC236}">
                <a16:creationId xmlns:a16="http://schemas.microsoft.com/office/drawing/2014/main" id="{184BAC91-AFF4-034E-BB5C-34F2592081C6}"/>
              </a:ext>
            </a:extLst>
          </p:cNvPr>
          <p:cNvSpPr txBox="1"/>
          <p:nvPr/>
        </p:nvSpPr>
        <p:spPr>
          <a:xfrm>
            <a:off x="1000568" y="5920940"/>
            <a:ext cx="10184855" cy="830997"/>
          </a:xfrm>
          <a:prstGeom prst="rect">
            <a:avLst/>
          </a:prstGeom>
          <a:noFill/>
        </p:spPr>
        <p:txBody>
          <a:bodyPr wrap="square" rtlCol="0">
            <a:spAutoFit/>
          </a:bodyPr>
          <a:lstStyle/>
          <a:p>
            <a:r>
              <a:rPr lang="en-GB" sz="2400" dirty="0">
                <a:solidFill>
                  <a:schemeClr val="accent1">
                    <a:lumMod val="50000"/>
                  </a:schemeClr>
                </a:solidFill>
                <a:latin typeface="Candara" panose="020E0502030303020204" pitchFamily="34" charset="0"/>
              </a:rPr>
              <a:t>Upstream cooling along the ACC is important for the volume of the South Indian mode water pool.</a:t>
            </a:r>
          </a:p>
        </p:txBody>
      </p:sp>
      <p:sp>
        <p:nvSpPr>
          <p:cNvPr id="15" name="Rectangle 14">
            <a:extLst>
              <a:ext uri="{FF2B5EF4-FFF2-40B4-BE49-F238E27FC236}">
                <a16:creationId xmlns:a16="http://schemas.microsoft.com/office/drawing/2014/main" id="{4ABDEB8B-FE79-C042-A8A9-C86C7FCB8C35}"/>
              </a:ext>
            </a:extLst>
          </p:cNvPr>
          <p:cNvSpPr/>
          <p:nvPr/>
        </p:nvSpPr>
        <p:spPr>
          <a:xfrm>
            <a:off x="9339943" y="5004698"/>
            <a:ext cx="418011" cy="437602"/>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24B3EDD3-3AF3-8C49-87D3-229F2D7F38AD}"/>
              </a:ext>
            </a:extLst>
          </p:cNvPr>
          <p:cNvSpPr/>
          <p:nvPr/>
        </p:nvSpPr>
        <p:spPr>
          <a:xfrm>
            <a:off x="9339943" y="3760434"/>
            <a:ext cx="418011" cy="437602"/>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9D124103-E380-6C49-A679-D224A08A3210}"/>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222127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een Tie Dye Festival Wallpaper Mural | Hovia">
            <a:extLst>
              <a:ext uri="{FF2B5EF4-FFF2-40B4-BE49-F238E27FC236}">
                <a16:creationId xmlns:a16="http://schemas.microsoft.com/office/drawing/2014/main" id="{E43C37A3-3D99-C74B-A990-AA6142FA84A2}"/>
              </a:ext>
            </a:extLst>
          </p:cNvPr>
          <p:cNvPicPr>
            <a:picLocks noChangeAspect="1" noChangeArrowheads="1"/>
          </p:cNvPicPr>
          <p:nvPr/>
        </p:nvPicPr>
        <p:blipFill>
          <a:blip r:embed="rId2">
            <a:alphaModFix amt="65000"/>
            <a:extLst>
              <a:ext uri="{28A0092B-C50C-407E-A947-70E740481C1C}">
                <a14:useLocalDpi xmlns:a14="http://schemas.microsoft.com/office/drawing/2010/main" val="0"/>
              </a:ext>
            </a:extLst>
          </a:blip>
          <a:srcRect/>
          <a:stretch>
            <a:fillRect/>
          </a:stretch>
        </p:blipFill>
        <p:spPr bwMode="auto">
          <a:xfrm>
            <a:off x="-6008" y="0"/>
            <a:ext cx="12198008" cy="1566859"/>
          </a:xfrm>
          <a:prstGeom prst="rect">
            <a:avLst/>
          </a:prstGeom>
          <a:noFill/>
        </p:spPr>
      </p:pic>
      <p:sp>
        <p:nvSpPr>
          <p:cNvPr id="6" name="TextBox 5">
            <a:extLst>
              <a:ext uri="{FF2B5EF4-FFF2-40B4-BE49-F238E27FC236}">
                <a16:creationId xmlns:a16="http://schemas.microsoft.com/office/drawing/2014/main" id="{B4CB37A9-CF53-FF46-AA4E-9AFBEF5A12C2}"/>
              </a:ext>
            </a:extLst>
          </p:cNvPr>
          <p:cNvSpPr txBox="1"/>
          <p:nvPr/>
        </p:nvSpPr>
        <p:spPr>
          <a:xfrm>
            <a:off x="-6005" y="1066600"/>
            <a:ext cx="7076043" cy="276999"/>
          </a:xfrm>
          <a:prstGeom prst="rect">
            <a:avLst/>
          </a:prstGeom>
          <a:noFill/>
        </p:spPr>
        <p:txBody>
          <a:bodyPr wrap="square" rtlCol="0">
            <a:spAutoFit/>
          </a:bodyPr>
          <a:lstStyle/>
          <a:p>
            <a:r>
              <a:rPr lang="en-GB" sz="1200" b="1" dirty="0">
                <a:solidFill>
                  <a:schemeClr val="accent1">
                    <a:lumMod val="50000"/>
                  </a:schemeClr>
                </a:solidFill>
                <a:latin typeface="Candara" panose="020E0502030303020204" pitchFamily="34" charset="0"/>
                <a:ea typeface="Geneva" panose="020B0503030404040204" pitchFamily="34" charset="0"/>
              </a:rPr>
              <a:t>Ciara Pimm (</a:t>
            </a:r>
            <a:r>
              <a:rPr lang="en-GB" sz="1200" b="1" dirty="0" err="1">
                <a:solidFill>
                  <a:schemeClr val="accent1">
                    <a:lumMod val="50000"/>
                  </a:schemeClr>
                </a:solidFill>
                <a:latin typeface="Candara" panose="020E0502030303020204" pitchFamily="34" charset="0"/>
                <a:ea typeface="Geneva" panose="020B0503030404040204" pitchFamily="34" charset="0"/>
              </a:rPr>
              <a:t>c.pimm@liverpool.ac.uk</a:t>
            </a:r>
            <a:r>
              <a:rPr lang="en-GB" sz="1200" b="1" dirty="0">
                <a:solidFill>
                  <a:schemeClr val="accent1">
                    <a:lumMod val="50000"/>
                  </a:schemeClr>
                </a:solidFill>
                <a:latin typeface="Candara" panose="020E0502030303020204" pitchFamily="34" charset="0"/>
                <a:ea typeface="Geneva" panose="020B0503030404040204" pitchFamily="34" charset="0"/>
              </a:rPr>
              <a:t>)</a:t>
            </a:r>
            <a:r>
              <a:rPr lang="en-GB" sz="1200" b="1" baseline="30000" dirty="0">
                <a:solidFill>
                  <a:schemeClr val="accent1">
                    <a:lumMod val="50000"/>
                  </a:schemeClr>
                </a:solidFill>
                <a:latin typeface="Candara" panose="020E0502030303020204" pitchFamily="34" charset="0"/>
                <a:ea typeface="Geneva" panose="020B0503030404040204" pitchFamily="34" charset="0"/>
              </a:rPr>
              <a:t>1</a:t>
            </a:r>
            <a:r>
              <a:rPr lang="en-GB" sz="1200" b="1" dirty="0">
                <a:solidFill>
                  <a:schemeClr val="accent1">
                    <a:lumMod val="50000"/>
                  </a:schemeClr>
                </a:solidFill>
                <a:latin typeface="Candara" panose="020E0502030303020204" pitchFamily="34" charset="0"/>
                <a:ea typeface="Geneva" panose="020B0503030404040204" pitchFamily="34" charset="0"/>
              </a:rPr>
              <a:t>, Ric Williams</a:t>
            </a:r>
            <a:r>
              <a:rPr lang="en-GB" sz="1200" b="1" baseline="30000" dirty="0">
                <a:solidFill>
                  <a:schemeClr val="accent1">
                    <a:lumMod val="50000"/>
                  </a:schemeClr>
                </a:solidFill>
                <a:latin typeface="Candara" panose="020E0502030303020204" pitchFamily="34" charset="0"/>
                <a:ea typeface="Geneva" panose="020B0503030404040204" pitchFamily="34" charset="0"/>
              </a:rPr>
              <a:t>1</a:t>
            </a:r>
            <a:r>
              <a:rPr lang="en-GB" sz="1200" b="1" dirty="0">
                <a:solidFill>
                  <a:schemeClr val="accent1">
                    <a:lumMod val="50000"/>
                  </a:schemeClr>
                </a:solidFill>
                <a:latin typeface="Candara" panose="020E0502030303020204" pitchFamily="34" charset="0"/>
                <a:ea typeface="Geneva" panose="020B0503030404040204" pitchFamily="34" charset="0"/>
              </a:rPr>
              <a:t>, Dani Jones</a:t>
            </a:r>
            <a:r>
              <a:rPr lang="en-GB" sz="1200" b="1" baseline="30000" dirty="0">
                <a:solidFill>
                  <a:schemeClr val="accent1">
                    <a:lumMod val="50000"/>
                  </a:schemeClr>
                </a:solidFill>
                <a:latin typeface="Candara" panose="020E0502030303020204" pitchFamily="34" charset="0"/>
                <a:ea typeface="Geneva" panose="020B0503030404040204" pitchFamily="34" charset="0"/>
              </a:rPr>
              <a:t>2,3</a:t>
            </a:r>
            <a:r>
              <a:rPr lang="en-GB" sz="1200" b="1" dirty="0">
                <a:solidFill>
                  <a:schemeClr val="accent1">
                    <a:lumMod val="50000"/>
                  </a:schemeClr>
                </a:solidFill>
                <a:latin typeface="Candara" panose="020E0502030303020204" pitchFamily="34" charset="0"/>
                <a:ea typeface="Geneva" panose="020B0503030404040204" pitchFamily="34" charset="0"/>
              </a:rPr>
              <a:t>, Andrew Meijers</a:t>
            </a:r>
            <a:r>
              <a:rPr lang="en-GB" sz="1200" b="1" baseline="30000" dirty="0">
                <a:solidFill>
                  <a:schemeClr val="accent1">
                    <a:lumMod val="50000"/>
                  </a:schemeClr>
                </a:solidFill>
                <a:latin typeface="Candara" panose="020E0502030303020204" pitchFamily="34" charset="0"/>
                <a:ea typeface="Geneva" panose="020B0503030404040204" pitchFamily="34" charset="0"/>
              </a:rPr>
              <a:t>2</a:t>
            </a:r>
            <a:r>
              <a:rPr lang="en-GB" sz="1200" b="1" dirty="0">
                <a:solidFill>
                  <a:schemeClr val="accent1">
                    <a:lumMod val="50000"/>
                  </a:schemeClr>
                </a:solidFill>
                <a:latin typeface="Candara" panose="020E0502030303020204" pitchFamily="34" charset="0"/>
                <a:ea typeface="Geneva" panose="020B0503030404040204" pitchFamily="34" charset="0"/>
              </a:rPr>
              <a:t> </a:t>
            </a:r>
          </a:p>
        </p:txBody>
      </p:sp>
      <p:sp>
        <p:nvSpPr>
          <p:cNvPr id="7" name="TextBox 6">
            <a:extLst>
              <a:ext uri="{FF2B5EF4-FFF2-40B4-BE49-F238E27FC236}">
                <a16:creationId xmlns:a16="http://schemas.microsoft.com/office/drawing/2014/main" id="{8213716D-D013-AB46-8148-52BF877747D1}"/>
              </a:ext>
            </a:extLst>
          </p:cNvPr>
          <p:cNvSpPr txBox="1"/>
          <p:nvPr/>
        </p:nvSpPr>
        <p:spPr>
          <a:xfrm>
            <a:off x="-6009" y="1287466"/>
            <a:ext cx="6564463" cy="246221"/>
          </a:xfrm>
          <a:prstGeom prst="rect">
            <a:avLst/>
          </a:prstGeom>
          <a:noFill/>
        </p:spPr>
        <p:txBody>
          <a:bodyPr wrap="square" rtlCol="0">
            <a:spAutoFit/>
          </a:bodyPr>
          <a:lstStyle/>
          <a:p>
            <a:r>
              <a:rPr lang="en-GB" sz="1000" b="1" i="1" baseline="30000" dirty="0">
                <a:solidFill>
                  <a:schemeClr val="accent1">
                    <a:lumMod val="50000"/>
                  </a:schemeClr>
                </a:solidFill>
                <a:latin typeface="Candara" panose="020E0502030303020204" pitchFamily="34" charset="0"/>
                <a:ea typeface="Geneva" panose="020B0503030404040204" pitchFamily="34" charset="0"/>
              </a:rPr>
              <a:t>1</a:t>
            </a:r>
            <a:r>
              <a:rPr lang="en-GB" sz="1000" b="1" i="1" dirty="0">
                <a:solidFill>
                  <a:schemeClr val="accent1">
                    <a:lumMod val="50000"/>
                  </a:schemeClr>
                </a:solidFill>
                <a:latin typeface="Candara" panose="020E0502030303020204" pitchFamily="34" charset="0"/>
                <a:ea typeface="Geneva" panose="020B0503030404040204" pitchFamily="34" charset="0"/>
              </a:rPr>
              <a:t>University of Liverpool, </a:t>
            </a:r>
            <a:r>
              <a:rPr lang="en-GB" sz="1000" b="1" i="1" baseline="30000" dirty="0">
                <a:solidFill>
                  <a:schemeClr val="accent1">
                    <a:lumMod val="50000"/>
                  </a:schemeClr>
                </a:solidFill>
                <a:latin typeface="Candara" panose="020E0502030303020204" pitchFamily="34" charset="0"/>
                <a:ea typeface="Geneva" panose="020B0503030404040204" pitchFamily="34" charset="0"/>
              </a:rPr>
              <a:t>2</a:t>
            </a:r>
            <a:r>
              <a:rPr lang="en-GB" sz="1000" b="1" i="1" dirty="0">
                <a:solidFill>
                  <a:schemeClr val="accent1">
                    <a:lumMod val="50000"/>
                  </a:schemeClr>
                </a:solidFill>
                <a:latin typeface="Candara" panose="020E0502030303020204" pitchFamily="34" charset="0"/>
                <a:ea typeface="Geneva" panose="020B0503030404040204" pitchFamily="34" charset="0"/>
              </a:rPr>
              <a:t>British Antarctic Survey, </a:t>
            </a:r>
            <a:r>
              <a:rPr lang="en-GB" sz="1000" b="1" i="1" baseline="30000" dirty="0">
                <a:solidFill>
                  <a:schemeClr val="accent1">
                    <a:lumMod val="50000"/>
                  </a:schemeClr>
                </a:solidFill>
                <a:latin typeface="Candara" panose="020E0502030303020204" pitchFamily="34" charset="0"/>
                <a:ea typeface="Geneva" panose="020B0503030404040204" pitchFamily="34" charset="0"/>
              </a:rPr>
              <a:t>3</a:t>
            </a:r>
            <a:r>
              <a:rPr lang="en-GB" sz="1000" b="1" i="1" dirty="0">
                <a:solidFill>
                  <a:srgbClr val="002060"/>
                </a:solidFill>
                <a:effectLst/>
                <a:latin typeface="Candara" panose="020E0502030303020204" pitchFamily="34" charset="0"/>
              </a:rPr>
              <a:t>Cooperative Institute for Great Lakes Research, University of Michigan</a:t>
            </a:r>
            <a:endParaRPr lang="en-GB" sz="1000" b="1" i="1" dirty="0">
              <a:solidFill>
                <a:srgbClr val="002060"/>
              </a:solidFill>
              <a:latin typeface="Candara" panose="020E0502030303020204" pitchFamily="34" charset="0"/>
              <a:ea typeface="Geneva" panose="020B0503030404040204" pitchFamily="34" charset="0"/>
            </a:endParaRPr>
          </a:p>
        </p:txBody>
      </p:sp>
      <p:sp>
        <p:nvSpPr>
          <p:cNvPr id="8" name="TextBox 7">
            <a:extLst>
              <a:ext uri="{FF2B5EF4-FFF2-40B4-BE49-F238E27FC236}">
                <a16:creationId xmlns:a16="http://schemas.microsoft.com/office/drawing/2014/main" id="{A62B3637-32B3-594A-85E4-3F90C2F97336}"/>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pic>
        <p:nvPicPr>
          <p:cNvPr id="9" name="Picture 8">
            <a:extLst>
              <a:ext uri="{FF2B5EF4-FFF2-40B4-BE49-F238E27FC236}">
                <a16:creationId xmlns:a16="http://schemas.microsoft.com/office/drawing/2014/main" id="{02AF7C92-1BBD-2949-9BDD-606A9A8D5899}"/>
              </a:ext>
            </a:extLst>
          </p:cNvPr>
          <p:cNvPicPr>
            <a:picLocks noChangeAspect="1"/>
          </p:cNvPicPr>
          <p:nvPr/>
        </p:nvPicPr>
        <p:blipFill>
          <a:blip r:embed="rId3"/>
          <a:stretch>
            <a:fillRect/>
          </a:stretch>
        </p:blipFill>
        <p:spPr>
          <a:xfrm>
            <a:off x="9793849" y="1115259"/>
            <a:ext cx="837476" cy="355286"/>
          </a:xfrm>
          <a:prstGeom prst="rect">
            <a:avLst/>
          </a:prstGeom>
        </p:spPr>
      </p:pic>
      <p:pic>
        <p:nvPicPr>
          <p:cNvPr id="12" name="Picture 11">
            <a:extLst>
              <a:ext uri="{FF2B5EF4-FFF2-40B4-BE49-F238E27FC236}">
                <a16:creationId xmlns:a16="http://schemas.microsoft.com/office/drawing/2014/main" id="{5958684E-ACBE-6848-AFB0-4781CDF0DABE}"/>
              </a:ext>
            </a:extLst>
          </p:cNvPr>
          <p:cNvPicPr>
            <a:picLocks noChangeAspect="1"/>
          </p:cNvPicPr>
          <p:nvPr/>
        </p:nvPicPr>
        <p:blipFill>
          <a:blip r:embed="rId4"/>
          <a:stretch>
            <a:fillRect/>
          </a:stretch>
        </p:blipFill>
        <p:spPr>
          <a:xfrm>
            <a:off x="8164119" y="1115259"/>
            <a:ext cx="1401038" cy="355287"/>
          </a:xfrm>
          <a:prstGeom prst="rect">
            <a:avLst/>
          </a:prstGeom>
        </p:spPr>
      </p:pic>
      <p:sp>
        <p:nvSpPr>
          <p:cNvPr id="14" name="TextBox 13">
            <a:extLst>
              <a:ext uri="{FF2B5EF4-FFF2-40B4-BE49-F238E27FC236}">
                <a16:creationId xmlns:a16="http://schemas.microsoft.com/office/drawing/2014/main" id="{EECADB73-E93F-9047-BAD1-BF6D68F03B7C}"/>
              </a:ext>
            </a:extLst>
          </p:cNvPr>
          <p:cNvSpPr txBox="1"/>
          <p:nvPr/>
        </p:nvSpPr>
        <p:spPr>
          <a:xfrm>
            <a:off x="314739" y="2410199"/>
            <a:ext cx="6145695" cy="3108543"/>
          </a:xfrm>
          <a:prstGeom prst="rect">
            <a:avLst/>
          </a:prstGeom>
          <a:noFill/>
        </p:spPr>
        <p:txBody>
          <a:bodyPr wrap="square" rtlCol="0">
            <a:spAutoFit/>
          </a:bodyPr>
          <a:lstStyle/>
          <a:p>
            <a:r>
              <a:rPr lang="en-GB" sz="2800" dirty="0">
                <a:solidFill>
                  <a:schemeClr val="accent1">
                    <a:lumMod val="50000"/>
                  </a:schemeClr>
                </a:solidFill>
                <a:latin typeface="Candara" panose="020E0502030303020204" pitchFamily="34" charset="0"/>
              </a:rPr>
              <a:t>We aim to understand how external forcing affects different global mode waters. </a:t>
            </a:r>
          </a:p>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Which </a:t>
            </a:r>
            <a:r>
              <a:rPr lang="en-GB" sz="2800" dirty="0" err="1">
                <a:solidFill>
                  <a:schemeClr val="accent1">
                    <a:lumMod val="50000"/>
                  </a:schemeClr>
                </a:solidFill>
                <a:latin typeface="Candara" panose="020E0502030303020204" pitchFamily="34" charset="0"/>
              </a:rPr>
              <a:t>forcings</a:t>
            </a:r>
            <a:r>
              <a:rPr lang="en-GB" sz="2800" dirty="0">
                <a:solidFill>
                  <a:schemeClr val="accent1">
                    <a:lumMod val="50000"/>
                  </a:schemeClr>
                </a:solidFill>
                <a:latin typeface="Candara" panose="020E0502030303020204" pitchFamily="34" charset="0"/>
              </a:rPr>
              <a:t> are most important in driving mode water volume?</a:t>
            </a:r>
          </a:p>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Are local or </a:t>
            </a:r>
            <a:r>
              <a:rPr lang="en-GB" sz="2800" dirty="0" err="1">
                <a:solidFill>
                  <a:schemeClr val="accent1">
                    <a:lumMod val="50000"/>
                  </a:schemeClr>
                </a:solidFill>
                <a:latin typeface="Candara" panose="020E0502030303020204" pitchFamily="34" charset="0"/>
              </a:rPr>
              <a:t>farfield</a:t>
            </a:r>
            <a:r>
              <a:rPr lang="en-GB" sz="2800" dirty="0">
                <a:solidFill>
                  <a:schemeClr val="accent1">
                    <a:lumMod val="50000"/>
                  </a:schemeClr>
                </a:solidFill>
                <a:latin typeface="Candara" panose="020E0502030303020204" pitchFamily="34" charset="0"/>
              </a:rPr>
              <a:t> </a:t>
            </a:r>
            <a:r>
              <a:rPr lang="en-GB" sz="2800" dirty="0" err="1">
                <a:solidFill>
                  <a:schemeClr val="accent1">
                    <a:lumMod val="50000"/>
                  </a:schemeClr>
                </a:solidFill>
                <a:latin typeface="Candara" panose="020E0502030303020204" pitchFamily="34" charset="0"/>
              </a:rPr>
              <a:t>forcings</a:t>
            </a:r>
            <a:r>
              <a:rPr lang="en-GB" sz="2800" dirty="0">
                <a:solidFill>
                  <a:schemeClr val="accent1">
                    <a:lumMod val="50000"/>
                  </a:schemeClr>
                </a:solidFill>
                <a:latin typeface="Candara" panose="020E0502030303020204" pitchFamily="34" charset="0"/>
              </a:rPr>
              <a:t> more important on different timescales?</a:t>
            </a:r>
          </a:p>
        </p:txBody>
      </p:sp>
      <p:pic>
        <p:nvPicPr>
          <p:cNvPr id="15" name="Picture 14" descr="A map of the world&#10;&#10;Description automatically generated">
            <a:extLst>
              <a:ext uri="{FF2B5EF4-FFF2-40B4-BE49-F238E27FC236}">
                <a16:creationId xmlns:a16="http://schemas.microsoft.com/office/drawing/2014/main" id="{C2B8718B-B336-014A-A3ED-BEC0FE2BBDF6}"/>
              </a:ext>
            </a:extLst>
          </p:cNvPr>
          <p:cNvPicPr>
            <a:picLocks noChangeAspect="1"/>
          </p:cNvPicPr>
          <p:nvPr/>
        </p:nvPicPr>
        <p:blipFill rotWithShape="1">
          <a:blip r:embed="rId5"/>
          <a:srcRect l="9239" t="6000" r="2734" b="19598"/>
          <a:stretch/>
        </p:blipFill>
        <p:spPr>
          <a:xfrm>
            <a:off x="6572751" y="2631065"/>
            <a:ext cx="5408342" cy="2608863"/>
          </a:xfrm>
          <a:prstGeom prst="rect">
            <a:avLst/>
          </a:prstGeom>
        </p:spPr>
      </p:pic>
      <p:sp>
        <p:nvSpPr>
          <p:cNvPr id="13" name="TextBox 12">
            <a:extLst>
              <a:ext uri="{FF2B5EF4-FFF2-40B4-BE49-F238E27FC236}">
                <a16:creationId xmlns:a16="http://schemas.microsoft.com/office/drawing/2014/main" id="{0959F701-F7C5-FD4B-937D-7D16F19ECF5C}"/>
              </a:ext>
            </a:extLst>
          </p:cNvPr>
          <p:cNvSpPr txBox="1"/>
          <p:nvPr/>
        </p:nvSpPr>
        <p:spPr>
          <a:xfrm>
            <a:off x="5940175" y="6372492"/>
            <a:ext cx="6251825" cy="461665"/>
          </a:xfrm>
          <a:prstGeom prst="rect">
            <a:avLst/>
          </a:prstGeom>
          <a:noFill/>
        </p:spPr>
        <p:txBody>
          <a:bodyPr wrap="square" rtlCol="0">
            <a:spAutoFit/>
          </a:bodyPr>
          <a:lstStyle/>
          <a:p>
            <a:r>
              <a:rPr lang="en-GB" sz="1200" b="0" i="0" dirty="0">
                <a:solidFill>
                  <a:srgbClr val="002060"/>
                </a:solidFill>
                <a:effectLst/>
                <a:latin typeface="Candara" panose="020E0502030303020204" pitchFamily="34" charset="0"/>
              </a:rPr>
              <a:t>Talley, L.D., 1999. Some aspects of ocean heat transport by the shallow, intermediate and deep overturning circulations. </a:t>
            </a:r>
            <a:r>
              <a:rPr lang="en-GB" sz="1200" b="0" i="1" dirty="0">
                <a:solidFill>
                  <a:srgbClr val="002060"/>
                </a:solidFill>
                <a:effectLst/>
                <a:latin typeface="Candara" panose="020E0502030303020204" pitchFamily="34" charset="0"/>
              </a:rPr>
              <a:t>Geophysical Monograph-American Geophysical Union</a:t>
            </a:r>
            <a:r>
              <a:rPr lang="en-GB" sz="1200" b="0" i="0" dirty="0">
                <a:solidFill>
                  <a:srgbClr val="002060"/>
                </a:solidFill>
                <a:effectLst/>
                <a:latin typeface="Candara" panose="020E0502030303020204" pitchFamily="34" charset="0"/>
              </a:rPr>
              <a:t>, </a:t>
            </a:r>
            <a:r>
              <a:rPr lang="en-GB" sz="1200" b="0" i="1" dirty="0">
                <a:solidFill>
                  <a:srgbClr val="002060"/>
                </a:solidFill>
                <a:effectLst/>
                <a:latin typeface="Candara" panose="020E0502030303020204" pitchFamily="34" charset="0"/>
              </a:rPr>
              <a:t>112</a:t>
            </a:r>
            <a:r>
              <a:rPr lang="en-GB" sz="1200" b="0" i="0" dirty="0">
                <a:solidFill>
                  <a:srgbClr val="002060"/>
                </a:solidFill>
                <a:effectLst/>
                <a:latin typeface="Candara" panose="020E0502030303020204" pitchFamily="34" charset="0"/>
              </a:rPr>
              <a:t>, pp.1-22.</a:t>
            </a:r>
            <a:endParaRPr lang="en-GB" sz="1200" dirty="0">
              <a:solidFill>
                <a:srgbClr val="002060"/>
              </a:solidFill>
              <a:latin typeface="Candara" panose="020E0502030303020204" pitchFamily="34" charset="0"/>
            </a:endParaRPr>
          </a:p>
        </p:txBody>
      </p:sp>
      <p:pic>
        <p:nvPicPr>
          <p:cNvPr id="1028" name="Picture 4">
            <a:extLst>
              <a:ext uri="{FF2B5EF4-FFF2-40B4-BE49-F238E27FC236}">
                <a16:creationId xmlns:a16="http://schemas.microsoft.com/office/drawing/2014/main" id="{D01B04E5-BC2E-D14D-87F5-565A7DAEEC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9377" y="1115258"/>
            <a:ext cx="788882" cy="355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D6D070B-F347-1C4E-BF85-1CBBB437709E}"/>
              </a:ext>
            </a:extLst>
          </p:cNvPr>
          <p:cNvSpPr/>
          <p:nvPr/>
        </p:nvSpPr>
        <p:spPr>
          <a:xfrm>
            <a:off x="7089800" y="3259339"/>
            <a:ext cx="712773" cy="34900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A29948C-FB63-9B4A-890E-D941857E6ADA}"/>
              </a:ext>
            </a:extLst>
          </p:cNvPr>
          <p:cNvSpPr/>
          <p:nvPr/>
        </p:nvSpPr>
        <p:spPr>
          <a:xfrm>
            <a:off x="9149260" y="4578195"/>
            <a:ext cx="2376816" cy="34900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BE361380-7595-3349-94C1-0F53A3B0ADED}"/>
              </a:ext>
            </a:extLst>
          </p:cNvPr>
          <p:cNvSpPr/>
          <p:nvPr/>
        </p:nvSpPr>
        <p:spPr>
          <a:xfrm>
            <a:off x="9918810" y="3381703"/>
            <a:ext cx="822289" cy="34900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161F0CB8-FC15-404E-AC9C-6885D090B46F}"/>
              </a:ext>
            </a:extLst>
          </p:cNvPr>
          <p:cNvSpPr/>
          <p:nvPr/>
        </p:nvSpPr>
        <p:spPr>
          <a:xfrm>
            <a:off x="6961583" y="4604033"/>
            <a:ext cx="769521" cy="34900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77587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5" name="Picture 4">
            <a:extLst>
              <a:ext uri="{FF2B5EF4-FFF2-40B4-BE49-F238E27FC236}">
                <a16:creationId xmlns:a16="http://schemas.microsoft.com/office/drawing/2014/main" id="{3FEE6FC6-9593-E447-A36D-7AF9C349F98D}"/>
              </a:ext>
            </a:extLst>
          </p:cNvPr>
          <p:cNvPicPr>
            <a:picLocks noChangeAspect="1"/>
          </p:cNvPicPr>
          <p:nvPr/>
        </p:nvPicPr>
        <p:blipFill rotWithShape="1">
          <a:blip r:embed="rId4"/>
          <a:srcRect l="8724" t="4239" r="7789" b="23233"/>
          <a:stretch/>
        </p:blipFill>
        <p:spPr>
          <a:xfrm>
            <a:off x="5996285" y="2063745"/>
            <a:ext cx="5523390" cy="4651380"/>
          </a:xfrm>
          <a:prstGeom prst="rect">
            <a:avLst/>
          </a:prstGeom>
        </p:spPr>
      </p:pic>
      <p:pic>
        <p:nvPicPr>
          <p:cNvPr id="10" name="Picture 9">
            <a:extLst>
              <a:ext uri="{FF2B5EF4-FFF2-40B4-BE49-F238E27FC236}">
                <a16:creationId xmlns:a16="http://schemas.microsoft.com/office/drawing/2014/main" id="{3F8CDB98-CCEA-4762-E5CC-4F22B725D3FB}"/>
              </a:ext>
            </a:extLst>
          </p:cNvPr>
          <p:cNvPicPr>
            <a:picLocks noChangeAspect="1"/>
          </p:cNvPicPr>
          <p:nvPr/>
        </p:nvPicPr>
        <p:blipFill rotWithShape="1">
          <a:blip r:embed="rId5"/>
          <a:srcRect l="7846" t="5867" r="7468" b="23740"/>
          <a:stretch/>
        </p:blipFill>
        <p:spPr>
          <a:xfrm>
            <a:off x="604815" y="2063298"/>
            <a:ext cx="5262957" cy="4651380"/>
          </a:xfrm>
          <a:prstGeom prst="rect">
            <a:avLst/>
          </a:prstGeom>
        </p:spPr>
      </p:pic>
      <p:sp>
        <p:nvSpPr>
          <p:cNvPr id="9" name="TextBox 8">
            <a:extLst>
              <a:ext uri="{FF2B5EF4-FFF2-40B4-BE49-F238E27FC236}">
                <a16:creationId xmlns:a16="http://schemas.microsoft.com/office/drawing/2014/main" id="{D37ED9DF-D2F7-FF4A-B816-E68735C175DA}"/>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6" name="TextBox 5">
            <a:extLst>
              <a:ext uri="{FF2B5EF4-FFF2-40B4-BE49-F238E27FC236}">
                <a16:creationId xmlns:a16="http://schemas.microsoft.com/office/drawing/2014/main" id="{CED099A4-7E57-3007-17CB-99E886AAF30F}"/>
              </a:ext>
            </a:extLst>
          </p:cNvPr>
          <p:cNvSpPr txBox="1"/>
          <p:nvPr/>
        </p:nvSpPr>
        <p:spPr>
          <a:xfrm>
            <a:off x="7262041" y="1693966"/>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7" name="TextBox 6">
            <a:extLst>
              <a:ext uri="{FF2B5EF4-FFF2-40B4-BE49-F238E27FC236}">
                <a16:creationId xmlns:a16="http://schemas.microsoft.com/office/drawing/2014/main" id="{70BA8C2E-3EEF-F7DD-394F-48F6C613B05C}"/>
              </a:ext>
            </a:extLst>
          </p:cNvPr>
          <p:cNvSpPr txBox="1"/>
          <p:nvPr/>
        </p:nvSpPr>
        <p:spPr>
          <a:xfrm>
            <a:off x="1310459" y="1693966"/>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8" name="TextBox 7">
            <a:extLst>
              <a:ext uri="{FF2B5EF4-FFF2-40B4-BE49-F238E27FC236}">
                <a16:creationId xmlns:a16="http://schemas.microsoft.com/office/drawing/2014/main" id="{C467E27F-6E1D-F751-4261-AAB67C97F2EC}"/>
              </a:ext>
            </a:extLst>
          </p:cNvPr>
          <p:cNvSpPr txBox="1"/>
          <p:nvPr/>
        </p:nvSpPr>
        <p:spPr>
          <a:xfrm>
            <a:off x="1" y="1200329"/>
            <a:ext cx="4548850"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Heat flux impacts on volume</a:t>
            </a:r>
          </a:p>
        </p:txBody>
      </p:sp>
    </p:spTree>
    <p:extLst>
      <p:ext uri="{BB962C8B-B14F-4D97-AF65-F5344CB8AC3E}">
        <p14:creationId xmlns:p14="http://schemas.microsoft.com/office/powerpoint/2010/main" val="3958548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18" name="TextBox 17">
            <a:extLst>
              <a:ext uri="{FF2B5EF4-FFF2-40B4-BE49-F238E27FC236}">
                <a16:creationId xmlns:a16="http://schemas.microsoft.com/office/drawing/2014/main" id="{7A97A24C-4CB6-864B-8075-224BC42CFB3C}"/>
              </a:ext>
            </a:extLst>
          </p:cNvPr>
          <p:cNvSpPr txBox="1"/>
          <p:nvPr/>
        </p:nvSpPr>
        <p:spPr>
          <a:xfrm>
            <a:off x="-1" y="1200328"/>
            <a:ext cx="5615609"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Forward Perturbation Experiments</a:t>
            </a:r>
          </a:p>
        </p:txBody>
      </p:sp>
      <p:sp>
        <p:nvSpPr>
          <p:cNvPr id="19" name="TextBox 18">
            <a:extLst>
              <a:ext uri="{FF2B5EF4-FFF2-40B4-BE49-F238E27FC236}">
                <a16:creationId xmlns:a16="http://schemas.microsoft.com/office/drawing/2014/main" id="{BDCECA56-1C1B-0049-A2CB-4D0712E089A4}"/>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25" name="TextBox 24">
            <a:extLst>
              <a:ext uri="{FF2B5EF4-FFF2-40B4-BE49-F238E27FC236}">
                <a16:creationId xmlns:a16="http://schemas.microsoft.com/office/drawing/2014/main" id="{3404179E-6DCA-3A4E-A2BD-391C1F4C1001}"/>
              </a:ext>
            </a:extLst>
          </p:cNvPr>
          <p:cNvSpPr txBox="1"/>
          <p:nvPr/>
        </p:nvSpPr>
        <p:spPr>
          <a:xfrm>
            <a:off x="7262041" y="1654957"/>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26" name="TextBox 25">
            <a:extLst>
              <a:ext uri="{FF2B5EF4-FFF2-40B4-BE49-F238E27FC236}">
                <a16:creationId xmlns:a16="http://schemas.microsoft.com/office/drawing/2014/main" id="{8ED7A7D0-EAD3-AA43-870E-9B2361AC88DB}"/>
              </a:ext>
            </a:extLst>
          </p:cNvPr>
          <p:cNvSpPr txBox="1"/>
          <p:nvPr/>
        </p:nvSpPr>
        <p:spPr>
          <a:xfrm>
            <a:off x="1396449" y="1654957"/>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pic>
        <p:nvPicPr>
          <p:cNvPr id="5" name="Picture 4">
            <a:extLst>
              <a:ext uri="{FF2B5EF4-FFF2-40B4-BE49-F238E27FC236}">
                <a16:creationId xmlns:a16="http://schemas.microsoft.com/office/drawing/2014/main" id="{21049F2D-622C-D645-8F6C-83648F38C7CE}"/>
              </a:ext>
            </a:extLst>
          </p:cNvPr>
          <p:cNvPicPr>
            <a:picLocks noChangeAspect="1"/>
          </p:cNvPicPr>
          <p:nvPr/>
        </p:nvPicPr>
        <p:blipFill rotWithShape="1">
          <a:blip r:embed="rId4"/>
          <a:srcRect l="8835" t="4493" r="53847" b="22404"/>
          <a:stretch/>
        </p:blipFill>
        <p:spPr>
          <a:xfrm>
            <a:off x="1172617" y="2103018"/>
            <a:ext cx="2320089" cy="4670012"/>
          </a:xfrm>
          <a:prstGeom prst="rect">
            <a:avLst/>
          </a:prstGeom>
        </p:spPr>
      </p:pic>
      <p:pic>
        <p:nvPicPr>
          <p:cNvPr id="11" name="Picture 10">
            <a:extLst>
              <a:ext uri="{FF2B5EF4-FFF2-40B4-BE49-F238E27FC236}">
                <a16:creationId xmlns:a16="http://schemas.microsoft.com/office/drawing/2014/main" id="{5405414F-87D7-8C42-B3C1-AC2CA11B9CBD}"/>
              </a:ext>
            </a:extLst>
          </p:cNvPr>
          <p:cNvPicPr>
            <a:picLocks noChangeAspect="1"/>
          </p:cNvPicPr>
          <p:nvPr/>
        </p:nvPicPr>
        <p:blipFill rotWithShape="1">
          <a:blip r:embed="rId5"/>
          <a:srcRect l="8410" t="4058" r="53097" b="24132"/>
          <a:stretch/>
        </p:blipFill>
        <p:spPr>
          <a:xfrm>
            <a:off x="6780146" y="2103018"/>
            <a:ext cx="2336459" cy="4670012"/>
          </a:xfrm>
          <a:prstGeom prst="rect">
            <a:avLst/>
          </a:prstGeom>
        </p:spPr>
      </p:pic>
      <p:pic>
        <p:nvPicPr>
          <p:cNvPr id="3" name="Picture 2">
            <a:extLst>
              <a:ext uri="{FF2B5EF4-FFF2-40B4-BE49-F238E27FC236}">
                <a16:creationId xmlns:a16="http://schemas.microsoft.com/office/drawing/2014/main" id="{0BF33D94-2DDF-84D4-7CFB-33FCD3A8DDA7}"/>
              </a:ext>
            </a:extLst>
          </p:cNvPr>
          <p:cNvPicPr>
            <a:picLocks noChangeAspect="1"/>
          </p:cNvPicPr>
          <p:nvPr/>
        </p:nvPicPr>
        <p:blipFill rotWithShape="1">
          <a:blip r:embed="rId4"/>
          <a:srcRect l="52382" t="4493" r="10037" b="22404"/>
          <a:stretch/>
        </p:blipFill>
        <p:spPr>
          <a:xfrm>
            <a:off x="3492706" y="2103018"/>
            <a:ext cx="2336458" cy="4670012"/>
          </a:xfrm>
          <a:prstGeom prst="rect">
            <a:avLst/>
          </a:prstGeom>
        </p:spPr>
      </p:pic>
      <p:pic>
        <p:nvPicPr>
          <p:cNvPr id="4" name="Picture 3">
            <a:extLst>
              <a:ext uri="{FF2B5EF4-FFF2-40B4-BE49-F238E27FC236}">
                <a16:creationId xmlns:a16="http://schemas.microsoft.com/office/drawing/2014/main" id="{391B8415-94AE-F27F-6BAC-FBFE53B31A3E}"/>
              </a:ext>
            </a:extLst>
          </p:cNvPr>
          <p:cNvPicPr>
            <a:picLocks noChangeAspect="1"/>
          </p:cNvPicPr>
          <p:nvPr/>
        </p:nvPicPr>
        <p:blipFill rotWithShape="1">
          <a:blip r:embed="rId5"/>
          <a:srcRect l="53013" t="4058" r="8495" b="24132"/>
          <a:stretch/>
        </p:blipFill>
        <p:spPr>
          <a:xfrm>
            <a:off x="9206701" y="2103018"/>
            <a:ext cx="2336458" cy="4670012"/>
          </a:xfrm>
          <a:prstGeom prst="rect">
            <a:avLst/>
          </a:prstGeom>
        </p:spPr>
      </p:pic>
    </p:spTree>
    <p:extLst>
      <p:ext uri="{BB962C8B-B14F-4D97-AF65-F5344CB8AC3E}">
        <p14:creationId xmlns:p14="http://schemas.microsoft.com/office/powerpoint/2010/main" val="326628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18" name="TextBox 17">
            <a:extLst>
              <a:ext uri="{FF2B5EF4-FFF2-40B4-BE49-F238E27FC236}">
                <a16:creationId xmlns:a16="http://schemas.microsoft.com/office/drawing/2014/main" id="{7A97A24C-4CB6-864B-8075-224BC42CFB3C}"/>
              </a:ext>
            </a:extLst>
          </p:cNvPr>
          <p:cNvSpPr txBox="1"/>
          <p:nvPr/>
        </p:nvSpPr>
        <p:spPr>
          <a:xfrm>
            <a:off x="0" y="1200329"/>
            <a:ext cx="5436704"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Forward Perturbation Experiments</a:t>
            </a:r>
          </a:p>
        </p:txBody>
      </p:sp>
      <p:sp>
        <p:nvSpPr>
          <p:cNvPr id="5" name="TextBox 4">
            <a:extLst>
              <a:ext uri="{FF2B5EF4-FFF2-40B4-BE49-F238E27FC236}">
                <a16:creationId xmlns:a16="http://schemas.microsoft.com/office/drawing/2014/main" id="{69BFB340-C4C3-C940-987A-21E244F7C256}"/>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6" name="TextBox 5">
            <a:extLst>
              <a:ext uri="{FF2B5EF4-FFF2-40B4-BE49-F238E27FC236}">
                <a16:creationId xmlns:a16="http://schemas.microsoft.com/office/drawing/2014/main" id="{831ED7B0-FC9D-D34E-BCF0-BE03D3F81C0C}"/>
              </a:ext>
            </a:extLst>
          </p:cNvPr>
          <p:cNvSpPr txBox="1"/>
          <p:nvPr/>
        </p:nvSpPr>
        <p:spPr>
          <a:xfrm>
            <a:off x="7262041" y="1654957"/>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7" name="TextBox 6">
            <a:extLst>
              <a:ext uri="{FF2B5EF4-FFF2-40B4-BE49-F238E27FC236}">
                <a16:creationId xmlns:a16="http://schemas.microsoft.com/office/drawing/2014/main" id="{0E1D5E8B-A5F5-8B44-A3E3-FCECF849F3F5}"/>
              </a:ext>
            </a:extLst>
          </p:cNvPr>
          <p:cNvSpPr txBox="1"/>
          <p:nvPr/>
        </p:nvSpPr>
        <p:spPr>
          <a:xfrm>
            <a:off x="1396449" y="1654957"/>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pic>
        <p:nvPicPr>
          <p:cNvPr id="8" name="Picture 7">
            <a:extLst>
              <a:ext uri="{FF2B5EF4-FFF2-40B4-BE49-F238E27FC236}">
                <a16:creationId xmlns:a16="http://schemas.microsoft.com/office/drawing/2014/main" id="{FE60D5BC-6394-C14E-BB1B-C35024D43757}"/>
              </a:ext>
            </a:extLst>
          </p:cNvPr>
          <p:cNvPicPr>
            <a:picLocks noChangeAspect="1"/>
          </p:cNvPicPr>
          <p:nvPr/>
        </p:nvPicPr>
        <p:blipFill rotWithShape="1">
          <a:blip r:embed="rId4"/>
          <a:srcRect l="6770"/>
          <a:stretch/>
        </p:blipFill>
        <p:spPr>
          <a:xfrm>
            <a:off x="277325" y="2478917"/>
            <a:ext cx="5818675" cy="3233571"/>
          </a:xfrm>
          <a:prstGeom prst="rect">
            <a:avLst/>
          </a:prstGeom>
        </p:spPr>
      </p:pic>
      <p:pic>
        <p:nvPicPr>
          <p:cNvPr id="10" name="Picture 9">
            <a:extLst>
              <a:ext uri="{FF2B5EF4-FFF2-40B4-BE49-F238E27FC236}">
                <a16:creationId xmlns:a16="http://schemas.microsoft.com/office/drawing/2014/main" id="{821199D8-D184-5F48-A19C-3FA7EEB32765}"/>
              </a:ext>
            </a:extLst>
          </p:cNvPr>
          <p:cNvPicPr>
            <a:picLocks noChangeAspect="1"/>
          </p:cNvPicPr>
          <p:nvPr/>
        </p:nvPicPr>
        <p:blipFill rotWithShape="1">
          <a:blip r:embed="rId5"/>
          <a:srcRect l="7277"/>
          <a:stretch/>
        </p:blipFill>
        <p:spPr>
          <a:xfrm>
            <a:off x="6172162" y="2478916"/>
            <a:ext cx="5799257" cy="3233572"/>
          </a:xfrm>
          <a:prstGeom prst="rect">
            <a:avLst/>
          </a:prstGeom>
        </p:spPr>
      </p:pic>
      <p:sp>
        <p:nvSpPr>
          <p:cNvPr id="12" name="TextBox 11">
            <a:extLst>
              <a:ext uri="{FF2B5EF4-FFF2-40B4-BE49-F238E27FC236}">
                <a16:creationId xmlns:a16="http://schemas.microsoft.com/office/drawing/2014/main" id="{DE1DA29F-0235-B14C-A836-809D29466A58}"/>
              </a:ext>
            </a:extLst>
          </p:cNvPr>
          <p:cNvSpPr txBox="1"/>
          <p:nvPr/>
        </p:nvSpPr>
        <p:spPr>
          <a:xfrm>
            <a:off x="3379723" y="5428451"/>
            <a:ext cx="5463832" cy="1477328"/>
          </a:xfrm>
          <a:prstGeom prst="rect">
            <a:avLst/>
          </a:prstGeom>
          <a:solidFill>
            <a:schemeClr val="bg1"/>
          </a:solidFill>
        </p:spPr>
        <p:txBody>
          <a:bodyPr wrap="square" rtlCol="0">
            <a:spAutoFit/>
          </a:bodyPr>
          <a:lstStyle/>
          <a:p>
            <a:r>
              <a:rPr lang="en-GB" dirty="0"/>
              <a:t>Note: Local cooling perturbations, Neutral density of perturbation experiment minus control experiment. Dotted lines are mixed layer depth, black control, red perturbation. Solid lines are bounding density surfaces, green control, magenta perturbation</a:t>
            </a:r>
          </a:p>
        </p:txBody>
      </p:sp>
    </p:spTree>
    <p:extLst>
      <p:ext uri="{BB962C8B-B14F-4D97-AF65-F5344CB8AC3E}">
        <p14:creationId xmlns:p14="http://schemas.microsoft.com/office/powerpoint/2010/main" val="56692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D7372634-DA49-634E-9821-B7FC9F18AB75}"/>
              </a:ext>
            </a:extLst>
          </p:cNvPr>
          <p:cNvPicPr>
            <a:picLocks noChangeAspect="1" noChangeArrowheads="1"/>
          </p:cNvPicPr>
          <p:nvPr/>
        </p:nvPicPr>
        <p:blipFill>
          <a:blip r:embed="rId2">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4" name="TextBox 3">
            <a:extLst>
              <a:ext uri="{FF2B5EF4-FFF2-40B4-BE49-F238E27FC236}">
                <a16:creationId xmlns:a16="http://schemas.microsoft.com/office/drawing/2014/main" id="{C2357702-2E90-714D-B4AC-A87376304AF3}"/>
              </a:ext>
            </a:extLst>
          </p:cNvPr>
          <p:cNvSpPr txBox="1"/>
          <p:nvPr/>
        </p:nvSpPr>
        <p:spPr>
          <a:xfrm>
            <a:off x="0" y="1200329"/>
            <a:ext cx="1838739"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Conclusion</a:t>
            </a:r>
          </a:p>
        </p:txBody>
      </p:sp>
      <p:sp>
        <p:nvSpPr>
          <p:cNvPr id="5" name="TextBox 4">
            <a:extLst>
              <a:ext uri="{FF2B5EF4-FFF2-40B4-BE49-F238E27FC236}">
                <a16:creationId xmlns:a16="http://schemas.microsoft.com/office/drawing/2014/main" id="{24A1E4C5-5FBF-6B4F-8190-3F909B975643}"/>
              </a:ext>
            </a:extLst>
          </p:cNvPr>
          <p:cNvSpPr txBox="1"/>
          <p:nvPr/>
        </p:nvSpPr>
        <p:spPr>
          <a:xfrm>
            <a:off x="488451" y="1859823"/>
            <a:ext cx="11209089" cy="830997"/>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chemeClr val="accent1">
                    <a:lumMod val="50000"/>
                  </a:schemeClr>
                </a:solidFill>
                <a:latin typeface="Candara" panose="020E0502030303020204" pitchFamily="34" charset="0"/>
              </a:rPr>
              <a:t>Preceding winter, local cooling provides a key control on mode water volume initially.</a:t>
            </a:r>
          </a:p>
        </p:txBody>
      </p:sp>
      <p:pic>
        <p:nvPicPr>
          <p:cNvPr id="7" name="Picture 6">
            <a:extLst>
              <a:ext uri="{FF2B5EF4-FFF2-40B4-BE49-F238E27FC236}">
                <a16:creationId xmlns:a16="http://schemas.microsoft.com/office/drawing/2014/main" id="{3D27F38D-2D24-4E4E-8AA2-09D80DE1ACB3}"/>
              </a:ext>
            </a:extLst>
          </p:cNvPr>
          <p:cNvPicPr>
            <a:picLocks noChangeAspect="1"/>
          </p:cNvPicPr>
          <p:nvPr/>
        </p:nvPicPr>
        <p:blipFill rotWithShape="1">
          <a:blip r:embed="rId3"/>
          <a:srcRect l="8614" t="4090" r="7088" b="73684"/>
          <a:stretch/>
        </p:blipFill>
        <p:spPr>
          <a:xfrm>
            <a:off x="916879" y="5550228"/>
            <a:ext cx="4925689" cy="1200329"/>
          </a:xfrm>
          <a:prstGeom prst="rect">
            <a:avLst/>
          </a:prstGeom>
        </p:spPr>
      </p:pic>
      <p:pic>
        <p:nvPicPr>
          <p:cNvPr id="8" name="Picture 7">
            <a:extLst>
              <a:ext uri="{FF2B5EF4-FFF2-40B4-BE49-F238E27FC236}">
                <a16:creationId xmlns:a16="http://schemas.microsoft.com/office/drawing/2014/main" id="{DD5963AB-BB49-8448-B1BA-F44385CC7836}"/>
              </a:ext>
            </a:extLst>
          </p:cNvPr>
          <p:cNvPicPr>
            <a:picLocks noChangeAspect="1"/>
          </p:cNvPicPr>
          <p:nvPr/>
        </p:nvPicPr>
        <p:blipFill rotWithShape="1">
          <a:blip r:embed="rId4"/>
          <a:srcRect l="7983" r="2195" b="72452"/>
          <a:stretch/>
        </p:blipFill>
        <p:spPr>
          <a:xfrm>
            <a:off x="6608946" y="5448664"/>
            <a:ext cx="4925689" cy="1403455"/>
          </a:xfrm>
          <a:prstGeom prst="rect">
            <a:avLst/>
          </a:prstGeom>
        </p:spPr>
      </p:pic>
      <p:sp>
        <p:nvSpPr>
          <p:cNvPr id="9" name="Rectangle 8">
            <a:extLst>
              <a:ext uri="{FF2B5EF4-FFF2-40B4-BE49-F238E27FC236}">
                <a16:creationId xmlns:a16="http://schemas.microsoft.com/office/drawing/2014/main" id="{F91C7EB9-F211-1A4F-B403-41EE30127F41}"/>
              </a:ext>
            </a:extLst>
          </p:cNvPr>
          <p:cNvSpPr/>
          <p:nvPr/>
        </p:nvSpPr>
        <p:spPr>
          <a:xfrm>
            <a:off x="4639096" y="5621669"/>
            <a:ext cx="723901" cy="798181"/>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BE31C72-5B20-CD4C-884E-A000724F9915}"/>
              </a:ext>
            </a:extLst>
          </p:cNvPr>
          <p:cNvSpPr/>
          <p:nvPr/>
        </p:nvSpPr>
        <p:spPr>
          <a:xfrm>
            <a:off x="9131301" y="5795923"/>
            <a:ext cx="1955800" cy="685801"/>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B8A3A566-4979-1D43-976A-AFC73979A946}"/>
              </a:ext>
            </a:extLst>
          </p:cNvPr>
          <p:cNvSpPr txBox="1"/>
          <p:nvPr/>
        </p:nvSpPr>
        <p:spPr>
          <a:xfrm>
            <a:off x="7262041" y="4987134"/>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12" name="TextBox 11">
            <a:extLst>
              <a:ext uri="{FF2B5EF4-FFF2-40B4-BE49-F238E27FC236}">
                <a16:creationId xmlns:a16="http://schemas.microsoft.com/office/drawing/2014/main" id="{A3286B28-DCDB-6946-A3F1-6E6E3164F4A2}"/>
              </a:ext>
            </a:extLst>
          </p:cNvPr>
          <p:cNvSpPr txBox="1"/>
          <p:nvPr/>
        </p:nvSpPr>
        <p:spPr>
          <a:xfrm>
            <a:off x="1396449" y="4987134"/>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13" name="TextBox 12">
            <a:extLst>
              <a:ext uri="{FF2B5EF4-FFF2-40B4-BE49-F238E27FC236}">
                <a16:creationId xmlns:a16="http://schemas.microsoft.com/office/drawing/2014/main" id="{D0FCA42D-462F-0B45-993A-F205F8056B08}"/>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A81755DC-78E9-3772-E038-2677E33E37F6}"/>
              </a:ext>
            </a:extLst>
          </p:cNvPr>
          <p:cNvSpPr txBox="1"/>
          <p:nvPr/>
        </p:nvSpPr>
        <p:spPr>
          <a:xfrm>
            <a:off x="488451" y="2690820"/>
            <a:ext cx="11209089"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accent1">
                    <a:lumMod val="50000"/>
                  </a:schemeClr>
                </a:solidFill>
                <a:latin typeface="Candara" panose="020E0502030303020204" pitchFamily="34" charset="0"/>
              </a:rPr>
              <a:t>The  mode water in the South Indian has a longer ocean memory to preceding winter cooling than in the North Atlantic. </a:t>
            </a:r>
          </a:p>
          <a:p>
            <a:r>
              <a:rPr lang="en-GB" sz="2400" dirty="0">
                <a:solidFill>
                  <a:schemeClr val="accent1">
                    <a:lumMod val="50000"/>
                  </a:schemeClr>
                </a:solidFill>
                <a:latin typeface="Candara" panose="020E0502030303020204" pitchFamily="34" charset="0"/>
              </a:rPr>
              <a:t>     So, inter-year heat flux forcing variability has more impact on the North Atlantic. </a:t>
            </a:r>
          </a:p>
        </p:txBody>
      </p:sp>
    </p:spTree>
    <p:extLst>
      <p:ext uri="{BB962C8B-B14F-4D97-AF65-F5344CB8AC3E}">
        <p14:creationId xmlns:p14="http://schemas.microsoft.com/office/powerpoint/2010/main" val="2172941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2DB55A9F-8D35-9349-8560-23EE1BDE3619}"/>
              </a:ext>
            </a:extLst>
          </p:cNvPr>
          <p:cNvPicPr>
            <a:picLocks noChangeAspect="1" noChangeArrowheads="1"/>
          </p:cNvPicPr>
          <p:nvPr/>
        </p:nvPicPr>
        <p:blipFill>
          <a:blip r:embed="rId2">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4" name="TextBox 3">
            <a:extLst>
              <a:ext uri="{FF2B5EF4-FFF2-40B4-BE49-F238E27FC236}">
                <a16:creationId xmlns:a16="http://schemas.microsoft.com/office/drawing/2014/main" id="{C0AA54EE-987C-CB4E-B430-971FFEE34E2C}"/>
              </a:ext>
            </a:extLst>
          </p:cNvPr>
          <p:cNvSpPr txBox="1"/>
          <p:nvPr/>
        </p:nvSpPr>
        <p:spPr>
          <a:xfrm>
            <a:off x="0" y="1200329"/>
            <a:ext cx="1838739"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Conclusion</a:t>
            </a:r>
          </a:p>
        </p:txBody>
      </p:sp>
      <p:sp>
        <p:nvSpPr>
          <p:cNvPr id="5" name="TextBox 4">
            <a:extLst>
              <a:ext uri="{FF2B5EF4-FFF2-40B4-BE49-F238E27FC236}">
                <a16:creationId xmlns:a16="http://schemas.microsoft.com/office/drawing/2014/main" id="{30E523BF-A6AE-A248-AD7A-895DF62A0855}"/>
              </a:ext>
            </a:extLst>
          </p:cNvPr>
          <p:cNvSpPr txBox="1"/>
          <p:nvPr/>
        </p:nvSpPr>
        <p:spPr>
          <a:xfrm>
            <a:off x="488451" y="1859823"/>
            <a:ext cx="11209089" cy="830997"/>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chemeClr val="accent1">
                    <a:lumMod val="50000"/>
                  </a:schemeClr>
                </a:solidFill>
                <a:latin typeface="Candara" panose="020E0502030303020204" pitchFamily="34" charset="0"/>
              </a:rPr>
              <a:t>Preceding winter, local cooling provides a key control on mode water volume initially.</a:t>
            </a:r>
          </a:p>
        </p:txBody>
      </p:sp>
      <p:sp>
        <p:nvSpPr>
          <p:cNvPr id="6" name="TextBox 5">
            <a:extLst>
              <a:ext uri="{FF2B5EF4-FFF2-40B4-BE49-F238E27FC236}">
                <a16:creationId xmlns:a16="http://schemas.microsoft.com/office/drawing/2014/main" id="{486611FE-4623-5A4F-B7FC-E1E4A5811941}"/>
              </a:ext>
            </a:extLst>
          </p:cNvPr>
          <p:cNvSpPr txBox="1"/>
          <p:nvPr/>
        </p:nvSpPr>
        <p:spPr>
          <a:xfrm>
            <a:off x="488451" y="2690820"/>
            <a:ext cx="11209089"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accent1">
                    <a:lumMod val="50000"/>
                  </a:schemeClr>
                </a:solidFill>
                <a:latin typeface="Candara" panose="020E0502030303020204" pitchFamily="34" charset="0"/>
              </a:rPr>
              <a:t>The  mode water in the South Indian has a longer ocean memory to preceding winter cooling than in the North Atlantic. </a:t>
            </a:r>
          </a:p>
          <a:p>
            <a:r>
              <a:rPr lang="en-GB" sz="2400" dirty="0">
                <a:solidFill>
                  <a:schemeClr val="accent1">
                    <a:lumMod val="50000"/>
                  </a:schemeClr>
                </a:solidFill>
                <a:latin typeface="Candara" panose="020E0502030303020204" pitchFamily="34" charset="0"/>
              </a:rPr>
              <a:t>     So, inter-year heat flux forcing variability has more impact on the North Atlantic. </a:t>
            </a:r>
          </a:p>
        </p:txBody>
      </p:sp>
      <p:sp>
        <p:nvSpPr>
          <p:cNvPr id="7" name="TextBox 6">
            <a:extLst>
              <a:ext uri="{FF2B5EF4-FFF2-40B4-BE49-F238E27FC236}">
                <a16:creationId xmlns:a16="http://schemas.microsoft.com/office/drawing/2014/main" id="{35BB7591-7603-4A47-9B7D-9477756D2350}"/>
              </a:ext>
            </a:extLst>
          </p:cNvPr>
          <p:cNvSpPr txBox="1"/>
          <p:nvPr/>
        </p:nvSpPr>
        <p:spPr>
          <a:xfrm>
            <a:off x="488451" y="3881209"/>
            <a:ext cx="11209088"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err="1">
                <a:solidFill>
                  <a:schemeClr val="accent1">
                    <a:lumMod val="50000"/>
                  </a:schemeClr>
                </a:solidFill>
                <a:latin typeface="Candara" panose="020E0502030303020204" pitchFamily="34" charset="0"/>
              </a:rPr>
              <a:t>Farfield</a:t>
            </a:r>
            <a:r>
              <a:rPr lang="en-GB" sz="2400" dirty="0">
                <a:solidFill>
                  <a:schemeClr val="accent1">
                    <a:lumMod val="50000"/>
                  </a:schemeClr>
                </a:solidFill>
                <a:latin typeface="Candara" panose="020E0502030303020204" pitchFamily="34" charset="0"/>
              </a:rPr>
              <a:t> eastward wind stress is also important on longer time scales.</a:t>
            </a:r>
          </a:p>
        </p:txBody>
      </p:sp>
      <p:sp>
        <p:nvSpPr>
          <p:cNvPr id="8" name="TextBox 7">
            <a:extLst>
              <a:ext uri="{FF2B5EF4-FFF2-40B4-BE49-F238E27FC236}">
                <a16:creationId xmlns:a16="http://schemas.microsoft.com/office/drawing/2014/main" id="{B007C167-74CA-E54E-8046-15AFE2DBCFF4}"/>
              </a:ext>
            </a:extLst>
          </p:cNvPr>
          <p:cNvSpPr txBox="1"/>
          <p:nvPr/>
        </p:nvSpPr>
        <p:spPr>
          <a:xfrm>
            <a:off x="7262041" y="4987134"/>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9" name="TextBox 8">
            <a:extLst>
              <a:ext uri="{FF2B5EF4-FFF2-40B4-BE49-F238E27FC236}">
                <a16:creationId xmlns:a16="http://schemas.microsoft.com/office/drawing/2014/main" id="{208EA6C8-7CEC-0A47-93C7-05F76DFD2FA7}"/>
              </a:ext>
            </a:extLst>
          </p:cNvPr>
          <p:cNvSpPr txBox="1"/>
          <p:nvPr/>
        </p:nvSpPr>
        <p:spPr>
          <a:xfrm>
            <a:off x="1396449" y="4987134"/>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pic>
        <p:nvPicPr>
          <p:cNvPr id="10" name="Picture 9">
            <a:extLst>
              <a:ext uri="{FF2B5EF4-FFF2-40B4-BE49-F238E27FC236}">
                <a16:creationId xmlns:a16="http://schemas.microsoft.com/office/drawing/2014/main" id="{8710DF12-0427-3C48-A2B7-F449C7812B6B}"/>
              </a:ext>
            </a:extLst>
          </p:cNvPr>
          <p:cNvPicPr>
            <a:picLocks noChangeAspect="1"/>
          </p:cNvPicPr>
          <p:nvPr/>
        </p:nvPicPr>
        <p:blipFill rotWithShape="1">
          <a:blip r:embed="rId3"/>
          <a:srcRect l="8614" t="48153" r="7088" b="29621"/>
          <a:stretch/>
        </p:blipFill>
        <p:spPr>
          <a:xfrm>
            <a:off x="916879" y="5543390"/>
            <a:ext cx="4925689" cy="1200329"/>
          </a:xfrm>
          <a:prstGeom prst="rect">
            <a:avLst/>
          </a:prstGeom>
        </p:spPr>
      </p:pic>
      <p:pic>
        <p:nvPicPr>
          <p:cNvPr id="11" name="Picture 10">
            <a:extLst>
              <a:ext uri="{FF2B5EF4-FFF2-40B4-BE49-F238E27FC236}">
                <a16:creationId xmlns:a16="http://schemas.microsoft.com/office/drawing/2014/main" id="{26B3066E-B5D5-4C42-BEB3-B669D2571A15}"/>
              </a:ext>
            </a:extLst>
          </p:cNvPr>
          <p:cNvPicPr>
            <a:picLocks noChangeAspect="1"/>
          </p:cNvPicPr>
          <p:nvPr/>
        </p:nvPicPr>
        <p:blipFill rotWithShape="1">
          <a:blip r:embed="rId4"/>
          <a:srcRect l="7983" t="49013" r="2195" b="28772"/>
          <a:stretch/>
        </p:blipFill>
        <p:spPr>
          <a:xfrm>
            <a:off x="6608946" y="5543390"/>
            <a:ext cx="4925689" cy="1131758"/>
          </a:xfrm>
          <a:prstGeom prst="rect">
            <a:avLst/>
          </a:prstGeom>
        </p:spPr>
      </p:pic>
      <p:sp>
        <p:nvSpPr>
          <p:cNvPr id="12" name="Rectangle 11">
            <a:extLst>
              <a:ext uri="{FF2B5EF4-FFF2-40B4-BE49-F238E27FC236}">
                <a16:creationId xmlns:a16="http://schemas.microsoft.com/office/drawing/2014/main" id="{CE4A24AD-9DC9-9C40-88BF-A2A26899DB0E}"/>
              </a:ext>
            </a:extLst>
          </p:cNvPr>
          <p:cNvSpPr/>
          <p:nvPr/>
        </p:nvSpPr>
        <p:spPr>
          <a:xfrm>
            <a:off x="7366001" y="5732870"/>
            <a:ext cx="1955800" cy="685801"/>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69AF02A6-8DEC-054E-9CF4-AFB60340B562}"/>
              </a:ext>
            </a:extLst>
          </p:cNvPr>
          <p:cNvSpPr/>
          <p:nvPr/>
        </p:nvSpPr>
        <p:spPr>
          <a:xfrm>
            <a:off x="2082801" y="5732870"/>
            <a:ext cx="2513928" cy="798181"/>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9D6AF373-9EF3-E44E-B94B-A05A951F17EC}"/>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2533758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 Tie Dye Festival Wallpaper Mural | Hovia">
            <a:extLst>
              <a:ext uri="{FF2B5EF4-FFF2-40B4-BE49-F238E27FC236}">
                <a16:creationId xmlns:a16="http://schemas.microsoft.com/office/drawing/2014/main" id="{CBB4690C-E5B1-FCAE-E720-A0896FA5F7E8}"/>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4" name="TextBox 3">
            <a:extLst>
              <a:ext uri="{FF2B5EF4-FFF2-40B4-BE49-F238E27FC236}">
                <a16:creationId xmlns:a16="http://schemas.microsoft.com/office/drawing/2014/main" id="{4C5680FD-0F56-6B51-F09B-6981AB6B9FD9}"/>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pic>
        <p:nvPicPr>
          <p:cNvPr id="5" name="Picture 4">
            <a:extLst>
              <a:ext uri="{FF2B5EF4-FFF2-40B4-BE49-F238E27FC236}">
                <a16:creationId xmlns:a16="http://schemas.microsoft.com/office/drawing/2014/main" id="{AC26C02C-D250-5F2B-CC19-FDF1C67472A3}"/>
              </a:ext>
            </a:extLst>
          </p:cNvPr>
          <p:cNvPicPr>
            <a:picLocks noChangeAspect="1"/>
          </p:cNvPicPr>
          <p:nvPr/>
        </p:nvPicPr>
        <p:blipFill rotWithShape="1">
          <a:blip r:embed="rId4"/>
          <a:srcRect l="6456" t="24770" r="6583" b="27083"/>
          <a:stretch/>
        </p:blipFill>
        <p:spPr>
          <a:xfrm>
            <a:off x="4965700" y="1175119"/>
            <a:ext cx="5605379" cy="2306166"/>
          </a:xfrm>
          <a:prstGeom prst="rect">
            <a:avLst/>
          </a:prstGeom>
        </p:spPr>
      </p:pic>
      <p:pic>
        <p:nvPicPr>
          <p:cNvPr id="6" name="Picture 5">
            <a:extLst>
              <a:ext uri="{FF2B5EF4-FFF2-40B4-BE49-F238E27FC236}">
                <a16:creationId xmlns:a16="http://schemas.microsoft.com/office/drawing/2014/main" id="{CDE5FF05-713F-530E-231B-B2E4D0FA48E6}"/>
              </a:ext>
            </a:extLst>
          </p:cNvPr>
          <p:cNvPicPr>
            <a:picLocks noChangeAspect="1"/>
          </p:cNvPicPr>
          <p:nvPr/>
        </p:nvPicPr>
        <p:blipFill rotWithShape="1">
          <a:blip r:embed="rId5"/>
          <a:srcRect l="8632" t="3784" r="7539" b="3565"/>
          <a:stretch/>
        </p:blipFill>
        <p:spPr>
          <a:xfrm>
            <a:off x="0" y="3457595"/>
            <a:ext cx="12192000" cy="3429000"/>
          </a:xfrm>
          <a:prstGeom prst="rect">
            <a:avLst/>
          </a:prstGeom>
        </p:spPr>
      </p:pic>
      <p:sp>
        <p:nvSpPr>
          <p:cNvPr id="7" name="Rectangle 6">
            <a:extLst>
              <a:ext uri="{FF2B5EF4-FFF2-40B4-BE49-F238E27FC236}">
                <a16:creationId xmlns:a16="http://schemas.microsoft.com/office/drawing/2014/main" id="{2A95D9B0-3B81-34AE-1450-9C41B564A24E}"/>
              </a:ext>
            </a:extLst>
          </p:cNvPr>
          <p:cNvSpPr/>
          <p:nvPr/>
        </p:nvSpPr>
        <p:spPr>
          <a:xfrm>
            <a:off x="4347993" y="3649043"/>
            <a:ext cx="1748007" cy="1650589"/>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11147A12-FDDC-451F-EC47-E62A1011AE0A}"/>
              </a:ext>
            </a:extLst>
          </p:cNvPr>
          <p:cNvSpPr txBox="1"/>
          <p:nvPr/>
        </p:nvSpPr>
        <p:spPr>
          <a:xfrm>
            <a:off x="141073" y="1295126"/>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Pacific subtropical mode water</a:t>
            </a:r>
          </a:p>
        </p:txBody>
      </p:sp>
      <p:sp>
        <p:nvSpPr>
          <p:cNvPr id="9" name="Rectangle 8">
            <a:extLst>
              <a:ext uri="{FF2B5EF4-FFF2-40B4-BE49-F238E27FC236}">
                <a16:creationId xmlns:a16="http://schemas.microsoft.com/office/drawing/2014/main" id="{1353801A-CD71-66A4-253D-011533BB4029}"/>
              </a:ext>
            </a:extLst>
          </p:cNvPr>
          <p:cNvSpPr/>
          <p:nvPr/>
        </p:nvSpPr>
        <p:spPr>
          <a:xfrm>
            <a:off x="7325314" y="2328203"/>
            <a:ext cx="2123486" cy="640054"/>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5783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413FB6-7E10-DE49-922C-5CA6722E2C16}"/>
              </a:ext>
            </a:extLst>
          </p:cNvPr>
          <p:cNvPicPr>
            <a:picLocks noChangeAspect="1"/>
          </p:cNvPicPr>
          <p:nvPr/>
        </p:nvPicPr>
        <p:blipFill rotWithShape="1">
          <a:blip r:embed="rId3"/>
          <a:srcRect l="7110" t="5929" r="7246" b="9697"/>
          <a:stretch/>
        </p:blipFill>
        <p:spPr>
          <a:xfrm>
            <a:off x="5581169" y="1200329"/>
            <a:ext cx="6347597" cy="5657671"/>
          </a:xfrm>
          <a:prstGeom prst="rect">
            <a:avLst/>
          </a:prstGeom>
        </p:spPr>
      </p:pic>
      <p:pic>
        <p:nvPicPr>
          <p:cNvPr id="8" name="Picture 7" descr="Green Tie Dye Festival Wallpaper Mural | Hovia">
            <a:extLst>
              <a:ext uri="{FF2B5EF4-FFF2-40B4-BE49-F238E27FC236}">
                <a16:creationId xmlns:a16="http://schemas.microsoft.com/office/drawing/2014/main" id="{01A8D784-2FDD-0ABB-C415-980D5B213C1F}"/>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9" name="TextBox 8">
            <a:extLst>
              <a:ext uri="{FF2B5EF4-FFF2-40B4-BE49-F238E27FC236}">
                <a16:creationId xmlns:a16="http://schemas.microsoft.com/office/drawing/2014/main" id="{1B524867-90C4-CBD3-D0AE-3F1F231072CD}"/>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10" name="TextBox 9">
            <a:extLst>
              <a:ext uri="{FF2B5EF4-FFF2-40B4-BE49-F238E27FC236}">
                <a16:creationId xmlns:a16="http://schemas.microsoft.com/office/drawing/2014/main" id="{B922A768-E76B-D901-CCB3-4B8D0E03D5D5}"/>
              </a:ext>
            </a:extLst>
          </p:cNvPr>
          <p:cNvSpPr txBox="1"/>
          <p:nvPr/>
        </p:nvSpPr>
        <p:spPr>
          <a:xfrm>
            <a:off x="263234" y="1687746"/>
            <a:ext cx="3990141" cy="369332"/>
          </a:xfrm>
          <a:prstGeom prst="rect">
            <a:avLst/>
          </a:prstGeom>
          <a:no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Pacific subtropical mode water</a:t>
            </a:r>
          </a:p>
        </p:txBody>
      </p:sp>
      <p:sp>
        <p:nvSpPr>
          <p:cNvPr id="11" name="TextBox 10">
            <a:extLst>
              <a:ext uri="{FF2B5EF4-FFF2-40B4-BE49-F238E27FC236}">
                <a16:creationId xmlns:a16="http://schemas.microsoft.com/office/drawing/2014/main" id="{E891EB24-BFB7-2D6D-E814-F6EFC38717D1}"/>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1965588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A0C68-74AB-4349-8A37-8A5DE3FC8053}"/>
              </a:ext>
            </a:extLst>
          </p:cNvPr>
          <p:cNvPicPr>
            <a:picLocks noChangeAspect="1"/>
          </p:cNvPicPr>
          <p:nvPr/>
        </p:nvPicPr>
        <p:blipFill>
          <a:blip r:embed="rId3"/>
          <a:stretch>
            <a:fillRect/>
          </a:stretch>
        </p:blipFill>
        <p:spPr>
          <a:xfrm>
            <a:off x="4669604" y="1048927"/>
            <a:ext cx="7112000" cy="5334000"/>
          </a:xfrm>
          <a:prstGeom prst="rect">
            <a:avLst/>
          </a:prstGeom>
        </p:spPr>
      </p:pic>
      <p:sp>
        <p:nvSpPr>
          <p:cNvPr id="3" name="TextBox 2">
            <a:extLst>
              <a:ext uri="{FF2B5EF4-FFF2-40B4-BE49-F238E27FC236}">
                <a16:creationId xmlns:a16="http://schemas.microsoft.com/office/drawing/2014/main" id="{3955D508-42B3-BECC-78E5-4BFDB66EDC62}"/>
              </a:ext>
            </a:extLst>
          </p:cNvPr>
          <p:cNvSpPr txBox="1"/>
          <p:nvPr/>
        </p:nvSpPr>
        <p:spPr>
          <a:xfrm>
            <a:off x="1" y="1200329"/>
            <a:ext cx="4548850"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Different impacts on volume</a:t>
            </a:r>
          </a:p>
        </p:txBody>
      </p:sp>
      <p:sp>
        <p:nvSpPr>
          <p:cNvPr id="6" name="TextBox 5">
            <a:extLst>
              <a:ext uri="{FF2B5EF4-FFF2-40B4-BE49-F238E27FC236}">
                <a16:creationId xmlns:a16="http://schemas.microsoft.com/office/drawing/2014/main" id="{D2AA50B8-713B-C5C8-64DA-A717C8D3B32A}"/>
              </a:ext>
            </a:extLst>
          </p:cNvPr>
          <p:cNvSpPr txBox="1"/>
          <p:nvPr/>
        </p:nvSpPr>
        <p:spPr>
          <a:xfrm>
            <a:off x="181829" y="1723549"/>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Pacific subtropical mode water</a:t>
            </a:r>
          </a:p>
        </p:txBody>
      </p:sp>
      <p:pic>
        <p:nvPicPr>
          <p:cNvPr id="7" name="Picture 6" descr="Green Tie Dye Festival Wallpaper Mural | Hovia">
            <a:extLst>
              <a:ext uri="{FF2B5EF4-FFF2-40B4-BE49-F238E27FC236}">
                <a16:creationId xmlns:a16="http://schemas.microsoft.com/office/drawing/2014/main" id="{194A48CE-6727-5839-1963-6E34DA2FF28F}"/>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8" name="TextBox 7">
            <a:extLst>
              <a:ext uri="{FF2B5EF4-FFF2-40B4-BE49-F238E27FC236}">
                <a16:creationId xmlns:a16="http://schemas.microsoft.com/office/drawing/2014/main" id="{387703AF-6632-E70D-BE6D-83971F3263E8}"/>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2442097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C89C1-BB68-BD46-86F6-9F7E3FDDE5AA}"/>
              </a:ext>
            </a:extLst>
          </p:cNvPr>
          <p:cNvPicPr>
            <a:picLocks noChangeAspect="1"/>
          </p:cNvPicPr>
          <p:nvPr/>
        </p:nvPicPr>
        <p:blipFill>
          <a:blip r:embed="rId3"/>
          <a:stretch>
            <a:fillRect/>
          </a:stretch>
        </p:blipFill>
        <p:spPr>
          <a:xfrm>
            <a:off x="4148376" y="1150615"/>
            <a:ext cx="7192723" cy="5707385"/>
          </a:xfrm>
          <a:prstGeom prst="rect">
            <a:avLst/>
          </a:prstGeom>
        </p:spPr>
      </p:pic>
      <p:pic>
        <p:nvPicPr>
          <p:cNvPr id="3" name="Picture 2" descr="Green Tie Dye Festival Wallpaper Mural | Hovia">
            <a:extLst>
              <a:ext uri="{FF2B5EF4-FFF2-40B4-BE49-F238E27FC236}">
                <a16:creationId xmlns:a16="http://schemas.microsoft.com/office/drawing/2014/main" id="{F8CBD43F-5A31-56FC-497D-7EDC573D08A2}"/>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6" name="TextBox 5">
            <a:extLst>
              <a:ext uri="{FF2B5EF4-FFF2-40B4-BE49-F238E27FC236}">
                <a16:creationId xmlns:a16="http://schemas.microsoft.com/office/drawing/2014/main" id="{262661DF-E2A2-B91D-2FA8-428E1919447E}"/>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7" name="TextBox 6">
            <a:extLst>
              <a:ext uri="{FF2B5EF4-FFF2-40B4-BE49-F238E27FC236}">
                <a16:creationId xmlns:a16="http://schemas.microsoft.com/office/drawing/2014/main" id="{5F3982A5-A242-90AF-EBC8-80077DF2A74E}"/>
              </a:ext>
            </a:extLst>
          </p:cNvPr>
          <p:cNvSpPr txBox="1"/>
          <p:nvPr/>
        </p:nvSpPr>
        <p:spPr>
          <a:xfrm>
            <a:off x="1" y="1200329"/>
            <a:ext cx="4548850"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Different impacts on volume</a:t>
            </a:r>
          </a:p>
        </p:txBody>
      </p:sp>
      <p:sp>
        <p:nvSpPr>
          <p:cNvPr id="8" name="TextBox 7">
            <a:extLst>
              <a:ext uri="{FF2B5EF4-FFF2-40B4-BE49-F238E27FC236}">
                <a16:creationId xmlns:a16="http://schemas.microsoft.com/office/drawing/2014/main" id="{83A0EA1B-9162-C455-EFF3-A2AE5AF1C918}"/>
              </a:ext>
            </a:extLst>
          </p:cNvPr>
          <p:cNvSpPr txBox="1"/>
          <p:nvPr/>
        </p:nvSpPr>
        <p:spPr>
          <a:xfrm>
            <a:off x="181829" y="1723549"/>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Pacific subtropical mode water</a:t>
            </a:r>
          </a:p>
        </p:txBody>
      </p:sp>
    </p:spTree>
    <p:extLst>
      <p:ext uri="{BB962C8B-B14F-4D97-AF65-F5344CB8AC3E}">
        <p14:creationId xmlns:p14="http://schemas.microsoft.com/office/powerpoint/2010/main" val="471342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CBFA0765-D9C8-63CE-2EF3-748FCF9AAE1E}"/>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3" name="TextBox 2">
            <a:extLst>
              <a:ext uri="{FF2B5EF4-FFF2-40B4-BE49-F238E27FC236}">
                <a16:creationId xmlns:a16="http://schemas.microsoft.com/office/drawing/2014/main" id="{4346831F-F62F-E6B4-46A9-A947A55C98FA}"/>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pic>
        <p:nvPicPr>
          <p:cNvPr id="4" name="Picture 3">
            <a:extLst>
              <a:ext uri="{FF2B5EF4-FFF2-40B4-BE49-F238E27FC236}">
                <a16:creationId xmlns:a16="http://schemas.microsoft.com/office/drawing/2014/main" id="{BDF606D7-D6B5-9238-0A16-0A3E6ACAA152}"/>
              </a:ext>
            </a:extLst>
          </p:cNvPr>
          <p:cNvPicPr>
            <a:picLocks noChangeAspect="1"/>
          </p:cNvPicPr>
          <p:nvPr/>
        </p:nvPicPr>
        <p:blipFill rotWithShape="1">
          <a:blip r:embed="rId4"/>
          <a:srcRect l="7530" r="6477"/>
          <a:stretch/>
        </p:blipFill>
        <p:spPr>
          <a:xfrm>
            <a:off x="5243513" y="1200329"/>
            <a:ext cx="4643437" cy="2457846"/>
          </a:xfrm>
          <a:prstGeom prst="rect">
            <a:avLst/>
          </a:prstGeom>
        </p:spPr>
      </p:pic>
      <p:pic>
        <p:nvPicPr>
          <p:cNvPr id="5" name="Picture 4">
            <a:extLst>
              <a:ext uri="{FF2B5EF4-FFF2-40B4-BE49-F238E27FC236}">
                <a16:creationId xmlns:a16="http://schemas.microsoft.com/office/drawing/2014/main" id="{C41C379C-2D9B-2018-DBB4-96EE7F0B1A24}"/>
              </a:ext>
            </a:extLst>
          </p:cNvPr>
          <p:cNvPicPr>
            <a:picLocks noChangeAspect="1"/>
          </p:cNvPicPr>
          <p:nvPr/>
        </p:nvPicPr>
        <p:blipFill rotWithShape="1">
          <a:blip r:embed="rId5"/>
          <a:srcRect l="9052" t="3529" r="7931" b="3214"/>
          <a:stretch/>
        </p:blipFill>
        <p:spPr>
          <a:xfrm>
            <a:off x="0" y="3449257"/>
            <a:ext cx="12192000" cy="3429000"/>
          </a:xfrm>
          <a:prstGeom prst="rect">
            <a:avLst/>
          </a:prstGeom>
        </p:spPr>
      </p:pic>
      <p:sp>
        <p:nvSpPr>
          <p:cNvPr id="6" name="TextBox 5">
            <a:extLst>
              <a:ext uri="{FF2B5EF4-FFF2-40B4-BE49-F238E27FC236}">
                <a16:creationId xmlns:a16="http://schemas.microsoft.com/office/drawing/2014/main" id="{C779EE63-F107-EC11-D576-44638E78363D}"/>
              </a:ext>
            </a:extLst>
          </p:cNvPr>
          <p:cNvSpPr txBox="1"/>
          <p:nvPr/>
        </p:nvSpPr>
        <p:spPr>
          <a:xfrm>
            <a:off x="235468" y="1356568"/>
            <a:ext cx="3583741" cy="369332"/>
          </a:xfrm>
          <a:prstGeom prst="rect">
            <a:avLst/>
          </a:prstGeom>
          <a:no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Pacific subpolar mode water</a:t>
            </a:r>
          </a:p>
        </p:txBody>
      </p:sp>
      <p:sp>
        <p:nvSpPr>
          <p:cNvPr id="7" name="Rectangle 6">
            <a:extLst>
              <a:ext uri="{FF2B5EF4-FFF2-40B4-BE49-F238E27FC236}">
                <a16:creationId xmlns:a16="http://schemas.microsoft.com/office/drawing/2014/main" id="{9267D43C-42AF-97DE-0944-560F3CAD7340}"/>
              </a:ext>
            </a:extLst>
          </p:cNvPr>
          <p:cNvSpPr/>
          <p:nvPr/>
        </p:nvSpPr>
        <p:spPr>
          <a:xfrm>
            <a:off x="6329362" y="3978586"/>
            <a:ext cx="2674937" cy="1928517"/>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908FCD0-82C4-5E07-4E33-82196800A114}"/>
              </a:ext>
            </a:extLst>
          </p:cNvPr>
          <p:cNvSpPr/>
          <p:nvPr/>
        </p:nvSpPr>
        <p:spPr>
          <a:xfrm>
            <a:off x="5562601" y="2225339"/>
            <a:ext cx="1166812" cy="698347"/>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263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975057C5-73D8-BF47-8ADF-C1E3207B88AC}"/>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4" name="Picture 3" descr="Diagram&#10;&#10;Description automatically generated">
            <a:extLst>
              <a:ext uri="{FF2B5EF4-FFF2-40B4-BE49-F238E27FC236}">
                <a16:creationId xmlns:a16="http://schemas.microsoft.com/office/drawing/2014/main" id="{BF13AAA1-29B7-1443-98F8-AB5BC757D3E9}"/>
              </a:ext>
            </a:extLst>
          </p:cNvPr>
          <p:cNvPicPr>
            <a:picLocks noChangeAspect="1"/>
          </p:cNvPicPr>
          <p:nvPr/>
        </p:nvPicPr>
        <p:blipFill rotWithShape="1">
          <a:blip r:embed="rId4"/>
          <a:srcRect l="-1" t="48750" r="38031" b="1"/>
          <a:stretch/>
        </p:blipFill>
        <p:spPr>
          <a:xfrm>
            <a:off x="1023301" y="3497857"/>
            <a:ext cx="2099194" cy="1942653"/>
          </a:xfrm>
          <a:prstGeom prst="rect">
            <a:avLst/>
          </a:prstGeom>
        </p:spPr>
      </p:pic>
      <p:grpSp>
        <p:nvGrpSpPr>
          <p:cNvPr id="5" name="Group 4">
            <a:extLst>
              <a:ext uri="{FF2B5EF4-FFF2-40B4-BE49-F238E27FC236}">
                <a16:creationId xmlns:a16="http://schemas.microsoft.com/office/drawing/2014/main" id="{4D25EC04-D0D7-184B-8BFA-DE5D71168A21}"/>
              </a:ext>
            </a:extLst>
          </p:cNvPr>
          <p:cNvGrpSpPr/>
          <p:nvPr/>
        </p:nvGrpSpPr>
        <p:grpSpPr>
          <a:xfrm>
            <a:off x="1023302" y="1679781"/>
            <a:ext cx="1827732" cy="1823596"/>
            <a:chOff x="536286" y="2610876"/>
            <a:chExt cx="1827732" cy="1823596"/>
          </a:xfrm>
        </p:grpSpPr>
        <p:pic>
          <p:nvPicPr>
            <p:cNvPr id="6" name="Picture 5" descr="Diagram&#10;&#10;Description automatically generated">
              <a:extLst>
                <a:ext uri="{FF2B5EF4-FFF2-40B4-BE49-F238E27FC236}">
                  <a16:creationId xmlns:a16="http://schemas.microsoft.com/office/drawing/2014/main" id="{CA0953F2-E7B5-9348-B302-1984F15FC5B7}"/>
                </a:ext>
              </a:extLst>
            </p:cNvPr>
            <p:cNvPicPr>
              <a:picLocks noChangeAspect="1"/>
            </p:cNvPicPr>
            <p:nvPr/>
          </p:nvPicPr>
          <p:blipFill rotWithShape="1">
            <a:blip r:embed="rId4"/>
            <a:srcRect r="46044" b="51891"/>
            <a:stretch/>
          </p:blipFill>
          <p:spPr>
            <a:xfrm>
              <a:off x="536286" y="2610876"/>
              <a:ext cx="1827732" cy="1823596"/>
            </a:xfrm>
            <a:prstGeom prst="rect">
              <a:avLst/>
            </a:prstGeom>
          </p:spPr>
        </p:pic>
        <p:sp>
          <p:nvSpPr>
            <p:cNvPr id="7" name="Rectangle 6">
              <a:extLst>
                <a:ext uri="{FF2B5EF4-FFF2-40B4-BE49-F238E27FC236}">
                  <a16:creationId xmlns:a16="http://schemas.microsoft.com/office/drawing/2014/main" id="{21EAA737-9D2C-BC4C-A9EA-A919B520CFF6}"/>
                </a:ext>
              </a:extLst>
            </p:cNvPr>
            <p:cNvSpPr/>
            <p:nvPr/>
          </p:nvSpPr>
          <p:spPr>
            <a:xfrm>
              <a:off x="2028825" y="3032799"/>
              <a:ext cx="335193" cy="6819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60782D2B-642F-2A4B-8FCA-2CC1F6EFE437}"/>
              </a:ext>
            </a:extLst>
          </p:cNvPr>
          <p:cNvGrpSpPr/>
          <p:nvPr/>
        </p:nvGrpSpPr>
        <p:grpSpPr>
          <a:xfrm>
            <a:off x="2851034" y="1674261"/>
            <a:ext cx="1970988" cy="1823596"/>
            <a:chOff x="2851035" y="2585967"/>
            <a:chExt cx="1970988" cy="1823596"/>
          </a:xfrm>
        </p:grpSpPr>
        <p:pic>
          <p:nvPicPr>
            <p:cNvPr id="9" name="Picture 8" descr="Diagram&#10;&#10;Description automatically generated">
              <a:extLst>
                <a:ext uri="{FF2B5EF4-FFF2-40B4-BE49-F238E27FC236}">
                  <a16:creationId xmlns:a16="http://schemas.microsoft.com/office/drawing/2014/main" id="{BEA881A7-BEFB-6D41-81F1-122C8C065686}"/>
                </a:ext>
              </a:extLst>
            </p:cNvPr>
            <p:cNvPicPr>
              <a:picLocks noChangeAspect="1"/>
            </p:cNvPicPr>
            <p:nvPr/>
          </p:nvPicPr>
          <p:blipFill rotWithShape="1">
            <a:blip r:embed="rId4"/>
            <a:srcRect l="41815" b="51891"/>
            <a:stretch/>
          </p:blipFill>
          <p:spPr>
            <a:xfrm>
              <a:off x="2851035" y="2585967"/>
              <a:ext cx="1970988" cy="1823596"/>
            </a:xfrm>
            <a:prstGeom prst="rect">
              <a:avLst/>
            </a:prstGeom>
          </p:spPr>
        </p:pic>
        <p:sp>
          <p:nvSpPr>
            <p:cNvPr id="10" name="Rectangle 9">
              <a:extLst>
                <a:ext uri="{FF2B5EF4-FFF2-40B4-BE49-F238E27FC236}">
                  <a16:creationId xmlns:a16="http://schemas.microsoft.com/office/drawing/2014/main" id="{27A89D21-E90E-314A-B690-40F5F3C0CB58}"/>
                </a:ext>
              </a:extLst>
            </p:cNvPr>
            <p:cNvSpPr/>
            <p:nvPr/>
          </p:nvSpPr>
          <p:spPr>
            <a:xfrm>
              <a:off x="2851035" y="2610876"/>
              <a:ext cx="429667" cy="2372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pic>
        <p:nvPicPr>
          <p:cNvPr id="11" name="Picture 10" descr="Diagram&#10;&#10;Description automatically generated">
            <a:extLst>
              <a:ext uri="{FF2B5EF4-FFF2-40B4-BE49-F238E27FC236}">
                <a16:creationId xmlns:a16="http://schemas.microsoft.com/office/drawing/2014/main" id="{55DACBF9-225B-B247-B9B4-2195A3B00ED2}"/>
              </a:ext>
            </a:extLst>
          </p:cNvPr>
          <p:cNvPicPr>
            <a:picLocks noChangeAspect="1"/>
          </p:cNvPicPr>
          <p:nvPr/>
        </p:nvPicPr>
        <p:blipFill rotWithShape="1">
          <a:blip r:embed="rId4"/>
          <a:srcRect l="61267" t="55679" b="1"/>
          <a:stretch/>
        </p:blipFill>
        <p:spPr>
          <a:xfrm>
            <a:off x="3485356" y="3760516"/>
            <a:ext cx="1312059" cy="1679994"/>
          </a:xfrm>
          <a:prstGeom prst="rect">
            <a:avLst/>
          </a:prstGeom>
        </p:spPr>
      </p:pic>
      <p:sp>
        <p:nvSpPr>
          <p:cNvPr id="12" name="TextBox 11">
            <a:extLst>
              <a:ext uri="{FF2B5EF4-FFF2-40B4-BE49-F238E27FC236}">
                <a16:creationId xmlns:a16="http://schemas.microsoft.com/office/drawing/2014/main" id="{30A9C8A4-B55D-BE42-895A-46F65036EC59}"/>
              </a:ext>
            </a:extLst>
          </p:cNvPr>
          <p:cNvSpPr txBox="1"/>
          <p:nvPr/>
        </p:nvSpPr>
        <p:spPr>
          <a:xfrm>
            <a:off x="0" y="6457890"/>
            <a:ext cx="7296498" cy="400110"/>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Jones, D.C., Forget, G., Sinha, B., Josey, S.A., Boland, E.J., </a:t>
            </a:r>
            <a:r>
              <a:rPr lang="en-GB" sz="1000" dirty="0" err="1">
                <a:solidFill>
                  <a:schemeClr val="accent1">
                    <a:lumMod val="50000"/>
                  </a:schemeClr>
                </a:solidFill>
                <a:latin typeface="Candara" panose="020E0502030303020204" pitchFamily="34" charset="0"/>
                <a:ea typeface="Geneva" panose="020B0503030404040204" pitchFamily="34" charset="0"/>
              </a:rPr>
              <a:t>Meijers</a:t>
            </a:r>
            <a:r>
              <a:rPr lang="en-GB" sz="1000" dirty="0">
                <a:solidFill>
                  <a:schemeClr val="accent1">
                    <a:lumMod val="50000"/>
                  </a:schemeClr>
                </a:solidFill>
                <a:latin typeface="Candara" panose="020E0502030303020204" pitchFamily="34" charset="0"/>
                <a:ea typeface="Geneva" panose="020B0503030404040204" pitchFamily="34" charset="0"/>
              </a:rPr>
              <a:t>, A.J. and Shuckburgh, E., 2018. Local and remote influences on the heat content of the Labrador Sea: An adjoint sensitivity study. </a:t>
            </a:r>
            <a:r>
              <a:rPr lang="en-GB" sz="1000" i="1" dirty="0">
                <a:solidFill>
                  <a:schemeClr val="accent1">
                    <a:lumMod val="50000"/>
                  </a:schemeClr>
                </a:solidFill>
                <a:latin typeface="Candara" panose="020E0502030303020204" pitchFamily="34" charset="0"/>
                <a:ea typeface="Geneva" panose="020B0503030404040204" pitchFamily="34" charset="0"/>
              </a:rPr>
              <a:t>Journal of Geophysical Research: Oceans</a:t>
            </a:r>
            <a:r>
              <a:rPr lang="en-GB" sz="1000" dirty="0">
                <a:solidFill>
                  <a:schemeClr val="accent1">
                    <a:lumMod val="50000"/>
                  </a:schemeClr>
                </a:solidFill>
                <a:latin typeface="Candara" panose="020E0502030303020204" pitchFamily="34" charset="0"/>
                <a:ea typeface="Geneva" panose="020B0503030404040204" pitchFamily="34" charset="0"/>
              </a:rPr>
              <a:t>, </a:t>
            </a:r>
            <a:r>
              <a:rPr lang="en-GB" sz="1000" i="1" dirty="0">
                <a:solidFill>
                  <a:schemeClr val="accent1">
                    <a:lumMod val="50000"/>
                  </a:schemeClr>
                </a:solidFill>
                <a:latin typeface="Candara" panose="020E0502030303020204" pitchFamily="34" charset="0"/>
                <a:ea typeface="Geneva" panose="020B0503030404040204" pitchFamily="34" charset="0"/>
              </a:rPr>
              <a:t>123</a:t>
            </a:r>
            <a:r>
              <a:rPr lang="en-GB" sz="1000" dirty="0">
                <a:solidFill>
                  <a:schemeClr val="accent1">
                    <a:lumMod val="50000"/>
                  </a:schemeClr>
                </a:solidFill>
                <a:latin typeface="Candara" panose="020E0502030303020204" pitchFamily="34" charset="0"/>
                <a:ea typeface="Geneva" panose="020B0503030404040204" pitchFamily="34" charset="0"/>
              </a:rPr>
              <a:t>(4), pp.2646-2667. </a:t>
            </a:r>
          </a:p>
        </p:txBody>
      </p:sp>
      <p:sp>
        <p:nvSpPr>
          <p:cNvPr id="13" name="TextBox 12">
            <a:extLst>
              <a:ext uri="{FF2B5EF4-FFF2-40B4-BE49-F238E27FC236}">
                <a16:creationId xmlns:a16="http://schemas.microsoft.com/office/drawing/2014/main" id="{BFCB3F98-BBEA-E349-99BD-A5389ABC1F3D}"/>
              </a:ext>
            </a:extLst>
          </p:cNvPr>
          <p:cNvSpPr txBox="1"/>
          <p:nvPr/>
        </p:nvSpPr>
        <p:spPr>
          <a:xfrm>
            <a:off x="5987241" y="1901080"/>
            <a:ext cx="5181457" cy="3539430"/>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We conduct a set of adjoint sensitivity experiments in ECCOv4r4 to explore the impacts of external forcing on mode water volume. </a:t>
            </a:r>
          </a:p>
          <a:p>
            <a:pPr marL="457200" indent="-457200">
              <a:buFont typeface="Arial" panose="020B0604020202020204" pitchFamily="34" charset="0"/>
              <a:buChar char="•"/>
            </a:pPr>
            <a:r>
              <a:rPr lang="en-GB" sz="2800" dirty="0">
                <a:solidFill>
                  <a:schemeClr val="accent1">
                    <a:lumMod val="50000"/>
                  </a:schemeClr>
                </a:solidFill>
                <a:latin typeface="Candara" panose="020E0502030303020204" pitchFamily="34" charset="0"/>
              </a:rPr>
              <a:t>A density-following adjoint feature is used to properly define the mode water pools.</a:t>
            </a:r>
          </a:p>
        </p:txBody>
      </p:sp>
      <p:sp>
        <p:nvSpPr>
          <p:cNvPr id="14" name="TextBox 13">
            <a:extLst>
              <a:ext uri="{FF2B5EF4-FFF2-40B4-BE49-F238E27FC236}">
                <a16:creationId xmlns:a16="http://schemas.microsoft.com/office/drawing/2014/main" id="{AC75406C-1D78-8248-B7E3-A21C49BF5EF6}"/>
              </a:ext>
            </a:extLst>
          </p:cNvPr>
          <p:cNvSpPr txBox="1"/>
          <p:nvPr/>
        </p:nvSpPr>
        <p:spPr>
          <a:xfrm>
            <a:off x="0" y="1200329"/>
            <a:ext cx="1838739"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Method</a:t>
            </a:r>
          </a:p>
        </p:txBody>
      </p:sp>
      <p:sp>
        <p:nvSpPr>
          <p:cNvPr id="15" name="TextBox 14">
            <a:extLst>
              <a:ext uri="{FF2B5EF4-FFF2-40B4-BE49-F238E27FC236}">
                <a16:creationId xmlns:a16="http://schemas.microsoft.com/office/drawing/2014/main" id="{AFEBBEBE-FC07-DC4C-B7A3-35343DAF424E}"/>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281845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584D0-AA86-9349-B3B0-5D2350DA5091}"/>
              </a:ext>
            </a:extLst>
          </p:cNvPr>
          <p:cNvPicPr>
            <a:picLocks noChangeAspect="1"/>
          </p:cNvPicPr>
          <p:nvPr/>
        </p:nvPicPr>
        <p:blipFill rotWithShape="1">
          <a:blip r:embed="rId3"/>
          <a:srcRect l="8178" t="5156" r="7616" b="8444"/>
          <a:stretch/>
        </p:blipFill>
        <p:spPr>
          <a:xfrm>
            <a:off x="5595243" y="1200329"/>
            <a:ext cx="6596757" cy="5657671"/>
          </a:xfrm>
          <a:prstGeom prst="rect">
            <a:avLst/>
          </a:prstGeom>
        </p:spPr>
      </p:pic>
      <p:pic>
        <p:nvPicPr>
          <p:cNvPr id="5" name="Picture 4" descr="Green Tie Dye Festival Wallpaper Mural | Hovia">
            <a:extLst>
              <a:ext uri="{FF2B5EF4-FFF2-40B4-BE49-F238E27FC236}">
                <a16:creationId xmlns:a16="http://schemas.microsoft.com/office/drawing/2014/main" id="{8516C885-EA60-9564-DE8E-FF0032C9B769}"/>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7" name="TextBox 6">
            <a:extLst>
              <a:ext uri="{FF2B5EF4-FFF2-40B4-BE49-F238E27FC236}">
                <a16:creationId xmlns:a16="http://schemas.microsoft.com/office/drawing/2014/main" id="{660E2FBA-2BCD-0A87-130A-44BE1E0997A4}"/>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8" name="TextBox 7">
            <a:extLst>
              <a:ext uri="{FF2B5EF4-FFF2-40B4-BE49-F238E27FC236}">
                <a16:creationId xmlns:a16="http://schemas.microsoft.com/office/drawing/2014/main" id="{DA74706E-447D-967C-49C6-1B198511E131}"/>
              </a:ext>
            </a:extLst>
          </p:cNvPr>
          <p:cNvSpPr txBox="1"/>
          <p:nvPr/>
        </p:nvSpPr>
        <p:spPr>
          <a:xfrm>
            <a:off x="260868" y="1712168"/>
            <a:ext cx="3583741" cy="369332"/>
          </a:xfrm>
          <a:prstGeom prst="rect">
            <a:avLst/>
          </a:prstGeom>
          <a:no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Pacific subpolar mode water</a:t>
            </a:r>
          </a:p>
        </p:txBody>
      </p:sp>
      <p:sp>
        <p:nvSpPr>
          <p:cNvPr id="9" name="TextBox 8">
            <a:extLst>
              <a:ext uri="{FF2B5EF4-FFF2-40B4-BE49-F238E27FC236}">
                <a16:creationId xmlns:a16="http://schemas.microsoft.com/office/drawing/2014/main" id="{D0FE6F42-D23E-C1CD-07FE-49FA82E7B072}"/>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Sensitivity of volume to net heat flux</a:t>
            </a:r>
          </a:p>
        </p:txBody>
      </p:sp>
    </p:spTree>
    <p:extLst>
      <p:ext uri="{BB962C8B-B14F-4D97-AF65-F5344CB8AC3E}">
        <p14:creationId xmlns:p14="http://schemas.microsoft.com/office/powerpoint/2010/main" val="3403525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14CB9-37D5-834B-97CA-F8BD092329FF}"/>
              </a:ext>
            </a:extLst>
          </p:cNvPr>
          <p:cNvPicPr>
            <a:picLocks noChangeAspect="1"/>
          </p:cNvPicPr>
          <p:nvPr/>
        </p:nvPicPr>
        <p:blipFill>
          <a:blip r:embed="rId3"/>
          <a:stretch>
            <a:fillRect/>
          </a:stretch>
        </p:blipFill>
        <p:spPr>
          <a:xfrm>
            <a:off x="4501837" y="1461939"/>
            <a:ext cx="7112000" cy="5334000"/>
          </a:xfrm>
          <a:prstGeom prst="rect">
            <a:avLst/>
          </a:prstGeom>
        </p:spPr>
      </p:pic>
      <p:pic>
        <p:nvPicPr>
          <p:cNvPr id="4" name="Picture 3" descr="Green Tie Dye Festival Wallpaper Mural | Hovia">
            <a:extLst>
              <a:ext uri="{FF2B5EF4-FFF2-40B4-BE49-F238E27FC236}">
                <a16:creationId xmlns:a16="http://schemas.microsoft.com/office/drawing/2014/main" id="{1D136DB8-27A2-23B9-D3DB-CC5B8159CF34}"/>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6" name="TextBox 5">
            <a:extLst>
              <a:ext uri="{FF2B5EF4-FFF2-40B4-BE49-F238E27FC236}">
                <a16:creationId xmlns:a16="http://schemas.microsoft.com/office/drawing/2014/main" id="{6CB8BE11-8387-BC72-FB39-8F5F22549941}"/>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7" name="TextBox 6">
            <a:extLst>
              <a:ext uri="{FF2B5EF4-FFF2-40B4-BE49-F238E27FC236}">
                <a16:creationId xmlns:a16="http://schemas.microsoft.com/office/drawing/2014/main" id="{2EB877E0-E177-536C-CC5A-F2BB48F4A92D}"/>
              </a:ext>
            </a:extLst>
          </p:cNvPr>
          <p:cNvSpPr txBox="1"/>
          <p:nvPr/>
        </p:nvSpPr>
        <p:spPr>
          <a:xfrm>
            <a:off x="260868" y="1712168"/>
            <a:ext cx="3583741" cy="369332"/>
          </a:xfrm>
          <a:prstGeom prst="rect">
            <a:avLst/>
          </a:prstGeom>
          <a:no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Pacific subpolar mode water</a:t>
            </a:r>
          </a:p>
        </p:txBody>
      </p:sp>
      <p:sp>
        <p:nvSpPr>
          <p:cNvPr id="8" name="TextBox 7">
            <a:extLst>
              <a:ext uri="{FF2B5EF4-FFF2-40B4-BE49-F238E27FC236}">
                <a16:creationId xmlns:a16="http://schemas.microsoft.com/office/drawing/2014/main" id="{C8F7F589-B99C-87CB-96EB-36E9F8B4EB24}"/>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Different impacts on volume</a:t>
            </a:r>
          </a:p>
        </p:txBody>
      </p:sp>
    </p:spTree>
    <p:extLst>
      <p:ext uri="{BB962C8B-B14F-4D97-AF65-F5344CB8AC3E}">
        <p14:creationId xmlns:p14="http://schemas.microsoft.com/office/powerpoint/2010/main" val="1049507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03DF1-4B16-B847-A1B1-2ABA50F432F5}"/>
              </a:ext>
            </a:extLst>
          </p:cNvPr>
          <p:cNvPicPr>
            <a:picLocks noChangeAspect="1"/>
          </p:cNvPicPr>
          <p:nvPr/>
        </p:nvPicPr>
        <p:blipFill rotWithShape="1">
          <a:blip r:embed="rId3"/>
          <a:srcRect l="8954" t="4089" r="6634" b="4355"/>
          <a:stretch/>
        </p:blipFill>
        <p:spPr>
          <a:xfrm>
            <a:off x="5221834" y="1150615"/>
            <a:ext cx="6251117" cy="5707385"/>
          </a:xfrm>
          <a:prstGeom prst="rect">
            <a:avLst/>
          </a:prstGeom>
        </p:spPr>
      </p:pic>
      <p:pic>
        <p:nvPicPr>
          <p:cNvPr id="4" name="Picture 3" descr="Green Tie Dye Festival Wallpaper Mural | Hovia">
            <a:extLst>
              <a:ext uri="{FF2B5EF4-FFF2-40B4-BE49-F238E27FC236}">
                <a16:creationId xmlns:a16="http://schemas.microsoft.com/office/drawing/2014/main" id="{235AFD42-5941-82D5-25DA-414BC88C58BA}"/>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6" name="TextBox 5">
            <a:extLst>
              <a:ext uri="{FF2B5EF4-FFF2-40B4-BE49-F238E27FC236}">
                <a16:creationId xmlns:a16="http://schemas.microsoft.com/office/drawing/2014/main" id="{CC1F63A7-971B-7F32-5ECB-A791D4CDC260}"/>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7" name="TextBox 6">
            <a:extLst>
              <a:ext uri="{FF2B5EF4-FFF2-40B4-BE49-F238E27FC236}">
                <a16:creationId xmlns:a16="http://schemas.microsoft.com/office/drawing/2014/main" id="{E53EBD2D-4A20-D866-2337-4328EAF1A1C3}"/>
              </a:ext>
            </a:extLst>
          </p:cNvPr>
          <p:cNvSpPr txBox="1"/>
          <p:nvPr/>
        </p:nvSpPr>
        <p:spPr>
          <a:xfrm>
            <a:off x="260868" y="1712168"/>
            <a:ext cx="3583741" cy="369332"/>
          </a:xfrm>
          <a:prstGeom prst="rect">
            <a:avLst/>
          </a:prstGeom>
          <a:no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Pacific subpolar mode water</a:t>
            </a:r>
          </a:p>
        </p:txBody>
      </p:sp>
      <p:sp>
        <p:nvSpPr>
          <p:cNvPr id="8" name="TextBox 7">
            <a:extLst>
              <a:ext uri="{FF2B5EF4-FFF2-40B4-BE49-F238E27FC236}">
                <a16:creationId xmlns:a16="http://schemas.microsoft.com/office/drawing/2014/main" id="{ACD314F3-D42C-02FF-CD83-F54FDBC60F16}"/>
              </a:ext>
            </a:extLst>
          </p:cNvPr>
          <p:cNvSpPr txBox="1"/>
          <p:nvPr/>
        </p:nvSpPr>
        <p:spPr>
          <a:xfrm>
            <a:off x="1" y="1200329"/>
            <a:ext cx="5752618"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Different impacts on volume</a:t>
            </a:r>
          </a:p>
        </p:txBody>
      </p:sp>
    </p:spTree>
    <p:extLst>
      <p:ext uri="{BB962C8B-B14F-4D97-AF65-F5344CB8AC3E}">
        <p14:creationId xmlns:p14="http://schemas.microsoft.com/office/powerpoint/2010/main" val="1042897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Green Tie Dye Festival Wallpaper Mural | Hovia">
            <a:extLst>
              <a:ext uri="{FF2B5EF4-FFF2-40B4-BE49-F238E27FC236}">
                <a16:creationId xmlns:a16="http://schemas.microsoft.com/office/drawing/2014/main" id="{7E919631-1161-A648-8BBC-96581FA75A64}"/>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48" name="Picture 47" descr="A map of the world&#10;&#10;Description automatically generated">
            <a:extLst>
              <a:ext uri="{FF2B5EF4-FFF2-40B4-BE49-F238E27FC236}">
                <a16:creationId xmlns:a16="http://schemas.microsoft.com/office/drawing/2014/main" id="{16768C29-5185-E640-B50C-567927563D96}"/>
              </a:ext>
            </a:extLst>
          </p:cNvPr>
          <p:cNvPicPr>
            <a:picLocks noChangeAspect="1"/>
          </p:cNvPicPr>
          <p:nvPr/>
        </p:nvPicPr>
        <p:blipFill rotWithShape="1">
          <a:blip r:embed="rId4"/>
          <a:srcRect l="9239" t="6000" r="2734" b="19598"/>
          <a:stretch/>
        </p:blipFill>
        <p:spPr>
          <a:xfrm>
            <a:off x="5225802" y="1200329"/>
            <a:ext cx="5408342" cy="2608863"/>
          </a:xfrm>
          <a:prstGeom prst="rect">
            <a:avLst/>
          </a:prstGeom>
        </p:spPr>
      </p:pic>
      <p:sp>
        <p:nvSpPr>
          <p:cNvPr id="50" name="Rectangle 49">
            <a:extLst>
              <a:ext uri="{FF2B5EF4-FFF2-40B4-BE49-F238E27FC236}">
                <a16:creationId xmlns:a16="http://schemas.microsoft.com/office/drawing/2014/main" id="{0F29C4B5-90E4-3743-9F92-BB556312D562}"/>
              </a:ext>
            </a:extLst>
          </p:cNvPr>
          <p:cNvSpPr/>
          <p:nvPr/>
        </p:nvSpPr>
        <p:spPr>
          <a:xfrm>
            <a:off x="5777836" y="1818167"/>
            <a:ext cx="712773" cy="34900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45AEF7FD-EFDA-CB48-8563-9955C6CEC80C}"/>
              </a:ext>
            </a:extLst>
          </p:cNvPr>
          <p:cNvGrpSpPr/>
          <p:nvPr/>
        </p:nvGrpSpPr>
        <p:grpSpPr>
          <a:xfrm>
            <a:off x="382329" y="3848980"/>
            <a:ext cx="4783756" cy="2523511"/>
            <a:chOff x="1" y="3927914"/>
            <a:chExt cx="4479941" cy="2361000"/>
          </a:xfrm>
        </p:grpSpPr>
        <p:pic>
          <p:nvPicPr>
            <p:cNvPr id="29" name="Picture 28">
              <a:extLst>
                <a:ext uri="{FF2B5EF4-FFF2-40B4-BE49-F238E27FC236}">
                  <a16:creationId xmlns:a16="http://schemas.microsoft.com/office/drawing/2014/main" id="{32029D9A-C928-4549-A7CE-99EC051067C6}"/>
                </a:ext>
              </a:extLst>
            </p:cNvPr>
            <p:cNvPicPr>
              <a:picLocks noChangeAspect="1"/>
            </p:cNvPicPr>
            <p:nvPr/>
          </p:nvPicPr>
          <p:blipFill rotWithShape="1">
            <a:blip r:embed="rId5"/>
            <a:srcRect l="6522" t="36313" r="87887" b="38102"/>
            <a:stretch/>
          </p:blipFill>
          <p:spPr>
            <a:xfrm>
              <a:off x="1" y="3927914"/>
              <a:ext cx="479684" cy="2361000"/>
            </a:xfrm>
            <a:prstGeom prst="rect">
              <a:avLst/>
            </a:prstGeom>
          </p:spPr>
        </p:pic>
        <p:pic>
          <p:nvPicPr>
            <p:cNvPr id="30" name="Picture 29">
              <a:extLst>
                <a:ext uri="{FF2B5EF4-FFF2-40B4-BE49-F238E27FC236}">
                  <a16:creationId xmlns:a16="http://schemas.microsoft.com/office/drawing/2014/main" id="{1691625C-F57A-484D-8EB4-398FA608ACD3}"/>
                </a:ext>
              </a:extLst>
            </p:cNvPr>
            <p:cNvPicPr>
              <a:picLocks noChangeAspect="1"/>
            </p:cNvPicPr>
            <p:nvPr/>
          </p:nvPicPr>
          <p:blipFill rotWithShape="1">
            <a:blip r:embed="rId5"/>
            <a:srcRect l="18666" t="36313" r="42680" b="38102"/>
            <a:stretch/>
          </p:blipFill>
          <p:spPr>
            <a:xfrm>
              <a:off x="479686" y="3927914"/>
              <a:ext cx="3316138" cy="2361000"/>
            </a:xfrm>
            <a:prstGeom prst="rect">
              <a:avLst/>
            </a:prstGeom>
          </p:spPr>
        </p:pic>
        <p:pic>
          <p:nvPicPr>
            <p:cNvPr id="31" name="Picture 30">
              <a:extLst>
                <a:ext uri="{FF2B5EF4-FFF2-40B4-BE49-F238E27FC236}">
                  <a16:creationId xmlns:a16="http://schemas.microsoft.com/office/drawing/2014/main" id="{EE7369BE-8BFC-444A-882C-CC5350168625}"/>
                </a:ext>
              </a:extLst>
            </p:cNvPr>
            <p:cNvPicPr>
              <a:picLocks noChangeAspect="1"/>
            </p:cNvPicPr>
            <p:nvPr/>
          </p:nvPicPr>
          <p:blipFill rotWithShape="1">
            <a:blip r:embed="rId5"/>
            <a:srcRect l="84889" t="36313" r="7136" b="38102"/>
            <a:stretch/>
          </p:blipFill>
          <p:spPr>
            <a:xfrm>
              <a:off x="3795824" y="3927914"/>
              <a:ext cx="684118" cy="2361000"/>
            </a:xfrm>
            <a:prstGeom prst="rect">
              <a:avLst/>
            </a:prstGeom>
          </p:spPr>
        </p:pic>
        <p:sp>
          <p:nvSpPr>
            <p:cNvPr id="32" name="Rectangle 31">
              <a:extLst>
                <a:ext uri="{FF2B5EF4-FFF2-40B4-BE49-F238E27FC236}">
                  <a16:creationId xmlns:a16="http://schemas.microsoft.com/office/drawing/2014/main" id="{103CD874-C008-C544-BB14-2D95129C4811}"/>
                </a:ext>
              </a:extLst>
            </p:cNvPr>
            <p:cNvSpPr/>
            <p:nvPr/>
          </p:nvSpPr>
          <p:spPr>
            <a:xfrm>
              <a:off x="3679650" y="6013845"/>
              <a:ext cx="232348" cy="149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33" name="Rectangle 32">
              <a:extLst>
                <a:ext uri="{FF2B5EF4-FFF2-40B4-BE49-F238E27FC236}">
                  <a16:creationId xmlns:a16="http://schemas.microsoft.com/office/drawing/2014/main" id="{32E5697B-7D5C-C54C-9E31-282D1B0835BB}"/>
                </a:ext>
              </a:extLst>
            </p:cNvPr>
            <p:cNvSpPr/>
            <p:nvPr/>
          </p:nvSpPr>
          <p:spPr>
            <a:xfrm>
              <a:off x="446148" y="6026046"/>
              <a:ext cx="232348" cy="149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0" name="Straight Arrow Connector 59">
            <a:extLst>
              <a:ext uri="{FF2B5EF4-FFF2-40B4-BE49-F238E27FC236}">
                <a16:creationId xmlns:a16="http://schemas.microsoft.com/office/drawing/2014/main" id="{6489EA84-9A08-EE4D-AEDF-27E6131FD94E}"/>
              </a:ext>
            </a:extLst>
          </p:cNvPr>
          <p:cNvCxnSpPr>
            <a:cxnSpLocks/>
          </p:cNvCxnSpPr>
          <p:nvPr/>
        </p:nvCxnSpPr>
        <p:spPr>
          <a:xfrm flipH="1">
            <a:off x="2636874" y="2167169"/>
            <a:ext cx="3456124" cy="2468675"/>
          </a:xfrm>
          <a:prstGeom prst="straightConnector1">
            <a:avLst/>
          </a:prstGeom>
          <a:ln w="38100">
            <a:solidFill>
              <a:srgbClr val="FF2F9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3B2211D-FD09-E344-9808-3B92C50B7957}"/>
              </a:ext>
            </a:extLst>
          </p:cNvPr>
          <p:cNvPicPr>
            <a:picLocks noChangeAspect="1"/>
          </p:cNvPicPr>
          <p:nvPr/>
        </p:nvPicPr>
        <p:blipFill rotWithShape="1">
          <a:blip r:embed="rId6"/>
          <a:srcRect l="4527" r="7390"/>
          <a:stretch/>
        </p:blipFill>
        <p:spPr>
          <a:xfrm>
            <a:off x="5563696" y="3848981"/>
            <a:ext cx="5350148" cy="2482288"/>
          </a:xfrm>
          <a:prstGeom prst="rect">
            <a:avLst/>
          </a:prstGeom>
        </p:spPr>
      </p:pic>
      <p:sp>
        <p:nvSpPr>
          <p:cNvPr id="35" name="Rectangle 34">
            <a:extLst>
              <a:ext uri="{FF2B5EF4-FFF2-40B4-BE49-F238E27FC236}">
                <a16:creationId xmlns:a16="http://schemas.microsoft.com/office/drawing/2014/main" id="{254D2A68-518E-BE40-93DB-DDFC0AAC09C5}"/>
              </a:ext>
            </a:extLst>
          </p:cNvPr>
          <p:cNvSpPr/>
          <p:nvPr/>
        </p:nvSpPr>
        <p:spPr>
          <a:xfrm>
            <a:off x="6862593" y="4007082"/>
            <a:ext cx="2153816" cy="1650589"/>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2D8766F1-CDF4-634E-941D-8805FF0B263C}"/>
              </a:ext>
            </a:extLst>
          </p:cNvPr>
          <p:cNvSpPr txBox="1"/>
          <p:nvPr/>
        </p:nvSpPr>
        <p:spPr>
          <a:xfrm>
            <a:off x="382329" y="6251749"/>
            <a:ext cx="1796902" cy="246221"/>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Winter mixed layer depth (m).</a:t>
            </a:r>
          </a:p>
        </p:txBody>
      </p:sp>
      <p:sp>
        <p:nvSpPr>
          <p:cNvPr id="38" name="TextBox 37">
            <a:extLst>
              <a:ext uri="{FF2B5EF4-FFF2-40B4-BE49-F238E27FC236}">
                <a16:creationId xmlns:a16="http://schemas.microsoft.com/office/drawing/2014/main" id="{E1D826FB-EFB0-A64A-ADA4-5B47A604C1D6}"/>
              </a:ext>
            </a:extLst>
          </p:cNvPr>
          <p:cNvSpPr txBox="1"/>
          <p:nvPr/>
        </p:nvSpPr>
        <p:spPr>
          <a:xfrm>
            <a:off x="5563696" y="6251749"/>
            <a:ext cx="5559559" cy="400110"/>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Annual-average potential temperature (°C) with neutral density contours (</a:t>
            </a:r>
            <a:r>
              <a:rPr lang="en-GB" sz="1000" dirty="0">
                <a:solidFill>
                  <a:schemeClr val="accent1">
                    <a:lumMod val="50000"/>
                  </a:schemeClr>
                </a:solidFill>
                <a:latin typeface="Candara" panose="020E0502030303020204" pitchFamily="34" charset="0"/>
              </a:rPr>
              <a:t>kg/m</a:t>
            </a:r>
            <a:r>
              <a:rPr lang="en-GB" sz="1000" baseline="30000" dirty="0">
                <a:solidFill>
                  <a:schemeClr val="accent1">
                    <a:lumMod val="50000"/>
                  </a:schemeClr>
                </a:solidFill>
                <a:latin typeface="Candara" panose="020E0502030303020204" pitchFamily="34" charset="0"/>
              </a:rPr>
              <a:t>3</a:t>
            </a:r>
            <a:r>
              <a:rPr lang="en-GB" sz="1000" dirty="0">
                <a:solidFill>
                  <a:schemeClr val="accent1">
                    <a:lumMod val="50000"/>
                  </a:schemeClr>
                </a:solidFill>
                <a:latin typeface="Candara" panose="020E0502030303020204" pitchFamily="34" charset="0"/>
              </a:rPr>
              <a:t>, </a:t>
            </a:r>
            <a:r>
              <a:rPr lang="en-GB" sz="1000" dirty="0">
                <a:solidFill>
                  <a:schemeClr val="accent1">
                    <a:lumMod val="50000"/>
                  </a:schemeClr>
                </a:solidFill>
                <a:latin typeface="Candara" panose="020E0502030303020204" pitchFamily="34" charset="0"/>
                <a:ea typeface="Geneva" panose="020B0503030404040204" pitchFamily="34" charset="0"/>
              </a:rPr>
              <a:t>white), and 18° potential temperature contour (°C, red dashed).</a:t>
            </a:r>
          </a:p>
        </p:txBody>
      </p:sp>
      <p:sp>
        <p:nvSpPr>
          <p:cNvPr id="21" name="TextBox 20">
            <a:extLst>
              <a:ext uri="{FF2B5EF4-FFF2-40B4-BE49-F238E27FC236}">
                <a16:creationId xmlns:a16="http://schemas.microsoft.com/office/drawing/2014/main" id="{293AADBB-D464-0C4F-A4D0-FB15EC0FED18}"/>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22" name="TextBox 21">
            <a:extLst>
              <a:ext uri="{FF2B5EF4-FFF2-40B4-BE49-F238E27FC236}">
                <a16:creationId xmlns:a16="http://schemas.microsoft.com/office/drawing/2014/main" id="{C3A297A0-BDA7-1742-BBC9-043D477BDE38}"/>
              </a:ext>
            </a:extLst>
          </p:cNvPr>
          <p:cNvSpPr txBox="1"/>
          <p:nvPr/>
        </p:nvSpPr>
        <p:spPr>
          <a:xfrm>
            <a:off x="141073" y="1295126"/>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23" name="TextBox 22">
            <a:extLst>
              <a:ext uri="{FF2B5EF4-FFF2-40B4-BE49-F238E27FC236}">
                <a16:creationId xmlns:a16="http://schemas.microsoft.com/office/drawing/2014/main" id="{1F8B32F1-2F9F-EE4B-B163-8ACB26FC2417}"/>
              </a:ext>
            </a:extLst>
          </p:cNvPr>
          <p:cNvSpPr txBox="1"/>
          <p:nvPr/>
        </p:nvSpPr>
        <p:spPr>
          <a:xfrm>
            <a:off x="9554082" y="4686046"/>
            <a:ext cx="1743373" cy="1200329"/>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Density surfaces: 26.3 – 26.7 </a:t>
            </a:r>
            <a:r>
              <a:rPr lang="en-GB" sz="1800" dirty="0">
                <a:solidFill>
                  <a:srgbClr val="FF2F92"/>
                </a:solidFill>
                <a:latin typeface="Candara" panose="020E0502030303020204" pitchFamily="34" charset="0"/>
              </a:rPr>
              <a:t>kg/m</a:t>
            </a:r>
            <a:r>
              <a:rPr lang="en-GB" sz="1800" baseline="30000" dirty="0">
                <a:solidFill>
                  <a:srgbClr val="FF2F92"/>
                </a:solidFill>
                <a:latin typeface="Candara" panose="020E0502030303020204" pitchFamily="34" charset="0"/>
              </a:rPr>
              <a:t>3</a:t>
            </a:r>
          </a:p>
          <a:p>
            <a:pPr algn="ctr"/>
            <a:r>
              <a:rPr lang="en-GB" dirty="0">
                <a:solidFill>
                  <a:srgbClr val="FF2F92"/>
                </a:solidFill>
                <a:latin typeface="Candara" panose="020E0502030303020204" pitchFamily="34" charset="0"/>
              </a:rPr>
              <a:t>Year: 2017</a:t>
            </a:r>
            <a:endParaRPr lang="en-GB" sz="1800" dirty="0">
              <a:solidFill>
                <a:srgbClr val="FF2F92"/>
              </a:solidFill>
              <a:latin typeface="Candara" panose="020E0502030303020204" pitchFamily="34" charset="0"/>
            </a:endParaRPr>
          </a:p>
        </p:txBody>
      </p:sp>
      <p:pic>
        <p:nvPicPr>
          <p:cNvPr id="24" name="Picture 23" descr="A close-up of a number&#10;&#10;Description automatically generated">
            <a:extLst>
              <a:ext uri="{FF2B5EF4-FFF2-40B4-BE49-F238E27FC236}">
                <a16:creationId xmlns:a16="http://schemas.microsoft.com/office/drawing/2014/main" id="{89BA38CA-9A73-F846-89E3-7D832C23D96A}"/>
              </a:ext>
            </a:extLst>
          </p:cNvPr>
          <p:cNvPicPr>
            <a:picLocks noChangeAspect="1"/>
          </p:cNvPicPr>
          <p:nvPr/>
        </p:nvPicPr>
        <p:blipFill rotWithShape="1">
          <a:blip r:embed="rId7"/>
          <a:srcRect t="14535" b="12055"/>
          <a:stretch/>
        </p:blipFill>
        <p:spPr>
          <a:xfrm>
            <a:off x="409639" y="2082856"/>
            <a:ext cx="4418552" cy="720818"/>
          </a:xfrm>
          <a:prstGeom prst="rect">
            <a:avLst/>
          </a:prstGeom>
          <a:ln w="38100">
            <a:solidFill>
              <a:srgbClr val="FF2F92"/>
            </a:solidFill>
          </a:ln>
        </p:spPr>
      </p:pic>
    </p:spTree>
    <p:extLst>
      <p:ext uri="{BB962C8B-B14F-4D97-AF65-F5344CB8AC3E}">
        <p14:creationId xmlns:p14="http://schemas.microsoft.com/office/powerpoint/2010/main" val="42050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world&#10;&#10;Description automatically generated">
            <a:extLst>
              <a:ext uri="{FF2B5EF4-FFF2-40B4-BE49-F238E27FC236}">
                <a16:creationId xmlns:a16="http://schemas.microsoft.com/office/drawing/2014/main" id="{BE3E956C-A6BC-9F49-93E7-7A167CB0CBE8}"/>
              </a:ext>
            </a:extLst>
          </p:cNvPr>
          <p:cNvPicPr>
            <a:picLocks noChangeAspect="1"/>
          </p:cNvPicPr>
          <p:nvPr/>
        </p:nvPicPr>
        <p:blipFill rotWithShape="1">
          <a:blip r:embed="rId3"/>
          <a:srcRect l="9239" t="6000" r="2734" b="19598"/>
          <a:stretch/>
        </p:blipFill>
        <p:spPr>
          <a:xfrm>
            <a:off x="5225802" y="1200329"/>
            <a:ext cx="5408342" cy="2608863"/>
          </a:xfrm>
          <a:prstGeom prst="rect">
            <a:avLst/>
          </a:prstGeom>
        </p:spPr>
      </p:pic>
      <p:sp>
        <p:nvSpPr>
          <p:cNvPr id="3" name="Rectangle 2">
            <a:extLst>
              <a:ext uri="{FF2B5EF4-FFF2-40B4-BE49-F238E27FC236}">
                <a16:creationId xmlns:a16="http://schemas.microsoft.com/office/drawing/2014/main" id="{9E0E4CBD-83E4-9949-A727-0B26DD20644F}"/>
              </a:ext>
            </a:extLst>
          </p:cNvPr>
          <p:cNvSpPr/>
          <p:nvPr/>
        </p:nvSpPr>
        <p:spPr>
          <a:xfrm>
            <a:off x="7837296" y="3137023"/>
            <a:ext cx="2376816" cy="34900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2" descr="Green Tie Dye Festival Wallpaper Mural | Hovia">
            <a:extLst>
              <a:ext uri="{FF2B5EF4-FFF2-40B4-BE49-F238E27FC236}">
                <a16:creationId xmlns:a16="http://schemas.microsoft.com/office/drawing/2014/main" id="{07ECB489-D511-1349-B722-A96FE7E3CA13}"/>
              </a:ext>
            </a:extLst>
          </p:cNvPr>
          <p:cNvPicPr>
            <a:picLocks noChangeAspect="1" noChangeArrowheads="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17" name="Picture 16">
            <a:extLst>
              <a:ext uri="{FF2B5EF4-FFF2-40B4-BE49-F238E27FC236}">
                <a16:creationId xmlns:a16="http://schemas.microsoft.com/office/drawing/2014/main" id="{A7AD3FD7-2F15-9E45-9432-645046351277}"/>
              </a:ext>
            </a:extLst>
          </p:cNvPr>
          <p:cNvPicPr>
            <a:picLocks noChangeAspect="1"/>
          </p:cNvPicPr>
          <p:nvPr/>
        </p:nvPicPr>
        <p:blipFill rotWithShape="1">
          <a:blip r:embed="rId5"/>
          <a:srcRect l="6853" t="19769" r="7491" b="22085"/>
          <a:stretch/>
        </p:blipFill>
        <p:spPr>
          <a:xfrm>
            <a:off x="313237" y="3809192"/>
            <a:ext cx="5127905" cy="2610759"/>
          </a:xfrm>
          <a:prstGeom prst="rect">
            <a:avLst/>
          </a:prstGeom>
        </p:spPr>
      </p:pic>
      <p:sp>
        <p:nvSpPr>
          <p:cNvPr id="19" name="Rectangle 18">
            <a:extLst>
              <a:ext uri="{FF2B5EF4-FFF2-40B4-BE49-F238E27FC236}">
                <a16:creationId xmlns:a16="http://schemas.microsoft.com/office/drawing/2014/main" id="{6AF22DDD-49F1-0D4C-9E4D-E8093B6BEC53}"/>
              </a:ext>
            </a:extLst>
          </p:cNvPr>
          <p:cNvSpPr/>
          <p:nvPr/>
        </p:nvSpPr>
        <p:spPr>
          <a:xfrm>
            <a:off x="5777836" y="1818167"/>
            <a:ext cx="712773" cy="349003"/>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6A15F185-6DEE-5A4F-9C57-36A22B26AEBF}"/>
              </a:ext>
            </a:extLst>
          </p:cNvPr>
          <p:cNvPicPr>
            <a:picLocks noChangeAspect="1"/>
          </p:cNvPicPr>
          <p:nvPr/>
        </p:nvPicPr>
        <p:blipFill rotWithShape="1">
          <a:blip r:embed="rId6"/>
          <a:srcRect l="4401" r="6096"/>
          <a:stretch/>
        </p:blipFill>
        <p:spPr>
          <a:xfrm>
            <a:off x="5940175" y="3809192"/>
            <a:ext cx="5712380" cy="2609359"/>
          </a:xfrm>
          <a:prstGeom prst="rect">
            <a:avLst/>
          </a:prstGeom>
        </p:spPr>
      </p:pic>
      <p:cxnSp>
        <p:nvCxnSpPr>
          <p:cNvPr id="10" name="Straight Arrow Connector 9">
            <a:extLst>
              <a:ext uri="{FF2B5EF4-FFF2-40B4-BE49-F238E27FC236}">
                <a16:creationId xmlns:a16="http://schemas.microsoft.com/office/drawing/2014/main" id="{097A856B-EA70-8140-89B5-AD0B71B63B14}"/>
              </a:ext>
            </a:extLst>
          </p:cNvPr>
          <p:cNvCxnSpPr>
            <a:cxnSpLocks/>
            <a:stCxn id="3" idx="1"/>
          </p:cNvCxnSpPr>
          <p:nvPr/>
        </p:nvCxnSpPr>
        <p:spPr>
          <a:xfrm flipH="1">
            <a:off x="3583172" y="3311525"/>
            <a:ext cx="4254124" cy="1579452"/>
          </a:xfrm>
          <a:prstGeom prst="straightConnector1">
            <a:avLst/>
          </a:prstGeom>
          <a:ln w="38100">
            <a:solidFill>
              <a:srgbClr val="00FA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2AEAE7B-00A9-EC4F-BAF8-AD3FBBB623E4}"/>
              </a:ext>
            </a:extLst>
          </p:cNvPr>
          <p:cNvSpPr/>
          <p:nvPr/>
        </p:nvSpPr>
        <p:spPr>
          <a:xfrm>
            <a:off x="7724688" y="4283386"/>
            <a:ext cx="2376816" cy="1564186"/>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04712939-4A0E-F748-997A-A6D0E63F5381}"/>
              </a:ext>
            </a:extLst>
          </p:cNvPr>
          <p:cNvSpPr txBox="1"/>
          <p:nvPr/>
        </p:nvSpPr>
        <p:spPr>
          <a:xfrm>
            <a:off x="313237" y="6365449"/>
            <a:ext cx="1796902" cy="246221"/>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Winter mixed layer depth (m).</a:t>
            </a:r>
          </a:p>
        </p:txBody>
      </p:sp>
      <p:sp>
        <p:nvSpPr>
          <p:cNvPr id="21" name="TextBox 20">
            <a:extLst>
              <a:ext uri="{FF2B5EF4-FFF2-40B4-BE49-F238E27FC236}">
                <a16:creationId xmlns:a16="http://schemas.microsoft.com/office/drawing/2014/main" id="{EE7CEDB6-8372-A646-8C78-A3D4B64CFBEA}"/>
              </a:ext>
            </a:extLst>
          </p:cNvPr>
          <p:cNvSpPr txBox="1"/>
          <p:nvPr/>
        </p:nvSpPr>
        <p:spPr>
          <a:xfrm>
            <a:off x="6092995" y="6365449"/>
            <a:ext cx="5559559" cy="400110"/>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Annual-average potential vorticity (</a:t>
            </a:r>
            <a:r>
              <a:rPr lang="en-GB" sz="1000" dirty="0">
                <a:solidFill>
                  <a:schemeClr val="accent1">
                    <a:lumMod val="50000"/>
                  </a:schemeClr>
                </a:solidFill>
                <a:latin typeface="Candara" panose="020E0502030303020204" pitchFamily="34" charset="0"/>
              </a:rPr>
              <a:t>kg/m</a:t>
            </a:r>
            <a:r>
              <a:rPr lang="en-GB" sz="1000" baseline="30000" dirty="0">
                <a:solidFill>
                  <a:schemeClr val="accent1">
                    <a:lumMod val="50000"/>
                  </a:schemeClr>
                </a:solidFill>
                <a:latin typeface="Candara" panose="020E0502030303020204" pitchFamily="34" charset="0"/>
              </a:rPr>
              <a:t>4</a:t>
            </a:r>
            <a:r>
              <a:rPr lang="en-GB" sz="1000" dirty="0">
                <a:solidFill>
                  <a:schemeClr val="accent1">
                    <a:lumMod val="50000"/>
                  </a:schemeClr>
                </a:solidFill>
                <a:latin typeface="Candara" panose="020E0502030303020204" pitchFamily="34" charset="0"/>
                <a:ea typeface="Geneva" panose="020B0503030404040204" pitchFamily="34" charset="0"/>
              </a:rPr>
              <a:t>) with neutral density contours (</a:t>
            </a:r>
            <a:r>
              <a:rPr lang="en-GB" sz="1000" dirty="0">
                <a:solidFill>
                  <a:schemeClr val="accent1">
                    <a:lumMod val="50000"/>
                  </a:schemeClr>
                </a:solidFill>
                <a:latin typeface="Candara" panose="020E0502030303020204" pitchFamily="34" charset="0"/>
              </a:rPr>
              <a:t>kg/m</a:t>
            </a:r>
            <a:r>
              <a:rPr lang="en-GB" sz="1000" baseline="30000" dirty="0">
                <a:solidFill>
                  <a:schemeClr val="accent1">
                    <a:lumMod val="50000"/>
                  </a:schemeClr>
                </a:solidFill>
                <a:latin typeface="Candara" panose="020E0502030303020204" pitchFamily="34" charset="0"/>
              </a:rPr>
              <a:t>3</a:t>
            </a:r>
            <a:r>
              <a:rPr lang="en-GB" sz="1000" dirty="0">
                <a:solidFill>
                  <a:schemeClr val="accent1">
                    <a:lumMod val="50000"/>
                  </a:schemeClr>
                </a:solidFill>
                <a:latin typeface="Candara" panose="020E0502030303020204" pitchFamily="34" charset="0"/>
              </a:rPr>
              <a:t>, </a:t>
            </a:r>
            <a:r>
              <a:rPr lang="en-GB" sz="1000" dirty="0">
                <a:solidFill>
                  <a:schemeClr val="accent1">
                    <a:lumMod val="50000"/>
                  </a:schemeClr>
                </a:solidFill>
                <a:latin typeface="Candara" panose="020E0502030303020204" pitchFamily="34" charset="0"/>
                <a:ea typeface="Geneva" panose="020B0503030404040204" pitchFamily="34" charset="0"/>
              </a:rPr>
              <a:t>white), and 8° potential temperature contour (°C, red dashed).</a:t>
            </a:r>
          </a:p>
        </p:txBody>
      </p:sp>
      <p:sp>
        <p:nvSpPr>
          <p:cNvPr id="15" name="TextBox 14">
            <a:extLst>
              <a:ext uri="{FF2B5EF4-FFF2-40B4-BE49-F238E27FC236}">
                <a16:creationId xmlns:a16="http://schemas.microsoft.com/office/drawing/2014/main" id="{8ACCCE48-76DE-144A-886D-8CE8326F6C84}"/>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16" name="TextBox 15">
            <a:extLst>
              <a:ext uri="{FF2B5EF4-FFF2-40B4-BE49-F238E27FC236}">
                <a16:creationId xmlns:a16="http://schemas.microsoft.com/office/drawing/2014/main" id="{1F0A6F9A-4CD3-6A4A-8100-783F3B9AFA6B}"/>
              </a:ext>
            </a:extLst>
          </p:cNvPr>
          <p:cNvSpPr txBox="1"/>
          <p:nvPr/>
        </p:nvSpPr>
        <p:spPr>
          <a:xfrm>
            <a:off x="141073" y="1295126"/>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20" name="TextBox 19">
            <a:extLst>
              <a:ext uri="{FF2B5EF4-FFF2-40B4-BE49-F238E27FC236}">
                <a16:creationId xmlns:a16="http://schemas.microsoft.com/office/drawing/2014/main" id="{BD98A366-D7B4-B04E-B6DC-C9626CDF47E3}"/>
              </a:ext>
            </a:extLst>
          </p:cNvPr>
          <p:cNvSpPr txBox="1"/>
          <p:nvPr/>
        </p:nvSpPr>
        <p:spPr>
          <a:xfrm>
            <a:off x="10266370" y="5065479"/>
            <a:ext cx="1812327" cy="1200329"/>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Density surfaces: 26.8 – 27.0 </a:t>
            </a:r>
            <a:r>
              <a:rPr lang="en-GB" sz="1800" dirty="0">
                <a:solidFill>
                  <a:srgbClr val="00FA00"/>
                </a:solidFill>
                <a:latin typeface="Candara" panose="020E0502030303020204" pitchFamily="34" charset="0"/>
              </a:rPr>
              <a:t>kg/m</a:t>
            </a:r>
            <a:r>
              <a:rPr lang="en-GB" sz="1800" baseline="30000" dirty="0">
                <a:solidFill>
                  <a:srgbClr val="00FA00"/>
                </a:solidFill>
                <a:latin typeface="Candara" panose="020E0502030303020204" pitchFamily="34" charset="0"/>
              </a:rPr>
              <a:t>3</a:t>
            </a:r>
          </a:p>
          <a:p>
            <a:pPr algn="ctr"/>
            <a:r>
              <a:rPr lang="en-GB" dirty="0">
                <a:solidFill>
                  <a:srgbClr val="00FA00"/>
                </a:solidFill>
                <a:latin typeface="Candara" panose="020E0502030303020204" pitchFamily="34" charset="0"/>
              </a:rPr>
              <a:t>Year: 2017</a:t>
            </a:r>
            <a:endParaRPr lang="en-GB" sz="1800" dirty="0">
              <a:solidFill>
                <a:srgbClr val="00FA00"/>
              </a:solidFill>
              <a:latin typeface="Candara" panose="020E0502030303020204" pitchFamily="34" charset="0"/>
            </a:endParaRPr>
          </a:p>
        </p:txBody>
      </p:sp>
      <p:pic>
        <p:nvPicPr>
          <p:cNvPr id="22" name="Picture 21" descr="A close-up of a musical note&#10;&#10;Description automatically generated">
            <a:extLst>
              <a:ext uri="{FF2B5EF4-FFF2-40B4-BE49-F238E27FC236}">
                <a16:creationId xmlns:a16="http://schemas.microsoft.com/office/drawing/2014/main" id="{2AC3AA03-F01F-B64D-9AB6-B91D772CC53D}"/>
              </a:ext>
            </a:extLst>
          </p:cNvPr>
          <p:cNvPicPr>
            <a:picLocks noChangeAspect="1"/>
          </p:cNvPicPr>
          <p:nvPr/>
        </p:nvPicPr>
        <p:blipFill>
          <a:blip r:embed="rId7"/>
          <a:stretch>
            <a:fillRect/>
          </a:stretch>
        </p:blipFill>
        <p:spPr>
          <a:xfrm>
            <a:off x="400621" y="2068590"/>
            <a:ext cx="4418552" cy="745049"/>
          </a:xfrm>
          <a:prstGeom prst="rect">
            <a:avLst/>
          </a:prstGeom>
          <a:ln w="38100">
            <a:solidFill>
              <a:srgbClr val="00FA00"/>
            </a:solidFill>
          </a:ln>
        </p:spPr>
      </p:pic>
    </p:spTree>
    <p:extLst>
      <p:ext uri="{BB962C8B-B14F-4D97-AF65-F5344CB8AC3E}">
        <p14:creationId xmlns:p14="http://schemas.microsoft.com/office/powerpoint/2010/main" val="36068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21"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454B2-E44A-F647-87BE-FC6022912910}"/>
              </a:ext>
            </a:extLst>
          </p:cNvPr>
          <p:cNvPicPr>
            <a:picLocks noChangeAspect="1"/>
          </p:cNvPicPr>
          <p:nvPr/>
        </p:nvPicPr>
        <p:blipFill rotWithShape="1">
          <a:blip r:embed="rId2"/>
          <a:srcRect l="8164" t="4983" r="6962" b="2905"/>
          <a:stretch/>
        </p:blipFill>
        <p:spPr>
          <a:xfrm>
            <a:off x="1202634" y="1725024"/>
            <a:ext cx="9442174" cy="3056496"/>
          </a:xfrm>
          <a:prstGeom prst="rect">
            <a:avLst/>
          </a:prstGeom>
        </p:spPr>
      </p:pic>
      <p:pic>
        <p:nvPicPr>
          <p:cNvPr id="4" name="Picture 2" descr="Green Tie Dye Festival Wallpaper Mural | Hovia">
            <a:extLst>
              <a:ext uri="{FF2B5EF4-FFF2-40B4-BE49-F238E27FC236}">
                <a16:creationId xmlns:a16="http://schemas.microsoft.com/office/drawing/2014/main" id="{DE7CA150-815C-1146-855A-A5CC2F722F39}"/>
              </a:ext>
            </a:extLst>
          </p:cNvPr>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sp>
        <p:nvSpPr>
          <p:cNvPr id="7" name="Rectangle 6">
            <a:extLst>
              <a:ext uri="{FF2B5EF4-FFF2-40B4-BE49-F238E27FC236}">
                <a16:creationId xmlns:a16="http://schemas.microsoft.com/office/drawing/2014/main" id="{AF54F3A9-9B8B-C74A-8F36-2378F7666DA0}"/>
              </a:ext>
            </a:extLst>
          </p:cNvPr>
          <p:cNvSpPr/>
          <p:nvPr/>
        </p:nvSpPr>
        <p:spPr>
          <a:xfrm>
            <a:off x="4108061" y="1943789"/>
            <a:ext cx="1000652" cy="1650589"/>
          </a:xfrm>
          <a:prstGeom prst="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1432F6D-0CCB-E54C-9027-A9DAB2FE0242}"/>
              </a:ext>
            </a:extLst>
          </p:cNvPr>
          <p:cNvSpPr txBox="1"/>
          <p:nvPr/>
        </p:nvSpPr>
        <p:spPr>
          <a:xfrm>
            <a:off x="1965461" y="5000285"/>
            <a:ext cx="7916519" cy="1384995"/>
          </a:xfrm>
          <a:prstGeom prst="rect">
            <a:avLst/>
          </a:prstGeom>
          <a:noFill/>
        </p:spPr>
        <p:txBody>
          <a:bodyPr wrap="square" rtlCol="0">
            <a:spAutoFit/>
          </a:bodyPr>
          <a:lstStyle/>
          <a:p>
            <a:r>
              <a:rPr lang="en-GB" sz="2800" dirty="0">
                <a:solidFill>
                  <a:schemeClr val="accent1">
                    <a:lumMod val="50000"/>
                  </a:schemeClr>
                </a:solidFill>
                <a:latin typeface="Candara" panose="020E0502030303020204" pitchFamily="34" charset="0"/>
              </a:rPr>
              <a:t>Considering annual-average potential temperature vs depth finds a pool of 18° subtropical mode water bounded by density surfaces 26.3 – 26.7 kg/m</a:t>
            </a:r>
            <a:r>
              <a:rPr lang="en-GB" sz="2800" baseline="30000" dirty="0">
                <a:solidFill>
                  <a:schemeClr val="accent1">
                    <a:lumMod val="50000"/>
                  </a:schemeClr>
                </a:solidFill>
                <a:latin typeface="Candara" panose="020E0502030303020204" pitchFamily="34" charset="0"/>
              </a:rPr>
              <a:t>3</a:t>
            </a:r>
            <a:r>
              <a:rPr lang="en-GB" sz="2800" dirty="0">
                <a:solidFill>
                  <a:schemeClr val="accent1">
                    <a:lumMod val="50000"/>
                  </a:schemeClr>
                </a:solidFill>
                <a:latin typeface="Candara" panose="020E0502030303020204" pitchFamily="34" charset="0"/>
              </a:rPr>
              <a:t>.</a:t>
            </a:r>
          </a:p>
        </p:txBody>
      </p:sp>
      <p:sp>
        <p:nvSpPr>
          <p:cNvPr id="9" name="TextBox 8">
            <a:extLst>
              <a:ext uri="{FF2B5EF4-FFF2-40B4-BE49-F238E27FC236}">
                <a16:creationId xmlns:a16="http://schemas.microsoft.com/office/drawing/2014/main" id="{E2B08E8E-88EF-364B-A0A5-6D230F3985E0}"/>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2" name="TextBox 1">
            <a:extLst>
              <a:ext uri="{FF2B5EF4-FFF2-40B4-BE49-F238E27FC236}">
                <a16:creationId xmlns:a16="http://schemas.microsoft.com/office/drawing/2014/main" id="{B39B45C5-6BEB-C0C5-2544-EC7501DF04F0}"/>
              </a:ext>
            </a:extLst>
          </p:cNvPr>
          <p:cNvSpPr txBox="1"/>
          <p:nvPr/>
        </p:nvSpPr>
        <p:spPr>
          <a:xfrm>
            <a:off x="0" y="1200329"/>
            <a:ext cx="9051403"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Defining Mode Water pools and bounding density surfaces</a:t>
            </a:r>
          </a:p>
        </p:txBody>
      </p:sp>
    </p:spTree>
    <p:extLst>
      <p:ext uri="{BB962C8B-B14F-4D97-AF65-F5344CB8AC3E}">
        <p14:creationId xmlns:p14="http://schemas.microsoft.com/office/powerpoint/2010/main" val="82258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Tie Dye Festival Wallpaper Mural | Hovia">
            <a:extLst>
              <a:ext uri="{FF2B5EF4-FFF2-40B4-BE49-F238E27FC236}">
                <a16:creationId xmlns:a16="http://schemas.microsoft.com/office/drawing/2014/main" id="{EA3E7594-F67B-4F4E-98A6-D0191C447A55}"/>
              </a:ext>
            </a:extLst>
          </p:cNvPr>
          <p:cNvPicPr>
            <a:picLocks noChangeAspect="1" noChangeArrowheads="1"/>
          </p:cNvPicPr>
          <p:nvPr/>
        </p:nvPicPr>
        <p:blipFill>
          <a:blip r:embed="rId2">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6" name="Picture 5">
            <a:extLst>
              <a:ext uri="{FF2B5EF4-FFF2-40B4-BE49-F238E27FC236}">
                <a16:creationId xmlns:a16="http://schemas.microsoft.com/office/drawing/2014/main" id="{211137A2-54EE-954D-BED9-00C7A32346DB}"/>
              </a:ext>
            </a:extLst>
          </p:cNvPr>
          <p:cNvPicPr>
            <a:picLocks noChangeAspect="1"/>
          </p:cNvPicPr>
          <p:nvPr/>
        </p:nvPicPr>
        <p:blipFill rotWithShape="1">
          <a:blip r:embed="rId3"/>
          <a:srcRect l="8793" t="3380" r="7759" b="3065"/>
          <a:stretch/>
        </p:blipFill>
        <p:spPr>
          <a:xfrm>
            <a:off x="795134" y="1738550"/>
            <a:ext cx="10177666" cy="3056496"/>
          </a:xfrm>
          <a:prstGeom prst="rect">
            <a:avLst/>
          </a:prstGeom>
        </p:spPr>
      </p:pic>
      <p:sp>
        <p:nvSpPr>
          <p:cNvPr id="7" name="Rectangle 6">
            <a:extLst>
              <a:ext uri="{FF2B5EF4-FFF2-40B4-BE49-F238E27FC236}">
                <a16:creationId xmlns:a16="http://schemas.microsoft.com/office/drawing/2014/main" id="{2B04D7F9-2F9E-DE40-A601-6F83A783B007}"/>
              </a:ext>
            </a:extLst>
          </p:cNvPr>
          <p:cNvSpPr/>
          <p:nvPr/>
        </p:nvSpPr>
        <p:spPr>
          <a:xfrm>
            <a:off x="2589435" y="2341893"/>
            <a:ext cx="2376816" cy="1564186"/>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7F9A348-CBC6-5547-9D23-480BD65FB42F}"/>
              </a:ext>
            </a:extLst>
          </p:cNvPr>
          <p:cNvSpPr txBox="1"/>
          <p:nvPr/>
        </p:nvSpPr>
        <p:spPr>
          <a:xfrm>
            <a:off x="2235064" y="4990346"/>
            <a:ext cx="7297805" cy="1384995"/>
          </a:xfrm>
          <a:prstGeom prst="rect">
            <a:avLst/>
          </a:prstGeom>
          <a:noFill/>
        </p:spPr>
        <p:txBody>
          <a:bodyPr wrap="square" rtlCol="0">
            <a:spAutoFit/>
          </a:bodyPr>
          <a:lstStyle/>
          <a:p>
            <a:r>
              <a:rPr lang="en-GB" sz="2800" dirty="0">
                <a:solidFill>
                  <a:schemeClr val="accent1">
                    <a:lumMod val="50000"/>
                  </a:schemeClr>
                </a:solidFill>
                <a:latin typeface="Candara" panose="020E0502030303020204" pitchFamily="34" charset="0"/>
              </a:rPr>
              <a:t>Considering annual-average potential vorticity vs depth finds a pool of subpolar mode water bounded by density surfaces 26.8 – 27.0 kg/m</a:t>
            </a:r>
            <a:r>
              <a:rPr lang="en-GB" sz="2800" baseline="30000" dirty="0">
                <a:solidFill>
                  <a:schemeClr val="accent1">
                    <a:lumMod val="50000"/>
                  </a:schemeClr>
                </a:solidFill>
                <a:latin typeface="Candara" panose="020E0502030303020204" pitchFamily="34" charset="0"/>
              </a:rPr>
              <a:t>3</a:t>
            </a:r>
            <a:r>
              <a:rPr lang="en-GB" sz="2800" dirty="0">
                <a:solidFill>
                  <a:schemeClr val="accent1">
                    <a:lumMod val="50000"/>
                  </a:schemeClr>
                </a:solidFill>
                <a:latin typeface="Candara" panose="020E0502030303020204" pitchFamily="34" charset="0"/>
              </a:rPr>
              <a:t>.</a:t>
            </a:r>
          </a:p>
        </p:txBody>
      </p:sp>
      <p:sp>
        <p:nvSpPr>
          <p:cNvPr id="8" name="TextBox 7">
            <a:extLst>
              <a:ext uri="{FF2B5EF4-FFF2-40B4-BE49-F238E27FC236}">
                <a16:creationId xmlns:a16="http://schemas.microsoft.com/office/drawing/2014/main" id="{D4A29C2E-F544-AC4B-A836-6119DAAE37C6}"/>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
        <p:nvSpPr>
          <p:cNvPr id="3" name="TextBox 2">
            <a:extLst>
              <a:ext uri="{FF2B5EF4-FFF2-40B4-BE49-F238E27FC236}">
                <a16:creationId xmlns:a16="http://schemas.microsoft.com/office/drawing/2014/main" id="{EC347364-2E11-9A85-A2E9-7EDE8EBB78B2}"/>
              </a:ext>
            </a:extLst>
          </p:cNvPr>
          <p:cNvSpPr txBox="1"/>
          <p:nvPr/>
        </p:nvSpPr>
        <p:spPr>
          <a:xfrm>
            <a:off x="0" y="1200329"/>
            <a:ext cx="9051403"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Defining Mode Water pools and bounding density surfaces</a:t>
            </a:r>
          </a:p>
        </p:txBody>
      </p:sp>
    </p:spTree>
    <p:extLst>
      <p:ext uri="{BB962C8B-B14F-4D97-AF65-F5344CB8AC3E}">
        <p14:creationId xmlns:p14="http://schemas.microsoft.com/office/powerpoint/2010/main" val="217308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 Tie Dye Festival Wallpaper Mural | Hovia">
            <a:extLst>
              <a:ext uri="{FF2B5EF4-FFF2-40B4-BE49-F238E27FC236}">
                <a16:creationId xmlns:a16="http://schemas.microsoft.com/office/drawing/2014/main" id="{77EBCF69-29E4-9345-8BBD-4935B0192E3A}"/>
              </a:ext>
            </a:extLst>
          </p:cNvPr>
          <p:cNvPicPr>
            <a:picLocks noChangeAspect="1" noChangeArrowheads="1"/>
          </p:cNvPicPr>
          <p:nvPr/>
        </p:nvPicPr>
        <p:blipFill>
          <a:blip r:embed="rId2">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8" name="Picture 7">
            <a:extLst>
              <a:ext uri="{FF2B5EF4-FFF2-40B4-BE49-F238E27FC236}">
                <a16:creationId xmlns:a16="http://schemas.microsoft.com/office/drawing/2014/main" id="{B9011456-A6A5-FE4C-90A6-ACD92C062BBE}"/>
              </a:ext>
            </a:extLst>
          </p:cNvPr>
          <p:cNvPicPr>
            <a:picLocks noChangeAspect="1"/>
          </p:cNvPicPr>
          <p:nvPr/>
        </p:nvPicPr>
        <p:blipFill rotWithShape="1">
          <a:blip r:embed="rId3"/>
          <a:srcRect l="7614" t="12934" r="8339" b="15663"/>
          <a:stretch/>
        </p:blipFill>
        <p:spPr>
          <a:xfrm>
            <a:off x="2376933" y="1617081"/>
            <a:ext cx="7432126" cy="3963646"/>
          </a:xfrm>
          <a:prstGeom prst="rect">
            <a:avLst/>
          </a:prstGeom>
        </p:spPr>
      </p:pic>
      <p:sp>
        <p:nvSpPr>
          <p:cNvPr id="10" name="TextBox 9">
            <a:extLst>
              <a:ext uri="{FF2B5EF4-FFF2-40B4-BE49-F238E27FC236}">
                <a16:creationId xmlns:a16="http://schemas.microsoft.com/office/drawing/2014/main" id="{C4522808-931E-F846-B72C-2F05B802972A}"/>
              </a:ext>
            </a:extLst>
          </p:cNvPr>
          <p:cNvSpPr txBox="1"/>
          <p:nvPr/>
        </p:nvSpPr>
        <p:spPr>
          <a:xfrm>
            <a:off x="2980710" y="1277273"/>
            <a:ext cx="3966548" cy="369332"/>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North Atlantic subtropical mode water</a:t>
            </a:r>
          </a:p>
        </p:txBody>
      </p:sp>
      <p:sp>
        <p:nvSpPr>
          <p:cNvPr id="11" name="TextBox 10">
            <a:extLst>
              <a:ext uri="{FF2B5EF4-FFF2-40B4-BE49-F238E27FC236}">
                <a16:creationId xmlns:a16="http://schemas.microsoft.com/office/drawing/2014/main" id="{E78C6319-0B00-E848-9C37-8777C1F316A2}"/>
              </a:ext>
            </a:extLst>
          </p:cNvPr>
          <p:cNvSpPr txBox="1"/>
          <p:nvPr/>
        </p:nvSpPr>
        <p:spPr>
          <a:xfrm>
            <a:off x="633560" y="1990296"/>
            <a:ext cx="1743373" cy="1200329"/>
          </a:xfrm>
          <a:prstGeom prst="rect">
            <a:avLst/>
          </a:prstGeom>
          <a:solidFill>
            <a:schemeClr val="bg1"/>
          </a:solidFill>
          <a:ln w="38100">
            <a:solidFill>
              <a:srgbClr val="FF2F92"/>
            </a:solidFill>
          </a:ln>
        </p:spPr>
        <p:txBody>
          <a:bodyPr wrap="square" rtlCol="0">
            <a:spAutoFit/>
          </a:bodyPr>
          <a:lstStyle/>
          <a:p>
            <a:pPr algn="ctr"/>
            <a:r>
              <a:rPr lang="en-GB" dirty="0">
                <a:solidFill>
                  <a:srgbClr val="FF2F92"/>
                </a:solidFill>
                <a:latin typeface="Candara" panose="020E0502030303020204" pitchFamily="34" charset="0"/>
              </a:rPr>
              <a:t>Density surfaces: 26.3 – 26.7 </a:t>
            </a:r>
            <a:r>
              <a:rPr lang="en-GB" sz="1800" dirty="0">
                <a:solidFill>
                  <a:srgbClr val="FF2F92"/>
                </a:solidFill>
                <a:latin typeface="Candara" panose="020E0502030303020204" pitchFamily="34" charset="0"/>
              </a:rPr>
              <a:t>kg/m</a:t>
            </a:r>
            <a:r>
              <a:rPr lang="en-GB" sz="1800" baseline="30000" dirty="0">
                <a:solidFill>
                  <a:srgbClr val="FF2F92"/>
                </a:solidFill>
                <a:latin typeface="Candara" panose="020E0502030303020204" pitchFamily="34" charset="0"/>
              </a:rPr>
              <a:t>3</a:t>
            </a:r>
          </a:p>
          <a:p>
            <a:pPr algn="ctr"/>
            <a:r>
              <a:rPr lang="en-GB" dirty="0">
                <a:solidFill>
                  <a:srgbClr val="FF2F92"/>
                </a:solidFill>
                <a:latin typeface="Candara" panose="020E0502030303020204" pitchFamily="34" charset="0"/>
              </a:rPr>
              <a:t>Year: 2017</a:t>
            </a:r>
            <a:endParaRPr lang="en-GB" sz="1800" dirty="0">
              <a:solidFill>
                <a:srgbClr val="FF2F92"/>
              </a:solidFill>
              <a:latin typeface="Candara" panose="020E0502030303020204" pitchFamily="34" charset="0"/>
            </a:endParaRPr>
          </a:p>
        </p:txBody>
      </p:sp>
      <p:sp>
        <p:nvSpPr>
          <p:cNvPr id="13" name="TextBox 12">
            <a:extLst>
              <a:ext uri="{FF2B5EF4-FFF2-40B4-BE49-F238E27FC236}">
                <a16:creationId xmlns:a16="http://schemas.microsoft.com/office/drawing/2014/main" id="{4992C782-92DC-C547-A03D-11486B40E286}"/>
              </a:ext>
            </a:extLst>
          </p:cNvPr>
          <p:cNvSpPr txBox="1"/>
          <p:nvPr/>
        </p:nvSpPr>
        <p:spPr>
          <a:xfrm>
            <a:off x="2089838" y="5508999"/>
            <a:ext cx="8006316" cy="246221"/>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Annual-average potential temperature (°C), with North Atlantic adjoint control volume (magenta) and South Indian adjoint control volume (green).</a:t>
            </a:r>
          </a:p>
        </p:txBody>
      </p:sp>
      <p:pic>
        <p:nvPicPr>
          <p:cNvPr id="15" name="Picture 14" descr="A close-up of a number&#10;&#10;Description automatically generated">
            <a:extLst>
              <a:ext uri="{FF2B5EF4-FFF2-40B4-BE49-F238E27FC236}">
                <a16:creationId xmlns:a16="http://schemas.microsoft.com/office/drawing/2014/main" id="{6356E31D-FF6D-4F4F-B6FC-7D018179F2EA}"/>
              </a:ext>
            </a:extLst>
          </p:cNvPr>
          <p:cNvPicPr>
            <a:picLocks noChangeAspect="1"/>
          </p:cNvPicPr>
          <p:nvPr/>
        </p:nvPicPr>
        <p:blipFill rotWithShape="1">
          <a:blip r:embed="rId4"/>
          <a:srcRect t="14535" b="12055"/>
          <a:stretch/>
        </p:blipFill>
        <p:spPr>
          <a:xfrm>
            <a:off x="1342058" y="5847474"/>
            <a:ext cx="5605200" cy="914401"/>
          </a:xfrm>
          <a:prstGeom prst="rect">
            <a:avLst/>
          </a:prstGeom>
          <a:ln w="38100">
            <a:solidFill>
              <a:srgbClr val="FF2F92"/>
            </a:solidFill>
          </a:ln>
        </p:spPr>
      </p:pic>
      <p:sp>
        <p:nvSpPr>
          <p:cNvPr id="18" name="TextBox 17">
            <a:extLst>
              <a:ext uri="{FF2B5EF4-FFF2-40B4-BE49-F238E27FC236}">
                <a16:creationId xmlns:a16="http://schemas.microsoft.com/office/drawing/2014/main" id="{5A6DCC2E-6FF2-5745-8DCF-DB638E25805C}"/>
              </a:ext>
            </a:extLst>
          </p:cNvPr>
          <p:cNvSpPr txBox="1"/>
          <p:nvPr/>
        </p:nvSpPr>
        <p:spPr>
          <a:xfrm>
            <a:off x="0" y="1200329"/>
            <a:ext cx="3019647"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Objective Function</a:t>
            </a:r>
          </a:p>
        </p:txBody>
      </p:sp>
      <p:sp>
        <p:nvSpPr>
          <p:cNvPr id="12" name="TextBox 11">
            <a:extLst>
              <a:ext uri="{FF2B5EF4-FFF2-40B4-BE49-F238E27FC236}">
                <a16:creationId xmlns:a16="http://schemas.microsoft.com/office/drawing/2014/main" id="{56FB6B25-21DB-7046-AC91-96726CBC6E56}"/>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1446439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Tie Dye Festival Wallpaper Mural | Hovia">
            <a:extLst>
              <a:ext uri="{FF2B5EF4-FFF2-40B4-BE49-F238E27FC236}">
                <a16:creationId xmlns:a16="http://schemas.microsoft.com/office/drawing/2014/main" id="{D16359E3-5B22-7F4A-8E86-293477CD61B8}"/>
              </a:ext>
            </a:extLst>
          </p:cNvPr>
          <p:cNvPicPr>
            <a:picLocks noChangeAspect="1" noChangeArrowheads="1"/>
          </p:cNvPicPr>
          <p:nvPr/>
        </p:nvPicPr>
        <p:blipFill>
          <a:blip r:embed="rId2">
            <a:alphaModFix amt="65000"/>
            <a:extLst>
              <a:ext uri="{28A0092B-C50C-407E-A947-70E740481C1C}">
                <a14:useLocalDpi xmlns:a14="http://schemas.microsoft.com/office/drawing/2010/main" val="0"/>
              </a:ext>
            </a:extLst>
          </a:blip>
          <a:srcRect/>
          <a:stretch>
            <a:fillRect/>
          </a:stretch>
        </p:blipFill>
        <p:spPr bwMode="auto">
          <a:xfrm>
            <a:off x="-6008" y="0"/>
            <a:ext cx="12198008" cy="1200329"/>
          </a:xfrm>
          <a:prstGeom prst="rect">
            <a:avLst/>
          </a:prstGeom>
          <a:noFill/>
        </p:spPr>
      </p:pic>
      <p:pic>
        <p:nvPicPr>
          <p:cNvPr id="4" name="Picture 3">
            <a:extLst>
              <a:ext uri="{FF2B5EF4-FFF2-40B4-BE49-F238E27FC236}">
                <a16:creationId xmlns:a16="http://schemas.microsoft.com/office/drawing/2014/main" id="{50F7FD16-3D13-5544-A535-F94924DB1C5A}"/>
              </a:ext>
            </a:extLst>
          </p:cNvPr>
          <p:cNvPicPr>
            <a:picLocks noChangeAspect="1"/>
          </p:cNvPicPr>
          <p:nvPr/>
        </p:nvPicPr>
        <p:blipFill rotWithShape="1">
          <a:blip r:embed="rId3"/>
          <a:srcRect l="7614" t="12934" r="8339" b="15663"/>
          <a:stretch/>
        </p:blipFill>
        <p:spPr>
          <a:xfrm>
            <a:off x="2376933" y="1617081"/>
            <a:ext cx="7432126" cy="3963646"/>
          </a:xfrm>
          <a:prstGeom prst="rect">
            <a:avLst/>
          </a:prstGeom>
        </p:spPr>
      </p:pic>
      <p:sp>
        <p:nvSpPr>
          <p:cNvPr id="5" name="TextBox 4">
            <a:extLst>
              <a:ext uri="{FF2B5EF4-FFF2-40B4-BE49-F238E27FC236}">
                <a16:creationId xmlns:a16="http://schemas.microsoft.com/office/drawing/2014/main" id="{1F88BBCD-5CCE-0041-8478-FF189C0B62B4}"/>
              </a:ext>
            </a:extLst>
          </p:cNvPr>
          <p:cNvSpPr txBox="1"/>
          <p:nvPr/>
        </p:nvSpPr>
        <p:spPr>
          <a:xfrm>
            <a:off x="6604047" y="1277273"/>
            <a:ext cx="3619500" cy="369332"/>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South Indian subpolar mode water</a:t>
            </a:r>
          </a:p>
        </p:txBody>
      </p:sp>
      <p:sp>
        <p:nvSpPr>
          <p:cNvPr id="6" name="TextBox 5">
            <a:extLst>
              <a:ext uri="{FF2B5EF4-FFF2-40B4-BE49-F238E27FC236}">
                <a16:creationId xmlns:a16="http://schemas.microsoft.com/office/drawing/2014/main" id="{3B65D138-C45C-7144-AD57-3B275A334CBF}"/>
              </a:ext>
            </a:extLst>
          </p:cNvPr>
          <p:cNvSpPr txBox="1"/>
          <p:nvPr/>
        </p:nvSpPr>
        <p:spPr>
          <a:xfrm>
            <a:off x="9809059" y="3867519"/>
            <a:ext cx="1812327" cy="1200329"/>
          </a:xfrm>
          <a:prstGeom prst="rect">
            <a:avLst/>
          </a:prstGeom>
          <a:solidFill>
            <a:schemeClr val="bg1"/>
          </a:solidFill>
          <a:ln w="38100">
            <a:solidFill>
              <a:srgbClr val="00FA00"/>
            </a:solidFill>
          </a:ln>
        </p:spPr>
        <p:txBody>
          <a:bodyPr wrap="square" rtlCol="0">
            <a:spAutoFit/>
          </a:bodyPr>
          <a:lstStyle/>
          <a:p>
            <a:pPr algn="ctr"/>
            <a:r>
              <a:rPr lang="en-GB" dirty="0">
                <a:solidFill>
                  <a:srgbClr val="00FA00"/>
                </a:solidFill>
                <a:latin typeface="Candara" panose="020E0502030303020204" pitchFamily="34" charset="0"/>
              </a:rPr>
              <a:t>Density surfaces: 26.8 – 27.0 </a:t>
            </a:r>
            <a:r>
              <a:rPr lang="en-GB" sz="1800" dirty="0">
                <a:solidFill>
                  <a:srgbClr val="00FA00"/>
                </a:solidFill>
                <a:latin typeface="Candara" panose="020E0502030303020204" pitchFamily="34" charset="0"/>
              </a:rPr>
              <a:t>kg/m</a:t>
            </a:r>
            <a:r>
              <a:rPr lang="en-GB" sz="1800" baseline="30000" dirty="0">
                <a:solidFill>
                  <a:srgbClr val="00FA00"/>
                </a:solidFill>
                <a:latin typeface="Candara" panose="020E0502030303020204" pitchFamily="34" charset="0"/>
              </a:rPr>
              <a:t>3</a:t>
            </a:r>
          </a:p>
          <a:p>
            <a:pPr algn="ctr"/>
            <a:r>
              <a:rPr lang="en-GB" dirty="0">
                <a:solidFill>
                  <a:srgbClr val="00FA00"/>
                </a:solidFill>
                <a:latin typeface="Candara" panose="020E0502030303020204" pitchFamily="34" charset="0"/>
              </a:rPr>
              <a:t>Year: 2017</a:t>
            </a:r>
            <a:endParaRPr lang="en-GB" sz="1800" dirty="0">
              <a:solidFill>
                <a:srgbClr val="00FA00"/>
              </a:solidFill>
              <a:latin typeface="Candara" panose="020E0502030303020204" pitchFamily="34" charset="0"/>
            </a:endParaRPr>
          </a:p>
        </p:txBody>
      </p:sp>
      <p:pic>
        <p:nvPicPr>
          <p:cNvPr id="7" name="Picture 6" descr="A close-up of a musical note&#10;&#10;Description automatically generated">
            <a:extLst>
              <a:ext uri="{FF2B5EF4-FFF2-40B4-BE49-F238E27FC236}">
                <a16:creationId xmlns:a16="http://schemas.microsoft.com/office/drawing/2014/main" id="{2ADBCE9A-1282-E941-BC3F-219041240E65}"/>
              </a:ext>
            </a:extLst>
          </p:cNvPr>
          <p:cNvPicPr>
            <a:picLocks noChangeAspect="1"/>
          </p:cNvPicPr>
          <p:nvPr/>
        </p:nvPicPr>
        <p:blipFill>
          <a:blip r:embed="rId4"/>
          <a:stretch>
            <a:fillRect/>
          </a:stretch>
        </p:blipFill>
        <p:spPr>
          <a:xfrm>
            <a:off x="6604047" y="5819019"/>
            <a:ext cx="5422900" cy="914400"/>
          </a:xfrm>
          <a:prstGeom prst="rect">
            <a:avLst/>
          </a:prstGeom>
          <a:ln w="38100">
            <a:solidFill>
              <a:srgbClr val="00FA00"/>
            </a:solidFill>
          </a:ln>
        </p:spPr>
      </p:pic>
      <p:sp>
        <p:nvSpPr>
          <p:cNvPr id="8" name="TextBox 7">
            <a:extLst>
              <a:ext uri="{FF2B5EF4-FFF2-40B4-BE49-F238E27FC236}">
                <a16:creationId xmlns:a16="http://schemas.microsoft.com/office/drawing/2014/main" id="{B8273D92-4D41-514E-8CB0-566950F73BEF}"/>
              </a:ext>
            </a:extLst>
          </p:cNvPr>
          <p:cNvSpPr txBox="1"/>
          <p:nvPr/>
        </p:nvSpPr>
        <p:spPr>
          <a:xfrm>
            <a:off x="0" y="1200329"/>
            <a:ext cx="3019647" cy="523220"/>
          </a:xfrm>
          <a:prstGeom prst="rect">
            <a:avLst/>
          </a:prstGeom>
          <a:noFill/>
        </p:spPr>
        <p:txBody>
          <a:bodyPr wrap="square" rtlCol="0">
            <a:spAutoFit/>
          </a:bodyPr>
          <a:lstStyle/>
          <a:p>
            <a:r>
              <a:rPr lang="en-GB" sz="2800" u="sng" dirty="0">
                <a:solidFill>
                  <a:schemeClr val="accent1">
                    <a:lumMod val="50000"/>
                  </a:schemeClr>
                </a:solidFill>
                <a:latin typeface="Candara" panose="020E0502030303020204" pitchFamily="34" charset="0"/>
              </a:rPr>
              <a:t>Objective Function</a:t>
            </a:r>
          </a:p>
        </p:txBody>
      </p:sp>
      <p:sp>
        <p:nvSpPr>
          <p:cNvPr id="9" name="TextBox 8">
            <a:extLst>
              <a:ext uri="{FF2B5EF4-FFF2-40B4-BE49-F238E27FC236}">
                <a16:creationId xmlns:a16="http://schemas.microsoft.com/office/drawing/2014/main" id="{1A96CFCB-94AA-C643-9A61-7F295E897C62}"/>
              </a:ext>
            </a:extLst>
          </p:cNvPr>
          <p:cNvSpPr txBox="1"/>
          <p:nvPr/>
        </p:nvSpPr>
        <p:spPr>
          <a:xfrm>
            <a:off x="2089838" y="5508999"/>
            <a:ext cx="8006316" cy="246221"/>
          </a:xfrm>
          <a:prstGeom prst="rect">
            <a:avLst/>
          </a:prstGeom>
          <a:noFill/>
        </p:spPr>
        <p:txBody>
          <a:bodyPr wrap="square" rtlCol="0">
            <a:spAutoFit/>
          </a:bodyPr>
          <a:lstStyle/>
          <a:p>
            <a:r>
              <a:rPr lang="en-GB" sz="1000" dirty="0">
                <a:solidFill>
                  <a:schemeClr val="accent1">
                    <a:lumMod val="50000"/>
                  </a:schemeClr>
                </a:solidFill>
                <a:latin typeface="Candara" panose="020E0502030303020204" pitchFamily="34" charset="0"/>
                <a:ea typeface="Geneva" panose="020B0503030404040204" pitchFamily="34" charset="0"/>
              </a:rPr>
              <a:t>Annual-average potential temperature (°C), with North Atlantic adjoint control volume (magenta) and South Indian adjoint control volume (green).</a:t>
            </a:r>
          </a:p>
        </p:txBody>
      </p:sp>
      <p:sp>
        <p:nvSpPr>
          <p:cNvPr id="10" name="TextBox 9">
            <a:extLst>
              <a:ext uri="{FF2B5EF4-FFF2-40B4-BE49-F238E27FC236}">
                <a16:creationId xmlns:a16="http://schemas.microsoft.com/office/drawing/2014/main" id="{08F9DF2F-B9F2-A944-81F9-95DD25D24FAA}"/>
              </a:ext>
            </a:extLst>
          </p:cNvPr>
          <p:cNvSpPr txBox="1"/>
          <p:nvPr/>
        </p:nvSpPr>
        <p:spPr>
          <a:xfrm>
            <a:off x="-6008" y="-49714"/>
            <a:ext cx="12198008" cy="1200329"/>
          </a:xfrm>
          <a:prstGeom prst="rect">
            <a:avLst/>
          </a:prstGeom>
          <a:noFill/>
        </p:spPr>
        <p:txBody>
          <a:bodyPr wrap="square" rtlCol="0">
            <a:spAutoFit/>
          </a:bodyPr>
          <a:lstStyle/>
          <a:p>
            <a:r>
              <a:rPr lang="en-GB" sz="3600" b="0" i="0" dirty="0">
                <a:solidFill>
                  <a:srgbClr val="002060"/>
                </a:solidFill>
                <a:effectLst/>
                <a:latin typeface="Candara" panose="020E0502030303020204" pitchFamily="34" charset="0"/>
              </a:rPr>
              <a:t>Surface forcing controls on the volume and heat content of subtropical and subpolar mode waters over the global ocean</a:t>
            </a:r>
            <a:endParaRPr lang="en-GB" sz="36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1875523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TotalTime>
  <Words>2640</Words>
  <Application>Microsoft Macintosh PowerPoint</Application>
  <PresentationFormat>Widescreen</PresentationFormat>
  <Paragraphs>195</Paragraphs>
  <Slides>32</Slides>
  <Notes>23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Pimm, Ciara [ciarap]</dc:creator>
  <cp:lastModifiedBy>Pimm, Ciara [ciarap]</cp:lastModifiedBy>
  <cp:revision>11</cp:revision>
  <dcterms:created xsi:type="dcterms:W3CDTF">2024-04-16T11:38:23Z</dcterms:created>
  <dcterms:modified xsi:type="dcterms:W3CDTF">2024-04-17T11:47:53Z</dcterms:modified>
</cp:coreProperties>
</file>