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0" r:id="rId1"/>
  </p:sldMasterIdLst>
  <p:notesMasterIdLst>
    <p:notesMasterId r:id="rId21"/>
  </p:notesMasterIdLst>
  <p:handoutMasterIdLst>
    <p:handoutMasterId r:id="rId22"/>
  </p:handoutMasterIdLst>
  <p:sldIdLst>
    <p:sldId id="390" r:id="rId2"/>
    <p:sldId id="322" r:id="rId3"/>
    <p:sldId id="353" r:id="rId4"/>
    <p:sldId id="329" r:id="rId5"/>
    <p:sldId id="330" r:id="rId6"/>
    <p:sldId id="354" r:id="rId7"/>
    <p:sldId id="384" r:id="rId8"/>
    <p:sldId id="355" r:id="rId9"/>
    <p:sldId id="331" r:id="rId10"/>
    <p:sldId id="358" r:id="rId11"/>
    <p:sldId id="362" r:id="rId12"/>
    <p:sldId id="363" r:id="rId13"/>
    <p:sldId id="380" r:id="rId14"/>
    <p:sldId id="393" r:id="rId15"/>
    <p:sldId id="387" r:id="rId16"/>
    <p:sldId id="395" r:id="rId17"/>
    <p:sldId id="386" r:id="rId18"/>
    <p:sldId id="396" r:id="rId19"/>
    <p:sldId id="374" r:id="rId20"/>
  </p:sldIdLst>
  <p:sldSz cx="12195175" cy="6858000"/>
  <p:notesSz cx="6858000" cy="9144000"/>
  <p:embeddedFontLst>
    <p:embeddedFont>
      <p:font typeface="Edwardian Script ITC" panose="030303020407070D0804" pitchFamily="66" charset="77"/>
      <p:regular r:id="rId23"/>
    </p:embeddedFont>
    <p:embeddedFont>
      <p:font typeface="Merriweather Regular" panose="02060503050406030704" pitchFamily="18" charset="77"/>
      <p:regular r:id="rId24"/>
      <p:bold r:id="rId25"/>
      <p:italic r:id="rId26"/>
      <p:boldItalic r:id="rId27"/>
    </p:embeddedFont>
    <p:embeddedFont>
      <p:font typeface="MerriweatherLight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Open Sans Light" panose="020B0306030504020204" pitchFamily="34" charset="0"/>
      <p:regular r:id="rId36"/>
      <p: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custShowLst>
    <p:custShow name="Custom Show 1" id="0">
      <p:sldLst/>
    </p:custShow>
  </p:custShowLst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0">
          <p15:clr>
            <a:srgbClr val="A4A3A4"/>
          </p15:clr>
        </p15:guide>
        <p15:guide id="2" orient="horz" pos="4038">
          <p15:clr>
            <a:srgbClr val="A4A3A4"/>
          </p15:clr>
        </p15:guide>
        <p15:guide id="3" orient="horz" pos="989">
          <p15:clr>
            <a:srgbClr val="A4A3A4"/>
          </p15:clr>
        </p15:guide>
        <p15:guide id="4" orient="horz" pos="2682">
          <p15:clr>
            <a:srgbClr val="A4A3A4"/>
          </p15:clr>
        </p15:guide>
        <p15:guide id="5" orient="horz" pos="104">
          <p15:clr>
            <a:srgbClr val="A4A3A4"/>
          </p15:clr>
        </p15:guide>
        <p15:guide id="6" orient="horz" pos="3351">
          <p15:clr>
            <a:srgbClr val="A4A3A4"/>
          </p15:clr>
        </p15:guide>
        <p15:guide id="7" orient="horz" pos="3181">
          <p15:clr>
            <a:srgbClr val="A4A3A4"/>
          </p15:clr>
        </p15:guide>
        <p15:guide id="8" orient="horz" pos="1074">
          <p15:clr>
            <a:srgbClr val="A4A3A4"/>
          </p15:clr>
        </p15:guide>
        <p15:guide id="9" orient="horz" pos="3593">
          <p15:clr>
            <a:srgbClr val="A4A3A4"/>
          </p15:clr>
        </p15:guide>
        <p15:guide id="10" pos="3777">
          <p15:clr>
            <a:srgbClr val="A4A3A4"/>
          </p15:clr>
        </p15:guide>
        <p15:guide id="11" pos="739">
          <p15:clr>
            <a:srgbClr val="A4A3A4"/>
          </p15:clr>
        </p15:guide>
        <p15:guide id="12" pos="7273">
          <p15:clr>
            <a:srgbClr val="A4A3A4"/>
          </p15:clr>
        </p15:guide>
        <p15:guide id="13" pos="1604">
          <p15:clr>
            <a:srgbClr val="A4A3A4"/>
          </p15:clr>
        </p15:guide>
        <p15:guide id="14" pos="5145">
          <p15:clr>
            <a:srgbClr val="A4A3A4"/>
          </p15:clr>
        </p15:guide>
        <p15:guide id="15" pos="5282">
          <p15:clr>
            <a:srgbClr val="A4A3A4"/>
          </p15:clr>
        </p15:guide>
        <p15:guide id="16" pos="1447">
          <p15:clr>
            <a:srgbClr val="A4A3A4"/>
          </p15:clr>
        </p15:guide>
        <p15:guide id="17" pos="6651">
          <p15:clr>
            <a:srgbClr val="A4A3A4"/>
          </p15:clr>
        </p15:guide>
        <p15:guide id="18" pos="36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3F2B"/>
    <a:srgbClr val="522980"/>
    <a:srgbClr val="6687C3"/>
    <a:srgbClr val="171D42"/>
    <a:srgbClr val="63A593"/>
    <a:srgbClr val="921E56"/>
    <a:srgbClr val="DD9562"/>
    <a:srgbClr val="D49562"/>
    <a:srgbClr val="D49868"/>
    <a:srgbClr val="C00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3" autoAdjust="0"/>
    <p:restoredTop sz="94647"/>
  </p:normalViewPr>
  <p:slideViewPr>
    <p:cSldViewPr snapToGrid="0">
      <p:cViewPr varScale="1">
        <p:scale>
          <a:sx n="91" d="100"/>
          <a:sy n="91" d="100"/>
        </p:scale>
        <p:origin x="216" y="632"/>
      </p:cViewPr>
      <p:guideLst>
        <p:guide orient="horz" pos="1530"/>
        <p:guide orient="horz" pos="4038"/>
        <p:guide orient="horz" pos="989"/>
        <p:guide orient="horz" pos="2682"/>
        <p:guide orient="horz" pos="104"/>
        <p:guide orient="horz" pos="3351"/>
        <p:guide orient="horz" pos="3181"/>
        <p:guide orient="horz" pos="1074"/>
        <p:guide orient="horz" pos="3593"/>
        <p:guide pos="3777"/>
        <p:guide pos="739"/>
        <p:guide pos="7273"/>
        <p:guide pos="1604"/>
        <p:guide pos="5145"/>
        <p:guide pos="5282"/>
        <p:guide pos="1447"/>
        <p:guide pos="6651"/>
        <p:guide pos="36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70" d="100"/>
          <a:sy n="170" d="100"/>
        </p:scale>
        <p:origin x="54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562E9-F970-40C5-8076-BA5383048925}" type="datetimeFigureOut">
              <a:rPr lang="en-GB" smtClean="0">
                <a:latin typeface="Merriweather Regular" panose="02060503050406030704" pitchFamily="18" charset="77"/>
              </a:rPr>
              <a:t>15/04/2024</a:t>
            </a:fld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Merriweather Regular" panose="02060503050406030704" pitchFamily="18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7BDD4-EA2B-47CA-A27F-5DCC43F23FEF}" type="slidenum">
              <a:rPr lang="en-GB" smtClean="0">
                <a:latin typeface="Merriweather Regular" panose="02060503050406030704" pitchFamily="18" charset="77"/>
              </a:rPr>
              <a:t>‹#›</a:t>
            </a:fld>
            <a:endParaRPr lang="en-GB">
              <a:latin typeface="Merriweather Regular" panose="020605030504060307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8726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7CAC0B33-3943-42F1-973C-9CDD51C76BBD}" type="datetimeFigureOut">
              <a:rPr lang="en-GB" smtClean="0"/>
              <a:pPr/>
              <a:t>15/04/2024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erriweather Regular" panose="02060503050406030704" pitchFamily="18" charset="77"/>
              </a:defRPr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erriweather Regular" panose="02060503050406030704" pitchFamily="18" charset="77"/>
              </a:defRPr>
            </a:lvl1pPr>
          </a:lstStyle>
          <a:p>
            <a:fld id="{697381A9-0C9E-4D3A-A28B-AC4E168A57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8937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erriweather Regular" panose="02060503050406030704" pitchFamily="18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yellow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5375" y="512910"/>
            <a:ext cx="1853435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D25C78F9-54D0-0647-93A9-FFA054A71056}" type="datetime1">
              <a:rPr lang="en-US" smtClean="0"/>
              <a:t>4/15/24</a:t>
            </a:fld>
            <a:endParaRPr lang="en-GB" dirty="0"/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E6D5F428-993B-6A4C-A7CE-238F44C7C5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5859" y="501834"/>
            <a:ext cx="7008532" cy="227101"/>
          </a:xfrm>
          <a:prstGeom prst="rect">
            <a:avLst/>
          </a:prstGeom>
        </p:spPr>
        <p:txBody>
          <a:bodyPr/>
          <a:lstStyle>
            <a:lvl1pPr algn="ctr">
              <a:defRPr sz="1200" b="0" i="0" u="none" cap="all" spc="50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177" y="5800328"/>
            <a:ext cx="5044821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5177" y="6017497"/>
            <a:ext cx="5044821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75804E32-4442-4548-B1CA-E4A4F92AB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96750"/>
            <a:ext cx="11374639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Light" panose="02060503050406030704" pitchFamily="18" charset="77"/>
              </a:defRPr>
            </a:lvl1pPr>
          </a:lstStyle>
          <a:p>
            <a:r>
              <a:rPr lang="en-GB" dirty="0"/>
              <a:t>Place your attention-grabbing</a:t>
            </a:r>
            <a:br>
              <a:rPr lang="en-GB" dirty="0"/>
            </a:br>
            <a:r>
              <a:rPr lang="en-GB" dirty="0"/>
              <a:t>headline here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06C4943-7EFA-554F-8665-CDF3B1B7EC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26845" cy="12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5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8" orient="horz" pos="754" userDrawn="1">
          <p15:clr>
            <a:srgbClr val="FBAE40"/>
          </p15:clr>
        </p15:guide>
        <p15:guide id="19" orient="horz" pos="21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+ caption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44E85E-CA6A-F844-A413-BC9479C4FF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6550" y="5948300"/>
            <a:ext cx="11522075" cy="541399"/>
          </a:xfrm>
          <a:prstGeom prst="rect">
            <a:avLst/>
          </a:prstGeom>
        </p:spPr>
        <p:txBody>
          <a:bodyPr lIns="0"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1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Itasita</a:t>
            </a:r>
            <a:r>
              <a:rPr lang="nl-NL" dirty="0"/>
              <a:t> </a:t>
            </a:r>
            <a:r>
              <a:rPr lang="nl-NL" dirty="0" err="1"/>
              <a:t>sima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min </a:t>
            </a:r>
            <a:r>
              <a:rPr lang="nl-NL" dirty="0" err="1"/>
              <a:t>evellor</a:t>
            </a:r>
            <a:r>
              <a:rPr lang="nl-NL" dirty="0"/>
              <a:t> </a:t>
            </a:r>
            <a:r>
              <a:rPr lang="nl-NL" dirty="0" err="1"/>
              <a:t>ratum</a:t>
            </a:r>
            <a:r>
              <a:rPr lang="nl-NL" dirty="0"/>
              <a:t> </a:t>
            </a:r>
            <a:r>
              <a:rPr lang="nl-NL" dirty="0" err="1"/>
              <a:t>laciis</a:t>
            </a:r>
            <a:r>
              <a:rPr lang="nl-NL" dirty="0"/>
              <a:t> et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voluptat</a:t>
            </a:r>
            <a:r>
              <a:rPr lang="nl-NL" dirty="0"/>
              <a:t> ut </a:t>
            </a:r>
            <a:r>
              <a:rPr lang="nl-NL" dirty="0" err="1"/>
              <a:t>lanis</a:t>
            </a:r>
            <a:r>
              <a:rPr lang="nl-NL" dirty="0"/>
              <a:t> </a:t>
            </a:r>
            <a:r>
              <a:rPr lang="nl-NL" dirty="0" err="1"/>
              <a:t>nit</a:t>
            </a:r>
            <a:r>
              <a:rPr lang="nl-NL" dirty="0"/>
              <a:t>, </a:t>
            </a:r>
            <a:r>
              <a:rPr lang="nl-NL" dirty="0" err="1"/>
              <a:t>eium</a:t>
            </a:r>
            <a:r>
              <a:rPr lang="nl-NL" dirty="0"/>
              <a:t> </a:t>
            </a:r>
            <a:r>
              <a:rPr lang="nl-NL" dirty="0" err="1"/>
              <a:t>quidus</a:t>
            </a:r>
            <a:r>
              <a:rPr lang="nl-NL" dirty="0"/>
              <a:t>, </a:t>
            </a:r>
            <a:r>
              <a:rPr lang="nl-NL" dirty="0" err="1"/>
              <a:t>quas</a:t>
            </a:r>
            <a:r>
              <a:rPr lang="nl-NL" dirty="0"/>
              <a:t> </a:t>
            </a:r>
            <a:r>
              <a:rPr lang="nl-NL" dirty="0" err="1"/>
              <a:t>nobis</a:t>
            </a:r>
            <a:r>
              <a:rPr lang="nl-NL" dirty="0"/>
              <a:t> </a:t>
            </a:r>
            <a:r>
              <a:rPr lang="nl-NL" dirty="0" err="1"/>
              <a:t>inusam</a:t>
            </a:r>
            <a:r>
              <a:rPr lang="nl-NL" dirty="0"/>
              <a:t> </a:t>
            </a:r>
            <a:r>
              <a:rPr lang="nl-NL" dirty="0" err="1"/>
              <a:t>cuptate</a:t>
            </a:r>
            <a:r>
              <a:rPr lang="nl-NL" dirty="0"/>
              <a:t> </a:t>
            </a:r>
            <a:r>
              <a:rPr lang="nl-NL" dirty="0" err="1"/>
              <a:t>mper</a:t>
            </a:r>
            <a:r>
              <a:rPr lang="nl-NL" dirty="0"/>
              <a:t> </a:t>
            </a:r>
            <a:r>
              <a:rPr lang="nl-NL" dirty="0" err="1"/>
              <a:t>nobit</a:t>
            </a:r>
            <a:r>
              <a:rPr lang="nl-NL" dirty="0"/>
              <a:t> hit </a:t>
            </a:r>
            <a:r>
              <a:rPr lang="nl-NL" dirty="0" err="1"/>
              <a:t>eliquam</a:t>
            </a:r>
            <a:r>
              <a:rPr lang="nl-NL" dirty="0"/>
              <a:t> </a:t>
            </a:r>
            <a:r>
              <a:rPr lang="nl-NL" dirty="0" err="1"/>
              <a:t>cori</a:t>
            </a:r>
            <a:r>
              <a:rPr lang="nl-NL" dirty="0"/>
              <a:t> </a:t>
            </a:r>
            <a:r>
              <a:rPr lang="nl-NL" dirty="0" err="1"/>
              <a:t>voloreicid</a:t>
            </a:r>
            <a:r>
              <a:rPr lang="nl-NL" dirty="0"/>
              <a:t> </a:t>
            </a:r>
            <a:r>
              <a:rPr lang="nl-NL" dirty="0" err="1"/>
              <a:t>mil</a:t>
            </a:r>
            <a:r>
              <a:rPr lang="nl-NL" dirty="0"/>
              <a:t> </a:t>
            </a:r>
            <a:r>
              <a:rPr lang="nl-NL" dirty="0" err="1"/>
              <a:t>minihilis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milit</a:t>
            </a:r>
            <a:r>
              <a:rPr lang="nl-NL" dirty="0"/>
              <a:t> es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eicatet</a:t>
            </a:r>
            <a:r>
              <a:rPr lang="nl-NL" dirty="0"/>
              <a:t> ad mi, </a:t>
            </a:r>
            <a:r>
              <a:rPr lang="nl-NL" dirty="0" err="1"/>
              <a:t>unt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dionseq</a:t>
            </a:r>
            <a:r>
              <a:rPr lang="nl-NL" dirty="0"/>
              <a:t> </a:t>
            </a:r>
            <a:r>
              <a:rPr lang="nl-NL" dirty="0" err="1"/>
              <a:t>uatusae</a:t>
            </a:r>
            <a:r>
              <a:rPr lang="nl-NL" dirty="0"/>
              <a:t> </a:t>
            </a:r>
            <a:r>
              <a:rPr lang="nl-NL" dirty="0" err="1"/>
              <a:t>verferf</a:t>
            </a:r>
            <a:r>
              <a:rPr lang="nl-NL" dirty="0"/>
              <a:t> </a:t>
            </a:r>
            <a:r>
              <a:rPr lang="nl-NL" dirty="0" err="1"/>
              <a:t>erumquunt</a:t>
            </a:r>
            <a:r>
              <a:rPr lang="nl-NL" dirty="0"/>
              <a:t>. &lt; 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3828969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55796"/>
            <a:ext cx="11374640" cy="4452816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 b="0" i="1">
                <a:latin typeface="MerriweatherLight" panose="02060503050406030704" pitchFamily="18" charset="77"/>
              </a:defRPr>
            </a:lvl1pPr>
          </a:lstStyle>
          <a:p>
            <a:r>
              <a:rPr lang="en-GB" dirty="0"/>
              <a:t>Chapter title or Quote slide.</a:t>
            </a:r>
            <a:br>
              <a:rPr lang="en-GB" dirty="0"/>
            </a:br>
            <a:r>
              <a:rPr lang="en-GB" dirty="0"/>
              <a:t>(Leave Name </a:t>
            </a:r>
            <a:r>
              <a:rPr lang="en-GB" dirty="0" err="1"/>
              <a:t>Lastname</a:t>
            </a:r>
            <a:r>
              <a:rPr lang="en-GB" dirty="0"/>
              <a:t> and Job title</a:t>
            </a:r>
            <a:br>
              <a:rPr lang="en-GB" dirty="0"/>
            </a:br>
            <a:r>
              <a:rPr lang="en-GB" dirty="0"/>
              <a:t>empty in case of chapter slide.)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25" y="5633664"/>
            <a:ext cx="5038725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5858784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7DEB5F6-0073-B946-A446-E9538CFAF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2134200-6AFB-B94B-A166-5CF002D6FAF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A2D85F20-09AE-FE4F-8D60-C7D9550404E3}" type="datetime1">
              <a:rPr lang="en-US" smtClean="0"/>
              <a:t>4/15/24</a:t>
            </a:fld>
            <a:endParaRPr lang="en-US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8A2FD43E-D285-0E41-A7A4-4CAAE375D9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8225" y="6155901"/>
            <a:ext cx="6311489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5821F0E-29B2-7E40-98AD-8FA7F56A11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98" y="6001200"/>
            <a:ext cx="1728002" cy="6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9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Light" panose="02060503050406030704" pitchFamily="18" charset="77"/>
              </a:defRPr>
            </a:lvl1pPr>
          </a:lstStyle>
          <a:p>
            <a:r>
              <a:rPr lang="en-GB" dirty="0"/>
              <a:t>Chapter title or Quote slide. (Leave Name </a:t>
            </a:r>
            <a:r>
              <a:rPr lang="en-GB" dirty="0" err="1"/>
              <a:t>Lastname</a:t>
            </a:r>
            <a:r>
              <a:rPr lang="en-GB" dirty="0"/>
              <a:t> and Job title empty in case of chapter slide.)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6975" y="368301"/>
            <a:ext cx="5581650" cy="56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5499919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5717088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F143C30-4B6F-6A47-85EC-1B810C49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2379389-C5B3-A247-99E3-83313FD6C20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CE7470FB-A772-6A4E-8D39-5C5629A5FB90}" type="datetime1">
              <a:rPr lang="en-US" smtClean="0"/>
              <a:t>4/15/24</a:t>
            </a:fld>
            <a:endParaRPr lang="en-US"/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82173E43-1EFE-B14E-98E5-2C5C219D2F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4702" y="6155901"/>
            <a:ext cx="5905012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B0D937B-0B22-CC4B-8D2E-4A546AF09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98" y="6001200"/>
            <a:ext cx="1728002" cy="6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99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quote + image lef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8563" y="371475"/>
            <a:ext cx="5580062" cy="432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4100" b="0" i="1" smtClean="0">
                <a:effectLst/>
                <a:latin typeface="MerriweatherLight" panose="02060503050406030704" pitchFamily="18" charset="77"/>
              </a:defRPr>
            </a:lvl1pPr>
          </a:lstStyle>
          <a:p>
            <a:r>
              <a:rPr lang="en-GB" dirty="0"/>
              <a:t>Chapter title or Quote slide. (Leave Name </a:t>
            </a:r>
            <a:r>
              <a:rPr lang="en-GB" dirty="0" err="1"/>
              <a:t>Lastname</a:t>
            </a:r>
            <a:r>
              <a:rPr lang="en-GB" dirty="0"/>
              <a:t> and Job title empty in case of chapter slide.)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68301"/>
            <a:ext cx="5581650" cy="56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6" name="Tijdelijke aanduiding voor tekst 32">
            <a:extLst>
              <a:ext uri="{FF2B5EF4-FFF2-40B4-BE49-F238E27FC236}">
                <a16:creationId xmlns:a16="http://schemas.microsoft.com/office/drawing/2014/main" id="{8A6E6E10-CABC-FF47-8209-224B9E9C5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8563" y="5501465"/>
            <a:ext cx="5580062" cy="217169"/>
          </a:xfrm>
          <a:prstGeom prst="rect">
            <a:avLst/>
          </a:prstGeom>
        </p:spPr>
        <p:txBody>
          <a:bodyPr/>
          <a:lstStyle>
            <a:lvl1pPr algn="l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7" name="Tijdelijke aanduiding voor tekst 34">
            <a:extLst>
              <a:ext uri="{FF2B5EF4-FFF2-40B4-BE49-F238E27FC236}">
                <a16:creationId xmlns:a16="http://schemas.microsoft.com/office/drawing/2014/main" id="{79749A39-F36C-EA43-9B19-3B58CEBDFC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8563" y="5718634"/>
            <a:ext cx="5580062" cy="270592"/>
          </a:xfrm>
          <a:prstGeom prst="rect">
            <a:avLst/>
          </a:prstGeom>
        </p:spPr>
        <p:txBody>
          <a:bodyPr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567E415-AA32-1A48-9C12-DB48887FE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8E1C565-7095-754D-BC67-C3D5F97BDC7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A7636F5F-E4B0-5042-A23E-C925F3FB34F8}" type="datetime1">
              <a:rPr lang="en-US" smtClean="0"/>
              <a:t>4/15/24</a:t>
            </a:fld>
            <a:endParaRPr lang="en-US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B779518F-EE7A-F041-8E8F-15012A333B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4702" y="6155901"/>
            <a:ext cx="5905012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57EF5C4-F8A6-B844-90B2-E684381C9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98" y="6001200"/>
            <a:ext cx="1728002" cy="6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1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sclaimer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755B650-4C4B-DB43-9362-644AE51E4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688" y="2439285"/>
            <a:ext cx="6935798" cy="197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9" pos="5134" userDrawn="1">
          <p15:clr>
            <a:srgbClr val="FBAE40"/>
          </p15:clr>
        </p15:guide>
        <p15:guide id="20" pos="5043" userDrawn="1">
          <p15:clr>
            <a:srgbClr val="FBAE40"/>
          </p15:clr>
        </p15:guide>
        <p15:guide id="21" orient="horz" pos="377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claimer + partner logos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1D991A62-E01F-E54B-A328-D362A4A2C84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7821" y="4117423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DE0738DE-9B04-A740-B24F-5EB0EA94D02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77360" y="4117423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9CDE3710-CB05-EF40-AEBB-B6EC6AE819D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404551" y="4117423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5" name="Tijdelijke aanduiding voor tekst 34">
            <a:extLst>
              <a:ext uri="{FF2B5EF4-FFF2-40B4-BE49-F238E27FC236}">
                <a16:creationId xmlns:a16="http://schemas.microsoft.com/office/drawing/2014/main" id="{89D9D0FC-A395-BD42-AA2B-081FF7FFDA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17519" y="3740461"/>
            <a:ext cx="7560136" cy="2705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noProof="0" dirty="0"/>
              <a:t>Partners</a:t>
            </a:r>
          </a:p>
        </p:txBody>
      </p:sp>
      <p:sp>
        <p:nvSpPr>
          <p:cNvPr id="16" name="Tijdelijke aanduiding voor afbeelding 2">
            <a:extLst>
              <a:ext uri="{FF2B5EF4-FFF2-40B4-BE49-F238E27FC236}">
                <a16:creationId xmlns:a16="http://schemas.microsoft.com/office/drawing/2014/main" id="{CC45545A-1D73-8743-897A-0393E2EED1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348607" y="5244036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17" name="Tijdelijke aanduiding voor afbeelding 2">
            <a:extLst>
              <a:ext uri="{FF2B5EF4-FFF2-40B4-BE49-F238E27FC236}">
                <a16:creationId xmlns:a16="http://schemas.microsoft.com/office/drawing/2014/main" id="{3364D146-E21C-C44C-834E-17D6716679F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877360" y="5244036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B0E5F3CD-B8BF-1B4F-9F8D-374DA06112E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06113" y="5244036"/>
            <a:ext cx="2438892" cy="1012671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A9658BFD-DB20-3B48-B09B-BDB5E90A0185}"/>
              </a:ext>
            </a:extLst>
          </p:cNvPr>
          <p:cNvCxnSpPr>
            <a:cxnSpLocks/>
          </p:cNvCxnSpPr>
          <p:nvPr userDrawn="1"/>
        </p:nvCxnSpPr>
        <p:spPr>
          <a:xfrm>
            <a:off x="2317519" y="4011053"/>
            <a:ext cx="75601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B31DADD5-EB9E-924E-AC0D-FDD19E3E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837" y="1816100"/>
            <a:ext cx="56515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25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9" pos="5134" userDrawn="1">
          <p15:clr>
            <a:srgbClr val="FBAE40"/>
          </p15:clr>
        </p15:guide>
        <p15:guide id="20" pos="5043" userDrawn="1">
          <p15:clr>
            <a:srgbClr val="FBAE40"/>
          </p15:clr>
        </p15:guide>
        <p15:guide id="21" orient="horz" pos="377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17F5A37-71A6-7648-B86D-E370B5FD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B21BF-F69C-4C4D-ACDF-4BB8E2687B1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82E37633-8228-7745-B04C-A5597AA007F5}" type="datetime1">
              <a:rPr lang="en-US" smtClean="0"/>
              <a:t>4/15/24</a:t>
            </a:fld>
            <a:endParaRPr lang="en-US"/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A18FAC1D-9965-894F-8716-F9CAA0463D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4702" y="6155901"/>
            <a:ext cx="5905012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AB13201-4D93-E44A-A2E6-DE85A4BD2B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98" y="6001200"/>
            <a:ext cx="1728002" cy="6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6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34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5043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377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A815-02D0-4D4B-A581-FC5C06E024ED}" type="datetime1">
              <a:rPr lang="en-US" smtClean="0"/>
              <a:t>4/15/24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6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5375" y="512910"/>
            <a:ext cx="1853435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140A52A-7064-CE4C-BC21-D254C9C0856C}" type="datetime1">
              <a:rPr lang="en-US" smtClean="0"/>
              <a:t>4/15/24</a:t>
            </a:fld>
            <a:endParaRPr lang="en-GB" dirty="0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8214" y="5800328"/>
            <a:ext cx="5038747" cy="19972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8225" y="6017497"/>
            <a:ext cx="5038725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D0FC209-A5EA-0147-8CC1-DEEC093C72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291" y="1196750"/>
            <a:ext cx="11374639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Light" panose="02060503050406030704" pitchFamily="18" charset="77"/>
              </a:defRPr>
            </a:lvl1pPr>
          </a:lstStyle>
          <a:p>
            <a:r>
              <a:rPr lang="en-GB" dirty="0"/>
              <a:t>Place your attention-grabbing</a:t>
            </a:r>
            <a:br>
              <a:rPr lang="en-GB" dirty="0"/>
            </a:br>
            <a:r>
              <a:rPr lang="en-GB" dirty="0"/>
              <a:t>headline here</a:t>
            </a:r>
          </a:p>
        </p:txBody>
      </p:sp>
      <p:sp>
        <p:nvSpPr>
          <p:cNvPr id="16" name="Tijdelijke aanduiding voor tekst 30">
            <a:extLst>
              <a:ext uri="{FF2B5EF4-FFF2-40B4-BE49-F238E27FC236}">
                <a16:creationId xmlns:a16="http://schemas.microsoft.com/office/drawing/2014/main" id="{18DC5878-969C-0849-B41E-F7CAD75B0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5859" y="501834"/>
            <a:ext cx="7008532" cy="227101"/>
          </a:xfrm>
          <a:prstGeom prst="rect">
            <a:avLst/>
          </a:prstGeom>
        </p:spPr>
        <p:txBody>
          <a:bodyPr/>
          <a:lstStyle>
            <a:lvl1pPr algn="ctr"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A96AC97-EC48-2C47-9689-EC0C3BEF1A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40659" cy="12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94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6" orient="horz" pos="754">
          <p15:clr>
            <a:srgbClr val="FBAE40"/>
          </p15:clr>
        </p15:guide>
        <p15:guide id="17" orient="horz" pos="211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hite +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71903" y="512910"/>
            <a:ext cx="1866907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BE8EF17D-0047-B244-94AF-B3767EC659AA}" type="datetime1">
              <a:rPr lang="en-US" smtClean="0"/>
              <a:t>4/15/24</a:t>
            </a:fld>
            <a:endParaRPr lang="en-GB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733" y="1196750"/>
            <a:ext cx="5584468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Light" panose="02060503050406030704" pitchFamily="18" charset="77"/>
              </a:defRPr>
            </a:lvl1pPr>
          </a:lstStyle>
          <a:p>
            <a:r>
              <a:rPr lang="en-GB" dirty="0"/>
              <a:t>Place your attention-grabbing headline here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732" y="6084055"/>
            <a:ext cx="5584468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550" y="6309175"/>
            <a:ext cx="5581650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899AEA0-D03E-3444-8E81-C754D975C6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6975" y="1196751"/>
            <a:ext cx="5562600" cy="529295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Click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</a:p>
        </p:txBody>
      </p:sp>
      <p:sp>
        <p:nvSpPr>
          <p:cNvPr id="13" name="Tijdelijke aanduiding voor tekst 30">
            <a:extLst>
              <a:ext uri="{FF2B5EF4-FFF2-40B4-BE49-F238E27FC236}">
                <a16:creationId xmlns:a16="http://schemas.microsoft.com/office/drawing/2014/main" id="{7D271618-79F1-014C-8317-A706919B0E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1835" y="501834"/>
            <a:ext cx="6996580" cy="2271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83C2F63-25D1-8242-B959-DD59647B07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40659" cy="12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2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8" orient="horz" pos="754" userDrawn="1">
          <p15:clr>
            <a:srgbClr val="FBAE40"/>
          </p15:clr>
        </p15:guide>
        <p15:guide id="19" orient="horz" pos="21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white + image + partner logo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71903" y="512910"/>
            <a:ext cx="1866907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71E8456A-ECDA-514A-B6CB-22A862CC0843}" type="datetime1">
              <a:rPr lang="en-US" smtClean="0"/>
              <a:t>4/15/24</a:t>
            </a:fld>
            <a:endParaRPr lang="en-GB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133EB5A-69B9-1740-8101-0C004BB7DA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3733" y="1196749"/>
            <a:ext cx="6986614" cy="22322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100" b="0" i="1">
                <a:latin typeface="MerriweatherLight" panose="02060503050406030704" pitchFamily="18" charset="77"/>
              </a:defRPr>
            </a:lvl1pPr>
          </a:lstStyle>
          <a:p>
            <a:r>
              <a:rPr lang="en-GB" dirty="0"/>
              <a:t>Place your attention-grabbing headline here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731" y="6084055"/>
            <a:ext cx="7012883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550" y="6309175"/>
            <a:ext cx="7010064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899AEA0-D03E-3444-8E81-C754D975C6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45613" y="1196751"/>
            <a:ext cx="4193962" cy="529295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13" name="Tijdelijke aanduiding voor tekst 30">
            <a:extLst>
              <a:ext uri="{FF2B5EF4-FFF2-40B4-BE49-F238E27FC236}">
                <a16:creationId xmlns:a16="http://schemas.microsoft.com/office/drawing/2014/main" id="{7D271618-79F1-014C-8317-A706919B0E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1835" y="501834"/>
            <a:ext cx="6996580" cy="227101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 i="0" u="none" cap="all" spc="50" baseline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96590D88-6BBF-A34E-AAB8-6A3B3F4F8EB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0001" y="3979535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5" name="Tijdelijke aanduiding voor afbeelding 2">
            <a:extLst>
              <a:ext uri="{FF2B5EF4-FFF2-40B4-BE49-F238E27FC236}">
                <a16:creationId xmlns:a16="http://schemas.microsoft.com/office/drawing/2014/main" id="{9781CBC6-4D2D-9B44-8C61-BA988AC5EA8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915084" y="3979535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6" name="Tijdelijke aanduiding voor afbeelding 2">
            <a:extLst>
              <a:ext uri="{FF2B5EF4-FFF2-40B4-BE49-F238E27FC236}">
                <a16:creationId xmlns:a16="http://schemas.microsoft.com/office/drawing/2014/main" id="{F3CB498F-9E16-7340-824A-5B69DEB636A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59381" y="3979535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7" name="Tijdelijke aanduiding voor tekst 34">
            <a:extLst>
              <a:ext uri="{FF2B5EF4-FFF2-40B4-BE49-F238E27FC236}">
                <a16:creationId xmlns:a16="http://schemas.microsoft.com/office/drawing/2014/main" id="{D85BB5FF-F717-044D-8E9C-DCEFD8761E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8137" y="3602573"/>
            <a:ext cx="5580062" cy="27059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GB" noProof="0" dirty="0"/>
              <a:t>Partners</a:t>
            </a:r>
          </a:p>
        </p:txBody>
      </p:sp>
      <p:sp>
        <p:nvSpPr>
          <p:cNvPr id="28" name="Tijdelijke aanduiding voor afbeelding 2">
            <a:extLst>
              <a:ext uri="{FF2B5EF4-FFF2-40B4-BE49-F238E27FC236}">
                <a16:creationId xmlns:a16="http://schemas.microsoft.com/office/drawing/2014/main" id="{9E39B1AE-9C41-2A43-8322-F2385CDD76E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70787" y="4892702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29" name="Tijdelijke aanduiding voor afbeelding 2">
            <a:extLst>
              <a:ext uri="{FF2B5EF4-FFF2-40B4-BE49-F238E27FC236}">
                <a16:creationId xmlns:a16="http://schemas.microsoft.com/office/drawing/2014/main" id="{906E6FE3-27E3-F44A-BCCB-0BFB91A7058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915084" y="4892702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30" name="Tijdelijke aanduiding voor afbeelding 2">
            <a:extLst>
              <a:ext uri="{FF2B5EF4-FFF2-40B4-BE49-F238E27FC236}">
                <a16:creationId xmlns:a16="http://schemas.microsoft.com/office/drawing/2014/main" id="{D4208AEC-A18D-7948-B0D2-36515B5214D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60943" y="4892702"/>
            <a:ext cx="1887234" cy="783612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err="1"/>
              <a:t>Place</a:t>
            </a:r>
            <a:r>
              <a:rPr lang="nl-NL"/>
              <a:t> logo </a:t>
            </a:r>
            <a:r>
              <a:rPr lang="nl-NL" err="1"/>
              <a:t>here</a:t>
            </a:r>
            <a:endParaRPr lang="nl-NL"/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0E4A6470-CC6A-4740-8821-4CBA8B5017EA}"/>
              </a:ext>
            </a:extLst>
          </p:cNvPr>
          <p:cNvCxnSpPr>
            <a:cxnSpLocks/>
          </p:cNvCxnSpPr>
          <p:nvPr userDrawn="1"/>
        </p:nvCxnSpPr>
        <p:spPr>
          <a:xfrm>
            <a:off x="360000" y="3873165"/>
            <a:ext cx="698661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120808A4-F843-CD48-B257-842FB9F54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40659" cy="12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09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8" orient="horz" pos="754" userDrawn="1">
          <p15:clr>
            <a:srgbClr val="FBAE40"/>
          </p15:clr>
        </p15:guide>
        <p15:guide id="19" orient="horz" pos="211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5E1B5542-E518-FB47-95E8-2B71A026A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kern="1200" baseline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 des </a:t>
            </a:r>
            <a:r>
              <a:rPr lang="nl-NL" dirty="0" err="1"/>
              <a:t>earcit</a:t>
            </a:r>
            <a:r>
              <a:rPr lang="nl-NL" dirty="0"/>
              <a:t>, </a:t>
            </a:r>
            <a:r>
              <a:rPr lang="nl-NL" dirty="0" err="1"/>
              <a:t>ium</a:t>
            </a:r>
            <a:r>
              <a:rPr lang="nl-NL" dirty="0"/>
              <a:t> ad </a:t>
            </a:r>
            <a:r>
              <a:rPr lang="nl-NL" dirty="0" err="1"/>
              <a:t>quam</a:t>
            </a:r>
            <a:r>
              <a:rPr lang="nl-NL" dirty="0"/>
              <a:t> </a:t>
            </a:r>
            <a:r>
              <a:rPr lang="nl-NL" dirty="0" err="1"/>
              <a:t>faccupt</a:t>
            </a:r>
            <a:r>
              <a:rPr lang="nl-NL" dirty="0"/>
              <a:t> </a:t>
            </a:r>
            <a:r>
              <a:rPr lang="nl-NL" dirty="0" err="1"/>
              <a:t>atiature</a:t>
            </a:r>
            <a:r>
              <a:rPr lang="nl-NL" dirty="0"/>
              <a:t>,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officipis</a:t>
            </a:r>
            <a:r>
              <a:rPr lang="nl-NL" dirty="0"/>
              <a:t> </a:t>
            </a:r>
            <a:r>
              <a:rPr lang="nl-NL" dirty="0" err="1"/>
              <a:t>dolupta</a:t>
            </a:r>
            <a:r>
              <a:rPr lang="nl-NL" dirty="0"/>
              <a:t> </a:t>
            </a:r>
            <a:r>
              <a:rPr lang="nl-NL" dirty="0" err="1"/>
              <a:t>spereium</a:t>
            </a:r>
            <a:r>
              <a:rPr lang="nl-NL" dirty="0"/>
              <a:t> </a:t>
            </a:r>
            <a:r>
              <a:rPr lang="nl-NL" dirty="0" err="1"/>
              <a:t>quias</a:t>
            </a:r>
            <a:r>
              <a:rPr lang="nl-NL" dirty="0"/>
              <a:t> </a:t>
            </a:r>
            <a:r>
              <a:rPr lang="nl-NL" dirty="0" err="1"/>
              <a:t>sum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min </a:t>
            </a:r>
            <a:r>
              <a:rPr lang="nl-NL" dirty="0" err="1"/>
              <a:t>prae</a:t>
            </a:r>
            <a:r>
              <a:rPr lang="nl-NL" dirty="0"/>
              <a:t> nam </a:t>
            </a:r>
            <a:r>
              <a:rPr lang="nl-NL" dirty="0" err="1"/>
              <a:t>aut</a:t>
            </a:r>
            <a:r>
              <a:rPr lang="nl-NL" dirty="0"/>
              <a:t> que </a:t>
            </a:r>
            <a:r>
              <a:rPr lang="nl-NL" dirty="0" err="1"/>
              <a:t>nobitatur</a:t>
            </a:r>
            <a:r>
              <a:rPr lang="nl-NL" dirty="0"/>
              <a:t>, </a:t>
            </a:r>
            <a:r>
              <a:rPr lang="nl-NL" dirty="0" err="1"/>
              <a:t>cus</a:t>
            </a:r>
            <a:r>
              <a:rPr lang="nl-NL" dirty="0"/>
              <a:t> </a:t>
            </a:r>
            <a:r>
              <a:rPr lang="nl-NL" dirty="0" err="1"/>
              <a:t>eario</a:t>
            </a:r>
            <a:r>
              <a:rPr lang="nl-NL" dirty="0"/>
              <a:t> </a:t>
            </a:r>
            <a:r>
              <a:rPr lang="nl-NL" dirty="0" err="1"/>
              <a:t>omnihic</a:t>
            </a:r>
            <a:r>
              <a:rPr lang="nl-NL" dirty="0"/>
              <a:t> </a:t>
            </a:r>
            <a:r>
              <a:rPr lang="nl-NL" dirty="0" err="1"/>
              <a:t>aeruptur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</a:t>
            </a:r>
            <a:r>
              <a:rPr lang="nl-NL" dirty="0" err="1"/>
              <a:t>eruptat</a:t>
            </a:r>
            <a:r>
              <a:rPr lang="nl-NL" dirty="0"/>
              <a:t> </a:t>
            </a:r>
            <a:r>
              <a:rPr lang="nl-NL" dirty="0" err="1"/>
              <a:t>volorep</a:t>
            </a:r>
            <a:r>
              <a:rPr lang="nl-NL" dirty="0"/>
              <a:t>. &lt;Max. 70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ECAC3E-94BB-314E-968D-00CCC277A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04C3AAB-1397-224F-A628-24E1EAC1727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70032C6D-B73C-CE48-A750-9DA39CDCF2DD}" type="datetime1">
              <a:rPr lang="en-US" smtClean="0"/>
              <a:t>4/15/24</a:t>
            </a:fld>
            <a:endParaRPr lang="en-US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BC84D688-AF05-1F41-BEF7-97C5D0AA1C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4702" y="6155901"/>
            <a:ext cx="5905012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E4D40DB-0C5A-594C-AF43-231E370A99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98" y="6001200"/>
            <a:ext cx="1728002" cy="6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98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1824C1D-4906-3A4A-B5A7-7CF6C4EB7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17750" y="1196975"/>
            <a:ext cx="7559675" cy="125361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noProof="0" dirty="0" err="1"/>
              <a:t>Title</a:t>
            </a:r>
            <a:endParaRPr lang="nl-NL" noProof="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C9AB133-86A0-4F4D-B147-91460F7B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3C949DD-BA7F-4A41-8203-B7C3688AC24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25AEBD03-C364-F14F-A24B-0C0362ADD3F7}" type="datetime1">
              <a:rPr lang="en-US" smtClean="0"/>
              <a:t>4/15/24</a:t>
            </a:fld>
            <a:endParaRPr lang="en-US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821AA41A-80EA-974A-9012-9CE09DB965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4702" y="6155901"/>
            <a:ext cx="5905012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58FA29B-995F-B644-8BA8-A6AAF23A58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7750" y="2450593"/>
            <a:ext cx="7559675" cy="3443316"/>
          </a:xfrm>
          <a:prstGeom prst="rect">
            <a:avLst/>
          </a:prstGeom>
        </p:spPr>
        <p:txBody>
          <a:bodyPr/>
          <a:lstStyle>
            <a:lvl1pPr marL="450850" marR="0" indent="-4508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89000" algn="l"/>
                <a:tab pos="1452563" algn="l"/>
              </a:tabLst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03275" indent="-30956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14425" indent="-3111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466850" indent="-3111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/>
              <a:defRPr lang="nl-NL" sz="2200" b="0" i="0" kern="1200" baseline="0" noProof="0" dirty="0" smtClean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33563" indent="-366713"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lang="nl-NL" sz="2200" b="0" i="0" kern="1200" baseline="0" noProof="0" dirty="0" err="1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185988" indent="-352425">
              <a:spcBef>
                <a:spcPts val="600"/>
              </a:spcBef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2144713" indent="-311150">
              <a:tabLst/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2497138" indent="-352425">
              <a:tabLst/>
              <a:defRPr lang="nl-NL" sz="2200" b="0" i="0" kern="1200" baseline="0" noProof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>
              <a:defRPr lang="nl-NL" sz="2200" b="0" i="0" kern="1200" baseline="0" noProof="0" dirty="0" smtClean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r>
              <a:rPr lang="nl-NL" noProof="0" dirty="0" err="1"/>
              <a:t>Ressimus</a:t>
            </a:r>
            <a:r>
              <a:rPr lang="nl-NL" noProof="0" dirty="0"/>
              <a:t> </a:t>
            </a:r>
            <a:r>
              <a:rPr lang="nl-NL" noProof="0" dirty="0" err="1"/>
              <a:t>exeri</a:t>
            </a:r>
            <a:r>
              <a:rPr lang="nl-NL" noProof="0" dirty="0"/>
              <a:t> </a:t>
            </a:r>
            <a:r>
              <a:rPr lang="nl-NL" noProof="0" dirty="0" err="1"/>
              <a:t>nus</a:t>
            </a:r>
            <a:r>
              <a:rPr lang="nl-NL" noProof="0" dirty="0"/>
              <a:t> et </a:t>
            </a:r>
            <a:r>
              <a:rPr lang="nl-NL" noProof="0" dirty="0" err="1"/>
              <a:t>ipienda</a:t>
            </a:r>
            <a:r>
              <a:rPr lang="nl-NL" noProof="0" dirty="0"/>
              <a:t> et </a:t>
            </a:r>
            <a:r>
              <a:rPr lang="nl-NL" noProof="0" dirty="0" err="1"/>
              <a:t>adiantot</a:t>
            </a:r>
            <a:r>
              <a:rPr lang="nl-NL" noProof="0" dirty="0"/>
              <a:t> </a:t>
            </a:r>
            <a:r>
              <a:rPr lang="nl-NL" noProof="0" dirty="0" err="1"/>
              <a:t>IqueMolorepudit</a:t>
            </a:r>
            <a:r>
              <a:rPr lang="nl-NL" noProof="0" dirty="0"/>
              <a:t> </a:t>
            </a:r>
            <a:r>
              <a:rPr lang="nl-NL" noProof="0" dirty="0" err="1"/>
              <a:t>niminti</a:t>
            </a:r>
            <a:r>
              <a:rPr lang="nl-NL" noProof="0" dirty="0"/>
              <a:t> </a:t>
            </a:r>
            <a:r>
              <a:rPr lang="nl-NL" noProof="0" dirty="0" err="1"/>
              <a:t>nonsendaecae</a:t>
            </a:r>
            <a:r>
              <a:rPr lang="nl-NL" noProof="0" dirty="0"/>
              <a:t> </a:t>
            </a:r>
            <a:r>
              <a:rPr lang="nl-NL" noProof="0" dirty="0" err="1"/>
              <a:t>volor</a:t>
            </a:r>
            <a:r>
              <a:rPr lang="nl-NL" noProof="0" dirty="0"/>
              <a:t> a ad et ut </a:t>
            </a:r>
            <a:r>
              <a:rPr lang="nl-NL" noProof="0" dirty="0" err="1"/>
              <a:t>eum</a:t>
            </a:r>
            <a:r>
              <a:rPr lang="nl-NL" noProof="0" dirty="0"/>
              <a:t> se pos mos </a:t>
            </a:r>
            <a:r>
              <a:rPr lang="nl-NL" noProof="0" dirty="0" err="1"/>
              <a:t>sed</a:t>
            </a:r>
            <a:r>
              <a:rPr lang="nl-NL" noProof="0" dirty="0"/>
              <a:t> </a:t>
            </a:r>
            <a:r>
              <a:rPr lang="nl-NL" noProof="0" dirty="0" err="1"/>
              <a:t>ulpa</a:t>
            </a:r>
            <a:r>
              <a:rPr lang="nl-NL" noProof="0" dirty="0"/>
              <a:t> </a:t>
            </a:r>
            <a:r>
              <a:rPr lang="nl-NL" noProof="0" dirty="0" err="1"/>
              <a:t>vitas</a:t>
            </a:r>
            <a:r>
              <a:rPr lang="nl-NL" noProof="0" dirty="0"/>
              <a:t> </a:t>
            </a:r>
            <a:r>
              <a:rPr lang="nl-NL" noProof="0" dirty="0" err="1"/>
              <a:t>aut</a:t>
            </a:r>
            <a:r>
              <a:rPr lang="nl-NL" noProof="0" dirty="0"/>
              <a:t> </a:t>
            </a:r>
            <a:r>
              <a:rPr lang="nl-NL" noProof="0" dirty="0" err="1"/>
              <a:t>quia</a:t>
            </a:r>
            <a:r>
              <a:rPr lang="nl-NL" noProof="0" dirty="0"/>
              <a:t> </a:t>
            </a:r>
            <a:r>
              <a:rPr lang="nl-NL" noProof="0" dirty="0" err="1"/>
              <a:t>doluptio</a:t>
            </a:r>
            <a:r>
              <a:rPr lang="nl-NL" noProof="0" dirty="0"/>
              <a:t> </a:t>
            </a:r>
            <a:r>
              <a:rPr lang="nl-NL" noProof="0" dirty="0" err="1"/>
              <a:t>iduciis</a:t>
            </a:r>
            <a:r>
              <a:rPr lang="nl-NL" noProof="0" dirty="0"/>
              <a:t> </a:t>
            </a:r>
            <a:r>
              <a:rPr lang="nl-NL" noProof="0" dirty="0" err="1"/>
              <a:t>sedis</a:t>
            </a:r>
            <a:r>
              <a:rPr lang="nl-NL" noProof="0" dirty="0"/>
              <a:t> </a:t>
            </a:r>
            <a:r>
              <a:rPr lang="nl-NL" noProof="0" dirty="0" err="1"/>
              <a:t>sitat</a:t>
            </a:r>
            <a:endParaRPr lang="nl-NL" noProof="0" dirty="0"/>
          </a:p>
          <a:p>
            <a:pPr lvl="1"/>
            <a:r>
              <a:rPr lang="nl-NL" noProof="0" dirty="0" err="1"/>
              <a:t>L;ajgda;ldgjs</a:t>
            </a:r>
            <a:endParaRPr lang="nl-NL" noProof="0" dirty="0"/>
          </a:p>
          <a:p>
            <a:pPr lvl="2"/>
            <a:r>
              <a:rPr lang="nl-NL" noProof="0" dirty="0" err="1"/>
              <a:t>Lkadghjs;aoigdhsj</a:t>
            </a:r>
            <a:endParaRPr lang="nl-NL" noProof="0" dirty="0"/>
          </a:p>
          <a:p>
            <a:pPr lvl="3"/>
            <a:r>
              <a:rPr lang="nl-NL" noProof="0" dirty="0"/>
              <a:t>;</a:t>
            </a:r>
            <a:r>
              <a:rPr lang="nl-NL" noProof="0" dirty="0" err="1"/>
              <a:t>lasijdf;alkgdjs</a:t>
            </a:r>
            <a:endParaRPr lang="nl-NL" noProof="0" dirty="0"/>
          </a:p>
          <a:p>
            <a:pPr lvl="4"/>
            <a:r>
              <a:rPr lang="nl-NL" noProof="0" dirty="0"/>
              <a:t>;</a:t>
            </a:r>
            <a:r>
              <a:rPr lang="nl-NL" noProof="0" dirty="0" err="1"/>
              <a:t>ladsgjlasdkgj</a:t>
            </a:r>
            <a:endParaRPr lang="nl-NL" noProof="0" dirty="0"/>
          </a:p>
          <a:p>
            <a:pPr lvl="5"/>
            <a:r>
              <a:rPr lang="nl-NL" noProof="0" dirty="0" err="1"/>
              <a:t>A;lgdkj;asldgjk</a:t>
            </a:r>
            <a:endParaRPr lang="nl-NL" noProof="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F32CC2A-17BB-CD45-B2DF-2168F4DC78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98" y="6001200"/>
            <a:ext cx="1728002" cy="6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05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left, image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97363" y="368300"/>
            <a:ext cx="7561262" cy="56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07AE5D3-2C03-CD49-8B96-489B7649C6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8138" y="371475"/>
            <a:ext cx="3635375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34EE854C-23EF-BD45-A084-2AE0D43591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513" y="1664209"/>
            <a:ext cx="3636000" cy="4238714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nl-NL" sz="2200" b="0" i="0" kern="1200" baseline="0" dirty="0">
                <a:solidFill>
                  <a:schemeClr val="tx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 err="1"/>
              <a:t>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</a:t>
            </a:r>
            <a:r>
              <a:rPr lang="nl-NL" dirty="0"/>
              <a:t> et </a:t>
            </a:r>
            <a:r>
              <a:rPr lang="nl-NL" dirty="0" err="1"/>
              <a:t>adiantot</a:t>
            </a:r>
            <a:r>
              <a:rPr lang="nl-NL" dirty="0"/>
              <a:t> </a:t>
            </a:r>
            <a:r>
              <a:rPr lang="nl-NL" dirty="0" err="1"/>
              <a:t>Ique</a:t>
            </a:r>
            <a:r>
              <a:rPr lang="nl-NL" dirty="0"/>
              <a:t> </a:t>
            </a:r>
            <a:r>
              <a:rPr lang="nl-NL" dirty="0" err="1"/>
              <a:t>niminti</a:t>
            </a:r>
            <a:r>
              <a:rPr lang="nl-NL" dirty="0"/>
              <a:t> </a:t>
            </a:r>
            <a:r>
              <a:rPr lang="nl-NL" dirty="0" err="1"/>
              <a:t>nonsendaecae</a:t>
            </a:r>
            <a:r>
              <a:rPr lang="nl-NL" dirty="0"/>
              <a:t> </a:t>
            </a: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esecto</a:t>
            </a:r>
            <a:r>
              <a:rPr lang="nl-NL" dirty="0"/>
              <a:t> </a:t>
            </a:r>
            <a:r>
              <a:rPr lang="nl-NL" dirty="0" err="1"/>
              <a:t>dolorumenis</a:t>
            </a:r>
            <a:r>
              <a:rPr lang="nl-NL" dirty="0"/>
              <a:t> </a:t>
            </a:r>
            <a:r>
              <a:rPr lang="nl-NL" dirty="0" err="1"/>
              <a:t>aritat</a:t>
            </a:r>
            <a:r>
              <a:rPr lang="nl-NL" dirty="0"/>
              <a:t> et. </a:t>
            </a:r>
            <a:br>
              <a:rPr lang="nl-NL" dirty="0"/>
            </a:br>
            <a:r>
              <a:rPr lang="nl-NL" dirty="0"/>
              <a:t>&lt;Max.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760B84C-247F-3141-8C40-3E7AE153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C61B29B-264F-5240-8184-C7596CA2424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17B7A4A8-0C66-424B-99E9-08E3BA86C0AD}" type="datetime1">
              <a:rPr lang="en-US" smtClean="0"/>
              <a:t>4/15/24</a:t>
            </a:fld>
            <a:endParaRPr lang="en-US"/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561A25B4-AA55-9641-86CA-99BEF84FCA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7362" y="6155901"/>
            <a:ext cx="5592351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4DE4B1E-CE21-3E49-BBF8-90C90F13B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98" y="6001200"/>
            <a:ext cx="1728002" cy="6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9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, text r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0" y="371475"/>
            <a:ext cx="7561262" cy="560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19C4ACB-0E7C-2E49-975D-15A9366B7B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41243" y="371475"/>
            <a:ext cx="3616761" cy="1080000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2300" b="1" i="0" smtClean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2AB650-E7FC-9C49-B3D3-F48669607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1242" y="1627632"/>
            <a:ext cx="3617383" cy="4349656"/>
          </a:xfrm>
          <a:prstGeom prst="rect">
            <a:avLst/>
          </a:prstGeom>
        </p:spPr>
        <p:txBody>
          <a:bodyPr bIns="0" anchor="b" anchorCtr="0"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tabLst/>
              <a:defRPr lang="nl-NL" sz="2200" b="0" i="0" smtClean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br>
              <a:rPr lang="nl-NL" dirty="0"/>
            </a:br>
            <a:r>
              <a:rPr lang="nl-NL" dirty="0" err="1"/>
              <a:t>Volor</a:t>
            </a:r>
            <a:r>
              <a:rPr lang="nl-NL" dirty="0"/>
              <a:t> a ad et ut </a:t>
            </a:r>
            <a:r>
              <a:rPr lang="nl-NL" dirty="0" err="1"/>
              <a:t>eum</a:t>
            </a:r>
            <a:r>
              <a:rPr lang="nl-NL" dirty="0"/>
              <a:t> se pos mos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doluptioMolorepudit</a:t>
            </a:r>
            <a:r>
              <a:rPr lang="nl-NL" dirty="0"/>
              <a:t> </a:t>
            </a:r>
            <a:r>
              <a:rPr lang="nl-NL" dirty="0" err="1"/>
              <a:t>ressimus</a:t>
            </a:r>
            <a:r>
              <a:rPr lang="nl-NL" dirty="0"/>
              <a:t> </a:t>
            </a:r>
            <a:r>
              <a:rPr lang="nl-NL" dirty="0" err="1"/>
              <a:t>exeri</a:t>
            </a:r>
            <a:r>
              <a:rPr lang="nl-NL" dirty="0"/>
              <a:t> </a:t>
            </a:r>
            <a:r>
              <a:rPr lang="nl-NL" dirty="0" err="1"/>
              <a:t>nus</a:t>
            </a:r>
            <a:r>
              <a:rPr lang="nl-NL" dirty="0"/>
              <a:t> et </a:t>
            </a:r>
            <a:r>
              <a:rPr lang="nl-NL" dirty="0" err="1"/>
              <a:t>ipiendaMos</a:t>
            </a:r>
            <a:r>
              <a:rPr lang="nl-NL" dirty="0"/>
              <a:t> </a:t>
            </a:r>
            <a:r>
              <a:rPr lang="nl-NL" dirty="0" err="1"/>
              <a:t>sed</a:t>
            </a:r>
            <a:r>
              <a:rPr lang="nl-NL" dirty="0"/>
              <a:t> </a:t>
            </a:r>
            <a:r>
              <a:rPr lang="nl-NL" dirty="0" err="1"/>
              <a:t>ulpa</a:t>
            </a:r>
            <a:r>
              <a:rPr lang="nl-NL" dirty="0"/>
              <a:t> </a:t>
            </a:r>
            <a:r>
              <a:rPr lang="nl-NL" dirty="0" err="1"/>
              <a:t>vitas</a:t>
            </a:r>
            <a:r>
              <a:rPr lang="nl-NL" dirty="0"/>
              <a:t> </a:t>
            </a:r>
            <a:r>
              <a:rPr lang="nl-NL" dirty="0" err="1"/>
              <a:t>aut</a:t>
            </a:r>
            <a:r>
              <a:rPr lang="nl-NL" dirty="0"/>
              <a:t> </a:t>
            </a:r>
            <a:r>
              <a:rPr lang="nl-NL" dirty="0" err="1"/>
              <a:t>quia</a:t>
            </a:r>
            <a:r>
              <a:rPr lang="nl-NL" dirty="0"/>
              <a:t> </a:t>
            </a:r>
            <a:r>
              <a:rPr lang="nl-NL" dirty="0" err="1"/>
              <a:t>doluptio</a:t>
            </a:r>
            <a:r>
              <a:rPr lang="nl-NL" dirty="0"/>
              <a:t> </a:t>
            </a:r>
            <a:r>
              <a:rPr lang="nl-NL" dirty="0" err="1"/>
              <a:t>iduciis</a:t>
            </a:r>
            <a:r>
              <a:rPr lang="nl-NL" dirty="0"/>
              <a:t> </a:t>
            </a:r>
            <a:r>
              <a:rPr lang="nl-NL" dirty="0" err="1"/>
              <a:t>sedis</a:t>
            </a:r>
            <a:r>
              <a:rPr lang="nl-NL" dirty="0"/>
              <a:t> </a:t>
            </a:r>
            <a:r>
              <a:rPr lang="nl-NL" dirty="0" err="1"/>
              <a:t>sitat</a:t>
            </a:r>
            <a:r>
              <a:rPr lang="nl-NL" dirty="0"/>
              <a:t> es </a:t>
            </a:r>
            <a:r>
              <a:rPr lang="nl-NL" dirty="0" err="1"/>
              <a:t>nihition</a:t>
            </a:r>
            <a:r>
              <a:rPr lang="nl-NL" dirty="0"/>
              <a:t> </a:t>
            </a:r>
            <a:r>
              <a:rPr lang="nl-NL" dirty="0" err="1"/>
              <a:t>nonsecturi</a:t>
            </a:r>
            <a:r>
              <a:rPr lang="nl-NL" dirty="0"/>
              <a:t> </a:t>
            </a:r>
            <a:r>
              <a:rPr lang="nl-NL" dirty="0" err="1"/>
              <a:t>officidis</a:t>
            </a:r>
            <a:r>
              <a:rPr lang="nl-NL" dirty="0"/>
              <a:t> ex et que </a:t>
            </a:r>
            <a:r>
              <a:rPr lang="nl-NL" dirty="0" err="1"/>
              <a:t>esect</a:t>
            </a:r>
            <a:r>
              <a:rPr lang="nl-NL" dirty="0"/>
              <a:t>. &lt;Max. 40 </a:t>
            </a:r>
            <a:r>
              <a:rPr lang="nl-NL" dirty="0" err="1"/>
              <a:t>words</a:t>
            </a:r>
            <a:r>
              <a:rPr lang="nl-NL" dirty="0"/>
              <a:t>&gt;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6AAD45F-3C55-C044-91B3-E1560A47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3920" y="6153579"/>
            <a:ext cx="636727" cy="374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B42BF7E-F6A8-DD46-85A4-4A4BBF6B5BF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0307782" y="6157899"/>
            <a:ext cx="836138" cy="37008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0" i="0">
                <a:latin typeface="Open Sans Light" panose="020B03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</a:lstStyle>
          <a:p>
            <a:fld id="{43CA831A-0CA2-F94D-ADFE-6A9029B1DA07}" type="datetime1">
              <a:rPr lang="en-US" smtClean="0"/>
              <a:t>4/15/24</a:t>
            </a:fld>
            <a:endParaRPr lang="en-US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E37090EC-5A01-1147-8DFE-61290B6406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4702" y="6155901"/>
            <a:ext cx="5905012" cy="399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lang="nl-NL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 algn="r"/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footer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81E7A55-123C-F94C-A6FF-591150866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98" y="6001200"/>
            <a:ext cx="1728002" cy="6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34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BA2A577-21F1-7046-AA42-DF49AEC8BC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6551" y="368300"/>
            <a:ext cx="11522074" cy="612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algn="ctr"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/>
              <a:t>Click icon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664076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79">
          <p15:clr>
            <a:srgbClr val="FBAE40"/>
          </p15:clr>
        </p15:guide>
        <p15:guide id="7" pos="6222">
          <p15:clr>
            <a:srgbClr val="FBAE40"/>
          </p15:clr>
        </p15:guide>
        <p15:guide id="8" pos="6426">
          <p15:clr>
            <a:srgbClr val="FBAE40"/>
          </p15:clr>
        </p15:guide>
        <p15:guide id="9" pos="4975">
          <p15:clr>
            <a:srgbClr val="FBAE40"/>
          </p15:clr>
        </p15:guide>
        <p15:guide id="10" pos="3954">
          <p15:clr>
            <a:srgbClr val="FBAE40"/>
          </p15:clr>
        </p15:guide>
        <p15:guide id="11" pos="3728">
          <p15:clr>
            <a:srgbClr val="FBAE40"/>
          </p15:clr>
        </p15:guide>
        <p15:guide id="12" pos="2707">
          <p15:clr>
            <a:srgbClr val="FBAE40"/>
          </p15:clr>
        </p15:guide>
        <p15:guide id="13" pos="2503">
          <p15:clr>
            <a:srgbClr val="FBAE40"/>
          </p15:clr>
        </p15:guide>
        <p15:guide id="14" pos="1460">
          <p15:clr>
            <a:srgbClr val="FBAE40"/>
          </p15:clr>
        </p15:guide>
        <p15:guide id="15" pos="1256">
          <p15:clr>
            <a:srgbClr val="FBAE40"/>
          </p15:clr>
        </p15:guide>
        <p15:guide id="17" orient="horz" pos="2115">
          <p15:clr>
            <a:srgbClr val="FBAE40"/>
          </p15:clr>
        </p15:guide>
        <p15:guide id="18" orient="horz" pos="75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9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712" r:id="rId4"/>
    <p:sldLayoutId id="2147483694" r:id="rId5"/>
    <p:sldLayoutId id="2147483709" r:id="rId6"/>
    <p:sldLayoutId id="2147483695" r:id="rId7"/>
    <p:sldLayoutId id="2147483711" r:id="rId8"/>
    <p:sldLayoutId id="2147483697" r:id="rId9"/>
    <p:sldLayoutId id="2147483698" r:id="rId10"/>
    <p:sldLayoutId id="2147483699" r:id="rId11"/>
    <p:sldLayoutId id="2147483700" r:id="rId12"/>
    <p:sldLayoutId id="2147483710" r:id="rId13"/>
    <p:sldLayoutId id="2147483702" r:id="rId14"/>
    <p:sldLayoutId id="2147483713" r:id="rId15"/>
    <p:sldLayoutId id="2147483703" r:id="rId16"/>
    <p:sldLayoutId id="2147483716" r:id="rId17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100" b="0" i="0" kern="1200">
          <a:solidFill>
            <a:schemeClr val="tx1"/>
          </a:solidFill>
          <a:latin typeface="Merriweather Regular" panose="02060503050406030704" pitchFamily="18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itchFamily="34" charset="0"/>
        <a:buNone/>
        <a:defRPr sz="1600" b="1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270000" indent="-270000" algn="l" defTabSz="914400" rtl="0" eaLnBrk="1" latinLnBrk="0" hangingPunct="1">
        <a:lnSpc>
          <a:spcPct val="110000"/>
        </a:lnSpc>
        <a:spcBef>
          <a:spcPts val="2100"/>
        </a:spcBef>
        <a:buFont typeface="Verdana" pitchFamily="34" charset="0"/>
        <a:buChar char="•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10000" indent="-270000" algn="l" defTabSz="914400" rtl="0" eaLnBrk="1" latinLnBrk="0" hangingPunct="1">
        <a:lnSpc>
          <a:spcPct val="110000"/>
        </a:lnSpc>
        <a:spcBef>
          <a:spcPts val="0"/>
        </a:spcBef>
        <a:buFont typeface="Verdana" pitchFamily="34" charset="0"/>
        <a:buChar char="–"/>
        <a:defRPr sz="1600" b="0" i="0" kern="120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428F-2553-4641-919E-F323415B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5" name="Content Placeholder 4" descr="A picture containing tree, outdoor, nature, canyon&#10;&#10;Description automatically generated">
            <a:extLst>
              <a:ext uri="{FF2B5EF4-FFF2-40B4-BE49-F238E27FC236}">
                <a16:creationId xmlns:a16="http://schemas.microsoft.com/office/drawing/2014/main" id="{EB0DE3A6-6441-CB4F-8AB7-4873A32BB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514A0D5-9C5A-D149-A228-F5854AE717C3}"/>
              </a:ext>
            </a:extLst>
          </p:cNvPr>
          <p:cNvSpPr txBox="1">
            <a:spLocks/>
          </p:cNvSpPr>
          <p:nvPr/>
        </p:nvSpPr>
        <p:spPr>
          <a:xfrm>
            <a:off x="2940819" y="940057"/>
            <a:ext cx="6314993" cy="1489895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4400" b="1" dirty="0"/>
              <a:t>A</a:t>
            </a:r>
            <a:r>
              <a:rPr lang="nl-NL" sz="1200" b="1" dirty="0"/>
              <a:t> </a:t>
            </a:r>
            <a:r>
              <a:rPr lang="nl-NL" sz="4400" b="1" dirty="0"/>
              <a:t>M</a:t>
            </a:r>
            <a:r>
              <a:rPr lang="nl-NL" sz="1200" b="1" dirty="0"/>
              <a:t> </a:t>
            </a:r>
            <a:r>
              <a:rPr lang="nl-NL" sz="4400" b="1" dirty="0"/>
              <a:t>O</a:t>
            </a:r>
            <a:r>
              <a:rPr lang="nl-NL" sz="1200" b="1" dirty="0"/>
              <a:t> </a:t>
            </a:r>
            <a:r>
              <a:rPr lang="nl-NL" sz="4400" b="1" dirty="0"/>
              <a:t>C </a:t>
            </a:r>
            <a:r>
              <a:rPr lang="nl-NL" sz="4400" b="1" dirty="0" err="1"/>
              <a:t>Stability</a:t>
            </a:r>
            <a:r>
              <a:rPr lang="nl-NL" sz="4400" b="1" dirty="0"/>
              <a:t> </a:t>
            </a:r>
            <a:r>
              <a:rPr lang="nl-NL" sz="4400" b="1" dirty="0" err="1"/>
              <a:t>amid</a:t>
            </a:r>
            <a:r>
              <a:rPr lang="nl-NL" sz="4400" b="1" dirty="0"/>
              <a:t> </a:t>
            </a:r>
          </a:p>
          <a:p>
            <a:pPr lvl="0" algn="ctr"/>
            <a:endParaRPr lang="nl-NL" sz="800" b="1" dirty="0"/>
          </a:p>
          <a:p>
            <a:pPr lvl="0" algn="ctr"/>
            <a:r>
              <a:rPr lang="nl-NL" sz="4400" b="1" dirty="0" err="1"/>
              <a:t>Tipping</a:t>
            </a:r>
            <a:r>
              <a:rPr lang="nl-NL" sz="4400" b="1" dirty="0"/>
              <a:t> Ice Sheets</a:t>
            </a:r>
          </a:p>
          <a:p>
            <a:pPr lvl="0" algn="ctr"/>
            <a:endParaRPr lang="nl-NL" sz="4400" b="1" dirty="0"/>
          </a:p>
          <a:p>
            <a:pPr lvl="0" algn="ctr"/>
            <a:endParaRPr lang="en-NL" sz="4400" dirty="0"/>
          </a:p>
        </p:txBody>
      </p:sp>
      <p:sp>
        <p:nvSpPr>
          <p:cNvPr id="79" name="Slide Number Placeholder 78">
            <a:extLst>
              <a:ext uri="{FF2B5EF4-FFF2-40B4-BE49-F238E27FC236}">
                <a16:creationId xmlns:a16="http://schemas.microsoft.com/office/drawing/2014/main" id="{1E84957F-C727-5943-B8E5-72BEA6C54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1EC2E3-D0CF-D7F9-BCE8-8D3E681AD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978" y="6103773"/>
            <a:ext cx="1777932" cy="469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9DC413-7CC0-1011-0214-11A1DFC0F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740" y="6103773"/>
            <a:ext cx="549072" cy="549072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30FE3D-58C9-F61C-C5AA-BB9C82A25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368" y="5869082"/>
            <a:ext cx="2588646" cy="1017827"/>
          </a:xfrm>
          <a:prstGeom prst="rect">
            <a:avLst/>
          </a:prstGeom>
        </p:spPr>
      </p:pic>
      <p:pic>
        <p:nvPicPr>
          <p:cNvPr id="15" name="Picture 14" descr="A blue letter x on a black background&#10;&#10;Description automatically generated">
            <a:extLst>
              <a:ext uri="{FF2B5EF4-FFF2-40B4-BE49-F238E27FC236}">
                <a16:creationId xmlns:a16="http://schemas.microsoft.com/office/drawing/2014/main" id="{7F6A012D-3981-E44E-EF52-6B8250A373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6887" y="5965317"/>
            <a:ext cx="921592" cy="9215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109935-4C11-F16E-8E22-8265E5611764}"/>
              </a:ext>
            </a:extLst>
          </p:cNvPr>
          <p:cNvSpPr txBox="1"/>
          <p:nvPr/>
        </p:nvSpPr>
        <p:spPr>
          <a:xfrm>
            <a:off x="10217426" y="228601"/>
            <a:ext cx="170450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EGU 2024 – NP1.5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6352FC-3F7D-4904-E32E-93B779D572F3}"/>
              </a:ext>
            </a:extLst>
          </p:cNvPr>
          <p:cNvSpPr txBox="1"/>
          <p:nvPr/>
        </p:nvSpPr>
        <p:spPr>
          <a:xfrm rot="17836507">
            <a:off x="3196762" y="643449"/>
            <a:ext cx="5877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NL" dirty="0">
                <a:solidFill>
                  <a:schemeClr val="bg2"/>
                </a:solidFill>
              </a:rPr>
              <a:t>tlantic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D8C579-038E-A39E-61B9-D8587C42648A}"/>
              </a:ext>
            </a:extLst>
          </p:cNvPr>
          <p:cNvSpPr txBox="1"/>
          <p:nvPr/>
        </p:nvSpPr>
        <p:spPr>
          <a:xfrm rot="17836507">
            <a:off x="3759372" y="511742"/>
            <a:ext cx="8303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NL" dirty="0">
                <a:solidFill>
                  <a:schemeClr val="bg2"/>
                </a:solidFill>
              </a:rPr>
              <a:t>eridional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B54E0C-7CF9-F5CA-8A8A-1759B9A930E4}"/>
              </a:ext>
            </a:extLst>
          </p:cNvPr>
          <p:cNvSpPr txBox="1"/>
          <p:nvPr/>
        </p:nvSpPr>
        <p:spPr>
          <a:xfrm rot="17836507">
            <a:off x="4205272" y="494387"/>
            <a:ext cx="982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NL" dirty="0">
                <a:solidFill>
                  <a:schemeClr val="bg2"/>
                </a:solidFill>
              </a:rPr>
              <a:t>verturning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360363-AD51-4C6A-9957-6A38A4C213E9}"/>
              </a:ext>
            </a:extLst>
          </p:cNvPr>
          <p:cNvSpPr txBox="1"/>
          <p:nvPr/>
        </p:nvSpPr>
        <p:spPr>
          <a:xfrm rot="17836507">
            <a:off x="4742055" y="511742"/>
            <a:ext cx="8841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NL" dirty="0">
                <a:solidFill>
                  <a:schemeClr val="bg2"/>
                </a:solidFill>
              </a:rPr>
              <a:t>irculation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9CE56CB-BFA0-A4A2-0D3A-739B22F5B703}"/>
              </a:ext>
            </a:extLst>
          </p:cNvPr>
          <p:cNvSpPr txBox="1">
            <a:spLocks/>
          </p:cNvSpPr>
          <p:nvPr/>
        </p:nvSpPr>
        <p:spPr>
          <a:xfrm>
            <a:off x="1836217" y="2443629"/>
            <a:ext cx="8522740" cy="1092380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endParaRPr lang="nl-NL" sz="1000" b="1" dirty="0"/>
          </a:p>
          <a:p>
            <a:pPr algn="ctr"/>
            <a:r>
              <a:rPr lang="nl-NL" sz="2400" dirty="0" err="1"/>
              <a:t>From</a:t>
            </a:r>
            <a:r>
              <a:rPr lang="nl-NL" sz="2400" dirty="0"/>
              <a:t> </a:t>
            </a:r>
            <a:r>
              <a:rPr lang="nl-NL" sz="2400" dirty="0" err="1"/>
              <a:t>Conceptual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Intermediate</a:t>
            </a:r>
            <a:r>
              <a:rPr lang="nl-NL" sz="2400" dirty="0"/>
              <a:t> </a:t>
            </a:r>
            <a:r>
              <a:rPr lang="nl-NL" sz="2400" dirty="0" err="1"/>
              <a:t>Complexity</a:t>
            </a:r>
            <a:r>
              <a:rPr lang="nl-NL" sz="2400" dirty="0"/>
              <a:t> </a:t>
            </a:r>
            <a:r>
              <a:rPr lang="nl-NL" sz="2400" dirty="0" err="1"/>
              <a:t>Models</a:t>
            </a:r>
            <a:endParaRPr lang="en-NL" sz="2400" dirty="0"/>
          </a:p>
          <a:p>
            <a:pPr lvl="0" algn="ctr"/>
            <a:endParaRPr lang="en-NL" sz="3200" dirty="0"/>
          </a:p>
        </p:txBody>
      </p:sp>
      <p:pic>
        <p:nvPicPr>
          <p:cNvPr id="4" name="Picture 3" descr="A horse with a cartoon face&#10;&#10;Description automatically generated">
            <a:extLst>
              <a:ext uri="{FF2B5EF4-FFF2-40B4-BE49-F238E27FC236}">
                <a16:creationId xmlns:a16="http://schemas.microsoft.com/office/drawing/2014/main" id="{C68680F0-FC99-AF4C-A8F6-B6B4A090F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9820" y="3041182"/>
            <a:ext cx="6315638" cy="30625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896254-7305-A59C-E96B-5D933F4A92A0}"/>
              </a:ext>
            </a:extLst>
          </p:cNvPr>
          <p:cNvSpPr txBox="1"/>
          <p:nvPr/>
        </p:nvSpPr>
        <p:spPr>
          <a:xfrm>
            <a:off x="1131990" y="4135859"/>
            <a:ext cx="369184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NL" sz="2400" b="1" dirty="0"/>
              <a:t>Sacha Sinet </a:t>
            </a:r>
            <a:r>
              <a:rPr lang="en-NL" dirty="0"/>
              <a:t>(</a:t>
            </a:r>
            <a:r>
              <a:rPr lang="en-NL" dirty="0">
                <a:solidFill>
                  <a:schemeClr val="accent3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s.a.m.sinet@uu.nl</a:t>
            </a:r>
            <a:r>
              <a:rPr lang="en-NL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31CF34-B0F9-72E1-E8F3-66D682B695FD}"/>
              </a:ext>
            </a:extLst>
          </p:cNvPr>
          <p:cNvSpPr txBox="1"/>
          <p:nvPr/>
        </p:nvSpPr>
        <p:spPr>
          <a:xfrm>
            <a:off x="497281" y="4796238"/>
            <a:ext cx="46868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NL" dirty="0"/>
              <a:t>Anna S. von der Heydt, P. Ashwin, Henk A. Dijkstra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5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194"/>
    </mc:Choice>
    <mc:Fallback xmlns="">
      <p:transition advTm="4819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160BE-EB5D-D007-2782-1DCCEE89F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5FEED-C3CA-87E4-C864-14CEA9F5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301A7170-7298-5A9E-F606-D7D299F0A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82" name="Title 1">
            <a:extLst>
              <a:ext uri="{FF2B5EF4-FFF2-40B4-BE49-F238E27FC236}">
                <a16:creationId xmlns:a16="http://schemas.microsoft.com/office/drawing/2014/main" id="{0471C88A-4FFB-DFF2-CCAF-79E587021A21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 err="1"/>
              <a:t>Explanation</a:t>
            </a:r>
            <a:r>
              <a:rPr lang="nl-NL" sz="3200" dirty="0"/>
              <a:t>?</a:t>
            </a:r>
            <a:endParaRPr lang="en-NL" sz="32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2BE983C-603B-3B9F-A679-D0CB0655AECC}"/>
              </a:ext>
            </a:extLst>
          </p:cNvPr>
          <p:cNvSpPr txBox="1"/>
          <p:nvPr/>
        </p:nvSpPr>
        <p:spPr>
          <a:xfrm>
            <a:off x="11811963" y="6453256"/>
            <a:ext cx="117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D9276-2620-D35E-CFCC-80C8EA514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392" y="781001"/>
            <a:ext cx="9488407" cy="56930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3CCE0C-1991-9590-0C03-1289A09D9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392" y="778928"/>
            <a:ext cx="9488407" cy="56930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5EBBA9-F12A-80A8-7C56-8F01F3C02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392" y="776855"/>
            <a:ext cx="9488407" cy="56930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DAF8BC8-1033-26C2-506E-06DEF66F295A}"/>
              </a:ext>
            </a:extLst>
          </p:cNvPr>
          <p:cNvGrpSpPr/>
          <p:nvPr/>
        </p:nvGrpSpPr>
        <p:grpSpPr>
          <a:xfrm>
            <a:off x="5696053" y="3246120"/>
            <a:ext cx="3685736" cy="377257"/>
            <a:chOff x="5696053" y="3246120"/>
            <a:chExt cx="3685736" cy="377257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1A0A3DA-8755-16C1-9242-552509370C33}"/>
                </a:ext>
              </a:extLst>
            </p:cNvPr>
            <p:cNvCxnSpPr>
              <a:cxnSpLocks/>
            </p:cNvCxnSpPr>
            <p:nvPr/>
          </p:nvCxnSpPr>
          <p:spPr>
            <a:xfrm>
              <a:off x="5696053" y="3623377"/>
              <a:ext cx="3685736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039808-F374-231D-FE28-3AF99894B58E}"/>
                </a:ext>
              </a:extLst>
            </p:cNvPr>
            <p:cNvSpPr txBox="1"/>
            <p:nvPr/>
          </p:nvSpPr>
          <p:spPr>
            <a:xfrm>
              <a:off x="6055246" y="3246120"/>
              <a:ext cx="296735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NL" dirty="0">
                  <a:solidFill>
                    <a:srgbClr val="00B050"/>
                  </a:solidFill>
                </a:rPr>
                <a:t>Increasing WAIS Meltwater Flux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0432A7-155F-0AFF-3E17-7C64ED1BB08D}"/>
              </a:ext>
            </a:extLst>
          </p:cNvPr>
          <p:cNvGrpSpPr/>
          <p:nvPr/>
        </p:nvGrpSpPr>
        <p:grpSpPr>
          <a:xfrm>
            <a:off x="3265239" y="1253964"/>
            <a:ext cx="3661600" cy="934053"/>
            <a:chOff x="3265239" y="1253964"/>
            <a:chExt cx="3661600" cy="93405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2E9F66-421D-5151-3BCD-82A709208F1D}"/>
                </a:ext>
              </a:extLst>
            </p:cNvPr>
            <p:cNvSpPr txBox="1"/>
            <p:nvPr/>
          </p:nvSpPr>
          <p:spPr>
            <a:xfrm rot="738848">
              <a:off x="3265239" y="1253964"/>
              <a:ext cx="245349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NL" b="1" dirty="0"/>
                <a:t>Stable present-day AMOC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3A9DC7-DB15-789F-05F0-2D38438A0833}"/>
                </a:ext>
              </a:extLst>
            </p:cNvPr>
            <p:cNvSpPr txBox="1"/>
            <p:nvPr/>
          </p:nvSpPr>
          <p:spPr>
            <a:xfrm>
              <a:off x="5696053" y="1911018"/>
              <a:ext cx="123078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NL" dirty="0">
                  <a:solidFill>
                    <a:srgbClr val="0070C0"/>
                  </a:solidFill>
                </a:rPr>
                <a:t>Tipping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30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1CFCF-544C-9FF1-059A-39B23510D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22B62-8B00-6A22-6FF2-F37C5BEC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391EDA85-8C7C-2C25-B951-0EFE2C40E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82" name="Title 1">
            <a:extLst>
              <a:ext uri="{FF2B5EF4-FFF2-40B4-BE49-F238E27FC236}">
                <a16:creationId xmlns:a16="http://schemas.microsoft.com/office/drawing/2014/main" id="{F9BCCC2C-60C8-4E0C-EAA6-D33385DE66FA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/>
              <a:t>The no-</a:t>
            </a:r>
            <a:r>
              <a:rPr lang="nl-NL" sz="3200" dirty="0" err="1"/>
              <a:t>overshoot</a:t>
            </a:r>
            <a:r>
              <a:rPr lang="nl-NL" sz="3200" dirty="0"/>
              <a:t> </a:t>
            </a:r>
            <a:r>
              <a:rPr lang="nl-NL" sz="3200" dirty="0" err="1"/>
              <a:t>region</a:t>
            </a:r>
            <a:endParaRPr lang="en-NL" sz="32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CB37E7-DAC1-9EE2-77FF-AD09590699E1}"/>
              </a:ext>
            </a:extLst>
          </p:cNvPr>
          <p:cNvSpPr txBox="1"/>
          <p:nvPr/>
        </p:nvSpPr>
        <p:spPr>
          <a:xfrm>
            <a:off x="11811963" y="6453256"/>
            <a:ext cx="117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9137D-7F34-BE9D-3949-308418DD8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372" y="685800"/>
            <a:ext cx="9612427" cy="5767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6EEADA-50E2-4DF6-EAF2-8567E6A49CF3}"/>
              </a:ext>
            </a:extLst>
          </p:cNvPr>
          <p:cNvSpPr txBox="1"/>
          <p:nvPr/>
        </p:nvSpPr>
        <p:spPr>
          <a:xfrm rot="1498567">
            <a:off x="5028237" y="3477593"/>
            <a:ext cx="13456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>
                <a:solidFill>
                  <a:schemeClr val="accent4"/>
                </a:solidFill>
              </a:rPr>
              <a:t>No overshoot!</a:t>
            </a:r>
          </a:p>
        </p:txBody>
      </p:sp>
    </p:spTree>
    <p:extLst>
      <p:ext uri="{BB962C8B-B14F-4D97-AF65-F5344CB8AC3E}">
        <p14:creationId xmlns:p14="http://schemas.microsoft.com/office/powerpoint/2010/main" val="2111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6D503-DB0B-7D7A-DF56-891E276F7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2B915-E5A0-772A-E490-34E42E13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CCDC41AC-1FF6-55BE-EE35-B1A0612CE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D11749A-B949-2FD9-6B4A-929CB8CF1A7D}"/>
              </a:ext>
            </a:extLst>
          </p:cNvPr>
          <p:cNvSpPr txBox="1"/>
          <p:nvPr/>
        </p:nvSpPr>
        <p:spPr>
          <a:xfrm>
            <a:off x="11811963" y="6453256"/>
            <a:ext cx="117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BA1C4-FA62-CA8A-46E9-43FAE3488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372" y="685800"/>
            <a:ext cx="9612426" cy="57674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7E34F4-0661-1EDE-9C0B-0A9B5DEC3496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/>
              <a:t>The no-</a:t>
            </a:r>
            <a:r>
              <a:rPr lang="nl-NL" sz="3200" dirty="0" err="1"/>
              <a:t>overshoot</a:t>
            </a:r>
            <a:r>
              <a:rPr lang="nl-NL" sz="3200" dirty="0"/>
              <a:t> </a:t>
            </a:r>
            <a:r>
              <a:rPr lang="nl-NL" sz="3200" dirty="0" err="1"/>
              <a:t>region</a:t>
            </a:r>
            <a:endParaRPr lang="en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8A401-4644-C78F-CEE1-3DD0D15413F6}"/>
              </a:ext>
            </a:extLst>
          </p:cNvPr>
          <p:cNvSpPr txBox="1"/>
          <p:nvPr/>
        </p:nvSpPr>
        <p:spPr>
          <a:xfrm>
            <a:off x="4610449" y="2524018"/>
            <a:ext cx="248221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>
                <a:solidFill>
                  <a:schemeClr val="tx2"/>
                </a:solidFill>
              </a:rPr>
              <a:t>Tipping without overshoot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427B9-B343-2FAF-5911-6E9617860419}"/>
              </a:ext>
            </a:extLst>
          </p:cNvPr>
          <p:cNvSpPr txBox="1"/>
          <p:nvPr/>
        </p:nvSpPr>
        <p:spPr>
          <a:xfrm>
            <a:off x="7640228" y="4156142"/>
            <a:ext cx="247843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O</a:t>
            </a:r>
            <a:r>
              <a:rPr lang="en-NL" dirty="0">
                <a:solidFill>
                  <a:schemeClr val="tx2"/>
                </a:solidFill>
              </a:rPr>
              <a:t>vershoot without tipping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B621F2-07A7-6516-55C0-6D969094EC29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136776" y="2801017"/>
            <a:ext cx="714782" cy="52248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F68191-5E80-CA05-3E25-86777A99D95B}"/>
              </a:ext>
            </a:extLst>
          </p:cNvPr>
          <p:cNvCxnSpPr>
            <a:cxnSpLocks/>
          </p:cNvCxnSpPr>
          <p:nvPr/>
        </p:nvCxnSpPr>
        <p:spPr>
          <a:xfrm flipH="1">
            <a:off x="7221071" y="4433141"/>
            <a:ext cx="1658374" cy="192647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916D96D-CCD4-F58E-AEA6-A60E210256DF}"/>
              </a:ext>
            </a:extLst>
          </p:cNvPr>
          <p:cNvSpPr txBox="1"/>
          <p:nvPr/>
        </p:nvSpPr>
        <p:spPr>
          <a:xfrm rot="1577537">
            <a:off x="7853336" y="2846813"/>
            <a:ext cx="1478610" cy="43088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NL" sz="2800" dirty="0">
                <a:solidFill>
                  <a:schemeClr val="tx2"/>
                </a:solidFill>
              </a:rPr>
              <a:t>Awkward!</a:t>
            </a:r>
          </a:p>
        </p:txBody>
      </p:sp>
      <p:pic>
        <p:nvPicPr>
          <p:cNvPr id="7" name="Picture 6" descr="A dog sitting in front of a christmas tree&#10;&#10;Description automatically generated">
            <a:extLst>
              <a:ext uri="{FF2B5EF4-FFF2-40B4-BE49-F238E27FC236}">
                <a16:creationId xmlns:a16="http://schemas.microsoft.com/office/drawing/2014/main" id="{1A6295DB-72D5-4F66-52FC-5C1CA5E5C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631" y="814620"/>
            <a:ext cx="6182147" cy="5915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E2335E-6F16-7909-26DA-37835325FAFF}"/>
              </a:ext>
            </a:extLst>
          </p:cNvPr>
          <p:cNvSpPr txBox="1"/>
          <p:nvPr/>
        </p:nvSpPr>
        <p:spPr>
          <a:xfrm>
            <a:off x="6961421" y="976801"/>
            <a:ext cx="2297189" cy="307777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NL" sz="2000" b="1" dirty="0">
                <a:solidFill>
                  <a:schemeClr val="bg1"/>
                </a:solidFill>
              </a:rPr>
              <a:t>The Pycnocline Depth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90DEB1-C3E2-AA0B-C0EE-FAD3D0B5CA9B}"/>
              </a:ext>
            </a:extLst>
          </p:cNvPr>
          <p:cNvGrpSpPr/>
          <p:nvPr/>
        </p:nvGrpSpPr>
        <p:grpSpPr>
          <a:xfrm>
            <a:off x="4565586" y="851986"/>
            <a:ext cx="2668501" cy="1515957"/>
            <a:chOff x="4101352" y="713486"/>
            <a:chExt cx="2668501" cy="1515957"/>
          </a:xfrm>
        </p:grpSpPr>
        <p:pic>
          <p:nvPicPr>
            <p:cNvPr id="13" name="Picture 12" descr="A cat with a hood&#10;&#10;Description automatically generated">
              <a:extLst>
                <a:ext uri="{FF2B5EF4-FFF2-40B4-BE49-F238E27FC236}">
                  <a16:creationId xmlns:a16="http://schemas.microsoft.com/office/drawing/2014/main" id="{8C0738D3-0A74-4C86-EF46-CC1801974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10855">
              <a:off x="5237087" y="859243"/>
              <a:ext cx="1532766" cy="1370200"/>
            </a:xfrm>
            <a:prstGeom prst="rect">
              <a:avLst/>
            </a:prstGeom>
          </p:spPr>
        </p:pic>
        <p:sp>
          <p:nvSpPr>
            <p:cNvPr id="15" name="Oval Callout 14">
              <a:extLst>
                <a:ext uri="{FF2B5EF4-FFF2-40B4-BE49-F238E27FC236}">
                  <a16:creationId xmlns:a16="http://schemas.microsoft.com/office/drawing/2014/main" id="{AD488215-3F9E-9981-6108-E89402C7E0E8}"/>
                </a:ext>
              </a:extLst>
            </p:cNvPr>
            <p:cNvSpPr/>
            <p:nvPr/>
          </p:nvSpPr>
          <p:spPr>
            <a:xfrm flipH="1">
              <a:off x="4101352" y="713486"/>
              <a:ext cx="1575807" cy="673818"/>
            </a:xfrm>
            <a:prstGeom prst="wedgeEllipse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L" sz="1400" dirty="0"/>
                <a:t>Kill him.</a:t>
              </a:r>
            </a:p>
            <a:p>
              <a:pPr algn="ctr"/>
              <a:r>
                <a:rPr lang="en-NL" sz="1400" dirty="0"/>
                <a:t>Kill him now.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1ACE462-F026-8C62-4E10-EE0DD8BD0D6F}"/>
              </a:ext>
            </a:extLst>
          </p:cNvPr>
          <p:cNvSpPr/>
          <p:nvPr/>
        </p:nvSpPr>
        <p:spPr>
          <a:xfrm>
            <a:off x="3222631" y="814620"/>
            <a:ext cx="6182147" cy="1613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F34A6-2D20-C626-DBBA-A8C408B524B7}"/>
              </a:ext>
            </a:extLst>
          </p:cNvPr>
          <p:cNvSpPr txBox="1"/>
          <p:nvPr/>
        </p:nvSpPr>
        <p:spPr>
          <a:xfrm>
            <a:off x="6519480" y="3067288"/>
            <a:ext cx="1700787" cy="553998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NL" sz="3600" b="1" dirty="0">
                <a:solidFill>
                  <a:schemeClr val="bg1"/>
                </a:solidFill>
              </a:rPr>
              <a:t>The Shift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912EAB-B97D-212F-C06B-ABCFF6D6C532}"/>
              </a:ext>
            </a:extLst>
          </p:cNvPr>
          <p:cNvSpPr txBox="1"/>
          <p:nvPr/>
        </p:nvSpPr>
        <p:spPr>
          <a:xfrm>
            <a:off x="3442286" y="5827980"/>
            <a:ext cx="3916137" cy="553998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NL" sz="3600" b="1" dirty="0">
                <a:solidFill>
                  <a:schemeClr val="bg1"/>
                </a:solidFill>
              </a:rPr>
              <a:t>Rate-induced Effects</a:t>
            </a:r>
          </a:p>
        </p:txBody>
      </p:sp>
      <p:sp>
        <p:nvSpPr>
          <p:cNvPr id="19" name="Oval Callout 18">
            <a:extLst>
              <a:ext uri="{FF2B5EF4-FFF2-40B4-BE49-F238E27FC236}">
                <a16:creationId xmlns:a16="http://schemas.microsoft.com/office/drawing/2014/main" id="{955E7CD1-1637-399A-5868-1D68847928CA}"/>
              </a:ext>
            </a:extLst>
          </p:cNvPr>
          <p:cNvSpPr/>
          <p:nvPr/>
        </p:nvSpPr>
        <p:spPr>
          <a:xfrm flipH="1">
            <a:off x="502807" y="599223"/>
            <a:ext cx="5162935" cy="331167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400" b="1" dirty="0">
                <a:solidFill>
                  <a:schemeClr val="tx1"/>
                </a:solidFill>
              </a:rPr>
              <a:t>AMOC Stability amid Tipping Ice Sheets: </a:t>
            </a:r>
          </a:p>
          <a:p>
            <a:pPr algn="ctr"/>
            <a:r>
              <a:rPr lang="en-NL" sz="2400" dirty="0">
                <a:solidFill>
                  <a:schemeClr val="tx1"/>
                </a:solidFill>
              </a:rPr>
              <a:t>the Crucial Role of Rate and Noise</a:t>
            </a:r>
          </a:p>
          <a:p>
            <a:pPr algn="ctr"/>
            <a:endParaRPr lang="en-NL" sz="2400" dirty="0">
              <a:solidFill>
                <a:schemeClr val="tx1"/>
              </a:solidFill>
            </a:endParaRPr>
          </a:p>
          <a:p>
            <a:pPr algn="ctr"/>
            <a:r>
              <a:rPr lang="en-NL" dirty="0">
                <a:solidFill>
                  <a:schemeClr val="tx1"/>
                </a:solidFill>
              </a:rPr>
              <a:t>Sinet &amp; al (2023b), in rev.</a:t>
            </a:r>
          </a:p>
          <a:p>
            <a:pPr algn="ctr"/>
            <a:endParaRPr lang="en-NL" sz="2400" dirty="0">
              <a:solidFill>
                <a:schemeClr val="tx1"/>
              </a:solidFill>
            </a:endParaRPr>
          </a:p>
        </p:txBody>
      </p:sp>
      <p:sp>
        <p:nvSpPr>
          <p:cNvPr id="23" name="Cloud Callout 22">
            <a:extLst>
              <a:ext uri="{FF2B5EF4-FFF2-40B4-BE49-F238E27FC236}">
                <a16:creationId xmlns:a16="http://schemas.microsoft.com/office/drawing/2014/main" id="{589B6B9F-301D-5097-E777-8E29AE439C7A}"/>
              </a:ext>
            </a:extLst>
          </p:cNvPr>
          <p:cNvSpPr/>
          <p:nvPr/>
        </p:nvSpPr>
        <p:spPr>
          <a:xfrm>
            <a:off x="5193137" y="3148953"/>
            <a:ext cx="1853375" cy="1111353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2400" dirty="0">
                <a:solidFill>
                  <a:schemeClr val="tx1"/>
                </a:solidFill>
              </a:rPr>
              <a:t>Woof!</a:t>
            </a:r>
          </a:p>
        </p:txBody>
      </p:sp>
    </p:spTree>
    <p:extLst>
      <p:ext uri="{BB962C8B-B14F-4D97-AF65-F5344CB8AC3E}">
        <p14:creationId xmlns:p14="http://schemas.microsoft.com/office/powerpoint/2010/main" val="12944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4" grpId="0" animBg="1"/>
      <p:bldP spid="9" grpId="0" animBg="1"/>
      <p:bldP spid="16" grpId="0" animBg="1"/>
      <p:bldP spid="16" grpId="1" animBg="1"/>
      <p:bldP spid="17" grpId="0" animBg="1"/>
      <p:bldP spid="18" grpId="0" animBg="1"/>
      <p:bldP spid="19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C59E4-9F8A-A0D8-CF7E-1D6BC792C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462D2-A909-F06E-FDF9-F4F46B7F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75634921-DB8A-4FF8-7817-360DEB01E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868CCDD-07ED-1CFC-EB28-78CC983CBA67}"/>
              </a:ext>
            </a:extLst>
          </p:cNvPr>
          <p:cNvSpPr txBox="1"/>
          <p:nvPr/>
        </p:nvSpPr>
        <p:spPr>
          <a:xfrm>
            <a:off x="11811963" y="6453256"/>
            <a:ext cx="117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AB5913-E57D-885A-7FC1-166F1BFFA4BB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 err="1"/>
              <a:t>Let’s</a:t>
            </a:r>
            <a:r>
              <a:rPr lang="nl-NL" sz="3200" dirty="0"/>
              <a:t> get </a:t>
            </a:r>
            <a:r>
              <a:rPr lang="nl-NL" sz="3200" dirty="0" err="1"/>
              <a:t>serious</a:t>
            </a:r>
            <a:endParaRPr lang="en-NL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2966F-7624-A178-99F9-E67175EBA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764" y="773846"/>
            <a:ext cx="2655154" cy="2655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D2F98-F7E6-6F5F-197D-AC6C6F531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258" y="953390"/>
            <a:ext cx="2655154" cy="2655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B30590-9C49-76AA-372B-180EC3CB6DD1}"/>
              </a:ext>
            </a:extLst>
          </p:cNvPr>
          <p:cNvSpPr txBox="1"/>
          <p:nvPr/>
        </p:nvSpPr>
        <p:spPr>
          <a:xfrm>
            <a:off x="4108174" y="953390"/>
            <a:ext cx="389414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2400" dirty="0"/>
              <a:t>Same experiments in the EMIC </a:t>
            </a:r>
          </a:p>
          <a:p>
            <a:pPr algn="ctr"/>
            <a:r>
              <a:rPr lang="en-NL" sz="2400" b="1" dirty="0"/>
              <a:t>CLIMBER-X</a:t>
            </a:r>
          </a:p>
        </p:txBody>
      </p:sp>
      <p:pic>
        <p:nvPicPr>
          <p:cNvPr id="6" name="Picture 5" descr="A graph with a green line&#10;&#10;Description automatically generated">
            <a:extLst>
              <a:ext uri="{FF2B5EF4-FFF2-40B4-BE49-F238E27FC236}">
                <a16:creationId xmlns:a16="http://schemas.microsoft.com/office/drawing/2014/main" id="{9D199DFE-3DB2-8450-2C8C-8FCD4796B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954" y="2328487"/>
            <a:ext cx="4263268" cy="4263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665E7-CB43-B65B-DAB3-008F9CB64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5954" y="2328487"/>
            <a:ext cx="4263268" cy="426326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3F46B09-77AC-AD64-5D10-2FFC676E5017}"/>
              </a:ext>
            </a:extLst>
          </p:cNvPr>
          <p:cNvSpPr/>
          <p:nvPr/>
        </p:nvSpPr>
        <p:spPr>
          <a:xfrm>
            <a:off x="5637190" y="3241612"/>
            <a:ext cx="920795" cy="214631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09B977-1569-5462-15DF-91040EC4915F}"/>
              </a:ext>
            </a:extLst>
          </p:cNvPr>
          <p:cNvSpPr txBox="1"/>
          <p:nvPr/>
        </p:nvSpPr>
        <p:spPr>
          <a:xfrm rot="19892543">
            <a:off x="5161827" y="2600383"/>
            <a:ext cx="1057469" cy="36933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NL" sz="2400" dirty="0">
                <a:solidFill>
                  <a:srgbClr val="C00000"/>
                </a:solidFill>
              </a:rPr>
              <a:t>Exciting!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49F9AE-5B05-0B01-A6B3-26CF253088EF}"/>
              </a:ext>
            </a:extLst>
          </p:cNvPr>
          <p:cNvGrpSpPr/>
          <p:nvPr/>
        </p:nvGrpSpPr>
        <p:grpSpPr>
          <a:xfrm>
            <a:off x="5303520" y="3981157"/>
            <a:ext cx="1143839" cy="2749097"/>
            <a:chOff x="5303520" y="3981157"/>
            <a:chExt cx="1143839" cy="274909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71DAE15-02F0-EAE3-8C8F-6D1F0C46A7D1}"/>
                </a:ext>
              </a:extLst>
            </p:cNvPr>
            <p:cNvCxnSpPr>
              <a:cxnSpLocks/>
            </p:cNvCxnSpPr>
            <p:nvPr/>
          </p:nvCxnSpPr>
          <p:spPr>
            <a:xfrm>
              <a:off x="5538716" y="3981157"/>
              <a:ext cx="0" cy="232116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4EA1B4D-E3E4-5C7B-6C3A-5FF5427EB329}"/>
                </a:ext>
              </a:extLst>
            </p:cNvPr>
            <p:cNvCxnSpPr>
              <a:cxnSpLocks/>
            </p:cNvCxnSpPr>
            <p:nvPr/>
          </p:nvCxnSpPr>
          <p:spPr>
            <a:xfrm>
              <a:off x="6141282" y="3992880"/>
              <a:ext cx="0" cy="230944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C1E60E-BD1F-75E8-2D60-4F26B5AE6DE9}"/>
                </a:ext>
              </a:extLst>
            </p:cNvPr>
            <p:cNvSpPr txBox="1"/>
            <p:nvPr/>
          </p:nvSpPr>
          <p:spPr>
            <a:xfrm>
              <a:off x="5303520" y="6453255"/>
              <a:ext cx="114383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NL" b="1" dirty="0"/>
                <a:t>GIS collapse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453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C59E4-9F8A-A0D8-CF7E-1D6BC792C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462D2-A909-F06E-FDF9-F4F46B7F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75634921-DB8A-4FF8-7817-360DEB01E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868CCDD-07ED-1CFC-EB28-78CC983CBA67}"/>
              </a:ext>
            </a:extLst>
          </p:cNvPr>
          <p:cNvSpPr txBox="1"/>
          <p:nvPr/>
        </p:nvSpPr>
        <p:spPr>
          <a:xfrm>
            <a:off x="11811963" y="6453256"/>
            <a:ext cx="117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AB5913-E57D-885A-7FC1-166F1BFFA4BB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 err="1"/>
              <a:t>Let’s</a:t>
            </a:r>
            <a:r>
              <a:rPr lang="nl-NL" sz="3200" dirty="0"/>
              <a:t> get </a:t>
            </a:r>
            <a:r>
              <a:rPr lang="nl-NL" sz="3200" dirty="0" err="1"/>
              <a:t>serious</a:t>
            </a:r>
            <a:endParaRPr lang="en-NL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2966F-7624-A178-99F9-E67175EBA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764" y="773846"/>
            <a:ext cx="2655154" cy="2655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D2F98-F7E6-6F5F-197D-AC6C6F531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258" y="953390"/>
            <a:ext cx="2655154" cy="2655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B30590-9C49-76AA-372B-180EC3CB6DD1}"/>
              </a:ext>
            </a:extLst>
          </p:cNvPr>
          <p:cNvSpPr txBox="1"/>
          <p:nvPr/>
        </p:nvSpPr>
        <p:spPr>
          <a:xfrm>
            <a:off x="4108174" y="953390"/>
            <a:ext cx="389414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2400" dirty="0"/>
              <a:t>Same experiments in the EMIC </a:t>
            </a:r>
          </a:p>
          <a:p>
            <a:pPr algn="ctr"/>
            <a:r>
              <a:rPr lang="en-NL" sz="2400" b="1" dirty="0"/>
              <a:t>CLIMBER-X</a:t>
            </a:r>
          </a:p>
        </p:txBody>
      </p:sp>
      <p:pic>
        <p:nvPicPr>
          <p:cNvPr id="6" name="Picture 5" descr="A graph with a green line&#10;&#10;Description automatically generated">
            <a:extLst>
              <a:ext uri="{FF2B5EF4-FFF2-40B4-BE49-F238E27FC236}">
                <a16:creationId xmlns:a16="http://schemas.microsoft.com/office/drawing/2014/main" id="{9D199DFE-3DB2-8450-2C8C-8FCD4796B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954" y="2328487"/>
            <a:ext cx="4263268" cy="4263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665E7-CB43-B65B-DAB3-008F9CB64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5954" y="2328487"/>
            <a:ext cx="4263268" cy="426326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3F46B09-77AC-AD64-5D10-2FFC676E5017}"/>
              </a:ext>
            </a:extLst>
          </p:cNvPr>
          <p:cNvSpPr/>
          <p:nvPr/>
        </p:nvSpPr>
        <p:spPr>
          <a:xfrm>
            <a:off x="6246055" y="2785403"/>
            <a:ext cx="576776" cy="294014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AB6D6-ED8E-1BC4-DA66-E7074F3F48E9}"/>
              </a:ext>
            </a:extLst>
          </p:cNvPr>
          <p:cNvSpPr txBox="1"/>
          <p:nvPr/>
        </p:nvSpPr>
        <p:spPr>
          <a:xfrm rot="19892543">
            <a:off x="5161827" y="2600383"/>
            <a:ext cx="1057469" cy="36933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NL" sz="2400" dirty="0">
                <a:solidFill>
                  <a:srgbClr val="C00000"/>
                </a:solidFill>
              </a:rPr>
              <a:t>Exciting!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C603A5-B8A7-A104-E1B7-361988B2891B}"/>
              </a:ext>
            </a:extLst>
          </p:cNvPr>
          <p:cNvSpPr txBox="1"/>
          <p:nvPr/>
        </p:nvSpPr>
        <p:spPr>
          <a:xfrm>
            <a:off x="8229221" y="3886145"/>
            <a:ext cx="228010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b="1" dirty="0">
                <a:solidFill>
                  <a:schemeClr val="tx1"/>
                </a:solidFill>
              </a:rPr>
              <a:t>Earlier recovery!</a:t>
            </a:r>
            <a:br>
              <a:rPr lang="en-NL" sz="1800" dirty="0">
                <a:solidFill>
                  <a:schemeClr val="tx1"/>
                </a:solidFill>
              </a:rPr>
            </a:br>
            <a:r>
              <a:rPr lang="en-NL" sz="1800" dirty="0">
                <a:solidFill>
                  <a:schemeClr val="tx1"/>
                </a:solidFill>
              </a:rPr>
              <a:t>Weaver &amp; al (2003)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33179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107EC-D096-4990-4478-ADB6CD54F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green line&#10;&#10;Description automatically generated">
            <a:extLst>
              <a:ext uri="{FF2B5EF4-FFF2-40B4-BE49-F238E27FC236}">
                <a16:creationId xmlns:a16="http://schemas.microsoft.com/office/drawing/2014/main" id="{DAF67440-84F5-186F-E3E3-1777C2DB7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484" y="2949156"/>
            <a:ext cx="3745523" cy="3745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47F0C8-7362-701E-CCBE-E54105575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B8C261BC-9776-1C30-8A8A-AC3038179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C8B1F40-8B08-8877-FB16-06F1C9E5FE1B}"/>
              </a:ext>
            </a:extLst>
          </p:cNvPr>
          <p:cNvSpPr txBox="1"/>
          <p:nvPr/>
        </p:nvSpPr>
        <p:spPr>
          <a:xfrm>
            <a:off x="11811963" y="6453256"/>
            <a:ext cx="2340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10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CFCD7F-2A0B-BED8-AFC5-540E8F27A6AD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 err="1"/>
              <a:t>Let’s</a:t>
            </a:r>
            <a:r>
              <a:rPr lang="nl-NL" sz="3200" dirty="0"/>
              <a:t> get more </a:t>
            </a:r>
            <a:r>
              <a:rPr lang="nl-NL" sz="3200" dirty="0" err="1"/>
              <a:t>serious</a:t>
            </a:r>
            <a:endParaRPr lang="en-NL" sz="3200" dirty="0"/>
          </a:p>
        </p:txBody>
      </p:sp>
      <p:pic>
        <p:nvPicPr>
          <p:cNvPr id="4" name="Picture 3" descr="A graph of a graph showing a number of numbers&#10;&#10;Description automatically generated">
            <a:extLst>
              <a:ext uri="{FF2B5EF4-FFF2-40B4-BE49-F238E27FC236}">
                <a16:creationId xmlns:a16="http://schemas.microsoft.com/office/drawing/2014/main" id="{35B98639-B821-F9D2-3389-A7B5D9871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483" y="2949156"/>
            <a:ext cx="3745523" cy="374552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DAD0693-1B66-102C-3876-851083E4AF3B}"/>
              </a:ext>
            </a:extLst>
          </p:cNvPr>
          <p:cNvSpPr/>
          <p:nvPr/>
        </p:nvSpPr>
        <p:spPr>
          <a:xfrm>
            <a:off x="5876342" y="3842454"/>
            <a:ext cx="665136" cy="195892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97F59D-12F6-62DA-48EC-0C9D60F0A218}"/>
              </a:ext>
            </a:extLst>
          </p:cNvPr>
          <p:cNvGrpSpPr/>
          <p:nvPr/>
        </p:nvGrpSpPr>
        <p:grpSpPr>
          <a:xfrm>
            <a:off x="5483324" y="4204597"/>
            <a:ext cx="1143839" cy="2586445"/>
            <a:chOff x="5483324" y="4204597"/>
            <a:chExt cx="1143839" cy="258644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03FF62A-1BE6-8DDB-DBA8-3B2BD825EEC6}"/>
                </a:ext>
              </a:extLst>
            </p:cNvPr>
            <p:cNvCxnSpPr>
              <a:cxnSpLocks/>
            </p:cNvCxnSpPr>
            <p:nvPr/>
          </p:nvCxnSpPr>
          <p:spPr>
            <a:xfrm>
              <a:off x="5707529" y="4204597"/>
              <a:ext cx="0" cy="232116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744EDBF-7953-174F-1E90-5D5934CCF868}"/>
                </a:ext>
              </a:extLst>
            </p:cNvPr>
            <p:cNvCxnSpPr>
              <a:cxnSpLocks/>
            </p:cNvCxnSpPr>
            <p:nvPr/>
          </p:nvCxnSpPr>
          <p:spPr>
            <a:xfrm>
              <a:off x="6338230" y="4204597"/>
              <a:ext cx="0" cy="230944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07070B-F678-675D-180E-B164A2615237}"/>
                </a:ext>
              </a:extLst>
            </p:cNvPr>
            <p:cNvSpPr txBox="1"/>
            <p:nvPr/>
          </p:nvSpPr>
          <p:spPr>
            <a:xfrm>
              <a:off x="5483324" y="6514043"/>
              <a:ext cx="114383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NL" b="1" dirty="0"/>
                <a:t>GIS collapse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7D9C8C5-101D-0498-F9F4-7335DAB5EB27}"/>
              </a:ext>
            </a:extLst>
          </p:cNvPr>
          <p:cNvSpPr txBox="1"/>
          <p:nvPr/>
        </p:nvSpPr>
        <p:spPr>
          <a:xfrm rot="19337985">
            <a:off x="5454118" y="3522883"/>
            <a:ext cx="104515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>
                <a:solidFill>
                  <a:schemeClr val="tx2"/>
                </a:solidFill>
              </a:rPr>
              <a:t>Mmmmh…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2AA248-CD31-E7CA-BAE0-C4C5086AE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257" y="953390"/>
            <a:ext cx="2655154" cy="26551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6D3BD3-9655-0107-00B2-62C88E563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8764" y="773846"/>
            <a:ext cx="2655154" cy="265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107EC-D096-4990-4478-ADB6CD54F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green line&#10;&#10;Description automatically generated">
            <a:extLst>
              <a:ext uri="{FF2B5EF4-FFF2-40B4-BE49-F238E27FC236}">
                <a16:creationId xmlns:a16="http://schemas.microsoft.com/office/drawing/2014/main" id="{DAF67440-84F5-186F-E3E3-1777C2DB7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484" y="2949156"/>
            <a:ext cx="3745523" cy="3745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47F0C8-7362-701E-CCBE-E54105575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B8C261BC-9776-1C30-8A8A-AC3038179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C8B1F40-8B08-8877-FB16-06F1C9E5FE1B}"/>
              </a:ext>
            </a:extLst>
          </p:cNvPr>
          <p:cNvSpPr txBox="1"/>
          <p:nvPr/>
        </p:nvSpPr>
        <p:spPr>
          <a:xfrm>
            <a:off x="11811963" y="6453256"/>
            <a:ext cx="2340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10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CFCD7F-2A0B-BED8-AFC5-540E8F27A6AD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 err="1"/>
              <a:t>Let’s</a:t>
            </a:r>
            <a:r>
              <a:rPr lang="nl-NL" sz="3200" dirty="0"/>
              <a:t> get more </a:t>
            </a:r>
            <a:r>
              <a:rPr lang="nl-NL" sz="3200" dirty="0" err="1"/>
              <a:t>serious</a:t>
            </a:r>
            <a:endParaRPr lang="en-NL" sz="3200" dirty="0"/>
          </a:p>
        </p:txBody>
      </p:sp>
      <p:pic>
        <p:nvPicPr>
          <p:cNvPr id="4" name="Picture 3" descr="A graph of a graph showing a number of numbers&#10;&#10;Description automatically generated">
            <a:extLst>
              <a:ext uri="{FF2B5EF4-FFF2-40B4-BE49-F238E27FC236}">
                <a16:creationId xmlns:a16="http://schemas.microsoft.com/office/drawing/2014/main" id="{35B98639-B821-F9D2-3389-A7B5D9871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483" y="2949156"/>
            <a:ext cx="3745523" cy="374552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DAD0693-1B66-102C-3876-851083E4AF3B}"/>
              </a:ext>
            </a:extLst>
          </p:cNvPr>
          <p:cNvSpPr/>
          <p:nvPr/>
        </p:nvSpPr>
        <p:spPr>
          <a:xfrm>
            <a:off x="6428934" y="3052689"/>
            <a:ext cx="562709" cy="274869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7776F-9B4D-1849-2862-EABAE0480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257" y="953390"/>
            <a:ext cx="2655154" cy="2655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FBBDE-8E6C-6B1A-582E-60F2F6AE1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8764" y="773846"/>
            <a:ext cx="2655154" cy="265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86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492D6-9EBD-E075-88EE-23D70D4B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B7B9D-FC93-3564-3623-B1B80295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954BA754-64B7-B462-FCB9-6F33B5DBE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1FF74DD-5E5B-8CB4-0BC2-2216BACC14C0}"/>
              </a:ext>
            </a:extLst>
          </p:cNvPr>
          <p:cNvSpPr txBox="1"/>
          <p:nvPr/>
        </p:nvSpPr>
        <p:spPr>
          <a:xfrm>
            <a:off x="11811963" y="6453256"/>
            <a:ext cx="2340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11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CD48FB-EEA5-298A-1756-E44D9F96DD2B}"/>
              </a:ext>
            </a:extLst>
          </p:cNvPr>
          <p:cNvSpPr txBox="1">
            <a:spLocks/>
          </p:cNvSpPr>
          <p:nvPr/>
        </p:nvSpPr>
        <p:spPr>
          <a:xfrm>
            <a:off x="1472154" y="136426"/>
            <a:ext cx="2654455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/>
              <a:t>Take Home</a:t>
            </a:r>
            <a:endParaRPr lang="en-NL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F8837-BB9C-2F18-DA85-60A645EFE1E4}"/>
              </a:ext>
            </a:extLst>
          </p:cNvPr>
          <p:cNvSpPr txBox="1"/>
          <p:nvPr/>
        </p:nvSpPr>
        <p:spPr>
          <a:xfrm>
            <a:off x="166970" y="1964477"/>
            <a:ext cx="526482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L" sz="3200" b="1" dirty="0"/>
              <a:t>West Antarctica collapse preserves the AMOC Stability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A7005F-3BE5-1312-94D8-31CB328C1343}"/>
              </a:ext>
            </a:extLst>
          </p:cNvPr>
          <p:cNvSpPr txBox="1"/>
          <p:nvPr/>
        </p:nvSpPr>
        <p:spPr>
          <a:xfrm>
            <a:off x="900760" y="3539307"/>
            <a:ext cx="350070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2400" b="1" dirty="0"/>
              <a:t>In many conceptual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F6AEA-0141-DFF4-E516-26E020EB3EA8}"/>
              </a:ext>
            </a:extLst>
          </p:cNvPr>
          <p:cNvSpPr txBox="1"/>
          <p:nvPr/>
        </p:nvSpPr>
        <p:spPr>
          <a:xfrm>
            <a:off x="2023494" y="4864255"/>
            <a:ext cx="16763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NL" sz="2400" b="1" dirty="0"/>
              <a:t>In an EMIC?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65D723-FD37-7B40-AE3E-35CAED5FD1BA}"/>
              </a:ext>
            </a:extLst>
          </p:cNvPr>
          <p:cNvSpPr txBox="1"/>
          <p:nvPr/>
        </p:nvSpPr>
        <p:spPr>
          <a:xfrm>
            <a:off x="166970" y="3965149"/>
            <a:ext cx="50580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Presence of rate (and noise) makes prediction difficult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80F22-BA5E-DB7E-09CD-0565065E630F}"/>
              </a:ext>
            </a:extLst>
          </p:cNvPr>
          <p:cNvSpPr txBox="1"/>
          <p:nvPr/>
        </p:nvSpPr>
        <p:spPr>
          <a:xfrm>
            <a:off x="930862" y="5295007"/>
            <a:ext cx="373057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NL" dirty="0"/>
              <a:t>Needs more investigation</a:t>
            </a:r>
          </a:p>
          <a:p>
            <a:pPr algn="ctr"/>
            <a:r>
              <a:rPr lang="en-NL" dirty="0"/>
              <a:t>But consitent effect on AMOC recovery!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7A1689-0263-6C9B-1D64-B50E7F72058D}"/>
              </a:ext>
            </a:extLst>
          </p:cNvPr>
          <p:cNvSpPr/>
          <p:nvPr/>
        </p:nvSpPr>
        <p:spPr>
          <a:xfrm>
            <a:off x="25349" y="127745"/>
            <a:ext cx="11564472" cy="6593829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A8DEA-FD9E-80E7-5844-01F734942214}"/>
              </a:ext>
            </a:extLst>
          </p:cNvPr>
          <p:cNvSpPr txBox="1"/>
          <p:nvPr/>
        </p:nvSpPr>
        <p:spPr>
          <a:xfrm>
            <a:off x="7769710" y="21799"/>
            <a:ext cx="255518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6600" b="1" u="sng" dirty="0">
                <a:latin typeface="Edwardian Script ITC" panose="030303020407070D0804" pitchFamily="66" charset="77"/>
              </a:rPr>
              <a:t>The 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C803DF-CE10-A090-4A88-08B28BD0CFD1}"/>
              </a:ext>
            </a:extLst>
          </p:cNvPr>
          <p:cNvSpPr txBox="1"/>
          <p:nvPr/>
        </p:nvSpPr>
        <p:spPr>
          <a:xfrm>
            <a:off x="6183378" y="862503"/>
            <a:ext cx="5646749" cy="46474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endParaRPr lang="en-NL" sz="1400" dirty="0">
              <a:effectLst/>
            </a:endParaRPr>
          </a:p>
          <a:p>
            <a:r>
              <a:rPr lang="en-GB" sz="1600" dirty="0" err="1">
                <a:effectLst/>
              </a:rPr>
              <a:t>Wunderling</a:t>
            </a:r>
            <a:r>
              <a:rPr lang="en-GB" sz="1600" dirty="0">
                <a:effectLst/>
              </a:rPr>
              <a:t>, N. </a:t>
            </a:r>
            <a:r>
              <a:rPr lang="en-GB" sz="1600" i="1" dirty="0">
                <a:effectLst/>
              </a:rPr>
              <a:t>et al.</a:t>
            </a:r>
            <a:r>
              <a:rPr lang="en-GB" sz="1600" dirty="0">
                <a:effectLst/>
              </a:rPr>
              <a:t> Climate tipping point interactions and cascades: a review. </a:t>
            </a:r>
            <a:r>
              <a:rPr lang="en-GB" sz="1600" i="1" dirty="0">
                <a:effectLst/>
              </a:rPr>
              <a:t>Earth System Dynamics</a:t>
            </a:r>
            <a:r>
              <a:rPr lang="en-GB" sz="1600" dirty="0">
                <a:effectLst/>
              </a:rPr>
              <a:t> </a:t>
            </a:r>
            <a:r>
              <a:rPr lang="en-GB" sz="1600" b="1" dirty="0">
                <a:effectLst/>
              </a:rPr>
              <a:t>15</a:t>
            </a:r>
            <a:r>
              <a:rPr lang="en-GB" sz="1600" dirty="0">
                <a:effectLst/>
              </a:rPr>
              <a:t>, 41–74 (2024).</a:t>
            </a:r>
          </a:p>
          <a:p>
            <a:endParaRPr lang="en-GB" sz="1600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effectLst/>
              </a:rPr>
              <a:t>Sinet, S., von der </a:t>
            </a:r>
            <a:r>
              <a:rPr lang="en-GB" sz="1600" dirty="0" err="1">
                <a:effectLst/>
              </a:rPr>
              <a:t>Heydt</a:t>
            </a:r>
            <a:r>
              <a:rPr lang="en-GB" sz="1600" dirty="0">
                <a:effectLst/>
              </a:rPr>
              <a:t>, A. S. &amp; Dijkstra, H. A. AMOC Stabilization Under the Interaction With Tipping Polar Ice Sheets. </a:t>
            </a:r>
            <a:r>
              <a:rPr lang="en-GB" sz="1600" i="1" dirty="0">
                <a:effectLst/>
              </a:rPr>
              <a:t>Geophysical Research Letters</a:t>
            </a:r>
            <a:r>
              <a:rPr lang="en-GB" sz="1600" dirty="0">
                <a:effectLst/>
              </a:rPr>
              <a:t> </a:t>
            </a:r>
            <a:r>
              <a:rPr lang="en-GB" sz="1600" b="1" dirty="0">
                <a:effectLst/>
              </a:rPr>
              <a:t>50</a:t>
            </a:r>
            <a:r>
              <a:rPr lang="en-GB" sz="1600" dirty="0">
                <a:effectLst/>
              </a:rPr>
              <a:t>, e2022GL100305 (2023).</a:t>
            </a:r>
          </a:p>
          <a:p>
            <a:pPr algn="r"/>
            <a:endParaRPr lang="en-GB" sz="1600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 err="1">
                <a:effectLst/>
              </a:rPr>
              <a:t>Cimatoribus</a:t>
            </a:r>
            <a:r>
              <a:rPr lang="en-GB" sz="1600" dirty="0">
                <a:effectLst/>
              </a:rPr>
              <a:t>, A. A., </a:t>
            </a:r>
            <a:r>
              <a:rPr lang="en-GB" sz="1600" dirty="0" err="1">
                <a:effectLst/>
              </a:rPr>
              <a:t>Drijfhout</a:t>
            </a:r>
            <a:r>
              <a:rPr lang="en-GB" sz="1600" dirty="0">
                <a:effectLst/>
              </a:rPr>
              <a:t>, S. S. &amp; Dijkstra, H. A. Meridional overturning circulation: stability and ocean feedbacks in a box model. </a:t>
            </a:r>
            <a:r>
              <a:rPr lang="en-GB" sz="1600" i="1" dirty="0" err="1">
                <a:effectLst/>
              </a:rPr>
              <a:t>Clim</a:t>
            </a:r>
            <a:r>
              <a:rPr lang="en-GB" sz="1600" i="1" dirty="0">
                <a:effectLst/>
              </a:rPr>
              <a:t> </a:t>
            </a:r>
            <a:r>
              <a:rPr lang="en-GB" sz="1600" i="1" dirty="0" err="1">
                <a:effectLst/>
              </a:rPr>
              <a:t>Dyn</a:t>
            </a:r>
            <a:r>
              <a:rPr lang="en-GB" sz="1600" dirty="0">
                <a:effectLst/>
              </a:rPr>
              <a:t> </a:t>
            </a:r>
            <a:r>
              <a:rPr lang="en-GB" sz="1600" b="1" dirty="0">
                <a:effectLst/>
              </a:rPr>
              <a:t>42</a:t>
            </a:r>
            <a:r>
              <a:rPr lang="en-GB" sz="1600" dirty="0">
                <a:effectLst/>
              </a:rPr>
              <a:t>, 311–328 (2014).</a:t>
            </a:r>
          </a:p>
          <a:p>
            <a:endParaRPr lang="en-GB" sz="1600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effectLst/>
              </a:rPr>
              <a:t>Sinet, S., Ashwin, P., von der </a:t>
            </a:r>
            <a:r>
              <a:rPr lang="en-GB" sz="1600" dirty="0" err="1">
                <a:effectLst/>
              </a:rPr>
              <a:t>Heydt</a:t>
            </a:r>
            <a:r>
              <a:rPr lang="en-GB" sz="1600" dirty="0">
                <a:effectLst/>
              </a:rPr>
              <a:t>, A. S. &amp; Dijkstra, H. A. AMOC Stability Amid Tipping Ice Sheets: The Crucial Role of Rate and Noise. </a:t>
            </a:r>
            <a:r>
              <a:rPr lang="en-GB" sz="1600" i="1" dirty="0" err="1">
                <a:effectLst/>
              </a:rPr>
              <a:t>EGUsphere</a:t>
            </a:r>
            <a:r>
              <a:rPr lang="en-GB" sz="1600" dirty="0">
                <a:effectLst/>
              </a:rPr>
              <a:t> 1–22 (2023), in rev.</a:t>
            </a:r>
          </a:p>
          <a:p>
            <a:endParaRPr lang="en-GB" sz="1600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effectLst/>
              </a:rPr>
              <a:t>Weaver, A. J., </a:t>
            </a:r>
            <a:r>
              <a:rPr lang="en-GB" sz="1600" dirty="0" err="1">
                <a:effectLst/>
              </a:rPr>
              <a:t>Saenko</a:t>
            </a:r>
            <a:r>
              <a:rPr lang="en-GB" sz="1600" dirty="0">
                <a:effectLst/>
              </a:rPr>
              <a:t>, O. A., Clark, P. U. &amp; Mitrovica, J. X. Meltwater Pulse 1A from Antarctica as a Trigger of the </a:t>
            </a:r>
            <a:r>
              <a:rPr lang="en-GB" sz="1600" dirty="0" err="1">
                <a:effectLst/>
              </a:rPr>
              <a:t>Bølling-Allerød</a:t>
            </a:r>
            <a:r>
              <a:rPr lang="en-GB" sz="1600" dirty="0">
                <a:effectLst/>
              </a:rPr>
              <a:t> Warm Interval. </a:t>
            </a:r>
            <a:r>
              <a:rPr lang="en-GB" sz="1600" i="1" dirty="0">
                <a:effectLst/>
              </a:rPr>
              <a:t>Science</a:t>
            </a:r>
            <a:r>
              <a:rPr lang="en-GB" sz="1600" dirty="0">
                <a:effectLst/>
              </a:rPr>
              <a:t> </a:t>
            </a:r>
            <a:r>
              <a:rPr lang="en-GB" sz="1600" b="1" dirty="0">
                <a:effectLst/>
              </a:rPr>
              <a:t>299</a:t>
            </a:r>
            <a:r>
              <a:rPr lang="en-GB" sz="1600" dirty="0">
                <a:effectLst/>
              </a:rPr>
              <a:t>, 1709–1713 (2003).</a:t>
            </a:r>
          </a:p>
        </p:txBody>
      </p:sp>
    </p:spTree>
    <p:extLst>
      <p:ext uri="{BB962C8B-B14F-4D97-AF65-F5344CB8AC3E}">
        <p14:creationId xmlns:p14="http://schemas.microsoft.com/office/powerpoint/2010/main" val="24611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 animBg="1"/>
      <p:bldP spid="11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C59E4-9F8A-A0D8-CF7E-1D6BC792C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462D2-A909-F06E-FDF9-F4F46B7F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75634921-DB8A-4FF8-7817-360DEB01E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868CCDD-07ED-1CFC-EB28-78CC983CBA67}"/>
              </a:ext>
            </a:extLst>
          </p:cNvPr>
          <p:cNvSpPr txBox="1"/>
          <p:nvPr/>
        </p:nvSpPr>
        <p:spPr>
          <a:xfrm>
            <a:off x="11811963" y="6453256"/>
            <a:ext cx="2340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12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AB5913-E57D-885A-7FC1-166F1BFFA4BB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 err="1"/>
              <a:t>Supplementary</a:t>
            </a:r>
            <a:r>
              <a:rPr lang="nl-NL" sz="3200" dirty="0"/>
              <a:t> </a:t>
            </a:r>
            <a:r>
              <a:rPr lang="nl-NL" sz="3200" dirty="0" err="1"/>
              <a:t>figure</a:t>
            </a:r>
            <a:r>
              <a:rPr lang="nl-NL" sz="3200" dirty="0"/>
              <a:t> 1</a:t>
            </a:r>
            <a:endParaRPr lang="en-NL" sz="3200" dirty="0"/>
          </a:p>
        </p:txBody>
      </p:sp>
      <p:pic>
        <p:nvPicPr>
          <p:cNvPr id="4" name="Picture 3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1C8D5AA2-957E-8A7B-A79E-CB70EB87F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29" y="1674054"/>
            <a:ext cx="10023988" cy="49985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6FE8B-CBB4-E08A-4C7A-960B38163E92}"/>
              </a:ext>
            </a:extLst>
          </p:cNvPr>
          <p:cNvSpPr txBox="1"/>
          <p:nvPr/>
        </p:nvSpPr>
        <p:spPr>
          <a:xfrm>
            <a:off x="2250830" y="1397055"/>
            <a:ext cx="289938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With respect to initiation delay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9ABE3-A792-50B2-CE02-0515704789C9}"/>
              </a:ext>
            </a:extLst>
          </p:cNvPr>
          <p:cNvSpPr txBox="1"/>
          <p:nvPr/>
        </p:nvSpPr>
        <p:spPr>
          <a:xfrm>
            <a:off x="7044963" y="1397054"/>
            <a:ext cx="250985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With respect to max. delay</a:t>
            </a:r>
          </a:p>
        </p:txBody>
      </p:sp>
    </p:spTree>
    <p:extLst>
      <p:ext uri="{BB962C8B-B14F-4D97-AF65-F5344CB8AC3E}">
        <p14:creationId xmlns:p14="http://schemas.microsoft.com/office/powerpoint/2010/main" val="3625468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7A5D3-7983-A5EA-941B-B4746EF57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53129-447F-E478-3BDE-723365257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2450BDAA-8071-A7E8-F250-3D102842B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08D96F9-261A-25C5-386A-9CA1623FA4BA}"/>
              </a:ext>
            </a:extLst>
          </p:cNvPr>
          <p:cNvSpPr txBox="1"/>
          <p:nvPr/>
        </p:nvSpPr>
        <p:spPr>
          <a:xfrm>
            <a:off x="11811963" y="6453256"/>
            <a:ext cx="2340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13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147090-9A5E-AE07-15A7-A81E33998851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 err="1"/>
              <a:t>Supplementary</a:t>
            </a:r>
            <a:r>
              <a:rPr lang="nl-NL" sz="3200" dirty="0"/>
              <a:t> </a:t>
            </a:r>
            <a:r>
              <a:rPr lang="nl-NL" sz="3200" dirty="0" err="1"/>
              <a:t>figure</a:t>
            </a:r>
            <a:r>
              <a:rPr lang="nl-NL" sz="3200" dirty="0"/>
              <a:t> 2</a:t>
            </a:r>
          </a:p>
          <a:p>
            <a:pPr lvl="0" algn="ctr"/>
            <a:endParaRPr lang="en-NL" sz="3200" dirty="0"/>
          </a:p>
        </p:txBody>
      </p:sp>
      <p:pic>
        <p:nvPicPr>
          <p:cNvPr id="7" name="Picture 6" descr="A graph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B3A1A8F6-79CF-7A70-C35A-B314CEA2E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29" y="1674054"/>
            <a:ext cx="10023988" cy="4998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17CC8D-B8DF-4228-FCF4-889A7D09C04D}"/>
              </a:ext>
            </a:extLst>
          </p:cNvPr>
          <p:cNvSpPr txBox="1"/>
          <p:nvPr/>
        </p:nvSpPr>
        <p:spPr>
          <a:xfrm>
            <a:off x="2250830" y="1397055"/>
            <a:ext cx="289938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With respect to initiation delay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3FF59-51B0-D731-C41D-C79AC6790E60}"/>
              </a:ext>
            </a:extLst>
          </p:cNvPr>
          <p:cNvSpPr txBox="1"/>
          <p:nvPr/>
        </p:nvSpPr>
        <p:spPr>
          <a:xfrm>
            <a:off x="7044963" y="1397054"/>
            <a:ext cx="250985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With respect to max. delay</a:t>
            </a:r>
          </a:p>
        </p:txBody>
      </p:sp>
    </p:spTree>
    <p:extLst>
      <p:ext uri="{BB962C8B-B14F-4D97-AF65-F5344CB8AC3E}">
        <p14:creationId xmlns:p14="http://schemas.microsoft.com/office/powerpoint/2010/main" val="393074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846BDF1E-FB44-C3EE-4012-1EE7405C0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27" y="1166275"/>
            <a:ext cx="9498014" cy="52869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8428F-2553-4641-919E-F323415B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5" name="Content Placeholder 4" descr="A picture containing tree, outdoor, nature, canyon&#10;&#10;Description automatically generated">
            <a:extLst>
              <a:ext uri="{FF2B5EF4-FFF2-40B4-BE49-F238E27FC236}">
                <a16:creationId xmlns:a16="http://schemas.microsoft.com/office/drawing/2014/main" id="{EB0DE3A6-6441-CB4F-8AB7-4873A32BB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/>
      </p:pic>
      <p:sp>
        <p:nvSpPr>
          <p:cNvPr id="79" name="Slide Number Placeholder 78">
            <a:extLst>
              <a:ext uri="{FF2B5EF4-FFF2-40B4-BE49-F238E27FC236}">
                <a16:creationId xmlns:a16="http://schemas.microsoft.com/office/drawing/2014/main" id="{1E84957F-C727-5943-B8E5-72BEA6C54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7F88E9-F5A7-9140-8218-6F7F8F1C1B6B}"/>
              </a:ext>
            </a:extLst>
          </p:cNvPr>
          <p:cNvSpPr txBox="1"/>
          <p:nvPr/>
        </p:nvSpPr>
        <p:spPr>
          <a:xfrm>
            <a:off x="11811963" y="6453256"/>
            <a:ext cx="117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6D6D97-36FD-603A-087E-DC665AB8470E}"/>
              </a:ext>
            </a:extLst>
          </p:cNvPr>
          <p:cNvGrpSpPr/>
          <p:nvPr/>
        </p:nvGrpSpPr>
        <p:grpSpPr>
          <a:xfrm>
            <a:off x="2049450" y="1411941"/>
            <a:ext cx="2753765" cy="4253303"/>
            <a:chOff x="2049450" y="1411941"/>
            <a:chExt cx="2753765" cy="425330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212BAB-5671-BFDB-5033-16F7BE461BA7}"/>
                </a:ext>
              </a:extLst>
            </p:cNvPr>
            <p:cNvSpPr/>
            <p:nvPr/>
          </p:nvSpPr>
          <p:spPr>
            <a:xfrm>
              <a:off x="4437529" y="1842247"/>
              <a:ext cx="365686" cy="995082"/>
            </a:xfrm>
            <a:custGeom>
              <a:avLst/>
              <a:gdLst>
                <a:gd name="connsiteX0" fmla="*/ 134471 w 365686"/>
                <a:gd name="connsiteY0" fmla="*/ 0 h 995082"/>
                <a:gd name="connsiteX1" fmla="*/ 363071 w 365686"/>
                <a:gd name="connsiteY1" fmla="*/ 524435 h 995082"/>
                <a:gd name="connsiteX2" fmla="*/ 0 w 365686"/>
                <a:gd name="connsiteY2" fmla="*/ 995082 h 99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686" h="995082">
                  <a:moveTo>
                    <a:pt x="134471" y="0"/>
                  </a:moveTo>
                  <a:cubicBezTo>
                    <a:pt x="259977" y="179294"/>
                    <a:pt x="385483" y="358588"/>
                    <a:pt x="363071" y="524435"/>
                  </a:cubicBezTo>
                  <a:cubicBezTo>
                    <a:pt x="340659" y="690282"/>
                    <a:pt x="170329" y="842682"/>
                    <a:pt x="0" y="995082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53C81BA-3792-64A0-7173-4462F6E17FC8}"/>
                </a:ext>
              </a:extLst>
            </p:cNvPr>
            <p:cNvSpPr/>
            <p:nvPr/>
          </p:nvSpPr>
          <p:spPr>
            <a:xfrm flipV="1">
              <a:off x="4007224" y="3455894"/>
              <a:ext cx="721773" cy="2209350"/>
            </a:xfrm>
            <a:custGeom>
              <a:avLst/>
              <a:gdLst>
                <a:gd name="connsiteX0" fmla="*/ 134471 w 365686"/>
                <a:gd name="connsiteY0" fmla="*/ 0 h 995082"/>
                <a:gd name="connsiteX1" fmla="*/ 363071 w 365686"/>
                <a:gd name="connsiteY1" fmla="*/ 524435 h 995082"/>
                <a:gd name="connsiteX2" fmla="*/ 0 w 365686"/>
                <a:gd name="connsiteY2" fmla="*/ 995082 h 995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686" h="995082">
                  <a:moveTo>
                    <a:pt x="134471" y="0"/>
                  </a:moveTo>
                  <a:cubicBezTo>
                    <a:pt x="259977" y="179294"/>
                    <a:pt x="385483" y="358588"/>
                    <a:pt x="363071" y="524435"/>
                  </a:cubicBezTo>
                  <a:cubicBezTo>
                    <a:pt x="340659" y="690282"/>
                    <a:pt x="170329" y="842682"/>
                    <a:pt x="0" y="995082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B884D9F-9CC9-2988-AC97-C54F74D25572}"/>
                </a:ext>
              </a:extLst>
            </p:cNvPr>
            <p:cNvSpPr/>
            <p:nvPr/>
          </p:nvSpPr>
          <p:spPr>
            <a:xfrm>
              <a:off x="2049450" y="1411941"/>
              <a:ext cx="1150950" cy="4249271"/>
            </a:xfrm>
            <a:custGeom>
              <a:avLst/>
              <a:gdLst>
                <a:gd name="connsiteX0" fmla="*/ 1150950 w 1150950"/>
                <a:gd name="connsiteY0" fmla="*/ 0 h 4249271"/>
                <a:gd name="connsiteX1" fmla="*/ 7950 w 1150950"/>
                <a:gd name="connsiteY1" fmla="*/ 2097741 h 4249271"/>
                <a:gd name="connsiteX2" fmla="*/ 734091 w 1150950"/>
                <a:gd name="connsiteY2" fmla="*/ 4249271 h 42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0950" h="4249271">
                  <a:moveTo>
                    <a:pt x="1150950" y="0"/>
                  </a:moveTo>
                  <a:cubicBezTo>
                    <a:pt x="614188" y="694764"/>
                    <a:pt x="77426" y="1389529"/>
                    <a:pt x="7950" y="2097741"/>
                  </a:cubicBezTo>
                  <a:cubicBezTo>
                    <a:pt x="-61526" y="2805953"/>
                    <a:pt x="336282" y="3527612"/>
                    <a:pt x="734091" y="4249271"/>
                  </a:cubicBezTo>
                </a:path>
              </a:pathLst>
            </a:custGeom>
            <a:noFill/>
            <a:ln>
              <a:solidFill>
                <a:schemeClr val="tx1">
                  <a:lumMod val="95000"/>
                  <a:lumOff val="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14" name="Picture 13" descr="An iceberg in the water&#10;&#10;Description automatically generated with medium confidence">
            <a:extLst>
              <a:ext uri="{FF2B5EF4-FFF2-40B4-BE49-F238E27FC236}">
                <a16:creationId xmlns:a16="http://schemas.microsoft.com/office/drawing/2014/main" id="{DAB6F560-4F45-656D-8742-3DBE4E222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401" y="5290868"/>
            <a:ext cx="1248202" cy="1162388"/>
          </a:xfrm>
          <a:prstGeom prst="rect">
            <a:avLst/>
          </a:prstGeom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</p:pic>
      <p:pic>
        <p:nvPicPr>
          <p:cNvPr id="20" name="Picture 19" descr="A picture containing white, porcelain&#10;&#10;Description automatically generated">
            <a:extLst>
              <a:ext uri="{FF2B5EF4-FFF2-40B4-BE49-F238E27FC236}">
                <a16:creationId xmlns:a16="http://schemas.microsoft.com/office/drawing/2014/main" id="{C2F2CF92-865A-084D-1369-546C1C640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492" y="945630"/>
            <a:ext cx="1176130" cy="1176665"/>
          </a:xfrm>
          <a:prstGeom prst="rect">
            <a:avLst/>
          </a:prstGeom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</p:pic>
      <p:pic>
        <p:nvPicPr>
          <p:cNvPr id="29" name="Picture 28" descr="A picture containing water, arch&#10;&#10;Description automatically generated">
            <a:extLst>
              <a:ext uri="{FF2B5EF4-FFF2-40B4-BE49-F238E27FC236}">
                <a16:creationId xmlns:a16="http://schemas.microsoft.com/office/drawing/2014/main" id="{34C39F78-80F6-1653-24C7-E0733D06B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326" y="2279229"/>
            <a:ext cx="1237089" cy="1176665"/>
          </a:xfrm>
          <a:prstGeom prst="rect">
            <a:avLst/>
          </a:prstGeom>
          <a:effectLst>
            <a:glow rad="127000">
              <a:schemeClr val="accent5">
                <a:lumMod val="75000"/>
                <a:lumOff val="25000"/>
              </a:schemeClr>
            </a:glow>
          </a:effectLst>
        </p:spPr>
      </p:pic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4A2E49-953B-3758-0B29-0C5BEB54E8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8473" y="950117"/>
            <a:ext cx="1363075" cy="1110197"/>
          </a:xfrm>
          <a:prstGeom prst="rect">
            <a:avLst/>
          </a:prstGeom>
        </p:spPr>
      </p:pic>
      <p:pic>
        <p:nvPicPr>
          <p:cNvPr id="39" name="Picture 38" descr="A picture containing text, ocean floor&#10;&#10;Description automatically generated">
            <a:extLst>
              <a:ext uri="{FF2B5EF4-FFF2-40B4-BE49-F238E27FC236}">
                <a16:creationId xmlns:a16="http://schemas.microsoft.com/office/drawing/2014/main" id="{7BF17647-027F-DA90-8242-7A56FDDA2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560" y="2207277"/>
            <a:ext cx="1260104" cy="1260104"/>
          </a:xfrm>
          <a:prstGeom prst="rect">
            <a:avLst/>
          </a:prstGeom>
        </p:spPr>
      </p:pic>
      <p:pic>
        <p:nvPicPr>
          <p:cNvPr id="41" name="Picture 4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CC68A56-A47C-76F4-03BA-86BEF59D77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0401" y="5209863"/>
            <a:ext cx="1248202" cy="119662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E67781-0A8E-9716-5E03-0465B0134F93}"/>
              </a:ext>
            </a:extLst>
          </p:cNvPr>
          <p:cNvSpPr txBox="1">
            <a:spLocks/>
          </p:cNvSpPr>
          <p:nvPr/>
        </p:nvSpPr>
        <p:spPr>
          <a:xfrm>
            <a:off x="2430532" y="236798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 err="1"/>
              <a:t>Interacting</a:t>
            </a:r>
            <a:r>
              <a:rPr lang="nl-NL" sz="3200" dirty="0"/>
              <a:t> </a:t>
            </a:r>
            <a:r>
              <a:rPr lang="nl-NL" sz="3200" dirty="0" err="1"/>
              <a:t>Tipping</a:t>
            </a:r>
            <a:r>
              <a:rPr lang="nl-NL" sz="3200" dirty="0"/>
              <a:t> </a:t>
            </a:r>
            <a:r>
              <a:rPr lang="nl-NL" sz="3200" dirty="0" err="1"/>
              <a:t>elements</a:t>
            </a:r>
            <a:endParaRPr lang="en-NL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EC348-B4C8-3D75-0E04-C5C7EC843CD5}"/>
              </a:ext>
            </a:extLst>
          </p:cNvPr>
          <p:cNvSpPr txBox="1"/>
          <p:nvPr/>
        </p:nvSpPr>
        <p:spPr>
          <a:xfrm>
            <a:off x="9777744" y="3414506"/>
            <a:ext cx="224228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Wunderling &amp; al. (2024)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13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194">
        <p:fade/>
      </p:transition>
    </mc:Choice>
    <mc:Fallback xmlns="">
      <p:transition spd="med" advTm="48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5D011-4625-858C-F2E9-2EDCF1005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558F2-C9C5-D16A-5593-609E59D3C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4D1B440D-7A33-37EC-CD54-D4503C496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44FA552-4384-81E2-B31B-BE3B64F92289}"/>
              </a:ext>
            </a:extLst>
          </p:cNvPr>
          <p:cNvSpPr txBox="1"/>
          <p:nvPr/>
        </p:nvSpPr>
        <p:spPr>
          <a:xfrm>
            <a:off x="11811963" y="6453256"/>
            <a:ext cx="117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B4F1C-F514-2F3C-FEC4-10759F48F07B}"/>
              </a:ext>
            </a:extLst>
          </p:cNvPr>
          <p:cNvSpPr txBox="1">
            <a:spLocks/>
          </p:cNvSpPr>
          <p:nvPr/>
        </p:nvSpPr>
        <p:spPr>
          <a:xfrm>
            <a:off x="2382358" y="800071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2400" dirty="0"/>
              <a:t>A </a:t>
            </a:r>
            <a:r>
              <a:rPr lang="nl-NL" sz="2400" dirty="0" err="1"/>
              <a:t>conceptual</a:t>
            </a:r>
            <a:r>
              <a:rPr lang="nl-NL" sz="2400" dirty="0"/>
              <a:t> model</a:t>
            </a:r>
            <a:endParaRPr lang="en-NL" sz="24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3F0F6E2-554D-C624-EE7D-A82D2C6F709E}"/>
              </a:ext>
            </a:extLst>
          </p:cNvPr>
          <p:cNvSpPr txBox="1">
            <a:spLocks/>
          </p:cNvSpPr>
          <p:nvPr/>
        </p:nvSpPr>
        <p:spPr>
          <a:xfrm>
            <a:off x="2430532" y="236798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 err="1"/>
              <a:t>Interacting</a:t>
            </a:r>
            <a:r>
              <a:rPr lang="nl-NL" sz="3200" dirty="0"/>
              <a:t> </a:t>
            </a:r>
            <a:r>
              <a:rPr lang="nl-NL" sz="3200" dirty="0" err="1"/>
              <a:t>Tipping</a:t>
            </a:r>
            <a:r>
              <a:rPr lang="nl-NL" sz="3200" dirty="0"/>
              <a:t> </a:t>
            </a:r>
            <a:r>
              <a:rPr lang="nl-NL" sz="3200" dirty="0" err="1"/>
              <a:t>elements</a:t>
            </a:r>
            <a:endParaRPr lang="en-NL" sz="3200" dirty="0"/>
          </a:p>
        </p:txBody>
      </p:sp>
    </p:spTree>
    <p:extLst>
      <p:ext uri="{BB962C8B-B14F-4D97-AF65-F5344CB8AC3E}">
        <p14:creationId xmlns:p14="http://schemas.microsoft.com/office/powerpoint/2010/main" val="2508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A picture containing white, porcelain&#10;&#10;Description automatically generated">
            <a:extLst>
              <a:ext uri="{FF2B5EF4-FFF2-40B4-BE49-F238E27FC236}">
                <a16:creationId xmlns:a16="http://schemas.microsoft.com/office/drawing/2014/main" id="{287AB8B7-4BE2-6205-439A-4764374A4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639" y="1802263"/>
            <a:ext cx="1983261" cy="1984163"/>
          </a:xfrm>
          <a:prstGeom prst="rect">
            <a:avLst/>
          </a:prstGeom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</p:pic>
      <p:pic>
        <p:nvPicPr>
          <p:cNvPr id="83" name="Picture 82" descr="An iceberg in the water&#10;&#10;Description automatically generated with medium confidence">
            <a:extLst>
              <a:ext uri="{FF2B5EF4-FFF2-40B4-BE49-F238E27FC236}">
                <a16:creationId xmlns:a16="http://schemas.microsoft.com/office/drawing/2014/main" id="{D98026A1-1264-02FD-9408-83AA48BF0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072" y="1959035"/>
            <a:ext cx="1983260" cy="1846911"/>
          </a:xfrm>
          <a:prstGeom prst="rect">
            <a:avLst/>
          </a:prstGeom>
          <a:effectLst>
            <a:glow rad="127000">
              <a:schemeClr val="accent6">
                <a:lumMod val="60000"/>
                <a:lumOff val="40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8428F-2553-4641-919E-F323415B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B2D73AF0-C3BA-3043-9AC6-72CAB87AF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/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81FE082-30DB-B947-B201-90A270442CE5}"/>
              </a:ext>
            </a:extLst>
          </p:cNvPr>
          <p:cNvSpPr txBox="1"/>
          <p:nvPr/>
        </p:nvSpPr>
        <p:spPr>
          <a:xfrm>
            <a:off x="11811963" y="6453256"/>
            <a:ext cx="117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83C268-2FD1-02B7-4198-DCE41580FF7E}"/>
              </a:ext>
            </a:extLst>
          </p:cNvPr>
          <p:cNvSpPr/>
          <p:nvPr/>
        </p:nvSpPr>
        <p:spPr>
          <a:xfrm>
            <a:off x="999593" y="1828800"/>
            <a:ext cx="232859" cy="3924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6499D0F-5679-AB84-F9D9-FADAF10E9116}"/>
              </a:ext>
            </a:extLst>
          </p:cNvPr>
          <p:cNvGrpSpPr/>
          <p:nvPr/>
        </p:nvGrpSpPr>
        <p:grpSpPr>
          <a:xfrm>
            <a:off x="628639" y="7207073"/>
            <a:ext cx="11015791" cy="3446939"/>
            <a:chOff x="583951" y="1686227"/>
            <a:chExt cx="11015791" cy="34469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AD38714-1E6F-7FD3-7EA6-37562FD56814}"/>
                </a:ext>
              </a:extLst>
            </p:cNvPr>
            <p:cNvGrpSpPr/>
            <p:nvPr/>
          </p:nvGrpSpPr>
          <p:grpSpPr>
            <a:xfrm>
              <a:off x="583951" y="1845348"/>
              <a:ext cx="2634373" cy="1865555"/>
              <a:chOff x="404684" y="371295"/>
              <a:chExt cx="8707848" cy="348589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46BE4A13-C128-CA3C-2B1D-04EB9B752B7C}"/>
                  </a:ext>
                </a:extLst>
              </p:cNvPr>
              <p:cNvSpPr/>
              <p:nvPr/>
            </p:nvSpPr>
            <p:spPr>
              <a:xfrm>
                <a:off x="404684" y="371295"/>
                <a:ext cx="6822743" cy="2572450"/>
              </a:xfrm>
              <a:custGeom>
                <a:avLst/>
                <a:gdLst>
                  <a:gd name="connsiteX0" fmla="*/ 0 w 3171825"/>
                  <a:gd name="connsiteY0" fmla="*/ 0 h 2047875"/>
                  <a:gd name="connsiteX1" fmla="*/ 657225 w 3171825"/>
                  <a:gd name="connsiteY1" fmla="*/ 19050 h 2047875"/>
                  <a:gd name="connsiteX2" fmla="*/ 1333500 w 3171825"/>
                  <a:gd name="connsiteY2" fmla="*/ 200025 h 2047875"/>
                  <a:gd name="connsiteX3" fmla="*/ 2114550 w 3171825"/>
                  <a:gd name="connsiteY3" fmla="*/ 676275 h 2047875"/>
                  <a:gd name="connsiteX4" fmla="*/ 2676525 w 3171825"/>
                  <a:gd name="connsiteY4" fmla="*/ 1333500 h 2047875"/>
                  <a:gd name="connsiteX5" fmla="*/ 2867025 w 3171825"/>
                  <a:gd name="connsiteY5" fmla="*/ 1876425 h 2047875"/>
                  <a:gd name="connsiteX6" fmla="*/ 2981325 w 3171825"/>
                  <a:gd name="connsiteY6" fmla="*/ 2019300 h 2047875"/>
                  <a:gd name="connsiteX7" fmla="*/ 3171825 w 3171825"/>
                  <a:gd name="connsiteY7" fmla="*/ 2047875 h 204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1825" h="2047875">
                    <a:moveTo>
                      <a:pt x="0" y="0"/>
                    </a:moveTo>
                    <a:lnTo>
                      <a:pt x="657225" y="19050"/>
                    </a:lnTo>
                    <a:cubicBezTo>
                      <a:pt x="879475" y="52387"/>
                      <a:pt x="1090613" y="90488"/>
                      <a:pt x="1333500" y="200025"/>
                    </a:cubicBezTo>
                    <a:cubicBezTo>
                      <a:pt x="1576387" y="309562"/>
                      <a:pt x="1890713" y="487363"/>
                      <a:pt x="2114550" y="676275"/>
                    </a:cubicBezTo>
                    <a:cubicBezTo>
                      <a:pt x="2338388" y="865188"/>
                      <a:pt x="2551113" y="1133475"/>
                      <a:pt x="2676525" y="1333500"/>
                    </a:cubicBezTo>
                    <a:cubicBezTo>
                      <a:pt x="2801937" y="1533525"/>
                      <a:pt x="2816225" y="1762125"/>
                      <a:pt x="2867025" y="1876425"/>
                    </a:cubicBezTo>
                    <a:cubicBezTo>
                      <a:pt x="2917825" y="1990725"/>
                      <a:pt x="2930525" y="1990725"/>
                      <a:pt x="2981325" y="2019300"/>
                    </a:cubicBezTo>
                    <a:cubicBezTo>
                      <a:pt x="3032125" y="2047875"/>
                      <a:pt x="3101975" y="2047875"/>
                      <a:pt x="3171825" y="2047875"/>
                    </a:cubicBezTo>
                  </a:path>
                </a:pathLst>
              </a:custGeom>
              <a:noFill/>
              <a:ln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C0B1B258-87AA-8D68-F79E-AFCC09D60266}"/>
                  </a:ext>
                </a:extLst>
              </p:cNvPr>
              <p:cNvSpPr/>
              <p:nvPr/>
            </p:nvSpPr>
            <p:spPr>
              <a:xfrm>
                <a:off x="6349269" y="3096147"/>
                <a:ext cx="2763263" cy="761042"/>
              </a:xfrm>
              <a:custGeom>
                <a:avLst/>
                <a:gdLst>
                  <a:gd name="connsiteX0" fmla="*/ 0 w 3095625"/>
                  <a:gd name="connsiteY0" fmla="*/ 1137420 h 1137420"/>
                  <a:gd name="connsiteX1" fmla="*/ 200025 w 3095625"/>
                  <a:gd name="connsiteY1" fmla="*/ 480195 h 1137420"/>
                  <a:gd name="connsiteX2" fmla="*/ 600075 w 3095625"/>
                  <a:gd name="connsiteY2" fmla="*/ 70620 h 1137420"/>
                  <a:gd name="connsiteX3" fmla="*/ 1619250 w 3095625"/>
                  <a:gd name="connsiteY3" fmla="*/ 3945 h 1137420"/>
                  <a:gd name="connsiteX4" fmla="*/ 3095625 w 3095625"/>
                  <a:gd name="connsiteY4" fmla="*/ 13470 h 1137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5625" h="1137420">
                    <a:moveTo>
                      <a:pt x="0" y="1137420"/>
                    </a:moveTo>
                    <a:cubicBezTo>
                      <a:pt x="50006" y="897707"/>
                      <a:pt x="100013" y="657995"/>
                      <a:pt x="200025" y="480195"/>
                    </a:cubicBezTo>
                    <a:cubicBezTo>
                      <a:pt x="300037" y="302395"/>
                      <a:pt x="363538" y="149995"/>
                      <a:pt x="600075" y="70620"/>
                    </a:cubicBezTo>
                    <a:cubicBezTo>
                      <a:pt x="836612" y="-8755"/>
                      <a:pt x="1203325" y="13470"/>
                      <a:pt x="1619250" y="3945"/>
                    </a:cubicBezTo>
                    <a:cubicBezTo>
                      <a:pt x="2035175" y="-5580"/>
                      <a:pt x="2565400" y="3945"/>
                      <a:pt x="3095625" y="13470"/>
                    </a:cubicBezTo>
                  </a:path>
                </a:pathLst>
              </a:custGeom>
              <a:noFill/>
              <a:ln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A943ED6-EBBE-9E38-5D5D-6BAC3060E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7895" y="2943747"/>
                <a:ext cx="2144637" cy="0"/>
              </a:xfrm>
              <a:prstGeom prst="line">
                <a:avLst/>
              </a:prstGeom>
              <a:ln w="25400">
                <a:solidFill>
                  <a:srgbClr val="00B0F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7643E5C-5033-9AD7-EEDA-719059D6A14F}"/>
                  </a:ext>
                </a:extLst>
              </p:cNvPr>
              <p:cNvCxnSpPr>
                <a:cxnSpLocks/>
                <a:endCxn id="11" idx="4"/>
              </p:cNvCxnSpPr>
              <p:nvPr/>
            </p:nvCxnSpPr>
            <p:spPr>
              <a:xfrm>
                <a:off x="9112532" y="2943747"/>
                <a:ext cx="0" cy="161411"/>
              </a:xfrm>
              <a:prstGeom prst="line">
                <a:avLst/>
              </a:prstGeom>
              <a:ln w="25400">
                <a:solidFill>
                  <a:srgbClr val="00B0F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A528789-2C52-06FB-B87D-A1EA290F5A09}"/>
                </a:ext>
              </a:extLst>
            </p:cNvPr>
            <p:cNvSpPr/>
            <p:nvPr/>
          </p:nvSpPr>
          <p:spPr>
            <a:xfrm>
              <a:off x="584585" y="3204157"/>
              <a:ext cx="2163680" cy="866578"/>
            </a:xfrm>
            <a:custGeom>
              <a:avLst/>
              <a:gdLst>
                <a:gd name="connsiteX0" fmla="*/ 0 w 7362825"/>
                <a:gd name="connsiteY0" fmla="*/ 0 h 2171700"/>
                <a:gd name="connsiteX1" fmla="*/ 381000 w 7362825"/>
                <a:gd name="connsiteY1" fmla="*/ 19050 h 2171700"/>
                <a:gd name="connsiteX2" fmla="*/ 942975 w 7362825"/>
                <a:gd name="connsiteY2" fmla="*/ 171450 h 2171700"/>
                <a:gd name="connsiteX3" fmla="*/ 1704975 w 7362825"/>
                <a:gd name="connsiteY3" fmla="*/ 657225 h 2171700"/>
                <a:gd name="connsiteX4" fmla="*/ 2390775 w 7362825"/>
                <a:gd name="connsiteY4" fmla="*/ 1285875 h 2171700"/>
                <a:gd name="connsiteX5" fmla="*/ 3152775 w 7362825"/>
                <a:gd name="connsiteY5" fmla="*/ 1809750 h 2171700"/>
                <a:gd name="connsiteX6" fmla="*/ 3905250 w 7362825"/>
                <a:gd name="connsiteY6" fmla="*/ 2047875 h 2171700"/>
                <a:gd name="connsiteX7" fmla="*/ 4581525 w 7362825"/>
                <a:gd name="connsiteY7" fmla="*/ 2000250 h 2171700"/>
                <a:gd name="connsiteX8" fmla="*/ 5305425 w 7362825"/>
                <a:gd name="connsiteY8" fmla="*/ 1657350 h 2171700"/>
                <a:gd name="connsiteX9" fmla="*/ 5810250 w 7362825"/>
                <a:gd name="connsiteY9" fmla="*/ 1285875 h 2171700"/>
                <a:gd name="connsiteX10" fmla="*/ 6381750 w 7362825"/>
                <a:gd name="connsiteY10" fmla="*/ 1285875 h 2171700"/>
                <a:gd name="connsiteX11" fmla="*/ 6953250 w 7362825"/>
                <a:gd name="connsiteY11" fmla="*/ 1695450 h 2171700"/>
                <a:gd name="connsiteX12" fmla="*/ 7362825 w 7362825"/>
                <a:gd name="connsiteY12" fmla="*/ 2171700 h 217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62825" h="2171700">
                  <a:moveTo>
                    <a:pt x="0" y="0"/>
                  </a:moveTo>
                  <a:lnTo>
                    <a:pt x="381000" y="19050"/>
                  </a:lnTo>
                  <a:cubicBezTo>
                    <a:pt x="538162" y="47625"/>
                    <a:pt x="722313" y="65088"/>
                    <a:pt x="942975" y="171450"/>
                  </a:cubicBezTo>
                  <a:cubicBezTo>
                    <a:pt x="1163637" y="277812"/>
                    <a:pt x="1463675" y="471488"/>
                    <a:pt x="1704975" y="657225"/>
                  </a:cubicBezTo>
                  <a:cubicBezTo>
                    <a:pt x="1946275" y="842962"/>
                    <a:pt x="2149475" y="1093788"/>
                    <a:pt x="2390775" y="1285875"/>
                  </a:cubicBezTo>
                  <a:cubicBezTo>
                    <a:pt x="2632075" y="1477962"/>
                    <a:pt x="2900362" y="1682750"/>
                    <a:pt x="3152775" y="1809750"/>
                  </a:cubicBezTo>
                  <a:cubicBezTo>
                    <a:pt x="3405188" y="1936750"/>
                    <a:pt x="3667125" y="2016125"/>
                    <a:pt x="3905250" y="2047875"/>
                  </a:cubicBezTo>
                  <a:cubicBezTo>
                    <a:pt x="4143375" y="2079625"/>
                    <a:pt x="4348163" y="2065337"/>
                    <a:pt x="4581525" y="2000250"/>
                  </a:cubicBezTo>
                  <a:cubicBezTo>
                    <a:pt x="4814887" y="1935163"/>
                    <a:pt x="5100638" y="1776412"/>
                    <a:pt x="5305425" y="1657350"/>
                  </a:cubicBezTo>
                  <a:cubicBezTo>
                    <a:pt x="5510212" y="1538288"/>
                    <a:pt x="5630863" y="1347788"/>
                    <a:pt x="5810250" y="1285875"/>
                  </a:cubicBezTo>
                  <a:cubicBezTo>
                    <a:pt x="5989638" y="1223963"/>
                    <a:pt x="6191250" y="1217613"/>
                    <a:pt x="6381750" y="1285875"/>
                  </a:cubicBezTo>
                  <a:cubicBezTo>
                    <a:pt x="6572250" y="1354137"/>
                    <a:pt x="6789738" y="1547813"/>
                    <a:pt x="6953250" y="1695450"/>
                  </a:cubicBezTo>
                  <a:cubicBezTo>
                    <a:pt x="7116762" y="1843087"/>
                    <a:pt x="7239793" y="2007393"/>
                    <a:pt x="7362825" y="2171700"/>
                  </a:cubicBezTo>
                </a:path>
              </a:pathLst>
            </a:custGeom>
            <a:ln w="2222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>
                <a:ln w="76200"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B6FC10A-FB36-A792-D45E-1357DD82C6BC}"/>
                </a:ext>
              </a:extLst>
            </p:cNvPr>
            <p:cNvGrpSpPr/>
            <p:nvPr/>
          </p:nvGrpSpPr>
          <p:grpSpPr>
            <a:xfrm>
              <a:off x="9132093" y="1686227"/>
              <a:ext cx="2467649" cy="1759287"/>
              <a:chOff x="9252474" y="1692632"/>
              <a:chExt cx="2467649" cy="1759287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98A34DAD-5A00-AF19-2E8B-56B1003CC493}"/>
                  </a:ext>
                </a:extLst>
              </p:cNvPr>
              <p:cNvSpPr/>
              <p:nvPr/>
            </p:nvSpPr>
            <p:spPr>
              <a:xfrm>
                <a:off x="9252474" y="1692632"/>
                <a:ext cx="1231588" cy="1586305"/>
              </a:xfrm>
              <a:custGeom>
                <a:avLst/>
                <a:gdLst>
                  <a:gd name="connsiteX0" fmla="*/ 3087 w 1719592"/>
                  <a:gd name="connsiteY0" fmla="*/ 2598821 h 2603657"/>
                  <a:gd name="connsiteX1" fmla="*/ 3087 w 1719592"/>
                  <a:gd name="connsiteY1" fmla="*/ 2534653 h 2603657"/>
                  <a:gd name="connsiteX2" fmla="*/ 35171 w 1719592"/>
                  <a:gd name="connsiteY2" fmla="*/ 2117558 h 2603657"/>
                  <a:gd name="connsiteX3" fmla="*/ 147466 w 1719592"/>
                  <a:gd name="connsiteY3" fmla="*/ 1588169 h 2603657"/>
                  <a:gd name="connsiteX4" fmla="*/ 452266 w 1719592"/>
                  <a:gd name="connsiteY4" fmla="*/ 1010653 h 2603657"/>
                  <a:gd name="connsiteX5" fmla="*/ 1029782 w 1719592"/>
                  <a:gd name="connsiteY5" fmla="*/ 417095 h 2603657"/>
                  <a:gd name="connsiteX6" fmla="*/ 1719592 w 1719592"/>
                  <a:gd name="connsiteY6" fmla="*/ 0 h 260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9592" h="2603657">
                    <a:moveTo>
                      <a:pt x="3087" y="2598821"/>
                    </a:moveTo>
                    <a:cubicBezTo>
                      <a:pt x="413" y="2606842"/>
                      <a:pt x="-2260" y="2614863"/>
                      <a:pt x="3087" y="2534653"/>
                    </a:cubicBezTo>
                    <a:cubicBezTo>
                      <a:pt x="8434" y="2454443"/>
                      <a:pt x="11108" y="2275305"/>
                      <a:pt x="35171" y="2117558"/>
                    </a:cubicBezTo>
                    <a:cubicBezTo>
                      <a:pt x="59234" y="1959811"/>
                      <a:pt x="77950" y="1772653"/>
                      <a:pt x="147466" y="1588169"/>
                    </a:cubicBezTo>
                    <a:cubicBezTo>
                      <a:pt x="216982" y="1403685"/>
                      <a:pt x="305213" y="1205832"/>
                      <a:pt x="452266" y="1010653"/>
                    </a:cubicBezTo>
                    <a:cubicBezTo>
                      <a:pt x="599319" y="815474"/>
                      <a:pt x="818561" y="585537"/>
                      <a:pt x="1029782" y="417095"/>
                    </a:cubicBezTo>
                    <a:cubicBezTo>
                      <a:pt x="1241003" y="248653"/>
                      <a:pt x="1480297" y="124326"/>
                      <a:pt x="1719592" y="0"/>
                    </a:cubicBezTo>
                  </a:path>
                </a:pathLst>
              </a:cu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1DB1E3D-CAFF-E11A-1A99-DFECEA5819CB}"/>
                  </a:ext>
                </a:extLst>
              </p:cNvPr>
              <p:cNvSpPr/>
              <p:nvPr/>
            </p:nvSpPr>
            <p:spPr>
              <a:xfrm flipH="1">
                <a:off x="10484062" y="1692632"/>
                <a:ext cx="1236061" cy="1586305"/>
              </a:xfrm>
              <a:custGeom>
                <a:avLst/>
                <a:gdLst>
                  <a:gd name="connsiteX0" fmla="*/ 3087 w 1719592"/>
                  <a:gd name="connsiteY0" fmla="*/ 2598821 h 2603657"/>
                  <a:gd name="connsiteX1" fmla="*/ 3087 w 1719592"/>
                  <a:gd name="connsiteY1" fmla="*/ 2534653 h 2603657"/>
                  <a:gd name="connsiteX2" fmla="*/ 35171 w 1719592"/>
                  <a:gd name="connsiteY2" fmla="*/ 2117558 h 2603657"/>
                  <a:gd name="connsiteX3" fmla="*/ 147466 w 1719592"/>
                  <a:gd name="connsiteY3" fmla="*/ 1588169 h 2603657"/>
                  <a:gd name="connsiteX4" fmla="*/ 452266 w 1719592"/>
                  <a:gd name="connsiteY4" fmla="*/ 1010653 h 2603657"/>
                  <a:gd name="connsiteX5" fmla="*/ 1029782 w 1719592"/>
                  <a:gd name="connsiteY5" fmla="*/ 417095 h 2603657"/>
                  <a:gd name="connsiteX6" fmla="*/ 1719592 w 1719592"/>
                  <a:gd name="connsiteY6" fmla="*/ 0 h 260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9592" h="2603657">
                    <a:moveTo>
                      <a:pt x="3087" y="2598821"/>
                    </a:moveTo>
                    <a:cubicBezTo>
                      <a:pt x="413" y="2606842"/>
                      <a:pt x="-2260" y="2614863"/>
                      <a:pt x="3087" y="2534653"/>
                    </a:cubicBezTo>
                    <a:cubicBezTo>
                      <a:pt x="8434" y="2454443"/>
                      <a:pt x="11108" y="2275305"/>
                      <a:pt x="35171" y="2117558"/>
                    </a:cubicBezTo>
                    <a:cubicBezTo>
                      <a:pt x="59234" y="1959811"/>
                      <a:pt x="77950" y="1772653"/>
                      <a:pt x="147466" y="1588169"/>
                    </a:cubicBezTo>
                    <a:cubicBezTo>
                      <a:pt x="216982" y="1403685"/>
                      <a:pt x="305213" y="1205832"/>
                      <a:pt x="452266" y="1010653"/>
                    </a:cubicBezTo>
                    <a:cubicBezTo>
                      <a:pt x="599319" y="815474"/>
                      <a:pt x="818561" y="585537"/>
                      <a:pt x="1029782" y="417095"/>
                    </a:cubicBezTo>
                    <a:cubicBezTo>
                      <a:pt x="1241003" y="248653"/>
                      <a:pt x="1480297" y="124326"/>
                      <a:pt x="1719592" y="0"/>
                    </a:cubicBezTo>
                  </a:path>
                </a:pathLst>
              </a:cu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5050EE97-6AD1-C7AD-6E67-57ACC127000A}"/>
                  </a:ext>
                </a:extLst>
              </p:cNvPr>
              <p:cNvSpPr/>
              <p:nvPr/>
            </p:nvSpPr>
            <p:spPr>
              <a:xfrm>
                <a:off x="10484062" y="1692632"/>
                <a:ext cx="788562" cy="1759287"/>
              </a:xfrm>
              <a:custGeom>
                <a:avLst/>
                <a:gdLst>
                  <a:gd name="connsiteX0" fmla="*/ 0 w 1347537"/>
                  <a:gd name="connsiteY0" fmla="*/ 0 h 2887579"/>
                  <a:gd name="connsiteX1" fmla="*/ 497305 w 1347537"/>
                  <a:gd name="connsiteY1" fmla="*/ 465221 h 2887579"/>
                  <a:gd name="connsiteX2" fmla="*/ 818147 w 1347537"/>
                  <a:gd name="connsiteY2" fmla="*/ 866274 h 2887579"/>
                  <a:gd name="connsiteX3" fmla="*/ 1074821 w 1347537"/>
                  <a:gd name="connsiteY3" fmla="*/ 1331495 h 2887579"/>
                  <a:gd name="connsiteX4" fmla="*/ 1203158 w 1347537"/>
                  <a:gd name="connsiteY4" fmla="*/ 1748590 h 2887579"/>
                  <a:gd name="connsiteX5" fmla="*/ 1283368 w 1347537"/>
                  <a:gd name="connsiteY5" fmla="*/ 2085474 h 2887579"/>
                  <a:gd name="connsiteX6" fmla="*/ 1315453 w 1347537"/>
                  <a:gd name="connsiteY6" fmla="*/ 2470485 h 2887579"/>
                  <a:gd name="connsiteX7" fmla="*/ 1347537 w 1347537"/>
                  <a:gd name="connsiteY7" fmla="*/ 2887579 h 288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7537" h="2887579">
                    <a:moveTo>
                      <a:pt x="0" y="0"/>
                    </a:moveTo>
                    <a:cubicBezTo>
                      <a:pt x="180473" y="160421"/>
                      <a:pt x="360947" y="320842"/>
                      <a:pt x="497305" y="465221"/>
                    </a:cubicBezTo>
                    <a:cubicBezTo>
                      <a:pt x="633663" y="609600"/>
                      <a:pt x="721894" y="721895"/>
                      <a:pt x="818147" y="866274"/>
                    </a:cubicBezTo>
                    <a:cubicBezTo>
                      <a:pt x="914400" y="1010653"/>
                      <a:pt x="1010653" y="1184442"/>
                      <a:pt x="1074821" y="1331495"/>
                    </a:cubicBezTo>
                    <a:cubicBezTo>
                      <a:pt x="1138990" y="1478548"/>
                      <a:pt x="1168400" y="1622927"/>
                      <a:pt x="1203158" y="1748590"/>
                    </a:cubicBezTo>
                    <a:cubicBezTo>
                      <a:pt x="1237916" y="1874253"/>
                      <a:pt x="1264652" y="1965158"/>
                      <a:pt x="1283368" y="2085474"/>
                    </a:cubicBezTo>
                    <a:cubicBezTo>
                      <a:pt x="1302084" y="2205790"/>
                      <a:pt x="1304758" y="2336801"/>
                      <a:pt x="1315453" y="2470485"/>
                    </a:cubicBezTo>
                    <a:cubicBezTo>
                      <a:pt x="1326148" y="2604169"/>
                      <a:pt x="1336842" y="2745874"/>
                      <a:pt x="1347537" y="2887579"/>
                    </a:cubicBezTo>
                  </a:path>
                </a:pathLst>
              </a:cu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D30235F9-EDF9-9B99-2C5A-1BC99F74641E}"/>
                  </a:ext>
                </a:extLst>
              </p:cNvPr>
              <p:cNvSpPr/>
              <p:nvPr/>
            </p:nvSpPr>
            <p:spPr>
              <a:xfrm flipH="1">
                <a:off x="9703985" y="1699908"/>
                <a:ext cx="788561" cy="1400973"/>
              </a:xfrm>
              <a:custGeom>
                <a:avLst/>
                <a:gdLst>
                  <a:gd name="connsiteX0" fmla="*/ 0 w 788561"/>
                  <a:gd name="connsiteY0" fmla="*/ 0 h 1400973"/>
                  <a:gd name="connsiteX1" fmla="*/ 291016 w 788561"/>
                  <a:gd name="connsiteY1" fmla="*/ 225712 h 1400973"/>
                  <a:gd name="connsiteX2" fmla="*/ 478768 w 788561"/>
                  <a:gd name="connsiteY2" fmla="*/ 420292 h 1400973"/>
                  <a:gd name="connsiteX3" fmla="*/ 628971 w 788561"/>
                  <a:gd name="connsiteY3" fmla="*/ 646004 h 1400973"/>
                  <a:gd name="connsiteX4" fmla="*/ 704072 w 788561"/>
                  <a:gd name="connsiteY4" fmla="*/ 848367 h 1400973"/>
                  <a:gd name="connsiteX5" fmla="*/ 751010 w 788561"/>
                  <a:gd name="connsiteY5" fmla="*/ 1011813 h 1400973"/>
                  <a:gd name="connsiteX6" fmla="*/ 769785 w 788561"/>
                  <a:gd name="connsiteY6" fmla="*/ 1198610 h 1400973"/>
                  <a:gd name="connsiteX7" fmla="*/ 788561 w 788561"/>
                  <a:gd name="connsiteY7" fmla="*/ 1400973 h 1400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8561" h="1400973" extrusionOk="0">
                    <a:moveTo>
                      <a:pt x="0" y="0"/>
                    </a:moveTo>
                    <a:cubicBezTo>
                      <a:pt x="101647" y="75387"/>
                      <a:pt x="198558" y="160416"/>
                      <a:pt x="291016" y="225712"/>
                    </a:cubicBezTo>
                    <a:cubicBezTo>
                      <a:pt x="380057" y="297706"/>
                      <a:pt x="408435" y="350688"/>
                      <a:pt x="478768" y="420292"/>
                    </a:cubicBezTo>
                    <a:cubicBezTo>
                      <a:pt x="527878" y="497387"/>
                      <a:pt x="591024" y="576847"/>
                      <a:pt x="628971" y="646004"/>
                    </a:cubicBezTo>
                    <a:cubicBezTo>
                      <a:pt x="655720" y="711440"/>
                      <a:pt x="693519" y="792075"/>
                      <a:pt x="704072" y="848367"/>
                    </a:cubicBezTo>
                    <a:cubicBezTo>
                      <a:pt x="725011" y="909406"/>
                      <a:pt x="743281" y="946804"/>
                      <a:pt x="751010" y="1011813"/>
                    </a:cubicBezTo>
                    <a:cubicBezTo>
                      <a:pt x="757357" y="1069482"/>
                      <a:pt x="754479" y="1142269"/>
                      <a:pt x="769785" y="1198610"/>
                    </a:cubicBezTo>
                    <a:cubicBezTo>
                      <a:pt x="775696" y="1260151"/>
                      <a:pt x="774778" y="1342677"/>
                      <a:pt x="788561" y="1400973"/>
                    </a:cubicBezTo>
                  </a:path>
                </a:pathLst>
              </a:custGeom>
              <a:noFill/>
              <a:ln w="25400">
                <a:solidFill>
                  <a:srgbClr val="00B0F0"/>
                </a:solidFill>
                <a:prstDash val="sysDot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347537"/>
                          <a:gd name="connsiteY0" fmla="*/ 0 h 2887579"/>
                          <a:gd name="connsiteX1" fmla="*/ 497305 w 1347537"/>
                          <a:gd name="connsiteY1" fmla="*/ 465221 h 2887579"/>
                          <a:gd name="connsiteX2" fmla="*/ 818147 w 1347537"/>
                          <a:gd name="connsiteY2" fmla="*/ 866274 h 2887579"/>
                          <a:gd name="connsiteX3" fmla="*/ 1074821 w 1347537"/>
                          <a:gd name="connsiteY3" fmla="*/ 1331495 h 2887579"/>
                          <a:gd name="connsiteX4" fmla="*/ 1203158 w 1347537"/>
                          <a:gd name="connsiteY4" fmla="*/ 1748590 h 2887579"/>
                          <a:gd name="connsiteX5" fmla="*/ 1283368 w 1347537"/>
                          <a:gd name="connsiteY5" fmla="*/ 2085474 h 2887579"/>
                          <a:gd name="connsiteX6" fmla="*/ 1315453 w 1347537"/>
                          <a:gd name="connsiteY6" fmla="*/ 2470485 h 2887579"/>
                          <a:gd name="connsiteX7" fmla="*/ 1347537 w 1347537"/>
                          <a:gd name="connsiteY7" fmla="*/ 2887579 h 28875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347537" h="2887579">
                            <a:moveTo>
                              <a:pt x="0" y="0"/>
                            </a:moveTo>
                            <a:cubicBezTo>
                              <a:pt x="180473" y="160421"/>
                              <a:pt x="360947" y="320842"/>
                              <a:pt x="497305" y="465221"/>
                            </a:cubicBezTo>
                            <a:cubicBezTo>
                              <a:pt x="633663" y="609600"/>
                              <a:pt x="721894" y="721895"/>
                              <a:pt x="818147" y="866274"/>
                            </a:cubicBezTo>
                            <a:cubicBezTo>
                              <a:pt x="914400" y="1010653"/>
                              <a:pt x="1010653" y="1184442"/>
                              <a:pt x="1074821" y="1331495"/>
                            </a:cubicBezTo>
                            <a:cubicBezTo>
                              <a:pt x="1138990" y="1478548"/>
                              <a:pt x="1168400" y="1622927"/>
                              <a:pt x="1203158" y="1748590"/>
                            </a:cubicBezTo>
                            <a:cubicBezTo>
                              <a:pt x="1237916" y="1874253"/>
                              <a:pt x="1264652" y="1965158"/>
                              <a:pt x="1283368" y="2085474"/>
                            </a:cubicBezTo>
                            <a:cubicBezTo>
                              <a:pt x="1302084" y="2205790"/>
                              <a:pt x="1304758" y="2336801"/>
                              <a:pt x="1315453" y="2470485"/>
                            </a:cubicBezTo>
                            <a:cubicBezTo>
                              <a:pt x="1326148" y="2604169"/>
                              <a:pt x="1336842" y="2745874"/>
                              <a:pt x="1347537" y="2887579"/>
                            </a:cubicBezTo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BEF5AD5-41FD-CEA3-91F2-79F63435B892}"/>
                </a:ext>
              </a:extLst>
            </p:cNvPr>
            <p:cNvGrpSpPr/>
            <p:nvPr/>
          </p:nvGrpSpPr>
          <p:grpSpPr>
            <a:xfrm>
              <a:off x="3607722" y="3348183"/>
              <a:ext cx="4992948" cy="1784983"/>
              <a:chOff x="3607722" y="3348183"/>
              <a:chExt cx="4992948" cy="1784983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1793688-C39F-A60C-2718-CA3C6BF3D1AB}"/>
                  </a:ext>
                </a:extLst>
              </p:cNvPr>
              <p:cNvGrpSpPr/>
              <p:nvPr/>
            </p:nvGrpSpPr>
            <p:grpSpPr>
              <a:xfrm>
                <a:off x="3607722" y="3348183"/>
                <a:ext cx="4992948" cy="1691936"/>
                <a:chOff x="6841607" y="2722624"/>
                <a:chExt cx="4429455" cy="1412752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1364762A-3F13-C81B-0D0A-3E62AEA3F634}"/>
                    </a:ext>
                  </a:extLst>
                </p:cNvPr>
                <p:cNvGrpSpPr/>
                <p:nvPr/>
              </p:nvGrpSpPr>
              <p:grpSpPr>
                <a:xfrm>
                  <a:off x="6841607" y="2722624"/>
                  <a:ext cx="4429455" cy="1412752"/>
                  <a:chOff x="2450133" y="2133087"/>
                  <a:chExt cx="7239262" cy="2591824"/>
                </a:xfrm>
              </p:grpSpPr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0B613043-914A-68A2-A3DB-FF0626D4F9DD}"/>
                      </a:ext>
                    </a:extLst>
                  </p:cNvPr>
                  <p:cNvGrpSpPr/>
                  <p:nvPr/>
                </p:nvGrpSpPr>
                <p:grpSpPr>
                  <a:xfrm>
                    <a:off x="2505776" y="2133087"/>
                    <a:ext cx="7183619" cy="2591824"/>
                    <a:chOff x="2065216" y="26346805"/>
                    <a:chExt cx="8510352" cy="2733737"/>
                  </a:xfrm>
                </p:grpSpPr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0B217C62-A1EB-0B14-C8F5-91CD61386B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65216" y="26346805"/>
                      <a:ext cx="8510352" cy="2733737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L" dirty="0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4FB7A937-987A-8119-320B-CB458E7640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2210" y="26476324"/>
                      <a:ext cx="1419228" cy="24747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L"/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4D132F73-E536-1FF5-C7AE-02922A0D17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4527" y="26476324"/>
                      <a:ext cx="1419228" cy="24747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L"/>
                    </a:p>
                  </p:txBody>
                </p:sp>
              </p:grp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2874D1D5-0CC6-961A-235F-803EA9D57F6D}"/>
                      </a:ext>
                    </a:extLst>
                  </p:cNvPr>
                  <p:cNvSpPr txBox="1"/>
                  <p:nvPr/>
                </p:nvSpPr>
                <p:spPr>
                  <a:xfrm>
                    <a:off x="2450133" y="2543960"/>
                    <a:ext cx="1495941" cy="5646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NL" sz="1400" dirty="0"/>
                      <a:t>South box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5AD6FF1D-643C-39F9-B1A3-EE25964CB47C}"/>
                      </a:ext>
                    </a:extLst>
                  </p:cNvPr>
                  <p:cNvSpPr txBox="1"/>
                  <p:nvPr/>
                </p:nvSpPr>
                <p:spPr>
                  <a:xfrm>
                    <a:off x="5128973" y="2543960"/>
                    <a:ext cx="2017922" cy="5646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NL" sz="1400" dirty="0"/>
                      <a:t>Equatorial box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513F3647-A43E-A305-9826-872BF2627A0C}"/>
                      </a:ext>
                    </a:extLst>
                  </p:cNvPr>
                  <p:cNvSpPr txBox="1"/>
                  <p:nvPr/>
                </p:nvSpPr>
                <p:spPr>
                  <a:xfrm>
                    <a:off x="8295770" y="2543960"/>
                    <a:ext cx="1318729" cy="4714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NL" sz="1400" dirty="0"/>
                      <a:t>North box</a:t>
                    </a:r>
                  </a:p>
                </p:txBody>
              </p:sp>
            </p:grp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217F62B1-9F32-377E-EB39-B7B56FBA1624}"/>
                    </a:ext>
                  </a:extLst>
                </p:cNvPr>
                <p:cNvSpPr/>
                <p:nvPr/>
              </p:nvSpPr>
              <p:spPr>
                <a:xfrm>
                  <a:off x="8428300" y="3993985"/>
                  <a:ext cx="1313450" cy="7445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3DEA189-CBD4-40F2-47F3-8C90B0B69640}"/>
                    </a:ext>
                  </a:extLst>
                </p:cNvPr>
                <p:cNvSpPr/>
                <p:nvPr/>
              </p:nvSpPr>
              <p:spPr>
                <a:xfrm>
                  <a:off x="8395864" y="4003470"/>
                  <a:ext cx="66482" cy="554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98661C0-004C-E4EF-C772-43AE1D603BAC}"/>
                    </a:ext>
                  </a:extLst>
                </p:cNvPr>
                <p:cNvSpPr/>
                <p:nvPr/>
              </p:nvSpPr>
              <p:spPr>
                <a:xfrm>
                  <a:off x="9682153" y="4003470"/>
                  <a:ext cx="66482" cy="554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dirty="0"/>
                </a:p>
              </p:txBody>
            </p:sp>
          </p:grp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65590DA-ED9B-5A7E-6201-A22FF1B0ED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07437" y="5133166"/>
                <a:ext cx="125819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6A9A300-A99F-AD84-ED1C-5B36E2F45D33}"/>
              </a:ext>
            </a:extLst>
          </p:cNvPr>
          <p:cNvGrpSpPr/>
          <p:nvPr/>
        </p:nvGrpSpPr>
        <p:grpSpPr>
          <a:xfrm>
            <a:off x="3646098" y="3348183"/>
            <a:ext cx="4954572" cy="1784983"/>
            <a:chOff x="3646098" y="3348183"/>
            <a:chExt cx="4954572" cy="178498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0B8A015-C278-573D-3BDD-8B04C68078B3}"/>
                </a:ext>
              </a:extLst>
            </p:cNvPr>
            <p:cNvGrpSpPr/>
            <p:nvPr/>
          </p:nvGrpSpPr>
          <p:grpSpPr>
            <a:xfrm>
              <a:off x="3646098" y="3348183"/>
              <a:ext cx="4954572" cy="1784983"/>
              <a:chOff x="3398910" y="1171064"/>
              <a:chExt cx="4954572" cy="1784983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2DAF893-D780-A53D-03CE-8E79E5CD3F71}"/>
                  </a:ext>
                </a:extLst>
              </p:cNvPr>
              <p:cNvGrpSpPr/>
              <p:nvPr/>
            </p:nvGrpSpPr>
            <p:grpSpPr>
              <a:xfrm>
                <a:off x="3398911" y="1171064"/>
                <a:ext cx="4954571" cy="1784983"/>
                <a:chOff x="3646099" y="3348183"/>
                <a:chExt cx="4954571" cy="1784983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93BA24D-6EFE-A94C-49EF-5DBC63B91CDB}"/>
                    </a:ext>
                  </a:extLst>
                </p:cNvPr>
                <p:cNvSpPr/>
                <p:nvPr/>
              </p:nvSpPr>
              <p:spPr>
                <a:xfrm>
                  <a:off x="3646099" y="3348183"/>
                  <a:ext cx="4954571" cy="1691936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6AA95272-DA7E-BDF0-1099-1A251A8981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07437" y="5133166"/>
                  <a:ext cx="1258197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B39FFE4-81A6-4615-F7AD-98E0A94E17C6}"/>
                  </a:ext>
                </a:extLst>
              </p:cNvPr>
              <p:cNvCxnSpPr>
                <a:cxnSpLocks/>
                <a:stCxn id="63" idx="3"/>
              </p:cNvCxnSpPr>
              <p:nvPr/>
            </p:nvCxnSpPr>
            <p:spPr>
              <a:xfrm flipH="1">
                <a:off x="7278449" y="2017032"/>
                <a:ext cx="10750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E7376D03-6BAD-FC97-9793-4AD93BBF8F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9930" y="1179983"/>
                <a:ext cx="0" cy="11498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FB3F460-3D55-C449-F1EE-DE55A4BE65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6778" y="2329841"/>
                <a:ext cx="22231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E0E1A8B2-A271-0415-E39D-C90A6935EA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39644" y="1179982"/>
                <a:ext cx="1027134" cy="11498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A65DABB-9D3F-70A1-839B-FEA64CB4B8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98910" y="1845348"/>
                <a:ext cx="12405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6039D9C4-2D3A-7016-D09D-70F453E864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66778" y="1179981"/>
                <a:ext cx="0" cy="11498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EDF9439-0470-2140-8B76-98C93D705062}"/>
                  </a:ext>
                </a:extLst>
              </p:cNvPr>
              <p:cNvSpPr txBox="1"/>
              <p:nvPr/>
            </p:nvSpPr>
            <p:spPr>
              <a:xfrm>
                <a:off x="7366939" y="1281811"/>
                <a:ext cx="9095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1400" dirty="0"/>
                  <a:t>North box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505C2910-5ACA-441D-6FBC-E16C9394762E}"/>
                  </a:ext>
                </a:extLst>
              </p:cNvPr>
              <p:cNvSpPr txBox="1"/>
              <p:nvPr/>
            </p:nvSpPr>
            <p:spPr>
              <a:xfrm>
                <a:off x="3419227" y="1405288"/>
                <a:ext cx="1031757" cy="368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400" dirty="0"/>
                  <a:t>South box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FDA3189-C50B-CA73-47F2-3AE767D97953}"/>
                  </a:ext>
                </a:extLst>
              </p:cNvPr>
              <p:cNvSpPr txBox="1"/>
              <p:nvPr/>
            </p:nvSpPr>
            <p:spPr>
              <a:xfrm>
                <a:off x="5496498" y="2414806"/>
                <a:ext cx="9385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400" dirty="0"/>
                  <a:t>Depth box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BD6BB3A-18E4-E40A-A9E1-C6A2D7AD24A5}"/>
                  </a:ext>
                </a:extLst>
              </p:cNvPr>
              <p:cNvSpPr txBox="1"/>
              <p:nvPr/>
            </p:nvSpPr>
            <p:spPr>
              <a:xfrm>
                <a:off x="5494078" y="1403152"/>
                <a:ext cx="1391769" cy="368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NL" sz="1400" dirty="0"/>
                  <a:t>Equatorial box</a:t>
                </a:r>
              </a:p>
            </p:txBody>
          </p:sp>
        </p:grpSp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35A79FFB-9449-23E2-5DC2-E67D8870A65B}"/>
                </a:ext>
              </a:extLst>
            </p:cNvPr>
            <p:cNvSpPr/>
            <p:nvPr/>
          </p:nvSpPr>
          <p:spPr>
            <a:xfrm>
              <a:off x="6211800" y="3924175"/>
              <a:ext cx="1819069" cy="935205"/>
            </a:xfrm>
            <a:prstGeom prst="arc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3FCA3FA5-03B3-9BC6-EA4C-61D02FF93B35}"/>
              </a:ext>
            </a:extLst>
          </p:cNvPr>
          <p:cNvSpPr txBox="1">
            <a:spLocks/>
          </p:cNvSpPr>
          <p:nvPr/>
        </p:nvSpPr>
        <p:spPr>
          <a:xfrm>
            <a:off x="2382358" y="800071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2400" dirty="0"/>
              <a:t>A </a:t>
            </a:r>
            <a:r>
              <a:rPr lang="nl-NL" sz="2400" dirty="0" err="1"/>
              <a:t>conceptual</a:t>
            </a:r>
            <a:r>
              <a:rPr lang="nl-NL" sz="2400" dirty="0"/>
              <a:t> model</a:t>
            </a:r>
            <a:endParaRPr lang="en-NL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13F425-2F39-2250-01E7-68AA00151DA7}"/>
              </a:ext>
            </a:extLst>
          </p:cNvPr>
          <p:cNvSpPr txBox="1">
            <a:spLocks/>
          </p:cNvSpPr>
          <p:nvPr/>
        </p:nvSpPr>
        <p:spPr>
          <a:xfrm>
            <a:off x="2430532" y="236798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 err="1"/>
              <a:t>Interacting</a:t>
            </a:r>
            <a:r>
              <a:rPr lang="nl-NL" sz="3200" dirty="0"/>
              <a:t> </a:t>
            </a:r>
            <a:r>
              <a:rPr lang="nl-NL" sz="3200" dirty="0" err="1"/>
              <a:t>Tipping</a:t>
            </a:r>
            <a:r>
              <a:rPr lang="nl-NL" sz="3200" dirty="0"/>
              <a:t> </a:t>
            </a:r>
            <a:r>
              <a:rPr lang="nl-NL" sz="3200" dirty="0" err="1"/>
              <a:t>elements</a:t>
            </a:r>
            <a:endParaRPr lang="en-NL" sz="3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A8D375-5C78-2B0A-07E2-54858334A9A9}"/>
              </a:ext>
            </a:extLst>
          </p:cNvPr>
          <p:cNvGrpSpPr/>
          <p:nvPr/>
        </p:nvGrpSpPr>
        <p:grpSpPr>
          <a:xfrm>
            <a:off x="5507437" y="3445514"/>
            <a:ext cx="1077145" cy="956669"/>
            <a:chOff x="5507437" y="3445514"/>
            <a:chExt cx="1077145" cy="956669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27014FF-E9C2-7EBA-4B5F-B2BBE60B080B}"/>
                </a:ext>
              </a:extLst>
            </p:cNvPr>
            <p:cNvCxnSpPr>
              <a:cxnSpLocks/>
            </p:cNvCxnSpPr>
            <p:nvPr/>
          </p:nvCxnSpPr>
          <p:spPr>
            <a:xfrm>
              <a:off x="5507437" y="3445514"/>
              <a:ext cx="0" cy="956669"/>
            </a:xfrm>
            <a:prstGeom prst="straightConnector1">
              <a:avLst/>
            </a:prstGeom>
            <a:ln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04D298-0264-1FD8-C71E-C1205F69B6C3}"/>
                </a:ext>
              </a:extLst>
            </p:cNvPr>
            <p:cNvSpPr txBox="1"/>
            <p:nvPr/>
          </p:nvSpPr>
          <p:spPr>
            <a:xfrm>
              <a:off x="5577319" y="4004475"/>
              <a:ext cx="100726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NL" dirty="0">
                  <a:solidFill>
                    <a:schemeClr val="accent3"/>
                  </a:solidFill>
                </a:rPr>
                <a:t>Pyc. Depth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56A19CB-7B5B-F1E9-C78D-5313B247EA60}"/>
              </a:ext>
            </a:extLst>
          </p:cNvPr>
          <p:cNvSpPr txBox="1"/>
          <p:nvPr/>
        </p:nvSpPr>
        <p:spPr>
          <a:xfrm>
            <a:off x="1497816" y="5588045"/>
            <a:ext cx="34962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L" sz="2400" dirty="0">
                <a:solidFill>
                  <a:schemeClr val="tx2"/>
                </a:solidFill>
              </a:rPr>
              <a:t>Ⅰ. AMOC box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8F06B4-B842-51F1-E8D5-EAAC115E9843}"/>
              </a:ext>
            </a:extLst>
          </p:cNvPr>
          <p:cNvSpPr txBox="1"/>
          <p:nvPr/>
        </p:nvSpPr>
        <p:spPr>
          <a:xfrm>
            <a:off x="6884568" y="5572817"/>
            <a:ext cx="40319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L" sz="2400" dirty="0">
                <a:solidFill>
                  <a:schemeClr val="tx2"/>
                </a:solidFill>
              </a:rPr>
              <a:t>Ⅱ. Parametrized Ice Sheet melt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1CAA09-3634-342C-39DC-4EDFFE0B4DE6}"/>
              </a:ext>
            </a:extLst>
          </p:cNvPr>
          <p:cNvSpPr txBox="1"/>
          <p:nvPr/>
        </p:nvSpPr>
        <p:spPr>
          <a:xfrm>
            <a:off x="2291702" y="5983055"/>
            <a:ext cx="227831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Cimatoribus &amp; al. (2014)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CE44953-78FD-E16E-129B-0C7D9DC59587}"/>
              </a:ext>
            </a:extLst>
          </p:cNvPr>
          <p:cNvCxnSpPr>
            <a:cxnSpLocks/>
          </p:cNvCxnSpPr>
          <p:nvPr/>
        </p:nvCxnSpPr>
        <p:spPr>
          <a:xfrm>
            <a:off x="3530991" y="2926080"/>
            <a:ext cx="562707" cy="34951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A1BEBAA-9A29-DCC9-0903-67C7623D6CC6}"/>
              </a:ext>
            </a:extLst>
          </p:cNvPr>
          <p:cNvCxnSpPr>
            <a:cxnSpLocks/>
          </p:cNvCxnSpPr>
          <p:nvPr/>
        </p:nvCxnSpPr>
        <p:spPr>
          <a:xfrm flipH="1">
            <a:off x="8061791" y="2927772"/>
            <a:ext cx="601569" cy="327364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ACD8E3A-6826-DFBE-5FA1-7457FA64102E}"/>
              </a:ext>
            </a:extLst>
          </p:cNvPr>
          <p:cNvSpPr txBox="1"/>
          <p:nvPr/>
        </p:nvSpPr>
        <p:spPr>
          <a:xfrm rot="2094355">
            <a:off x="3484677" y="2725190"/>
            <a:ext cx="104939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>
                <a:solidFill>
                  <a:schemeClr val="accent6"/>
                </a:solidFill>
              </a:rPr>
              <a:t>Freshwater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9049DB0-C6DC-DCF2-6B91-23BA9D814232}"/>
              </a:ext>
            </a:extLst>
          </p:cNvPr>
          <p:cNvSpPr txBox="1"/>
          <p:nvPr/>
        </p:nvSpPr>
        <p:spPr>
          <a:xfrm rot="19755654">
            <a:off x="7599090" y="2722827"/>
            <a:ext cx="104939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>
                <a:solidFill>
                  <a:schemeClr val="accent6"/>
                </a:solidFill>
              </a:rPr>
              <a:t>Freshwater</a:t>
            </a:r>
          </a:p>
        </p:txBody>
      </p:sp>
    </p:spTree>
    <p:extLst>
      <p:ext uri="{BB962C8B-B14F-4D97-AF65-F5344CB8AC3E}">
        <p14:creationId xmlns:p14="http://schemas.microsoft.com/office/powerpoint/2010/main" val="27197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91" grpId="0"/>
      <p:bldP spid="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428F-2553-4641-919E-F323415B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B2D73AF0-C3BA-3043-9AC6-72CAB87AF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82" name="Title 1">
            <a:extLst>
              <a:ext uri="{FF2B5EF4-FFF2-40B4-BE49-F238E27FC236}">
                <a16:creationId xmlns:a16="http://schemas.microsoft.com/office/drawing/2014/main" id="{963BC949-AF7B-6441-9230-93FA2E93AEE4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 err="1"/>
              <a:t>Parametrized</a:t>
            </a:r>
            <a:r>
              <a:rPr lang="nl-NL" sz="3200" dirty="0"/>
              <a:t> Ice Sheet </a:t>
            </a:r>
            <a:r>
              <a:rPr lang="nl-NL" sz="3200" dirty="0" err="1"/>
              <a:t>Melt</a:t>
            </a:r>
            <a:endParaRPr lang="en-NL" sz="32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81FE082-30DB-B947-B201-90A270442CE5}"/>
              </a:ext>
            </a:extLst>
          </p:cNvPr>
          <p:cNvSpPr txBox="1"/>
          <p:nvPr/>
        </p:nvSpPr>
        <p:spPr>
          <a:xfrm>
            <a:off x="11811963" y="6453256"/>
            <a:ext cx="117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0F720B-4514-0AC3-034E-CEB73DD4F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043" y="800604"/>
            <a:ext cx="9421087" cy="56526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5EE16D1-5718-0FFB-4164-337E5E980123}"/>
              </a:ext>
            </a:extLst>
          </p:cNvPr>
          <p:cNvSpPr txBox="1"/>
          <p:nvPr/>
        </p:nvSpPr>
        <p:spPr>
          <a:xfrm rot="20572460">
            <a:off x="5956663" y="4781006"/>
            <a:ext cx="958917" cy="307777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NL" sz="2000" dirty="0">
                <a:solidFill>
                  <a:schemeClr val="tx2"/>
                </a:solidFill>
              </a:rPr>
              <a:t>Collapse!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C632A5-9547-8C8E-8403-532E9417324E}"/>
              </a:ext>
            </a:extLst>
          </p:cNvPr>
          <p:cNvSpPr/>
          <p:nvPr/>
        </p:nvSpPr>
        <p:spPr>
          <a:xfrm>
            <a:off x="1567542" y="3557882"/>
            <a:ext cx="9535886" cy="2730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1942CD-953A-2084-1AF6-CFCD866195B6}"/>
              </a:ext>
            </a:extLst>
          </p:cNvPr>
          <p:cNvSpPr txBox="1"/>
          <p:nvPr/>
        </p:nvSpPr>
        <p:spPr>
          <a:xfrm>
            <a:off x="5526742" y="2196343"/>
            <a:ext cx="20786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>
                <a:solidFill>
                  <a:srgbClr val="FF0000"/>
                </a:solidFill>
              </a:rPr>
              <a:t>Greenland ice content</a:t>
            </a:r>
          </a:p>
        </p:txBody>
      </p:sp>
    </p:spTree>
    <p:extLst>
      <p:ext uri="{BB962C8B-B14F-4D97-AF65-F5344CB8AC3E}">
        <p14:creationId xmlns:p14="http://schemas.microsoft.com/office/powerpoint/2010/main" val="5970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E1741-945B-F827-2D54-560B26AD2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0BA6A-7ECE-1F25-4848-489B9119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AEF8D444-280E-1581-9470-88AF940D4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31C9154-0E3E-8F7B-064A-810F771720EF}"/>
              </a:ext>
            </a:extLst>
          </p:cNvPr>
          <p:cNvSpPr txBox="1"/>
          <p:nvPr/>
        </p:nvSpPr>
        <p:spPr>
          <a:xfrm>
            <a:off x="11811963" y="6453256"/>
            <a:ext cx="117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7B90D-4801-7567-8078-C757C022F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043" y="800604"/>
            <a:ext cx="9421087" cy="5652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FE87E5-8677-8482-0ED1-7FAC69E4E95F}"/>
              </a:ext>
            </a:extLst>
          </p:cNvPr>
          <p:cNvSpPr txBox="1"/>
          <p:nvPr/>
        </p:nvSpPr>
        <p:spPr>
          <a:xfrm rot="20704979">
            <a:off x="7249886" y="4833257"/>
            <a:ext cx="1287019" cy="30777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NL" sz="2000" dirty="0">
                <a:solidFill>
                  <a:srgbClr val="0070C0"/>
                </a:solidFill>
              </a:rPr>
              <a:t>No collapse!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3C9E52-C5F5-8749-0B77-E7931971C3BD}"/>
              </a:ext>
            </a:extLst>
          </p:cNvPr>
          <p:cNvSpPr/>
          <p:nvPr/>
        </p:nvSpPr>
        <p:spPr>
          <a:xfrm>
            <a:off x="1387043" y="3569722"/>
            <a:ext cx="9771017" cy="2834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ECB122-8E97-94E9-380E-C961EC493633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 err="1"/>
              <a:t>Parametrized</a:t>
            </a:r>
            <a:r>
              <a:rPr lang="nl-NL" sz="3200" dirty="0"/>
              <a:t> Ice Sheet </a:t>
            </a:r>
            <a:r>
              <a:rPr lang="nl-NL" sz="3200" dirty="0" err="1"/>
              <a:t>Melt</a:t>
            </a:r>
            <a:endParaRPr lang="en-NL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B9759-A402-54D9-34A4-B147A13C47DC}"/>
              </a:ext>
            </a:extLst>
          </p:cNvPr>
          <p:cNvSpPr txBox="1"/>
          <p:nvPr/>
        </p:nvSpPr>
        <p:spPr>
          <a:xfrm>
            <a:off x="5526742" y="2196343"/>
            <a:ext cx="20786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>
                <a:solidFill>
                  <a:srgbClr val="FF0000"/>
                </a:solidFill>
              </a:rPr>
              <a:t>Greenland ice content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B64365-B16E-8BA1-C5B3-A9683049174F}"/>
              </a:ext>
            </a:extLst>
          </p:cNvPr>
          <p:cNvSpPr txBox="1"/>
          <p:nvPr/>
        </p:nvSpPr>
        <p:spPr>
          <a:xfrm>
            <a:off x="6438407" y="2602689"/>
            <a:ext cx="15871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>
                <a:solidFill>
                  <a:srgbClr val="0070C0"/>
                </a:solidFill>
              </a:rPr>
              <a:t>WAIS ice content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6FD5B-2848-E0D7-839B-8EF6EBC682CD}"/>
              </a:ext>
            </a:extLst>
          </p:cNvPr>
          <p:cNvSpPr txBox="1"/>
          <p:nvPr/>
        </p:nvSpPr>
        <p:spPr>
          <a:xfrm>
            <a:off x="9262263" y="6268590"/>
            <a:ext cx="221849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sz="2400" dirty="0"/>
              <a:t>Sinet &amp; al (2023a)</a:t>
            </a:r>
          </a:p>
        </p:txBody>
      </p:sp>
    </p:spTree>
    <p:extLst>
      <p:ext uri="{BB962C8B-B14F-4D97-AF65-F5344CB8AC3E}">
        <p14:creationId xmlns:p14="http://schemas.microsoft.com/office/powerpoint/2010/main" val="39111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BB74B-08CF-35EF-EF62-E76D7BF14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BF80F-E2F0-7803-A93F-DCC3AEE1C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C784EAAB-7A12-D420-E514-6346A3C36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43CC5B6-135D-6121-D2CB-60D1069FEA76}"/>
              </a:ext>
            </a:extLst>
          </p:cNvPr>
          <p:cNvSpPr txBox="1"/>
          <p:nvPr/>
        </p:nvSpPr>
        <p:spPr>
          <a:xfrm>
            <a:off x="11811963" y="6453256"/>
            <a:ext cx="117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57E09-8B81-338D-FDE3-A709D2ABA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043" y="800604"/>
            <a:ext cx="9421087" cy="5652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A550FF-0AA7-8553-98F2-6E932EC463AB}"/>
              </a:ext>
            </a:extLst>
          </p:cNvPr>
          <p:cNvSpPr txBox="1"/>
          <p:nvPr/>
        </p:nvSpPr>
        <p:spPr>
          <a:xfrm rot="20704979">
            <a:off x="7249886" y="4833257"/>
            <a:ext cx="1287019" cy="30777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NL" sz="2000" dirty="0">
                <a:solidFill>
                  <a:srgbClr val="0070C0"/>
                </a:solidFill>
              </a:rPr>
              <a:t>No collapse!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FB7127-8E1D-5B3A-7851-6B4DB68EA5D8}"/>
              </a:ext>
            </a:extLst>
          </p:cNvPr>
          <p:cNvSpPr/>
          <p:nvPr/>
        </p:nvSpPr>
        <p:spPr>
          <a:xfrm>
            <a:off x="1387043" y="3651013"/>
            <a:ext cx="9771017" cy="2834845"/>
          </a:xfrm>
          <a:prstGeom prst="rect">
            <a:avLst/>
          </a:prstGeom>
          <a:solidFill>
            <a:schemeClr val="bg1">
              <a:alpha val="8661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10C67302-334D-D43F-7A67-3D48359B9006}"/>
              </a:ext>
            </a:extLst>
          </p:cNvPr>
          <p:cNvSpPr/>
          <p:nvPr/>
        </p:nvSpPr>
        <p:spPr>
          <a:xfrm rot="16200000">
            <a:off x="4628897" y="3080505"/>
            <a:ext cx="259768" cy="675314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E6582-E3B0-EF30-6508-E68D6003E4EB}"/>
              </a:ext>
            </a:extLst>
          </p:cNvPr>
          <p:cNvSpPr txBox="1"/>
          <p:nvPr/>
        </p:nvSpPr>
        <p:spPr>
          <a:xfrm>
            <a:off x="3591569" y="3626930"/>
            <a:ext cx="16591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Delay of initiation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6C569446-E1C0-9E1D-83D9-C0541F7E36F4}"/>
              </a:ext>
            </a:extLst>
          </p:cNvPr>
          <p:cNvSpPr/>
          <p:nvPr/>
        </p:nvSpPr>
        <p:spPr>
          <a:xfrm rot="16200000">
            <a:off x="6965577" y="1506071"/>
            <a:ext cx="443753" cy="4020667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D45FB7-A364-9B62-8100-2608D0D78D4A}"/>
              </a:ext>
            </a:extLst>
          </p:cNvPr>
          <p:cNvSpPr txBox="1"/>
          <p:nvPr/>
        </p:nvSpPr>
        <p:spPr>
          <a:xfrm>
            <a:off x="6055246" y="3803485"/>
            <a:ext cx="205537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WAIS tipping duration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AB3484B-2D7F-AADE-9E71-3C4127048173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 err="1"/>
              <a:t>Parametrized</a:t>
            </a:r>
            <a:r>
              <a:rPr lang="nl-NL" sz="3200" dirty="0"/>
              <a:t> Ice Sheet </a:t>
            </a:r>
            <a:r>
              <a:rPr lang="nl-NL" sz="3200" dirty="0" err="1"/>
              <a:t>Melt</a:t>
            </a:r>
            <a:endParaRPr lang="en-NL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ADF0A5-7738-4FEB-6137-34EAB9783143}"/>
              </a:ext>
            </a:extLst>
          </p:cNvPr>
          <p:cNvSpPr txBox="1"/>
          <p:nvPr/>
        </p:nvSpPr>
        <p:spPr>
          <a:xfrm>
            <a:off x="5526742" y="2196343"/>
            <a:ext cx="20786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>
                <a:solidFill>
                  <a:srgbClr val="FF0000"/>
                </a:solidFill>
              </a:rPr>
              <a:t>Greenland ice content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EF13F-0EB5-98A5-20B7-A3DA7755AC9E}"/>
              </a:ext>
            </a:extLst>
          </p:cNvPr>
          <p:cNvSpPr txBox="1"/>
          <p:nvPr/>
        </p:nvSpPr>
        <p:spPr>
          <a:xfrm>
            <a:off x="6438407" y="2602689"/>
            <a:ext cx="15871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>
                <a:solidFill>
                  <a:srgbClr val="0070C0"/>
                </a:solidFill>
              </a:rPr>
              <a:t>WAIS ice content</a:t>
            </a:r>
          </a:p>
        </p:txBody>
      </p:sp>
    </p:spTree>
    <p:extLst>
      <p:ext uri="{BB962C8B-B14F-4D97-AF65-F5344CB8AC3E}">
        <p14:creationId xmlns:p14="http://schemas.microsoft.com/office/powerpoint/2010/main" val="8477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391A8-68DB-F401-6FFA-53EA21ADB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E05EC-AEC3-B781-566C-A1B070B1C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D37E1DA5-CE2A-1383-5B14-5923E5135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82" name="Title 1">
            <a:extLst>
              <a:ext uri="{FF2B5EF4-FFF2-40B4-BE49-F238E27FC236}">
                <a16:creationId xmlns:a16="http://schemas.microsoft.com/office/drawing/2014/main" id="{D58EA660-6C49-A1AB-2942-F341E89AD4E5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/>
              <a:t>Exploration!</a:t>
            </a:r>
            <a:endParaRPr lang="en-NL" sz="32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F7F85F-9CF2-2D75-29BF-AFD3445DBE76}"/>
              </a:ext>
            </a:extLst>
          </p:cNvPr>
          <p:cNvSpPr txBox="1"/>
          <p:nvPr/>
        </p:nvSpPr>
        <p:spPr>
          <a:xfrm>
            <a:off x="11811963" y="6453256"/>
            <a:ext cx="117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FE7F2-EA36-A3B0-4E2C-F1EFED84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375" y="685800"/>
            <a:ext cx="9612425" cy="57674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ADA786-E2C1-7FD8-2FE2-1B4DDF3B9432}"/>
              </a:ext>
            </a:extLst>
          </p:cNvPr>
          <p:cNvSpPr/>
          <p:nvPr/>
        </p:nvSpPr>
        <p:spPr>
          <a:xfrm>
            <a:off x="4545874" y="5695406"/>
            <a:ext cx="4167052" cy="75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8589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428F-2553-4641-919E-F323415B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12" name="Content Placeholder 11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B2D73AF0-C3BA-3043-9AC6-72CAB87AF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82" name="Title 1">
            <a:extLst>
              <a:ext uri="{FF2B5EF4-FFF2-40B4-BE49-F238E27FC236}">
                <a16:creationId xmlns:a16="http://schemas.microsoft.com/office/drawing/2014/main" id="{963BC949-AF7B-6441-9230-93FA2E93AEE4}"/>
              </a:ext>
            </a:extLst>
          </p:cNvPr>
          <p:cNvSpPr txBox="1">
            <a:spLocks/>
          </p:cNvSpPr>
          <p:nvPr/>
        </p:nvSpPr>
        <p:spPr>
          <a:xfrm>
            <a:off x="2388192" y="163320"/>
            <a:ext cx="7334109" cy="615609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chemeClr val="tx1"/>
                </a:solidFill>
                <a:latin typeface="Merriweather Regular" panose="02060503050406030704" pitchFamily="18" charset="77"/>
                <a:ea typeface="+mj-ea"/>
                <a:cs typeface="+mj-cs"/>
              </a:defRPr>
            </a:lvl1pPr>
          </a:lstStyle>
          <a:p>
            <a:pPr lvl="0" algn="ctr"/>
            <a:r>
              <a:rPr lang="nl-NL" sz="3200" dirty="0"/>
              <a:t>Exploration!</a:t>
            </a:r>
            <a:endParaRPr lang="en-NL" sz="32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81FE082-30DB-B947-B201-90A270442CE5}"/>
              </a:ext>
            </a:extLst>
          </p:cNvPr>
          <p:cNvSpPr txBox="1"/>
          <p:nvPr/>
        </p:nvSpPr>
        <p:spPr>
          <a:xfrm>
            <a:off x="11811963" y="6453256"/>
            <a:ext cx="11702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/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8CB291-F420-53B0-881E-209955B32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373" y="685800"/>
            <a:ext cx="9612427" cy="5767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AAABA4-C79F-E63C-31AE-FE98A61A85BA}"/>
              </a:ext>
            </a:extLst>
          </p:cNvPr>
          <p:cNvSpPr txBox="1"/>
          <p:nvPr/>
        </p:nvSpPr>
        <p:spPr>
          <a:xfrm rot="1498567">
            <a:off x="5878287" y="3977640"/>
            <a:ext cx="105637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NL" dirty="0">
                <a:solidFill>
                  <a:srgbClr val="0070C0"/>
                </a:solidFill>
              </a:rPr>
              <a:t>No tipping!</a:t>
            </a:r>
          </a:p>
        </p:txBody>
      </p:sp>
    </p:spTree>
    <p:extLst>
      <p:ext uri="{BB962C8B-B14F-4D97-AF65-F5344CB8AC3E}">
        <p14:creationId xmlns:p14="http://schemas.microsoft.com/office/powerpoint/2010/main" val="322159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6.9"/>
</p:tagLst>
</file>

<file path=ppt/theme/theme1.xml><?xml version="1.0" encoding="utf-8"?>
<a:theme xmlns:a="http://schemas.openxmlformats.org/drawingml/2006/main" name="Utrecht University">
  <a:themeElements>
    <a:clrScheme name="Utrecht University">
      <a:dk1>
        <a:srgbClr val="000000"/>
      </a:dk1>
      <a:lt1>
        <a:srgbClr val="FFFFFF"/>
      </a:lt1>
      <a:dk2>
        <a:srgbClr val="C00935"/>
      </a:dk2>
      <a:lt2>
        <a:srgbClr val="D9D9D9"/>
      </a:lt2>
      <a:accent1>
        <a:srgbClr val="FFCD00"/>
      </a:accent1>
      <a:accent2>
        <a:srgbClr val="DD9562"/>
      </a:accent2>
      <a:accent3>
        <a:srgbClr val="911D56"/>
      </a:accent3>
      <a:accent4>
        <a:srgbClr val="63A593"/>
      </a:accent4>
      <a:accent5>
        <a:srgbClr val="161D41"/>
      </a:accent5>
      <a:accent6>
        <a:srgbClr val="6686C3"/>
      </a:accent6>
      <a:hlink>
        <a:srgbClr val="52287F"/>
      </a:hlink>
      <a:folHlink>
        <a:srgbClr val="623E2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4" id="{83D0753B-C297-DB41-BBE1-A9453D1C9951}" vid="{C8D5E028-4E33-514B-A3A6-4FA1698B400A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Utrecht University</Template>
  <TotalTime>54122</TotalTime>
  <Words>562</Words>
  <Application>Microsoft Macintosh PowerPoint</Application>
  <PresentationFormat>Custom</PresentationFormat>
  <Paragraphs>124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  <vt:variant>
        <vt:lpstr>Custom Shows</vt:lpstr>
      </vt:variant>
      <vt:variant>
        <vt:i4>1</vt:i4>
      </vt:variant>
    </vt:vector>
  </HeadingPairs>
  <TitlesOfParts>
    <vt:vector size="29" baseType="lpstr">
      <vt:lpstr>Verdana</vt:lpstr>
      <vt:lpstr>MerriweatherLight</vt:lpstr>
      <vt:lpstr>Merriweather Regular</vt:lpstr>
      <vt:lpstr>Open Sans Light</vt:lpstr>
      <vt:lpstr>Arial</vt:lpstr>
      <vt:lpstr>Times New Roman</vt:lpstr>
      <vt:lpstr>Edwardian Script ITC</vt:lpstr>
      <vt:lpstr>Open Sans</vt:lpstr>
      <vt:lpstr>Utrecht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Cascading in a coupled ice-ocean model</dc:title>
  <dc:subject/>
  <dc:creator>Sinet, S.A.M. (Sacha)</dc:creator>
  <cp:keywords/>
  <dc:description/>
  <cp:lastModifiedBy>Sinet, S.A.M. (Sacha)</cp:lastModifiedBy>
  <cp:revision>57</cp:revision>
  <dcterms:created xsi:type="dcterms:W3CDTF">2021-08-11T08:50:52Z</dcterms:created>
  <dcterms:modified xsi:type="dcterms:W3CDTF">2024-04-15T15:02:21Z</dcterms:modified>
  <cp:category/>
</cp:coreProperties>
</file>