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319" r:id="rId3"/>
    <p:sldId id="257" r:id="rId4"/>
    <p:sldId id="309" r:id="rId5"/>
    <p:sldId id="314" r:id="rId6"/>
    <p:sldId id="316" r:id="rId7"/>
    <p:sldId id="306" r:id="rId8"/>
    <p:sldId id="318" r:id="rId9"/>
    <p:sldId id="266" r:id="rId10"/>
    <p:sldId id="315" r:id="rId11"/>
    <p:sldId id="3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p" id="{98393746-C643-6743-8968-ADFA2FDC10F1}">
          <p14:sldIdLst>
            <p14:sldId id="262"/>
            <p14:sldId id="319"/>
          </p14:sldIdLst>
        </p14:section>
        <p14:section name="Arabia Terra" id="{339E550D-390E-7A48-9440-9467BB44754E}">
          <p14:sldIdLst>
            <p14:sldId id="257"/>
            <p14:sldId id="309"/>
            <p14:sldId id="314"/>
            <p14:sldId id="316"/>
            <p14:sldId id="306"/>
            <p14:sldId id="318"/>
            <p14:sldId id="266"/>
            <p14:sldId id="315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E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6327"/>
  </p:normalViewPr>
  <p:slideViewPr>
    <p:cSldViewPr snapToGrid="0">
      <p:cViewPr varScale="1">
        <p:scale>
          <a:sx n="124" d="100"/>
          <a:sy n="124" d="100"/>
        </p:scale>
        <p:origin x="2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42A40-A9A7-334A-8DB9-C0C12726A051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C2AE3-5589-1E40-BD01-118C89233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13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6023-1486-D123-AD1C-40A5B8B0E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65BF5-435A-DE7A-6F68-497717911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D65A4-DFA5-CBAD-BD6B-7363DD10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5FF0C-781C-8CB2-10EB-BAB8C67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2E73F-40FB-79BC-2E4D-A66672D3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9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3DDF-61A7-82D9-0EEB-C6D9957A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54D40-96BB-0C55-E35A-B3A16C90D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A6C56-9E86-1EFC-AE06-880351C0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01FB2-D1AB-260E-F500-9EA396040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5827E-CF76-489C-8DDF-2F535D95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9FDA18-02B6-EC81-05B9-4CA4094F0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60BDE-E5F6-CB1B-FB06-7147F4363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D8606-2990-80A2-D5CC-A6AE94F3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38DB4-2F01-CE79-6D24-C6C6679F5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09C3A-34F0-D444-D38A-DF867883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2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09D3-359E-2344-3926-062ABE0B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C2917-2A4B-1047-6A59-855CD5D93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661DC-DF5B-3410-0E50-697C2AD3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443C0-671A-BE17-5AFA-8929AB8C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146E7-B7CF-620C-F45D-2031E197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0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05CA-6AA5-C05B-174F-E2919D7F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E1122-82DC-160E-EAA8-21FFC7229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A169-8FB0-9CCA-8EC1-574C4B19E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EE951-F2DA-8758-553C-07883B18F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1C397-7B36-69B6-A0F7-0F91F981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6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D55F-3004-C28F-7D7B-4805759EE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BDF7-DF90-0DCF-2469-AD722392A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30814-B686-D856-E519-90517B9B9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68331-A835-939E-ABF0-15D5A62C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F4FF5-C391-149E-AE26-3CAAFD63A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AFE8C-13AF-3028-77F0-13937BF7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5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8F6-6BB6-5947-89F0-0A2874E4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23B5D-FBE2-FF32-7740-336396FDA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785B9-5659-2974-B946-E3D8902EC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B9640-EDEB-AA04-C6B8-E8C796E05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73799-03E5-06D3-4389-BAD3BEECA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4F188D-B661-1889-620F-0AA521F2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3B15FB-8D65-6F20-DA09-08D3FCBA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454A0-262F-1033-A0CE-5BADC336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8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A943-A5F1-DA3F-BE96-7676575A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8FA96-CA0E-083A-FF81-5533E8FD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6DD52-09F6-EB5E-D34F-BC2FF5F0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A8946-2319-1A37-55C7-1BECC3E0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F1770A-1B33-A9A7-21B9-FF0506B02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4486B2-99E3-A758-89F9-BA18BA8C0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A34FE-2D8D-6A13-EBE1-C525DDF9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813F5-7E90-AEC7-E206-DCF561DD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AC631-DF85-CA8E-AD25-A08F80E44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A0057-4EA9-52AC-551A-7711E015E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25E7A-AF3C-EE85-4A5D-180644D7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AF382-D290-043D-E115-CE61C4C4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9DAF2-07C2-089C-B663-1A5D8381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8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4BDB2-E126-0CC9-6C9C-08B5EDBA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07453A-F74C-66C4-ACE2-1D5F1B2FD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2D981-0AAB-BA28-4CB4-9667461B1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FE597-C988-2F3D-7F15-21C2B0C0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E0E07-EFE9-88ED-5389-8E5A01D6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0A36D-0BE9-00FA-62EB-AB11FB32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0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75F715-680C-B815-18BD-773949E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40962-5F38-B459-568C-06EA985E7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A0AB2-B1E8-E033-BA31-B5ABEC526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2080A-359F-384F-A4A0-3FE43B4F047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2232F-56CA-3981-1EA8-9AD059A3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2AA88-1D1B-967C-7066-4005B7FE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022DA-CC28-7D40-A135-202BED476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9E0A87-516B-0949-5209-6CBBE40D7566}"/>
              </a:ext>
            </a:extLst>
          </p:cNvPr>
          <p:cNvSpPr txBox="1"/>
          <p:nvPr/>
        </p:nvSpPr>
        <p:spPr>
          <a:xfrm>
            <a:off x="995082" y="2062371"/>
            <a:ext cx="1002534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Clusters of Late Noachian- Early Hesperian large volcanic constructs across Arabia Terra and </a:t>
            </a:r>
            <a:r>
              <a:rPr lang="en-US" sz="4400" b="1" dirty="0" err="1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Xanthe</a:t>
            </a:r>
            <a:r>
              <a:rPr lang="en-US" sz="44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Terra on Mars</a:t>
            </a:r>
            <a:endParaRPr lang="en-HK" sz="4800" b="1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51D06B1-4D11-74F0-7A37-EEAB0DF5E5B1}"/>
              </a:ext>
            </a:extLst>
          </p:cNvPr>
          <p:cNvSpPr txBox="1">
            <a:spLocks/>
          </p:cNvSpPr>
          <p:nvPr/>
        </p:nvSpPr>
        <p:spPr>
          <a:xfrm>
            <a:off x="2645515" y="4474308"/>
            <a:ext cx="6900969" cy="5935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HK" dirty="0"/>
              <a:t>Y. Y. </a:t>
            </a:r>
            <a:r>
              <a:rPr lang="en-US" dirty="0">
                <a:cs typeface="Calibri" panose="020F0502020204030204" pitchFamily="34" charset="0"/>
              </a:rPr>
              <a:t>Yoyo</a:t>
            </a:r>
            <a:r>
              <a:rPr lang="en-HK" dirty="0"/>
              <a:t> Chu*, J. R. Michalski, and A. A. G. Webb</a:t>
            </a:r>
          </a:p>
        </p:txBody>
      </p:sp>
      <p:pic>
        <p:nvPicPr>
          <p:cNvPr id="12" name="Picture 1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A0B417E-C5DA-EFBC-FC97-CCC1FBEE2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40432" cy="1288129"/>
          </a:xfrm>
          <a:prstGeom prst="rect">
            <a:avLst/>
          </a:prstGeom>
        </p:spPr>
      </p:pic>
      <p:pic>
        <p:nvPicPr>
          <p:cNvPr id="14" name="Picture 1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641C56C3-60E5-0FA3-198D-3245F74C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29" y="936785"/>
            <a:ext cx="1884116" cy="351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E153E1-4AC9-1ED5-A358-B781809FD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245" y="0"/>
            <a:ext cx="7955755" cy="12881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82F5E2-8C5B-DCB5-24D8-A4213C57EF8B}"/>
              </a:ext>
            </a:extLst>
          </p:cNvPr>
          <p:cNvSpPr txBox="1"/>
          <p:nvPr/>
        </p:nvSpPr>
        <p:spPr>
          <a:xfrm>
            <a:off x="4549588" y="5715000"/>
            <a:ext cx="30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HK" b="1" i="0" u="none" strike="noStrike" dirty="0">
                <a:effectLst/>
                <a:latin typeface="Open Sans" panose="020B0606030504020204" pitchFamily="34" charset="0"/>
              </a:rPr>
              <a:t>Supplementary materials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9535E-2A5B-235E-9B6D-7760680C63B1}"/>
              </a:ext>
            </a:extLst>
          </p:cNvPr>
          <p:cNvSpPr txBox="1"/>
          <p:nvPr/>
        </p:nvSpPr>
        <p:spPr>
          <a:xfrm>
            <a:off x="9854629" y="6488668"/>
            <a:ext cx="2337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*corresponding author</a:t>
            </a:r>
          </a:p>
        </p:txBody>
      </p:sp>
    </p:spTree>
    <p:extLst>
      <p:ext uri="{BB962C8B-B14F-4D97-AF65-F5344CB8AC3E}">
        <p14:creationId xmlns:p14="http://schemas.microsoft.com/office/powerpoint/2010/main" val="703124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C8B79B0E-D75A-BA08-3FCE-79988CBCFF58}"/>
              </a:ext>
            </a:extLst>
          </p:cNvPr>
          <p:cNvGraphicFramePr>
            <a:graphicFrameLocks noGrp="1"/>
          </p:cNvGraphicFramePr>
          <p:nvPr/>
        </p:nvGraphicFramePr>
        <p:xfrm>
          <a:off x="0" y="2806529"/>
          <a:ext cx="12182728" cy="40102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4886">
                  <a:extLst>
                    <a:ext uri="{9D8B030D-6E8A-4147-A177-3AD203B41FA5}">
                      <a16:colId xmlns:a16="http://schemas.microsoft.com/office/drawing/2014/main" val="2875254106"/>
                    </a:ext>
                  </a:extLst>
                </a:gridCol>
                <a:gridCol w="3444301">
                  <a:extLst>
                    <a:ext uri="{9D8B030D-6E8A-4147-A177-3AD203B41FA5}">
                      <a16:colId xmlns:a16="http://schemas.microsoft.com/office/drawing/2014/main" val="1006073221"/>
                    </a:ext>
                  </a:extLst>
                </a:gridCol>
                <a:gridCol w="3524170">
                  <a:extLst>
                    <a:ext uri="{9D8B030D-6E8A-4147-A177-3AD203B41FA5}">
                      <a16:colId xmlns:a16="http://schemas.microsoft.com/office/drawing/2014/main" val="425312200"/>
                    </a:ext>
                  </a:extLst>
                </a:gridCol>
                <a:gridCol w="3679371">
                  <a:extLst>
                    <a:ext uri="{9D8B030D-6E8A-4147-A177-3AD203B41FA5}">
                      <a16:colId xmlns:a16="http://schemas.microsoft.com/office/drawing/2014/main" val="2459495786"/>
                    </a:ext>
                  </a:extLst>
                </a:gridCol>
              </a:tblGrid>
              <a:tr h="7597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Crustal Collapse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Multiple phases of crustal collapse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Nested caldera structure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Catastrophic collapse forming the 2 km-deep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cavus</a:t>
                      </a:r>
                      <a:endParaRPr lang="en-US" sz="1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654327"/>
                  </a:ext>
                </a:extLst>
              </a:tr>
              <a:tr h="770318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Structural features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Remnant of fractured and tilted crustal materials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Relay ramp structure that connects the two depressions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Tiered bench tilted inwards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937739"/>
                  </a:ext>
                </a:extLst>
              </a:tr>
              <a:tr h="561490"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Arcuate grabens/faulting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1403844"/>
                  </a:ext>
                </a:extLst>
              </a:tr>
              <a:tr h="628490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Volcanic features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Volcanic edifice</a:t>
                      </a:r>
                    </a:p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Lava lake features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Possible young effusive eruption</a:t>
                      </a:r>
                    </a:p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Fine-grained infill materials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Radiating wrinkle ridges</a:t>
                      </a:r>
                    </a:p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Limited evidence for local eruption</a:t>
                      </a:r>
                    </a:p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Redirected magma (?)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70429"/>
                  </a:ext>
                </a:extLst>
              </a:tr>
              <a:tr h="641204"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Lobate flow deposit</a:t>
                      </a:r>
                    </a:p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Smooth floor unit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80000" indent="-180000">
                        <a:spcBef>
                          <a:spcPts val="0"/>
                        </a:spcBef>
                        <a:buFontTx/>
                        <a:buChar char="-"/>
                      </a:pP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180000" indent="-180000">
                        <a:spcBef>
                          <a:spcPts val="0"/>
                        </a:spcBef>
                        <a:buFontTx/>
                        <a:buChar char="-"/>
                      </a:pP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90213"/>
                  </a:ext>
                </a:extLst>
              </a:tr>
              <a:tr h="574243"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Friable deposits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0000" indent="-180000">
                        <a:spcBef>
                          <a:spcPts val="0"/>
                        </a:spcBef>
                        <a:buFontTx/>
                        <a:buChar char="-"/>
                      </a:pP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5109568"/>
                  </a:ext>
                </a:extLst>
              </a:tr>
            </a:tbl>
          </a:graphicData>
        </a:graphic>
      </p:graphicFrame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E0839FC0-460A-2371-E1FE-27E95A846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3"/>
          <a:stretch/>
        </p:blipFill>
        <p:spPr>
          <a:xfrm>
            <a:off x="1508446" y="-20420"/>
            <a:ext cx="3468655" cy="2783740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FB2A48EA-4472-DBF5-15F6-3E76E0D6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7" t="8010" r="3774" b="-110"/>
          <a:stretch/>
        </p:blipFill>
        <p:spPr>
          <a:xfrm>
            <a:off x="8532079" y="-18106"/>
            <a:ext cx="3659921" cy="2783740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3AB7F360-F43B-4619-E5EC-085B45C87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9" t="1601" b="12143"/>
          <a:stretch/>
        </p:blipFill>
        <p:spPr>
          <a:xfrm>
            <a:off x="4979422" y="-18106"/>
            <a:ext cx="3552657" cy="27837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4801F1-CE03-DD41-5719-1115A7BE6B99}"/>
              </a:ext>
            </a:extLst>
          </p:cNvPr>
          <p:cNvSpPr txBox="1"/>
          <p:nvPr/>
        </p:nvSpPr>
        <p:spPr>
          <a:xfrm>
            <a:off x="4988585" y="-29215"/>
            <a:ext cx="1162562" cy="33855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Siloe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Patera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88213B-0DC1-9013-9CAB-EFBF5E09CF8A}"/>
              </a:ext>
            </a:extLst>
          </p:cNvPr>
          <p:cNvSpPr txBox="1"/>
          <p:nvPr/>
        </p:nvSpPr>
        <p:spPr>
          <a:xfrm>
            <a:off x="1509511" y="-23092"/>
            <a:ext cx="1178784" cy="33855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Eden Patera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DD2F62-9760-EFA2-7C00-EA991DFDE447}"/>
              </a:ext>
            </a:extLst>
          </p:cNvPr>
          <p:cNvSpPr txBox="1"/>
          <p:nvPr/>
        </p:nvSpPr>
        <p:spPr>
          <a:xfrm>
            <a:off x="8534617" y="-23092"/>
            <a:ext cx="1442639" cy="33855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Hiddekel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avus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4E110FFD-FF33-D752-32D9-2893E7908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215"/>
            <a:ext cx="1501585" cy="27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6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D741-88DC-764F-ABD7-D214E5349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906" y="439604"/>
            <a:ext cx="7201295" cy="1670024"/>
          </a:xfrm>
        </p:spPr>
        <p:txBody>
          <a:bodyPr>
            <a:normAutofit/>
          </a:bodyPr>
          <a:lstStyle/>
          <a:p>
            <a:r>
              <a:rPr lang="en-US" sz="4000" dirty="0"/>
              <a:t>Palaeomagnetic anomalies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1DD42-6226-8142-B705-7DFD2AB7A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543" y="2195472"/>
            <a:ext cx="6041461" cy="2964529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Magnetic anomalies at volcanic provinces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Local weak field associate with </a:t>
            </a:r>
            <a:r>
              <a:rPr lang="en-US" sz="2000" dirty="0" err="1"/>
              <a:t>Siloe</a:t>
            </a:r>
            <a:r>
              <a:rPr lang="en-US" sz="2000" dirty="0"/>
              <a:t> Patera (2)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Local </a:t>
            </a:r>
            <a:r>
              <a:rPr lang="en-US" sz="2000" dirty="0" err="1"/>
              <a:t>demagnetisation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Eden Patera (1) shows minor local weaker field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Minor trough to the SW of </a:t>
            </a:r>
            <a:r>
              <a:rPr lang="en-US" sz="2000" dirty="0" err="1"/>
              <a:t>Hiddekel</a:t>
            </a:r>
            <a:r>
              <a:rPr lang="en-US" sz="2000" dirty="0"/>
              <a:t> </a:t>
            </a:r>
            <a:r>
              <a:rPr lang="en-US" sz="2000" dirty="0" err="1"/>
              <a:t>Cavus</a:t>
            </a:r>
            <a:r>
              <a:rPr lang="en-US" sz="2000" dirty="0"/>
              <a:t> (7)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389E66-3365-0E98-3D1D-552B38669C49}"/>
              </a:ext>
            </a:extLst>
          </p:cNvPr>
          <p:cNvGrpSpPr/>
          <p:nvPr/>
        </p:nvGrpSpPr>
        <p:grpSpPr>
          <a:xfrm>
            <a:off x="569038" y="624955"/>
            <a:ext cx="3655494" cy="5608091"/>
            <a:chOff x="389929" y="1089950"/>
            <a:chExt cx="3028543" cy="4987576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3A55542F-A310-A146-8370-E7E2FC666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8"/>
            <a:stretch/>
          </p:blipFill>
          <p:spPr>
            <a:xfrm>
              <a:off x="389929" y="1089950"/>
              <a:ext cx="2712578" cy="475090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8EA4C6F-B611-5749-95C7-00D3CE4F15D7}"/>
                </a:ext>
              </a:extLst>
            </p:cNvPr>
            <p:cNvSpPr/>
            <p:nvPr/>
          </p:nvSpPr>
          <p:spPr>
            <a:xfrm>
              <a:off x="1018728" y="3534862"/>
              <a:ext cx="331393" cy="33753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  <a:highlight>
                  <a:srgbClr val="FFFF00"/>
                </a:highlight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DC0097-C15E-2C7D-F912-E2D341DE2483}"/>
                </a:ext>
              </a:extLst>
            </p:cNvPr>
            <p:cNvSpPr txBox="1"/>
            <p:nvPr/>
          </p:nvSpPr>
          <p:spPr>
            <a:xfrm>
              <a:off x="818590" y="5792191"/>
              <a:ext cx="2599882" cy="285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HK" sz="1200" dirty="0"/>
                <a:t>(</a:t>
              </a:r>
              <a:r>
                <a:rPr lang="en-HK" sz="1200" dirty="0" err="1"/>
                <a:t>Morschhauser</a:t>
              </a:r>
              <a:r>
                <a:rPr lang="en-HK" sz="1200" dirty="0"/>
                <a:t>, </a:t>
              </a:r>
              <a:r>
                <a:rPr lang="en-HK" sz="1200" dirty="0" err="1"/>
                <a:t>Lesur</a:t>
              </a:r>
              <a:r>
                <a:rPr lang="en-HK" sz="1200" dirty="0"/>
                <a:t> and </a:t>
              </a:r>
              <a:r>
                <a:rPr lang="en-HK" sz="1200" dirty="0" err="1"/>
                <a:t>Grott</a:t>
              </a:r>
              <a:r>
                <a:rPr lang="en-HK" sz="1200" dirty="0"/>
                <a:t>, 2014)</a:t>
              </a:r>
              <a:endParaRPr lang="en-US" sz="12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0E4ACBE-3C85-4514-B032-0B93480AAEDA}"/>
                </a:ext>
              </a:extLst>
            </p:cNvPr>
            <p:cNvSpPr/>
            <p:nvPr/>
          </p:nvSpPr>
          <p:spPr>
            <a:xfrm>
              <a:off x="1414825" y="4951466"/>
              <a:ext cx="331393" cy="33753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  <a:highlight>
                  <a:srgbClr val="FFFF00"/>
                </a:highlight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A73542-AFA4-842E-DE10-D929900E79FF}"/>
                </a:ext>
              </a:extLst>
            </p:cNvPr>
            <p:cNvSpPr/>
            <p:nvPr/>
          </p:nvSpPr>
          <p:spPr>
            <a:xfrm>
              <a:off x="2023136" y="4323735"/>
              <a:ext cx="331393" cy="33753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  <a:highlight>
                  <a:srgbClr val="FFFF00"/>
                </a:highlight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B299CF6-ED48-C118-8A0B-EAB041C5AB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7751" y="2149823"/>
              <a:ext cx="357472" cy="1068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D76CC7-5D9A-F818-8EEF-5D86EB3FE9A0}"/>
                </a:ext>
              </a:extLst>
            </p:cNvPr>
            <p:cNvSpPr txBox="1"/>
            <p:nvPr/>
          </p:nvSpPr>
          <p:spPr>
            <a:xfrm>
              <a:off x="2992393" y="1965157"/>
              <a:ext cx="284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03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oster of a volcano&#10;&#10;Description automatically generated with medium confidence">
            <a:extLst>
              <a:ext uri="{FF2B5EF4-FFF2-40B4-BE49-F238E27FC236}">
                <a16:creationId xmlns:a16="http://schemas.microsoft.com/office/drawing/2014/main" id="{A2335A2A-1BC1-324B-3EF0-A3C0BF360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906"/>
            <a:ext cx="12192000" cy="61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2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DBF50F6-DD88-4D9F-B7D3-79B98998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6BBDC2-6929-469E-B7C4-A03E77BF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CDB13-F16C-D4BC-4E4F-E313FEC87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701" y="915658"/>
            <a:ext cx="10628287" cy="77584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Distribution of ancient caldera complexes within Arabia Terra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44E6B5-C9F5-4338-9E33-003B12373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2" y="170309"/>
            <a:ext cx="2514948" cy="2174333"/>
            <a:chOff x="-305" y="-4155"/>
            <a:chExt cx="2514948" cy="2174333"/>
          </a:xfrm>
        </p:grpSpPr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C90B0F8D-9E81-4DE8-95D5-1A26E9390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830BA43A-83E9-4C67-92A6-F247FB370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19">
              <a:extLst>
                <a:ext uri="{FF2B5EF4-FFF2-40B4-BE49-F238E27FC236}">
                  <a16:creationId xmlns:a16="http://schemas.microsoft.com/office/drawing/2014/main" id="{92F3A0CC-EBFE-405D-B0C0-27DE361ED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E853E-B55A-4FFD-B90E-6FB4F31BD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FEDBF7-8E2C-46B8-9095-AE1D77E21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4" y="4560733"/>
            <a:ext cx="3061445" cy="2297266"/>
            <a:chOff x="-305" y="-1"/>
            <a:chExt cx="3832880" cy="287613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202872-FBB0-4F11-BC49-9FB400B21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DEB2F40-D411-4D44-9638-AE0342C7F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07F7D91-A991-4196-AF73-327E04B56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78739A9-E67C-40E5-9468-0A68AEC54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close-up of a blue and yellow background&#10;&#10;Description automatically generated">
            <a:extLst>
              <a:ext uri="{FF2B5EF4-FFF2-40B4-BE49-F238E27FC236}">
                <a16:creationId xmlns:a16="http://schemas.microsoft.com/office/drawing/2014/main" id="{32DDCED3-7F25-915D-EDC5-3846B01E1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76" y="2159378"/>
            <a:ext cx="10113939" cy="36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9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76FD-2565-EEED-76C8-5E02A9B4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55" y="660553"/>
            <a:ext cx="3159982" cy="1084890"/>
          </a:xfrm>
        </p:spPr>
        <p:txBody>
          <a:bodyPr>
            <a:normAutofit/>
          </a:bodyPr>
          <a:lstStyle/>
          <a:p>
            <a:r>
              <a:rPr lang="en-US" sz="4000" dirty="0" err="1"/>
              <a:t>Siloe</a:t>
            </a:r>
            <a:r>
              <a:rPr lang="en-US" sz="4000" dirty="0"/>
              <a:t> Patera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BF3CB3B3-8703-95CF-5ABF-567796504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39" y="2040673"/>
            <a:ext cx="2776043" cy="1646826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55F90F7-E5DB-4550-A972-8826C471F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152" y="806"/>
            <a:ext cx="4481848" cy="17446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AB1598-CD33-0E9C-A37C-D77DAD424C82}"/>
              </a:ext>
            </a:extLst>
          </p:cNvPr>
          <p:cNvSpPr txBox="1"/>
          <p:nvPr/>
        </p:nvSpPr>
        <p:spPr>
          <a:xfrm>
            <a:off x="7854289" y="2336511"/>
            <a:ext cx="4161014" cy="369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Consists of two overlapping craters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Both craters fairly circular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33x 40 km in size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Max elevation offset 1900 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 external concentric faulting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Classic piston type calderas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998F994-2184-8C5A-9662-7A0623E56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0" b="80257"/>
          <a:stretch/>
        </p:blipFill>
        <p:spPr>
          <a:xfrm>
            <a:off x="343046" y="3862117"/>
            <a:ext cx="2768512" cy="1666687"/>
          </a:xfrm>
          <a:prstGeom prst="rect">
            <a:avLst/>
          </a:prstGeom>
        </p:spPr>
      </p:pic>
      <p:pic>
        <p:nvPicPr>
          <p:cNvPr id="6" name="Picture 5" descr="A close-up of a map&#10;&#10;Description automatically generated">
            <a:extLst>
              <a:ext uri="{FF2B5EF4-FFF2-40B4-BE49-F238E27FC236}">
                <a16:creationId xmlns:a16="http://schemas.microsoft.com/office/drawing/2014/main" id="{9F5A09CC-8A62-A3F9-1F21-E2717106B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096" y="458981"/>
            <a:ext cx="4177609" cy="594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08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9F3434C-B0E1-7AA2-6D31-8BC1C30BBDA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660" y="1849220"/>
            <a:ext cx="3962400" cy="50885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Fault-bounded relationship of the overlapping calderas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Flow deposit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Potential fissure-controlled volcanism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Young age of caldera floor &lt;1Ga</a:t>
            </a:r>
            <a:endParaRPr lang="en-US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B11B05-5E59-5B88-D8DB-0E975DEA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7" y="0"/>
            <a:ext cx="6927273" cy="68765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3" descr="A picture containing nature, outdoor, crater, mountain&#10;&#10;Description automatically generated">
            <a:extLst>
              <a:ext uri="{FF2B5EF4-FFF2-40B4-BE49-F238E27FC236}">
                <a16:creationId xmlns:a16="http://schemas.microsoft.com/office/drawing/2014/main" id="{82D28CD1-C639-BBC8-741F-3DD12D185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9220"/>
            <a:ext cx="2658860" cy="3165309"/>
          </a:xfrm>
          <a:prstGeom prst="rect">
            <a:avLst/>
          </a:prstGeom>
        </p:spPr>
      </p:pic>
      <p:pic>
        <p:nvPicPr>
          <p:cNvPr id="11" name="Google Shape;92;p2" descr="A picture containing nature, crater, close&#10;&#10;Description automatically generated">
            <a:extLst>
              <a:ext uri="{FF2B5EF4-FFF2-40B4-BE49-F238E27FC236}">
                <a16:creationId xmlns:a16="http://schemas.microsoft.com/office/drawing/2014/main" id="{BB67C527-DAED-3638-3DFD-FB8955D8CDA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3" r="35923"/>
          <a:stretch/>
        </p:blipFill>
        <p:spPr>
          <a:xfrm>
            <a:off x="8935278" y="3524333"/>
            <a:ext cx="2378538" cy="23699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A48BB0-17BF-A36D-7276-AB1E5CD5FE9A}"/>
              </a:ext>
            </a:extLst>
          </p:cNvPr>
          <p:cNvGrpSpPr/>
          <p:nvPr/>
        </p:nvGrpSpPr>
        <p:grpSpPr>
          <a:xfrm>
            <a:off x="8935278" y="979284"/>
            <a:ext cx="2378539" cy="2362159"/>
            <a:chOff x="5002354" y="2485612"/>
            <a:chExt cx="4050243" cy="40131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32B8CA3-A63A-DF3C-4AB3-4F37BB664BB8}"/>
                </a:ext>
              </a:extLst>
            </p:cNvPr>
            <p:cNvSpPr/>
            <p:nvPr/>
          </p:nvSpPr>
          <p:spPr>
            <a:xfrm>
              <a:off x="5002354" y="2485612"/>
              <a:ext cx="4050243" cy="3965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nature, ice&#10;&#10;Description automatically generated">
              <a:extLst>
                <a:ext uri="{FF2B5EF4-FFF2-40B4-BE49-F238E27FC236}">
                  <a16:creationId xmlns:a16="http://schemas.microsoft.com/office/drawing/2014/main" id="{2433DCE8-B9EA-D7B1-DD32-C37F1E7C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354" y="2533337"/>
              <a:ext cx="4050243" cy="3965388"/>
            </a:xfrm>
            <a:prstGeom prst="rect">
              <a:avLst/>
            </a:prstGeom>
          </p:spPr>
        </p:pic>
      </p:grpSp>
      <p:pic>
        <p:nvPicPr>
          <p:cNvPr id="16" name="Picture 15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94422A5-2842-741E-5AEB-F6B42EB5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3" y="688425"/>
            <a:ext cx="18415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0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896411FA-C92B-2C93-53FC-70A698931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6" t="7777" r="648" b="3679"/>
          <a:stretch/>
        </p:blipFill>
        <p:spPr>
          <a:xfrm>
            <a:off x="852755" y="3726813"/>
            <a:ext cx="3268955" cy="288107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986CF-88E4-850A-1DC9-62B8F303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63" y="-728304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000" dirty="0" err="1"/>
              <a:t>Hiddekel</a:t>
            </a:r>
            <a:r>
              <a:rPr lang="en-US" sz="4000" dirty="0"/>
              <a:t> </a:t>
            </a:r>
            <a:r>
              <a:rPr lang="en-US" sz="4000" dirty="0" err="1"/>
              <a:t>Cavus</a:t>
            </a:r>
            <a:endParaRPr lang="en-US" sz="4000" dirty="0"/>
          </a:p>
        </p:txBody>
      </p:sp>
      <p:pic>
        <p:nvPicPr>
          <p:cNvPr id="9" name="Google Shape;100;p3" descr="A close-up of a moon&#10;&#10;Description automatically generated with low confidence">
            <a:extLst>
              <a:ext uri="{FF2B5EF4-FFF2-40B4-BE49-F238E27FC236}">
                <a16:creationId xmlns:a16="http://schemas.microsoft.com/office/drawing/2014/main" id="{8F1AAF8A-D742-0027-6586-C36DBE672BB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 r="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1C1690-11FC-6275-1155-E42AA07C0A39}"/>
              </a:ext>
            </a:extLst>
          </p:cNvPr>
          <p:cNvSpPr txBox="1"/>
          <p:nvPr/>
        </p:nvSpPr>
        <p:spPr>
          <a:xfrm>
            <a:off x="377763" y="1346908"/>
            <a:ext cx="4530023" cy="235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Diameter - 20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Depth - 2.2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Extremely high depth to diameter ratio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Radiating wrinkle ridges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Dome feature (potential vent)</a:t>
            </a:r>
          </a:p>
        </p:txBody>
      </p:sp>
      <p:pic>
        <p:nvPicPr>
          <p:cNvPr id="20" name="Content Placeholder 12">
            <a:extLst>
              <a:ext uri="{FF2B5EF4-FFF2-40B4-BE49-F238E27FC236}">
                <a16:creationId xmlns:a16="http://schemas.microsoft.com/office/drawing/2014/main" id="{C71B554E-48FB-8214-9933-4D3CA839C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5" t="314" r="7773" b="-12477"/>
          <a:stretch/>
        </p:blipFill>
        <p:spPr>
          <a:xfrm>
            <a:off x="4348372" y="478625"/>
            <a:ext cx="1782348" cy="1737783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3F21DB-617C-5961-41DE-800ED7524ADE}"/>
              </a:ext>
            </a:extLst>
          </p:cNvPr>
          <p:cNvSpPr/>
          <p:nvPr/>
        </p:nvSpPr>
        <p:spPr>
          <a:xfrm flipV="1">
            <a:off x="5989434" y="6607883"/>
            <a:ext cx="2113735" cy="10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9835A8-2222-5946-5622-F05EE9050688}"/>
              </a:ext>
            </a:extLst>
          </p:cNvPr>
          <p:cNvSpPr txBox="1"/>
          <p:nvPr/>
        </p:nvSpPr>
        <p:spPr>
          <a:xfrm>
            <a:off x="6640659" y="633829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25 km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BA5B21-8F2D-8A3D-41A2-2AE5B279A3F5}"/>
              </a:ext>
            </a:extLst>
          </p:cNvPr>
          <p:cNvSpPr/>
          <p:nvPr/>
        </p:nvSpPr>
        <p:spPr>
          <a:xfrm>
            <a:off x="5578866" y="3976100"/>
            <a:ext cx="1133711" cy="97604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9633B5-4F2F-C92A-545D-3B3CCFBA25AE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2682123" y="3726813"/>
            <a:ext cx="3463599" cy="2492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5D45B4-FA4C-6BB7-5F53-65006AB7E32A}"/>
              </a:ext>
            </a:extLst>
          </p:cNvPr>
          <p:cNvCxnSpPr>
            <a:cxnSpLocks/>
          </p:cNvCxnSpPr>
          <p:nvPr/>
        </p:nvCxnSpPr>
        <p:spPr>
          <a:xfrm flipV="1">
            <a:off x="3236178" y="4880060"/>
            <a:ext cx="3203741" cy="15857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1F4D86B-BCDA-0A59-458E-942D9C303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5" t="7297"/>
          <a:stretch/>
        </p:blipFill>
        <p:spPr>
          <a:xfrm>
            <a:off x="10202305" y="0"/>
            <a:ext cx="1988172" cy="31825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531F65-AA86-8ECF-102A-F9F9F05B04BC}"/>
              </a:ext>
            </a:extLst>
          </p:cNvPr>
          <p:cNvSpPr/>
          <p:nvPr/>
        </p:nvSpPr>
        <p:spPr>
          <a:xfrm>
            <a:off x="8957884" y="2807936"/>
            <a:ext cx="728282" cy="13109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B4332A-C55A-DD26-CA0A-4EEE997192AB}"/>
              </a:ext>
            </a:extLst>
          </p:cNvPr>
          <p:cNvCxnSpPr>
            <a:cxnSpLocks/>
          </p:cNvCxnSpPr>
          <p:nvPr/>
        </p:nvCxnSpPr>
        <p:spPr>
          <a:xfrm flipH="1">
            <a:off x="8957884" y="0"/>
            <a:ext cx="1244421" cy="28079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35AB08-22E0-F1CD-3308-4BED7C35D85E}"/>
              </a:ext>
            </a:extLst>
          </p:cNvPr>
          <p:cNvCxnSpPr>
            <a:cxnSpLocks/>
          </p:cNvCxnSpPr>
          <p:nvPr/>
        </p:nvCxnSpPr>
        <p:spPr>
          <a:xfrm flipH="1">
            <a:off x="9693900" y="3182564"/>
            <a:ext cx="2498100" cy="9362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5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8DD5A-F5B7-9440-8269-90ADB7291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66" y="1800651"/>
            <a:ext cx="5797272" cy="51323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Type locality of the plain-style caldera complexes</a:t>
            </a:r>
            <a:r>
              <a:rPr lang="en-HK" sz="2000" dirty="0"/>
              <a:t> 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Clear evidence for structural collapse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Clear evidence for volcanic activities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60x80 km depression 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total collapsed area of around 5000 km</a:t>
            </a:r>
            <a:r>
              <a:rPr lang="en-GB" sz="2000" baseline="30000" dirty="0"/>
              <a:t>2</a:t>
            </a:r>
            <a:r>
              <a:rPr lang="en-HK" sz="2000" dirty="0"/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/>
              <a:t>Max. elevation offset 1600 m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Potential piecemeal caldera</a:t>
            </a:r>
          </a:p>
          <a:p>
            <a:pPr>
              <a:lnSpc>
                <a:spcPct val="200000"/>
              </a:lnSpc>
            </a:pPr>
            <a:endParaRPr lang="en-GB" sz="2000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FB8677-2EDD-4F0A-7A1D-A9789ABF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82" y="407883"/>
            <a:ext cx="2947482" cy="1264832"/>
          </a:xfrm>
        </p:spPr>
        <p:txBody>
          <a:bodyPr>
            <a:normAutofit/>
          </a:bodyPr>
          <a:lstStyle/>
          <a:p>
            <a:r>
              <a:rPr lang="en-US" sz="4000" cap="none" dirty="0"/>
              <a:t>Eden Patera</a:t>
            </a:r>
            <a:endParaRPr lang="en-US" sz="4000" dirty="0"/>
          </a:p>
        </p:txBody>
      </p:sp>
      <p:pic>
        <p:nvPicPr>
          <p:cNvPr id="7" name="Picture 6" descr="A picture containing nature, crater&#10;&#10;Description automatically generated">
            <a:extLst>
              <a:ext uri="{FF2B5EF4-FFF2-40B4-BE49-F238E27FC236}">
                <a16:creationId xmlns:a16="http://schemas.microsoft.com/office/drawing/2014/main" id="{8EDCEDA2-1601-2F64-6412-649D35059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29" y="1800651"/>
            <a:ext cx="6157405" cy="4345683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843196F-C378-1AF7-814C-094E71AB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29" y="271694"/>
            <a:ext cx="6405571" cy="14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 structure&#10;&#10;Description automatically generated with medium confidence">
            <a:extLst>
              <a:ext uri="{FF2B5EF4-FFF2-40B4-BE49-F238E27FC236}">
                <a16:creationId xmlns:a16="http://schemas.microsoft.com/office/drawing/2014/main" id="{489C57BA-47E1-FB4F-971F-B6043F642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0058" y="0"/>
            <a:ext cx="4691883" cy="6767351"/>
          </a:xfrm>
        </p:spPr>
      </p:pic>
    </p:spTree>
    <p:extLst>
      <p:ext uri="{BB962C8B-B14F-4D97-AF65-F5344CB8AC3E}">
        <p14:creationId xmlns:p14="http://schemas.microsoft.com/office/powerpoint/2010/main" val="14581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6686F868-16C3-7AE7-E473-048ED3BEC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8" y="246674"/>
            <a:ext cx="8905504" cy="5830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A4FBAA-203C-5EAB-6666-2062AFA94ED3}"/>
              </a:ext>
            </a:extLst>
          </p:cNvPr>
          <p:cNvSpPr txBox="1"/>
          <p:nvPr/>
        </p:nvSpPr>
        <p:spPr>
          <a:xfrm>
            <a:off x="5710329" y="3598277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0B159A-8E1D-E89F-9BA6-CE822E4015BC}"/>
              </a:ext>
            </a:extLst>
          </p:cNvPr>
          <p:cNvSpPr txBox="1"/>
          <p:nvPr/>
        </p:nvSpPr>
        <p:spPr>
          <a:xfrm>
            <a:off x="4664097" y="3259723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B507C-67C6-83A1-8C5D-0AADAA155E9B}"/>
              </a:ext>
            </a:extLst>
          </p:cNvPr>
          <p:cNvSpPr txBox="1"/>
          <p:nvPr/>
        </p:nvSpPr>
        <p:spPr>
          <a:xfrm>
            <a:off x="3890907" y="4368089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38FDE-9D62-AA52-0D61-4DF9776C6750}"/>
              </a:ext>
            </a:extLst>
          </p:cNvPr>
          <p:cNvSpPr txBox="1"/>
          <p:nvPr/>
        </p:nvSpPr>
        <p:spPr>
          <a:xfrm>
            <a:off x="5030391" y="4706643"/>
            <a:ext cx="41870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(0)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8F60B-BA95-BD27-3AD0-E124E884E3B9}"/>
              </a:ext>
            </a:extLst>
          </p:cNvPr>
          <p:cNvSpPr txBox="1"/>
          <p:nvPr/>
        </p:nvSpPr>
        <p:spPr>
          <a:xfrm>
            <a:off x="3352868" y="6211216"/>
            <a:ext cx="540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Multiple phases of caldera collapse at Eden Patera</a:t>
            </a:r>
          </a:p>
        </p:txBody>
      </p:sp>
    </p:spTree>
    <p:extLst>
      <p:ext uri="{BB962C8B-B14F-4D97-AF65-F5344CB8AC3E}">
        <p14:creationId xmlns:p14="http://schemas.microsoft.com/office/powerpoint/2010/main" val="1132306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{D39C2EE0-361D-434F-930E-BE78D090678D}tf10001120</Template>
  <TotalTime>4381</TotalTime>
  <Words>318</Words>
  <Application>Microsoft Macintosh PowerPoint</Application>
  <PresentationFormat>Widescreen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Distribution of ancient caldera complexes within Arabia Terra</vt:lpstr>
      <vt:lpstr>Siloe Patera</vt:lpstr>
      <vt:lpstr>PowerPoint Presentation</vt:lpstr>
      <vt:lpstr>Hiddekel Cavus</vt:lpstr>
      <vt:lpstr>Eden Patera</vt:lpstr>
      <vt:lpstr>PowerPoint Presentation</vt:lpstr>
      <vt:lpstr>PowerPoint Presentation</vt:lpstr>
      <vt:lpstr>PowerPoint Presentation</vt:lpstr>
      <vt:lpstr>Palaeomagnetic anomalies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yychu20</dc:creator>
  <cp:lastModifiedBy>yychu20</cp:lastModifiedBy>
  <cp:revision>7</cp:revision>
  <dcterms:created xsi:type="dcterms:W3CDTF">2024-03-20T09:41:17Z</dcterms:created>
  <dcterms:modified xsi:type="dcterms:W3CDTF">2024-04-15T07:44:42Z</dcterms:modified>
</cp:coreProperties>
</file>