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51206400" cy="32918400"/>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80">
          <p15:clr>
            <a:srgbClr val="A4A3A4"/>
          </p15:clr>
        </p15:guide>
        <p15:guide id="2" orient="horz" pos="2640">
          <p15:clr>
            <a:srgbClr val="A4A3A4"/>
          </p15:clr>
        </p15:guide>
        <p15:guide id="3" orient="horz" pos="3984">
          <p15:clr>
            <a:srgbClr val="A4A3A4"/>
          </p15:clr>
        </p15:guide>
        <p15:guide id="4" orient="horz" pos="20208">
          <p15:clr>
            <a:srgbClr val="A4A3A4"/>
          </p15:clr>
        </p15:guide>
        <p15:guide id="5" pos="576">
          <p15:clr>
            <a:srgbClr val="A4A3A4"/>
          </p15:clr>
        </p15:guide>
        <p15:guide id="6" pos="10944" userDrawn="1">
          <p15:clr>
            <a:srgbClr val="A4A3A4"/>
          </p15:clr>
        </p15:guide>
        <p15:guide id="7" pos="8400">
          <p15:clr>
            <a:srgbClr val="A4A3A4"/>
          </p15:clr>
        </p15:guide>
        <p15:guide id="8" pos="15936">
          <p15:clr>
            <a:srgbClr val="A4A3A4"/>
          </p15:clr>
        </p15:guide>
        <p15:guide id="9" pos="16416">
          <p15:clr>
            <a:srgbClr val="A4A3A4"/>
          </p15:clr>
        </p15:guide>
        <p15:guide id="10" pos="23808">
          <p15:clr>
            <a:srgbClr val="A4A3A4"/>
          </p15:clr>
        </p15:guide>
        <p15:guide id="11" pos="24288">
          <p15:clr>
            <a:srgbClr val="A4A3A4"/>
          </p15:clr>
        </p15:guide>
        <p15:guide id="12" pos="316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5D"/>
    <a:srgbClr val="7C0A0A"/>
    <a:srgbClr val="257313"/>
    <a:srgbClr val="710107"/>
    <a:srgbClr val="969696"/>
    <a:srgbClr val="6699FF"/>
    <a:srgbClr val="9E1B32"/>
    <a:srgbClr val="850935"/>
    <a:srgbClr val="860808"/>
    <a:srgbClr val="8D01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1" autoAdjust="0"/>
    <p:restoredTop sz="94305" autoAdjust="0"/>
  </p:normalViewPr>
  <p:slideViewPr>
    <p:cSldViewPr>
      <p:cViewPr varScale="1">
        <p:scale>
          <a:sx n="22" d="100"/>
          <a:sy n="22" d="100"/>
        </p:scale>
        <p:origin x="1710" y="72"/>
      </p:cViewPr>
      <p:guideLst>
        <p:guide orient="horz" pos="480"/>
        <p:guide orient="horz" pos="2640"/>
        <p:guide orient="horz" pos="3984"/>
        <p:guide orient="horz" pos="20208"/>
        <p:guide pos="576"/>
        <p:guide pos="10944"/>
        <p:guide pos="8400"/>
        <p:guide pos="15936"/>
        <p:guide pos="16416"/>
        <p:guide pos="23808"/>
        <p:guide pos="24288"/>
        <p:guide pos="316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2126" y="-5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1"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099" name="Rectangle 1027"/>
          <p:cNvSpPr>
            <a:spLocks noGrp="1" noChangeArrowheads="1"/>
          </p:cNvSpPr>
          <p:nvPr>
            <p:ph type="dt" sz="quarter" idx="1"/>
          </p:nvPr>
        </p:nvSpPr>
        <p:spPr bwMode="auto">
          <a:xfrm>
            <a:off x="4145754" y="0"/>
            <a:ext cx="3169446" cy="479848"/>
          </a:xfrm>
          <a:prstGeom prst="rect">
            <a:avLst/>
          </a:prstGeom>
          <a:noFill/>
          <a:ln w="9525">
            <a:noFill/>
            <a:miter lim="800000"/>
            <a:headEnd/>
            <a:tailEnd/>
          </a:ln>
          <a:effectLst/>
        </p:spPr>
        <p:txBody>
          <a:bodyPr vert="horz" wrap="square" lIns="96398" tIns="48199" rIns="96398" bIns="48199" numCol="1" anchor="t" anchorCtr="0" compatLnSpc="1">
            <a:prstTxWarp prst="textNoShape">
              <a:avLst/>
            </a:prstTxWarp>
          </a:bodyPr>
          <a:lstStyle>
            <a:lvl1pPr algn="r" eaLnBrk="1" hangingPunct="1">
              <a:defRPr sz="1300">
                <a:latin typeface="Times New Roman" charset="0"/>
              </a:defRPr>
            </a:lvl1pPr>
          </a:lstStyle>
          <a:p>
            <a:pPr>
              <a:defRPr/>
            </a:pPr>
            <a:endParaRPr lang="en-US"/>
          </a:p>
        </p:txBody>
      </p:sp>
      <p:sp>
        <p:nvSpPr>
          <p:cNvPr id="4100" name="Rectangle 1028"/>
          <p:cNvSpPr>
            <a:spLocks noGrp="1" noChangeArrowheads="1"/>
          </p:cNvSpPr>
          <p:nvPr>
            <p:ph type="ftr" sz="quarter" idx="2"/>
          </p:nvPr>
        </p:nvSpPr>
        <p:spPr bwMode="auto">
          <a:xfrm>
            <a:off x="1"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eaLnBrk="1" hangingPunct="1">
              <a:defRPr sz="1300">
                <a:latin typeface="Times New Roman" charset="0"/>
              </a:defRPr>
            </a:lvl1pPr>
          </a:lstStyle>
          <a:p>
            <a:pPr>
              <a:defRPr/>
            </a:pPr>
            <a:endParaRPr lang="en-US"/>
          </a:p>
        </p:txBody>
      </p:sp>
      <p:sp>
        <p:nvSpPr>
          <p:cNvPr id="4101" name="Rectangle 1029"/>
          <p:cNvSpPr>
            <a:spLocks noGrp="1" noChangeArrowheads="1"/>
          </p:cNvSpPr>
          <p:nvPr>
            <p:ph type="sldNum" sz="quarter" idx="3"/>
          </p:nvPr>
        </p:nvSpPr>
        <p:spPr bwMode="auto">
          <a:xfrm>
            <a:off x="4145754" y="9121352"/>
            <a:ext cx="3169446" cy="479848"/>
          </a:xfrm>
          <a:prstGeom prst="rect">
            <a:avLst/>
          </a:prstGeom>
          <a:noFill/>
          <a:ln w="9525">
            <a:noFill/>
            <a:miter lim="800000"/>
            <a:headEnd/>
            <a:tailEnd/>
          </a:ln>
          <a:effectLst/>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DD2EE6D7-56FB-4031-A2C2-4B27523A6E28}" type="slidenum">
              <a:rPr lang="en-US" altLang="en-US"/>
              <a:pPr>
                <a:defRPr/>
              </a:pPr>
              <a:t>‹#›</a:t>
            </a:fld>
            <a:endParaRPr lang="en-US" altLang="en-US"/>
          </a:p>
        </p:txBody>
      </p:sp>
    </p:spTree>
    <p:extLst>
      <p:ext uri="{BB962C8B-B14F-4D97-AF65-F5344CB8AC3E}">
        <p14:creationId xmlns:p14="http://schemas.microsoft.com/office/powerpoint/2010/main" val="973224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69446" cy="479848"/>
          </a:xfrm>
          <a:prstGeom prst="rect">
            <a:avLst/>
          </a:prstGeom>
        </p:spPr>
        <p:txBody>
          <a:bodyPr vert="horz" lIns="96398" tIns="48199" rIns="96398" bIns="48199" rtlCol="0"/>
          <a:lstStyle>
            <a:lvl1pPr algn="l" eaLnBrk="1" hangingPunct="1">
              <a:defRPr sz="1300">
                <a:latin typeface="Times New Roman" charset="0"/>
              </a:defRPr>
            </a:lvl1pPr>
          </a:lstStyle>
          <a:p>
            <a:pPr>
              <a:defRPr/>
            </a:pPr>
            <a:endParaRPr lang="en-US"/>
          </a:p>
        </p:txBody>
      </p:sp>
      <p:sp>
        <p:nvSpPr>
          <p:cNvPr id="3" name="Date Placeholder 2"/>
          <p:cNvSpPr>
            <a:spLocks noGrp="1"/>
          </p:cNvSpPr>
          <p:nvPr>
            <p:ph type="dt" idx="1"/>
          </p:nvPr>
        </p:nvSpPr>
        <p:spPr>
          <a:xfrm>
            <a:off x="4143385" y="0"/>
            <a:ext cx="3170631" cy="479848"/>
          </a:xfrm>
          <a:prstGeom prst="rect">
            <a:avLst/>
          </a:prstGeom>
        </p:spPr>
        <p:txBody>
          <a:bodyPr vert="horz" lIns="96398" tIns="48199" rIns="96398" bIns="48199" rtlCol="0"/>
          <a:lstStyle>
            <a:lvl1pPr algn="r" eaLnBrk="1" hangingPunct="1">
              <a:defRPr sz="1300">
                <a:latin typeface="Times New Roman" charset="0"/>
              </a:defRPr>
            </a:lvl1pPr>
          </a:lstStyle>
          <a:p>
            <a:pPr>
              <a:defRPr/>
            </a:pPr>
            <a:fld id="{29F65819-D424-471E-B82F-85176A13A9E4}" type="datetimeFigureOut">
              <a:rPr lang="en-US"/>
              <a:pPr>
                <a:defRPr/>
              </a:pPr>
              <a:t>4/12/2024</a:t>
            </a:fld>
            <a:endParaRPr lang="en-US"/>
          </a:p>
        </p:txBody>
      </p:sp>
      <p:sp>
        <p:nvSpPr>
          <p:cNvPr id="4" name="Slide Image Placeholder 3"/>
          <p:cNvSpPr>
            <a:spLocks noGrp="1" noRot="1" noChangeAspect="1"/>
          </p:cNvSpPr>
          <p:nvPr>
            <p:ph type="sldImg" idx="2"/>
          </p:nvPr>
        </p:nvSpPr>
        <p:spPr>
          <a:xfrm>
            <a:off x="857250" y="720725"/>
            <a:ext cx="5600700" cy="3600450"/>
          </a:xfrm>
          <a:prstGeom prst="rect">
            <a:avLst/>
          </a:prstGeom>
          <a:noFill/>
          <a:ln w="12700">
            <a:solidFill>
              <a:prstClr val="black"/>
            </a:solidFill>
          </a:ln>
        </p:spPr>
        <p:txBody>
          <a:bodyPr vert="horz" lIns="96398" tIns="48199" rIns="96398" bIns="48199" rtlCol="0" anchor="ctr"/>
          <a:lstStyle/>
          <a:p>
            <a:pPr lvl="0"/>
            <a:endParaRPr lang="en-US" noProof="0"/>
          </a:p>
        </p:txBody>
      </p:sp>
      <p:sp>
        <p:nvSpPr>
          <p:cNvPr id="5" name="Notes Placeholder 4"/>
          <p:cNvSpPr>
            <a:spLocks noGrp="1"/>
          </p:cNvSpPr>
          <p:nvPr>
            <p:ph type="body" sz="quarter" idx="3"/>
          </p:nvPr>
        </p:nvSpPr>
        <p:spPr>
          <a:xfrm>
            <a:off x="731046" y="4559615"/>
            <a:ext cx="5853108" cy="4320752"/>
          </a:xfrm>
          <a:prstGeom prst="rect">
            <a:avLst/>
          </a:prstGeom>
        </p:spPr>
        <p:txBody>
          <a:bodyPr vert="horz" lIns="96398" tIns="48199" rIns="96398" bIns="481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119229"/>
            <a:ext cx="3169446" cy="479848"/>
          </a:xfrm>
          <a:prstGeom prst="rect">
            <a:avLst/>
          </a:prstGeom>
        </p:spPr>
        <p:txBody>
          <a:bodyPr vert="horz" lIns="96398" tIns="48199" rIns="96398" bIns="48199" rtlCol="0" anchor="b"/>
          <a:lstStyle>
            <a:lvl1pPr algn="l" eaLnBrk="1" hangingPunct="1">
              <a:defRPr sz="1300">
                <a:latin typeface="Times New Roman" charset="0"/>
              </a:defRPr>
            </a:lvl1pPr>
          </a:lstStyle>
          <a:p>
            <a:pPr>
              <a:defRPr/>
            </a:pPr>
            <a:endParaRPr lang="en-US"/>
          </a:p>
        </p:txBody>
      </p:sp>
      <p:sp>
        <p:nvSpPr>
          <p:cNvPr id="7" name="Slide Number Placeholder 6"/>
          <p:cNvSpPr>
            <a:spLocks noGrp="1"/>
          </p:cNvSpPr>
          <p:nvPr>
            <p:ph type="sldNum" sz="quarter" idx="5"/>
          </p:nvPr>
        </p:nvSpPr>
        <p:spPr>
          <a:xfrm>
            <a:off x="4143385" y="9119229"/>
            <a:ext cx="3170631" cy="479848"/>
          </a:xfrm>
          <a:prstGeom prst="rect">
            <a:avLst/>
          </a:prstGeom>
        </p:spPr>
        <p:txBody>
          <a:bodyPr vert="horz" wrap="square" lIns="96398" tIns="48199" rIns="96398" bIns="48199" numCol="1" anchor="b" anchorCtr="0" compatLnSpc="1">
            <a:prstTxWarp prst="textNoShape">
              <a:avLst/>
            </a:prstTxWarp>
          </a:bodyPr>
          <a:lstStyle>
            <a:lvl1pPr algn="r" eaLnBrk="1" hangingPunct="1">
              <a:defRPr sz="1300"/>
            </a:lvl1pPr>
          </a:lstStyle>
          <a:p>
            <a:pPr>
              <a:defRPr/>
            </a:pPr>
            <a:fld id="{0F037531-4CCE-4227-9D51-0757998E6928}" type="slidenum">
              <a:rPr lang="en-US" altLang="en-US"/>
              <a:pPr>
                <a:defRPr/>
              </a:pPr>
              <a:t>‹#›</a:t>
            </a:fld>
            <a:endParaRPr lang="en-US" altLang="en-US"/>
          </a:p>
        </p:txBody>
      </p:sp>
    </p:spTree>
    <p:extLst>
      <p:ext uri="{BB962C8B-B14F-4D97-AF65-F5344CB8AC3E}">
        <p14:creationId xmlns:p14="http://schemas.microsoft.com/office/powerpoint/2010/main" val="1442190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800">
                <a:solidFill>
                  <a:schemeClr val="tx1"/>
                </a:solidFill>
                <a:latin typeface="Calibri" panose="020F0502020204030204" pitchFamily="34" charset="0"/>
              </a:defRPr>
            </a:lvl1pPr>
            <a:lvl2pPr marL="520214" indent="-200082">
              <a:spcBef>
                <a:spcPct val="30000"/>
              </a:spcBef>
              <a:defRPr sz="800">
                <a:solidFill>
                  <a:schemeClr val="tx1"/>
                </a:solidFill>
                <a:latin typeface="Calibri" panose="020F0502020204030204" pitchFamily="34" charset="0"/>
              </a:defRPr>
            </a:lvl2pPr>
            <a:lvl3pPr marL="800329" indent="-160066">
              <a:spcBef>
                <a:spcPct val="30000"/>
              </a:spcBef>
              <a:defRPr sz="800">
                <a:solidFill>
                  <a:schemeClr val="tx1"/>
                </a:solidFill>
                <a:latin typeface="Calibri" panose="020F0502020204030204" pitchFamily="34" charset="0"/>
              </a:defRPr>
            </a:lvl3pPr>
            <a:lvl4pPr marL="1120460" indent="-160066">
              <a:spcBef>
                <a:spcPct val="30000"/>
              </a:spcBef>
              <a:defRPr sz="800">
                <a:solidFill>
                  <a:schemeClr val="tx1"/>
                </a:solidFill>
                <a:latin typeface="Calibri" panose="020F0502020204030204" pitchFamily="34" charset="0"/>
              </a:defRPr>
            </a:lvl4pPr>
            <a:lvl5pPr marL="1440591" indent="-160066">
              <a:spcBef>
                <a:spcPct val="30000"/>
              </a:spcBef>
              <a:defRPr sz="800">
                <a:solidFill>
                  <a:schemeClr val="tx1"/>
                </a:solidFill>
                <a:latin typeface="Calibri" panose="020F0502020204030204" pitchFamily="34" charset="0"/>
              </a:defRPr>
            </a:lvl5pPr>
            <a:lvl6pPr marL="1760723" indent="-160066" eaLnBrk="0" fontAlgn="base" hangingPunct="0">
              <a:spcBef>
                <a:spcPct val="30000"/>
              </a:spcBef>
              <a:spcAft>
                <a:spcPct val="0"/>
              </a:spcAft>
              <a:defRPr sz="800">
                <a:solidFill>
                  <a:schemeClr val="tx1"/>
                </a:solidFill>
                <a:latin typeface="Calibri" panose="020F0502020204030204" pitchFamily="34" charset="0"/>
              </a:defRPr>
            </a:lvl6pPr>
            <a:lvl7pPr marL="2080854" indent="-160066" eaLnBrk="0" fontAlgn="base" hangingPunct="0">
              <a:spcBef>
                <a:spcPct val="30000"/>
              </a:spcBef>
              <a:spcAft>
                <a:spcPct val="0"/>
              </a:spcAft>
              <a:defRPr sz="800">
                <a:solidFill>
                  <a:schemeClr val="tx1"/>
                </a:solidFill>
                <a:latin typeface="Calibri" panose="020F0502020204030204" pitchFamily="34" charset="0"/>
              </a:defRPr>
            </a:lvl7pPr>
            <a:lvl8pPr marL="2400986" indent="-160066" eaLnBrk="0" fontAlgn="base" hangingPunct="0">
              <a:spcBef>
                <a:spcPct val="30000"/>
              </a:spcBef>
              <a:spcAft>
                <a:spcPct val="0"/>
              </a:spcAft>
              <a:defRPr sz="800">
                <a:solidFill>
                  <a:schemeClr val="tx1"/>
                </a:solidFill>
                <a:latin typeface="Calibri" panose="020F0502020204030204" pitchFamily="34" charset="0"/>
              </a:defRPr>
            </a:lvl8pPr>
            <a:lvl9pPr marL="2721117" indent="-160066" eaLnBrk="0" fontAlgn="base" hangingPunct="0">
              <a:spcBef>
                <a:spcPct val="30000"/>
              </a:spcBef>
              <a:spcAft>
                <a:spcPct val="0"/>
              </a:spcAft>
              <a:defRPr sz="800">
                <a:solidFill>
                  <a:schemeClr val="tx1"/>
                </a:solidFill>
                <a:latin typeface="Calibri" panose="020F0502020204030204" pitchFamily="34" charset="0"/>
              </a:defRPr>
            </a:lvl9pPr>
          </a:lstStyle>
          <a:p>
            <a:pPr>
              <a:spcBef>
                <a:spcPct val="0"/>
              </a:spcBef>
            </a:pPr>
            <a:fld id="{2A15340D-7102-48BA-A7C6-8DA179EC9D5B}" type="slidenum">
              <a:rPr lang="en-US" altLang="en-US" sz="1300">
                <a:latin typeface="Times New Roman" panose="02020603050405020304" pitchFamily="18" charset="0"/>
              </a:rPr>
              <a:pPr>
                <a:spcBef>
                  <a:spcPct val="0"/>
                </a:spcBef>
              </a:pPr>
              <a:t>1</a:t>
            </a:fld>
            <a:endParaRPr lang="en-US" altLang="en-US" sz="1300">
              <a:latin typeface="Times New Roman" panose="02020603050405020304" pitchFamily="18" charset="0"/>
            </a:endParaRPr>
          </a:p>
        </p:txBody>
      </p:sp>
    </p:spTree>
    <p:extLst>
      <p:ext uri="{BB962C8B-B14F-4D97-AF65-F5344CB8AC3E}">
        <p14:creationId xmlns:p14="http://schemas.microsoft.com/office/powerpoint/2010/main" val="190920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163" y="10226675"/>
            <a:ext cx="43526075" cy="7054850"/>
          </a:xfrm>
        </p:spPr>
        <p:txBody>
          <a:bodyPr/>
          <a:lstStyle/>
          <a:p>
            <a:r>
              <a:rPr lang="en-US"/>
              <a:t>Click to edit Master title style</a:t>
            </a:r>
          </a:p>
        </p:txBody>
      </p:sp>
      <p:sp>
        <p:nvSpPr>
          <p:cNvPr id="3" name="Subtitle 2"/>
          <p:cNvSpPr>
            <a:spLocks noGrp="1"/>
          </p:cNvSpPr>
          <p:nvPr>
            <p:ph type="subTitle" idx="1"/>
          </p:nvPr>
        </p:nvSpPr>
        <p:spPr>
          <a:xfrm>
            <a:off x="7680325" y="18653125"/>
            <a:ext cx="35845750"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8354F2-4EF6-433B-B390-B2654D7C3332}" type="slidenum">
              <a:rPr lang="en-US" altLang="en-US"/>
              <a:pPr>
                <a:defRPr/>
              </a:pPr>
              <a:t>‹#›</a:t>
            </a:fld>
            <a:endParaRPr lang="en-US" altLang="en-US"/>
          </a:p>
        </p:txBody>
      </p:sp>
    </p:spTree>
    <p:extLst>
      <p:ext uri="{BB962C8B-B14F-4D97-AF65-F5344CB8AC3E}">
        <p14:creationId xmlns:p14="http://schemas.microsoft.com/office/powerpoint/2010/main" val="99507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E61A59-8232-4DD5-A58D-FB2E8AB1C8EA}" type="slidenum">
              <a:rPr lang="en-US" altLang="en-US"/>
              <a:pPr>
                <a:defRPr/>
              </a:pPr>
              <a:t>‹#›</a:t>
            </a:fld>
            <a:endParaRPr lang="en-US" altLang="en-US"/>
          </a:p>
        </p:txBody>
      </p:sp>
    </p:spTree>
    <p:extLst>
      <p:ext uri="{BB962C8B-B14F-4D97-AF65-F5344CB8AC3E}">
        <p14:creationId xmlns:p14="http://schemas.microsoft.com/office/powerpoint/2010/main" val="275073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85513" y="2925763"/>
            <a:ext cx="10880725" cy="263350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40163" y="2925763"/>
            <a:ext cx="32492950" cy="263350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0B9F78-CD9C-477C-BDDD-009F94141241}" type="slidenum">
              <a:rPr lang="en-US" altLang="en-US"/>
              <a:pPr>
                <a:defRPr/>
              </a:pPr>
              <a:t>‹#›</a:t>
            </a:fld>
            <a:endParaRPr lang="en-US" altLang="en-US"/>
          </a:p>
        </p:txBody>
      </p:sp>
    </p:spTree>
    <p:extLst>
      <p:ext uri="{BB962C8B-B14F-4D97-AF65-F5344CB8AC3E}">
        <p14:creationId xmlns:p14="http://schemas.microsoft.com/office/powerpoint/2010/main" val="3436029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F054EE-1CFC-4779-BBB8-64FF0BD49AA6}" type="slidenum">
              <a:rPr lang="en-US" altLang="en-US"/>
              <a:pPr>
                <a:defRPr/>
              </a:pPr>
              <a:t>‹#›</a:t>
            </a:fld>
            <a:endParaRPr lang="en-US" altLang="en-US"/>
          </a:p>
        </p:txBody>
      </p:sp>
    </p:spTree>
    <p:extLst>
      <p:ext uri="{BB962C8B-B14F-4D97-AF65-F5344CB8AC3E}">
        <p14:creationId xmlns:p14="http://schemas.microsoft.com/office/powerpoint/2010/main" val="549646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0" y="21153438"/>
            <a:ext cx="43526075"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0" y="13952538"/>
            <a:ext cx="43526075"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30BFA-5D4A-461C-A3B4-1B870FADEC05}" type="slidenum">
              <a:rPr lang="en-US" altLang="en-US"/>
              <a:pPr>
                <a:defRPr/>
              </a:pPr>
              <a:t>‹#›</a:t>
            </a:fld>
            <a:endParaRPr lang="en-US" altLang="en-US"/>
          </a:p>
        </p:txBody>
      </p:sp>
    </p:spTree>
    <p:extLst>
      <p:ext uri="{BB962C8B-B14F-4D97-AF65-F5344CB8AC3E}">
        <p14:creationId xmlns:p14="http://schemas.microsoft.com/office/powerpoint/2010/main" val="1964046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40163" y="9509125"/>
            <a:ext cx="21686837"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79400" y="9509125"/>
            <a:ext cx="21686838" cy="1975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7716FB-3B50-4B6D-B9B9-824230435BDD}" type="slidenum">
              <a:rPr lang="en-US" altLang="en-US"/>
              <a:pPr>
                <a:defRPr/>
              </a:pPr>
              <a:t>‹#›</a:t>
            </a:fld>
            <a:endParaRPr lang="en-US" altLang="en-US"/>
          </a:p>
        </p:txBody>
      </p:sp>
    </p:spTree>
    <p:extLst>
      <p:ext uri="{BB962C8B-B14F-4D97-AF65-F5344CB8AC3E}">
        <p14:creationId xmlns:p14="http://schemas.microsoft.com/office/powerpoint/2010/main" val="17828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7625"/>
            <a:ext cx="46085125"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638" y="7369175"/>
            <a:ext cx="2262505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60638" y="10439400"/>
            <a:ext cx="2262505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775" y="7369175"/>
            <a:ext cx="22632988"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775" y="10439400"/>
            <a:ext cx="22632988"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145407-6901-4768-B658-8CA1FF19084D}" type="slidenum">
              <a:rPr lang="en-US" altLang="en-US"/>
              <a:pPr>
                <a:defRPr/>
              </a:pPr>
              <a:t>‹#›</a:t>
            </a:fld>
            <a:endParaRPr lang="en-US" altLang="en-US"/>
          </a:p>
        </p:txBody>
      </p:sp>
    </p:spTree>
    <p:extLst>
      <p:ext uri="{BB962C8B-B14F-4D97-AF65-F5344CB8AC3E}">
        <p14:creationId xmlns:p14="http://schemas.microsoft.com/office/powerpoint/2010/main" val="3885271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A7841D5-976E-4B7A-ABB7-6F9DF1B3BDA5}" type="slidenum">
              <a:rPr lang="en-US" altLang="en-US"/>
              <a:pPr>
                <a:defRPr/>
              </a:pPr>
              <a:t>‹#›</a:t>
            </a:fld>
            <a:endParaRPr lang="en-US" altLang="en-US"/>
          </a:p>
        </p:txBody>
      </p:sp>
    </p:spTree>
    <p:extLst>
      <p:ext uri="{BB962C8B-B14F-4D97-AF65-F5344CB8AC3E}">
        <p14:creationId xmlns:p14="http://schemas.microsoft.com/office/powerpoint/2010/main" val="2074368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6EE5D7F-157C-4FBA-B7B6-8F9C75FA632D}" type="slidenum">
              <a:rPr lang="en-US" altLang="en-US"/>
              <a:pPr>
                <a:defRPr/>
              </a:pPr>
              <a:t>‹#›</a:t>
            </a:fld>
            <a:endParaRPr lang="en-US" altLang="en-US"/>
          </a:p>
        </p:txBody>
      </p:sp>
    </p:spTree>
    <p:extLst>
      <p:ext uri="{BB962C8B-B14F-4D97-AF65-F5344CB8AC3E}">
        <p14:creationId xmlns:p14="http://schemas.microsoft.com/office/powerpoint/2010/main" val="158310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638" y="1311275"/>
            <a:ext cx="1684655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19963" y="1311275"/>
            <a:ext cx="286258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638" y="6888163"/>
            <a:ext cx="1684655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91D4EC-5E0F-461E-992F-2C362FDC8DBD}" type="slidenum">
              <a:rPr lang="en-US" altLang="en-US"/>
              <a:pPr>
                <a:defRPr/>
              </a:pPr>
              <a:t>‹#›</a:t>
            </a:fld>
            <a:endParaRPr lang="en-US" altLang="en-US"/>
          </a:p>
        </p:txBody>
      </p:sp>
    </p:spTree>
    <p:extLst>
      <p:ext uri="{BB962C8B-B14F-4D97-AF65-F5344CB8AC3E}">
        <p14:creationId xmlns:p14="http://schemas.microsoft.com/office/powerpoint/2010/main" val="975535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175" y="23042563"/>
            <a:ext cx="30724475"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175" y="2941638"/>
            <a:ext cx="30724475"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175" y="25763538"/>
            <a:ext cx="30724475"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0CE5B-6BCB-481A-B00E-622AC56CB84D}" type="slidenum">
              <a:rPr lang="en-US" altLang="en-US"/>
              <a:pPr>
                <a:defRPr/>
              </a:pPr>
              <a:t>‹#›</a:t>
            </a:fld>
            <a:endParaRPr lang="en-US" altLang="en-US"/>
          </a:p>
        </p:txBody>
      </p:sp>
    </p:spTree>
    <p:extLst>
      <p:ext uri="{BB962C8B-B14F-4D97-AF65-F5344CB8AC3E}">
        <p14:creationId xmlns:p14="http://schemas.microsoft.com/office/powerpoint/2010/main" val="2875903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40163" y="2925763"/>
            <a:ext cx="43526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40163" y="9509125"/>
            <a:ext cx="43526075" cy="1975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80709" tIns="240355" rIns="480709" bIns="24035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3840163"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eaLnBrk="1" hangingPunct="1">
              <a:defRPr sz="7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17495838" y="29992638"/>
            <a:ext cx="16214725"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ctr" eaLnBrk="1" hangingPunct="1">
              <a:defRPr sz="7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36698238" y="29992638"/>
            <a:ext cx="10668000" cy="2193925"/>
          </a:xfrm>
          <a:prstGeom prst="rect">
            <a:avLst/>
          </a:prstGeom>
          <a:noFill/>
          <a:ln w="9525">
            <a:noFill/>
            <a:miter lim="800000"/>
            <a:headEnd/>
            <a:tailEnd/>
          </a:ln>
          <a:effectLst/>
        </p:spPr>
        <p:txBody>
          <a:bodyPr vert="horz" wrap="square" lIns="480709" tIns="240355" rIns="480709" bIns="240355" numCol="1" anchor="t" anchorCtr="0" compatLnSpc="1">
            <a:prstTxWarp prst="textNoShape">
              <a:avLst/>
            </a:prstTxWarp>
          </a:bodyPr>
          <a:lstStyle>
            <a:lvl1pPr algn="r" eaLnBrk="1" hangingPunct="1">
              <a:defRPr sz="7400"/>
            </a:lvl1pPr>
          </a:lstStyle>
          <a:p>
            <a:pPr>
              <a:defRPr/>
            </a:pPr>
            <a:fld id="{011C51A6-7EBB-4B42-BCE9-EDAC403BE04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806950" rtl="0" eaLnBrk="0" fontAlgn="base" hangingPunct="0">
        <a:spcBef>
          <a:spcPct val="0"/>
        </a:spcBef>
        <a:spcAft>
          <a:spcPct val="0"/>
        </a:spcAft>
        <a:defRPr sz="23100">
          <a:solidFill>
            <a:schemeClr val="tx2"/>
          </a:solidFill>
          <a:latin typeface="+mj-lt"/>
          <a:ea typeface="+mj-ea"/>
          <a:cs typeface="+mj-cs"/>
        </a:defRPr>
      </a:lvl1pPr>
      <a:lvl2pPr algn="ctr" defTabSz="4806950" rtl="0" eaLnBrk="0" fontAlgn="base" hangingPunct="0">
        <a:spcBef>
          <a:spcPct val="0"/>
        </a:spcBef>
        <a:spcAft>
          <a:spcPct val="0"/>
        </a:spcAft>
        <a:defRPr sz="23100">
          <a:solidFill>
            <a:schemeClr val="tx2"/>
          </a:solidFill>
          <a:latin typeface="Times New Roman" charset="0"/>
        </a:defRPr>
      </a:lvl2pPr>
      <a:lvl3pPr algn="ctr" defTabSz="4806950" rtl="0" eaLnBrk="0" fontAlgn="base" hangingPunct="0">
        <a:spcBef>
          <a:spcPct val="0"/>
        </a:spcBef>
        <a:spcAft>
          <a:spcPct val="0"/>
        </a:spcAft>
        <a:defRPr sz="23100">
          <a:solidFill>
            <a:schemeClr val="tx2"/>
          </a:solidFill>
          <a:latin typeface="Times New Roman" charset="0"/>
        </a:defRPr>
      </a:lvl3pPr>
      <a:lvl4pPr algn="ctr" defTabSz="4806950" rtl="0" eaLnBrk="0" fontAlgn="base" hangingPunct="0">
        <a:spcBef>
          <a:spcPct val="0"/>
        </a:spcBef>
        <a:spcAft>
          <a:spcPct val="0"/>
        </a:spcAft>
        <a:defRPr sz="23100">
          <a:solidFill>
            <a:schemeClr val="tx2"/>
          </a:solidFill>
          <a:latin typeface="Times New Roman" charset="0"/>
        </a:defRPr>
      </a:lvl4pPr>
      <a:lvl5pPr algn="ctr" defTabSz="4806950" rtl="0" eaLnBrk="0" fontAlgn="base" hangingPunct="0">
        <a:spcBef>
          <a:spcPct val="0"/>
        </a:spcBef>
        <a:spcAft>
          <a:spcPct val="0"/>
        </a:spcAft>
        <a:defRPr sz="23100">
          <a:solidFill>
            <a:schemeClr val="tx2"/>
          </a:solidFill>
          <a:latin typeface="Times New Roman" charset="0"/>
        </a:defRPr>
      </a:lvl5pPr>
      <a:lvl6pPr marL="457200" algn="ctr" defTabSz="4806950" rtl="0" fontAlgn="base">
        <a:spcBef>
          <a:spcPct val="0"/>
        </a:spcBef>
        <a:spcAft>
          <a:spcPct val="0"/>
        </a:spcAft>
        <a:defRPr sz="23100">
          <a:solidFill>
            <a:schemeClr val="tx2"/>
          </a:solidFill>
          <a:latin typeface="Times New Roman" charset="0"/>
        </a:defRPr>
      </a:lvl6pPr>
      <a:lvl7pPr marL="914400" algn="ctr" defTabSz="4806950" rtl="0" fontAlgn="base">
        <a:spcBef>
          <a:spcPct val="0"/>
        </a:spcBef>
        <a:spcAft>
          <a:spcPct val="0"/>
        </a:spcAft>
        <a:defRPr sz="23100">
          <a:solidFill>
            <a:schemeClr val="tx2"/>
          </a:solidFill>
          <a:latin typeface="Times New Roman" charset="0"/>
        </a:defRPr>
      </a:lvl7pPr>
      <a:lvl8pPr marL="1371600" algn="ctr" defTabSz="4806950" rtl="0" fontAlgn="base">
        <a:spcBef>
          <a:spcPct val="0"/>
        </a:spcBef>
        <a:spcAft>
          <a:spcPct val="0"/>
        </a:spcAft>
        <a:defRPr sz="23100">
          <a:solidFill>
            <a:schemeClr val="tx2"/>
          </a:solidFill>
          <a:latin typeface="Times New Roman" charset="0"/>
        </a:defRPr>
      </a:lvl8pPr>
      <a:lvl9pPr marL="1828800" algn="ctr" defTabSz="4806950" rtl="0" fontAlgn="base">
        <a:spcBef>
          <a:spcPct val="0"/>
        </a:spcBef>
        <a:spcAft>
          <a:spcPct val="0"/>
        </a:spcAft>
        <a:defRPr sz="23100">
          <a:solidFill>
            <a:schemeClr val="tx2"/>
          </a:solidFill>
          <a:latin typeface="Times New Roman" charset="0"/>
        </a:defRPr>
      </a:lvl9pPr>
    </p:titleStyle>
    <p:bodyStyle>
      <a:lvl1pPr marL="1803400" indent="-1803400" algn="l" defTabSz="4806950" rtl="0" eaLnBrk="0" fontAlgn="base" hangingPunct="0">
        <a:spcBef>
          <a:spcPct val="20000"/>
        </a:spcBef>
        <a:spcAft>
          <a:spcPct val="0"/>
        </a:spcAft>
        <a:buChar char="•"/>
        <a:defRPr sz="16800">
          <a:solidFill>
            <a:schemeClr val="tx1"/>
          </a:solidFill>
          <a:latin typeface="+mn-lt"/>
          <a:ea typeface="+mn-ea"/>
          <a:cs typeface="+mn-cs"/>
        </a:defRPr>
      </a:lvl1pPr>
      <a:lvl2pPr marL="3905250" indent="-1501775" algn="l" defTabSz="4806950" rtl="0" eaLnBrk="0" fontAlgn="base" hangingPunct="0">
        <a:spcBef>
          <a:spcPct val="20000"/>
        </a:spcBef>
        <a:spcAft>
          <a:spcPct val="0"/>
        </a:spcAft>
        <a:buChar char="–"/>
        <a:defRPr sz="14700">
          <a:solidFill>
            <a:schemeClr val="tx1"/>
          </a:solidFill>
          <a:latin typeface="+mn-lt"/>
        </a:defRPr>
      </a:lvl2pPr>
      <a:lvl3pPr marL="6008688" indent="-1201738" algn="l" defTabSz="4806950" rtl="0" eaLnBrk="0" fontAlgn="base" hangingPunct="0">
        <a:spcBef>
          <a:spcPct val="20000"/>
        </a:spcBef>
        <a:spcAft>
          <a:spcPct val="0"/>
        </a:spcAft>
        <a:buChar char="•"/>
        <a:defRPr sz="12600">
          <a:solidFill>
            <a:schemeClr val="tx1"/>
          </a:solidFill>
          <a:latin typeface="+mn-lt"/>
        </a:defRPr>
      </a:lvl3pPr>
      <a:lvl4pPr marL="8412163" indent="-1201738" algn="l" defTabSz="4806950" rtl="0" eaLnBrk="0" fontAlgn="base" hangingPunct="0">
        <a:spcBef>
          <a:spcPct val="20000"/>
        </a:spcBef>
        <a:spcAft>
          <a:spcPct val="0"/>
        </a:spcAft>
        <a:buChar char="–"/>
        <a:defRPr sz="10500">
          <a:solidFill>
            <a:schemeClr val="tx1"/>
          </a:solidFill>
          <a:latin typeface="+mn-lt"/>
        </a:defRPr>
      </a:lvl4pPr>
      <a:lvl5pPr marL="10815638" indent="-1201738" algn="l" defTabSz="4806950" rtl="0" eaLnBrk="0" fontAlgn="base" hangingPunct="0">
        <a:spcBef>
          <a:spcPct val="20000"/>
        </a:spcBef>
        <a:spcAft>
          <a:spcPct val="0"/>
        </a:spcAft>
        <a:buChar char="»"/>
        <a:defRPr sz="10500">
          <a:solidFill>
            <a:schemeClr val="tx1"/>
          </a:solidFill>
          <a:latin typeface="+mn-lt"/>
        </a:defRPr>
      </a:lvl5pPr>
      <a:lvl6pPr marL="11272838" indent="-1201738" algn="l" defTabSz="4806950" rtl="0" fontAlgn="base">
        <a:spcBef>
          <a:spcPct val="20000"/>
        </a:spcBef>
        <a:spcAft>
          <a:spcPct val="0"/>
        </a:spcAft>
        <a:buChar char="»"/>
        <a:defRPr sz="10500">
          <a:solidFill>
            <a:schemeClr val="tx1"/>
          </a:solidFill>
          <a:latin typeface="+mn-lt"/>
        </a:defRPr>
      </a:lvl6pPr>
      <a:lvl7pPr marL="11730038" indent="-1201738" algn="l" defTabSz="4806950" rtl="0" fontAlgn="base">
        <a:spcBef>
          <a:spcPct val="20000"/>
        </a:spcBef>
        <a:spcAft>
          <a:spcPct val="0"/>
        </a:spcAft>
        <a:buChar char="»"/>
        <a:defRPr sz="10500">
          <a:solidFill>
            <a:schemeClr val="tx1"/>
          </a:solidFill>
          <a:latin typeface="+mn-lt"/>
        </a:defRPr>
      </a:lvl7pPr>
      <a:lvl8pPr marL="12187238" indent="-1201738" algn="l" defTabSz="4806950" rtl="0" fontAlgn="base">
        <a:spcBef>
          <a:spcPct val="20000"/>
        </a:spcBef>
        <a:spcAft>
          <a:spcPct val="0"/>
        </a:spcAft>
        <a:buChar char="»"/>
        <a:defRPr sz="10500">
          <a:solidFill>
            <a:schemeClr val="tx1"/>
          </a:solidFill>
          <a:latin typeface="+mn-lt"/>
        </a:defRPr>
      </a:lvl8pPr>
      <a:lvl9pPr marL="12644438" indent="-1201738" algn="l" defTabSz="4806950" rtl="0" fontAlgn="base">
        <a:spcBef>
          <a:spcPct val="20000"/>
        </a:spcBef>
        <a:spcAft>
          <a:spcPct val="0"/>
        </a:spcAft>
        <a:buChar char="»"/>
        <a:defRPr sz="10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F45B7-5C89-42D9-B107-5713CE54ED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6870" y="9417698"/>
            <a:ext cx="6880216" cy="9632302"/>
          </a:xfrm>
          <a:prstGeom prst="rect">
            <a:avLst/>
          </a:prstGeom>
        </p:spPr>
      </p:pic>
      <p:sp>
        <p:nvSpPr>
          <p:cNvPr id="61" name="Rectangle 60">
            <a:extLst>
              <a:ext uri="{FF2B5EF4-FFF2-40B4-BE49-F238E27FC236}">
                <a16:creationId xmlns:a16="http://schemas.microsoft.com/office/drawing/2014/main" id="{0940AF9A-C3E9-4452-ACCD-09C44A43CD35}"/>
              </a:ext>
            </a:extLst>
          </p:cNvPr>
          <p:cNvSpPr/>
          <p:nvPr/>
        </p:nvSpPr>
        <p:spPr>
          <a:xfrm>
            <a:off x="16078200" y="459433"/>
            <a:ext cx="19440000" cy="32040299"/>
          </a:xfrm>
          <a:prstGeom prst="rect">
            <a:avLst/>
          </a:prstGeom>
          <a:solidFill>
            <a:srgbClr val="16165D"/>
          </a:solidFill>
          <a:ln>
            <a:noFill/>
          </a:ln>
          <a:effectLst>
            <a:outerShdw blurRad="50800" dist="50800" dir="5400000" algn="ctr" rotWithShape="0">
              <a:schemeClr val="bg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063" name="AutoShape 15"/>
          <p:cNvSpPr>
            <a:spLocks noChangeArrowheads="1"/>
          </p:cNvSpPr>
          <p:nvPr/>
        </p:nvSpPr>
        <p:spPr bwMode="auto">
          <a:xfrm>
            <a:off x="35824865" y="800938"/>
            <a:ext cx="14400000" cy="914400"/>
          </a:xfrm>
          <a:prstGeom prst="roundRect">
            <a:avLst>
              <a:gd name="adj" fmla="val 0"/>
            </a:avLst>
          </a:prstGeom>
          <a:solidFill>
            <a:srgbClr val="002060"/>
          </a:solidFill>
          <a:ln w="50800">
            <a:noFill/>
            <a:round/>
            <a:headEnd/>
            <a:tailEnd/>
          </a:ln>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Results</a:t>
            </a:r>
          </a:p>
        </p:txBody>
      </p:sp>
      <p:sp>
        <p:nvSpPr>
          <p:cNvPr id="2065" name="AutoShape 17"/>
          <p:cNvSpPr>
            <a:spLocks noChangeArrowheads="1"/>
          </p:cNvSpPr>
          <p:nvPr/>
        </p:nvSpPr>
        <p:spPr bwMode="auto">
          <a:xfrm>
            <a:off x="35824865" y="20217639"/>
            <a:ext cx="14400000" cy="914400"/>
          </a:xfrm>
          <a:prstGeom prst="roundRect">
            <a:avLst>
              <a:gd name="adj" fmla="val 0"/>
            </a:avLst>
          </a:prstGeom>
          <a:solidFill>
            <a:srgbClr val="002060"/>
          </a:solidFill>
          <a:ln w="50800">
            <a:noFill/>
            <a:round/>
            <a:headEnd/>
            <a:tailEnd/>
          </a:ln>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Conclusions &amp; Outlook</a:t>
            </a:r>
          </a:p>
        </p:txBody>
      </p:sp>
      <p:sp>
        <p:nvSpPr>
          <p:cNvPr id="2069" name="AutoShape 21"/>
          <p:cNvSpPr>
            <a:spLocks noChangeArrowheads="1"/>
          </p:cNvSpPr>
          <p:nvPr/>
        </p:nvSpPr>
        <p:spPr bwMode="auto">
          <a:xfrm>
            <a:off x="1079154" y="8382000"/>
            <a:ext cx="14425272" cy="914400"/>
          </a:xfrm>
          <a:prstGeom prst="roundRect">
            <a:avLst>
              <a:gd name="adj" fmla="val 0"/>
            </a:avLst>
          </a:prstGeom>
          <a:solidFill>
            <a:srgbClr val="002060"/>
          </a:solidFill>
          <a:ln w="50800">
            <a:noFill/>
            <a:round/>
            <a:headEnd/>
            <a:tailEnd/>
          </a:ln>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Methodology</a:t>
            </a:r>
          </a:p>
        </p:txBody>
      </p:sp>
      <p:sp>
        <p:nvSpPr>
          <p:cNvPr id="2071" name="AutoShape 23"/>
          <p:cNvSpPr>
            <a:spLocks noChangeArrowheads="1"/>
          </p:cNvSpPr>
          <p:nvPr/>
        </p:nvSpPr>
        <p:spPr bwMode="auto">
          <a:xfrm>
            <a:off x="1104426" y="763049"/>
            <a:ext cx="14400000" cy="914400"/>
          </a:xfrm>
          <a:prstGeom prst="roundRect">
            <a:avLst>
              <a:gd name="adj" fmla="val 0"/>
            </a:avLst>
          </a:prstGeom>
          <a:solidFill>
            <a:srgbClr val="002060"/>
          </a:solidFill>
          <a:ln w="50800">
            <a:noFill/>
            <a:round/>
            <a:headEnd/>
            <a:tailEnd/>
          </a:ln>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Introduction</a:t>
            </a:r>
          </a:p>
        </p:txBody>
      </p:sp>
      <p:sp>
        <p:nvSpPr>
          <p:cNvPr id="2075" name="AutoShape 27"/>
          <p:cNvSpPr>
            <a:spLocks noChangeArrowheads="1"/>
          </p:cNvSpPr>
          <p:nvPr/>
        </p:nvSpPr>
        <p:spPr bwMode="auto">
          <a:xfrm>
            <a:off x="16158501" y="1159962"/>
            <a:ext cx="19018109" cy="4411996"/>
          </a:xfrm>
          <a:prstGeom prst="roundRect">
            <a:avLst>
              <a:gd name="adj" fmla="val 0"/>
            </a:avLst>
          </a:prstGeom>
          <a:noFill/>
          <a:ln w="38100">
            <a:noFill/>
            <a:round/>
            <a:headEnd/>
            <a:tailEnd/>
          </a:ln>
          <a:effectLst/>
        </p:spPr>
        <p:txBody>
          <a:bodyPr lIns="196169" tIns="182880" rIns="196169" bIns="101091" anchor="ctr" anchorCtr="1"/>
          <a:lstStyle/>
          <a:p>
            <a:pPr algn="ctr"/>
            <a:r>
              <a:rPr lang="de-DE" sz="7700" b="1" dirty="0">
                <a:solidFill>
                  <a:schemeClr val="bg1"/>
                </a:solidFill>
                <a:latin typeface="Calibri" panose="020F0502020204030204" pitchFamily="34" charset="0"/>
                <a:ea typeface="Verdana" panose="020B0604030504040204" pitchFamily="34" charset="0"/>
                <a:cs typeface="Calibri" panose="020F0502020204030204" pitchFamily="34" charset="0"/>
              </a:rPr>
              <a:t>The Central Europe </a:t>
            </a:r>
            <a:r>
              <a:rPr lang="de-DE" sz="7700" b="1" dirty="0" err="1">
                <a:solidFill>
                  <a:schemeClr val="bg1"/>
                </a:solidFill>
                <a:latin typeface="Calibri" panose="020F0502020204030204" pitchFamily="34" charset="0"/>
                <a:ea typeface="Verdana" panose="020B0604030504040204" pitchFamily="34" charset="0"/>
                <a:cs typeface="Calibri" panose="020F0502020204030204" pitchFamily="34" charset="0"/>
              </a:rPr>
              <a:t>Refined</a:t>
            </a:r>
            <a:r>
              <a:rPr lang="de-DE" sz="7700" b="1" dirty="0">
                <a:solidFill>
                  <a:schemeClr val="bg1"/>
                </a:solidFill>
                <a:latin typeface="Calibri" panose="020F0502020204030204" pitchFamily="34" charset="0"/>
                <a:ea typeface="Verdana" panose="020B0604030504040204" pitchFamily="34" charset="0"/>
                <a:cs typeface="Calibri" panose="020F0502020204030204" pitchFamily="34" charset="0"/>
              </a:rPr>
              <a:t> </a:t>
            </a:r>
            <a:r>
              <a:rPr lang="de-DE" sz="7700" b="1" dirty="0" err="1">
                <a:solidFill>
                  <a:schemeClr val="bg1"/>
                </a:solidFill>
                <a:latin typeface="Calibri" panose="020F0502020204030204" pitchFamily="34" charset="0"/>
                <a:ea typeface="Verdana" panose="020B0604030504040204" pitchFamily="34" charset="0"/>
                <a:cs typeface="Calibri" panose="020F0502020204030204" pitchFamily="34" charset="0"/>
              </a:rPr>
              <a:t>analysis</a:t>
            </a:r>
            <a:r>
              <a:rPr lang="de-DE" sz="7700" b="1" dirty="0">
                <a:solidFill>
                  <a:schemeClr val="bg1"/>
                </a:solidFill>
                <a:latin typeface="Calibri" panose="020F0502020204030204" pitchFamily="34" charset="0"/>
                <a:ea typeface="Verdana" panose="020B0604030504040204" pitchFamily="34" charset="0"/>
                <a:cs typeface="Calibri" panose="020F0502020204030204" pitchFamily="34" charset="0"/>
              </a:rPr>
              <a:t> </a:t>
            </a:r>
            <a:r>
              <a:rPr lang="de-DE" sz="7700" b="1" dirty="0" err="1">
                <a:solidFill>
                  <a:schemeClr val="bg1"/>
                </a:solidFill>
                <a:latin typeface="Calibri" panose="020F0502020204030204" pitchFamily="34" charset="0"/>
                <a:ea typeface="Verdana" panose="020B0604030504040204" pitchFamily="34" charset="0"/>
                <a:cs typeface="Calibri" panose="020F0502020204030204" pitchFamily="34" charset="0"/>
              </a:rPr>
              <a:t>version</a:t>
            </a:r>
            <a:r>
              <a:rPr lang="de-DE" sz="7700" b="1" dirty="0">
                <a:solidFill>
                  <a:schemeClr val="bg1"/>
                </a:solidFill>
                <a:latin typeface="Calibri" panose="020F0502020204030204" pitchFamily="34" charset="0"/>
                <a:ea typeface="Verdana" panose="020B0604030504040204" pitchFamily="34" charset="0"/>
                <a:cs typeface="Calibri" panose="020F0502020204030204" pitchFamily="34" charset="0"/>
              </a:rPr>
              <a:t> 2 (CER v2): </a:t>
            </a:r>
            <a:r>
              <a:rPr lang="en-US" sz="7700" b="1" dirty="0">
                <a:solidFill>
                  <a:schemeClr val="bg1"/>
                </a:solidFill>
                <a:latin typeface="Calibri" panose="020F0502020204030204" pitchFamily="34" charset="0"/>
                <a:cs typeface="Calibri" panose="020F0502020204030204" pitchFamily="34" charset="0"/>
              </a:rPr>
              <a:t>Dynamical downscaling of ERA5 precipitation data for the metropolitan region Berlin-Brandenburg</a:t>
            </a:r>
            <a:endParaRPr lang="de-DE" sz="7700" b="1" dirty="0">
              <a:solidFill>
                <a:schemeClr val="bg1"/>
              </a:solidFill>
              <a:latin typeface="Calibri" panose="020F0502020204030204" pitchFamily="34" charset="0"/>
              <a:ea typeface="Verdana" panose="020B0604030504040204" pitchFamily="34" charset="0"/>
              <a:cs typeface="Calibri" panose="020F0502020204030204" pitchFamily="34" charset="0"/>
            </a:endParaRPr>
          </a:p>
        </p:txBody>
      </p:sp>
      <p:sp>
        <p:nvSpPr>
          <p:cNvPr id="4107" name="Text Box 79"/>
          <p:cNvSpPr txBox="1">
            <a:spLocks noChangeArrowheads="1"/>
          </p:cNvSpPr>
          <p:nvPr/>
        </p:nvSpPr>
        <p:spPr bwMode="auto">
          <a:xfrm>
            <a:off x="16335054" y="6326517"/>
            <a:ext cx="19031376" cy="16876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196169" tIns="101091" rIns="196169" bIns="101091">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ctr">
              <a:lnSpc>
                <a:spcPct val="90000"/>
              </a:lnSpc>
              <a:spcBef>
                <a:spcPts val="1200"/>
              </a:spcBef>
              <a:buFontTx/>
              <a:buNone/>
            </a:pPr>
            <a:r>
              <a:rPr lang="en-CA" altLang="en-US" sz="4800" b="1" dirty="0">
                <a:solidFill>
                  <a:schemeClr val="bg1"/>
                </a:solidFill>
                <a:latin typeface="Calibri" panose="020F0502020204030204" pitchFamily="34" charset="0"/>
                <a:cs typeface="Calibri" panose="020F0502020204030204" pitchFamily="34" charset="0"/>
              </a:rPr>
              <a:t>Frederik Bart</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 Benjamin Schmidt</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 </a:t>
            </a:r>
            <a:r>
              <a:rPr lang="en-CA" altLang="en-US" sz="4800" b="1" dirty="0" err="1">
                <a:solidFill>
                  <a:schemeClr val="bg1"/>
                </a:solidFill>
                <a:latin typeface="Calibri" panose="020F0502020204030204" pitchFamily="34" charset="0"/>
                <a:cs typeface="Calibri" panose="020F0502020204030204" pitchFamily="34" charset="0"/>
              </a:rPr>
              <a:t>Xun</a:t>
            </a:r>
            <a:r>
              <a:rPr lang="en-CA" altLang="en-US" sz="4800" b="1" dirty="0">
                <a:solidFill>
                  <a:schemeClr val="bg1"/>
                </a:solidFill>
                <a:latin typeface="Calibri" panose="020F0502020204030204" pitchFamily="34" charset="0"/>
                <a:cs typeface="Calibri" panose="020F0502020204030204" pitchFamily="34" charset="0"/>
              </a:rPr>
              <a:t> Wang</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a:t>
            </a:r>
          </a:p>
          <a:p>
            <a:pPr algn="ctr">
              <a:lnSpc>
                <a:spcPct val="90000"/>
              </a:lnSpc>
              <a:spcBef>
                <a:spcPts val="1200"/>
              </a:spcBef>
              <a:buFontTx/>
              <a:buNone/>
            </a:pPr>
            <a:r>
              <a:rPr lang="en-CA" altLang="en-US" sz="4800" b="1" dirty="0">
                <a:solidFill>
                  <a:schemeClr val="bg1"/>
                </a:solidFill>
                <a:latin typeface="Calibri" panose="020F0502020204030204" pitchFamily="34" charset="0"/>
                <a:cs typeface="Calibri" panose="020F0502020204030204" pitchFamily="34" charset="0"/>
              </a:rPr>
              <a:t> Achim Holzmann</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 Fred Meier</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 Marco Otto</a:t>
            </a:r>
            <a:r>
              <a:rPr lang="en-CA" altLang="en-US" sz="4800" b="1" baseline="30000" dirty="0">
                <a:solidFill>
                  <a:schemeClr val="bg1"/>
                </a:solidFill>
                <a:latin typeface="Calibri" panose="020F0502020204030204" pitchFamily="34" charset="0"/>
                <a:cs typeface="Calibri" panose="020F0502020204030204" pitchFamily="34" charset="0"/>
              </a:rPr>
              <a:t>1</a:t>
            </a:r>
            <a:r>
              <a:rPr lang="en-CA" altLang="en-US" sz="4800" b="1" dirty="0">
                <a:solidFill>
                  <a:schemeClr val="bg1"/>
                </a:solidFill>
                <a:latin typeface="Calibri" panose="020F0502020204030204" pitchFamily="34" charset="0"/>
                <a:cs typeface="Calibri" panose="020F0502020204030204" pitchFamily="34" charset="0"/>
              </a:rPr>
              <a:t>, Dieter Scherer</a:t>
            </a:r>
            <a:r>
              <a:rPr lang="en-CA" altLang="en-US" sz="4800" b="1" baseline="30000" dirty="0">
                <a:solidFill>
                  <a:schemeClr val="bg1"/>
                </a:solidFill>
                <a:latin typeface="Calibri" panose="020F0502020204030204" pitchFamily="34" charset="0"/>
                <a:cs typeface="Calibri" panose="020F0502020204030204" pitchFamily="34" charset="0"/>
              </a:rPr>
              <a:t>1</a:t>
            </a:r>
            <a:endParaRPr lang="en-US" altLang="en-US" sz="4800" b="1" dirty="0">
              <a:solidFill>
                <a:schemeClr val="bg1"/>
              </a:solidFill>
              <a:latin typeface="Calibri" panose="020F0502020204030204" pitchFamily="34" charset="0"/>
              <a:cs typeface="Calibri" panose="020F0502020204030204" pitchFamily="34" charset="0"/>
            </a:endParaRPr>
          </a:p>
        </p:txBody>
      </p:sp>
      <p:sp>
        <p:nvSpPr>
          <p:cNvPr id="4110" name="TextBox 2"/>
          <p:cNvSpPr txBox="1">
            <a:spLocks noChangeArrowheads="1"/>
          </p:cNvSpPr>
          <p:nvPr/>
        </p:nvSpPr>
        <p:spPr bwMode="auto">
          <a:xfrm>
            <a:off x="27838206" y="26592141"/>
            <a:ext cx="7016691"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eaLnBrk="1" hangingPunct="1">
              <a:spcBef>
                <a:spcPct val="0"/>
              </a:spcBef>
              <a:buFontTx/>
              <a:buNone/>
            </a:pPr>
            <a:r>
              <a:rPr lang="en-US" altLang="en-US" sz="2400" baseline="30000" dirty="0">
                <a:solidFill>
                  <a:schemeClr val="bg1"/>
                </a:solidFill>
                <a:latin typeface="Calibri" panose="020F0502020204030204" pitchFamily="34" charset="0"/>
                <a:cs typeface="Calibri" panose="020F0502020204030204" pitchFamily="34" charset="0"/>
              </a:rPr>
              <a:t>1</a:t>
            </a:r>
            <a:r>
              <a:rPr lang="en-US" altLang="en-US" sz="2400" dirty="0">
                <a:solidFill>
                  <a:schemeClr val="bg1"/>
                </a:solidFill>
                <a:latin typeface="Calibri" panose="020F0502020204030204" pitchFamily="34" charset="0"/>
                <a:cs typeface="Calibri" panose="020F0502020204030204" pitchFamily="34" charset="0"/>
              </a:rPr>
              <a:t> Chair of Climatology, </a:t>
            </a:r>
          </a:p>
          <a:p>
            <a:pPr algn="just" eaLnBrk="1" hangingPunct="1">
              <a:spcBef>
                <a:spcPct val="0"/>
              </a:spcBef>
              <a:spcAft>
                <a:spcPts val="1200"/>
              </a:spcAft>
              <a:buFontTx/>
              <a:buNone/>
            </a:pPr>
            <a:r>
              <a:rPr lang="en-US" altLang="en-US" sz="2400" dirty="0" err="1">
                <a:solidFill>
                  <a:schemeClr val="bg1"/>
                </a:solidFill>
                <a:latin typeface="Calibri" panose="020F0502020204030204" pitchFamily="34" charset="0"/>
                <a:cs typeface="Calibri" panose="020F0502020204030204" pitchFamily="34" charset="0"/>
              </a:rPr>
              <a:t>Technische</a:t>
            </a:r>
            <a:r>
              <a:rPr lang="en-US" altLang="en-US" sz="2400" dirty="0">
                <a:solidFill>
                  <a:schemeClr val="bg1"/>
                </a:solidFill>
                <a:latin typeface="Calibri" panose="020F0502020204030204" pitchFamily="34" charset="0"/>
                <a:cs typeface="Calibri" panose="020F0502020204030204" pitchFamily="34" charset="0"/>
              </a:rPr>
              <a:t> Universität Berlin, Berlin, Germany </a:t>
            </a:r>
          </a:p>
          <a:p>
            <a:pPr algn="just" eaLnBrk="1" hangingPunct="1">
              <a:spcBef>
                <a:spcPct val="0"/>
              </a:spcBef>
              <a:buFontTx/>
              <a:buNone/>
            </a:pPr>
            <a:r>
              <a:rPr lang="en-US" altLang="en-US" sz="2400" dirty="0">
                <a:solidFill>
                  <a:schemeClr val="bg1"/>
                </a:solidFill>
                <a:latin typeface="Calibri" panose="020F0502020204030204" pitchFamily="34" charset="0"/>
                <a:cs typeface="Calibri" panose="020F0502020204030204" pitchFamily="34" charset="0"/>
              </a:rPr>
              <a:t>* Corresponding author: </a:t>
            </a:r>
          </a:p>
          <a:p>
            <a:pPr algn="just" eaLnBrk="1" hangingPunct="1">
              <a:spcBef>
                <a:spcPct val="0"/>
              </a:spcBef>
              <a:buFontTx/>
              <a:buNone/>
            </a:pPr>
            <a:r>
              <a:rPr lang="en-US" altLang="en-US" sz="2400" dirty="0">
                <a:solidFill>
                  <a:schemeClr val="bg1"/>
                </a:solidFill>
                <a:latin typeface="Calibri" panose="020F0502020204030204" pitchFamily="34" charset="0"/>
                <a:cs typeface="Calibri" panose="020F0502020204030204" pitchFamily="34" charset="0"/>
              </a:rPr>
              <a:t>frederik.bart@tu-berlin.de</a:t>
            </a:r>
          </a:p>
        </p:txBody>
      </p:sp>
      <p:sp>
        <p:nvSpPr>
          <p:cNvPr id="4112" name="TextBox 15"/>
          <p:cNvSpPr txBox="1">
            <a:spLocks noChangeArrowheads="1"/>
          </p:cNvSpPr>
          <p:nvPr/>
        </p:nvSpPr>
        <p:spPr bwMode="auto">
          <a:xfrm>
            <a:off x="30285298" y="10068913"/>
            <a:ext cx="184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24" name="AutoShape 17"/>
          <p:cNvSpPr>
            <a:spLocks noChangeArrowheads="1"/>
          </p:cNvSpPr>
          <p:nvPr/>
        </p:nvSpPr>
        <p:spPr bwMode="auto">
          <a:xfrm>
            <a:off x="35824865" y="25767298"/>
            <a:ext cx="14400000" cy="914400"/>
          </a:xfrm>
          <a:prstGeom prst="roundRect">
            <a:avLst>
              <a:gd name="adj" fmla="val 0"/>
            </a:avLst>
          </a:prstGeom>
          <a:solidFill>
            <a:srgbClr val="002060"/>
          </a:solidFill>
          <a:ln w="50800">
            <a:noFill/>
            <a:round/>
            <a:headEnd/>
            <a:tailEnd/>
          </a:ln>
          <a:effectLst/>
        </p:spPr>
        <p:txBody>
          <a:bodyPr wrap="none" lIns="43748" tIns="21122" rIns="43748" bIns="21122" anchor="ctr"/>
          <a:lstStyle/>
          <a:p>
            <a:pPr algn="ctr" defTabSz="412750">
              <a:defRPr/>
            </a:pPr>
            <a:r>
              <a:rPr lang="en-US" sz="4400" b="1" dirty="0">
                <a:solidFill>
                  <a:schemeClr val="bg1"/>
                </a:solidFill>
                <a:effectLst>
                  <a:outerShdw blurRad="38100" dist="38100" dir="2700000" algn="tl">
                    <a:srgbClr val="000000"/>
                  </a:outerShdw>
                </a:effectLst>
                <a:latin typeface="Calibri" panose="020F0502020204030204" pitchFamily="34" charset="0"/>
                <a:cs typeface="Calibri" panose="020F0502020204030204" pitchFamily="34" charset="0"/>
              </a:rPr>
              <a:t>	 References</a:t>
            </a:r>
          </a:p>
        </p:txBody>
      </p:sp>
      <p:sp>
        <p:nvSpPr>
          <p:cNvPr id="4119" name="Rectangle 135"/>
          <p:cNvSpPr>
            <a:spLocks noChangeArrowheads="1"/>
          </p:cNvSpPr>
          <p:nvPr/>
        </p:nvSpPr>
        <p:spPr bwMode="auto">
          <a:xfrm>
            <a:off x="0"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4120" name="Rectangle 146"/>
          <p:cNvSpPr>
            <a:spLocks noChangeArrowheads="1"/>
          </p:cNvSpPr>
          <p:nvPr/>
        </p:nvSpPr>
        <p:spPr bwMode="auto">
          <a:xfrm>
            <a:off x="0"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BFC1AA8-DE44-4482-96C6-06A5DDAFD61E}"/>
              </a:ext>
            </a:extLst>
          </p:cNvPr>
          <p:cNvSpPr/>
          <p:nvPr/>
        </p:nvSpPr>
        <p:spPr>
          <a:xfrm>
            <a:off x="20280941" y="8153400"/>
            <a:ext cx="10644517" cy="769441"/>
          </a:xfrm>
          <a:prstGeom prst="rect">
            <a:avLst/>
          </a:prstGeom>
        </p:spPr>
        <p:txBody>
          <a:bodyPr wrap="none">
            <a:spAutoFit/>
          </a:bodyPr>
          <a:lstStyle/>
          <a:p>
            <a:r>
              <a:rPr lang="en-CA" altLang="en-US" sz="4400" dirty="0">
                <a:solidFill>
                  <a:schemeClr val="bg1"/>
                </a:solidFill>
                <a:latin typeface="Calibri" panose="020F0502020204030204" pitchFamily="34" charset="0"/>
                <a:cs typeface="Calibri" panose="020F0502020204030204" pitchFamily="34" charset="0"/>
              </a:rPr>
              <a:t>EGU General Assembly 2024</a:t>
            </a:r>
            <a:r>
              <a:rPr lang="en-US" altLang="en-US" sz="4400" dirty="0">
                <a:solidFill>
                  <a:schemeClr val="bg1"/>
                </a:solidFill>
                <a:latin typeface="Calibri" panose="020F0502020204030204" pitchFamily="34" charset="0"/>
                <a:cs typeface="Calibri" panose="020F0502020204030204" pitchFamily="34" charset="0"/>
              </a:rPr>
              <a:t>, Vienna, Austria</a:t>
            </a:r>
            <a:endParaRPr lang="en-US" sz="4400" dirty="0">
              <a:solidFill>
                <a:schemeClr val="bg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7D518835-06CE-427F-9A2F-5398D23389CE}"/>
              </a:ext>
            </a:extLst>
          </p:cNvPr>
          <p:cNvSpPr txBox="1"/>
          <p:nvPr/>
        </p:nvSpPr>
        <p:spPr>
          <a:xfrm>
            <a:off x="16618200" y="9601200"/>
            <a:ext cx="18090340" cy="1938992"/>
          </a:xfrm>
          <a:prstGeom prst="rect">
            <a:avLst/>
          </a:prstGeom>
          <a:noFill/>
        </p:spPr>
        <p:txBody>
          <a:bodyPr wrap="square" rtlCol="0">
            <a:spAutoFit/>
          </a:bodyPr>
          <a:lstStyle/>
          <a:p>
            <a:r>
              <a:rPr lang="de-DE" sz="6000" dirty="0">
                <a:solidFill>
                  <a:schemeClr val="bg1"/>
                </a:solidFill>
                <a:latin typeface="Calibri" panose="020F0502020204030204" pitchFamily="34" charset="0"/>
                <a:cs typeface="Calibri" panose="020F0502020204030204" pitchFamily="34" charset="0"/>
              </a:rPr>
              <a:t>An </a:t>
            </a:r>
            <a:r>
              <a:rPr lang="de-DE" sz="6000" dirty="0" err="1">
                <a:solidFill>
                  <a:schemeClr val="bg1"/>
                </a:solidFill>
                <a:latin typeface="Calibri" panose="020F0502020204030204" pitchFamily="34" charset="0"/>
                <a:cs typeface="Calibri" panose="020F0502020204030204" pitchFamily="34" charset="0"/>
              </a:rPr>
              <a:t>improved</a:t>
            </a:r>
            <a:r>
              <a:rPr lang="de-DE" sz="6000" dirty="0">
                <a:solidFill>
                  <a:schemeClr val="bg1"/>
                </a:solidFill>
                <a:latin typeface="Calibri" panose="020F0502020204030204" pitchFamily="34" charset="0"/>
                <a:cs typeface="Calibri" panose="020F0502020204030204" pitchFamily="34" charset="0"/>
              </a:rPr>
              <a:t>, regional, high-resolution </a:t>
            </a:r>
            <a:r>
              <a:rPr lang="de-DE" sz="6000" dirty="0" err="1">
                <a:solidFill>
                  <a:schemeClr val="bg1"/>
                </a:solidFill>
                <a:latin typeface="Calibri" panose="020F0502020204030204" pitchFamily="34" charset="0"/>
                <a:cs typeface="Calibri" panose="020F0502020204030204" pitchFamily="34" charset="0"/>
              </a:rPr>
              <a:t>atmospheric</a:t>
            </a:r>
            <a:r>
              <a:rPr lang="de-DE" sz="6000" dirty="0">
                <a:solidFill>
                  <a:schemeClr val="bg1"/>
                </a:solidFill>
                <a:latin typeface="Calibri" panose="020F0502020204030204" pitchFamily="34" charset="0"/>
                <a:cs typeface="Calibri" panose="020F0502020204030204" pitchFamily="34" charset="0"/>
              </a:rPr>
              <a:t> </a:t>
            </a:r>
            <a:r>
              <a:rPr lang="de-DE" sz="6000" dirty="0" err="1">
                <a:solidFill>
                  <a:schemeClr val="bg1"/>
                </a:solidFill>
                <a:latin typeface="Calibri" panose="020F0502020204030204" pitchFamily="34" charset="0"/>
                <a:cs typeface="Calibri" panose="020F0502020204030204" pitchFamily="34" charset="0"/>
              </a:rPr>
              <a:t>data</a:t>
            </a:r>
            <a:r>
              <a:rPr lang="de-DE" sz="6000" dirty="0">
                <a:solidFill>
                  <a:schemeClr val="bg1"/>
                </a:solidFill>
                <a:latin typeface="Calibri" panose="020F0502020204030204" pitchFamily="34" charset="0"/>
                <a:cs typeface="Calibri" panose="020F0502020204030204" pitchFamily="34" charset="0"/>
              </a:rPr>
              <a:t> </a:t>
            </a:r>
            <a:r>
              <a:rPr lang="de-DE" sz="6000" dirty="0" err="1">
                <a:solidFill>
                  <a:schemeClr val="bg1"/>
                </a:solidFill>
                <a:latin typeface="Calibri" panose="020F0502020204030204" pitchFamily="34" charset="0"/>
                <a:cs typeface="Calibri" panose="020F0502020204030204" pitchFamily="34" charset="0"/>
              </a:rPr>
              <a:t>set</a:t>
            </a:r>
            <a:r>
              <a:rPr lang="de-DE" sz="6000" dirty="0">
                <a:solidFill>
                  <a:schemeClr val="bg1"/>
                </a:solidFill>
                <a:latin typeface="Calibri" panose="020F0502020204030204" pitchFamily="34" charset="0"/>
                <a:cs typeface="Calibri" panose="020F0502020204030204" pitchFamily="34" charset="0"/>
              </a:rPr>
              <a:t> </a:t>
            </a:r>
            <a:r>
              <a:rPr lang="de-DE" sz="6000" dirty="0" err="1">
                <a:solidFill>
                  <a:schemeClr val="bg1"/>
                </a:solidFill>
                <a:latin typeface="Calibri" panose="020F0502020204030204" pitchFamily="34" charset="0"/>
                <a:cs typeface="Calibri" panose="020F0502020204030204" pitchFamily="34" charset="0"/>
              </a:rPr>
              <a:t>for</a:t>
            </a:r>
            <a:r>
              <a:rPr lang="de-DE" sz="6000" dirty="0">
                <a:solidFill>
                  <a:schemeClr val="bg1"/>
                </a:solidFill>
                <a:latin typeface="Calibri" panose="020F0502020204030204" pitchFamily="34" charset="0"/>
                <a:cs typeface="Calibri" panose="020F0502020204030204" pitchFamily="34" charset="0"/>
              </a:rPr>
              <a:t> </a:t>
            </a:r>
            <a:r>
              <a:rPr lang="de-DE" sz="6000" dirty="0" err="1">
                <a:solidFill>
                  <a:schemeClr val="bg1"/>
                </a:solidFill>
                <a:latin typeface="Calibri" panose="020F0502020204030204" pitchFamily="34" charset="0"/>
                <a:cs typeface="Calibri" panose="020F0502020204030204" pitchFamily="34" charset="0"/>
              </a:rPr>
              <a:t>the</a:t>
            </a:r>
            <a:r>
              <a:rPr lang="de-DE" sz="6000" dirty="0">
                <a:solidFill>
                  <a:schemeClr val="bg1"/>
                </a:solidFill>
                <a:latin typeface="Calibri" panose="020F0502020204030204" pitchFamily="34" charset="0"/>
                <a:cs typeface="Calibri" panose="020F0502020204030204" pitchFamily="34" charset="0"/>
              </a:rPr>
              <a:t> Berlin-Brandenburg </a:t>
            </a:r>
            <a:r>
              <a:rPr lang="de-DE" sz="6000" dirty="0" err="1">
                <a:solidFill>
                  <a:schemeClr val="bg1"/>
                </a:solidFill>
                <a:latin typeface="Calibri" panose="020F0502020204030204" pitchFamily="34" charset="0"/>
                <a:cs typeface="Calibri" panose="020F0502020204030204" pitchFamily="34" charset="0"/>
              </a:rPr>
              <a:t>region</a:t>
            </a:r>
            <a:endParaRPr lang="de-DE" sz="6000" dirty="0">
              <a:solidFill>
                <a:schemeClr val="bg1"/>
              </a:solidFill>
              <a:latin typeface="Calibri" panose="020F0502020204030204" pitchFamily="34" charset="0"/>
              <a:cs typeface="Calibri" panose="020F0502020204030204" pitchFamily="34" charset="0"/>
            </a:endParaRPr>
          </a:p>
        </p:txBody>
      </p:sp>
      <p:pic>
        <p:nvPicPr>
          <p:cNvPr id="64" name="Grafik 5">
            <a:extLst>
              <a:ext uri="{FF2B5EF4-FFF2-40B4-BE49-F238E27FC236}">
                <a16:creationId xmlns:a16="http://schemas.microsoft.com/office/drawing/2014/main" id="{331CDB90-817A-43DF-B696-1F7BCE5825F9}"/>
              </a:ext>
            </a:extLst>
          </p:cNvPr>
          <p:cNvPicPr>
            <a:picLocks noChangeAspect="1"/>
          </p:cNvPicPr>
          <p:nvPr/>
        </p:nvPicPr>
        <p:blipFill>
          <a:blip r:embed="rId5"/>
          <a:stretch>
            <a:fillRect/>
          </a:stretch>
        </p:blipFill>
        <p:spPr>
          <a:xfrm>
            <a:off x="24214356" y="25481340"/>
            <a:ext cx="3302137" cy="3302137"/>
          </a:xfrm>
          <a:prstGeom prst="rect">
            <a:avLst/>
          </a:prstGeom>
        </p:spPr>
      </p:pic>
      <p:sp>
        <p:nvSpPr>
          <p:cNvPr id="36" name="Rectangle 35">
            <a:extLst>
              <a:ext uri="{FF2B5EF4-FFF2-40B4-BE49-F238E27FC236}">
                <a16:creationId xmlns:a16="http://schemas.microsoft.com/office/drawing/2014/main" id="{64BE2E8C-9B00-4F27-93CA-5C9E8F45CF14}"/>
              </a:ext>
            </a:extLst>
          </p:cNvPr>
          <p:cNvSpPr/>
          <p:nvPr/>
        </p:nvSpPr>
        <p:spPr>
          <a:xfrm>
            <a:off x="16371886" y="29408297"/>
            <a:ext cx="18606314" cy="253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fik 10" descr="Ein Bild, das Text, Schaufel, Werkzeug enthält.&#10;&#10;Automatisch generierte Beschreibung">
            <a:extLst>
              <a:ext uri="{FF2B5EF4-FFF2-40B4-BE49-F238E27FC236}">
                <a16:creationId xmlns:a16="http://schemas.microsoft.com/office/drawing/2014/main" id="{9081991A-90C9-4207-8B3B-29BF9AC7CDCC}"/>
              </a:ext>
            </a:extLst>
          </p:cNvPr>
          <p:cNvPicPr>
            <a:picLocks noChangeAspect="1"/>
          </p:cNvPicPr>
          <p:nvPr/>
        </p:nvPicPr>
        <p:blipFill rotWithShape="1">
          <a:blip r:embed="rId6">
            <a:extLst>
              <a:ext uri="{28A0092B-C50C-407E-A947-70E740481C1C}">
                <a14:useLocalDpi xmlns:a14="http://schemas.microsoft.com/office/drawing/2010/main" val="0"/>
              </a:ext>
            </a:extLst>
          </a:blip>
          <a:srcRect l="6402" b="7582"/>
          <a:stretch/>
        </p:blipFill>
        <p:spPr bwMode="auto">
          <a:xfrm>
            <a:off x="16641182" y="29623474"/>
            <a:ext cx="2637418" cy="2014996"/>
          </a:xfrm>
          <a:prstGeom prst="rect">
            <a:avLst/>
          </a:prstGeom>
        </p:spPr>
      </p:pic>
      <p:pic>
        <p:nvPicPr>
          <p:cNvPr id="72" name="Grafik 8">
            <a:extLst>
              <a:ext uri="{FF2B5EF4-FFF2-40B4-BE49-F238E27FC236}">
                <a16:creationId xmlns:a16="http://schemas.microsoft.com/office/drawing/2014/main" id="{7F579AFF-6762-49B5-8252-BC36536E4F7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716279" y="29631721"/>
            <a:ext cx="2164944" cy="2058619"/>
          </a:xfrm>
          <a:prstGeom prst="rect">
            <a:avLst/>
          </a:prstGeom>
        </p:spPr>
      </p:pic>
      <p:pic>
        <p:nvPicPr>
          <p:cNvPr id="73" name="Picture 9" descr="TU_Logo_lang_RGB_rot_PPT-1">
            <a:extLst>
              <a:ext uri="{FF2B5EF4-FFF2-40B4-BE49-F238E27FC236}">
                <a16:creationId xmlns:a16="http://schemas.microsoft.com/office/drawing/2014/main" id="{BF2BFEEF-04B7-4130-BD2E-B87DA5978269}"/>
              </a:ext>
            </a:extLst>
          </p:cNvPr>
          <p:cNvPicPr>
            <a:picLocks noChangeAspect="1" noChangeArrowheads="1"/>
          </p:cNvPicPr>
          <p:nvPr>
            <p:custDataLst>
              <p:tags r:id="rId1"/>
            </p:custDataLst>
          </p:nvPr>
        </p:nvPicPr>
        <p:blipFill>
          <a:blip r:embed="rId8">
            <a:extLst>
              <a:ext uri="{28A0092B-C50C-407E-A947-70E740481C1C}">
                <a14:useLocalDpi xmlns:a14="http://schemas.microsoft.com/office/drawing/2010/main" val="0"/>
              </a:ext>
            </a:extLst>
          </a:blip>
          <a:srcRect/>
          <a:stretch>
            <a:fillRect/>
          </a:stretch>
        </p:blipFill>
        <p:spPr bwMode="auto">
          <a:xfrm>
            <a:off x="25881222" y="29624268"/>
            <a:ext cx="3754270" cy="2096433"/>
          </a:xfrm>
          <a:prstGeom prst="rect">
            <a:avLst/>
          </a:prstGeom>
          <a:noFill/>
          <a:extLst>
            <a:ext uri="{909E8E84-426E-40DD-AFC4-6F175D3DCCD1}">
              <a14:hiddenFill xmlns:a14="http://schemas.microsoft.com/office/drawing/2010/main">
                <a:solidFill>
                  <a:srgbClr val="FFFFFF"/>
                </a:solidFill>
              </a14:hiddenFill>
            </a:ext>
          </a:extLst>
        </p:spPr>
      </p:pic>
      <p:pic>
        <p:nvPicPr>
          <p:cNvPr id="74" name="Inhaltsplatzhalter 7">
            <a:extLst>
              <a:ext uri="{FF2B5EF4-FFF2-40B4-BE49-F238E27FC236}">
                <a16:creationId xmlns:a16="http://schemas.microsoft.com/office/drawing/2014/main" id="{59D53A37-34D6-4AD2-8329-7BA4C98D13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bwMode="auto">
          <a:xfrm>
            <a:off x="19430103" y="29636487"/>
            <a:ext cx="4115697" cy="2053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76">
            <a:extLst>
              <a:ext uri="{FF2B5EF4-FFF2-40B4-BE49-F238E27FC236}">
                <a16:creationId xmlns:a16="http://schemas.microsoft.com/office/drawing/2014/main" id="{ECDF8FD9-CE5F-4F67-B13E-8243ACFA800D}"/>
              </a:ext>
            </a:extLst>
          </p:cNvPr>
          <p:cNvPicPr>
            <a:picLocks noChangeAspect="1"/>
          </p:cNvPicPr>
          <p:nvPr/>
        </p:nvPicPr>
        <p:blipFill>
          <a:blip r:embed="rId10"/>
          <a:stretch>
            <a:fillRect/>
          </a:stretch>
        </p:blipFill>
        <p:spPr>
          <a:xfrm>
            <a:off x="35679879" y="8454822"/>
            <a:ext cx="6851131" cy="8284472"/>
          </a:xfrm>
          <a:prstGeom prst="rect">
            <a:avLst/>
          </a:prstGeom>
        </p:spPr>
      </p:pic>
      <p:pic>
        <p:nvPicPr>
          <p:cNvPr id="79" name="Picture 78">
            <a:extLst>
              <a:ext uri="{FF2B5EF4-FFF2-40B4-BE49-F238E27FC236}">
                <a16:creationId xmlns:a16="http://schemas.microsoft.com/office/drawing/2014/main" id="{F50136E5-30BF-4E30-9F0D-9046D0800C95}"/>
              </a:ext>
            </a:extLst>
          </p:cNvPr>
          <p:cNvPicPr>
            <a:picLocks noChangeAspect="1"/>
          </p:cNvPicPr>
          <p:nvPr/>
        </p:nvPicPr>
        <p:blipFill>
          <a:blip r:embed="rId11"/>
          <a:stretch>
            <a:fillRect/>
          </a:stretch>
        </p:blipFill>
        <p:spPr>
          <a:xfrm>
            <a:off x="42795928" y="9199996"/>
            <a:ext cx="7428937" cy="7564004"/>
          </a:xfrm>
          <a:prstGeom prst="rect">
            <a:avLst/>
          </a:prstGeom>
        </p:spPr>
      </p:pic>
      <p:sp>
        <p:nvSpPr>
          <p:cNvPr id="35" name="Rectangle 34">
            <a:extLst>
              <a:ext uri="{FF2B5EF4-FFF2-40B4-BE49-F238E27FC236}">
                <a16:creationId xmlns:a16="http://schemas.microsoft.com/office/drawing/2014/main" id="{ED6E8F3E-2EC1-4938-9206-0B3458049EFB}"/>
              </a:ext>
            </a:extLst>
          </p:cNvPr>
          <p:cNvSpPr/>
          <p:nvPr/>
        </p:nvSpPr>
        <p:spPr>
          <a:xfrm>
            <a:off x="16618200" y="11963400"/>
            <a:ext cx="18090340" cy="4339650"/>
          </a:xfrm>
          <a:prstGeom prst="rect">
            <a:avLst/>
          </a:prstGeom>
        </p:spPr>
        <p:txBody>
          <a:bodyPr wrap="square">
            <a:spAutoFit/>
          </a:bodyPr>
          <a:lstStyle/>
          <a:p>
            <a:r>
              <a:rPr lang="de-DE" sz="6000" dirty="0">
                <a:solidFill>
                  <a:schemeClr val="bg1"/>
                </a:solidFill>
                <a:latin typeface="Calibri" panose="020F0502020204030204" pitchFamily="34" charset="0"/>
                <a:cs typeface="Calibri" panose="020F0502020204030204" pitchFamily="34" charset="0"/>
              </a:rPr>
              <a:t>Evaluation </a:t>
            </a:r>
            <a:r>
              <a:rPr lang="de-DE" sz="6000" dirty="0" err="1">
                <a:solidFill>
                  <a:schemeClr val="bg1"/>
                </a:solidFill>
                <a:latin typeface="Calibri" panose="020F0502020204030204" pitchFamily="34" charset="0"/>
                <a:cs typeface="Calibri" panose="020F0502020204030204" pitchFamily="34" charset="0"/>
              </a:rPr>
              <a:t>based</a:t>
            </a:r>
            <a:r>
              <a:rPr lang="de-DE" sz="6000" dirty="0">
                <a:solidFill>
                  <a:schemeClr val="bg1"/>
                </a:solidFill>
                <a:latin typeface="Calibri" panose="020F0502020204030204" pitchFamily="34" charset="0"/>
                <a:cs typeface="Calibri" panose="020F0502020204030204" pitchFamily="34" charset="0"/>
              </a:rPr>
              <a:t> on rain </a:t>
            </a:r>
            <a:r>
              <a:rPr lang="de-DE" sz="6000" dirty="0" err="1">
                <a:solidFill>
                  <a:schemeClr val="bg1"/>
                </a:solidFill>
                <a:latin typeface="Calibri" panose="020F0502020204030204" pitchFamily="34" charset="0"/>
                <a:cs typeface="Calibri" panose="020F0502020204030204" pitchFamily="34" charset="0"/>
              </a:rPr>
              <a:t>gauge</a:t>
            </a:r>
            <a:r>
              <a:rPr lang="de-DE" sz="6000" dirty="0">
                <a:solidFill>
                  <a:schemeClr val="bg1"/>
                </a:solidFill>
                <a:latin typeface="Calibri" panose="020F0502020204030204" pitchFamily="34" charset="0"/>
                <a:cs typeface="Calibri" panose="020F0502020204030204" pitchFamily="34" charset="0"/>
              </a:rPr>
              <a:t> </a:t>
            </a:r>
            <a:r>
              <a:rPr lang="de-DE" sz="6000" dirty="0" err="1">
                <a:solidFill>
                  <a:schemeClr val="bg1"/>
                </a:solidFill>
                <a:latin typeface="Calibri" panose="020F0502020204030204" pitchFamily="34" charset="0"/>
                <a:cs typeface="Calibri" panose="020F0502020204030204" pitchFamily="34" charset="0"/>
              </a:rPr>
              <a:t>data</a:t>
            </a:r>
            <a:r>
              <a:rPr lang="de-DE" sz="6000" dirty="0">
                <a:solidFill>
                  <a:schemeClr val="bg1"/>
                </a:solidFill>
                <a:latin typeface="Calibri" panose="020F0502020204030204" pitchFamily="34" charset="0"/>
                <a:cs typeface="Calibri" panose="020F0502020204030204" pitchFamily="34" charset="0"/>
              </a:rPr>
              <a:t>:</a:t>
            </a:r>
          </a:p>
          <a:p>
            <a:pPr marL="1600200" lvl="1" indent="-1143000">
              <a:buFont typeface="Arial" panose="020B0604020202020204" pitchFamily="34" charset="0"/>
              <a:buChar char="•"/>
            </a:pPr>
            <a:r>
              <a:rPr lang="de-DE" sz="5400" dirty="0">
                <a:solidFill>
                  <a:schemeClr val="bg1"/>
                </a:solidFill>
                <a:latin typeface="Calibri" panose="020F0502020204030204" pitchFamily="34" charset="0"/>
                <a:cs typeface="Calibri" panose="020F0502020204030204" pitchFamily="34" charset="0"/>
              </a:rPr>
              <a:t>Higher </a:t>
            </a:r>
            <a:r>
              <a:rPr lang="de-DE" sz="5400" dirty="0" err="1">
                <a:solidFill>
                  <a:schemeClr val="bg1"/>
                </a:solidFill>
                <a:latin typeface="Calibri" panose="020F0502020204030204" pitchFamily="34" charset="0"/>
                <a:cs typeface="Calibri" panose="020F0502020204030204" pitchFamily="34" charset="0"/>
              </a:rPr>
              <a:t>performance</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than</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previous</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version</a:t>
            </a:r>
            <a:r>
              <a:rPr lang="de-DE" sz="5400" dirty="0">
                <a:solidFill>
                  <a:schemeClr val="bg1"/>
                </a:solidFill>
                <a:latin typeface="Calibri" panose="020F0502020204030204" pitchFamily="34" charset="0"/>
                <a:cs typeface="Calibri" panose="020F0502020204030204" pitchFamily="34" charset="0"/>
              </a:rPr>
              <a:t> (CER v1)</a:t>
            </a:r>
          </a:p>
          <a:p>
            <a:pPr marL="1600200" lvl="1" indent="-1143000">
              <a:buFont typeface="Arial" panose="020B0604020202020204" pitchFamily="34" charset="0"/>
              <a:buChar char="•"/>
            </a:pPr>
            <a:r>
              <a:rPr lang="de-DE" sz="5400" dirty="0">
                <a:solidFill>
                  <a:schemeClr val="bg1"/>
                </a:solidFill>
                <a:latin typeface="Calibri" panose="020F0502020204030204" pitchFamily="34" charset="0"/>
                <a:cs typeface="Calibri" panose="020F0502020204030204" pitchFamily="34" charset="0"/>
              </a:rPr>
              <a:t>Substantial </a:t>
            </a:r>
            <a:r>
              <a:rPr lang="de-DE" sz="5400" dirty="0" err="1">
                <a:solidFill>
                  <a:schemeClr val="bg1"/>
                </a:solidFill>
                <a:latin typeface="Calibri" panose="020F0502020204030204" pitchFamily="34" charset="0"/>
                <a:cs typeface="Calibri" panose="020F0502020204030204" pitchFamily="34" charset="0"/>
              </a:rPr>
              <a:t>reduction</a:t>
            </a:r>
            <a:r>
              <a:rPr lang="de-DE" sz="5400" dirty="0">
                <a:solidFill>
                  <a:schemeClr val="bg1"/>
                </a:solidFill>
                <a:latin typeface="Calibri" panose="020F0502020204030204" pitchFamily="34" charset="0"/>
                <a:cs typeface="Calibri" panose="020F0502020204030204" pitchFamily="34" charset="0"/>
              </a:rPr>
              <a:t> in </a:t>
            </a:r>
            <a:r>
              <a:rPr lang="de-DE" sz="5400" dirty="0" err="1">
                <a:solidFill>
                  <a:schemeClr val="bg1"/>
                </a:solidFill>
                <a:latin typeface="Calibri" panose="020F0502020204030204" pitchFamily="34" charset="0"/>
                <a:cs typeface="Calibri" panose="020F0502020204030204" pitchFamily="34" charset="0"/>
              </a:rPr>
              <a:t>mean</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deviation</a:t>
            </a:r>
            <a:endParaRPr lang="de-DE" sz="5400" dirty="0">
              <a:solidFill>
                <a:schemeClr val="bg1"/>
              </a:solidFill>
              <a:latin typeface="Calibri" panose="020F0502020204030204" pitchFamily="34" charset="0"/>
              <a:cs typeface="Calibri" panose="020F0502020204030204" pitchFamily="34" charset="0"/>
            </a:endParaRPr>
          </a:p>
          <a:p>
            <a:pPr marL="1600200" lvl="1" indent="-1143000">
              <a:buFont typeface="Arial" panose="020B0604020202020204" pitchFamily="34" charset="0"/>
              <a:buChar char="•"/>
            </a:pPr>
            <a:r>
              <a:rPr lang="de-DE" sz="5400" dirty="0">
                <a:solidFill>
                  <a:schemeClr val="bg1"/>
                </a:solidFill>
                <a:latin typeface="Calibri" panose="020F0502020204030204" pitchFamily="34" charset="0"/>
                <a:cs typeface="Calibri" panose="020F0502020204030204" pitchFamily="34" charset="0"/>
              </a:rPr>
              <a:t>Low annual </a:t>
            </a:r>
            <a:r>
              <a:rPr lang="de-DE" sz="5400" dirty="0" err="1">
                <a:solidFill>
                  <a:schemeClr val="bg1"/>
                </a:solidFill>
                <a:latin typeface="Calibri" panose="020F0502020204030204" pitchFamily="34" charset="0"/>
                <a:cs typeface="Calibri" panose="020F0502020204030204" pitchFamily="34" charset="0"/>
              </a:rPr>
              <a:t>deviations</a:t>
            </a:r>
            <a:endParaRPr lang="de-DE" sz="5400" dirty="0">
              <a:solidFill>
                <a:schemeClr val="bg1"/>
              </a:solidFill>
              <a:latin typeface="Calibri" panose="020F0502020204030204" pitchFamily="34" charset="0"/>
              <a:cs typeface="Calibri" panose="020F0502020204030204" pitchFamily="34" charset="0"/>
            </a:endParaRPr>
          </a:p>
          <a:p>
            <a:pPr marL="1600200" lvl="1" indent="-1143000">
              <a:buFont typeface="Arial" panose="020B0604020202020204" pitchFamily="34" charset="0"/>
              <a:buChar char="•"/>
            </a:pPr>
            <a:r>
              <a:rPr lang="de-DE" sz="5400" dirty="0" err="1">
                <a:solidFill>
                  <a:schemeClr val="bg1"/>
                </a:solidFill>
                <a:latin typeface="Calibri" panose="020F0502020204030204" pitchFamily="34" charset="0"/>
                <a:cs typeface="Calibri" panose="020F0502020204030204" pitchFamily="34" charset="0"/>
              </a:rPr>
              <a:t>Highest</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performance</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during</a:t>
            </a:r>
            <a:r>
              <a:rPr lang="de-DE" sz="5400" dirty="0">
                <a:solidFill>
                  <a:schemeClr val="bg1"/>
                </a:solidFill>
                <a:latin typeface="Calibri" panose="020F0502020204030204" pitchFamily="34" charset="0"/>
                <a:cs typeface="Calibri" panose="020F0502020204030204" pitchFamily="34" charset="0"/>
              </a:rPr>
              <a:t> </a:t>
            </a:r>
            <a:r>
              <a:rPr lang="de-DE" sz="5400" dirty="0" err="1">
                <a:solidFill>
                  <a:schemeClr val="bg1"/>
                </a:solidFill>
                <a:latin typeface="Calibri" panose="020F0502020204030204" pitchFamily="34" charset="0"/>
                <a:cs typeface="Calibri" panose="020F0502020204030204" pitchFamily="34" charset="0"/>
              </a:rPr>
              <a:t>winter</a:t>
            </a:r>
            <a:r>
              <a:rPr lang="de-DE" sz="5400" dirty="0">
                <a:solidFill>
                  <a:schemeClr val="bg1"/>
                </a:solidFill>
                <a:latin typeface="Calibri" panose="020F0502020204030204" pitchFamily="34" charset="0"/>
                <a:cs typeface="Calibri" panose="020F0502020204030204" pitchFamily="34" charset="0"/>
              </a:rPr>
              <a:t>, spring and </a:t>
            </a:r>
            <a:r>
              <a:rPr lang="de-DE" sz="5400" dirty="0" err="1">
                <a:solidFill>
                  <a:schemeClr val="bg1"/>
                </a:solidFill>
                <a:latin typeface="Calibri" panose="020F0502020204030204" pitchFamily="34" charset="0"/>
                <a:cs typeface="Calibri" panose="020F0502020204030204" pitchFamily="34" charset="0"/>
              </a:rPr>
              <a:t>autumn</a:t>
            </a:r>
            <a:endParaRPr lang="en-US" sz="5400" dirty="0">
              <a:solidFill>
                <a:schemeClr val="bg1"/>
              </a:solidFill>
              <a:latin typeface="Calibri" panose="020F0502020204030204" pitchFamily="34" charset="0"/>
              <a:cs typeface="Calibri" panose="020F0502020204030204" pitchFamily="34" charset="0"/>
            </a:endParaRPr>
          </a:p>
        </p:txBody>
      </p:sp>
      <p:cxnSp>
        <p:nvCxnSpPr>
          <p:cNvPr id="39" name="Straight Connector 38">
            <a:extLst>
              <a:ext uri="{FF2B5EF4-FFF2-40B4-BE49-F238E27FC236}">
                <a16:creationId xmlns:a16="http://schemas.microsoft.com/office/drawing/2014/main" id="{3FE04750-005D-4D93-8E6B-609BF6BCAC48}"/>
              </a:ext>
            </a:extLst>
          </p:cNvPr>
          <p:cNvCxnSpPr>
            <a:cxnSpLocks/>
          </p:cNvCxnSpPr>
          <p:nvPr/>
        </p:nvCxnSpPr>
        <p:spPr>
          <a:xfrm>
            <a:off x="16530961" y="6019800"/>
            <a:ext cx="1847517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AA09B867-3F55-4AA8-B541-DB991489F403}"/>
              </a:ext>
            </a:extLst>
          </p:cNvPr>
          <p:cNvSpPr/>
          <p:nvPr/>
        </p:nvSpPr>
        <p:spPr>
          <a:xfrm>
            <a:off x="16697862" y="26624227"/>
            <a:ext cx="7194781" cy="1629119"/>
          </a:xfrm>
          <a:prstGeom prst="rect">
            <a:avLst/>
          </a:prstGeom>
        </p:spPr>
        <p:txBody>
          <a:bodyPr wrap="square">
            <a:spAutoFit/>
          </a:bodyPr>
          <a:lstStyle/>
          <a:p>
            <a:r>
              <a:rPr lang="de-DE" sz="4800" b="1" dirty="0">
                <a:solidFill>
                  <a:schemeClr val="bg1"/>
                </a:solidFill>
                <a:latin typeface="Calibri" panose="020F0502020204030204" pitchFamily="34" charset="0"/>
                <a:cs typeface="Calibri" panose="020F0502020204030204" pitchFamily="34" charset="0"/>
              </a:rPr>
              <a:t>44 </a:t>
            </a:r>
            <a:r>
              <a:rPr lang="de-DE" sz="4800" b="1" dirty="0" err="1">
                <a:solidFill>
                  <a:schemeClr val="bg1"/>
                </a:solidFill>
                <a:latin typeface="Calibri" panose="020F0502020204030204" pitchFamily="34" charset="0"/>
                <a:cs typeface="Calibri" panose="020F0502020204030204" pitchFamily="34" charset="0"/>
              </a:rPr>
              <a:t>years</a:t>
            </a:r>
            <a:r>
              <a:rPr lang="de-DE" sz="4800" b="1" dirty="0">
                <a:solidFill>
                  <a:schemeClr val="bg1"/>
                </a:solidFill>
                <a:latin typeface="Calibri" panose="020F0502020204030204" pitchFamily="34" charset="0"/>
                <a:cs typeface="Calibri" panose="020F0502020204030204" pitchFamily="34" charset="0"/>
              </a:rPr>
              <a:t> </a:t>
            </a:r>
            <a:r>
              <a:rPr lang="de-DE" sz="4800" b="1" dirty="0" err="1">
                <a:solidFill>
                  <a:schemeClr val="bg1"/>
                </a:solidFill>
                <a:latin typeface="Calibri" panose="020F0502020204030204" pitchFamily="34" charset="0"/>
                <a:cs typeface="Calibri" panose="020F0502020204030204" pitchFamily="34" charset="0"/>
              </a:rPr>
              <a:t>of</a:t>
            </a:r>
            <a:r>
              <a:rPr lang="de-DE" sz="4800" b="1" dirty="0">
                <a:solidFill>
                  <a:schemeClr val="bg1"/>
                </a:solidFill>
                <a:latin typeface="Calibri" panose="020F0502020204030204" pitchFamily="34" charset="0"/>
                <a:cs typeface="Calibri" panose="020F0502020204030204" pitchFamily="34" charset="0"/>
              </a:rPr>
              <a:t> CER v2 </a:t>
            </a:r>
            <a:r>
              <a:rPr lang="de-DE" sz="4800" b="1" dirty="0" err="1">
                <a:solidFill>
                  <a:schemeClr val="bg1"/>
                </a:solidFill>
                <a:latin typeface="Calibri" panose="020F0502020204030204" pitchFamily="34" charset="0"/>
                <a:cs typeface="Calibri" panose="020F0502020204030204" pitchFamily="34" charset="0"/>
              </a:rPr>
              <a:t>data</a:t>
            </a:r>
            <a:r>
              <a:rPr lang="de-DE" sz="4800" b="1" dirty="0">
                <a:solidFill>
                  <a:schemeClr val="bg1"/>
                </a:solidFill>
                <a:latin typeface="Calibri" panose="020F0502020204030204" pitchFamily="34" charset="0"/>
                <a:cs typeface="Calibri" panose="020F0502020204030204" pitchFamily="34" charset="0"/>
              </a:rPr>
              <a:t> (1980-2023) </a:t>
            </a:r>
            <a:r>
              <a:rPr lang="de-DE" sz="4800" b="1" dirty="0" err="1">
                <a:solidFill>
                  <a:schemeClr val="bg1"/>
                </a:solidFill>
                <a:latin typeface="Calibri" panose="020F0502020204030204" pitchFamily="34" charset="0"/>
                <a:cs typeface="Calibri" panose="020F0502020204030204" pitchFamily="34" charset="0"/>
              </a:rPr>
              <a:t>available</a:t>
            </a:r>
            <a:r>
              <a:rPr lang="de-DE" sz="4800" b="1" dirty="0">
                <a:solidFill>
                  <a:schemeClr val="bg1"/>
                </a:solidFill>
                <a:latin typeface="Calibri" panose="020F0502020204030204" pitchFamily="34" charset="0"/>
                <a:cs typeface="Calibri" panose="020F0502020204030204" pitchFamily="34" charset="0"/>
              </a:rPr>
              <a:t> </a:t>
            </a:r>
            <a:r>
              <a:rPr lang="de-DE" sz="4800" b="1" dirty="0" err="1">
                <a:solidFill>
                  <a:schemeClr val="bg1"/>
                </a:solidFill>
                <a:latin typeface="Calibri" panose="020F0502020204030204" pitchFamily="34" charset="0"/>
                <a:cs typeface="Calibri" panose="020F0502020204030204" pitchFamily="34" charset="0"/>
              </a:rPr>
              <a:t>here</a:t>
            </a:r>
            <a:r>
              <a:rPr lang="de-DE" sz="4800" b="1" dirty="0">
                <a:solidFill>
                  <a:schemeClr val="bg1"/>
                </a:solidFill>
                <a:latin typeface="Calibri" panose="020F0502020204030204" pitchFamily="34" charset="0"/>
                <a:cs typeface="Calibri" panose="020F0502020204030204" pitchFamily="34" charset="0"/>
              </a:rPr>
              <a:t>:</a:t>
            </a:r>
            <a:endParaRPr lang="en-US" sz="4800" b="1" dirty="0">
              <a:solidFill>
                <a:schemeClr val="bg1"/>
              </a:solidFill>
              <a:latin typeface="Calibri" panose="020F0502020204030204" pitchFamily="34" charset="0"/>
              <a:cs typeface="Calibri" panose="020F0502020204030204" pitchFamily="34" charset="0"/>
            </a:endParaRPr>
          </a:p>
        </p:txBody>
      </p:sp>
      <p:sp>
        <p:nvSpPr>
          <p:cNvPr id="42" name="Rectangle 41">
            <a:extLst>
              <a:ext uri="{FF2B5EF4-FFF2-40B4-BE49-F238E27FC236}">
                <a16:creationId xmlns:a16="http://schemas.microsoft.com/office/drawing/2014/main" id="{0BD5D1F7-8D50-4D18-B593-7871ED51E63B}"/>
              </a:ext>
            </a:extLst>
          </p:cNvPr>
          <p:cNvSpPr/>
          <p:nvPr/>
        </p:nvSpPr>
        <p:spPr>
          <a:xfrm>
            <a:off x="1079154" y="1877480"/>
            <a:ext cx="14400000" cy="1569660"/>
          </a:xfrm>
          <a:prstGeom prst="rect">
            <a:avLst/>
          </a:prstGeom>
        </p:spPr>
        <p:txBody>
          <a:bodyPr wrap="square">
            <a:spAutoFit/>
          </a:bodyPr>
          <a:lstStyle/>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Increasing frequency and intensity of precipitation extremes in Central Europe (</a:t>
            </a:r>
            <a:r>
              <a:rPr lang="en-US" altLang="en-US" dirty="0" err="1">
                <a:latin typeface="Calibri" panose="020F0502020204030204" pitchFamily="34" charset="0"/>
                <a:cs typeface="Calibri" panose="020F0502020204030204" pitchFamily="34" charset="0"/>
              </a:rPr>
              <a:t>Zeder</a:t>
            </a:r>
            <a:r>
              <a:rPr lang="en-US" altLang="en-US" dirty="0">
                <a:latin typeface="Calibri" panose="020F0502020204030204" pitchFamily="34" charset="0"/>
                <a:cs typeface="Calibri" panose="020F0502020204030204" pitchFamily="34" charset="0"/>
              </a:rPr>
              <a:t> and Fischer, 2020)</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Higher risk of damages due to flooding events and droughts in Berlin-Brandenburg (</a:t>
            </a:r>
            <a:r>
              <a:rPr lang="en-US" altLang="en-US" dirty="0" err="1">
                <a:latin typeface="Calibri" panose="020F0502020204030204" pitchFamily="34" charset="0"/>
                <a:cs typeface="Calibri" panose="020F0502020204030204" pitchFamily="34" charset="0"/>
              </a:rPr>
              <a:t>Germer</a:t>
            </a:r>
            <a:r>
              <a:rPr lang="en-US" altLang="en-US" dirty="0">
                <a:latin typeface="Calibri" panose="020F0502020204030204" pitchFamily="34" charset="0"/>
                <a:cs typeface="Calibri" panose="020F0502020204030204" pitchFamily="34" charset="0"/>
              </a:rPr>
              <a:t> et al., 2011)</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Investigations of the water availability in the region using data driven models (</a:t>
            </a:r>
            <a:r>
              <a:rPr lang="en-US" altLang="en-US" dirty="0" err="1">
                <a:latin typeface="Calibri" panose="020F0502020204030204" pitchFamily="34" charset="0"/>
                <a:cs typeface="Calibri" panose="020F0502020204030204" pitchFamily="34" charset="0"/>
              </a:rPr>
              <a:t>Somogyvári</a:t>
            </a:r>
            <a:r>
              <a:rPr lang="en-US" altLang="en-US" dirty="0">
                <a:latin typeface="Calibri" panose="020F0502020204030204" pitchFamily="34" charset="0"/>
                <a:cs typeface="Calibri" panose="020F0502020204030204" pitchFamily="34" charset="0"/>
              </a:rPr>
              <a:t> et al., 2023)</a:t>
            </a:r>
          </a:p>
          <a:p>
            <a:pPr marL="800100" lvl="1"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Need for accurate high-resolution gridded hydrometeorological data</a:t>
            </a:r>
          </a:p>
        </p:txBody>
      </p:sp>
      <p:sp>
        <p:nvSpPr>
          <p:cNvPr id="98" name="Rectangle 97">
            <a:extLst>
              <a:ext uri="{FF2B5EF4-FFF2-40B4-BE49-F238E27FC236}">
                <a16:creationId xmlns:a16="http://schemas.microsoft.com/office/drawing/2014/main" id="{70F2BB9F-D263-4678-B843-A9B58615929F}"/>
              </a:ext>
            </a:extLst>
          </p:cNvPr>
          <p:cNvSpPr/>
          <p:nvPr/>
        </p:nvSpPr>
        <p:spPr>
          <a:xfrm>
            <a:off x="891279" y="20955000"/>
            <a:ext cx="7368531" cy="3416320"/>
          </a:xfrm>
          <a:prstGeom prst="rect">
            <a:avLst/>
          </a:prstGeom>
        </p:spPr>
        <p:txBody>
          <a:bodyPr wrap="square">
            <a:spAutoFit/>
          </a:bodyPr>
          <a:lstStyle/>
          <a:p>
            <a:pPr algn="just" eaLnBrk="1" hangingPunct="1"/>
            <a:r>
              <a:rPr lang="de-DE" altLang="en-US" b="1" dirty="0">
                <a:latin typeface="Calibri" panose="020F0502020204030204" pitchFamily="34" charset="0"/>
                <a:cs typeface="Calibri" panose="020F0502020204030204" pitchFamily="34" charset="0"/>
              </a:rPr>
              <a:t>Evaluation </a:t>
            </a:r>
            <a:r>
              <a:rPr lang="de-DE" altLang="en-US" b="1" dirty="0" err="1">
                <a:latin typeface="Calibri" panose="020F0502020204030204" pitchFamily="34" charset="0"/>
                <a:cs typeface="Calibri" panose="020F0502020204030204" pitchFamily="34" charset="0"/>
              </a:rPr>
              <a:t>based</a:t>
            </a:r>
            <a:r>
              <a:rPr lang="de-DE" altLang="en-US" b="1" dirty="0">
                <a:latin typeface="Calibri" panose="020F0502020204030204" pitchFamily="34" charset="0"/>
                <a:cs typeface="Calibri" panose="020F0502020204030204" pitchFamily="34" charset="0"/>
              </a:rPr>
              <a:t> on Performance </a:t>
            </a:r>
            <a:r>
              <a:rPr lang="de-DE" altLang="en-US" b="1" dirty="0" err="1">
                <a:latin typeface="Calibri" panose="020F0502020204030204" pitchFamily="34" charset="0"/>
                <a:cs typeface="Calibri" panose="020F0502020204030204" pitchFamily="34" charset="0"/>
              </a:rPr>
              <a:t>measures</a:t>
            </a:r>
            <a:r>
              <a:rPr lang="de-DE" altLang="en-US" b="1" dirty="0">
                <a:latin typeface="Calibri" panose="020F0502020204030204" pitchFamily="34" charset="0"/>
                <a:cs typeface="Calibri" panose="020F0502020204030204" pitchFamily="34" charset="0"/>
              </a:rPr>
              <a:t>:</a:t>
            </a:r>
          </a:p>
          <a:p>
            <a:pPr marL="800100" lvl="1"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Root Mean </a:t>
            </a:r>
            <a:r>
              <a:rPr lang="de-DE" altLang="en-US" dirty="0" err="1">
                <a:latin typeface="Calibri" panose="020F0502020204030204" pitchFamily="34" charset="0"/>
                <a:cs typeface="Calibri" panose="020F0502020204030204" pitchFamily="34" charset="0"/>
              </a:rPr>
              <a:t>Squared</a:t>
            </a:r>
            <a:r>
              <a:rPr lang="de-DE" altLang="en-US" dirty="0">
                <a:latin typeface="Calibri" panose="020F0502020204030204" pitchFamily="34" charset="0"/>
                <a:cs typeface="Calibri" panose="020F0502020204030204" pitchFamily="34" charset="0"/>
              </a:rPr>
              <a:t> Deviation (RMSD)</a:t>
            </a:r>
          </a:p>
          <a:p>
            <a:pPr marL="800100" lvl="1"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Mean Absolute Deviation (MAD)</a:t>
            </a:r>
          </a:p>
          <a:p>
            <a:pPr marL="800100" lvl="1"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Mean Deviation (MD)</a:t>
            </a:r>
          </a:p>
          <a:p>
            <a:pPr marL="800100" lvl="1"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Spearman </a:t>
            </a:r>
            <a:r>
              <a:rPr lang="de-DE" altLang="en-US" dirty="0" err="1">
                <a:latin typeface="Calibri" panose="020F0502020204030204" pitchFamily="34" charset="0"/>
                <a:cs typeface="Calibri" panose="020F0502020204030204" pitchFamily="34" charset="0"/>
              </a:rPr>
              <a:t>correlation</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coefficient</a:t>
            </a:r>
            <a:r>
              <a:rPr lang="de-DE" altLang="en-US" dirty="0">
                <a:latin typeface="Calibri" panose="020F0502020204030204" pitchFamily="34" charset="0"/>
                <a:cs typeface="Calibri" panose="020F0502020204030204" pitchFamily="34" charset="0"/>
              </a:rPr>
              <a:t> (COR)</a:t>
            </a:r>
          </a:p>
          <a:p>
            <a:pPr marL="800100" lvl="1" indent="-342900" algn="just" eaLnBrk="1" hangingPunct="1">
              <a:buFont typeface="Arial" panose="020B0604020202020204" pitchFamily="34" charset="0"/>
              <a:buChar char="•"/>
            </a:pPr>
            <a:r>
              <a:rPr lang="de-DE" altLang="en-US" dirty="0" err="1">
                <a:latin typeface="Calibri" panose="020F0502020204030204" pitchFamily="34" charset="0"/>
                <a:cs typeface="Calibri" panose="020F0502020204030204" pitchFamily="34" charset="0"/>
              </a:rPr>
              <a:t>Probability</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of</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Detection</a:t>
            </a:r>
            <a:r>
              <a:rPr lang="de-DE" altLang="en-US" dirty="0">
                <a:latin typeface="Calibri" panose="020F0502020204030204" pitchFamily="34" charset="0"/>
                <a:cs typeface="Calibri" panose="020F0502020204030204" pitchFamily="34" charset="0"/>
              </a:rPr>
              <a:t> (POD)</a:t>
            </a:r>
          </a:p>
          <a:p>
            <a:pPr marL="800100" lvl="1" indent="-342900" algn="just" eaLnBrk="1" hangingPunct="1">
              <a:buFont typeface="Arial" panose="020B0604020202020204" pitchFamily="34" charset="0"/>
              <a:buChar char="•"/>
            </a:pPr>
            <a:r>
              <a:rPr lang="de-DE" altLang="en-US" dirty="0" err="1">
                <a:latin typeface="Calibri" panose="020F0502020204030204" pitchFamily="34" charset="0"/>
                <a:cs typeface="Calibri" panose="020F0502020204030204" pitchFamily="34" charset="0"/>
              </a:rPr>
              <a:t>False</a:t>
            </a:r>
            <a:r>
              <a:rPr lang="de-DE" altLang="en-US" dirty="0">
                <a:latin typeface="Calibri" panose="020F0502020204030204" pitchFamily="34" charset="0"/>
                <a:cs typeface="Calibri" panose="020F0502020204030204" pitchFamily="34" charset="0"/>
              </a:rPr>
              <a:t> Alarm Ratio (FAR)</a:t>
            </a:r>
          </a:p>
          <a:p>
            <a:pPr marL="800100" lvl="1" indent="-342900" algn="just" eaLnBrk="1" hangingPunct="1">
              <a:buFont typeface="Arial" panose="020B0604020202020204" pitchFamily="34" charset="0"/>
              <a:buChar char="•"/>
            </a:pPr>
            <a:r>
              <a:rPr lang="de-DE" altLang="en-US" dirty="0" err="1">
                <a:latin typeface="Calibri" panose="020F0502020204030204" pitchFamily="34" charset="0"/>
                <a:cs typeface="Calibri" panose="020F0502020204030204" pitchFamily="34" charset="0"/>
              </a:rPr>
              <a:t>Frequency</a:t>
            </a:r>
            <a:r>
              <a:rPr lang="de-DE" altLang="en-US" dirty="0">
                <a:latin typeface="Calibri" panose="020F0502020204030204" pitchFamily="34" charset="0"/>
                <a:cs typeface="Calibri" panose="020F0502020204030204" pitchFamily="34" charset="0"/>
              </a:rPr>
              <a:t> Bias Index (FBI)</a:t>
            </a:r>
          </a:p>
          <a:p>
            <a:pPr marL="800100" lvl="1"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Peirce </a:t>
            </a:r>
            <a:r>
              <a:rPr lang="de-DE" altLang="en-US" dirty="0" err="1">
                <a:latin typeface="Calibri" panose="020F0502020204030204" pitchFamily="34" charset="0"/>
                <a:cs typeface="Calibri" panose="020F0502020204030204" pitchFamily="34" charset="0"/>
              </a:rPr>
              <a:t>Skill</a:t>
            </a:r>
            <a:r>
              <a:rPr lang="de-DE" altLang="en-US" dirty="0">
                <a:latin typeface="Calibri" panose="020F0502020204030204" pitchFamily="34" charset="0"/>
                <a:cs typeface="Calibri" panose="020F0502020204030204" pitchFamily="34" charset="0"/>
              </a:rPr>
              <a:t> Score (PSS)</a:t>
            </a:r>
          </a:p>
        </p:txBody>
      </p:sp>
      <p:sp>
        <p:nvSpPr>
          <p:cNvPr id="113" name="TextBox 3">
            <a:extLst>
              <a:ext uri="{FF2B5EF4-FFF2-40B4-BE49-F238E27FC236}">
                <a16:creationId xmlns:a16="http://schemas.microsoft.com/office/drawing/2014/main" id="{4C8888F6-0743-440F-B732-08A65C61A38A}"/>
              </a:ext>
            </a:extLst>
          </p:cNvPr>
          <p:cNvSpPr txBox="1">
            <a:spLocks noChangeArrowheads="1"/>
          </p:cNvSpPr>
          <p:nvPr/>
        </p:nvSpPr>
        <p:spPr bwMode="auto">
          <a:xfrm>
            <a:off x="35824866" y="1981200"/>
            <a:ext cx="14399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Table 3: </a:t>
            </a:r>
            <a:r>
              <a:rPr lang="en-US" altLang="en-US" sz="2400" dirty="0">
                <a:latin typeface="Calibri" panose="020F0502020204030204" pitchFamily="34" charset="0"/>
                <a:cs typeface="Calibri" panose="020F0502020204030204" pitchFamily="34" charset="0"/>
              </a:rPr>
              <a:t>Domain averages and standard deviations for the performance measures between the daily precipitation of the sensitivity experiments and DWD station data at 211 locations (2017). The first series of experiments comprises five different cumulus schemes (using the Thompson microphysics scheme), while in the second series of experiments tested five microphysics schemes (using the Kain-Fritsch cumulus scheme). Results for the CER v1 have been included for reference. The best performance of each testing phase is presented in bold.</a:t>
            </a:r>
          </a:p>
        </p:txBody>
      </p:sp>
      <p:sp>
        <p:nvSpPr>
          <p:cNvPr id="114" name="TextBox 3">
            <a:extLst>
              <a:ext uri="{FF2B5EF4-FFF2-40B4-BE49-F238E27FC236}">
                <a16:creationId xmlns:a16="http://schemas.microsoft.com/office/drawing/2014/main" id="{E021C2A3-F4BE-432A-97B9-CC137D5F7C87}"/>
              </a:ext>
            </a:extLst>
          </p:cNvPr>
          <p:cNvSpPr txBox="1">
            <a:spLocks noChangeArrowheads="1"/>
          </p:cNvSpPr>
          <p:nvPr/>
        </p:nvSpPr>
        <p:spPr bwMode="auto">
          <a:xfrm>
            <a:off x="35824864" y="16776278"/>
            <a:ext cx="6644666"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Figure 4: </a:t>
            </a:r>
            <a:r>
              <a:rPr lang="en-US" altLang="en-US" sz="2400" dirty="0">
                <a:latin typeface="Calibri" panose="020F0502020204030204" pitchFamily="34" charset="0"/>
                <a:cs typeface="Calibri" panose="020F0502020204030204" pitchFamily="34" charset="0"/>
              </a:rPr>
              <a:t>Performance measures for monthly precipitation rates (</a:t>
            </a:r>
            <a:r>
              <a:rPr lang="en-US" altLang="en-US" sz="2400" dirty="0" err="1">
                <a:latin typeface="Calibri" panose="020F0502020204030204" pitchFamily="34" charset="0"/>
                <a:cs typeface="Calibri" panose="020F0502020204030204" pitchFamily="34" charset="0"/>
              </a:rPr>
              <a:t>P</a:t>
            </a:r>
            <a:r>
              <a:rPr lang="en-US" altLang="en-US" sz="2400" baseline="-25000" dirty="0" err="1">
                <a:latin typeface="Calibri" panose="020F0502020204030204" pitchFamily="34" charset="0"/>
                <a:cs typeface="Calibri" panose="020F0502020204030204" pitchFamily="34" charset="0"/>
              </a:rPr>
              <a:t>mo</a:t>
            </a:r>
            <a:r>
              <a:rPr lang="en-US" altLang="en-US" sz="2400" dirty="0">
                <a:latin typeface="Calibri" panose="020F0502020204030204" pitchFamily="34" charset="0"/>
                <a:cs typeface="Calibri" panose="020F0502020204030204" pitchFamily="34" charset="0"/>
              </a:rPr>
              <a:t>) between the CER v2 and station data over the course of the year. Points represent the corresponding results at each station over the entire 30-year period (1991-2020). The average </a:t>
            </a:r>
            <a:r>
              <a:rPr lang="en-US" altLang="en-US" sz="2400" dirty="0" err="1">
                <a:latin typeface="Calibri" panose="020F0502020204030204" pitchFamily="34" charset="0"/>
                <a:cs typeface="Calibri" panose="020F0502020204030204" pitchFamily="34" charset="0"/>
              </a:rPr>
              <a:t>P</a:t>
            </a:r>
            <a:r>
              <a:rPr lang="en-US" altLang="en-US" sz="2400" baseline="-25000" dirty="0" err="1">
                <a:latin typeface="Calibri" panose="020F0502020204030204" pitchFamily="34" charset="0"/>
                <a:cs typeface="Calibri" panose="020F0502020204030204" pitchFamily="34" charset="0"/>
              </a:rPr>
              <a:t>mo</a:t>
            </a:r>
            <a:r>
              <a:rPr lang="en-US" altLang="en-US" sz="2400" dirty="0">
                <a:latin typeface="Calibri" panose="020F0502020204030204" pitchFamily="34" charset="0"/>
                <a:cs typeface="Calibri" panose="020F0502020204030204" pitchFamily="34" charset="0"/>
              </a:rPr>
              <a:t> and standard deviation across all stations for the CER v2 and station data is given at the bottom of the figure.</a:t>
            </a:r>
          </a:p>
        </p:txBody>
      </p:sp>
      <p:sp>
        <p:nvSpPr>
          <p:cNvPr id="115" name="TextBox 3">
            <a:extLst>
              <a:ext uri="{FF2B5EF4-FFF2-40B4-BE49-F238E27FC236}">
                <a16:creationId xmlns:a16="http://schemas.microsoft.com/office/drawing/2014/main" id="{89D603DE-C1EF-49A4-86B6-62F74DE8F927}"/>
              </a:ext>
            </a:extLst>
          </p:cNvPr>
          <p:cNvSpPr txBox="1">
            <a:spLocks noChangeArrowheads="1"/>
          </p:cNvSpPr>
          <p:nvPr/>
        </p:nvSpPr>
        <p:spPr bwMode="auto">
          <a:xfrm>
            <a:off x="42976800" y="16765012"/>
            <a:ext cx="731378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Figure 5: </a:t>
            </a:r>
            <a:r>
              <a:rPr lang="en-US" altLang="en-US" sz="2400" dirty="0">
                <a:latin typeface="Calibri" panose="020F0502020204030204" pitchFamily="34" charset="0"/>
                <a:cs typeface="Calibri" panose="020F0502020204030204" pitchFamily="34" charset="0"/>
              </a:rPr>
              <a:t>Performance measures based on the annual (P</a:t>
            </a:r>
            <a:r>
              <a:rPr lang="en-US" altLang="en-US" sz="2400" baseline="-25000" dirty="0">
                <a:latin typeface="Calibri" panose="020F0502020204030204" pitchFamily="34" charset="0"/>
                <a:cs typeface="Calibri" panose="020F0502020204030204" pitchFamily="34" charset="0"/>
              </a:rPr>
              <a:t>an</a:t>
            </a:r>
            <a:r>
              <a:rPr lang="en-US" altLang="en-US" sz="2400" dirty="0">
                <a:latin typeface="Calibri" panose="020F0502020204030204" pitchFamily="34" charset="0"/>
                <a:cs typeface="Calibri" panose="020F0502020204030204" pitchFamily="34" charset="0"/>
              </a:rPr>
              <a:t>) and seasonal precipitation rate (</a:t>
            </a:r>
            <a:r>
              <a:rPr lang="en-US" altLang="en-US" sz="2400" dirty="0" err="1">
                <a:latin typeface="Calibri" panose="020F0502020204030204" pitchFamily="34" charset="0"/>
                <a:cs typeface="Calibri" panose="020F0502020204030204" pitchFamily="34" charset="0"/>
              </a:rPr>
              <a:t>P</a:t>
            </a:r>
            <a:r>
              <a:rPr lang="en-US" altLang="en-US" sz="2400" baseline="-25000" dirty="0" err="1">
                <a:latin typeface="Calibri" panose="020F0502020204030204" pitchFamily="34" charset="0"/>
                <a:cs typeface="Calibri" panose="020F0502020204030204" pitchFamily="34" charset="0"/>
              </a:rPr>
              <a:t>se</a:t>
            </a:r>
            <a:r>
              <a:rPr lang="en-US" altLang="en-US" sz="2400" dirty="0">
                <a:latin typeface="Calibri" panose="020F0502020204030204" pitchFamily="34" charset="0"/>
                <a:cs typeface="Calibri" panose="020F0502020204030204" pitchFamily="34" charset="0"/>
              </a:rPr>
              <a:t>) between reanalysis-based data sets (CER v1, CER v2 and ERA5) and station data by the German weather service for 2001-2018. Individual dots represent results for 129 resampled grid cells that contain station data. The domain average P</a:t>
            </a:r>
            <a:r>
              <a:rPr lang="en-US" altLang="en-US" sz="2400" baseline="-25000" dirty="0">
                <a:latin typeface="Calibri" panose="020F0502020204030204" pitchFamily="34" charset="0"/>
                <a:cs typeface="Calibri" panose="020F0502020204030204" pitchFamily="34" charset="0"/>
              </a:rPr>
              <a:t>an</a:t>
            </a:r>
            <a:r>
              <a:rPr lang="en-US" altLang="en-US" sz="2400" dirty="0">
                <a:latin typeface="Calibri" panose="020F0502020204030204" pitchFamily="34" charset="0"/>
                <a:cs typeface="Calibri" panose="020F0502020204030204" pitchFamily="34" charset="0"/>
              </a:rPr>
              <a:t> and </a:t>
            </a:r>
            <a:r>
              <a:rPr lang="en-US" altLang="en-US" sz="2400" dirty="0" err="1">
                <a:latin typeface="Calibri" panose="020F0502020204030204" pitchFamily="34" charset="0"/>
                <a:cs typeface="Calibri" panose="020F0502020204030204" pitchFamily="34" charset="0"/>
              </a:rPr>
              <a:t>P</a:t>
            </a:r>
            <a:r>
              <a:rPr lang="en-US" altLang="en-US" sz="2400" baseline="-25000" dirty="0" err="1">
                <a:latin typeface="Calibri" panose="020F0502020204030204" pitchFamily="34" charset="0"/>
                <a:cs typeface="Calibri" panose="020F0502020204030204" pitchFamily="34" charset="0"/>
              </a:rPr>
              <a:t>se</a:t>
            </a:r>
            <a:r>
              <a:rPr lang="en-US" altLang="en-US" sz="2400" dirty="0">
                <a:latin typeface="Calibri" panose="020F0502020204030204" pitchFamily="34" charset="0"/>
                <a:cs typeface="Calibri" panose="020F0502020204030204" pitchFamily="34" charset="0"/>
              </a:rPr>
              <a:t> and standard deviations have been included at the bottom of the figure. </a:t>
            </a:r>
          </a:p>
        </p:txBody>
      </p:sp>
      <p:sp>
        <p:nvSpPr>
          <p:cNvPr id="116" name="TextBox 3">
            <a:extLst>
              <a:ext uri="{FF2B5EF4-FFF2-40B4-BE49-F238E27FC236}">
                <a16:creationId xmlns:a16="http://schemas.microsoft.com/office/drawing/2014/main" id="{B79C4B1A-F524-4F4F-960B-3EC3F53A5450}"/>
              </a:ext>
            </a:extLst>
          </p:cNvPr>
          <p:cNvSpPr txBox="1">
            <a:spLocks noChangeArrowheads="1"/>
          </p:cNvSpPr>
          <p:nvPr/>
        </p:nvSpPr>
        <p:spPr bwMode="auto">
          <a:xfrm>
            <a:off x="18235588" y="24339751"/>
            <a:ext cx="15020761" cy="843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solidFill>
                  <a:schemeClr val="bg1"/>
                </a:solidFill>
                <a:latin typeface="Calibri" panose="020F0502020204030204" pitchFamily="34" charset="0"/>
                <a:cs typeface="Calibri" panose="020F0502020204030204" pitchFamily="34" charset="0"/>
              </a:rPr>
              <a:t>Figure 1: </a:t>
            </a:r>
            <a:r>
              <a:rPr lang="en-US" altLang="en-US" sz="2400" dirty="0">
                <a:solidFill>
                  <a:schemeClr val="bg1"/>
                </a:solidFill>
                <a:latin typeface="Calibri" panose="020F0502020204030204" pitchFamily="34" charset="0"/>
                <a:cs typeface="Calibri" panose="020F0502020204030204" pitchFamily="34" charset="0"/>
              </a:rPr>
              <a:t>30-year average of the annual precipitation based on ERA5 (A) and CER v2 data (B). Corresponding results at stations of the German Weather Service are included as dots.</a:t>
            </a:r>
          </a:p>
        </p:txBody>
      </p:sp>
      <p:pic>
        <p:nvPicPr>
          <p:cNvPr id="58" name="Picture 57">
            <a:extLst>
              <a:ext uri="{FF2B5EF4-FFF2-40B4-BE49-F238E27FC236}">
                <a16:creationId xmlns:a16="http://schemas.microsoft.com/office/drawing/2014/main" id="{711CAEAA-67DF-400B-ABF8-648E425E6835}"/>
              </a:ext>
            </a:extLst>
          </p:cNvPr>
          <p:cNvPicPr>
            <a:picLocks noChangeAspect="1"/>
          </p:cNvPicPr>
          <p:nvPr/>
        </p:nvPicPr>
        <p:blipFill rotWithShape="1">
          <a:blip r:embed="rId12">
            <a:extLst>
              <a:ext uri="{28A0092B-C50C-407E-A947-70E740481C1C}">
                <a14:useLocalDpi xmlns:a14="http://schemas.microsoft.com/office/drawing/2010/main" val="0"/>
              </a:ext>
            </a:extLst>
          </a:blip>
          <a:srcRect b="11409"/>
          <a:stretch/>
        </p:blipFill>
        <p:spPr>
          <a:xfrm>
            <a:off x="18235588" y="16243815"/>
            <a:ext cx="15020761" cy="7984183"/>
          </a:xfrm>
          <a:prstGeom prst="rect">
            <a:avLst/>
          </a:prstGeom>
        </p:spPr>
      </p:pic>
      <p:sp>
        <p:nvSpPr>
          <p:cNvPr id="119" name="TextBox 3">
            <a:extLst>
              <a:ext uri="{FF2B5EF4-FFF2-40B4-BE49-F238E27FC236}">
                <a16:creationId xmlns:a16="http://schemas.microsoft.com/office/drawing/2014/main" id="{FDEDD054-B29F-4C1B-A607-410AFA2EB34E}"/>
              </a:ext>
            </a:extLst>
          </p:cNvPr>
          <p:cNvSpPr txBox="1">
            <a:spLocks noChangeArrowheads="1"/>
          </p:cNvSpPr>
          <p:nvPr/>
        </p:nvSpPr>
        <p:spPr bwMode="auto">
          <a:xfrm>
            <a:off x="914399" y="17708940"/>
            <a:ext cx="735869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Figure 2: </a:t>
            </a:r>
            <a:r>
              <a:rPr lang="en-US" altLang="en-US" sz="2400" dirty="0">
                <a:latin typeface="Calibri" panose="020F0502020204030204" pitchFamily="34" charset="0"/>
                <a:cs typeface="Calibri" panose="020F0502020204030204" pitchFamily="34" charset="0"/>
              </a:rPr>
              <a:t>Extent and terrain height of the CER v2 10km domain. Water surfaces are shown as blue. Country and state borders are represented as black lines. The black square marks the position of the 2 km domain (d02km).</a:t>
            </a:r>
          </a:p>
        </p:txBody>
      </p:sp>
      <p:sp>
        <p:nvSpPr>
          <p:cNvPr id="120" name="TextBox 3">
            <a:extLst>
              <a:ext uri="{FF2B5EF4-FFF2-40B4-BE49-F238E27FC236}">
                <a16:creationId xmlns:a16="http://schemas.microsoft.com/office/drawing/2014/main" id="{99E15D63-292A-4F4C-B16E-81C8AB0AB804}"/>
              </a:ext>
            </a:extLst>
          </p:cNvPr>
          <p:cNvSpPr txBox="1">
            <a:spLocks noChangeArrowheads="1"/>
          </p:cNvSpPr>
          <p:nvPr/>
        </p:nvSpPr>
        <p:spPr bwMode="auto">
          <a:xfrm>
            <a:off x="8778790" y="19180076"/>
            <a:ext cx="681866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Figure 3: </a:t>
            </a:r>
            <a:r>
              <a:rPr lang="en-US" altLang="en-US" sz="2400" dirty="0">
                <a:latin typeface="Calibri" panose="020F0502020204030204" pitchFamily="34" charset="0"/>
                <a:cs typeface="Calibri" panose="020F0502020204030204" pitchFamily="34" charset="0"/>
              </a:rPr>
              <a:t>Land use categories in the 2 km domain of the CER v2 based on the CORINE Land Cover data set (CLC 2006) using the U.S. Geological Survey (USGS) classification. Red dots mark the locations of stations from the German Weather Service.</a:t>
            </a:r>
          </a:p>
        </p:txBody>
      </p:sp>
      <p:sp>
        <p:nvSpPr>
          <p:cNvPr id="121" name="TextBox 3">
            <a:extLst>
              <a:ext uri="{FF2B5EF4-FFF2-40B4-BE49-F238E27FC236}">
                <a16:creationId xmlns:a16="http://schemas.microsoft.com/office/drawing/2014/main" id="{7ED0119C-B93C-4166-9414-378F76D51EEB}"/>
              </a:ext>
            </a:extLst>
          </p:cNvPr>
          <p:cNvSpPr txBox="1">
            <a:spLocks noChangeArrowheads="1"/>
          </p:cNvSpPr>
          <p:nvPr/>
        </p:nvSpPr>
        <p:spPr bwMode="auto">
          <a:xfrm>
            <a:off x="924233" y="24594347"/>
            <a:ext cx="7348858" cy="1237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Table 1: </a:t>
            </a:r>
            <a:r>
              <a:rPr lang="en-US" altLang="en-US" sz="2400" dirty="0">
                <a:latin typeface="Calibri" panose="020F0502020204030204" pitchFamily="34" charset="0"/>
                <a:cs typeface="Calibri" panose="020F0502020204030204" pitchFamily="34" charset="0"/>
              </a:rPr>
              <a:t>Model setup that was used for the sensitivity experiments for the selection of the physical parameterization scheme of the CER v2 (CU_G3D).</a:t>
            </a:r>
          </a:p>
        </p:txBody>
      </p:sp>
      <p:sp>
        <p:nvSpPr>
          <p:cNvPr id="122" name="TextBox 3">
            <a:extLst>
              <a:ext uri="{FF2B5EF4-FFF2-40B4-BE49-F238E27FC236}">
                <a16:creationId xmlns:a16="http://schemas.microsoft.com/office/drawing/2014/main" id="{61C6B341-9282-435A-9EE9-6F97BCC59A27}"/>
              </a:ext>
            </a:extLst>
          </p:cNvPr>
          <p:cNvSpPr txBox="1">
            <a:spLocks noChangeArrowheads="1"/>
          </p:cNvSpPr>
          <p:nvPr/>
        </p:nvSpPr>
        <p:spPr bwMode="auto">
          <a:xfrm>
            <a:off x="8732791" y="25481340"/>
            <a:ext cx="686466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algn="just">
              <a:spcBef>
                <a:spcPct val="0"/>
              </a:spcBef>
              <a:buFontTx/>
              <a:buNone/>
            </a:pPr>
            <a:r>
              <a:rPr lang="en-US" altLang="en-US" sz="2400" b="1" dirty="0">
                <a:latin typeface="Calibri" panose="020F0502020204030204" pitchFamily="34" charset="0"/>
                <a:cs typeface="Calibri" panose="020F0502020204030204" pitchFamily="34" charset="0"/>
              </a:rPr>
              <a:t>Table 2: </a:t>
            </a:r>
            <a:r>
              <a:rPr lang="en-US" altLang="en-US" sz="2400" dirty="0">
                <a:latin typeface="Calibri" panose="020F0502020204030204" pitchFamily="34" charset="0"/>
                <a:cs typeface="Calibri" panose="020F0502020204030204" pitchFamily="34" charset="0"/>
              </a:rPr>
              <a:t>Overview of the cumulus and microphysics parameterization schemes tested in the sensitivity experiments, including the corresponding acronyms and references.</a:t>
            </a:r>
          </a:p>
        </p:txBody>
      </p:sp>
      <p:sp>
        <p:nvSpPr>
          <p:cNvPr id="123" name="TextBox 3">
            <a:extLst>
              <a:ext uri="{FF2B5EF4-FFF2-40B4-BE49-F238E27FC236}">
                <a16:creationId xmlns:a16="http://schemas.microsoft.com/office/drawing/2014/main" id="{E72ABF4E-60E8-497A-B189-6D0A85FBAF5E}"/>
              </a:ext>
            </a:extLst>
          </p:cNvPr>
          <p:cNvSpPr txBox="1">
            <a:spLocks noChangeArrowheads="1"/>
          </p:cNvSpPr>
          <p:nvPr/>
        </p:nvSpPr>
        <p:spPr bwMode="auto">
          <a:xfrm>
            <a:off x="35824865" y="21335999"/>
            <a:ext cx="14400000"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342900" indent="-342900" algn="just">
              <a:spcBef>
                <a:spcPct val="0"/>
              </a:spcBef>
            </a:pPr>
            <a:r>
              <a:rPr lang="de-DE" altLang="en-US" sz="2400" dirty="0">
                <a:latin typeface="Calibri" panose="020F0502020204030204" pitchFamily="34" charset="0"/>
                <a:cs typeface="Calibri" panose="020F0502020204030204" pitchFamily="34" charset="0"/>
              </a:rPr>
              <a:t>H</a:t>
            </a:r>
            <a:r>
              <a:rPr lang="en-US" altLang="en-US" sz="2400" dirty="0" err="1">
                <a:latin typeface="Calibri" panose="020F0502020204030204" pitchFamily="34" charset="0"/>
                <a:cs typeface="Calibri" panose="020F0502020204030204" pitchFamily="34" charset="0"/>
              </a:rPr>
              <a:t>ighest</a:t>
            </a:r>
            <a:r>
              <a:rPr lang="en-US" altLang="en-US" sz="2400" dirty="0">
                <a:latin typeface="Calibri" panose="020F0502020204030204" pitchFamily="34" charset="0"/>
                <a:cs typeface="Calibri" panose="020F0502020204030204" pitchFamily="34" charset="0"/>
              </a:rPr>
              <a:t> accuracy using the Kain-Fritsch cumulus and Thompson microphysics scheme</a:t>
            </a:r>
            <a:endParaRPr lang="de-DE" altLang="en-US" sz="2400" dirty="0">
              <a:latin typeface="Calibri" panose="020F0502020204030204" pitchFamily="34" charset="0"/>
              <a:cs typeface="Calibri" panose="020F0502020204030204" pitchFamily="34" charset="0"/>
            </a:endParaRPr>
          </a:p>
          <a:p>
            <a:pPr marL="342900" indent="-342900" algn="just">
              <a:spcBef>
                <a:spcPct val="0"/>
              </a:spcBef>
            </a:pPr>
            <a:r>
              <a:rPr lang="de-DE" altLang="en-US" sz="2400" dirty="0">
                <a:latin typeface="Calibri" panose="020F0502020204030204" pitchFamily="34" charset="0"/>
                <a:cs typeface="Calibri" panose="020F0502020204030204" pitchFamily="34" charset="0"/>
              </a:rPr>
              <a:t>Positive </a:t>
            </a:r>
            <a:r>
              <a:rPr lang="de-DE" altLang="en-US" sz="2400" dirty="0" err="1">
                <a:latin typeface="Calibri" panose="020F0502020204030204" pitchFamily="34" charset="0"/>
                <a:cs typeface="Calibri" panose="020F0502020204030204" pitchFamily="34" charset="0"/>
              </a:rPr>
              <a:t>mean</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deviation</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found</a:t>
            </a:r>
            <a:r>
              <a:rPr lang="de-DE" altLang="en-US" sz="2400" dirty="0">
                <a:latin typeface="Calibri" panose="020F0502020204030204" pitchFamily="34" charset="0"/>
                <a:cs typeface="Calibri" panose="020F0502020204030204" pitchFamily="34" charset="0"/>
              </a:rPr>
              <a:t> in ERA5 </a:t>
            </a:r>
            <a:r>
              <a:rPr lang="de-DE" altLang="en-US" sz="2400" dirty="0" err="1">
                <a:latin typeface="Calibri" panose="020F0502020204030204" pitchFamily="34" charset="0"/>
                <a:cs typeface="Calibri" panose="020F0502020204030204" pitchFamily="34" charset="0"/>
              </a:rPr>
              <a:t>precipitation</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data</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for</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this</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region</a:t>
            </a:r>
            <a:r>
              <a:rPr lang="de-DE" altLang="en-US" sz="2400" dirty="0">
                <a:latin typeface="Calibri" panose="020F0502020204030204" pitchFamily="34" charset="0"/>
                <a:cs typeface="Calibri" panose="020F0502020204030204" pitchFamily="34" charset="0"/>
              </a:rPr>
              <a:t> was </a:t>
            </a:r>
            <a:r>
              <a:rPr lang="de-DE" altLang="en-US" sz="2400" dirty="0" err="1">
                <a:latin typeface="Calibri" panose="020F0502020204030204" pitchFamily="34" charset="0"/>
                <a:cs typeface="Calibri" panose="020F0502020204030204" pitchFamily="34" charset="0"/>
              </a:rPr>
              <a:t>reduced</a:t>
            </a:r>
            <a:r>
              <a:rPr lang="de-DE" altLang="en-US" sz="2400" dirty="0">
                <a:latin typeface="Calibri" panose="020F0502020204030204" pitchFamily="34" charset="0"/>
                <a:cs typeface="Calibri" panose="020F0502020204030204" pitchFamily="34" charset="0"/>
              </a:rPr>
              <a:t> in </a:t>
            </a:r>
            <a:r>
              <a:rPr lang="de-DE" altLang="en-US" sz="2400" dirty="0" err="1">
                <a:latin typeface="Calibri" panose="020F0502020204030204" pitchFamily="34" charset="0"/>
                <a:cs typeface="Calibri" panose="020F0502020204030204" pitchFamily="34" charset="0"/>
              </a:rPr>
              <a:t>the</a:t>
            </a:r>
            <a:r>
              <a:rPr lang="de-DE" altLang="en-US" sz="2400" dirty="0">
                <a:latin typeface="Calibri" panose="020F0502020204030204" pitchFamily="34" charset="0"/>
                <a:cs typeface="Calibri" panose="020F0502020204030204" pitchFamily="34" charset="0"/>
              </a:rPr>
              <a:t> CER v2</a:t>
            </a:r>
          </a:p>
          <a:p>
            <a:pPr marL="342900" indent="-342900" algn="just">
              <a:spcBef>
                <a:spcPct val="0"/>
              </a:spcBef>
            </a:pPr>
            <a:r>
              <a:rPr lang="de-DE" altLang="en-US" sz="2400" dirty="0">
                <a:latin typeface="Calibri" panose="020F0502020204030204" pitchFamily="34" charset="0"/>
                <a:cs typeface="Calibri" panose="020F0502020204030204" pitchFamily="34" charset="0"/>
              </a:rPr>
              <a:t>Performance in </a:t>
            </a:r>
            <a:r>
              <a:rPr lang="de-DE" altLang="en-US" sz="2400" dirty="0" err="1">
                <a:latin typeface="Calibri" panose="020F0502020204030204" pitchFamily="34" charset="0"/>
                <a:cs typeface="Calibri" panose="020F0502020204030204" pitchFamily="34" charset="0"/>
              </a:rPr>
              <a:t>terms</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of</a:t>
            </a:r>
            <a:r>
              <a:rPr lang="de-DE" altLang="en-US" sz="2400" dirty="0">
                <a:latin typeface="Calibri" panose="020F0502020204030204" pitchFamily="34" charset="0"/>
                <a:cs typeface="Calibri" panose="020F0502020204030204" pitchFamily="34" charset="0"/>
              </a:rPr>
              <a:t> RMSD, MAD and MD was </a:t>
            </a:r>
            <a:r>
              <a:rPr lang="de-DE" altLang="en-US" sz="2400" dirty="0" err="1">
                <a:latin typeface="Calibri" panose="020F0502020204030204" pitchFamily="34" charset="0"/>
                <a:cs typeface="Calibri" panose="020F0502020204030204" pitchFamily="34" charset="0"/>
              </a:rPr>
              <a:t>typically</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higher</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than</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for</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the</a:t>
            </a:r>
            <a:r>
              <a:rPr lang="de-DE" altLang="en-US" sz="2400" dirty="0">
                <a:latin typeface="Calibri" panose="020F0502020204030204" pitchFamily="34" charset="0"/>
                <a:cs typeface="Calibri" panose="020F0502020204030204" pitchFamily="34" charset="0"/>
              </a:rPr>
              <a:t> CER v1</a:t>
            </a:r>
          </a:p>
          <a:p>
            <a:pPr marL="342900" indent="-342900" algn="just">
              <a:spcBef>
                <a:spcPct val="0"/>
              </a:spcBef>
            </a:pPr>
            <a:r>
              <a:rPr lang="de-DE" altLang="en-US" sz="2400" dirty="0">
                <a:latin typeface="Calibri" panose="020F0502020204030204" pitchFamily="34" charset="0"/>
                <a:cs typeface="Calibri" panose="020F0502020204030204" pitchFamily="34" charset="0"/>
              </a:rPr>
              <a:t>Lower </a:t>
            </a:r>
            <a:r>
              <a:rPr lang="de-DE" altLang="en-US" sz="2400" dirty="0" err="1">
                <a:latin typeface="Calibri" panose="020F0502020204030204" pitchFamily="34" charset="0"/>
                <a:cs typeface="Calibri" panose="020F0502020204030204" pitchFamily="34" charset="0"/>
              </a:rPr>
              <a:t>performance</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than</a:t>
            </a:r>
            <a:r>
              <a:rPr lang="de-DE" altLang="en-US" sz="2400" dirty="0">
                <a:latin typeface="Calibri" panose="020F0502020204030204" pitchFamily="34" charset="0"/>
                <a:cs typeface="Calibri" panose="020F0502020204030204" pitchFamily="34" charset="0"/>
              </a:rPr>
              <a:t> ERA5 </a:t>
            </a:r>
            <a:r>
              <a:rPr lang="de-DE" altLang="en-US" sz="2400" dirty="0" err="1">
                <a:latin typeface="Calibri" panose="020F0502020204030204" pitchFamily="34" charset="0"/>
                <a:cs typeface="Calibri" panose="020F0502020204030204" pitchFamily="34" charset="0"/>
              </a:rPr>
              <a:t>during</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the</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summer</a:t>
            </a:r>
            <a:r>
              <a:rPr lang="de-DE" altLang="en-US" sz="2400" dirty="0">
                <a:latin typeface="Calibri" panose="020F0502020204030204" pitchFamily="34" charset="0"/>
                <a:cs typeface="Calibri" panose="020F0502020204030204" pitchFamily="34" charset="0"/>
              </a:rPr>
              <a:t> </a:t>
            </a:r>
            <a:r>
              <a:rPr lang="de-DE" altLang="en-US" sz="2400" dirty="0" err="1">
                <a:latin typeface="Calibri" panose="020F0502020204030204" pitchFamily="34" charset="0"/>
                <a:cs typeface="Calibri" panose="020F0502020204030204" pitchFamily="34" charset="0"/>
              </a:rPr>
              <a:t>months</a:t>
            </a:r>
            <a:endParaRPr lang="de-DE" altLang="en-US" sz="2400" dirty="0">
              <a:latin typeface="Calibri" panose="020F0502020204030204" pitchFamily="34" charset="0"/>
              <a:cs typeface="Calibri" panose="020F0502020204030204" pitchFamily="34" charset="0"/>
            </a:endParaRPr>
          </a:p>
          <a:p>
            <a:pPr marL="342900" indent="-342900" algn="just">
              <a:spcBef>
                <a:spcPct val="0"/>
              </a:spcBef>
            </a:pPr>
            <a:r>
              <a:rPr lang="en-US" altLang="en-US" sz="2400" dirty="0">
                <a:latin typeface="Calibri" panose="020F0502020204030204" pitchFamily="34" charset="0"/>
                <a:cs typeface="Calibri" panose="020F0502020204030204" pitchFamily="34" charset="0"/>
              </a:rPr>
              <a:t>Possible systematic deviations in measurement data should be considered (</a:t>
            </a:r>
            <a:r>
              <a:rPr lang="en-US" altLang="en-US" sz="2400" dirty="0" err="1">
                <a:latin typeface="Calibri" panose="020F0502020204030204" pitchFamily="34" charset="0"/>
                <a:cs typeface="Calibri" panose="020F0502020204030204" pitchFamily="34" charset="0"/>
              </a:rPr>
              <a:t>undercatch</a:t>
            </a:r>
            <a:r>
              <a:rPr lang="en-US" altLang="en-US" sz="2400" dirty="0">
                <a:latin typeface="Calibri" panose="020F0502020204030204" pitchFamily="34" charset="0"/>
                <a:cs typeface="Calibri" panose="020F0502020204030204" pitchFamily="34" charset="0"/>
              </a:rPr>
              <a:t> due to wind)</a:t>
            </a:r>
            <a:endParaRPr lang="de-DE" altLang="en-US" sz="2400" dirty="0">
              <a:latin typeface="Calibri" panose="020F0502020204030204" pitchFamily="34" charset="0"/>
              <a:cs typeface="Calibri" panose="020F0502020204030204" pitchFamily="34" charset="0"/>
            </a:endParaRPr>
          </a:p>
          <a:p>
            <a:pPr marL="342900" indent="-342900" algn="just">
              <a:spcBef>
                <a:spcPct val="0"/>
              </a:spcBef>
            </a:pPr>
            <a:endParaRPr lang="en-US" altLang="en-US" sz="2400" dirty="0">
              <a:latin typeface="Calibri" panose="020F0502020204030204" pitchFamily="34" charset="0"/>
              <a:cs typeface="Calibri" panose="020F0502020204030204" pitchFamily="34" charset="0"/>
            </a:endParaRPr>
          </a:p>
          <a:p>
            <a:pPr algn="just">
              <a:spcBef>
                <a:spcPct val="0"/>
              </a:spcBef>
              <a:buNone/>
            </a:pPr>
            <a:r>
              <a:rPr lang="de-DE" altLang="en-US" sz="2400" b="1" dirty="0">
                <a:latin typeface="Calibri" panose="020F0502020204030204" pitchFamily="34" charset="0"/>
                <a:cs typeface="Calibri" panose="020F0502020204030204" pitchFamily="34" charset="0"/>
              </a:rPr>
              <a:t>Outlook</a:t>
            </a:r>
            <a:endParaRPr lang="en-US" altLang="en-US" sz="2400" b="1" dirty="0">
              <a:latin typeface="Calibri" panose="020F0502020204030204" pitchFamily="34" charset="0"/>
              <a:cs typeface="Calibri" panose="020F0502020204030204" pitchFamily="34" charset="0"/>
            </a:endParaRPr>
          </a:p>
          <a:p>
            <a:pPr marL="342900" indent="-342900" algn="just">
              <a:spcBef>
                <a:spcPts val="1200"/>
              </a:spcBef>
            </a:pPr>
            <a:r>
              <a:rPr lang="en-US" altLang="en-US" sz="2400" dirty="0">
                <a:latin typeface="Calibri" panose="020F0502020204030204" pitchFamily="34" charset="0"/>
                <a:cs typeface="Calibri" panose="020F0502020204030204" pitchFamily="34" charset="0"/>
              </a:rPr>
              <a:t>Continuous expansion of the data set with the publication of further ERA5 reanalysis data</a:t>
            </a:r>
          </a:p>
          <a:p>
            <a:pPr marL="342900" indent="-342900" algn="just">
              <a:spcBef>
                <a:spcPct val="0"/>
              </a:spcBef>
            </a:pPr>
            <a:r>
              <a:rPr lang="de-DE" altLang="en-US" sz="2400" dirty="0">
                <a:latin typeface="Calibri" panose="020F0502020204030204" pitchFamily="34" charset="0"/>
                <a:cs typeface="Calibri" panose="020F0502020204030204" pitchFamily="34" charset="0"/>
              </a:rPr>
              <a:t>E</a:t>
            </a:r>
            <a:r>
              <a:rPr lang="en-US" altLang="en-US" sz="2400" dirty="0">
                <a:latin typeface="Calibri" panose="020F0502020204030204" pitchFamily="34" charset="0"/>
                <a:cs typeface="Calibri" panose="020F0502020204030204" pitchFamily="34" charset="0"/>
              </a:rPr>
              <a:t>valuation of other atm. variables (temperature, wind, humidity, etc.)</a:t>
            </a:r>
          </a:p>
          <a:p>
            <a:pPr marL="342900" indent="-342900" algn="just">
              <a:spcBef>
                <a:spcPct val="0"/>
              </a:spcBef>
            </a:pPr>
            <a:r>
              <a:rPr lang="de-DE" altLang="en-US" sz="2400" dirty="0">
                <a:latin typeface="Calibri" panose="020F0502020204030204" pitchFamily="34" charset="0"/>
                <a:cs typeface="Calibri" panose="020F0502020204030204" pitchFamily="34" charset="0"/>
              </a:rPr>
              <a:t>F</a:t>
            </a:r>
            <a:r>
              <a:rPr lang="en-US" altLang="en-US" sz="2400" dirty="0" err="1">
                <a:latin typeface="Calibri" panose="020F0502020204030204" pitchFamily="34" charset="0"/>
                <a:cs typeface="Calibri" panose="020F0502020204030204" pitchFamily="34" charset="0"/>
              </a:rPr>
              <a:t>urther</a:t>
            </a:r>
            <a:r>
              <a:rPr lang="en-US" altLang="en-US" sz="2400" dirty="0">
                <a:latin typeface="Calibri" panose="020F0502020204030204" pitchFamily="34" charset="0"/>
                <a:cs typeface="Calibri" panose="020F0502020204030204" pitchFamily="34" charset="0"/>
              </a:rPr>
              <a:t> evaluation of precipitation extremes based on daily/ </a:t>
            </a:r>
            <a:r>
              <a:rPr lang="en-US" altLang="en-US" sz="2400" dirty="0" err="1">
                <a:latin typeface="Calibri" panose="020F0502020204030204" pitchFamily="34" charset="0"/>
                <a:cs typeface="Calibri" panose="020F0502020204030204" pitchFamily="34" charset="0"/>
              </a:rPr>
              <a:t>subdaily</a:t>
            </a:r>
            <a:r>
              <a:rPr lang="en-US" altLang="en-US" sz="2400" dirty="0">
                <a:latin typeface="Calibri" panose="020F0502020204030204" pitchFamily="34" charset="0"/>
                <a:cs typeface="Calibri" panose="020F0502020204030204" pitchFamily="34" charset="0"/>
              </a:rPr>
              <a:t> conditions</a:t>
            </a:r>
          </a:p>
        </p:txBody>
      </p:sp>
      <p:sp>
        <p:nvSpPr>
          <p:cNvPr id="125" name="TextBox 3">
            <a:extLst>
              <a:ext uri="{FF2B5EF4-FFF2-40B4-BE49-F238E27FC236}">
                <a16:creationId xmlns:a16="http://schemas.microsoft.com/office/drawing/2014/main" id="{EB56E371-74AF-4B8D-A90E-8F35DBCF0E45}"/>
              </a:ext>
            </a:extLst>
          </p:cNvPr>
          <p:cNvSpPr txBox="1">
            <a:spLocks noChangeArrowheads="1"/>
          </p:cNvSpPr>
          <p:nvPr/>
        </p:nvSpPr>
        <p:spPr bwMode="auto">
          <a:xfrm>
            <a:off x="35824866" y="26910298"/>
            <a:ext cx="14399999" cy="5093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6800">
                <a:solidFill>
                  <a:schemeClr val="tx1"/>
                </a:solidFill>
                <a:latin typeface="Times New Roman" panose="02020603050405020304" pitchFamily="18" charset="0"/>
              </a:defRPr>
            </a:lvl1pPr>
            <a:lvl2pPr marL="742950" indent="-285750">
              <a:spcBef>
                <a:spcPct val="20000"/>
              </a:spcBef>
              <a:buChar char="–"/>
              <a:defRPr sz="14700">
                <a:solidFill>
                  <a:schemeClr val="tx1"/>
                </a:solidFill>
                <a:latin typeface="Times New Roman" panose="02020603050405020304" pitchFamily="18" charset="0"/>
              </a:defRPr>
            </a:lvl2pPr>
            <a:lvl3pPr marL="1143000" indent="-228600">
              <a:spcBef>
                <a:spcPct val="20000"/>
              </a:spcBef>
              <a:buChar char="•"/>
              <a:defRPr sz="12600">
                <a:solidFill>
                  <a:schemeClr val="tx1"/>
                </a:solidFill>
                <a:latin typeface="Times New Roman" panose="02020603050405020304" pitchFamily="18" charset="0"/>
              </a:defRPr>
            </a:lvl3pPr>
            <a:lvl4pPr marL="1600200" indent="-228600">
              <a:spcBef>
                <a:spcPct val="20000"/>
              </a:spcBef>
              <a:buChar char="–"/>
              <a:defRPr sz="10500">
                <a:solidFill>
                  <a:schemeClr val="tx1"/>
                </a:solidFill>
                <a:latin typeface="Times New Roman" panose="02020603050405020304" pitchFamily="18" charset="0"/>
              </a:defRPr>
            </a:lvl4pPr>
            <a:lvl5pPr marL="2057400" indent="-228600">
              <a:spcBef>
                <a:spcPct val="20000"/>
              </a:spcBef>
              <a:buChar char="»"/>
              <a:defRPr sz="105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05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05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05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0500">
                <a:solidFill>
                  <a:schemeClr val="tx1"/>
                </a:solidFill>
                <a:latin typeface="Times New Roman" panose="02020603050405020304" pitchFamily="18" charset="0"/>
              </a:defRPr>
            </a:lvl9pPr>
          </a:lstStyle>
          <a:p>
            <a:pPr marL="720000" indent="-1080000">
              <a:spcAft>
                <a:spcPts val="600"/>
              </a:spcAft>
              <a:buNone/>
            </a:pPr>
            <a:r>
              <a:rPr lang="en-US" sz="2000" dirty="0" err="1">
                <a:latin typeface="Calibri" panose="020F0502020204030204" pitchFamily="34" charset="0"/>
                <a:cs typeface="Calibri" panose="020F0502020204030204" pitchFamily="34" charset="0"/>
              </a:rPr>
              <a:t>Germer</a:t>
            </a:r>
            <a:r>
              <a:rPr lang="en-US" sz="2000" dirty="0">
                <a:latin typeface="Calibri" panose="020F0502020204030204" pitchFamily="34" charset="0"/>
                <a:cs typeface="Calibri" panose="020F0502020204030204" pitchFamily="34" charset="0"/>
              </a:rPr>
              <a:t>, S., Kaiser, K., Bens, O., </a:t>
            </a:r>
            <a:r>
              <a:rPr lang="en-US" sz="2000" dirty="0" err="1">
                <a:latin typeface="Calibri" panose="020F0502020204030204" pitchFamily="34" charset="0"/>
                <a:cs typeface="Calibri" panose="020F0502020204030204" pitchFamily="34" charset="0"/>
              </a:rPr>
              <a:t>Hüttl</a:t>
            </a:r>
            <a:r>
              <a:rPr lang="en-US" sz="2000" dirty="0">
                <a:latin typeface="Calibri" panose="020F0502020204030204" pitchFamily="34" charset="0"/>
                <a:cs typeface="Calibri" panose="020F0502020204030204" pitchFamily="34" charset="0"/>
              </a:rPr>
              <a:t>, R.F., 2011. Water Balance Changes and Responses of Ecosystems and Society in the Berlin-Brandenburg Region – a Review. DIE ERDE – Journal of the Geographical Society of Berlin 142, 65–95.</a:t>
            </a:r>
          </a:p>
          <a:p>
            <a:pPr marL="720000" indent="-1080000">
              <a:spcAft>
                <a:spcPts val="600"/>
              </a:spcAft>
              <a:buNone/>
            </a:pPr>
            <a:r>
              <a:rPr lang="en-US" sz="2000" dirty="0" err="1">
                <a:latin typeface="Calibri" panose="020F0502020204030204" pitchFamily="34" charset="0"/>
                <a:cs typeface="Calibri" panose="020F0502020204030204" pitchFamily="34" charset="0"/>
              </a:rPr>
              <a:t>Jänicke</a:t>
            </a:r>
            <a:r>
              <a:rPr lang="en-US" sz="2000" dirty="0">
                <a:latin typeface="Calibri" panose="020F0502020204030204" pitchFamily="34" charset="0"/>
                <a:cs typeface="Calibri" panose="020F0502020204030204" pitchFamily="34" charset="0"/>
              </a:rPr>
              <a:t>, B., Meier, F., </a:t>
            </a:r>
            <a:r>
              <a:rPr lang="en-US" sz="2000" dirty="0" err="1">
                <a:latin typeface="Calibri" panose="020F0502020204030204" pitchFamily="34" charset="0"/>
                <a:cs typeface="Calibri" panose="020F0502020204030204" pitchFamily="34" charset="0"/>
              </a:rPr>
              <a:t>Fenner</a:t>
            </a:r>
            <a:r>
              <a:rPr lang="en-US" sz="2000" dirty="0">
                <a:latin typeface="Calibri" panose="020F0502020204030204" pitchFamily="34" charset="0"/>
                <a:cs typeface="Calibri" panose="020F0502020204030204" pitchFamily="34" charset="0"/>
              </a:rPr>
              <a:t>, D., </a:t>
            </a:r>
            <a:r>
              <a:rPr lang="en-US" sz="2000" dirty="0" err="1">
                <a:latin typeface="Calibri" panose="020F0502020204030204" pitchFamily="34" charset="0"/>
                <a:cs typeface="Calibri" panose="020F0502020204030204" pitchFamily="34" charset="0"/>
              </a:rPr>
              <a:t>Fehrenbach</a:t>
            </a:r>
            <a:r>
              <a:rPr lang="en-US" sz="2000" dirty="0">
                <a:latin typeface="Calibri" panose="020F0502020204030204" pitchFamily="34" charset="0"/>
                <a:cs typeface="Calibri" panose="020F0502020204030204" pitchFamily="34" charset="0"/>
              </a:rPr>
              <a:t>, U., </a:t>
            </a:r>
            <a:r>
              <a:rPr lang="en-US" sz="2000" dirty="0" err="1">
                <a:latin typeface="Calibri" panose="020F0502020204030204" pitchFamily="34" charset="0"/>
                <a:cs typeface="Calibri" panose="020F0502020204030204" pitchFamily="34" charset="0"/>
              </a:rPr>
              <a:t>Holtmann</a:t>
            </a:r>
            <a:r>
              <a:rPr lang="en-US" sz="2000" dirty="0">
                <a:latin typeface="Calibri" panose="020F0502020204030204" pitchFamily="34" charset="0"/>
                <a:cs typeface="Calibri" panose="020F0502020204030204" pitchFamily="34" charset="0"/>
              </a:rPr>
              <a:t>, A., Scherer, D., 2017. Urban–rural differences in near-surface air temperature as resolved by the Central Europe Refined analysis (CER): sensitivity to planetary boundary layer schemes and urban canopy models. International Journal of Climatology 37, 2063–2079. https://doi.org/10.1002/joc.4835</a:t>
            </a:r>
          </a:p>
          <a:p>
            <a:pPr marL="720000" indent="-1080000">
              <a:spcAft>
                <a:spcPts val="600"/>
              </a:spcAft>
              <a:buNone/>
            </a:pPr>
            <a:r>
              <a:rPr lang="en-US" sz="2000" dirty="0" err="1">
                <a:latin typeface="Calibri" panose="020F0502020204030204" pitchFamily="34" charset="0"/>
                <a:cs typeface="Calibri" panose="020F0502020204030204" pitchFamily="34" charset="0"/>
              </a:rPr>
              <a:t>Maussion</a:t>
            </a:r>
            <a:r>
              <a:rPr lang="en-US" sz="2000" dirty="0">
                <a:latin typeface="Calibri" panose="020F0502020204030204" pitchFamily="34" charset="0"/>
                <a:cs typeface="Calibri" panose="020F0502020204030204" pitchFamily="34" charset="0"/>
              </a:rPr>
              <a:t>, F., Scherer, D., </a:t>
            </a:r>
            <a:r>
              <a:rPr lang="en-US" sz="2000" dirty="0" err="1">
                <a:latin typeface="Calibri" panose="020F0502020204030204" pitchFamily="34" charset="0"/>
                <a:cs typeface="Calibri" panose="020F0502020204030204" pitchFamily="34" charset="0"/>
              </a:rPr>
              <a:t>Finkelnburg</a:t>
            </a:r>
            <a:r>
              <a:rPr lang="en-US" sz="2000" dirty="0">
                <a:latin typeface="Calibri" panose="020F0502020204030204" pitchFamily="34" charset="0"/>
                <a:cs typeface="Calibri" panose="020F0502020204030204" pitchFamily="34" charset="0"/>
              </a:rPr>
              <a:t>, R., </a:t>
            </a:r>
            <a:r>
              <a:rPr lang="en-US" sz="2000" dirty="0" err="1">
                <a:latin typeface="Calibri" panose="020F0502020204030204" pitchFamily="34" charset="0"/>
                <a:cs typeface="Calibri" panose="020F0502020204030204" pitchFamily="34" charset="0"/>
              </a:rPr>
              <a:t>Richters</a:t>
            </a:r>
            <a:r>
              <a:rPr lang="en-US" sz="2000" dirty="0">
                <a:latin typeface="Calibri" panose="020F0502020204030204" pitchFamily="34" charset="0"/>
                <a:cs typeface="Calibri" panose="020F0502020204030204" pitchFamily="34" charset="0"/>
              </a:rPr>
              <a:t>, J., Yang, W., Yao, T., 2011. WRF simulation of a precipitation event over the Tibetan Plateau, China – an assessment using remote sensing and ground observations. </a:t>
            </a:r>
            <a:r>
              <a:rPr lang="en-US" sz="2000" dirty="0" err="1">
                <a:latin typeface="Calibri" panose="020F0502020204030204" pitchFamily="34" charset="0"/>
                <a:cs typeface="Calibri" panose="020F0502020204030204" pitchFamily="34" charset="0"/>
              </a:rPr>
              <a:t>Hydrol</a:t>
            </a:r>
            <a:r>
              <a:rPr lang="en-US" sz="2000" dirty="0">
                <a:latin typeface="Calibri" panose="020F0502020204030204" pitchFamily="34" charset="0"/>
                <a:cs typeface="Calibri" panose="020F0502020204030204" pitchFamily="34" charset="0"/>
              </a:rPr>
              <a:t>. Earth Syst. Sci. 15, 1795–1817. https://doi.org/10.5194/hess-15-1795-2011</a:t>
            </a:r>
          </a:p>
          <a:p>
            <a:pPr marL="720000" indent="-1080000">
              <a:spcAft>
                <a:spcPts val="600"/>
              </a:spcAft>
              <a:buNone/>
            </a:pPr>
            <a:r>
              <a:rPr lang="en-US" sz="2000" dirty="0" err="1">
                <a:latin typeface="Calibri" panose="020F0502020204030204" pitchFamily="34" charset="0"/>
                <a:cs typeface="Calibri" panose="020F0502020204030204" pitchFamily="34" charset="0"/>
              </a:rPr>
              <a:t>Maussion</a:t>
            </a:r>
            <a:r>
              <a:rPr lang="en-US" sz="2000" dirty="0">
                <a:latin typeface="Calibri" panose="020F0502020204030204" pitchFamily="34" charset="0"/>
                <a:cs typeface="Calibri" panose="020F0502020204030204" pitchFamily="34" charset="0"/>
              </a:rPr>
              <a:t>, F., Scherer, D., </a:t>
            </a:r>
            <a:r>
              <a:rPr lang="en-US" sz="2000" dirty="0" err="1">
                <a:latin typeface="Calibri" panose="020F0502020204030204" pitchFamily="34" charset="0"/>
                <a:cs typeface="Calibri" panose="020F0502020204030204" pitchFamily="34" charset="0"/>
              </a:rPr>
              <a:t>Mölg</a:t>
            </a:r>
            <a:r>
              <a:rPr lang="en-US" sz="2000" dirty="0">
                <a:latin typeface="Calibri" panose="020F0502020204030204" pitchFamily="34" charset="0"/>
                <a:cs typeface="Calibri" panose="020F0502020204030204" pitchFamily="34" charset="0"/>
              </a:rPr>
              <a:t>, T., Collier, E., Curio, J., </a:t>
            </a:r>
            <a:r>
              <a:rPr lang="en-US" sz="2000" dirty="0" err="1">
                <a:latin typeface="Calibri" panose="020F0502020204030204" pitchFamily="34" charset="0"/>
                <a:cs typeface="Calibri" panose="020F0502020204030204" pitchFamily="34" charset="0"/>
              </a:rPr>
              <a:t>Finkelnburg</a:t>
            </a:r>
            <a:r>
              <a:rPr lang="en-US" sz="2000" dirty="0">
                <a:latin typeface="Calibri" panose="020F0502020204030204" pitchFamily="34" charset="0"/>
                <a:cs typeface="Calibri" panose="020F0502020204030204" pitchFamily="34" charset="0"/>
              </a:rPr>
              <a:t>, R., 2014. Precipitation Seasonality and Variability over the Tibetan Plateau as Resolved by the High Asia Reanalysis. Journal of Climate 27, 1910–1927. https://doi.org/10.1175/JCLI-D-13-00282.1</a:t>
            </a:r>
          </a:p>
          <a:p>
            <a:pPr marL="720000" indent="-1080000">
              <a:spcAft>
                <a:spcPts val="600"/>
              </a:spcAft>
              <a:buNone/>
            </a:pPr>
            <a:r>
              <a:rPr lang="en-US" sz="2000" dirty="0" err="1">
                <a:latin typeface="Calibri" panose="020F0502020204030204" pitchFamily="34" charset="0"/>
                <a:cs typeface="Calibri" panose="020F0502020204030204" pitchFamily="34" charset="0"/>
              </a:rPr>
              <a:t>Somogyvári</a:t>
            </a:r>
            <a:r>
              <a:rPr lang="en-US" sz="2000" dirty="0">
                <a:latin typeface="Calibri" panose="020F0502020204030204" pitchFamily="34" charset="0"/>
                <a:cs typeface="Calibri" panose="020F0502020204030204" pitchFamily="34" charset="0"/>
              </a:rPr>
              <a:t>, M., Scherer, D., Bart, F., </a:t>
            </a:r>
            <a:r>
              <a:rPr lang="en-US" sz="2000" dirty="0" err="1">
                <a:latin typeface="Calibri" panose="020F0502020204030204" pitchFamily="34" charset="0"/>
                <a:cs typeface="Calibri" panose="020F0502020204030204" pitchFamily="34" charset="0"/>
              </a:rPr>
              <a:t>Fehrenbach</a:t>
            </a:r>
            <a:r>
              <a:rPr lang="en-US" sz="2000" dirty="0">
                <a:latin typeface="Calibri" panose="020F0502020204030204" pitchFamily="34" charset="0"/>
                <a:cs typeface="Calibri" panose="020F0502020204030204" pitchFamily="34" charset="0"/>
              </a:rPr>
              <a:t> U., </a:t>
            </a:r>
            <a:r>
              <a:rPr lang="en-US" sz="2000" dirty="0" err="1">
                <a:latin typeface="Calibri" panose="020F0502020204030204" pitchFamily="34" charset="0"/>
                <a:cs typeface="Calibri" panose="020F0502020204030204" pitchFamily="34" charset="0"/>
              </a:rPr>
              <a:t>Okujeni</a:t>
            </a:r>
            <a:r>
              <a:rPr lang="en-US" sz="2000" dirty="0">
                <a:latin typeface="Calibri" panose="020F0502020204030204" pitchFamily="34" charset="0"/>
                <a:cs typeface="Calibri" panose="020F0502020204030204" pitchFamily="34" charset="0"/>
              </a:rPr>
              <a:t> A., Krueger T., 2023. A hybrid data-driven approach to analyze the drivers of lake level dynamics (Manuscript submitted for publication). HESS.</a:t>
            </a:r>
          </a:p>
          <a:p>
            <a:pPr marL="720000" indent="-1080000">
              <a:spcAft>
                <a:spcPts val="600"/>
              </a:spcAft>
              <a:buNone/>
            </a:pPr>
            <a:r>
              <a:rPr lang="en-US" sz="2000" dirty="0" err="1">
                <a:latin typeface="Calibri" panose="020F0502020204030204" pitchFamily="34" charset="0"/>
                <a:cs typeface="Calibri" panose="020F0502020204030204" pitchFamily="34" charset="0"/>
              </a:rPr>
              <a:t>Zeder</a:t>
            </a:r>
            <a:r>
              <a:rPr lang="en-US" sz="2000" dirty="0">
                <a:latin typeface="Calibri" panose="020F0502020204030204" pitchFamily="34" charset="0"/>
                <a:cs typeface="Calibri" panose="020F0502020204030204" pitchFamily="34" charset="0"/>
              </a:rPr>
              <a:t>, J., Fischer, E.M., 2020. Observed extreme precipitation trends and scaling in Central Europe. Weather and Climate Extremes 29, 100266. https://doi.org/10.1016/j.wace.2020.100266</a:t>
            </a:r>
            <a:endParaRPr lang="en-US" sz="2000" dirty="0">
              <a:effectLst/>
              <a:latin typeface="Calibri" panose="020F0502020204030204" pitchFamily="34" charset="0"/>
              <a:cs typeface="Calibri" panose="020F0502020204030204" pitchFamily="34" charset="0"/>
            </a:endParaRPr>
          </a:p>
        </p:txBody>
      </p:sp>
      <p:grpSp>
        <p:nvGrpSpPr>
          <p:cNvPr id="67" name="Group 27"/>
          <p:cNvGrpSpPr>
            <a:grpSpLocks/>
          </p:cNvGrpSpPr>
          <p:nvPr/>
        </p:nvGrpSpPr>
        <p:grpSpPr bwMode="auto">
          <a:xfrm>
            <a:off x="0" y="-2232"/>
            <a:ext cx="51206400" cy="32918400"/>
            <a:chOff x="0" y="0"/>
            <a:chExt cx="51206400" cy="32918400"/>
          </a:xfrm>
          <a:solidFill>
            <a:schemeClr val="bg1"/>
          </a:solidFill>
        </p:grpSpPr>
        <p:sp>
          <p:nvSpPr>
            <p:cNvPr id="22" name="Rectangle 21"/>
            <p:cNvSpPr/>
            <p:nvPr/>
          </p:nvSpPr>
          <p:spPr>
            <a:xfrm>
              <a:off x="5029200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24" name="Rectangle 23"/>
            <p:cNvSpPr/>
            <p:nvPr/>
          </p:nvSpPr>
          <p:spPr>
            <a:xfrm>
              <a:off x="914400" y="32080200"/>
              <a:ext cx="49377600" cy="838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27" name="Rectangle 26"/>
            <p:cNvSpPr/>
            <p:nvPr/>
          </p:nvSpPr>
          <p:spPr>
            <a:xfrm>
              <a:off x="914400" y="0"/>
              <a:ext cx="49377600" cy="7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sp>
          <p:nvSpPr>
            <p:cNvPr id="21" name="Rectangle 20"/>
            <p:cNvSpPr/>
            <p:nvPr/>
          </p:nvSpPr>
          <p:spPr>
            <a:xfrm>
              <a:off x="0" y="0"/>
              <a:ext cx="914400"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grpSp>
      <p:grpSp>
        <p:nvGrpSpPr>
          <p:cNvPr id="2" name="Group 27">
            <a:extLst>
              <a:ext uri="{FF2B5EF4-FFF2-40B4-BE49-F238E27FC236}">
                <a16:creationId xmlns:a16="http://schemas.microsoft.com/office/drawing/2014/main" id="{D4D62144-2952-A2BC-730F-F05BE037303E}"/>
              </a:ext>
            </a:extLst>
          </p:cNvPr>
          <p:cNvGrpSpPr>
            <a:grpSpLocks/>
          </p:cNvGrpSpPr>
          <p:nvPr/>
        </p:nvGrpSpPr>
        <p:grpSpPr bwMode="auto">
          <a:xfrm>
            <a:off x="15618501" y="-2232"/>
            <a:ext cx="20127886" cy="32918400"/>
            <a:chOff x="0" y="0"/>
            <a:chExt cx="50292000" cy="32918400"/>
          </a:xfrm>
          <a:solidFill>
            <a:schemeClr val="bg1"/>
          </a:solidFill>
        </p:grpSpPr>
        <p:sp>
          <p:nvSpPr>
            <p:cNvPr id="3" name="Rectangle 2">
              <a:extLst>
                <a:ext uri="{FF2B5EF4-FFF2-40B4-BE49-F238E27FC236}">
                  <a16:creationId xmlns:a16="http://schemas.microsoft.com/office/drawing/2014/main" id="{0AD26728-EB4E-93EF-0DFD-BCAE869ADCDE}"/>
                </a:ext>
              </a:extLst>
            </p:cNvPr>
            <p:cNvSpPr>
              <a:spLocks noChangeAspect="1"/>
            </p:cNvSpPr>
            <p:nvPr/>
          </p:nvSpPr>
          <p:spPr>
            <a:xfrm>
              <a:off x="0" y="0"/>
              <a:ext cx="1349256"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69DFC43-F993-80DE-273F-765A99BDEC5D}"/>
                </a:ext>
              </a:extLst>
            </p:cNvPr>
            <p:cNvSpPr>
              <a:spLocks noChangeAspect="1"/>
            </p:cNvSpPr>
            <p:nvPr/>
          </p:nvSpPr>
          <p:spPr>
            <a:xfrm>
              <a:off x="48868342" y="0"/>
              <a:ext cx="1349256" cy="32918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FB9F6FB6-1D15-EFE3-181E-B1726ABF7D4A}"/>
                </a:ext>
              </a:extLst>
            </p:cNvPr>
            <p:cNvSpPr>
              <a:spLocks noChangeAspect="1"/>
            </p:cNvSpPr>
            <p:nvPr/>
          </p:nvSpPr>
          <p:spPr>
            <a:xfrm>
              <a:off x="914401" y="32080200"/>
              <a:ext cx="49377599"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5324C6D-8647-218F-BA66-4A1D51FE36A4}"/>
                </a:ext>
              </a:extLst>
            </p:cNvPr>
            <p:cNvSpPr>
              <a:spLocks noChangeAspect="1"/>
            </p:cNvSpPr>
            <p:nvPr/>
          </p:nvSpPr>
          <p:spPr>
            <a:xfrm>
              <a:off x="914401" y="0"/>
              <a:ext cx="49377599" cy="54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panose="020F0502020204030204" pitchFamily="34" charset="0"/>
                <a:cs typeface="Calibri" panose="020F0502020204030204" pitchFamily="34" charset="0"/>
              </a:endParaRPr>
            </a:p>
          </p:txBody>
        </p:sp>
      </p:grpSp>
      <p:graphicFrame>
        <p:nvGraphicFramePr>
          <p:cNvPr id="8" name="Table 7">
            <a:extLst>
              <a:ext uri="{FF2B5EF4-FFF2-40B4-BE49-F238E27FC236}">
                <a16:creationId xmlns:a16="http://schemas.microsoft.com/office/drawing/2014/main" id="{BB2AAA99-252A-79A1-F473-92E1243C63B4}"/>
              </a:ext>
            </a:extLst>
          </p:cNvPr>
          <p:cNvGraphicFramePr>
            <a:graphicFrameLocks noGrp="1"/>
          </p:cNvGraphicFramePr>
          <p:nvPr>
            <p:extLst>
              <p:ext uri="{D42A27DB-BD31-4B8C-83A1-F6EECF244321}">
                <p14:modId xmlns:p14="http://schemas.microsoft.com/office/powerpoint/2010/main" val="2601543782"/>
              </p:ext>
            </p:extLst>
          </p:nvPr>
        </p:nvGraphicFramePr>
        <p:xfrm>
          <a:off x="35824864" y="4114800"/>
          <a:ext cx="14400002" cy="4144010"/>
        </p:xfrm>
        <a:graphic>
          <a:graphicData uri="http://schemas.openxmlformats.org/drawingml/2006/table">
            <a:tbl>
              <a:tblPr>
                <a:tableStyleId>{5C22544A-7EE6-4342-B048-85BDC9FD1C3A}</a:tableStyleId>
              </a:tblPr>
              <a:tblGrid>
                <a:gridCol w="1314069">
                  <a:extLst>
                    <a:ext uri="{9D8B030D-6E8A-4147-A177-3AD203B41FA5}">
                      <a16:colId xmlns:a16="http://schemas.microsoft.com/office/drawing/2014/main" val="721391668"/>
                    </a:ext>
                  </a:extLst>
                </a:gridCol>
                <a:gridCol w="1697339">
                  <a:extLst>
                    <a:ext uri="{9D8B030D-6E8A-4147-A177-3AD203B41FA5}">
                      <a16:colId xmlns:a16="http://schemas.microsoft.com/office/drawing/2014/main" val="51522609"/>
                    </a:ext>
                  </a:extLst>
                </a:gridCol>
                <a:gridCol w="1615209">
                  <a:extLst>
                    <a:ext uri="{9D8B030D-6E8A-4147-A177-3AD203B41FA5}">
                      <a16:colId xmlns:a16="http://schemas.microsoft.com/office/drawing/2014/main" val="942554308"/>
                    </a:ext>
                  </a:extLst>
                </a:gridCol>
                <a:gridCol w="1615209">
                  <a:extLst>
                    <a:ext uri="{9D8B030D-6E8A-4147-A177-3AD203B41FA5}">
                      <a16:colId xmlns:a16="http://schemas.microsoft.com/office/drawing/2014/main" val="888624991"/>
                    </a:ext>
                  </a:extLst>
                </a:gridCol>
                <a:gridCol w="1615209">
                  <a:extLst>
                    <a:ext uri="{9D8B030D-6E8A-4147-A177-3AD203B41FA5}">
                      <a16:colId xmlns:a16="http://schemas.microsoft.com/office/drawing/2014/main" val="3705399817"/>
                    </a:ext>
                  </a:extLst>
                </a:gridCol>
                <a:gridCol w="1752092">
                  <a:extLst>
                    <a:ext uri="{9D8B030D-6E8A-4147-A177-3AD203B41FA5}">
                      <a16:colId xmlns:a16="http://schemas.microsoft.com/office/drawing/2014/main" val="3756426745"/>
                    </a:ext>
                  </a:extLst>
                </a:gridCol>
                <a:gridCol w="1615209">
                  <a:extLst>
                    <a:ext uri="{9D8B030D-6E8A-4147-A177-3AD203B41FA5}">
                      <a16:colId xmlns:a16="http://schemas.microsoft.com/office/drawing/2014/main" val="2967814130"/>
                    </a:ext>
                  </a:extLst>
                </a:gridCol>
                <a:gridCol w="1615209">
                  <a:extLst>
                    <a:ext uri="{9D8B030D-6E8A-4147-A177-3AD203B41FA5}">
                      <a16:colId xmlns:a16="http://schemas.microsoft.com/office/drawing/2014/main" val="2169137049"/>
                    </a:ext>
                  </a:extLst>
                </a:gridCol>
                <a:gridCol w="1560457">
                  <a:extLst>
                    <a:ext uri="{9D8B030D-6E8A-4147-A177-3AD203B41FA5}">
                      <a16:colId xmlns:a16="http://schemas.microsoft.com/office/drawing/2014/main" val="3295471246"/>
                    </a:ext>
                  </a:extLst>
                </a:gridCol>
              </a:tblGrid>
              <a:tr h="318770">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Name</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MD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MAD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RMSD</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COR </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a:effectLst/>
                          <a:latin typeface="Calibri" panose="020F0502020204030204" pitchFamily="34" charset="0"/>
                          <a:cs typeface="Calibri" panose="020F0502020204030204" pitchFamily="34" charset="0"/>
                        </a:rPr>
                        <a:t>POD</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a:effectLst/>
                          <a:latin typeface="Calibri" panose="020F0502020204030204" pitchFamily="34" charset="0"/>
                          <a:cs typeface="Calibri" panose="020F0502020204030204" pitchFamily="34" charset="0"/>
                        </a:rPr>
                        <a:t>FAR</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a:effectLst/>
                          <a:latin typeface="Calibri" panose="020F0502020204030204" pitchFamily="34" charset="0"/>
                          <a:cs typeface="Calibri" panose="020F0502020204030204" pitchFamily="34" charset="0"/>
                        </a:rPr>
                        <a:t>FBI</a:t>
                      </a:r>
                      <a:endParaRPr lang="en-US" sz="2000" b="1"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PSS </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156445942"/>
                  </a:ext>
                </a:extLst>
              </a:tr>
              <a:tr h="318770">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Unit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mm d</a:t>
                      </a:r>
                      <a:r>
                        <a:rPr lang="en-US" sz="2000" u="none" strike="noStrike" baseline="30000" dirty="0">
                          <a:effectLst/>
                          <a:latin typeface="Calibri" panose="020F0502020204030204" pitchFamily="34" charset="0"/>
                          <a:cs typeface="Calibri" panose="020F0502020204030204" pitchFamily="34" charset="0"/>
                        </a:rPr>
                        <a:t>-1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mm d</a:t>
                      </a:r>
                      <a:r>
                        <a:rPr lang="en-US" sz="2000" u="none" strike="noStrike" baseline="30000" dirty="0">
                          <a:effectLst/>
                          <a:latin typeface="Calibri" panose="020F0502020204030204" pitchFamily="34" charset="0"/>
                          <a:cs typeface="Calibri" panose="020F0502020204030204" pitchFamily="34" charset="0"/>
                        </a:rPr>
                        <a:t>-1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mm d</a:t>
                      </a:r>
                      <a:r>
                        <a:rPr lang="en-US" sz="2000" u="none" strike="noStrike" baseline="30000" dirty="0">
                          <a:effectLst/>
                          <a:latin typeface="Calibri" panose="020F0502020204030204" pitchFamily="34" charset="0"/>
                          <a:cs typeface="Calibri" panose="020F0502020204030204" pitchFamily="34" charset="0"/>
                        </a:rPr>
                        <a:t>-1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2553494"/>
                  </a:ext>
                </a:extLst>
              </a:tr>
              <a:tr h="318770">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CER v1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0.43 ± 0.27</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1.96 ± 0.23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5.23 ± 1.05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0.68 ± 0.05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0.88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0.28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1.24 ± 0.09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0.5 ± 0.05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44005155"/>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CU_G3D</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0.52 ± 0.3</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1.75 ± 0.22</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4.76 ± 1.05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0.73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0.89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0.25 ± 0.04</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1.19 ± 0.1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0.57 ± 0.04</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116277572"/>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CU_KF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0.1 ± 0.29</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1.58 ± 0.22</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4.32 ± 0.91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0.71 ± 0.06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0.8 ± 0.07</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0.19 ± 0.04</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1 ± 0.1</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0.6 ± 0.05</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68661627"/>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CU_GF</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0.99 ± 0.29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2.02 ± 0.21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5.33 ± 0.91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0.74 ± 0.04</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0.92 ± 0.03</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0.26 ± 0.04</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1.25 ± 0.09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0.57 ± 0.04</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890279897"/>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CU_KFCuP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0.34 ± 0.26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1.63 ± 0.19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4.3 ± 0.84</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0.72 ± 0.06</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0.87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0.24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1.16 ± 0.09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0.57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594501335"/>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CU_mkF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0.68 ± 0.29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1.86 ± 0.22</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4.93 ± 1.01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0.74 ± 0.05</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0.88 ± 0.05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0.24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1.16 ± 0.1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0.59 ± 0.05</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3409100"/>
                  </a:ext>
                </a:extLst>
              </a:tr>
              <a:tr h="318770">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MP_TO </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0.1 ± 0.29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1.58 ± 0.22</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4.32 ± 0.91</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0.71 ± 0.06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0.8 ± 0.07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0.19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1 ± 0.1</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0.6 ± 0.05</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39684291"/>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MP_MO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0.29 ± 0.29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1.65 ± 0.22</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4.47 ± 0.96</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0.71 ± 0.05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0.84 ± 0.06</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0.23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1.1 ± 0.1</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0.57 ± 0.06</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3529340135"/>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MP_MI</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0.38 ± 0.33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1.73 ± 0.23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4.73 ± 0.93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0.71 ± 0.06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0.83 ± 0.06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0.22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1.07 ± 0.1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0.57 ± 0.05</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2646050630"/>
                  </a:ext>
                </a:extLst>
              </a:tr>
              <a:tr h="318770">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MP_WDM6 </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0.15 ± 0.31</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1.6 ± 0.22</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4.36 ± 0.96</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0.69 ± 0.07</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0.74 ± 0.07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0.18 ± 0.04</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0.91 ± 0.09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0.57 ± 0.07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solidFill>
                      <a:schemeClr val="bg1"/>
                    </a:solidFill>
                  </a:tcPr>
                </a:tc>
                <a:extLst>
                  <a:ext uri="{0D108BD9-81ED-4DB2-BD59-A6C34878D82A}">
                    <a16:rowId xmlns:a16="http://schemas.microsoft.com/office/drawing/2014/main" val="4135328978"/>
                  </a:ext>
                </a:extLst>
              </a:tr>
              <a:tr h="318770">
                <a:tc>
                  <a:txBody>
                    <a:bodyPr/>
                    <a:lstStyle/>
                    <a:p>
                      <a:pPr algn="ctr" fontAlgn="b">
                        <a:spcAft>
                          <a:spcPts val="400"/>
                        </a:spcAft>
                      </a:pPr>
                      <a:r>
                        <a:rPr lang="en-US" sz="2000" u="none" strike="noStrike" dirty="0" err="1">
                          <a:effectLst/>
                          <a:latin typeface="Calibri" panose="020F0502020204030204" pitchFamily="34" charset="0"/>
                          <a:cs typeface="Calibri" panose="020F0502020204030204" pitchFamily="34" charset="0"/>
                        </a:rPr>
                        <a:t>MP_aTO</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-0.04 ± 0.27</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1.55 ± 0.22</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a:effectLst/>
                          <a:latin typeface="Calibri" panose="020F0502020204030204" pitchFamily="34" charset="0"/>
                          <a:cs typeface="Calibri" panose="020F0502020204030204" pitchFamily="34" charset="0"/>
                        </a:rPr>
                        <a:t>4.36 ± 0.99</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0.72 ± 0.06</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0.75 ± 0.06</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0.15 ± 0.04</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u="none" strike="noStrike" dirty="0">
                          <a:effectLst/>
                          <a:latin typeface="Calibri" panose="020F0502020204030204" pitchFamily="34" charset="0"/>
                          <a:cs typeface="Calibri" panose="020F0502020204030204" pitchFamily="34" charset="0"/>
                        </a:rPr>
                        <a:t>0.89 ± 0.09</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tc>
                  <a:txBody>
                    <a:bodyPr/>
                    <a:lstStyle/>
                    <a:p>
                      <a:pPr algn="ctr" fontAlgn="b">
                        <a:spcAft>
                          <a:spcPts val="400"/>
                        </a:spcAft>
                      </a:pPr>
                      <a:r>
                        <a:rPr lang="en-US" sz="2000" b="1" u="none" strike="noStrike" dirty="0">
                          <a:effectLst/>
                          <a:latin typeface="Calibri" panose="020F0502020204030204" pitchFamily="34" charset="0"/>
                          <a:cs typeface="Calibri" panose="020F0502020204030204" pitchFamily="34" charset="0"/>
                        </a:rPr>
                        <a:t>0.6 ± 0.06</a:t>
                      </a:r>
                      <a:endParaRPr lang="en-US" sz="20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65610"/>
                  </a:ext>
                </a:extLst>
              </a:tr>
            </a:tbl>
          </a:graphicData>
        </a:graphic>
      </p:graphicFrame>
      <p:graphicFrame>
        <p:nvGraphicFramePr>
          <p:cNvPr id="9" name="Table 8">
            <a:extLst>
              <a:ext uri="{FF2B5EF4-FFF2-40B4-BE49-F238E27FC236}">
                <a16:creationId xmlns:a16="http://schemas.microsoft.com/office/drawing/2014/main" id="{F2E7D261-7BFD-8182-418F-8ABE21E0844B}"/>
              </a:ext>
            </a:extLst>
          </p:cNvPr>
          <p:cNvGraphicFramePr>
            <a:graphicFrameLocks noGrp="1"/>
          </p:cNvGraphicFramePr>
          <p:nvPr>
            <p:extLst>
              <p:ext uri="{D42A27DB-BD31-4B8C-83A1-F6EECF244321}">
                <p14:modId xmlns:p14="http://schemas.microsoft.com/office/powerpoint/2010/main" val="1264832423"/>
              </p:ext>
            </p:extLst>
          </p:nvPr>
        </p:nvGraphicFramePr>
        <p:xfrm>
          <a:off x="923719" y="25908000"/>
          <a:ext cx="7368531" cy="6181563"/>
        </p:xfrm>
        <a:graphic>
          <a:graphicData uri="http://schemas.openxmlformats.org/drawingml/2006/table">
            <a:tbl>
              <a:tblPr>
                <a:tableStyleId>{5C22544A-7EE6-4342-B048-85BDC9FD1C3A}</a:tableStyleId>
              </a:tblPr>
              <a:tblGrid>
                <a:gridCol w="2397477">
                  <a:extLst>
                    <a:ext uri="{9D8B030D-6E8A-4147-A177-3AD203B41FA5}">
                      <a16:colId xmlns:a16="http://schemas.microsoft.com/office/drawing/2014/main" val="1509950222"/>
                    </a:ext>
                  </a:extLst>
                </a:gridCol>
                <a:gridCol w="4971054">
                  <a:extLst>
                    <a:ext uri="{9D8B030D-6E8A-4147-A177-3AD203B41FA5}">
                      <a16:colId xmlns:a16="http://schemas.microsoft.com/office/drawing/2014/main" val="4025762882"/>
                    </a:ext>
                  </a:extLst>
                </a:gridCol>
              </a:tblGrid>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Simulation period</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2017</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204748780"/>
                  </a:ext>
                </a:extLst>
              </a:tr>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Model version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a:effectLst/>
                          <a:latin typeface="Calibri" panose="020F0502020204030204" pitchFamily="34" charset="0"/>
                          <a:cs typeface="Calibri" panose="020F0502020204030204" pitchFamily="34" charset="0"/>
                        </a:rPr>
                        <a:t>WRF-ARW 4.3.3</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520952615"/>
                  </a:ext>
                </a:extLst>
              </a:tr>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Timesteps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40 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7199076"/>
                  </a:ext>
                </a:extLst>
              </a:tr>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Map projection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Lambert conformal conic</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922863700"/>
                  </a:ext>
                </a:extLst>
              </a:tr>
              <a:tr h="696980">
                <a:tc>
                  <a:txBody>
                    <a:bodyPr/>
                    <a:lstStyle/>
                    <a:p>
                      <a:pPr algn="ctr" fontAlgn="ctr"/>
                      <a:r>
                        <a:rPr lang="en-US" sz="2000" u="none" strike="noStrike" dirty="0">
                          <a:effectLst/>
                          <a:latin typeface="Calibri" panose="020F0502020204030204" pitchFamily="34" charset="0"/>
                          <a:cs typeface="Calibri" panose="020F0502020204030204" pitchFamily="34" charset="0"/>
                        </a:rPr>
                        <a:t>Horizontal grid spacing</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10 km (121x 181 grid points)/ </a:t>
                      </a:r>
                    </a:p>
                    <a:p>
                      <a:pPr algn="ctr" fontAlgn="ctr"/>
                      <a:r>
                        <a:rPr lang="en-US" sz="2400" u="none" strike="noStrike" dirty="0">
                          <a:effectLst/>
                          <a:latin typeface="Calibri" panose="020F0502020204030204" pitchFamily="34" charset="0"/>
                          <a:cs typeface="Calibri" panose="020F0502020204030204" pitchFamily="34" charset="0"/>
                        </a:rPr>
                        <a:t>2km</a:t>
                      </a:r>
                      <a:r>
                        <a:rPr lang="en-US" sz="2000" u="none" strike="noStrike" dirty="0">
                          <a:effectLst/>
                          <a:latin typeface="Calibri" panose="020F0502020204030204" pitchFamily="34" charset="0"/>
                          <a:cs typeface="Calibri" panose="020F0502020204030204" pitchFamily="34" charset="0"/>
                        </a:rPr>
                        <a:t> (141 x141 grid points)</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898312886"/>
                  </a:ext>
                </a:extLst>
              </a:tr>
              <a:tr h="322134">
                <a:tc>
                  <a:txBody>
                    <a:bodyPr/>
                    <a:lstStyle/>
                    <a:p>
                      <a:pPr algn="ctr" fontAlgn="ctr"/>
                      <a:r>
                        <a:rPr lang="en-US" sz="2000" u="none" strike="noStrike">
                          <a:effectLst/>
                          <a:latin typeface="Calibri" panose="020F0502020204030204" pitchFamily="34" charset="0"/>
                          <a:cs typeface="Calibri" panose="020F0502020204030204" pitchFamily="34" charset="0"/>
                        </a:rPr>
                        <a:t>Vertical levels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Calibri" panose="020F0502020204030204" pitchFamily="34" charset="0"/>
                          <a:cs typeface="Calibri" panose="020F0502020204030204" pitchFamily="34" charset="0"/>
                        </a:rPr>
                        <a:t>28 eta-levels</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7249930"/>
                  </a:ext>
                </a:extLst>
              </a:tr>
              <a:tr h="324715">
                <a:tc>
                  <a:txBody>
                    <a:bodyPr/>
                    <a:lstStyle/>
                    <a:p>
                      <a:pPr algn="ctr" fontAlgn="ctr"/>
                      <a:r>
                        <a:rPr lang="en-US" sz="2000" u="none" strike="noStrike" dirty="0">
                          <a:effectLst/>
                          <a:latin typeface="Calibri" panose="020F0502020204030204" pitchFamily="34" charset="0"/>
                          <a:cs typeface="Calibri" panose="020F0502020204030204" pitchFamily="34" charset="0"/>
                        </a:rPr>
                        <a:t>Forcing data</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ERA5 (0.25° spatial resolution, hourly)</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032717100"/>
                  </a:ext>
                </a:extLst>
              </a:tr>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Initialization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2000" u="none" strike="noStrike" dirty="0">
                          <a:effectLst/>
                          <a:latin typeface="Calibri" panose="020F0502020204030204" pitchFamily="34" charset="0"/>
                          <a:cs typeface="Calibri" panose="020F0502020204030204" pitchFamily="34" charset="0"/>
                        </a:rPr>
                        <a:t>Daily at 12:00 UTC</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754631565"/>
                  </a:ext>
                </a:extLst>
              </a:tr>
              <a:tr h="322134">
                <a:tc>
                  <a:txBody>
                    <a:bodyPr/>
                    <a:lstStyle/>
                    <a:p>
                      <a:pPr algn="ctr" fontAlgn="ctr"/>
                      <a:r>
                        <a:rPr lang="en-US" sz="2000" u="none" strike="noStrike" dirty="0">
                          <a:effectLst/>
                          <a:latin typeface="Calibri" panose="020F0502020204030204" pitchFamily="34" charset="0"/>
                          <a:cs typeface="Calibri" panose="020F0502020204030204" pitchFamily="34" charset="0"/>
                        </a:rPr>
                        <a:t>Run duration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36 </a:t>
                      </a:r>
                      <a:r>
                        <a:rPr lang="en-US" sz="2000" u="none" strike="noStrike" dirty="0" err="1">
                          <a:effectLst/>
                          <a:latin typeface="Calibri" panose="020F0502020204030204" pitchFamily="34" charset="0"/>
                          <a:cs typeface="Calibri" panose="020F0502020204030204" pitchFamily="34" charset="0"/>
                        </a:rPr>
                        <a:t>hr</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877037923"/>
                  </a:ext>
                </a:extLst>
              </a:tr>
              <a:tr h="322134">
                <a:tc>
                  <a:txBody>
                    <a:bodyPr/>
                    <a:lstStyle/>
                    <a:p>
                      <a:pPr algn="ctr" fontAlgn="ctr"/>
                      <a:r>
                        <a:rPr lang="en-US" sz="2000" u="none" strike="noStrike">
                          <a:effectLst/>
                          <a:latin typeface="Calibri" panose="020F0502020204030204" pitchFamily="34" charset="0"/>
                          <a:cs typeface="Calibri" panose="020F0502020204030204" pitchFamily="34" charset="0"/>
                        </a:rPr>
                        <a:t>Spin-up time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a:effectLst/>
                          <a:latin typeface="Calibri" panose="020F0502020204030204" pitchFamily="34" charset="0"/>
                          <a:cs typeface="Calibri" panose="020F0502020204030204" pitchFamily="34" charset="0"/>
                        </a:rPr>
                        <a:t>12 hr</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5527994"/>
                  </a:ext>
                </a:extLst>
              </a:tr>
              <a:tr h="324715">
                <a:tc>
                  <a:txBody>
                    <a:bodyPr/>
                    <a:lstStyle/>
                    <a:p>
                      <a:pPr algn="ctr" fontAlgn="ctr"/>
                      <a:r>
                        <a:rPr lang="en-US" sz="2000" u="none" strike="noStrike" dirty="0">
                          <a:effectLst/>
                          <a:latin typeface="Calibri" panose="020F0502020204030204" pitchFamily="34" charset="0"/>
                          <a:cs typeface="Calibri" panose="020F0502020204030204" pitchFamily="34" charset="0"/>
                        </a:rPr>
                        <a:t>Longwave radiation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Rapid Radiative Transfer Model </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760757581"/>
                  </a:ext>
                </a:extLst>
              </a:tr>
              <a:tr h="324715">
                <a:tc>
                  <a:txBody>
                    <a:bodyPr/>
                    <a:lstStyle/>
                    <a:p>
                      <a:pPr algn="ctr" fontAlgn="ctr"/>
                      <a:r>
                        <a:rPr lang="en-US" sz="2000" u="none" strike="noStrike" dirty="0">
                          <a:effectLst/>
                          <a:latin typeface="Calibri" panose="020F0502020204030204" pitchFamily="34" charset="0"/>
                          <a:cs typeface="Calibri" panose="020F0502020204030204" pitchFamily="34" charset="0"/>
                        </a:rPr>
                        <a:t>Shortwave radiation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err="1">
                          <a:effectLst/>
                          <a:latin typeface="Calibri" panose="020F0502020204030204" pitchFamily="34" charset="0"/>
                          <a:cs typeface="Calibri" panose="020F0502020204030204" pitchFamily="34" charset="0"/>
                        </a:rPr>
                        <a:t>Dudhia</a:t>
                      </a:r>
                      <a:r>
                        <a:rPr lang="en-US" sz="2000" u="none" strike="noStrike" dirty="0">
                          <a:effectLst/>
                          <a:latin typeface="Calibri" panose="020F0502020204030204" pitchFamily="34" charset="0"/>
                          <a:cs typeface="Calibri" panose="020F0502020204030204" pitchFamily="34" charset="0"/>
                        </a:rPr>
                        <a:t> shortwave scheme </a:t>
                      </a:r>
                    </a:p>
                  </a:txBody>
                  <a:tcPr marL="9525" marR="9525" marT="9525" marB="0" anchor="ctr">
                    <a:solidFill>
                      <a:schemeClr val="bg1"/>
                    </a:solidFill>
                  </a:tcPr>
                </a:tc>
                <a:extLst>
                  <a:ext uri="{0D108BD9-81ED-4DB2-BD59-A6C34878D82A}">
                    <a16:rowId xmlns:a16="http://schemas.microsoft.com/office/drawing/2014/main" val="1865449314"/>
                  </a:ext>
                </a:extLst>
              </a:tr>
              <a:tr h="324715">
                <a:tc>
                  <a:txBody>
                    <a:bodyPr/>
                    <a:lstStyle/>
                    <a:p>
                      <a:pPr algn="ctr" fontAlgn="ctr"/>
                      <a:r>
                        <a:rPr lang="en-US" sz="2000" u="none" strike="noStrike">
                          <a:effectLst/>
                          <a:latin typeface="Calibri" panose="020F0502020204030204" pitchFamily="34" charset="0"/>
                          <a:cs typeface="Calibri" panose="020F0502020204030204" pitchFamily="34" charset="0"/>
                        </a:rPr>
                        <a:t>Cumulus scheme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New </a:t>
                      </a:r>
                      <a:r>
                        <a:rPr lang="en-US" sz="2000" u="none" strike="noStrike" dirty="0" err="1">
                          <a:effectLst/>
                          <a:latin typeface="Calibri" panose="020F0502020204030204" pitchFamily="34" charset="0"/>
                          <a:cs typeface="Calibri" panose="020F0502020204030204" pitchFamily="34" charset="0"/>
                        </a:rPr>
                        <a:t>Grell-Devenyi</a:t>
                      </a:r>
                      <a:r>
                        <a:rPr lang="en-US" sz="2000" u="none" strike="noStrike" dirty="0">
                          <a:effectLst/>
                          <a:latin typeface="Calibri" panose="020F0502020204030204" pitchFamily="34" charset="0"/>
                          <a:cs typeface="Calibri" panose="020F0502020204030204" pitchFamily="34" charset="0"/>
                        </a:rPr>
                        <a:t> 3 scheme </a:t>
                      </a:r>
                    </a:p>
                  </a:txBody>
                  <a:tcPr marL="9525" marR="9525" marT="9525" marB="0" anchor="ctr">
                    <a:solidFill>
                      <a:schemeClr val="bg1"/>
                    </a:solidFill>
                  </a:tcPr>
                </a:tc>
                <a:extLst>
                  <a:ext uri="{0D108BD9-81ED-4DB2-BD59-A6C34878D82A}">
                    <a16:rowId xmlns:a16="http://schemas.microsoft.com/office/drawing/2014/main" val="415875226"/>
                  </a:ext>
                </a:extLst>
              </a:tr>
              <a:tr h="324715">
                <a:tc>
                  <a:txBody>
                    <a:bodyPr/>
                    <a:lstStyle/>
                    <a:p>
                      <a:pPr algn="ctr" fontAlgn="ctr"/>
                      <a:r>
                        <a:rPr lang="en-US" sz="2000" u="none" strike="noStrike">
                          <a:effectLst/>
                          <a:latin typeface="Calibri" panose="020F0502020204030204" pitchFamily="34" charset="0"/>
                          <a:cs typeface="Calibri" panose="020F0502020204030204" pitchFamily="34" charset="0"/>
                        </a:rPr>
                        <a:t>Microphysics scheme</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Modified Thompson scheme </a:t>
                      </a:r>
                    </a:p>
                  </a:txBody>
                  <a:tcPr marL="9525" marR="9525" marT="9525" marB="0" anchor="ctr">
                    <a:solidFill>
                      <a:schemeClr val="bg1"/>
                    </a:solidFill>
                  </a:tcPr>
                </a:tc>
                <a:extLst>
                  <a:ext uri="{0D108BD9-81ED-4DB2-BD59-A6C34878D82A}">
                    <a16:rowId xmlns:a16="http://schemas.microsoft.com/office/drawing/2014/main" val="2507649368"/>
                  </a:ext>
                </a:extLst>
              </a:tr>
              <a:tr h="634506">
                <a:tc>
                  <a:txBody>
                    <a:bodyPr/>
                    <a:lstStyle/>
                    <a:p>
                      <a:pPr algn="ctr" fontAlgn="ctr"/>
                      <a:r>
                        <a:rPr lang="en-US" sz="2000" u="none" strike="noStrike" dirty="0">
                          <a:effectLst/>
                          <a:latin typeface="Calibri" panose="020F0502020204030204" pitchFamily="34" charset="0"/>
                          <a:cs typeface="Calibri" panose="020F0502020204030204" pitchFamily="34" charset="0"/>
                        </a:rPr>
                        <a:t>Planetary boundary layer (PBL)</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000" u="none" strike="noStrike" dirty="0" err="1">
                          <a:effectLst/>
                          <a:latin typeface="Calibri" panose="020F0502020204030204" pitchFamily="34" charset="0"/>
                          <a:cs typeface="Calibri" panose="020F0502020204030204" pitchFamily="34" charset="0"/>
                        </a:rPr>
                        <a:t>Bougeault</a:t>
                      </a:r>
                      <a:r>
                        <a:rPr lang="en-US" sz="2000" u="none" strike="noStrike" dirty="0">
                          <a:effectLst/>
                          <a:latin typeface="Calibri" panose="020F0502020204030204" pitchFamily="34" charset="0"/>
                          <a:cs typeface="Calibri" panose="020F0502020204030204" pitchFamily="34" charset="0"/>
                        </a:rPr>
                        <a:t>–</a:t>
                      </a:r>
                      <a:r>
                        <a:rPr lang="en-US" sz="2000" u="none" strike="noStrike" dirty="0" err="1">
                          <a:effectLst/>
                          <a:latin typeface="Calibri" panose="020F0502020204030204" pitchFamily="34" charset="0"/>
                          <a:cs typeface="Calibri" panose="020F0502020204030204" pitchFamily="34" charset="0"/>
                        </a:rPr>
                        <a:t>Lacarrere</a:t>
                      </a:r>
                      <a:r>
                        <a:rPr lang="en-US" sz="2000" u="none" strike="noStrike" dirty="0">
                          <a:effectLst/>
                          <a:latin typeface="Calibri" panose="020F0502020204030204" pitchFamily="34" charset="0"/>
                          <a:cs typeface="Calibri" panose="020F0502020204030204" pitchFamily="34" charset="0"/>
                        </a:rPr>
                        <a:t> Scheme </a:t>
                      </a:r>
                    </a:p>
                  </a:txBody>
                  <a:tcPr marL="9525" marR="9525" marT="9525" marB="0" anchor="ctr">
                    <a:solidFill>
                      <a:schemeClr val="bg1"/>
                    </a:solidFill>
                  </a:tcPr>
                </a:tc>
                <a:extLst>
                  <a:ext uri="{0D108BD9-81ED-4DB2-BD59-A6C34878D82A}">
                    <a16:rowId xmlns:a16="http://schemas.microsoft.com/office/drawing/2014/main" val="1691057195"/>
                  </a:ext>
                </a:extLst>
              </a:tr>
              <a:tr h="324715">
                <a:tc>
                  <a:txBody>
                    <a:bodyPr/>
                    <a:lstStyle/>
                    <a:p>
                      <a:pPr algn="ctr" fontAlgn="ctr"/>
                      <a:r>
                        <a:rPr lang="en-US" sz="2000" u="none" strike="noStrike">
                          <a:effectLst/>
                          <a:latin typeface="Calibri" panose="020F0502020204030204" pitchFamily="34" charset="0"/>
                          <a:cs typeface="Calibri" panose="020F0502020204030204" pitchFamily="34" charset="0"/>
                        </a:rPr>
                        <a:t>Land surface model</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Noah land surface model </a:t>
                      </a:r>
                    </a:p>
                  </a:txBody>
                  <a:tcPr marL="9525" marR="9525" marT="9525" marB="0" anchor="ct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565709902"/>
                  </a:ext>
                </a:extLst>
              </a:tr>
              <a:tr h="324715">
                <a:tc>
                  <a:txBody>
                    <a:bodyPr/>
                    <a:lstStyle/>
                    <a:p>
                      <a:pPr algn="ctr" fontAlgn="ctr"/>
                      <a:r>
                        <a:rPr lang="en-US" sz="2000" u="none" strike="noStrike">
                          <a:effectLst/>
                          <a:latin typeface="Calibri" panose="020F0502020204030204" pitchFamily="34" charset="0"/>
                          <a:cs typeface="Calibri" panose="020F0502020204030204" pitchFamily="34" charset="0"/>
                        </a:rPr>
                        <a:t>Surface layer</a:t>
                      </a:r>
                      <a:endParaRPr lang="en-US" sz="20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2000" u="none" strike="noStrike" dirty="0">
                          <a:effectLst/>
                          <a:latin typeface="Calibri" panose="020F0502020204030204" pitchFamily="34" charset="0"/>
                          <a:cs typeface="Calibri" panose="020F0502020204030204" pitchFamily="34" charset="0"/>
                        </a:rPr>
                        <a:t>Eta Similarity Scheme </a:t>
                      </a:r>
                    </a:p>
                  </a:txBody>
                  <a:tcPr marL="9525" marR="9525" marT="9525" marB="0" anchor="ct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5064106"/>
                  </a:ext>
                </a:extLst>
              </a:tr>
            </a:tbl>
          </a:graphicData>
        </a:graphic>
      </p:graphicFrame>
      <p:graphicFrame>
        <p:nvGraphicFramePr>
          <p:cNvPr id="11" name="Table 10">
            <a:extLst>
              <a:ext uri="{FF2B5EF4-FFF2-40B4-BE49-F238E27FC236}">
                <a16:creationId xmlns:a16="http://schemas.microsoft.com/office/drawing/2014/main" id="{0C6479CE-03DB-EFAB-067C-E88293C19F8D}"/>
              </a:ext>
            </a:extLst>
          </p:cNvPr>
          <p:cNvGraphicFramePr>
            <a:graphicFrameLocks noGrp="1"/>
          </p:cNvGraphicFramePr>
          <p:nvPr>
            <p:extLst>
              <p:ext uri="{D42A27DB-BD31-4B8C-83A1-F6EECF244321}">
                <p14:modId xmlns:p14="http://schemas.microsoft.com/office/powerpoint/2010/main" val="354801540"/>
              </p:ext>
            </p:extLst>
          </p:nvPr>
        </p:nvGraphicFramePr>
        <p:xfrm>
          <a:off x="8722225" y="27258103"/>
          <a:ext cx="6892992" cy="4813825"/>
        </p:xfrm>
        <a:graphic>
          <a:graphicData uri="http://schemas.openxmlformats.org/drawingml/2006/table">
            <a:tbl>
              <a:tblPr>
                <a:tableStyleId>{5C22544A-7EE6-4342-B048-85BDC9FD1C3A}</a:tableStyleId>
              </a:tblPr>
              <a:tblGrid>
                <a:gridCol w="5155863">
                  <a:extLst>
                    <a:ext uri="{9D8B030D-6E8A-4147-A177-3AD203B41FA5}">
                      <a16:colId xmlns:a16="http://schemas.microsoft.com/office/drawing/2014/main" val="3253736580"/>
                    </a:ext>
                  </a:extLst>
                </a:gridCol>
                <a:gridCol w="1737129">
                  <a:extLst>
                    <a:ext uri="{9D8B030D-6E8A-4147-A177-3AD203B41FA5}">
                      <a16:colId xmlns:a16="http://schemas.microsoft.com/office/drawing/2014/main" val="1840907815"/>
                    </a:ext>
                  </a:extLst>
                </a:gridCol>
              </a:tblGrid>
              <a:tr h="294101">
                <a:tc>
                  <a:txBody>
                    <a:bodyPr/>
                    <a:lstStyle/>
                    <a:p>
                      <a:pPr algn="ctr" fontAlgn="b"/>
                      <a:r>
                        <a:rPr lang="en-US" sz="2400" u="none" strike="noStrike" dirty="0">
                          <a:effectLst/>
                          <a:latin typeface="Calibri" panose="020F0502020204030204" pitchFamily="34" charset="0"/>
                          <a:cs typeface="Calibri" panose="020F0502020204030204" pitchFamily="34" charset="0"/>
                        </a:rPr>
                        <a:t>Physics </a:t>
                      </a:r>
                      <a:r>
                        <a:rPr lang="en-US" sz="2400" u="none" strike="noStrike" dirty="0" err="1">
                          <a:effectLst/>
                          <a:latin typeface="Calibri" panose="020F0502020204030204" pitchFamily="34" charset="0"/>
                          <a:cs typeface="Calibri" panose="020F0502020204030204" pitchFamily="34" charset="0"/>
                        </a:rPr>
                        <a:t>parametetrization</a:t>
                      </a:r>
                      <a:r>
                        <a:rPr lang="en-US" sz="2400" u="none" strike="noStrike" dirty="0">
                          <a:effectLst/>
                          <a:latin typeface="Calibri" panose="020F0502020204030204" pitchFamily="34" charset="0"/>
                          <a:cs typeface="Calibri" panose="020F0502020204030204" pitchFamily="34" charset="0"/>
                        </a:rPr>
                        <a:t>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Acronym</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9589601"/>
                  </a:ext>
                </a:extLst>
              </a:tr>
              <a:tr h="647765">
                <a:tc>
                  <a:txBody>
                    <a:bodyPr/>
                    <a:lstStyle/>
                    <a:p>
                      <a:pPr algn="ctr" fontAlgn="ctr"/>
                      <a:r>
                        <a:rPr lang="en-US" sz="2400" u="none" strike="noStrike" dirty="0" err="1">
                          <a:effectLst/>
                          <a:latin typeface="Calibri" panose="020F0502020204030204" pitchFamily="34" charset="0"/>
                          <a:cs typeface="Calibri" panose="020F0502020204030204" pitchFamily="34" charset="0"/>
                        </a:rPr>
                        <a:t>Grell</a:t>
                      </a:r>
                      <a:r>
                        <a:rPr lang="en-US" sz="2400" u="none" strike="noStrike" dirty="0">
                          <a:effectLst/>
                          <a:latin typeface="Calibri" panose="020F0502020204030204" pitchFamily="34" charset="0"/>
                          <a:cs typeface="Calibri" panose="020F0502020204030204" pitchFamily="34" charset="0"/>
                        </a:rPr>
                        <a:t> 3D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CU_G3D</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89378344"/>
                  </a:ext>
                </a:extLst>
              </a:tr>
              <a:tr h="434315">
                <a:tc>
                  <a:txBody>
                    <a:bodyPr/>
                    <a:lstStyle/>
                    <a:p>
                      <a:pPr algn="ctr" fontAlgn="ctr"/>
                      <a:r>
                        <a:rPr lang="en-US" sz="2400" u="none" strike="noStrike" dirty="0" err="1">
                          <a:effectLst/>
                          <a:latin typeface="Calibri" panose="020F0502020204030204" pitchFamily="34" charset="0"/>
                          <a:cs typeface="Calibri" panose="020F0502020204030204" pitchFamily="34" charset="0"/>
                        </a:rPr>
                        <a:t>Grell</a:t>
                      </a:r>
                      <a:r>
                        <a:rPr lang="en-US" sz="2400" u="none" strike="noStrike" dirty="0">
                          <a:effectLst/>
                          <a:latin typeface="Calibri" panose="020F0502020204030204" pitchFamily="34" charset="0"/>
                          <a:cs typeface="Calibri" panose="020F0502020204030204" pitchFamily="34" charset="0"/>
                        </a:rPr>
                        <a:t>-Freitas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a:effectLst/>
                          <a:latin typeface="Calibri" panose="020F0502020204030204" pitchFamily="34" charset="0"/>
                          <a:cs typeface="Calibri" panose="020F0502020204030204" pitchFamily="34" charset="0"/>
                        </a:rPr>
                        <a:t>CU_GF</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301093700"/>
                  </a:ext>
                </a:extLst>
              </a:tr>
              <a:tr h="294101">
                <a:tc>
                  <a:txBody>
                    <a:bodyPr/>
                    <a:lstStyle/>
                    <a:p>
                      <a:pPr algn="ctr" fontAlgn="ctr"/>
                      <a:r>
                        <a:rPr lang="en-US" sz="2400" u="none" strike="noStrike" dirty="0">
                          <a:effectLst/>
                          <a:latin typeface="Calibri" panose="020F0502020204030204" pitchFamily="34" charset="0"/>
                          <a:cs typeface="Calibri" panose="020F0502020204030204" pitchFamily="34" charset="0"/>
                        </a:rPr>
                        <a:t>Kain-Fritsch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a:effectLst/>
                          <a:latin typeface="Calibri" panose="020F0502020204030204" pitchFamily="34" charset="0"/>
                          <a:cs typeface="Calibri" panose="020F0502020204030204" pitchFamily="34" charset="0"/>
                        </a:rPr>
                        <a:t>CU_KF</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029493111"/>
                  </a:ext>
                </a:extLst>
              </a:tr>
              <a:tr h="434315">
                <a:tc>
                  <a:txBody>
                    <a:bodyPr/>
                    <a:lstStyle/>
                    <a:p>
                      <a:pPr algn="ctr" fontAlgn="ctr"/>
                      <a:r>
                        <a:rPr lang="en-US" sz="2400" u="none" strike="noStrike" dirty="0">
                          <a:effectLst/>
                          <a:latin typeface="Calibri" panose="020F0502020204030204" pitchFamily="34" charset="0"/>
                          <a:cs typeface="Calibri" panose="020F0502020204030204" pitchFamily="34" charset="0"/>
                        </a:rPr>
                        <a:t>Kain-Fritsch-Cumulus Potential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dirty="0" err="1">
                          <a:effectLst/>
                          <a:latin typeface="Calibri" panose="020F0502020204030204" pitchFamily="34" charset="0"/>
                          <a:cs typeface="Calibri" panose="020F0502020204030204" pitchFamily="34" charset="0"/>
                        </a:rPr>
                        <a:t>CU_KFCuP</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510105513"/>
                  </a:ext>
                </a:extLst>
              </a:tr>
              <a:tr h="434315">
                <a:tc>
                  <a:txBody>
                    <a:bodyPr/>
                    <a:lstStyle/>
                    <a:p>
                      <a:pPr algn="ctr" fontAlgn="ctr"/>
                      <a:r>
                        <a:rPr lang="en-US" sz="2400" u="none" strike="noStrike" dirty="0">
                          <a:effectLst/>
                          <a:latin typeface="Calibri" panose="020F0502020204030204" pitchFamily="34" charset="0"/>
                          <a:cs typeface="Calibri" panose="020F0502020204030204" pitchFamily="34" charset="0"/>
                        </a:rPr>
                        <a:t>Multi-scale Kain-Fritsch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a:effectLst/>
                          <a:latin typeface="Calibri" panose="020F0502020204030204" pitchFamily="34" charset="0"/>
                          <a:cs typeface="Calibri" panose="020F0502020204030204" pitchFamily="34" charset="0"/>
                        </a:rPr>
                        <a:t>CU_mKF</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1219242"/>
                  </a:ext>
                </a:extLst>
              </a:tr>
              <a:tr h="294101">
                <a:tc>
                  <a:txBody>
                    <a:bodyPr/>
                    <a:lstStyle/>
                    <a:p>
                      <a:pPr algn="ctr" fontAlgn="ctr"/>
                      <a:r>
                        <a:rPr lang="en-US" sz="2400" u="none" strike="noStrike" dirty="0">
                          <a:effectLst/>
                          <a:latin typeface="Calibri" panose="020F0502020204030204" pitchFamily="34" charset="0"/>
                          <a:cs typeface="Calibri" panose="020F0502020204030204" pitchFamily="34" charset="0"/>
                        </a:rPr>
                        <a:t>Thompson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MP_TO</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006701090"/>
                  </a:ext>
                </a:extLst>
              </a:tr>
              <a:tr h="434315">
                <a:tc>
                  <a:txBody>
                    <a:bodyPr/>
                    <a:lstStyle/>
                    <a:p>
                      <a:pPr algn="ctr" fontAlgn="ctr"/>
                      <a:r>
                        <a:rPr lang="en-US" sz="2400" u="none" strike="noStrike" dirty="0">
                          <a:effectLst/>
                          <a:latin typeface="Calibri" panose="020F0502020204030204" pitchFamily="34" charset="0"/>
                          <a:cs typeface="Calibri" panose="020F0502020204030204" pitchFamily="34" charset="0"/>
                        </a:rPr>
                        <a:t>Morrison double-moment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a:effectLst/>
                          <a:latin typeface="Calibri" panose="020F0502020204030204" pitchFamily="34" charset="0"/>
                          <a:cs typeface="Calibri" panose="020F0502020204030204" pitchFamily="34" charset="0"/>
                        </a:rPr>
                        <a:t>MP_MO</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2402785950"/>
                  </a:ext>
                </a:extLst>
              </a:tr>
              <a:tr h="434315">
                <a:tc>
                  <a:txBody>
                    <a:bodyPr/>
                    <a:lstStyle/>
                    <a:p>
                      <a:pPr algn="ctr" fontAlgn="ctr"/>
                      <a:r>
                        <a:rPr lang="en-US" sz="2400" u="none" strike="noStrike" dirty="0" err="1">
                          <a:effectLst/>
                          <a:latin typeface="Calibri" panose="020F0502020204030204" pitchFamily="34" charset="0"/>
                          <a:cs typeface="Calibri" panose="020F0502020204030204" pitchFamily="34" charset="0"/>
                        </a:rPr>
                        <a:t>Milbrandt-Yau</a:t>
                      </a:r>
                      <a:r>
                        <a:rPr lang="en-US" sz="2400" u="none" strike="noStrike" dirty="0">
                          <a:effectLst/>
                          <a:latin typeface="Calibri" panose="020F0502020204030204" pitchFamily="34" charset="0"/>
                          <a:cs typeface="Calibri" panose="020F0502020204030204" pitchFamily="34" charset="0"/>
                        </a:rPr>
                        <a:t> double-moment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MP_MI</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432033600"/>
                  </a:ext>
                </a:extLst>
              </a:tr>
              <a:tr h="434315">
                <a:tc>
                  <a:txBody>
                    <a:bodyPr/>
                    <a:lstStyle/>
                    <a:p>
                      <a:pPr algn="ctr" fontAlgn="ctr"/>
                      <a:r>
                        <a:rPr lang="en-US" sz="2400" u="none" strike="noStrike">
                          <a:effectLst/>
                          <a:latin typeface="Calibri" panose="020F0502020204030204" pitchFamily="34" charset="0"/>
                          <a:cs typeface="Calibri" panose="020F0502020204030204" pitchFamily="34" charset="0"/>
                        </a:rPr>
                        <a:t>WRF double moment 6-class scheme</a:t>
                      </a:r>
                      <a:endParaRPr lang="en-US" sz="24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tc>
                  <a:txBody>
                    <a:bodyPr/>
                    <a:lstStyle/>
                    <a:p>
                      <a:pPr algn="ctr" fontAlgn="ctr"/>
                      <a:r>
                        <a:rPr lang="en-US" sz="2400" u="none" strike="noStrike" dirty="0">
                          <a:effectLst/>
                          <a:latin typeface="Calibri" panose="020F0502020204030204" pitchFamily="34" charset="0"/>
                          <a:cs typeface="Calibri" panose="020F0502020204030204" pitchFamily="34" charset="0"/>
                        </a:rPr>
                        <a:t>MP_WDM6</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solidFill>
                      <a:schemeClr val="bg1"/>
                    </a:solidFill>
                  </a:tcPr>
                </a:tc>
                <a:extLst>
                  <a:ext uri="{0D108BD9-81ED-4DB2-BD59-A6C34878D82A}">
                    <a16:rowId xmlns:a16="http://schemas.microsoft.com/office/drawing/2014/main" val="918785480"/>
                  </a:ext>
                </a:extLst>
              </a:tr>
              <a:tr h="434315">
                <a:tc>
                  <a:txBody>
                    <a:bodyPr/>
                    <a:lstStyle/>
                    <a:p>
                      <a:pPr algn="ctr" fontAlgn="ctr"/>
                      <a:r>
                        <a:rPr lang="en-US" sz="2400" u="none" strike="noStrike" dirty="0">
                          <a:effectLst/>
                          <a:latin typeface="Calibri" panose="020F0502020204030204" pitchFamily="34" charset="0"/>
                          <a:cs typeface="Calibri" panose="020F0502020204030204" pitchFamily="34" charset="0"/>
                        </a:rPr>
                        <a:t>Thompson aerosol-aware scheme</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400" u="none" strike="noStrike" dirty="0" err="1">
                          <a:effectLst/>
                          <a:latin typeface="Calibri" panose="020F0502020204030204" pitchFamily="34" charset="0"/>
                          <a:cs typeface="Calibri" panose="020F0502020204030204" pitchFamily="34" charset="0"/>
                        </a:rPr>
                        <a:t>MP_aTO</a:t>
                      </a:r>
                      <a:endParaRPr lang="en-US" sz="24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9618317"/>
                  </a:ext>
                </a:extLst>
              </a:tr>
            </a:tbl>
          </a:graphicData>
        </a:graphic>
      </p:graphicFrame>
      <p:pic>
        <p:nvPicPr>
          <p:cNvPr id="15" name="Picture 14">
            <a:extLst>
              <a:ext uri="{FF2B5EF4-FFF2-40B4-BE49-F238E27FC236}">
                <a16:creationId xmlns:a16="http://schemas.microsoft.com/office/drawing/2014/main" id="{ACF063FC-31BE-4DF7-9448-3C0F6E8D7037}"/>
              </a:ext>
            </a:extLst>
          </p:cNvPr>
          <p:cNvPicPr>
            <a:picLocks noChangeAspect="1"/>
          </p:cNvPicPr>
          <p:nvPr/>
        </p:nvPicPr>
        <p:blipFill rotWithShape="1">
          <a:blip r:embed="rId13">
            <a:extLst>
              <a:ext uri="{28A0092B-C50C-407E-A947-70E740481C1C}">
                <a14:useLocalDpi xmlns:a14="http://schemas.microsoft.com/office/drawing/2010/main" val="0"/>
              </a:ext>
            </a:extLst>
          </a:blip>
          <a:srcRect t="4438"/>
          <a:stretch/>
        </p:blipFill>
        <p:spPr>
          <a:xfrm>
            <a:off x="1546575" y="9759467"/>
            <a:ext cx="5577616" cy="7995133"/>
          </a:xfrm>
          <a:prstGeom prst="rect">
            <a:avLst/>
          </a:prstGeom>
        </p:spPr>
      </p:pic>
      <p:sp>
        <p:nvSpPr>
          <p:cNvPr id="65" name="Rectangle 64">
            <a:extLst>
              <a:ext uri="{FF2B5EF4-FFF2-40B4-BE49-F238E27FC236}">
                <a16:creationId xmlns:a16="http://schemas.microsoft.com/office/drawing/2014/main" id="{07071981-101A-4BCA-9B82-B728231320FA}"/>
              </a:ext>
            </a:extLst>
          </p:cNvPr>
          <p:cNvSpPr/>
          <p:nvPr/>
        </p:nvSpPr>
        <p:spPr>
          <a:xfrm>
            <a:off x="1104426" y="3581400"/>
            <a:ext cx="13123489" cy="1938992"/>
          </a:xfrm>
          <a:prstGeom prst="rect">
            <a:avLst/>
          </a:prstGeom>
        </p:spPr>
        <p:txBody>
          <a:bodyPr wrap="square">
            <a:spAutoFit/>
          </a:bodyPr>
          <a:lstStyle/>
          <a:p>
            <a:pPr algn="just" eaLnBrk="1" hangingPunct="1"/>
            <a:r>
              <a:rPr lang="en-US" altLang="en-US" b="1" dirty="0">
                <a:latin typeface="Calibri" panose="020F0502020204030204" pitchFamily="34" charset="0"/>
                <a:cs typeface="Calibri" panose="020F0502020204030204" pitchFamily="34" charset="0"/>
              </a:rPr>
              <a:t>Development and evaluation of a reanalysis-based regional atmospheric data set with:</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a high temporal resolution, which enables observations of local short-term events. </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a high spatial resolution that is not dependent on the density of the station network. </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consistent, long time series for climatological investigations. </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other relevant atmospheric variables such as evaporation, humidity, etc.</a:t>
            </a:r>
            <a:endParaRPr lang="de-DE" altLang="en-US" dirty="0">
              <a:latin typeface="Calibri" panose="020F0502020204030204" pitchFamily="34" charset="0"/>
              <a:cs typeface="Calibri" panose="020F0502020204030204" pitchFamily="34" charset="0"/>
            </a:endParaRPr>
          </a:p>
        </p:txBody>
      </p:sp>
      <p:sp>
        <p:nvSpPr>
          <p:cNvPr id="66" name="Rectangle 65">
            <a:extLst>
              <a:ext uri="{FF2B5EF4-FFF2-40B4-BE49-F238E27FC236}">
                <a16:creationId xmlns:a16="http://schemas.microsoft.com/office/drawing/2014/main" id="{813E2BC4-8BF4-4A1D-A170-944A381BCC97}"/>
              </a:ext>
            </a:extLst>
          </p:cNvPr>
          <p:cNvSpPr/>
          <p:nvPr/>
        </p:nvSpPr>
        <p:spPr>
          <a:xfrm>
            <a:off x="1104425" y="5791200"/>
            <a:ext cx="14399999" cy="1569660"/>
          </a:xfrm>
          <a:prstGeom prst="rect">
            <a:avLst/>
          </a:prstGeom>
        </p:spPr>
        <p:txBody>
          <a:bodyPr wrap="square">
            <a:spAutoFit/>
          </a:bodyPr>
          <a:lstStyle/>
          <a:p>
            <a:pPr algn="just" eaLnBrk="1" hangingPunct="1"/>
            <a:r>
              <a:rPr lang="en-US" altLang="en-US" b="1" dirty="0">
                <a:latin typeface="Calibri" panose="020F0502020204030204" pitchFamily="34" charset="0"/>
                <a:cs typeface="Calibri" panose="020F0502020204030204" pitchFamily="34" charset="0"/>
              </a:rPr>
              <a:t>Original CER (CER v1) dataset -&gt; dynamical downscaling of ERA-Interim reanalysis</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First use for investigations of surface near air temperature (</a:t>
            </a:r>
            <a:r>
              <a:rPr lang="en-US" altLang="en-US" dirty="0" err="1">
                <a:latin typeface="Calibri" panose="020F0502020204030204" pitchFamily="34" charset="0"/>
                <a:cs typeface="Calibri" panose="020F0502020204030204" pitchFamily="34" charset="0"/>
              </a:rPr>
              <a:t>Jänicke</a:t>
            </a:r>
            <a:r>
              <a:rPr lang="en-US" altLang="en-US" dirty="0">
                <a:latin typeface="Calibri" panose="020F0502020204030204" pitchFamily="34" charset="0"/>
                <a:cs typeface="Calibri" panose="020F0502020204030204" pitchFamily="34" charset="0"/>
              </a:rPr>
              <a:t> et al., 2017)</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Inaccuracies in annual precipitation estimates</a:t>
            </a: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Only 18 years of data due to the discontinuation of ERA-Interim forcing data</a:t>
            </a:r>
          </a:p>
        </p:txBody>
      </p:sp>
      <p:sp>
        <p:nvSpPr>
          <p:cNvPr id="68" name="Rectangle 67">
            <a:extLst>
              <a:ext uri="{FF2B5EF4-FFF2-40B4-BE49-F238E27FC236}">
                <a16:creationId xmlns:a16="http://schemas.microsoft.com/office/drawing/2014/main" id="{DDC42EF0-8A89-4FBA-B6CC-BF3718D95947}"/>
              </a:ext>
            </a:extLst>
          </p:cNvPr>
          <p:cNvSpPr/>
          <p:nvPr/>
        </p:nvSpPr>
        <p:spPr>
          <a:xfrm>
            <a:off x="8778790" y="21577280"/>
            <a:ext cx="6838295" cy="3416320"/>
          </a:xfrm>
          <a:prstGeom prst="rect">
            <a:avLst/>
          </a:prstGeom>
        </p:spPr>
        <p:txBody>
          <a:bodyPr wrap="square">
            <a:spAutoFit/>
          </a:bodyPr>
          <a:lstStyle/>
          <a:p>
            <a:pPr algn="just" eaLnBrk="1" hangingPunct="1"/>
            <a:r>
              <a:rPr lang="de-DE" altLang="en-US" b="1" dirty="0">
                <a:latin typeface="Calibri" panose="020F0502020204030204" pitchFamily="34" charset="0"/>
                <a:cs typeface="Calibri" panose="020F0502020204030204" pitchFamily="34" charset="0"/>
              </a:rPr>
              <a:t>Station </a:t>
            </a:r>
            <a:r>
              <a:rPr lang="de-DE" altLang="en-US" b="1" dirty="0" err="1">
                <a:latin typeface="Calibri" panose="020F0502020204030204" pitchFamily="34" charset="0"/>
                <a:cs typeface="Calibri" panose="020F0502020204030204" pitchFamily="34" charset="0"/>
              </a:rPr>
              <a:t>data</a:t>
            </a:r>
            <a:endParaRPr lang="de-DE" altLang="en-US" dirty="0">
              <a:latin typeface="Calibri" panose="020F0502020204030204" pitchFamily="34" charset="0"/>
              <a:cs typeface="Calibri" panose="020F0502020204030204" pitchFamily="34" charset="0"/>
            </a:endParaRPr>
          </a:p>
          <a:p>
            <a:pPr marL="342900"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Daily </a:t>
            </a:r>
            <a:r>
              <a:rPr lang="de-DE" altLang="en-US" dirty="0" err="1">
                <a:latin typeface="Calibri" panose="020F0502020204030204" pitchFamily="34" charset="0"/>
                <a:cs typeface="Calibri" panose="020F0502020204030204" pitchFamily="34" charset="0"/>
              </a:rPr>
              <a:t>raingauge</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data</a:t>
            </a:r>
            <a:r>
              <a:rPr lang="de-DE" altLang="en-US" dirty="0">
                <a:latin typeface="Calibri" panose="020F0502020204030204" pitchFamily="34" charset="0"/>
                <a:cs typeface="Calibri" panose="020F0502020204030204" pitchFamily="34" charset="0"/>
              </a:rPr>
              <a:t> at 211 </a:t>
            </a:r>
            <a:r>
              <a:rPr lang="de-DE" altLang="en-US" dirty="0" err="1">
                <a:latin typeface="Calibri" panose="020F0502020204030204" pitchFamily="34" charset="0"/>
                <a:cs typeface="Calibri" panose="020F0502020204030204" pitchFamily="34" charset="0"/>
              </a:rPr>
              <a:t>stations</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of</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the</a:t>
            </a:r>
            <a:r>
              <a:rPr lang="de-DE" altLang="en-US" dirty="0">
                <a:latin typeface="Calibri" panose="020F0502020204030204" pitchFamily="34" charset="0"/>
                <a:cs typeface="Calibri" panose="020F0502020204030204" pitchFamily="34" charset="0"/>
              </a:rPr>
              <a:t> German </a:t>
            </a:r>
            <a:r>
              <a:rPr lang="de-DE" altLang="en-US" dirty="0" err="1">
                <a:latin typeface="Calibri" panose="020F0502020204030204" pitchFamily="34" charset="0"/>
                <a:cs typeface="Calibri" panose="020F0502020204030204" pitchFamily="34" charset="0"/>
              </a:rPr>
              <a:t>Weather</a:t>
            </a:r>
            <a:r>
              <a:rPr lang="de-DE" altLang="en-US" dirty="0">
                <a:latin typeface="Calibri" panose="020F0502020204030204" pitchFamily="34" charset="0"/>
                <a:cs typeface="Calibri" panose="020F0502020204030204" pitchFamily="34" charset="0"/>
              </a:rPr>
              <a:t> Service (DWD) </a:t>
            </a:r>
            <a:r>
              <a:rPr lang="de-DE" altLang="en-US" dirty="0" err="1">
                <a:latin typeface="Calibri" panose="020F0502020204030204" pitchFamily="34" charset="0"/>
                <a:cs typeface="Calibri" panose="020F0502020204030204" pitchFamily="34" charset="0"/>
              </a:rPr>
              <a:t>for</a:t>
            </a:r>
            <a:r>
              <a:rPr lang="de-DE" altLang="en-US" dirty="0">
                <a:latin typeface="Calibri" panose="020F0502020204030204" pitchFamily="34" charset="0"/>
                <a:cs typeface="Calibri" panose="020F0502020204030204" pitchFamily="34" charset="0"/>
              </a:rPr>
              <a:t> 1991-2020</a:t>
            </a:r>
          </a:p>
          <a:p>
            <a:pPr algn="just" eaLnBrk="1" hangingPunct="1"/>
            <a:endParaRPr lang="de-DE" altLang="en-US" dirty="0">
              <a:latin typeface="Calibri" panose="020F0502020204030204" pitchFamily="34" charset="0"/>
              <a:cs typeface="Calibri" panose="020F0502020204030204" pitchFamily="34" charset="0"/>
            </a:endParaRPr>
          </a:p>
          <a:p>
            <a:pPr algn="just" eaLnBrk="1" hangingPunct="1"/>
            <a:r>
              <a:rPr lang="de-DE" altLang="en-US" b="1" dirty="0" err="1">
                <a:latin typeface="Calibri" panose="020F0502020204030204" pitchFamily="34" charset="0"/>
                <a:cs typeface="Calibri" panose="020F0502020204030204" pitchFamily="34" charset="0"/>
              </a:rPr>
              <a:t>Gridded</a:t>
            </a:r>
            <a:r>
              <a:rPr lang="de-DE" altLang="en-US" b="1" dirty="0">
                <a:latin typeface="Calibri" panose="020F0502020204030204" pitchFamily="34" charset="0"/>
                <a:cs typeface="Calibri" panose="020F0502020204030204" pitchFamily="34" charset="0"/>
              </a:rPr>
              <a:t> </a:t>
            </a:r>
            <a:r>
              <a:rPr lang="de-DE" altLang="en-US" b="1" dirty="0" err="1">
                <a:latin typeface="Calibri" panose="020F0502020204030204" pitchFamily="34" charset="0"/>
                <a:cs typeface="Calibri" panose="020F0502020204030204" pitchFamily="34" charset="0"/>
              </a:rPr>
              <a:t>data</a:t>
            </a:r>
            <a:endParaRPr lang="de-DE" altLang="en-US" b="1" dirty="0">
              <a:latin typeface="Calibri" panose="020F0502020204030204" pitchFamily="34" charset="0"/>
              <a:cs typeface="Calibri" panose="020F0502020204030204" pitchFamily="34" charset="0"/>
            </a:endParaRPr>
          </a:p>
          <a:p>
            <a:pPr marL="342900"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ERA5 </a:t>
            </a:r>
            <a:r>
              <a:rPr lang="de-DE" altLang="en-US" dirty="0" err="1">
                <a:latin typeface="Calibri" panose="020F0502020204030204" pitchFamily="34" charset="0"/>
                <a:cs typeface="Calibri" panose="020F0502020204030204" pitchFamily="34" charset="0"/>
              </a:rPr>
              <a:t>Reanalysis</a:t>
            </a:r>
            <a:r>
              <a:rPr lang="de-DE" altLang="en-US" dirty="0">
                <a:latin typeface="Calibri" panose="020F0502020204030204" pitchFamily="34" charset="0"/>
                <a:cs typeface="Calibri" panose="020F0502020204030204" pitchFamily="34" charset="0"/>
              </a:rPr>
              <a:t> total </a:t>
            </a:r>
            <a:r>
              <a:rPr lang="de-DE" altLang="en-US" dirty="0" err="1">
                <a:latin typeface="Calibri" panose="020F0502020204030204" pitchFamily="34" charset="0"/>
                <a:cs typeface="Calibri" panose="020F0502020204030204" pitchFamily="34" charset="0"/>
              </a:rPr>
              <a:t>precipitation</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data</a:t>
            </a:r>
            <a:r>
              <a:rPr lang="de-DE" altLang="en-US" dirty="0">
                <a:latin typeface="Calibri" panose="020F0502020204030204" pitchFamily="34" charset="0"/>
                <a:cs typeface="Calibri" panose="020F0502020204030204" pitchFamily="34" charset="0"/>
              </a:rPr>
              <a:t> (ECMWF) (</a:t>
            </a:r>
            <a:r>
              <a:rPr lang="en-US" dirty="0">
                <a:latin typeface="Calibri" panose="020F0502020204030204" pitchFamily="34" charset="0"/>
                <a:cs typeface="Calibri" panose="020F0502020204030204" pitchFamily="34" charset="0"/>
              </a:rPr>
              <a:t>0.25° spatial resolution, hourly)</a:t>
            </a:r>
            <a:endParaRPr lang="de-DE" altLang="en-US" dirty="0">
              <a:latin typeface="Calibri" panose="020F0502020204030204" pitchFamily="34" charset="0"/>
              <a:cs typeface="Calibri" panose="020F0502020204030204" pitchFamily="34" charset="0"/>
            </a:endParaRPr>
          </a:p>
          <a:p>
            <a:pPr marL="342900"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CER v1 </a:t>
            </a:r>
            <a:r>
              <a:rPr lang="de-DE" altLang="en-US" dirty="0" err="1">
                <a:latin typeface="Calibri" panose="020F0502020204030204" pitchFamily="34" charset="0"/>
                <a:cs typeface="Calibri" panose="020F0502020204030204" pitchFamily="34" charset="0"/>
              </a:rPr>
              <a:t>precipitation</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data</a:t>
            </a:r>
            <a:r>
              <a:rPr lang="de-DE" altLang="en-US" dirty="0">
                <a:latin typeface="Calibri" panose="020F0502020204030204" pitchFamily="34" charset="0"/>
                <a:cs typeface="Calibri" panose="020F0502020204030204" pitchFamily="34" charset="0"/>
              </a:rPr>
              <a:t> (2 km</a:t>
            </a:r>
            <a:r>
              <a:rPr lang="en-US" dirty="0">
                <a:latin typeface="Calibri" panose="020F0502020204030204" pitchFamily="34" charset="0"/>
                <a:cs typeface="Calibri" panose="020F0502020204030204" pitchFamily="34" charset="0"/>
              </a:rPr>
              <a:t>, hourly</a:t>
            </a:r>
            <a:r>
              <a:rPr lang="de-DE" altLang="en-US" dirty="0">
                <a:latin typeface="Calibri" panose="020F0502020204030204" pitchFamily="34" charset="0"/>
                <a:cs typeface="Calibri" panose="020F0502020204030204" pitchFamily="34" charset="0"/>
              </a:rPr>
              <a:t>)</a:t>
            </a:r>
          </a:p>
          <a:p>
            <a:pPr marL="342900" indent="-342900" algn="just" eaLnBrk="1" hangingPunct="1">
              <a:buFont typeface="Arial" panose="020B0604020202020204" pitchFamily="34" charset="0"/>
              <a:buChar char="•"/>
            </a:pPr>
            <a:r>
              <a:rPr lang="de-DE" altLang="en-US" dirty="0">
                <a:latin typeface="Calibri" panose="020F0502020204030204" pitchFamily="34" charset="0"/>
                <a:cs typeface="Calibri" panose="020F0502020204030204" pitchFamily="34" charset="0"/>
              </a:rPr>
              <a:t>CER v2 </a:t>
            </a:r>
            <a:r>
              <a:rPr lang="de-DE" altLang="en-US" dirty="0" err="1">
                <a:latin typeface="Calibri" panose="020F0502020204030204" pitchFamily="34" charset="0"/>
                <a:cs typeface="Calibri" panose="020F0502020204030204" pitchFamily="34" charset="0"/>
              </a:rPr>
              <a:t>precipitation</a:t>
            </a:r>
            <a:r>
              <a:rPr lang="de-DE" altLang="en-US" dirty="0">
                <a:latin typeface="Calibri" panose="020F0502020204030204" pitchFamily="34" charset="0"/>
                <a:cs typeface="Calibri" panose="020F0502020204030204" pitchFamily="34" charset="0"/>
              </a:rPr>
              <a:t> </a:t>
            </a:r>
            <a:r>
              <a:rPr lang="de-DE" altLang="en-US" dirty="0" err="1">
                <a:latin typeface="Calibri" panose="020F0502020204030204" pitchFamily="34" charset="0"/>
                <a:cs typeface="Calibri" panose="020F0502020204030204" pitchFamily="34" charset="0"/>
              </a:rPr>
              <a:t>data</a:t>
            </a:r>
            <a:r>
              <a:rPr lang="de-DE" altLang="en-US" dirty="0">
                <a:latin typeface="Calibri" panose="020F0502020204030204" pitchFamily="34" charset="0"/>
                <a:cs typeface="Calibri" panose="020F0502020204030204" pitchFamily="34" charset="0"/>
              </a:rPr>
              <a:t> (2 km</a:t>
            </a:r>
            <a:r>
              <a:rPr lang="en-US" dirty="0">
                <a:latin typeface="Calibri" panose="020F0502020204030204" pitchFamily="34" charset="0"/>
                <a:cs typeface="Calibri" panose="020F0502020204030204" pitchFamily="34" charset="0"/>
              </a:rPr>
              <a:t>, hourly</a:t>
            </a:r>
            <a:r>
              <a:rPr lang="de-DE" altLang="en-US" dirty="0">
                <a:latin typeface="Calibri" panose="020F0502020204030204" pitchFamily="34" charset="0"/>
                <a:cs typeface="Calibri" panose="020F0502020204030204" pitchFamily="34" charset="0"/>
              </a:rPr>
              <a:t>)</a:t>
            </a:r>
          </a:p>
        </p:txBody>
      </p:sp>
      <p:sp>
        <p:nvSpPr>
          <p:cNvPr id="69" name="Rectangle 68">
            <a:extLst>
              <a:ext uri="{FF2B5EF4-FFF2-40B4-BE49-F238E27FC236}">
                <a16:creationId xmlns:a16="http://schemas.microsoft.com/office/drawing/2014/main" id="{6CA03369-553A-47D1-9545-9766FEFE27A8}"/>
              </a:ext>
            </a:extLst>
          </p:cNvPr>
          <p:cNvSpPr/>
          <p:nvPr/>
        </p:nvSpPr>
        <p:spPr>
          <a:xfrm>
            <a:off x="917684" y="19504188"/>
            <a:ext cx="7368531" cy="1200329"/>
          </a:xfrm>
          <a:prstGeom prst="rect">
            <a:avLst/>
          </a:prstGeom>
        </p:spPr>
        <p:txBody>
          <a:bodyPr wrap="square">
            <a:spAutoFit/>
          </a:bodyPr>
          <a:lstStyle/>
          <a:p>
            <a:pPr algn="just" eaLnBrk="1" hangingPunct="1"/>
            <a:r>
              <a:rPr lang="de-DE" altLang="en-US" b="1" dirty="0">
                <a:latin typeface="Calibri" panose="020F0502020204030204" pitchFamily="34" charset="0"/>
                <a:cs typeface="Calibri" panose="020F0502020204030204" pitchFamily="34" charset="0"/>
              </a:rPr>
              <a:t>Simulation </a:t>
            </a:r>
            <a:r>
              <a:rPr lang="de-DE" altLang="en-US" b="1" dirty="0" err="1">
                <a:latin typeface="Calibri" panose="020F0502020204030204" pitchFamily="34" charset="0"/>
                <a:cs typeface="Calibri" panose="020F0502020204030204" pitchFamily="34" charset="0"/>
              </a:rPr>
              <a:t>strategy</a:t>
            </a:r>
            <a:endParaRPr lang="de-DE" altLang="en-US" b="1" dirty="0">
              <a:latin typeface="Calibri" panose="020F0502020204030204" pitchFamily="34" charset="0"/>
              <a:cs typeface="Calibri" panose="020F0502020204030204" pitchFamily="34" charset="0"/>
            </a:endParaRPr>
          </a:p>
          <a:p>
            <a:pPr marL="342900" indent="-342900" algn="just" eaLnBrk="1" hangingPunct="1">
              <a:buFont typeface="Arial" panose="020B0604020202020204" pitchFamily="34" charset="0"/>
              <a:buChar char="•"/>
            </a:pPr>
            <a:r>
              <a:rPr lang="en-US" altLang="en-US" dirty="0">
                <a:latin typeface="Calibri" panose="020F0502020204030204" pitchFamily="34" charset="0"/>
                <a:cs typeface="Calibri" panose="020F0502020204030204" pitchFamily="34" charset="0"/>
              </a:rPr>
              <a:t>Daily re-initialization approach adopted from </a:t>
            </a:r>
            <a:r>
              <a:rPr lang="en-US" altLang="en-US" dirty="0" err="1">
                <a:latin typeface="Calibri" panose="020F0502020204030204" pitchFamily="34" charset="0"/>
                <a:cs typeface="Calibri" panose="020F0502020204030204" pitchFamily="34" charset="0"/>
              </a:rPr>
              <a:t>Maussion</a:t>
            </a:r>
            <a:r>
              <a:rPr lang="en-US" altLang="en-US" dirty="0">
                <a:latin typeface="Calibri" panose="020F0502020204030204" pitchFamily="34" charset="0"/>
                <a:cs typeface="Calibri" panose="020F0502020204030204" pitchFamily="34" charset="0"/>
              </a:rPr>
              <a:t> et al. (2011, 2014)</a:t>
            </a:r>
            <a:endParaRPr lang="de-DE" altLang="en-US"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DD10EC1-982C-4992-BB01-9ECD5CECA9CC}"/>
              </a:ext>
            </a:extLst>
          </p:cNvPr>
          <p:cNvSpPr/>
          <p:nvPr/>
        </p:nvSpPr>
        <p:spPr>
          <a:xfrm>
            <a:off x="739331" y="7467600"/>
            <a:ext cx="14327961" cy="523220"/>
          </a:xfrm>
          <a:prstGeom prst="rect">
            <a:avLst/>
          </a:prstGeom>
        </p:spPr>
        <p:txBody>
          <a:bodyPr wrap="none">
            <a:spAutoFit/>
          </a:bodyPr>
          <a:lstStyle/>
          <a:p>
            <a:pPr lvl="1" algn="just" eaLnBrk="1" hangingPunct="1"/>
            <a:r>
              <a:rPr lang="de-DE" altLang="en-US" sz="2800" b="1" dirty="0">
                <a:latin typeface="Calibri" panose="020F0502020204030204" pitchFamily="34" charset="0"/>
                <a:cs typeface="Calibri" panose="020F0502020204030204" pitchFamily="34" charset="0"/>
                <a:sym typeface="Wingdings" panose="05000000000000000000" pitchFamily="2" charset="2"/>
              </a:rPr>
              <a:t>  </a:t>
            </a:r>
            <a:r>
              <a:rPr lang="en-US" altLang="en-US" sz="2800" b="1" dirty="0">
                <a:latin typeface="Calibri" panose="020F0502020204030204" pitchFamily="34" charset="0"/>
                <a:cs typeface="Calibri" panose="020F0502020204030204" pitchFamily="34" charset="0"/>
                <a:sym typeface="Wingdings" panose="05000000000000000000" pitchFamily="2" charset="2"/>
              </a:rPr>
              <a:t>Development of CER version 2 (CER v2) focusing on improving precipitation performance</a:t>
            </a:r>
            <a:endParaRPr lang="de-DE" altLang="en-US" sz="2800" b="1" dirty="0">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424843D1-7F82-4F77-B173-17CD42A77713}"/>
              </a:ext>
            </a:extLst>
          </p:cNvPr>
          <p:cNvPicPr>
            <a:picLocks noChangeAspect="1"/>
          </p:cNvPicPr>
          <p:nvPr/>
        </p:nvPicPr>
        <p:blipFill>
          <a:blip r:embed="rId14"/>
          <a:stretch>
            <a:fillRect/>
          </a:stretch>
        </p:blipFill>
        <p:spPr>
          <a:xfrm>
            <a:off x="29874233" y="29635770"/>
            <a:ext cx="3161379" cy="2069714"/>
          </a:xfrm>
          <a:prstGeom prst="rect">
            <a:avLst/>
          </a:prstGeom>
        </p:spPr>
      </p:pic>
      <p:pic>
        <p:nvPicPr>
          <p:cNvPr id="13" name="Picture 12">
            <a:extLst>
              <a:ext uri="{FF2B5EF4-FFF2-40B4-BE49-F238E27FC236}">
                <a16:creationId xmlns:a16="http://schemas.microsoft.com/office/drawing/2014/main" id="{3C878822-9A8D-45D8-A507-9B4DAC5BDBB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3248997" y="29636368"/>
            <a:ext cx="1469633" cy="2057487"/>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jfn5jOIkbkq3Gm0R7D0d9g"/>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1812</Words>
  <Application>Microsoft Office PowerPoint</Application>
  <PresentationFormat>Custom</PresentationFormat>
  <Paragraphs>251</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Times New Roman</vt:lpstr>
      <vt:lpstr>Verdana</vt:lpstr>
      <vt:lpstr>Wingdings</vt:lpstr>
      <vt:lpstr>Default Design</vt:lpstr>
      <vt:lpstr>PowerPoint Presentation</vt:lpstr>
    </vt:vector>
  </TitlesOfParts>
  <Company>The New England College of Optometry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Kuldeep Kaushik</dc:creator>
  <cp:lastModifiedBy>frederik.bart</cp:lastModifiedBy>
  <cp:revision>471</cp:revision>
  <cp:lastPrinted>2018-04-02T10:35:08Z</cp:lastPrinted>
  <dcterms:created xsi:type="dcterms:W3CDTF">2001-10-18T16:42:36Z</dcterms:created>
  <dcterms:modified xsi:type="dcterms:W3CDTF">2024-04-12T12:33:13Z</dcterms:modified>
</cp:coreProperties>
</file>