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44203" autoAdjust="0"/>
  </p:normalViewPr>
  <p:slideViewPr>
    <p:cSldViewPr snapToGrid="0">
      <p:cViewPr>
        <p:scale>
          <a:sx n="50" d="100"/>
          <a:sy n="50" d="100"/>
        </p:scale>
        <p:origin x="-148" y="-6228"/>
      </p:cViewPr>
      <p:guideLst/>
    </p:cSldViewPr>
  </p:slideViewPr>
  <p:notesTextViewPr>
    <p:cViewPr>
      <p:scale>
        <a:sx n="1" d="1"/>
        <a:sy n="1" d="1"/>
      </p:scale>
      <p:origin x="0" y="-688"/>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9CF96-F410-40AF-BD6B-9A7F4D47C7C2}" type="datetimeFigureOut">
              <a:rPr lang="ru-RU" smtClean="0"/>
              <a:t>15.04.2024</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61F4B-99AF-4397-AF2E-5D5221A1CDAD}" type="slidenum">
              <a:rPr lang="ru-RU" smtClean="0"/>
              <a:t>‹#›</a:t>
            </a:fld>
            <a:endParaRPr lang="ru-RU"/>
          </a:p>
        </p:txBody>
      </p:sp>
    </p:spTree>
    <p:extLst>
      <p:ext uri="{BB962C8B-B14F-4D97-AF65-F5344CB8AC3E}">
        <p14:creationId xmlns:p14="http://schemas.microsoft.com/office/powerpoint/2010/main" val="249464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smtClean="0"/>
              <a:t>In this study, we considered probable scenarios of changes in the glaciation of Elbrus in the 21st century, paying special attention to phenomena accompanying glaciation degradation, such as the formation of proglacial lakes and areas of "dead" ice buried beneath the debris cover, which is important for predicting floods and mudflows associated with glacial lake outbursts. </a:t>
            </a:r>
          </a:p>
          <a:p>
            <a:endParaRPr lang="en-US" b="1" dirty="0" smtClean="0"/>
          </a:p>
          <a:p>
            <a:r>
              <a:rPr lang="en-US" b="1" dirty="0" smtClean="0"/>
              <a:t>Future climate projections based on scenarios SSP1-1.9, SSP1-2.6, SSP2-4.5, SSP3-7.0, SSP5-8.5 were used. </a:t>
            </a:r>
          </a:p>
          <a:p>
            <a:r>
              <a:rPr lang="en-US" b="1" dirty="0" smtClean="0"/>
              <a:t>Glaciation dynamics were modeled using the </a:t>
            </a:r>
            <a:r>
              <a:rPr lang="en-US" b="1" dirty="0" err="1" smtClean="0"/>
              <a:t>GloGEMflow</a:t>
            </a:r>
            <a:r>
              <a:rPr lang="en-US" b="1" dirty="0" smtClean="0"/>
              <a:t> model of ice flow along the </a:t>
            </a:r>
            <a:r>
              <a:rPr lang="en-US" b="1" dirty="0" err="1" smtClean="0"/>
              <a:t>flowline</a:t>
            </a:r>
            <a:r>
              <a:rPr lang="en-US" b="1" baseline="0" dirty="0" smtClean="0"/>
              <a:t> </a:t>
            </a:r>
            <a:r>
              <a:rPr lang="en-US" b="1" dirty="0" smtClean="0"/>
              <a:t>(</a:t>
            </a:r>
            <a:r>
              <a:rPr lang="en-US" b="1" dirty="0" err="1" smtClean="0"/>
              <a:t>Zekollari</a:t>
            </a:r>
            <a:r>
              <a:rPr lang="en-US" b="1" dirty="0" smtClean="0"/>
              <a:t> et al., 2019), updated by including a module responsible for the description of debris cover transformation in time (</a:t>
            </a:r>
            <a:r>
              <a:rPr lang="en-US" b="1" dirty="0" err="1" smtClean="0"/>
              <a:t>Postnikova</a:t>
            </a:r>
            <a:r>
              <a:rPr lang="en-US" b="1" dirty="0" smtClean="0"/>
              <a:t> et al., 2023) explicitly coupled to ice flow. </a:t>
            </a:r>
          </a:p>
          <a:p>
            <a:endParaRPr lang="en-US" b="1" dirty="0" smtClean="0"/>
          </a:p>
          <a:p>
            <a:r>
              <a:rPr lang="en-US" b="1" dirty="0" smtClean="0"/>
              <a:t>Adaptation of the model for Elbrus implies a transition from </a:t>
            </a:r>
            <a:r>
              <a:rPr lang="en-US" b="1" dirty="0" err="1" smtClean="0"/>
              <a:t>colluvial</a:t>
            </a:r>
            <a:r>
              <a:rPr lang="en-US" b="1" dirty="0" smtClean="0"/>
              <a:t> (e.g., slope erosion) to </a:t>
            </a:r>
            <a:r>
              <a:rPr lang="en-US" b="1" dirty="0" err="1" smtClean="0"/>
              <a:t>exarational</a:t>
            </a:r>
            <a:r>
              <a:rPr lang="en-US" b="1" dirty="0" smtClean="0"/>
              <a:t> (e.g., bed erosion and uplift to the surface) sources of debris cover, which corresponds to the geological peculiarities of the region.</a:t>
            </a:r>
          </a:p>
          <a:p>
            <a:endParaRPr lang="en-US" b="1" dirty="0" smtClean="0"/>
          </a:p>
          <a:p>
            <a:r>
              <a:rPr lang="en-US" b="1" dirty="0" smtClean="0"/>
              <a:t>According to our calculations, the mass reduction of Elbrus glaciers in 2020-2040 will be twice as fast as in 2000-2020, but after 2035-2040 glaciers may reach a stationary state or start losing mass more slowly. </a:t>
            </a:r>
          </a:p>
          <a:p>
            <a:r>
              <a:rPr lang="en-US" b="1" dirty="0" smtClean="0"/>
              <a:t>Glaciers may reach equilibrium with climate before 2060 under the scenarios with the lowest temperature increase SSP1-1.9 and SSP1-2.6.</a:t>
            </a:r>
          </a:p>
          <a:p>
            <a:r>
              <a:rPr lang="en-US" b="1" dirty="0" smtClean="0"/>
              <a:t> In this case, the position of glacier fronts is likely to stabilize at an altitude of about 3,600-3,700 m </a:t>
            </a:r>
            <a:r>
              <a:rPr lang="en-US" b="1" dirty="0" err="1" smtClean="0"/>
              <a:t>a.s.l</a:t>
            </a:r>
            <a:r>
              <a:rPr lang="en-US" b="1" dirty="0" smtClean="0"/>
              <a:t>. </a:t>
            </a:r>
          </a:p>
          <a:p>
            <a:r>
              <a:rPr lang="en-US" b="1" dirty="0" smtClean="0"/>
              <a:t>The Elbrus glaciers retreat 200-300 m higher in 2060 in the SSP5-8.5 scenario compared to the SSP1-2.6 scenario. </a:t>
            </a:r>
          </a:p>
          <a:p>
            <a:r>
              <a:rPr lang="en-US" b="1" dirty="0" smtClean="0"/>
              <a:t>By 2100, this difference increases to 500-1000 m (depending on exposure). </a:t>
            </a:r>
          </a:p>
          <a:p>
            <a:endParaRPr lang="en-US" b="1" dirty="0" smtClean="0"/>
          </a:p>
          <a:p>
            <a:r>
              <a:rPr lang="en-US" b="1" dirty="0" smtClean="0"/>
              <a:t>Beyond Elbrus, the glaciers of the North Caucasus will almost completely disappear in the SSP5-8.5 scenario. </a:t>
            </a:r>
          </a:p>
          <a:p>
            <a:r>
              <a:rPr lang="en-US" b="1" dirty="0" smtClean="0"/>
              <a:t>Only small areas of ice above 4500 m will remain.</a:t>
            </a:r>
          </a:p>
          <a:p>
            <a:endParaRPr lang="en-US" b="1" dirty="0" smtClean="0"/>
          </a:p>
          <a:p>
            <a:r>
              <a:rPr lang="en-US" b="1" dirty="0" smtClean="0"/>
              <a:t>When modeling glaciers, taking into account the evolving debris cover, the retreat of some large glaciers is expected to slow down. </a:t>
            </a:r>
          </a:p>
          <a:p>
            <a:r>
              <a:rPr lang="en-US" b="1" dirty="0" smtClean="0"/>
              <a:t>The debris cover on Elbrus glaciers such as </a:t>
            </a:r>
            <a:r>
              <a:rPr lang="en-US" b="1" dirty="0" err="1" smtClean="0"/>
              <a:t>Dzhikiugankyoz</a:t>
            </a:r>
            <a:r>
              <a:rPr lang="en-US" b="1" dirty="0" smtClean="0"/>
              <a:t>, </a:t>
            </a:r>
            <a:r>
              <a:rPr lang="en-US" b="1" dirty="0" err="1" smtClean="0"/>
              <a:t>Kyukyurtlyu</a:t>
            </a:r>
            <a:r>
              <a:rPr lang="en-US" b="1" dirty="0" smtClean="0"/>
              <a:t>, Bolshoi and </a:t>
            </a:r>
            <a:r>
              <a:rPr lang="en-US" b="1" dirty="0" err="1" smtClean="0"/>
              <a:t>Maly</a:t>
            </a:r>
            <a:r>
              <a:rPr lang="en-US" b="1" dirty="0" smtClean="0"/>
              <a:t> </a:t>
            </a:r>
            <a:r>
              <a:rPr lang="en-US" b="1" dirty="0" err="1" smtClean="0"/>
              <a:t>Azau</a:t>
            </a:r>
            <a:r>
              <a:rPr lang="en-US" b="1" dirty="0" smtClean="0"/>
              <a:t> contributes to the preservation of dead ice underneath. </a:t>
            </a:r>
          </a:p>
          <a:p>
            <a:r>
              <a:rPr lang="en-US" b="1" dirty="0" smtClean="0"/>
              <a:t>However, on a regional scale, such a difference cannot play a major role. </a:t>
            </a:r>
          </a:p>
          <a:p>
            <a:r>
              <a:rPr lang="en-US" b="1" dirty="0" smtClean="0"/>
              <a:t>Thus, the role of debris cover in slowing down glacier retreat is only temporary and local in nature. Nevertheless, taking into account the evolution of the moraine cover is important from the point of view of predicting the locations of stagnant ice buried under the debris, which can serve as a backwater for potentially dangerous glacial lakes in the absence of sufficiently effective runoff channels.</a:t>
            </a:r>
          </a:p>
          <a:p>
            <a:r>
              <a:rPr lang="en-US" b="1" dirty="0" smtClean="0"/>
              <a:t>According to prognostic calculations, first of all, in the 2020s, several lakes are formed at the site of the </a:t>
            </a:r>
            <a:r>
              <a:rPr lang="en-US" b="1" dirty="0" err="1" smtClean="0"/>
              <a:t>Birjaly-Chiran</a:t>
            </a:r>
            <a:r>
              <a:rPr lang="en-US" b="1" dirty="0" smtClean="0"/>
              <a:t> glacier, probably underlain by buried ice, which is qualitatively consistent with observations (</a:t>
            </a:r>
            <a:r>
              <a:rPr lang="en-US" b="1" dirty="0" err="1" smtClean="0"/>
              <a:t>Dokukin</a:t>
            </a:r>
            <a:r>
              <a:rPr lang="en-US" b="1" dirty="0" smtClean="0"/>
              <a:t> et al., 2022). </a:t>
            </a:r>
          </a:p>
          <a:p>
            <a:endParaRPr lang="en-US" b="1" dirty="0" smtClean="0"/>
          </a:p>
          <a:p>
            <a:r>
              <a:rPr lang="en-US" b="1" dirty="0" smtClean="0"/>
              <a:t> The largest proglacial lakes at the site of the Bolshoi </a:t>
            </a:r>
            <a:r>
              <a:rPr lang="en-US" b="1" dirty="0" err="1" smtClean="0"/>
              <a:t>Azau</a:t>
            </a:r>
            <a:r>
              <a:rPr lang="en-US" b="1" dirty="0" smtClean="0"/>
              <a:t> Glacier and the </a:t>
            </a:r>
            <a:r>
              <a:rPr lang="en-US" b="1" dirty="0" err="1" smtClean="0"/>
              <a:t>Dzhikauganköz</a:t>
            </a:r>
            <a:r>
              <a:rPr lang="en-US" b="1" dirty="0" smtClean="0"/>
              <a:t> Plateau may be formed in recesses below 3500 m </a:t>
            </a:r>
            <a:r>
              <a:rPr lang="en-US" b="1" dirty="0" err="1" smtClean="0"/>
              <a:t>a.s.l</a:t>
            </a:r>
            <a:r>
              <a:rPr lang="en-US" b="1" dirty="0" smtClean="0"/>
              <a:t>. by 2040, regardless of the climate scenario. The largest lake on the </a:t>
            </a:r>
            <a:r>
              <a:rPr lang="en-US" b="1" dirty="0" err="1" smtClean="0"/>
              <a:t>Jikaugankeuz</a:t>
            </a:r>
            <a:r>
              <a:rPr lang="en-US" b="1" dirty="0" smtClean="0"/>
              <a:t> Plateau site is likely to be underlain by an extensive area of moraine-covered dead ice in the 2030s and 2040s, with dead ice that could reach 60 m thick. It is predicted that the thick </a:t>
            </a:r>
            <a:r>
              <a:rPr lang="en-US" b="1" dirty="0" err="1" smtClean="0"/>
              <a:t>Jikiuganköz</a:t>
            </a:r>
            <a:r>
              <a:rPr lang="en-US" b="1" dirty="0" smtClean="0"/>
              <a:t> glacial plateau may border a formed glacial lake around this period, and associated iceberg formation may accelerate glacier </a:t>
            </a:r>
            <a:r>
              <a:rPr lang="en-US" b="1" dirty="0" err="1" smtClean="0"/>
              <a:t>retreat.By</a:t>
            </a:r>
            <a:r>
              <a:rPr lang="en-US" b="1" dirty="0" smtClean="0"/>
              <a:t> the end of the century, in case of moderate warming, SSP1-2.6, up to eight lakes may be formed in place of retreating glaciers. At the same time, the formation of at least seventeen new lakes is possible on Elbrus, the location of which was identified earlier in (</a:t>
            </a:r>
            <a:r>
              <a:rPr lang="en-US" b="1" dirty="0" err="1" smtClean="0"/>
              <a:t>Lavrentiev</a:t>
            </a:r>
            <a:r>
              <a:rPr lang="en-US" b="1" dirty="0" smtClean="0"/>
              <a:t> et al., 2020). Information on the likely locations of lakes and areas of stagnant ice covered </a:t>
            </a:r>
            <a:r>
              <a:rPr lang="en-US" b="1" smtClean="0"/>
              <a:t>by debris </a:t>
            </a:r>
            <a:r>
              <a:rPr lang="en-US" b="1" dirty="0" smtClean="0"/>
              <a:t>is needed to implement effective early warning systems and develop appropriate mitigation measures to minimize potential impacts on downstream settlements and infrastructure.</a:t>
            </a:r>
            <a:endParaRPr lang="ru-RU" b="1" dirty="0"/>
          </a:p>
        </p:txBody>
      </p:sp>
      <p:sp>
        <p:nvSpPr>
          <p:cNvPr id="4" name="Номер слайда 3"/>
          <p:cNvSpPr>
            <a:spLocks noGrp="1"/>
          </p:cNvSpPr>
          <p:nvPr>
            <p:ph type="sldNum" sz="quarter" idx="10"/>
          </p:nvPr>
        </p:nvSpPr>
        <p:spPr/>
        <p:txBody>
          <a:bodyPr/>
          <a:lstStyle/>
          <a:p>
            <a:fld id="{27C61F4B-99AF-4397-AF2E-5D5221A1CDAD}" type="slidenum">
              <a:rPr lang="ru-RU" smtClean="0"/>
              <a:t>1</a:t>
            </a:fld>
            <a:endParaRPr lang="ru-RU"/>
          </a:p>
        </p:txBody>
      </p:sp>
    </p:spTree>
    <p:extLst>
      <p:ext uri="{BB962C8B-B14F-4D97-AF65-F5344CB8AC3E}">
        <p14:creationId xmlns:p14="http://schemas.microsoft.com/office/powerpoint/2010/main" val="123450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ru-RU" smtClean="0"/>
              <a:t>Образец заголовка</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F791835-50EE-43AC-94A8-BAEAD210C415}" type="datetimeFigureOut">
              <a:rPr lang="ru-RU" smtClean="0"/>
              <a:t>13.04.2024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337173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791835-50EE-43AC-94A8-BAEAD210C415}" type="datetimeFigureOut">
              <a:rPr lang="ru-RU" smtClean="0"/>
              <a:t>13.04.2024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196603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791835-50EE-43AC-94A8-BAEAD210C415}" type="datetimeFigureOut">
              <a:rPr lang="ru-RU" smtClean="0"/>
              <a:t>13.04.2024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22938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F791835-50EE-43AC-94A8-BAEAD210C415}" type="datetimeFigureOut">
              <a:rPr lang="ru-RU" smtClean="0"/>
              <a:t>13.04.2024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172777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ru-RU" smtClean="0"/>
              <a:t>Образец заголовка</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F791835-50EE-43AC-94A8-BAEAD210C415}" type="datetimeFigureOut">
              <a:rPr lang="ru-RU" smtClean="0"/>
              <a:t>13.04.2024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81594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F791835-50EE-43AC-94A8-BAEAD210C415}" type="datetimeFigureOut">
              <a:rPr lang="ru-RU" smtClean="0"/>
              <a:t>13.04.2024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420945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smtClean="0"/>
              <a:t>Образец текста</a:t>
            </a:r>
          </a:p>
        </p:txBody>
      </p:sp>
      <p:sp>
        <p:nvSpPr>
          <p:cNvPr id="4" name="Content Placeholder 3"/>
          <p:cNvSpPr>
            <a:spLocks noGrp="1"/>
          </p:cNvSpPr>
          <p:nvPr>
            <p:ph sz="half" idx="2"/>
          </p:nvPr>
        </p:nvSpPr>
        <p:spPr>
          <a:xfrm>
            <a:off x="2085368" y="15635264"/>
            <a:ext cx="12807832" cy="229971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ru-RU" smtClean="0"/>
              <a:t>Образец текста</a:t>
            </a:r>
          </a:p>
        </p:txBody>
      </p:sp>
      <p:sp>
        <p:nvSpPr>
          <p:cNvPr id="6" name="Content Placeholder 5"/>
          <p:cNvSpPr>
            <a:spLocks noGrp="1"/>
          </p:cNvSpPr>
          <p:nvPr>
            <p:ph sz="quarter" idx="4"/>
          </p:nvPr>
        </p:nvSpPr>
        <p:spPr>
          <a:xfrm>
            <a:off x="15326828" y="15635264"/>
            <a:ext cx="12870909" cy="229971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791835-50EE-43AC-94A8-BAEAD210C415}" type="datetimeFigureOut">
              <a:rPr lang="ru-RU" smtClean="0"/>
              <a:t>13.04.2024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104416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F791835-50EE-43AC-94A8-BAEAD210C415}" type="datetimeFigureOut">
              <a:rPr lang="ru-RU" smtClean="0"/>
              <a:t>13.04.2024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324530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91835-50EE-43AC-94A8-BAEAD210C415}" type="datetimeFigureOut">
              <a:rPr lang="ru-RU" smtClean="0"/>
              <a:t>13.04.2024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27496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smtClean="0"/>
              <a:t>Образец заголовка</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smtClean="0"/>
              <a:t>Образец текста</a:t>
            </a:r>
          </a:p>
        </p:txBody>
      </p:sp>
      <p:sp>
        <p:nvSpPr>
          <p:cNvPr id="5" name="Date Placeholder 4"/>
          <p:cNvSpPr>
            <a:spLocks noGrp="1"/>
          </p:cNvSpPr>
          <p:nvPr>
            <p:ph type="dt" sz="half" idx="10"/>
          </p:nvPr>
        </p:nvSpPr>
        <p:spPr/>
        <p:txBody>
          <a:bodyPr/>
          <a:lstStyle/>
          <a:p>
            <a:fld id="{AF791835-50EE-43AC-94A8-BAEAD210C415}" type="datetimeFigureOut">
              <a:rPr lang="ru-RU" smtClean="0"/>
              <a:t>13.04.2024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293862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ru-RU" smtClean="0"/>
              <a:t>Вставка рисунка</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ru-RU" smtClean="0"/>
              <a:t>Образец текста</a:t>
            </a:r>
          </a:p>
        </p:txBody>
      </p:sp>
      <p:sp>
        <p:nvSpPr>
          <p:cNvPr id="5" name="Date Placeholder 4"/>
          <p:cNvSpPr>
            <a:spLocks noGrp="1"/>
          </p:cNvSpPr>
          <p:nvPr>
            <p:ph type="dt" sz="half" idx="10"/>
          </p:nvPr>
        </p:nvSpPr>
        <p:spPr/>
        <p:txBody>
          <a:bodyPr/>
          <a:lstStyle/>
          <a:p>
            <a:fld id="{AF791835-50EE-43AC-94A8-BAEAD210C415}" type="datetimeFigureOut">
              <a:rPr lang="ru-RU" smtClean="0"/>
              <a:t>13.04.2024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F2144B4-CC19-4082-9E7B-1468D3C6CB42}" type="slidenum">
              <a:rPr lang="ru-RU" smtClean="0"/>
              <a:t>‹#›</a:t>
            </a:fld>
            <a:endParaRPr lang="ru-RU"/>
          </a:p>
        </p:txBody>
      </p:sp>
    </p:spTree>
    <p:extLst>
      <p:ext uri="{BB962C8B-B14F-4D97-AF65-F5344CB8AC3E}">
        <p14:creationId xmlns:p14="http://schemas.microsoft.com/office/powerpoint/2010/main" val="329446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AF791835-50EE-43AC-94A8-BAEAD210C415}" type="datetimeFigureOut">
              <a:rPr lang="ru-RU" smtClean="0"/>
              <a:t>13.04.2024</a:t>
            </a:fld>
            <a:endParaRPr lang="ru-RU"/>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7F2144B4-CC19-4082-9E7B-1468D3C6CB42}" type="slidenum">
              <a:rPr lang="ru-RU" smtClean="0"/>
              <a:t>‹#›</a:t>
            </a:fld>
            <a:endParaRPr lang="ru-RU"/>
          </a:p>
        </p:txBody>
      </p:sp>
    </p:spTree>
    <p:extLst>
      <p:ext uri="{BB962C8B-B14F-4D97-AF65-F5344CB8AC3E}">
        <p14:creationId xmlns:p14="http://schemas.microsoft.com/office/powerpoint/2010/main" val="39997060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hyperlink" Target="http://atelierlesgrosyeux.com/" TargetMode="External"/><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hyperlink" Target="https://doi.org/10.3389/feart.2021.662695" TargetMode="Externa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rotWithShape="1">
          <a:blip r:embed="rId3">
            <a:extLst>
              <a:ext uri="{28A0092B-C50C-407E-A947-70E740481C1C}">
                <a14:useLocalDpi xmlns:a14="http://schemas.microsoft.com/office/drawing/2010/main" val="0"/>
              </a:ext>
            </a:extLst>
          </a:blip>
          <a:srcRect t="4222" r="5143"/>
          <a:stretch/>
        </p:blipFill>
        <p:spPr>
          <a:xfrm>
            <a:off x="11465212" y="37522922"/>
            <a:ext cx="6667283" cy="5049003"/>
          </a:xfrm>
          <a:prstGeom prst="rect">
            <a:avLst/>
          </a:prstGeom>
        </p:spPr>
      </p:pic>
      <p:pic>
        <p:nvPicPr>
          <p:cNvPr id="21" name="Рисунок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8526" y="21510124"/>
            <a:ext cx="6858957" cy="8907118"/>
          </a:xfrm>
          <a:prstGeom prst="rect">
            <a:avLst/>
          </a:prstGeom>
        </p:spPr>
      </p:pic>
      <p:pic>
        <p:nvPicPr>
          <p:cNvPr id="18" name="Рисунок 17"/>
          <p:cNvPicPr>
            <a:picLocks noChangeAspect="1"/>
          </p:cNvPicPr>
          <p:nvPr/>
        </p:nvPicPr>
        <p:blipFill rotWithShape="1">
          <a:blip r:embed="rId5"/>
          <a:srcRect t="9433"/>
          <a:stretch/>
        </p:blipFill>
        <p:spPr>
          <a:xfrm>
            <a:off x="8111365" y="30921608"/>
            <a:ext cx="4069475" cy="3341132"/>
          </a:xfrm>
          <a:prstGeom prst="rect">
            <a:avLst/>
          </a:prstGeom>
        </p:spPr>
      </p:pic>
      <p:sp>
        <p:nvSpPr>
          <p:cNvPr id="90" name="TextBox 89"/>
          <p:cNvSpPr txBox="1"/>
          <p:nvPr/>
        </p:nvSpPr>
        <p:spPr>
          <a:xfrm>
            <a:off x="3477571" y="167044"/>
            <a:ext cx="24515036" cy="230832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7200" dirty="0" smtClean="0">
                <a:latin typeface="Garamond" panose="02020404030301010803" pitchFamily="18" charset="0"/>
              </a:rPr>
              <a:t>PROJECTIONS OF ELBRUS GLACIERS, </a:t>
            </a:r>
          </a:p>
          <a:p>
            <a:r>
              <a:rPr lang="en-US" sz="7200" dirty="0" smtClean="0">
                <a:latin typeface="Garamond" panose="02020404030301010803" pitchFamily="18" charset="0"/>
              </a:rPr>
              <a:t>PROGLACIAL LAKES AND DEAD ICE AREAS</a:t>
            </a:r>
            <a:r>
              <a:rPr lang="en-US" sz="7001" b="1" dirty="0" smtClean="0">
                <a:solidFill>
                  <a:srgbClr val="002060"/>
                </a:solidFill>
                <a:latin typeface="Garamond" panose="02020404030301010803" pitchFamily="18" charset="0"/>
                <a:cs typeface="Times New Roman" panose="02020603050405020304" pitchFamily="18" charset="0"/>
              </a:rPr>
              <a:t>.</a:t>
            </a:r>
            <a:endParaRPr lang="en-US" sz="7001" b="1" dirty="0">
              <a:solidFill>
                <a:srgbClr val="002060"/>
              </a:solidFill>
              <a:latin typeface="Garamond" panose="02020404030301010803" pitchFamily="18" charset="0"/>
              <a:cs typeface="Times New Roman" panose="02020603050405020304" pitchFamily="18" charset="0"/>
            </a:endParaRPr>
          </a:p>
        </p:txBody>
      </p:sp>
      <p:sp>
        <p:nvSpPr>
          <p:cNvPr id="92" name="Прямоугольник 91"/>
          <p:cNvSpPr/>
          <p:nvPr/>
        </p:nvSpPr>
        <p:spPr>
          <a:xfrm>
            <a:off x="292168" y="3298513"/>
            <a:ext cx="13271378" cy="110030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Aft>
                <a:spcPts val="600"/>
              </a:spcAft>
            </a:pPr>
            <a:r>
              <a:rPr lang="en-US" sz="4400" b="1" dirty="0" smtClean="0">
                <a:latin typeface="Garamond" panose="02020404030301010803" pitchFamily="18" charset="0"/>
              </a:rPr>
              <a:t>	Abstract</a:t>
            </a:r>
            <a:endParaRPr lang="ru-RU" sz="4400" b="1" dirty="0" smtClean="0">
              <a:latin typeface="Garamond" panose="02020404030301010803" pitchFamily="18" charset="0"/>
            </a:endParaRPr>
          </a:p>
          <a:p>
            <a:r>
              <a:rPr lang="en-US" sz="2400" dirty="0"/>
              <a:t>Mt Elbrus being the highest peak in Europe (5642 m </a:t>
            </a:r>
            <a:r>
              <a:rPr lang="en-US" sz="2400" dirty="0" err="1"/>
              <a:t>a.s.l</a:t>
            </a:r>
            <a:r>
              <a:rPr lang="en-US" sz="2400" dirty="0"/>
              <a:t>.) is an inactive volcano currently covered by nearly thirty glaciers. Glaciated area is 112.20 ± 0.58 km³ and 5.03 ± 0.85 km³ in volume as revealed by Kutuzov et al., (2019) for the year of 2017. Current and future deglaciation of the Caucasus in general and of the Elbrus glacial massif in particular can be the reason for various negative consequences for the local economy and environment. Therefore, relevant prognostic studies are of great value both for the academicians and for the policymakers.</a:t>
            </a:r>
          </a:p>
          <a:p>
            <a:r>
              <a:rPr lang="en-US" sz="2400" dirty="0"/>
              <a:t>In this research, we consider probable scenarios of Elbrus glacier change in the 21st century. We mostly focus at the phenomena accompanying degradation of glaciation, such as the formation of glacial lakes and areas of “dead” ice buried under the moraine, which is relevant for predicting Glacial Lake Outburst Floods (GLOFs). Future climate projections, based on SSP1-1.9, SSP1-2.6, SSP2-4.5, SSP3-7.0, SSP5-8.5 scenarios, were employed. Surface mass balance is calculated using temperature-index method (Huss and Hock, 2015). Glacier dynamics is emulated in 1-D global glacier model </a:t>
            </a:r>
            <a:r>
              <a:rPr lang="en-US" sz="2400" dirty="0" err="1"/>
              <a:t>GloGEMflow</a:t>
            </a:r>
            <a:r>
              <a:rPr lang="en-US" sz="2400" dirty="0"/>
              <a:t> (</a:t>
            </a:r>
            <a:r>
              <a:rPr lang="en-US" sz="2400" dirty="0" err="1"/>
              <a:t>Zekollari</a:t>
            </a:r>
            <a:r>
              <a:rPr lang="en-US" sz="2400" dirty="0"/>
              <a:t> et al., 2019) updated by incorporation of the module responsible for the description of debris cover evolution (</a:t>
            </a:r>
            <a:r>
              <a:rPr lang="en-US" sz="2400" dirty="0" err="1"/>
              <a:t>Postnikova</a:t>
            </a:r>
            <a:r>
              <a:rPr lang="en-US" sz="2400" dirty="0"/>
              <a:t> et al., 2023). Model adaptation for Elbrus involves the model transition from </a:t>
            </a:r>
            <a:r>
              <a:rPr lang="en-US" sz="2400" dirty="0" err="1"/>
              <a:t>colluvial</a:t>
            </a:r>
            <a:r>
              <a:rPr lang="en-US" sz="2400" dirty="0"/>
              <a:t> (e.g. slope erosion) to </a:t>
            </a:r>
            <a:r>
              <a:rPr lang="en-US" sz="2400" dirty="0" err="1"/>
              <a:t>exarational</a:t>
            </a:r>
            <a:r>
              <a:rPr lang="en-US" sz="2400" dirty="0"/>
              <a:t> (e.g. emergence of subglacial sediments) debris-cover sources, which aligns with the region's geological setting. These two modes of modelling the debris cover transformation in time are compared. While model validation reveals a slight underestimation of mass loss in the early 21st century, it accurately reproduces general mass loss patterns.</a:t>
            </a:r>
          </a:p>
          <a:p>
            <a:pPr>
              <a:tabLst>
                <a:tab pos="13190538" algn="l"/>
              </a:tabLst>
            </a:pPr>
            <a:r>
              <a:rPr lang="en-US" sz="2400" dirty="0"/>
              <a:t>Under the warmest climate change scenarios, almost all of the remaining ice mass in the Central Caucasus will be concentrated on Elbrus. At the same time, Elbrus glaciers are anticipated to retreat above the 4000 m elevation by 2100. In case of moderate warming the position of glacier fronts may stabilize at an altitude of 3600-3700 m. According to our estimates, glacier retreat may lead to the formation of up to 17 new proglacial lakes. Under a moderate warming scenario (SSP1-2.6), up to 8 proglacial lakes may appear. The largest of them is expected to form at the terminus of the </a:t>
            </a:r>
            <a:r>
              <a:rPr lang="en-US" sz="2400" dirty="0" err="1"/>
              <a:t>Djikaughenkioz</a:t>
            </a:r>
            <a:r>
              <a:rPr lang="en-US" sz="2400" dirty="0"/>
              <a:t> ice plateau dammed by debris-covered dead ice in the 2030s-2040s assuming no sufficiently effective runoff channels are established.</a:t>
            </a:r>
          </a:p>
          <a:p>
            <a:r>
              <a:rPr lang="en-US" sz="2400" dirty="0"/>
              <a:t>This study was funded by the RSF grant number </a:t>
            </a:r>
            <a:r>
              <a:rPr lang="en-US" sz="2400" dirty="0" smtClean="0"/>
              <a:t>23-27-00050</a:t>
            </a:r>
            <a:r>
              <a:rPr lang="ru-RU" sz="3600" dirty="0" smtClean="0">
                <a:latin typeface="Garamond" panose="02020404030301010803" pitchFamily="18" charset="0"/>
              </a:rPr>
              <a:t>.</a:t>
            </a:r>
            <a:endParaRPr lang="ru-RU" sz="3600" dirty="0">
              <a:latin typeface="Garamond" panose="02020404030301010803" pitchFamily="18" charset="0"/>
            </a:endParaRPr>
          </a:p>
        </p:txBody>
      </p:sp>
      <p:sp>
        <p:nvSpPr>
          <p:cNvPr id="95" name="Стрелка вниз 94"/>
          <p:cNvSpPr/>
          <p:nvPr/>
        </p:nvSpPr>
        <p:spPr>
          <a:xfrm>
            <a:off x="27839900" y="12232528"/>
            <a:ext cx="488168" cy="61294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6" name="Стрелка вниз 95"/>
          <p:cNvSpPr/>
          <p:nvPr/>
        </p:nvSpPr>
        <p:spPr>
          <a:xfrm>
            <a:off x="25830227" y="12225163"/>
            <a:ext cx="499492" cy="6203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97" name="Скругленный прямоугольник 96"/>
          <p:cNvSpPr/>
          <p:nvPr/>
        </p:nvSpPr>
        <p:spPr>
          <a:xfrm>
            <a:off x="13896667" y="3408429"/>
            <a:ext cx="16110293" cy="10435075"/>
          </a:xfrm>
          <a:prstGeom prst="roundRect">
            <a:avLst>
              <a:gd name="adj" fmla="val 8034"/>
            </a:avLst>
          </a:prstGeom>
          <a:solidFill>
            <a:schemeClr val="bg1"/>
          </a:solid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11" name="TextBox 110"/>
          <p:cNvSpPr txBox="1"/>
          <p:nvPr/>
        </p:nvSpPr>
        <p:spPr>
          <a:xfrm>
            <a:off x="3516771" y="14663412"/>
            <a:ext cx="11190574"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2800" dirty="0" smtClean="0">
                <a:latin typeface="Garamond" panose="02020404030301010803" pitchFamily="18" charset="0"/>
              </a:rPr>
              <a:t>Debris cover module </a:t>
            </a:r>
            <a:r>
              <a:rPr lang="ru-RU" sz="2800" dirty="0" smtClean="0">
                <a:latin typeface="Garamond" panose="02020404030301010803" pitchFamily="18" charset="0"/>
              </a:rPr>
              <a:t>(</a:t>
            </a:r>
            <a:r>
              <a:rPr lang="ru-RU" sz="2800" dirty="0" err="1" smtClean="0">
                <a:latin typeface="Garamond" panose="02020404030301010803" pitchFamily="18" charset="0"/>
              </a:rPr>
              <a:t>Anderson</a:t>
            </a:r>
            <a:r>
              <a:rPr lang="ru-RU" sz="2800" dirty="0" smtClean="0">
                <a:latin typeface="Garamond" panose="02020404030301010803" pitchFamily="18" charset="0"/>
              </a:rPr>
              <a:t> </a:t>
            </a:r>
            <a:r>
              <a:rPr lang="ru-RU" sz="2800" dirty="0" err="1">
                <a:latin typeface="Garamond" panose="02020404030301010803" pitchFamily="18" charset="0"/>
              </a:rPr>
              <a:t>and</a:t>
            </a:r>
            <a:r>
              <a:rPr lang="ru-RU" sz="2800" dirty="0">
                <a:latin typeface="Garamond" panose="02020404030301010803" pitchFamily="18" charset="0"/>
              </a:rPr>
              <a:t> </a:t>
            </a:r>
            <a:r>
              <a:rPr lang="ru-RU" sz="2800" dirty="0" err="1">
                <a:latin typeface="Garamond" panose="02020404030301010803" pitchFamily="18" charset="0"/>
              </a:rPr>
              <a:t>Anderson</a:t>
            </a:r>
            <a:r>
              <a:rPr lang="ru-RU" sz="2800" dirty="0">
                <a:latin typeface="Garamond" panose="02020404030301010803" pitchFamily="18" charset="0"/>
              </a:rPr>
              <a:t>, </a:t>
            </a:r>
            <a:r>
              <a:rPr lang="ru-RU" sz="2800" dirty="0" smtClean="0">
                <a:latin typeface="Garamond" panose="02020404030301010803" pitchFamily="18" charset="0"/>
              </a:rPr>
              <a:t>2016</a:t>
            </a:r>
            <a:r>
              <a:rPr lang="en-US" sz="2800" dirty="0" smtClean="0">
                <a:latin typeface="Garamond" panose="02020404030301010803" pitchFamily="18" charset="0"/>
              </a:rPr>
              <a:t>; </a:t>
            </a:r>
            <a:r>
              <a:rPr lang="en-US" sz="2800" dirty="0" err="1" smtClean="0">
                <a:latin typeface="Garamond" panose="02020404030301010803" pitchFamily="18" charset="0"/>
              </a:rPr>
              <a:t>Verhaegen</a:t>
            </a:r>
            <a:r>
              <a:rPr lang="en-US" sz="2800" dirty="0" smtClean="0">
                <a:latin typeface="Garamond" panose="02020404030301010803" pitchFamily="18" charset="0"/>
              </a:rPr>
              <a:t> et al., 2020, </a:t>
            </a:r>
            <a:r>
              <a:rPr lang="en-US" sz="2800" dirty="0" err="1" smtClean="0">
                <a:latin typeface="Garamond" panose="02020404030301010803" pitchFamily="18" charset="0"/>
              </a:rPr>
              <a:t>Postnikova</a:t>
            </a:r>
            <a:r>
              <a:rPr lang="en-US" sz="2800" dirty="0" smtClean="0">
                <a:latin typeface="Garamond" panose="02020404030301010803" pitchFamily="18" charset="0"/>
              </a:rPr>
              <a:t> et al., 2023)</a:t>
            </a:r>
            <a:endParaRPr lang="ru-RU" sz="2800" dirty="0">
              <a:latin typeface="Garamond" panose="02020404030301010803" pitchFamily="18" charset="0"/>
            </a:endParaRPr>
          </a:p>
          <a:p>
            <a:endParaRPr lang="ru-RU" sz="2800" dirty="0">
              <a:latin typeface="Garamond" panose="02020404030301010803" pitchFamily="18" charset="0"/>
            </a:endParaRPr>
          </a:p>
        </p:txBody>
      </p:sp>
      <p:pic>
        <p:nvPicPr>
          <p:cNvPr id="114" name="Рисунок 113"/>
          <p:cNvPicPr>
            <a:picLocks noChangeAspect="1"/>
          </p:cNvPicPr>
          <p:nvPr/>
        </p:nvPicPr>
        <p:blipFill>
          <a:blip r:embed="rId6"/>
          <a:stretch>
            <a:fillRect/>
          </a:stretch>
        </p:blipFill>
        <p:spPr>
          <a:xfrm>
            <a:off x="818783" y="17154038"/>
            <a:ext cx="6726722" cy="1392160"/>
          </a:xfrm>
          <a:prstGeom prst="rect">
            <a:avLst/>
          </a:prstGeom>
        </p:spPr>
      </p:pic>
      <p:sp>
        <p:nvSpPr>
          <p:cNvPr id="115" name="TextBox 114"/>
          <p:cNvSpPr txBox="1"/>
          <p:nvPr/>
        </p:nvSpPr>
        <p:spPr>
          <a:xfrm>
            <a:off x="2652566" y="18606605"/>
            <a:ext cx="144071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smtClean="0">
                <a:latin typeface="Garamond" panose="02020404030301010803" pitchFamily="18" charset="0"/>
              </a:rPr>
              <a:t>Meltout</a:t>
            </a:r>
            <a:endParaRPr lang="ru-RU" sz="2800" dirty="0">
              <a:latin typeface="Garamond" panose="02020404030301010803" pitchFamily="18" charset="0"/>
            </a:endParaRPr>
          </a:p>
        </p:txBody>
      </p:sp>
      <p:sp>
        <p:nvSpPr>
          <p:cNvPr id="119" name="TextBox 118"/>
          <p:cNvSpPr txBox="1"/>
          <p:nvPr/>
        </p:nvSpPr>
        <p:spPr>
          <a:xfrm>
            <a:off x="4483207" y="18606605"/>
            <a:ext cx="193126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Advection</a:t>
            </a:r>
            <a:endParaRPr lang="ru-RU" sz="2800" b="1" dirty="0"/>
          </a:p>
        </p:txBody>
      </p:sp>
      <p:sp>
        <p:nvSpPr>
          <p:cNvPr id="120" name="TextBox 119"/>
          <p:cNvSpPr txBox="1"/>
          <p:nvPr/>
        </p:nvSpPr>
        <p:spPr>
          <a:xfrm>
            <a:off x="6491411" y="18452717"/>
            <a:ext cx="16764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smtClean="0"/>
              <a:t>Output to</a:t>
            </a:r>
          </a:p>
          <a:p>
            <a:pPr algn="ctr"/>
            <a:r>
              <a:rPr lang="en-US" sz="2000" dirty="0"/>
              <a:t>p</a:t>
            </a:r>
            <a:r>
              <a:rPr lang="en-US" sz="2000" dirty="0" smtClean="0"/>
              <a:t>refrontal</a:t>
            </a:r>
            <a:endParaRPr lang="ru-RU" sz="2000" dirty="0"/>
          </a:p>
        </p:txBody>
      </p:sp>
      <p:sp>
        <p:nvSpPr>
          <p:cNvPr id="122" name="Овал 121"/>
          <p:cNvSpPr/>
          <p:nvPr/>
        </p:nvSpPr>
        <p:spPr>
          <a:xfrm>
            <a:off x="4071507" y="17284725"/>
            <a:ext cx="301762" cy="37150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23" name="TextBox 122"/>
          <p:cNvSpPr txBox="1"/>
          <p:nvPr/>
        </p:nvSpPr>
        <p:spPr>
          <a:xfrm>
            <a:off x="4438834" y="16451913"/>
            <a:ext cx="94411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latin typeface="Garamond" panose="02020404030301010803" pitchFamily="18" charset="0"/>
              </a:rPr>
              <a:t>SMB</a:t>
            </a:r>
            <a:endParaRPr lang="ru-RU" sz="2000" dirty="0">
              <a:latin typeface="Garamond" panose="02020404030301010803" pitchFamily="18" charset="0"/>
            </a:endParaRPr>
          </a:p>
        </p:txBody>
      </p:sp>
      <p:cxnSp>
        <p:nvCxnSpPr>
          <p:cNvPr id="125" name="Прямая со стрелкой 124"/>
          <p:cNvCxnSpPr>
            <a:stCxn id="122" idx="0"/>
            <a:endCxn id="123" idx="2"/>
          </p:cNvCxnSpPr>
          <p:nvPr/>
        </p:nvCxnSpPr>
        <p:spPr>
          <a:xfrm flipV="1">
            <a:off x="4222388" y="16913578"/>
            <a:ext cx="688502" cy="3711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9" name="Овал 128"/>
          <p:cNvSpPr/>
          <p:nvPr/>
        </p:nvSpPr>
        <p:spPr>
          <a:xfrm>
            <a:off x="5037301" y="17262759"/>
            <a:ext cx="566059" cy="393466"/>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30" name="TextBox 129"/>
          <p:cNvSpPr txBox="1"/>
          <p:nvPr/>
        </p:nvSpPr>
        <p:spPr>
          <a:xfrm>
            <a:off x="5523898" y="15967422"/>
            <a:ext cx="173642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smtClean="0">
                <a:latin typeface="Garamond" panose="02020404030301010803" pitchFamily="18" charset="0"/>
              </a:rPr>
              <a:t>Velocity</a:t>
            </a:r>
            <a:endParaRPr lang="ru-RU" sz="2400" dirty="0">
              <a:latin typeface="Garamond" panose="02020404030301010803" pitchFamily="18" charset="0"/>
            </a:endParaRPr>
          </a:p>
        </p:txBody>
      </p:sp>
      <p:cxnSp>
        <p:nvCxnSpPr>
          <p:cNvPr id="132" name="Прямая со стрелкой 131"/>
          <p:cNvCxnSpPr>
            <a:stCxn id="129" idx="0"/>
            <a:endCxn id="130" idx="2"/>
          </p:cNvCxnSpPr>
          <p:nvPr/>
        </p:nvCxnSpPr>
        <p:spPr>
          <a:xfrm flipV="1">
            <a:off x="5320331" y="16429087"/>
            <a:ext cx="1071778" cy="8336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3" name="Прямоугольник 132"/>
          <p:cNvSpPr/>
          <p:nvPr/>
        </p:nvSpPr>
        <p:spPr>
          <a:xfrm>
            <a:off x="9667285" y="19803073"/>
            <a:ext cx="325307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sz="3600" dirty="0">
                <a:latin typeface="Garamond" panose="02020404030301010803" pitchFamily="18" charset="0"/>
              </a:rPr>
              <a:t>CALIBRATION</a:t>
            </a:r>
            <a:endParaRPr lang="ru-RU" dirty="0"/>
          </a:p>
        </p:txBody>
      </p:sp>
      <p:sp>
        <p:nvSpPr>
          <p:cNvPr id="134" name="Прямоугольник 133"/>
          <p:cNvSpPr/>
          <p:nvPr/>
        </p:nvSpPr>
        <p:spPr>
          <a:xfrm>
            <a:off x="811482" y="15802980"/>
            <a:ext cx="7472075" cy="357274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6" name="Прямоугольник 135"/>
          <p:cNvSpPr/>
          <p:nvPr/>
        </p:nvSpPr>
        <p:spPr>
          <a:xfrm>
            <a:off x="1051543" y="14880530"/>
            <a:ext cx="2294218" cy="769441"/>
          </a:xfrm>
          <a:prstGeom prst="rect">
            <a:avLst/>
          </a:prstGeom>
        </p:spPr>
        <p:txBody>
          <a:bodyPr wrap="none">
            <a:spAutoFit/>
          </a:bodyPr>
          <a:lstStyle/>
          <a:p>
            <a:r>
              <a:rPr lang="en-US" sz="4400" b="1" dirty="0" smtClean="0">
                <a:solidFill>
                  <a:schemeClr val="dk1"/>
                </a:solidFill>
                <a:latin typeface="Garamond" panose="02020404030301010803" pitchFamily="18" charset="0"/>
              </a:rPr>
              <a:t>Methods</a:t>
            </a:r>
            <a:endParaRPr lang="en-US" sz="4400" b="1" dirty="0">
              <a:solidFill>
                <a:schemeClr val="dk1"/>
              </a:solidFill>
              <a:latin typeface="Garamond" panose="02020404030301010803" pitchFamily="18" charset="0"/>
            </a:endParaRPr>
          </a:p>
        </p:txBody>
      </p:sp>
      <p:sp>
        <p:nvSpPr>
          <p:cNvPr id="137" name="Скругленный прямоугольник 136"/>
          <p:cNvSpPr/>
          <p:nvPr/>
        </p:nvSpPr>
        <p:spPr>
          <a:xfrm>
            <a:off x="510411" y="14464678"/>
            <a:ext cx="14429122" cy="16047062"/>
          </a:xfrm>
          <a:prstGeom prst="roundRect">
            <a:avLst>
              <a:gd name="adj" fmla="val 4425"/>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8" name="Прямоугольник 137"/>
          <p:cNvSpPr/>
          <p:nvPr/>
        </p:nvSpPr>
        <p:spPr>
          <a:xfrm>
            <a:off x="771569" y="15823433"/>
            <a:ext cx="3447674" cy="1200329"/>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sz="3600" dirty="0" smtClean="0">
                <a:latin typeface="Garamond" panose="02020404030301010803" pitchFamily="18" charset="0"/>
              </a:rPr>
              <a:t>DEBRIS COVER</a:t>
            </a:r>
          </a:p>
          <a:p>
            <a:pPr algn="ctr"/>
            <a:r>
              <a:rPr lang="en-US" sz="3600" dirty="0" smtClean="0">
                <a:latin typeface="Garamond" panose="02020404030301010803" pitchFamily="18" charset="0"/>
              </a:rPr>
              <a:t>MODULE</a:t>
            </a:r>
            <a:endParaRPr lang="ru-RU" dirty="0"/>
          </a:p>
        </p:txBody>
      </p:sp>
      <p:sp>
        <p:nvSpPr>
          <p:cNvPr id="139" name="Равнобедренный треугольник 138"/>
          <p:cNvSpPr/>
          <p:nvPr/>
        </p:nvSpPr>
        <p:spPr>
          <a:xfrm>
            <a:off x="10085813" y="16981508"/>
            <a:ext cx="3258338" cy="157472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0" name="Oval 85">
            <a:extLst>
              <a:ext uri="{FF2B5EF4-FFF2-40B4-BE49-F238E27FC236}">
                <a16:creationId xmlns:a16="http://schemas.microsoft.com/office/drawing/2014/main" id="{763910CC-4073-E64F-B4A4-3E6DE853662D}"/>
              </a:ext>
            </a:extLst>
          </p:cNvPr>
          <p:cNvSpPr/>
          <p:nvPr/>
        </p:nvSpPr>
        <p:spPr>
          <a:xfrm>
            <a:off x="10740859" y="16140668"/>
            <a:ext cx="1929084" cy="1618221"/>
          </a:xfrm>
          <a:prstGeom prst="ellipse">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1" name="TextBox 140">
            <a:extLst>
              <a:ext uri="{FF2B5EF4-FFF2-40B4-BE49-F238E27FC236}">
                <a16:creationId xmlns:a16="http://schemas.microsoft.com/office/drawing/2014/main" id="{D1F8D612-6545-3949-AB38-3FEB2FA49D26}"/>
              </a:ext>
            </a:extLst>
          </p:cNvPr>
          <p:cNvSpPr txBox="1"/>
          <p:nvPr/>
        </p:nvSpPr>
        <p:spPr>
          <a:xfrm>
            <a:off x="10835911" y="16236195"/>
            <a:ext cx="1752482" cy="1384995"/>
          </a:xfrm>
          <a:prstGeom prst="rect">
            <a:avLst/>
          </a:prstGeom>
          <a:noFill/>
        </p:spPr>
        <p:txBody>
          <a:bodyPr wrap="square" rtlCol="0">
            <a:spAutoFit/>
          </a:bodyPr>
          <a:lstStyle/>
          <a:p>
            <a:pPr algn="ctr"/>
            <a:r>
              <a:rPr lang="en-US" sz="1400" dirty="0" smtClean="0"/>
              <a:t>Calculate</a:t>
            </a:r>
          </a:p>
          <a:p>
            <a:pPr algn="ctr"/>
            <a:r>
              <a:rPr lang="en-US" sz="1400" dirty="0" smtClean="0"/>
              <a:t>SMB:</a:t>
            </a:r>
          </a:p>
          <a:p>
            <a:pPr algn="ctr"/>
            <a:r>
              <a:rPr lang="en-US" sz="1400" dirty="0" err="1" smtClean="0"/>
              <a:t>GloGEM</a:t>
            </a:r>
            <a:r>
              <a:rPr lang="en-US" sz="1400" dirty="0" smtClean="0"/>
              <a:t> (</a:t>
            </a:r>
            <a:r>
              <a:rPr lang="en-US" sz="1400" dirty="0" err="1" smtClean="0"/>
              <a:t>Huss&amp;Hock</a:t>
            </a:r>
            <a:r>
              <a:rPr lang="en-US" sz="1400" dirty="0" smtClean="0"/>
              <a:t>, 2015)</a:t>
            </a:r>
          </a:p>
          <a:p>
            <a:pPr algn="ctr"/>
            <a:r>
              <a:rPr lang="en-US" sz="1400" dirty="0"/>
              <a:t>c</a:t>
            </a:r>
            <a:r>
              <a:rPr lang="en-US" sz="1400" dirty="0" smtClean="0"/>
              <a:t>orrected by debris cover geometry</a:t>
            </a:r>
            <a:endParaRPr lang="x-none" sz="1400" dirty="0"/>
          </a:p>
        </p:txBody>
      </p:sp>
      <p:sp>
        <p:nvSpPr>
          <p:cNvPr id="142" name="Oval 101">
            <a:extLst>
              <a:ext uri="{FF2B5EF4-FFF2-40B4-BE49-F238E27FC236}">
                <a16:creationId xmlns:a16="http://schemas.microsoft.com/office/drawing/2014/main" id="{79DC769E-8CBC-B94F-9F3D-56E592F5F673}"/>
              </a:ext>
            </a:extLst>
          </p:cNvPr>
          <p:cNvSpPr/>
          <p:nvPr/>
        </p:nvSpPr>
        <p:spPr>
          <a:xfrm>
            <a:off x="9052990" y="17773802"/>
            <a:ext cx="2055143" cy="1565053"/>
          </a:xfrm>
          <a:prstGeom prst="ellipse">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cxnSp>
        <p:nvCxnSpPr>
          <p:cNvPr id="143" name="Straight Arrow Connector 103">
            <a:extLst>
              <a:ext uri="{FF2B5EF4-FFF2-40B4-BE49-F238E27FC236}">
                <a16:creationId xmlns:a16="http://schemas.microsoft.com/office/drawing/2014/main" id="{BB43BFDE-BF0A-9A40-B7EF-E7A45DE34435}"/>
              </a:ext>
            </a:extLst>
          </p:cNvPr>
          <p:cNvCxnSpPr>
            <a:cxnSpLocks/>
          </p:cNvCxnSpPr>
          <p:nvPr/>
        </p:nvCxnSpPr>
        <p:spPr>
          <a:xfrm flipH="1">
            <a:off x="10695365" y="17574720"/>
            <a:ext cx="412768" cy="360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19DF617F-26CC-344F-9236-854F921F4269}"/>
              </a:ext>
            </a:extLst>
          </p:cNvPr>
          <p:cNvSpPr txBox="1"/>
          <p:nvPr/>
        </p:nvSpPr>
        <p:spPr>
          <a:xfrm>
            <a:off x="9190864" y="17861447"/>
            <a:ext cx="1837468" cy="1169551"/>
          </a:xfrm>
          <a:prstGeom prst="rect">
            <a:avLst/>
          </a:prstGeom>
          <a:noFill/>
        </p:spPr>
        <p:txBody>
          <a:bodyPr wrap="square" rtlCol="0">
            <a:spAutoFit/>
          </a:bodyPr>
          <a:lstStyle/>
          <a:p>
            <a:pPr algn="ctr"/>
            <a:r>
              <a:rPr lang="en-US" sz="1400" dirty="0" smtClean="0"/>
              <a:t>Update</a:t>
            </a:r>
          </a:p>
          <a:p>
            <a:pPr algn="ctr"/>
            <a:r>
              <a:rPr lang="en-US" sz="1400" dirty="0"/>
              <a:t>g</a:t>
            </a:r>
            <a:r>
              <a:rPr lang="en-US" sz="1400" dirty="0" smtClean="0"/>
              <a:t>lacier geometry</a:t>
            </a:r>
          </a:p>
          <a:p>
            <a:pPr algn="ctr"/>
            <a:r>
              <a:rPr lang="en-US" sz="1400" dirty="0"/>
              <a:t>a</a:t>
            </a:r>
            <a:r>
              <a:rPr lang="en-US" sz="1400" dirty="0" smtClean="0"/>
              <a:t>nd ice thickness:</a:t>
            </a:r>
          </a:p>
          <a:p>
            <a:pPr algn="ctr"/>
            <a:r>
              <a:rPr lang="en-US" sz="1400" dirty="0" err="1" smtClean="0"/>
              <a:t>GloGEMflow</a:t>
            </a:r>
            <a:endParaRPr lang="en-US" sz="1400" dirty="0" smtClean="0"/>
          </a:p>
          <a:p>
            <a:pPr algn="ctr"/>
            <a:r>
              <a:rPr lang="en-US" sz="1400" dirty="0" smtClean="0"/>
              <a:t>(</a:t>
            </a:r>
            <a:r>
              <a:rPr lang="en-US" sz="1400" dirty="0" err="1" smtClean="0"/>
              <a:t>Zekollari</a:t>
            </a:r>
            <a:r>
              <a:rPr lang="en-US" sz="1400" dirty="0" smtClean="0"/>
              <a:t> et al., 2019)</a:t>
            </a:r>
            <a:endParaRPr lang="x-none" sz="1400" dirty="0"/>
          </a:p>
        </p:txBody>
      </p:sp>
      <p:sp>
        <p:nvSpPr>
          <p:cNvPr id="145" name="Oval 119">
            <a:extLst>
              <a:ext uri="{FF2B5EF4-FFF2-40B4-BE49-F238E27FC236}">
                <a16:creationId xmlns:a16="http://schemas.microsoft.com/office/drawing/2014/main" id="{AC31DC24-02C0-3043-99BF-288F1720AA06}"/>
              </a:ext>
            </a:extLst>
          </p:cNvPr>
          <p:cNvSpPr/>
          <p:nvPr/>
        </p:nvSpPr>
        <p:spPr>
          <a:xfrm>
            <a:off x="12263631" y="17773609"/>
            <a:ext cx="1947120" cy="1565246"/>
          </a:xfrm>
          <a:prstGeom prst="ellipse">
            <a:avLst/>
          </a:prstGeom>
          <a:solidFill>
            <a:schemeClr val="accent3">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56" name="TextBox 155">
            <a:extLst>
              <a:ext uri="{FF2B5EF4-FFF2-40B4-BE49-F238E27FC236}">
                <a16:creationId xmlns:a16="http://schemas.microsoft.com/office/drawing/2014/main" id="{8BFC78ED-A6F4-1F48-B14A-CC7DC4736663}"/>
              </a:ext>
            </a:extLst>
          </p:cNvPr>
          <p:cNvSpPr txBox="1"/>
          <p:nvPr/>
        </p:nvSpPr>
        <p:spPr>
          <a:xfrm>
            <a:off x="12648331" y="18225710"/>
            <a:ext cx="1248336" cy="738664"/>
          </a:xfrm>
          <a:prstGeom prst="rect">
            <a:avLst/>
          </a:prstGeom>
          <a:noFill/>
        </p:spPr>
        <p:txBody>
          <a:bodyPr wrap="square" rtlCol="0">
            <a:spAutoFit/>
          </a:bodyPr>
          <a:lstStyle/>
          <a:p>
            <a:pPr algn="ctr"/>
            <a:r>
              <a:rPr lang="en-US" sz="1400" dirty="0" smtClean="0"/>
              <a:t>Update debris cover area and thickness</a:t>
            </a:r>
            <a:endParaRPr lang="x-none" sz="1400" dirty="0"/>
          </a:p>
        </p:txBody>
      </p:sp>
      <p:cxnSp>
        <p:nvCxnSpPr>
          <p:cNvPr id="158" name="Straight Arrow Connector 131">
            <a:extLst>
              <a:ext uri="{FF2B5EF4-FFF2-40B4-BE49-F238E27FC236}">
                <a16:creationId xmlns:a16="http://schemas.microsoft.com/office/drawing/2014/main" id="{BAF447A8-5B37-354D-B210-068B1F4B6D6E}"/>
              </a:ext>
            </a:extLst>
          </p:cNvPr>
          <p:cNvCxnSpPr>
            <a:cxnSpLocks/>
            <a:stCxn id="142" idx="6"/>
            <a:endCxn id="145" idx="2"/>
          </p:cNvCxnSpPr>
          <p:nvPr/>
        </p:nvCxnSpPr>
        <p:spPr>
          <a:xfrm flipV="1">
            <a:off x="11108133" y="18556232"/>
            <a:ext cx="1155498" cy="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39">
            <a:extLst>
              <a:ext uri="{FF2B5EF4-FFF2-40B4-BE49-F238E27FC236}">
                <a16:creationId xmlns:a16="http://schemas.microsoft.com/office/drawing/2014/main" id="{6428E662-D3BD-334C-9A57-DD15DACD51ED}"/>
              </a:ext>
            </a:extLst>
          </p:cNvPr>
          <p:cNvCxnSpPr>
            <a:cxnSpLocks/>
          </p:cNvCxnSpPr>
          <p:nvPr/>
        </p:nvCxnSpPr>
        <p:spPr>
          <a:xfrm flipH="1" flipV="1">
            <a:off x="12322975" y="17542017"/>
            <a:ext cx="377560" cy="3614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C1F20C5-24C9-E34B-8CE2-ABDEECE5D001}"/>
              </a:ext>
            </a:extLst>
          </p:cNvPr>
          <p:cNvSpPr txBox="1"/>
          <p:nvPr/>
        </p:nvSpPr>
        <p:spPr>
          <a:xfrm>
            <a:off x="11248498" y="17963947"/>
            <a:ext cx="886781" cy="369332"/>
          </a:xfrm>
          <a:prstGeom prst="rect">
            <a:avLst/>
          </a:prstGeom>
          <a:noFill/>
        </p:spPr>
        <p:txBody>
          <a:bodyPr wrap="none" rtlCol="0">
            <a:spAutoFit/>
          </a:bodyPr>
          <a:lstStyle/>
          <a:p>
            <a:r>
              <a:rPr lang="en-US" dirty="0" smtClean="0"/>
              <a:t>MODEL</a:t>
            </a:r>
            <a:endParaRPr lang="x-none" dirty="0"/>
          </a:p>
        </p:txBody>
      </p:sp>
      <p:sp>
        <p:nvSpPr>
          <p:cNvPr id="179" name="Овал 178"/>
          <p:cNvSpPr/>
          <p:nvPr/>
        </p:nvSpPr>
        <p:spPr>
          <a:xfrm>
            <a:off x="19746837" y="22814559"/>
            <a:ext cx="1782651" cy="102122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181" name="Скругленный прямоугольник 180"/>
          <p:cNvSpPr/>
          <p:nvPr/>
        </p:nvSpPr>
        <p:spPr>
          <a:xfrm>
            <a:off x="15402011" y="19917444"/>
            <a:ext cx="14405073" cy="10499798"/>
          </a:xfrm>
          <a:prstGeom prst="roundRect">
            <a:avLst>
              <a:gd name="adj" fmla="val 8034"/>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2" name="Прямоугольник 181"/>
          <p:cNvSpPr/>
          <p:nvPr/>
        </p:nvSpPr>
        <p:spPr>
          <a:xfrm>
            <a:off x="15555311" y="20016395"/>
            <a:ext cx="6766276" cy="769441"/>
          </a:xfrm>
          <a:prstGeom prst="rect">
            <a:avLst/>
          </a:prstGeom>
        </p:spPr>
        <p:txBody>
          <a:bodyPr wrap="none">
            <a:spAutoFit/>
          </a:bodyPr>
          <a:lstStyle/>
          <a:p>
            <a:r>
              <a:rPr lang="en-US" sz="4400" b="1" dirty="0" smtClean="0">
                <a:solidFill>
                  <a:schemeClr val="dk1"/>
                </a:solidFill>
                <a:latin typeface="Garamond" panose="02020404030301010803" pitchFamily="18" charset="0"/>
              </a:rPr>
              <a:t>Glacier change, 21</a:t>
            </a:r>
            <a:r>
              <a:rPr lang="en-US" sz="4400" b="1" baseline="30000" dirty="0" smtClean="0">
                <a:solidFill>
                  <a:schemeClr val="dk1"/>
                </a:solidFill>
                <a:latin typeface="Garamond" panose="02020404030301010803" pitchFamily="18" charset="0"/>
              </a:rPr>
              <a:t>st</a:t>
            </a:r>
            <a:r>
              <a:rPr lang="en-US" sz="4400" b="1" dirty="0" smtClean="0">
                <a:solidFill>
                  <a:schemeClr val="dk1"/>
                </a:solidFill>
                <a:latin typeface="Garamond" panose="02020404030301010803" pitchFamily="18" charset="0"/>
              </a:rPr>
              <a:t> century</a:t>
            </a:r>
            <a:endParaRPr lang="en-US" sz="4400" b="1" dirty="0">
              <a:solidFill>
                <a:schemeClr val="dk1"/>
              </a:solidFill>
              <a:latin typeface="Garamond" panose="02020404030301010803" pitchFamily="18" charset="0"/>
            </a:endParaRPr>
          </a:p>
        </p:txBody>
      </p:sp>
      <p:sp>
        <p:nvSpPr>
          <p:cNvPr id="186" name="Прямоугольник 185"/>
          <p:cNvSpPr/>
          <p:nvPr/>
        </p:nvSpPr>
        <p:spPr>
          <a:xfrm>
            <a:off x="15798728" y="23402799"/>
            <a:ext cx="2605417" cy="646331"/>
          </a:xfrm>
          <a:prstGeom prst="rect">
            <a:avLst/>
          </a:prstGeom>
        </p:spPr>
        <p:txBody>
          <a:bodyPr wrap="square">
            <a:spAutoFit/>
          </a:bodyPr>
          <a:lstStyle/>
          <a:p>
            <a:pPr algn="ctr"/>
            <a:r>
              <a:rPr lang="en-US" dirty="0" smtClean="0">
                <a:latin typeface="Garamond" panose="02020404030301010803" pitchFamily="18" charset="0"/>
              </a:rPr>
              <a:t>Thick lines – median values for each</a:t>
            </a:r>
            <a:r>
              <a:rPr lang="ru-RU" dirty="0" smtClean="0">
                <a:latin typeface="Garamond" panose="02020404030301010803" pitchFamily="18" charset="0"/>
              </a:rPr>
              <a:t> </a:t>
            </a:r>
            <a:r>
              <a:rPr lang="en-US" dirty="0" smtClean="0">
                <a:latin typeface="Garamond" panose="02020404030301010803" pitchFamily="18" charset="0"/>
              </a:rPr>
              <a:t>SSP</a:t>
            </a:r>
            <a:endParaRPr lang="ru-RU" dirty="0">
              <a:latin typeface="Garamond" panose="02020404030301010803" pitchFamily="18" charset="0"/>
            </a:endParaRPr>
          </a:p>
        </p:txBody>
      </p:sp>
      <p:sp>
        <p:nvSpPr>
          <p:cNvPr id="188" name="Скругленный прямоугольник 187"/>
          <p:cNvSpPr/>
          <p:nvPr/>
        </p:nvSpPr>
        <p:spPr>
          <a:xfrm>
            <a:off x="584594" y="30689980"/>
            <a:ext cx="17754206" cy="11806910"/>
          </a:xfrm>
          <a:prstGeom prst="roundRect">
            <a:avLst>
              <a:gd name="adj" fmla="val 4425"/>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9" name="Прямоугольник 188"/>
          <p:cNvSpPr/>
          <p:nvPr/>
        </p:nvSpPr>
        <p:spPr>
          <a:xfrm>
            <a:off x="2353678" y="30766282"/>
            <a:ext cx="3924472" cy="769441"/>
          </a:xfrm>
          <a:prstGeom prst="rect">
            <a:avLst/>
          </a:prstGeom>
        </p:spPr>
        <p:txBody>
          <a:bodyPr wrap="none">
            <a:spAutoFit/>
          </a:bodyPr>
          <a:lstStyle/>
          <a:p>
            <a:pPr algn="ctr"/>
            <a:r>
              <a:rPr lang="en-US" sz="4400" b="1" dirty="0" smtClean="0">
                <a:solidFill>
                  <a:schemeClr val="dk1"/>
                </a:solidFill>
                <a:latin typeface="Garamond" panose="02020404030301010803" pitchFamily="18" charset="0"/>
              </a:rPr>
              <a:t>Proglacial lakes</a:t>
            </a:r>
            <a:endParaRPr lang="en-US" sz="4400" b="1" dirty="0">
              <a:solidFill>
                <a:schemeClr val="dk1"/>
              </a:solidFill>
              <a:latin typeface="Garamond" panose="02020404030301010803" pitchFamily="18" charset="0"/>
            </a:endParaRPr>
          </a:p>
        </p:txBody>
      </p:sp>
      <p:sp>
        <p:nvSpPr>
          <p:cNvPr id="198" name="TextBox 197"/>
          <p:cNvSpPr txBox="1"/>
          <p:nvPr/>
        </p:nvSpPr>
        <p:spPr>
          <a:xfrm>
            <a:off x="10687711" y="31798321"/>
            <a:ext cx="732791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lgn="just">
              <a:buFont typeface="Wingdings" panose="05000000000000000000" pitchFamily="2" charset="2"/>
              <a:buChar char="Ø"/>
            </a:pPr>
            <a:r>
              <a:rPr lang="en-US" sz="2800" dirty="0" smtClean="0">
                <a:latin typeface="Garamond" panose="02020404030301010803" pitchFamily="18" charset="0"/>
              </a:rPr>
              <a:t>Debris cover role in these </a:t>
            </a:r>
            <a:r>
              <a:rPr lang="en-US" sz="2800" dirty="0" err="1" smtClean="0">
                <a:latin typeface="Garamond" panose="02020404030301010803" pitchFamily="18" charset="0"/>
              </a:rPr>
              <a:t>lacation</a:t>
            </a:r>
            <a:r>
              <a:rPr lang="en-US" sz="2800" dirty="0" smtClean="0">
                <a:latin typeface="Garamond" panose="02020404030301010803" pitchFamily="18" charset="0"/>
              </a:rPr>
              <a:t> is the highest</a:t>
            </a:r>
            <a:endParaRPr lang="ru-RU" sz="2800" dirty="0">
              <a:latin typeface="Garamond" panose="02020404030301010803" pitchFamily="18" charset="0"/>
            </a:endParaRPr>
          </a:p>
        </p:txBody>
      </p:sp>
      <p:sp>
        <p:nvSpPr>
          <p:cNvPr id="204" name="TextBox 203"/>
          <p:cNvSpPr txBox="1"/>
          <p:nvPr/>
        </p:nvSpPr>
        <p:spPr>
          <a:xfrm>
            <a:off x="3508452" y="2300517"/>
            <a:ext cx="22234150" cy="788549"/>
          </a:xfrm>
          <a:prstGeom prst="rect">
            <a:avLst/>
          </a:prstGeom>
          <a:noFill/>
        </p:spPr>
        <p:txBody>
          <a:bodyPr wrap="square" rtlCol="0">
            <a:spAutoFit/>
          </a:bodyPr>
          <a:lstStyle/>
          <a:p>
            <a:r>
              <a:rPr lang="en-US" sz="4524" b="1" u="sng" dirty="0" smtClean="0">
                <a:latin typeface="Garamond" panose="02020404030301010803" pitchFamily="18" charset="0"/>
                <a:cs typeface="Times New Roman" panose="02020603050405020304" pitchFamily="18" charset="0"/>
              </a:rPr>
              <a:t>Taisiya </a:t>
            </a:r>
            <a:r>
              <a:rPr lang="en-US" sz="4524" b="1" u="sng" dirty="0" err="1" smtClean="0">
                <a:latin typeface="Garamond" panose="02020404030301010803" pitchFamily="18" charset="0"/>
                <a:cs typeface="Times New Roman" panose="02020603050405020304" pitchFamily="18" charset="0"/>
              </a:rPr>
              <a:t>Postnikova</a:t>
            </a:r>
            <a:r>
              <a:rPr lang="en-US" sz="4524" b="1" u="sng" dirty="0" smtClean="0">
                <a:latin typeface="Garamond" panose="02020404030301010803" pitchFamily="18" charset="0"/>
                <a:cs typeface="Times New Roman" panose="02020603050405020304" pitchFamily="18" charset="0"/>
              </a:rPr>
              <a:t>, Oleg </a:t>
            </a:r>
            <a:r>
              <a:rPr lang="en-US" sz="4524" b="1" u="sng" dirty="0" err="1" smtClean="0">
                <a:latin typeface="Garamond" panose="02020404030301010803" pitchFamily="18" charset="0"/>
                <a:cs typeface="Times New Roman" panose="02020603050405020304" pitchFamily="18" charset="0"/>
              </a:rPr>
              <a:t>Rybak</a:t>
            </a:r>
            <a:r>
              <a:rPr lang="en-US" sz="4524" b="1" u="sng" dirty="0" smtClean="0">
                <a:latin typeface="Garamond" panose="02020404030301010803" pitchFamily="18" charset="0"/>
                <a:cs typeface="Times New Roman" panose="02020603050405020304" pitchFamily="18" charset="0"/>
              </a:rPr>
              <a:t>, </a:t>
            </a:r>
            <a:r>
              <a:rPr lang="en-US" sz="4524" b="1" u="sng" dirty="0" err="1" smtClean="0">
                <a:latin typeface="Garamond" panose="02020404030301010803" pitchFamily="18" charset="0"/>
                <a:cs typeface="Times New Roman" panose="02020603050405020304" pitchFamily="18" charset="0"/>
              </a:rPr>
              <a:t>Afanasy</a:t>
            </a:r>
            <a:r>
              <a:rPr lang="en-US" sz="4524" b="1" u="sng" dirty="0" smtClean="0">
                <a:latin typeface="Garamond" panose="02020404030301010803" pitchFamily="18" charset="0"/>
                <a:cs typeface="Times New Roman" panose="02020603050405020304" pitchFamily="18" charset="0"/>
              </a:rPr>
              <a:t> </a:t>
            </a:r>
            <a:r>
              <a:rPr lang="en-US" sz="4524" b="1" u="sng" dirty="0" err="1" smtClean="0">
                <a:latin typeface="Garamond" panose="02020404030301010803" pitchFamily="18" charset="0"/>
                <a:cs typeface="Times New Roman" panose="02020603050405020304" pitchFamily="18" charset="0"/>
              </a:rPr>
              <a:t>Gubanov</a:t>
            </a:r>
            <a:r>
              <a:rPr lang="en-US" sz="4524" b="1" u="sng" dirty="0" smtClean="0">
                <a:latin typeface="Garamond" panose="02020404030301010803" pitchFamily="18" charset="0"/>
                <a:cs typeface="Times New Roman" panose="02020603050405020304" pitchFamily="18" charset="0"/>
              </a:rPr>
              <a:t>, Harry </a:t>
            </a:r>
            <a:r>
              <a:rPr lang="en-US" sz="4524" b="1" u="sng" dirty="0" err="1" smtClean="0">
                <a:latin typeface="Garamond" panose="02020404030301010803" pitchFamily="18" charset="0"/>
                <a:cs typeface="Times New Roman" panose="02020603050405020304" pitchFamily="18" charset="0"/>
              </a:rPr>
              <a:t>Zekollari</a:t>
            </a:r>
            <a:r>
              <a:rPr lang="en-US" sz="4524" b="1" u="sng" dirty="0" smtClean="0">
                <a:latin typeface="Garamond" panose="02020404030301010803" pitchFamily="18" charset="0"/>
                <a:cs typeface="Times New Roman" panose="02020603050405020304" pitchFamily="18" charset="0"/>
              </a:rPr>
              <a:t>, Matthias Huss</a:t>
            </a:r>
            <a:endParaRPr lang="ru-RU" sz="4524" b="1" dirty="0">
              <a:latin typeface="Garamond" panose="02020404030301010803" pitchFamily="18" charset="0"/>
              <a:cs typeface="Times New Roman" panose="02020603050405020304" pitchFamily="18" charset="0"/>
            </a:endParaRPr>
          </a:p>
        </p:txBody>
      </p:sp>
      <p:sp>
        <p:nvSpPr>
          <p:cNvPr id="205" name="Скругленный прямоугольник 204"/>
          <p:cNvSpPr/>
          <p:nvPr/>
        </p:nvSpPr>
        <p:spPr>
          <a:xfrm>
            <a:off x="18638433" y="30689980"/>
            <a:ext cx="11168651" cy="11826365"/>
          </a:xfrm>
          <a:prstGeom prst="roundRect">
            <a:avLst>
              <a:gd name="adj" fmla="val 4425"/>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06" name="TextBox 205"/>
          <p:cNvSpPr txBox="1"/>
          <p:nvPr/>
        </p:nvSpPr>
        <p:spPr>
          <a:xfrm>
            <a:off x="19392800" y="34965936"/>
            <a:ext cx="10136921" cy="86177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lvl="0" algn="ctr"/>
            <a:r>
              <a:rPr lang="en-US" sz="2800" b="1" dirty="0" smtClean="0">
                <a:latin typeface="Garamond" panose="02020404030301010803" pitchFamily="18" charset="0"/>
              </a:rPr>
              <a:t>Conclusions</a:t>
            </a:r>
            <a:endParaRPr lang="ru-RU" sz="2800" b="1" dirty="0">
              <a:latin typeface="Garamond" panose="02020404030301010803" pitchFamily="18" charset="0"/>
            </a:endParaRPr>
          </a:p>
          <a:p>
            <a:pPr marL="342900" lvl="0" indent="-342900">
              <a:buFont typeface="+mj-lt"/>
              <a:buAutoNum type="arabicPeriod"/>
            </a:pPr>
            <a:r>
              <a:rPr lang="ru-RU" sz="2200" dirty="0" smtClean="0">
                <a:latin typeface="Garamond" panose="02020404030301010803" pitchFamily="18" charset="0"/>
              </a:rPr>
              <a:t>.</a:t>
            </a:r>
            <a:endParaRPr lang="ru-RU" sz="2200" dirty="0">
              <a:latin typeface="Garamond" panose="02020404030301010803" pitchFamily="18" charset="0"/>
            </a:endParaRPr>
          </a:p>
        </p:txBody>
      </p:sp>
      <p:pic>
        <p:nvPicPr>
          <p:cNvPr id="9" name="Рисунок 8"/>
          <p:cNvPicPr>
            <a:picLocks noChangeAspect="1"/>
          </p:cNvPicPr>
          <p:nvPr/>
        </p:nvPicPr>
        <p:blipFill rotWithShape="1">
          <a:blip r:embed="rId7">
            <a:extLst>
              <a:ext uri="{28A0092B-C50C-407E-A947-70E740481C1C}">
                <a14:useLocalDpi xmlns:a14="http://schemas.microsoft.com/office/drawing/2010/main" val="0"/>
              </a:ext>
            </a:extLst>
          </a:blip>
          <a:srcRect l="30040" t="12111"/>
          <a:stretch/>
        </p:blipFill>
        <p:spPr>
          <a:xfrm>
            <a:off x="836631" y="19641236"/>
            <a:ext cx="7423188" cy="5245602"/>
          </a:xfrm>
          <a:prstGeom prst="rect">
            <a:avLst/>
          </a:prstGeom>
        </p:spPr>
      </p:pic>
      <p:sp>
        <p:nvSpPr>
          <p:cNvPr id="11" name="Стрелка углом вверх 10"/>
          <p:cNvSpPr/>
          <p:nvPr/>
        </p:nvSpPr>
        <p:spPr>
          <a:xfrm rot="5400000">
            <a:off x="3469753" y="20963246"/>
            <a:ext cx="2067061" cy="7100860"/>
          </a:xfrm>
          <a:prstGeom prst="bentUpArrow">
            <a:avLst>
              <a:gd name="adj1" fmla="val 11209"/>
              <a:gd name="adj2" fmla="val 17119"/>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28" name="Прямоугольник 127"/>
          <p:cNvSpPr/>
          <p:nvPr/>
        </p:nvSpPr>
        <p:spPr>
          <a:xfrm>
            <a:off x="15589374" y="20759615"/>
            <a:ext cx="38360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smtClean="0">
                <a:latin typeface="Garamond" panose="02020404030301010803" pitchFamily="18" charset="0"/>
              </a:rPr>
              <a:t>Northern Caucasus</a:t>
            </a:r>
            <a:endParaRPr lang="ru-RU" dirty="0"/>
          </a:p>
        </p:txBody>
      </p:sp>
      <p:sp>
        <p:nvSpPr>
          <p:cNvPr id="149" name="Заголовок 1"/>
          <p:cNvSpPr txBox="1">
            <a:spLocks/>
          </p:cNvSpPr>
          <p:nvPr/>
        </p:nvSpPr>
        <p:spPr>
          <a:xfrm>
            <a:off x="8922109" y="16362407"/>
            <a:ext cx="2726384" cy="8115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u-RU" b="1" dirty="0" smtClean="0">
                <a:solidFill>
                  <a:schemeClr val="bg1"/>
                </a:solidFill>
                <a:latin typeface="Garamond" panose="02020404030301010803" pitchFamily="18" charset="0"/>
              </a:rPr>
              <a:t>Научная новизна</a:t>
            </a:r>
            <a:endParaRPr lang="ru-RU" b="1" dirty="0">
              <a:solidFill>
                <a:schemeClr val="bg1"/>
              </a:solidFill>
              <a:latin typeface="Garamond" panose="02020404030301010803" pitchFamily="18" charset="0"/>
            </a:endParaRPr>
          </a:p>
        </p:txBody>
      </p:sp>
      <p:sp>
        <p:nvSpPr>
          <p:cNvPr id="150" name="TextBox 149"/>
          <p:cNvSpPr txBox="1"/>
          <p:nvPr/>
        </p:nvSpPr>
        <p:spPr>
          <a:xfrm>
            <a:off x="13396133" y="20003425"/>
            <a:ext cx="739305"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latin typeface="Garamond" panose="02020404030301010803" pitchFamily="18" charset="0"/>
                <a:cs typeface="Times New Roman" panose="02020603050405020304" pitchFamily="18" charset="0"/>
              </a:rPr>
              <a:t>20</a:t>
            </a:r>
            <a:r>
              <a:rPr lang="ru-RU" sz="2400" b="1" dirty="0" smtClean="0">
                <a:latin typeface="Garamond" panose="02020404030301010803" pitchFamily="18" charset="0"/>
                <a:cs typeface="Times New Roman" panose="02020603050405020304" pitchFamily="18" charset="0"/>
              </a:rPr>
              <a:t>14</a:t>
            </a:r>
            <a:endParaRPr lang="ru-RU" b="1" dirty="0">
              <a:latin typeface="Garamond" panose="02020404030301010803" pitchFamily="18" charset="0"/>
              <a:cs typeface="Times New Roman" panose="02020603050405020304" pitchFamily="18" charset="0"/>
            </a:endParaRPr>
          </a:p>
        </p:txBody>
      </p:sp>
      <p:sp>
        <p:nvSpPr>
          <p:cNvPr id="151" name="TextBox 150"/>
          <p:cNvSpPr txBox="1"/>
          <p:nvPr/>
        </p:nvSpPr>
        <p:spPr>
          <a:xfrm>
            <a:off x="11902671" y="20011950"/>
            <a:ext cx="739305"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latin typeface="Garamond" panose="02020404030301010803" pitchFamily="18" charset="0"/>
                <a:cs typeface="Times New Roman" panose="02020603050405020304" pitchFamily="18" charset="0"/>
              </a:rPr>
              <a:t>20</a:t>
            </a:r>
            <a:r>
              <a:rPr lang="ru-RU" sz="2400" b="1" dirty="0" smtClean="0">
                <a:latin typeface="Garamond" panose="02020404030301010803" pitchFamily="18" charset="0"/>
                <a:cs typeface="Times New Roman" panose="02020603050405020304" pitchFamily="18" charset="0"/>
              </a:rPr>
              <a:t>12</a:t>
            </a:r>
            <a:endParaRPr lang="ru-RU" b="1" dirty="0">
              <a:latin typeface="Garamond" panose="02020404030301010803" pitchFamily="18" charset="0"/>
              <a:cs typeface="Times New Roman" panose="02020603050405020304" pitchFamily="18" charset="0"/>
            </a:endParaRPr>
          </a:p>
        </p:txBody>
      </p:sp>
      <p:sp>
        <p:nvSpPr>
          <p:cNvPr id="152" name="TextBox 151"/>
          <p:cNvSpPr txBox="1"/>
          <p:nvPr/>
        </p:nvSpPr>
        <p:spPr>
          <a:xfrm>
            <a:off x="10230400" y="20003424"/>
            <a:ext cx="739305"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latin typeface="Garamond" panose="02020404030301010803" pitchFamily="18" charset="0"/>
                <a:cs typeface="Times New Roman" panose="02020603050405020304" pitchFamily="18" charset="0"/>
              </a:rPr>
              <a:t>20</a:t>
            </a:r>
            <a:r>
              <a:rPr lang="ru-RU" sz="2400" b="1" dirty="0" smtClean="0">
                <a:latin typeface="Garamond" panose="02020404030301010803" pitchFamily="18" charset="0"/>
                <a:cs typeface="Times New Roman" panose="02020603050405020304" pitchFamily="18" charset="0"/>
              </a:rPr>
              <a:t>10</a:t>
            </a:r>
            <a:endParaRPr lang="ru-RU" b="1" dirty="0">
              <a:latin typeface="Garamond" panose="02020404030301010803" pitchFamily="18" charset="0"/>
              <a:cs typeface="Times New Roman" panose="02020603050405020304" pitchFamily="18" charset="0"/>
            </a:endParaRPr>
          </a:p>
        </p:txBody>
      </p:sp>
      <p:sp>
        <p:nvSpPr>
          <p:cNvPr id="153" name="TextBox 152"/>
          <p:cNvSpPr txBox="1"/>
          <p:nvPr/>
        </p:nvSpPr>
        <p:spPr>
          <a:xfrm>
            <a:off x="8575684" y="20003423"/>
            <a:ext cx="761747"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b="1" dirty="0" smtClean="0">
                <a:latin typeface="Garamond" panose="02020404030301010803" pitchFamily="18" charset="0"/>
                <a:cs typeface="Times New Roman" panose="02020603050405020304" pitchFamily="18" charset="0"/>
              </a:rPr>
              <a:t>20</a:t>
            </a:r>
            <a:r>
              <a:rPr lang="ru-RU" sz="2400" b="1" dirty="0" smtClean="0">
                <a:latin typeface="Garamond" panose="02020404030301010803" pitchFamily="18" charset="0"/>
                <a:cs typeface="Times New Roman" panose="02020603050405020304" pitchFamily="18" charset="0"/>
              </a:rPr>
              <a:t>06</a:t>
            </a:r>
            <a:endParaRPr lang="ru-RU" b="1" dirty="0">
              <a:latin typeface="Garamond" panose="02020404030301010803" pitchFamily="18" charset="0"/>
              <a:cs typeface="Times New Roman" panose="02020603050405020304" pitchFamily="18" charset="0"/>
            </a:endParaRPr>
          </a:p>
        </p:txBody>
      </p:sp>
      <p:sp>
        <p:nvSpPr>
          <p:cNvPr id="154" name="Скругленный прямоугольник 153"/>
          <p:cNvSpPr/>
          <p:nvPr/>
        </p:nvSpPr>
        <p:spPr>
          <a:xfrm>
            <a:off x="8554756" y="15820503"/>
            <a:ext cx="6105394" cy="5606425"/>
          </a:xfrm>
          <a:prstGeom prst="roundRect">
            <a:avLst>
              <a:gd name="adj" fmla="val 6940"/>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b="1" dirty="0">
              <a:solidFill>
                <a:schemeClr val="tx1"/>
              </a:solidFill>
              <a:latin typeface="Garamond" panose="02020404030301010803" pitchFamily="18" charset="0"/>
            </a:endParaRPr>
          </a:p>
        </p:txBody>
      </p:sp>
      <p:sp>
        <p:nvSpPr>
          <p:cNvPr id="155" name="Oval 29">
            <a:extLst>
              <a:ext uri="{FF2B5EF4-FFF2-40B4-BE49-F238E27FC236}">
                <a16:creationId xmlns:a16="http://schemas.microsoft.com/office/drawing/2014/main" id="{1C39C56E-32E7-C144-B2C0-F5EA188979E2}"/>
              </a:ext>
            </a:extLst>
          </p:cNvPr>
          <p:cNvSpPr/>
          <p:nvPr/>
        </p:nvSpPr>
        <p:spPr>
          <a:xfrm>
            <a:off x="9035485" y="17392928"/>
            <a:ext cx="2109907" cy="146339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57" name="TextBox 156"/>
          <p:cNvSpPr txBox="1"/>
          <p:nvPr/>
        </p:nvSpPr>
        <p:spPr>
          <a:xfrm>
            <a:off x="9160472" y="17754385"/>
            <a:ext cx="1817781" cy="7694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4400" b="1" dirty="0" smtClean="0">
                <a:latin typeface="Garamond" panose="02020404030301010803" pitchFamily="18" charset="0"/>
              </a:rPr>
              <a:t>SMB</a:t>
            </a:r>
            <a:endParaRPr lang="ru-RU" sz="4400" b="1" dirty="0">
              <a:latin typeface="Garamond" panose="02020404030301010803" pitchFamily="18" charset="0"/>
            </a:endParaRPr>
          </a:p>
        </p:txBody>
      </p:sp>
      <p:sp>
        <p:nvSpPr>
          <p:cNvPr id="159" name="Oval 29">
            <a:extLst>
              <a:ext uri="{FF2B5EF4-FFF2-40B4-BE49-F238E27FC236}">
                <a16:creationId xmlns:a16="http://schemas.microsoft.com/office/drawing/2014/main" id="{1C39C56E-32E7-C144-B2C0-F5EA188979E2}"/>
              </a:ext>
            </a:extLst>
          </p:cNvPr>
          <p:cNvSpPr/>
          <p:nvPr/>
        </p:nvSpPr>
        <p:spPr>
          <a:xfrm>
            <a:off x="11972696" y="17424836"/>
            <a:ext cx="2245998" cy="149106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x-none" dirty="0"/>
          </a:p>
        </p:txBody>
      </p:sp>
      <p:sp>
        <p:nvSpPr>
          <p:cNvPr id="170" name="TextBox 169"/>
          <p:cNvSpPr txBox="1"/>
          <p:nvPr/>
        </p:nvSpPr>
        <p:spPr>
          <a:xfrm>
            <a:off x="11950637" y="17420875"/>
            <a:ext cx="2315803" cy="144655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4400" b="1" dirty="0" smtClean="0">
                <a:latin typeface="Garamond" panose="02020404030301010803" pitchFamily="18" charset="0"/>
              </a:rPr>
              <a:t>Ice</a:t>
            </a:r>
          </a:p>
          <a:p>
            <a:pPr algn="ctr"/>
            <a:r>
              <a:rPr lang="en-US" sz="4400" b="1" dirty="0" smtClean="0">
                <a:latin typeface="Garamond" panose="02020404030301010803" pitchFamily="18" charset="0"/>
              </a:rPr>
              <a:t>flow</a:t>
            </a:r>
            <a:endParaRPr lang="ru-RU" sz="4400" b="1" dirty="0">
              <a:latin typeface="Garamond" panose="02020404030301010803" pitchFamily="18" charset="0"/>
            </a:endParaRPr>
          </a:p>
        </p:txBody>
      </p:sp>
      <p:sp>
        <p:nvSpPr>
          <p:cNvPr id="171" name="Rounded Rectangle 37">
            <a:extLst>
              <a:ext uri="{FF2B5EF4-FFF2-40B4-BE49-F238E27FC236}">
                <a16:creationId xmlns:a16="http://schemas.microsoft.com/office/drawing/2014/main" id="{F5885DDE-53D3-244B-A212-B22391B3AB09}"/>
              </a:ext>
            </a:extLst>
          </p:cNvPr>
          <p:cNvSpPr/>
          <p:nvPr/>
        </p:nvSpPr>
        <p:spPr>
          <a:xfrm>
            <a:off x="8855391" y="16070835"/>
            <a:ext cx="1440000" cy="5162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00" dirty="0"/>
          </a:p>
        </p:txBody>
      </p:sp>
      <p:sp>
        <p:nvSpPr>
          <p:cNvPr id="172" name="TextBox 171">
            <a:extLst>
              <a:ext uri="{FF2B5EF4-FFF2-40B4-BE49-F238E27FC236}">
                <a16:creationId xmlns:a16="http://schemas.microsoft.com/office/drawing/2014/main" id="{65A3EB6E-7630-4D4B-96A8-0AC93C41CA11}"/>
              </a:ext>
            </a:extLst>
          </p:cNvPr>
          <p:cNvSpPr txBox="1"/>
          <p:nvPr/>
        </p:nvSpPr>
        <p:spPr>
          <a:xfrm>
            <a:off x="8881898" y="15977034"/>
            <a:ext cx="1440000" cy="584775"/>
          </a:xfrm>
          <a:prstGeom prst="rect">
            <a:avLst/>
          </a:prstGeom>
          <a:noFill/>
        </p:spPr>
        <p:txBody>
          <a:bodyPr wrap="square" rtlCol="0">
            <a:spAutoFit/>
          </a:bodyPr>
          <a:lstStyle/>
          <a:p>
            <a:pPr algn="ctr"/>
            <a:r>
              <a:rPr lang="en-US" sz="3200" dirty="0" smtClean="0">
                <a:latin typeface="Garamond" panose="02020404030301010803" pitchFamily="18" charset="0"/>
              </a:rPr>
              <a:t>Climate</a:t>
            </a:r>
            <a:endParaRPr lang="x-none" dirty="0">
              <a:latin typeface="Garamond" panose="02020404030301010803" pitchFamily="18" charset="0"/>
            </a:endParaRPr>
          </a:p>
        </p:txBody>
      </p:sp>
      <p:cxnSp>
        <p:nvCxnSpPr>
          <p:cNvPr id="173" name="Прямая со стрелкой 172"/>
          <p:cNvCxnSpPr>
            <a:stCxn id="171" idx="2"/>
          </p:cNvCxnSpPr>
          <p:nvPr/>
        </p:nvCxnSpPr>
        <p:spPr>
          <a:xfrm>
            <a:off x="9575391" y="16587075"/>
            <a:ext cx="176255" cy="781894"/>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74" name="Прямая со стрелкой 173"/>
          <p:cNvCxnSpPr/>
          <p:nvPr/>
        </p:nvCxnSpPr>
        <p:spPr>
          <a:xfrm flipH="1" flipV="1">
            <a:off x="11044789" y="17863950"/>
            <a:ext cx="966329" cy="36492"/>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5" name="Скругленный прямоугольник 174"/>
          <p:cNvSpPr/>
          <p:nvPr/>
        </p:nvSpPr>
        <p:spPr>
          <a:xfrm>
            <a:off x="8894772" y="16988226"/>
            <a:ext cx="5486435" cy="4247968"/>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solidFill>
                  <a:srgbClr val="002060"/>
                </a:solidFill>
                <a:latin typeface="Garamond" panose="02020404030301010803" pitchFamily="18" charset="0"/>
              </a:rPr>
              <a:t>     </a:t>
            </a:r>
            <a:endParaRPr lang="ru-RU" dirty="0">
              <a:solidFill>
                <a:srgbClr val="002060"/>
              </a:solidFill>
              <a:latin typeface="Garamond" panose="02020404030301010803" pitchFamily="18" charset="0"/>
            </a:endParaRPr>
          </a:p>
        </p:txBody>
      </p:sp>
      <p:sp>
        <p:nvSpPr>
          <p:cNvPr id="176" name="Прямоугольник 175"/>
          <p:cNvSpPr/>
          <p:nvPr/>
        </p:nvSpPr>
        <p:spPr>
          <a:xfrm>
            <a:off x="10648561" y="17045193"/>
            <a:ext cx="2149948" cy="523220"/>
          </a:xfrm>
          <a:prstGeom prst="rect">
            <a:avLst/>
          </a:prstGeom>
        </p:spPr>
        <p:txBody>
          <a:bodyPr wrap="none">
            <a:spAutoFit/>
          </a:bodyPr>
          <a:lstStyle/>
          <a:p>
            <a:pPr algn="ctr"/>
            <a:r>
              <a:rPr lang="en-US" sz="2800" dirty="0" smtClean="0">
                <a:solidFill>
                  <a:srgbClr val="002060"/>
                </a:solidFill>
                <a:latin typeface="Garamond" panose="02020404030301010803" pitchFamily="18" charset="0"/>
              </a:rPr>
              <a:t>Glacier model</a:t>
            </a:r>
            <a:endParaRPr lang="ru-RU" sz="2400" dirty="0">
              <a:solidFill>
                <a:srgbClr val="002060"/>
              </a:solidFill>
              <a:latin typeface="Garamond" panose="02020404030301010803" pitchFamily="18" charset="0"/>
            </a:endParaRPr>
          </a:p>
        </p:txBody>
      </p:sp>
      <p:sp>
        <p:nvSpPr>
          <p:cNvPr id="177" name="Прямоугольник 176"/>
          <p:cNvSpPr/>
          <p:nvPr/>
        </p:nvSpPr>
        <p:spPr>
          <a:xfrm>
            <a:off x="12977097" y="15838525"/>
            <a:ext cx="1071127" cy="1077218"/>
          </a:xfrm>
          <a:prstGeom prst="rect">
            <a:avLst/>
          </a:prstGeom>
        </p:spPr>
        <p:txBody>
          <a:bodyPr wrap="none">
            <a:spAutoFit/>
          </a:bodyPr>
          <a:lstStyle/>
          <a:p>
            <a:pPr algn="ctr"/>
            <a:r>
              <a:rPr lang="en-US" sz="3200" dirty="0" smtClean="0">
                <a:solidFill>
                  <a:srgbClr val="002060"/>
                </a:solidFill>
                <a:latin typeface="Garamond" panose="02020404030301010803" pitchFamily="18" charset="0"/>
              </a:rPr>
              <a:t>Input</a:t>
            </a:r>
          </a:p>
          <a:p>
            <a:pPr algn="ctr"/>
            <a:r>
              <a:rPr lang="en-US" sz="3200" dirty="0" smtClean="0">
                <a:solidFill>
                  <a:srgbClr val="002060"/>
                </a:solidFill>
                <a:latin typeface="Garamond" panose="02020404030301010803" pitchFamily="18" charset="0"/>
              </a:rPr>
              <a:t>data</a:t>
            </a:r>
            <a:endParaRPr lang="ru-RU" sz="3200" dirty="0">
              <a:solidFill>
                <a:srgbClr val="002060"/>
              </a:solidFill>
              <a:latin typeface="Garamond" panose="02020404030301010803" pitchFamily="18" charset="0"/>
            </a:endParaRPr>
          </a:p>
        </p:txBody>
      </p:sp>
      <p:cxnSp>
        <p:nvCxnSpPr>
          <p:cNvPr id="201" name="Прямая со стрелкой 200"/>
          <p:cNvCxnSpPr/>
          <p:nvPr/>
        </p:nvCxnSpPr>
        <p:spPr>
          <a:xfrm>
            <a:off x="11145392" y="18124628"/>
            <a:ext cx="826098" cy="12191"/>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02" name="Oval 29">
            <a:extLst>
              <a:ext uri="{FF2B5EF4-FFF2-40B4-BE49-F238E27FC236}">
                <a16:creationId xmlns:a16="http://schemas.microsoft.com/office/drawing/2014/main" id="{1C39C56E-32E7-C144-B2C0-F5EA188979E2}"/>
              </a:ext>
            </a:extLst>
          </p:cNvPr>
          <p:cNvSpPr/>
          <p:nvPr/>
        </p:nvSpPr>
        <p:spPr>
          <a:xfrm>
            <a:off x="10539350" y="19073186"/>
            <a:ext cx="2433791" cy="1780964"/>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x-none" dirty="0"/>
          </a:p>
        </p:txBody>
      </p:sp>
      <p:sp>
        <p:nvSpPr>
          <p:cNvPr id="209" name="TextBox 208"/>
          <p:cNvSpPr txBox="1"/>
          <p:nvPr/>
        </p:nvSpPr>
        <p:spPr>
          <a:xfrm>
            <a:off x="10552180" y="19396784"/>
            <a:ext cx="2355128"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4000" b="1" dirty="0" smtClean="0">
                <a:latin typeface="Garamond" panose="02020404030301010803" pitchFamily="18" charset="0"/>
              </a:rPr>
              <a:t>Debris</a:t>
            </a:r>
          </a:p>
          <a:p>
            <a:pPr algn="ctr"/>
            <a:r>
              <a:rPr lang="en-US" sz="4000" b="1" dirty="0" smtClean="0">
                <a:latin typeface="Garamond" panose="02020404030301010803" pitchFamily="18" charset="0"/>
              </a:rPr>
              <a:t>flow</a:t>
            </a:r>
            <a:endParaRPr lang="ru-RU" sz="4000" b="1" dirty="0">
              <a:latin typeface="Garamond" panose="02020404030301010803" pitchFamily="18" charset="0"/>
            </a:endParaRPr>
          </a:p>
        </p:txBody>
      </p:sp>
      <p:cxnSp>
        <p:nvCxnSpPr>
          <p:cNvPr id="210" name="Прямая со стрелкой 209"/>
          <p:cNvCxnSpPr/>
          <p:nvPr/>
        </p:nvCxnSpPr>
        <p:spPr>
          <a:xfrm flipH="1" flipV="1">
            <a:off x="10796648" y="18619217"/>
            <a:ext cx="304248" cy="593136"/>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1" name="Прямая со стрелкой 210"/>
          <p:cNvCxnSpPr/>
          <p:nvPr/>
        </p:nvCxnSpPr>
        <p:spPr>
          <a:xfrm>
            <a:off x="10602984" y="18750453"/>
            <a:ext cx="276718" cy="571566"/>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2" name="Прямая со стрелкой 211"/>
          <p:cNvCxnSpPr/>
          <p:nvPr/>
        </p:nvCxnSpPr>
        <p:spPr>
          <a:xfrm flipH="1">
            <a:off x="12321381" y="18860095"/>
            <a:ext cx="348562" cy="437153"/>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9" name="TextBox 218"/>
          <p:cNvSpPr txBox="1"/>
          <p:nvPr/>
        </p:nvSpPr>
        <p:spPr>
          <a:xfrm>
            <a:off x="860020" y="31621638"/>
            <a:ext cx="708231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Garamond" panose="02020404030301010803" pitchFamily="18" charset="0"/>
              </a:rPr>
              <a:t>(</a:t>
            </a:r>
            <a:r>
              <a:rPr lang="en-US" sz="2400" dirty="0" err="1" smtClean="0">
                <a:latin typeface="Garamond" panose="02020404030301010803" pitchFamily="18" charset="0"/>
              </a:rPr>
              <a:t>Overdeepening</a:t>
            </a:r>
            <a:r>
              <a:rPr lang="en-US" sz="2400" dirty="0" smtClean="0">
                <a:latin typeface="Garamond" panose="02020404030301010803" pitchFamily="18" charset="0"/>
              </a:rPr>
              <a:t> locations were identified in </a:t>
            </a:r>
          </a:p>
          <a:p>
            <a:r>
              <a:rPr lang="en-US" sz="2400" dirty="0" err="1" smtClean="0">
                <a:latin typeface="Garamond" panose="02020404030301010803" pitchFamily="18" charset="0"/>
              </a:rPr>
              <a:t>Lavrentiev</a:t>
            </a:r>
            <a:r>
              <a:rPr lang="en-US" sz="2400" dirty="0" smtClean="0">
                <a:latin typeface="Garamond" panose="02020404030301010803" pitchFamily="18" charset="0"/>
              </a:rPr>
              <a:t> et al. (2020))</a:t>
            </a:r>
            <a:endParaRPr lang="ru-RU" sz="2400" dirty="0">
              <a:latin typeface="Garamond" panose="02020404030301010803" pitchFamily="18" charset="0"/>
            </a:endParaRPr>
          </a:p>
        </p:txBody>
      </p:sp>
      <p:pic>
        <p:nvPicPr>
          <p:cNvPr id="19" name="Рисунок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167" y="138635"/>
            <a:ext cx="2857500" cy="2857500"/>
          </a:xfrm>
          <a:prstGeom prst="rect">
            <a:avLst/>
          </a:prstGeom>
        </p:spPr>
      </p:pic>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31157" y="519523"/>
            <a:ext cx="4544329" cy="1310328"/>
          </a:xfrm>
          <a:prstGeom prst="rect">
            <a:avLst/>
          </a:prstGeom>
        </p:spPr>
      </p:pic>
      <p:pic>
        <p:nvPicPr>
          <p:cNvPr id="7" name="Рисунок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61512" y="3691487"/>
            <a:ext cx="10644961" cy="10109898"/>
          </a:xfrm>
          <a:prstGeom prst="rect">
            <a:avLst/>
          </a:prstGeom>
        </p:spPr>
      </p:pic>
      <p:sp>
        <p:nvSpPr>
          <p:cNvPr id="109" name="Прямоугольник 108"/>
          <p:cNvSpPr/>
          <p:nvPr/>
        </p:nvSpPr>
        <p:spPr>
          <a:xfrm>
            <a:off x="20917912" y="3553054"/>
            <a:ext cx="2966702" cy="2062103"/>
          </a:xfrm>
          <a:prstGeom prst="rect">
            <a:avLst/>
          </a:prstGeom>
        </p:spPr>
        <p:txBody>
          <a:bodyPr wrap="square">
            <a:spAutoFit/>
          </a:bodyPr>
          <a:lstStyle/>
          <a:p>
            <a:pPr algn="r"/>
            <a:r>
              <a:rPr lang="en-US" sz="3200" dirty="0" smtClean="0">
                <a:solidFill>
                  <a:srgbClr val="002060"/>
                </a:solidFill>
                <a:latin typeface="Garamond" panose="02020404030301010803" pitchFamily="18" charset="0"/>
              </a:rPr>
              <a:t>Debris</a:t>
            </a:r>
          </a:p>
          <a:p>
            <a:pPr algn="r"/>
            <a:r>
              <a:rPr lang="en-US" sz="3200" dirty="0" smtClean="0">
                <a:solidFill>
                  <a:srgbClr val="002060"/>
                </a:solidFill>
                <a:latin typeface="Garamond" panose="02020404030301010803" pitchFamily="18" charset="0"/>
              </a:rPr>
              <a:t>thickness (m)</a:t>
            </a:r>
          </a:p>
          <a:p>
            <a:pPr algn="r"/>
            <a:r>
              <a:rPr lang="en-US" sz="3200" dirty="0" err="1" smtClean="0">
                <a:solidFill>
                  <a:srgbClr val="002060"/>
                </a:solidFill>
                <a:latin typeface="Garamond" panose="02020404030301010803" pitchFamily="18" charset="0"/>
              </a:rPr>
              <a:t>Rounce</a:t>
            </a:r>
            <a:r>
              <a:rPr lang="en-US" sz="3200" dirty="0" smtClean="0">
                <a:solidFill>
                  <a:srgbClr val="002060"/>
                </a:solidFill>
                <a:latin typeface="Garamond" panose="02020404030301010803" pitchFamily="18" charset="0"/>
              </a:rPr>
              <a:t> et al.</a:t>
            </a:r>
          </a:p>
          <a:p>
            <a:pPr algn="r"/>
            <a:r>
              <a:rPr lang="en-US" sz="3200" dirty="0" smtClean="0">
                <a:solidFill>
                  <a:srgbClr val="002060"/>
                </a:solidFill>
                <a:latin typeface="Garamond" panose="02020404030301010803" pitchFamily="18" charset="0"/>
              </a:rPr>
              <a:t>2021</a:t>
            </a:r>
            <a:endParaRPr lang="en-US" sz="3200" dirty="0">
              <a:solidFill>
                <a:srgbClr val="002060"/>
              </a:solidFill>
              <a:latin typeface="Garamond" panose="02020404030301010803" pitchFamily="18" charset="0"/>
            </a:endParaRPr>
          </a:p>
        </p:txBody>
      </p:sp>
      <p:sp>
        <p:nvSpPr>
          <p:cNvPr id="110" name="Прямоугольник 109"/>
          <p:cNvSpPr/>
          <p:nvPr/>
        </p:nvSpPr>
        <p:spPr>
          <a:xfrm>
            <a:off x="27397689" y="3754193"/>
            <a:ext cx="1280561"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dirty="0" smtClean="0">
                <a:solidFill>
                  <a:srgbClr val="002060"/>
                </a:solidFill>
                <a:latin typeface="Garamond" panose="02020404030301010803" pitchFamily="18" charset="0"/>
              </a:rPr>
              <a:t>2023</a:t>
            </a:r>
            <a:endParaRPr lang="ru-RU" sz="3200" dirty="0">
              <a:solidFill>
                <a:srgbClr val="002060"/>
              </a:solidFill>
              <a:latin typeface="Garamond" panose="02020404030301010803" pitchFamily="18" charset="0"/>
            </a:endParaRPr>
          </a:p>
        </p:txBody>
      </p:sp>
      <p:sp>
        <p:nvSpPr>
          <p:cNvPr id="112" name="Прямоугольник 111"/>
          <p:cNvSpPr/>
          <p:nvPr/>
        </p:nvSpPr>
        <p:spPr>
          <a:xfrm>
            <a:off x="21066920" y="8795073"/>
            <a:ext cx="2966702" cy="1077218"/>
          </a:xfrm>
          <a:prstGeom prst="rect">
            <a:avLst/>
          </a:prstGeom>
        </p:spPr>
        <p:txBody>
          <a:bodyPr wrap="square">
            <a:spAutoFit/>
          </a:bodyPr>
          <a:lstStyle/>
          <a:p>
            <a:pPr algn="r"/>
            <a:r>
              <a:rPr lang="en-US" sz="3200" dirty="0" smtClean="0">
                <a:solidFill>
                  <a:srgbClr val="002060"/>
                </a:solidFill>
                <a:latin typeface="Garamond" panose="02020404030301010803" pitchFamily="18" charset="0"/>
              </a:rPr>
              <a:t>Ice</a:t>
            </a:r>
          </a:p>
          <a:p>
            <a:pPr algn="r"/>
            <a:r>
              <a:rPr lang="en-US" sz="3200" dirty="0" smtClean="0">
                <a:solidFill>
                  <a:srgbClr val="002060"/>
                </a:solidFill>
                <a:latin typeface="Garamond" panose="02020404030301010803" pitchFamily="18" charset="0"/>
              </a:rPr>
              <a:t>thickness</a:t>
            </a:r>
            <a:endParaRPr lang="ru-RU" sz="3200" dirty="0">
              <a:solidFill>
                <a:srgbClr val="002060"/>
              </a:solidFill>
              <a:latin typeface="Garamond" panose="02020404030301010803" pitchFamily="18" charset="0"/>
            </a:endParaRPr>
          </a:p>
        </p:txBody>
      </p:sp>
      <p:sp>
        <p:nvSpPr>
          <p:cNvPr id="113" name="Прямоугольник 112"/>
          <p:cNvSpPr/>
          <p:nvPr/>
        </p:nvSpPr>
        <p:spPr>
          <a:xfrm>
            <a:off x="26441400" y="8746436"/>
            <a:ext cx="3265073" cy="2062103"/>
          </a:xfrm>
          <a:prstGeom prst="rect">
            <a:avLst/>
          </a:prstGeom>
        </p:spPr>
        <p:txBody>
          <a:bodyPr wrap="square">
            <a:spAutoFit/>
          </a:bodyPr>
          <a:lstStyle/>
          <a:p>
            <a:pPr algn="r"/>
            <a:r>
              <a:rPr lang="en-US" sz="3200" dirty="0" smtClean="0">
                <a:solidFill>
                  <a:srgbClr val="002060"/>
                </a:solidFill>
                <a:latin typeface="Garamond" panose="02020404030301010803" pitchFamily="18" charset="0"/>
              </a:rPr>
              <a:t>Elevation </a:t>
            </a:r>
          </a:p>
          <a:p>
            <a:pPr algn="r"/>
            <a:r>
              <a:rPr lang="en-US" sz="3200" dirty="0" smtClean="0">
                <a:solidFill>
                  <a:srgbClr val="002060"/>
                </a:solidFill>
                <a:latin typeface="Garamond" panose="02020404030301010803" pitchFamily="18" charset="0"/>
              </a:rPr>
              <a:t>Change 2000-2019</a:t>
            </a:r>
          </a:p>
          <a:p>
            <a:pPr algn="r"/>
            <a:r>
              <a:rPr lang="en-US" sz="3200" dirty="0" err="1" smtClean="0">
                <a:solidFill>
                  <a:srgbClr val="002060"/>
                </a:solidFill>
                <a:latin typeface="Garamond" panose="02020404030301010803" pitchFamily="18" charset="0"/>
              </a:rPr>
              <a:t>Hugonnet</a:t>
            </a:r>
            <a:r>
              <a:rPr lang="en-US" sz="3200" dirty="0" smtClean="0">
                <a:solidFill>
                  <a:srgbClr val="002060"/>
                </a:solidFill>
                <a:latin typeface="Garamond" panose="02020404030301010803" pitchFamily="18" charset="0"/>
              </a:rPr>
              <a:t> et al. 2021</a:t>
            </a:r>
            <a:endParaRPr lang="ru-RU" sz="3200" dirty="0">
              <a:solidFill>
                <a:srgbClr val="002060"/>
              </a:solidFill>
              <a:latin typeface="Garamond" panose="02020404030301010803" pitchFamily="18" charset="0"/>
            </a:endParaRPr>
          </a:p>
        </p:txBody>
      </p:sp>
      <p:pic>
        <p:nvPicPr>
          <p:cNvPr id="10" name="Рисунок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020" y="32452635"/>
            <a:ext cx="7082310" cy="9874015"/>
          </a:xfrm>
          <a:prstGeom prst="rect">
            <a:avLst/>
          </a:prstGeom>
        </p:spPr>
      </p:pic>
      <p:sp>
        <p:nvSpPr>
          <p:cNvPr id="121" name="Прямоугольник 120"/>
          <p:cNvSpPr/>
          <p:nvPr/>
        </p:nvSpPr>
        <p:spPr>
          <a:xfrm>
            <a:off x="10474740" y="30841738"/>
            <a:ext cx="3929987" cy="769441"/>
          </a:xfrm>
          <a:prstGeom prst="rect">
            <a:avLst/>
          </a:prstGeom>
        </p:spPr>
        <p:txBody>
          <a:bodyPr wrap="none">
            <a:spAutoFit/>
          </a:bodyPr>
          <a:lstStyle/>
          <a:p>
            <a:pPr algn="ctr"/>
            <a:r>
              <a:rPr lang="en-US" sz="4400" b="1" dirty="0" smtClean="0">
                <a:solidFill>
                  <a:schemeClr val="dk1"/>
                </a:solidFill>
                <a:latin typeface="Garamond" panose="02020404030301010803" pitchFamily="18" charset="0"/>
              </a:rPr>
              <a:t>+dead ice areas</a:t>
            </a:r>
            <a:endParaRPr lang="en-US" sz="4400" b="1" dirty="0">
              <a:solidFill>
                <a:schemeClr val="dk1"/>
              </a:solidFill>
              <a:latin typeface="Garamond" panose="02020404030301010803" pitchFamily="18" charset="0"/>
            </a:endParaRPr>
          </a:p>
        </p:txBody>
      </p:sp>
      <p:pic>
        <p:nvPicPr>
          <p:cNvPr id="13" name="Рисунок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11365" y="34301400"/>
            <a:ext cx="10058400" cy="3088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1" name="TextBox 130"/>
          <p:cNvSpPr txBox="1"/>
          <p:nvPr/>
        </p:nvSpPr>
        <p:spPr>
          <a:xfrm>
            <a:off x="11601348" y="32658461"/>
            <a:ext cx="615558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smtClean="0">
                <a:latin typeface="Garamond" panose="02020404030301010803" pitchFamily="18" charset="0"/>
              </a:rPr>
              <a:t>1 – without debris transformation</a:t>
            </a:r>
          </a:p>
          <a:p>
            <a:pPr algn="just"/>
            <a:r>
              <a:rPr lang="en-US" sz="2400" dirty="0" smtClean="0">
                <a:latin typeface="Garamond" panose="02020404030301010803" pitchFamily="18" charset="0"/>
              </a:rPr>
              <a:t>2 – dead ice areas</a:t>
            </a:r>
          </a:p>
          <a:p>
            <a:pPr algn="just"/>
            <a:r>
              <a:rPr lang="en-US" sz="2400" dirty="0" smtClean="0">
                <a:latin typeface="Garamond" panose="02020404030301010803" pitchFamily="18" charset="0"/>
              </a:rPr>
              <a:t>3 – with debris transformation</a:t>
            </a:r>
            <a:endParaRPr lang="ru-RU" sz="2400" dirty="0">
              <a:latin typeface="Garamond" panose="02020404030301010803" pitchFamily="18" charset="0"/>
            </a:endParaRPr>
          </a:p>
        </p:txBody>
      </p:sp>
      <p:sp>
        <p:nvSpPr>
          <p:cNvPr id="103" name="TextBox 102"/>
          <p:cNvSpPr txBox="1"/>
          <p:nvPr/>
        </p:nvSpPr>
        <p:spPr>
          <a:xfrm>
            <a:off x="18451061" y="6854233"/>
            <a:ext cx="1643400" cy="1384995"/>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latin typeface="Garamond" panose="02020404030301010803" pitchFamily="18" charset="0"/>
              </a:rPr>
              <a:t>Debris</a:t>
            </a:r>
          </a:p>
          <a:p>
            <a:pPr algn="ctr"/>
            <a:r>
              <a:rPr lang="en-US" sz="2800" dirty="0">
                <a:latin typeface="Garamond" panose="02020404030301010803" pitchFamily="18" charset="0"/>
              </a:rPr>
              <a:t>f</a:t>
            </a:r>
            <a:r>
              <a:rPr lang="en-US" sz="2800" dirty="0" smtClean="0">
                <a:latin typeface="Garamond" panose="02020404030301010803" pitchFamily="18" charset="0"/>
              </a:rPr>
              <a:t>low</a:t>
            </a:r>
          </a:p>
          <a:p>
            <a:pPr algn="ctr"/>
            <a:r>
              <a:rPr lang="en-US" sz="2800" dirty="0" smtClean="0">
                <a:latin typeface="Garamond" panose="02020404030301010803" pitchFamily="18" charset="0"/>
              </a:rPr>
              <a:t>calibration</a:t>
            </a:r>
            <a:endParaRPr lang="ru-RU" sz="2800" dirty="0" smtClean="0">
              <a:latin typeface="Garamond" panose="02020404030301010803" pitchFamily="18" charset="0"/>
            </a:endParaRPr>
          </a:p>
        </p:txBody>
      </p:sp>
      <p:sp>
        <p:nvSpPr>
          <p:cNvPr id="104" name="TextBox 103"/>
          <p:cNvSpPr txBox="1"/>
          <p:nvPr/>
        </p:nvSpPr>
        <p:spPr>
          <a:xfrm>
            <a:off x="26887454" y="12960377"/>
            <a:ext cx="2515432"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latin typeface="Garamond" panose="02020404030301010803" pitchFamily="18" charset="0"/>
              </a:rPr>
              <a:t>SMB calibration </a:t>
            </a:r>
            <a:endParaRPr lang="en-US" sz="2800" dirty="0">
              <a:latin typeface="Garamond" panose="02020404030301010803" pitchFamily="18" charset="0"/>
            </a:endParaRPr>
          </a:p>
        </p:txBody>
      </p:sp>
      <p:sp>
        <p:nvSpPr>
          <p:cNvPr id="146" name="TextBox 145"/>
          <p:cNvSpPr txBox="1"/>
          <p:nvPr/>
        </p:nvSpPr>
        <p:spPr>
          <a:xfrm>
            <a:off x="21180257" y="12931826"/>
            <a:ext cx="2958375"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latin typeface="Garamond" panose="02020404030301010803" pitchFamily="18" charset="0"/>
              </a:rPr>
              <a:t>Ice flow calibration </a:t>
            </a:r>
            <a:endParaRPr lang="en-US" sz="2800" dirty="0">
              <a:latin typeface="Garamond" panose="02020404030301010803" pitchFamily="18" charset="0"/>
            </a:endParaRPr>
          </a:p>
        </p:txBody>
      </p:sp>
      <p:sp>
        <p:nvSpPr>
          <p:cNvPr id="98" name="TextBox 97"/>
          <p:cNvSpPr txBox="1"/>
          <p:nvPr/>
        </p:nvSpPr>
        <p:spPr>
          <a:xfrm>
            <a:off x="15784985" y="3649368"/>
            <a:ext cx="3578547" cy="489364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742950" indent="-742950">
              <a:buFont typeface="+mj-lt"/>
              <a:buAutoNum type="arabicPeriod"/>
            </a:pPr>
            <a:r>
              <a:rPr lang="en-US" sz="2400" dirty="0" err="1" smtClean="0">
                <a:latin typeface="Garamond" panose="02020404030301010803" pitchFamily="18" charset="0"/>
              </a:rPr>
              <a:t>Ulluchiran</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Karachaul</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Ullukol</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Mikelchiran</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Djikiugankez</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Irikchat</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Irik</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Terskol</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Garabashi</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Maliy</a:t>
            </a:r>
            <a:r>
              <a:rPr lang="en-US" sz="2400" dirty="0" smtClean="0">
                <a:latin typeface="Garamond" panose="02020404030301010803" pitchFamily="18" charset="0"/>
              </a:rPr>
              <a:t> </a:t>
            </a:r>
            <a:r>
              <a:rPr lang="en-US" sz="2400" dirty="0" err="1" smtClean="0">
                <a:latin typeface="Garamond" panose="02020404030301010803" pitchFamily="18" charset="0"/>
              </a:rPr>
              <a:t>Azau</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Bolshoy</a:t>
            </a:r>
            <a:r>
              <a:rPr lang="en-US" sz="2400" dirty="0" smtClean="0">
                <a:latin typeface="Garamond" panose="02020404030301010803" pitchFamily="18" charset="0"/>
              </a:rPr>
              <a:t> </a:t>
            </a:r>
            <a:r>
              <a:rPr lang="en-US" sz="2400" dirty="0" err="1" smtClean="0">
                <a:latin typeface="Garamond" panose="02020404030301010803" pitchFamily="18" charset="0"/>
              </a:rPr>
              <a:t>Azau</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Kyukyurtlyu</a:t>
            </a:r>
            <a:endParaRPr lang="en-US" sz="2400" dirty="0" smtClean="0">
              <a:latin typeface="Garamond" panose="02020404030301010803" pitchFamily="18" charset="0"/>
            </a:endParaRPr>
          </a:p>
          <a:p>
            <a:pPr marL="742950" indent="-742950">
              <a:buFont typeface="+mj-lt"/>
              <a:buAutoNum type="arabicPeriod"/>
            </a:pPr>
            <a:r>
              <a:rPr lang="en-US" sz="2400" dirty="0" err="1" smtClean="0">
                <a:latin typeface="Garamond" panose="02020404030301010803" pitchFamily="18" charset="0"/>
              </a:rPr>
              <a:t>Bitugtyube</a:t>
            </a:r>
            <a:endParaRPr lang="en-US" sz="2400" dirty="0">
              <a:latin typeface="Garamond" panose="02020404030301010803" pitchFamily="18" charset="0"/>
            </a:endParaRPr>
          </a:p>
        </p:txBody>
      </p:sp>
      <p:pic>
        <p:nvPicPr>
          <p:cNvPr id="15" name="Рисунок 14"/>
          <p:cNvPicPr>
            <a:picLocks noChangeAspect="1"/>
          </p:cNvPicPr>
          <p:nvPr/>
        </p:nvPicPr>
        <p:blipFill rotWithShape="1">
          <a:blip r:embed="rId13">
            <a:extLst>
              <a:ext uri="{28A0092B-C50C-407E-A947-70E740481C1C}">
                <a14:useLocalDpi xmlns:a14="http://schemas.microsoft.com/office/drawing/2010/main" val="0"/>
              </a:ext>
            </a:extLst>
          </a:blip>
          <a:srcRect t="4915" r="4368" b="3277"/>
          <a:stretch/>
        </p:blipFill>
        <p:spPr>
          <a:xfrm>
            <a:off x="8215167" y="22333846"/>
            <a:ext cx="6339045" cy="7747000"/>
          </a:xfrm>
          <a:prstGeom prst="rect">
            <a:avLst/>
          </a:prstGeom>
        </p:spPr>
      </p:pic>
      <p:sp>
        <p:nvSpPr>
          <p:cNvPr id="148" name="Прямоугольник 147"/>
          <p:cNvSpPr/>
          <p:nvPr/>
        </p:nvSpPr>
        <p:spPr>
          <a:xfrm>
            <a:off x="19988652" y="20753642"/>
            <a:ext cx="170204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smtClean="0">
                <a:latin typeface="Garamond" panose="02020404030301010803" pitchFamily="18" charset="0"/>
              </a:rPr>
              <a:t>Elbrus</a:t>
            </a:r>
            <a:endParaRPr lang="ru-RU" dirty="0"/>
          </a:p>
        </p:txBody>
      </p:sp>
      <p:sp>
        <p:nvSpPr>
          <p:cNvPr id="22" name="Умножение 21"/>
          <p:cNvSpPr/>
          <p:nvPr/>
        </p:nvSpPr>
        <p:spPr>
          <a:xfrm>
            <a:off x="1833794" y="20741530"/>
            <a:ext cx="661612" cy="593214"/>
          </a:xfrm>
          <a:prstGeom prst="mathMultiply">
            <a:avLst>
              <a:gd name="adj1" fmla="val 2024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2" name="Прямоугольник 161"/>
          <p:cNvSpPr/>
          <p:nvPr/>
        </p:nvSpPr>
        <p:spPr>
          <a:xfrm>
            <a:off x="3729160" y="19598332"/>
            <a:ext cx="3417529" cy="923330"/>
          </a:xfrm>
          <a:prstGeom prst="rect">
            <a:avLst/>
          </a:prstGeom>
          <a:solidFill>
            <a:schemeClr val="bg1"/>
          </a:solidFill>
        </p:spPr>
        <p:txBody>
          <a:bodyPr wrap="square">
            <a:spAutoFit/>
          </a:bodyPr>
          <a:lstStyle/>
          <a:p>
            <a:pPr algn="ctr"/>
            <a:r>
              <a:rPr lang="en-US" dirty="0" smtClean="0">
                <a:latin typeface="Garamond" panose="02020404030301010803" pitchFamily="18" charset="0"/>
              </a:rPr>
              <a:t>On Elbrus we neglect slope erosion on the top since it is a conic </a:t>
            </a:r>
            <a:r>
              <a:rPr lang="en-US" dirty="0" err="1" smtClean="0">
                <a:latin typeface="Garamond" panose="02020404030301010803" pitchFamily="18" charset="0"/>
              </a:rPr>
              <a:t>glacierized</a:t>
            </a:r>
            <a:r>
              <a:rPr lang="en-US" dirty="0" smtClean="0">
                <a:latin typeface="Garamond" panose="02020404030301010803" pitchFamily="18" charset="0"/>
              </a:rPr>
              <a:t> volcano</a:t>
            </a:r>
            <a:endParaRPr lang="ru-RU" dirty="0" smtClean="0">
              <a:latin typeface="Garamond" panose="02020404030301010803" pitchFamily="18" charset="0"/>
            </a:endParaRPr>
          </a:p>
        </p:txBody>
      </p:sp>
      <p:sp>
        <p:nvSpPr>
          <p:cNvPr id="169" name="Прямоугольник 168"/>
          <p:cNvSpPr/>
          <p:nvPr/>
        </p:nvSpPr>
        <p:spPr>
          <a:xfrm>
            <a:off x="1364565" y="23432161"/>
            <a:ext cx="1707166"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r"/>
            <a:r>
              <a:rPr lang="en-US" sz="2000" dirty="0" smtClean="0">
                <a:latin typeface="Garamond" panose="02020404030301010803" pitchFamily="18" charset="0"/>
              </a:rPr>
              <a:t>Bed erosion</a:t>
            </a:r>
            <a:endParaRPr lang="ru-RU" sz="2000" dirty="0">
              <a:latin typeface="Garamond" panose="02020404030301010803" pitchFamily="18" charset="0"/>
            </a:endParaRPr>
          </a:p>
        </p:txBody>
      </p:sp>
      <p:sp>
        <p:nvSpPr>
          <p:cNvPr id="163" name="Прямоугольник 162"/>
          <p:cNvSpPr/>
          <p:nvPr/>
        </p:nvSpPr>
        <p:spPr>
          <a:xfrm>
            <a:off x="1951987" y="24281469"/>
            <a:ext cx="3920552" cy="707886"/>
          </a:xfrm>
          <a:prstGeom prst="rect">
            <a:avLst/>
          </a:prstGeom>
          <a:solidFill>
            <a:schemeClr val="bg1"/>
          </a:solidFill>
        </p:spPr>
        <p:txBody>
          <a:bodyPr wrap="square">
            <a:spAutoFit/>
          </a:bodyPr>
          <a:lstStyle/>
          <a:p>
            <a:pPr algn="r"/>
            <a:r>
              <a:rPr lang="en-US" sz="2000" dirty="0" smtClean="0">
                <a:latin typeface="Garamond" panose="02020404030301010803" pitchFamily="18" charset="0"/>
              </a:rPr>
              <a:t>Debris thickness controlled by velocity slowdown close to the front</a:t>
            </a:r>
            <a:endParaRPr lang="ru-RU" sz="2000" dirty="0">
              <a:latin typeface="Garamond" panose="02020404030301010803" pitchFamily="18" charset="0"/>
            </a:endParaRPr>
          </a:p>
        </p:txBody>
      </p:sp>
      <mc:AlternateContent xmlns:mc="http://schemas.openxmlformats.org/markup-compatibility/2006">
        <mc:Choice xmlns:a14="http://schemas.microsoft.com/office/drawing/2010/main" Requires="a14">
          <p:sp>
            <p:nvSpPr>
              <p:cNvPr id="165" name="TextBox 164"/>
              <p:cNvSpPr txBox="1"/>
              <p:nvPr/>
            </p:nvSpPr>
            <p:spPr>
              <a:xfrm>
                <a:off x="762844" y="26851321"/>
                <a:ext cx="7433480" cy="34128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ru-RU" i="1" smtClean="0"/>
                          </m:ctrlPr>
                        </m:sSubPr>
                        <m:e>
                          <m:r>
                            <a:rPr lang="en-US" i="1"/>
                            <m:t>𝑀</m:t>
                          </m:r>
                        </m:e>
                        <m:sub>
                          <m:r>
                            <m:rPr>
                              <m:sty m:val="p"/>
                            </m:rPr>
                            <a:rPr lang="ru-RU"/>
                            <m:t>total</m:t>
                          </m:r>
                        </m:sub>
                      </m:sSub>
                      <m:r>
                        <a:rPr lang="ru-RU" i="1"/>
                        <m:t>= </m:t>
                      </m:r>
                      <m:sSub>
                        <m:sSubPr>
                          <m:ctrlPr>
                            <a:rPr lang="ru-RU" i="1"/>
                          </m:ctrlPr>
                        </m:sSubPr>
                        <m:e>
                          <m:r>
                            <a:rPr lang="ru-RU" i="1"/>
                            <m:t>𝑀</m:t>
                          </m:r>
                        </m:e>
                        <m:sub>
                          <m:r>
                            <a:rPr lang="ru-RU" i="1"/>
                            <m:t>𝑖𝑐𝑒</m:t>
                          </m:r>
                        </m:sub>
                      </m:sSub>
                      <m:r>
                        <a:rPr lang="ru-RU"/>
                        <m:t>∙</m:t>
                      </m:r>
                      <m:d>
                        <m:dPr>
                          <m:ctrlPr>
                            <a:rPr lang="ru-RU" i="1"/>
                          </m:ctrlPr>
                        </m:dPr>
                        <m:e>
                          <m:r>
                            <a:rPr lang="ru-RU"/>
                            <m:t>1</m:t>
                          </m:r>
                          <m:r>
                            <a:rPr lang="ru-RU" i="1"/>
                            <m:t>−</m:t>
                          </m:r>
                          <m:f>
                            <m:fPr>
                              <m:ctrlPr>
                                <a:rPr lang="ru-RU" i="1"/>
                              </m:ctrlPr>
                            </m:fPr>
                            <m:num>
                              <m:sSub>
                                <m:sSubPr>
                                  <m:ctrlPr>
                                    <a:rPr lang="ru-RU" i="1"/>
                                  </m:ctrlPr>
                                </m:sSubPr>
                                <m:e>
                                  <m:r>
                                    <a:rPr lang="ru-RU" i="1"/>
                                    <m:t>𝐴</m:t>
                                  </m:r>
                                </m:e>
                                <m:sub>
                                  <m:r>
                                    <a:rPr lang="en-US" i="1"/>
                                    <m:t>𝑑𝑒𝑏𝑟𝑖𝑠</m:t>
                                  </m:r>
                                </m:sub>
                              </m:sSub>
                            </m:num>
                            <m:den>
                              <m:r>
                                <a:rPr lang="ru-RU" i="1"/>
                                <m:t>𝐴</m:t>
                              </m:r>
                            </m:den>
                          </m:f>
                        </m:e>
                      </m:d>
                      <m:r>
                        <a:rPr lang="ru-RU" i="1"/>
                        <m:t>+</m:t>
                      </m:r>
                      <m:sSub>
                        <m:sSubPr>
                          <m:ctrlPr>
                            <a:rPr lang="ru-RU" i="1"/>
                          </m:ctrlPr>
                        </m:sSubPr>
                        <m:e>
                          <m:r>
                            <a:rPr lang="ru-RU" i="1"/>
                            <m:t>𝑀</m:t>
                          </m:r>
                        </m:e>
                        <m:sub>
                          <m:r>
                            <a:rPr lang="ru-RU" i="1"/>
                            <m:t>𝑑𝑒𝑏𝑟𝑖𝑠</m:t>
                          </m:r>
                        </m:sub>
                      </m:sSub>
                      <m:r>
                        <a:rPr lang="ru-RU" i="1"/>
                        <m:t>∙</m:t>
                      </m:r>
                      <m:f>
                        <m:fPr>
                          <m:ctrlPr>
                            <a:rPr lang="ru-RU" i="1"/>
                          </m:ctrlPr>
                        </m:fPr>
                        <m:num>
                          <m:sSub>
                            <m:sSubPr>
                              <m:ctrlPr>
                                <a:rPr lang="ru-RU" i="1"/>
                              </m:ctrlPr>
                            </m:sSubPr>
                            <m:e>
                              <m:r>
                                <a:rPr lang="ru-RU" i="1"/>
                                <m:t>𝐴</m:t>
                              </m:r>
                            </m:e>
                            <m:sub>
                              <m:r>
                                <a:rPr lang="en-US" i="1"/>
                                <m:t>𝑑𝑒𝑏𝑟𝑖𝑠</m:t>
                              </m:r>
                            </m:sub>
                          </m:sSub>
                        </m:num>
                        <m:den>
                          <m:r>
                            <a:rPr lang="ru-RU" i="1"/>
                            <m:t>𝐴</m:t>
                          </m:r>
                        </m:den>
                      </m:f>
                    </m:oMath>
                  </m:oMathPara>
                </a14:m>
                <a:endParaRPr lang="en-US" sz="2400" dirty="0" smtClean="0">
                  <a:latin typeface="Garamond" panose="02020404030301010803" pitchFamily="18" charset="0"/>
                </a:endParaRPr>
              </a:p>
              <a:p>
                <a:endParaRPr lang="en-US" sz="2400" dirty="0">
                  <a:latin typeface="Garamond" panose="02020404030301010803" pitchFamily="18" charset="0"/>
                </a:endParaRPr>
              </a:p>
              <a:p>
                <a14:m>
                  <m:oMathPara xmlns:m="http://schemas.openxmlformats.org/officeDocument/2006/math">
                    <m:oMathParaPr>
                      <m:jc m:val="centerGroup"/>
                    </m:oMathParaPr>
                    <m:oMath xmlns:m="http://schemas.openxmlformats.org/officeDocument/2006/math">
                      <m:sSub>
                        <m:sSubPr>
                          <m:ctrlPr>
                            <a:rPr lang="ru-RU" i="1"/>
                          </m:ctrlPr>
                        </m:sSubPr>
                        <m:e>
                          <m:r>
                            <a:rPr lang="en-US" i="1"/>
                            <m:t>𝑀</m:t>
                          </m:r>
                        </m:e>
                        <m:sub>
                          <m:r>
                            <a:rPr lang="ru-RU" i="1"/>
                            <m:t>𝑑𝑒𝑏𝑟𝑖𝑠</m:t>
                          </m:r>
                        </m:sub>
                      </m:sSub>
                      <m:r>
                        <a:rPr lang="ru-RU"/>
                        <m:t>=</m:t>
                      </m:r>
                      <m:sSub>
                        <m:sSubPr>
                          <m:ctrlPr>
                            <a:rPr lang="ru-RU" i="1"/>
                          </m:ctrlPr>
                        </m:sSubPr>
                        <m:e>
                          <m:r>
                            <a:rPr lang="ru-RU" i="1"/>
                            <m:t>𝑀</m:t>
                          </m:r>
                        </m:e>
                        <m:sub>
                          <m:r>
                            <a:rPr lang="ru-RU" i="1"/>
                            <m:t>𝑖𝑐𝑒</m:t>
                          </m:r>
                        </m:sub>
                      </m:sSub>
                      <m:r>
                        <a:rPr lang="ru-RU"/>
                        <m:t>∙</m:t>
                      </m:r>
                      <m:sSub>
                        <m:sSubPr>
                          <m:ctrlPr>
                            <a:rPr lang="ru-RU" i="1"/>
                          </m:ctrlPr>
                        </m:sSubPr>
                        <m:e>
                          <m:r>
                            <a:rPr lang="ru-RU" i="1"/>
                            <m:t>𝑓</m:t>
                          </m:r>
                        </m:e>
                        <m:sub>
                          <m:r>
                            <a:rPr lang="ru-RU" i="1"/>
                            <m:t>𝑑𝑒𝑏𝑟𝑖𝑠</m:t>
                          </m:r>
                        </m:sub>
                      </m:sSub>
                    </m:oMath>
                  </m:oMathPara>
                </a14:m>
                <a:endParaRPr lang="en-US" sz="2400" dirty="0" smtClean="0">
                  <a:latin typeface="Garamond" panose="02020404030301010803" pitchFamily="18" charset="0"/>
                </a:endParaRPr>
              </a:p>
              <a:p>
                <a:r>
                  <a:rPr lang="en-US" sz="2000" dirty="0" smtClean="0">
                    <a:latin typeface="Garamond" panose="02020404030301010803" pitchFamily="18" charset="0"/>
                  </a:rPr>
                  <a:t>For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𝑑𝑒𝑏𝑟𝑖𝑠</m:t>
                        </m:r>
                      </m:sub>
                    </m:sSub>
                    <m:r>
                      <a:rPr lang="en-US" sz="2000" b="0" i="1" smtClean="0">
                        <a:latin typeface="Cambria Math" panose="02040503050406030204" pitchFamily="18" charset="0"/>
                      </a:rPr>
                      <m:t>=2 </m:t>
                    </m:r>
                    <m:r>
                      <a:rPr lang="en-US" sz="2000" b="0" i="1" smtClean="0">
                        <a:latin typeface="Cambria Math" panose="02040503050406030204" pitchFamily="18" charset="0"/>
                      </a:rPr>
                      <m:t>𝑐𝑚</m:t>
                    </m:r>
                  </m:oMath>
                </a14:m>
                <a:r>
                  <a:rPr lang="en-US" sz="2000" dirty="0" smtClean="0">
                    <a:latin typeface="Garamond" panose="02020404030301010803" pitchFamily="18" charset="0"/>
                  </a:rPr>
                  <a:t> melt enhancement from </a:t>
                </a:r>
                <a:r>
                  <a:rPr lang="en-US" sz="2000" dirty="0" err="1" smtClean="0">
                    <a:latin typeface="Garamond" panose="02020404030301010803" pitchFamily="18" charset="0"/>
                  </a:rPr>
                  <a:t>Rounce</a:t>
                </a:r>
                <a:r>
                  <a:rPr lang="en-US" sz="2000" dirty="0" smtClean="0">
                    <a:latin typeface="Garamond" panose="02020404030301010803" pitchFamily="18" charset="0"/>
                  </a:rPr>
                  <a:t> et al 2021, ~1.4</a:t>
                </a:r>
              </a:p>
              <a:p>
                <a:pPr/>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𝑑𝑒𝑏𝑟𝑖𝑠</m:t>
                          </m:r>
                        </m:sub>
                      </m:sSub>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p>
                                <m:sSupPr>
                                  <m:ctrlPr>
                                    <a:rPr lang="ru-RU" i="1"/>
                                  </m:ctrlPr>
                                </m:sSupPr>
                                <m:e>
                                  <m:r>
                                    <a:rPr lang="ru-RU" i="1"/>
                                    <m:t>𝑒</m:t>
                                  </m:r>
                                </m:e>
                                <m:sup>
                                  <m:f>
                                    <m:fPr>
                                      <m:ctrlPr>
                                        <a:rPr lang="ru-RU" i="1"/>
                                      </m:ctrlPr>
                                    </m:fPr>
                                    <m:num>
                                      <m:r>
                                        <a:rPr lang="ru-RU" i="1"/>
                                        <m:t>−</m:t>
                                      </m:r>
                                      <m:sSub>
                                        <m:sSubPr>
                                          <m:ctrlPr>
                                            <a:rPr lang="ru-RU" i="1"/>
                                          </m:ctrlPr>
                                        </m:sSubPr>
                                        <m:e>
                                          <m:r>
                                            <a:rPr lang="ru-RU" b="1" i="1"/>
                                            <m:t>𝒉</m:t>
                                          </m:r>
                                        </m:e>
                                        <m:sub>
                                          <m:r>
                                            <a:rPr lang="ru-RU" b="1" i="1"/>
                                            <m:t>𝒅𝒆𝒃𝒓𝒊𝒔</m:t>
                                          </m:r>
                                        </m:sub>
                                      </m:sSub>
                                    </m:num>
                                    <m:den>
                                      <m:sSubSup>
                                        <m:sSubSupPr>
                                          <m:ctrlPr>
                                            <a:rPr lang="ru-RU" i="1"/>
                                          </m:ctrlPr>
                                        </m:sSubSupPr>
                                        <m:e>
                                          <m:r>
                                            <a:rPr lang="ru-RU" b="1" i="1"/>
                                            <m:t>𝒉</m:t>
                                          </m:r>
                                        </m:e>
                                        <m:sub>
                                          <m:r>
                                            <a:rPr lang="ru-RU" b="1" i="1"/>
                                            <m:t>𝒅𝒆𝒃𝒓𝒊𝒔</m:t>
                                          </m:r>
                                        </m:sub>
                                        <m:sup>
                                          <m:r>
                                            <a:rPr lang="ru-RU" i="1"/>
                                            <m:t>∗</m:t>
                                          </m:r>
                                        </m:sup>
                                      </m:sSubSup>
                                    </m:den>
                                  </m:f>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𝑑𝑒𝑏𝑟𝑖𝑠</m:t>
                                  </m:r>
                                </m:sub>
                              </m:sSub>
                              <m:r>
                                <a:rPr lang="en-US" b="0" i="1" smtClean="0">
                                  <a:latin typeface="Cambria Math" panose="02040503050406030204" pitchFamily="18" charset="0"/>
                                </a:rPr>
                                <m:t>&gt;2 </m:t>
                              </m:r>
                              <m:r>
                                <a:rPr lang="en-US" b="0" i="1" smtClean="0">
                                  <a:latin typeface="Cambria Math" panose="02040503050406030204" pitchFamily="18" charset="0"/>
                                </a:rPr>
                                <m:t>𝑐𝑚</m:t>
                              </m:r>
                              <m:r>
                                <a:rPr lang="ru-RU"/>
                                <m:t>,</m:t>
                              </m:r>
                            </m:e>
                            <m:e>
                              <m:r>
                                <a:rPr lang="en-US" b="0" i="1" smtClean="0">
                                  <a:latin typeface="Cambria Math" panose="02040503050406030204" pitchFamily="18" charset="0"/>
                                </a:rPr>
                                <m:t>~1.4</m:t>
                              </m:r>
                              <m:r>
                                <a:rPr lang="en-US" sz="2400" b="0" i="1" smtClean="0">
                                  <a:latin typeface="Cambria Math" panose="02040503050406030204" pitchFamily="18" charset="0"/>
                                </a:rPr>
                                <m:t> ,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𝑑𝑒𝑏𝑟𝑖𝑠</m:t>
                                  </m:r>
                                </m:sub>
                              </m:sSub>
                              <m:r>
                                <a:rPr lang="en-US" sz="2400" b="0" i="1" smtClean="0">
                                  <a:latin typeface="Cambria Math" panose="02040503050406030204" pitchFamily="18" charset="0"/>
                                </a:rPr>
                                <m:t>=2 </m:t>
                              </m:r>
                              <m:r>
                                <a:rPr lang="en-US" sz="2400" b="0" i="1" smtClean="0">
                                  <a:latin typeface="Cambria Math" panose="02040503050406030204" pitchFamily="18" charset="0"/>
                                </a:rPr>
                                <m:t>𝑐𝑚</m:t>
                              </m:r>
                              <m:r>
                                <a:rPr lang="en-US" sz="2400" b="0" i="1" smtClean="0">
                                  <a:latin typeface="Cambria Math" panose="02040503050406030204" pitchFamily="18" charset="0"/>
                                </a:rPr>
                                <m:t>,</m:t>
                              </m:r>
                            </m:e>
                            <m:e>
                              <m:r>
                                <a:rPr lang="en-US" sz="2400" b="0" i="1" smtClean="0">
                                  <a:latin typeface="Cambria Math" panose="02040503050406030204" pitchFamily="18" charset="0"/>
                                </a:rPr>
                                <m:t>𝑙𝑖𝑛𝑒𝑎𝑟</m:t>
                              </m:r>
                              <m:r>
                                <a:rPr lang="en-US" sz="2400" b="0" i="1" smtClean="0">
                                  <a:latin typeface="Cambria Math" panose="02040503050406030204" pitchFamily="18" charset="0"/>
                                </a:rPr>
                                <m:t> </m:t>
                              </m:r>
                              <m:r>
                                <a:rPr lang="en-US" sz="2400" b="0" i="1" smtClean="0">
                                  <a:latin typeface="Cambria Math" panose="02040503050406030204" pitchFamily="18" charset="0"/>
                                </a:rPr>
                                <m:t>𝑖𝑛</m:t>
                              </m:r>
                              <m:r>
                                <a:rPr lang="en-US" sz="2400" b="0" i="1" smtClean="0">
                                  <a:latin typeface="Cambria Math" panose="02040503050406030204" pitchFamily="18" charset="0"/>
                                </a:rPr>
                                <m:t> </m:t>
                              </m:r>
                              <m:r>
                                <a:rPr lang="en-US" sz="2400" b="0" i="1" smtClean="0">
                                  <a:latin typeface="Cambria Math" panose="02040503050406030204" pitchFamily="18" charset="0"/>
                                </a:rPr>
                                <m:t>𝑏𝑒𝑡𝑤𝑒𝑒𝑛</m:t>
                              </m:r>
                            </m:e>
                            <m:e>
                              <m:r>
                                <a:rPr lang="en-US" sz="2400" b="0" i="1" smtClean="0">
                                  <a:latin typeface="Cambria Math" panose="02040503050406030204" pitchFamily="18" charset="0"/>
                                </a:rPr>
                                <m:t>1, 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𝑑𝑒𝑏𝑟𝑖𝑠</m:t>
                                  </m:r>
                                </m:sub>
                              </m:sSub>
                              <m:r>
                                <a:rPr lang="en-US" sz="2400" b="0" i="1" smtClean="0">
                                  <a:latin typeface="Cambria Math" panose="02040503050406030204" pitchFamily="18" charset="0"/>
                                </a:rPr>
                                <m:t>=0 </m:t>
                              </m:r>
                              <m:r>
                                <a:rPr lang="en-US" sz="2400" b="0" i="1" smtClean="0">
                                  <a:latin typeface="Cambria Math" panose="02040503050406030204" pitchFamily="18" charset="0"/>
                                </a:rPr>
                                <m:t>𝑐𝑚</m:t>
                              </m:r>
                            </m:e>
                          </m:eqArr>
                        </m:e>
                      </m:d>
                    </m:oMath>
                  </m:oMathPara>
                </a14:m>
                <a:endParaRPr lang="ru-RU" sz="2400" dirty="0">
                  <a:latin typeface="Garamond" panose="02020404030301010803" pitchFamily="18" charset="0"/>
                </a:endParaRPr>
              </a:p>
            </p:txBody>
          </p:sp>
        </mc:Choice>
        <mc:Fallback>
          <p:sp>
            <p:nvSpPr>
              <p:cNvPr id="165" name="TextBox 164"/>
              <p:cNvSpPr txBox="1">
                <a:spLocks noRot="1" noChangeAspect="1" noMove="1" noResize="1" noEditPoints="1" noAdjustHandles="1" noChangeArrowheads="1" noChangeShapeType="1" noTextEdit="1"/>
              </p:cNvSpPr>
              <p:nvPr/>
            </p:nvSpPr>
            <p:spPr>
              <a:xfrm>
                <a:off x="762844" y="26851321"/>
                <a:ext cx="7433480" cy="3412857"/>
              </a:xfrm>
              <a:prstGeom prst="rect">
                <a:avLst/>
              </a:prstGeom>
              <a:blipFill>
                <a:blip r:embed="rId14"/>
                <a:stretch>
                  <a:fillRect l="-736"/>
                </a:stretch>
              </a:blipFill>
            </p:spPr>
            <p:txBody>
              <a:bodyPr/>
              <a:lstStyle/>
              <a:p>
                <a:r>
                  <a:rPr lang="ru-RU">
                    <a:noFill/>
                  </a:rPr>
                  <a:t> </a:t>
                </a:r>
              </a:p>
            </p:txBody>
          </p:sp>
        </mc:Fallback>
      </mc:AlternateContent>
      <p:sp>
        <p:nvSpPr>
          <p:cNvPr id="166" name="TextBox 165"/>
          <p:cNvSpPr txBox="1"/>
          <p:nvPr/>
        </p:nvSpPr>
        <p:spPr>
          <a:xfrm>
            <a:off x="11605773" y="23439227"/>
            <a:ext cx="1577255" cy="36933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panose="02020404030301010803" pitchFamily="18" charset="0"/>
              </a:rPr>
              <a:t>without </a:t>
            </a:r>
            <a:r>
              <a:rPr lang="en-US" dirty="0">
                <a:latin typeface="Garamond" panose="02020404030301010803" pitchFamily="18" charset="0"/>
              </a:rPr>
              <a:t>debris </a:t>
            </a:r>
          </a:p>
        </p:txBody>
      </p:sp>
      <p:sp>
        <p:nvSpPr>
          <p:cNvPr id="167" name="TextBox 166"/>
          <p:cNvSpPr txBox="1"/>
          <p:nvPr/>
        </p:nvSpPr>
        <p:spPr>
          <a:xfrm>
            <a:off x="11028332" y="22515007"/>
            <a:ext cx="110694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SMB</a:t>
            </a:r>
            <a:endParaRPr lang="ru-RU" sz="2800" b="1" dirty="0"/>
          </a:p>
        </p:txBody>
      </p:sp>
      <mc:AlternateContent xmlns:mc="http://schemas.openxmlformats.org/markup-compatibility/2006">
        <mc:Choice xmlns:a14="http://schemas.microsoft.com/office/drawing/2010/main" Requires="a14">
          <p:sp>
            <p:nvSpPr>
              <p:cNvPr id="168" name="TextBox 167"/>
              <p:cNvSpPr txBox="1"/>
              <p:nvPr/>
            </p:nvSpPr>
            <p:spPr>
              <a:xfrm>
                <a:off x="11240927" y="23792692"/>
                <a:ext cx="1942101" cy="830997"/>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14:m>
                  <m:oMath xmlns:m="http://schemas.openxmlformats.org/officeDocument/2006/math">
                    <m:sSubSup>
                      <m:sSubSupPr>
                        <m:ctrlPr>
                          <a:rPr lang="ru-RU" i="1">
                            <a:latin typeface="Cambria Math" panose="02040503050406030204" pitchFamily="18" charset="0"/>
                          </a:rPr>
                        </m:ctrlPr>
                      </m:sSubSupPr>
                      <m:e>
                        <m:r>
                          <a:rPr lang="ru-RU" i="1">
                            <a:latin typeface="Cambria Math" panose="02040503050406030204" pitchFamily="18" charset="0"/>
                          </a:rPr>
                          <m:t>h</m:t>
                        </m:r>
                      </m:e>
                      <m:sub>
                        <m:r>
                          <a:rPr lang="ru-RU" i="1">
                            <a:latin typeface="Cambria Math" panose="02040503050406030204" pitchFamily="18" charset="0"/>
                          </a:rPr>
                          <m:t>𝑑𝑒𝑏𝑟𝑖𝑠</m:t>
                        </m:r>
                      </m:sub>
                      <m:sup>
                        <m:r>
                          <a:rPr lang="ru-RU" i="1">
                            <a:latin typeface="Cambria Math" panose="02040503050406030204" pitchFamily="18" charset="0"/>
                          </a:rPr>
                          <m:t>∗</m:t>
                        </m:r>
                      </m:sup>
                    </m:sSubSup>
                    <m:r>
                      <a:rPr lang="ru-RU" i="1">
                        <a:latin typeface="Cambria Math" panose="02040503050406030204" pitchFamily="18" charset="0"/>
                      </a:rPr>
                      <m:t>=44</m:t>
                    </m:r>
                  </m:oMath>
                </a14:m>
                <a:r>
                  <a:rPr lang="en-US" sz="2400" dirty="0">
                    <a:latin typeface="Garamond" panose="02020404030301010803" pitchFamily="18" charset="0"/>
                  </a:rPr>
                  <a:t> </a:t>
                </a:r>
                <a:r>
                  <a:rPr lang="en-US" dirty="0">
                    <a:latin typeface="Garamond" panose="02020404030301010803" pitchFamily="18" charset="0"/>
                  </a:rPr>
                  <a:t>cm</a:t>
                </a:r>
              </a:p>
              <a:p>
                <a:pPr algn="just"/>
                <a14:m>
                  <m:oMath xmlns:m="http://schemas.openxmlformats.org/officeDocument/2006/math">
                    <m:sSubSup>
                      <m:sSubSupPr>
                        <m:ctrlPr>
                          <a:rPr lang="ru-RU" i="1">
                            <a:latin typeface="Cambria Math" panose="02040503050406030204" pitchFamily="18" charset="0"/>
                          </a:rPr>
                        </m:ctrlPr>
                      </m:sSubSupPr>
                      <m:e>
                        <m:r>
                          <a:rPr lang="ru-RU" i="1">
                            <a:latin typeface="Cambria Math" panose="02040503050406030204" pitchFamily="18" charset="0"/>
                          </a:rPr>
                          <m:t>h</m:t>
                        </m:r>
                      </m:e>
                      <m:sub>
                        <m:r>
                          <a:rPr lang="ru-RU" i="1">
                            <a:latin typeface="Cambria Math" panose="02040503050406030204" pitchFamily="18" charset="0"/>
                          </a:rPr>
                          <m:t>𝑑𝑒𝑏𝑟𝑖𝑠</m:t>
                        </m:r>
                      </m:sub>
                      <m:sup>
                        <m:r>
                          <a:rPr lang="ru-RU" i="1">
                            <a:latin typeface="Cambria Math" panose="02040503050406030204" pitchFamily="18" charset="0"/>
                          </a:rPr>
                          <m:t>∗</m:t>
                        </m:r>
                      </m:sup>
                    </m:sSubSup>
                    <m:r>
                      <a:rPr lang="ru-RU" i="1">
                        <a:latin typeface="Cambria Math" panose="02040503050406030204" pitchFamily="18" charset="0"/>
                      </a:rPr>
                      <m:t>=</m:t>
                    </m:r>
                    <m:r>
                      <a:rPr lang="en-US" i="1">
                        <a:latin typeface="Cambria Math" panose="02040503050406030204" pitchFamily="18" charset="0"/>
                      </a:rPr>
                      <m:t>115</m:t>
                    </m:r>
                  </m:oMath>
                </a14:m>
                <a:r>
                  <a:rPr lang="en-US" sz="2400" dirty="0">
                    <a:latin typeface="Garamond" panose="02020404030301010803" pitchFamily="18" charset="0"/>
                  </a:rPr>
                  <a:t> </a:t>
                </a:r>
                <a:r>
                  <a:rPr lang="en-US" dirty="0">
                    <a:latin typeface="Garamond" panose="02020404030301010803" pitchFamily="18" charset="0"/>
                  </a:rPr>
                  <a:t>cm</a:t>
                </a:r>
                <a:endParaRPr lang="en-US" dirty="0">
                  <a:latin typeface="Garamond" panose="02020404030301010803" pitchFamily="18" charset="0"/>
                </a:endParaRPr>
              </a:p>
            </p:txBody>
          </p:sp>
        </mc:Choice>
        <mc:Fallback>
          <p:sp>
            <p:nvSpPr>
              <p:cNvPr id="168" name="TextBox 167"/>
              <p:cNvSpPr txBox="1">
                <a:spLocks noRot="1" noChangeAspect="1" noMove="1" noResize="1" noEditPoints="1" noAdjustHandles="1" noChangeArrowheads="1" noChangeShapeType="1" noTextEdit="1"/>
              </p:cNvSpPr>
              <p:nvPr/>
            </p:nvSpPr>
            <p:spPr>
              <a:xfrm>
                <a:off x="11240927" y="23792692"/>
                <a:ext cx="1942101" cy="830997"/>
              </a:xfrm>
              <a:prstGeom prst="rect">
                <a:avLst/>
              </a:prstGeom>
              <a:blipFill>
                <a:blip r:embed="rId15"/>
                <a:stretch>
                  <a:fillRect b="-7971"/>
                </a:stretch>
              </a:blipFill>
              <a:ln>
                <a:solidFill>
                  <a:schemeClr val="bg1"/>
                </a:solidFill>
              </a:ln>
            </p:spPr>
            <p:txBody>
              <a:bodyPr/>
              <a:lstStyle/>
              <a:p>
                <a:r>
                  <a:rPr lang="ru-RU">
                    <a:noFill/>
                  </a:rPr>
                  <a:t> </a:t>
                </a:r>
              </a:p>
            </p:txBody>
          </p:sp>
        </mc:Fallback>
      </mc:AlternateContent>
      <p:sp>
        <p:nvSpPr>
          <p:cNvPr id="178" name="TextBox 177"/>
          <p:cNvSpPr txBox="1"/>
          <p:nvPr/>
        </p:nvSpPr>
        <p:spPr>
          <a:xfrm>
            <a:off x="12045310" y="25728777"/>
            <a:ext cx="1577255"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a:latin typeface="Garamond" panose="02020404030301010803" pitchFamily="18" charset="0"/>
              </a:rPr>
              <a:t>m</a:t>
            </a:r>
            <a:r>
              <a:rPr lang="en-US" dirty="0" smtClean="0">
                <a:latin typeface="Garamond" panose="02020404030301010803" pitchFamily="18" charset="0"/>
              </a:rPr>
              <a:t>elt enhancement</a:t>
            </a:r>
            <a:endParaRPr lang="en-US" dirty="0">
              <a:latin typeface="Garamond" panose="02020404030301010803" pitchFamily="18" charset="0"/>
            </a:endParaRPr>
          </a:p>
        </p:txBody>
      </p:sp>
      <p:sp>
        <p:nvSpPr>
          <p:cNvPr id="180" name="TextBox 179"/>
          <p:cNvSpPr txBox="1"/>
          <p:nvPr/>
        </p:nvSpPr>
        <p:spPr>
          <a:xfrm>
            <a:off x="10415178" y="25005746"/>
            <a:ext cx="1109054"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a:latin typeface="Garamond" panose="02020404030301010803" pitchFamily="18" charset="0"/>
              </a:rPr>
              <a:t>m</a:t>
            </a:r>
            <a:r>
              <a:rPr lang="en-US" dirty="0" smtClean="0">
                <a:latin typeface="Garamond" panose="02020404030301010803" pitchFamily="18" charset="0"/>
              </a:rPr>
              <a:t>elt </a:t>
            </a:r>
          </a:p>
          <a:p>
            <a:pPr algn="just"/>
            <a:r>
              <a:rPr lang="en-US" dirty="0" smtClean="0">
                <a:latin typeface="Garamond" panose="02020404030301010803" pitchFamily="18" charset="0"/>
              </a:rPr>
              <a:t>reduction</a:t>
            </a:r>
            <a:endParaRPr lang="en-US" dirty="0">
              <a:latin typeface="Garamond" panose="02020404030301010803" pitchFamily="18" charset="0"/>
            </a:endParaRPr>
          </a:p>
        </p:txBody>
      </p:sp>
      <mc:AlternateContent xmlns:mc="http://schemas.openxmlformats.org/markup-compatibility/2006">
        <mc:Choice xmlns:a14="http://schemas.microsoft.com/office/drawing/2010/main" Requires="a14">
          <p:sp>
            <p:nvSpPr>
              <p:cNvPr id="183" name="TextBox 182"/>
              <p:cNvSpPr txBox="1"/>
              <p:nvPr/>
            </p:nvSpPr>
            <p:spPr>
              <a:xfrm>
                <a:off x="8386333" y="24712829"/>
                <a:ext cx="169948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Melt correction</a:t>
                </a:r>
              </a:p>
              <a:p>
                <a:pPr algn="ct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𝒇</m:t>
                          </m:r>
                        </m:e>
                        <m:sub>
                          <m:r>
                            <a:rPr lang="en-US" sz="2400" b="1" i="1" smtClean="0">
                              <a:latin typeface="Cambria Math" panose="02040503050406030204" pitchFamily="18" charset="0"/>
                            </a:rPr>
                            <m:t>𝒅𝒆𝒃𝒓𝒊𝒔</m:t>
                          </m:r>
                        </m:sub>
                      </m:sSub>
                    </m:oMath>
                  </m:oMathPara>
                </a14:m>
                <a:endParaRPr lang="ru-RU" sz="2800" b="1" dirty="0"/>
              </a:p>
            </p:txBody>
          </p:sp>
        </mc:Choice>
        <mc:Fallback>
          <p:sp>
            <p:nvSpPr>
              <p:cNvPr id="183" name="TextBox 182"/>
              <p:cNvSpPr txBox="1">
                <a:spLocks noRot="1" noChangeAspect="1" noMove="1" noResize="1" noEditPoints="1" noAdjustHandles="1" noChangeArrowheads="1" noChangeShapeType="1" noTextEdit="1"/>
              </p:cNvSpPr>
              <p:nvPr/>
            </p:nvSpPr>
            <p:spPr>
              <a:xfrm>
                <a:off x="8386333" y="24712829"/>
                <a:ext cx="1699480" cy="1200329"/>
              </a:xfrm>
              <a:prstGeom prst="rect">
                <a:avLst/>
              </a:prstGeom>
              <a:blipFill>
                <a:blip r:embed="rId16"/>
                <a:stretch>
                  <a:fillRect t="-3518" b="-5528"/>
                </a:stretch>
              </a:blipFill>
            </p:spPr>
            <p:txBody>
              <a:bodyPr/>
              <a:lstStyle/>
              <a:p>
                <a:r>
                  <a:rPr lang="ru-RU">
                    <a:noFill/>
                  </a:rPr>
                  <a:t> </a:t>
                </a:r>
              </a:p>
            </p:txBody>
          </p:sp>
        </mc:Fallback>
      </mc:AlternateContent>
      <p:sp>
        <p:nvSpPr>
          <p:cNvPr id="184" name="TextBox 183"/>
          <p:cNvSpPr txBox="1"/>
          <p:nvPr/>
        </p:nvSpPr>
        <p:spPr>
          <a:xfrm>
            <a:off x="10832527" y="27905601"/>
            <a:ext cx="1488854"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panose="02020404030301010803" pitchFamily="18" charset="0"/>
              </a:rPr>
              <a:t>Debris thickness (11)</a:t>
            </a:r>
            <a:endParaRPr lang="en-US" dirty="0">
              <a:latin typeface="Garamond" panose="02020404030301010803" pitchFamily="18" charset="0"/>
            </a:endParaRPr>
          </a:p>
        </p:txBody>
      </p:sp>
      <p:sp>
        <p:nvSpPr>
          <p:cNvPr id="187" name="TextBox 186"/>
          <p:cNvSpPr txBox="1"/>
          <p:nvPr/>
        </p:nvSpPr>
        <p:spPr>
          <a:xfrm>
            <a:off x="9160472" y="28032854"/>
            <a:ext cx="992351" cy="120032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panose="02020404030301010803" pitchFamily="18" charset="0"/>
              </a:rPr>
              <a:t>Debris </a:t>
            </a:r>
          </a:p>
          <a:p>
            <a:pPr algn="just"/>
            <a:r>
              <a:rPr lang="en-US" dirty="0" smtClean="0">
                <a:latin typeface="Garamond" panose="02020404030301010803" pitchFamily="18" charset="0"/>
              </a:rPr>
              <a:t>area fraction</a:t>
            </a:r>
          </a:p>
          <a:p>
            <a:pPr algn="just"/>
            <a:r>
              <a:rPr lang="en-US" dirty="0" smtClean="0">
                <a:latin typeface="Garamond" panose="02020404030301010803" pitchFamily="18" charset="0"/>
              </a:rPr>
              <a:t>(10)</a:t>
            </a:r>
            <a:endParaRPr lang="en-US" dirty="0">
              <a:latin typeface="Garamond" panose="02020404030301010803" pitchFamily="18" charset="0"/>
            </a:endParaRPr>
          </a:p>
        </p:txBody>
      </p:sp>
      <p:cxnSp>
        <p:nvCxnSpPr>
          <p:cNvPr id="24" name="Прямая со стрелкой 23"/>
          <p:cNvCxnSpPr/>
          <p:nvPr/>
        </p:nvCxnSpPr>
        <p:spPr>
          <a:xfrm flipH="1" flipV="1">
            <a:off x="10618789" y="28215351"/>
            <a:ext cx="381470" cy="13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9777814" y="28592370"/>
            <a:ext cx="787704" cy="271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1" name="Прямоугольник 190"/>
          <p:cNvSpPr/>
          <p:nvPr/>
        </p:nvSpPr>
        <p:spPr>
          <a:xfrm>
            <a:off x="922629" y="25518544"/>
            <a:ext cx="2180404" cy="1200329"/>
          </a:xfrm>
          <a:prstGeom prst="rect">
            <a:avLst/>
          </a:prstGeom>
          <a:noFill/>
        </p:spPr>
        <p:style>
          <a:lnRef idx="2">
            <a:schemeClr val="dk1"/>
          </a:lnRef>
          <a:fillRef idx="1">
            <a:schemeClr val="lt1"/>
          </a:fillRef>
          <a:effectRef idx="0">
            <a:schemeClr val="dk1"/>
          </a:effectRef>
          <a:fontRef idx="minor">
            <a:schemeClr val="dk1"/>
          </a:fontRef>
        </p:style>
        <p:txBody>
          <a:bodyPr wrap="none">
            <a:spAutoFit/>
          </a:bodyPr>
          <a:lstStyle/>
          <a:p>
            <a:pPr algn="ctr"/>
            <a:r>
              <a:rPr lang="en-US" sz="3600" dirty="0" smtClean="0">
                <a:latin typeface="Garamond" panose="02020404030301010803" pitchFamily="18" charset="0"/>
              </a:rPr>
              <a:t>SMB</a:t>
            </a:r>
          </a:p>
          <a:p>
            <a:pPr algn="ctr"/>
            <a:r>
              <a:rPr lang="en-US" sz="3600" dirty="0" smtClean="0">
                <a:latin typeface="Garamond" panose="02020404030301010803" pitchFamily="18" charset="0"/>
              </a:rPr>
              <a:t>MODULE</a:t>
            </a:r>
            <a:endParaRPr lang="ru-RU" dirty="0"/>
          </a:p>
        </p:txBody>
      </p:sp>
      <p:sp>
        <p:nvSpPr>
          <p:cNvPr id="192" name="TextBox 191"/>
          <p:cNvSpPr txBox="1"/>
          <p:nvPr/>
        </p:nvSpPr>
        <p:spPr>
          <a:xfrm>
            <a:off x="3312043" y="25692815"/>
            <a:ext cx="3834646" cy="138499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2800" dirty="0" smtClean="0">
                <a:latin typeface="Garamond" panose="02020404030301010803" pitchFamily="18" charset="0"/>
              </a:rPr>
              <a:t>PDD + refreezing +debris-cover effect</a:t>
            </a:r>
            <a:endParaRPr lang="ru-RU" sz="2800" dirty="0">
              <a:latin typeface="Garamond" panose="02020404030301010803" pitchFamily="18" charset="0"/>
            </a:endParaRPr>
          </a:p>
          <a:p>
            <a:endParaRPr lang="ru-RU" sz="2800" dirty="0">
              <a:latin typeface="Garamond" panose="02020404030301010803" pitchFamily="18" charset="0"/>
            </a:endParaRPr>
          </a:p>
        </p:txBody>
      </p:sp>
      <p:sp>
        <p:nvSpPr>
          <p:cNvPr id="193" name="TextBox 192"/>
          <p:cNvSpPr txBox="1"/>
          <p:nvPr/>
        </p:nvSpPr>
        <p:spPr>
          <a:xfrm>
            <a:off x="16385839" y="24230130"/>
            <a:ext cx="110694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SMB</a:t>
            </a:r>
            <a:endParaRPr lang="ru-RU" sz="2800" b="1" dirty="0"/>
          </a:p>
        </p:txBody>
      </p:sp>
      <p:sp>
        <p:nvSpPr>
          <p:cNvPr id="194" name="TextBox 193"/>
          <p:cNvSpPr txBox="1"/>
          <p:nvPr/>
        </p:nvSpPr>
        <p:spPr>
          <a:xfrm>
            <a:off x="16748884" y="21405946"/>
            <a:ext cx="151233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Volume</a:t>
            </a:r>
            <a:endParaRPr lang="ru-RU" sz="2800" b="1" dirty="0"/>
          </a:p>
        </p:txBody>
      </p:sp>
      <p:sp>
        <p:nvSpPr>
          <p:cNvPr id="196" name="TextBox 195"/>
          <p:cNvSpPr txBox="1"/>
          <p:nvPr/>
        </p:nvSpPr>
        <p:spPr>
          <a:xfrm>
            <a:off x="18384975" y="27047025"/>
            <a:ext cx="110694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SMB</a:t>
            </a:r>
            <a:endParaRPr lang="ru-RU" sz="2800" b="1" dirty="0"/>
          </a:p>
        </p:txBody>
      </p:sp>
      <p:sp>
        <p:nvSpPr>
          <p:cNvPr id="197" name="Прямоугольник 196"/>
          <p:cNvSpPr/>
          <p:nvPr/>
        </p:nvSpPr>
        <p:spPr>
          <a:xfrm>
            <a:off x="7365743" y="24359289"/>
            <a:ext cx="955348" cy="400110"/>
          </a:xfrm>
          <a:prstGeom prst="rect">
            <a:avLst/>
          </a:prstGeom>
          <a:solidFill>
            <a:schemeClr val="bg1"/>
          </a:solidFill>
        </p:spPr>
        <p:txBody>
          <a:bodyPr wrap="square">
            <a:spAutoFit/>
          </a:bodyPr>
          <a:lstStyle/>
          <a:p>
            <a:pPr algn="r"/>
            <a:r>
              <a:rPr lang="en-US" sz="2000" dirty="0" smtClean="0">
                <a:latin typeface="Garamond" panose="02020404030301010803" pitchFamily="18" charset="0"/>
              </a:rPr>
              <a:t>Output</a:t>
            </a:r>
            <a:endParaRPr lang="ru-RU" sz="2000" dirty="0">
              <a:latin typeface="Garamond" panose="02020404030301010803" pitchFamily="18" charset="0"/>
            </a:endParaRPr>
          </a:p>
        </p:txBody>
      </p:sp>
      <p:sp>
        <p:nvSpPr>
          <p:cNvPr id="199" name="Прямоугольник 198"/>
          <p:cNvSpPr/>
          <p:nvPr/>
        </p:nvSpPr>
        <p:spPr>
          <a:xfrm>
            <a:off x="5436759" y="21257828"/>
            <a:ext cx="2108745" cy="400110"/>
          </a:xfrm>
          <a:prstGeom prst="rect">
            <a:avLst/>
          </a:prstGeom>
          <a:solidFill>
            <a:schemeClr val="bg1"/>
          </a:solidFill>
        </p:spPr>
        <p:txBody>
          <a:bodyPr wrap="square">
            <a:spAutoFit/>
          </a:bodyPr>
          <a:lstStyle/>
          <a:p>
            <a:pPr algn="r"/>
            <a:r>
              <a:rPr lang="en-US" sz="2000" dirty="0" smtClean="0">
                <a:latin typeface="Garamond" panose="02020404030301010803" pitchFamily="18" charset="0"/>
              </a:rPr>
              <a:t>Ablation change</a:t>
            </a:r>
            <a:endParaRPr lang="ru-RU" sz="2000" dirty="0">
              <a:latin typeface="Garamond" panose="02020404030301010803" pitchFamily="18" charset="0"/>
            </a:endParaRPr>
          </a:p>
        </p:txBody>
      </p:sp>
      <p:pic>
        <p:nvPicPr>
          <p:cNvPr id="28" name="Рисунок 2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584092" y="20154827"/>
            <a:ext cx="6858957" cy="9907383"/>
          </a:xfrm>
          <a:prstGeom prst="rect">
            <a:avLst/>
          </a:prstGeom>
        </p:spPr>
      </p:pic>
      <mc:AlternateContent xmlns:mc="http://schemas.openxmlformats.org/markup-compatibility/2006">
        <mc:Choice xmlns:a14="http://schemas.microsoft.com/office/drawing/2010/main" Requires="a14">
          <p:sp>
            <p:nvSpPr>
              <p:cNvPr id="200" name="TextBox 199"/>
              <p:cNvSpPr txBox="1"/>
              <p:nvPr/>
            </p:nvSpPr>
            <p:spPr>
              <a:xfrm>
                <a:off x="16156022" y="37522681"/>
                <a:ext cx="1253319" cy="9638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Area </a:t>
                </a:r>
              </a:p>
              <a:p>
                <a:pPr algn="ctr"/>
                <a:r>
                  <a:rPr lang="en-US" sz="2800" b="1" dirty="0" smtClean="0"/>
                  <a:t>(</a:t>
                </a:r>
                <a14:m>
                  <m:oMath xmlns:m="http://schemas.openxmlformats.org/officeDocument/2006/math">
                    <m:r>
                      <a:rPr lang="en-US" sz="2800" b="1" i="1" smtClean="0">
                        <a:latin typeface="Cambria Math" panose="02040503050406030204" pitchFamily="18" charset="0"/>
                      </a:rPr>
                      <m:t>𝒌</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𝒎</m:t>
                        </m:r>
                      </m:e>
                      <m:sup>
                        <m:r>
                          <a:rPr lang="en-US" sz="2800" b="1" i="1" smtClean="0">
                            <a:latin typeface="Cambria Math" panose="02040503050406030204" pitchFamily="18" charset="0"/>
                          </a:rPr>
                          <m:t>𝟐</m:t>
                        </m:r>
                      </m:sup>
                    </m:sSup>
                  </m:oMath>
                </a14:m>
                <a:r>
                  <a:rPr lang="en-US" sz="2800" b="1" dirty="0" smtClean="0"/>
                  <a:t>)</a:t>
                </a:r>
                <a:endParaRPr lang="ru-RU" sz="2800" b="1" dirty="0"/>
              </a:p>
            </p:txBody>
          </p:sp>
        </mc:Choice>
        <mc:Fallback>
          <p:sp>
            <p:nvSpPr>
              <p:cNvPr id="200" name="TextBox 199"/>
              <p:cNvSpPr txBox="1">
                <a:spLocks noRot="1" noChangeAspect="1" noMove="1" noResize="1" noEditPoints="1" noAdjustHandles="1" noChangeArrowheads="1" noChangeShapeType="1" noTextEdit="1"/>
              </p:cNvSpPr>
              <p:nvPr/>
            </p:nvSpPr>
            <p:spPr>
              <a:xfrm>
                <a:off x="16156022" y="37522681"/>
                <a:ext cx="1253319" cy="963854"/>
              </a:xfrm>
              <a:prstGeom prst="rect">
                <a:avLst/>
              </a:prstGeom>
              <a:blipFill>
                <a:blip r:embed="rId18"/>
                <a:stretch>
                  <a:fillRect l="-3846" t="-5000" r="-4327" b="-16875"/>
                </a:stretch>
              </a:blipFill>
            </p:spPr>
            <p:txBody>
              <a:bodyPr/>
              <a:lstStyle/>
              <a:p>
                <a:r>
                  <a:rPr lang="ru-RU">
                    <a:noFill/>
                  </a:rPr>
                  <a:t> </a:t>
                </a:r>
              </a:p>
            </p:txBody>
          </p:sp>
        </mc:Fallback>
      </mc:AlternateContent>
      <p:pic>
        <p:nvPicPr>
          <p:cNvPr id="29" name="Рисунок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028562" y="8871899"/>
            <a:ext cx="5008452" cy="4573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3" name="Прямоугольник 202"/>
          <p:cNvSpPr/>
          <p:nvPr/>
        </p:nvSpPr>
        <p:spPr>
          <a:xfrm>
            <a:off x="8108791" y="37809506"/>
            <a:ext cx="3492557" cy="3231654"/>
          </a:xfrm>
          <a:prstGeom prst="rect">
            <a:avLst/>
          </a:prstGeom>
        </p:spPr>
        <p:txBody>
          <a:bodyPr wrap="square">
            <a:spAutoFit/>
          </a:bodyPr>
          <a:lstStyle/>
          <a:p>
            <a:pPr algn="r"/>
            <a:r>
              <a:rPr lang="en-US" sz="4400" b="1" dirty="0" smtClean="0">
                <a:solidFill>
                  <a:schemeClr val="dk1"/>
                </a:solidFill>
                <a:latin typeface="Garamond" panose="02020404030301010803" pitchFamily="18" charset="0"/>
              </a:rPr>
              <a:t>Comparison to large-scale studies</a:t>
            </a:r>
          </a:p>
          <a:p>
            <a:pPr algn="r"/>
            <a:r>
              <a:rPr lang="en-US" sz="3200" dirty="0" smtClean="0">
                <a:solidFill>
                  <a:schemeClr val="dk1"/>
                </a:solidFill>
                <a:latin typeface="Garamond" panose="02020404030301010803" pitchFamily="18" charset="0"/>
              </a:rPr>
              <a:t>(which don’t fit even RGI)</a:t>
            </a:r>
            <a:endParaRPr lang="ru-RU" sz="2800" dirty="0" smtClean="0">
              <a:solidFill>
                <a:schemeClr val="dk1"/>
              </a:solidFill>
              <a:latin typeface="Garamond" panose="02020404030301010803" pitchFamily="18" charset="0"/>
            </a:endParaRPr>
          </a:p>
        </p:txBody>
      </p:sp>
      <p:pic>
        <p:nvPicPr>
          <p:cNvPr id="31" name="Рисунок 3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877491" y="32005080"/>
            <a:ext cx="7563906" cy="9916909"/>
          </a:xfrm>
          <a:prstGeom prst="rect">
            <a:avLst/>
          </a:prstGeom>
        </p:spPr>
      </p:pic>
      <p:sp>
        <p:nvSpPr>
          <p:cNvPr id="222" name="Прямоугольник 221"/>
          <p:cNvSpPr/>
          <p:nvPr/>
        </p:nvSpPr>
        <p:spPr>
          <a:xfrm>
            <a:off x="15675732" y="8515718"/>
            <a:ext cx="2966702" cy="1569660"/>
          </a:xfrm>
          <a:prstGeom prst="rect">
            <a:avLst/>
          </a:prstGeom>
        </p:spPr>
        <p:txBody>
          <a:bodyPr wrap="square">
            <a:spAutoFit/>
          </a:bodyPr>
          <a:lstStyle/>
          <a:p>
            <a:pPr algn="r"/>
            <a:r>
              <a:rPr lang="en-US" sz="3200" dirty="0" smtClean="0">
                <a:solidFill>
                  <a:srgbClr val="002060"/>
                </a:solidFill>
                <a:latin typeface="Garamond" panose="02020404030301010803" pitchFamily="18" charset="0"/>
              </a:rPr>
              <a:t>Ice velocity</a:t>
            </a:r>
          </a:p>
          <a:p>
            <a:pPr algn="r"/>
            <a:r>
              <a:rPr lang="en-US" sz="3200" dirty="0" smtClean="0">
                <a:solidFill>
                  <a:srgbClr val="002060"/>
                </a:solidFill>
                <a:latin typeface="Garamond" panose="02020404030301010803" pitchFamily="18" charset="0"/>
              </a:rPr>
              <a:t>(Millan et al 2022)</a:t>
            </a:r>
            <a:endParaRPr lang="ru-RU" sz="3200" dirty="0">
              <a:solidFill>
                <a:srgbClr val="002060"/>
              </a:solidFill>
              <a:latin typeface="Garamond" panose="02020404030301010803" pitchFamily="18" charset="0"/>
            </a:endParaRPr>
          </a:p>
        </p:txBody>
      </p:sp>
      <p:sp>
        <p:nvSpPr>
          <p:cNvPr id="223" name="Прямоугольник 222"/>
          <p:cNvSpPr/>
          <p:nvPr/>
        </p:nvSpPr>
        <p:spPr>
          <a:xfrm>
            <a:off x="14172974" y="3754193"/>
            <a:ext cx="1516762" cy="1446550"/>
          </a:xfrm>
          <a:prstGeom prst="rect">
            <a:avLst/>
          </a:prstGeom>
        </p:spPr>
        <p:txBody>
          <a:bodyPr wrap="none">
            <a:spAutoFit/>
          </a:bodyPr>
          <a:lstStyle/>
          <a:p>
            <a:r>
              <a:rPr lang="en-US" sz="4400" b="1" dirty="0" smtClean="0">
                <a:solidFill>
                  <a:schemeClr val="dk1"/>
                </a:solidFill>
                <a:latin typeface="Garamond" panose="02020404030301010803" pitchFamily="18" charset="0"/>
              </a:rPr>
              <a:t>Input</a:t>
            </a:r>
          </a:p>
          <a:p>
            <a:r>
              <a:rPr lang="en-US" sz="4400" b="1" dirty="0" smtClean="0">
                <a:solidFill>
                  <a:schemeClr val="dk1"/>
                </a:solidFill>
                <a:latin typeface="Garamond" panose="02020404030301010803" pitchFamily="18" charset="0"/>
              </a:rPr>
              <a:t>data</a:t>
            </a:r>
            <a:endParaRPr lang="en-US" sz="4400" b="1" dirty="0">
              <a:solidFill>
                <a:schemeClr val="dk1"/>
              </a:solidFill>
              <a:latin typeface="Garamond" panose="02020404030301010803" pitchFamily="18" charset="0"/>
            </a:endParaRPr>
          </a:p>
        </p:txBody>
      </p:sp>
      <p:sp>
        <p:nvSpPr>
          <p:cNvPr id="224" name="TextBox 223"/>
          <p:cNvSpPr txBox="1"/>
          <p:nvPr/>
        </p:nvSpPr>
        <p:spPr>
          <a:xfrm>
            <a:off x="15073757" y="13085754"/>
            <a:ext cx="2941896" cy="523220"/>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smtClean="0">
                <a:latin typeface="Garamond" panose="02020404030301010803" pitchFamily="18" charset="0"/>
              </a:rPr>
              <a:t>Ice flow </a:t>
            </a:r>
            <a:r>
              <a:rPr lang="en-US" sz="2800" dirty="0" err="1" smtClean="0">
                <a:latin typeface="Garamond" panose="02020404030301010803" pitchFamily="18" charset="0"/>
              </a:rPr>
              <a:t>validatiom</a:t>
            </a:r>
            <a:r>
              <a:rPr lang="en-US" sz="2800" dirty="0" smtClean="0">
                <a:latin typeface="Garamond" panose="02020404030301010803" pitchFamily="18" charset="0"/>
              </a:rPr>
              <a:t> </a:t>
            </a:r>
            <a:endParaRPr lang="en-US" sz="2800" dirty="0">
              <a:latin typeface="Garamond" panose="02020404030301010803" pitchFamily="18" charset="0"/>
            </a:endParaRPr>
          </a:p>
        </p:txBody>
      </p:sp>
      <p:sp>
        <p:nvSpPr>
          <p:cNvPr id="227" name="Прямоугольник 226"/>
          <p:cNvSpPr/>
          <p:nvPr/>
        </p:nvSpPr>
        <p:spPr>
          <a:xfrm>
            <a:off x="18886747" y="30803843"/>
            <a:ext cx="2607894" cy="769441"/>
          </a:xfrm>
          <a:prstGeom prst="rect">
            <a:avLst/>
          </a:prstGeom>
        </p:spPr>
        <p:txBody>
          <a:bodyPr wrap="none">
            <a:spAutoFit/>
          </a:bodyPr>
          <a:lstStyle/>
          <a:p>
            <a:pPr algn="r"/>
            <a:r>
              <a:rPr lang="en-US" sz="4400" b="1" dirty="0" smtClean="0">
                <a:solidFill>
                  <a:schemeClr val="dk1"/>
                </a:solidFill>
                <a:latin typeface="Garamond" panose="02020404030301010803" pitchFamily="18" charset="0"/>
              </a:rPr>
              <a:t>Validation</a:t>
            </a:r>
            <a:endParaRPr lang="ru-RU" sz="4400" b="1" dirty="0" smtClean="0">
              <a:solidFill>
                <a:schemeClr val="dk1"/>
              </a:solidFill>
              <a:latin typeface="Garamond" panose="02020404030301010803" pitchFamily="18" charset="0"/>
            </a:endParaRPr>
          </a:p>
        </p:txBody>
      </p:sp>
      <p:pic>
        <p:nvPicPr>
          <p:cNvPr id="228" name="Рисунок 227"/>
          <p:cNvPicPr>
            <a:picLocks noChangeAspect="1"/>
          </p:cNvPicPr>
          <p:nvPr/>
        </p:nvPicPr>
        <p:blipFill rotWithShape="1">
          <a:blip r:embed="rId21">
            <a:extLst>
              <a:ext uri="{28A0092B-C50C-407E-A947-70E740481C1C}">
                <a14:useLocalDpi xmlns:a14="http://schemas.microsoft.com/office/drawing/2010/main" val="0"/>
              </a:ext>
            </a:extLst>
          </a:blip>
          <a:srcRect l="3342"/>
          <a:stretch/>
        </p:blipFill>
        <p:spPr>
          <a:xfrm>
            <a:off x="15602294" y="14051584"/>
            <a:ext cx="5363305" cy="5548733"/>
          </a:xfrm>
          <a:prstGeom prst="rect">
            <a:avLst/>
          </a:prstGeom>
        </p:spPr>
      </p:pic>
      <p:sp>
        <p:nvSpPr>
          <p:cNvPr id="229" name="Прямоугольник 228"/>
          <p:cNvSpPr/>
          <p:nvPr/>
        </p:nvSpPr>
        <p:spPr>
          <a:xfrm>
            <a:off x="16650741" y="14075756"/>
            <a:ext cx="2060180" cy="769441"/>
          </a:xfrm>
          <a:prstGeom prst="rect">
            <a:avLst/>
          </a:prstGeom>
        </p:spPr>
        <p:txBody>
          <a:bodyPr wrap="none">
            <a:spAutoFit/>
          </a:bodyPr>
          <a:lstStyle/>
          <a:p>
            <a:pPr algn="r"/>
            <a:r>
              <a:rPr lang="en-US" sz="4400" b="1" dirty="0" smtClean="0">
                <a:solidFill>
                  <a:schemeClr val="dk1"/>
                </a:solidFill>
                <a:latin typeface="Garamond" panose="02020404030301010803" pitchFamily="18" charset="0"/>
              </a:rPr>
              <a:t>Climate</a:t>
            </a:r>
            <a:endParaRPr lang="ru-RU" sz="4400" b="1" dirty="0" smtClean="0">
              <a:solidFill>
                <a:schemeClr val="dk1"/>
              </a:solidFill>
              <a:latin typeface="Garamond" panose="02020404030301010803" pitchFamily="18" charset="0"/>
            </a:endParaRPr>
          </a:p>
        </p:txBody>
      </p:sp>
      <p:sp>
        <p:nvSpPr>
          <p:cNvPr id="230" name="Скругленный прямоугольник 229"/>
          <p:cNvSpPr/>
          <p:nvPr/>
        </p:nvSpPr>
        <p:spPr>
          <a:xfrm>
            <a:off x="15406913" y="14051584"/>
            <a:ext cx="5625181" cy="5548733"/>
          </a:xfrm>
          <a:prstGeom prst="roundRect">
            <a:avLst>
              <a:gd name="adj" fmla="val 8034"/>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231" name="TextBox 230"/>
          <p:cNvSpPr txBox="1"/>
          <p:nvPr/>
        </p:nvSpPr>
        <p:spPr>
          <a:xfrm>
            <a:off x="17659087" y="16762719"/>
            <a:ext cx="1436031" cy="120032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panose="02020404030301010803" pitchFamily="18" charset="0"/>
              </a:rPr>
              <a:t>Monthly  anomalies compared to present</a:t>
            </a:r>
            <a:endParaRPr lang="en-US" dirty="0">
              <a:latin typeface="Garamond" panose="02020404030301010803" pitchFamily="18" charset="0"/>
            </a:endParaRPr>
          </a:p>
        </p:txBody>
      </p:sp>
      <p:sp>
        <p:nvSpPr>
          <p:cNvPr id="232" name="TextBox 231"/>
          <p:cNvSpPr txBox="1"/>
          <p:nvPr/>
        </p:nvSpPr>
        <p:spPr>
          <a:xfrm>
            <a:off x="15854597" y="15225826"/>
            <a:ext cx="146563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Surf temp</a:t>
            </a:r>
            <a:endParaRPr lang="ru-RU" sz="2400" b="1" dirty="0"/>
          </a:p>
        </p:txBody>
      </p:sp>
      <p:sp>
        <p:nvSpPr>
          <p:cNvPr id="233" name="TextBox 232"/>
          <p:cNvSpPr txBox="1"/>
          <p:nvPr/>
        </p:nvSpPr>
        <p:spPr>
          <a:xfrm>
            <a:off x="15978379" y="16909779"/>
            <a:ext cx="79273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t>Prec</a:t>
            </a:r>
            <a:endParaRPr lang="ru-RU" sz="2400" b="1" dirty="0"/>
          </a:p>
        </p:txBody>
      </p:sp>
      <p:pic>
        <p:nvPicPr>
          <p:cNvPr id="234" name="Рисунок 23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1790686" y="13985029"/>
            <a:ext cx="7434558" cy="5575919"/>
          </a:xfrm>
          <a:prstGeom prst="rect">
            <a:avLst/>
          </a:prstGeom>
        </p:spPr>
      </p:pic>
      <p:sp>
        <p:nvSpPr>
          <p:cNvPr id="235" name="TextBox 234"/>
          <p:cNvSpPr txBox="1"/>
          <p:nvPr/>
        </p:nvSpPr>
        <p:spPr>
          <a:xfrm>
            <a:off x="21426616" y="14196085"/>
            <a:ext cx="146563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SMB </a:t>
            </a:r>
            <a:r>
              <a:rPr lang="en-US" sz="2400" b="1" dirty="0" err="1" smtClean="0"/>
              <a:t>Garabashi</a:t>
            </a:r>
            <a:endParaRPr lang="ru-RU" sz="2400" b="1" dirty="0"/>
          </a:p>
        </p:txBody>
      </p:sp>
      <p:sp>
        <p:nvSpPr>
          <p:cNvPr id="236" name="TextBox 235"/>
          <p:cNvSpPr txBox="1"/>
          <p:nvPr/>
        </p:nvSpPr>
        <p:spPr>
          <a:xfrm>
            <a:off x="26212980" y="14522031"/>
            <a:ext cx="1293638" cy="64633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dirty="0" smtClean="0">
                <a:latin typeface="Garamond" panose="02020404030301010803" pitchFamily="18" charset="0"/>
              </a:rPr>
              <a:t>Modelled</a:t>
            </a:r>
          </a:p>
          <a:p>
            <a:pPr algn="just"/>
            <a:r>
              <a:rPr lang="en-US" dirty="0" smtClean="0">
                <a:latin typeface="Garamond" panose="02020404030301010803" pitchFamily="18" charset="0"/>
              </a:rPr>
              <a:t>Measured</a:t>
            </a:r>
          </a:p>
        </p:txBody>
      </p:sp>
      <p:sp>
        <p:nvSpPr>
          <p:cNvPr id="237" name="TextBox 236"/>
          <p:cNvSpPr txBox="1"/>
          <p:nvPr/>
        </p:nvSpPr>
        <p:spPr>
          <a:xfrm>
            <a:off x="19425380" y="31775526"/>
            <a:ext cx="317916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Ice front elevation</a:t>
            </a:r>
            <a:endParaRPr lang="ru-RU" sz="2800" b="1" dirty="0"/>
          </a:p>
        </p:txBody>
      </p:sp>
      <p:sp>
        <p:nvSpPr>
          <p:cNvPr id="238" name="TextBox 237"/>
          <p:cNvSpPr txBox="1"/>
          <p:nvPr/>
        </p:nvSpPr>
        <p:spPr>
          <a:xfrm>
            <a:off x="23128445" y="31743470"/>
            <a:ext cx="151233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Ice loss</a:t>
            </a:r>
            <a:endParaRPr lang="ru-RU" sz="2800" b="1" dirty="0"/>
          </a:p>
        </p:txBody>
      </p:sp>
      <p:sp>
        <p:nvSpPr>
          <p:cNvPr id="239" name="TextBox 238"/>
          <p:cNvSpPr txBox="1"/>
          <p:nvPr/>
        </p:nvSpPr>
        <p:spPr>
          <a:xfrm>
            <a:off x="18662520" y="34891414"/>
            <a:ext cx="1512337"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Ice volume</a:t>
            </a:r>
            <a:endParaRPr lang="ru-RU" sz="2800" b="1" dirty="0"/>
          </a:p>
        </p:txBody>
      </p:sp>
      <p:cxnSp>
        <p:nvCxnSpPr>
          <p:cNvPr id="33" name="Прямая со стрелкой 32"/>
          <p:cNvCxnSpPr>
            <a:stCxn id="131" idx="2"/>
          </p:cNvCxnSpPr>
          <p:nvPr/>
        </p:nvCxnSpPr>
        <p:spPr>
          <a:xfrm flipH="1">
            <a:off x="14679138" y="33858790"/>
            <a:ext cx="1" cy="403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Рисунок 3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687259" y="30984707"/>
            <a:ext cx="3019214" cy="10058400"/>
          </a:xfrm>
          <a:prstGeom prst="rect">
            <a:avLst/>
          </a:prstGeom>
        </p:spPr>
      </p:pic>
      <p:sp>
        <p:nvSpPr>
          <p:cNvPr id="243" name="TextBox 242"/>
          <p:cNvSpPr txBox="1"/>
          <p:nvPr/>
        </p:nvSpPr>
        <p:spPr>
          <a:xfrm>
            <a:off x="26859801" y="30862875"/>
            <a:ext cx="227099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Ice velocities</a:t>
            </a:r>
            <a:endParaRPr lang="ru-RU" sz="2800" b="1" dirty="0"/>
          </a:p>
        </p:txBody>
      </p:sp>
      <p:sp>
        <p:nvSpPr>
          <p:cNvPr id="244" name="TextBox 243"/>
          <p:cNvSpPr txBox="1"/>
          <p:nvPr/>
        </p:nvSpPr>
        <p:spPr>
          <a:xfrm>
            <a:off x="28487874" y="35155840"/>
            <a:ext cx="1253319"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a:t>
            </a:r>
            <a:endParaRPr lang="ru-RU" sz="2800" b="1" dirty="0"/>
          </a:p>
        </p:txBody>
      </p:sp>
      <p:sp>
        <p:nvSpPr>
          <p:cNvPr id="245" name="TextBox 244"/>
          <p:cNvSpPr txBox="1"/>
          <p:nvPr/>
        </p:nvSpPr>
        <p:spPr>
          <a:xfrm>
            <a:off x="26329720" y="41076224"/>
            <a:ext cx="3411474" cy="138499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 problems due to wrong RGI outlines for some glaciers</a:t>
            </a:r>
            <a:endParaRPr lang="ru-RU" sz="2800" b="1" dirty="0"/>
          </a:p>
        </p:txBody>
      </p:sp>
      <p:sp>
        <p:nvSpPr>
          <p:cNvPr id="246" name="TextBox 245"/>
          <p:cNvSpPr txBox="1"/>
          <p:nvPr/>
        </p:nvSpPr>
        <p:spPr>
          <a:xfrm>
            <a:off x="26870921" y="36122437"/>
            <a:ext cx="1253319"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a:t>
            </a:r>
            <a:endParaRPr lang="ru-RU" sz="2800" b="1" dirty="0"/>
          </a:p>
        </p:txBody>
      </p:sp>
      <p:sp>
        <p:nvSpPr>
          <p:cNvPr id="247" name="TextBox 246"/>
          <p:cNvSpPr txBox="1"/>
          <p:nvPr/>
        </p:nvSpPr>
        <p:spPr>
          <a:xfrm>
            <a:off x="19103332" y="41889933"/>
            <a:ext cx="648139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t>Comparison to Kutuzov et al. (2019)</a:t>
            </a:r>
            <a:endParaRPr lang="ru-RU" sz="2800" b="1" dirty="0"/>
          </a:p>
        </p:txBody>
      </p:sp>
      <p:cxnSp>
        <p:nvCxnSpPr>
          <p:cNvPr id="36" name="Прямая со стрелкой 35"/>
          <p:cNvCxnSpPr/>
          <p:nvPr/>
        </p:nvCxnSpPr>
        <p:spPr>
          <a:xfrm flipH="1">
            <a:off x="25584724" y="12232528"/>
            <a:ext cx="1812965" cy="26480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7" name="Рисунок 36"/>
          <p:cNvPicPr>
            <a:picLocks noChangeAspect="1"/>
          </p:cNvPicPr>
          <p:nvPr/>
        </p:nvPicPr>
        <p:blipFill>
          <a:blip r:embed="rId24"/>
          <a:stretch>
            <a:fillRect/>
          </a:stretch>
        </p:blipFill>
        <p:spPr>
          <a:xfrm>
            <a:off x="5243933" y="28551932"/>
            <a:ext cx="2068433" cy="1840716"/>
          </a:xfrm>
          <a:prstGeom prst="rect">
            <a:avLst/>
          </a:prstGeom>
        </p:spPr>
      </p:pic>
      <p:sp>
        <p:nvSpPr>
          <p:cNvPr id="249" name="TextBox 248"/>
          <p:cNvSpPr txBox="1"/>
          <p:nvPr/>
        </p:nvSpPr>
        <p:spPr>
          <a:xfrm>
            <a:off x="6210409" y="29048517"/>
            <a:ext cx="1592063"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600" dirty="0" err="1" smtClean="0">
                <a:latin typeface="Garamond" panose="02020404030301010803" pitchFamily="18" charset="0"/>
              </a:rPr>
              <a:t>Verhaegen</a:t>
            </a:r>
            <a:r>
              <a:rPr lang="en-US" sz="1600" dirty="0" smtClean="0">
                <a:latin typeface="Garamond" panose="02020404030301010803" pitchFamily="18" charset="0"/>
              </a:rPr>
              <a:t> et al. (2023)</a:t>
            </a:r>
            <a:endParaRPr lang="en-US" sz="1600" dirty="0">
              <a:latin typeface="Garamond" panose="02020404030301010803" pitchFamily="18" charset="0"/>
            </a:endParaRPr>
          </a:p>
        </p:txBody>
      </p:sp>
      <p:sp>
        <p:nvSpPr>
          <p:cNvPr id="38" name="Прямоугольник 37"/>
          <p:cNvSpPr/>
          <p:nvPr/>
        </p:nvSpPr>
        <p:spPr>
          <a:xfrm rot="16200000">
            <a:off x="347300" y="22068252"/>
            <a:ext cx="2034531" cy="738664"/>
          </a:xfrm>
          <a:prstGeom prst="rect">
            <a:avLst/>
          </a:prstGeom>
        </p:spPr>
        <p:txBody>
          <a:bodyPr wrap="none">
            <a:spAutoFit/>
          </a:bodyPr>
          <a:lstStyle/>
          <a:p>
            <a:r>
              <a:rPr lang="en-US" sz="1400" i="1" dirty="0">
                <a:solidFill>
                  <a:srgbClr val="0563C1"/>
                </a:solidFill>
                <a:latin typeface="Times New Roman" panose="02020603050405020304" pitchFamily="18" charset="0"/>
                <a:ea typeface="Calibri" panose="020F0502020204030204" pitchFamily="34" charset="0"/>
                <a:hlinkClick r:id="rId25"/>
              </a:rPr>
              <a:t>Nicholson et al. (</a:t>
            </a:r>
            <a:r>
              <a:rPr lang="en-US" sz="1400" i="1" dirty="0" smtClean="0">
                <a:solidFill>
                  <a:srgbClr val="0563C1"/>
                </a:solidFill>
                <a:latin typeface="Times New Roman" panose="02020603050405020304" pitchFamily="18" charset="0"/>
                <a:ea typeface="Calibri" panose="020F0502020204030204" pitchFamily="34" charset="0"/>
                <a:hlinkClick r:id="rId25"/>
              </a:rPr>
              <a:t>2021</a:t>
            </a:r>
            <a:r>
              <a:rPr lang="en-US" sz="1400" i="1" dirty="0" smtClean="0">
                <a:solidFill>
                  <a:srgbClr val="0563C1"/>
                </a:solidFill>
                <a:latin typeface="Times New Roman" panose="02020603050405020304" pitchFamily="18" charset="0"/>
                <a:ea typeface="Calibri" panose="020F0502020204030204" pitchFamily="34" charset="0"/>
              </a:rPr>
              <a:t>),</a:t>
            </a:r>
            <a:r>
              <a:rPr lang="en-US" sz="1400" i="1" dirty="0" smtClean="0">
                <a:latin typeface="Times New Roman" panose="02020603050405020304" pitchFamily="18" charset="0"/>
                <a:ea typeface="Calibri" panose="020F0502020204030204" pitchFamily="34" charset="0"/>
              </a:rPr>
              <a:t>) ,</a:t>
            </a:r>
          </a:p>
          <a:p>
            <a:r>
              <a:rPr lang="en-US" sz="1400" i="1" dirty="0" smtClean="0">
                <a:solidFill>
                  <a:schemeClr val="bg1"/>
                </a:solidFill>
                <a:latin typeface="Times New Roman" panose="02020603050405020304" pitchFamily="18" charset="0"/>
                <a:ea typeface="Calibri" panose="020F0502020204030204" pitchFamily="34" charset="0"/>
              </a:rPr>
              <a:t>Anne </a:t>
            </a:r>
            <a:r>
              <a:rPr lang="en-US" sz="1400" i="1" dirty="0" err="1">
                <a:solidFill>
                  <a:schemeClr val="bg1"/>
                </a:solidFill>
                <a:latin typeface="Times New Roman" panose="02020603050405020304" pitchFamily="18" charset="0"/>
                <a:ea typeface="Calibri" panose="020F0502020204030204" pitchFamily="34" charset="0"/>
              </a:rPr>
              <a:t>Maussion</a:t>
            </a:r>
            <a:r>
              <a:rPr lang="en-US" sz="1400" i="1" dirty="0">
                <a:solidFill>
                  <a:schemeClr val="bg1"/>
                </a:solidFill>
                <a:latin typeface="Times New Roman" panose="02020603050405020304" pitchFamily="18" charset="0"/>
                <a:ea typeface="Calibri" panose="020F0502020204030204" pitchFamily="34" charset="0"/>
              </a:rPr>
              <a:t>, </a:t>
            </a:r>
            <a:endParaRPr lang="en-US" sz="1400" i="1" dirty="0" smtClean="0">
              <a:solidFill>
                <a:schemeClr val="bg1"/>
              </a:solidFill>
              <a:latin typeface="Times New Roman" panose="02020603050405020304" pitchFamily="18" charset="0"/>
              <a:ea typeface="Calibri" panose="020F0502020204030204" pitchFamily="34" charset="0"/>
            </a:endParaRPr>
          </a:p>
          <a:p>
            <a:r>
              <a:rPr lang="en-US" sz="1400" i="1" dirty="0" smtClean="0">
                <a:solidFill>
                  <a:srgbClr val="0563C1"/>
                </a:solidFill>
                <a:latin typeface="Times New Roman" panose="02020603050405020304" pitchFamily="18" charset="0"/>
                <a:ea typeface="Calibri" panose="020F0502020204030204" pitchFamily="34" charset="0"/>
                <a:hlinkClick r:id="rId26"/>
              </a:rPr>
              <a:t>Atelier </a:t>
            </a:r>
            <a:r>
              <a:rPr lang="en-US" sz="1400" i="1" dirty="0">
                <a:solidFill>
                  <a:srgbClr val="0563C1"/>
                </a:solidFill>
                <a:latin typeface="Times New Roman" panose="02020603050405020304" pitchFamily="18" charset="0"/>
                <a:ea typeface="Calibri" panose="020F0502020204030204" pitchFamily="34" charset="0"/>
                <a:hlinkClick r:id="rId26"/>
              </a:rPr>
              <a:t>les </a:t>
            </a:r>
            <a:r>
              <a:rPr lang="en-US" sz="1400" i="1" dirty="0" err="1">
                <a:solidFill>
                  <a:srgbClr val="0563C1"/>
                </a:solidFill>
                <a:latin typeface="Times New Roman" panose="02020603050405020304" pitchFamily="18" charset="0"/>
                <a:ea typeface="Calibri" panose="020F0502020204030204" pitchFamily="34" charset="0"/>
                <a:hlinkClick r:id="rId26"/>
              </a:rPr>
              <a:t>Gros</a:t>
            </a:r>
            <a:r>
              <a:rPr lang="en-US" sz="1400" i="1" dirty="0">
                <a:solidFill>
                  <a:srgbClr val="0563C1"/>
                </a:solidFill>
                <a:latin typeface="Times New Roman" panose="02020603050405020304" pitchFamily="18" charset="0"/>
                <a:ea typeface="Calibri" panose="020F0502020204030204" pitchFamily="34" charset="0"/>
                <a:hlinkClick r:id="rId26"/>
              </a:rPr>
              <a:t> </a:t>
            </a:r>
            <a:r>
              <a:rPr lang="en-US" sz="1400" i="1" dirty="0" err="1">
                <a:solidFill>
                  <a:srgbClr val="0563C1"/>
                </a:solidFill>
                <a:latin typeface="Times New Roman" panose="02020603050405020304" pitchFamily="18" charset="0"/>
                <a:ea typeface="Calibri" panose="020F0502020204030204" pitchFamily="34" charset="0"/>
                <a:hlinkClick r:id="rId26"/>
              </a:rPr>
              <a:t>yeux</a:t>
            </a:r>
            <a:endParaRPr lang="ru-RU" sz="1400" i="1" dirty="0"/>
          </a:p>
        </p:txBody>
      </p:sp>
      <p:pic>
        <p:nvPicPr>
          <p:cNvPr id="40" name="Рисунок 39"/>
          <p:cNvPicPr>
            <a:picLocks noChangeAspect="1"/>
          </p:cNvPicPr>
          <p:nvPr/>
        </p:nvPicPr>
        <p:blipFill rotWithShape="1">
          <a:blip r:embed="rId27">
            <a:extLst>
              <a:ext uri="{28A0092B-C50C-407E-A947-70E740481C1C}">
                <a14:useLocalDpi xmlns:a14="http://schemas.microsoft.com/office/drawing/2010/main" val="0"/>
              </a:ext>
            </a:extLst>
          </a:blip>
          <a:srcRect l="2375" t="3065" r="4619"/>
          <a:stretch/>
        </p:blipFill>
        <p:spPr>
          <a:xfrm>
            <a:off x="18931468" y="21513800"/>
            <a:ext cx="3479800" cy="2720096"/>
          </a:xfrm>
          <a:prstGeom prst="rect">
            <a:avLst/>
          </a:prstGeom>
        </p:spPr>
      </p:pic>
      <p:sp>
        <p:nvSpPr>
          <p:cNvPr id="185" name="Прямоугольник 184"/>
          <p:cNvSpPr/>
          <p:nvPr/>
        </p:nvSpPr>
        <p:spPr>
          <a:xfrm>
            <a:off x="19346987" y="23052062"/>
            <a:ext cx="1570925" cy="923330"/>
          </a:xfrm>
          <a:prstGeom prst="rect">
            <a:avLst/>
          </a:prstGeom>
        </p:spPr>
        <p:txBody>
          <a:bodyPr wrap="square">
            <a:spAutoFit/>
          </a:bodyPr>
          <a:lstStyle/>
          <a:p>
            <a:pPr algn="ctr"/>
            <a:r>
              <a:rPr lang="en-US" dirty="0" smtClean="0">
                <a:latin typeface="Garamond" panose="02020404030301010803" pitchFamily="18" charset="0"/>
              </a:rPr>
              <a:t>Dashed lines = </a:t>
            </a:r>
          </a:p>
          <a:p>
            <a:pPr algn="ctr"/>
            <a:r>
              <a:rPr lang="en-US" dirty="0" smtClean="0">
                <a:latin typeface="Garamond" panose="02020404030301010803" pitchFamily="18" charset="0"/>
              </a:rPr>
              <a:t>no debris cover  </a:t>
            </a:r>
          </a:p>
          <a:p>
            <a:pPr algn="ctr"/>
            <a:r>
              <a:rPr lang="en-US" dirty="0" smtClean="0">
                <a:latin typeface="Garamond" panose="02020404030301010803" pitchFamily="18" charset="0"/>
              </a:rPr>
              <a:t>transformation</a:t>
            </a:r>
            <a:endParaRPr lang="ru-RU" dirty="0" smtClean="0">
              <a:latin typeface="Garamond" panose="02020404030301010803" pitchFamily="18" charset="0"/>
            </a:endParaRPr>
          </a:p>
        </p:txBody>
      </p:sp>
      <p:sp>
        <p:nvSpPr>
          <p:cNvPr id="250" name="Прямоугольник 249"/>
          <p:cNvSpPr/>
          <p:nvPr/>
        </p:nvSpPr>
        <p:spPr>
          <a:xfrm>
            <a:off x="25681894" y="23038227"/>
            <a:ext cx="836016" cy="338554"/>
          </a:xfrm>
          <a:prstGeom prst="rect">
            <a:avLst/>
          </a:prstGeom>
          <a:solidFill>
            <a:schemeClr val="bg1"/>
          </a:solidFill>
        </p:spPr>
        <p:txBody>
          <a:bodyPr wrap="square">
            <a:spAutoFit/>
          </a:bodyPr>
          <a:lstStyle/>
          <a:p>
            <a:pPr algn="r"/>
            <a:r>
              <a:rPr lang="en-US" sz="1600" dirty="0" err="1" smtClean="0">
                <a:latin typeface="Garamond" panose="02020404030301010803" pitchFamily="18" charset="0"/>
              </a:rPr>
              <a:t>Bezengi</a:t>
            </a:r>
            <a:endParaRPr lang="ru-RU" sz="1600" dirty="0">
              <a:latin typeface="Garamond" panose="02020404030301010803" pitchFamily="18" charset="0"/>
            </a:endParaRPr>
          </a:p>
        </p:txBody>
      </p:sp>
      <p:sp>
        <p:nvSpPr>
          <p:cNvPr id="251" name="Прямоугольник 250"/>
          <p:cNvSpPr/>
          <p:nvPr/>
        </p:nvSpPr>
        <p:spPr>
          <a:xfrm>
            <a:off x="23826165" y="22321146"/>
            <a:ext cx="862036" cy="338554"/>
          </a:xfrm>
          <a:prstGeom prst="rect">
            <a:avLst/>
          </a:prstGeom>
          <a:solidFill>
            <a:schemeClr val="bg1"/>
          </a:solidFill>
        </p:spPr>
        <p:txBody>
          <a:bodyPr wrap="square">
            <a:spAutoFit/>
          </a:bodyPr>
          <a:lstStyle/>
          <a:p>
            <a:pPr algn="r"/>
            <a:r>
              <a:rPr lang="en-US" sz="1600" dirty="0" err="1" smtClean="0">
                <a:latin typeface="Garamond" panose="02020404030301010803" pitchFamily="18" charset="0"/>
              </a:rPr>
              <a:t>Shkheldi</a:t>
            </a:r>
            <a:endParaRPr lang="ru-RU" sz="1600" dirty="0">
              <a:latin typeface="Garamond" panose="02020404030301010803" pitchFamily="18" charset="0"/>
            </a:endParaRPr>
          </a:p>
        </p:txBody>
      </p:sp>
    </p:spTree>
    <p:extLst>
      <p:ext uri="{BB962C8B-B14F-4D97-AF65-F5344CB8AC3E}">
        <p14:creationId xmlns:p14="http://schemas.microsoft.com/office/powerpoint/2010/main" val="377710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55" grpId="0" animBg="1"/>
      <p:bldP spid="157" grpId="0"/>
      <p:bldP spid="159" grpId="0" animBg="1"/>
      <p:bldP spid="170" grpId="0"/>
      <p:bldP spid="171" grpId="0" animBg="1"/>
      <p:bldP spid="172" grpId="0"/>
      <p:bldP spid="175" grpId="0" animBg="1"/>
      <p:bldP spid="176" grpId="0"/>
      <p:bldP spid="177" grpId="0"/>
      <p:bldP spid="202" grpId="0" animBg="1"/>
      <p:bldP spid="209" grpId="0"/>
      <p:bldP spid="109" grpId="0"/>
      <p:bldP spid="110" grpId="0" animBg="1"/>
      <p:bldP spid="112" grpId="0"/>
      <p:bldP spid="113" grpId="0"/>
      <p:bldP spid="222"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5414</TotalTime>
  <Words>1714</Words>
  <Application>Microsoft Office PowerPoint</Application>
  <PresentationFormat>Произвольный</PresentationFormat>
  <Paragraphs>174</Paragraphs>
  <Slides>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vt:i4>
      </vt:variant>
    </vt:vector>
  </HeadingPairs>
  <TitlesOfParts>
    <vt:vector size="9" baseType="lpstr">
      <vt:lpstr>Arial</vt:lpstr>
      <vt:lpstr>Calibri</vt:lpstr>
      <vt:lpstr>Calibri Light</vt:lpstr>
      <vt:lpstr>Cambria Math</vt:lpstr>
      <vt:lpstr>Garamond</vt:lpstr>
      <vt:lpstr>Times New Roman</vt:lpstr>
      <vt:lpstr>Wingdings</vt:lpstr>
      <vt:lpstr>Тема Office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Taisiya Dymova</dc:creator>
  <cp:lastModifiedBy>Taisiya Dymova</cp:lastModifiedBy>
  <cp:revision>107</cp:revision>
  <dcterms:created xsi:type="dcterms:W3CDTF">2023-02-05T16:46:24Z</dcterms:created>
  <dcterms:modified xsi:type="dcterms:W3CDTF">2024-04-15T11:06:54Z</dcterms:modified>
</cp:coreProperties>
</file>