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256" r:id="rId2"/>
    <p:sldId id="266" r:id="rId3"/>
    <p:sldId id="257" r:id="rId4"/>
    <p:sldId id="258" r:id="rId5"/>
    <p:sldId id="260" r:id="rId6"/>
    <p:sldId id="267" r:id="rId7"/>
    <p:sldId id="261" r:id="rId8"/>
    <p:sldId id="264" r:id="rId9"/>
    <p:sldId id="262" r:id="rId10"/>
    <p:sldId id="268" r:id="rId11"/>
    <p:sldId id="269" r:id="rId12"/>
    <p:sldId id="271" r:id="rId13"/>
    <p:sldId id="259" r:id="rId14"/>
    <p:sldId id="263" r:id="rId15"/>
    <p:sldId id="265" r:id="rId16"/>
    <p:sldId id="270" r:id="rId1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56"/>
    <p:restoredTop sz="94681"/>
  </p:normalViewPr>
  <p:slideViewPr>
    <p:cSldViewPr snapToGrid="0">
      <p:cViewPr>
        <p:scale>
          <a:sx n="82" d="100"/>
          <a:sy n="82" d="100"/>
        </p:scale>
        <p:origin x="1456" y="7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CE91ED-68DE-C84A-8918-300913A09529}" type="datetimeFigureOut">
              <a:rPr kumimoji="1" lang="zh-CN" altLang="en-US" smtClean="0"/>
              <a:t>2024/4/16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13B685-6C63-F94E-BDEB-E3260D168EE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6237060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" altLang="zh-CN" dirty="0"/>
              <a:t>Fig. 2.jpg</a:t>
            </a: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3B685-6C63-F94E-BDEB-E3260D168EEE}" type="slidenum">
              <a:rPr kumimoji="1" lang="zh-CN" altLang="en-US" smtClean="0"/>
              <a:t>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923137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F919DB2-7FB6-7632-6912-9EE135E4F0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5EA3DA5-E7A2-EE34-8692-8CFDCB8572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7252662-EAF2-5C81-FF4F-CC72EB31A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0A41A-5F46-2E4B-93B5-382061E01096}" type="datetimeFigureOut">
              <a:rPr kumimoji="1" lang="zh-CN" altLang="en-US" smtClean="0"/>
              <a:t>2024/4/16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17B1398-26DC-8D2D-5677-E711A5914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0CA21FA-2704-5CAF-EB55-2C0E74BF2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087B9-352D-AB4E-8D62-0FB2B7C9B10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7820201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9668C15-2D92-FCA2-BEDA-FF363D7FE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C6B7305-0733-9606-B7A0-74A8973377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29F8C90-CDB4-075E-AFF8-554522438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0A41A-5F46-2E4B-93B5-382061E01096}" type="datetimeFigureOut">
              <a:rPr kumimoji="1" lang="zh-CN" altLang="en-US" smtClean="0"/>
              <a:t>2024/4/16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E474AFD-55CA-D519-B327-3749E12ED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1F8C24-AAF3-427E-FD30-DC9CB8FD99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087B9-352D-AB4E-8D62-0FB2B7C9B10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4878460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C1D1FA3-1ACD-1F4B-5CD9-D32F6FABA6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F06C6B5-30B0-4017-E158-FC677EDF81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CB99FF8-857D-1391-FA7B-9CF4F2AA1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0A41A-5F46-2E4B-93B5-382061E01096}" type="datetimeFigureOut">
              <a:rPr kumimoji="1" lang="zh-CN" altLang="en-US" smtClean="0"/>
              <a:t>2024/4/16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BAD8FC-7D85-CE17-93FD-76BF41DD2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DCC802A-04A0-D495-8400-74572F035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087B9-352D-AB4E-8D62-0FB2B7C9B10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0281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40CB8E-F80F-F8A9-6AED-A3B2AD3ADD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E011FC1-E7F5-80B9-78D3-3CCBC2131B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88BB980-FF9D-F20C-9F71-864DC13041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0A41A-5F46-2E4B-93B5-382061E01096}" type="datetimeFigureOut">
              <a:rPr kumimoji="1" lang="zh-CN" altLang="en-US" smtClean="0"/>
              <a:t>2024/4/16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9A8B5C5-6702-B192-9755-48147C138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A6F9CC6-1E04-3660-9605-1637697EF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087B9-352D-AB4E-8D62-0FB2B7C9B10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632078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79AFB05-42F1-D084-0746-492639C259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41A5559-A52C-ADE5-B0EC-B7CF5280F4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7733D2F-ED1F-58E0-1A7B-CB4BF2BA3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0A41A-5F46-2E4B-93B5-382061E01096}" type="datetimeFigureOut">
              <a:rPr kumimoji="1" lang="zh-CN" altLang="en-US" smtClean="0"/>
              <a:t>2024/4/16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A0E3BF4-072F-EE34-CAA2-AC2BC26F40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2541808-F93E-05BC-5DDB-78442394F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087B9-352D-AB4E-8D62-0FB2B7C9B10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3721568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946E341-E7FF-004B-5C9F-DFA85454E3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75A91E3-C1EA-7E81-0D34-465558DF23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E83171E-914F-029A-84C7-A4689A9296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19D8F9A-7EA8-15E1-FBC8-FD9970EDF2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0A41A-5F46-2E4B-93B5-382061E01096}" type="datetimeFigureOut">
              <a:rPr kumimoji="1" lang="zh-CN" altLang="en-US" smtClean="0"/>
              <a:t>2024/4/16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1140E2C-CDA9-7E73-D978-B6A21D8824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0B41F6F-5962-991A-FE7C-95E413DF3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087B9-352D-AB4E-8D62-0FB2B7C9B10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6096394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C32652-A260-A17F-A9ED-E27115255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944D019-A878-0F9A-02BE-A0433DFE6B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9E8416D-8FEE-DB9F-52C8-AF2FBA7D31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F4B2358-85FC-7370-3A1E-5E70573E62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F04F417-4664-41D6-B53B-3A15D5C637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88023E4-DD77-C3FE-6207-8282BE9D8E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0A41A-5F46-2E4B-93B5-382061E01096}" type="datetimeFigureOut">
              <a:rPr kumimoji="1" lang="zh-CN" altLang="en-US" smtClean="0"/>
              <a:t>2024/4/16</a:t>
            </a:fld>
            <a:endParaRPr kumimoji="1"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CD0CAD70-E2CB-AD00-4BBE-670E9F6EE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7AB507E-9110-EFC9-3039-1CF1453A5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087B9-352D-AB4E-8D62-0FB2B7C9B10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2619026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FFEEFD-7379-C593-B60F-9E88C13A10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96A6D14-4C7C-18B0-11AF-27770D092D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0A41A-5F46-2E4B-93B5-382061E01096}" type="datetimeFigureOut">
              <a:rPr kumimoji="1" lang="zh-CN" altLang="en-US" smtClean="0"/>
              <a:t>2024/4/16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77A07E1C-F7E4-FA62-93F1-CB4F36300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9AB9AD5-BBAD-7A7F-FB31-ADB65F76A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087B9-352D-AB4E-8D62-0FB2B7C9B10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72649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0F939971-DBF5-1A14-E787-8F45670317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0A41A-5F46-2E4B-93B5-382061E01096}" type="datetimeFigureOut">
              <a:rPr kumimoji="1" lang="zh-CN" altLang="en-US" smtClean="0"/>
              <a:t>2024/4/16</a:t>
            </a:fld>
            <a:endParaRPr kumimoji="1"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A0B2E35-CDCF-E8E7-5FC0-1B9A4CB70E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5EA2A5B-488E-2A9F-A74E-AB5DE3F89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087B9-352D-AB4E-8D62-0FB2B7C9B10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8795435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61BEE24-548D-17A9-9132-7731D3188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F0067AD-7A26-6948-79F5-8405F71178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0083F76-CAF9-C13D-C964-7AFFE66A0F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AA88CE-5E6F-99C6-3B00-2A2B8A1D0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0A41A-5F46-2E4B-93B5-382061E01096}" type="datetimeFigureOut">
              <a:rPr kumimoji="1" lang="zh-CN" altLang="en-US" smtClean="0"/>
              <a:t>2024/4/16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E2CE98-1860-8092-2B69-DC70B41A8B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FAE7387-293F-8EB4-E88E-8A75C5EF9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087B9-352D-AB4E-8D62-0FB2B7C9B10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9661288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81190E6-A29D-AB27-E203-736FA01A8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03AFEB1-1E91-C6C8-191E-9A5C8657AF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6168949-8E68-4FD3-C92F-8DB5CAB145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CD47EC2-3B64-5A70-13F2-D55945C90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0A41A-5F46-2E4B-93B5-382061E01096}" type="datetimeFigureOut">
              <a:rPr kumimoji="1" lang="zh-CN" altLang="en-US" smtClean="0"/>
              <a:t>2024/4/16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CA22ADA-BFD0-514E-D706-F5A7C0FB26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9A70914-D8C9-BFD8-5364-3FD4489C7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087B9-352D-AB4E-8D62-0FB2B7C9B10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77447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FF682BB7-763E-4100-37FF-381C9749CC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4543D6C-C7FA-A0DF-0BCC-8202B4226B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FA9C734-4F32-D16B-AA11-FCDEC76189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E0A41A-5F46-2E4B-93B5-382061E01096}" type="datetimeFigureOut">
              <a:rPr kumimoji="1" lang="zh-CN" altLang="en-US" smtClean="0"/>
              <a:t>2024/4/16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6444D6E-C512-B31C-9D26-C0EF4B1229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602553C-7175-66C4-63B7-1F8EB3BCA9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1087B9-352D-AB4E-8D62-0FB2B7C9B10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381106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researchgate.net/publication/378414555_Fault_interaction_and_strain_partitioning_deduced_from_deformed_fluvial_terraces_of_the_Eastern_North_Qilian_foreland_NE_Tibetan_Plateau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713DA8-5467-17A2-09AE-92F91CFF98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38549" y="1983266"/>
            <a:ext cx="12469091" cy="721505"/>
          </a:xfrm>
        </p:spPr>
        <p:txBody>
          <a:bodyPr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2800" b="1" i="0" u="sng" strike="noStrike" cap="none" normalizeH="0" baseline="0" dirty="0">
                <a:ln>
                  <a:noFill/>
                </a:ln>
                <a:solidFill>
                  <a:srgbClr val="00808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宋体" panose="02010600030101010101" pitchFamily="2" charset="-122"/>
              </a:rPr>
              <a:t>Fault interaction and strain partitioning deduced from deformed fluvial terraces of the Eastern North Qilian foreland, NE Tibetan Plateau</a:t>
            </a:r>
            <a:endParaRPr kumimoji="0" lang="zh-CN" altLang="zh-CN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66447BC-5D59-66D4-6144-B8349648A4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5742" y="3528324"/>
            <a:ext cx="12006258" cy="2544288"/>
          </a:xfrm>
        </p:spPr>
        <p:txBody>
          <a:bodyPr>
            <a:norm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" altLang="zh-CN" sz="1800" kern="100" dirty="0" err="1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Xiu</a:t>
            </a:r>
            <a:r>
              <a:rPr lang="en" altLang="zh-CN" sz="1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Hu</a:t>
            </a:r>
            <a:r>
              <a:rPr lang="en" altLang="zh-CN" sz="1800" kern="100" baseline="300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1, 3, 4, 5</a:t>
            </a:r>
            <a:r>
              <a:rPr lang="en" altLang="zh-CN" sz="1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, Yiran Wang</a:t>
            </a:r>
            <a:r>
              <a:rPr lang="en" altLang="zh-CN" sz="1800" kern="100" baseline="300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2, 3, 4</a:t>
            </a:r>
            <a:r>
              <a:rPr lang="en" altLang="zh-CN" sz="1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, Weitao Wang</a:t>
            </a:r>
            <a:r>
              <a:rPr lang="en" altLang="zh-CN" sz="1800" kern="100" baseline="300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1, 5</a:t>
            </a:r>
            <a:r>
              <a:rPr lang="en" altLang="zh-CN" sz="1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, Michael E. Oskin</a:t>
            </a:r>
            <a:r>
              <a:rPr lang="en" altLang="zh-CN" sz="1800" kern="100" baseline="300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4</a:t>
            </a:r>
            <a:r>
              <a:rPr lang="en" altLang="zh-CN" sz="1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,  Youli Li</a:t>
            </a:r>
            <a:r>
              <a:rPr lang="en" altLang="zh-CN" sz="1800" kern="100" baseline="300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3</a:t>
            </a:r>
            <a:r>
              <a:rPr lang="en" altLang="zh-CN" sz="1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,  Peizhen Zhang</a:t>
            </a:r>
            <a:r>
              <a:rPr lang="en" altLang="zh-CN" sz="1800" kern="100" baseline="300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1, 5</a:t>
            </a:r>
            <a:endParaRPr lang="en" altLang="zh-CN" sz="1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0" marR="0" indent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</a:pPr>
            <a:endParaRPr lang="en" altLang="zh-CN" sz="1800" kern="100" baseline="30000" dirty="0">
              <a:latin typeface="Times New Roman" panose="02020603050405020304" pitchFamily="18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indent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</a:pPr>
            <a:endParaRPr lang="en" altLang="zh-CN" sz="1800" kern="100" baseline="30000" dirty="0">
              <a:effectLst/>
              <a:latin typeface="Times New Roman" panose="02020603050405020304" pitchFamily="18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indent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</a:pPr>
            <a:r>
              <a:rPr lang="en" altLang="zh-CN" sz="1800" kern="100" baseline="300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1</a:t>
            </a:r>
            <a:r>
              <a:rPr lang="en" altLang="zh-CN" sz="1800" kern="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School of Earth Sciences and Engineering,</a:t>
            </a:r>
            <a:r>
              <a:rPr lang="en" altLang="zh-CN" sz="1800" kern="1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" altLang="zh-CN" sz="1800" kern="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Sun </a:t>
            </a:r>
            <a:r>
              <a:rPr lang="en" altLang="zh-CN" sz="1800" kern="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Yat</a:t>
            </a:r>
            <a:r>
              <a:rPr lang="en" altLang="zh-CN" sz="1800" kern="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-Sen University, Zhuhai, China</a:t>
            </a:r>
            <a:endParaRPr lang="en" altLang="zh-CN" sz="1800" kern="100" dirty="0">
              <a:effectLst/>
              <a:latin typeface="Times New Roman" panose="02020603050405020304" pitchFamily="18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indent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</a:pPr>
            <a:r>
              <a:rPr lang="en" altLang="zh-CN" sz="1800" kern="100" baseline="300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2</a:t>
            </a:r>
            <a:r>
              <a:rPr lang="en" altLang="zh-CN" sz="1800" kern="1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Earth Observatory of Singapore, Nanyang Technological University, Singapore</a:t>
            </a:r>
          </a:p>
          <a:p>
            <a:pPr marL="0" marR="0" indent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</a:pPr>
            <a:r>
              <a:rPr lang="en" altLang="zh-CN" sz="1800" kern="100" baseline="300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3</a:t>
            </a:r>
            <a:r>
              <a:rPr lang="en" altLang="zh-CN" sz="1800" kern="1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College of Urban and Environmental Sciences, Peking University, Beijing, China</a:t>
            </a:r>
          </a:p>
          <a:p>
            <a:pPr marL="0" marR="0" indent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</a:pPr>
            <a:r>
              <a:rPr lang="en" altLang="zh-CN" sz="1800" kern="100" baseline="300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4</a:t>
            </a:r>
            <a:r>
              <a:rPr lang="en" altLang="zh-CN" sz="1800" kern="1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Department of Earth and Planetary Sciences, University of California, Davis, USA</a:t>
            </a:r>
          </a:p>
          <a:p>
            <a:pPr marL="0" marR="0" indent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</a:pPr>
            <a:r>
              <a:rPr lang="en" altLang="zh-CN" sz="1800" kern="100" baseline="300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5</a:t>
            </a:r>
            <a:r>
              <a:rPr lang="en" altLang="zh-CN" sz="1800" kern="1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Southern Marine Science and Engineering Guangdong Laboratory, Zhuhai, China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DF6405A1-5B72-19E9-AEC8-44D6030AC0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68" y="387361"/>
            <a:ext cx="2778920" cy="83576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3FCA65EC-65C1-3BF3-4203-7AB21FAC1B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4680" y="313346"/>
            <a:ext cx="2617144" cy="87663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5123923-6B01-E74B-7FB1-A108AB7377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98397" y="390912"/>
            <a:ext cx="3229265" cy="72150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500F044-8F59-487F-930A-D1BBA4AB31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5997" y="196493"/>
            <a:ext cx="2288227" cy="1110344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D454461C-C5E1-0EB6-473B-B4B6F4A31B93}"/>
              </a:ext>
            </a:extLst>
          </p:cNvPr>
          <p:cNvSpPr txBox="1"/>
          <p:nvPr/>
        </p:nvSpPr>
        <p:spPr>
          <a:xfrm>
            <a:off x="898137" y="5934670"/>
            <a:ext cx="105814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" altLang="zh-CN" b="1" i="1" dirty="0">
                <a:solidFill>
                  <a:schemeClr val="accent1"/>
                </a:solidFill>
                <a:hlinkClick r:id="rId6"/>
              </a:rPr>
              <a:t>https://www.researchgate.net/publication/378414555_Fault_interaction_and_strain_partitioning_deduced_from_deformed_fluvial_terraces_of_the_Eastern_North_Qilian_foreland_NE_Tibetan_Plateau</a:t>
            </a:r>
            <a:endParaRPr kumimoji="1" lang="en" altLang="zh-CN" b="1" i="1" dirty="0">
              <a:solidFill>
                <a:schemeClr val="accent1"/>
              </a:solidFill>
            </a:endParaRPr>
          </a:p>
          <a:p>
            <a:endParaRPr kumimoji="1" lang="zh-CN" altLang="en-US" b="1" i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0861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668018E7-D1B5-2B7E-B5D7-3F6D0469F75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298" y="916968"/>
            <a:ext cx="11212354" cy="5747916"/>
          </a:xfrm>
          <a:prstGeom prst="rect">
            <a:avLst/>
          </a:prstGeom>
        </p:spPr>
      </p:pic>
      <p:sp>
        <p:nvSpPr>
          <p:cNvPr id="5" name="内容占位符 2">
            <a:extLst>
              <a:ext uri="{FF2B5EF4-FFF2-40B4-BE49-F238E27FC236}">
                <a16:creationId xmlns:a16="http://schemas.microsoft.com/office/drawing/2014/main" id="{16C7ADAA-A9F5-447C-DF19-FE9600FBCAEA}"/>
              </a:ext>
            </a:extLst>
          </p:cNvPr>
          <p:cNvSpPr txBox="1">
            <a:spLocks/>
          </p:cNvSpPr>
          <p:nvPr/>
        </p:nvSpPr>
        <p:spPr>
          <a:xfrm>
            <a:off x="213746" y="228537"/>
            <a:ext cx="4745051" cy="6884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dirty="0"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3.2.2 Minle-Damaying fault</a:t>
            </a:r>
            <a:endParaRPr kumimoji="1" lang="zh-CN" altLang="en-US" dirty="0">
              <a:latin typeface="Times New Roman" panose="02020603050405020304" pitchFamily="18" charset="0"/>
              <a:ea typeface="SimHei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55901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内容占位符 2">
            <a:extLst>
              <a:ext uri="{FF2B5EF4-FFF2-40B4-BE49-F238E27FC236}">
                <a16:creationId xmlns:a16="http://schemas.microsoft.com/office/drawing/2014/main" id="{62FD9DEB-8649-EE89-8DED-713B9A24C656}"/>
              </a:ext>
            </a:extLst>
          </p:cNvPr>
          <p:cNvSpPr txBox="1">
            <a:spLocks/>
          </p:cNvSpPr>
          <p:nvPr/>
        </p:nvSpPr>
        <p:spPr>
          <a:xfrm>
            <a:off x="26504" y="617186"/>
            <a:ext cx="3225253" cy="6884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dirty="0"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3.2.3 Fengle fault</a:t>
            </a:r>
            <a:endParaRPr kumimoji="1" lang="zh-CN" altLang="en-US" dirty="0">
              <a:latin typeface="Times New Roman" panose="02020603050405020304" pitchFamily="18" charset="0"/>
              <a:ea typeface="SimHei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A442239-1216-7AB9-9EBF-986034CF4D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7900" y="384313"/>
            <a:ext cx="8497101" cy="6373336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3A75321D-F7FF-583E-E865-EFBC8B63AF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04" y="2616589"/>
            <a:ext cx="3225253" cy="2789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8712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内容占位符 2">
            <a:extLst>
              <a:ext uri="{FF2B5EF4-FFF2-40B4-BE49-F238E27FC236}">
                <a16:creationId xmlns:a16="http://schemas.microsoft.com/office/drawing/2014/main" id="{E91B1CCD-5F86-F2F2-40F5-B5866858BA14}"/>
              </a:ext>
            </a:extLst>
          </p:cNvPr>
          <p:cNvSpPr txBox="1">
            <a:spLocks/>
          </p:cNvSpPr>
          <p:nvPr/>
        </p:nvSpPr>
        <p:spPr>
          <a:xfrm>
            <a:off x="226999" y="219621"/>
            <a:ext cx="9142288" cy="10230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dirty="0"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3.2.4 fault related folding deformation</a:t>
            </a:r>
            <a:endParaRPr kumimoji="1" lang="zh-CN" altLang="en-US" dirty="0">
              <a:latin typeface="Times New Roman" panose="02020603050405020304" pitchFamily="18" charset="0"/>
              <a:ea typeface="SimHei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7BB6D28B-C7D4-172D-8893-36AE20EBDD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6200" y="1076883"/>
            <a:ext cx="9499600" cy="5588000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41856879-55B3-2CF1-F671-2F9E413CC836}"/>
              </a:ext>
            </a:extLst>
          </p:cNvPr>
          <p:cNvSpPr txBox="1"/>
          <p:nvPr/>
        </p:nvSpPr>
        <p:spPr>
          <a:xfrm>
            <a:off x="8753856" y="668774"/>
            <a:ext cx="1640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Dahuang Shan</a:t>
            </a:r>
            <a:endParaRPr kumimoji="1" lang="zh-CN" alt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C6B3026D-FD96-2CEA-163C-2FD8FD7CC525}"/>
              </a:ext>
            </a:extLst>
          </p:cNvPr>
          <p:cNvSpPr txBox="1"/>
          <p:nvPr/>
        </p:nvSpPr>
        <p:spPr>
          <a:xfrm>
            <a:off x="1999488" y="668774"/>
            <a:ext cx="1992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North</a:t>
            </a:r>
            <a:r>
              <a:rPr kumimoji="1" lang="zh-CN" alt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Qilian</a:t>
            </a:r>
            <a:r>
              <a:rPr kumimoji="1" lang="zh-CN" alt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Shan</a:t>
            </a:r>
            <a:endParaRPr kumimoji="1" lang="zh-CN" alt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8C970CD6-532F-757A-EE86-EEDA9F4F2A35}"/>
              </a:ext>
            </a:extLst>
          </p:cNvPr>
          <p:cNvSpPr txBox="1"/>
          <p:nvPr/>
        </p:nvSpPr>
        <p:spPr>
          <a:xfrm>
            <a:off x="3310128" y="1098209"/>
            <a:ext cx="2037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Huangcheng</a:t>
            </a:r>
            <a:r>
              <a:rPr kumimoji="1" lang="zh-CN" alt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Basin</a:t>
            </a:r>
            <a:endParaRPr kumimoji="1" lang="zh-CN" alt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39D0F6EE-77CA-F1E3-F0BB-F79DE1D68DEC}"/>
              </a:ext>
            </a:extLst>
          </p:cNvPr>
          <p:cNvSpPr txBox="1"/>
          <p:nvPr/>
        </p:nvSpPr>
        <p:spPr>
          <a:xfrm>
            <a:off x="6844137" y="1098209"/>
            <a:ext cx="1811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Yangxiang</a:t>
            </a:r>
            <a:r>
              <a:rPr kumimoji="1" lang="zh-CN" alt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Basin</a:t>
            </a:r>
            <a:endParaRPr kumimoji="1" lang="zh-CN" alt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17252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示&#10;&#10;描述已自动生成">
            <a:extLst>
              <a:ext uri="{FF2B5EF4-FFF2-40B4-BE49-F238E27FC236}">
                <a16:creationId xmlns:a16="http://schemas.microsoft.com/office/drawing/2014/main" id="{E2DA9A73-416A-7A16-D649-52F1B70B555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51" y="1828078"/>
            <a:ext cx="10617614" cy="4094416"/>
          </a:xfrm>
          <a:prstGeom prst="rect">
            <a:avLst/>
          </a:prstGeom>
        </p:spPr>
      </p:pic>
      <p:sp>
        <p:nvSpPr>
          <p:cNvPr id="5" name="内容占位符 2">
            <a:extLst>
              <a:ext uri="{FF2B5EF4-FFF2-40B4-BE49-F238E27FC236}">
                <a16:creationId xmlns:a16="http://schemas.microsoft.com/office/drawing/2014/main" id="{F72DA93E-859A-2E94-93EA-F61C89681526}"/>
              </a:ext>
            </a:extLst>
          </p:cNvPr>
          <p:cNvSpPr txBox="1">
            <a:spLocks/>
          </p:cNvSpPr>
          <p:nvPr/>
        </p:nvSpPr>
        <p:spPr>
          <a:xfrm>
            <a:off x="149508" y="343607"/>
            <a:ext cx="8823042" cy="6884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dirty="0"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3.3 fault-related folding model</a:t>
            </a:r>
            <a:endParaRPr kumimoji="1" lang="zh-CN" altLang="en-US" dirty="0">
              <a:latin typeface="Times New Roman" panose="02020603050405020304" pitchFamily="18" charset="0"/>
              <a:ea typeface="SimHei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6" name="内容占位符 2">
            <a:extLst>
              <a:ext uri="{FF2B5EF4-FFF2-40B4-BE49-F238E27FC236}">
                <a16:creationId xmlns:a16="http://schemas.microsoft.com/office/drawing/2014/main" id="{51D0B30E-F31D-94A6-88E5-BCB9D3235C5E}"/>
              </a:ext>
            </a:extLst>
          </p:cNvPr>
          <p:cNvSpPr txBox="1">
            <a:spLocks/>
          </p:cNvSpPr>
          <p:nvPr/>
        </p:nvSpPr>
        <p:spPr>
          <a:xfrm>
            <a:off x="1543604" y="5812605"/>
            <a:ext cx="2127354" cy="4462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kumimoji="1" lang="en-US" altLang="zh-CN" sz="2400" dirty="0">
                <a:solidFill>
                  <a:schemeClr val="accent1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(Suppe,1983)</a:t>
            </a:r>
            <a:endParaRPr kumimoji="1" lang="zh-CN" altLang="en-US" sz="2400" dirty="0">
              <a:solidFill>
                <a:schemeClr val="accent1"/>
              </a:solidFill>
              <a:latin typeface="Times New Roman" panose="02020603050405020304" pitchFamily="18" charset="0"/>
              <a:ea typeface="SimHei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7" name="内容占位符 2">
            <a:extLst>
              <a:ext uri="{FF2B5EF4-FFF2-40B4-BE49-F238E27FC236}">
                <a16:creationId xmlns:a16="http://schemas.microsoft.com/office/drawing/2014/main" id="{4455F894-F5F2-2EEA-4771-E50BCB7D264D}"/>
              </a:ext>
            </a:extLst>
          </p:cNvPr>
          <p:cNvSpPr txBox="1">
            <a:spLocks/>
          </p:cNvSpPr>
          <p:nvPr/>
        </p:nvSpPr>
        <p:spPr>
          <a:xfrm>
            <a:off x="7122069" y="5812605"/>
            <a:ext cx="2127354" cy="4462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kumimoji="1" lang="en-US" altLang="zh-CN" sz="2400" dirty="0">
                <a:solidFill>
                  <a:schemeClr val="accent1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(Erslev,1986)</a:t>
            </a:r>
            <a:endParaRPr kumimoji="1" lang="zh-CN" altLang="en-US" sz="2400" dirty="0">
              <a:solidFill>
                <a:schemeClr val="accent1"/>
              </a:solidFill>
              <a:latin typeface="Times New Roman" panose="02020603050405020304" pitchFamily="18" charset="0"/>
              <a:ea typeface="SimHei" panose="02010609060101010101" pitchFamily="49" charset="-122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8C313278-6D0B-36FF-0C3B-437CBA873ACD}"/>
                  </a:ext>
                </a:extLst>
              </p:cNvPr>
              <p:cNvSpPr txBox="1"/>
              <p:nvPr/>
            </p:nvSpPr>
            <p:spPr>
              <a:xfrm>
                <a:off x="6583240" y="1023003"/>
                <a:ext cx="4012809" cy="5749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1800" smtClean="0">
                        <a:effectLst/>
                        <a:latin typeface="Cambria Math" panose="020405030504060302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rPr>
                      <m:t>slope</m:t>
                    </m:r>
                    <m:r>
                      <a:rPr lang="en-US" altLang="zh-CN" sz="1800" smtClean="0">
                        <a:effectLst/>
                        <a:latin typeface="Cambria Math" panose="020405030504060302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zh-CN" altLang="zh-CN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zh-CN" altLang="zh-CN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800" i="1">
                                <a:effectLst/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Times New Roman" panose="02020603050405020304" pitchFamily="18" charset="0"/>
                              </a:rPr>
                              <m:t>𝑍</m:t>
                            </m:r>
                          </m:e>
                          <m:sub>
                            <m:sSup>
                              <m:sSupPr>
                                <m:ctrlPr>
                                  <a:rPr lang="zh-CN" altLang="zh-CN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1800" i="1">
                                    <a:effectLst/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Times New Roman" panose="02020603050405020304" pitchFamily="18" charset="0"/>
                                  </a:rPr>
                                  <m:t>𝑏</m:t>
                                </m:r>
                              </m:e>
                              <m:sup>
                                <m:r>
                                  <a:rPr lang="en-US" altLang="zh-CN" sz="1800" i="1">
                                    <a:effectLst/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Times New Roman" panose="02020603050405020304" pitchFamily="18" charset="0"/>
                                  </a:rPr>
                                  <m:t>′</m:t>
                                </m:r>
                              </m:sup>
                            </m:sSup>
                          </m:sub>
                        </m:sSub>
                        <m:r>
                          <a:rPr lang="en-US" altLang="zh-CN" sz="1800" i="1">
                            <a:effectLst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zh-CN" altLang="zh-CN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800" i="1">
                                <a:effectLst/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Times New Roman" panose="02020603050405020304" pitchFamily="18" charset="0"/>
                              </a:rPr>
                              <m:t>𝑍</m:t>
                            </m:r>
                          </m:e>
                          <m:sub>
                            <m:r>
                              <a:rPr lang="en-US" altLang="zh-CN" sz="1800" i="1">
                                <a:effectLst/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Times New Roman" panose="02020603050405020304" pitchFamily="18" charset="0"/>
                              </a:rPr>
                              <m:t>𝑎</m:t>
                            </m:r>
                            <m:r>
                              <a:rPr lang="en-US" altLang="zh-CN" sz="1800" i="1">
                                <a:effectLst/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Times New Roman" panose="02020603050405020304" pitchFamily="18" charset="0"/>
                              </a:rPr>
                              <m:t>′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zh-CN" altLang="zh-CN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800" i="1">
                                <a:effectLst/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Times New Roman" panose="02020603050405020304" pitchFamily="18" charset="0"/>
                              </a:rPr>
                              <m:t>𝑋</m:t>
                            </m:r>
                          </m:e>
                          <m:sub>
                            <m:sSup>
                              <m:sSupPr>
                                <m:ctrlPr>
                                  <a:rPr lang="zh-CN" altLang="zh-CN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1800" i="1">
                                    <a:effectLst/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Times New Roman" panose="02020603050405020304" pitchFamily="18" charset="0"/>
                                  </a:rPr>
                                  <m:t>𝑏</m:t>
                                </m:r>
                              </m:e>
                              <m:sup>
                                <m:r>
                                  <a:rPr lang="en-US" altLang="zh-CN" sz="1800" i="1">
                                    <a:effectLst/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Times New Roman" panose="02020603050405020304" pitchFamily="18" charset="0"/>
                                  </a:rPr>
                                  <m:t>′</m:t>
                                </m:r>
                              </m:sup>
                            </m:sSup>
                          </m:sub>
                        </m:sSub>
                        <m:r>
                          <a:rPr lang="en-US" altLang="zh-CN" sz="1800" i="1">
                            <a:effectLst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zh-CN" altLang="zh-CN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800" i="1">
                                <a:effectLst/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Times New Roman" panose="020206030504050203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altLang="zh-CN" sz="1800" i="1">
                                <a:effectLst/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Times New Roman" panose="02020603050405020304" pitchFamily="18" charset="0"/>
                              </a:rPr>
                              <m:t>𝑎</m:t>
                            </m:r>
                            <m:r>
                              <a:rPr lang="en-US" altLang="zh-CN" sz="1800" i="1">
                                <a:effectLst/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Times New Roman" panose="02020603050405020304" pitchFamily="18" charset="0"/>
                              </a:rPr>
                              <m:t>′</m:t>
                            </m:r>
                          </m:sub>
                        </m:sSub>
                      </m:den>
                    </m:f>
                    <m:r>
                      <a:rPr lang="en-US" altLang="zh-CN" sz="1800" i="1">
                        <a:effectLst/>
                        <a:latin typeface="Cambria Math" panose="020405030504060302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zh-CN" altLang="zh-CN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zh-CN" altLang="zh-CN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800" i="1">
                                <a:effectLst/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Times New Roman" panose="02020603050405020304" pitchFamily="18" charset="0"/>
                              </a:rPr>
                              <m:t>𝑍</m:t>
                            </m:r>
                          </m:e>
                          <m:sub>
                            <m:sSup>
                              <m:sSupPr>
                                <m:ctrlPr>
                                  <a:rPr lang="zh-CN" altLang="zh-CN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1800" i="1">
                                    <a:effectLst/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Times New Roman" panose="02020603050405020304" pitchFamily="18" charset="0"/>
                                  </a:rPr>
                                  <m:t>𝑏</m:t>
                                </m:r>
                              </m:e>
                              <m:sup>
                                <m:r>
                                  <a:rPr lang="en-US" altLang="zh-CN" sz="1800" i="1">
                                    <a:effectLst/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Times New Roman" panose="02020603050405020304" pitchFamily="18" charset="0"/>
                                  </a:rPr>
                                  <m:t>′′</m:t>
                                </m:r>
                              </m:sup>
                            </m:sSup>
                          </m:sub>
                        </m:sSub>
                        <m:r>
                          <a:rPr lang="en-US" altLang="zh-CN" sz="1800" i="1">
                            <a:effectLst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zh-CN" altLang="zh-CN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800" i="1">
                                <a:effectLst/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Times New Roman" panose="02020603050405020304" pitchFamily="18" charset="0"/>
                              </a:rPr>
                              <m:t>𝑍</m:t>
                            </m:r>
                          </m:e>
                          <m:sub>
                            <m:sSup>
                              <m:sSupPr>
                                <m:ctrlPr>
                                  <a:rPr lang="zh-CN" altLang="zh-CN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1800" i="1">
                                    <a:effectLst/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Times New Roman" panose="02020603050405020304" pitchFamily="18" charset="0"/>
                                  </a:rPr>
                                  <m:t>𝑎</m:t>
                                </m:r>
                              </m:e>
                              <m:sup>
                                <m:r>
                                  <a:rPr lang="en-US" altLang="zh-CN" sz="1800" i="1">
                                    <a:effectLst/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Times New Roman" panose="02020603050405020304" pitchFamily="18" charset="0"/>
                                  </a:rPr>
                                  <m:t>′′</m:t>
                                </m:r>
                              </m:sup>
                            </m:sSup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zh-CN" altLang="zh-CN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800" i="1">
                                <a:effectLst/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Times New Roman" panose="02020603050405020304" pitchFamily="18" charset="0"/>
                              </a:rPr>
                              <m:t>𝑋</m:t>
                            </m:r>
                          </m:e>
                          <m:sub>
                            <m:sSup>
                              <m:sSupPr>
                                <m:ctrlPr>
                                  <a:rPr lang="zh-CN" altLang="zh-CN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1800" i="1">
                                    <a:effectLst/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Times New Roman" panose="02020603050405020304" pitchFamily="18" charset="0"/>
                                  </a:rPr>
                                  <m:t>𝑏</m:t>
                                </m:r>
                              </m:e>
                              <m:sup>
                                <m:r>
                                  <a:rPr lang="en-US" altLang="zh-CN" sz="1800" i="1">
                                    <a:effectLst/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Times New Roman" panose="02020603050405020304" pitchFamily="18" charset="0"/>
                                  </a:rPr>
                                  <m:t>′′</m:t>
                                </m:r>
                              </m:sup>
                            </m:sSup>
                          </m:sub>
                        </m:sSub>
                        <m:r>
                          <a:rPr lang="en-US" altLang="zh-CN" sz="1800" i="1">
                            <a:effectLst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zh-CN" altLang="zh-CN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800" i="1">
                                <a:effectLst/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Times New Roman" panose="02020603050405020304" pitchFamily="18" charset="0"/>
                              </a:rPr>
                              <m:t>𝑋</m:t>
                            </m:r>
                          </m:e>
                          <m:sub>
                            <m:sSup>
                              <m:sSupPr>
                                <m:ctrlPr>
                                  <a:rPr lang="zh-CN" altLang="zh-CN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1800" i="1">
                                    <a:effectLst/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Times New Roman" panose="02020603050405020304" pitchFamily="18" charset="0"/>
                                  </a:rPr>
                                  <m:t>𝑎</m:t>
                                </m:r>
                              </m:e>
                              <m:sup>
                                <m:r>
                                  <a:rPr lang="en-US" altLang="zh-CN" sz="1800" i="1">
                                    <a:effectLst/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Times New Roman" panose="02020603050405020304" pitchFamily="18" charset="0"/>
                                  </a:rPr>
                                  <m:t>′′</m:t>
                                </m:r>
                              </m:sup>
                            </m:sSup>
                          </m:sub>
                        </m:sSub>
                      </m:den>
                    </m:f>
                    <m:r>
                      <a:rPr lang="en-US" altLang="zh-CN" sz="1800" i="1">
                        <a:effectLst/>
                        <a:latin typeface="Cambria Math" panose="020405030504060302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rPr>
                      <m:t>=</m:t>
                    </m:r>
                    <m:func>
                      <m:funcPr>
                        <m:ctrlPr>
                          <a:rPr lang="zh-CN" altLang="zh-CN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zh-CN" sz="1800">
                            <a:effectLst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tan</m:t>
                        </m:r>
                      </m:fName>
                      <m:e>
                        <m:r>
                          <a:rPr lang="en-US" altLang="zh-CN" sz="1800" i="1">
                            <a:effectLst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altLang="zh-CN" sz="1800" i="1">
                            <a:effectLst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𝑡</m:t>
                        </m:r>
                        <m:r>
                          <m:rPr>
                            <m:sty m:val="p"/>
                          </m:rPr>
                          <a:rPr lang="en-US" altLang="zh-CN" sz="1800">
                            <a:effectLst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θ</m:t>
                        </m:r>
                        <m:r>
                          <a:rPr lang="en-US" altLang="zh-CN" sz="1800" i="1">
                            <a:effectLst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</m:func>
                  </m:oMath>
                </a14:m>
                <a:r>
                  <a:rPr lang="en-US" altLang="zh-CN" sz="1800" dirty="0">
                    <a:effectLst/>
                    <a:latin typeface="Times New Roman" panose="02020603050405020304" pitchFamily="18" charset="0"/>
                    <a:ea typeface="宋体" panose="02010600030101010101" pitchFamily="2" charset="-122"/>
                  </a:rPr>
                  <a:t> 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8C313278-6D0B-36FF-0C3B-437CBA873A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3240" y="1023003"/>
                <a:ext cx="4012809" cy="574966"/>
              </a:xfrm>
              <a:prstGeom prst="rect">
                <a:avLst/>
              </a:prstGeom>
              <a:blipFill>
                <a:blip r:embed="rId3"/>
                <a:stretch>
                  <a:fillRect l="-631" b="-217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C50E23F9-F17F-849A-C29B-FF0D014D2DAF}"/>
                  </a:ext>
                </a:extLst>
              </p:cNvPr>
              <p:cNvSpPr txBox="1"/>
              <p:nvPr/>
            </p:nvSpPr>
            <p:spPr>
              <a:xfrm>
                <a:off x="648551" y="1040944"/>
                <a:ext cx="5077001" cy="66691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zh-CN" altLang="en-US" smtClean="0">
                          <a:latin typeface="Cambria Math" panose="02040503050406030204" pitchFamily="18" charset="0"/>
                        </a:rPr>
                        <m:t>s</m:t>
                      </m:r>
                      <m:r>
                        <m:rPr>
                          <m:sty m:val="p"/>
                        </m:rPr>
                        <a:rPr lang="zh-CN" altLang="en-US" i="0">
                          <a:latin typeface="Cambria Math" panose="02040503050406030204" pitchFamily="18" charset="0"/>
                        </a:rPr>
                        <m:t>lope</m:t>
                      </m:r>
                      <m:r>
                        <a:rPr lang="zh-CN" altLang="en-US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zh-CN" alt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zh-CN" alt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sSup>
                                <m:sSupPr>
                                  <m:ctrlPr>
                                    <a:rPr lang="zh-CN" alt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p>
                                  <m:r>
                                    <a:rPr lang="zh-CN" altLang="en-US" i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sub>
                          </m:sSub>
                          <m:r>
                            <a:rPr lang="zh-CN" altLang="en-US" i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zh-CN" alt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zh-CN" altLang="en-US" i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zh-CN" alt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sSup>
                                <m:sSupPr>
                                  <m:ctrlPr>
                                    <a:rPr lang="zh-CN" alt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p>
                                  <m:r>
                                    <a:rPr lang="zh-CN" altLang="en-US" i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sub>
                          </m:sSub>
                          <m:r>
                            <a:rPr lang="zh-CN" altLang="en-US" i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zh-CN" alt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zh-CN" altLang="en-US" i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b>
                          </m:sSub>
                        </m:den>
                      </m:f>
                      <m:r>
                        <a:rPr lang="zh-CN" altLang="en-US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zh-CN" alt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zh-CN" alt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sSup>
                                <m:sSupPr>
                                  <m:ctrlPr>
                                    <a:rPr lang="zh-CN" alt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p>
                                  <m:r>
                                    <a:rPr lang="zh-CN" altLang="en-US" i="0">
                                      <a:latin typeface="Cambria Math" panose="02040503050406030204" pitchFamily="18" charset="0"/>
                                    </a:rPr>
                                    <m:t>′′</m:t>
                                  </m:r>
                                </m:sup>
                              </m:sSup>
                            </m:sub>
                          </m:sSub>
                          <m:r>
                            <a:rPr lang="zh-CN" altLang="en-US" i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zh-CN" alt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sSup>
                                <m:sSupPr>
                                  <m:ctrlPr>
                                    <a:rPr lang="zh-CN" alt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zh-CN" altLang="en-US" i="0">
                                      <a:latin typeface="Cambria Math" panose="02040503050406030204" pitchFamily="18" charset="0"/>
                                    </a:rPr>
                                    <m:t>′′</m:t>
                                  </m:r>
                                </m:sup>
                              </m:sSup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zh-CN" alt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sSup>
                                <m:sSupPr>
                                  <m:ctrlPr>
                                    <a:rPr lang="zh-CN" alt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p>
                                  <m:r>
                                    <a:rPr lang="zh-CN" altLang="en-US" i="0">
                                      <a:latin typeface="Cambria Math" panose="02040503050406030204" pitchFamily="18" charset="0"/>
                                    </a:rPr>
                                    <m:t>′′</m:t>
                                  </m:r>
                                </m:sup>
                              </m:sSup>
                            </m:sub>
                          </m:sSub>
                          <m:r>
                            <a:rPr lang="zh-CN" altLang="en-US" i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zh-CN" alt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sSup>
                                <m:sSupPr>
                                  <m:ctrlPr>
                                    <a:rPr lang="zh-CN" alt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zh-CN" altLang="en-US" i="0">
                                      <a:latin typeface="Cambria Math" panose="02040503050406030204" pitchFamily="18" charset="0"/>
                                    </a:rPr>
                                    <m:t>′′</m:t>
                                  </m:r>
                                </m:sup>
                              </m:sSup>
                            </m:sub>
                          </m:sSub>
                        </m:den>
                      </m:f>
                      <m:r>
                        <a:rPr lang="zh-CN" altLang="en-US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zh-CN" alt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zh-CN" altLang="en-US" i="0">
                              <a:latin typeface="Cambria Math" panose="02040503050406030204" pitchFamily="18" charset="0"/>
                            </a:rPr>
                            <m:t>sinβ</m:t>
                          </m:r>
                          <m:r>
                            <a:rPr lang="zh-CN" altLang="en-US" i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zh-CN" altLang="en-US" i="0">
                              <a:latin typeface="Cambria Math" panose="02040503050406030204" pitchFamily="18" charset="0"/>
                            </a:rPr>
                            <m:t>sinα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zh-CN" altLang="en-US" i="0">
                              <a:latin typeface="Cambria Math" panose="02040503050406030204" pitchFamily="18" charset="0"/>
                            </a:rPr>
                            <m:t>cosβ</m:t>
                          </m:r>
                        </m:den>
                      </m:f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C50E23F9-F17F-849A-C29B-FF0D014D2D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551" y="1040944"/>
                <a:ext cx="5077001" cy="666914"/>
              </a:xfrm>
              <a:prstGeom prst="rect">
                <a:avLst/>
              </a:prstGeom>
              <a:blipFill>
                <a:blip r:embed="rId4"/>
                <a:stretch>
                  <a:fillRect b="-943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696811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B651461-8BF0-9A94-37B7-11719F5FEF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4116" y="171450"/>
            <a:ext cx="7747334" cy="6578168"/>
          </a:xfrm>
          <a:prstGeom prst="rect">
            <a:avLst/>
          </a:prstGeom>
        </p:spPr>
      </p:pic>
      <p:sp>
        <p:nvSpPr>
          <p:cNvPr id="6" name="内容占位符 2">
            <a:extLst>
              <a:ext uri="{FF2B5EF4-FFF2-40B4-BE49-F238E27FC236}">
                <a16:creationId xmlns:a16="http://schemas.microsoft.com/office/drawing/2014/main" id="{4FB2675A-AA59-9D70-74FA-B756504BD18A}"/>
              </a:ext>
            </a:extLst>
          </p:cNvPr>
          <p:cNvSpPr txBox="1">
            <a:spLocks/>
          </p:cNvSpPr>
          <p:nvPr/>
        </p:nvSpPr>
        <p:spPr>
          <a:xfrm>
            <a:off x="0" y="271530"/>
            <a:ext cx="6902221" cy="19066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dirty="0"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3.3 the underlying structure</a:t>
            </a:r>
          </a:p>
          <a:p>
            <a:r>
              <a:rPr kumimoji="1" lang="en-US" altLang="zh-CN" dirty="0"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      the crustal shortening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E9D9FE19-4776-CFE7-3CE2-13D4BEB858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862" y="1534378"/>
            <a:ext cx="3168495" cy="273996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1A4B033-C465-F8F8-A199-155A279089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41" t="35867" r="4437" b="35028"/>
          <a:stretch/>
        </p:blipFill>
        <p:spPr>
          <a:xfrm>
            <a:off x="944268" y="4358879"/>
            <a:ext cx="2782046" cy="2376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4897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内容占位符 2">
            <a:extLst>
              <a:ext uri="{FF2B5EF4-FFF2-40B4-BE49-F238E27FC236}">
                <a16:creationId xmlns:a16="http://schemas.microsoft.com/office/drawing/2014/main" id="{94499955-DE5D-CBC5-0131-F261C9758BBA}"/>
              </a:ext>
            </a:extLst>
          </p:cNvPr>
          <p:cNvSpPr txBox="1">
            <a:spLocks/>
          </p:cNvSpPr>
          <p:nvPr/>
        </p:nvSpPr>
        <p:spPr>
          <a:xfrm>
            <a:off x="114300" y="836157"/>
            <a:ext cx="2257425" cy="30786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dirty="0"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3.4 The regional tectonic deformation pattern</a:t>
            </a:r>
            <a:endParaRPr kumimoji="1" lang="zh-CN" altLang="en-US" dirty="0">
              <a:latin typeface="Times New Roman" panose="02020603050405020304" pitchFamily="18" charset="0"/>
              <a:ea typeface="SimHei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3" name="图片 2" descr="图示&#10;&#10;描述已自动生成">
            <a:extLst>
              <a:ext uri="{FF2B5EF4-FFF2-40B4-BE49-F238E27FC236}">
                <a16:creationId xmlns:a16="http://schemas.microsoft.com/office/drawing/2014/main" id="{9AE506BF-974B-5CBB-0FDD-71F71CF1FD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3670" y="1"/>
            <a:ext cx="96011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8936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82230A-1A93-EEB4-3FDB-2CF81C0E4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1435" y="2515136"/>
            <a:ext cx="6468315" cy="1325563"/>
          </a:xfrm>
        </p:spPr>
        <p:txBody>
          <a:bodyPr/>
          <a:lstStyle/>
          <a:p>
            <a:r>
              <a:rPr kumimoji="1" lang="en-US" altLang="zh-CN" b="1" i="1" dirty="0"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Thank you and that’s all</a:t>
            </a:r>
            <a:r>
              <a:rPr kumimoji="1" lang="zh-CN" altLang="en-US" b="1" i="1" dirty="0"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！</a:t>
            </a:r>
          </a:p>
        </p:txBody>
      </p:sp>
    </p:spTree>
    <p:extLst>
      <p:ext uri="{BB962C8B-B14F-4D97-AF65-F5344CB8AC3E}">
        <p14:creationId xmlns:p14="http://schemas.microsoft.com/office/powerpoint/2010/main" val="24090472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DCC1FF2F-A18D-D2D2-47B5-2F5D0D50F9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411" y="301042"/>
            <a:ext cx="3932237" cy="1093808"/>
          </a:xfrm>
        </p:spPr>
        <p:txBody>
          <a:bodyPr>
            <a:normAutofit/>
          </a:bodyPr>
          <a:lstStyle/>
          <a:p>
            <a:r>
              <a:rPr lang="en-US" altLang="zh-CN" sz="4800" b="1" dirty="0"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Outline</a:t>
            </a:r>
            <a:endParaRPr lang="zh-CN" altLang="en-US" sz="4800" b="1" dirty="0">
              <a:latin typeface="Times New Roman" panose="02020603050405020304" pitchFamily="18" charset="0"/>
              <a:ea typeface="SimHei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6" name="文本占位符 5">
            <a:extLst>
              <a:ext uri="{FF2B5EF4-FFF2-40B4-BE49-F238E27FC236}">
                <a16:creationId xmlns:a16="http://schemas.microsoft.com/office/drawing/2014/main" id="{478952C5-D41A-E90A-C43F-2229BFFDEE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39388" y="1606297"/>
            <a:ext cx="11614068" cy="3645405"/>
          </a:xfrm>
        </p:spPr>
        <p:txBody>
          <a:bodyPr>
            <a:no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zh-CN" altLang="en-US" sz="2400" b="1" dirty="0"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Background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zh-CN" altLang="en-US" sz="2400" b="1" dirty="0"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Terrace</a:t>
            </a:r>
            <a:r>
              <a:rPr lang="zh-CN" altLang="en-US" sz="2400" b="1" dirty="0"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distribution</a:t>
            </a:r>
            <a:r>
              <a:rPr lang="zh-CN" altLang="en-US" sz="2400" b="1" dirty="0"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 </a:t>
            </a:r>
            <a:endParaRPr lang="en-US" altLang="zh-CN" sz="2400" b="1" dirty="0">
              <a:latin typeface="Times New Roman" panose="02020603050405020304" pitchFamily="18" charset="0"/>
              <a:ea typeface="SimHei" panose="02010609060101010101" pitchFamily="49" charset="-122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altLang="zh-CN" sz="2400" b="1" dirty="0"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  Discussion</a:t>
            </a:r>
            <a:r>
              <a:rPr lang="zh-CN" altLang="en-US" sz="2400" b="1" dirty="0"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1:</a:t>
            </a:r>
            <a:r>
              <a:rPr lang="zh-CN" altLang="en-US" sz="2400" b="1" dirty="0"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Ages</a:t>
            </a:r>
            <a:r>
              <a:rPr lang="zh-CN" altLang="en-US" sz="2400" b="1" dirty="0"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of</a:t>
            </a:r>
            <a:r>
              <a:rPr lang="zh-CN" altLang="en-US" sz="2400" b="1" dirty="0"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terraces</a:t>
            </a:r>
            <a:r>
              <a:rPr lang="zh-CN" altLang="en-US" sz="2400" b="1" dirty="0"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sequences</a:t>
            </a:r>
            <a:endParaRPr lang="en-US" altLang="zh-CN" sz="2400" b="1" dirty="0">
              <a:latin typeface="SimHei" panose="02010609060101010101" pitchFamily="49" charset="-122"/>
              <a:ea typeface="SimHei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b="1" dirty="0">
                <a:latin typeface="SimHei" panose="02010609060101010101" pitchFamily="49" charset="-122"/>
                <a:ea typeface="SimHei" panose="02010609060101010101" pitchFamily="49" charset="-122"/>
              </a:rPr>
              <a:t>   </a:t>
            </a:r>
            <a:r>
              <a:rPr lang="en-US" altLang="zh-CN" sz="2400" b="1" dirty="0"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Discussion</a:t>
            </a:r>
            <a:r>
              <a:rPr lang="zh-CN" altLang="en-US" sz="2400" b="1" dirty="0"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2:</a:t>
            </a:r>
            <a:r>
              <a:rPr lang="zh-CN" altLang="en-US" sz="2400" b="1" dirty="0"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Active</a:t>
            </a:r>
            <a:r>
              <a:rPr lang="zh-CN" altLang="en-US" sz="2400" b="1" dirty="0"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tectonics</a:t>
            </a:r>
            <a:r>
              <a:rPr lang="zh-CN" altLang="en-US" sz="2400" b="1" dirty="0"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and</a:t>
            </a:r>
            <a:r>
              <a:rPr lang="zh-CN" altLang="en-US" sz="2400" b="1" dirty="0"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surface</a:t>
            </a:r>
            <a:r>
              <a:rPr lang="zh-CN" altLang="en-US" sz="2400" b="1" dirty="0"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deformation</a:t>
            </a:r>
          </a:p>
          <a:p>
            <a:pPr>
              <a:lnSpc>
                <a:spcPct val="150000"/>
              </a:lnSpc>
            </a:pPr>
            <a:r>
              <a:rPr lang="zh-CN" altLang="en-US" sz="2400" b="1" dirty="0"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      </a:t>
            </a:r>
            <a:r>
              <a:rPr lang="en-US" altLang="zh-CN" sz="2400" b="1" dirty="0"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Discussion 3:</a:t>
            </a:r>
            <a:r>
              <a:rPr lang="zh-CN" altLang="en-US" sz="2400" b="1" dirty="0"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Deducing</a:t>
            </a:r>
            <a:r>
              <a:rPr lang="zh-CN" altLang="en-US" sz="2400" b="1" dirty="0"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the</a:t>
            </a:r>
            <a:r>
              <a:rPr lang="zh-CN" altLang="en-US" sz="2400" b="1" dirty="0"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underlying structure</a:t>
            </a:r>
            <a:endParaRPr lang="en-US" altLang="zh-CN" sz="2400" b="1" dirty="0">
              <a:latin typeface="SimHei" panose="02010609060101010101" pitchFamily="49" charset="-122"/>
              <a:ea typeface="SimHei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b="1" dirty="0">
                <a:latin typeface="SimHei" panose="02010609060101010101" pitchFamily="49" charset="-122"/>
                <a:ea typeface="SimHei" panose="02010609060101010101" pitchFamily="49" charset="-122"/>
              </a:rPr>
              <a:t> </a:t>
            </a:r>
            <a:r>
              <a:rPr lang="en-US" altLang="zh-CN" sz="2400" b="1" dirty="0">
                <a:latin typeface="SimHei" panose="02010609060101010101" pitchFamily="49" charset="-122"/>
                <a:ea typeface="SimHei" panose="02010609060101010101" pitchFamily="49" charset="-122"/>
              </a:rPr>
              <a:t>  </a:t>
            </a:r>
            <a:r>
              <a:rPr lang="en-US" altLang="zh-CN" sz="2400" b="1" dirty="0"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Discussion 4:</a:t>
            </a:r>
            <a:r>
              <a:rPr lang="zh-CN" altLang="en-US" sz="2400" b="1" dirty="0"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Shortening rates and regional </a:t>
            </a:r>
            <a:r>
              <a:rPr lang="en-US" altLang="zh-CN" sz="2400" b="1" dirty="0">
                <a:latin typeface="SimHei" panose="02010609060101010101" pitchFamily="49" charset="-122"/>
                <a:ea typeface="SimHei" panose="02010609060101010101" pitchFamily="49" charset="-122"/>
                <a:cs typeface="Times New Roman" panose="02020603050405020304" pitchFamily="18" charset="0"/>
              </a:rPr>
              <a:t>structure interpretation</a:t>
            </a:r>
            <a:endParaRPr lang="en-US" altLang="zh-CN" sz="2400" b="1" dirty="0"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03747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BEA46C0-191B-4A69-0055-54728FEF24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26670" y="142747"/>
            <a:ext cx="12445340" cy="769939"/>
          </a:xfrm>
        </p:spPr>
        <p:txBody>
          <a:bodyPr>
            <a:noAutofit/>
          </a:bodyPr>
          <a:lstStyle/>
          <a:p>
            <a:r>
              <a:rPr kumimoji="1"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1.1 Question: the tectonic deformation pattern at the margin of Tibetan Plateau?</a:t>
            </a:r>
            <a:endParaRPr kumimoji="1" lang="zh-CN" altLang="en-US" sz="2800" b="1" dirty="0">
              <a:solidFill>
                <a:srgbClr val="FF0000"/>
              </a:solidFill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63B8857-0E36-3A08-B5D5-F8CA1DD12C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478229"/>
            <a:ext cx="3000991" cy="4937126"/>
          </a:xfrm>
        </p:spPr>
        <p:txBody>
          <a:bodyPr>
            <a:normAutofit fontScale="92500"/>
          </a:bodyPr>
          <a:lstStyle/>
          <a:p>
            <a:r>
              <a:rPr kumimoji="1" lang="en-US" altLang="zh-CN" sz="2400" dirty="0"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The distribution of the Crustal Shortening rate of </a:t>
            </a:r>
            <a:r>
              <a:rPr kumimoji="1" lang="zh-CN" altLang="en-US" sz="2400" dirty="0"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～</a:t>
            </a:r>
            <a:r>
              <a:rPr kumimoji="1" lang="en-US" altLang="zh-CN" sz="2400" dirty="0"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5</a:t>
            </a:r>
            <a:r>
              <a:rPr kumimoji="1" lang="zh-CN" altLang="en-US" sz="2400" dirty="0"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400" dirty="0"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mm/a</a:t>
            </a:r>
            <a:r>
              <a:rPr kumimoji="1" lang="zh-CN" altLang="en-US" sz="2400" dirty="0"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？</a:t>
            </a:r>
            <a:endParaRPr kumimoji="1" lang="en-US" altLang="zh-CN" sz="2400" dirty="0">
              <a:latin typeface="Times New Roman" panose="02020603050405020304" pitchFamily="18" charset="0"/>
              <a:ea typeface="SimHei" panose="02010609060101010101" pitchFamily="49" charset="-122"/>
              <a:cs typeface="Times New Roman" panose="02020603050405020304" pitchFamily="18" charset="0"/>
            </a:endParaRPr>
          </a:p>
          <a:p>
            <a:r>
              <a:rPr kumimoji="1" lang="en-US" altLang="zh-CN" sz="2400" dirty="0"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Hinterland of western segment</a:t>
            </a:r>
            <a:r>
              <a:rPr kumimoji="1" lang="zh-CN" altLang="en-US" sz="2400" dirty="0"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 </a:t>
            </a:r>
            <a:endParaRPr kumimoji="1" lang="en-US" altLang="zh-CN" sz="2400" dirty="0">
              <a:latin typeface="Times New Roman" panose="02020603050405020304" pitchFamily="18" charset="0"/>
              <a:ea typeface="SimHei" panose="02010609060101010101" pitchFamily="49" charset="-122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kumimoji="1" lang="en-US" altLang="zh-CN" sz="2400" dirty="0"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      1.4 mm/a</a:t>
            </a:r>
            <a:r>
              <a:rPr kumimoji="1" lang="zh-CN" altLang="en-US" sz="2400" dirty="0"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 </a:t>
            </a:r>
            <a:endParaRPr kumimoji="1" lang="en-US" altLang="zh-CN" sz="2400" dirty="0">
              <a:latin typeface="Times New Roman" panose="02020603050405020304" pitchFamily="18" charset="0"/>
              <a:ea typeface="SimHei" panose="02010609060101010101" pitchFamily="49" charset="-122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kumimoji="1" lang="zh-CN" altLang="en-US" sz="2400" dirty="0">
                <a:solidFill>
                  <a:schemeClr val="accent1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400" dirty="0">
                <a:solidFill>
                  <a:schemeClr val="accent1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Wang et al., 2020</a:t>
            </a:r>
          </a:p>
          <a:p>
            <a:r>
              <a:rPr kumimoji="1" lang="en-US" altLang="zh-CN" sz="2400" dirty="0"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Hinterland of middle segment </a:t>
            </a:r>
          </a:p>
          <a:p>
            <a:pPr marL="0" indent="0">
              <a:buNone/>
            </a:pPr>
            <a:r>
              <a:rPr kumimoji="1" lang="en-US" altLang="zh-CN" sz="2400" dirty="0"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       2.6 mm/a</a:t>
            </a:r>
            <a:r>
              <a:rPr kumimoji="1" lang="zh-CN" altLang="en-US" sz="2400" dirty="0"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 </a:t>
            </a:r>
            <a:endParaRPr kumimoji="1" lang="en-US" altLang="zh-CN" sz="2400" dirty="0">
              <a:latin typeface="Times New Roman" panose="02020603050405020304" pitchFamily="18" charset="0"/>
              <a:ea typeface="SimHei" panose="02010609060101010101" pitchFamily="49" charset="-122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kumimoji="1" lang="zh-CN" altLang="en-US" sz="2400" dirty="0">
                <a:solidFill>
                  <a:schemeClr val="accent1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400" dirty="0">
                <a:solidFill>
                  <a:schemeClr val="accent1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Zhong</a:t>
            </a:r>
            <a:r>
              <a:rPr kumimoji="1" lang="zh-CN" altLang="en-US" sz="2400" dirty="0">
                <a:solidFill>
                  <a:schemeClr val="accent1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400" dirty="0">
                <a:solidFill>
                  <a:schemeClr val="accent1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et al., 2020</a:t>
            </a:r>
          </a:p>
          <a:p>
            <a:r>
              <a:rPr kumimoji="1" lang="en-US" altLang="zh-CN" sz="2400" i="1" dirty="0">
                <a:solidFill>
                  <a:srgbClr val="FF0000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How about the eastern segment?</a:t>
            </a:r>
          </a:p>
          <a:p>
            <a:pPr marL="0" indent="0">
              <a:buNone/>
            </a:pPr>
            <a:endParaRPr kumimoji="1" lang="zh-CN" altLang="en-US" sz="2400" dirty="0"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8FD8DDC6-3ADC-BEB0-9EAB-2A33CCD9BC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991" y="768228"/>
            <a:ext cx="8800484" cy="5840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1913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3F2687E-B45C-F770-EB86-687E7DE6BD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7163" y="1526265"/>
            <a:ext cx="3028949" cy="4057650"/>
          </a:xfrm>
        </p:spPr>
        <p:txBody>
          <a:bodyPr>
            <a:normAutofit/>
          </a:bodyPr>
          <a:lstStyle/>
          <a:p>
            <a:pPr>
              <a:lnSpc>
                <a:spcPct val="160000"/>
              </a:lnSpc>
            </a:pPr>
            <a:r>
              <a:rPr kumimoji="1" lang="en-US" altLang="zh-CN" sz="2400" dirty="0"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Active faults</a:t>
            </a:r>
          </a:p>
          <a:p>
            <a:pPr>
              <a:lnSpc>
                <a:spcPct val="160000"/>
              </a:lnSpc>
            </a:pPr>
            <a:r>
              <a:rPr kumimoji="1" lang="en-US" altLang="zh-CN" sz="2400" dirty="0"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Active folds</a:t>
            </a:r>
          </a:p>
          <a:p>
            <a:pPr>
              <a:lnSpc>
                <a:spcPct val="160000"/>
              </a:lnSpc>
            </a:pPr>
            <a:r>
              <a:rPr kumimoji="1"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How these fold-and-thrust belts interact with each other?</a:t>
            </a:r>
            <a:endParaRPr kumimoji="1" lang="zh-CN" altLang="en-US" sz="2400" dirty="0">
              <a:solidFill>
                <a:srgbClr val="FF0000"/>
              </a:solidFill>
              <a:latin typeface="Times New Roman" panose="02020603050405020304" pitchFamily="18" charset="0"/>
              <a:ea typeface="SimHei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 descr="地图&#10;&#10;描述已自动生成">
            <a:extLst>
              <a:ext uri="{FF2B5EF4-FFF2-40B4-BE49-F238E27FC236}">
                <a16:creationId xmlns:a16="http://schemas.microsoft.com/office/drawing/2014/main" id="{ED02177A-D601-611F-9C14-01AD9FCEAE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0000"/>
          <a:stretch/>
        </p:blipFill>
        <p:spPr>
          <a:xfrm>
            <a:off x="2940961" y="255587"/>
            <a:ext cx="9222463" cy="6599006"/>
          </a:xfrm>
          <a:prstGeom prst="rect">
            <a:avLst/>
          </a:prstGeom>
        </p:spPr>
      </p:pic>
      <p:sp>
        <p:nvSpPr>
          <p:cNvPr id="5" name="标题 1">
            <a:extLst>
              <a:ext uri="{FF2B5EF4-FFF2-40B4-BE49-F238E27FC236}">
                <a16:creationId xmlns:a16="http://schemas.microsoft.com/office/drawing/2014/main" id="{82CF0864-B326-8F51-D410-FCB09AC82D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57163" y="257847"/>
            <a:ext cx="10515600" cy="662782"/>
          </a:xfrm>
        </p:spPr>
        <p:txBody>
          <a:bodyPr>
            <a:normAutofit/>
          </a:bodyPr>
          <a:lstStyle/>
          <a:p>
            <a:r>
              <a:rPr kumimoji="1" lang="en-US" altLang="zh-CN" sz="3200" dirty="0"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1.2 Regional studies</a:t>
            </a:r>
            <a:endParaRPr kumimoji="1" lang="zh-CN" altLang="en-US" sz="3200" dirty="0">
              <a:latin typeface="Times New Roman" panose="02020603050405020304" pitchFamily="18" charset="0"/>
              <a:ea typeface="SimHei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58869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3F634FF-E3E1-E82B-5200-21C225E5C1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090" y="1275032"/>
            <a:ext cx="3498574" cy="1123612"/>
          </a:xfrm>
        </p:spPr>
        <p:txBody>
          <a:bodyPr>
            <a:normAutofit/>
          </a:bodyPr>
          <a:lstStyle/>
          <a:p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2.1 Four terraces tread were identified</a:t>
            </a:r>
            <a:endParaRPr kumimoji="1"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标题 1">
            <a:extLst>
              <a:ext uri="{FF2B5EF4-FFF2-40B4-BE49-F238E27FC236}">
                <a16:creationId xmlns:a16="http://schemas.microsoft.com/office/drawing/2014/main" id="{3075690C-D09B-BC98-9B7F-3D65EA516A0A}"/>
              </a:ext>
            </a:extLst>
          </p:cNvPr>
          <p:cNvSpPr txBox="1">
            <a:spLocks/>
          </p:cNvSpPr>
          <p:nvPr/>
        </p:nvSpPr>
        <p:spPr>
          <a:xfrm>
            <a:off x="152400" y="1"/>
            <a:ext cx="6991350" cy="7239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70000"/>
              </a:lnSpc>
            </a:pPr>
            <a:r>
              <a:rPr kumimoji="1" lang="en-US" altLang="zh-CN" sz="3200" b="1" dirty="0"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Terrace distribution</a:t>
            </a:r>
            <a:endParaRPr kumimoji="1" lang="zh-CN" altLang="en-US" sz="3200" b="1" dirty="0">
              <a:latin typeface="Times New Roman" panose="02020603050405020304" pitchFamily="18" charset="0"/>
              <a:ea typeface="SimHei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7DF6B80C-DFE0-0E84-02D9-D4D02B3E95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3028" y="0"/>
            <a:ext cx="7946571" cy="6677791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8391B39-6FFE-AAF4-22FD-1EFD0DCBC1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2705100"/>
            <a:ext cx="3821955" cy="3305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5756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4991461-2E07-6C8B-894F-B7F680C1C9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2712" y="92618"/>
            <a:ext cx="7728903" cy="6672763"/>
          </a:xfrm>
          <a:prstGeom prst="rect">
            <a:avLst/>
          </a:prstGeom>
        </p:spPr>
      </p:pic>
      <p:sp>
        <p:nvSpPr>
          <p:cNvPr id="5" name="内容占位符 2">
            <a:extLst>
              <a:ext uri="{FF2B5EF4-FFF2-40B4-BE49-F238E27FC236}">
                <a16:creationId xmlns:a16="http://schemas.microsoft.com/office/drawing/2014/main" id="{97128A9D-62C4-0021-4F8F-CC0C15F5DFB2}"/>
              </a:ext>
            </a:extLst>
          </p:cNvPr>
          <p:cNvSpPr txBox="1">
            <a:spLocks/>
          </p:cNvSpPr>
          <p:nvPr/>
        </p:nvSpPr>
        <p:spPr>
          <a:xfrm>
            <a:off x="127012" y="515489"/>
            <a:ext cx="3925699" cy="11940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2.2 Terrace structures</a:t>
            </a:r>
            <a:endParaRPr kumimoji="1"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75245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D67D1BAE-4331-398D-AA27-5AE841ABF9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841" y="288387"/>
            <a:ext cx="8695309" cy="6281225"/>
          </a:xfrm>
          <a:prstGeom prst="rect">
            <a:avLst/>
          </a:prstGeom>
        </p:spPr>
      </p:pic>
      <p:sp>
        <p:nvSpPr>
          <p:cNvPr id="5" name="内容占位符 2">
            <a:extLst>
              <a:ext uri="{FF2B5EF4-FFF2-40B4-BE49-F238E27FC236}">
                <a16:creationId xmlns:a16="http://schemas.microsoft.com/office/drawing/2014/main" id="{00D9366A-FC9A-DABE-7AE6-D3B4D7C65DCF}"/>
              </a:ext>
            </a:extLst>
          </p:cNvPr>
          <p:cNvSpPr txBox="1">
            <a:spLocks/>
          </p:cNvSpPr>
          <p:nvPr/>
        </p:nvSpPr>
        <p:spPr>
          <a:xfrm>
            <a:off x="11588" y="721470"/>
            <a:ext cx="2903818" cy="1151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2.3 Longitude    profile</a:t>
            </a:r>
            <a:endParaRPr kumimoji="1"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77D2370-C947-3850-08B2-AD451D83BF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88" y="2616589"/>
            <a:ext cx="3225253" cy="2789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9495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内容占位符 2">
            <a:extLst>
              <a:ext uri="{FF2B5EF4-FFF2-40B4-BE49-F238E27FC236}">
                <a16:creationId xmlns:a16="http://schemas.microsoft.com/office/drawing/2014/main" id="{8A449775-AF52-E96B-82C1-7829DF7C9F40}"/>
              </a:ext>
            </a:extLst>
          </p:cNvPr>
          <p:cNvSpPr txBox="1">
            <a:spLocks/>
          </p:cNvSpPr>
          <p:nvPr/>
        </p:nvSpPr>
        <p:spPr>
          <a:xfrm>
            <a:off x="227000" y="219621"/>
            <a:ext cx="5749730" cy="6884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3.1 Ages of terrace sequences</a:t>
            </a:r>
            <a:endParaRPr kumimoji="1"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E1E30BC9-699A-564B-FCAD-D3A6A1D613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1066" y="657314"/>
            <a:ext cx="9322634" cy="620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625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内容占位符 2">
            <a:extLst>
              <a:ext uri="{FF2B5EF4-FFF2-40B4-BE49-F238E27FC236}">
                <a16:creationId xmlns:a16="http://schemas.microsoft.com/office/drawing/2014/main" id="{E91B1CCD-5F86-F2F2-40F5-B5866858BA14}"/>
              </a:ext>
            </a:extLst>
          </p:cNvPr>
          <p:cNvSpPr txBox="1">
            <a:spLocks/>
          </p:cNvSpPr>
          <p:nvPr/>
        </p:nvSpPr>
        <p:spPr>
          <a:xfrm>
            <a:off x="226998" y="219621"/>
            <a:ext cx="10618801" cy="10230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dirty="0"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3.2.1 Active faults deduced from the deformed terraces</a:t>
            </a:r>
            <a:endParaRPr kumimoji="1" lang="zh-CN" altLang="en-US" dirty="0">
              <a:latin typeface="Times New Roman" panose="02020603050405020304" pitchFamily="18" charset="0"/>
              <a:ea typeface="SimHei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7BB6D28B-C7D4-172D-8893-36AE20EBDD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6200" y="1050379"/>
            <a:ext cx="9499600" cy="5588000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41856879-55B3-2CF1-F671-2F9E413CC836}"/>
              </a:ext>
            </a:extLst>
          </p:cNvPr>
          <p:cNvSpPr txBox="1"/>
          <p:nvPr/>
        </p:nvSpPr>
        <p:spPr>
          <a:xfrm>
            <a:off x="8753856" y="668774"/>
            <a:ext cx="1640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Dahuang Shan</a:t>
            </a:r>
            <a:endParaRPr kumimoji="1" lang="zh-CN" alt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C6B3026D-FD96-2CEA-163C-2FD8FD7CC525}"/>
              </a:ext>
            </a:extLst>
          </p:cNvPr>
          <p:cNvSpPr txBox="1"/>
          <p:nvPr/>
        </p:nvSpPr>
        <p:spPr>
          <a:xfrm>
            <a:off x="1999488" y="668774"/>
            <a:ext cx="1992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North</a:t>
            </a:r>
            <a:r>
              <a:rPr kumimoji="1" lang="zh-CN" alt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Qilian</a:t>
            </a:r>
            <a:r>
              <a:rPr kumimoji="1" lang="zh-CN" alt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Shan</a:t>
            </a:r>
            <a:endParaRPr kumimoji="1" lang="zh-CN" alt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8C970CD6-532F-757A-EE86-EEDA9F4F2A35}"/>
              </a:ext>
            </a:extLst>
          </p:cNvPr>
          <p:cNvSpPr txBox="1"/>
          <p:nvPr/>
        </p:nvSpPr>
        <p:spPr>
          <a:xfrm>
            <a:off x="3310128" y="1098209"/>
            <a:ext cx="2037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Huangcheng</a:t>
            </a:r>
            <a:r>
              <a:rPr kumimoji="1" lang="zh-CN" alt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Basin</a:t>
            </a:r>
            <a:endParaRPr kumimoji="1" lang="zh-CN" alt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39D0F6EE-77CA-F1E3-F0BB-F79DE1D68DEC}"/>
              </a:ext>
            </a:extLst>
          </p:cNvPr>
          <p:cNvSpPr txBox="1"/>
          <p:nvPr/>
        </p:nvSpPr>
        <p:spPr>
          <a:xfrm>
            <a:off x="6844137" y="1098209"/>
            <a:ext cx="1811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Yangxiang</a:t>
            </a:r>
            <a:r>
              <a:rPr kumimoji="1" lang="zh-CN" alt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Basin</a:t>
            </a:r>
            <a:endParaRPr kumimoji="1" lang="zh-CN" alt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79704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3813</TotalTime>
  <Words>395</Words>
  <Application>Microsoft Macintosh PowerPoint</Application>
  <PresentationFormat>宽屏</PresentationFormat>
  <Paragraphs>58</Paragraphs>
  <Slides>16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23" baseType="lpstr">
      <vt:lpstr>等线</vt:lpstr>
      <vt:lpstr>等线 Light</vt:lpstr>
      <vt:lpstr>SimHei</vt:lpstr>
      <vt:lpstr>Arial</vt:lpstr>
      <vt:lpstr>Cambria Math</vt:lpstr>
      <vt:lpstr>Times New Roman</vt:lpstr>
      <vt:lpstr>Office 主题​​</vt:lpstr>
      <vt:lpstr>Fault interaction and strain partitioning deduced from deformed fluvial terraces of the Eastern North Qilian foreland, NE Tibetan Plateau</vt:lpstr>
      <vt:lpstr>Outline</vt:lpstr>
      <vt:lpstr>1.1 Question: the tectonic deformation pattern at the margin of Tibetan Plateau?</vt:lpstr>
      <vt:lpstr>1.2 Regional studies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Thank you and that’s all！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huxiuwuyi@gmail.com</dc:creator>
  <cp:lastModifiedBy>huxiuwuyi@gmail.com</cp:lastModifiedBy>
  <cp:revision>26</cp:revision>
  <dcterms:created xsi:type="dcterms:W3CDTF">2023-08-24T14:39:08Z</dcterms:created>
  <dcterms:modified xsi:type="dcterms:W3CDTF">2024-04-16T08:47:38Z</dcterms:modified>
</cp:coreProperties>
</file>