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5"/>
  </p:notesMasterIdLst>
  <p:handoutMasterIdLst>
    <p:handoutMasterId r:id="rId6"/>
  </p:handoutMasterIdLst>
  <p:sldIdLst>
    <p:sldId id="355" r:id="rId2"/>
    <p:sldId id="368" r:id="rId3"/>
    <p:sldId id="293" r:id="rId4"/>
  </p:sldIdLst>
  <p:sldSz cx="9144000" cy="6858000" type="screen4x3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6A569B9-BF07-4FE1-8FEF-FB0700833551}">
          <p14:sldIdLst>
            <p14:sldId id="355"/>
            <p14:sldId id="368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76FF"/>
    <a:srgbClr val="00B100"/>
    <a:srgbClr val="009999"/>
    <a:srgbClr val="EBE674"/>
    <a:srgbClr val="66FFFF"/>
    <a:srgbClr val="66FF66"/>
    <a:srgbClr val="00FF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1"/>
    <p:restoredTop sz="64912" autoAdjust="0"/>
  </p:normalViewPr>
  <p:slideViewPr>
    <p:cSldViewPr showGuides="1">
      <p:cViewPr>
        <p:scale>
          <a:sx n="77" d="100"/>
          <a:sy n="77" d="100"/>
        </p:scale>
        <p:origin x="1344" y="272"/>
      </p:cViewPr>
      <p:guideLst>
        <p:guide orient="horz" pos="2160"/>
        <p:guide pos="2880"/>
      </p:guideLst>
    </p:cSldViewPr>
  </p:slideViewPr>
  <p:notesTextViewPr>
    <p:cViewPr>
      <p:scale>
        <a:sx n="105" d="100"/>
        <a:sy n="105" d="100"/>
      </p:scale>
      <p:origin x="0" y="0"/>
    </p:cViewPr>
  </p:notesTextViewPr>
  <p:notesViewPr>
    <p:cSldViewPr showGuides="1">
      <p:cViewPr varScale="1">
        <p:scale>
          <a:sx n="99" d="100"/>
          <a:sy n="99" d="100"/>
        </p:scale>
        <p:origin x="-354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76441-8ECF-4487-A39D-FAC242097509}" type="datetimeFigureOut">
              <a:rPr lang="de-DE" smtClean="0"/>
              <a:t>04.04.24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3189E-ACA8-4B70-B8DF-16915B78B1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4210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07F49-C755-4AB8-9A2A-44800141E7CF}" type="datetimeFigureOut">
              <a:rPr lang="de-DE" smtClean="0"/>
              <a:t>03.04.24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C2C12-C390-4C4D-8919-8B39B49565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9159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Hi</a:t>
            </a:r>
            <a:r>
              <a:rPr lang="en-GB" baseline="0" dirty="0"/>
              <a:t> I’m Shujiro </a:t>
            </a:r>
            <a:r>
              <a:rPr lang="en-GB" baseline="0" dirty="0" err="1"/>
              <a:t>Komya</a:t>
            </a:r>
            <a:r>
              <a:rPr lang="en-GB" baseline="0" dirty="0"/>
              <a:t>, a project scientist at Max Planck Institute for Biogeochemistry just like Sam Jones. First I would like to thank all collaborators here who contributed to this study. </a:t>
            </a:r>
          </a:p>
          <a:p>
            <a:r>
              <a:rPr lang="en-GB" baseline="0" dirty="0"/>
              <a:t>Today I’m </a:t>
            </a:r>
            <a:r>
              <a:rPr lang="en-GB" baseline="0" dirty="0" err="1"/>
              <a:t>gonna</a:t>
            </a:r>
            <a:r>
              <a:rPr lang="en-GB" baseline="0" dirty="0"/>
              <a:t> present the results from the intensive joint field campaign in 2022 dry season at the ATTO site in Brazil, and the results are currently in prepared for a manuscript.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Now let’s move on the brief backgrounds.</a:t>
            </a:r>
          </a:p>
        </p:txBody>
      </p:sp>
    </p:spTree>
    <p:extLst>
      <p:ext uri="{BB962C8B-B14F-4D97-AF65-F5344CB8AC3E}">
        <p14:creationId xmlns:p14="http://schemas.microsoft.com/office/powerpoint/2010/main" val="222521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162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here I’d like to say</a:t>
            </a:r>
            <a:r>
              <a:rPr lang="en-GB" baseline="0" dirty="0"/>
              <a:t> thank you for my co-workers, and also helpers, especially for Thomas about </a:t>
            </a:r>
            <a:r>
              <a:rPr lang="en-GB" baseline="0" dirty="0" err="1"/>
              <a:t>ReddyProc’s</a:t>
            </a:r>
            <a:r>
              <a:rPr lang="en-GB" baseline="0" dirty="0"/>
              <a:t> implementation, and also for our group’s engineers, and all the supporters to help this research.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46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99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C67DD-597E-4DD4-B469-78694456D089}" type="datetime1">
              <a:rPr lang="de-DE" smtClean="0"/>
              <a:t>03.04.24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695DE-560B-4B9C-A570-F1CF742FD6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02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de/url?sa=i&amp;url=https://nachrichten.idw-online.de/2020/08/25/christoph-keplinger-als-neuer-direktor-an-das-max-planck-institut-fuer-intelligente-systeme-berufen/&amp;psig=AOvVaw3yAjmI5BHa6PVUCLHb4Fmc&amp;ust=1603808603583000&amp;source=images&amp;cd=vfe&amp;ved=0CAIQjRxqFwoTCMD03eK60uwCFQAAAAAdAAAAABAE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de/url?sa=i&amp;url=https://nachrichten.idw-online.de/2020/08/25/christoph-keplinger-als-neuer-direktor-an-das-max-planck-institut-fuer-intelligente-systeme-berufen/&amp;psig=AOvVaw3yAjmI5BHa6PVUCLHb4Fmc&amp;ust=1603808603583000&amp;source=images&amp;cd=vfe&amp;ved=0CAIQjRxqFwoTCMD03eK60uwCFQAAAAAdAAAAABAE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microsoft.com/office/2007/relationships/hdphoto" Target="../media/hdphoto2.wdp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google.de/url?sa=i&amp;url=https://nachrichten.idw-online.de/2020/08/25/christoph-keplinger-als-neuer-direktor-an-das-max-planck-institut-fuer-intelligente-systeme-berufen/&amp;psig=AOvVaw3yAjmI5BHa6PVUCLHb4Fmc&amp;ust=1603808603583000&amp;source=images&amp;cd=vfe&amp;ved=0CAIQjRxqFwoTCMD03eK60uwCFQAAAAAdAAAAABA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199"/>
          <a:stretch/>
        </p:blipFill>
        <p:spPr bwMode="auto">
          <a:xfrm>
            <a:off x="-13801" y="0"/>
            <a:ext cx="9157801" cy="63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41">
            <a:extLst>
              <a:ext uri="{FF2B5EF4-FFF2-40B4-BE49-F238E27FC236}">
                <a16:creationId xmlns:a16="http://schemas.microsoft.com/office/drawing/2014/main" id="{A02957B2-21E3-4DD6-894A-248F43B693B2}"/>
              </a:ext>
            </a:extLst>
          </p:cNvPr>
          <p:cNvSpPr/>
          <p:nvPr/>
        </p:nvSpPr>
        <p:spPr>
          <a:xfrm>
            <a:off x="-13801" y="44624"/>
            <a:ext cx="91578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Supplemental materials ~</a:t>
            </a:r>
          </a:p>
          <a:p>
            <a:pPr algn="ctr">
              <a:spcBef>
                <a:spcPct val="0"/>
              </a:spcBef>
            </a:pPr>
            <a:endParaRPr lang="en-US"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isotopic composition of atmospheric water vapor during dry season in a central Amazon rainforest: Insights into local moisture recycling</a:t>
            </a:r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BB10EA30-B6D3-42DA-A7FF-77EE698FC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" y="6657835"/>
            <a:ext cx="566999" cy="189000"/>
          </a:xfrm>
          <a:prstGeom prst="rect">
            <a:avLst/>
          </a:prstGeom>
        </p:spPr>
      </p:pic>
      <p:sp>
        <p:nvSpPr>
          <p:cNvPr id="14" name="Rechteck 22">
            <a:extLst>
              <a:ext uri="{FF2B5EF4-FFF2-40B4-BE49-F238E27FC236}">
                <a16:creationId xmlns:a16="http://schemas.microsoft.com/office/drawing/2014/main" id="{381BC940-A9D0-4E32-8BC1-8C96B11FEEBA}"/>
              </a:ext>
            </a:extLst>
          </p:cNvPr>
          <p:cNvSpPr/>
          <p:nvPr/>
        </p:nvSpPr>
        <p:spPr>
          <a:xfrm>
            <a:off x="0" y="6282783"/>
            <a:ext cx="9144000" cy="575217"/>
          </a:xfrm>
          <a:prstGeom prst="rect">
            <a:avLst/>
          </a:prstGeom>
          <a:solidFill>
            <a:srgbClr val="006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hristoph Keplinger als neuer Direktor an das Max-Planck-Institut für  Intelligente Systeme berufen">
            <a:hlinkClick r:id="rId6"/>
            <a:extLst>
              <a:ext uri="{FF2B5EF4-FFF2-40B4-BE49-F238E27FC236}">
                <a16:creationId xmlns:a16="http://schemas.microsoft.com/office/drawing/2014/main" id="{56C6281E-27EA-4CAC-90E2-9FC0D4A74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4" y="6349837"/>
            <a:ext cx="1188132" cy="3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25">
            <a:extLst>
              <a:ext uri="{FF2B5EF4-FFF2-40B4-BE49-F238E27FC236}">
                <a16:creationId xmlns:a16="http://schemas.microsoft.com/office/drawing/2014/main" id="{F8322CE9-DE92-4A80-8991-E6D30FBB25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607" y="6413993"/>
            <a:ext cx="1515905" cy="309095"/>
          </a:xfrm>
          <a:prstGeom prst="rect">
            <a:avLst/>
          </a:prstGeom>
        </p:spPr>
      </p:pic>
      <p:sp>
        <p:nvSpPr>
          <p:cNvPr id="36" name="Rechteck 39">
            <a:extLst>
              <a:ext uri="{FF2B5EF4-FFF2-40B4-BE49-F238E27FC236}">
                <a16:creationId xmlns:a16="http://schemas.microsoft.com/office/drawing/2014/main" id="{78AE36F5-FACD-5B74-2490-2E891568904D}"/>
              </a:ext>
            </a:extLst>
          </p:cNvPr>
          <p:cNvSpPr/>
          <p:nvPr/>
        </p:nvSpPr>
        <p:spPr>
          <a:xfrm>
            <a:off x="44483" y="3356992"/>
            <a:ext cx="89920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Shujiro Komiya</a:t>
            </a:r>
            <a:r>
              <a:rPr lang="en-US" sz="1400" baseline="30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Kazimierz Rozanski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Flávia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Durgante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Sam P. Jones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Robbert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Moonen</a:t>
            </a: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Getachew Adnew</a:t>
            </a: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5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Santiago Botia</a:t>
            </a: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6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Hella van Asperen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Cléo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Quaresma Dias-Júnior</a:t>
            </a: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7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Iván Mauricio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Cely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Toro</a:t>
            </a: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7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Fumiyoshi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Kondo</a:t>
            </a: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8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Florian Wittmann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and Susan Trumbore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Max Planck Institute for Biogeochemistry, Biogeochemical Processes Department, Jena, Germany </a:t>
            </a:r>
          </a:p>
          <a:p>
            <a:r>
              <a:rPr lang="en-US" sz="1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Faculty of Physics and Applied Computer Science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AGH University of Science and Technology, Kraków, Poland</a:t>
            </a:r>
          </a:p>
          <a:p>
            <a:r>
              <a:rPr lang="en-US" sz="1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Institute for Geography and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Geoecology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Karlsruhe Institute of Technology (KIT), Karlsruhe, Germany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Institute for Marine and Atmospheric Research Utrecht, Utrecht University, Utrecht, The Netherlands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5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Nature, Forest and Biomass, Department of Geosciences and Natural Resource Management, Copenhagen University, Denmark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6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Max Planck Institute for Biogeochemistry, Biogeochemical Signals Department, Jena, Germany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7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Department of Physics, Federal Institute of Para (IFPA), Belem, PA, Brazil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8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Japan Coast Guard Academy, Kure, Hiroshima, Japan</a:t>
            </a:r>
          </a:p>
          <a:p>
            <a:pPr>
              <a:spcBef>
                <a:spcPct val="0"/>
              </a:spcBef>
            </a:pPr>
            <a:endParaRPr lang="en-US" sz="1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4">
            <a:extLst>
              <a:ext uri="{FF2B5EF4-FFF2-40B4-BE49-F238E27FC236}">
                <a16:creationId xmlns:a16="http://schemas.microsoft.com/office/drawing/2014/main" id="{3C34FCEF-2E5F-DEE9-00FB-08E6DBD98F1B}"/>
              </a:ext>
            </a:extLst>
          </p:cNvPr>
          <p:cNvSpPr/>
          <p:nvPr/>
        </p:nvSpPr>
        <p:spPr>
          <a:xfrm>
            <a:off x="7935626" y="6351711"/>
            <a:ext cx="101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35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EGU 2024</a:t>
            </a:r>
            <a:br>
              <a:rPr lang="de-DE" sz="135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April 18, 2024</a:t>
            </a:r>
            <a:endParaRPr lang="de-DE" sz="135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3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1">
            <a:extLst>
              <a:ext uri="{FF2B5EF4-FFF2-40B4-BE49-F238E27FC236}">
                <a16:creationId xmlns:a16="http://schemas.microsoft.com/office/drawing/2014/main" id="{A79C92D2-967A-4B17-BA32-577BAA22A5AD}"/>
              </a:ext>
            </a:extLst>
          </p:cNvPr>
          <p:cNvSpPr/>
          <p:nvPr/>
        </p:nvSpPr>
        <p:spPr>
          <a:xfrm>
            <a:off x="8113" y="-1157"/>
            <a:ext cx="9144000" cy="57263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liennummernplatzhalter 3">
            <a:extLst>
              <a:ext uri="{FF2B5EF4-FFF2-40B4-BE49-F238E27FC236}">
                <a16:creationId xmlns:a16="http://schemas.microsoft.com/office/drawing/2014/main" id="{442F37E7-B0D4-44B1-83F6-BAA7BE1D49C3}"/>
              </a:ext>
            </a:extLst>
          </p:cNvPr>
          <p:cNvSpPr txBox="1">
            <a:spLocks/>
          </p:cNvSpPr>
          <p:nvPr/>
        </p:nvSpPr>
        <p:spPr>
          <a:xfrm>
            <a:off x="6394607" y="206351"/>
            <a:ext cx="22601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9A8F87D-0B50-43A1-9E55-3D9C66AA1B14}" type="slidenum"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14">
            <a:extLst>
              <a:ext uri="{FF2B5EF4-FFF2-40B4-BE49-F238E27FC236}">
                <a16:creationId xmlns:a16="http://schemas.microsoft.com/office/drawing/2014/main" id="{1DACACC7-BB00-4626-81A7-A7428B9D251A}"/>
              </a:ext>
            </a:extLst>
          </p:cNvPr>
          <p:cNvSpPr/>
          <p:nvPr/>
        </p:nvSpPr>
        <p:spPr>
          <a:xfrm>
            <a:off x="40360" y="-1158"/>
            <a:ext cx="7844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3200" b="1" dirty="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Material &amp; Methods</a:t>
            </a:r>
            <a:endParaRPr lang="en-US" sz="12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6" name="Grafik 7">
            <a:extLst>
              <a:ext uri="{FF2B5EF4-FFF2-40B4-BE49-F238E27FC236}">
                <a16:creationId xmlns:a16="http://schemas.microsoft.com/office/drawing/2014/main" id="{BB10EA30-B6D3-42DA-A7FF-77EE698FC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" y="6696384"/>
            <a:ext cx="566999" cy="189000"/>
          </a:xfrm>
          <a:prstGeom prst="rect">
            <a:avLst/>
          </a:prstGeom>
        </p:spPr>
      </p:pic>
      <p:sp>
        <p:nvSpPr>
          <p:cNvPr id="30" name="Rechteck 22">
            <a:extLst>
              <a:ext uri="{FF2B5EF4-FFF2-40B4-BE49-F238E27FC236}">
                <a16:creationId xmlns:a16="http://schemas.microsoft.com/office/drawing/2014/main" id="{381BC940-A9D0-4E32-8BC1-8C96B11FEEBA}"/>
              </a:ext>
            </a:extLst>
          </p:cNvPr>
          <p:cNvSpPr/>
          <p:nvPr/>
        </p:nvSpPr>
        <p:spPr>
          <a:xfrm>
            <a:off x="0" y="6388386"/>
            <a:ext cx="9144000" cy="469614"/>
          </a:xfrm>
          <a:prstGeom prst="rect">
            <a:avLst/>
          </a:prstGeom>
          <a:solidFill>
            <a:srgbClr val="006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Christoph Keplinger als neuer Direktor an das Max-Planck-Institut für  Intelligente Systeme berufen">
            <a:hlinkClick r:id="rId6"/>
            <a:extLst>
              <a:ext uri="{FF2B5EF4-FFF2-40B4-BE49-F238E27FC236}">
                <a16:creationId xmlns:a16="http://schemas.microsoft.com/office/drawing/2014/main" id="{56C6281E-27EA-4CAC-90E2-9FC0D4A74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4" y="6388386"/>
            <a:ext cx="1188132" cy="3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fik 25">
            <a:extLst>
              <a:ext uri="{FF2B5EF4-FFF2-40B4-BE49-F238E27FC236}">
                <a16:creationId xmlns:a16="http://schemas.microsoft.com/office/drawing/2014/main" id="{F8322CE9-DE92-4A80-8991-E6D30FBB25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607" y="6452542"/>
            <a:ext cx="1515905" cy="309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74FB74-9348-5DEA-FBD7-0949603F7C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385" r="7344"/>
          <a:stretch/>
        </p:blipFill>
        <p:spPr>
          <a:xfrm>
            <a:off x="2434015" y="2199844"/>
            <a:ext cx="1934866" cy="3119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8D031-A3A9-74FF-F00E-4347EEDE33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2923" r="19878" b="2897"/>
          <a:stretch/>
        </p:blipFill>
        <p:spPr>
          <a:xfrm>
            <a:off x="4618928" y="2212664"/>
            <a:ext cx="1775679" cy="3108960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33616F1D-8118-C950-7867-51E8D0CB4C49}"/>
              </a:ext>
            </a:extLst>
          </p:cNvPr>
          <p:cNvSpPr txBox="1"/>
          <p:nvPr/>
        </p:nvSpPr>
        <p:spPr>
          <a:xfrm>
            <a:off x="57601" y="615171"/>
            <a:ext cx="9239454" cy="130805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GB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Field campaign period: </a:t>
            </a:r>
            <a:r>
              <a:rPr lang="en-GB" altLang="ja-JP" dirty="0">
                <a:latin typeface="Arial" panose="020B0604020202020204" pitchFamily="34" charset="0"/>
                <a:cs typeface="Arial" panose="020B0604020202020204" pitchFamily="34" charset="0"/>
              </a:rPr>
              <a:t>August 17 to September 5, 2022</a:t>
            </a:r>
          </a:p>
          <a:p>
            <a:endParaRPr lang="en-GB" altLang="ja-JP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80 m tower profile measurement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Picarro’s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L2140-i H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 isotope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analyzer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-   H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 isotopes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 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O) at 79 m, 38 m, 24 m, and 4 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a.g.l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103224-7EE9-A28F-D179-B1B3234A2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436" y="2201301"/>
            <a:ext cx="2348764" cy="3131686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62092F9C-8945-DE5D-CAB0-0746B93FFE29}"/>
              </a:ext>
            </a:extLst>
          </p:cNvPr>
          <p:cNvSpPr txBox="1"/>
          <p:nvPr/>
        </p:nvSpPr>
        <p:spPr>
          <a:xfrm>
            <a:off x="43407" y="5445224"/>
            <a:ext cx="9239454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sampling 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7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 </a:t>
            </a:r>
            <a:r>
              <a:rPr lang="el-GR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7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 </a:t>
            </a:r>
            <a:r>
              <a:rPr lang="en-GB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August 14-16, 2022 and May, 2018 to Dec.,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 and soil water samples, jointly done with </a:t>
            </a:r>
            <a:r>
              <a:rPr lang="en-GB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CloudRoot</a:t>
            </a: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Rain, soil and ground water samples from May 2018 to Dec. 2020 by </a:t>
            </a:r>
            <a:r>
              <a:rPr lang="en-GB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Flávia</a:t>
            </a: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Durgante</a:t>
            </a: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Rechteck 24">
            <a:extLst>
              <a:ext uri="{FF2B5EF4-FFF2-40B4-BE49-F238E27FC236}">
                <a16:creationId xmlns:a16="http://schemas.microsoft.com/office/drawing/2014/main" id="{9B64523A-C18E-6EEB-7E17-12B6C0E42978}"/>
              </a:ext>
            </a:extLst>
          </p:cNvPr>
          <p:cNvSpPr/>
          <p:nvPr/>
        </p:nvSpPr>
        <p:spPr>
          <a:xfrm>
            <a:off x="7935626" y="6351711"/>
            <a:ext cx="101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35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EGU 2024</a:t>
            </a:r>
            <a:br>
              <a:rPr lang="de-DE" sz="135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April 18, 2024</a:t>
            </a:r>
            <a:endParaRPr lang="de-DE" sz="135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34B60D-EFFB-E5CE-E4BD-27D57B220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01" y="2153423"/>
            <a:ext cx="217627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0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B10EA30-B6D3-42DA-A7FF-77EE698FC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" y="6657835"/>
            <a:ext cx="566999" cy="189000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381BC940-A9D0-4E32-8BC1-8C96B11FEEBA}"/>
              </a:ext>
            </a:extLst>
          </p:cNvPr>
          <p:cNvSpPr/>
          <p:nvPr/>
        </p:nvSpPr>
        <p:spPr>
          <a:xfrm>
            <a:off x="0" y="6282783"/>
            <a:ext cx="9144000" cy="575217"/>
          </a:xfrm>
          <a:prstGeom prst="rect">
            <a:avLst/>
          </a:prstGeom>
          <a:solidFill>
            <a:srgbClr val="006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Christoph Keplinger als neuer Direktor an das Max-Planck-Institut für  Intelligente Systeme berufen">
            <a:hlinkClick r:id="rId4"/>
            <a:extLst>
              <a:ext uri="{FF2B5EF4-FFF2-40B4-BE49-F238E27FC236}">
                <a16:creationId xmlns:a16="http://schemas.microsoft.com/office/drawing/2014/main" id="{56C6281E-27EA-4CAC-90E2-9FC0D4A74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4" y="6349837"/>
            <a:ext cx="1188132" cy="3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F8322CE9-DE92-4A80-8991-E6D30FBB2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607" y="6413993"/>
            <a:ext cx="1515905" cy="309095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4730924" y="5887857"/>
            <a:ext cx="4414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観測開始は来年に期待！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9"/>
          <a:stretch/>
        </p:blipFill>
        <p:spPr bwMode="auto">
          <a:xfrm>
            <a:off x="-13801" y="-1117773"/>
            <a:ext cx="10778489" cy="743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hteck 21">
            <a:extLst>
              <a:ext uri="{FF2B5EF4-FFF2-40B4-BE49-F238E27FC236}">
                <a16:creationId xmlns:a16="http://schemas.microsoft.com/office/drawing/2014/main" id="{A79C92D2-967A-4B17-BA32-577BAA22A5AD}"/>
              </a:ext>
            </a:extLst>
          </p:cNvPr>
          <p:cNvSpPr/>
          <p:nvPr/>
        </p:nvSpPr>
        <p:spPr>
          <a:xfrm>
            <a:off x="8113" y="-1158"/>
            <a:ext cx="9144000" cy="737357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oliennummernplatzhalter 3">
            <a:extLst>
              <a:ext uri="{FF2B5EF4-FFF2-40B4-BE49-F238E27FC236}">
                <a16:creationId xmlns:a16="http://schemas.microsoft.com/office/drawing/2014/main" id="{442F37E7-B0D4-44B1-83F6-BAA7BE1D49C3}"/>
              </a:ext>
            </a:extLst>
          </p:cNvPr>
          <p:cNvSpPr txBox="1">
            <a:spLocks/>
          </p:cNvSpPr>
          <p:nvPr/>
        </p:nvSpPr>
        <p:spPr>
          <a:xfrm>
            <a:off x="6693749" y="206351"/>
            <a:ext cx="22601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9A8F87D-0B50-43A1-9E55-3D9C66AA1B14}" type="slidenum"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hteck 14">
            <a:extLst>
              <a:ext uri="{FF2B5EF4-FFF2-40B4-BE49-F238E27FC236}">
                <a16:creationId xmlns:a16="http://schemas.microsoft.com/office/drawing/2014/main" id="{1DACACC7-BB00-4626-81A7-A7428B9D251A}"/>
              </a:ext>
            </a:extLst>
          </p:cNvPr>
          <p:cNvSpPr/>
          <p:nvPr/>
        </p:nvSpPr>
        <p:spPr>
          <a:xfrm>
            <a:off x="40360" y="-1158"/>
            <a:ext cx="8636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3200" b="1" dirty="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Acknowledgements</a:t>
            </a:r>
            <a:endParaRPr lang="en-US" sz="11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コンテンツ プレースホルダー 5"/>
          <p:cNvSpPr txBox="1">
            <a:spLocks/>
          </p:cNvSpPr>
          <p:nvPr/>
        </p:nvSpPr>
        <p:spPr>
          <a:xfrm>
            <a:off x="0" y="1052736"/>
            <a:ext cx="9144000" cy="49674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German-Brazilian project ATTO, supported by the German Federal Ministry of Education and Research (BMBF contracts 01LB1001A and FKR 01LK1602A) and the Brazilian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Ministério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da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Ciência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Tecnologia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e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Inovação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(MCTI/FINEP contract 01.11.01248.00), the Max Planck Society as well as the Amazon State University (UEA), FAPEAM, LBA/INPA, EU FP7 project ICOS-INWIRE (grant agreement n°313169), DLR,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Fundacao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Eliseu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Alves and SDS/CEUC/RDS-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Uatuma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̃.</a:t>
            </a:r>
          </a:p>
          <a:p>
            <a:endParaRPr lang="en-US" altLang="ja-JP" sz="2000" b="1" dirty="0">
              <a:ln w="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We wish to thank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CloudRoot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team,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Freiland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group (esp., Karl, Olaf, Tarek, Christian),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Jost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Lavric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 Uwe Schultz and Thomas Seifert as well as the MPI-BGC Iso-lab (esp., Heike and Heiko), Mike (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Michał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Gałkowski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), and all the people involved in the technical and logistical support of the ATTO project, in particular Viviana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Horna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 Reiner Ditz, Bruno Takeshi, Thomas </a:t>
            </a:r>
            <a:r>
              <a:rPr lang="en-US" altLang="ja-JP" sz="20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Disper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 Andrew Crozier</a:t>
            </a:r>
            <a:r>
              <a:rPr lang="en-US" altLang="en-US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 </a:t>
            </a:r>
            <a:r>
              <a:rPr lang="en-US" altLang="ja-JP" sz="2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Hermes Braga Xavier and Sipko. </a:t>
            </a:r>
          </a:p>
          <a:p>
            <a:endParaRPr kumimoji="1" lang="ja-JP" altLang="en-US" sz="2000" b="1" dirty="0">
              <a:ln w="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hteck 24">
            <a:extLst>
              <a:ext uri="{FF2B5EF4-FFF2-40B4-BE49-F238E27FC236}">
                <a16:creationId xmlns:a16="http://schemas.microsoft.com/office/drawing/2014/main" id="{51A2EB2B-D3E6-58DD-57F7-03AAA2B8D213}"/>
              </a:ext>
            </a:extLst>
          </p:cNvPr>
          <p:cNvSpPr/>
          <p:nvPr/>
        </p:nvSpPr>
        <p:spPr>
          <a:xfrm>
            <a:off x="7935626" y="6351711"/>
            <a:ext cx="101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35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EGU 2024</a:t>
            </a:r>
            <a:br>
              <a:rPr lang="de-DE" sz="135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April 18, 2024</a:t>
            </a:r>
            <a:endParaRPr lang="de-DE" sz="135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262241"/>
      </p:ext>
    </p:extLst>
  </p:cSld>
  <p:clrMapOvr>
    <a:masterClrMapping/>
  </p:clrMapOvr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ctr">
          <a:defRPr sz="2400" b="0" i="1" smtClean="0">
            <a:latin typeface="Cambria Math" panose="02040503050406030204" pitchFamily="18" charset="0"/>
            <a:ea typeface="Cambria Math" panose="020405030504060302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33726</TotalTime>
  <Words>617</Words>
  <Application>Microsoft Macintosh PowerPoint</Application>
  <PresentationFormat>On-screen Show (4:3)</PresentationFormat>
  <Paragraphs>38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1_Larissa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Conrad Philipp</dc:creator>
  <cp:lastModifiedBy>Shujiro Komiya</cp:lastModifiedBy>
  <cp:revision>278</cp:revision>
  <cp:lastPrinted>2024-02-06T18:06:40Z</cp:lastPrinted>
  <dcterms:created xsi:type="dcterms:W3CDTF">2020-10-26T10:11:54Z</dcterms:created>
  <dcterms:modified xsi:type="dcterms:W3CDTF">2024-04-05T12:24:50Z</dcterms:modified>
</cp:coreProperties>
</file>