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7C24-8499-472D-A5F2-A59B4DBBDE31}" type="datetimeFigureOut">
              <a:rPr lang="en-IN" smtClean="0"/>
              <a:t>16-04-2024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E28FC-C9C6-4232-A68B-C59924E0E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608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1638-435E-F8B3-AC93-DC94D21ED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CEE1F-0BB1-507B-F04C-7025766C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77BF2-41B2-643F-47BC-8BE09B245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256D-1C89-4349-BF59-7E0A341F1FDB}" type="datetime1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545F3-E770-88B2-9CD4-E589E2D8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CB15-064D-4F8D-4579-8C1B0E31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52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E9B7-083C-E891-2CD0-53524400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CBAAD-9F36-689D-A94E-2D6D14238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DDC5E-B963-1376-3BC8-AF3ED03A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C57D-D5F1-488A-991C-35F990A52652}" type="datetime1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5DC41-FA74-1169-702D-7DF1D34C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9F918-36C0-F097-B881-3E474A15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385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F7D29-A84C-CE17-71EB-261C5F4FF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DDE58-21A7-CB73-05D9-2070BCA7D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EE34E-917E-5E1E-CDED-43A559D3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EC17-CBAC-4FDE-A4DB-BD0CC37A5CE1}" type="datetime1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4A228-01A8-0E46-06F8-471CC647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D76DF-A724-D9E5-7805-1BFAED39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3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91C7-54E0-5E3A-AF60-9746A7E5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D0720-8A64-C7C2-160A-0B29F6F55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B9CF9-EFDE-1FF2-A7CD-B81279D2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1530-036A-4D1D-BAC0-217B42FDD118}" type="datetime1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1D57E-9F93-7591-7FFC-424B4DD9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143F-6B13-E264-B927-6081BFA0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76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E242-7FD0-16E6-CCE3-00CE190B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BD952-2425-5436-857A-CBFA5E23B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5A5D6-7943-BEB8-E186-5A2ACD40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F92C-BEC4-478D-B86A-BE9E8F25473B}" type="datetime1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EE3B-B617-DCBD-B4E1-B15CE2F9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DF0C-EDEA-4282-D496-E8F6BE49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14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1E60-74A8-E15C-4E96-DD40D028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246D-3FA7-8010-13EF-100275FBF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DDE29-2BC1-1B93-7C3F-2A95BDECE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82E9-7AAD-EF99-1B39-99F3DF72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ACA6-F145-4A1A-B4B0-62D22272D8A7}" type="datetime1">
              <a:rPr lang="en-IN" smtClean="0"/>
              <a:t>16-04-2024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BD04C-07AF-3196-7898-31FB5637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C8A11-EF14-27E5-3893-B784554D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15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9E44-1E9D-D595-1B85-F786E7E8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1FACB-B256-4553-F555-9F12B2544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223F0-705D-4AED-B2D9-3598FE23F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F62CD-70C4-DBEC-69AE-9A0CB403B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74AC6-8CCE-F057-511C-2B83F879C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AA6718-7FC4-067A-4BF5-0B798D74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18F4-4FC4-4D17-910D-76FFB0770644}" type="datetime1">
              <a:rPr lang="en-IN" smtClean="0"/>
              <a:t>16-04-2024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1B7F5-C7E5-76D7-7E11-07353F2F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62F87-6F7B-0A96-DB23-A53542C0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922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B891-C4C1-F161-9B82-D3F55495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D649D-CC47-A87C-409F-6980FD88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ABA3-A56D-4E5E-967C-5C027187F338}" type="datetime1">
              <a:rPr lang="en-IN" smtClean="0"/>
              <a:t>16-04-2024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A9516-4CE1-7E67-6F8B-771612DF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23076-A379-9280-4ECD-7AC68A86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543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7DB6E-3F1E-3B69-4025-96455990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697A-17E9-4B7E-864E-14206F0D28B6}" type="datetime1">
              <a:rPr lang="en-IN" smtClean="0"/>
              <a:t>16-04-2024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15F49-9373-9F59-0C39-81F175EE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94D01-1982-52EB-4800-ECEDC75E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5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CC15-1C4B-56CE-12CF-40A8CE44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60183-50A4-BAD1-AD41-0408EA88A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C7EDD-CDE1-8AE6-FD94-0607F8FB0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5F6FD-17B3-B99A-77A6-F760ED2C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C28D-8B04-4662-AC0A-EE80CA64ECD0}" type="datetime1">
              <a:rPr lang="en-IN" smtClean="0"/>
              <a:t>16-04-2024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7FEA1-265E-E852-AB7B-852FED66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24F54-0F9F-5B61-CEF5-3A25BB37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42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E649-8979-9E4C-1542-637569D0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5566A-7672-DCE6-7FBD-7AB666DE4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1D428-B5C8-DE8E-BCB6-F24BDBD2D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06F76-D2F8-A39C-24AA-804CAFB1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D5C5-0540-4A50-A89B-C2E29DAF5A9F}" type="datetime1">
              <a:rPr lang="en-IN" smtClean="0"/>
              <a:t>16-04-2024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5B0D7-A90B-EEA4-9F73-2C100DD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B63F3-8594-F988-BCD6-4F19697C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1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A2E8A-C2E4-2A97-B79B-B66FCD358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9888D-44EF-55E2-8016-25D3445F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02EB1-CAF6-4206-A7B5-FCCDAA8C5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C8A0-CDDE-4333-A683-4AB97661F9D1}" type="datetime1">
              <a:rPr lang="en-IN" smtClean="0"/>
              <a:t>16-04-2024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0DD9B-39DE-99A9-7EFE-4D71FFD41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2D7B3-B631-B749-0499-5B30F042C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9D00-5EC7-4DD8-9F5C-A8073FD069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19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rz218423@iitd.ac.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D89A90-4B7C-4DC6-91DA-750B51900F23}"/>
              </a:ext>
            </a:extLst>
          </p:cNvPr>
          <p:cNvSpPr txBox="1"/>
          <p:nvPr/>
        </p:nvSpPr>
        <p:spPr>
          <a:xfrm>
            <a:off x="791852" y="1795527"/>
            <a:ext cx="9744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latin typeface="Aharoni" panose="02010803020104030203" pitchFamily="2" charset="-79"/>
                <a:cs typeface="Aharoni" panose="02010803020104030203" pitchFamily="2" charset="-79"/>
              </a:rPr>
              <a:t>Meeting Clean Air Targets could reduce the burden of Hypertension among Women of Reproductive age in India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A154C-51AD-764B-26AD-D585EC873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310" y="-1"/>
            <a:ext cx="1703690" cy="1329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5C69F-9529-C49F-2DA3-DB0A479FF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39"/>
            <a:ext cx="4773006" cy="1249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65D568-1E88-78B4-5B74-809F5AF8E53D}"/>
              </a:ext>
            </a:extLst>
          </p:cNvPr>
          <p:cNvSpPr txBox="1"/>
          <p:nvPr/>
        </p:nvSpPr>
        <p:spPr>
          <a:xfrm>
            <a:off x="4773006" y="3608562"/>
            <a:ext cx="710088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0" i="0" u="none" strike="noStrike" dirty="0">
                <a:solidFill>
                  <a:srgbClr val="000000"/>
                </a:solidFill>
                <a:effectLst/>
              </a:rPr>
              <a:t>Taruna Singh</a:t>
            </a:r>
            <a:r>
              <a:rPr lang="en-IN" sz="2000" b="0" i="0" u="none" strike="noStrike" baseline="30000" dirty="0">
                <a:solidFill>
                  <a:srgbClr val="000000"/>
                </a:solidFill>
                <a:effectLst/>
              </a:rPr>
              <a:t>1</a:t>
            </a:r>
            <a:r>
              <a:rPr lang="en-IN" sz="2000" b="0" i="0" u="none" strike="noStrike" dirty="0">
                <a:solidFill>
                  <a:srgbClr val="000000"/>
                </a:solidFill>
                <a:effectLst/>
              </a:rPr>
              <a:t>, Ekta Chaudhary</a:t>
            </a:r>
            <a:r>
              <a:rPr lang="en-IN" sz="2000" b="0" i="0" u="none" strike="noStrike" baseline="30000" dirty="0">
                <a:solidFill>
                  <a:srgbClr val="000000"/>
                </a:solidFill>
                <a:effectLst/>
              </a:rPr>
              <a:t>2 </a:t>
            </a:r>
            <a:r>
              <a:rPr lang="en-IN" sz="2000" b="0" i="0" u="none" strike="noStrike" dirty="0">
                <a:solidFill>
                  <a:srgbClr val="000000"/>
                </a:solidFill>
                <a:effectLst/>
              </a:rPr>
              <a:t>,</a:t>
            </a:r>
            <a:r>
              <a:rPr lang="en-IN" sz="2000" b="0" i="0" u="none" strike="noStrike" dirty="0" err="1">
                <a:solidFill>
                  <a:srgbClr val="000000"/>
                </a:solidFill>
                <a:effectLst/>
              </a:rPr>
              <a:t>Sagnik</a:t>
            </a:r>
            <a:r>
              <a:rPr lang="en-IN" sz="2000" b="0" i="0" u="none" strike="noStrike" dirty="0">
                <a:solidFill>
                  <a:srgbClr val="000000"/>
                </a:solidFill>
                <a:effectLst/>
              </a:rPr>
              <a:t> Dey</a:t>
            </a:r>
            <a:r>
              <a:rPr lang="en-IN" sz="2000" b="0" i="0" u="none" strike="noStrike" baseline="30000" dirty="0">
                <a:solidFill>
                  <a:srgbClr val="000000"/>
                </a:solidFill>
                <a:effectLst/>
              </a:rPr>
              <a:t>1,2</a:t>
            </a:r>
            <a:r>
              <a:rPr lang="en-IN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IN" sz="2000" b="0" i="0" u="none" strike="noStrike" dirty="0" err="1">
                <a:solidFill>
                  <a:srgbClr val="000000"/>
                </a:solidFill>
                <a:effectLst/>
              </a:rPr>
              <a:t>Ambuj</a:t>
            </a:r>
            <a:r>
              <a:rPr lang="en-IN" sz="2000" b="0" i="0" u="none" strike="noStrike" dirty="0">
                <a:solidFill>
                  <a:srgbClr val="000000"/>
                </a:solidFill>
                <a:effectLst/>
              </a:rPr>
              <a:t> Roy</a:t>
            </a:r>
            <a:r>
              <a:rPr lang="en-IN" sz="2000" b="0" i="0" u="none" strike="noStrike" baseline="30000" dirty="0">
                <a:solidFill>
                  <a:srgbClr val="000000"/>
                </a:solidFill>
                <a:effectLst/>
              </a:rPr>
              <a:t>3</a:t>
            </a:r>
            <a:r>
              <a:rPr lang="en-IN" sz="20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IN" sz="2000" b="0" i="0" u="none" strike="noStrike" dirty="0" err="1">
                <a:solidFill>
                  <a:srgbClr val="000000"/>
                </a:solidFill>
                <a:effectLst/>
              </a:rPr>
              <a:t>Santu</a:t>
            </a:r>
            <a:r>
              <a:rPr lang="en-IN" sz="2000" b="0" i="0" u="none" strike="noStrike" dirty="0">
                <a:solidFill>
                  <a:srgbClr val="000000"/>
                </a:solidFill>
                <a:effectLst/>
              </a:rPr>
              <a:t> Ghosh</a:t>
            </a:r>
            <a:r>
              <a:rPr lang="en-IN" sz="2000" b="0" i="0" u="none" strike="noStrike" baseline="30000" dirty="0">
                <a:solidFill>
                  <a:srgbClr val="000000"/>
                </a:solidFill>
                <a:effectLst/>
              </a:rPr>
              <a:t>4</a:t>
            </a:r>
            <a:endParaRPr lang="en-IN" sz="2000" b="0" i="0" u="none" strike="noStrike" dirty="0">
              <a:solidFill>
                <a:srgbClr val="000000"/>
              </a:solidFill>
              <a:effectLst/>
            </a:endParaRPr>
          </a:p>
          <a:p>
            <a:br>
              <a:rPr lang="en-IN" sz="2000" b="0" dirty="0">
                <a:effectLst/>
              </a:rPr>
            </a:br>
            <a:r>
              <a:rPr lang="en-IN" sz="2000" b="0" i="1" u="none" strike="noStrike" baseline="30000" dirty="0">
                <a:solidFill>
                  <a:srgbClr val="000000"/>
                </a:solidFill>
                <a:effectLst/>
              </a:rPr>
              <a:t>1</a:t>
            </a:r>
            <a:r>
              <a:rPr lang="en-IN" sz="2000" b="0" i="1" u="none" strike="noStrike" dirty="0">
                <a:solidFill>
                  <a:srgbClr val="000000"/>
                </a:solidFill>
                <a:effectLst/>
              </a:rPr>
              <a:t>School of Interdisciplinary Research, Indian Institute of Technology Delhi, India</a:t>
            </a:r>
            <a:endParaRPr lang="en-IN" sz="2000" b="0" i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000" b="0" i="1" u="none" strike="noStrike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en-IN" sz="2000" b="0" i="1" u="none" strike="noStrike" dirty="0">
                <a:solidFill>
                  <a:srgbClr val="000000"/>
                </a:solidFill>
                <a:effectLst/>
              </a:rPr>
              <a:t>Centre for Atmospheric Sciences, Indian Institute of Technology Delhi, India</a:t>
            </a:r>
            <a:endParaRPr lang="en-IN" sz="2000" b="0" i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000" b="0" i="1" u="none" strike="noStrike" baseline="30000" dirty="0">
                <a:solidFill>
                  <a:srgbClr val="000000"/>
                </a:solidFill>
                <a:effectLst/>
              </a:rPr>
              <a:t>3</a:t>
            </a:r>
            <a:r>
              <a:rPr lang="en-IN" sz="2000" b="0" i="1" u="none" strike="noStrike" dirty="0">
                <a:solidFill>
                  <a:srgbClr val="000000"/>
                </a:solidFill>
                <a:effectLst/>
              </a:rPr>
              <a:t>Department of Cardiology, All India Institute of Medical Sciences Delhi, India</a:t>
            </a:r>
            <a:endParaRPr lang="en-IN" sz="2000" b="0" i="1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000" b="0" i="1" u="none" strike="noStrike" baseline="30000" dirty="0">
                <a:solidFill>
                  <a:srgbClr val="000000"/>
                </a:solidFill>
                <a:effectLst/>
              </a:rPr>
              <a:t>4</a:t>
            </a:r>
            <a:r>
              <a:rPr lang="en-IN" sz="2000" b="0" i="1" u="none" strike="noStrike" dirty="0">
                <a:solidFill>
                  <a:srgbClr val="000000"/>
                </a:solidFill>
                <a:effectLst/>
              </a:rPr>
              <a:t>St. John Medical College, Bangalore, India</a:t>
            </a:r>
            <a:endParaRPr lang="en-IN" sz="2000" b="0" i="1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05676-6088-7604-E811-DF8274A4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26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6B066B-37CA-0E6C-4D01-2C7AE2E2B189}"/>
              </a:ext>
            </a:extLst>
          </p:cNvPr>
          <p:cNvSpPr txBox="1"/>
          <p:nvPr/>
        </p:nvSpPr>
        <p:spPr>
          <a:xfrm>
            <a:off x="0" y="0"/>
            <a:ext cx="8116106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Air Pollution and Burden of Disease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A6675-545E-E0A6-D433-52BB97EE3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14706"/>
          <a:stretch/>
        </p:blipFill>
        <p:spPr>
          <a:xfrm>
            <a:off x="0" y="461665"/>
            <a:ext cx="8566967" cy="4776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B8C3C9-6B7F-AD40-C6BE-72A4DE1083C8}"/>
              </a:ext>
            </a:extLst>
          </p:cNvPr>
          <p:cNvSpPr txBox="1"/>
          <p:nvPr/>
        </p:nvSpPr>
        <p:spPr>
          <a:xfrm>
            <a:off x="7810222" y="923330"/>
            <a:ext cx="412371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Air pollution is the 4th leading risk factor (Singh et al., 2021)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Asian and African countries have the highest rates of death and DALYs attributable to </a:t>
            </a:r>
            <a:r>
              <a:rPr lang="en-IN" b="1" dirty="0"/>
              <a:t>PM</a:t>
            </a:r>
            <a:r>
              <a:rPr lang="en-IN" b="1" baseline="-25000" dirty="0"/>
              <a:t>2·5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91BF0-D7A9-FDA2-7FC2-7D23A30C667F}"/>
              </a:ext>
            </a:extLst>
          </p:cNvPr>
          <p:cNvSpPr txBox="1"/>
          <p:nvPr/>
        </p:nvSpPr>
        <p:spPr>
          <a:xfrm>
            <a:off x="8116106" y="3257015"/>
            <a:ext cx="3916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India's population is exposed to mean PM</a:t>
            </a:r>
            <a:r>
              <a:rPr lang="en-US" baseline="-25000" dirty="0"/>
              <a:t>2·5</a:t>
            </a:r>
            <a:r>
              <a:rPr lang="en-US" dirty="0"/>
              <a:t> more than 40 </a:t>
            </a:r>
            <a:r>
              <a:rPr lang="en-US" dirty="0" err="1"/>
              <a:t>μg</a:t>
            </a:r>
            <a:r>
              <a:rPr lang="en-US" dirty="0"/>
              <a:t>/m</a:t>
            </a:r>
            <a:r>
              <a:rPr lang="en-US" baseline="30000" dirty="0"/>
              <a:t>3  </a:t>
            </a:r>
            <a:r>
              <a:rPr lang="en-US" dirty="0"/>
              <a:t>annually (</a:t>
            </a:r>
            <a:r>
              <a:rPr lang="en-US" dirty="0" err="1"/>
              <a:t>Curto</a:t>
            </a:r>
            <a:r>
              <a:rPr lang="en-US" dirty="0"/>
              <a:t> et al., 2020)</a:t>
            </a:r>
            <a:endParaRPr lang="en-IN" b="1" i="1" dirty="0"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3D5E6-8EE7-24D9-D4AE-FA263DA64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 b="8950"/>
          <a:stretch/>
        </p:blipFill>
        <p:spPr>
          <a:xfrm>
            <a:off x="0" y="5153183"/>
            <a:ext cx="9586887" cy="15629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D79BA4-EF03-8E26-5141-D169D401463F}"/>
              </a:ext>
            </a:extLst>
          </p:cNvPr>
          <p:cNvSpPr txBox="1"/>
          <p:nvPr/>
        </p:nvSpPr>
        <p:spPr>
          <a:xfrm>
            <a:off x="9771995" y="5334504"/>
            <a:ext cx="24200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Percentage of global deaths from specific causes attributable to total air pollution</a:t>
            </a:r>
            <a:endParaRPr lang="en-IN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572E83-B099-C7F3-372E-ED034705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88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0D1574-AC9C-7B03-834F-2E99F8BC1015}"/>
              </a:ext>
            </a:extLst>
          </p:cNvPr>
          <p:cNvSpPr txBox="1"/>
          <p:nvPr/>
        </p:nvSpPr>
        <p:spPr>
          <a:xfrm>
            <a:off x="110359" y="205470"/>
            <a:ext cx="4863352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ACCFF-6755-2EE5-47D9-4CC7E61A6C57}"/>
              </a:ext>
            </a:extLst>
          </p:cNvPr>
          <p:cNvSpPr txBox="1"/>
          <p:nvPr/>
        </p:nvSpPr>
        <p:spPr>
          <a:xfrm>
            <a:off x="0" y="893616"/>
            <a:ext cx="49737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000" dirty="0"/>
              <a:t>To study the long-term association between PM</a:t>
            </a:r>
            <a:r>
              <a:rPr lang="en-IN" sz="2000" baseline="-25000" dirty="0"/>
              <a:t>2·5</a:t>
            </a:r>
            <a:r>
              <a:rPr lang="en-IN" sz="2000" dirty="0"/>
              <a:t> and its species and hypertension among women and align it with the sustainable development goal SDG 3 which promotes good health and well-being.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IN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rgbClr val="000000"/>
                </a:solidFill>
                <a:ea typeface="Calibri" panose="020F0502020204030204" pitchFamily="34" charset="0"/>
                <a:cs typeface="Calibri"/>
                <a:sym typeface="Calibri"/>
              </a:rPr>
              <a:t>To estimate the Health benefits of meeting Clean Air Targets based on indigenous exposure-response functions.</a:t>
            </a:r>
            <a:endParaRPr lang="en-IN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03D91-288D-A29D-0242-E8B76B5D7FF8}"/>
              </a:ext>
            </a:extLst>
          </p:cNvPr>
          <p:cNvSpPr txBox="1"/>
          <p:nvPr/>
        </p:nvSpPr>
        <p:spPr>
          <a:xfrm>
            <a:off x="110359" y="4320120"/>
            <a:ext cx="4863352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Data &amp; Methodology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B5FC0-84B3-DD60-B772-F4144543E9E6}"/>
              </a:ext>
            </a:extLst>
          </p:cNvPr>
          <p:cNvSpPr txBox="1"/>
          <p:nvPr/>
        </p:nvSpPr>
        <p:spPr>
          <a:xfrm>
            <a:off x="110359" y="5118470"/>
            <a:ext cx="4863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highlight>
                  <a:srgbClr val="FFFFFF"/>
                </a:highlight>
              </a:rPr>
              <a:t>Utilizing data from the National Family Health Survey-5 (NFHS-5) and satellite-driven </a:t>
            </a:r>
            <a:r>
              <a:rPr lang="en-IN" sz="1800" b="1" dirty="0"/>
              <a:t>PM</a:t>
            </a:r>
            <a:r>
              <a:rPr lang="en-IN" sz="1800" b="1" baseline="-25000" dirty="0"/>
              <a:t>2·5</a:t>
            </a:r>
            <a:r>
              <a:rPr lang="en-US" b="0" i="0" dirty="0">
                <a:effectLst/>
                <a:highlight>
                  <a:srgbClr val="FFFFFF"/>
                </a:highlight>
              </a:rPr>
              <a:t> exposure, we examined the links between hypertension and </a:t>
            </a:r>
            <a:r>
              <a:rPr lang="en-IN" sz="1800" b="1" dirty="0"/>
              <a:t>PM</a:t>
            </a:r>
            <a:r>
              <a:rPr lang="en-IN" sz="1800" b="1" baseline="-25000" dirty="0"/>
              <a:t>2·5 </a:t>
            </a:r>
            <a:r>
              <a:rPr lang="en-US" b="0" i="0" dirty="0">
                <a:effectLst/>
                <a:highlight>
                  <a:srgbClr val="FFFFFF"/>
                </a:highlight>
              </a:rPr>
              <a:t>constituents.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EB8FB6-12C1-02B1-468B-625FF49274B6}"/>
              </a:ext>
            </a:extLst>
          </p:cNvPr>
          <p:cNvSpPr txBox="1">
            <a:spLocks/>
          </p:cNvSpPr>
          <p:nvPr/>
        </p:nvSpPr>
        <p:spPr>
          <a:xfrm>
            <a:off x="5745666" y="205470"/>
            <a:ext cx="4981766" cy="47095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+mn-lt"/>
              </a:rPr>
              <a:t>NFHS Data Sampling Structure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45D90B-209A-D4BF-E965-F336B5F94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25" y="707956"/>
            <a:ext cx="2428047" cy="2969608"/>
          </a:xfrm>
          <a:prstGeom prst="rect">
            <a:avLst/>
          </a:prstGeom>
          <a:ln>
            <a:noFill/>
          </a:ln>
        </p:spPr>
      </p:pic>
      <p:graphicFrame>
        <p:nvGraphicFramePr>
          <p:cNvPr id="14" name="Google Shape;129;p17">
            <a:extLst>
              <a:ext uri="{FF2B5EF4-FFF2-40B4-BE49-F238E27FC236}">
                <a16:creationId xmlns:a16="http://schemas.microsoft.com/office/drawing/2014/main" id="{8E44A6B9-CC5E-CA15-0C35-77C0902BA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732430"/>
              </p:ext>
            </p:extLst>
          </p:nvPr>
        </p:nvGraphicFramePr>
        <p:xfrm>
          <a:off x="7985386" y="789670"/>
          <a:ext cx="4059469" cy="26393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7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NFHS - 5</a:t>
                      </a:r>
                      <a:endParaRPr sz="1600" b="1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Information</a:t>
                      </a:r>
                      <a:endParaRPr sz="1600" b="1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/>
                        <a:t>Population</a:t>
                      </a:r>
                      <a:endParaRPr sz="1600" b="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/>
                        <a:t>Women (15 - 49 years age)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/>
                        <a:t>Sample size</a:t>
                      </a:r>
                      <a:endParaRPr sz="1600" b="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/>
                        <a:t>7,24,114</a:t>
                      </a:r>
                      <a:endParaRPr sz="1600" b="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dirty="0"/>
                        <a:t>Information</a:t>
                      </a:r>
                      <a:endParaRPr sz="1600" b="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dirty="0"/>
                        <a:t>707 districts, 28 states and 8 union territories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262841"/>
                  </a:ext>
                </a:extLst>
              </a:tr>
              <a:tr h="4217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dirty="0"/>
                        <a:t>PSU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dirty="0"/>
                        <a:t>30,198</a:t>
                      </a: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50516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003FB5C8-DD94-6C05-9F95-4252B898F696}"/>
              </a:ext>
            </a:extLst>
          </p:cNvPr>
          <p:cNvSpPr txBox="1">
            <a:spLocks/>
          </p:cNvSpPr>
          <p:nvPr/>
        </p:nvSpPr>
        <p:spPr>
          <a:xfrm>
            <a:off x="5612950" y="3895392"/>
            <a:ext cx="5820724" cy="42892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+mn-lt"/>
                <a:ea typeface="Calibri" panose="020F0502020204030204" pitchFamily="34" charset="0"/>
              </a:rPr>
              <a:t>PM</a:t>
            </a:r>
            <a:r>
              <a:rPr lang="en-US" sz="2400" b="1" baseline="-25000" dirty="0">
                <a:latin typeface="+mn-lt"/>
                <a:ea typeface="Calibri" panose="020F0502020204030204" pitchFamily="34" charset="0"/>
              </a:rPr>
              <a:t>2.5</a:t>
            </a:r>
            <a:r>
              <a:rPr lang="en-US" sz="2400" b="1" dirty="0">
                <a:latin typeface="+mn-lt"/>
              </a:rPr>
              <a:t> and its species concentration</a:t>
            </a:r>
          </a:p>
        </p:txBody>
      </p:sp>
      <p:sp>
        <p:nvSpPr>
          <p:cNvPr id="16" name="Google Shape;130;p17">
            <a:extLst>
              <a:ext uri="{FF2B5EF4-FFF2-40B4-BE49-F238E27FC236}">
                <a16:creationId xmlns:a16="http://schemas.microsoft.com/office/drawing/2014/main" id="{7A801EBC-1CA0-D3ED-7711-2F807F84A61B}"/>
              </a:ext>
            </a:extLst>
          </p:cNvPr>
          <p:cNvSpPr/>
          <p:nvPr/>
        </p:nvSpPr>
        <p:spPr>
          <a:xfrm>
            <a:off x="5612950" y="4542147"/>
            <a:ext cx="5838262" cy="9484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12193" algn="just"/>
            <a:r>
              <a:rPr lang="en" sz="2000" dirty="0"/>
              <a:t>A satellite-based exposure model was used to assess daily </a:t>
            </a:r>
            <a:r>
              <a:rPr lang="en-IN" sz="2000" dirty="0">
                <a:ea typeface="Calibri" panose="020F0502020204030204" pitchFamily="34" charset="0"/>
              </a:rPr>
              <a:t>PM</a:t>
            </a:r>
            <a:r>
              <a:rPr lang="en-IN" sz="2000" baseline="-25000" dirty="0">
                <a:ea typeface="Calibri" panose="020F0502020204030204" pitchFamily="34" charset="0"/>
              </a:rPr>
              <a:t>2.5</a:t>
            </a:r>
            <a:r>
              <a:rPr lang="en" sz="2000" dirty="0"/>
              <a:t> concentration  (Dey et al., 2020)</a:t>
            </a:r>
            <a:endParaRPr sz="2000" dirty="0"/>
          </a:p>
        </p:txBody>
      </p:sp>
      <p:sp>
        <p:nvSpPr>
          <p:cNvPr id="17" name="Google Shape;131;p17">
            <a:extLst>
              <a:ext uri="{FF2B5EF4-FFF2-40B4-BE49-F238E27FC236}">
                <a16:creationId xmlns:a16="http://schemas.microsoft.com/office/drawing/2014/main" id="{907D2358-54F9-7477-DF0B-D79CF1B10313}"/>
              </a:ext>
            </a:extLst>
          </p:cNvPr>
          <p:cNvSpPr/>
          <p:nvPr/>
        </p:nvSpPr>
        <p:spPr>
          <a:xfrm>
            <a:off x="5612950" y="5684214"/>
            <a:ext cx="5885771" cy="9484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12193" algn="just"/>
            <a:r>
              <a:rPr lang="en" sz="2000" dirty="0"/>
              <a:t>Exposure data extracted for the geo-locations provided in the NFHS 5 data for the 2 years average</a:t>
            </a:r>
            <a:endParaRPr sz="200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5EDC353-5471-7AA2-3DFF-7F039958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23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BADABB-67B5-F9CD-43BC-ED2ED9EBF1D8}"/>
              </a:ext>
            </a:extLst>
          </p:cNvPr>
          <p:cNvSpPr txBox="1"/>
          <p:nvPr/>
        </p:nvSpPr>
        <p:spPr>
          <a:xfrm>
            <a:off x="0" y="779840"/>
            <a:ext cx="5989160" cy="8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Logit(P(hypertension)) = </a:t>
            </a:r>
            <a:r>
              <a:rPr lang="el-GR" sz="2400" b="1" dirty="0"/>
              <a:t>β0 + β1 * </a:t>
            </a:r>
            <a:r>
              <a:rPr lang="en-IN" sz="2400" b="1" dirty="0"/>
              <a:t>PM</a:t>
            </a:r>
            <a:r>
              <a:rPr lang="en-IN" sz="2400" b="1" baseline="-25000" dirty="0"/>
              <a:t>2.5 </a:t>
            </a:r>
            <a:r>
              <a:rPr lang="en-IN" sz="2400" b="1" dirty="0"/>
              <a:t> + </a:t>
            </a:r>
            <a:r>
              <a:rPr lang="el-GR" sz="2400" b="1" dirty="0"/>
              <a:t>β2 </a:t>
            </a:r>
            <a:r>
              <a:rPr lang="en-IN" sz="2400" b="1" dirty="0"/>
              <a:t>*X2+ </a:t>
            </a:r>
            <a:r>
              <a:rPr lang="el-GR" sz="2400" b="1" dirty="0"/>
              <a:t>β3 * </a:t>
            </a:r>
            <a:r>
              <a:rPr lang="en-IN" sz="2400" b="1" dirty="0"/>
              <a:t>X3 + </a:t>
            </a:r>
            <a:r>
              <a:rPr lang="el-GR" sz="2400" b="1" dirty="0"/>
              <a:t>β</a:t>
            </a:r>
            <a:r>
              <a:rPr lang="en-IN" sz="2400" b="1" dirty="0"/>
              <a:t>n</a:t>
            </a:r>
            <a:r>
              <a:rPr lang="el-GR" sz="2400" b="1" dirty="0"/>
              <a:t> * </a:t>
            </a:r>
            <a:r>
              <a:rPr lang="en-IN" sz="2400" b="1" dirty="0" err="1"/>
              <a:t>Xn</a:t>
            </a:r>
            <a:endParaRPr lang="en-IN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E9474F-F044-3049-E655-250BB7327A1A}"/>
                  </a:ext>
                </a:extLst>
              </p:cNvPr>
              <p:cNvSpPr txBox="1"/>
              <p:nvPr/>
            </p:nvSpPr>
            <p:spPr>
              <a:xfrm>
                <a:off x="62174" y="1639142"/>
                <a:ext cx="5739536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2400" dirty="0"/>
                  <a:t>β</a:t>
                </a:r>
                <a:r>
                  <a:rPr lang="en-IN" sz="2400" dirty="0"/>
                  <a:t>1,</a:t>
                </a:r>
                <a:r>
                  <a:rPr lang="el-GR" sz="2400" dirty="0"/>
                  <a:t> β</a:t>
                </a:r>
                <a:r>
                  <a:rPr lang="en-IN" sz="2400" dirty="0"/>
                  <a:t>2, </a:t>
                </a:r>
                <a:r>
                  <a:rPr lang="el-GR" sz="2400" dirty="0"/>
                  <a:t>β</a:t>
                </a:r>
                <a:r>
                  <a:rPr lang="en-IN" sz="2400" dirty="0"/>
                  <a:t>3: coefficients associated with respective variables</a:t>
                </a:r>
              </a:p>
              <a:p>
                <a:r>
                  <a:rPr lang="en-IN" sz="2400" dirty="0">
                    <a:ea typeface="Arial" panose="020B0604020202020204" pitchFamily="34" charset="0"/>
                  </a:rPr>
                  <a:t>PM</a:t>
                </a:r>
                <a:r>
                  <a:rPr lang="en-IN" sz="2400" baseline="-25000" dirty="0">
                    <a:ea typeface="Arial" panose="020B0604020202020204" pitchFamily="34" charset="0"/>
                  </a:rPr>
                  <a:t>2.5</a:t>
                </a:r>
                <a:r>
                  <a:rPr lang="en-IN" sz="2400" dirty="0">
                    <a:ea typeface="Calibri" panose="020F0502020204030204" pitchFamily="34" charset="0"/>
                    <a:cs typeface="Mangal" panose="02040503050203030202" pitchFamily="18" charset="0"/>
                  </a:rPr>
                  <a:t>: represents the level of </a:t>
                </a:r>
                <a:r>
                  <a:rPr lang="en-IN" sz="2400" dirty="0">
                    <a:ea typeface="Arial" panose="020B0604020202020204" pitchFamily="34" charset="0"/>
                  </a:rPr>
                  <a:t>PM</a:t>
                </a:r>
                <a:r>
                  <a:rPr lang="en-IN" sz="2400" baseline="-25000" dirty="0">
                    <a:ea typeface="Arial" panose="020B0604020202020204" pitchFamily="34" charset="0"/>
                  </a:rPr>
                  <a:t>2.5</a:t>
                </a:r>
                <a:r>
                  <a:rPr lang="en-IN" sz="2400" baseline="-25000" dirty="0">
                    <a:ea typeface="Calibri" panose="020F0502020204030204" pitchFamily="34" charset="0"/>
                    <a:cs typeface="Mangal" panose="02040503050203030202" pitchFamily="18" charset="0"/>
                  </a:rPr>
                  <a:t> </a:t>
                </a:r>
                <a:r>
                  <a:rPr lang="en-IN" sz="2400" dirty="0">
                    <a:ea typeface="Calibri" panose="020F0502020204030204" pitchFamily="34" charset="0"/>
                    <a:cs typeface="Mangal" panose="02040503050203030202" pitchFamily="18" charset="0"/>
                  </a:rPr>
                  <a:t>exposure </a:t>
                </a:r>
              </a:p>
              <a:p>
                <a:r>
                  <a:rPr lang="en-IN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X2,X3: covariates</a:t>
                </a:r>
                <a14:m>
                  <m:oMath xmlns:m="http://schemas.openxmlformats.org/officeDocument/2006/math">
                    <m:r>
                      <a:rPr lang="en-IN" sz="2400" i="1"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IN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E9474F-F044-3049-E655-250BB7327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4" y="1639142"/>
                <a:ext cx="5739536" cy="1938992"/>
              </a:xfrm>
              <a:prstGeom prst="rect">
                <a:avLst/>
              </a:prstGeom>
              <a:blipFill>
                <a:blip r:embed="rId2"/>
                <a:stretch>
                  <a:fillRect l="-1592" t="-2516" b="-62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C9BA6FE-C16B-6D60-5C30-CEB8512A1261}"/>
              </a:ext>
            </a:extLst>
          </p:cNvPr>
          <p:cNvSpPr txBox="1"/>
          <p:nvPr/>
        </p:nvSpPr>
        <p:spPr>
          <a:xfrm>
            <a:off x="311792" y="4561729"/>
            <a:ext cx="473317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ea typeface="Calibri"/>
                <a:cs typeface="Calibri"/>
                <a:sym typeface="Calibri"/>
              </a:rPr>
              <a:t>With the increase in </a:t>
            </a:r>
            <a:r>
              <a:rPr lang="en-IN" sz="2600" dirty="0"/>
              <a:t>10</a:t>
            </a:r>
            <a:r>
              <a:rPr lang="en-US" sz="2600" dirty="0">
                <a:highlight>
                  <a:srgbClr val="FFFFFF"/>
                </a:highlight>
                <a:ea typeface="Calibri"/>
                <a:cs typeface="Calibri"/>
                <a:sym typeface="Calibri"/>
              </a:rPr>
              <a:t> µg/m³</a:t>
            </a:r>
            <a:r>
              <a:rPr lang="en-US" sz="2600" dirty="0">
                <a:ea typeface="Calibri"/>
                <a:cs typeface="Calibri"/>
                <a:sym typeface="Calibri"/>
              </a:rPr>
              <a:t> PM</a:t>
            </a:r>
            <a:r>
              <a:rPr lang="en-US" sz="2600" baseline="-25000" dirty="0">
                <a:ea typeface="Calibri"/>
                <a:cs typeface="Calibri"/>
                <a:sym typeface="Calibri"/>
              </a:rPr>
              <a:t>2.5</a:t>
            </a:r>
            <a:r>
              <a:rPr lang="en-US" sz="2600" dirty="0">
                <a:ea typeface="Calibri"/>
                <a:cs typeface="Calibri"/>
                <a:sym typeface="Calibri"/>
              </a:rPr>
              <a:t>, the risk of developing hypertension increased by an odds ratio of 1.052 (95% CI: 1.048-1.057)</a:t>
            </a:r>
            <a:endParaRPr lang="en-US" sz="2600" dirty="0">
              <a:highlight>
                <a:srgbClr val="FFFFFF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7DD722-8AF9-C3C1-26C0-DE2C2F82CCD1}"/>
              </a:ext>
            </a:extLst>
          </p:cNvPr>
          <p:cNvSpPr txBox="1">
            <a:spLocks/>
          </p:cNvSpPr>
          <p:nvPr/>
        </p:nvSpPr>
        <p:spPr>
          <a:xfrm>
            <a:off x="126671" y="210763"/>
            <a:ext cx="5820724" cy="42892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+mn-lt"/>
                <a:ea typeface="Calibri" panose="020F0502020204030204" pitchFamily="34" charset="0"/>
              </a:rPr>
              <a:t>Statistical Analysis</a:t>
            </a:r>
            <a:endParaRPr lang="en-US" sz="2400" b="1" dirty="0"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15B054-4BF1-6CE3-3209-8708D2A57833}"/>
              </a:ext>
            </a:extLst>
          </p:cNvPr>
          <p:cNvSpPr txBox="1">
            <a:spLocks/>
          </p:cNvSpPr>
          <p:nvPr/>
        </p:nvSpPr>
        <p:spPr>
          <a:xfrm>
            <a:off x="106840" y="3855468"/>
            <a:ext cx="5820724" cy="42892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+mn-lt"/>
                <a:ea typeface="Calibri" panose="020F0502020204030204" pitchFamily="34" charset="0"/>
              </a:rPr>
              <a:t>Results</a:t>
            </a:r>
            <a:endParaRPr lang="en-US" sz="2400" b="1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9D1954-250C-E89C-A3DB-72BB35F90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38" y="2471291"/>
            <a:ext cx="4974670" cy="370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3C8D40-108E-08D4-9BF6-8145D6EC3774}"/>
              </a:ext>
            </a:extLst>
          </p:cNvPr>
          <p:cNvSpPr txBox="1"/>
          <p:nvPr/>
        </p:nvSpPr>
        <p:spPr>
          <a:xfrm>
            <a:off x="5989160" y="6155666"/>
            <a:ext cx="6148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a typeface="Calibri"/>
                <a:cs typeface="Calibri"/>
                <a:sym typeface="Calibri"/>
              </a:rPr>
              <a:t>Exposure-response curve developed between ambient PM</a:t>
            </a:r>
            <a:r>
              <a:rPr lang="en-US" sz="1800" baseline="-25000" dirty="0">
                <a:ea typeface="Calibri"/>
                <a:cs typeface="Calibri"/>
                <a:sym typeface="Calibri"/>
              </a:rPr>
              <a:t>2.5</a:t>
            </a:r>
            <a:r>
              <a:rPr lang="en-US" sz="1800" dirty="0">
                <a:ea typeface="Calibri"/>
                <a:cs typeface="Calibri"/>
                <a:sym typeface="Calibri"/>
              </a:rPr>
              <a:t> and hypertension</a:t>
            </a:r>
            <a:endParaRPr lang="en-IN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A6F7C80-AB3B-ADF8-4AD4-4792527B0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4931"/>
              </p:ext>
            </p:extLst>
          </p:nvPr>
        </p:nvGraphicFramePr>
        <p:xfrm>
          <a:off x="6244607" y="219948"/>
          <a:ext cx="4863353" cy="1979085"/>
        </p:xfrm>
        <a:graphic>
          <a:graphicData uri="http://schemas.openxmlformats.org/drawingml/2006/table">
            <a:tbl>
              <a:tblPr/>
              <a:tblGrid>
                <a:gridCol w="1348279">
                  <a:extLst>
                    <a:ext uri="{9D8B030D-6E8A-4147-A177-3AD203B41FA5}">
                      <a16:colId xmlns:a16="http://schemas.microsoft.com/office/drawing/2014/main" val="303299322"/>
                    </a:ext>
                  </a:extLst>
                </a:gridCol>
                <a:gridCol w="949124">
                  <a:extLst>
                    <a:ext uri="{9D8B030D-6E8A-4147-A177-3AD203B41FA5}">
                      <a16:colId xmlns:a16="http://schemas.microsoft.com/office/drawing/2014/main" val="3209253149"/>
                    </a:ext>
                  </a:extLst>
                </a:gridCol>
                <a:gridCol w="2565950">
                  <a:extLst>
                    <a:ext uri="{9D8B030D-6E8A-4147-A177-3AD203B41FA5}">
                      <a16:colId xmlns:a16="http://schemas.microsoft.com/office/drawing/2014/main" val="814782288"/>
                    </a:ext>
                  </a:extLst>
                </a:gridCol>
              </a:tblGrid>
              <a:tr h="557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estimate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 for increase of every IQR (95% CI)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488378"/>
                  </a:ext>
                </a:extLst>
              </a:tr>
              <a:tr h="3158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Dust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0.010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1.010 (1.009-1.011)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60061"/>
                  </a:ext>
                </a:extLst>
              </a:tr>
              <a:tr h="3333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 Carbon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0.069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1.071 (1.062-1.081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392610"/>
                  </a:ext>
                </a:extLst>
              </a:tr>
              <a:tr h="40296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Organic Carbon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1.013(1.011-1.015) 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95698"/>
                  </a:ext>
                </a:extLst>
              </a:tr>
              <a:tr h="36948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Sulphate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0.069</a:t>
                      </a:r>
                    </a:p>
                  </a:txBody>
                  <a:tcPr marL="6799" marR="6799" marT="6799" marB="407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1.071 (1.062-1.081) </a:t>
                      </a:r>
                    </a:p>
                  </a:txBody>
                  <a:tcPr marL="6799" marR="6799" marT="6799" marB="407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71840"/>
                  </a:ext>
                </a:extLst>
              </a:tr>
            </a:tbl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AE02189-D90C-7C3B-7ABC-19D66CB0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084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5D7B20-6DE2-E023-FBF9-543AA09E42B2}"/>
              </a:ext>
            </a:extLst>
          </p:cNvPr>
          <p:cNvGrpSpPr/>
          <p:nvPr/>
        </p:nvGrpSpPr>
        <p:grpSpPr>
          <a:xfrm>
            <a:off x="0" y="2743200"/>
            <a:ext cx="11307097" cy="4513007"/>
            <a:chOff x="21209065" y="6740082"/>
            <a:chExt cx="10459736" cy="35047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ED46B7-698C-E5F0-3AAD-BB231C5AC7D2}"/>
                </a:ext>
              </a:extLst>
            </p:cNvPr>
            <p:cNvGrpSpPr/>
            <p:nvPr/>
          </p:nvGrpSpPr>
          <p:grpSpPr>
            <a:xfrm>
              <a:off x="21209065" y="6740082"/>
              <a:ext cx="10068468" cy="2725003"/>
              <a:chOff x="59355" y="2881143"/>
              <a:chExt cx="9170750" cy="283530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4B7E240-2ED2-4221-10B2-DF83C4B5AA7F}"/>
                  </a:ext>
                </a:extLst>
              </p:cNvPr>
              <p:cNvGrpSpPr/>
              <p:nvPr/>
            </p:nvGrpSpPr>
            <p:grpSpPr>
              <a:xfrm>
                <a:off x="59355" y="2881143"/>
                <a:ext cx="9170750" cy="2835303"/>
                <a:chOff x="702874" y="2785862"/>
                <a:chExt cx="6508793" cy="206742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5A3359E4-3B65-E74B-08B0-AA2ACC48392F}"/>
                    </a:ext>
                  </a:extLst>
                </p:cNvPr>
                <p:cNvGrpSpPr/>
                <p:nvPr/>
              </p:nvGrpSpPr>
              <p:grpSpPr>
                <a:xfrm>
                  <a:off x="702874" y="2785862"/>
                  <a:ext cx="6453150" cy="2067421"/>
                  <a:chOff x="847511" y="2975838"/>
                  <a:chExt cx="5657046" cy="1732862"/>
                </a:xfrm>
              </p:grpSpPr>
              <p:pic>
                <p:nvPicPr>
                  <p:cNvPr id="13" name="Picture 12">
                    <a:extLst>
                      <a:ext uri="{FF2B5EF4-FFF2-40B4-BE49-F238E27FC236}">
                        <a16:creationId xmlns:a16="http://schemas.microsoft.com/office/drawing/2014/main" id="{BAD18D26-2DF5-92FB-2070-24A6366A77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7511" y="2975838"/>
                    <a:ext cx="2152636" cy="1722110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E051717D-17CB-8B19-07D6-A28DCF374C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9716" y="2986591"/>
                    <a:ext cx="2152636" cy="1700604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2DB48804-1556-44DC-057A-D1E8792613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51921" y="2986591"/>
                    <a:ext cx="2152636" cy="172210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8B615F9-51A6-9DDB-9585-A68F4331BDAD}"/>
                    </a:ext>
                  </a:extLst>
                </p:cNvPr>
                <p:cNvSpPr txBox="1"/>
                <p:nvPr/>
              </p:nvSpPr>
              <p:spPr>
                <a:xfrm>
                  <a:off x="6585865" y="3435653"/>
                  <a:ext cx="625802" cy="9872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900" dirty="0"/>
                    <a:t>Prevalence (%)</a:t>
                  </a:r>
                </a:p>
              </p:txBody>
            </p: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F54FBC5-1358-90FB-EE84-B24905B6E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0736" y="4028600"/>
                <a:ext cx="558147" cy="992597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8FA8E2-4A0F-D184-E779-C8956167D5F6}"/>
                </a:ext>
              </a:extLst>
            </p:cNvPr>
            <p:cNvSpPr txBox="1"/>
            <p:nvPr/>
          </p:nvSpPr>
          <p:spPr>
            <a:xfrm>
              <a:off x="21457822" y="9367114"/>
              <a:ext cx="2785280" cy="3725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dirty="0"/>
                <a:t>Hypertension Prevalence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5A2B4-0221-3A3E-B060-3DAA6AA9CAB7}"/>
                </a:ext>
              </a:extLst>
            </p:cNvPr>
            <p:cNvSpPr txBox="1"/>
            <p:nvPr/>
          </p:nvSpPr>
          <p:spPr>
            <a:xfrm>
              <a:off x="24354083" y="9330345"/>
              <a:ext cx="3372081" cy="9145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N" sz="1600" dirty="0"/>
                <a:t>Hypertension prevalence reduction if districts meet the target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9250E3-79F9-7559-623A-78F9160CB8D3}"/>
                </a:ext>
              </a:extLst>
            </p:cNvPr>
            <p:cNvSpPr txBox="1"/>
            <p:nvPr/>
          </p:nvSpPr>
          <p:spPr>
            <a:xfrm>
              <a:off x="27970610" y="9325592"/>
              <a:ext cx="3698191" cy="9145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IN" sz="1600" dirty="0"/>
                <a:t>Prevalence reduction if districts meet the WHO air quality guidelines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37782F-D839-08EF-804C-B9550B6C54CC}"/>
              </a:ext>
            </a:extLst>
          </p:cNvPr>
          <p:cNvSpPr txBox="1"/>
          <p:nvPr/>
        </p:nvSpPr>
        <p:spPr>
          <a:xfrm>
            <a:off x="157728" y="170281"/>
            <a:ext cx="4898365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/>
              <a:t>Health Benefits of Clean Air Targets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EA84D85-2F5A-A798-7D87-15DFD13F4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39187"/>
              </p:ext>
            </p:extLst>
          </p:nvPr>
        </p:nvGraphicFramePr>
        <p:xfrm>
          <a:off x="157729" y="930555"/>
          <a:ext cx="4572262" cy="191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671">
                  <a:extLst>
                    <a:ext uri="{9D8B030D-6E8A-4147-A177-3AD203B41FA5}">
                      <a16:colId xmlns:a16="http://schemas.microsoft.com/office/drawing/2014/main" val="3060847391"/>
                    </a:ext>
                  </a:extLst>
                </a:gridCol>
                <a:gridCol w="2115591">
                  <a:extLst>
                    <a:ext uri="{9D8B030D-6E8A-4147-A177-3AD203B41FA5}">
                      <a16:colId xmlns:a16="http://schemas.microsoft.com/office/drawing/2014/main" val="3516509681"/>
                    </a:ext>
                  </a:extLst>
                </a:gridCol>
              </a:tblGrid>
              <a:tr h="5366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Policies implemented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Average hypertension prevalence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189213"/>
                  </a:ext>
                </a:extLst>
              </a:tr>
              <a:tr h="340659">
                <a:tc>
                  <a:txBody>
                    <a:bodyPr/>
                    <a:lstStyle/>
                    <a:p>
                      <a:r>
                        <a:rPr lang="en-US" sz="1600" dirty="0"/>
                        <a:t>(A)  Overall</a:t>
                      </a:r>
                      <a:r>
                        <a:rPr lang="en-US" sz="1600" baseline="0" dirty="0"/>
                        <a:t> Hypertension Prevalence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760440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r>
                        <a:rPr lang="en-US" sz="1600" dirty="0"/>
                        <a:t>(B)  After NCAP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5.81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169788"/>
                  </a:ext>
                </a:extLst>
              </a:tr>
              <a:tr h="376517">
                <a:tc>
                  <a:txBody>
                    <a:bodyPr/>
                    <a:lstStyle/>
                    <a:p>
                      <a:r>
                        <a:rPr lang="en-US" sz="1600" dirty="0"/>
                        <a:t>(C)  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413622"/>
                  </a:ext>
                </a:extLst>
              </a:tr>
            </a:tbl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8EBBD40-4202-8CD0-3DFC-F1AF92F22350}"/>
              </a:ext>
            </a:extLst>
          </p:cNvPr>
          <p:cNvSpPr txBox="1">
            <a:spLocks/>
          </p:cNvSpPr>
          <p:nvPr/>
        </p:nvSpPr>
        <p:spPr>
          <a:xfrm>
            <a:off x="5395542" y="401113"/>
            <a:ext cx="6638729" cy="15737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7" indent="0">
              <a:buFont typeface="Arial" panose="020B0604020202020204" pitchFamily="34" charset="0"/>
              <a:buNone/>
            </a:pPr>
            <a:r>
              <a:rPr lang="en-IN" sz="2400" b="1" dirty="0"/>
              <a:t>Benefit Calculation</a:t>
            </a:r>
          </a:p>
          <a:p>
            <a:pPr marL="114297" indent="0">
              <a:buFont typeface="Arial" panose="020B0604020202020204" pitchFamily="34" charset="0"/>
              <a:buNone/>
            </a:pPr>
            <a:endParaRPr lang="en-IN" sz="2400" b="1" dirty="0"/>
          </a:p>
          <a:p>
            <a:r>
              <a:rPr lang="en-IN" sz="2400" dirty="0"/>
              <a:t>Relative Risk (RR) = exp[log(OR) * </a:t>
            </a:r>
            <a:r>
              <a:rPr lang="el-GR" sz="2400" dirty="0">
                <a:solidFill>
                  <a:srgbClr val="202122"/>
                </a:solidFill>
              </a:rPr>
              <a:t>Δ</a:t>
            </a:r>
            <a:r>
              <a:rPr lang="en" sz="2400" b="1" dirty="0">
                <a:ea typeface="Calibri"/>
                <a:cs typeface="Calibri"/>
                <a:sym typeface="Calibri"/>
              </a:rPr>
              <a:t> PM</a:t>
            </a:r>
            <a:r>
              <a:rPr lang="en" sz="2400" b="1" baseline="-25000" dirty="0">
                <a:ea typeface="Calibri"/>
                <a:cs typeface="Calibri"/>
                <a:sym typeface="Calibri"/>
              </a:rPr>
              <a:t>2.5</a:t>
            </a:r>
            <a:r>
              <a:rPr lang="en-IN" sz="2400" dirty="0">
                <a:solidFill>
                  <a:srgbClr val="202122"/>
                </a:solidFill>
              </a:rPr>
              <a:t>]</a:t>
            </a:r>
          </a:p>
          <a:p>
            <a:r>
              <a:rPr lang="en-IN" sz="2400" dirty="0">
                <a:solidFill>
                  <a:srgbClr val="202122"/>
                </a:solidFill>
              </a:rPr>
              <a:t>Attributable Fraction (AF) = (RR-1)/RR</a:t>
            </a:r>
          </a:p>
          <a:p>
            <a:r>
              <a:rPr lang="en-IN" sz="2400" dirty="0">
                <a:solidFill>
                  <a:srgbClr val="202122"/>
                </a:solidFill>
              </a:rPr>
              <a:t>Benefit (B) = AF * Prevalence</a:t>
            </a:r>
            <a:endParaRPr lang="en-IN" sz="2400" dirty="0"/>
          </a:p>
          <a:p>
            <a:endParaRPr lang="en-IN" sz="1400" dirty="0">
              <a:solidFill>
                <a:srgbClr val="202122"/>
              </a:solidFill>
            </a:endParaRPr>
          </a:p>
          <a:p>
            <a:endParaRPr lang="en-IN" sz="1400" dirty="0">
              <a:solidFill>
                <a:srgbClr val="202122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9AE1832-2DD0-1C12-6570-7812A797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0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71911A-4D2F-150F-AA38-DE038F4961FF}"/>
              </a:ext>
            </a:extLst>
          </p:cNvPr>
          <p:cNvSpPr txBox="1"/>
          <p:nvPr/>
        </p:nvSpPr>
        <p:spPr>
          <a:xfrm>
            <a:off x="103940" y="90444"/>
            <a:ext cx="6381312" cy="4737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Assessing Individual Level Effect Modification</a:t>
            </a:r>
            <a:endParaRPr lang="en-IN" sz="21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EF80B-3ECB-57D6-282E-E17021549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" y="843509"/>
            <a:ext cx="6743447" cy="5924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38CBE7-7CEE-1CAA-2A76-02878D0D048D}"/>
              </a:ext>
            </a:extLst>
          </p:cNvPr>
          <p:cNvSpPr txBox="1"/>
          <p:nvPr/>
        </p:nvSpPr>
        <p:spPr>
          <a:xfrm>
            <a:off x="6706534" y="2860091"/>
            <a:ext cx="5375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/>
              <a:t>H</a:t>
            </a:r>
            <a:r>
              <a:rPr lang="en-US" sz="2000" b="0" i="0" dirty="0">
                <a:effectLst/>
              </a:rPr>
              <a:t>ypertension cases decreased when moving from poorest to richest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88D37-E5D9-B394-79FC-B256980C0F9A}"/>
              </a:ext>
            </a:extLst>
          </p:cNvPr>
          <p:cNvSpPr txBox="1"/>
          <p:nvPr/>
        </p:nvSpPr>
        <p:spPr>
          <a:xfrm>
            <a:off x="6771979" y="4528186"/>
            <a:ext cx="5375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>
                <a:effectLst/>
                <a:ea typeface="Arial" panose="020B0604020202020204" pitchFamily="34" charset="0"/>
              </a:rPr>
              <a:t>Individuals under the category of obese had a higher prevalence of hypertension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98235-81F7-2279-BF6B-F8912B50CC81}"/>
              </a:ext>
            </a:extLst>
          </p:cNvPr>
          <p:cNvSpPr txBox="1"/>
          <p:nvPr/>
        </p:nvSpPr>
        <p:spPr>
          <a:xfrm>
            <a:off x="6738843" y="1264296"/>
            <a:ext cx="5375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2000" dirty="0">
                <a:effectLst/>
                <a:ea typeface="Arial" panose="020B0604020202020204" pitchFamily="34" charset="0"/>
              </a:rPr>
              <a:t>Effect was 11% more on smokers</a:t>
            </a:r>
            <a:endParaRPr lang="en-IN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8E633E-2CE7-669B-50A6-C09003CECDD2}"/>
              </a:ext>
            </a:extLst>
          </p:cNvPr>
          <p:cNvSpPr/>
          <p:nvPr/>
        </p:nvSpPr>
        <p:spPr>
          <a:xfrm>
            <a:off x="253973" y="4459012"/>
            <a:ext cx="6567540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BF1D2A-6BEF-B90A-AE34-6213C3BB5C2A}"/>
              </a:ext>
            </a:extLst>
          </p:cNvPr>
          <p:cNvSpPr/>
          <p:nvPr/>
        </p:nvSpPr>
        <p:spPr>
          <a:xfrm>
            <a:off x="253973" y="3424298"/>
            <a:ext cx="6567540" cy="9655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88F8AA-7899-9A3C-C0AB-1C2130C4CF91}"/>
              </a:ext>
            </a:extLst>
          </p:cNvPr>
          <p:cNvSpPr/>
          <p:nvPr/>
        </p:nvSpPr>
        <p:spPr>
          <a:xfrm>
            <a:off x="253973" y="1471212"/>
            <a:ext cx="6567540" cy="5773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8C67FD1-F1B3-03DE-5DAC-E0963A4C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20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B5E995-F927-9EA0-FC41-94B135C3A141}"/>
              </a:ext>
            </a:extLst>
          </p:cNvPr>
          <p:cNvSpPr txBox="1"/>
          <p:nvPr/>
        </p:nvSpPr>
        <p:spPr>
          <a:xfrm>
            <a:off x="3759200" y="169301"/>
            <a:ext cx="66470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dirty="0"/>
              <a:t>A </a:t>
            </a:r>
            <a:r>
              <a:rPr lang="en-US" sz="2400" dirty="0">
                <a:ea typeface="Calibri"/>
                <a:cs typeface="Calibri"/>
                <a:sym typeface="Calibri"/>
              </a:rPr>
              <a:t>10 </a:t>
            </a:r>
            <a:r>
              <a:rPr lang="en-US" sz="2400" dirty="0">
                <a:highlight>
                  <a:srgbClr val="FFFFFF"/>
                </a:highlight>
                <a:ea typeface="Calibri"/>
                <a:cs typeface="Calibri"/>
                <a:sym typeface="Calibri"/>
              </a:rPr>
              <a:t>µg/m³ </a:t>
            </a:r>
            <a:r>
              <a:rPr lang="en-IN" sz="2400" dirty="0"/>
              <a:t>increase in </a:t>
            </a:r>
            <a:r>
              <a:rPr lang="en-US" sz="2400" dirty="0">
                <a:ea typeface="Calibri"/>
                <a:cs typeface="Calibri"/>
                <a:sym typeface="Calibri"/>
              </a:rPr>
              <a:t>PM</a:t>
            </a:r>
            <a:r>
              <a:rPr lang="en-US" sz="2400" baseline="-25000" dirty="0">
                <a:ea typeface="Calibri"/>
                <a:cs typeface="Calibri"/>
                <a:sym typeface="Calibri"/>
              </a:rPr>
              <a:t>2.5</a:t>
            </a:r>
            <a:r>
              <a:rPr lang="en-IN" sz="2400" dirty="0"/>
              <a:t> was associated with a rise of 5.2% chances of hypertension in the individuals.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Evidence of effect modification by socio-economic conditions, suggests a more significant impact of </a:t>
            </a:r>
            <a:r>
              <a:rPr lang="en-US" sz="2400" dirty="0">
                <a:ea typeface="Calibri"/>
                <a:cs typeface="Calibri"/>
                <a:sym typeface="Calibri"/>
              </a:rPr>
              <a:t>PM</a:t>
            </a:r>
            <a:r>
              <a:rPr lang="en-US" sz="2400" baseline="-25000" dirty="0">
                <a:ea typeface="Calibri"/>
                <a:cs typeface="Calibri"/>
                <a:sym typeface="Calibri"/>
              </a:rPr>
              <a:t>2.5</a:t>
            </a:r>
            <a:r>
              <a:rPr lang="en-IN" sz="2400" dirty="0"/>
              <a:t> on Hypertension belonging to the poorest wealth index.</a:t>
            </a:r>
          </a:p>
          <a:p>
            <a:pPr algn="just"/>
            <a:endParaRPr lang="en-IN" sz="2400" dirty="0"/>
          </a:p>
          <a:p>
            <a:pPr algn="just"/>
            <a:r>
              <a:rPr lang="en-IN" sz="2400" dirty="0"/>
              <a:t>District scale health benefits analysis suggested hypertension prevalence would be reduced to 2.42 % if each district met the NCAP target and 4.21% if each met the WHO target.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6DCEE-D7D6-1AFB-626A-8B041D87E04A}"/>
              </a:ext>
            </a:extLst>
          </p:cNvPr>
          <p:cNvSpPr txBox="1"/>
          <p:nvPr/>
        </p:nvSpPr>
        <p:spPr>
          <a:xfrm>
            <a:off x="142201" y="2154460"/>
            <a:ext cx="3316891" cy="46166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Conclusion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0C6C1-A8A5-A06A-5A3B-B5E8F7DB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03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617E38-484F-3F5F-B77B-5A157CA09814}"/>
              </a:ext>
            </a:extLst>
          </p:cNvPr>
          <p:cNvSpPr txBox="1"/>
          <p:nvPr/>
        </p:nvSpPr>
        <p:spPr>
          <a:xfrm>
            <a:off x="2558871" y="1696233"/>
            <a:ext cx="59677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400" b="1" i="1" dirty="0">
                <a:latin typeface="Bahnschrift SemiBold" panose="020B0502040204020203" pitchFamily="34" charset="0"/>
              </a:rPr>
              <a:t>THANK YOU</a:t>
            </a:r>
          </a:p>
          <a:p>
            <a:pPr algn="ctr"/>
            <a:r>
              <a:rPr lang="en-IN" sz="4400" dirty="0">
                <a:latin typeface="Bahnschrift SemiBold" panose="020B0502040204020203" pitchFamily="34" charset="0"/>
              </a:rPr>
              <a:t>Questions/suggestions</a:t>
            </a:r>
          </a:p>
          <a:p>
            <a:pPr algn="ctr"/>
            <a:endParaRPr lang="en-IN" sz="4400" b="1" i="1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12121-7B55-BE47-57D3-7313DA5A070A}"/>
              </a:ext>
            </a:extLst>
          </p:cNvPr>
          <p:cNvSpPr txBox="1"/>
          <p:nvPr/>
        </p:nvSpPr>
        <p:spPr>
          <a:xfrm>
            <a:off x="7109264" y="5798145"/>
            <a:ext cx="35218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Taruna Singh</a:t>
            </a:r>
          </a:p>
          <a:p>
            <a:r>
              <a:rPr lang="en-IN" sz="1800" b="1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srz218423@iitd.ac.in</a:t>
            </a:r>
            <a:endParaRPr lang="en-IN" sz="1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IN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Indian Institute of Technology Delhi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5C97F-B838-AAA7-7310-7AAB8CD5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9D00-5EC7-4DD8-9F5C-A8073FD0696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081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652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Arial</vt:lpstr>
      <vt:lpstr>Arial Narrow</vt:lpstr>
      <vt:lpstr>Bahnschrift SemiBold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Taruna Singh</dc:creator>
  <cp:lastModifiedBy>Taruna Singh</cp:lastModifiedBy>
  <cp:revision>7</cp:revision>
  <dcterms:created xsi:type="dcterms:W3CDTF">2024-04-16T13:31:51Z</dcterms:created>
  <dcterms:modified xsi:type="dcterms:W3CDTF">2024-04-16T14:03:42Z</dcterms:modified>
</cp:coreProperties>
</file>