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13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1E2"/>
    <a:srgbClr val="FEE8CE"/>
    <a:srgbClr val="46B080"/>
    <a:srgbClr val="58F66B"/>
    <a:srgbClr val="0BCB22"/>
    <a:srgbClr val="3DA432"/>
    <a:srgbClr val="498D6B"/>
    <a:srgbClr val="9933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67" autoAdjust="0"/>
    <p:restoredTop sz="94956" autoAdjust="0"/>
  </p:normalViewPr>
  <p:slideViewPr>
    <p:cSldViewPr snapToGrid="0">
      <p:cViewPr>
        <p:scale>
          <a:sx n="50" d="100"/>
          <a:sy n="50" d="100"/>
        </p:scale>
        <p:origin x="-1248" y="-6202"/>
      </p:cViewPr>
      <p:guideLst>
        <p:guide orient="horz" pos="9536"/>
        <p:guide pos="134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fr-FR"/>
              <a:t>Modifiez le style du titre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C32F112-1EA9-4A2B-9313-C4D421667F07}" type="datetimeFigureOut">
              <a:rPr lang="fr-FR" smtClean="0"/>
              <a:t>11/04/2024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CBE243-4D4C-4E3F-818C-EE18307BD297}" type="slidenum">
              <a:rPr lang="fr-FR" smtClean="0"/>
              <a:t>‹N°›</a:t>
            </a:fld>
            <a:endParaRPr lang="fr-FR"/>
          </a:p>
        </p:txBody>
      </p:sp>
    </p:spTree>
    <p:extLst>
      <p:ext uri="{BB962C8B-B14F-4D97-AF65-F5344CB8AC3E}">
        <p14:creationId xmlns:p14="http://schemas.microsoft.com/office/powerpoint/2010/main" val="290781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32F112-1EA9-4A2B-9313-C4D421667F07}" type="datetimeFigureOut">
              <a:rPr lang="fr-FR" smtClean="0"/>
              <a:t>11/04/2024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CBE243-4D4C-4E3F-818C-EE18307BD297}" type="slidenum">
              <a:rPr lang="fr-FR" smtClean="0"/>
              <a:t>‹N°›</a:t>
            </a:fld>
            <a:endParaRPr lang="fr-FR"/>
          </a:p>
        </p:txBody>
      </p:sp>
    </p:spTree>
    <p:extLst>
      <p:ext uri="{BB962C8B-B14F-4D97-AF65-F5344CB8AC3E}">
        <p14:creationId xmlns:p14="http://schemas.microsoft.com/office/powerpoint/2010/main" val="376186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32F112-1EA9-4A2B-9313-C4D421667F07}" type="datetimeFigureOut">
              <a:rPr lang="fr-FR" smtClean="0"/>
              <a:t>11/04/2024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CBE243-4D4C-4E3F-818C-EE18307BD297}" type="slidenum">
              <a:rPr lang="fr-FR" smtClean="0"/>
              <a:t>‹N°›</a:t>
            </a:fld>
            <a:endParaRPr lang="fr-FR"/>
          </a:p>
        </p:txBody>
      </p:sp>
    </p:spTree>
    <p:extLst>
      <p:ext uri="{BB962C8B-B14F-4D97-AF65-F5344CB8AC3E}">
        <p14:creationId xmlns:p14="http://schemas.microsoft.com/office/powerpoint/2010/main" val="370334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32F112-1EA9-4A2B-9313-C4D421667F07}" type="datetimeFigureOut">
              <a:rPr lang="fr-FR" smtClean="0"/>
              <a:t>11/04/2024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CBE243-4D4C-4E3F-818C-EE18307BD297}" type="slidenum">
              <a:rPr lang="fr-FR" smtClean="0"/>
              <a:t>‹N°›</a:t>
            </a:fld>
            <a:endParaRPr lang="fr-FR"/>
          </a:p>
        </p:txBody>
      </p:sp>
    </p:spTree>
    <p:extLst>
      <p:ext uri="{BB962C8B-B14F-4D97-AF65-F5344CB8AC3E}">
        <p14:creationId xmlns:p14="http://schemas.microsoft.com/office/powerpoint/2010/main" val="41281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fr-FR"/>
              <a:t>Modifiez le style du titre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C32F112-1EA9-4A2B-9313-C4D421667F07}" type="datetimeFigureOut">
              <a:rPr lang="fr-FR" smtClean="0"/>
              <a:t>11/04/2024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CBE243-4D4C-4E3F-818C-EE18307BD297}" type="slidenum">
              <a:rPr lang="fr-FR" smtClean="0"/>
              <a:t>‹N°›</a:t>
            </a:fld>
            <a:endParaRPr lang="fr-FR"/>
          </a:p>
        </p:txBody>
      </p:sp>
    </p:spTree>
    <p:extLst>
      <p:ext uri="{BB962C8B-B14F-4D97-AF65-F5344CB8AC3E}">
        <p14:creationId xmlns:p14="http://schemas.microsoft.com/office/powerpoint/2010/main" val="19605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C32F112-1EA9-4A2B-9313-C4D421667F07}" type="datetimeFigureOut">
              <a:rPr lang="fr-FR" smtClean="0"/>
              <a:t>11/04/2024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CBE243-4D4C-4E3F-818C-EE18307BD297}" type="slidenum">
              <a:rPr lang="fr-FR" smtClean="0"/>
              <a:t>‹N°›</a:t>
            </a:fld>
            <a:endParaRPr lang="fr-FR"/>
          </a:p>
        </p:txBody>
      </p:sp>
    </p:spTree>
    <p:extLst>
      <p:ext uri="{BB962C8B-B14F-4D97-AF65-F5344CB8AC3E}">
        <p14:creationId xmlns:p14="http://schemas.microsoft.com/office/powerpoint/2010/main" val="151274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fr-FR"/>
              <a:t>Modifiez le style du titre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fr-FR"/>
              <a:t>Modifier les styles du texte du masque</a:t>
            </a:r>
          </a:p>
        </p:txBody>
      </p:sp>
      <p:sp>
        <p:nvSpPr>
          <p:cNvPr id="4" name="Content Placeholder 3"/>
          <p:cNvSpPr>
            <a:spLocks noGrp="1"/>
          </p:cNvSpPr>
          <p:nvPr>
            <p:ph sz="half" idx="2"/>
          </p:nvPr>
        </p:nvSpPr>
        <p:spPr>
          <a:xfrm>
            <a:off x="2948339" y="11058863"/>
            <a:ext cx="18107995" cy="1626592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fr-FR"/>
              <a:t>Modifier les styles du texte du masque</a:t>
            </a:r>
          </a:p>
        </p:txBody>
      </p:sp>
      <p:sp>
        <p:nvSpPr>
          <p:cNvPr id="6" name="Content Placeholder 5"/>
          <p:cNvSpPr>
            <a:spLocks noGrp="1"/>
          </p:cNvSpPr>
          <p:nvPr>
            <p:ph sz="quarter" idx="4"/>
          </p:nvPr>
        </p:nvSpPr>
        <p:spPr>
          <a:xfrm>
            <a:off x="21669408" y="11058863"/>
            <a:ext cx="18197174" cy="1626592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C32F112-1EA9-4A2B-9313-C4D421667F07}" type="datetimeFigureOut">
              <a:rPr lang="fr-FR" smtClean="0"/>
              <a:t>11/04/2024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1CBE243-4D4C-4E3F-818C-EE18307BD297}" type="slidenum">
              <a:rPr lang="fr-FR" smtClean="0"/>
              <a:t>‹N°›</a:t>
            </a:fld>
            <a:endParaRPr lang="fr-FR"/>
          </a:p>
        </p:txBody>
      </p:sp>
    </p:spTree>
    <p:extLst>
      <p:ext uri="{BB962C8B-B14F-4D97-AF65-F5344CB8AC3E}">
        <p14:creationId xmlns:p14="http://schemas.microsoft.com/office/powerpoint/2010/main" val="169280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C32F112-1EA9-4A2B-9313-C4D421667F07}" type="datetimeFigureOut">
              <a:rPr lang="fr-FR" smtClean="0"/>
              <a:t>11/04/2024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1CBE243-4D4C-4E3F-818C-EE18307BD297}" type="slidenum">
              <a:rPr lang="fr-FR" smtClean="0"/>
              <a:t>‹N°›</a:t>
            </a:fld>
            <a:endParaRPr lang="fr-FR"/>
          </a:p>
        </p:txBody>
      </p:sp>
    </p:spTree>
    <p:extLst>
      <p:ext uri="{BB962C8B-B14F-4D97-AF65-F5344CB8AC3E}">
        <p14:creationId xmlns:p14="http://schemas.microsoft.com/office/powerpoint/2010/main" val="134668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2F112-1EA9-4A2B-9313-C4D421667F07}" type="datetimeFigureOut">
              <a:rPr lang="fr-FR" smtClean="0"/>
              <a:t>11/04/2024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1CBE243-4D4C-4E3F-818C-EE18307BD297}" type="slidenum">
              <a:rPr lang="fr-FR" smtClean="0"/>
              <a:t>‹N°›</a:t>
            </a:fld>
            <a:endParaRPr lang="fr-FR"/>
          </a:p>
        </p:txBody>
      </p:sp>
    </p:spTree>
    <p:extLst>
      <p:ext uri="{BB962C8B-B14F-4D97-AF65-F5344CB8AC3E}">
        <p14:creationId xmlns:p14="http://schemas.microsoft.com/office/powerpoint/2010/main" val="37873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fr-FR"/>
              <a:t>Modifiez le style du titre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fr-FR"/>
              <a:t>Modifier les styles du texte du masque</a:t>
            </a:r>
          </a:p>
        </p:txBody>
      </p:sp>
      <p:sp>
        <p:nvSpPr>
          <p:cNvPr id="5" name="Date Placeholder 4"/>
          <p:cNvSpPr>
            <a:spLocks noGrp="1"/>
          </p:cNvSpPr>
          <p:nvPr>
            <p:ph type="dt" sz="half" idx="10"/>
          </p:nvPr>
        </p:nvSpPr>
        <p:spPr/>
        <p:txBody>
          <a:bodyPr/>
          <a:lstStyle/>
          <a:p>
            <a:fld id="{7C32F112-1EA9-4A2B-9313-C4D421667F07}" type="datetimeFigureOut">
              <a:rPr lang="fr-FR" smtClean="0"/>
              <a:t>11/04/2024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CBE243-4D4C-4E3F-818C-EE18307BD297}" type="slidenum">
              <a:rPr lang="fr-FR" smtClean="0"/>
              <a:t>‹N°›</a:t>
            </a:fld>
            <a:endParaRPr lang="fr-FR"/>
          </a:p>
        </p:txBody>
      </p:sp>
    </p:spTree>
    <p:extLst>
      <p:ext uri="{BB962C8B-B14F-4D97-AF65-F5344CB8AC3E}">
        <p14:creationId xmlns:p14="http://schemas.microsoft.com/office/powerpoint/2010/main" val="226286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fr-FR"/>
              <a:t>Modifiez le style du titre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fr-FR"/>
              <a:t>Cliquez sur l'icône pour ajouter une image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fr-FR"/>
              <a:t>Modifier les styles du texte du masque</a:t>
            </a:r>
          </a:p>
        </p:txBody>
      </p:sp>
      <p:sp>
        <p:nvSpPr>
          <p:cNvPr id="5" name="Date Placeholder 4"/>
          <p:cNvSpPr>
            <a:spLocks noGrp="1"/>
          </p:cNvSpPr>
          <p:nvPr>
            <p:ph type="dt" sz="half" idx="10"/>
          </p:nvPr>
        </p:nvSpPr>
        <p:spPr/>
        <p:txBody>
          <a:bodyPr/>
          <a:lstStyle/>
          <a:p>
            <a:fld id="{7C32F112-1EA9-4A2B-9313-C4D421667F07}" type="datetimeFigureOut">
              <a:rPr lang="fr-FR" smtClean="0"/>
              <a:t>11/04/2024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CBE243-4D4C-4E3F-818C-EE18307BD297}" type="slidenum">
              <a:rPr lang="fr-FR" smtClean="0"/>
              <a:t>‹N°›</a:t>
            </a:fld>
            <a:endParaRPr lang="fr-FR"/>
          </a:p>
        </p:txBody>
      </p:sp>
    </p:spTree>
    <p:extLst>
      <p:ext uri="{BB962C8B-B14F-4D97-AF65-F5344CB8AC3E}">
        <p14:creationId xmlns:p14="http://schemas.microsoft.com/office/powerpoint/2010/main" val="421455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7C32F112-1EA9-4A2B-9313-C4D421667F07}" type="datetimeFigureOut">
              <a:rPr lang="fr-FR" smtClean="0"/>
              <a:t>11/04/2024</a:t>
            </a:fld>
            <a:endParaRPr lang="fr-FR"/>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11CBE243-4D4C-4E3F-818C-EE18307BD297}" type="slidenum">
              <a:rPr lang="fr-FR" smtClean="0"/>
              <a:t>‹N°›</a:t>
            </a:fld>
            <a:endParaRPr lang="fr-FR"/>
          </a:p>
        </p:txBody>
      </p:sp>
    </p:spTree>
    <p:extLst>
      <p:ext uri="{BB962C8B-B14F-4D97-AF65-F5344CB8AC3E}">
        <p14:creationId xmlns:p14="http://schemas.microsoft.com/office/powerpoint/2010/main" val="3739296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emf"/><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C798C77-070C-4AEE-B5B2-65AD1C552714}"/>
              </a:ext>
            </a:extLst>
          </p:cNvPr>
          <p:cNvSpPr/>
          <p:nvPr/>
        </p:nvSpPr>
        <p:spPr>
          <a:xfrm>
            <a:off x="457198" y="10781377"/>
            <a:ext cx="19637282" cy="1684089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3511" dirty="0">
                <a:solidFill>
                  <a:schemeClr val="accent1"/>
                </a:solidFill>
                <a:latin typeface="Mangal" panose="02040503050203030202" pitchFamily="18" charset="0"/>
                <a:ea typeface="MS Mincho" panose="02020609040205080304" pitchFamily="49" charset="-128"/>
                <a:cs typeface="Mangal" panose="02040503050203030202" pitchFamily="18" charset="0"/>
              </a:rPr>
              <a:t>2 – The O</a:t>
            </a:r>
            <a:r>
              <a:rPr lang="en-US" sz="3511" baseline="-25000" dirty="0">
                <a:solidFill>
                  <a:schemeClr val="accent1"/>
                </a:solidFill>
                <a:latin typeface="Mangal" panose="02040503050203030202" pitchFamily="18" charset="0"/>
                <a:ea typeface="MS Mincho" panose="02020609040205080304" pitchFamily="49" charset="-128"/>
                <a:cs typeface="Mangal" panose="02040503050203030202" pitchFamily="18" charset="0"/>
              </a:rPr>
              <a:t>2</a:t>
            </a:r>
            <a:r>
              <a:rPr lang="en-US" sz="3511" dirty="0">
                <a:solidFill>
                  <a:schemeClr val="accent1"/>
                </a:solidFill>
                <a:latin typeface="Mangal" panose="02040503050203030202" pitchFamily="18" charset="0"/>
                <a:ea typeface="MS Mincho" panose="02020609040205080304" pitchFamily="49" charset="-128"/>
                <a:cs typeface="Mangal" panose="02040503050203030202" pitchFamily="18" charset="0"/>
              </a:rPr>
              <a:t> nightglow</a:t>
            </a:r>
          </a:p>
          <a:p>
            <a:pPr algn="just"/>
            <a:r>
              <a:rPr lang="en-US" sz="3511" dirty="0">
                <a:solidFill>
                  <a:schemeClr val="tx1"/>
                </a:solidFill>
                <a:ea typeface="MS Mincho" panose="02020609040205080304" pitchFamily="49" charset="-128"/>
                <a:cs typeface="Times New Roman" panose="02020603050405020304" pitchFamily="18" charset="0"/>
              </a:rPr>
              <a:t>The O</a:t>
            </a:r>
            <a:r>
              <a:rPr lang="en-US" sz="3511" baseline="-25000" dirty="0">
                <a:solidFill>
                  <a:schemeClr val="tx1"/>
                </a:solidFill>
                <a:ea typeface="MS Mincho" panose="02020609040205080304" pitchFamily="49" charset="-128"/>
                <a:cs typeface="Times New Roman" panose="02020603050405020304" pitchFamily="18" charset="0"/>
              </a:rPr>
              <a:t>2</a:t>
            </a:r>
            <a:r>
              <a:rPr lang="en-US" sz="3511" dirty="0">
                <a:solidFill>
                  <a:schemeClr val="tx1"/>
                </a:solidFill>
                <a:ea typeface="MS Mincho" panose="02020609040205080304" pitchFamily="49" charset="-128"/>
                <a:cs typeface="Times New Roman" panose="02020603050405020304" pitchFamily="18" charset="0"/>
              </a:rPr>
              <a:t> emission is generated by O + O + M → O</a:t>
            </a:r>
            <a:r>
              <a:rPr lang="en-US" sz="3511" baseline="-25000" dirty="0">
                <a:solidFill>
                  <a:schemeClr val="tx1"/>
                </a:solidFill>
                <a:ea typeface="MS Mincho" panose="02020609040205080304" pitchFamily="49" charset="-128"/>
                <a:cs typeface="Times New Roman" panose="02020603050405020304" pitchFamily="18" charset="0"/>
              </a:rPr>
              <a:t>2</a:t>
            </a:r>
            <a:r>
              <a:rPr lang="en-US" sz="3511" dirty="0">
                <a:solidFill>
                  <a:schemeClr val="tx1"/>
                </a:solidFill>
                <a:ea typeface="MS Mincho" panose="02020609040205080304" pitchFamily="49" charset="-128"/>
                <a:cs typeface="Times New Roman" panose="02020603050405020304" pitchFamily="18" charset="0"/>
              </a:rPr>
              <a:t>* + M, with atomic oxygen carried by atmospheric circulation from the summer pole to the winter pole, where they recombine in an excited state, deexcite and produce the observed nightglow in the visible range.</a:t>
            </a: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r>
              <a:rPr lang="en-US" sz="3511" dirty="0">
                <a:solidFill>
                  <a:schemeClr val="tx1"/>
                </a:solidFill>
                <a:ea typeface="MS Mincho" panose="02020609040205080304" pitchFamily="49" charset="-128"/>
                <a:cs typeface="Times New Roman" panose="02020603050405020304" pitchFamily="18" charset="0"/>
              </a:rPr>
              <a:t>The O</a:t>
            </a:r>
            <a:r>
              <a:rPr lang="en-US" sz="3511" baseline="-25000" dirty="0">
                <a:solidFill>
                  <a:schemeClr val="tx1"/>
                </a:solidFill>
                <a:ea typeface="MS Mincho" panose="02020609040205080304" pitchFamily="49" charset="-128"/>
                <a:cs typeface="Times New Roman" panose="02020603050405020304" pitchFamily="18" charset="0"/>
              </a:rPr>
              <a:t>2</a:t>
            </a:r>
            <a:r>
              <a:rPr lang="en-US" sz="3511" dirty="0">
                <a:solidFill>
                  <a:schemeClr val="tx1"/>
                </a:solidFill>
                <a:ea typeface="MS Mincho" panose="02020609040205080304" pitchFamily="49" charset="-128"/>
                <a:cs typeface="Times New Roman" panose="02020603050405020304" pitchFamily="18" charset="0"/>
              </a:rPr>
              <a:t> nightglow has been detected in 287 NOMAD/UVIS limb spectra, between Ls=65 and 140° and between 27 and 57 km of altitude. Almost a hundred detections have been made at 47 km.  </a:t>
            </a:r>
            <a:r>
              <a:rPr lang="en-US" sz="3511" b="1" dirty="0">
                <a:solidFill>
                  <a:schemeClr val="tx1"/>
                </a:solidFill>
                <a:ea typeface="MS Mincho" panose="02020609040205080304" pitchFamily="49" charset="-128"/>
                <a:cs typeface="Times New Roman" panose="02020603050405020304" pitchFamily="18" charset="0"/>
              </a:rPr>
              <a:t>The mean intensity is 108 </a:t>
            </a:r>
            <a:r>
              <a:rPr lang="en-US" sz="3511" b="1" dirty="0" err="1">
                <a:solidFill>
                  <a:schemeClr val="tx1"/>
                </a:solidFill>
                <a:ea typeface="MS Mincho" panose="02020609040205080304" pitchFamily="49" charset="-128"/>
                <a:cs typeface="Times New Roman" panose="02020603050405020304" pitchFamily="18" charset="0"/>
              </a:rPr>
              <a:t>kR</a:t>
            </a:r>
            <a:r>
              <a:rPr lang="en-US" sz="3511" b="1" dirty="0">
                <a:solidFill>
                  <a:schemeClr val="tx1"/>
                </a:solidFill>
                <a:ea typeface="MS Mincho" panose="02020609040205080304" pitchFamily="49" charset="-128"/>
                <a:cs typeface="Times New Roman" panose="02020603050405020304" pitchFamily="18" charset="0"/>
              </a:rPr>
              <a:t>, which makes it bright enough to be visible to the naked eye for an astronaut.</a:t>
            </a:r>
            <a:endParaRPr lang="en-US" sz="3511" dirty="0">
              <a:solidFill>
                <a:schemeClr val="tx1"/>
              </a:solidFill>
              <a:ea typeface="MS Mincho" panose="02020609040205080304" pitchFamily="49" charset="-128"/>
              <a:cs typeface="Times New Roman" panose="02020603050405020304" pitchFamily="18" charset="0"/>
            </a:endParaRPr>
          </a:p>
        </p:txBody>
      </p:sp>
      <p:sp>
        <p:nvSpPr>
          <p:cNvPr id="4" name="Rectangle 3">
            <a:extLst>
              <a:ext uri="{FF2B5EF4-FFF2-40B4-BE49-F238E27FC236}">
                <a16:creationId xmlns:a16="http://schemas.microsoft.com/office/drawing/2014/main" id="{037D8E3D-9C37-40FF-9A0B-129106821BBA}"/>
              </a:ext>
            </a:extLst>
          </p:cNvPr>
          <p:cNvSpPr/>
          <p:nvPr/>
        </p:nvSpPr>
        <p:spPr>
          <a:xfrm>
            <a:off x="457200" y="3458817"/>
            <a:ext cx="19641075" cy="711592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3511" dirty="0">
                <a:solidFill>
                  <a:schemeClr val="accent1"/>
                </a:solidFill>
                <a:latin typeface="Mangal" panose="02040503050203030202" pitchFamily="18" charset="0"/>
                <a:ea typeface="MS Mincho" panose="02020609040205080304" pitchFamily="49" charset="-128"/>
                <a:cs typeface="Mangal" panose="02040503050203030202" pitchFamily="18" charset="0"/>
              </a:rPr>
              <a:t>1 – Introduction</a:t>
            </a:r>
          </a:p>
          <a:p>
            <a:pPr algn="just"/>
            <a:r>
              <a:rPr lang="en-US" sz="3511" dirty="0">
                <a:solidFill>
                  <a:schemeClr val="tx1"/>
                </a:solidFill>
                <a:ea typeface="MS Mincho" panose="02020609040205080304" pitchFamily="49" charset="-128"/>
                <a:cs typeface="Times New Roman" panose="02020603050405020304" pitchFamily="18" charset="0"/>
              </a:rPr>
              <a:t>So far, only the ultraviolet and infrared emissions have been investigated on the nightside of Mars (</a:t>
            </a:r>
            <a:r>
              <a:rPr lang="en-US" sz="3511" dirty="0" err="1">
                <a:solidFill>
                  <a:schemeClr val="tx1"/>
                </a:solidFill>
                <a:ea typeface="MS Mincho" panose="02020609040205080304" pitchFamily="49" charset="-128"/>
                <a:cs typeface="Times New Roman" panose="02020603050405020304" pitchFamily="18" charset="0"/>
              </a:rPr>
              <a:t>MEx</a:t>
            </a:r>
            <a:r>
              <a:rPr lang="en-US" sz="3511" dirty="0">
                <a:solidFill>
                  <a:schemeClr val="tx1"/>
                </a:solidFill>
                <a:ea typeface="MS Mincho" panose="02020609040205080304" pitchFamily="49" charset="-128"/>
                <a:cs typeface="Times New Roman" panose="02020603050405020304" pitchFamily="18" charset="0"/>
              </a:rPr>
              <a:t> and MAVEN). The middle ultraviolet spectrum is dominated by the v’=0 δ and γ bands of nitric oxide excited by radiative association of nitrogen and oxygen atoms. This </a:t>
            </a:r>
            <a:r>
              <a:rPr lang="en-US" sz="3511" b="1" dirty="0">
                <a:solidFill>
                  <a:schemeClr val="tx1"/>
                </a:solidFill>
                <a:ea typeface="MS Mincho" panose="02020609040205080304" pitchFamily="49" charset="-128"/>
                <a:cs typeface="Times New Roman" panose="02020603050405020304" pitchFamily="18" charset="0"/>
              </a:rPr>
              <a:t>NO UV nightglow is enhanced in winter at high latitudes</a:t>
            </a:r>
            <a:r>
              <a:rPr lang="en-US" sz="3511" dirty="0">
                <a:solidFill>
                  <a:schemeClr val="tx1"/>
                </a:solidFill>
                <a:ea typeface="MS Mincho" panose="02020609040205080304" pitchFamily="49" charset="-128"/>
                <a:cs typeface="Times New Roman" panose="02020603050405020304" pitchFamily="18" charset="0"/>
              </a:rPr>
              <a:t> in both hemispheres (Schneider et al., 2020). This seasonal brightening at high latitudes is the signature of the global transport of O and N atoms ascending from the sunlit summer polar regions that are carried downward by vertical winds and diffusion to the 40-60 km region of the dark winter hemisphere. </a:t>
            </a:r>
          </a:p>
          <a:p>
            <a:pPr algn="just"/>
            <a:r>
              <a:rPr lang="en-US" sz="3511" b="1" dirty="0">
                <a:solidFill>
                  <a:schemeClr val="tx1"/>
                </a:solidFill>
                <a:ea typeface="MS Mincho" panose="02020609040205080304" pitchFamily="49" charset="-128"/>
                <a:cs typeface="Times New Roman" panose="02020603050405020304" pitchFamily="18" charset="0"/>
              </a:rPr>
              <a:t>The NOMAD-UVIS</a:t>
            </a:r>
            <a:r>
              <a:rPr lang="en-US" sz="3511" dirty="0">
                <a:solidFill>
                  <a:schemeClr val="tx1"/>
                </a:solidFill>
                <a:ea typeface="MS Mincho" panose="02020609040205080304" pitchFamily="49" charset="-128"/>
                <a:cs typeface="Times New Roman" panose="02020603050405020304" pitchFamily="18" charset="0"/>
              </a:rPr>
              <a:t> instrument on board Trace Gas Orbiter (TGO) can, for the first time, </a:t>
            </a:r>
            <a:r>
              <a:rPr lang="en-US" sz="3511" b="1" dirty="0">
                <a:solidFill>
                  <a:schemeClr val="tx1"/>
                </a:solidFill>
                <a:ea typeface="MS Mincho" panose="02020609040205080304" pitchFamily="49" charset="-128"/>
                <a:cs typeface="Times New Roman" panose="02020603050405020304" pitchFamily="18" charset="0"/>
              </a:rPr>
              <a:t>simultaneously monitor the UV and visible domains </a:t>
            </a:r>
            <a:r>
              <a:rPr lang="en-US" sz="3511" dirty="0">
                <a:solidFill>
                  <a:schemeClr val="tx1"/>
                </a:solidFill>
                <a:ea typeface="MS Mincho" panose="02020609040205080304" pitchFamily="49" charset="-128"/>
                <a:cs typeface="Times New Roman" panose="02020603050405020304" pitchFamily="18" charset="0"/>
              </a:rPr>
              <a:t>in the Martian atmosphere. Gérard et al. (2023) have discovered the </a:t>
            </a:r>
            <a:r>
              <a:rPr lang="en-US" sz="3511" b="1" dirty="0">
                <a:solidFill>
                  <a:schemeClr val="tx1"/>
                </a:solidFill>
                <a:ea typeface="MS Mincho" panose="02020609040205080304" pitchFamily="49" charset="-128"/>
                <a:cs typeface="Times New Roman" panose="02020603050405020304" pitchFamily="18" charset="0"/>
              </a:rPr>
              <a:t>first visible nightglow</a:t>
            </a:r>
            <a:r>
              <a:rPr lang="en-US" sz="3511" dirty="0">
                <a:solidFill>
                  <a:schemeClr val="tx1"/>
                </a:solidFill>
                <a:ea typeface="MS Mincho" panose="02020609040205080304" pitchFamily="49" charset="-128"/>
                <a:cs typeface="Times New Roman" panose="02020603050405020304" pitchFamily="18" charset="0"/>
              </a:rPr>
              <a:t>: the (0,5) to (0,11) bands of the </a:t>
            </a:r>
            <a:r>
              <a:rPr lang="en-US" sz="3511" b="1" dirty="0">
                <a:solidFill>
                  <a:schemeClr val="tx1"/>
                </a:solidFill>
                <a:ea typeface="MS Mincho" panose="02020609040205080304" pitchFamily="49" charset="-128"/>
                <a:cs typeface="Times New Roman" panose="02020603050405020304" pitchFamily="18" charset="0"/>
              </a:rPr>
              <a:t>O</a:t>
            </a:r>
            <a:r>
              <a:rPr lang="en-US" sz="3511" b="1" baseline="-25000" dirty="0">
                <a:solidFill>
                  <a:schemeClr val="tx1"/>
                </a:solidFill>
                <a:ea typeface="MS Mincho" panose="02020609040205080304" pitchFamily="49" charset="-128"/>
                <a:cs typeface="Times New Roman" panose="02020603050405020304" pitchFamily="18" charset="0"/>
              </a:rPr>
              <a:t>2</a:t>
            </a:r>
            <a:r>
              <a:rPr lang="en-US" sz="3511" b="1" dirty="0">
                <a:solidFill>
                  <a:schemeClr val="tx1"/>
                </a:solidFill>
                <a:ea typeface="MS Mincho" panose="02020609040205080304" pitchFamily="49" charset="-128"/>
                <a:cs typeface="Times New Roman" panose="02020603050405020304" pitchFamily="18" charset="0"/>
              </a:rPr>
              <a:t> Herzberg II</a:t>
            </a:r>
            <a:r>
              <a:rPr lang="en-US" sz="3511" dirty="0">
                <a:solidFill>
                  <a:schemeClr val="tx1"/>
                </a:solidFill>
                <a:ea typeface="MS Mincho" panose="02020609040205080304" pitchFamily="49" charset="-128"/>
                <a:cs typeface="Times New Roman" panose="02020603050405020304" pitchFamily="18" charset="0"/>
              </a:rPr>
              <a:t> system between 400 and 650 nm. We present here a comprehensive statistical analysis of this nightglow based on a dedicated NOMAD-UVIS campaign of 37 orbits acquired between May and October 2023 in the southern hemisphere during the winter season. </a:t>
            </a:r>
            <a:endParaRPr lang="fr-FR" sz="3511" dirty="0">
              <a:solidFill>
                <a:schemeClr val="tx1"/>
              </a:solidFill>
              <a:ea typeface="MS Mincho" panose="02020609040205080304" pitchFamily="49" charset="-128"/>
              <a:cs typeface="Times New Roman" panose="02020603050405020304" pitchFamily="18" charset="0"/>
            </a:endParaRPr>
          </a:p>
        </p:txBody>
      </p:sp>
      <p:sp>
        <p:nvSpPr>
          <p:cNvPr id="5" name="Rectangle 4">
            <a:extLst>
              <a:ext uri="{FF2B5EF4-FFF2-40B4-BE49-F238E27FC236}">
                <a16:creationId xmlns:a16="http://schemas.microsoft.com/office/drawing/2014/main" id="{95D5C70F-F2C9-4E85-BAA0-C46EFC524BAB}"/>
              </a:ext>
            </a:extLst>
          </p:cNvPr>
          <p:cNvSpPr/>
          <p:nvPr/>
        </p:nvSpPr>
        <p:spPr>
          <a:xfrm>
            <a:off x="9144000" y="27745089"/>
            <a:ext cx="10905611" cy="23186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pPr>
            <a:r>
              <a:rPr lang="en-US" sz="2809" dirty="0">
                <a:solidFill>
                  <a:schemeClr val="accent1"/>
                </a:solidFill>
                <a:latin typeface="Mangal" panose="02040503050203030202" pitchFamily="18" charset="0"/>
                <a:ea typeface="MS Mincho" panose="02020609040205080304" pitchFamily="49" charset="-128"/>
                <a:cs typeface="Mangal" panose="02040503050203030202" pitchFamily="18" charset="0"/>
              </a:rPr>
              <a:t>REFERENCES</a:t>
            </a:r>
            <a:endParaRPr lang="fr-BE" sz="2809" dirty="0">
              <a:highlight>
                <a:srgbClr val="FFFF00"/>
              </a:highlight>
              <a:ea typeface="MS Mincho" panose="02020609040205080304" pitchFamily="49" charset="-128"/>
              <a:cs typeface="Arial" panose="020B0604020202020204" pitchFamily="34" charset="0"/>
            </a:endParaRPr>
          </a:p>
          <a:p>
            <a:r>
              <a:rPr lang="fr-BE" sz="2809" dirty="0">
                <a:ea typeface="MS Mincho" panose="02020609040205080304" pitchFamily="49" charset="-128"/>
                <a:cs typeface="Arial" panose="020B0604020202020204" pitchFamily="34" charset="0"/>
              </a:rPr>
              <a:t>Gérard et al. (2023), Nat. </a:t>
            </a:r>
            <a:r>
              <a:rPr lang="fr-BE" sz="2809" dirty="0" err="1">
                <a:ea typeface="MS Mincho" panose="02020609040205080304" pitchFamily="49" charset="-128"/>
                <a:cs typeface="Arial" panose="020B0604020202020204" pitchFamily="34" charset="0"/>
              </a:rPr>
              <a:t>Ast</a:t>
            </a:r>
            <a:r>
              <a:rPr lang="fr-BE" sz="2809" dirty="0">
                <a:ea typeface="MS Mincho" panose="02020609040205080304" pitchFamily="49" charset="-128"/>
                <a:cs typeface="Arial" panose="020B0604020202020204" pitchFamily="34" charset="0"/>
              </a:rPr>
              <a:t>., </a:t>
            </a:r>
            <a:r>
              <a:rPr lang="fr-BE" sz="2809" dirty="0" err="1">
                <a:ea typeface="MS Mincho" panose="02020609040205080304" pitchFamily="49" charset="-128"/>
                <a:cs typeface="Arial" panose="020B0604020202020204" pitchFamily="34" charset="0"/>
              </a:rPr>
              <a:t>doi</a:t>
            </a:r>
            <a:r>
              <a:rPr lang="fr-BE" sz="2809" dirty="0">
                <a:ea typeface="MS Mincho" panose="02020609040205080304" pitchFamily="49" charset="-128"/>
                <a:cs typeface="Arial" panose="020B0604020202020204" pitchFamily="34" charset="0"/>
              </a:rPr>
              <a:t>: 10.1038/s41550-023-02104-8</a:t>
            </a:r>
          </a:p>
          <a:p>
            <a:r>
              <a:rPr lang="fr-BE" sz="2809">
                <a:ea typeface="MS Mincho" panose="02020609040205080304" pitchFamily="49" charset="-128"/>
                <a:cs typeface="Arial" panose="020B0604020202020204" pitchFamily="34" charset="0"/>
              </a:rPr>
              <a:t>González-</a:t>
            </a:r>
            <a:r>
              <a:rPr lang="fr-BE" sz="2809" dirty="0" err="1">
                <a:ea typeface="MS Mincho" panose="02020609040205080304" pitchFamily="49" charset="-128"/>
                <a:cs typeface="Arial" panose="020B0604020202020204" pitchFamily="34" charset="0"/>
              </a:rPr>
              <a:t>Galindo</a:t>
            </a:r>
            <a:r>
              <a:rPr lang="fr-BE" sz="2809" dirty="0">
                <a:ea typeface="MS Mincho" panose="02020609040205080304" pitchFamily="49" charset="-128"/>
                <a:cs typeface="Arial" panose="020B0604020202020204" pitchFamily="34" charset="0"/>
              </a:rPr>
              <a:t> et al. (2018), JGR </a:t>
            </a:r>
            <a:r>
              <a:rPr lang="fr-BE" sz="2809" dirty="0" err="1">
                <a:ea typeface="MS Mincho" panose="02020609040205080304" pitchFamily="49" charset="-128"/>
                <a:cs typeface="Arial" panose="020B0604020202020204" pitchFamily="34" charset="0"/>
              </a:rPr>
              <a:t>Planets</a:t>
            </a:r>
            <a:r>
              <a:rPr lang="fr-BE" sz="2809" dirty="0">
                <a:ea typeface="MS Mincho" panose="02020609040205080304" pitchFamily="49" charset="-128"/>
                <a:cs typeface="Arial" panose="020B0604020202020204" pitchFamily="34" charset="0"/>
              </a:rPr>
              <a:t>, </a:t>
            </a:r>
            <a:r>
              <a:rPr lang="fr-BE" sz="2809" dirty="0" err="1">
                <a:ea typeface="MS Mincho" panose="02020609040205080304" pitchFamily="49" charset="-128"/>
                <a:cs typeface="Arial" panose="020B0604020202020204" pitchFamily="34" charset="0"/>
              </a:rPr>
              <a:t>doi</a:t>
            </a:r>
            <a:r>
              <a:rPr lang="fr-BE" sz="2809" dirty="0">
                <a:ea typeface="MS Mincho" panose="02020609040205080304" pitchFamily="49" charset="-128"/>
                <a:cs typeface="Arial" panose="020B0604020202020204" pitchFamily="34" charset="0"/>
              </a:rPr>
              <a:t>: 10.1029/2018JE005556</a:t>
            </a:r>
          </a:p>
          <a:p>
            <a:r>
              <a:rPr lang="fr-BE" sz="2809" dirty="0">
                <a:ea typeface="MS Mincho" panose="02020609040205080304" pitchFamily="49" charset="-128"/>
                <a:cs typeface="Arial" panose="020B0604020202020204" pitchFamily="34" charset="0"/>
              </a:rPr>
              <a:t>Schneider et al. (</a:t>
            </a:r>
            <a:r>
              <a:rPr lang="fr-FR" sz="2809" dirty="0">
                <a:ea typeface="MS Mincho" panose="02020609040205080304" pitchFamily="49" charset="-128"/>
                <a:cs typeface="Arial" panose="020B0604020202020204" pitchFamily="34" charset="0"/>
              </a:rPr>
              <a:t>2020), JGR </a:t>
            </a:r>
            <a:r>
              <a:rPr lang="fr-FR" sz="2809" dirty="0" err="1">
                <a:ea typeface="MS Mincho" panose="02020609040205080304" pitchFamily="49" charset="-128"/>
                <a:cs typeface="Arial" panose="020B0604020202020204" pitchFamily="34" charset="0"/>
              </a:rPr>
              <a:t>Space</a:t>
            </a:r>
            <a:r>
              <a:rPr lang="fr-FR" sz="2809" dirty="0">
                <a:ea typeface="MS Mincho" panose="02020609040205080304" pitchFamily="49" charset="-128"/>
                <a:cs typeface="Arial" panose="020B0604020202020204" pitchFamily="34" charset="0"/>
              </a:rPr>
              <a:t> </a:t>
            </a:r>
            <a:r>
              <a:rPr lang="fr-FR" sz="2809" dirty="0" err="1">
                <a:ea typeface="MS Mincho" panose="02020609040205080304" pitchFamily="49" charset="-128"/>
                <a:cs typeface="Arial" panose="020B0604020202020204" pitchFamily="34" charset="0"/>
              </a:rPr>
              <a:t>Physics</a:t>
            </a:r>
            <a:r>
              <a:rPr lang="fr-FR" sz="2809" dirty="0">
                <a:ea typeface="MS Mincho" panose="02020609040205080304" pitchFamily="49" charset="-128"/>
                <a:cs typeface="Arial" panose="020B0604020202020204" pitchFamily="34" charset="0"/>
              </a:rPr>
              <a:t> 125(8), e2019JA027318</a:t>
            </a:r>
          </a:p>
          <a:p>
            <a:endParaRPr lang="fr-BE" sz="2809" dirty="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F686AE68-A6A7-4447-B68C-2F4D38247D36}"/>
              </a:ext>
            </a:extLst>
          </p:cNvPr>
          <p:cNvSpPr/>
          <p:nvPr/>
        </p:nvSpPr>
        <p:spPr>
          <a:xfrm>
            <a:off x="4105648" y="350593"/>
            <a:ext cx="34662333" cy="2246527"/>
          </a:xfrm>
          <a:prstGeom prst="rect">
            <a:avLst/>
          </a:prstGeom>
          <a:ln/>
        </p:spPr>
        <p:style>
          <a:lnRef idx="2">
            <a:schemeClr val="accent1"/>
          </a:lnRef>
          <a:fillRef idx="1">
            <a:schemeClr val="lt1"/>
          </a:fillRef>
          <a:effectRef idx="0">
            <a:schemeClr val="accent1"/>
          </a:effectRef>
          <a:fontRef idx="minor">
            <a:schemeClr val="dk1"/>
          </a:fontRef>
        </p:style>
        <p:txBody>
          <a:bodyPr wrap="square" lIns="180000" tIns="180000" rIns="180000" bIns="180000">
            <a:spAutoFit/>
          </a:bodyPr>
          <a:lstStyle/>
          <a:p>
            <a:pPr algn="just"/>
            <a:r>
              <a:rPr lang="en-US" sz="6000" b="1" dirty="0">
                <a:ea typeface="MS Mincho" panose="02020609040205080304" pitchFamily="49" charset="-128"/>
                <a:cs typeface="Times New Roman" panose="02020603050405020304" pitchFamily="18" charset="0"/>
              </a:rPr>
              <a:t>Probing the Mars upper atmosphere through simultaneous NOMAD/UVIS observations of the NO ultraviolet and O</a:t>
            </a:r>
            <a:r>
              <a:rPr lang="en-US" sz="6000" b="1" baseline="-25000" dirty="0">
                <a:ea typeface="MS Mincho" panose="02020609040205080304" pitchFamily="49" charset="-128"/>
                <a:cs typeface="Times New Roman" panose="02020603050405020304" pitchFamily="18" charset="0"/>
              </a:rPr>
              <a:t>2</a:t>
            </a:r>
            <a:r>
              <a:rPr lang="en-US" sz="6000" b="1" dirty="0">
                <a:ea typeface="MS Mincho" panose="02020609040205080304" pitchFamily="49" charset="-128"/>
                <a:cs typeface="Times New Roman" panose="02020603050405020304" pitchFamily="18" charset="0"/>
              </a:rPr>
              <a:t> visible nightglow</a:t>
            </a:r>
            <a:endParaRPr lang="fr-FR" sz="4400" b="1" dirty="0">
              <a:ea typeface="MS Mincho" panose="02020609040205080304" pitchFamily="49" charset="-128"/>
              <a:cs typeface="Times New Roman" panose="02020603050405020304" pitchFamily="18" charset="0"/>
            </a:endParaRPr>
          </a:p>
        </p:txBody>
      </p:sp>
      <p:sp>
        <p:nvSpPr>
          <p:cNvPr id="7" name="Rectangle 6">
            <a:extLst>
              <a:ext uri="{FF2B5EF4-FFF2-40B4-BE49-F238E27FC236}">
                <a16:creationId xmlns:a16="http://schemas.microsoft.com/office/drawing/2014/main" id="{782C3DC6-3189-439D-BBD9-F7F7754A595D}"/>
              </a:ext>
            </a:extLst>
          </p:cNvPr>
          <p:cNvSpPr/>
          <p:nvPr/>
        </p:nvSpPr>
        <p:spPr>
          <a:xfrm>
            <a:off x="12924981" y="1521330"/>
            <a:ext cx="26415233" cy="1417760"/>
          </a:xfrm>
          <a:prstGeom prst="rect">
            <a:avLst/>
          </a:prstGeom>
        </p:spPr>
        <p:txBody>
          <a:bodyPr wrap="square" anchor="ctr">
            <a:spAutoFit/>
          </a:bodyPr>
          <a:lstStyle/>
          <a:p>
            <a:r>
              <a:rPr lang="fr-FR" sz="4400" b="1" dirty="0">
                <a:latin typeface="+mj-lt"/>
                <a:ea typeface="MS Mincho" panose="02020609040205080304" pitchFamily="49" charset="-128"/>
                <a:cs typeface="Times New Roman" panose="02020603050405020304" pitchFamily="18" charset="0"/>
              </a:rPr>
              <a:t>Lauriane Soret</a:t>
            </a:r>
            <a:r>
              <a:rPr lang="fr-FR" sz="4400" baseline="30000" dirty="0">
                <a:latin typeface="+mj-lt"/>
                <a:ea typeface="MS Mincho" panose="02020609040205080304" pitchFamily="49" charset="-128"/>
                <a:cs typeface="Times New Roman" panose="02020603050405020304" pitchFamily="18" charset="0"/>
              </a:rPr>
              <a:t>1</a:t>
            </a:r>
            <a:r>
              <a:rPr lang="fr-FR" sz="4400" dirty="0">
                <a:latin typeface="+mj-lt"/>
                <a:ea typeface="MS Mincho" panose="02020609040205080304" pitchFamily="49" charset="-128"/>
                <a:cs typeface="Times New Roman" panose="02020603050405020304" pitchFamily="18" charset="0"/>
              </a:rPr>
              <a:t>, J.-C. Gérard</a:t>
            </a:r>
            <a:r>
              <a:rPr lang="fr-FR" sz="4400" baseline="30000" dirty="0">
                <a:latin typeface="+mj-lt"/>
                <a:ea typeface="MS Mincho" panose="02020609040205080304" pitchFamily="49" charset="-128"/>
                <a:cs typeface="Times New Roman" panose="02020603050405020304" pitchFamily="18" charset="0"/>
              </a:rPr>
              <a:t>1</a:t>
            </a:r>
            <a:r>
              <a:rPr lang="fr-FR" sz="4400" dirty="0">
                <a:latin typeface="+mj-lt"/>
                <a:ea typeface="MS Mincho" panose="02020609040205080304" pitchFamily="49" charset="-128"/>
                <a:cs typeface="Times New Roman" panose="02020603050405020304" pitchFamily="18" charset="0"/>
              </a:rPr>
              <a:t>, F. González-Galindo</a:t>
            </a:r>
            <a:r>
              <a:rPr lang="fr-FR" sz="4400" baseline="30000" dirty="0">
                <a:latin typeface="+mj-lt"/>
                <a:ea typeface="MS Mincho" panose="02020609040205080304" pitchFamily="49" charset="-128"/>
                <a:cs typeface="Times New Roman" panose="02020603050405020304" pitchFamily="18" charset="0"/>
              </a:rPr>
              <a:t>2</a:t>
            </a:r>
            <a:r>
              <a:rPr lang="fr-FR" sz="4400" dirty="0">
                <a:latin typeface="+mj-lt"/>
                <a:ea typeface="MS Mincho" panose="02020609040205080304" pitchFamily="49" charset="-128"/>
                <a:cs typeface="Times New Roman" panose="02020603050405020304" pitchFamily="18" charset="0"/>
              </a:rPr>
              <a:t>, I. R. Thomas</a:t>
            </a:r>
            <a:r>
              <a:rPr lang="fr-FR" sz="4400" baseline="30000" dirty="0">
                <a:latin typeface="+mj-lt"/>
                <a:ea typeface="MS Mincho" panose="02020609040205080304" pitchFamily="49" charset="-128"/>
                <a:cs typeface="Times New Roman" panose="02020603050405020304" pitchFamily="18" charset="0"/>
              </a:rPr>
              <a:t>3</a:t>
            </a:r>
            <a:r>
              <a:rPr lang="fr-FR" sz="4400" dirty="0">
                <a:latin typeface="+mj-lt"/>
                <a:ea typeface="MS Mincho" panose="02020609040205080304" pitchFamily="49" charset="-128"/>
                <a:cs typeface="Times New Roman" panose="02020603050405020304" pitchFamily="18" charset="0"/>
              </a:rPr>
              <a:t>, B. Ristic</a:t>
            </a:r>
            <a:r>
              <a:rPr lang="fr-FR" sz="4400" baseline="30000" dirty="0">
                <a:latin typeface="+mj-lt"/>
                <a:ea typeface="MS Mincho" panose="02020609040205080304" pitchFamily="49" charset="-128"/>
                <a:cs typeface="Times New Roman" panose="02020603050405020304" pitchFamily="18" charset="0"/>
              </a:rPr>
              <a:t>3</a:t>
            </a:r>
            <a:r>
              <a:rPr lang="fr-FR" sz="4400" dirty="0">
                <a:latin typeface="+mj-lt"/>
                <a:ea typeface="MS Mincho" panose="02020609040205080304" pitchFamily="49" charset="-128"/>
                <a:cs typeface="Times New Roman" panose="02020603050405020304" pitchFamily="18" charset="0"/>
              </a:rPr>
              <a:t>, Y. Willame</a:t>
            </a:r>
            <a:r>
              <a:rPr lang="fr-FR" sz="4400" baseline="30000" dirty="0">
                <a:latin typeface="+mj-lt"/>
                <a:ea typeface="MS Mincho" panose="02020609040205080304" pitchFamily="49" charset="-128"/>
                <a:cs typeface="Times New Roman" panose="02020603050405020304" pitchFamily="18" charset="0"/>
              </a:rPr>
              <a:t>3</a:t>
            </a:r>
            <a:r>
              <a:rPr lang="fr-FR" sz="4400" dirty="0">
                <a:latin typeface="+mj-lt"/>
                <a:ea typeface="MS Mincho" panose="02020609040205080304" pitchFamily="49" charset="-128"/>
                <a:cs typeface="Times New Roman" panose="02020603050405020304" pitchFamily="18" charset="0"/>
              </a:rPr>
              <a:t>, A. C. Vandaele</a:t>
            </a:r>
            <a:r>
              <a:rPr lang="fr-FR" sz="4400" baseline="30000" dirty="0">
                <a:latin typeface="+mj-lt"/>
                <a:ea typeface="MS Mincho" panose="02020609040205080304" pitchFamily="49" charset="-128"/>
                <a:cs typeface="Times New Roman" panose="02020603050405020304" pitchFamily="18" charset="0"/>
              </a:rPr>
              <a:t>3</a:t>
            </a:r>
            <a:r>
              <a:rPr lang="fr-FR" sz="4400" dirty="0">
                <a:latin typeface="+mj-lt"/>
                <a:ea typeface="MS Mincho" panose="02020609040205080304" pitchFamily="49" charset="-128"/>
                <a:cs typeface="Times New Roman" panose="02020603050405020304" pitchFamily="18" charset="0"/>
              </a:rPr>
              <a:t>, B. Hubert</a:t>
            </a:r>
            <a:r>
              <a:rPr lang="fr-FR" sz="4400" baseline="30000" dirty="0">
                <a:latin typeface="+mj-lt"/>
                <a:ea typeface="MS Mincho" panose="02020609040205080304" pitchFamily="49" charset="-128"/>
                <a:cs typeface="Times New Roman" panose="02020603050405020304" pitchFamily="18" charset="0"/>
              </a:rPr>
              <a:t>1</a:t>
            </a:r>
            <a:r>
              <a:rPr lang="fr-FR" sz="4400" dirty="0">
                <a:latin typeface="+mj-lt"/>
                <a:ea typeface="MS Mincho" panose="02020609040205080304" pitchFamily="49" charset="-128"/>
                <a:cs typeface="Times New Roman" panose="02020603050405020304" pitchFamily="18" charset="0"/>
              </a:rPr>
              <a:t>	</a:t>
            </a:r>
            <a:endParaRPr lang="fr-FR" sz="2800" dirty="0">
              <a:latin typeface="+mj-lt"/>
              <a:ea typeface="MS Mincho" panose="02020609040205080304" pitchFamily="49" charset="-128"/>
              <a:cs typeface="Times New Roman" panose="02020603050405020304" pitchFamily="18" charset="0"/>
            </a:endParaRPr>
          </a:p>
          <a:p>
            <a:pPr algn="just"/>
            <a:endParaRPr lang="fr-FR" sz="4213" dirty="0">
              <a:latin typeface="+mj-lt"/>
              <a:ea typeface="MS Mincho" panose="02020609040205080304" pitchFamily="49" charset="-128"/>
              <a:cs typeface="Times New Roman" panose="02020603050405020304" pitchFamily="18" charset="0"/>
            </a:endParaRPr>
          </a:p>
        </p:txBody>
      </p:sp>
      <p:cxnSp>
        <p:nvCxnSpPr>
          <p:cNvPr id="3" name="Connecteur droit 2">
            <a:extLst>
              <a:ext uri="{FF2B5EF4-FFF2-40B4-BE49-F238E27FC236}">
                <a16:creationId xmlns:a16="http://schemas.microsoft.com/office/drawing/2014/main" id="{273944F7-CF58-47C1-9301-F871A278910C}"/>
              </a:ext>
            </a:extLst>
          </p:cNvPr>
          <p:cNvCxnSpPr>
            <a:cxnSpLocks/>
          </p:cNvCxnSpPr>
          <p:nvPr/>
        </p:nvCxnSpPr>
        <p:spPr>
          <a:xfrm>
            <a:off x="894674" y="2949995"/>
            <a:ext cx="321097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97D7518E-5F84-447C-8F84-65523A7BB830}"/>
              </a:ext>
            </a:extLst>
          </p:cNvPr>
          <p:cNvCxnSpPr>
            <a:cxnSpLocks/>
          </p:cNvCxnSpPr>
          <p:nvPr/>
        </p:nvCxnSpPr>
        <p:spPr>
          <a:xfrm>
            <a:off x="38767989" y="2999655"/>
            <a:ext cx="320737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D94682F-5F2A-4A83-8BC5-196703A520A4}"/>
              </a:ext>
            </a:extLst>
          </p:cNvPr>
          <p:cNvSpPr/>
          <p:nvPr/>
        </p:nvSpPr>
        <p:spPr>
          <a:xfrm>
            <a:off x="20316312" y="26179106"/>
            <a:ext cx="12637257" cy="387426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n-US" sz="3511" dirty="0">
                <a:solidFill>
                  <a:schemeClr val="accent1"/>
                </a:solidFill>
                <a:latin typeface="Mangal" panose="02040503050203030202" pitchFamily="18" charset="0"/>
                <a:ea typeface="MS Mincho" panose="02020609040205080304" pitchFamily="49" charset="-128"/>
                <a:cs typeface="Mangal" panose="02040503050203030202" pitchFamily="18" charset="0"/>
              </a:rPr>
              <a:t>5 – Conclusions</a:t>
            </a:r>
          </a:p>
          <a:p>
            <a:pPr marL="571500" lvl="0" indent="-571500" algn="just">
              <a:buFont typeface="Arial" panose="020B0604020202020204" pitchFamily="34" charset="0"/>
              <a:buChar char="•"/>
            </a:pPr>
            <a:r>
              <a:rPr lang="en-US" sz="3511" b="1" dirty="0">
                <a:ea typeface="MS Mincho" panose="02020609040205080304" pitchFamily="49" charset="-128"/>
                <a:cs typeface="Times New Roman" panose="02020603050405020304" pitchFamily="18" charset="0"/>
              </a:rPr>
              <a:t>NOMAD/UVIS simultaneously observes the O</a:t>
            </a:r>
            <a:r>
              <a:rPr lang="en-US" sz="3511" b="1" baseline="-25000" dirty="0">
                <a:ea typeface="MS Mincho" panose="02020609040205080304" pitchFamily="49" charset="-128"/>
                <a:cs typeface="Times New Roman" panose="02020603050405020304" pitchFamily="18" charset="0"/>
              </a:rPr>
              <a:t>2</a:t>
            </a:r>
            <a:r>
              <a:rPr lang="en-US" sz="3511" b="1" dirty="0">
                <a:ea typeface="MS Mincho" panose="02020609040205080304" pitchFamily="49" charset="-128"/>
                <a:cs typeface="Times New Roman" panose="02020603050405020304" pitchFamily="18" charset="0"/>
              </a:rPr>
              <a:t> visible and NO UV nightglow.</a:t>
            </a:r>
          </a:p>
          <a:p>
            <a:pPr marL="571500" lvl="0" indent="-571500" algn="just">
              <a:buFont typeface="Arial" panose="020B0604020202020204" pitchFamily="34" charset="0"/>
              <a:buChar char="•"/>
            </a:pPr>
            <a:r>
              <a:rPr lang="en-US" sz="3511" b="1" dirty="0">
                <a:ea typeface="MS Mincho" panose="02020609040205080304" pitchFamily="49" charset="-128"/>
                <a:cs typeface="Times New Roman" panose="02020603050405020304" pitchFamily="18" charset="0"/>
              </a:rPr>
              <a:t>The O</a:t>
            </a:r>
            <a:r>
              <a:rPr lang="en-US" sz="3511" b="1" baseline="-25000" dirty="0">
                <a:ea typeface="MS Mincho" panose="02020609040205080304" pitchFamily="49" charset="-128"/>
                <a:cs typeface="Times New Roman" panose="02020603050405020304" pitchFamily="18" charset="0"/>
              </a:rPr>
              <a:t>2</a:t>
            </a:r>
            <a:r>
              <a:rPr lang="en-US" sz="3511" b="1" dirty="0">
                <a:ea typeface="MS Mincho" panose="02020609040205080304" pitchFamily="49" charset="-128"/>
                <a:cs typeface="Times New Roman" panose="02020603050405020304" pitchFamily="18" charset="0"/>
              </a:rPr>
              <a:t> nightglow is bright enough to be seen by the naked eye.</a:t>
            </a:r>
          </a:p>
          <a:p>
            <a:pPr marL="571500" lvl="0" indent="-571500" algn="just">
              <a:buFont typeface="Arial" panose="020B0604020202020204" pitchFamily="34" charset="0"/>
              <a:buChar char="•"/>
            </a:pPr>
            <a:r>
              <a:rPr lang="en-US" sz="3511" b="1" dirty="0">
                <a:ea typeface="MS Mincho" panose="02020609040205080304" pitchFamily="49" charset="-128"/>
                <a:cs typeface="Times New Roman" panose="02020603050405020304" pitchFamily="18" charset="0"/>
              </a:rPr>
              <a:t>The NO layer is located ~10 km above the O</a:t>
            </a:r>
            <a:r>
              <a:rPr lang="en-US" sz="3511" b="1" baseline="-25000" dirty="0">
                <a:ea typeface="MS Mincho" panose="02020609040205080304" pitchFamily="49" charset="-128"/>
                <a:cs typeface="Times New Roman" panose="02020603050405020304" pitchFamily="18" charset="0"/>
              </a:rPr>
              <a:t>2</a:t>
            </a:r>
            <a:r>
              <a:rPr lang="en-US" sz="3511" b="1" dirty="0">
                <a:ea typeface="MS Mincho" panose="02020609040205080304" pitchFamily="49" charset="-128"/>
                <a:cs typeface="Times New Roman" panose="02020603050405020304" pitchFamily="18" charset="0"/>
              </a:rPr>
              <a:t> layer.</a:t>
            </a:r>
          </a:p>
          <a:p>
            <a:pPr marL="571500" lvl="0" indent="-571500" algn="just">
              <a:buFont typeface="Arial" panose="020B0604020202020204" pitchFamily="34" charset="0"/>
              <a:buChar char="•"/>
            </a:pPr>
            <a:r>
              <a:rPr lang="en-US" sz="3511" b="1" dirty="0">
                <a:ea typeface="MS Mincho" panose="02020609040205080304" pitchFamily="49" charset="-128"/>
                <a:cs typeface="Times New Roman" panose="02020603050405020304" pitchFamily="18" charset="0"/>
              </a:rPr>
              <a:t>The O</a:t>
            </a:r>
            <a:r>
              <a:rPr lang="en-US" sz="3511" b="1" baseline="-25000" dirty="0">
                <a:ea typeface="MS Mincho" panose="02020609040205080304" pitchFamily="49" charset="-128"/>
                <a:cs typeface="Times New Roman" panose="02020603050405020304" pitchFamily="18" charset="0"/>
              </a:rPr>
              <a:t>2</a:t>
            </a:r>
            <a:r>
              <a:rPr lang="en-US" sz="3511" b="1" dirty="0">
                <a:ea typeface="MS Mincho" panose="02020609040205080304" pitchFamily="49" charset="-128"/>
                <a:cs typeface="Times New Roman" panose="02020603050405020304" pitchFamily="18" charset="0"/>
              </a:rPr>
              <a:t> nightglow is well reproduced (altitude and brightness) by the MPCM but the altitude of the NO layer is overestimated.</a:t>
            </a:r>
          </a:p>
        </p:txBody>
      </p:sp>
      <p:sp>
        <p:nvSpPr>
          <p:cNvPr id="26" name="ZoneTexte 25">
            <a:extLst>
              <a:ext uri="{FF2B5EF4-FFF2-40B4-BE49-F238E27FC236}">
                <a16:creationId xmlns:a16="http://schemas.microsoft.com/office/drawing/2014/main" id="{DB50E8A1-BB55-464D-A779-8B5B2CA17DDA}"/>
              </a:ext>
            </a:extLst>
          </p:cNvPr>
          <p:cNvSpPr txBox="1"/>
          <p:nvPr/>
        </p:nvSpPr>
        <p:spPr>
          <a:xfrm>
            <a:off x="1674632" y="16270336"/>
            <a:ext cx="11439233" cy="902683"/>
          </a:xfrm>
          <a:prstGeom prst="rect">
            <a:avLst/>
          </a:prstGeom>
          <a:noFill/>
        </p:spPr>
        <p:txBody>
          <a:bodyPr wrap="square" rtlCol="0">
            <a:spAutoFit/>
          </a:bodyPr>
          <a:lstStyle/>
          <a:p>
            <a:pPr algn="ctr"/>
            <a:r>
              <a:rPr lang="fr-BE" sz="2633" dirty="0"/>
              <a:t>Figure 1: </a:t>
            </a:r>
            <a:r>
              <a:rPr lang="fr-BE" sz="2633" dirty="0" err="1"/>
              <a:t>During</a:t>
            </a:r>
            <a:r>
              <a:rPr lang="fr-BE" sz="2633" dirty="0"/>
              <a:t> the </a:t>
            </a:r>
            <a:r>
              <a:rPr lang="fr-BE" sz="2633" dirty="0" err="1"/>
              <a:t>campaign</a:t>
            </a:r>
            <a:r>
              <a:rPr lang="fr-BE" sz="2633" dirty="0"/>
              <a:t>, the O</a:t>
            </a:r>
            <a:r>
              <a:rPr lang="fr-BE" sz="2633" baseline="-25000" dirty="0"/>
              <a:t>2</a:t>
            </a:r>
            <a:r>
              <a:rPr lang="fr-BE" sz="2633" dirty="0"/>
              <a:t> </a:t>
            </a:r>
            <a:r>
              <a:rPr lang="fr-BE" sz="2633" dirty="0" err="1"/>
              <a:t>nightglow</a:t>
            </a:r>
            <a:r>
              <a:rPr lang="fr-BE" sz="2633" dirty="0"/>
              <a:t> has </a:t>
            </a:r>
            <a:r>
              <a:rPr lang="fr-BE" sz="2633" dirty="0" err="1"/>
              <a:t>only</a:t>
            </a:r>
            <a:r>
              <a:rPr lang="fr-BE" sz="2633" dirty="0"/>
              <a:t> been  </a:t>
            </a:r>
            <a:r>
              <a:rPr lang="fr-BE" sz="2633" dirty="0" err="1"/>
              <a:t>observed</a:t>
            </a:r>
            <a:r>
              <a:rPr lang="fr-BE" sz="2633" dirty="0"/>
              <a:t> at high </a:t>
            </a:r>
            <a:r>
              <a:rPr lang="fr-BE" sz="2633" dirty="0" err="1"/>
              <a:t>winter</a:t>
            </a:r>
            <a:r>
              <a:rPr lang="fr-BE" sz="2633" dirty="0"/>
              <a:t> latitudes.</a:t>
            </a:r>
            <a:endParaRPr lang="fr-FR" sz="2633" dirty="0"/>
          </a:p>
        </p:txBody>
      </p:sp>
      <p:pic>
        <p:nvPicPr>
          <p:cNvPr id="1026" name="Picture 2" descr="https://egu23.eu/graphic-logo-egu-80px.png">
            <a:extLst>
              <a:ext uri="{FF2B5EF4-FFF2-40B4-BE49-F238E27FC236}">
                <a16:creationId xmlns:a16="http://schemas.microsoft.com/office/drawing/2014/main" id="{7BB97F89-2C06-480D-9928-FAF2B2FCE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319" y="523343"/>
            <a:ext cx="2167450" cy="1706867"/>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a:extLst>
              <a:ext uri="{FF2B5EF4-FFF2-40B4-BE49-F238E27FC236}">
                <a16:creationId xmlns:a16="http://schemas.microsoft.com/office/drawing/2014/main" id="{4CAB3165-BD91-4F80-8B50-3693DFB45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5256" y="216790"/>
            <a:ext cx="3848515" cy="1706867"/>
          </a:xfrm>
          <a:prstGeom prst="rect">
            <a:avLst/>
          </a:prstGeom>
        </p:spPr>
      </p:pic>
      <p:sp>
        <p:nvSpPr>
          <p:cNvPr id="12" name="Rectangle 11">
            <a:extLst>
              <a:ext uri="{FF2B5EF4-FFF2-40B4-BE49-F238E27FC236}">
                <a16:creationId xmlns:a16="http://schemas.microsoft.com/office/drawing/2014/main" id="{E4FA860A-30EE-4C38-B80F-1993D0548F33}"/>
              </a:ext>
            </a:extLst>
          </p:cNvPr>
          <p:cNvSpPr/>
          <p:nvPr/>
        </p:nvSpPr>
        <p:spPr>
          <a:xfrm>
            <a:off x="38489134" y="1410422"/>
            <a:ext cx="3813425" cy="740652"/>
          </a:xfrm>
          <a:prstGeom prst="rect">
            <a:avLst/>
          </a:prstGeom>
        </p:spPr>
        <p:txBody>
          <a:bodyPr wrap="square">
            <a:spAutoFit/>
          </a:bodyPr>
          <a:lstStyle/>
          <a:p>
            <a:pPr algn="r"/>
            <a:r>
              <a:rPr lang="fr-FR" sz="4213" dirty="0">
                <a:solidFill>
                  <a:srgbClr val="242424"/>
                </a:solidFill>
                <a:latin typeface="Segoe UI" panose="020B0502040204020203" pitchFamily="34" charset="0"/>
              </a:rPr>
              <a:t>EGU2024</a:t>
            </a:r>
            <a:endParaRPr lang="fr-FR" sz="4213" dirty="0"/>
          </a:p>
        </p:txBody>
      </p:sp>
      <p:sp>
        <p:nvSpPr>
          <p:cNvPr id="48" name="Rectangle 47">
            <a:extLst>
              <a:ext uri="{FF2B5EF4-FFF2-40B4-BE49-F238E27FC236}">
                <a16:creationId xmlns:a16="http://schemas.microsoft.com/office/drawing/2014/main" id="{78AF4761-A425-4BBC-9B07-6AA11D814EFE}"/>
              </a:ext>
            </a:extLst>
          </p:cNvPr>
          <p:cNvSpPr/>
          <p:nvPr/>
        </p:nvSpPr>
        <p:spPr>
          <a:xfrm>
            <a:off x="38489134" y="2076789"/>
            <a:ext cx="3813425" cy="740652"/>
          </a:xfrm>
          <a:prstGeom prst="rect">
            <a:avLst/>
          </a:prstGeom>
        </p:spPr>
        <p:txBody>
          <a:bodyPr wrap="square">
            <a:spAutoFit/>
          </a:bodyPr>
          <a:lstStyle/>
          <a:p>
            <a:pPr algn="r"/>
            <a:r>
              <a:rPr lang="fr-FR" sz="4213" dirty="0">
                <a:solidFill>
                  <a:srgbClr val="242424"/>
                </a:solidFill>
                <a:latin typeface="Segoe UI" panose="020B0502040204020203" pitchFamily="34" charset="0"/>
              </a:rPr>
              <a:t>PS1.8</a:t>
            </a:r>
            <a:endParaRPr lang="fr-FR" sz="4213" dirty="0"/>
          </a:p>
        </p:txBody>
      </p:sp>
      <p:sp>
        <p:nvSpPr>
          <p:cNvPr id="14" name="Rectangle 13">
            <a:extLst>
              <a:ext uri="{FF2B5EF4-FFF2-40B4-BE49-F238E27FC236}">
                <a16:creationId xmlns:a16="http://schemas.microsoft.com/office/drawing/2014/main" id="{F46346EB-88F6-44EE-A0CA-047D838EE9AE}"/>
              </a:ext>
            </a:extLst>
          </p:cNvPr>
          <p:cNvSpPr/>
          <p:nvPr/>
        </p:nvSpPr>
        <p:spPr>
          <a:xfrm>
            <a:off x="5508684" y="2717032"/>
            <a:ext cx="31786394" cy="632609"/>
          </a:xfrm>
          <a:prstGeom prst="rect">
            <a:avLst/>
          </a:prstGeom>
        </p:spPr>
        <p:txBody>
          <a:bodyPr wrap="none">
            <a:spAutoFit/>
          </a:bodyPr>
          <a:lstStyle/>
          <a:p>
            <a:r>
              <a:rPr lang="fr-FR" sz="4915" baseline="30000" dirty="0">
                <a:solidFill>
                  <a:prstClr val="black"/>
                </a:solidFill>
                <a:latin typeface="Calibri Light"/>
                <a:ea typeface="MS Mincho" panose="02020609040205080304" pitchFamily="49" charset="-128"/>
                <a:cs typeface="Times New Roman" panose="02020603050405020304" pitchFamily="18" charset="0"/>
              </a:rPr>
              <a:t> </a:t>
            </a:r>
            <a:r>
              <a:rPr lang="fr-FR" sz="3511" baseline="30000" dirty="0">
                <a:solidFill>
                  <a:prstClr val="black"/>
                </a:solidFill>
                <a:latin typeface="Calibri Light"/>
                <a:ea typeface="MS Mincho" panose="02020609040205080304" pitchFamily="49" charset="-128"/>
                <a:cs typeface="Times New Roman" panose="02020603050405020304" pitchFamily="18" charset="0"/>
              </a:rPr>
              <a:t>1</a:t>
            </a:r>
            <a:r>
              <a:rPr lang="fr-FR" sz="3511" dirty="0">
                <a:solidFill>
                  <a:prstClr val="black"/>
                </a:solidFill>
                <a:latin typeface="Calibri Light"/>
                <a:ea typeface="MS Mincho" panose="02020609040205080304" pitchFamily="49" charset="-128"/>
                <a:cs typeface="Times New Roman" panose="02020603050405020304" pitchFamily="18" charset="0"/>
              </a:rPr>
              <a:t>LPAP, STAR </a:t>
            </a:r>
            <a:r>
              <a:rPr lang="fr-FR" sz="3511" dirty="0" err="1">
                <a:solidFill>
                  <a:prstClr val="black"/>
                </a:solidFill>
                <a:latin typeface="Calibri Light"/>
                <a:ea typeface="MS Mincho" panose="02020609040205080304" pitchFamily="49" charset="-128"/>
                <a:cs typeface="Times New Roman" panose="02020603050405020304" pitchFamily="18" charset="0"/>
              </a:rPr>
              <a:t>institute</a:t>
            </a:r>
            <a:r>
              <a:rPr lang="fr-FR" sz="3511" dirty="0">
                <a:solidFill>
                  <a:prstClr val="black"/>
                </a:solidFill>
                <a:latin typeface="Calibri Light"/>
                <a:ea typeface="MS Mincho" panose="02020609040205080304" pitchFamily="49" charset="-128"/>
                <a:cs typeface="Times New Roman" panose="02020603050405020304" pitchFamily="18" charset="0"/>
              </a:rPr>
              <a:t>, Université de Liège, </a:t>
            </a:r>
            <a:r>
              <a:rPr lang="fr-FR" sz="3511" dirty="0" err="1">
                <a:solidFill>
                  <a:prstClr val="black"/>
                </a:solidFill>
                <a:latin typeface="Calibri Light"/>
                <a:ea typeface="MS Mincho" panose="02020609040205080304" pitchFamily="49" charset="-128"/>
                <a:cs typeface="Times New Roman" panose="02020603050405020304" pitchFamily="18" charset="0"/>
              </a:rPr>
              <a:t>Belgium</a:t>
            </a:r>
            <a:r>
              <a:rPr lang="fr-FR" sz="3511" dirty="0">
                <a:solidFill>
                  <a:prstClr val="black"/>
                </a:solidFill>
                <a:latin typeface="Calibri Light"/>
                <a:ea typeface="MS Mincho" panose="02020609040205080304" pitchFamily="49" charset="-128"/>
                <a:cs typeface="Times New Roman" panose="02020603050405020304" pitchFamily="18" charset="0"/>
              </a:rPr>
              <a:t>, </a:t>
            </a:r>
            <a:r>
              <a:rPr lang="fr-FR" sz="3511" baseline="30000" dirty="0">
                <a:solidFill>
                  <a:prstClr val="black"/>
                </a:solidFill>
                <a:latin typeface="Calibri Light"/>
                <a:ea typeface="MS Mincho" panose="02020609040205080304" pitchFamily="49" charset="-128"/>
                <a:cs typeface="Times New Roman" panose="02020603050405020304" pitchFamily="18" charset="0"/>
              </a:rPr>
              <a:t>2</a:t>
            </a:r>
            <a:r>
              <a:rPr lang="fr-FR" sz="3511" dirty="0">
                <a:solidFill>
                  <a:prstClr val="black"/>
                </a:solidFill>
                <a:latin typeface="Calibri Light"/>
                <a:ea typeface="MS Mincho" panose="02020609040205080304" pitchFamily="49" charset="-128"/>
                <a:cs typeface="Times New Roman" panose="02020603050405020304" pitchFamily="18" charset="0"/>
              </a:rPr>
              <a:t>Instituto de </a:t>
            </a:r>
            <a:r>
              <a:rPr lang="fr-FR" sz="3511" dirty="0" err="1">
                <a:solidFill>
                  <a:prstClr val="black"/>
                </a:solidFill>
                <a:latin typeface="Calibri Light"/>
                <a:ea typeface="MS Mincho" panose="02020609040205080304" pitchFamily="49" charset="-128"/>
                <a:cs typeface="Times New Roman" panose="02020603050405020304" pitchFamily="18" charset="0"/>
              </a:rPr>
              <a:t>Astrofìsica</a:t>
            </a:r>
            <a:r>
              <a:rPr lang="fr-FR" sz="3511" dirty="0">
                <a:solidFill>
                  <a:prstClr val="black"/>
                </a:solidFill>
                <a:latin typeface="Calibri Light"/>
                <a:ea typeface="MS Mincho" panose="02020609040205080304" pitchFamily="49" charset="-128"/>
                <a:cs typeface="Times New Roman" panose="02020603050405020304" pitchFamily="18" charset="0"/>
              </a:rPr>
              <a:t> de </a:t>
            </a:r>
            <a:r>
              <a:rPr lang="fr-FR" sz="3511" dirty="0" err="1">
                <a:solidFill>
                  <a:prstClr val="black"/>
                </a:solidFill>
                <a:latin typeface="Calibri Light"/>
                <a:ea typeface="MS Mincho" panose="02020609040205080304" pitchFamily="49" charset="-128"/>
                <a:cs typeface="Times New Roman" panose="02020603050405020304" pitchFamily="18" charset="0"/>
              </a:rPr>
              <a:t>Andalucía</a:t>
            </a:r>
            <a:r>
              <a:rPr lang="fr-FR" sz="3511" dirty="0">
                <a:solidFill>
                  <a:prstClr val="black"/>
                </a:solidFill>
                <a:latin typeface="Calibri Light"/>
                <a:ea typeface="MS Mincho" panose="02020609040205080304" pitchFamily="49" charset="-128"/>
                <a:cs typeface="Times New Roman" panose="02020603050405020304" pitchFamily="18" charset="0"/>
              </a:rPr>
              <a:t> - CSIC, Granada, Spain, </a:t>
            </a:r>
            <a:r>
              <a:rPr lang="en-US" sz="3511" baseline="30000" dirty="0">
                <a:solidFill>
                  <a:prstClr val="black"/>
                </a:solidFill>
                <a:latin typeface="Calibri Light"/>
                <a:ea typeface="MS Mincho" panose="02020609040205080304" pitchFamily="49" charset="-128"/>
                <a:cs typeface="Times New Roman" panose="02020603050405020304" pitchFamily="18" charset="0"/>
              </a:rPr>
              <a:t>3</a:t>
            </a:r>
            <a:r>
              <a:rPr lang="en-US" sz="3511" dirty="0">
                <a:solidFill>
                  <a:prstClr val="black"/>
                </a:solidFill>
                <a:latin typeface="Calibri Light"/>
                <a:ea typeface="MS Mincho" panose="02020609040205080304" pitchFamily="49" charset="-128"/>
                <a:cs typeface="Times New Roman" panose="02020603050405020304" pitchFamily="18" charset="0"/>
              </a:rPr>
              <a:t>Royal Belgian Institute for Space Aeronomy, Brussels, Belgium</a:t>
            </a:r>
            <a:endParaRPr lang="fr-FR" sz="24228" dirty="0"/>
          </a:p>
        </p:txBody>
      </p:sp>
      <p:sp>
        <p:nvSpPr>
          <p:cNvPr id="56" name="ZoneTexte 55">
            <a:extLst>
              <a:ext uri="{FF2B5EF4-FFF2-40B4-BE49-F238E27FC236}">
                <a16:creationId xmlns:a16="http://schemas.microsoft.com/office/drawing/2014/main" id="{C899B9F9-2F44-44C5-A2B7-D44A2B87ED33}"/>
              </a:ext>
            </a:extLst>
          </p:cNvPr>
          <p:cNvSpPr txBox="1"/>
          <p:nvPr/>
        </p:nvSpPr>
        <p:spPr>
          <a:xfrm>
            <a:off x="13721699" y="16445979"/>
            <a:ext cx="6390994" cy="902683"/>
          </a:xfrm>
          <a:prstGeom prst="rect">
            <a:avLst/>
          </a:prstGeom>
          <a:noFill/>
        </p:spPr>
        <p:txBody>
          <a:bodyPr wrap="square" rtlCol="0">
            <a:spAutoFit/>
          </a:bodyPr>
          <a:lstStyle/>
          <a:p>
            <a:pPr algn="ctr"/>
            <a:r>
              <a:rPr lang="fr-BE" sz="2633" dirty="0"/>
              <a:t>Figure 2: The </a:t>
            </a:r>
            <a:r>
              <a:rPr lang="fr-BE" sz="2633" dirty="0" err="1"/>
              <a:t>nightglow</a:t>
            </a:r>
            <a:r>
              <a:rPr lang="fr-BE" sz="2633" dirty="0"/>
              <a:t> </a:t>
            </a:r>
            <a:r>
              <a:rPr lang="fr-BE" sz="2633" dirty="0" err="1"/>
              <a:t>is</a:t>
            </a:r>
            <a:r>
              <a:rPr lang="fr-BE" sz="2633" dirty="0"/>
              <a:t> </a:t>
            </a:r>
            <a:r>
              <a:rPr lang="fr-BE" sz="2633" dirty="0" err="1"/>
              <a:t>generally</a:t>
            </a:r>
            <a:r>
              <a:rPr lang="fr-BE" sz="2633" dirty="0"/>
              <a:t> </a:t>
            </a:r>
            <a:r>
              <a:rPr lang="fr-BE" sz="2633" dirty="0" err="1"/>
              <a:t>so</a:t>
            </a:r>
            <a:r>
              <a:rPr lang="fr-BE" sz="2633" dirty="0"/>
              <a:t> </a:t>
            </a:r>
            <a:r>
              <a:rPr lang="fr-BE" sz="2633" dirty="0" err="1"/>
              <a:t>bright</a:t>
            </a:r>
            <a:r>
              <a:rPr lang="fr-BE" sz="2633" dirty="0"/>
              <a:t> </a:t>
            </a:r>
            <a:r>
              <a:rPr lang="fr-BE" sz="2633" dirty="0" err="1"/>
              <a:t>that</a:t>
            </a:r>
            <a:r>
              <a:rPr lang="fr-BE" sz="2633" dirty="0"/>
              <a:t> </a:t>
            </a:r>
            <a:r>
              <a:rPr lang="fr-BE" sz="2633" dirty="0" err="1"/>
              <a:t>it</a:t>
            </a:r>
            <a:r>
              <a:rPr lang="fr-BE" sz="2633" dirty="0"/>
              <a:t> </a:t>
            </a:r>
            <a:r>
              <a:rPr lang="fr-BE" sz="2633" dirty="0" err="1"/>
              <a:t>would</a:t>
            </a:r>
            <a:r>
              <a:rPr lang="fr-BE" sz="2633" dirty="0"/>
              <a:t> </a:t>
            </a:r>
            <a:r>
              <a:rPr lang="fr-BE" sz="2633" dirty="0" err="1"/>
              <a:t>be</a:t>
            </a:r>
            <a:r>
              <a:rPr lang="fr-BE" sz="2633" dirty="0"/>
              <a:t> visible to the </a:t>
            </a:r>
            <a:r>
              <a:rPr lang="fr-BE" sz="2633" dirty="0" err="1"/>
              <a:t>naked</a:t>
            </a:r>
            <a:r>
              <a:rPr lang="fr-BE" sz="2633" dirty="0"/>
              <a:t> </a:t>
            </a:r>
            <a:r>
              <a:rPr lang="fr-BE" sz="2633" dirty="0" err="1"/>
              <a:t>eye</a:t>
            </a:r>
            <a:r>
              <a:rPr lang="fr-BE" sz="2633" dirty="0"/>
              <a:t>.</a:t>
            </a:r>
            <a:endParaRPr lang="fr-FR" sz="2633" dirty="0"/>
          </a:p>
        </p:txBody>
      </p:sp>
      <p:sp>
        <p:nvSpPr>
          <p:cNvPr id="57" name="ZoneTexte 56">
            <a:extLst>
              <a:ext uri="{FF2B5EF4-FFF2-40B4-BE49-F238E27FC236}">
                <a16:creationId xmlns:a16="http://schemas.microsoft.com/office/drawing/2014/main" id="{2B8018DC-8E5A-4726-ABA6-5A765D3B24F1}"/>
              </a:ext>
            </a:extLst>
          </p:cNvPr>
          <p:cNvSpPr txBox="1"/>
          <p:nvPr/>
        </p:nvSpPr>
        <p:spPr>
          <a:xfrm>
            <a:off x="1081674" y="24702071"/>
            <a:ext cx="4867128" cy="902682"/>
          </a:xfrm>
          <a:prstGeom prst="rect">
            <a:avLst/>
          </a:prstGeom>
          <a:noFill/>
        </p:spPr>
        <p:txBody>
          <a:bodyPr wrap="square" rtlCol="0">
            <a:spAutoFit/>
          </a:bodyPr>
          <a:lstStyle/>
          <a:p>
            <a:pPr algn="ctr"/>
            <a:r>
              <a:rPr lang="fr-BE" sz="2633" dirty="0"/>
              <a:t>Figure 3: The O</a:t>
            </a:r>
            <a:r>
              <a:rPr lang="fr-BE" sz="2633" baseline="-25000" dirty="0"/>
              <a:t>2 </a:t>
            </a:r>
            <a:r>
              <a:rPr lang="fr-BE" sz="2633" dirty="0" err="1"/>
              <a:t>nightglow</a:t>
            </a:r>
            <a:r>
              <a:rPr lang="fr-BE" sz="2633" dirty="0"/>
              <a:t> </a:t>
            </a:r>
            <a:r>
              <a:rPr lang="fr-BE" sz="2633" dirty="0" err="1"/>
              <a:t>mainly</a:t>
            </a:r>
            <a:r>
              <a:rPr lang="fr-BE" sz="2633" dirty="0"/>
              <a:t> </a:t>
            </a:r>
            <a:r>
              <a:rPr lang="fr-BE" sz="2633" dirty="0" err="1"/>
              <a:t>occurs</a:t>
            </a:r>
            <a:r>
              <a:rPr lang="fr-BE" sz="2633" dirty="0"/>
              <a:t> </a:t>
            </a:r>
            <a:r>
              <a:rPr lang="fr-BE" sz="2633" dirty="0" err="1"/>
              <a:t>between</a:t>
            </a:r>
            <a:r>
              <a:rPr lang="fr-BE" sz="2633" dirty="0"/>
              <a:t> 30 and 60 km.</a:t>
            </a:r>
            <a:endParaRPr lang="fr-FR" sz="2633" dirty="0"/>
          </a:p>
        </p:txBody>
      </p:sp>
      <p:sp>
        <p:nvSpPr>
          <p:cNvPr id="58" name="ZoneTexte 57">
            <a:extLst>
              <a:ext uri="{FF2B5EF4-FFF2-40B4-BE49-F238E27FC236}">
                <a16:creationId xmlns:a16="http://schemas.microsoft.com/office/drawing/2014/main" id="{AA7C7609-C489-4A06-A7AB-ACC34246EBB1}"/>
              </a:ext>
            </a:extLst>
          </p:cNvPr>
          <p:cNvSpPr txBox="1"/>
          <p:nvPr/>
        </p:nvSpPr>
        <p:spPr>
          <a:xfrm>
            <a:off x="6664718" y="24702071"/>
            <a:ext cx="6624808" cy="497508"/>
          </a:xfrm>
          <a:prstGeom prst="rect">
            <a:avLst/>
          </a:prstGeom>
          <a:noFill/>
        </p:spPr>
        <p:txBody>
          <a:bodyPr wrap="square" rtlCol="0">
            <a:spAutoFit/>
          </a:bodyPr>
          <a:lstStyle/>
          <a:p>
            <a:r>
              <a:rPr lang="fr-BE" sz="2633" dirty="0"/>
              <a:t>Figure 4: </a:t>
            </a:r>
            <a:r>
              <a:rPr lang="fr-BE" sz="2633" dirty="0" err="1"/>
              <a:t>Map</a:t>
            </a:r>
            <a:r>
              <a:rPr lang="fr-BE" sz="2633" dirty="0"/>
              <a:t> of the O</a:t>
            </a:r>
            <a:r>
              <a:rPr lang="fr-BE" sz="2633" baseline="-25000" dirty="0"/>
              <a:t>2</a:t>
            </a:r>
            <a:r>
              <a:rPr lang="fr-BE" sz="2633" dirty="0"/>
              <a:t> </a:t>
            </a:r>
            <a:r>
              <a:rPr lang="fr-BE" sz="2633" dirty="0" err="1"/>
              <a:t>nightglow</a:t>
            </a:r>
            <a:r>
              <a:rPr lang="fr-BE" sz="2633" dirty="0"/>
              <a:t> </a:t>
            </a:r>
            <a:r>
              <a:rPr lang="fr-BE" sz="2633" dirty="0" err="1"/>
              <a:t>brightness</a:t>
            </a:r>
            <a:r>
              <a:rPr lang="fr-BE" sz="2633" dirty="0"/>
              <a:t>.</a:t>
            </a:r>
            <a:endParaRPr lang="fr-FR" sz="2633" dirty="0"/>
          </a:p>
        </p:txBody>
      </p:sp>
      <p:sp>
        <p:nvSpPr>
          <p:cNvPr id="59" name="Rectangle 58">
            <a:extLst>
              <a:ext uri="{FF2B5EF4-FFF2-40B4-BE49-F238E27FC236}">
                <a16:creationId xmlns:a16="http://schemas.microsoft.com/office/drawing/2014/main" id="{0E7EA0D8-C605-4BD9-81BB-C38F5FB71062}"/>
              </a:ext>
            </a:extLst>
          </p:cNvPr>
          <p:cNvSpPr/>
          <p:nvPr/>
        </p:nvSpPr>
        <p:spPr>
          <a:xfrm>
            <a:off x="457198" y="27725940"/>
            <a:ext cx="8420102" cy="23274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pPr>
            <a:r>
              <a:rPr lang="en-US" sz="2809" dirty="0">
                <a:solidFill>
                  <a:schemeClr val="accent1"/>
                </a:solidFill>
                <a:latin typeface="Mangal" panose="02040503050203030202" pitchFamily="18" charset="0"/>
                <a:ea typeface="MS Mincho" panose="02020609040205080304" pitchFamily="49" charset="-128"/>
                <a:cs typeface="Mangal" panose="02040503050203030202" pitchFamily="18" charset="0"/>
              </a:rPr>
              <a:t>ACKNOWLEDGEMENTS</a:t>
            </a:r>
          </a:p>
          <a:p>
            <a:pPr algn="just">
              <a:lnSpc>
                <a:spcPct val="80000"/>
              </a:lnSpc>
            </a:pPr>
            <a:r>
              <a:rPr lang="en-US" sz="2809" dirty="0"/>
              <a:t>This project acknowledges funding by the Belgian Science Policy Office (BELSPO), with the financial and contractual coordination by the ESA </a:t>
            </a:r>
            <a:r>
              <a:rPr lang="en-US" sz="2809" dirty="0" err="1"/>
              <a:t>Prodex</a:t>
            </a:r>
            <a:r>
              <a:rPr lang="en-US" sz="2809" dirty="0"/>
              <a:t> Office (PEA 4000129686). B. H. is supported by the Belgian Fund for Scientific Research (FNRS). </a:t>
            </a:r>
          </a:p>
        </p:txBody>
      </p:sp>
      <p:sp>
        <p:nvSpPr>
          <p:cNvPr id="60" name="Rectangle 59">
            <a:extLst>
              <a:ext uri="{FF2B5EF4-FFF2-40B4-BE49-F238E27FC236}">
                <a16:creationId xmlns:a16="http://schemas.microsoft.com/office/drawing/2014/main" id="{8BE47924-8D81-4C38-BB6B-6D202A280C35}"/>
              </a:ext>
            </a:extLst>
          </p:cNvPr>
          <p:cNvSpPr/>
          <p:nvPr/>
        </p:nvSpPr>
        <p:spPr>
          <a:xfrm>
            <a:off x="20275703" y="3458817"/>
            <a:ext cx="22070860" cy="1359923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3511" dirty="0">
                <a:solidFill>
                  <a:schemeClr val="accent1"/>
                </a:solidFill>
                <a:latin typeface="Mangal" panose="02040503050203030202" pitchFamily="18" charset="0"/>
                <a:ea typeface="MS Mincho" panose="02020609040205080304" pitchFamily="49" charset="-128"/>
                <a:cs typeface="Mangal" panose="02040503050203030202" pitchFamily="18" charset="0"/>
              </a:rPr>
              <a:t>3 – The NO nightglow</a:t>
            </a:r>
          </a:p>
          <a:p>
            <a:pPr algn="just"/>
            <a:r>
              <a:rPr lang="en-US" sz="3511" dirty="0">
                <a:solidFill>
                  <a:schemeClr val="tx1"/>
                </a:solidFill>
                <a:ea typeface="MS Mincho" panose="02020609040205080304" pitchFamily="49" charset="-128"/>
                <a:cs typeface="Times New Roman" panose="02020603050405020304" pitchFamily="18" charset="0"/>
              </a:rPr>
              <a:t>The NO ultraviolet nightglow has been extensively observed by Mars Express and MAVEN (Schneider et al., 2020). The brightness and location is well reproduced by the LMD MCD simulations but the altitude of the emission layer is overestimated (</a:t>
            </a:r>
            <a:r>
              <a:rPr lang="en-US" sz="3511" dirty="0" err="1">
                <a:solidFill>
                  <a:schemeClr val="tx1"/>
                </a:solidFill>
                <a:ea typeface="MS Mincho" panose="02020609040205080304" pitchFamily="49" charset="-128"/>
                <a:cs typeface="Times New Roman" panose="02020603050405020304" pitchFamily="18" charset="0"/>
              </a:rPr>
              <a:t>Milby</a:t>
            </a:r>
            <a:r>
              <a:rPr lang="en-US" sz="3511" dirty="0">
                <a:solidFill>
                  <a:schemeClr val="tx1"/>
                </a:solidFill>
                <a:ea typeface="MS Mincho" panose="02020609040205080304" pitchFamily="49" charset="-128"/>
                <a:cs typeface="Times New Roman" panose="02020603050405020304" pitchFamily="18" charset="0"/>
              </a:rPr>
              <a:t> et al., in prep).</a:t>
            </a: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r>
              <a:rPr lang="en-US" sz="3511" dirty="0">
                <a:solidFill>
                  <a:schemeClr val="tx1"/>
                </a:solidFill>
                <a:ea typeface="MS Mincho" panose="02020609040205080304" pitchFamily="49" charset="-128"/>
                <a:cs typeface="Times New Roman" panose="02020603050405020304" pitchFamily="18" charset="0"/>
              </a:rPr>
              <a:t>NOMAD/UVIS detected 415 signatures of the NO nightglow near the southern winter pole. The mean intensity is 14 </a:t>
            </a:r>
            <a:r>
              <a:rPr lang="en-US" sz="3511" dirty="0" err="1">
                <a:solidFill>
                  <a:schemeClr val="tx1"/>
                </a:solidFill>
                <a:ea typeface="MS Mincho" panose="02020609040205080304" pitchFamily="49" charset="-128"/>
                <a:cs typeface="Times New Roman" panose="02020603050405020304" pitchFamily="18" charset="0"/>
              </a:rPr>
              <a:t>kR</a:t>
            </a:r>
            <a:r>
              <a:rPr lang="en-US" sz="3511" dirty="0">
                <a:solidFill>
                  <a:schemeClr val="tx1"/>
                </a:solidFill>
                <a:ea typeface="MS Mincho" panose="02020609040205080304" pitchFamily="49" charset="-128"/>
                <a:cs typeface="Times New Roman" panose="02020603050405020304" pitchFamily="18" charset="0"/>
              </a:rPr>
              <a:t>, that is 7.7 times lower than the O</a:t>
            </a:r>
            <a:r>
              <a:rPr lang="en-US" sz="3511" baseline="-25000" dirty="0">
                <a:solidFill>
                  <a:schemeClr val="tx1"/>
                </a:solidFill>
                <a:ea typeface="MS Mincho" panose="02020609040205080304" pitchFamily="49" charset="-128"/>
                <a:cs typeface="Times New Roman" panose="02020603050405020304" pitchFamily="18" charset="0"/>
              </a:rPr>
              <a:t>2</a:t>
            </a:r>
            <a:r>
              <a:rPr lang="en-US" sz="3511" dirty="0">
                <a:solidFill>
                  <a:schemeClr val="tx1"/>
                </a:solidFill>
                <a:ea typeface="MS Mincho" panose="02020609040205080304" pitchFamily="49" charset="-128"/>
                <a:cs typeface="Times New Roman" panose="02020603050405020304" pitchFamily="18" charset="0"/>
              </a:rPr>
              <a:t> visible nightglow. The emission layer is mainly located between 40 and 60 km, which is slightly higher than the O</a:t>
            </a:r>
            <a:r>
              <a:rPr lang="en-US" sz="3511" baseline="-25000" dirty="0">
                <a:solidFill>
                  <a:schemeClr val="tx1"/>
                </a:solidFill>
                <a:ea typeface="MS Mincho" panose="02020609040205080304" pitchFamily="49" charset="-128"/>
                <a:cs typeface="Times New Roman" panose="02020603050405020304" pitchFamily="18" charset="0"/>
              </a:rPr>
              <a:t>2</a:t>
            </a:r>
            <a:r>
              <a:rPr lang="en-US" sz="3511" dirty="0">
                <a:solidFill>
                  <a:schemeClr val="tx1"/>
                </a:solidFill>
                <a:ea typeface="MS Mincho" panose="02020609040205080304" pitchFamily="49" charset="-128"/>
                <a:cs typeface="Times New Roman" panose="02020603050405020304" pitchFamily="18" charset="0"/>
              </a:rPr>
              <a:t> nightglow.</a:t>
            </a:r>
          </a:p>
        </p:txBody>
      </p:sp>
      <p:pic>
        <p:nvPicPr>
          <p:cNvPr id="63" name="Image 62">
            <a:extLst>
              <a:ext uri="{FF2B5EF4-FFF2-40B4-BE49-F238E27FC236}">
                <a16:creationId xmlns:a16="http://schemas.microsoft.com/office/drawing/2014/main" id="{2DE984FF-DAF3-4A5A-AC91-6293B494A130}"/>
              </a:ext>
            </a:extLst>
          </p:cNvPr>
          <p:cNvPicPr/>
          <p:nvPr/>
        </p:nvPicPr>
        <p:blipFill rotWithShape="1">
          <a:blip r:embed="rId4">
            <a:extLst>
              <a:ext uri="{28A0092B-C50C-407E-A947-70E740481C1C}">
                <a14:useLocalDpi xmlns:a14="http://schemas.microsoft.com/office/drawing/2010/main" val="0"/>
              </a:ext>
            </a:extLst>
          </a:blip>
          <a:srcRect t="10129" b="62105"/>
          <a:stretch/>
        </p:blipFill>
        <p:spPr bwMode="auto">
          <a:xfrm>
            <a:off x="20602255" y="11664726"/>
            <a:ext cx="8487793" cy="2187695"/>
          </a:xfrm>
          <a:prstGeom prst="rect">
            <a:avLst/>
          </a:prstGeom>
          <a:noFill/>
          <a:ln>
            <a:noFill/>
          </a:ln>
        </p:spPr>
      </p:pic>
      <p:pic>
        <p:nvPicPr>
          <p:cNvPr id="64" name="Image 63">
            <a:extLst>
              <a:ext uri="{FF2B5EF4-FFF2-40B4-BE49-F238E27FC236}">
                <a16:creationId xmlns:a16="http://schemas.microsoft.com/office/drawing/2014/main" id="{A409319D-9CF8-43FB-87FD-AECA1B18D0F2}"/>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29309724" y="5806440"/>
            <a:ext cx="4248755" cy="2844635"/>
          </a:xfrm>
          <a:prstGeom prst="rect">
            <a:avLst/>
          </a:prstGeom>
          <a:noFill/>
          <a:ln>
            <a:noFill/>
          </a:ln>
        </p:spPr>
      </p:pic>
      <p:sp>
        <p:nvSpPr>
          <p:cNvPr id="68" name="Rectangle 67">
            <a:extLst>
              <a:ext uri="{FF2B5EF4-FFF2-40B4-BE49-F238E27FC236}">
                <a16:creationId xmlns:a16="http://schemas.microsoft.com/office/drawing/2014/main" id="{CCC02B23-1E17-4ADF-916E-7837AEA22D48}"/>
              </a:ext>
            </a:extLst>
          </p:cNvPr>
          <p:cNvSpPr/>
          <p:nvPr/>
        </p:nvSpPr>
        <p:spPr>
          <a:xfrm>
            <a:off x="20275703" y="17245400"/>
            <a:ext cx="22070860" cy="873675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3511" dirty="0">
                <a:solidFill>
                  <a:schemeClr val="accent1"/>
                </a:solidFill>
                <a:latin typeface="Mangal" panose="02040503050203030202" pitchFamily="18" charset="0"/>
                <a:ea typeface="MS Mincho" panose="02020609040205080304" pitchFamily="49" charset="-128"/>
                <a:cs typeface="Mangal" panose="02040503050203030202" pitchFamily="18" charset="0"/>
              </a:rPr>
              <a:t>4 – Simultaneous O</a:t>
            </a:r>
            <a:r>
              <a:rPr lang="en-US" sz="3511" baseline="-25000" dirty="0">
                <a:solidFill>
                  <a:schemeClr val="accent1"/>
                </a:solidFill>
                <a:latin typeface="Mangal" panose="02040503050203030202" pitchFamily="18" charset="0"/>
                <a:ea typeface="MS Mincho" panose="02020609040205080304" pitchFamily="49" charset="-128"/>
                <a:cs typeface="Mangal" panose="02040503050203030202" pitchFamily="18" charset="0"/>
              </a:rPr>
              <a:t>2</a:t>
            </a:r>
            <a:r>
              <a:rPr lang="en-US" sz="3511" dirty="0">
                <a:solidFill>
                  <a:schemeClr val="accent1"/>
                </a:solidFill>
                <a:latin typeface="Mangal" panose="02040503050203030202" pitchFamily="18" charset="0"/>
                <a:ea typeface="MS Mincho" panose="02020609040205080304" pitchFamily="49" charset="-128"/>
                <a:cs typeface="Mangal" panose="02040503050203030202" pitchFamily="18" charset="0"/>
              </a:rPr>
              <a:t> visible and NO UV limb observations</a:t>
            </a:r>
          </a:p>
          <a:p>
            <a:pPr algn="just"/>
            <a:r>
              <a:rPr lang="en-US" sz="3511" dirty="0">
                <a:solidFill>
                  <a:schemeClr val="tx1"/>
                </a:solidFill>
                <a:ea typeface="MS Mincho" panose="02020609040205080304" pitchFamily="49" charset="-128"/>
                <a:cs typeface="Times New Roman" panose="02020603050405020304" pitchFamily="18" charset="0"/>
              </a:rPr>
              <a:t>NOMAD/UVIS occasionally performs spectral acquisitions of both the NO UV and the O</a:t>
            </a:r>
            <a:r>
              <a:rPr lang="en-US" sz="3511" baseline="-25000" dirty="0">
                <a:solidFill>
                  <a:schemeClr val="tx1"/>
                </a:solidFill>
                <a:ea typeface="MS Mincho" panose="02020609040205080304" pitchFamily="49" charset="-128"/>
                <a:cs typeface="Times New Roman" panose="02020603050405020304" pitchFamily="18" charset="0"/>
              </a:rPr>
              <a:t>2</a:t>
            </a:r>
            <a:r>
              <a:rPr lang="en-US" sz="3511" dirty="0">
                <a:solidFill>
                  <a:schemeClr val="tx1"/>
                </a:solidFill>
                <a:ea typeface="MS Mincho" panose="02020609040205080304" pitchFamily="49" charset="-128"/>
                <a:cs typeface="Times New Roman" panose="02020603050405020304" pitchFamily="18" charset="0"/>
              </a:rPr>
              <a:t> visible emissions. </a:t>
            </a:r>
            <a:r>
              <a:rPr lang="en-US" sz="3511" b="1" dirty="0">
                <a:solidFill>
                  <a:schemeClr val="tx1"/>
                </a:solidFill>
                <a:ea typeface="MS Mincho" panose="02020609040205080304" pitchFamily="49" charset="-128"/>
                <a:cs typeface="Times New Roman" panose="02020603050405020304" pitchFamily="18" charset="0"/>
              </a:rPr>
              <a:t>Simultaneous limb brightness profiles</a:t>
            </a:r>
            <a:r>
              <a:rPr lang="en-US" sz="3511" dirty="0">
                <a:solidFill>
                  <a:schemeClr val="tx1"/>
                </a:solidFill>
                <a:ea typeface="MS Mincho" panose="02020609040205080304" pitchFamily="49" charset="-128"/>
                <a:cs typeface="Times New Roman" panose="02020603050405020304" pitchFamily="18" charset="0"/>
              </a:rPr>
              <a:t> can be generated. </a:t>
            </a:r>
            <a:r>
              <a:rPr lang="en-US" sz="3511" b="1" dirty="0">
                <a:solidFill>
                  <a:schemeClr val="tx1"/>
                </a:solidFill>
                <a:ea typeface="MS Mincho" panose="02020609040205080304" pitchFamily="49" charset="-128"/>
                <a:cs typeface="Times New Roman" panose="02020603050405020304" pitchFamily="18" charset="0"/>
              </a:rPr>
              <a:t>The NO layer tends to occur at higher altitude than the O</a:t>
            </a:r>
            <a:r>
              <a:rPr lang="en-US" sz="3511" b="1" baseline="-25000" dirty="0">
                <a:solidFill>
                  <a:schemeClr val="tx1"/>
                </a:solidFill>
                <a:ea typeface="MS Mincho" panose="02020609040205080304" pitchFamily="49" charset="-128"/>
                <a:cs typeface="Times New Roman" panose="02020603050405020304" pitchFamily="18" charset="0"/>
              </a:rPr>
              <a:t>2</a:t>
            </a:r>
            <a:r>
              <a:rPr lang="en-US" sz="3511" dirty="0">
                <a:solidFill>
                  <a:schemeClr val="tx1"/>
                </a:solidFill>
                <a:ea typeface="MS Mincho" panose="02020609040205080304" pitchFamily="49" charset="-128"/>
                <a:cs typeface="Times New Roman" panose="02020603050405020304" pitchFamily="18" charset="0"/>
              </a:rPr>
              <a:t>. Mars PCM (v6) (González-Galindo et al., 2013) simulations have been performed for the same conditions as the observations. The model correctly reproduces the O</a:t>
            </a:r>
            <a:r>
              <a:rPr lang="en-US" sz="3511" baseline="-25000" dirty="0">
                <a:solidFill>
                  <a:schemeClr val="tx1"/>
                </a:solidFill>
                <a:ea typeface="MS Mincho" panose="02020609040205080304" pitchFamily="49" charset="-128"/>
                <a:cs typeface="Times New Roman" panose="02020603050405020304" pitchFamily="18" charset="0"/>
              </a:rPr>
              <a:t>2</a:t>
            </a:r>
            <a:r>
              <a:rPr lang="en-US" sz="3511" dirty="0">
                <a:solidFill>
                  <a:schemeClr val="tx1"/>
                </a:solidFill>
                <a:ea typeface="MS Mincho" panose="02020609040205080304" pitchFamily="49" charset="-128"/>
                <a:cs typeface="Times New Roman" panose="02020603050405020304" pitchFamily="18" charset="0"/>
              </a:rPr>
              <a:t> emission (altitude and brightness) but tends to overestimate the altitude of the NO layer. </a:t>
            </a: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highlight>
                <a:srgbClr val="FFFF00"/>
              </a:highlight>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a:p>
            <a:pPr algn="just"/>
            <a:endParaRPr lang="en-US" sz="3511" dirty="0">
              <a:solidFill>
                <a:schemeClr val="tx1"/>
              </a:solidFill>
              <a:ea typeface="MS Mincho" panose="02020609040205080304" pitchFamily="49" charset="-128"/>
              <a:cs typeface="Times New Roman" panose="02020603050405020304" pitchFamily="18" charset="0"/>
            </a:endParaRPr>
          </a:p>
        </p:txBody>
      </p:sp>
      <p:sp>
        <p:nvSpPr>
          <p:cNvPr id="35" name="Rectangle 34">
            <a:extLst>
              <a:ext uri="{FF2B5EF4-FFF2-40B4-BE49-F238E27FC236}">
                <a16:creationId xmlns:a16="http://schemas.microsoft.com/office/drawing/2014/main" id="{E469E40C-6018-44A6-AFC3-7EC6A1F332A9}"/>
              </a:ext>
            </a:extLst>
          </p:cNvPr>
          <p:cNvSpPr/>
          <p:nvPr/>
        </p:nvSpPr>
        <p:spPr>
          <a:xfrm>
            <a:off x="33220270" y="26179106"/>
            <a:ext cx="9126293" cy="387426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n-US" sz="3511" dirty="0">
                <a:solidFill>
                  <a:schemeClr val="accent1"/>
                </a:solidFill>
                <a:latin typeface="Mangal" panose="02040503050203030202" pitchFamily="18" charset="0"/>
                <a:ea typeface="MS Mincho" panose="02020609040205080304" pitchFamily="49" charset="-128"/>
                <a:cs typeface="Mangal" panose="02040503050203030202" pitchFamily="18" charset="0"/>
              </a:rPr>
              <a:t>6 – Future work</a:t>
            </a:r>
          </a:p>
          <a:p>
            <a:pPr marL="571500" lvl="0" indent="-571500" algn="just">
              <a:buFont typeface="Arial" panose="020B0604020202020204" pitchFamily="34" charset="0"/>
              <a:buChar char="•"/>
            </a:pPr>
            <a:r>
              <a:rPr lang="en-US" sz="3511" dirty="0">
                <a:ea typeface="MS Mincho" panose="02020609040205080304" pitchFamily="49" charset="-128"/>
                <a:cs typeface="Times New Roman" panose="02020603050405020304" pitchFamily="18" charset="0"/>
              </a:rPr>
              <a:t>A NOMAD/UVIS campaign dedicated the </a:t>
            </a:r>
            <a:r>
              <a:rPr lang="en-US" sz="3511" b="1" dirty="0">
                <a:ea typeface="MS Mincho" panose="02020609040205080304" pitchFamily="49" charset="-128"/>
                <a:cs typeface="Times New Roman" panose="02020603050405020304" pitchFamily="18" charset="0"/>
              </a:rPr>
              <a:t>northern hemisphere </a:t>
            </a:r>
            <a:r>
              <a:rPr lang="en-US" sz="3511" dirty="0">
                <a:ea typeface="MS Mincho" panose="02020609040205080304" pitchFamily="49" charset="-128"/>
                <a:cs typeface="Times New Roman" panose="02020603050405020304" pitchFamily="18" charset="0"/>
              </a:rPr>
              <a:t>is ongoing. </a:t>
            </a:r>
          </a:p>
          <a:p>
            <a:pPr marL="571500" lvl="0" indent="-571500" algn="just">
              <a:buFont typeface="Arial" panose="020B0604020202020204" pitchFamily="34" charset="0"/>
              <a:buChar char="•"/>
            </a:pPr>
            <a:r>
              <a:rPr lang="en-US" sz="3511" dirty="0">
                <a:ea typeface="MS Mincho" panose="02020609040205080304" pitchFamily="49" charset="-128"/>
                <a:cs typeface="Times New Roman" panose="02020603050405020304" pitchFamily="18" charset="0"/>
              </a:rPr>
              <a:t>Brightness and altitude </a:t>
            </a:r>
            <a:r>
              <a:rPr lang="en-US" sz="3511" b="1" dirty="0">
                <a:ea typeface="MS Mincho" panose="02020609040205080304" pitchFamily="49" charset="-128"/>
                <a:cs typeface="Times New Roman" panose="02020603050405020304" pitchFamily="18" charset="0"/>
              </a:rPr>
              <a:t>asymmetries</a:t>
            </a:r>
            <a:r>
              <a:rPr lang="en-US" sz="3511" dirty="0">
                <a:ea typeface="MS Mincho" panose="02020609040205080304" pitchFamily="49" charset="-128"/>
                <a:cs typeface="Times New Roman" panose="02020603050405020304" pitchFamily="18" charset="0"/>
              </a:rPr>
              <a:t> will be studied.</a:t>
            </a:r>
          </a:p>
          <a:p>
            <a:pPr marL="571500" lvl="0" indent="-571500" algn="just">
              <a:buFont typeface="Arial" panose="020B0604020202020204" pitchFamily="34" charset="0"/>
              <a:buChar char="•"/>
            </a:pPr>
            <a:r>
              <a:rPr lang="en-US" sz="3511" dirty="0">
                <a:ea typeface="MS Mincho" panose="02020609040205080304" pitchFamily="49" charset="-128"/>
                <a:cs typeface="Times New Roman" panose="02020603050405020304" pitchFamily="18" charset="0"/>
              </a:rPr>
              <a:t>O and N </a:t>
            </a:r>
            <a:r>
              <a:rPr lang="en-US" sz="3511" b="1" dirty="0">
                <a:ea typeface="MS Mincho" panose="02020609040205080304" pitchFamily="49" charset="-128"/>
                <a:cs typeface="Times New Roman" panose="02020603050405020304" pitchFamily="18" charset="0"/>
              </a:rPr>
              <a:t>densities</a:t>
            </a:r>
            <a:r>
              <a:rPr lang="en-US" sz="3511" dirty="0">
                <a:ea typeface="MS Mincho" panose="02020609040205080304" pitchFamily="49" charset="-128"/>
                <a:cs typeface="Times New Roman" panose="02020603050405020304" pitchFamily="18" charset="0"/>
              </a:rPr>
              <a:t> will be derived from the simultaneous limb profiles.</a:t>
            </a:r>
          </a:p>
        </p:txBody>
      </p:sp>
      <p:pic>
        <p:nvPicPr>
          <p:cNvPr id="13" name="Image 12">
            <a:extLst>
              <a:ext uri="{FF2B5EF4-FFF2-40B4-BE49-F238E27FC236}">
                <a16:creationId xmlns:a16="http://schemas.microsoft.com/office/drawing/2014/main" id="{D6506731-2DF5-4A6C-88F6-A327EFDC1137}"/>
              </a:ext>
            </a:extLst>
          </p:cNvPr>
          <p:cNvPicPr>
            <a:picLocks noChangeAspect="1"/>
          </p:cNvPicPr>
          <p:nvPr/>
        </p:nvPicPr>
        <p:blipFill>
          <a:blip r:embed="rId6"/>
          <a:stretch>
            <a:fillRect/>
          </a:stretch>
        </p:blipFill>
        <p:spPr>
          <a:xfrm>
            <a:off x="14541138" y="12710160"/>
            <a:ext cx="5174731" cy="3725417"/>
          </a:xfrm>
          <a:prstGeom prst="rect">
            <a:avLst/>
          </a:prstGeom>
        </p:spPr>
      </p:pic>
      <p:pic>
        <p:nvPicPr>
          <p:cNvPr id="16" name="Image 15">
            <a:extLst>
              <a:ext uri="{FF2B5EF4-FFF2-40B4-BE49-F238E27FC236}">
                <a16:creationId xmlns:a16="http://schemas.microsoft.com/office/drawing/2014/main" id="{DB5C9346-28F6-43F3-9779-8F3225D5273C}"/>
              </a:ext>
            </a:extLst>
          </p:cNvPr>
          <p:cNvPicPr>
            <a:picLocks noChangeAspect="1"/>
          </p:cNvPicPr>
          <p:nvPr/>
        </p:nvPicPr>
        <p:blipFill>
          <a:blip r:embed="rId7"/>
          <a:stretch>
            <a:fillRect/>
          </a:stretch>
        </p:blipFill>
        <p:spPr>
          <a:xfrm>
            <a:off x="825368" y="17622893"/>
            <a:ext cx="4867129" cy="6840055"/>
          </a:xfrm>
          <a:prstGeom prst="rect">
            <a:avLst/>
          </a:prstGeom>
        </p:spPr>
      </p:pic>
      <p:pic>
        <p:nvPicPr>
          <p:cNvPr id="18" name="Image 17">
            <a:extLst>
              <a:ext uri="{FF2B5EF4-FFF2-40B4-BE49-F238E27FC236}">
                <a16:creationId xmlns:a16="http://schemas.microsoft.com/office/drawing/2014/main" id="{1C0D465E-F899-4E02-8488-586184827980}"/>
              </a:ext>
            </a:extLst>
          </p:cNvPr>
          <p:cNvPicPr>
            <a:picLocks noChangeAspect="1"/>
          </p:cNvPicPr>
          <p:nvPr/>
        </p:nvPicPr>
        <p:blipFill>
          <a:blip r:embed="rId8"/>
          <a:stretch>
            <a:fillRect/>
          </a:stretch>
        </p:blipFill>
        <p:spPr>
          <a:xfrm>
            <a:off x="703448" y="13420582"/>
            <a:ext cx="13547757" cy="2877714"/>
          </a:xfrm>
          <a:prstGeom prst="rect">
            <a:avLst/>
          </a:prstGeom>
        </p:spPr>
      </p:pic>
      <p:pic>
        <p:nvPicPr>
          <p:cNvPr id="19" name="Image 18">
            <a:extLst>
              <a:ext uri="{FF2B5EF4-FFF2-40B4-BE49-F238E27FC236}">
                <a16:creationId xmlns:a16="http://schemas.microsoft.com/office/drawing/2014/main" id="{2802450E-8CD4-4207-82D5-8E7FC568A9AE}"/>
              </a:ext>
            </a:extLst>
          </p:cNvPr>
          <p:cNvPicPr>
            <a:picLocks noChangeAspect="1"/>
          </p:cNvPicPr>
          <p:nvPr/>
        </p:nvPicPr>
        <p:blipFill>
          <a:blip r:embed="rId9"/>
          <a:stretch>
            <a:fillRect/>
          </a:stretch>
        </p:blipFill>
        <p:spPr>
          <a:xfrm>
            <a:off x="6032102" y="17622893"/>
            <a:ext cx="8057896" cy="6840055"/>
          </a:xfrm>
          <a:prstGeom prst="rect">
            <a:avLst/>
          </a:prstGeom>
        </p:spPr>
      </p:pic>
      <p:pic>
        <p:nvPicPr>
          <p:cNvPr id="2" name="Picture 2" descr=" Green glow in the martian night">
            <a:extLst>
              <a:ext uri="{FF2B5EF4-FFF2-40B4-BE49-F238E27FC236}">
                <a16:creationId xmlns:a16="http://schemas.microsoft.com/office/drawing/2014/main" id="{62158644-3BF0-45F9-B184-401C87B738F3}"/>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4429603" y="17738180"/>
            <a:ext cx="5407729" cy="6577948"/>
          </a:xfrm>
          <a:prstGeom prst="rect">
            <a:avLst/>
          </a:prstGeom>
          <a:solidFill>
            <a:srgbClr val="FFFFFF">
              <a:shade val="85000"/>
            </a:srgbClr>
          </a:solidFill>
          <a:ln w="190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6" name="ZoneTexte 35">
            <a:extLst>
              <a:ext uri="{FF2B5EF4-FFF2-40B4-BE49-F238E27FC236}">
                <a16:creationId xmlns:a16="http://schemas.microsoft.com/office/drawing/2014/main" id="{E5122356-561D-473D-8881-4A74B9BA9C40}"/>
              </a:ext>
            </a:extLst>
          </p:cNvPr>
          <p:cNvSpPr txBox="1"/>
          <p:nvPr/>
        </p:nvSpPr>
        <p:spPr>
          <a:xfrm>
            <a:off x="14181438" y="24702071"/>
            <a:ext cx="5819998" cy="902683"/>
          </a:xfrm>
          <a:prstGeom prst="rect">
            <a:avLst/>
          </a:prstGeom>
          <a:noFill/>
        </p:spPr>
        <p:txBody>
          <a:bodyPr wrap="square" rtlCol="0">
            <a:spAutoFit/>
          </a:bodyPr>
          <a:lstStyle/>
          <a:p>
            <a:pPr algn="ctr"/>
            <a:r>
              <a:rPr lang="fr-BE" sz="2633" dirty="0"/>
              <a:t>Figure 5: </a:t>
            </a:r>
            <a:r>
              <a:rPr lang="fr-BE" sz="2633" dirty="0" err="1"/>
              <a:t>Artist</a:t>
            </a:r>
            <a:r>
              <a:rPr lang="fr-BE" sz="2633" dirty="0"/>
              <a:t> </a:t>
            </a:r>
            <a:r>
              <a:rPr lang="fr-BE" sz="2633" dirty="0" err="1"/>
              <a:t>view</a:t>
            </a:r>
            <a:r>
              <a:rPr lang="fr-BE" sz="2633" dirty="0"/>
              <a:t> of the O</a:t>
            </a:r>
            <a:r>
              <a:rPr lang="fr-BE" sz="2633" baseline="-25000" dirty="0"/>
              <a:t>2</a:t>
            </a:r>
            <a:r>
              <a:rPr lang="fr-BE" sz="2633" dirty="0"/>
              <a:t> </a:t>
            </a:r>
            <a:r>
              <a:rPr lang="fr-BE" sz="2633" dirty="0" err="1"/>
              <a:t>nightglow</a:t>
            </a:r>
            <a:r>
              <a:rPr lang="fr-BE" sz="2633" dirty="0"/>
              <a:t> over the </a:t>
            </a:r>
            <a:r>
              <a:rPr lang="fr-BE" sz="2633" dirty="0" err="1"/>
              <a:t>red</a:t>
            </a:r>
            <a:r>
              <a:rPr lang="fr-BE" sz="2633" dirty="0"/>
              <a:t> </a:t>
            </a:r>
            <a:r>
              <a:rPr lang="fr-BE" sz="2633" dirty="0" err="1"/>
              <a:t>planet</a:t>
            </a:r>
            <a:r>
              <a:rPr lang="fr-BE" sz="2633" dirty="0"/>
              <a:t> (ESA </a:t>
            </a:r>
            <a:r>
              <a:rPr lang="fr-BE" sz="2633" dirty="0" err="1"/>
              <a:t>press</a:t>
            </a:r>
            <a:r>
              <a:rPr lang="fr-BE" sz="2633" dirty="0"/>
              <a:t> release).</a:t>
            </a:r>
            <a:endParaRPr lang="fr-FR" sz="2633" dirty="0"/>
          </a:p>
        </p:txBody>
      </p:sp>
      <p:sp>
        <p:nvSpPr>
          <p:cNvPr id="37" name="ZoneTexte 36">
            <a:extLst>
              <a:ext uri="{FF2B5EF4-FFF2-40B4-BE49-F238E27FC236}">
                <a16:creationId xmlns:a16="http://schemas.microsoft.com/office/drawing/2014/main" id="{524E350E-263A-4921-951A-29FC2EE81F00}"/>
              </a:ext>
            </a:extLst>
          </p:cNvPr>
          <p:cNvSpPr txBox="1"/>
          <p:nvPr/>
        </p:nvSpPr>
        <p:spPr>
          <a:xfrm>
            <a:off x="20340730" y="13722854"/>
            <a:ext cx="8902645" cy="1307859"/>
          </a:xfrm>
          <a:prstGeom prst="rect">
            <a:avLst/>
          </a:prstGeom>
          <a:noFill/>
        </p:spPr>
        <p:txBody>
          <a:bodyPr wrap="square" rtlCol="0">
            <a:spAutoFit/>
          </a:bodyPr>
          <a:lstStyle/>
          <a:p>
            <a:pPr algn="ctr"/>
            <a:r>
              <a:rPr lang="fr-BE" sz="2633" dirty="0"/>
              <a:t>Figure 6: The NO </a:t>
            </a:r>
            <a:r>
              <a:rPr lang="fr-BE" sz="2633" dirty="0" err="1"/>
              <a:t>nightglow</a:t>
            </a:r>
            <a:r>
              <a:rPr lang="fr-BE" sz="2633" dirty="0"/>
              <a:t> </a:t>
            </a:r>
            <a:r>
              <a:rPr lang="fr-BE" sz="2633" dirty="0" err="1"/>
              <a:t>observed</a:t>
            </a:r>
            <a:r>
              <a:rPr lang="fr-BE" sz="2633" dirty="0"/>
              <a:t> by MAVEN/IUVS (top, Schneider et al., 2020), </a:t>
            </a:r>
            <a:r>
              <a:rPr lang="fr-BE" sz="2633" dirty="0" err="1"/>
              <a:t>simulated</a:t>
            </a:r>
            <a:r>
              <a:rPr lang="fr-BE" sz="2633" dirty="0"/>
              <a:t> </a:t>
            </a:r>
            <a:r>
              <a:rPr lang="fr-BE" sz="2633" dirty="0" err="1"/>
              <a:t>with</a:t>
            </a:r>
            <a:r>
              <a:rPr lang="fr-BE" sz="2633" dirty="0"/>
              <a:t> MGCM (middle) and </a:t>
            </a:r>
            <a:r>
              <a:rPr lang="fr-BE" sz="2633" dirty="0" err="1"/>
              <a:t>detected</a:t>
            </a:r>
            <a:r>
              <a:rPr lang="fr-BE" sz="2633" dirty="0"/>
              <a:t> by NOMAD/UVIS (</a:t>
            </a:r>
            <a:r>
              <a:rPr lang="fr-BE" sz="2633" dirty="0" err="1"/>
              <a:t>bottom</a:t>
            </a:r>
            <a:r>
              <a:rPr lang="fr-BE" sz="2633" dirty="0"/>
              <a:t>) in the </a:t>
            </a:r>
            <a:r>
              <a:rPr lang="fr-BE" sz="2633" dirty="0" err="1"/>
              <a:t>winter</a:t>
            </a:r>
            <a:r>
              <a:rPr lang="fr-BE" sz="2633" dirty="0"/>
              <a:t> polar </a:t>
            </a:r>
            <a:r>
              <a:rPr lang="fr-BE" sz="2633" dirty="0" err="1"/>
              <a:t>regions</a:t>
            </a:r>
            <a:r>
              <a:rPr lang="fr-BE" sz="2633" dirty="0"/>
              <a:t>.</a:t>
            </a:r>
            <a:endParaRPr lang="fr-FR" sz="2633" dirty="0"/>
          </a:p>
        </p:txBody>
      </p:sp>
      <p:grpSp>
        <p:nvGrpSpPr>
          <p:cNvPr id="21" name="Groupe 20">
            <a:extLst>
              <a:ext uri="{FF2B5EF4-FFF2-40B4-BE49-F238E27FC236}">
                <a16:creationId xmlns:a16="http://schemas.microsoft.com/office/drawing/2014/main" id="{0CBC2404-F09A-4909-877C-1F21F4273A06}"/>
              </a:ext>
            </a:extLst>
          </p:cNvPr>
          <p:cNvGrpSpPr/>
          <p:nvPr/>
        </p:nvGrpSpPr>
        <p:grpSpPr>
          <a:xfrm>
            <a:off x="20854867" y="5745547"/>
            <a:ext cx="7739407" cy="5711995"/>
            <a:chOff x="20854867" y="5745547"/>
            <a:chExt cx="7739407" cy="5711995"/>
          </a:xfrm>
        </p:grpSpPr>
        <p:pic>
          <p:nvPicPr>
            <p:cNvPr id="62" name="Main graphic">
              <a:extLst>
                <a:ext uri="{FF2B5EF4-FFF2-40B4-BE49-F238E27FC236}">
                  <a16:creationId xmlns:a16="http://schemas.microsoft.com/office/drawing/2014/main" id="{6D90D2E6-BFF7-4E1B-9803-0A02607AF90D}"/>
                </a:ext>
              </a:extLst>
            </p:cNvPr>
            <p:cNvPicPr>
              <a:picLocks/>
            </p:cNvPicPr>
            <p:nvPr/>
          </p:nvPicPr>
          <p:blipFill rotWithShape="1">
            <a:blip r:embed="rId12"/>
            <a:srcRect t="5751" r="31717" b="4356"/>
            <a:stretch/>
          </p:blipFill>
          <p:spPr>
            <a:xfrm>
              <a:off x="20854867" y="5745547"/>
              <a:ext cx="7739407" cy="5711995"/>
            </a:xfrm>
            <a:prstGeom prst="rect">
              <a:avLst/>
            </a:prstGeom>
            <a:ln>
              <a:noFill/>
            </a:ln>
          </p:spPr>
        </p:pic>
        <p:sp>
          <p:nvSpPr>
            <p:cNvPr id="20" name="ZoneTexte 19">
              <a:extLst>
                <a:ext uri="{FF2B5EF4-FFF2-40B4-BE49-F238E27FC236}">
                  <a16:creationId xmlns:a16="http://schemas.microsoft.com/office/drawing/2014/main" id="{58D6004D-9D93-4948-AAF8-8A3679E60312}"/>
                </a:ext>
              </a:extLst>
            </p:cNvPr>
            <p:cNvSpPr txBox="1"/>
            <p:nvPr/>
          </p:nvSpPr>
          <p:spPr>
            <a:xfrm>
              <a:off x="22432720" y="7520053"/>
              <a:ext cx="1428468" cy="369332"/>
            </a:xfrm>
            <a:prstGeom prst="rect">
              <a:avLst/>
            </a:prstGeom>
            <a:noFill/>
          </p:spPr>
          <p:txBody>
            <a:bodyPr wrap="none" rtlCol="0">
              <a:spAutoFit/>
            </a:bodyPr>
            <a:lstStyle/>
            <a:p>
              <a:r>
                <a:rPr lang="fr-FR" dirty="0">
                  <a:solidFill>
                    <a:schemeClr val="bg1"/>
                  </a:solidFill>
                </a:rPr>
                <a:t>MAVEN/IUVS</a:t>
              </a:r>
            </a:p>
          </p:txBody>
        </p:sp>
        <p:sp>
          <p:nvSpPr>
            <p:cNvPr id="39" name="ZoneTexte 38">
              <a:extLst>
                <a:ext uri="{FF2B5EF4-FFF2-40B4-BE49-F238E27FC236}">
                  <a16:creationId xmlns:a16="http://schemas.microsoft.com/office/drawing/2014/main" id="{B3D6685B-BC81-4D15-886C-063FE37B4A78}"/>
                </a:ext>
              </a:extLst>
            </p:cNvPr>
            <p:cNvSpPr txBox="1"/>
            <p:nvPr/>
          </p:nvSpPr>
          <p:spPr>
            <a:xfrm>
              <a:off x="22639462" y="10596711"/>
              <a:ext cx="1375698" cy="369332"/>
            </a:xfrm>
            <a:prstGeom prst="rect">
              <a:avLst/>
            </a:prstGeom>
            <a:noFill/>
          </p:spPr>
          <p:txBody>
            <a:bodyPr wrap="none" rtlCol="0">
              <a:spAutoFit/>
            </a:bodyPr>
            <a:lstStyle/>
            <a:p>
              <a:r>
                <a:rPr lang="fr-FR" dirty="0">
                  <a:solidFill>
                    <a:schemeClr val="bg1"/>
                  </a:solidFill>
                </a:rPr>
                <a:t>LMD/MGCM</a:t>
              </a:r>
            </a:p>
          </p:txBody>
        </p:sp>
      </p:grpSp>
      <p:sp>
        <p:nvSpPr>
          <p:cNvPr id="41" name="ZoneTexte 40">
            <a:extLst>
              <a:ext uri="{FF2B5EF4-FFF2-40B4-BE49-F238E27FC236}">
                <a16:creationId xmlns:a16="http://schemas.microsoft.com/office/drawing/2014/main" id="{C7096EFF-B0BC-4108-B4E9-3D6994374243}"/>
              </a:ext>
            </a:extLst>
          </p:cNvPr>
          <p:cNvSpPr txBox="1"/>
          <p:nvPr/>
        </p:nvSpPr>
        <p:spPr>
          <a:xfrm>
            <a:off x="33705602" y="13737331"/>
            <a:ext cx="7173911" cy="902683"/>
          </a:xfrm>
          <a:prstGeom prst="rect">
            <a:avLst/>
          </a:prstGeom>
          <a:noFill/>
        </p:spPr>
        <p:txBody>
          <a:bodyPr wrap="square" rtlCol="0">
            <a:spAutoFit/>
          </a:bodyPr>
          <a:lstStyle/>
          <a:p>
            <a:r>
              <a:rPr lang="fr-BE" sz="2633" dirty="0"/>
              <a:t>Figure 7: Distribution of the NO </a:t>
            </a:r>
            <a:r>
              <a:rPr lang="fr-BE" sz="2633" dirty="0" err="1"/>
              <a:t>brightness</a:t>
            </a:r>
            <a:r>
              <a:rPr lang="fr-BE" sz="2633" dirty="0"/>
              <a:t>, altitude and occurrence rate.</a:t>
            </a:r>
            <a:endParaRPr lang="fr-FR" sz="2633" dirty="0"/>
          </a:p>
        </p:txBody>
      </p:sp>
      <p:sp>
        <p:nvSpPr>
          <p:cNvPr id="42" name="ZoneTexte 41">
            <a:extLst>
              <a:ext uri="{FF2B5EF4-FFF2-40B4-BE49-F238E27FC236}">
                <a16:creationId xmlns:a16="http://schemas.microsoft.com/office/drawing/2014/main" id="{D266709E-C075-4C3D-8316-6BAB7723F23C}"/>
              </a:ext>
            </a:extLst>
          </p:cNvPr>
          <p:cNvSpPr txBox="1"/>
          <p:nvPr/>
        </p:nvSpPr>
        <p:spPr>
          <a:xfrm>
            <a:off x="35053540" y="12311434"/>
            <a:ext cx="6624808" cy="497508"/>
          </a:xfrm>
          <a:prstGeom prst="rect">
            <a:avLst/>
          </a:prstGeom>
          <a:noFill/>
        </p:spPr>
        <p:txBody>
          <a:bodyPr wrap="square" rtlCol="0">
            <a:spAutoFit/>
          </a:bodyPr>
          <a:lstStyle/>
          <a:p>
            <a:r>
              <a:rPr lang="fr-BE" sz="2633" dirty="0"/>
              <a:t>Figure 8: </a:t>
            </a:r>
            <a:r>
              <a:rPr lang="fr-BE" sz="2633" dirty="0" err="1"/>
              <a:t>Map</a:t>
            </a:r>
            <a:r>
              <a:rPr lang="fr-BE" sz="2633" dirty="0"/>
              <a:t> of the NO </a:t>
            </a:r>
            <a:r>
              <a:rPr lang="fr-BE" sz="2633" dirty="0" err="1"/>
              <a:t>nightglow</a:t>
            </a:r>
            <a:r>
              <a:rPr lang="fr-BE" sz="2633" dirty="0"/>
              <a:t> </a:t>
            </a:r>
            <a:r>
              <a:rPr lang="fr-BE" sz="2633" dirty="0" err="1"/>
              <a:t>brightness</a:t>
            </a:r>
            <a:r>
              <a:rPr lang="fr-BE" sz="2633" dirty="0"/>
              <a:t>.</a:t>
            </a:r>
            <a:endParaRPr lang="fr-FR" sz="2633" dirty="0"/>
          </a:p>
        </p:txBody>
      </p:sp>
      <p:sp>
        <p:nvSpPr>
          <p:cNvPr id="44" name="ZoneTexte 43">
            <a:extLst>
              <a:ext uri="{FF2B5EF4-FFF2-40B4-BE49-F238E27FC236}">
                <a16:creationId xmlns:a16="http://schemas.microsoft.com/office/drawing/2014/main" id="{E7242D1C-D226-431D-88E9-D77BE1AEAB39}"/>
              </a:ext>
            </a:extLst>
          </p:cNvPr>
          <p:cNvSpPr txBox="1"/>
          <p:nvPr/>
        </p:nvSpPr>
        <p:spPr>
          <a:xfrm>
            <a:off x="15370443" y="13042589"/>
            <a:ext cx="1584088" cy="369332"/>
          </a:xfrm>
          <a:prstGeom prst="rect">
            <a:avLst/>
          </a:prstGeom>
          <a:noFill/>
        </p:spPr>
        <p:txBody>
          <a:bodyPr wrap="none" rtlCol="0">
            <a:spAutoFit/>
          </a:bodyPr>
          <a:lstStyle/>
          <a:p>
            <a:r>
              <a:rPr lang="fr-FR" dirty="0" err="1"/>
              <a:t>Mean</a:t>
            </a:r>
            <a:r>
              <a:rPr lang="fr-FR" dirty="0"/>
              <a:t> = 108 </a:t>
            </a:r>
            <a:r>
              <a:rPr lang="fr-FR" dirty="0" err="1"/>
              <a:t>kR</a:t>
            </a:r>
            <a:endParaRPr lang="fr-FR" dirty="0"/>
          </a:p>
        </p:txBody>
      </p:sp>
      <p:sp>
        <p:nvSpPr>
          <p:cNvPr id="45" name="ZoneTexte 44">
            <a:extLst>
              <a:ext uri="{FF2B5EF4-FFF2-40B4-BE49-F238E27FC236}">
                <a16:creationId xmlns:a16="http://schemas.microsoft.com/office/drawing/2014/main" id="{6E5D4D16-B7EA-4BAC-887A-738354B62A8F}"/>
              </a:ext>
            </a:extLst>
          </p:cNvPr>
          <p:cNvSpPr txBox="1"/>
          <p:nvPr/>
        </p:nvSpPr>
        <p:spPr>
          <a:xfrm>
            <a:off x="30082086" y="5986376"/>
            <a:ext cx="1467068" cy="369332"/>
          </a:xfrm>
          <a:prstGeom prst="rect">
            <a:avLst/>
          </a:prstGeom>
          <a:noFill/>
        </p:spPr>
        <p:txBody>
          <a:bodyPr wrap="none" rtlCol="0">
            <a:spAutoFit/>
          </a:bodyPr>
          <a:lstStyle/>
          <a:p>
            <a:r>
              <a:rPr lang="fr-FR" dirty="0" err="1"/>
              <a:t>Mean</a:t>
            </a:r>
            <a:r>
              <a:rPr lang="fr-FR" dirty="0"/>
              <a:t> = 14 </a:t>
            </a:r>
            <a:r>
              <a:rPr lang="fr-FR" dirty="0" err="1"/>
              <a:t>kR</a:t>
            </a:r>
            <a:endParaRPr lang="fr-FR" dirty="0"/>
          </a:p>
        </p:txBody>
      </p:sp>
      <p:pic>
        <p:nvPicPr>
          <p:cNvPr id="22" name="Image 21">
            <a:extLst>
              <a:ext uri="{FF2B5EF4-FFF2-40B4-BE49-F238E27FC236}">
                <a16:creationId xmlns:a16="http://schemas.microsoft.com/office/drawing/2014/main" id="{D57450DE-CD63-44B0-8DC9-9CF973057A7F}"/>
              </a:ext>
            </a:extLst>
          </p:cNvPr>
          <p:cNvPicPr>
            <a:picLocks noChangeAspect="1"/>
          </p:cNvPicPr>
          <p:nvPr/>
        </p:nvPicPr>
        <p:blipFill>
          <a:blip r:embed="rId13"/>
          <a:stretch>
            <a:fillRect/>
          </a:stretch>
        </p:blipFill>
        <p:spPr>
          <a:xfrm>
            <a:off x="29197330" y="8807942"/>
            <a:ext cx="4428134" cy="6452669"/>
          </a:xfrm>
          <a:prstGeom prst="rect">
            <a:avLst/>
          </a:prstGeom>
        </p:spPr>
      </p:pic>
      <p:pic>
        <p:nvPicPr>
          <p:cNvPr id="24" name="Image 23">
            <a:extLst>
              <a:ext uri="{FF2B5EF4-FFF2-40B4-BE49-F238E27FC236}">
                <a16:creationId xmlns:a16="http://schemas.microsoft.com/office/drawing/2014/main" id="{40C8BC0B-097D-43E4-8F78-3B5217040D46}"/>
              </a:ext>
            </a:extLst>
          </p:cNvPr>
          <p:cNvPicPr>
            <a:picLocks noChangeAspect="1"/>
          </p:cNvPicPr>
          <p:nvPr/>
        </p:nvPicPr>
        <p:blipFill>
          <a:blip r:embed="rId14"/>
          <a:stretch>
            <a:fillRect/>
          </a:stretch>
        </p:blipFill>
        <p:spPr>
          <a:xfrm>
            <a:off x="34237232" y="5745547"/>
            <a:ext cx="7617345" cy="6566367"/>
          </a:xfrm>
          <a:prstGeom prst="rect">
            <a:avLst/>
          </a:prstGeom>
        </p:spPr>
      </p:pic>
      <p:pic>
        <p:nvPicPr>
          <p:cNvPr id="27" name="Image 26">
            <a:extLst>
              <a:ext uri="{FF2B5EF4-FFF2-40B4-BE49-F238E27FC236}">
                <a16:creationId xmlns:a16="http://schemas.microsoft.com/office/drawing/2014/main" id="{59F634F3-AD3D-4C9E-A4F8-518EB618BC7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680299" y="20126654"/>
            <a:ext cx="6904657" cy="4857961"/>
          </a:xfrm>
          <a:prstGeom prst="rect">
            <a:avLst/>
          </a:prstGeom>
        </p:spPr>
      </p:pic>
      <p:sp>
        <p:nvSpPr>
          <p:cNvPr id="50" name="ZoneTexte 49">
            <a:extLst>
              <a:ext uri="{FF2B5EF4-FFF2-40B4-BE49-F238E27FC236}">
                <a16:creationId xmlns:a16="http://schemas.microsoft.com/office/drawing/2014/main" id="{1DCD750D-27FC-4AF9-84E0-74972E2DA2F5}"/>
              </a:ext>
            </a:extLst>
          </p:cNvPr>
          <p:cNvSpPr txBox="1"/>
          <p:nvPr/>
        </p:nvSpPr>
        <p:spPr>
          <a:xfrm>
            <a:off x="20806931" y="24981178"/>
            <a:ext cx="6624808" cy="902683"/>
          </a:xfrm>
          <a:prstGeom prst="rect">
            <a:avLst/>
          </a:prstGeom>
          <a:noFill/>
        </p:spPr>
        <p:txBody>
          <a:bodyPr wrap="square" rtlCol="0">
            <a:spAutoFit/>
          </a:bodyPr>
          <a:lstStyle/>
          <a:p>
            <a:pPr algn="ctr"/>
            <a:r>
              <a:rPr lang="fr-BE" sz="2633" dirty="0"/>
              <a:t>Figure 9: </a:t>
            </a:r>
            <a:r>
              <a:rPr lang="fr-BE" sz="2633" dirty="0" err="1"/>
              <a:t>Average</a:t>
            </a:r>
            <a:r>
              <a:rPr lang="fr-BE" sz="2633" dirty="0"/>
              <a:t> NOMAD/UVIS </a:t>
            </a:r>
            <a:r>
              <a:rPr lang="fr-BE" sz="2633" dirty="0" err="1"/>
              <a:t>spectrum</a:t>
            </a:r>
            <a:r>
              <a:rPr lang="fr-BE" sz="2633" dirty="0"/>
              <a:t> of </a:t>
            </a:r>
            <a:r>
              <a:rPr lang="fr-BE" sz="2633" dirty="0" err="1"/>
              <a:t>simultaneous</a:t>
            </a:r>
            <a:r>
              <a:rPr lang="fr-BE" sz="2633" dirty="0"/>
              <a:t> O</a:t>
            </a:r>
            <a:r>
              <a:rPr lang="fr-BE" sz="2633" baseline="-25000" dirty="0"/>
              <a:t>2</a:t>
            </a:r>
            <a:r>
              <a:rPr lang="fr-BE" sz="2633" dirty="0"/>
              <a:t> and NO </a:t>
            </a:r>
            <a:r>
              <a:rPr lang="fr-BE" sz="2633" dirty="0" err="1"/>
              <a:t>detections</a:t>
            </a:r>
            <a:r>
              <a:rPr lang="fr-BE" sz="2633" dirty="0"/>
              <a:t>.</a:t>
            </a:r>
            <a:endParaRPr lang="fr-FR" sz="2633" dirty="0"/>
          </a:p>
        </p:txBody>
      </p:sp>
      <p:sp>
        <p:nvSpPr>
          <p:cNvPr id="61" name="ZoneTexte 60">
            <a:extLst>
              <a:ext uri="{FF2B5EF4-FFF2-40B4-BE49-F238E27FC236}">
                <a16:creationId xmlns:a16="http://schemas.microsoft.com/office/drawing/2014/main" id="{040A76CF-C488-4B6B-818C-1211A4E644E3}"/>
              </a:ext>
            </a:extLst>
          </p:cNvPr>
          <p:cNvSpPr txBox="1"/>
          <p:nvPr/>
        </p:nvSpPr>
        <p:spPr>
          <a:xfrm>
            <a:off x="28916765" y="25030323"/>
            <a:ext cx="12372943" cy="902683"/>
          </a:xfrm>
          <a:prstGeom prst="rect">
            <a:avLst/>
          </a:prstGeom>
          <a:noFill/>
        </p:spPr>
        <p:txBody>
          <a:bodyPr wrap="square" rtlCol="0">
            <a:spAutoFit/>
          </a:bodyPr>
          <a:lstStyle/>
          <a:p>
            <a:pPr algn="ctr"/>
            <a:r>
              <a:rPr lang="fr-BE" sz="2633" dirty="0"/>
              <a:t>Figure 10: NOMAD/UVIS </a:t>
            </a:r>
            <a:r>
              <a:rPr lang="fr-BE" sz="2633" dirty="0" err="1"/>
              <a:t>limb</a:t>
            </a:r>
            <a:r>
              <a:rPr lang="fr-BE" sz="2633" dirty="0"/>
              <a:t> profiles (dots) and Mars PCM simulations (</a:t>
            </a:r>
            <a:r>
              <a:rPr lang="fr-BE" sz="2633" dirty="0" err="1"/>
              <a:t>lines</a:t>
            </a:r>
            <a:r>
              <a:rPr lang="fr-BE" sz="2633" dirty="0"/>
              <a:t>) of the NO (</a:t>
            </a:r>
            <a:r>
              <a:rPr lang="fr-BE" sz="2633" dirty="0" err="1"/>
              <a:t>blue</a:t>
            </a:r>
            <a:r>
              <a:rPr lang="fr-BE" sz="2633" dirty="0"/>
              <a:t>) and O</a:t>
            </a:r>
            <a:r>
              <a:rPr lang="fr-BE" sz="2633" baseline="-25000" dirty="0"/>
              <a:t>2</a:t>
            </a:r>
            <a:r>
              <a:rPr lang="fr-BE" sz="2633" dirty="0"/>
              <a:t> (</a:t>
            </a:r>
            <a:r>
              <a:rPr lang="fr-BE" sz="2633" dirty="0" err="1"/>
              <a:t>red</a:t>
            </a:r>
            <a:r>
              <a:rPr lang="fr-BE" sz="2633" dirty="0"/>
              <a:t>) </a:t>
            </a:r>
            <a:r>
              <a:rPr lang="fr-BE" sz="2633" dirty="0" err="1"/>
              <a:t>nightglow</a:t>
            </a:r>
            <a:r>
              <a:rPr lang="fr-BE" sz="2633" dirty="0"/>
              <a:t>. Grey dots </a:t>
            </a:r>
            <a:r>
              <a:rPr lang="fr-BE" sz="2633" dirty="0" err="1"/>
              <a:t>represent</a:t>
            </a:r>
            <a:r>
              <a:rPr lang="fr-BE" sz="2633" dirty="0"/>
              <a:t> </a:t>
            </a:r>
            <a:r>
              <a:rPr lang="fr-BE" sz="2633" dirty="0" err="1"/>
              <a:t>upper</a:t>
            </a:r>
            <a:r>
              <a:rPr lang="fr-BE" sz="2633" dirty="0"/>
              <a:t> </a:t>
            </a:r>
            <a:r>
              <a:rPr lang="fr-BE" sz="2633" dirty="0" err="1"/>
              <a:t>limit</a:t>
            </a:r>
            <a:r>
              <a:rPr lang="fr-BE" sz="2633" dirty="0"/>
              <a:t> </a:t>
            </a:r>
            <a:r>
              <a:rPr lang="fr-BE" sz="2633" dirty="0" err="1"/>
              <a:t>brightness</a:t>
            </a:r>
            <a:r>
              <a:rPr lang="fr-BE" sz="2633" dirty="0"/>
              <a:t> (non </a:t>
            </a:r>
            <a:r>
              <a:rPr lang="fr-BE" sz="2633" dirty="0" err="1"/>
              <a:t>detection</a:t>
            </a:r>
            <a:r>
              <a:rPr lang="fr-BE" sz="2633" dirty="0"/>
              <a:t>).</a:t>
            </a:r>
            <a:endParaRPr lang="fr-FR" sz="2633" dirty="0"/>
          </a:p>
        </p:txBody>
      </p:sp>
      <p:grpSp>
        <p:nvGrpSpPr>
          <p:cNvPr id="9" name="Groupe 8">
            <a:extLst>
              <a:ext uri="{FF2B5EF4-FFF2-40B4-BE49-F238E27FC236}">
                <a16:creationId xmlns:a16="http://schemas.microsoft.com/office/drawing/2014/main" id="{9499B7F9-A474-4BDF-90F9-BA87D4D1A33B}"/>
              </a:ext>
            </a:extLst>
          </p:cNvPr>
          <p:cNvGrpSpPr/>
          <p:nvPr/>
        </p:nvGrpSpPr>
        <p:grpSpPr>
          <a:xfrm>
            <a:off x="28348231" y="20020236"/>
            <a:ext cx="4265840" cy="5010087"/>
            <a:chOff x="28348231" y="20020236"/>
            <a:chExt cx="4265840" cy="5010087"/>
          </a:xfrm>
        </p:grpSpPr>
        <p:grpSp>
          <p:nvGrpSpPr>
            <p:cNvPr id="33" name="Groupe 32">
              <a:extLst>
                <a:ext uri="{FF2B5EF4-FFF2-40B4-BE49-F238E27FC236}">
                  <a16:creationId xmlns:a16="http://schemas.microsoft.com/office/drawing/2014/main" id="{E11D1682-6B7C-422E-B7E2-9D9E192D371F}"/>
                </a:ext>
              </a:extLst>
            </p:cNvPr>
            <p:cNvGrpSpPr/>
            <p:nvPr/>
          </p:nvGrpSpPr>
          <p:grpSpPr>
            <a:xfrm>
              <a:off x="28348231" y="20020236"/>
              <a:ext cx="4265840" cy="5010087"/>
              <a:chOff x="28356334" y="20105323"/>
              <a:chExt cx="3942787" cy="4765583"/>
            </a:xfrm>
          </p:grpSpPr>
          <p:pic>
            <p:nvPicPr>
              <p:cNvPr id="28" name="Image 27">
                <a:extLst>
                  <a:ext uri="{FF2B5EF4-FFF2-40B4-BE49-F238E27FC236}">
                    <a16:creationId xmlns:a16="http://schemas.microsoft.com/office/drawing/2014/main" id="{ACE4E704-BC6F-4274-9412-867F86DAF01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356334" y="20466133"/>
                <a:ext cx="3942787" cy="4404773"/>
              </a:xfrm>
              <a:prstGeom prst="rect">
                <a:avLst/>
              </a:prstGeom>
            </p:spPr>
          </p:pic>
          <p:sp>
            <p:nvSpPr>
              <p:cNvPr id="52" name="ZoneTexte 51">
                <a:extLst>
                  <a:ext uri="{FF2B5EF4-FFF2-40B4-BE49-F238E27FC236}">
                    <a16:creationId xmlns:a16="http://schemas.microsoft.com/office/drawing/2014/main" id="{190AB6CA-9A7F-487A-B25D-D2EB747CB768}"/>
                  </a:ext>
                </a:extLst>
              </p:cNvPr>
              <p:cNvSpPr txBox="1"/>
              <p:nvPr/>
            </p:nvSpPr>
            <p:spPr>
              <a:xfrm>
                <a:off x="30004365" y="20105323"/>
                <a:ext cx="1306768" cy="369332"/>
              </a:xfrm>
              <a:prstGeom prst="rect">
                <a:avLst/>
              </a:prstGeom>
              <a:noFill/>
            </p:spPr>
            <p:txBody>
              <a:bodyPr wrap="none" rtlCol="0">
                <a:spAutoFit/>
              </a:bodyPr>
              <a:lstStyle/>
              <a:p>
                <a:r>
                  <a:rPr lang="fr-FR" dirty="0" err="1"/>
                  <a:t>Orbit</a:t>
                </a:r>
                <a:r>
                  <a:rPr lang="fr-FR" dirty="0"/>
                  <a:t> 17797</a:t>
                </a:r>
              </a:p>
            </p:txBody>
          </p:sp>
          <p:sp>
            <p:nvSpPr>
              <p:cNvPr id="32" name="ZoneTexte 31">
                <a:extLst>
                  <a:ext uri="{FF2B5EF4-FFF2-40B4-BE49-F238E27FC236}">
                    <a16:creationId xmlns:a16="http://schemas.microsoft.com/office/drawing/2014/main" id="{2B7C9769-8D4C-4BA5-BBB6-FA2C88348296}"/>
                  </a:ext>
                </a:extLst>
              </p:cNvPr>
              <p:cNvSpPr txBox="1"/>
              <p:nvPr/>
            </p:nvSpPr>
            <p:spPr>
              <a:xfrm>
                <a:off x="30609732" y="20682498"/>
                <a:ext cx="1422184" cy="1323439"/>
              </a:xfrm>
              <a:prstGeom prst="rect">
                <a:avLst/>
              </a:prstGeom>
              <a:noFill/>
            </p:spPr>
            <p:txBody>
              <a:bodyPr wrap="none" rtlCol="0">
                <a:spAutoFit/>
              </a:bodyPr>
              <a:lstStyle/>
              <a:p>
                <a:r>
                  <a:rPr lang="fr-FR" sz="2000" dirty="0"/>
                  <a:t>19/11/2021</a:t>
                </a:r>
              </a:p>
              <a:p>
                <a:r>
                  <a:rPr lang="fr-FR" sz="2000" dirty="0" err="1"/>
                  <a:t>Lat</a:t>
                </a:r>
                <a:r>
                  <a:rPr lang="fr-FR" sz="2000" dirty="0"/>
                  <a:t> = 80° S </a:t>
                </a:r>
              </a:p>
              <a:p>
                <a:r>
                  <a:rPr lang="fr-FR" sz="2000" dirty="0"/>
                  <a:t>Ls = 129°</a:t>
                </a:r>
                <a:br>
                  <a:rPr lang="fr-FR" sz="2000" dirty="0"/>
                </a:br>
                <a:r>
                  <a:rPr lang="fr-FR" sz="2000" dirty="0"/>
                  <a:t>SZA=112°</a:t>
                </a:r>
              </a:p>
            </p:txBody>
          </p:sp>
        </p:grpSp>
        <p:sp>
          <p:nvSpPr>
            <p:cNvPr id="8" name="Flèche : gauche 7">
              <a:extLst>
                <a:ext uri="{FF2B5EF4-FFF2-40B4-BE49-F238E27FC236}">
                  <a16:creationId xmlns:a16="http://schemas.microsoft.com/office/drawing/2014/main" id="{7C318B75-D242-4506-9035-FCDCB71AD021}"/>
                </a:ext>
              </a:extLst>
            </p:cNvPr>
            <p:cNvSpPr/>
            <p:nvPr/>
          </p:nvSpPr>
          <p:spPr>
            <a:xfrm>
              <a:off x="29865320" y="21574760"/>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Flèche : gauche 64">
              <a:extLst>
                <a:ext uri="{FF2B5EF4-FFF2-40B4-BE49-F238E27FC236}">
                  <a16:creationId xmlns:a16="http://schemas.microsoft.com/office/drawing/2014/main" id="{C4D28ABB-EFE0-4383-9674-592DD61F17DF}"/>
                </a:ext>
              </a:extLst>
            </p:cNvPr>
            <p:cNvSpPr/>
            <p:nvPr/>
          </p:nvSpPr>
          <p:spPr>
            <a:xfrm>
              <a:off x="29905960" y="21264880"/>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Flèche : gauche 65">
              <a:extLst>
                <a:ext uri="{FF2B5EF4-FFF2-40B4-BE49-F238E27FC236}">
                  <a16:creationId xmlns:a16="http://schemas.microsoft.com/office/drawing/2014/main" id="{BB6C12A8-D508-492A-8EA7-22E26D168AB8}"/>
                </a:ext>
              </a:extLst>
            </p:cNvPr>
            <p:cNvSpPr/>
            <p:nvPr/>
          </p:nvSpPr>
          <p:spPr>
            <a:xfrm>
              <a:off x="29921200" y="23693120"/>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Flèche : gauche 68">
              <a:extLst>
                <a:ext uri="{FF2B5EF4-FFF2-40B4-BE49-F238E27FC236}">
                  <a16:creationId xmlns:a16="http://schemas.microsoft.com/office/drawing/2014/main" id="{0FB9152E-C144-48E6-B8B8-649AABFAD9E7}"/>
                </a:ext>
              </a:extLst>
            </p:cNvPr>
            <p:cNvSpPr/>
            <p:nvPr/>
          </p:nvSpPr>
          <p:spPr>
            <a:xfrm>
              <a:off x="30058360" y="23601680"/>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Flèche : gauche 69">
              <a:extLst>
                <a:ext uri="{FF2B5EF4-FFF2-40B4-BE49-F238E27FC236}">
                  <a16:creationId xmlns:a16="http://schemas.microsoft.com/office/drawing/2014/main" id="{D5FDC0E1-5D56-487D-8B7E-AC1E083C1065}"/>
                </a:ext>
              </a:extLst>
            </p:cNvPr>
            <p:cNvSpPr/>
            <p:nvPr/>
          </p:nvSpPr>
          <p:spPr>
            <a:xfrm>
              <a:off x="30789880" y="23815040"/>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Flèche : gauche 70">
              <a:extLst>
                <a:ext uri="{FF2B5EF4-FFF2-40B4-BE49-F238E27FC236}">
                  <a16:creationId xmlns:a16="http://schemas.microsoft.com/office/drawing/2014/main" id="{BED14273-D1EC-4202-B982-E9DBBFA5878F}"/>
                </a:ext>
              </a:extLst>
            </p:cNvPr>
            <p:cNvSpPr/>
            <p:nvPr/>
          </p:nvSpPr>
          <p:spPr>
            <a:xfrm>
              <a:off x="30764480" y="23870920"/>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Flèche : gauche 71">
              <a:extLst>
                <a:ext uri="{FF2B5EF4-FFF2-40B4-BE49-F238E27FC236}">
                  <a16:creationId xmlns:a16="http://schemas.microsoft.com/office/drawing/2014/main" id="{7A963DE1-4BD8-45D4-B947-AF1920EC32A2}"/>
                </a:ext>
              </a:extLst>
            </p:cNvPr>
            <p:cNvSpPr/>
            <p:nvPr/>
          </p:nvSpPr>
          <p:spPr>
            <a:xfrm>
              <a:off x="30906720" y="22382480"/>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Flèche : gauche 72">
              <a:extLst>
                <a:ext uri="{FF2B5EF4-FFF2-40B4-BE49-F238E27FC236}">
                  <a16:creationId xmlns:a16="http://schemas.microsoft.com/office/drawing/2014/main" id="{9B29CCD8-82A9-4053-AC91-5569BD31AC44}"/>
                </a:ext>
              </a:extLst>
            </p:cNvPr>
            <p:cNvSpPr/>
            <p:nvPr/>
          </p:nvSpPr>
          <p:spPr>
            <a:xfrm>
              <a:off x="31033720" y="22123400"/>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a:extLst>
              <a:ext uri="{FF2B5EF4-FFF2-40B4-BE49-F238E27FC236}">
                <a16:creationId xmlns:a16="http://schemas.microsoft.com/office/drawing/2014/main" id="{940E747E-31B4-43EA-900C-81EF24F762F7}"/>
              </a:ext>
            </a:extLst>
          </p:cNvPr>
          <p:cNvGrpSpPr/>
          <p:nvPr/>
        </p:nvGrpSpPr>
        <p:grpSpPr>
          <a:xfrm>
            <a:off x="33042532" y="20096837"/>
            <a:ext cx="4084844" cy="4830329"/>
            <a:chOff x="33042532" y="20096837"/>
            <a:chExt cx="4084844" cy="4830329"/>
          </a:xfrm>
        </p:grpSpPr>
        <p:grpSp>
          <p:nvGrpSpPr>
            <p:cNvPr id="34" name="Groupe 33">
              <a:extLst>
                <a:ext uri="{FF2B5EF4-FFF2-40B4-BE49-F238E27FC236}">
                  <a16:creationId xmlns:a16="http://schemas.microsoft.com/office/drawing/2014/main" id="{34C3B63F-D81D-47C1-8876-AC4C029A9419}"/>
                </a:ext>
              </a:extLst>
            </p:cNvPr>
            <p:cNvGrpSpPr/>
            <p:nvPr/>
          </p:nvGrpSpPr>
          <p:grpSpPr>
            <a:xfrm>
              <a:off x="33042532" y="20096837"/>
              <a:ext cx="4084844" cy="4830329"/>
              <a:chOff x="32942597" y="20096801"/>
              <a:chExt cx="4084844" cy="4830329"/>
            </a:xfrm>
          </p:grpSpPr>
          <p:pic>
            <p:nvPicPr>
              <p:cNvPr id="29" name="Image 28">
                <a:extLst>
                  <a:ext uri="{FF2B5EF4-FFF2-40B4-BE49-F238E27FC236}">
                    <a16:creationId xmlns:a16="http://schemas.microsoft.com/office/drawing/2014/main" id="{147E10C8-FEDE-45DF-9016-308E22B95EF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942597" y="20417806"/>
                <a:ext cx="4084844" cy="4509324"/>
              </a:xfrm>
              <a:prstGeom prst="rect">
                <a:avLst/>
              </a:prstGeom>
            </p:spPr>
          </p:pic>
          <p:sp>
            <p:nvSpPr>
              <p:cNvPr id="55" name="ZoneTexte 54">
                <a:extLst>
                  <a:ext uri="{FF2B5EF4-FFF2-40B4-BE49-F238E27FC236}">
                    <a16:creationId xmlns:a16="http://schemas.microsoft.com/office/drawing/2014/main" id="{01B1560A-E37B-4FF0-8868-2DBCD2A6F75E}"/>
                  </a:ext>
                </a:extLst>
              </p:cNvPr>
              <p:cNvSpPr txBox="1"/>
              <p:nvPr/>
            </p:nvSpPr>
            <p:spPr>
              <a:xfrm>
                <a:off x="34449853" y="20096801"/>
                <a:ext cx="1306768" cy="369332"/>
              </a:xfrm>
              <a:prstGeom prst="rect">
                <a:avLst/>
              </a:prstGeom>
              <a:noFill/>
            </p:spPr>
            <p:txBody>
              <a:bodyPr wrap="none" rtlCol="0">
                <a:spAutoFit/>
              </a:bodyPr>
              <a:lstStyle/>
              <a:p>
                <a:r>
                  <a:rPr lang="fr-FR" dirty="0" err="1"/>
                  <a:t>Orbit</a:t>
                </a:r>
                <a:r>
                  <a:rPr lang="fr-FR" dirty="0"/>
                  <a:t> 17822</a:t>
                </a:r>
              </a:p>
            </p:txBody>
          </p:sp>
          <p:sp>
            <p:nvSpPr>
              <p:cNvPr id="67" name="ZoneTexte 66">
                <a:extLst>
                  <a:ext uri="{FF2B5EF4-FFF2-40B4-BE49-F238E27FC236}">
                    <a16:creationId xmlns:a16="http://schemas.microsoft.com/office/drawing/2014/main" id="{CDE4CF79-76BB-4C11-9D9F-FA70EA8E9BB8}"/>
                  </a:ext>
                </a:extLst>
              </p:cNvPr>
              <p:cNvSpPr txBox="1"/>
              <p:nvPr/>
            </p:nvSpPr>
            <p:spPr>
              <a:xfrm>
                <a:off x="35175804" y="20683490"/>
                <a:ext cx="1422184" cy="1323439"/>
              </a:xfrm>
              <a:prstGeom prst="rect">
                <a:avLst/>
              </a:prstGeom>
              <a:noFill/>
            </p:spPr>
            <p:txBody>
              <a:bodyPr wrap="none" rtlCol="0">
                <a:spAutoFit/>
              </a:bodyPr>
              <a:lstStyle/>
              <a:p>
                <a:r>
                  <a:rPr lang="fr-FR" sz="2000" dirty="0"/>
                  <a:t>21/11/2021</a:t>
                </a:r>
                <a:br>
                  <a:rPr lang="fr-FR" sz="2000" dirty="0"/>
                </a:br>
                <a:r>
                  <a:rPr lang="fr-FR" sz="2000" dirty="0" err="1"/>
                  <a:t>Lat</a:t>
                </a:r>
                <a:r>
                  <a:rPr lang="fr-FR" sz="2000" dirty="0"/>
                  <a:t> = 80° S </a:t>
                </a:r>
              </a:p>
              <a:p>
                <a:r>
                  <a:rPr lang="fr-FR" sz="2000" dirty="0"/>
                  <a:t>Ls = 130, </a:t>
                </a:r>
              </a:p>
              <a:p>
                <a:r>
                  <a:rPr lang="fr-FR" sz="2000" dirty="0"/>
                  <a:t>SZA=114°</a:t>
                </a:r>
              </a:p>
            </p:txBody>
          </p:sp>
        </p:grpSp>
        <p:sp>
          <p:nvSpPr>
            <p:cNvPr id="74" name="Flèche : gauche 73">
              <a:extLst>
                <a:ext uri="{FF2B5EF4-FFF2-40B4-BE49-F238E27FC236}">
                  <a16:creationId xmlns:a16="http://schemas.microsoft.com/office/drawing/2014/main" id="{F384BD21-56AC-44E8-AB5C-626D1B114986}"/>
                </a:ext>
              </a:extLst>
            </p:cNvPr>
            <p:cNvSpPr/>
            <p:nvPr/>
          </p:nvSpPr>
          <p:spPr>
            <a:xfrm>
              <a:off x="34392616" y="21221192"/>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Flèche : gauche 74">
              <a:extLst>
                <a:ext uri="{FF2B5EF4-FFF2-40B4-BE49-F238E27FC236}">
                  <a16:creationId xmlns:a16="http://schemas.microsoft.com/office/drawing/2014/main" id="{095F8765-5AC3-4ACC-8CB5-27CF6006EB74}"/>
                </a:ext>
              </a:extLst>
            </p:cNvPr>
            <p:cNvSpPr/>
            <p:nvPr/>
          </p:nvSpPr>
          <p:spPr>
            <a:xfrm>
              <a:off x="34551112" y="21513800"/>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Flèche : gauche 75">
              <a:extLst>
                <a:ext uri="{FF2B5EF4-FFF2-40B4-BE49-F238E27FC236}">
                  <a16:creationId xmlns:a16="http://schemas.microsoft.com/office/drawing/2014/main" id="{78A2A61F-A02A-49D5-B068-49DF3FD464E0}"/>
                </a:ext>
              </a:extLst>
            </p:cNvPr>
            <p:cNvSpPr/>
            <p:nvPr/>
          </p:nvSpPr>
          <p:spPr>
            <a:xfrm>
              <a:off x="35093656" y="21794216"/>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Flèche : gauche 76">
              <a:extLst>
                <a:ext uri="{FF2B5EF4-FFF2-40B4-BE49-F238E27FC236}">
                  <a16:creationId xmlns:a16="http://schemas.microsoft.com/office/drawing/2014/main" id="{36A743DB-FB30-48AB-8D5C-700432F145F8}"/>
                </a:ext>
              </a:extLst>
            </p:cNvPr>
            <p:cNvSpPr/>
            <p:nvPr/>
          </p:nvSpPr>
          <p:spPr>
            <a:xfrm>
              <a:off x="35246056" y="22056344"/>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Flèche : gauche 77">
              <a:extLst>
                <a:ext uri="{FF2B5EF4-FFF2-40B4-BE49-F238E27FC236}">
                  <a16:creationId xmlns:a16="http://schemas.microsoft.com/office/drawing/2014/main" id="{9116C48D-D5B5-4BE5-BD66-3634573D7EBF}"/>
                </a:ext>
              </a:extLst>
            </p:cNvPr>
            <p:cNvSpPr/>
            <p:nvPr/>
          </p:nvSpPr>
          <p:spPr>
            <a:xfrm>
              <a:off x="35435032" y="23683976"/>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Flèche : gauche 78">
              <a:extLst>
                <a:ext uri="{FF2B5EF4-FFF2-40B4-BE49-F238E27FC236}">
                  <a16:creationId xmlns:a16="http://schemas.microsoft.com/office/drawing/2014/main" id="{7FBF6A96-1892-4D91-9E63-49A5EA161A72}"/>
                </a:ext>
              </a:extLst>
            </p:cNvPr>
            <p:cNvSpPr/>
            <p:nvPr/>
          </p:nvSpPr>
          <p:spPr>
            <a:xfrm>
              <a:off x="35288728" y="23738840"/>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Flèche : gauche 79">
              <a:extLst>
                <a:ext uri="{FF2B5EF4-FFF2-40B4-BE49-F238E27FC236}">
                  <a16:creationId xmlns:a16="http://schemas.microsoft.com/office/drawing/2014/main" id="{35DD5731-34B7-4582-9875-853BBC523A9B}"/>
                </a:ext>
              </a:extLst>
            </p:cNvPr>
            <p:cNvSpPr/>
            <p:nvPr/>
          </p:nvSpPr>
          <p:spPr>
            <a:xfrm>
              <a:off x="34557208" y="23690072"/>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Flèche : gauche 80">
              <a:extLst>
                <a:ext uri="{FF2B5EF4-FFF2-40B4-BE49-F238E27FC236}">
                  <a16:creationId xmlns:a16="http://schemas.microsoft.com/office/drawing/2014/main" id="{F575E53A-1B92-49DC-A38E-C050C09125CE}"/>
                </a:ext>
              </a:extLst>
            </p:cNvPr>
            <p:cNvSpPr/>
            <p:nvPr/>
          </p:nvSpPr>
          <p:spPr>
            <a:xfrm>
              <a:off x="34624264" y="23616920"/>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a:extLst>
              <a:ext uri="{FF2B5EF4-FFF2-40B4-BE49-F238E27FC236}">
                <a16:creationId xmlns:a16="http://schemas.microsoft.com/office/drawing/2014/main" id="{E9EE67F6-6571-4C87-B492-A6509FF764E3}"/>
              </a:ext>
            </a:extLst>
          </p:cNvPr>
          <p:cNvGrpSpPr/>
          <p:nvPr/>
        </p:nvGrpSpPr>
        <p:grpSpPr>
          <a:xfrm>
            <a:off x="37429079" y="20070012"/>
            <a:ext cx="4293009" cy="4926231"/>
            <a:chOff x="37429079" y="20070012"/>
            <a:chExt cx="4293009" cy="4926231"/>
          </a:xfrm>
        </p:grpSpPr>
        <p:grpSp>
          <p:nvGrpSpPr>
            <p:cNvPr id="43" name="Groupe 42">
              <a:extLst>
                <a:ext uri="{FF2B5EF4-FFF2-40B4-BE49-F238E27FC236}">
                  <a16:creationId xmlns:a16="http://schemas.microsoft.com/office/drawing/2014/main" id="{CEDF8E10-8744-43C3-AC19-278A22CD6332}"/>
                </a:ext>
              </a:extLst>
            </p:cNvPr>
            <p:cNvGrpSpPr/>
            <p:nvPr/>
          </p:nvGrpSpPr>
          <p:grpSpPr>
            <a:xfrm>
              <a:off x="37429079" y="20070012"/>
              <a:ext cx="4293009" cy="4926231"/>
              <a:chOff x="37602087" y="20105323"/>
              <a:chExt cx="4059375" cy="4799752"/>
            </a:xfrm>
          </p:grpSpPr>
          <p:pic>
            <p:nvPicPr>
              <p:cNvPr id="30" name="Image 29">
                <a:extLst>
                  <a:ext uri="{FF2B5EF4-FFF2-40B4-BE49-F238E27FC236}">
                    <a16:creationId xmlns:a16="http://schemas.microsoft.com/office/drawing/2014/main" id="{6B9B9F0A-4018-471C-8B0C-2B7C214417F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602087" y="20401370"/>
                <a:ext cx="3906349" cy="4503705"/>
              </a:xfrm>
              <a:prstGeom prst="rect">
                <a:avLst/>
              </a:prstGeom>
            </p:spPr>
          </p:pic>
          <p:sp>
            <p:nvSpPr>
              <p:cNvPr id="53" name="ZoneTexte 52">
                <a:extLst>
                  <a:ext uri="{FF2B5EF4-FFF2-40B4-BE49-F238E27FC236}">
                    <a16:creationId xmlns:a16="http://schemas.microsoft.com/office/drawing/2014/main" id="{960FA5DC-3900-4B48-87A8-C31D3322C812}"/>
                  </a:ext>
                </a:extLst>
              </p:cNvPr>
              <p:cNvSpPr txBox="1"/>
              <p:nvPr/>
            </p:nvSpPr>
            <p:spPr>
              <a:xfrm>
                <a:off x="39064907" y="20105323"/>
                <a:ext cx="1306768" cy="369332"/>
              </a:xfrm>
              <a:prstGeom prst="rect">
                <a:avLst/>
              </a:prstGeom>
              <a:noFill/>
            </p:spPr>
            <p:txBody>
              <a:bodyPr wrap="none" rtlCol="0">
                <a:spAutoFit/>
              </a:bodyPr>
              <a:lstStyle/>
              <a:p>
                <a:r>
                  <a:rPr lang="fr-FR" dirty="0" err="1"/>
                  <a:t>Orbit</a:t>
                </a:r>
                <a:r>
                  <a:rPr lang="fr-FR" dirty="0"/>
                  <a:t> 25650</a:t>
                </a:r>
              </a:p>
            </p:txBody>
          </p:sp>
          <p:sp>
            <p:nvSpPr>
              <p:cNvPr id="38" name="Rectangle 37">
                <a:extLst>
                  <a:ext uri="{FF2B5EF4-FFF2-40B4-BE49-F238E27FC236}">
                    <a16:creationId xmlns:a16="http://schemas.microsoft.com/office/drawing/2014/main" id="{DE5CA0E0-5DF2-4AEF-B81F-00B6CE018DB1}"/>
                  </a:ext>
                </a:extLst>
              </p:cNvPr>
              <p:cNvSpPr/>
              <p:nvPr/>
            </p:nvSpPr>
            <p:spPr>
              <a:xfrm>
                <a:off x="39799101" y="20676407"/>
                <a:ext cx="1862361" cy="1323439"/>
              </a:xfrm>
              <a:prstGeom prst="rect">
                <a:avLst/>
              </a:prstGeom>
            </p:spPr>
            <p:txBody>
              <a:bodyPr wrap="square">
                <a:spAutoFit/>
              </a:bodyPr>
              <a:lstStyle/>
              <a:p>
                <a:r>
                  <a:rPr lang="fr-FR" sz="2000" dirty="0">
                    <a:solidFill>
                      <a:srgbClr val="242424"/>
                    </a:solidFill>
                  </a:rPr>
                  <a:t>23/08/2023</a:t>
                </a:r>
              </a:p>
              <a:p>
                <a:r>
                  <a:rPr lang="fr-FR" sz="2000" dirty="0" err="1">
                    <a:solidFill>
                      <a:srgbClr val="242424"/>
                    </a:solidFill>
                  </a:rPr>
                  <a:t>Lat</a:t>
                </a:r>
                <a:r>
                  <a:rPr lang="fr-FR" sz="2000" dirty="0">
                    <a:solidFill>
                      <a:srgbClr val="242424"/>
                    </a:solidFill>
                  </a:rPr>
                  <a:t> = 77° S</a:t>
                </a:r>
              </a:p>
              <a:p>
                <a:r>
                  <a:rPr lang="fr-FR" sz="2000" dirty="0">
                    <a:solidFill>
                      <a:srgbClr val="242424"/>
                    </a:solidFill>
                  </a:rPr>
                  <a:t>Ls = 109°</a:t>
                </a:r>
              </a:p>
              <a:p>
                <a:r>
                  <a:rPr lang="fr-FR" sz="2000" dirty="0">
                    <a:solidFill>
                      <a:srgbClr val="242424"/>
                    </a:solidFill>
                  </a:rPr>
                  <a:t>SZA = 125°</a:t>
                </a:r>
                <a:endParaRPr lang="fr-FR" sz="2000" dirty="0"/>
              </a:p>
            </p:txBody>
          </p:sp>
        </p:grpSp>
        <p:sp>
          <p:nvSpPr>
            <p:cNvPr id="82" name="Flèche : gauche 81">
              <a:extLst>
                <a:ext uri="{FF2B5EF4-FFF2-40B4-BE49-F238E27FC236}">
                  <a16:creationId xmlns:a16="http://schemas.microsoft.com/office/drawing/2014/main" id="{0D7DE37D-DBDE-4065-8378-AE4B28EBE4F7}"/>
                </a:ext>
              </a:extLst>
            </p:cNvPr>
            <p:cNvSpPr/>
            <p:nvPr/>
          </p:nvSpPr>
          <p:spPr>
            <a:xfrm>
              <a:off x="39043864" y="21513800"/>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Flèche : gauche 95">
              <a:extLst>
                <a:ext uri="{FF2B5EF4-FFF2-40B4-BE49-F238E27FC236}">
                  <a16:creationId xmlns:a16="http://schemas.microsoft.com/office/drawing/2014/main" id="{FAB92ACA-B041-4E12-B743-7F43D5AB0600}"/>
                </a:ext>
              </a:extLst>
            </p:cNvPr>
            <p:cNvSpPr/>
            <p:nvPr/>
          </p:nvSpPr>
          <p:spPr>
            <a:xfrm>
              <a:off x="39257224" y="21836888"/>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Flèche : gauche 96">
              <a:extLst>
                <a:ext uri="{FF2B5EF4-FFF2-40B4-BE49-F238E27FC236}">
                  <a16:creationId xmlns:a16="http://schemas.microsoft.com/office/drawing/2014/main" id="{3F897F59-8C51-4F6E-A6C9-2EECA4CD878B}"/>
                </a:ext>
              </a:extLst>
            </p:cNvPr>
            <p:cNvSpPr/>
            <p:nvPr/>
          </p:nvSpPr>
          <p:spPr>
            <a:xfrm>
              <a:off x="39525448" y="21836888"/>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Flèche : gauche 97">
              <a:extLst>
                <a:ext uri="{FF2B5EF4-FFF2-40B4-BE49-F238E27FC236}">
                  <a16:creationId xmlns:a16="http://schemas.microsoft.com/office/drawing/2014/main" id="{4C2E3AD2-D6BB-49C6-987E-D69D24A7DE4F}"/>
                </a:ext>
              </a:extLst>
            </p:cNvPr>
            <p:cNvSpPr/>
            <p:nvPr/>
          </p:nvSpPr>
          <p:spPr>
            <a:xfrm>
              <a:off x="39568120" y="22159976"/>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Flèche : gauche 98">
              <a:extLst>
                <a:ext uri="{FF2B5EF4-FFF2-40B4-BE49-F238E27FC236}">
                  <a16:creationId xmlns:a16="http://schemas.microsoft.com/office/drawing/2014/main" id="{5F89E79E-5A09-4787-B6FE-32337ADB9302}"/>
                </a:ext>
              </a:extLst>
            </p:cNvPr>
            <p:cNvSpPr/>
            <p:nvPr/>
          </p:nvSpPr>
          <p:spPr>
            <a:xfrm>
              <a:off x="39184072" y="23488904"/>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Flèche : gauche 99">
              <a:extLst>
                <a:ext uri="{FF2B5EF4-FFF2-40B4-BE49-F238E27FC236}">
                  <a16:creationId xmlns:a16="http://schemas.microsoft.com/office/drawing/2014/main" id="{9667C1F6-E40F-4243-9AC0-13E91460BC99}"/>
                </a:ext>
              </a:extLst>
            </p:cNvPr>
            <p:cNvSpPr/>
            <p:nvPr/>
          </p:nvSpPr>
          <p:spPr>
            <a:xfrm>
              <a:off x="39129208" y="23702264"/>
              <a:ext cx="180831" cy="7461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12604841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3803</TotalTime>
  <Words>1093</Words>
  <Application>Microsoft Office PowerPoint</Application>
  <PresentationFormat>Personnalisé</PresentationFormat>
  <Paragraphs>109</Paragraphs>
  <Slides>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MS Mincho</vt:lpstr>
      <vt:lpstr>Arial</vt:lpstr>
      <vt:lpstr>Calibri</vt:lpstr>
      <vt:lpstr>Calibri Light</vt:lpstr>
      <vt:lpstr>Mangal</vt:lpstr>
      <vt:lpstr>Segoe UI</vt:lpstr>
      <vt:lpstr>Times New Roman</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Lauriane</dc:creator>
  <cp:lastModifiedBy>Lauriane</cp:lastModifiedBy>
  <cp:revision>205</cp:revision>
  <dcterms:created xsi:type="dcterms:W3CDTF">2023-03-31T14:29:55Z</dcterms:created>
  <dcterms:modified xsi:type="dcterms:W3CDTF">2024-04-11T09:40:32Z</dcterms:modified>
</cp:coreProperties>
</file>