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1" saveSubsetFonts="1">
  <p:sldMasterIdLst>
    <p:sldMasterId id="2147483672" r:id="rId1"/>
  </p:sldMasterIdLst>
  <p:notesMasterIdLst>
    <p:notesMasterId r:id="rId3"/>
  </p:notesMasterIdLst>
  <p:sldIdLst>
    <p:sldId id="256" r:id="rId2"/>
  </p:sldIdLst>
  <p:sldSz cx="46799500" cy="270002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5348" y="-4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jeta Jangra" userId="baa7986e403c2f56" providerId="LiveId" clId="{1DFFA649-52C9-460D-827F-827B1EF4F1CD}"/>
    <pc:docChg chg="undo custSel modSld">
      <pc:chgData name="Vijeta Jangra" userId="baa7986e403c2f56" providerId="LiveId" clId="{1DFFA649-52C9-460D-827F-827B1EF4F1CD}" dt="2024-04-12T06:14:39.678" v="96" actId="20577"/>
      <pc:docMkLst>
        <pc:docMk/>
      </pc:docMkLst>
      <pc:sldChg chg="modSp mod">
        <pc:chgData name="Vijeta Jangra" userId="baa7986e403c2f56" providerId="LiveId" clId="{1DFFA649-52C9-460D-827F-827B1EF4F1CD}" dt="2024-04-12T06:14:39.678" v="96" actId="20577"/>
        <pc:sldMkLst>
          <pc:docMk/>
          <pc:sldMk cId="964960531" sldId="256"/>
        </pc:sldMkLst>
        <pc:spChg chg="mod">
          <ac:chgData name="Vijeta Jangra" userId="baa7986e403c2f56" providerId="LiveId" clId="{1DFFA649-52C9-460D-827F-827B1EF4F1CD}" dt="2024-04-12T05:59:03.028" v="35" actId="20577"/>
          <ac:spMkLst>
            <pc:docMk/>
            <pc:sldMk cId="964960531" sldId="256"/>
            <ac:spMk id="26" creationId="{2CE31F4A-E03A-6747-DB18-11626955524E}"/>
          </ac:spMkLst>
        </pc:spChg>
        <pc:spChg chg="mod">
          <ac:chgData name="Vijeta Jangra" userId="baa7986e403c2f56" providerId="LiveId" clId="{1DFFA649-52C9-460D-827F-827B1EF4F1CD}" dt="2024-04-12T05:59:35.531" v="53" actId="20577"/>
          <ac:spMkLst>
            <pc:docMk/>
            <pc:sldMk cId="964960531" sldId="256"/>
            <ac:spMk id="27" creationId="{EEF70584-1845-3C46-E3CC-4CED3A821E2E}"/>
          </ac:spMkLst>
        </pc:spChg>
        <pc:spChg chg="mod">
          <ac:chgData name="Vijeta Jangra" userId="baa7986e403c2f56" providerId="LiveId" clId="{1DFFA649-52C9-460D-827F-827B1EF4F1CD}" dt="2024-04-12T05:57:06.855" v="12" actId="20577"/>
          <ac:spMkLst>
            <pc:docMk/>
            <pc:sldMk cId="964960531" sldId="256"/>
            <ac:spMk id="48" creationId="{CB660BAD-F0FA-F806-5833-8E1E60126B29}"/>
          </ac:spMkLst>
        </pc:spChg>
        <pc:spChg chg="mod">
          <ac:chgData name="Vijeta Jangra" userId="baa7986e403c2f56" providerId="LiveId" clId="{1DFFA649-52C9-460D-827F-827B1EF4F1CD}" dt="2024-04-12T06:00:59.553" v="58" actId="1076"/>
          <ac:spMkLst>
            <pc:docMk/>
            <pc:sldMk cId="964960531" sldId="256"/>
            <ac:spMk id="56" creationId="{D88E8288-7E30-222F-449E-2961022E1918}"/>
          </ac:spMkLst>
        </pc:spChg>
        <pc:spChg chg="mod">
          <ac:chgData name="Vijeta Jangra" userId="baa7986e403c2f56" providerId="LiveId" clId="{1DFFA649-52C9-460D-827F-827B1EF4F1CD}" dt="2024-04-12T06:14:39.678" v="96" actId="20577"/>
          <ac:spMkLst>
            <pc:docMk/>
            <pc:sldMk cId="964960531" sldId="256"/>
            <ac:spMk id="57" creationId="{AB057F0F-C62C-3A2B-382B-D103660D4CCB}"/>
          </ac:spMkLst>
        </pc:spChg>
        <pc:picChg chg="mod">
          <ac:chgData name="Vijeta Jangra" userId="baa7986e403c2f56" providerId="LiveId" clId="{1DFFA649-52C9-460D-827F-827B1EF4F1CD}" dt="2024-04-12T06:03:39.086" v="62" actId="14100"/>
          <ac:picMkLst>
            <pc:docMk/>
            <pc:sldMk cId="964960531" sldId="256"/>
            <ac:picMk id="35" creationId="{614B2368-4875-5A4B-0E4B-66342C87656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DD884-4159-4B44-ADFF-23D31EDB97B9}" type="datetimeFigureOut">
              <a:rPr lang="en-IN" smtClean="0"/>
              <a:t>12-04-2024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20700" y="1243013"/>
            <a:ext cx="58166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3068A-F14E-42E5-9738-D64BC184E6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7057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3068A-F14E-42E5-9738-D64BC184E647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4106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9938" y="4418785"/>
            <a:ext cx="35099625" cy="9400070"/>
          </a:xfrm>
        </p:spPr>
        <p:txBody>
          <a:bodyPr anchor="b"/>
          <a:lstStyle>
            <a:lvl1pPr algn="ctr">
              <a:defRPr sz="23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9938" y="14181357"/>
            <a:ext cx="35099625" cy="6518796"/>
          </a:xfrm>
        </p:spPr>
        <p:txBody>
          <a:bodyPr/>
          <a:lstStyle>
            <a:lvl1pPr marL="0" indent="0" algn="ctr">
              <a:buNone/>
              <a:defRPr sz="9212"/>
            </a:lvl1pPr>
            <a:lvl2pPr marL="1754962" indent="0" algn="ctr">
              <a:buNone/>
              <a:defRPr sz="7677"/>
            </a:lvl2pPr>
            <a:lvl3pPr marL="3509924" indent="0" algn="ctr">
              <a:buNone/>
              <a:defRPr sz="6909"/>
            </a:lvl3pPr>
            <a:lvl4pPr marL="5264887" indent="0" algn="ctr">
              <a:buNone/>
              <a:defRPr sz="6142"/>
            </a:lvl4pPr>
            <a:lvl5pPr marL="7019849" indent="0" algn="ctr">
              <a:buNone/>
              <a:defRPr sz="6142"/>
            </a:lvl5pPr>
            <a:lvl6pPr marL="8774811" indent="0" algn="ctr">
              <a:buNone/>
              <a:defRPr sz="6142"/>
            </a:lvl6pPr>
            <a:lvl7pPr marL="10529773" indent="0" algn="ctr">
              <a:buNone/>
              <a:defRPr sz="6142"/>
            </a:lvl7pPr>
            <a:lvl8pPr marL="12284735" indent="0" algn="ctr">
              <a:buNone/>
              <a:defRPr sz="6142"/>
            </a:lvl8pPr>
            <a:lvl9pPr marL="14039698" indent="0" algn="ctr">
              <a:buNone/>
              <a:defRPr sz="614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887D-65EC-4237-BE12-B8ED8691D4B4}" type="datetimeFigureOut">
              <a:rPr lang="en-IN" smtClean="0"/>
              <a:t>12-04-2024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3768-2996-4097-A701-A61A9221E8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754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887D-65EC-4237-BE12-B8ED8691D4B4}" type="datetimeFigureOut">
              <a:rPr lang="en-IN" smtClean="0"/>
              <a:t>12-04-2024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3768-2996-4097-A701-A61A9221E8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16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490892" y="1437511"/>
            <a:ext cx="10091142" cy="22881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17466" y="1437511"/>
            <a:ext cx="29688433" cy="228814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887D-65EC-4237-BE12-B8ED8691D4B4}" type="datetimeFigureOut">
              <a:rPr lang="en-IN" smtClean="0"/>
              <a:t>12-04-2024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3768-2996-4097-A701-A61A9221E8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8960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887D-65EC-4237-BE12-B8ED8691D4B4}" type="datetimeFigureOut">
              <a:rPr lang="en-IN" smtClean="0"/>
              <a:t>12-04-2024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3768-2996-4097-A701-A61A9221E8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3981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091" y="6731304"/>
            <a:ext cx="40364569" cy="11231331"/>
          </a:xfrm>
        </p:spPr>
        <p:txBody>
          <a:bodyPr anchor="b"/>
          <a:lstStyle>
            <a:lvl1pPr>
              <a:defRPr sz="23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3091" y="18068888"/>
            <a:ext cx="40364569" cy="5906292"/>
          </a:xfrm>
        </p:spPr>
        <p:txBody>
          <a:bodyPr/>
          <a:lstStyle>
            <a:lvl1pPr marL="0" indent="0">
              <a:buNone/>
              <a:defRPr sz="9212">
                <a:solidFill>
                  <a:schemeClr val="tx1">
                    <a:tint val="75000"/>
                  </a:schemeClr>
                </a:solidFill>
              </a:defRPr>
            </a:lvl1pPr>
            <a:lvl2pPr marL="1754962" indent="0">
              <a:buNone/>
              <a:defRPr sz="7677">
                <a:solidFill>
                  <a:schemeClr val="tx1">
                    <a:tint val="75000"/>
                  </a:schemeClr>
                </a:solidFill>
              </a:defRPr>
            </a:lvl2pPr>
            <a:lvl3pPr marL="3509924" indent="0">
              <a:buNone/>
              <a:defRPr sz="6909">
                <a:solidFill>
                  <a:schemeClr val="tx1">
                    <a:tint val="75000"/>
                  </a:schemeClr>
                </a:solidFill>
              </a:defRPr>
            </a:lvl3pPr>
            <a:lvl4pPr marL="5264887" indent="0">
              <a:buNone/>
              <a:defRPr sz="6142">
                <a:solidFill>
                  <a:schemeClr val="tx1">
                    <a:tint val="75000"/>
                  </a:schemeClr>
                </a:solidFill>
              </a:defRPr>
            </a:lvl4pPr>
            <a:lvl5pPr marL="7019849" indent="0">
              <a:buNone/>
              <a:defRPr sz="6142">
                <a:solidFill>
                  <a:schemeClr val="tx1">
                    <a:tint val="75000"/>
                  </a:schemeClr>
                </a:solidFill>
              </a:defRPr>
            </a:lvl5pPr>
            <a:lvl6pPr marL="8774811" indent="0">
              <a:buNone/>
              <a:defRPr sz="6142">
                <a:solidFill>
                  <a:schemeClr val="tx1">
                    <a:tint val="75000"/>
                  </a:schemeClr>
                </a:solidFill>
              </a:defRPr>
            </a:lvl6pPr>
            <a:lvl7pPr marL="10529773" indent="0">
              <a:buNone/>
              <a:defRPr sz="6142">
                <a:solidFill>
                  <a:schemeClr val="tx1">
                    <a:tint val="75000"/>
                  </a:schemeClr>
                </a:solidFill>
              </a:defRPr>
            </a:lvl7pPr>
            <a:lvl8pPr marL="12284735" indent="0">
              <a:buNone/>
              <a:defRPr sz="6142">
                <a:solidFill>
                  <a:schemeClr val="tx1">
                    <a:tint val="75000"/>
                  </a:schemeClr>
                </a:solidFill>
              </a:defRPr>
            </a:lvl8pPr>
            <a:lvl9pPr marL="14039698" indent="0">
              <a:buNone/>
              <a:defRPr sz="61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887D-65EC-4237-BE12-B8ED8691D4B4}" type="datetimeFigureOut">
              <a:rPr lang="en-IN" smtClean="0"/>
              <a:t>12-04-2024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3768-2996-4097-A701-A61A9221E8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637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7465" y="7187553"/>
            <a:ext cx="19889788" cy="17131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692247" y="7187553"/>
            <a:ext cx="19889788" cy="17131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887D-65EC-4237-BE12-B8ED8691D4B4}" type="datetimeFigureOut">
              <a:rPr lang="en-IN" smtClean="0"/>
              <a:t>12-04-2024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3768-2996-4097-A701-A61A9221E8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281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561" y="1437512"/>
            <a:ext cx="40364569" cy="52187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23563" y="6618801"/>
            <a:ext cx="19798380" cy="3243772"/>
          </a:xfrm>
        </p:spPr>
        <p:txBody>
          <a:bodyPr anchor="b"/>
          <a:lstStyle>
            <a:lvl1pPr marL="0" indent="0">
              <a:buNone/>
              <a:defRPr sz="9212" b="1"/>
            </a:lvl1pPr>
            <a:lvl2pPr marL="1754962" indent="0">
              <a:buNone/>
              <a:defRPr sz="7677" b="1"/>
            </a:lvl2pPr>
            <a:lvl3pPr marL="3509924" indent="0">
              <a:buNone/>
              <a:defRPr sz="6909" b="1"/>
            </a:lvl3pPr>
            <a:lvl4pPr marL="5264887" indent="0">
              <a:buNone/>
              <a:defRPr sz="6142" b="1"/>
            </a:lvl4pPr>
            <a:lvl5pPr marL="7019849" indent="0">
              <a:buNone/>
              <a:defRPr sz="6142" b="1"/>
            </a:lvl5pPr>
            <a:lvl6pPr marL="8774811" indent="0">
              <a:buNone/>
              <a:defRPr sz="6142" b="1"/>
            </a:lvl6pPr>
            <a:lvl7pPr marL="10529773" indent="0">
              <a:buNone/>
              <a:defRPr sz="6142" b="1"/>
            </a:lvl7pPr>
            <a:lvl8pPr marL="12284735" indent="0">
              <a:buNone/>
              <a:defRPr sz="6142" b="1"/>
            </a:lvl8pPr>
            <a:lvl9pPr marL="14039698" indent="0">
              <a:buNone/>
              <a:defRPr sz="61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23563" y="9862573"/>
            <a:ext cx="19798380" cy="14506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692247" y="6618801"/>
            <a:ext cx="19895883" cy="3243772"/>
          </a:xfrm>
        </p:spPr>
        <p:txBody>
          <a:bodyPr anchor="b"/>
          <a:lstStyle>
            <a:lvl1pPr marL="0" indent="0">
              <a:buNone/>
              <a:defRPr sz="9212" b="1"/>
            </a:lvl1pPr>
            <a:lvl2pPr marL="1754962" indent="0">
              <a:buNone/>
              <a:defRPr sz="7677" b="1"/>
            </a:lvl2pPr>
            <a:lvl3pPr marL="3509924" indent="0">
              <a:buNone/>
              <a:defRPr sz="6909" b="1"/>
            </a:lvl3pPr>
            <a:lvl4pPr marL="5264887" indent="0">
              <a:buNone/>
              <a:defRPr sz="6142" b="1"/>
            </a:lvl4pPr>
            <a:lvl5pPr marL="7019849" indent="0">
              <a:buNone/>
              <a:defRPr sz="6142" b="1"/>
            </a:lvl5pPr>
            <a:lvl6pPr marL="8774811" indent="0">
              <a:buNone/>
              <a:defRPr sz="6142" b="1"/>
            </a:lvl6pPr>
            <a:lvl7pPr marL="10529773" indent="0">
              <a:buNone/>
              <a:defRPr sz="6142" b="1"/>
            </a:lvl7pPr>
            <a:lvl8pPr marL="12284735" indent="0">
              <a:buNone/>
              <a:defRPr sz="6142" b="1"/>
            </a:lvl8pPr>
            <a:lvl9pPr marL="14039698" indent="0">
              <a:buNone/>
              <a:defRPr sz="61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692247" y="9862573"/>
            <a:ext cx="19895883" cy="14506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887D-65EC-4237-BE12-B8ED8691D4B4}" type="datetimeFigureOut">
              <a:rPr lang="en-IN" smtClean="0"/>
              <a:t>12-04-2024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3768-2996-4097-A701-A61A9221E8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2333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887D-65EC-4237-BE12-B8ED8691D4B4}" type="datetimeFigureOut">
              <a:rPr lang="en-IN" smtClean="0"/>
              <a:t>12-04-2024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3768-2996-4097-A701-A61A9221E8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6873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887D-65EC-4237-BE12-B8ED8691D4B4}" type="datetimeFigureOut">
              <a:rPr lang="en-IN" smtClean="0"/>
              <a:t>12-04-2024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3768-2996-4097-A701-A61A9221E8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9973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563" y="1800013"/>
            <a:ext cx="15094056" cy="6300047"/>
          </a:xfrm>
        </p:spPr>
        <p:txBody>
          <a:bodyPr anchor="b"/>
          <a:lstStyle>
            <a:lvl1pPr>
              <a:defRPr sz="122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95883" y="3887531"/>
            <a:ext cx="23692247" cy="19187642"/>
          </a:xfrm>
        </p:spPr>
        <p:txBody>
          <a:bodyPr/>
          <a:lstStyle>
            <a:lvl1pPr>
              <a:defRPr sz="12283"/>
            </a:lvl1pPr>
            <a:lvl2pPr>
              <a:defRPr sz="10748"/>
            </a:lvl2pPr>
            <a:lvl3pPr>
              <a:defRPr sz="9212"/>
            </a:lvl3pPr>
            <a:lvl4pPr>
              <a:defRPr sz="7677"/>
            </a:lvl4pPr>
            <a:lvl5pPr>
              <a:defRPr sz="7677"/>
            </a:lvl5pPr>
            <a:lvl6pPr>
              <a:defRPr sz="7677"/>
            </a:lvl6pPr>
            <a:lvl7pPr>
              <a:defRPr sz="7677"/>
            </a:lvl7pPr>
            <a:lvl8pPr>
              <a:defRPr sz="7677"/>
            </a:lvl8pPr>
            <a:lvl9pPr>
              <a:defRPr sz="76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3563" y="8100060"/>
            <a:ext cx="15094056" cy="15006363"/>
          </a:xfrm>
        </p:spPr>
        <p:txBody>
          <a:bodyPr/>
          <a:lstStyle>
            <a:lvl1pPr marL="0" indent="0">
              <a:buNone/>
              <a:defRPr sz="6142"/>
            </a:lvl1pPr>
            <a:lvl2pPr marL="1754962" indent="0">
              <a:buNone/>
              <a:defRPr sz="5374"/>
            </a:lvl2pPr>
            <a:lvl3pPr marL="3509924" indent="0">
              <a:buNone/>
              <a:defRPr sz="4606"/>
            </a:lvl3pPr>
            <a:lvl4pPr marL="5264887" indent="0">
              <a:buNone/>
              <a:defRPr sz="3839"/>
            </a:lvl4pPr>
            <a:lvl5pPr marL="7019849" indent="0">
              <a:buNone/>
              <a:defRPr sz="3839"/>
            </a:lvl5pPr>
            <a:lvl6pPr marL="8774811" indent="0">
              <a:buNone/>
              <a:defRPr sz="3839"/>
            </a:lvl6pPr>
            <a:lvl7pPr marL="10529773" indent="0">
              <a:buNone/>
              <a:defRPr sz="3839"/>
            </a:lvl7pPr>
            <a:lvl8pPr marL="12284735" indent="0">
              <a:buNone/>
              <a:defRPr sz="3839"/>
            </a:lvl8pPr>
            <a:lvl9pPr marL="14039698" indent="0">
              <a:buNone/>
              <a:defRPr sz="38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887D-65EC-4237-BE12-B8ED8691D4B4}" type="datetimeFigureOut">
              <a:rPr lang="en-IN" smtClean="0"/>
              <a:t>12-04-2024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3768-2996-4097-A701-A61A9221E8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8415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563" y="1800013"/>
            <a:ext cx="15094056" cy="6300047"/>
          </a:xfrm>
        </p:spPr>
        <p:txBody>
          <a:bodyPr anchor="b"/>
          <a:lstStyle>
            <a:lvl1pPr>
              <a:defRPr sz="122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895883" y="3887531"/>
            <a:ext cx="23692247" cy="19187642"/>
          </a:xfrm>
        </p:spPr>
        <p:txBody>
          <a:bodyPr anchor="t"/>
          <a:lstStyle>
            <a:lvl1pPr marL="0" indent="0">
              <a:buNone/>
              <a:defRPr sz="12283"/>
            </a:lvl1pPr>
            <a:lvl2pPr marL="1754962" indent="0">
              <a:buNone/>
              <a:defRPr sz="10748"/>
            </a:lvl2pPr>
            <a:lvl3pPr marL="3509924" indent="0">
              <a:buNone/>
              <a:defRPr sz="9212"/>
            </a:lvl3pPr>
            <a:lvl4pPr marL="5264887" indent="0">
              <a:buNone/>
              <a:defRPr sz="7677"/>
            </a:lvl4pPr>
            <a:lvl5pPr marL="7019849" indent="0">
              <a:buNone/>
              <a:defRPr sz="7677"/>
            </a:lvl5pPr>
            <a:lvl6pPr marL="8774811" indent="0">
              <a:buNone/>
              <a:defRPr sz="7677"/>
            </a:lvl6pPr>
            <a:lvl7pPr marL="10529773" indent="0">
              <a:buNone/>
              <a:defRPr sz="7677"/>
            </a:lvl7pPr>
            <a:lvl8pPr marL="12284735" indent="0">
              <a:buNone/>
              <a:defRPr sz="7677"/>
            </a:lvl8pPr>
            <a:lvl9pPr marL="14039698" indent="0">
              <a:buNone/>
              <a:defRPr sz="767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3563" y="8100060"/>
            <a:ext cx="15094056" cy="15006363"/>
          </a:xfrm>
        </p:spPr>
        <p:txBody>
          <a:bodyPr/>
          <a:lstStyle>
            <a:lvl1pPr marL="0" indent="0">
              <a:buNone/>
              <a:defRPr sz="6142"/>
            </a:lvl1pPr>
            <a:lvl2pPr marL="1754962" indent="0">
              <a:buNone/>
              <a:defRPr sz="5374"/>
            </a:lvl2pPr>
            <a:lvl3pPr marL="3509924" indent="0">
              <a:buNone/>
              <a:defRPr sz="4606"/>
            </a:lvl3pPr>
            <a:lvl4pPr marL="5264887" indent="0">
              <a:buNone/>
              <a:defRPr sz="3839"/>
            </a:lvl4pPr>
            <a:lvl5pPr marL="7019849" indent="0">
              <a:buNone/>
              <a:defRPr sz="3839"/>
            </a:lvl5pPr>
            <a:lvl6pPr marL="8774811" indent="0">
              <a:buNone/>
              <a:defRPr sz="3839"/>
            </a:lvl6pPr>
            <a:lvl7pPr marL="10529773" indent="0">
              <a:buNone/>
              <a:defRPr sz="3839"/>
            </a:lvl7pPr>
            <a:lvl8pPr marL="12284735" indent="0">
              <a:buNone/>
              <a:defRPr sz="3839"/>
            </a:lvl8pPr>
            <a:lvl9pPr marL="14039698" indent="0">
              <a:buNone/>
              <a:defRPr sz="38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887D-65EC-4237-BE12-B8ED8691D4B4}" type="datetimeFigureOut">
              <a:rPr lang="en-IN" smtClean="0"/>
              <a:t>12-04-2024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3768-2996-4097-A701-A61A9221E8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543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7466" y="1437512"/>
            <a:ext cx="40364569" cy="5218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7466" y="7187553"/>
            <a:ext cx="40364569" cy="17131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17465" y="25025187"/>
            <a:ext cx="10529888" cy="14375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6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D887D-65EC-4237-BE12-B8ED8691D4B4}" type="datetimeFigureOut">
              <a:rPr lang="en-IN" smtClean="0"/>
              <a:t>12-04-2024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502335" y="25025187"/>
            <a:ext cx="15794831" cy="14375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6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52147" y="25025187"/>
            <a:ext cx="10529888" cy="14375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6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A3768-2996-4097-A701-A61A9221E8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409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509924" rtl="0" eaLnBrk="1" latinLnBrk="0" hangingPunct="1">
        <a:lnSpc>
          <a:spcPct val="90000"/>
        </a:lnSpc>
        <a:spcBef>
          <a:spcPct val="0"/>
        </a:spcBef>
        <a:buNone/>
        <a:defRPr sz="168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77481" indent="-877481" algn="l" defTabSz="3509924" rtl="0" eaLnBrk="1" latinLnBrk="0" hangingPunct="1">
        <a:lnSpc>
          <a:spcPct val="90000"/>
        </a:lnSpc>
        <a:spcBef>
          <a:spcPts val="3839"/>
        </a:spcBef>
        <a:buFont typeface="Arial" panose="020B0604020202020204" pitchFamily="34" charset="0"/>
        <a:buChar char="•"/>
        <a:defRPr sz="10748" kern="1200">
          <a:solidFill>
            <a:schemeClr val="tx1"/>
          </a:solidFill>
          <a:latin typeface="+mn-lt"/>
          <a:ea typeface="+mn-ea"/>
          <a:cs typeface="+mn-cs"/>
        </a:defRPr>
      </a:lvl1pPr>
      <a:lvl2pPr marL="2632443" indent="-877481" algn="l" defTabSz="3509924" rtl="0" eaLnBrk="1" latinLnBrk="0" hangingPunct="1">
        <a:lnSpc>
          <a:spcPct val="90000"/>
        </a:lnSpc>
        <a:spcBef>
          <a:spcPts val="1919"/>
        </a:spcBef>
        <a:buFont typeface="Arial" panose="020B0604020202020204" pitchFamily="34" charset="0"/>
        <a:buChar char="•"/>
        <a:defRPr sz="9212" kern="1200">
          <a:solidFill>
            <a:schemeClr val="tx1"/>
          </a:solidFill>
          <a:latin typeface="+mn-lt"/>
          <a:ea typeface="+mn-ea"/>
          <a:cs typeface="+mn-cs"/>
        </a:defRPr>
      </a:lvl2pPr>
      <a:lvl3pPr marL="4387406" indent="-877481" algn="l" defTabSz="3509924" rtl="0" eaLnBrk="1" latinLnBrk="0" hangingPunct="1">
        <a:lnSpc>
          <a:spcPct val="90000"/>
        </a:lnSpc>
        <a:spcBef>
          <a:spcPts val="1919"/>
        </a:spcBef>
        <a:buFont typeface="Arial" panose="020B0604020202020204" pitchFamily="34" charset="0"/>
        <a:buChar char="•"/>
        <a:defRPr sz="7677" kern="1200">
          <a:solidFill>
            <a:schemeClr val="tx1"/>
          </a:solidFill>
          <a:latin typeface="+mn-lt"/>
          <a:ea typeface="+mn-ea"/>
          <a:cs typeface="+mn-cs"/>
        </a:defRPr>
      </a:lvl3pPr>
      <a:lvl4pPr marL="6142368" indent="-877481" algn="l" defTabSz="3509924" rtl="0" eaLnBrk="1" latinLnBrk="0" hangingPunct="1">
        <a:lnSpc>
          <a:spcPct val="90000"/>
        </a:lnSpc>
        <a:spcBef>
          <a:spcPts val="1919"/>
        </a:spcBef>
        <a:buFont typeface="Arial" panose="020B0604020202020204" pitchFamily="34" charset="0"/>
        <a:buChar char="•"/>
        <a:defRPr sz="6909" kern="1200">
          <a:solidFill>
            <a:schemeClr val="tx1"/>
          </a:solidFill>
          <a:latin typeface="+mn-lt"/>
          <a:ea typeface="+mn-ea"/>
          <a:cs typeface="+mn-cs"/>
        </a:defRPr>
      </a:lvl4pPr>
      <a:lvl5pPr marL="7897330" indent="-877481" algn="l" defTabSz="3509924" rtl="0" eaLnBrk="1" latinLnBrk="0" hangingPunct="1">
        <a:lnSpc>
          <a:spcPct val="90000"/>
        </a:lnSpc>
        <a:spcBef>
          <a:spcPts val="1919"/>
        </a:spcBef>
        <a:buFont typeface="Arial" panose="020B0604020202020204" pitchFamily="34" charset="0"/>
        <a:buChar char="•"/>
        <a:defRPr sz="6909" kern="1200">
          <a:solidFill>
            <a:schemeClr val="tx1"/>
          </a:solidFill>
          <a:latin typeface="+mn-lt"/>
          <a:ea typeface="+mn-ea"/>
          <a:cs typeface="+mn-cs"/>
        </a:defRPr>
      </a:lvl5pPr>
      <a:lvl6pPr marL="9652292" indent="-877481" algn="l" defTabSz="3509924" rtl="0" eaLnBrk="1" latinLnBrk="0" hangingPunct="1">
        <a:lnSpc>
          <a:spcPct val="90000"/>
        </a:lnSpc>
        <a:spcBef>
          <a:spcPts val="1919"/>
        </a:spcBef>
        <a:buFont typeface="Arial" panose="020B0604020202020204" pitchFamily="34" charset="0"/>
        <a:buChar char="•"/>
        <a:defRPr sz="6909" kern="1200">
          <a:solidFill>
            <a:schemeClr val="tx1"/>
          </a:solidFill>
          <a:latin typeface="+mn-lt"/>
          <a:ea typeface="+mn-ea"/>
          <a:cs typeface="+mn-cs"/>
        </a:defRPr>
      </a:lvl6pPr>
      <a:lvl7pPr marL="11407254" indent="-877481" algn="l" defTabSz="3509924" rtl="0" eaLnBrk="1" latinLnBrk="0" hangingPunct="1">
        <a:lnSpc>
          <a:spcPct val="90000"/>
        </a:lnSpc>
        <a:spcBef>
          <a:spcPts val="1919"/>
        </a:spcBef>
        <a:buFont typeface="Arial" panose="020B0604020202020204" pitchFamily="34" charset="0"/>
        <a:buChar char="•"/>
        <a:defRPr sz="6909" kern="1200">
          <a:solidFill>
            <a:schemeClr val="tx1"/>
          </a:solidFill>
          <a:latin typeface="+mn-lt"/>
          <a:ea typeface="+mn-ea"/>
          <a:cs typeface="+mn-cs"/>
        </a:defRPr>
      </a:lvl7pPr>
      <a:lvl8pPr marL="13162217" indent="-877481" algn="l" defTabSz="3509924" rtl="0" eaLnBrk="1" latinLnBrk="0" hangingPunct="1">
        <a:lnSpc>
          <a:spcPct val="90000"/>
        </a:lnSpc>
        <a:spcBef>
          <a:spcPts val="1919"/>
        </a:spcBef>
        <a:buFont typeface="Arial" panose="020B0604020202020204" pitchFamily="34" charset="0"/>
        <a:buChar char="•"/>
        <a:defRPr sz="6909" kern="1200">
          <a:solidFill>
            <a:schemeClr val="tx1"/>
          </a:solidFill>
          <a:latin typeface="+mn-lt"/>
          <a:ea typeface="+mn-ea"/>
          <a:cs typeface="+mn-cs"/>
        </a:defRPr>
      </a:lvl8pPr>
      <a:lvl9pPr marL="14917179" indent="-877481" algn="l" defTabSz="3509924" rtl="0" eaLnBrk="1" latinLnBrk="0" hangingPunct="1">
        <a:lnSpc>
          <a:spcPct val="90000"/>
        </a:lnSpc>
        <a:spcBef>
          <a:spcPts val="1919"/>
        </a:spcBef>
        <a:buFont typeface="Arial" panose="020B0604020202020204" pitchFamily="34" charset="0"/>
        <a:buChar char="•"/>
        <a:defRPr sz="69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09924" rtl="0" eaLnBrk="1" latinLnBrk="0" hangingPunct="1">
        <a:defRPr sz="6909" kern="1200">
          <a:solidFill>
            <a:schemeClr val="tx1"/>
          </a:solidFill>
          <a:latin typeface="+mn-lt"/>
          <a:ea typeface="+mn-ea"/>
          <a:cs typeface="+mn-cs"/>
        </a:defRPr>
      </a:lvl1pPr>
      <a:lvl2pPr marL="1754962" algn="l" defTabSz="3509924" rtl="0" eaLnBrk="1" latinLnBrk="0" hangingPunct="1">
        <a:defRPr sz="6909" kern="1200">
          <a:solidFill>
            <a:schemeClr val="tx1"/>
          </a:solidFill>
          <a:latin typeface="+mn-lt"/>
          <a:ea typeface="+mn-ea"/>
          <a:cs typeface="+mn-cs"/>
        </a:defRPr>
      </a:lvl2pPr>
      <a:lvl3pPr marL="3509924" algn="l" defTabSz="3509924" rtl="0" eaLnBrk="1" latinLnBrk="0" hangingPunct="1">
        <a:defRPr sz="6909" kern="1200">
          <a:solidFill>
            <a:schemeClr val="tx1"/>
          </a:solidFill>
          <a:latin typeface="+mn-lt"/>
          <a:ea typeface="+mn-ea"/>
          <a:cs typeface="+mn-cs"/>
        </a:defRPr>
      </a:lvl3pPr>
      <a:lvl4pPr marL="5264887" algn="l" defTabSz="3509924" rtl="0" eaLnBrk="1" latinLnBrk="0" hangingPunct="1">
        <a:defRPr sz="6909" kern="1200">
          <a:solidFill>
            <a:schemeClr val="tx1"/>
          </a:solidFill>
          <a:latin typeface="+mn-lt"/>
          <a:ea typeface="+mn-ea"/>
          <a:cs typeface="+mn-cs"/>
        </a:defRPr>
      </a:lvl4pPr>
      <a:lvl5pPr marL="7019849" algn="l" defTabSz="3509924" rtl="0" eaLnBrk="1" latinLnBrk="0" hangingPunct="1">
        <a:defRPr sz="6909" kern="1200">
          <a:solidFill>
            <a:schemeClr val="tx1"/>
          </a:solidFill>
          <a:latin typeface="+mn-lt"/>
          <a:ea typeface="+mn-ea"/>
          <a:cs typeface="+mn-cs"/>
        </a:defRPr>
      </a:lvl5pPr>
      <a:lvl6pPr marL="8774811" algn="l" defTabSz="3509924" rtl="0" eaLnBrk="1" latinLnBrk="0" hangingPunct="1">
        <a:defRPr sz="6909" kern="1200">
          <a:solidFill>
            <a:schemeClr val="tx1"/>
          </a:solidFill>
          <a:latin typeface="+mn-lt"/>
          <a:ea typeface="+mn-ea"/>
          <a:cs typeface="+mn-cs"/>
        </a:defRPr>
      </a:lvl6pPr>
      <a:lvl7pPr marL="10529773" algn="l" defTabSz="3509924" rtl="0" eaLnBrk="1" latinLnBrk="0" hangingPunct="1">
        <a:defRPr sz="6909" kern="1200">
          <a:solidFill>
            <a:schemeClr val="tx1"/>
          </a:solidFill>
          <a:latin typeface="+mn-lt"/>
          <a:ea typeface="+mn-ea"/>
          <a:cs typeface="+mn-cs"/>
        </a:defRPr>
      </a:lvl7pPr>
      <a:lvl8pPr marL="12284735" algn="l" defTabSz="3509924" rtl="0" eaLnBrk="1" latinLnBrk="0" hangingPunct="1">
        <a:defRPr sz="6909" kern="1200">
          <a:solidFill>
            <a:schemeClr val="tx1"/>
          </a:solidFill>
          <a:latin typeface="+mn-lt"/>
          <a:ea typeface="+mn-ea"/>
          <a:cs typeface="+mn-cs"/>
        </a:defRPr>
      </a:lvl8pPr>
      <a:lvl9pPr marL="14039698" algn="l" defTabSz="3509924" rtl="0" eaLnBrk="1" latinLnBrk="0" hangingPunct="1">
        <a:defRPr sz="69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tif"/><Relationship Id="rId7" Type="http://schemas.openxmlformats.org/officeDocument/2006/relationships/image" Target="../media/image5.png"/><Relationship Id="rId12" Type="http://schemas.openxmlformats.org/officeDocument/2006/relationships/hyperlink" Target="mailto:aggarwalsg@nplindia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mailto:malikarpit5211@gmail.com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tif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8">
            <a:extLst>
              <a:ext uri="{FF2B5EF4-FFF2-40B4-BE49-F238E27FC236}">
                <a16:creationId xmlns:a16="http://schemas.microsoft.com/office/drawing/2014/main" id="{278B0586-0EF0-005A-3A24-4816EBE77E9E}"/>
              </a:ext>
            </a:extLst>
          </p:cNvPr>
          <p:cNvSpPr/>
          <p:nvPr/>
        </p:nvSpPr>
        <p:spPr>
          <a:xfrm>
            <a:off x="140427" y="71578"/>
            <a:ext cx="46500026" cy="3472970"/>
          </a:xfrm>
          <a:custGeom>
            <a:avLst/>
            <a:gdLst/>
            <a:ahLst/>
            <a:cxnLst/>
            <a:rect l="l" t="t" r="r" b="b"/>
            <a:pathLst>
              <a:path w="17716500" h="2715260">
                <a:moveTo>
                  <a:pt x="17263495" y="0"/>
                </a:moveTo>
                <a:lnTo>
                  <a:pt x="452488" y="0"/>
                </a:lnTo>
                <a:lnTo>
                  <a:pt x="403184" y="2654"/>
                </a:lnTo>
                <a:lnTo>
                  <a:pt x="355418" y="10435"/>
                </a:lnTo>
                <a:lnTo>
                  <a:pt x="309466" y="23065"/>
                </a:lnTo>
                <a:lnTo>
                  <a:pt x="265604" y="40269"/>
                </a:lnTo>
                <a:lnTo>
                  <a:pt x="224108" y="61771"/>
                </a:lnTo>
                <a:lnTo>
                  <a:pt x="185253" y="87295"/>
                </a:lnTo>
                <a:lnTo>
                  <a:pt x="149317" y="116565"/>
                </a:lnTo>
                <a:lnTo>
                  <a:pt x="116575" y="149306"/>
                </a:lnTo>
                <a:lnTo>
                  <a:pt x="87303" y="185241"/>
                </a:lnTo>
                <a:lnTo>
                  <a:pt x="61777" y="224095"/>
                </a:lnTo>
                <a:lnTo>
                  <a:pt x="40273" y="265592"/>
                </a:lnTo>
                <a:lnTo>
                  <a:pt x="23067" y="309455"/>
                </a:lnTo>
                <a:lnTo>
                  <a:pt x="10436" y="355409"/>
                </a:lnTo>
                <a:lnTo>
                  <a:pt x="2655" y="403179"/>
                </a:lnTo>
                <a:lnTo>
                  <a:pt x="0" y="452488"/>
                </a:lnTo>
                <a:lnTo>
                  <a:pt x="0" y="2262441"/>
                </a:lnTo>
                <a:lnTo>
                  <a:pt x="2655" y="2311750"/>
                </a:lnTo>
                <a:lnTo>
                  <a:pt x="10436" y="2359520"/>
                </a:lnTo>
                <a:lnTo>
                  <a:pt x="23067" y="2405474"/>
                </a:lnTo>
                <a:lnTo>
                  <a:pt x="40273" y="2449338"/>
                </a:lnTo>
                <a:lnTo>
                  <a:pt x="61777" y="2490834"/>
                </a:lnTo>
                <a:lnTo>
                  <a:pt x="87303" y="2529688"/>
                </a:lnTo>
                <a:lnTo>
                  <a:pt x="116575" y="2565623"/>
                </a:lnTo>
                <a:lnTo>
                  <a:pt x="149317" y="2598364"/>
                </a:lnTo>
                <a:lnTo>
                  <a:pt x="185253" y="2627634"/>
                </a:lnTo>
                <a:lnTo>
                  <a:pt x="224108" y="2653159"/>
                </a:lnTo>
                <a:lnTo>
                  <a:pt x="265604" y="2674661"/>
                </a:lnTo>
                <a:lnTo>
                  <a:pt x="309466" y="2691865"/>
                </a:lnTo>
                <a:lnTo>
                  <a:pt x="355418" y="2704495"/>
                </a:lnTo>
                <a:lnTo>
                  <a:pt x="403184" y="2712275"/>
                </a:lnTo>
                <a:lnTo>
                  <a:pt x="452488" y="2714930"/>
                </a:lnTo>
                <a:lnTo>
                  <a:pt x="17263495" y="2714930"/>
                </a:lnTo>
                <a:lnTo>
                  <a:pt x="17312804" y="2712275"/>
                </a:lnTo>
                <a:lnTo>
                  <a:pt x="17360573" y="2704495"/>
                </a:lnTo>
                <a:lnTo>
                  <a:pt x="17406528" y="2691865"/>
                </a:lnTo>
                <a:lnTo>
                  <a:pt x="17450391" y="2674661"/>
                </a:lnTo>
                <a:lnTo>
                  <a:pt x="17491888" y="2653159"/>
                </a:lnTo>
                <a:lnTo>
                  <a:pt x="17530742" y="2627634"/>
                </a:lnTo>
                <a:lnTo>
                  <a:pt x="17566677" y="2598364"/>
                </a:lnTo>
                <a:lnTo>
                  <a:pt x="17599418" y="2565623"/>
                </a:lnTo>
                <a:lnTo>
                  <a:pt x="17628688" y="2529688"/>
                </a:lnTo>
                <a:lnTo>
                  <a:pt x="17654212" y="2490834"/>
                </a:lnTo>
                <a:lnTo>
                  <a:pt x="17675714" y="2449338"/>
                </a:lnTo>
                <a:lnTo>
                  <a:pt x="17692918" y="2405474"/>
                </a:lnTo>
                <a:lnTo>
                  <a:pt x="17705548" y="2359520"/>
                </a:lnTo>
                <a:lnTo>
                  <a:pt x="17713329" y="2311750"/>
                </a:lnTo>
                <a:lnTo>
                  <a:pt x="17715983" y="2262441"/>
                </a:lnTo>
                <a:lnTo>
                  <a:pt x="17715983" y="452488"/>
                </a:lnTo>
                <a:lnTo>
                  <a:pt x="17713329" y="403179"/>
                </a:lnTo>
                <a:lnTo>
                  <a:pt x="17705548" y="355409"/>
                </a:lnTo>
                <a:lnTo>
                  <a:pt x="17692918" y="309455"/>
                </a:lnTo>
                <a:lnTo>
                  <a:pt x="17675714" y="265592"/>
                </a:lnTo>
                <a:lnTo>
                  <a:pt x="17654212" y="224095"/>
                </a:lnTo>
                <a:lnTo>
                  <a:pt x="17628688" y="185241"/>
                </a:lnTo>
                <a:lnTo>
                  <a:pt x="17599418" y="149306"/>
                </a:lnTo>
                <a:lnTo>
                  <a:pt x="17566677" y="116565"/>
                </a:lnTo>
                <a:lnTo>
                  <a:pt x="17530742" y="87295"/>
                </a:lnTo>
                <a:lnTo>
                  <a:pt x="17491888" y="61771"/>
                </a:lnTo>
                <a:lnTo>
                  <a:pt x="17450391" y="40269"/>
                </a:lnTo>
                <a:lnTo>
                  <a:pt x="17406528" y="23065"/>
                </a:lnTo>
                <a:lnTo>
                  <a:pt x="17360573" y="10435"/>
                </a:lnTo>
                <a:lnTo>
                  <a:pt x="17312804" y="2654"/>
                </a:lnTo>
                <a:lnTo>
                  <a:pt x="17263495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txBody>
          <a:bodyPr wrap="square" lIns="0" tIns="0" rIns="0" bIns="0" rtlCol="0"/>
          <a:lstStyle/>
          <a:p>
            <a:pPr marL="805180" marR="30480" indent="-767715" algn="ctr">
              <a:lnSpc>
                <a:spcPct val="100800"/>
              </a:lnSpc>
              <a:spcBef>
                <a:spcPts val="95"/>
              </a:spcBef>
            </a:pPr>
            <a:r>
              <a:rPr lang="en-IN" sz="6000" b="1" spc="-35" dirty="0">
                <a:latin typeface="Times New Roman"/>
                <a:cs typeface="Times New Roman"/>
              </a:rPr>
              <a:t>       Status of Traceability in Black Carbon Measurements</a:t>
            </a:r>
            <a:r>
              <a:rPr lang="en-IN" sz="6000" b="1" spc="10" dirty="0">
                <a:latin typeface="Times New Roman"/>
                <a:cs typeface="Times New Roman"/>
              </a:rPr>
              <a:t>:</a:t>
            </a:r>
            <a:r>
              <a:rPr lang="en-IN" sz="6000" b="1" spc="5" dirty="0">
                <a:latin typeface="Times New Roman"/>
                <a:cs typeface="Times New Roman"/>
              </a:rPr>
              <a:t> Need of An Agreed Method</a:t>
            </a:r>
            <a:endParaRPr lang="en-IN" sz="6000" dirty="0">
              <a:latin typeface="Times New Roman"/>
              <a:cs typeface="Times New Roman"/>
            </a:endParaRPr>
          </a:p>
          <a:p>
            <a:pPr marR="585470" algn="ctr">
              <a:lnSpc>
                <a:spcPct val="100000"/>
              </a:lnSpc>
              <a:spcBef>
                <a:spcPts val="840"/>
              </a:spcBef>
            </a:pPr>
            <a:r>
              <a:rPr lang="en-IN" sz="4800" b="1" dirty="0">
                <a:latin typeface="Times New Roman"/>
                <a:cs typeface="Times New Roman"/>
              </a:rPr>
              <a:t>         Arpit</a:t>
            </a:r>
            <a:r>
              <a:rPr lang="en-IN" sz="4800" b="1" spc="-5" dirty="0">
                <a:latin typeface="Times New Roman"/>
                <a:cs typeface="Times New Roman"/>
              </a:rPr>
              <a:t> </a:t>
            </a:r>
            <a:r>
              <a:rPr lang="en-IN" sz="4800" b="1" spc="5" dirty="0">
                <a:latin typeface="Times New Roman"/>
                <a:cs typeface="Times New Roman"/>
              </a:rPr>
              <a:t>Malik</a:t>
            </a:r>
            <a:r>
              <a:rPr lang="en-IN" sz="4800" b="1" spc="7" baseline="26041" dirty="0">
                <a:latin typeface="Times New Roman"/>
                <a:cs typeface="Times New Roman"/>
              </a:rPr>
              <a:t>1,2</a:t>
            </a:r>
            <a:r>
              <a:rPr lang="en-IN" sz="4800" b="1" spc="15" baseline="26041" dirty="0">
                <a:latin typeface="Times New Roman"/>
                <a:cs typeface="Times New Roman"/>
              </a:rPr>
              <a:t> </a:t>
            </a:r>
            <a:r>
              <a:rPr lang="en-IN" sz="4800" b="1" dirty="0">
                <a:latin typeface="Times New Roman"/>
                <a:cs typeface="Times New Roman"/>
              </a:rPr>
              <a:t>and</a:t>
            </a:r>
            <a:r>
              <a:rPr lang="en-IN" sz="4800" b="1" spc="-204" dirty="0">
                <a:latin typeface="Times New Roman"/>
                <a:cs typeface="Times New Roman"/>
              </a:rPr>
              <a:t> </a:t>
            </a:r>
            <a:r>
              <a:rPr lang="en-IN" sz="4800" b="1" dirty="0">
                <a:latin typeface="Times New Roman"/>
                <a:cs typeface="Times New Roman"/>
              </a:rPr>
              <a:t>Shankar</a:t>
            </a:r>
            <a:r>
              <a:rPr lang="en-IN" sz="4800" b="1" spc="-40" dirty="0">
                <a:latin typeface="Times New Roman"/>
                <a:cs typeface="Times New Roman"/>
              </a:rPr>
              <a:t> </a:t>
            </a:r>
            <a:r>
              <a:rPr lang="en-IN" sz="4800" b="1" dirty="0">
                <a:latin typeface="Times New Roman"/>
                <a:cs typeface="Times New Roman"/>
              </a:rPr>
              <a:t>G.</a:t>
            </a:r>
            <a:r>
              <a:rPr lang="en-IN" sz="4800" b="1" spc="-130" dirty="0">
                <a:latin typeface="Times New Roman"/>
                <a:cs typeface="Times New Roman"/>
              </a:rPr>
              <a:t> </a:t>
            </a:r>
            <a:r>
              <a:rPr lang="en-IN" sz="4800" b="1" spc="5" dirty="0">
                <a:latin typeface="Times New Roman"/>
                <a:cs typeface="Times New Roman"/>
              </a:rPr>
              <a:t>Aggarwal</a:t>
            </a:r>
            <a:r>
              <a:rPr lang="en-IN" sz="4800" b="1" spc="7" baseline="26041" dirty="0">
                <a:latin typeface="Times New Roman"/>
                <a:cs typeface="Times New Roman"/>
              </a:rPr>
              <a:t>1,2</a:t>
            </a:r>
            <a:endParaRPr lang="en-IN" sz="4800" baseline="26041" dirty="0">
              <a:latin typeface="Times New Roman"/>
              <a:cs typeface="Times New Roman"/>
            </a:endParaRPr>
          </a:p>
          <a:p>
            <a:pPr marR="318135" algn="ctr">
              <a:lnSpc>
                <a:spcPct val="100000"/>
              </a:lnSpc>
              <a:spcBef>
                <a:spcPts val="1490"/>
              </a:spcBef>
            </a:pPr>
            <a:r>
              <a:rPr lang="en-IN" sz="4800" b="1" i="1" baseline="24691" dirty="0">
                <a:latin typeface="Times New Roman"/>
                <a:cs typeface="Times New Roman"/>
              </a:rPr>
              <a:t>                                                     1</a:t>
            </a:r>
            <a:r>
              <a:rPr lang="en-IN" sz="4800" b="1" i="1" dirty="0">
                <a:latin typeface="Times New Roman"/>
                <a:cs typeface="Times New Roman"/>
              </a:rPr>
              <a:t>CSIR-National</a:t>
            </a:r>
            <a:r>
              <a:rPr lang="en-IN" sz="4800" b="1" i="1" spc="10" dirty="0">
                <a:latin typeface="Times New Roman"/>
                <a:cs typeface="Times New Roman"/>
              </a:rPr>
              <a:t> </a:t>
            </a:r>
            <a:r>
              <a:rPr lang="en-IN" sz="4800" b="1" i="1" dirty="0">
                <a:latin typeface="Times New Roman"/>
                <a:cs typeface="Times New Roman"/>
              </a:rPr>
              <a:t>Physical</a:t>
            </a:r>
            <a:r>
              <a:rPr lang="en-IN" sz="4800" b="1" i="1" spc="10" dirty="0">
                <a:latin typeface="Times New Roman"/>
                <a:cs typeface="Times New Roman"/>
              </a:rPr>
              <a:t> </a:t>
            </a:r>
            <a:r>
              <a:rPr lang="en-IN" sz="4800" b="1" i="1" spc="-5" dirty="0">
                <a:latin typeface="Times New Roman"/>
                <a:cs typeface="Times New Roman"/>
              </a:rPr>
              <a:t>Laboratory,</a:t>
            </a:r>
            <a:r>
              <a:rPr lang="en-IN" sz="4800" b="1" i="1" spc="10" dirty="0">
                <a:latin typeface="Times New Roman"/>
                <a:cs typeface="Times New Roman"/>
              </a:rPr>
              <a:t> </a:t>
            </a:r>
            <a:r>
              <a:rPr lang="en-IN" sz="4800" b="1" i="1" spc="5" dirty="0">
                <a:latin typeface="Times New Roman"/>
                <a:cs typeface="Times New Roman"/>
              </a:rPr>
              <a:t>New</a:t>
            </a:r>
            <a:r>
              <a:rPr lang="en-IN" sz="4800" b="1" i="1" spc="15" dirty="0">
                <a:latin typeface="Times New Roman"/>
                <a:cs typeface="Times New Roman"/>
              </a:rPr>
              <a:t> </a:t>
            </a:r>
            <a:r>
              <a:rPr lang="en-IN" sz="4800" b="1" i="1" dirty="0">
                <a:latin typeface="Times New Roman"/>
                <a:cs typeface="Times New Roman"/>
              </a:rPr>
              <a:t>Delhi,</a:t>
            </a:r>
            <a:r>
              <a:rPr lang="en-IN" sz="4800" b="1" i="1" spc="10" dirty="0">
                <a:latin typeface="Times New Roman"/>
                <a:cs typeface="Times New Roman"/>
              </a:rPr>
              <a:t> </a:t>
            </a:r>
            <a:r>
              <a:rPr lang="en-IN" sz="4800" b="1" i="1" dirty="0">
                <a:latin typeface="Times New Roman"/>
                <a:cs typeface="Times New Roman"/>
              </a:rPr>
              <a:t>India</a:t>
            </a:r>
            <a:r>
              <a:rPr lang="en-IN" sz="4800" dirty="0">
                <a:latin typeface="Times New Roman"/>
                <a:cs typeface="Times New Roman"/>
              </a:rPr>
              <a:t>, </a:t>
            </a:r>
            <a:r>
              <a:rPr lang="en-IN" sz="4800" b="1" i="1" baseline="24691" dirty="0">
                <a:latin typeface="Times New Roman"/>
                <a:cs typeface="Times New Roman"/>
              </a:rPr>
              <a:t>2</a:t>
            </a:r>
            <a:r>
              <a:rPr lang="en-IN" sz="4800" b="1" i="1" dirty="0">
                <a:latin typeface="Times New Roman"/>
                <a:cs typeface="Times New Roman"/>
              </a:rPr>
              <a:t>Academy</a:t>
            </a:r>
            <a:r>
              <a:rPr lang="en-IN" sz="4800" b="1" i="1" spc="10" dirty="0">
                <a:latin typeface="Times New Roman"/>
                <a:cs typeface="Times New Roman"/>
              </a:rPr>
              <a:t> </a:t>
            </a:r>
            <a:r>
              <a:rPr lang="en-IN" sz="4800" b="1" i="1" dirty="0">
                <a:latin typeface="Times New Roman"/>
                <a:cs typeface="Times New Roman"/>
              </a:rPr>
              <a:t>of</a:t>
            </a:r>
            <a:r>
              <a:rPr lang="en-IN" sz="4800" b="1" i="1" spc="20" dirty="0">
                <a:latin typeface="Times New Roman"/>
                <a:cs typeface="Times New Roman"/>
              </a:rPr>
              <a:t> </a:t>
            </a:r>
            <a:r>
              <a:rPr lang="en-IN" sz="4800" b="1" i="1" dirty="0">
                <a:latin typeface="Times New Roman"/>
                <a:cs typeface="Times New Roman"/>
              </a:rPr>
              <a:t>Scientific</a:t>
            </a:r>
            <a:r>
              <a:rPr lang="en-IN" sz="4800" b="1" i="1" spc="20" dirty="0">
                <a:latin typeface="Times New Roman"/>
                <a:cs typeface="Times New Roman"/>
              </a:rPr>
              <a:t> </a:t>
            </a:r>
            <a:r>
              <a:rPr lang="en-IN" sz="4800" b="1" i="1" spc="5" dirty="0">
                <a:latin typeface="Times New Roman"/>
                <a:cs typeface="Times New Roman"/>
              </a:rPr>
              <a:t>and</a:t>
            </a:r>
            <a:r>
              <a:rPr lang="en-IN" sz="4800" b="1" i="1" spc="15" dirty="0">
                <a:latin typeface="Times New Roman"/>
                <a:cs typeface="Times New Roman"/>
              </a:rPr>
              <a:t> </a:t>
            </a:r>
            <a:r>
              <a:rPr lang="en-IN" sz="4800" b="1" i="1" dirty="0">
                <a:latin typeface="Times New Roman"/>
                <a:cs typeface="Times New Roman"/>
              </a:rPr>
              <a:t>Innovative</a:t>
            </a:r>
            <a:r>
              <a:rPr lang="en-IN" sz="4800" b="1" i="1" spc="15" dirty="0">
                <a:latin typeface="Times New Roman"/>
                <a:cs typeface="Times New Roman"/>
              </a:rPr>
              <a:t> </a:t>
            </a:r>
            <a:r>
              <a:rPr lang="en-IN" sz="4800" b="1" i="1" dirty="0">
                <a:latin typeface="Times New Roman"/>
                <a:cs typeface="Times New Roman"/>
              </a:rPr>
              <a:t>Research</a:t>
            </a:r>
            <a:r>
              <a:rPr lang="en-IN" sz="4800" b="1" i="1" spc="10" dirty="0">
                <a:latin typeface="Times New Roman"/>
                <a:cs typeface="Times New Roman"/>
              </a:rPr>
              <a:t> </a:t>
            </a:r>
            <a:r>
              <a:rPr lang="en-IN" sz="4800" b="1" i="1" spc="5" dirty="0">
                <a:latin typeface="Times New Roman"/>
                <a:cs typeface="Times New Roman"/>
              </a:rPr>
              <a:t>(</a:t>
            </a:r>
            <a:r>
              <a:rPr lang="en-IN" sz="4800" b="1" i="1" spc="5" dirty="0" err="1">
                <a:latin typeface="Times New Roman"/>
                <a:cs typeface="Times New Roman"/>
              </a:rPr>
              <a:t>AcSIR</a:t>
            </a:r>
            <a:r>
              <a:rPr lang="en-IN" sz="4800" b="1" i="1" spc="5" dirty="0">
                <a:latin typeface="Times New Roman"/>
                <a:cs typeface="Times New Roman"/>
              </a:rPr>
              <a:t>)</a:t>
            </a:r>
            <a:r>
              <a:rPr lang="en-IN" sz="4800" b="1" i="1" spc="15" dirty="0">
                <a:latin typeface="Times New Roman"/>
                <a:cs typeface="Times New Roman"/>
              </a:rPr>
              <a:t> </a:t>
            </a:r>
            <a:r>
              <a:rPr lang="en-IN" sz="4800" b="1" i="1" dirty="0">
                <a:solidFill>
                  <a:schemeClr val="bg1"/>
                </a:solidFill>
                <a:latin typeface="Times New Roman"/>
                <a:cs typeface="Times New Roman"/>
              </a:rPr>
              <a:t>Ghaziabad, India</a:t>
            </a:r>
            <a:endParaRPr lang="en-IN" sz="4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id="{4A24BB7C-F970-8ED2-6041-9D538AD9AD39}"/>
              </a:ext>
            </a:extLst>
          </p:cNvPr>
          <p:cNvSpPr/>
          <p:nvPr/>
        </p:nvSpPr>
        <p:spPr>
          <a:xfrm>
            <a:off x="608517" y="4894804"/>
            <a:ext cx="11942716" cy="17050795"/>
          </a:xfrm>
          <a:custGeom>
            <a:avLst/>
            <a:gdLst/>
            <a:ahLst/>
            <a:cxnLst/>
            <a:rect l="l" t="t" r="r" b="b"/>
            <a:pathLst>
              <a:path w="8625840" h="6986905">
                <a:moveTo>
                  <a:pt x="7461235" y="0"/>
                </a:moveTo>
                <a:lnTo>
                  <a:pt x="1164412" y="0"/>
                </a:lnTo>
                <a:lnTo>
                  <a:pt x="1116417" y="971"/>
                </a:lnTo>
                <a:lnTo>
                  <a:pt x="1068916" y="3860"/>
                </a:lnTo>
                <a:lnTo>
                  <a:pt x="1021947" y="8629"/>
                </a:lnTo>
                <a:lnTo>
                  <a:pt x="975546" y="15240"/>
                </a:lnTo>
                <a:lnTo>
                  <a:pt x="929751" y="23657"/>
                </a:lnTo>
                <a:lnTo>
                  <a:pt x="884600" y="33842"/>
                </a:lnTo>
                <a:lnTo>
                  <a:pt x="840130" y="45757"/>
                </a:lnTo>
                <a:lnTo>
                  <a:pt x="796379" y="59365"/>
                </a:lnTo>
                <a:lnTo>
                  <a:pt x="753384" y="74628"/>
                </a:lnTo>
                <a:lnTo>
                  <a:pt x="711183" y="91509"/>
                </a:lnTo>
                <a:lnTo>
                  <a:pt x="669812" y="109970"/>
                </a:lnTo>
                <a:lnTo>
                  <a:pt x="629310" y="129975"/>
                </a:lnTo>
                <a:lnTo>
                  <a:pt x="589715" y="151484"/>
                </a:lnTo>
                <a:lnTo>
                  <a:pt x="551062" y="174462"/>
                </a:lnTo>
                <a:lnTo>
                  <a:pt x="513391" y="198871"/>
                </a:lnTo>
                <a:lnTo>
                  <a:pt x="476738" y="224672"/>
                </a:lnTo>
                <a:lnTo>
                  <a:pt x="441141" y="251829"/>
                </a:lnTo>
                <a:lnTo>
                  <a:pt x="406637" y="280304"/>
                </a:lnTo>
                <a:lnTo>
                  <a:pt x="373264" y="310060"/>
                </a:lnTo>
                <a:lnTo>
                  <a:pt x="341059" y="341059"/>
                </a:lnTo>
                <a:lnTo>
                  <a:pt x="310060" y="373264"/>
                </a:lnTo>
                <a:lnTo>
                  <a:pt x="280304" y="406637"/>
                </a:lnTo>
                <a:lnTo>
                  <a:pt x="251829" y="441141"/>
                </a:lnTo>
                <a:lnTo>
                  <a:pt x="224672" y="476738"/>
                </a:lnTo>
                <a:lnTo>
                  <a:pt x="198871" y="513391"/>
                </a:lnTo>
                <a:lnTo>
                  <a:pt x="174462" y="551062"/>
                </a:lnTo>
                <a:lnTo>
                  <a:pt x="151484" y="589715"/>
                </a:lnTo>
                <a:lnTo>
                  <a:pt x="129975" y="629310"/>
                </a:lnTo>
                <a:lnTo>
                  <a:pt x="109970" y="669812"/>
                </a:lnTo>
                <a:lnTo>
                  <a:pt x="91509" y="711183"/>
                </a:lnTo>
                <a:lnTo>
                  <a:pt x="74628" y="753384"/>
                </a:lnTo>
                <a:lnTo>
                  <a:pt x="59365" y="796379"/>
                </a:lnTo>
                <a:lnTo>
                  <a:pt x="45757" y="840130"/>
                </a:lnTo>
                <a:lnTo>
                  <a:pt x="33842" y="884600"/>
                </a:lnTo>
                <a:lnTo>
                  <a:pt x="23657" y="929751"/>
                </a:lnTo>
                <a:lnTo>
                  <a:pt x="15240" y="975546"/>
                </a:lnTo>
                <a:lnTo>
                  <a:pt x="8629" y="1021947"/>
                </a:lnTo>
                <a:lnTo>
                  <a:pt x="3860" y="1068916"/>
                </a:lnTo>
                <a:lnTo>
                  <a:pt x="971" y="1116417"/>
                </a:lnTo>
                <a:lnTo>
                  <a:pt x="0" y="1164412"/>
                </a:lnTo>
                <a:lnTo>
                  <a:pt x="0" y="5822064"/>
                </a:lnTo>
                <a:lnTo>
                  <a:pt x="971" y="5870064"/>
                </a:lnTo>
                <a:lnTo>
                  <a:pt x="3860" y="5917570"/>
                </a:lnTo>
                <a:lnTo>
                  <a:pt x="8629" y="5964543"/>
                </a:lnTo>
                <a:lnTo>
                  <a:pt x="15240" y="6010948"/>
                </a:lnTo>
                <a:lnTo>
                  <a:pt x="23657" y="6056746"/>
                </a:lnTo>
                <a:lnTo>
                  <a:pt x="33842" y="6101899"/>
                </a:lnTo>
                <a:lnTo>
                  <a:pt x="45757" y="6146371"/>
                </a:lnTo>
                <a:lnTo>
                  <a:pt x="59365" y="6190125"/>
                </a:lnTo>
                <a:lnTo>
                  <a:pt x="74628" y="6233121"/>
                </a:lnTo>
                <a:lnTo>
                  <a:pt x="91509" y="6275324"/>
                </a:lnTo>
                <a:lnTo>
                  <a:pt x="109970" y="6316695"/>
                </a:lnTo>
                <a:lnTo>
                  <a:pt x="129975" y="6357197"/>
                </a:lnTo>
                <a:lnTo>
                  <a:pt x="151484" y="6396793"/>
                </a:lnTo>
                <a:lnTo>
                  <a:pt x="174462" y="6435445"/>
                </a:lnTo>
                <a:lnTo>
                  <a:pt x="198871" y="6473117"/>
                </a:lnTo>
                <a:lnTo>
                  <a:pt x="224672" y="6509769"/>
                </a:lnTo>
                <a:lnTo>
                  <a:pt x="251829" y="6545366"/>
                </a:lnTo>
                <a:lnTo>
                  <a:pt x="280304" y="6579868"/>
                </a:lnTo>
                <a:lnTo>
                  <a:pt x="310060" y="6613240"/>
                </a:lnTo>
                <a:lnTo>
                  <a:pt x="341059" y="6645444"/>
                </a:lnTo>
                <a:lnTo>
                  <a:pt x="373264" y="6676441"/>
                </a:lnTo>
                <a:lnTo>
                  <a:pt x="406637" y="6706196"/>
                </a:lnTo>
                <a:lnTo>
                  <a:pt x="441141" y="6734669"/>
                </a:lnTo>
                <a:lnTo>
                  <a:pt x="476738" y="6761825"/>
                </a:lnTo>
                <a:lnTo>
                  <a:pt x="513391" y="6787624"/>
                </a:lnTo>
                <a:lnTo>
                  <a:pt x="551062" y="6812031"/>
                </a:lnTo>
                <a:lnTo>
                  <a:pt x="589715" y="6835007"/>
                </a:lnTo>
                <a:lnTo>
                  <a:pt x="629310" y="6856515"/>
                </a:lnTo>
                <a:lnTo>
                  <a:pt x="669812" y="6876518"/>
                </a:lnTo>
                <a:lnTo>
                  <a:pt x="711183" y="6894977"/>
                </a:lnTo>
                <a:lnTo>
                  <a:pt x="753384" y="6911857"/>
                </a:lnTo>
                <a:lnTo>
                  <a:pt x="796379" y="6927118"/>
                </a:lnTo>
                <a:lnTo>
                  <a:pt x="840130" y="6940725"/>
                </a:lnTo>
                <a:lnTo>
                  <a:pt x="884600" y="6952638"/>
                </a:lnTo>
                <a:lnTo>
                  <a:pt x="929751" y="6962822"/>
                </a:lnTo>
                <a:lnTo>
                  <a:pt x="975546" y="6971238"/>
                </a:lnTo>
                <a:lnTo>
                  <a:pt x="1021947" y="6977849"/>
                </a:lnTo>
                <a:lnTo>
                  <a:pt x="1068916" y="6982617"/>
                </a:lnTo>
                <a:lnTo>
                  <a:pt x="1116417" y="6985506"/>
                </a:lnTo>
                <a:lnTo>
                  <a:pt x="1164412" y="6986477"/>
                </a:lnTo>
                <a:lnTo>
                  <a:pt x="7461235" y="6986477"/>
                </a:lnTo>
                <a:lnTo>
                  <a:pt x="7509230" y="6985506"/>
                </a:lnTo>
                <a:lnTo>
                  <a:pt x="7556731" y="6982617"/>
                </a:lnTo>
                <a:lnTo>
                  <a:pt x="7603701" y="6977849"/>
                </a:lnTo>
                <a:lnTo>
                  <a:pt x="7650102" y="6971238"/>
                </a:lnTo>
                <a:lnTo>
                  <a:pt x="7695896" y="6962822"/>
                </a:lnTo>
                <a:lnTo>
                  <a:pt x="7741047" y="6952638"/>
                </a:lnTo>
                <a:lnTo>
                  <a:pt x="7785517" y="6940725"/>
                </a:lnTo>
                <a:lnTo>
                  <a:pt x="7829268" y="6927118"/>
                </a:lnTo>
                <a:lnTo>
                  <a:pt x="7872263" y="6911857"/>
                </a:lnTo>
                <a:lnTo>
                  <a:pt x="7914465" y="6894977"/>
                </a:lnTo>
                <a:lnTo>
                  <a:pt x="7955835" y="6876518"/>
                </a:lnTo>
                <a:lnTo>
                  <a:pt x="7996337" y="6856515"/>
                </a:lnTo>
                <a:lnTo>
                  <a:pt x="8035933" y="6835007"/>
                </a:lnTo>
                <a:lnTo>
                  <a:pt x="8074585" y="6812031"/>
                </a:lnTo>
                <a:lnTo>
                  <a:pt x="8112257" y="6787624"/>
                </a:lnTo>
                <a:lnTo>
                  <a:pt x="8148910" y="6761825"/>
                </a:lnTo>
                <a:lnTo>
                  <a:pt x="8184507" y="6734669"/>
                </a:lnTo>
                <a:lnTo>
                  <a:pt x="8219011" y="6706196"/>
                </a:lnTo>
                <a:lnTo>
                  <a:pt x="8252384" y="6676441"/>
                </a:lnTo>
                <a:lnTo>
                  <a:pt x="8284588" y="6645444"/>
                </a:lnTo>
                <a:lnTo>
                  <a:pt x="8315587" y="6613240"/>
                </a:lnTo>
                <a:lnTo>
                  <a:pt x="8345343" y="6579868"/>
                </a:lnTo>
                <a:lnTo>
                  <a:pt x="8373818" y="6545366"/>
                </a:lnTo>
                <a:lnTo>
                  <a:pt x="8400975" y="6509769"/>
                </a:lnTo>
                <a:lnTo>
                  <a:pt x="8426777" y="6473117"/>
                </a:lnTo>
                <a:lnTo>
                  <a:pt x="8451185" y="6435445"/>
                </a:lnTo>
                <a:lnTo>
                  <a:pt x="8474163" y="6396793"/>
                </a:lnTo>
                <a:lnTo>
                  <a:pt x="8495673" y="6357197"/>
                </a:lnTo>
                <a:lnTo>
                  <a:pt x="8515677" y="6316695"/>
                </a:lnTo>
                <a:lnTo>
                  <a:pt x="8534138" y="6275324"/>
                </a:lnTo>
                <a:lnTo>
                  <a:pt x="8551019" y="6233121"/>
                </a:lnTo>
                <a:lnTo>
                  <a:pt x="8566283" y="6190125"/>
                </a:lnTo>
                <a:lnTo>
                  <a:pt x="8579890" y="6146371"/>
                </a:lnTo>
                <a:lnTo>
                  <a:pt x="8591805" y="6101899"/>
                </a:lnTo>
                <a:lnTo>
                  <a:pt x="8601990" y="6056746"/>
                </a:lnTo>
                <a:lnTo>
                  <a:pt x="8610407" y="6010948"/>
                </a:lnTo>
                <a:lnTo>
                  <a:pt x="8617019" y="5964543"/>
                </a:lnTo>
                <a:lnTo>
                  <a:pt x="8621788" y="5917570"/>
                </a:lnTo>
                <a:lnTo>
                  <a:pt x="8624677" y="5870064"/>
                </a:lnTo>
                <a:lnTo>
                  <a:pt x="8625648" y="5822064"/>
                </a:lnTo>
                <a:lnTo>
                  <a:pt x="8625648" y="1164412"/>
                </a:lnTo>
                <a:lnTo>
                  <a:pt x="8624677" y="1116417"/>
                </a:lnTo>
                <a:lnTo>
                  <a:pt x="8621788" y="1068916"/>
                </a:lnTo>
                <a:lnTo>
                  <a:pt x="8617019" y="1021947"/>
                </a:lnTo>
                <a:lnTo>
                  <a:pt x="8610407" y="975546"/>
                </a:lnTo>
                <a:lnTo>
                  <a:pt x="8601990" y="929751"/>
                </a:lnTo>
                <a:lnTo>
                  <a:pt x="8591805" y="884600"/>
                </a:lnTo>
                <a:lnTo>
                  <a:pt x="8579890" y="840130"/>
                </a:lnTo>
                <a:lnTo>
                  <a:pt x="8566283" y="796379"/>
                </a:lnTo>
                <a:lnTo>
                  <a:pt x="8551019" y="753384"/>
                </a:lnTo>
                <a:lnTo>
                  <a:pt x="8534138" y="711183"/>
                </a:lnTo>
                <a:lnTo>
                  <a:pt x="8515677" y="669812"/>
                </a:lnTo>
                <a:lnTo>
                  <a:pt x="8495673" y="629310"/>
                </a:lnTo>
                <a:lnTo>
                  <a:pt x="8474163" y="589715"/>
                </a:lnTo>
                <a:lnTo>
                  <a:pt x="8451185" y="551062"/>
                </a:lnTo>
                <a:lnTo>
                  <a:pt x="8426777" y="513391"/>
                </a:lnTo>
                <a:lnTo>
                  <a:pt x="8400975" y="476738"/>
                </a:lnTo>
                <a:lnTo>
                  <a:pt x="8373818" y="441141"/>
                </a:lnTo>
                <a:lnTo>
                  <a:pt x="8345343" y="406637"/>
                </a:lnTo>
                <a:lnTo>
                  <a:pt x="8315587" y="373264"/>
                </a:lnTo>
                <a:lnTo>
                  <a:pt x="8284588" y="341059"/>
                </a:lnTo>
                <a:lnTo>
                  <a:pt x="8252384" y="310060"/>
                </a:lnTo>
                <a:lnTo>
                  <a:pt x="8219011" y="280304"/>
                </a:lnTo>
                <a:lnTo>
                  <a:pt x="8184507" y="251829"/>
                </a:lnTo>
                <a:lnTo>
                  <a:pt x="8148910" y="224672"/>
                </a:lnTo>
                <a:lnTo>
                  <a:pt x="8112257" y="198871"/>
                </a:lnTo>
                <a:lnTo>
                  <a:pt x="8074585" y="174462"/>
                </a:lnTo>
                <a:lnTo>
                  <a:pt x="8035933" y="151484"/>
                </a:lnTo>
                <a:lnTo>
                  <a:pt x="7996337" y="129975"/>
                </a:lnTo>
                <a:lnTo>
                  <a:pt x="7955835" y="109970"/>
                </a:lnTo>
                <a:lnTo>
                  <a:pt x="7914465" y="91509"/>
                </a:lnTo>
                <a:lnTo>
                  <a:pt x="7872263" y="74628"/>
                </a:lnTo>
                <a:lnTo>
                  <a:pt x="7829268" y="59365"/>
                </a:lnTo>
                <a:lnTo>
                  <a:pt x="7785517" y="45757"/>
                </a:lnTo>
                <a:lnTo>
                  <a:pt x="7741047" y="33842"/>
                </a:lnTo>
                <a:lnTo>
                  <a:pt x="7695896" y="23657"/>
                </a:lnTo>
                <a:lnTo>
                  <a:pt x="7650102" y="15240"/>
                </a:lnTo>
                <a:lnTo>
                  <a:pt x="7603701" y="8629"/>
                </a:lnTo>
                <a:lnTo>
                  <a:pt x="7556731" y="3860"/>
                </a:lnTo>
                <a:lnTo>
                  <a:pt x="7509230" y="971"/>
                </a:lnTo>
                <a:lnTo>
                  <a:pt x="74612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en-IN" spc="10" dirty="0">
              <a:latin typeface="Arial MT"/>
              <a:cs typeface="Arial MT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3000" spc="10" dirty="0">
                <a:cs typeface="Arial MT"/>
              </a:rPr>
              <a:t>Precise</a:t>
            </a:r>
            <a:r>
              <a:rPr lang="en-IN" sz="3000" spc="15" dirty="0">
                <a:cs typeface="Arial MT"/>
              </a:rPr>
              <a:t> </a:t>
            </a:r>
            <a:r>
              <a:rPr lang="en-IN" sz="3000" spc="10" dirty="0">
                <a:cs typeface="Arial MT"/>
              </a:rPr>
              <a:t>measurement of black carbon (BC) </a:t>
            </a:r>
            <a:r>
              <a:rPr lang="en-IN" sz="3000" spc="5" dirty="0">
                <a:cs typeface="Arial MT"/>
              </a:rPr>
              <a:t>is crucial </a:t>
            </a:r>
            <a:r>
              <a:rPr lang="en-IN" sz="3000" spc="10" dirty="0">
                <a:cs typeface="Arial MT"/>
              </a:rPr>
              <a:t>for regulatory compliance </a:t>
            </a:r>
            <a:r>
              <a:rPr lang="en-IN" sz="3000" spc="5" dirty="0">
                <a:cs typeface="Arial MT"/>
              </a:rPr>
              <a:t>and identifying </a:t>
            </a:r>
            <a:r>
              <a:rPr lang="en-IN" sz="3000" spc="10" dirty="0">
                <a:cs typeface="Arial MT"/>
              </a:rPr>
              <a:t>sources </a:t>
            </a:r>
            <a:r>
              <a:rPr lang="en-IN" sz="3000" spc="5" dirty="0">
                <a:cs typeface="Arial MT"/>
              </a:rPr>
              <a:t>to </a:t>
            </a:r>
            <a:r>
              <a:rPr lang="en-IN" sz="3000" spc="10" dirty="0">
                <a:cs typeface="Arial MT"/>
              </a:rPr>
              <a:t>mitigate health</a:t>
            </a:r>
            <a:r>
              <a:rPr lang="en-IN" sz="3000" spc="-10" dirty="0">
                <a:cs typeface="Arial MT"/>
              </a:rPr>
              <a:t> </a:t>
            </a:r>
            <a:r>
              <a:rPr lang="en-IN" sz="3000" spc="10" dirty="0">
                <a:cs typeface="Arial MT"/>
              </a:rPr>
              <a:t>and</a:t>
            </a:r>
            <a:r>
              <a:rPr lang="en-IN" sz="3000" spc="-10" dirty="0">
                <a:cs typeface="Arial MT"/>
              </a:rPr>
              <a:t> </a:t>
            </a:r>
            <a:r>
              <a:rPr lang="en-IN" sz="3000" spc="10" dirty="0">
                <a:cs typeface="Arial MT"/>
              </a:rPr>
              <a:t>climate</a:t>
            </a:r>
            <a:r>
              <a:rPr lang="en-IN" sz="3000" dirty="0">
                <a:cs typeface="Arial MT"/>
              </a:rPr>
              <a:t> effects.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3000" spc="15" dirty="0">
                <a:cs typeface="Arial MT"/>
              </a:rPr>
              <a:t> Ground-based </a:t>
            </a:r>
            <a:r>
              <a:rPr lang="en-IN" sz="3000" spc="10" dirty="0">
                <a:cs typeface="Arial MT"/>
              </a:rPr>
              <a:t>methods for measurement of BC in ambient air are</a:t>
            </a:r>
            <a:r>
              <a:rPr lang="en-IN" sz="3000" spc="15" dirty="0">
                <a:cs typeface="Arial MT"/>
              </a:rPr>
              <a:t> </a:t>
            </a:r>
            <a:r>
              <a:rPr lang="en-IN" sz="3000" spc="10" dirty="0">
                <a:cs typeface="Arial MT"/>
              </a:rPr>
              <a:t>broadly</a:t>
            </a:r>
            <a:r>
              <a:rPr lang="en-IN" sz="3000" spc="15" dirty="0">
                <a:cs typeface="Arial MT"/>
              </a:rPr>
              <a:t> </a:t>
            </a:r>
            <a:r>
              <a:rPr lang="en-IN" sz="3000" spc="10" dirty="0">
                <a:cs typeface="Arial MT"/>
              </a:rPr>
              <a:t>categorized</a:t>
            </a:r>
            <a:r>
              <a:rPr lang="en-IN" sz="3000" spc="15" dirty="0">
                <a:cs typeface="Arial MT"/>
              </a:rPr>
              <a:t> </a:t>
            </a:r>
            <a:r>
              <a:rPr lang="en-IN" sz="3000" spc="5" dirty="0">
                <a:cs typeface="Arial MT"/>
              </a:rPr>
              <a:t>into optical</a:t>
            </a:r>
            <a:r>
              <a:rPr lang="en-IN" sz="3000" spc="10" dirty="0">
                <a:cs typeface="Arial MT"/>
              </a:rPr>
              <a:t> absorbance,</a:t>
            </a:r>
            <a:r>
              <a:rPr lang="en-IN" sz="3000" spc="15" dirty="0">
                <a:cs typeface="Arial MT"/>
              </a:rPr>
              <a:t> </a:t>
            </a:r>
            <a:r>
              <a:rPr lang="en-IN" sz="3000" spc="10" dirty="0">
                <a:cs typeface="Arial MT"/>
              </a:rPr>
              <a:t>evolved carbon,</a:t>
            </a:r>
            <a:r>
              <a:rPr lang="en-IN" sz="3000" spc="450" dirty="0">
                <a:cs typeface="Arial MT"/>
              </a:rPr>
              <a:t> </a:t>
            </a:r>
            <a:r>
              <a:rPr lang="en-IN" sz="3000" spc="10" dirty="0">
                <a:cs typeface="Arial MT"/>
              </a:rPr>
              <a:t>and</a:t>
            </a:r>
            <a:r>
              <a:rPr lang="en-IN" sz="3000" spc="455" dirty="0">
                <a:cs typeface="Arial MT"/>
              </a:rPr>
              <a:t> </a:t>
            </a:r>
            <a:r>
              <a:rPr lang="en-IN" sz="3000" spc="5" dirty="0">
                <a:cs typeface="Arial MT"/>
              </a:rPr>
              <a:t>laser-induced. </a:t>
            </a:r>
          </a:p>
          <a:p>
            <a:pPr marL="267970" marR="5080" algn="just">
              <a:lnSpc>
                <a:spcPct val="101499"/>
              </a:lnSpc>
              <a:spcBef>
                <a:spcPts val="95"/>
              </a:spcBef>
            </a:pPr>
            <a:endParaRPr lang="en-IN" spc="5" dirty="0">
              <a:latin typeface="Arial MT"/>
              <a:cs typeface="Arial MT"/>
            </a:endParaRPr>
          </a:p>
          <a:p>
            <a:pPr marL="267970" marR="5080" algn="just">
              <a:lnSpc>
                <a:spcPct val="101499"/>
              </a:lnSpc>
              <a:spcBef>
                <a:spcPts val="95"/>
              </a:spcBef>
            </a:pPr>
            <a:endParaRPr lang="en-IN" spc="5" dirty="0">
              <a:latin typeface="Arial MT"/>
              <a:cs typeface="Arial MT"/>
            </a:endParaRPr>
          </a:p>
          <a:p>
            <a:pPr marL="267970" marR="5080" algn="just">
              <a:lnSpc>
                <a:spcPct val="101499"/>
              </a:lnSpc>
              <a:spcBef>
                <a:spcPts val="95"/>
              </a:spcBef>
            </a:pPr>
            <a:endParaRPr lang="en-IN" spc="5" dirty="0">
              <a:latin typeface="Arial MT"/>
              <a:cs typeface="Arial MT"/>
            </a:endParaRPr>
          </a:p>
          <a:p>
            <a:pPr marL="267970" marR="5080" algn="just">
              <a:lnSpc>
                <a:spcPct val="101499"/>
              </a:lnSpc>
              <a:spcBef>
                <a:spcPts val="95"/>
              </a:spcBef>
            </a:pPr>
            <a:endParaRPr lang="en-IN" spc="5" dirty="0">
              <a:latin typeface="Arial MT"/>
              <a:cs typeface="Arial MT"/>
            </a:endParaRPr>
          </a:p>
          <a:p>
            <a:pPr marL="267970" marR="5080" algn="just">
              <a:lnSpc>
                <a:spcPct val="101499"/>
              </a:lnSpc>
              <a:spcBef>
                <a:spcPts val="95"/>
              </a:spcBef>
            </a:pPr>
            <a:endParaRPr lang="en-IN" spc="5" dirty="0">
              <a:latin typeface="Arial MT"/>
              <a:cs typeface="Arial MT"/>
            </a:endParaRPr>
          </a:p>
          <a:p>
            <a:pPr marL="267970" marR="5080" algn="just">
              <a:lnSpc>
                <a:spcPct val="101499"/>
              </a:lnSpc>
              <a:spcBef>
                <a:spcPts val="95"/>
              </a:spcBef>
            </a:pPr>
            <a:endParaRPr lang="en-IN" spc="5" dirty="0">
              <a:latin typeface="Arial MT"/>
              <a:cs typeface="Arial MT"/>
            </a:endParaRPr>
          </a:p>
          <a:p>
            <a:pPr marL="267970" marR="5080" algn="just">
              <a:lnSpc>
                <a:spcPct val="101499"/>
              </a:lnSpc>
              <a:spcBef>
                <a:spcPts val="95"/>
              </a:spcBef>
            </a:pPr>
            <a:endParaRPr lang="en-IN" spc="5" dirty="0">
              <a:latin typeface="Arial MT"/>
              <a:cs typeface="Arial MT"/>
            </a:endParaRPr>
          </a:p>
          <a:p>
            <a:pPr marL="267970" marR="5080" algn="just">
              <a:lnSpc>
                <a:spcPct val="101499"/>
              </a:lnSpc>
              <a:spcBef>
                <a:spcPts val="95"/>
              </a:spcBef>
            </a:pPr>
            <a:endParaRPr lang="en-IN" spc="5" dirty="0">
              <a:latin typeface="Arial MT"/>
              <a:cs typeface="Arial MT"/>
            </a:endParaRPr>
          </a:p>
          <a:p>
            <a:pPr marL="267970" marR="5080" algn="just">
              <a:lnSpc>
                <a:spcPct val="101499"/>
              </a:lnSpc>
              <a:spcBef>
                <a:spcPts val="95"/>
              </a:spcBef>
            </a:pPr>
            <a:endParaRPr lang="en-IN" spc="5" dirty="0">
              <a:latin typeface="Arial MT"/>
              <a:cs typeface="Arial MT"/>
            </a:endParaRPr>
          </a:p>
          <a:p>
            <a:pPr marL="267970" marR="5080" algn="just">
              <a:lnSpc>
                <a:spcPct val="101499"/>
              </a:lnSpc>
              <a:spcBef>
                <a:spcPts val="95"/>
              </a:spcBef>
            </a:pPr>
            <a:endParaRPr lang="en-IN" spc="5" dirty="0">
              <a:latin typeface="Arial MT"/>
              <a:cs typeface="Arial MT"/>
            </a:endParaRPr>
          </a:p>
          <a:p>
            <a:pPr marL="267970" marR="5080" algn="just">
              <a:lnSpc>
                <a:spcPct val="101499"/>
              </a:lnSpc>
              <a:spcBef>
                <a:spcPts val="95"/>
              </a:spcBef>
            </a:pPr>
            <a:endParaRPr lang="en-IN" spc="5" dirty="0">
              <a:latin typeface="Arial MT"/>
              <a:cs typeface="Arial MT"/>
            </a:endParaRPr>
          </a:p>
          <a:p>
            <a:pPr marL="267970" marR="5080" algn="just">
              <a:lnSpc>
                <a:spcPct val="101499"/>
              </a:lnSpc>
              <a:spcBef>
                <a:spcPts val="95"/>
              </a:spcBef>
            </a:pPr>
            <a:endParaRPr lang="en-IN" spc="5" dirty="0">
              <a:latin typeface="Arial MT"/>
              <a:cs typeface="Arial MT"/>
            </a:endParaRPr>
          </a:p>
          <a:p>
            <a:pPr marL="267970" marR="5080" algn="just">
              <a:lnSpc>
                <a:spcPct val="101499"/>
              </a:lnSpc>
              <a:spcBef>
                <a:spcPts val="95"/>
              </a:spcBef>
            </a:pPr>
            <a:endParaRPr lang="en-IN" spc="5" dirty="0">
              <a:latin typeface="Arial MT"/>
              <a:cs typeface="Arial MT"/>
            </a:endParaRPr>
          </a:p>
          <a:p>
            <a:pPr marL="267970" marR="5080" algn="just">
              <a:lnSpc>
                <a:spcPct val="101499"/>
              </a:lnSpc>
              <a:spcBef>
                <a:spcPts val="95"/>
              </a:spcBef>
            </a:pPr>
            <a:endParaRPr lang="en-IN" spc="5" dirty="0">
              <a:latin typeface="Arial MT"/>
              <a:cs typeface="Arial MT"/>
            </a:endParaRPr>
          </a:p>
          <a:p>
            <a:pPr marL="267970" marR="5080" algn="just">
              <a:lnSpc>
                <a:spcPct val="101499"/>
              </a:lnSpc>
              <a:spcBef>
                <a:spcPts val="95"/>
              </a:spcBef>
            </a:pPr>
            <a:endParaRPr lang="en-IN" spc="5" dirty="0">
              <a:latin typeface="Arial MT"/>
              <a:cs typeface="Arial MT"/>
            </a:endParaRPr>
          </a:p>
          <a:p>
            <a:pPr marL="267970" marR="5080" algn="just">
              <a:lnSpc>
                <a:spcPct val="101499"/>
              </a:lnSpc>
              <a:spcBef>
                <a:spcPts val="95"/>
              </a:spcBef>
            </a:pPr>
            <a:endParaRPr lang="en-IN" spc="5" dirty="0">
              <a:latin typeface="Arial MT"/>
              <a:cs typeface="Arial MT"/>
            </a:endParaRPr>
          </a:p>
          <a:p>
            <a:pPr marL="267970" marR="5080" algn="just">
              <a:lnSpc>
                <a:spcPct val="101499"/>
              </a:lnSpc>
              <a:spcBef>
                <a:spcPts val="95"/>
              </a:spcBef>
            </a:pPr>
            <a:endParaRPr lang="en-IN" spc="5" dirty="0">
              <a:latin typeface="Arial MT"/>
              <a:cs typeface="Arial MT"/>
            </a:endParaRPr>
          </a:p>
          <a:p>
            <a:pPr marL="267970" marR="5080" algn="just">
              <a:lnSpc>
                <a:spcPct val="101499"/>
              </a:lnSpc>
              <a:spcBef>
                <a:spcPts val="95"/>
              </a:spcBef>
            </a:pPr>
            <a:endParaRPr lang="en-IN" spc="5" dirty="0">
              <a:latin typeface="Arial MT"/>
              <a:cs typeface="Arial MT"/>
            </a:endParaRPr>
          </a:p>
          <a:p>
            <a:pPr marL="267970" marR="5080" algn="ctr">
              <a:lnSpc>
                <a:spcPct val="101499"/>
              </a:lnSpc>
              <a:spcBef>
                <a:spcPts val="95"/>
              </a:spcBef>
            </a:pPr>
            <a:endParaRPr lang="en-IN" spc="5" dirty="0">
              <a:latin typeface="Arial MT"/>
              <a:cs typeface="Arial"/>
            </a:endParaRPr>
          </a:p>
          <a:p>
            <a:pPr marL="267970" marR="5080" algn="ctr">
              <a:lnSpc>
                <a:spcPct val="101499"/>
              </a:lnSpc>
              <a:spcBef>
                <a:spcPts val="95"/>
              </a:spcBef>
            </a:pPr>
            <a:r>
              <a:rPr lang="en-IN" sz="3000" i="1" spc="15" dirty="0">
                <a:solidFill>
                  <a:srgbClr val="FF0000"/>
                </a:solidFill>
                <a:cs typeface="Arial"/>
              </a:rPr>
              <a:t>Block</a:t>
            </a:r>
            <a:r>
              <a:rPr lang="en-IN" sz="3000" i="1" dirty="0">
                <a:solidFill>
                  <a:srgbClr val="FF0000"/>
                </a:solidFill>
                <a:cs typeface="Arial"/>
              </a:rPr>
              <a:t> </a:t>
            </a:r>
            <a:r>
              <a:rPr lang="en-IN" sz="3000" i="1" spc="15" dirty="0">
                <a:solidFill>
                  <a:srgbClr val="FF0000"/>
                </a:solidFill>
                <a:cs typeface="Arial"/>
              </a:rPr>
              <a:t>Diagram</a:t>
            </a:r>
            <a:r>
              <a:rPr lang="en-IN" sz="3000" i="1" spc="-5" dirty="0">
                <a:solidFill>
                  <a:srgbClr val="FF0000"/>
                </a:solidFill>
                <a:cs typeface="Arial"/>
              </a:rPr>
              <a:t> </a:t>
            </a:r>
            <a:r>
              <a:rPr lang="en-IN" sz="3000" i="1" spc="15" dirty="0">
                <a:solidFill>
                  <a:srgbClr val="FF0000"/>
                </a:solidFill>
                <a:cs typeface="Arial"/>
              </a:rPr>
              <a:t>Categorizing</a:t>
            </a:r>
            <a:r>
              <a:rPr lang="en-IN" sz="3000" i="1" spc="-5" dirty="0">
                <a:solidFill>
                  <a:srgbClr val="FF0000"/>
                </a:solidFill>
                <a:cs typeface="Arial"/>
              </a:rPr>
              <a:t> </a:t>
            </a:r>
            <a:r>
              <a:rPr lang="en-IN" sz="3000" i="1" spc="15" dirty="0">
                <a:solidFill>
                  <a:srgbClr val="FF0000"/>
                </a:solidFill>
                <a:cs typeface="Arial"/>
              </a:rPr>
              <a:t>Currently</a:t>
            </a:r>
            <a:r>
              <a:rPr lang="en-IN" sz="3000" i="1" spc="-10" dirty="0">
                <a:solidFill>
                  <a:srgbClr val="FF0000"/>
                </a:solidFill>
                <a:cs typeface="Arial"/>
              </a:rPr>
              <a:t> </a:t>
            </a:r>
            <a:r>
              <a:rPr lang="en-IN" sz="3000" i="1" spc="10" dirty="0">
                <a:solidFill>
                  <a:srgbClr val="FF0000"/>
                </a:solidFill>
                <a:cs typeface="Arial"/>
              </a:rPr>
              <a:t>Available </a:t>
            </a:r>
            <a:r>
              <a:rPr lang="en-IN" sz="3000" i="1" spc="-470" dirty="0">
                <a:solidFill>
                  <a:srgbClr val="FF0000"/>
                </a:solidFill>
                <a:cs typeface="Arial"/>
              </a:rPr>
              <a:t> </a:t>
            </a:r>
            <a:r>
              <a:rPr lang="en-IN" sz="3000" i="1" spc="-10" dirty="0">
                <a:solidFill>
                  <a:srgbClr val="FF0000"/>
                </a:solidFill>
                <a:cs typeface="Arial"/>
              </a:rPr>
              <a:t>BC Measurement</a:t>
            </a:r>
            <a:r>
              <a:rPr lang="en-IN" sz="3000" i="1" spc="-30" dirty="0">
                <a:solidFill>
                  <a:srgbClr val="FF0000"/>
                </a:solidFill>
                <a:cs typeface="Arial"/>
              </a:rPr>
              <a:t> </a:t>
            </a:r>
            <a:r>
              <a:rPr lang="en-IN" sz="3000" i="1" spc="-10" dirty="0">
                <a:solidFill>
                  <a:srgbClr val="FF0000"/>
                </a:solidFill>
                <a:cs typeface="Arial"/>
              </a:rPr>
              <a:t>Methods</a:t>
            </a:r>
          </a:p>
          <a:p>
            <a:pPr marL="267970" marR="5080" algn="just">
              <a:lnSpc>
                <a:spcPct val="101499"/>
              </a:lnSpc>
              <a:spcBef>
                <a:spcPts val="95"/>
              </a:spcBef>
            </a:pPr>
            <a:endParaRPr lang="en-IN" spc="5" dirty="0">
              <a:latin typeface="Arial MT"/>
              <a:cs typeface="Arial MT"/>
            </a:endParaRPr>
          </a:p>
          <a:p>
            <a:pPr marL="553720" marR="5080" indent="-285750" algn="just">
              <a:spcBef>
                <a:spcPts val="95"/>
              </a:spcBef>
              <a:buFont typeface="Wingdings" panose="05000000000000000000" pitchFamily="2" charset="2"/>
              <a:buChar char="q"/>
            </a:pPr>
            <a:r>
              <a:rPr lang="en-IN" sz="2800" dirty="0"/>
              <a:t> </a:t>
            </a:r>
            <a:r>
              <a:rPr lang="en-IN" sz="3000" dirty="0"/>
              <a:t>Among these, photometers based on the optical absorbance principle are widely used for continuous, long-term measurements due to their operational simplicity and ability to provide near real-time data.</a:t>
            </a:r>
          </a:p>
          <a:p>
            <a:pPr marL="267970" marR="5080" algn="just">
              <a:lnSpc>
                <a:spcPct val="150000"/>
              </a:lnSpc>
              <a:spcBef>
                <a:spcPts val="95"/>
              </a:spcBef>
            </a:pPr>
            <a:endParaRPr lang="en-IN" sz="2800" dirty="0"/>
          </a:p>
          <a:p>
            <a:pPr marL="267970" marR="5080" algn="just">
              <a:lnSpc>
                <a:spcPct val="150000"/>
              </a:lnSpc>
              <a:spcBef>
                <a:spcPts val="95"/>
              </a:spcBef>
            </a:pPr>
            <a:endParaRPr lang="en-IN" sz="2800" spc="5" dirty="0">
              <a:cs typeface="Arial MT"/>
            </a:endParaRPr>
          </a:p>
          <a:p>
            <a:pPr marL="267970" marR="5080" algn="just">
              <a:lnSpc>
                <a:spcPct val="101499"/>
              </a:lnSpc>
              <a:spcBef>
                <a:spcPts val="95"/>
              </a:spcBef>
            </a:pPr>
            <a:endParaRPr lang="en-IN" sz="1800" spc="5" dirty="0">
              <a:latin typeface="Arial MT"/>
              <a:cs typeface="Arial MT"/>
            </a:endParaRPr>
          </a:p>
          <a:p>
            <a:pPr marL="267970" marR="5080" algn="just">
              <a:lnSpc>
                <a:spcPct val="101499"/>
              </a:lnSpc>
              <a:spcBef>
                <a:spcPts val="95"/>
              </a:spcBef>
            </a:pPr>
            <a:endParaRPr lang="en-IN" spc="5" dirty="0">
              <a:latin typeface="Arial MT"/>
              <a:cs typeface="Arial MT"/>
            </a:endParaRPr>
          </a:p>
          <a:p>
            <a:pPr marL="267970" marR="5080" algn="just">
              <a:lnSpc>
                <a:spcPct val="101499"/>
              </a:lnSpc>
              <a:spcBef>
                <a:spcPts val="95"/>
              </a:spcBef>
            </a:pPr>
            <a:endParaRPr lang="en-IN" sz="1800" dirty="0">
              <a:latin typeface="Arial MT"/>
              <a:cs typeface="Arial MT"/>
            </a:endParaRPr>
          </a:p>
          <a:p>
            <a:endParaRPr lang="en-IN" sz="1800" spc="5" dirty="0">
              <a:latin typeface="Arial MT"/>
              <a:cs typeface="Arial MT"/>
            </a:endParaRPr>
          </a:p>
          <a:p>
            <a:endParaRPr lang="en-IN" spc="5" dirty="0">
              <a:latin typeface="Arial MT"/>
              <a:cs typeface="Arial MT"/>
            </a:endParaRPr>
          </a:p>
          <a:p>
            <a:endParaRPr lang="en-IN" sz="1800" spc="5" dirty="0">
              <a:latin typeface="Arial MT"/>
              <a:cs typeface="Arial MT"/>
            </a:endParaRPr>
          </a:p>
          <a:p>
            <a:endParaRPr lang="en-IN" sz="1800" dirty="0">
              <a:latin typeface="Arial MT"/>
              <a:cs typeface="Arial MT"/>
            </a:endParaRPr>
          </a:p>
          <a:p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33580E2-140A-A5FD-9FF8-E5FED79313F7}"/>
              </a:ext>
            </a:extLst>
          </p:cNvPr>
          <p:cNvGrpSpPr/>
          <p:nvPr/>
        </p:nvGrpSpPr>
        <p:grpSpPr>
          <a:xfrm>
            <a:off x="1507836" y="7970255"/>
            <a:ext cx="9978311" cy="5303786"/>
            <a:chOff x="0" y="0"/>
            <a:chExt cx="10317473" cy="5957721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299B8A74-623F-A52B-F2E7-7A6E39D529EC}"/>
                </a:ext>
              </a:extLst>
            </p:cNvPr>
            <p:cNvSpPr/>
            <p:nvPr/>
          </p:nvSpPr>
          <p:spPr>
            <a:xfrm>
              <a:off x="3271688" y="0"/>
              <a:ext cx="2703362" cy="1351681"/>
            </a:xfrm>
            <a:custGeom>
              <a:avLst/>
              <a:gdLst>
                <a:gd name="connsiteX0" fmla="*/ 0 w 2703362"/>
                <a:gd name="connsiteY0" fmla="*/ 0 h 1351681"/>
                <a:gd name="connsiteX1" fmla="*/ 2703362 w 2703362"/>
                <a:gd name="connsiteY1" fmla="*/ 0 h 1351681"/>
                <a:gd name="connsiteX2" fmla="*/ 2703362 w 2703362"/>
                <a:gd name="connsiteY2" fmla="*/ 1351681 h 1351681"/>
                <a:gd name="connsiteX3" fmla="*/ 0 w 2703362"/>
                <a:gd name="connsiteY3" fmla="*/ 1351681 h 1351681"/>
                <a:gd name="connsiteX4" fmla="*/ 0 w 2703362"/>
                <a:gd name="connsiteY4" fmla="*/ 0 h 1351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3362" h="1351681">
                  <a:moveTo>
                    <a:pt x="0" y="0"/>
                  </a:moveTo>
                  <a:lnTo>
                    <a:pt x="2703362" y="0"/>
                  </a:lnTo>
                  <a:lnTo>
                    <a:pt x="2703362" y="1351681"/>
                  </a:lnTo>
                  <a:lnTo>
                    <a:pt x="0" y="1351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800"/>
                </a:spcAft>
              </a:pPr>
              <a:r>
                <a:rPr lang="en-IN" sz="2700" kern="12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Mangal" panose="02040503050203030202" pitchFamily="18" charset="0"/>
                </a:rPr>
                <a:t>Ambient Air BC </a:t>
              </a:r>
              <a:endParaRPr lang="en-IN" sz="27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Mangal" panose="02040503050203030202" pitchFamily="18" charset="0"/>
              </a:endParaRPr>
            </a:p>
            <a:p>
              <a:pPr algn="ctr">
                <a:lnSpc>
                  <a:spcPct val="90000"/>
                </a:lnSpc>
                <a:spcAft>
                  <a:spcPts val="800"/>
                </a:spcAft>
              </a:pPr>
              <a:r>
                <a:rPr lang="en-IN" sz="2700" kern="12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Mangal" panose="02040503050203030202" pitchFamily="18" charset="0"/>
                </a:rPr>
                <a:t>(Mass Concentration)</a:t>
              </a:r>
              <a:endParaRPr lang="en-IN" sz="27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Mangal" panose="02040503050203030202" pitchFamily="18" charset="0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34CF469-CEE5-F6C7-65FB-508B1E5D87AC}"/>
                </a:ext>
              </a:extLst>
            </p:cNvPr>
            <p:cNvSpPr/>
            <p:nvPr/>
          </p:nvSpPr>
          <p:spPr>
            <a:xfrm>
              <a:off x="0" y="1927022"/>
              <a:ext cx="4055044" cy="1351681"/>
            </a:xfrm>
            <a:custGeom>
              <a:avLst/>
              <a:gdLst>
                <a:gd name="connsiteX0" fmla="*/ 0 w 2703362"/>
                <a:gd name="connsiteY0" fmla="*/ 0 h 1351681"/>
                <a:gd name="connsiteX1" fmla="*/ 2703362 w 2703362"/>
                <a:gd name="connsiteY1" fmla="*/ 0 h 1351681"/>
                <a:gd name="connsiteX2" fmla="*/ 2703362 w 2703362"/>
                <a:gd name="connsiteY2" fmla="*/ 1351681 h 1351681"/>
                <a:gd name="connsiteX3" fmla="*/ 0 w 2703362"/>
                <a:gd name="connsiteY3" fmla="*/ 1351681 h 1351681"/>
                <a:gd name="connsiteX4" fmla="*/ 0 w 2703362"/>
                <a:gd name="connsiteY4" fmla="*/ 0 h 1351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3362" h="1351681">
                  <a:moveTo>
                    <a:pt x="0" y="0"/>
                  </a:moveTo>
                  <a:lnTo>
                    <a:pt x="2703362" y="0"/>
                  </a:lnTo>
                  <a:lnTo>
                    <a:pt x="2703362" y="1351681"/>
                  </a:lnTo>
                  <a:lnTo>
                    <a:pt x="0" y="1351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800"/>
                </a:spcAft>
              </a:pPr>
              <a:r>
                <a:rPr lang="en-IN" sz="2600" kern="1200" dirty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Mangal" panose="02040503050203030202" pitchFamily="18" charset="0"/>
                </a:rPr>
                <a:t>Simulations</a:t>
              </a:r>
              <a:r>
                <a:rPr lang="en-IN" sz="2600" kern="100" dirty="0">
                  <a:ea typeface="Calibri" panose="020F0502020204030204" pitchFamily="34" charset="0"/>
                  <a:cs typeface="Mangal" panose="02040503050203030202" pitchFamily="18" charset="0"/>
                </a:rPr>
                <a:t> </a:t>
              </a:r>
              <a:r>
                <a:rPr lang="en-IN" sz="2600" kern="1200" dirty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Mangal" panose="02040503050203030202" pitchFamily="18" charset="0"/>
                </a:rPr>
                <a:t>(Reanalysis Data </a:t>
              </a:r>
              <a:endParaRPr lang="en-IN" sz="2600" kern="100" dirty="0">
                <a:effectLst/>
                <a:ea typeface="Calibri" panose="020F0502020204030204" pitchFamily="34" charset="0"/>
                <a:cs typeface="Mangal" panose="02040503050203030202" pitchFamily="18" charset="0"/>
              </a:endParaRPr>
            </a:p>
            <a:p>
              <a:pPr algn="ctr">
                <a:lnSpc>
                  <a:spcPct val="90000"/>
                </a:lnSpc>
                <a:spcAft>
                  <a:spcPts val="800"/>
                </a:spcAft>
              </a:pPr>
              <a:r>
                <a:rPr lang="en-IN" sz="2600" kern="1200" dirty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Mangal" panose="02040503050203030202" pitchFamily="18" charset="0"/>
                </a:rPr>
                <a:t>of MERRA-2, CAMS)</a:t>
              </a:r>
              <a:endParaRPr lang="en-IN" sz="2600" kern="100" dirty="0">
                <a:effectLst/>
                <a:ea typeface="Calibri" panose="020F0502020204030204" pitchFamily="34" charset="0"/>
                <a:cs typeface="Mangal" panose="02040503050203030202" pitchFamily="18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8CDC49E-79D6-55E2-9B6A-EB4FC86376A0}"/>
                </a:ext>
              </a:extLst>
            </p:cNvPr>
            <p:cNvSpPr/>
            <p:nvPr/>
          </p:nvSpPr>
          <p:spPr>
            <a:xfrm>
              <a:off x="0" y="4396042"/>
              <a:ext cx="2703361" cy="1561679"/>
            </a:xfrm>
            <a:custGeom>
              <a:avLst/>
              <a:gdLst>
                <a:gd name="connsiteX0" fmla="*/ 0 w 2703362"/>
                <a:gd name="connsiteY0" fmla="*/ 0 h 1351681"/>
                <a:gd name="connsiteX1" fmla="*/ 2703362 w 2703362"/>
                <a:gd name="connsiteY1" fmla="*/ 0 h 1351681"/>
                <a:gd name="connsiteX2" fmla="*/ 2703362 w 2703362"/>
                <a:gd name="connsiteY2" fmla="*/ 1351681 h 1351681"/>
                <a:gd name="connsiteX3" fmla="*/ 0 w 2703362"/>
                <a:gd name="connsiteY3" fmla="*/ 1351681 h 1351681"/>
                <a:gd name="connsiteX4" fmla="*/ 0 w 2703362"/>
                <a:gd name="connsiteY4" fmla="*/ 0 h 1351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3362" h="1351681">
                  <a:moveTo>
                    <a:pt x="0" y="0"/>
                  </a:moveTo>
                  <a:lnTo>
                    <a:pt x="2703362" y="0"/>
                  </a:lnTo>
                  <a:lnTo>
                    <a:pt x="2703362" y="1351681"/>
                  </a:lnTo>
                  <a:lnTo>
                    <a:pt x="0" y="1351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800"/>
                </a:spcAft>
              </a:pPr>
              <a:r>
                <a:rPr lang="en-IN" sz="3000" kern="1200" dirty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Mangal" panose="02040503050203030202" pitchFamily="18" charset="0"/>
                </a:rPr>
                <a:t>Evolved Carbon </a:t>
              </a:r>
              <a:endParaRPr lang="en-IN" sz="3000" kern="100" dirty="0">
                <a:effectLst/>
                <a:ea typeface="Calibri" panose="020F0502020204030204" pitchFamily="34" charset="0"/>
                <a:cs typeface="Mangal" panose="02040503050203030202" pitchFamily="18" charset="0"/>
              </a:endParaRPr>
            </a:p>
            <a:p>
              <a:pPr algn="ctr">
                <a:lnSpc>
                  <a:spcPct val="90000"/>
                </a:lnSpc>
                <a:spcAft>
                  <a:spcPts val="800"/>
                </a:spcAft>
              </a:pPr>
              <a:r>
                <a:rPr lang="en-IN" sz="3000" kern="1200" dirty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Mangal" panose="02040503050203030202" pitchFamily="18" charset="0"/>
                </a:rPr>
                <a:t>(EC/OC Analyzer)</a:t>
              </a:r>
              <a:endParaRPr lang="en-IN" sz="3000" kern="100" dirty="0">
                <a:effectLst/>
                <a:ea typeface="Calibri" panose="020F0502020204030204" pitchFamily="34" charset="0"/>
                <a:cs typeface="Mangal" panose="02040503050203030202" pitchFamily="18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DC1328E-D6E1-D709-F714-72CD320FF1DA}"/>
                </a:ext>
              </a:extLst>
            </p:cNvPr>
            <p:cNvSpPr/>
            <p:nvPr/>
          </p:nvSpPr>
          <p:spPr>
            <a:xfrm>
              <a:off x="3192749" y="4394278"/>
              <a:ext cx="2703361" cy="1511085"/>
            </a:xfrm>
            <a:custGeom>
              <a:avLst/>
              <a:gdLst>
                <a:gd name="connsiteX0" fmla="*/ 0 w 2703362"/>
                <a:gd name="connsiteY0" fmla="*/ 0 h 1351681"/>
                <a:gd name="connsiteX1" fmla="*/ 2703362 w 2703362"/>
                <a:gd name="connsiteY1" fmla="*/ 0 h 1351681"/>
                <a:gd name="connsiteX2" fmla="*/ 2703362 w 2703362"/>
                <a:gd name="connsiteY2" fmla="*/ 1351681 h 1351681"/>
                <a:gd name="connsiteX3" fmla="*/ 0 w 2703362"/>
                <a:gd name="connsiteY3" fmla="*/ 1351681 h 1351681"/>
                <a:gd name="connsiteX4" fmla="*/ 0 w 2703362"/>
                <a:gd name="connsiteY4" fmla="*/ 0 h 1351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3362" h="1351681">
                  <a:moveTo>
                    <a:pt x="0" y="0"/>
                  </a:moveTo>
                  <a:lnTo>
                    <a:pt x="2703362" y="0"/>
                  </a:lnTo>
                  <a:lnTo>
                    <a:pt x="2703362" y="1351681"/>
                  </a:lnTo>
                  <a:lnTo>
                    <a:pt x="0" y="1351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800"/>
                </a:spcAft>
              </a:pPr>
              <a:r>
                <a:rPr lang="en-IN" sz="3000" kern="1200" dirty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Mangal" panose="02040503050203030202" pitchFamily="18" charset="0"/>
                </a:rPr>
                <a:t>Laser-Induced </a:t>
              </a:r>
              <a:endParaRPr lang="en-IN" sz="3000" kern="100" dirty="0">
                <a:effectLst/>
                <a:ea typeface="Calibri" panose="020F0502020204030204" pitchFamily="34" charset="0"/>
                <a:cs typeface="Mangal" panose="02040503050203030202" pitchFamily="18" charset="0"/>
              </a:endParaRPr>
            </a:p>
            <a:p>
              <a:pPr algn="ctr">
                <a:lnSpc>
                  <a:spcPct val="90000"/>
                </a:lnSpc>
                <a:spcAft>
                  <a:spcPts val="800"/>
                </a:spcAft>
              </a:pPr>
              <a:r>
                <a:rPr lang="en-IN" sz="3000" kern="1200" dirty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Mangal" panose="02040503050203030202" pitchFamily="18" charset="0"/>
                </a:rPr>
                <a:t>Incandescence</a:t>
              </a:r>
              <a:endParaRPr lang="en-IN" sz="3000" kern="100" dirty="0">
                <a:effectLst/>
                <a:ea typeface="Calibri" panose="020F0502020204030204" pitchFamily="34" charset="0"/>
                <a:cs typeface="Mangal" panose="02040503050203030202" pitchFamily="18" charset="0"/>
              </a:endParaRPr>
            </a:p>
            <a:p>
              <a:pPr algn="ctr">
                <a:lnSpc>
                  <a:spcPct val="90000"/>
                </a:lnSpc>
                <a:spcAft>
                  <a:spcPts val="925"/>
                </a:spcAft>
              </a:pPr>
              <a:r>
                <a:rPr lang="en-IN" sz="3000" kern="1200" dirty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Mangal" panose="02040503050203030202" pitchFamily="18" charset="0"/>
                </a:rPr>
                <a:t>(SP2)</a:t>
              </a:r>
              <a:endParaRPr lang="en-IN" sz="3000" kern="100" dirty="0">
                <a:effectLst/>
                <a:ea typeface="Calibri" panose="020F0502020204030204" pitchFamily="34" charset="0"/>
                <a:cs typeface="Mangal" panose="02040503050203030202" pitchFamily="18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2C42BFD-87EE-BBE1-1445-B269F3703369}"/>
                </a:ext>
              </a:extLst>
            </p:cNvPr>
            <p:cNvSpPr/>
            <p:nvPr/>
          </p:nvSpPr>
          <p:spPr>
            <a:xfrm>
              <a:off x="6543042" y="4406172"/>
              <a:ext cx="3774431" cy="1498901"/>
            </a:xfrm>
            <a:custGeom>
              <a:avLst/>
              <a:gdLst>
                <a:gd name="connsiteX0" fmla="*/ 0 w 2703362"/>
                <a:gd name="connsiteY0" fmla="*/ 0 h 1351681"/>
                <a:gd name="connsiteX1" fmla="*/ 2703362 w 2703362"/>
                <a:gd name="connsiteY1" fmla="*/ 0 h 1351681"/>
                <a:gd name="connsiteX2" fmla="*/ 2703362 w 2703362"/>
                <a:gd name="connsiteY2" fmla="*/ 1351681 h 1351681"/>
                <a:gd name="connsiteX3" fmla="*/ 0 w 2703362"/>
                <a:gd name="connsiteY3" fmla="*/ 1351681 h 1351681"/>
                <a:gd name="connsiteX4" fmla="*/ 0 w 2703362"/>
                <a:gd name="connsiteY4" fmla="*/ 0 h 1351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3362" h="1351681">
                  <a:moveTo>
                    <a:pt x="0" y="0"/>
                  </a:moveTo>
                  <a:lnTo>
                    <a:pt x="2703362" y="0"/>
                  </a:lnTo>
                  <a:lnTo>
                    <a:pt x="2703362" y="1351681"/>
                  </a:lnTo>
                  <a:lnTo>
                    <a:pt x="0" y="1351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800"/>
                </a:spcAft>
              </a:pPr>
              <a:r>
                <a:rPr lang="en-IN" sz="3000" kern="1200" dirty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Mangal" panose="02040503050203030202" pitchFamily="18" charset="0"/>
                </a:rPr>
                <a:t>Optical Absorbance</a:t>
              </a:r>
              <a:endParaRPr lang="en-IN" sz="3000" kern="100" dirty="0">
                <a:effectLst/>
                <a:ea typeface="Calibri" panose="020F0502020204030204" pitchFamily="34" charset="0"/>
                <a:cs typeface="Mangal" panose="02040503050203030202" pitchFamily="18" charset="0"/>
              </a:endParaRPr>
            </a:p>
            <a:p>
              <a:pPr algn="ctr">
                <a:lnSpc>
                  <a:spcPct val="90000"/>
                </a:lnSpc>
                <a:spcAft>
                  <a:spcPts val="800"/>
                </a:spcAft>
              </a:pPr>
              <a:r>
                <a:rPr lang="en-IN" sz="3000" kern="1200" dirty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Mangal" panose="02040503050203030202" pitchFamily="18" charset="0"/>
                </a:rPr>
                <a:t>(Aethalometer,</a:t>
              </a:r>
              <a:endParaRPr lang="en-IN" sz="3000" kern="100" dirty="0">
                <a:effectLst/>
                <a:ea typeface="Calibri" panose="020F0502020204030204" pitchFamily="34" charset="0"/>
                <a:cs typeface="Mangal" panose="02040503050203030202" pitchFamily="18" charset="0"/>
              </a:endParaRPr>
            </a:p>
            <a:p>
              <a:pPr algn="ctr">
                <a:lnSpc>
                  <a:spcPct val="90000"/>
                </a:lnSpc>
                <a:spcAft>
                  <a:spcPts val="800"/>
                </a:spcAft>
              </a:pPr>
              <a:r>
                <a:rPr lang="en-IN" sz="3000" kern="1200" dirty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Mangal" panose="02040503050203030202" pitchFamily="18" charset="0"/>
                </a:rPr>
                <a:t>COSMOS)</a:t>
              </a:r>
              <a:endParaRPr lang="en-IN" sz="3000" kern="100" dirty="0">
                <a:effectLst/>
                <a:ea typeface="Calibri" panose="020F0502020204030204" pitchFamily="34" charset="0"/>
                <a:cs typeface="Mangal" panose="02040503050203030202" pitchFamily="18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2E54359-DE7B-C7DC-B2B1-C4A47BF5EFB5}"/>
                </a:ext>
              </a:extLst>
            </p:cNvPr>
            <p:cNvCxnSpPr/>
            <p:nvPr/>
          </p:nvCxnSpPr>
          <p:spPr>
            <a:xfrm>
              <a:off x="4623369" y="1351681"/>
              <a:ext cx="0" cy="23257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49D6000-6D28-5DCA-EAB3-9930B1449C44}"/>
                </a:ext>
              </a:extLst>
            </p:cNvPr>
            <p:cNvCxnSpPr/>
            <p:nvPr/>
          </p:nvCxnSpPr>
          <p:spPr>
            <a:xfrm>
              <a:off x="4055043" y="2602862"/>
              <a:ext cx="56832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FED675C-2EB9-86B4-964A-BF8894B8220F}"/>
                </a:ext>
              </a:extLst>
            </p:cNvPr>
            <p:cNvCxnSpPr/>
            <p:nvPr/>
          </p:nvCxnSpPr>
          <p:spPr>
            <a:xfrm>
              <a:off x="1351612" y="4188192"/>
              <a:ext cx="0" cy="20608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8E40319-F1F1-CBB8-C2D8-5CE5CC03B377}"/>
                </a:ext>
              </a:extLst>
            </p:cNvPr>
            <p:cNvCxnSpPr/>
            <p:nvPr/>
          </p:nvCxnSpPr>
          <p:spPr>
            <a:xfrm>
              <a:off x="4579235" y="4197213"/>
              <a:ext cx="0" cy="20814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F5F4749-DE03-BE67-0821-BACA0DBD4087}"/>
                </a:ext>
              </a:extLst>
            </p:cNvPr>
            <p:cNvCxnSpPr/>
            <p:nvPr/>
          </p:nvCxnSpPr>
          <p:spPr>
            <a:xfrm>
              <a:off x="7791465" y="4187221"/>
              <a:ext cx="0" cy="21814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21FDCB8-FEF1-093E-9232-339990F5EC4A}"/>
                </a:ext>
              </a:extLst>
            </p:cNvPr>
            <p:cNvSpPr/>
            <p:nvPr/>
          </p:nvSpPr>
          <p:spPr>
            <a:xfrm>
              <a:off x="815351" y="3649475"/>
              <a:ext cx="7487703" cy="578033"/>
            </a:xfrm>
            <a:custGeom>
              <a:avLst/>
              <a:gdLst>
                <a:gd name="connsiteX0" fmla="*/ 0 w 2703362"/>
                <a:gd name="connsiteY0" fmla="*/ 0 h 1351681"/>
                <a:gd name="connsiteX1" fmla="*/ 2703362 w 2703362"/>
                <a:gd name="connsiteY1" fmla="*/ 0 h 1351681"/>
                <a:gd name="connsiteX2" fmla="*/ 2703362 w 2703362"/>
                <a:gd name="connsiteY2" fmla="*/ 1351681 h 1351681"/>
                <a:gd name="connsiteX3" fmla="*/ 0 w 2703362"/>
                <a:gd name="connsiteY3" fmla="*/ 1351681 h 1351681"/>
                <a:gd name="connsiteX4" fmla="*/ 0 w 2703362"/>
                <a:gd name="connsiteY4" fmla="*/ 0 h 1351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3362" h="1351681">
                  <a:moveTo>
                    <a:pt x="0" y="0"/>
                  </a:moveTo>
                  <a:lnTo>
                    <a:pt x="2703362" y="0"/>
                  </a:lnTo>
                  <a:lnTo>
                    <a:pt x="2703362" y="1351681"/>
                  </a:lnTo>
                  <a:lnTo>
                    <a:pt x="0" y="1351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800"/>
                </a:spcAft>
              </a:pPr>
              <a:r>
                <a:rPr lang="en-IN" sz="3000" kern="12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Mangal" panose="02040503050203030202" pitchFamily="18" charset="0"/>
                </a:rPr>
                <a:t>Direct Measurement in Ambient Air</a:t>
              </a:r>
              <a:endParaRPr lang="en-IN" sz="3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Mangal" panose="02040503050203030202" pitchFamily="18" charset="0"/>
              </a:endParaRPr>
            </a:p>
          </p:txBody>
        </p:sp>
      </p:grpSp>
      <p:graphicFrame>
        <p:nvGraphicFramePr>
          <p:cNvPr id="18" name="object 57">
            <a:extLst>
              <a:ext uri="{FF2B5EF4-FFF2-40B4-BE49-F238E27FC236}">
                <a16:creationId xmlns:a16="http://schemas.microsoft.com/office/drawing/2014/main" id="{7FC183A7-E865-C71F-CB69-65B555F8E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154037"/>
              </p:ext>
            </p:extLst>
          </p:nvPr>
        </p:nvGraphicFramePr>
        <p:xfrm>
          <a:off x="13614846" y="9805179"/>
          <a:ext cx="15643789" cy="99348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3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7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9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0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415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105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19168">
                <a:tc rowSpan="2">
                  <a:txBody>
                    <a:bodyPr/>
                    <a:lstStyle/>
                    <a:p>
                      <a:pPr marL="363855" algn="ctr">
                        <a:lnSpc>
                          <a:spcPts val="1180"/>
                        </a:lnSpc>
                      </a:pPr>
                      <a:r>
                        <a:rPr sz="2600" b="1" dirty="0">
                          <a:solidFill>
                            <a:srgbClr val="FFFFFF"/>
                          </a:solidFill>
                          <a:latin typeface="+mn-lt"/>
                          <a:cs typeface="Arial" panose="020B0604020202020204" pitchFamily="34" charset="0"/>
                        </a:rPr>
                        <a:t>Instrument</a:t>
                      </a:r>
                      <a:r>
                        <a:rPr sz="2600" b="1" spc="-40" dirty="0">
                          <a:solidFill>
                            <a:srgbClr val="FFFFFF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en-IN" sz="2600" b="1" spc="-40" dirty="0">
                        <a:solidFill>
                          <a:srgbClr val="FFFFFF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363855" algn="ctr">
                        <a:lnSpc>
                          <a:spcPts val="1180"/>
                        </a:lnSpc>
                      </a:pPr>
                      <a:endParaRPr lang="en-IN" sz="2600" b="1" spc="-40" dirty="0">
                        <a:solidFill>
                          <a:srgbClr val="FFFFFF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363855" algn="ctr">
                        <a:lnSpc>
                          <a:spcPts val="1180"/>
                        </a:lnSpc>
                      </a:pPr>
                      <a:endParaRPr lang="en-IN" sz="2600" b="1" spc="-40" dirty="0">
                        <a:solidFill>
                          <a:srgbClr val="FFFFFF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363855" algn="ctr">
                        <a:lnSpc>
                          <a:spcPts val="1180"/>
                        </a:lnSpc>
                      </a:pPr>
                      <a:r>
                        <a:rPr sz="2600" b="1" dirty="0">
                          <a:solidFill>
                            <a:srgbClr val="FFFFFF"/>
                          </a:solidFill>
                          <a:latin typeface="+mn-lt"/>
                          <a:cs typeface="Arial" panose="020B0604020202020204" pitchFamily="34" charset="0"/>
                        </a:rPr>
                        <a:t>Name</a:t>
                      </a:r>
                      <a:endParaRPr sz="2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DD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69340">
                        <a:lnSpc>
                          <a:spcPts val="1125"/>
                        </a:lnSpc>
                      </a:pPr>
                      <a:endParaRPr lang="en-IN" sz="2600" b="1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  <a:p>
                      <a:pPr marL="1069340">
                        <a:lnSpc>
                          <a:spcPts val="1125"/>
                        </a:lnSpc>
                      </a:pPr>
                      <a:endParaRPr lang="en-IN" sz="2600" b="1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  <a:p>
                      <a:pPr marL="1069340" algn="ctr">
                        <a:lnSpc>
                          <a:spcPts val="1125"/>
                        </a:lnSpc>
                      </a:pPr>
                      <a:endParaRPr lang="en-IN" sz="2600" b="1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  <a:p>
                      <a:pPr marL="1069340" algn="ctr">
                        <a:lnSpc>
                          <a:spcPts val="1125"/>
                        </a:lnSpc>
                      </a:pPr>
                      <a:r>
                        <a:rPr sz="2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Important</a:t>
                      </a:r>
                      <a:r>
                        <a:rPr sz="2600" b="1" spc="5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Parameters</a:t>
                      </a:r>
                      <a:endParaRPr sz="2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9D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R="55880" algn="ctr">
                        <a:lnSpc>
                          <a:spcPts val="1180"/>
                        </a:lnSpc>
                      </a:pPr>
                      <a:r>
                        <a:rPr sz="2600" b="1" dirty="0">
                          <a:solidFill>
                            <a:srgbClr val="FFFFFF"/>
                          </a:solidFill>
                          <a:latin typeface="+mn-lt"/>
                          <a:cs typeface="Arial" panose="020B0604020202020204" pitchFamily="34" charset="0"/>
                        </a:rPr>
                        <a:t>Special</a:t>
                      </a:r>
                      <a:r>
                        <a:rPr sz="2600" b="1" spc="-35" dirty="0">
                          <a:solidFill>
                            <a:srgbClr val="FFFFFF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2600" b="1" dirty="0">
                          <a:solidFill>
                            <a:srgbClr val="FFFFFF"/>
                          </a:solidFill>
                          <a:latin typeface="+mn-lt"/>
                          <a:cs typeface="Arial" panose="020B0604020202020204" pitchFamily="34" charset="0"/>
                        </a:rPr>
                        <a:t>Feature</a:t>
                      </a:r>
                      <a:endParaRPr sz="26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55880" algn="ctr">
                        <a:lnSpc>
                          <a:spcPct val="100000"/>
                        </a:lnSpc>
                      </a:pPr>
                      <a:r>
                        <a:rPr sz="2600" b="1" spc="-5" dirty="0">
                          <a:solidFill>
                            <a:srgbClr val="FFFFFF"/>
                          </a:solidFill>
                          <a:latin typeface="+mn-lt"/>
                          <a:cs typeface="Arial" panose="020B0604020202020204" pitchFamily="34" charset="0"/>
                        </a:rPr>
                        <a:t>(Advantage)</a:t>
                      </a:r>
                      <a:endParaRPr sz="2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D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36525" marR="192405" algn="ctr">
                        <a:lnSpc>
                          <a:spcPts val="1210"/>
                        </a:lnSpc>
                        <a:spcBef>
                          <a:spcPts val="10"/>
                        </a:spcBef>
                      </a:pPr>
                      <a:r>
                        <a:rPr sz="2600" b="1" dirty="0">
                          <a:solidFill>
                            <a:srgbClr val="FFFFFF"/>
                          </a:solidFill>
                          <a:latin typeface="+mn-lt"/>
                          <a:cs typeface="Arial" panose="020B0604020202020204" pitchFamily="34" charset="0"/>
                        </a:rPr>
                        <a:t>Reported</a:t>
                      </a:r>
                      <a:endParaRPr lang="en-IN" sz="2600" b="1" dirty="0">
                        <a:solidFill>
                          <a:srgbClr val="FFFFFF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36525" marR="192405" algn="ctr">
                        <a:lnSpc>
                          <a:spcPts val="1210"/>
                        </a:lnSpc>
                        <a:spcBef>
                          <a:spcPts val="10"/>
                        </a:spcBef>
                      </a:pPr>
                      <a:endParaRPr lang="en-IN" sz="2600" b="1" spc="-60" dirty="0">
                        <a:solidFill>
                          <a:srgbClr val="FFFFFF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36525" marR="192405" algn="ctr">
                        <a:lnSpc>
                          <a:spcPts val="1210"/>
                        </a:lnSpc>
                        <a:spcBef>
                          <a:spcPts val="10"/>
                        </a:spcBef>
                      </a:pPr>
                      <a:endParaRPr lang="en-IN" sz="2600" b="1" spc="-60" dirty="0">
                        <a:solidFill>
                          <a:srgbClr val="FFFFFF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36525" marR="192405" algn="ctr">
                        <a:lnSpc>
                          <a:spcPts val="1210"/>
                        </a:lnSpc>
                        <a:spcBef>
                          <a:spcPts val="10"/>
                        </a:spcBef>
                      </a:pPr>
                      <a:r>
                        <a:rPr sz="2600" b="1" spc="-60" dirty="0">
                          <a:solidFill>
                            <a:srgbClr val="FFFFFF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2600" b="1" dirty="0">
                          <a:solidFill>
                            <a:srgbClr val="FFFFFF"/>
                          </a:solidFill>
                          <a:latin typeface="+mn-lt"/>
                          <a:cs typeface="Arial" panose="020B0604020202020204" pitchFamily="34" charset="0"/>
                        </a:rPr>
                        <a:t>Uncertainty </a:t>
                      </a:r>
                      <a:r>
                        <a:rPr sz="2600" b="1" spc="-265" dirty="0">
                          <a:solidFill>
                            <a:srgbClr val="FFFFFF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en-IN" sz="2600" b="1" spc="-265" dirty="0">
                        <a:solidFill>
                          <a:srgbClr val="FFFFFF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36525" marR="192405" algn="ctr">
                        <a:lnSpc>
                          <a:spcPts val="1210"/>
                        </a:lnSpc>
                        <a:spcBef>
                          <a:spcPts val="10"/>
                        </a:spcBef>
                      </a:pPr>
                      <a:endParaRPr lang="en-IN" sz="2600" b="1" spc="-265" dirty="0">
                        <a:solidFill>
                          <a:srgbClr val="FFFFFF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36525" marR="192405" algn="ctr">
                        <a:lnSpc>
                          <a:spcPts val="1210"/>
                        </a:lnSpc>
                        <a:spcBef>
                          <a:spcPts val="10"/>
                        </a:spcBef>
                      </a:pPr>
                      <a:endParaRPr lang="en-IN" sz="2600" b="1" spc="-265" dirty="0">
                        <a:solidFill>
                          <a:srgbClr val="FFFFFF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36525" marR="192405" algn="ctr">
                        <a:lnSpc>
                          <a:spcPts val="1210"/>
                        </a:lnSpc>
                        <a:spcBef>
                          <a:spcPts val="10"/>
                        </a:spcBef>
                      </a:pPr>
                      <a:r>
                        <a:rPr sz="2600" b="1" dirty="0">
                          <a:solidFill>
                            <a:srgbClr val="FFFFFF"/>
                          </a:solidFill>
                          <a:latin typeface="+mn-lt"/>
                          <a:cs typeface="Arial" panose="020B0604020202020204" pitchFamily="34" charset="0"/>
                        </a:rPr>
                        <a:t>Limits</a:t>
                      </a:r>
                      <a:endParaRPr sz="26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55880"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FFFFFF"/>
                          </a:solidFill>
                          <a:latin typeface="+mn-lt"/>
                          <a:cs typeface="Arial" panose="020B0604020202020204" pitchFamily="34" charset="0"/>
                        </a:rPr>
                        <a:t>(±)</a:t>
                      </a:r>
                      <a:endParaRPr sz="2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270" marB="0" anchor="ctr">
                    <a:solidFill>
                      <a:srgbClr val="009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99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009DD9"/>
                    </a:solidFill>
                  </a:tcPr>
                </a:tc>
                <a:tc>
                  <a:txBody>
                    <a:bodyPr/>
                    <a:lstStyle/>
                    <a:p>
                      <a:pPr marL="53975" algn="ctr">
                        <a:lnSpc>
                          <a:spcPts val="1180"/>
                        </a:lnSpc>
                      </a:pPr>
                      <a:endParaRPr lang="en-IN" sz="2600" spc="-5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53975" algn="ctr">
                        <a:lnSpc>
                          <a:spcPts val="1180"/>
                        </a:lnSpc>
                      </a:pPr>
                      <a:endParaRPr lang="en-IN" sz="2600" spc="-5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53975" algn="ctr">
                        <a:lnSpc>
                          <a:spcPts val="1180"/>
                        </a:lnSpc>
                      </a:pPr>
                      <a:endParaRPr lang="en-IN" sz="2600" spc="-5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53975" algn="ctr">
                        <a:lnSpc>
                          <a:spcPts val="1180"/>
                        </a:lnSpc>
                      </a:pPr>
                      <a:r>
                        <a:rPr sz="2600" spc="-5" dirty="0">
                          <a:latin typeface="+mn-lt"/>
                          <a:cs typeface="Arial" panose="020B0604020202020204" pitchFamily="34" charset="0"/>
                        </a:rPr>
                        <a:t>Wavelength</a:t>
                      </a:r>
                      <a:endParaRPr sz="26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5397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2600" dirty="0">
                          <a:latin typeface="+mn-lt"/>
                          <a:cs typeface="Arial" panose="020B0604020202020204" pitchFamily="34" charset="0"/>
                        </a:rPr>
                        <a:t>(nm)</a:t>
                      </a:r>
                    </a:p>
                  </a:txBody>
                  <a:tcPr marL="0" marR="0" marT="0" marB="0"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359410" marR="22542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IN" sz="2600" dirty="0">
                          <a:latin typeface="+mn-lt"/>
                          <a:cs typeface="Arial" panose="020B0604020202020204" pitchFamily="34" charset="0"/>
                        </a:rPr>
                        <a:t>Recommended  </a:t>
                      </a:r>
                      <a:r>
                        <a:rPr sz="2600" dirty="0">
                          <a:latin typeface="+mn-lt"/>
                          <a:cs typeface="Arial" panose="020B0604020202020204" pitchFamily="34" charset="0"/>
                        </a:rPr>
                        <a:t>MAC   </a:t>
                      </a:r>
                      <a:r>
                        <a:rPr sz="2600" baseline="0" dirty="0">
                          <a:latin typeface="+mn-lt"/>
                          <a:cs typeface="Arial" panose="020B0604020202020204" pitchFamily="34" charset="0"/>
                        </a:rPr>
                        <a:t>(m</a:t>
                      </a:r>
                      <a:r>
                        <a:rPr sz="2600" baseline="30000" dirty="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r>
                        <a:rPr sz="2600" baseline="0" dirty="0">
                          <a:latin typeface="+mn-lt"/>
                          <a:cs typeface="Arial" panose="020B0604020202020204" pitchFamily="34" charset="0"/>
                        </a:rPr>
                        <a:t>g</a:t>
                      </a:r>
                      <a:r>
                        <a:rPr sz="2600" baseline="30000" dirty="0">
                          <a:latin typeface="+mn-lt"/>
                          <a:cs typeface="Arial" panose="020B0604020202020204" pitchFamily="34" charset="0"/>
                        </a:rPr>
                        <a:t>-1</a:t>
                      </a:r>
                      <a:r>
                        <a:rPr sz="2600" dirty="0"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119380" marR="39370" algn="ctr">
                        <a:lnSpc>
                          <a:spcPct val="137400"/>
                        </a:lnSpc>
                        <a:spcBef>
                          <a:spcPts val="5"/>
                        </a:spcBef>
                      </a:pPr>
                      <a:r>
                        <a:rPr sz="2600" dirty="0">
                          <a:latin typeface="+mn-lt"/>
                          <a:cs typeface="Arial" panose="020B0604020202020204" pitchFamily="34" charset="0"/>
                        </a:rPr>
                        <a:t>D</a:t>
                      </a:r>
                      <a:r>
                        <a:rPr sz="2600" spc="-5" dirty="0">
                          <a:latin typeface="+mn-lt"/>
                          <a:cs typeface="Arial" panose="020B0604020202020204" pitchFamily="34" charset="0"/>
                        </a:rPr>
                        <a:t>e</a:t>
                      </a:r>
                      <a:r>
                        <a:rPr sz="2600" dirty="0">
                          <a:latin typeface="+mn-lt"/>
                          <a:cs typeface="Arial" panose="020B0604020202020204" pitchFamily="34" charset="0"/>
                        </a:rPr>
                        <a:t>tecti</a:t>
                      </a:r>
                      <a:r>
                        <a:rPr sz="2600" spc="-5" dirty="0">
                          <a:latin typeface="+mn-lt"/>
                          <a:cs typeface="Arial" panose="020B0604020202020204" pitchFamily="34" charset="0"/>
                        </a:rPr>
                        <a:t>o</a:t>
                      </a:r>
                      <a:r>
                        <a:rPr sz="2600" dirty="0">
                          <a:latin typeface="+mn-lt"/>
                          <a:cs typeface="Arial" panose="020B0604020202020204" pitchFamily="34" charset="0"/>
                        </a:rPr>
                        <a:t>n</a:t>
                      </a:r>
                      <a:r>
                        <a:rPr sz="2600" spc="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2600" dirty="0">
                          <a:latin typeface="+mn-lt"/>
                          <a:cs typeface="Arial" panose="020B0604020202020204" pitchFamily="34" charset="0"/>
                        </a:rPr>
                        <a:t>L</a:t>
                      </a:r>
                      <a:r>
                        <a:rPr sz="2600" spc="-5" dirty="0">
                          <a:latin typeface="+mn-lt"/>
                          <a:cs typeface="Arial" panose="020B0604020202020204" pitchFamily="34" charset="0"/>
                        </a:rPr>
                        <a:t>i</a:t>
                      </a:r>
                      <a:r>
                        <a:rPr sz="2600" dirty="0">
                          <a:latin typeface="+mn-lt"/>
                          <a:cs typeface="Arial" panose="020B0604020202020204" pitchFamily="34" charset="0"/>
                        </a:rPr>
                        <a:t>mit  </a:t>
                      </a:r>
                      <a:endParaRPr lang="en-IN" sz="26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19380" marR="39370" algn="ctr">
                        <a:lnSpc>
                          <a:spcPct val="137400"/>
                        </a:lnSpc>
                        <a:spcBef>
                          <a:spcPts val="5"/>
                        </a:spcBef>
                      </a:pPr>
                      <a:r>
                        <a:rPr sz="2600" dirty="0">
                          <a:latin typeface="+mn-lt"/>
                          <a:cs typeface="Arial" panose="020B0604020202020204" pitchFamily="34" charset="0"/>
                        </a:rPr>
                        <a:t>(ng</a:t>
                      </a:r>
                      <a:r>
                        <a:rPr sz="2600" spc="-1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2600" dirty="0">
                          <a:latin typeface="+mn-lt"/>
                          <a:cs typeface="Arial" panose="020B0604020202020204" pitchFamily="34" charset="0"/>
                        </a:rPr>
                        <a:t>m</a:t>
                      </a:r>
                      <a:r>
                        <a:rPr sz="2600" baseline="25641" dirty="0">
                          <a:latin typeface="+mn-lt"/>
                          <a:cs typeface="Arial" panose="020B0604020202020204" pitchFamily="34" charset="0"/>
                        </a:rPr>
                        <a:t>-3</a:t>
                      </a:r>
                      <a:r>
                        <a:rPr sz="2600" dirty="0"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>
                    <a:solidFill>
                      <a:srgbClr val="CCD4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009D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solidFill>
                      <a:srgbClr val="009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55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latin typeface="+mn-lt"/>
                          <a:cs typeface="Arial" panose="020B0604020202020204" pitchFamily="34" charset="0"/>
                        </a:rPr>
                        <a:t>COSMOS</a:t>
                      </a:r>
                      <a:endParaRPr sz="26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71780" marR="262890" indent="-1905" algn="ctr">
                        <a:lnSpc>
                          <a:spcPct val="107800"/>
                        </a:lnSpc>
                        <a:spcBef>
                          <a:spcPts val="445"/>
                        </a:spcBef>
                      </a:pPr>
                      <a:r>
                        <a:rPr sz="2600" b="1" dirty="0">
                          <a:latin typeface="+mn-lt"/>
                          <a:cs typeface="Arial" panose="020B0604020202020204" pitchFamily="34" charset="0"/>
                        </a:rPr>
                        <a:t>(Continuous Soot </a:t>
                      </a:r>
                      <a:r>
                        <a:rPr sz="2600" b="1" spc="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2600" b="1" dirty="0">
                          <a:latin typeface="+mn-lt"/>
                          <a:cs typeface="Arial" panose="020B0604020202020204" pitchFamily="34" charset="0"/>
                        </a:rPr>
                        <a:t>Monitoring</a:t>
                      </a:r>
                      <a:r>
                        <a:rPr sz="2600" b="1" spc="-4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2600" b="1" spc="-5" dirty="0">
                          <a:latin typeface="+mn-lt"/>
                          <a:cs typeface="Arial" panose="020B0604020202020204" pitchFamily="34" charset="0"/>
                        </a:rPr>
                        <a:t>System)</a:t>
                      </a:r>
                      <a:endParaRPr sz="2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5080" marB="0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6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26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53340"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2600" spc="-5" dirty="0">
                          <a:latin typeface="+mn-lt"/>
                          <a:cs typeface="Arial" panose="020B0604020202020204" pitchFamily="34" charset="0"/>
                        </a:rPr>
                        <a:t>565</a:t>
                      </a:r>
                      <a:endParaRPr sz="2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6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26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473075"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2600" spc="-5" dirty="0"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  <a:endParaRPr sz="2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endParaRPr lang="en-IN" sz="2600" spc="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469900"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endParaRPr lang="en-IN" sz="2600" spc="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469900"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2600" spc="-5" dirty="0">
                          <a:latin typeface="+mn-lt"/>
                          <a:cs typeface="Arial" panose="020B0604020202020204" pitchFamily="34" charset="0"/>
                        </a:rPr>
                        <a:t>40</a:t>
                      </a:r>
                      <a:endParaRPr sz="2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17018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lang="en-IN" sz="2600" dirty="0">
                          <a:latin typeface="+mn-lt"/>
                          <a:cs typeface="Arial" panose="020B0604020202020204" pitchFamily="34" charset="0"/>
                        </a:rPr>
                        <a:t>S</a:t>
                      </a:r>
                      <a:r>
                        <a:rPr sz="2600" dirty="0" err="1">
                          <a:latin typeface="+mn-lt"/>
                          <a:cs typeface="Arial" panose="020B0604020202020204" pitchFamily="34" charset="0"/>
                        </a:rPr>
                        <a:t>tabilized</a:t>
                      </a:r>
                      <a:r>
                        <a:rPr sz="2600" spc="-3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2600" dirty="0">
                          <a:latin typeface="+mn-lt"/>
                          <a:cs typeface="Arial" panose="020B0604020202020204" pitchFamily="34" charset="0"/>
                        </a:rPr>
                        <a:t>MAC</a:t>
                      </a:r>
                      <a:r>
                        <a:rPr sz="2600" spc="-4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2600" dirty="0">
                          <a:latin typeface="+mn-lt"/>
                          <a:cs typeface="Arial" panose="020B0604020202020204" pitchFamily="34" charset="0"/>
                        </a:rPr>
                        <a:t>value</a:t>
                      </a:r>
                      <a:r>
                        <a:rPr lang="en-IN" sz="2600" dirty="0">
                          <a:latin typeface="+mn-lt"/>
                          <a:cs typeface="Arial" panose="020B0604020202020204" pitchFamily="34" charset="0"/>
                        </a:rPr>
                        <a:t> due to heated inlet</a:t>
                      </a:r>
                      <a:endParaRPr sz="2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ctr">
                        <a:lnSpc>
                          <a:spcPts val="1165"/>
                        </a:lnSpc>
                      </a:pPr>
                      <a:endParaRPr lang="en-IN" sz="26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55880" algn="ctr">
                        <a:lnSpc>
                          <a:spcPts val="1165"/>
                        </a:lnSpc>
                      </a:pPr>
                      <a:r>
                        <a:rPr sz="2600" dirty="0">
                          <a:latin typeface="+mn-lt"/>
                          <a:cs typeface="Arial" panose="020B0604020202020204" pitchFamily="34" charset="0"/>
                        </a:rPr>
                        <a:t>12%</a:t>
                      </a:r>
                      <a:r>
                        <a:rPr sz="2600" spc="-70" dirty="0">
                          <a:latin typeface="+mn-lt"/>
                          <a:cs typeface="Arial" panose="020B0604020202020204" pitchFamily="34" charset="0"/>
                        </a:rPr>
                        <a:t> (β</a:t>
                      </a:r>
                      <a:r>
                        <a:rPr sz="2600" spc="-104" baseline="-21367" dirty="0">
                          <a:latin typeface="+mn-lt"/>
                          <a:cs typeface="Arial" panose="020B0604020202020204" pitchFamily="34" charset="0"/>
                        </a:rPr>
                        <a:t>abs</a:t>
                      </a:r>
                      <a:r>
                        <a:rPr sz="2600" spc="-70" dirty="0"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sz="26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56515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2600" dirty="0">
                          <a:latin typeface="+mn-lt"/>
                          <a:cs typeface="Arial" panose="020B0604020202020204" pitchFamily="34" charset="0"/>
                        </a:rPr>
                        <a:t>10%</a:t>
                      </a:r>
                      <a:r>
                        <a:rPr sz="2600" spc="-7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2600" spc="-5" dirty="0">
                          <a:latin typeface="+mn-lt"/>
                          <a:cs typeface="Arial" panose="020B0604020202020204" pitchFamily="34" charset="0"/>
                        </a:rPr>
                        <a:t>(MAC)</a:t>
                      </a:r>
                      <a:endParaRPr sz="26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56515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2600" dirty="0">
                          <a:latin typeface="+mn-lt"/>
                          <a:cs typeface="Arial" panose="020B0604020202020204" pitchFamily="34" charset="0"/>
                        </a:rPr>
                        <a:t>Combined</a:t>
                      </a:r>
                      <a:r>
                        <a:rPr sz="2600" spc="-2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2600" dirty="0">
                          <a:latin typeface="+mn-lt"/>
                          <a:cs typeface="Arial" panose="020B0604020202020204" pitchFamily="34" charset="0"/>
                        </a:rPr>
                        <a:t>⁓</a:t>
                      </a:r>
                      <a:r>
                        <a:rPr sz="2600" spc="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2600" spc="-5" dirty="0">
                          <a:latin typeface="+mn-lt"/>
                          <a:cs typeface="Arial" panose="020B0604020202020204" pitchFamily="34" charset="0"/>
                        </a:rPr>
                        <a:t>16%</a:t>
                      </a:r>
                      <a:endParaRPr sz="2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11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6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600" b="1" spc="-5" dirty="0">
                          <a:latin typeface="+mn-lt"/>
                          <a:cs typeface="Arial" panose="020B0604020202020204" pitchFamily="34" charset="0"/>
                        </a:rPr>
                        <a:t>Aethalometer</a:t>
                      </a:r>
                      <a:endParaRPr sz="26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2600" b="1" spc="-10" dirty="0">
                          <a:latin typeface="+mn-lt"/>
                          <a:cs typeface="Arial" panose="020B0604020202020204" pitchFamily="34" charset="0"/>
                        </a:rPr>
                        <a:t>(AE-31)</a:t>
                      </a:r>
                      <a:endParaRPr sz="26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5080" marB="0"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6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53340" algn="ctr">
                        <a:lnSpc>
                          <a:spcPct val="100000"/>
                        </a:lnSpc>
                      </a:pPr>
                      <a:r>
                        <a:rPr sz="2600" dirty="0">
                          <a:latin typeface="+mn-lt"/>
                          <a:cs typeface="Arial" panose="020B0604020202020204" pitchFamily="34" charset="0"/>
                        </a:rPr>
                        <a:t>370,470,520,</a:t>
                      </a:r>
                    </a:p>
                    <a:p>
                      <a:pPr marL="53340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2600" dirty="0">
                          <a:latin typeface="+mn-lt"/>
                          <a:cs typeface="Arial" panose="020B0604020202020204" pitchFamily="34" charset="0"/>
                        </a:rPr>
                        <a:t>590,660,880</a:t>
                      </a:r>
                      <a:r>
                        <a:rPr lang="en-IN" sz="2600" dirty="0">
                          <a:latin typeface="+mn-lt"/>
                          <a:cs typeface="Arial" panose="020B0604020202020204" pitchFamily="34" charset="0"/>
                        </a:rPr>
                        <a:t>,</a:t>
                      </a:r>
                      <a:endParaRPr sz="26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5334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2600" spc="-5" dirty="0">
                          <a:latin typeface="+mn-lt"/>
                          <a:cs typeface="Arial" panose="020B0604020202020204" pitchFamily="34" charset="0"/>
                        </a:rPr>
                        <a:t>950</a:t>
                      </a:r>
                      <a:endParaRPr sz="2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5080" marB="0"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6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25730" algn="ctr">
                        <a:lnSpc>
                          <a:spcPct val="100000"/>
                        </a:lnSpc>
                      </a:pPr>
                      <a:r>
                        <a:rPr sz="2600" dirty="0">
                          <a:latin typeface="+mn-lt"/>
                          <a:cs typeface="Arial" panose="020B0604020202020204" pitchFamily="34" charset="0"/>
                        </a:rPr>
                        <a:t>39.5,31.1,28.1,</a:t>
                      </a:r>
                    </a:p>
                    <a:p>
                      <a:pPr marL="126364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2600" dirty="0">
                          <a:latin typeface="+mn-lt"/>
                          <a:cs typeface="Arial" panose="020B0604020202020204" pitchFamily="34" charset="0"/>
                        </a:rPr>
                        <a:t>24.8,22.2,16.6,</a:t>
                      </a:r>
                    </a:p>
                    <a:p>
                      <a:pPr marL="126364" algn="ctr">
                        <a:lnSpc>
                          <a:spcPts val="1130"/>
                        </a:lnSpc>
                        <a:spcBef>
                          <a:spcPts val="540"/>
                        </a:spcBef>
                      </a:pPr>
                      <a:endParaRPr lang="en-IN" sz="26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26364" algn="ctr">
                        <a:lnSpc>
                          <a:spcPts val="1130"/>
                        </a:lnSpc>
                        <a:spcBef>
                          <a:spcPts val="540"/>
                        </a:spcBef>
                      </a:pPr>
                      <a:r>
                        <a:rPr sz="2600" dirty="0">
                          <a:latin typeface="+mn-lt"/>
                          <a:cs typeface="Arial" panose="020B0604020202020204" pitchFamily="34" charset="0"/>
                        </a:rPr>
                        <a:t>15.4</a:t>
                      </a:r>
                    </a:p>
                  </a:txBody>
                  <a:tcPr marL="0" marR="0" marT="5080" marB="0"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6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26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452755"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2600" spc="-5" dirty="0">
                          <a:latin typeface="+mn-lt"/>
                          <a:cs typeface="Arial" panose="020B0604020202020204" pitchFamily="34" charset="0"/>
                        </a:rPr>
                        <a:t>100</a:t>
                      </a:r>
                      <a:endParaRPr sz="2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ctr">
                        <a:lnSpc>
                          <a:spcPts val="1165"/>
                        </a:lnSpc>
                      </a:pPr>
                      <a:endParaRPr lang="en-IN" sz="2600" spc="-5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55880" algn="ctr">
                        <a:lnSpc>
                          <a:spcPts val="1165"/>
                        </a:lnSpc>
                      </a:pPr>
                      <a:endParaRPr lang="en-IN" sz="2600" spc="-5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55880" algn="ctr">
                        <a:lnSpc>
                          <a:spcPts val="1165"/>
                        </a:lnSpc>
                      </a:pPr>
                      <a:r>
                        <a:rPr sz="2600" spc="-5" dirty="0">
                          <a:latin typeface="+mn-lt"/>
                          <a:cs typeface="Arial" panose="020B0604020202020204" pitchFamily="34" charset="0"/>
                        </a:rPr>
                        <a:t>7-wavelength</a:t>
                      </a:r>
                      <a:endParaRPr lang="en-IN" sz="2600" spc="-5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55880" algn="ctr">
                        <a:lnSpc>
                          <a:spcPts val="1165"/>
                        </a:lnSpc>
                      </a:pPr>
                      <a:endParaRPr lang="en-IN" sz="2600" spc="-5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55880" algn="ctr">
                        <a:lnSpc>
                          <a:spcPts val="1165"/>
                        </a:lnSpc>
                      </a:pPr>
                      <a:r>
                        <a:rPr sz="2600" spc="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2600" dirty="0">
                          <a:latin typeface="+mn-lt"/>
                          <a:cs typeface="Arial" panose="020B0604020202020204" pitchFamily="34" charset="0"/>
                        </a:rPr>
                        <a:t>operation</a:t>
                      </a:r>
                    </a:p>
                    <a:p>
                      <a:pPr marR="5651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600" dirty="0">
                          <a:latin typeface="+mn-lt"/>
                          <a:cs typeface="Arial" panose="020B0604020202020204" pitchFamily="34" charset="0"/>
                        </a:rPr>
                        <a:t>and</a:t>
                      </a:r>
                      <a:r>
                        <a:rPr sz="2600" spc="-4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2600" dirty="0">
                          <a:latin typeface="+mn-lt"/>
                          <a:cs typeface="Arial" panose="020B0604020202020204" pitchFamily="34" charset="0"/>
                        </a:rPr>
                        <a:t>dual</a:t>
                      </a:r>
                      <a:r>
                        <a:rPr sz="2600" spc="-4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2600" dirty="0">
                          <a:latin typeface="+mn-lt"/>
                          <a:cs typeface="Arial" panose="020B0604020202020204" pitchFamily="34" charset="0"/>
                        </a:rPr>
                        <a:t>spot</a:t>
                      </a:r>
                    </a:p>
                    <a:p>
                      <a:pPr marR="5715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lang="en-IN" sz="2600" dirty="0">
                          <a:latin typeface="+mn-lt"/>
                          <a:cs typeface="Arial" panose="020B0604020202020204" pitchFamily="34" charset="0"/>
                        </a:rPr>
                        <a:t>M</a:t>
                      </a:r>
                      <a:r>
                        <a:rPr sz="2600" dirty="0">
                          <a:latin typeface="+mn-lt"/>
                          <a:cs typeface="Arial" panose="020B0604020202020204" pitchFamily="34" charset="0"/>
                        </a:rPr>
                        <a:t>measurement</a:t>
                      </a:r>
                    </a:p>
                  </a:txBody>
                  <a:tcPr marL="0" marR="0" marT="0" marB="0"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ctr">
                        <a:lnSpc>
                          <a:spcPts val="1165"/>
                        </a:lnSpc>
                      </a:pPr>
                      <a:endParaRPr lang="en-IN" sz="2600" spc="-5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56515" algn="ctr">
                        <a:lnSpc>
                          <a:spcPts val="1165"/>
                        </a:lnSpc>
                      </a:pPr>
                      <a:endParaRPr lang="en-IN" sz="2600" spc="-5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56515" algn="ctr">
                        <a:lnSpc>
                          <a:spcPts val="1165"/>
                        </a:lnSpc>
                      </a:pPr>
                      <a:r>
                        <a:rPr sz="2600" spc="-5" dirty="0">
                          <a:latin typeface="+mn-lt"/>
                          <a:cs typeface="Arial" panose="020B0604020202020204" pitchFamily="34" charset="0"/>
                        </a:rPr>
                        <a:t>36</a:t>
                      </a:r>
                      <a:r>
                        <a:rPr sz="2600" dirty="0">
                          <a:latin typeface="+mn-lt"/>
                          <a:cs typeface="Arial" panose="020B0604020202020204" pitchFamily="34" charset="0"/>
                        </a:rPr>
                        <a:t>%</a:t>
                      </a:r>
                      <a:r>
                        <a:rPr sz="2600" spc="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2600" dirty="0">
                          <a:latin typeface="+mn-lt"/>
                          <a:cs typeface="Arial" panose="020B0604020202020204" pitchFamily="34" charset="0"/>
                        </a:rPr>
                        <a:t>(β</a:t>
                      </a:r>
                      <a:r>
                        <a:rPr sz="2600" baseline="-21367" dirty="0">
                          <a:latin typeface="+mn-lt"/>
                          <a:cs typeface="Arial" panose="020B0604020202020204" pitchFamily="34" charset="0"/>
                        </a:rPr>
                        <a:t>abs</a:t>
                      </a:r>
                      <a:r>
                        <a:rPr sz="2600" dirty="0"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R="57150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2600" dirty="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r>
                        <a:rPr sz="2600" spc="-5" dirty="0"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  <a:r>
                        <a:rPr sz="2600" dirty="0">
                          <a:latin typeface="+mn-lt"/>
                          <a:cs typeface="Arial" panose="020B0604020202020204" pitchFamily="34" charset="0"/>
                        </a:rPr>
                        <a:t>%</a:t>
                      </a:r>
                      <a:r>
                        <a:rPr sz="2600" spc="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2600" dirty="0">
                          <a:latin typeface="+mn-lt"/>
                          <a:cs typeface="Arial" panose="020B0604020202020204" pitchFamily="34" charset="0"/>
                        </a:rPr>
                        <a:t>(MAC)</a:t>
                      </a:r>
                    </a:p>
                    <a:p>
                      <a:pPr marR="57150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2600" spc="-5" dirty="0">
                          <a:latin typeface="+mn-lt"/>
                          <a:cs typeface="Arial" panose="020B0604020202020204" pitchFamily="34" charset="0"/>
                        </a:rPr>
                        <a:t>Combined </a:t>
                      </a:r>
                      <a:r>
                        <a:rPr sz="2600" dirty="0">
                          <a:latin typeface="+mn-lt"/>
                          <a:cs typeface="Arial" panose="020B0604020202020204" pitchFamily="34" charset="0"/>
                        </a:rPr>
                        <a:t>⁓</a:t>
                      </a:r>
                      <a:r>
                        <a:rPr sz="2600" spc="1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2600" spc="-5" dirty="0">
                          <a:latin typeface="+mn-lt"/>
                          <a:cs typeface="Arial" panose="020B0604020202020204" pitchFamily="34" charset="0"/>
                        </a:rPr>
                        <a:t>40%</a:t>
                      </a:r>
                      <a:endParaRPr sz="2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8874"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endParaRPr lang="en-IN" sz="2600" b="1" spc="-1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2600" b="1" spc="-10" dirty="0">
                          <a:latin typeface="+mn-lt"/>
                          <a:cs typeface="Arial" panose="020B0604020202020204" pitchFamily="34" charset="0"/>
                        </a:rPr>
                        <a:t>MAAP</a:t>
                      </a:r>
                      <a:endParaRPr sz="26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49225" marR="141605" algn="ctr">
                        <a:lnSpc>
                          <a:spcPct val="107200"/>
                        </a:lnSpc>
                        <a:spcBef>
                          <a:spcPts val="455"/>
                        </a:spcBef>
                      </a:pPr>
                      <a:r>
                        <a:rPr sz="2600" b="1" dirty="0">
                          <a:latin typeface="+mn-lt"/>
                          <a:cs typeface="Arial" panose="020B0604020202020204" pitchFamily="34" charset="0"/>
                        </a:rPr>
                        <a:t>(Multi</a:t>
                      </a:r>
                      <a:r>
                        <a:rPr sz="2600" b="1" spc="-6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2600" b="1" spc="-5" dirty="0">
                          <a:latin typeface="+mn-lt"/>
                          <a:cs typeface="Arial" panose="020B0604020202020204" pitchFamily="34" charset="0"/>
                        </a:rPr>
                        <a:t>Angle</a:t>
                      </a:r>
                      <a:r>
                        <a:rPr sz="2600" b="1" spc="-3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2600" b="1" spc="-5" dirty="0">
                          <a:latin typeface="+mn-lt"/>
                          <a:cs typeface="Arial" panose="020B0604020202020204" pitchFamily="34" charset="0"/>
                        </a:rPr>
                        <a:t>Absorption </a:t>
                      </a:r>
                      <a:r>
                        <a:rPr sz="2600" b="1" spc="-26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2600" b="1" dirty="0">
                          <a:latin typeface="+mn-lt"/>
                          <a:cs typeface="Arial" panose="020B0604020202020204" pitchFamily="34" charset="0"/>
                        </a:rPr>
                        <a:t>Photometer)</a:t>
                      </a:r>
                      <a:endParaRPr sz="2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6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88900" algn="ctr">
                        <a:lnSpc>
                          <a:spcPct val="100000"/>
                        </a:lnSpc>
                      </a:pPr>
                      <a:r>
                        <a:rPr sz="2600" spc="-5" dirty="0">
                          <a:latin typeface="+mn-lt"/>
                          <a:cs typeface="Arial" panose="020B0604020202020204" pitchFamily="34" charset="0"/>
                        </a:rPr>
                        <a:t>670</a:t>
                      </a:r>
                      <a:endParaRPr sz="26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5080" marB="0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6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436880" algn="ctr">
                        <a:lnSpc>
                          <a:spcPct val="100000"/>
                        </a:lnSpc>
                      </a:pPr>
                      <a:r>
                        <a:rPr sz="2600" dirty="0">
                          <a:latin typeface="+mn-lt"/>
                          <a:cs typeface="Arial" panose="020B0604020202020204" pitchFamily="34" charset="0"/>
                        </a:rPr>
                        <a:t>6.6</a:t>
                      </a:r>
                    </a:p>
                  </a:txBody>
                  <a:tcPr marL="0" marR="0" marT="5080" marB="0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6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450215" algn="ctr">
                        <a:lnSpc>
                          <a:spcPct val="100000"/>
                        </a:lnSpc>
                      </a:pPr>
                      <a:r>
                        <a:rPr sz="2600" spc="-5" dirty="0">
                          <a:latin typeface="+mn-lt"/>
                          <a:cs typeface="Arial" panose="020B0604020202020204" pitchFamily="34" charset="0"/>
                        </a:rPr>
                        <a:t>&lt;50</a:t>
                      </a:r>
                      <a:endParaRPr sz="2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5080" marB="0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ctr">
                        <a:lnSpc>
                          <a:spcPct val="100000"/>
                        </a:lnSpc>
                      </a:pPr>
                      <a:r>
                        <a:rPr sz="2600" dirty="0">
                          <a:latin typeface="+mn-lt"/>
                          <a:cs typeface="Arial" panose="020B0604020202020204" pitchFamily="34" charset="0"/>
                        </a:rPr>
                        <a:t>Optical</a:t>
                      </a:r>
                      <a:r>
                        <a:rPr sz="2600" spc="-2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2600" dirty="0">
                          <a:latin typeface="+mn-lt"/>
                          <a:cs typeface="Arial" panose="020B0604020202020204" pitchFamily="34" charset="0"/>
                        </a:rPr>
                        <a:t>scattering</a:t>
                      </a:r>
                      <a:r>
                        <a:rPr sz="2600" spc="-1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en-IN" sz="2600" spc="-1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55880" algn="ctr">
                        <a:lnSpc>
                          <a:spcPct val="100000"/>
                        </a:lnSpc>
                      </a:pPr>
                      <a:r>
                        <a:rPr sz="2600" dirty="0">
                          <a:latin typeface="+mn-lt"/>
                          <a:cs typeface="Arial" panose="020B0604020202020204" pitchFamily="34" charset="0"/>
                        </a:rPr>
                        <a:t>measured</a:t>
                      </a:r>
                      <a:r>
                        <a:rPr sz="2600" spc="-2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2600" spc="-5" dirty="0">
                          <a:latin typeface="+mn-lt"/>
                          <a:cs typeface="Arial" panose="020B0604020202020204" pitchFamily="34" charset="0"/>
                        </a:rPr>
                        <a:t>along</a:t>
                      </a:r>
                      <a:r>
                        <a:rPr lang="en-IN" sz="2600" spc="-1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sz="26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55244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2600" dirty="0">
                          <a:latin typeface="+mn-lt"/>
                          <a:cs typeface="Arial" panose="020B0604020202020204" pitchFamily="34" charset="0"/>
                        </a:rPr>
                        <a:t>absorption</a:t>
                      </a:r>
                    </a:p>
                  </a:txBody>
                  <a:tcPr marL="0" marR="0" marT="0" marB="0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ctr">
                        <a:lnSpc>
                          <a:spcPts val="1165"/>
                        </a:lnSpc>
                      </a:pPr>
                      <a:endParaRPr lang="en-IN" sz="26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56515" algn="ctr">
                        <a:lnSpc>
                          <a:spcPts val="1165"/>
                        </a:lnSpc>
                      </a:pPr>
                      <a:r>
                        <a:rPr sz="2600" dirty="0">
                          <a:latin typeface="+mn-lt"/>
                          <a:cs typeface="Arial" panose="020B0604020202020204" pitchFamily="34" charset="0"/>
                        </a:rPr>
                        <a:t>12%</a:t>
                      </a:r>
                      <a:r>
                        <a:rPr sz="2600" spc="-70" dirty="0">
                          <a:latin typeface="+mn-lt"/>
                          <a:cs typeface="Arial" panose="020B0604020202020204" pitchFamily="34" charset="0"/>
                        </a:rPr>
                        <a:t> (β</a:t>
                      </a:r>
                      <a:r>
                        <a:rPr sz="2600" spc="-104" baseline="-21367" dirty="0">
                          <a:latin typeface="+mn-lt"/>
                          <a:cs typeface="Arial" panose="020B0604020202020204" pitchFamily="34" charset="0"/>
                        </a:rPr>
                        <a:t>abs</a:t>
                      </a:r>
                      <a:r>
                        <a:rPr sz="2600" spc="-70" dirty="0"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sz="26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57150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2600" spc="-5" dirty="0">
                          <a:latin typeface="+mn-lt"/>
                          <a:cs typeface="Arial" panose="020B0604020202020204" pitchFamily="34" charset="0"/>
                        </a:rPr>
                        <a:t>25</a:t>
                      </a:r>
                      <a:r>
                        <a:rPr sz="2600" dirty="0">
                          <a:latin typeface="+mn-lt"/>
                          <a:cs typeface="Arial" panose="020B0604020202020204" pitchFamily="34" charset="0"/>
                        </a:rPr>
                        <a:t>%</a:t>
                      </a:r>
                      <a:r>
                        <a:rPr sz="2600" spc="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2600" dirty="0">
                          <a:latin typeface="+mn-lt"/>
                          <a:cs typeface="Arial" panose="020B0604020202020204" pitchFamily="34" charset="0"/>
                        </a:rPr>
                        <a:t>(MAC)</a:t>
                      </a:r>
                    </a:p>
                    <a:p>
                      <a:pPr marR="57150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2600" dirty="0">
                          <a:latin typeface="+mn-lt"/>
                          <a:cs typeface="Arial" panose="020B0604020202020204" pitchFamily="34" charset="0"/>
                        </a:rPr>
                        <a:t>Combined</a:t>
                      </a:r>
                      <a:r>
                        <a:rPr sz="2600" spc="-1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2600" dirty="0">
                          <a:latin typeface="+mn-lt"/>
                          <a:cs typeface="Arial" panose="020B0604020202020204" pitchFamily="34" charset="0"/>
                        </a:rPr>
                        <a:t>⁓</a:t>
                      </a:r>
                      <a:r>
                        <a:rPr sz="2600" spc="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2600" spc="-5" dirty="0">
                          <a:latin typeface="+mn-lt"/>
                          <a:cs typeface="Arial" panose="020B0604020202020204" pitchFamily="34" charset="0"/>
                        </a:rPr>
                        <a:t>28%</a:t>
                      </a:r>
                      <a:endParaRPr sz="2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0109">
                <a:tc>
                  <a:txBody>
                    <a:bodyPr/>
                    <a:lstStyle/>
                    <a:p>
                      <a:pPr marL="1270" algn="ctr">
                        <a:lnSpc>
                          <a:spcPts val="1165"/>
                        </a:lnSpc>
                      </a:pPr>
                      <a:endParaRPr lang="en-IN" sz="2600" b="1" spc="-5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270" algn="ctr">
                        <a:lnSpc>
                          <a:spcPts val="1165"/>
                        </a:lnSpc>
                      </a:pPr>
                      <a:r>
                        <a:rPr sz="2600" b="1" spc="-5" dirty="0">
                          <a:latin typeface="+mn-lt"/>
                          <a:cs typeface="Arial" panose="020B0604020202020204" pitchFamily="34" charset="0"/>
                        </a:rPr>
                        <a:t>PSAP</a:t>
                      </a:r>
                      <a:endParaRPr sz="26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00965" marR="92710" algn="ctr">
                        <a:lnSpc>
                          <a:spcPct val="107200"/>
                        </a:lnSpc>
                        <a:spcBef>
                          <a:spcPts val="455"/>
                        </a:spcBef>
                      </a:pPr>
                      <a:r>
                        <a:rPr sz="2600" b="1" dirty="0">
                          <a:latin typeface="+mn-lt"/>
                          <a:cs typeface="Arial" panose="020B0604020202020204" pitchFamily="34" charset="0"/>
                        </a:rPr>
                        <a:t>(Particle</a:t>
                      </a:r>
                      <a:r>
                        <a:rPr sz="2600" b="1" spc="-1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2600" b="1" dirty="0">
                          <a:latin typeface="+mn-lt"/>
                          <a:cs typeface="Arial" panose="020B0604020202020204" pitchFamily="34" charset="0"/>
                        </a:rPr>
                        <a:t>Soot</a:t>
                      </a:r>
                      <a:r>
                        <a:rPr sz="2600" b="1" spc="-4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2600" b="1" spc="-5" dirty="0">
                          <a:latin typeface="+mn-lt"/>
                          <a:cs typeface="Arial" panose="020B0604020202020204" pitchFamily="34" charset="0"/>
                        </a:rPr>
                        <a:t>Absorption </a:t>
                      </a:r>
                      <a:r>
                        <a:rPr sz="2600" b="1" spc="-26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2600" b="1" dirty="0">
                          <a:latin typeface="+mn-lt"/>
                          <a:cs typeface="Arial" panose="020B0604020202020204" pitchFamily="34" charset="0"/>
                        </a:rPr>
                        <a:t>Photometer)</a:t>
                      </a:r>
                      <a:endParaRPr sz="2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6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53340" algn="ctr">
                        <a:lnSpc>
                          <a:spcPct val="100000"/>
                        </a:lnSpc>
                      </a:pPr>
                      <a:r>
                        <a:rPr sz="2600" dirty="0">
                          <a:latin typeface="+mn-lt"/>
                          <a:cs typeface="Arial" panose="020B0604020202020204" pitchFamily="34" charset="0"/>
                        </a:rPr>
                        <a:t>467,530,660</a:t>
                      </a:r>
                    </a:p>
                  </a:txBody>
                  <a:tcPr marL="0" marR="0" marT="5080" marB="0"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6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437515" algn="ctr">
                        <a:lnSpc>
                          <a:spcPct val="100000"/>
                        </a:lnSpc>
                      </a:pPr>
                      <a:r>
                        <a:rPr sz="2600" dirty="0">
                          <a:latin typeface="+mn-lt"/>
                          <a:cs typeface="Arial" panose="020B0604020202020204" pitchFamily="34" charset="0"/>
                        </a:rPr>
                        <a:t>NA</a:t>
                      </a:r>
                    </a:p>
                  </a:txBody>
                  <a:tcPr marL="0" marR="0" marT="5080" marB="0"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6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452755" algn="ctr">
                        <a:lnSpc>
                          <a:spcPct val="100000"/>
                        </a:lnSpc>
                      </a:pPr>
                      <a:r>
                        <a:rPr sz="2600" spc="-5" dirty="0">
                          <a:latin typeface="+mn-lt"/>
                          <a:cs typeface="Arial" panose="020B0604020202020204" pitchFamily="34" charset="0"/>
                        </a:rPr>
                        <a:t>100</a:t>
                      </a:r>
                      <a:endParaRPr sz="2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5080" marB="0"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77470" algn="ctr">
                        <a:lnSpc>
                          <a:spcPct val="100000"/>
                        </a:lnSpc>
                      </a:pPr>
                      <a:r>
                        <a:rPr lang="en-IN" sz="2600" dirty="0">
                          <a:latin typeface="+mn-lt"/>
                          <a:cs typeface="Arial" panose="020B0604020202020204" pitchFamily="34" charset="0"/>
                        </a:rPr>
                        <a:t>Compatible</a:t>
                      </a:r>
                      <a:r>
                        <a:rPr lang="en-IN" sz="2600" spc="-1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2600" spc="-5" dirty="0">
                          <a:latin typeface="+mn-lt"/>
                          <a:cs typeface="Arial" panose="020B0604020202020204" pitchFamily="34" charset="0"/>
                        </a:rPr>
                        <a:t>with </a:t>
                      </a:r>
                      <a:r>
                        <a:rPr lang="en-IN" sz="2600" spc="-26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2600" dirty="0">
                          <a:latin typeface="+mn-lt"/>
                          <a:cs typeface="Arial" panose="020B0604020202020204" pitchFamily="34" charset="0"/>
                        </a:rPr>
                        <a:t>Nephelometer to account for </a:t>
                      </a:r>
                      <a:r>
                        <a:rPr lang="en-IN" sz="2600" dirty="0" err="1">
                          <a:latin typeface="+mn-lt"/>
                          <a:cs typeface="Arial" panose="020B0604020202020204" pitchFamily="34" charset="0"/>
                        </a:rPr>
                        <a:t>scaterring</a:t>
                      </a:r>
                      <a:r>
                        <a:rPr lang="en-IN" sz="2600" dirty="0">
                          <a:latin typeface="+mn-lt"/>
                          <a:cs typeface="Arial" panose="020B0604020202020204" pitchFamily="34" charset="0"/>
                        </a:rPr>
                        <a:t> effect</a:t>
                      </a:r>
                    </a:p>
                  </a:txBody>
                  <a:tcPr marL="0" marR="0" marT="0" marB="0"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254000" algn="ctr">
                        <a:lnSpc>
                          <a:spcPct val="100000"/>
                        </a:lnSpc>
                      </a:pPr>
                      <a:r>
                        <a:rPr sz="2600" dirty="0">
                          <a:latin typeface="+mn-lt"/>
                          <a:cs typeface="Arial" panose="020B0604020202020204" pitchFamily="34" charset="0"/>
                        </a:rPr>
                        <a:t>Up</a:t>
                      </a:r>
                      <a:r>
                        <a:rPr sz="2600" spc="-2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2600" dirty="0">
                          <a:latin typeface="+mn-lt"/>
                          <a:cs typeface="Arial" panose="020B0604020202020204" pitchFamily="34" charset="0"/>
                        </a:rPr>
                        <a:t>to</a:t>
                      </a:r>
                      <a:r>
                        <a:rPr sz="2600" spc="-1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2600" dirty="0">
                          <a:latin typeface="+mn-lt"/>
                          <a:cs typeface="Arial" panose="020B0604020202020204" pitchFamily="34" charset="0"/>
                        </a:rPr>
                        <a:t>50%</a:t>
                      </a:r>
                      <a:r>
                        <a:rPr sz="2600" spc="-15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2600" dirty="0">
                          <a:latin typeface="+mn-lt"/>
                          <a:cs typeface="Arial" panose="020B0604020202020204" pitchFamily="34" charset="0"/>
                        </a:rPr>
                        <a:t>in</a:t>
                      </a:r>
                      <a:r>
                        <a:rPr sz="2600" spc="-2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2600" i="1" spc="10" dirty="0">
                          <a:latin typeface="+mn-lt"/>
                          <a:cs typeface="Arial" panose="020B0604020202020204" pitchFamily="34" charset="0"/>
                        </a:rPr>
                        <a:t>M</a:t>
                      </a:r>
                      <a:r>
                        <a:rPr sz="2600" spc="15" baseline="-21367" dirty="0">
                          <a:latin typeface="+mn-lt"/>
                          <a:cs typeface="Arial" panose="020B0604020202020204" pitchFamily="34" charset="0"/>
                        </a:rPr>
                        <a:t>BC</a:t>
                      </a:r>
                      <a:endParaRPr sz="2600" baseline="-21367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5080" marB="0"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Horizontal Scroll 91">
            <a:extLst>
              <a:ext uri="{FF2B5EF4-FFF2-40B4-BE49-F238E27FC236}">
                <a16:creationId xmlns:a16="http://schemas.microsoft.com/office/drawing/2014/main" id="{1AF4B403-1872-BD2F-1315-839E0F884A60}"/>
              </a:ext>
            </a:extLst>
          </p:cNvPr>
          <p:cNvSpPr/>
          <p:nvPr/>
        </p:nvSpPr>
        <p:spPr>
          <a:xfrm>
            <a:off x="159047" y="3537622"/>
            <a:ext cx="12693353" cy="1516979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en-IN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Horizontal Scroll 91">
            <a:extLst>
              <a:ext uri="{FF2B5EF4-FFF2-40B4-BE49-F238E27FC236}">
                <a16:creationId xmlns:a16="http://schemas.microsoft.com/office/drawing/2014/main" id="{98C93AEB-305E-C4CB-733A-9CD732D38356}"/>
              </a:ext>
            </a:extLst>
          </p:cNvPr>
          <p:cNvSpPr/>
          <p:nvPr/>
        </p:nvSpPr>
        <p:spPr>
          <a:xfrm>
            <a:off x="13522963" y="3572863"/>
            <a:ext cx="15756932" cy="1516979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</a:t>
            </a:r>
            <a:endParaRPr lang="en-IN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orizontal Scroll 91">
            <a:extLst>
              <a:ext uri="{FF2B5EF4-FFF2-40B4-BE49-F238E27FC236}">
                <a16:creationId xmlns:a16="http://schemas.microsoft.com/office/drawing/2014/main" id="{976AAE92-D9F4-F153-6F81-A142AF3D3710}"/>
              </a:ext>
            </a:extLst>
          </p:cNvPr>
          <p:cNvSpPr/>
          <p:nvPr/>
        </p:nvSpPr>
        <p:spPr>
          <a:xfrm>
            <a:off x="29924205" y="3486466"/>
            <a:ext cx="16699169" cy="1516979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Intercomparison of Two Commonly Used Photometers</a:t>
            </a:r>
            <a:endParaRPr lang="en-IN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412006-1E5A-3045-2ED1-9498283A3F3F}"/>
              </a:ext>
            </a:extLst>
          </p:cNvPr>
          <p:cNvSpPr txBox="1"/>
          <p:nvPr/>
        </p:nvSpPr>
        <p:spPr>
          <a:xfrm>
            <a:off x="13140981" y="19947261"/>
            <a:ext cx="1622771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IN" sz="3400" dirty="0"/>
              <a:t>Moreover, there is a lack of consensus on the traceable calibration procedures for commercially available optical absorbance-based photometers. Researchers utilizes different reference methods for calibration, including laser-induced incandescence (Malik et al., 2022), the evolved carbon (Li et al., 2023), and photoacoustic spectrometry (Malik and Aggarwal, 2021), each grounded in distinct measurement principles.</a:t>
            </a:r>
          </a:p>
        </p:txBody>
      </p:sp>
      <p:sp>
        <p:nvSpPr>
          <p:cNvPr id="26" name="object 65">
            <a:extLst>
              <a:ext uri="{FF2B5EF4-FFF2-40B4-BE49-F238E27FC236}">
                <a16:creationId xmlns:a16="http://schemas.microsoft.com/office/drawing/2014/main" id="{2CE31F4A-E03A-6747-DB18-11626955524E}"/>
              </a:ext>
            </a:extLst>
          </p:cNvPr>
          <p:cNvSpPr txBox="1"/>
          <p:nvPr/>
        </p:nvSpPr>
        <p:spPr>
          <a:xfrm>
            <a:off x="13140981" y="9226080"/>
            <a:ext cx="16940581" cy="4610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6379" marR="5080" indent="-234315" algn="ctr">
              <a:lnSpc>
                <a:spcPct val="101499"/>
              </a:lnSpc>
              <a:spcBef>
                <a:spcPts val="95"/>
              </a:spcBef>
            </a:pPr>
            <a:r>
              <a:rPr lang="en-IN" sz="3000" i="1" spc="15" dirty="0">
                <a:solidFill>
                  <a:srgbClr val="FF0000"/>
                </a:solidFill>
                <a:cs typeface="Times New Roman" panose="02020603050405020304" pitchFamily="18" charset="0"/>
              </a:rPr>
              <a:t>S</a:t>
            </a:r>
            <a:r>
              <a:rPr lang="en-IN" sz="3000" i="1" spc="10" dirty="0">
                <a:solidFill>
                  <a:srgbClr val="FF0000"/>
                </a:solidFill>
                <a:cs typeface="Times New Roman" panose="02020603050405020304" pitchFamily="18" charset="0"/>
              </a:rPr>
              <a:t>ummary</a:t>
            </a:r>
            <a:r>
              <a:rPr lang="en-IN" sz="3000" i="1" spc="2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IN" sz="3000" i="1" spc="10" dirty="0">
                <a:solidFill>
                  <a:srgbClr val="FF0000"/>
                </a:solidFill>
                <a:cs typeface="Times New Roman" panose="02020603050405020304" pitchFamily="18" charset="0"/>
              </a:rPr>
              <a:t>of</a:t>
            </a:r>
            <a:r>
              <a:rPr lang="en-IN" sz="3000" i="1" spc="1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IN" sz="3000" i="1" spc="5" dirty="0">
                <a:solidFill>
                  <a:srgbClr val="FF0000"/>
                </a:solidFill>
                <a:cs typeface="Times New Roman" panose="02020603050405020304" pitchFamily="18" charset="0"/>
              </a:rPr>
              <a:t>Parameters,</a:t>
            </a:r>
            <a:r>
              <a:rPr lang="en-IN" sz="3000" i="1" spc="4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IN" sz="3000" i="1" spc="5" dirty="0">
                <a:solidFill>
                  <a:srgbClr val="FF0000"/>
                </a:solidFill>
                <a:cs typeface="Times New Roman" panose="02020603050405020304" pitchFamily="18" charset="0"/>
              </a:rPr>
              <a:t>Specific</a:t>
            </a:r>
            <a:r>
              <a:rPr lang="en-IN" sz="3000" i="1" spc="3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IN" sz="3000" i="1" spc="5" dirty="0">
                <a:solidFill>
                  <a:srgbClr val="FF0000"/>
                </a:solidFill>
                <a:cs typeface="Times New Roman" panose="02020603050405020304" pitchFamily="18" charset="0"/>
              </a:rPr>
              <a:t>Features,</a:t>
            </a:r>
            <a:r>
              <a:rPr lang="en-IN" sz="3000" i="1" spc="3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IN" sz="3000" i="1" spc="5" dirty="0">
                <a:solidFill>
                  <a:srgbClr val="FF0000"/>
                </a:solidFill>
                <a:cs typeface="Times New Roman" panose="02020603050405020304" pitchFamily="18" charset="0"/>
              </a:rPr>
              <a:t>Uncertainty</a:t>
            </a:r>
            <a:r>
              <a:rPr lang="en-IN" sz="3000" i="1" spc="3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IN" sz="3000" i="1" spc="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IN" sz="3000" i="1" spc="10" dirty="0">
                <a:solidFill>
                  <a:srgbClr val="FF0000"/>
                </a:solidFill>
                <a:cs typeface="Times New Roman" panose="02020603050405020304" pitchFamily="18" charset="0"/>
              </a:rPr>
              <a:t>of</a:t>
            </a:r>
            <a:r>
              <a:rPr lang="en-IN" sz="30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IN" sz="3000" i="1" spc="10" dirty="0">
                <a:solidFill>
                  <a:srgbClr val="FF0000"/>
                </a:solidFill>
                <a:cs typeface="Times New Roman" panose="02020603050405020304" pitchFamily="18" charset="0"/>
              </a:rPr>
              <a:t>Commercially</a:t>
            </a:r>
            <a:r>
              <a:rPr lang="en-IN" sz="3000" i="1" spc="3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IN" sz="3000" i="1" spc="5" dirty="0">
                <a:solidFill>
                  <a:srgbClr val="FF0000"/>
                </a:solidFill>
                <a:cs typeface="Times New Roman" panose="02020603050405020304" pitchFamily="18" charset="0"/>
              </a:rPr>
              <a:t>Available</a:t>
            </a:r>
            <a:r>
              <a:rPr lang="en-IN" sz="3000" i="1" spc="2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IN" sz="3000" i="1" spc="10" dirty="0">
                <a:solidFill>
                  <a:srgbClr val="FF0000"/>
                </a:solidFill>
                <a:cs typeface="Times New Roman" panose="02020603050405020304" pitchFamily="18" charset="0"/>
              </a:rPr>
              <a:t>Photometers</a:t>
            </a:r>
            <a:r>
              <a:rPr lang="en-IN" sz="3000" i="1" spc="2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endParaRPr lang="en-IN" sz="3000" i="1" dirty="0">
              <a:latin typeface="Times New Roman"/>
              <a:cs typeface="Times New Roman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F70584-1845-3C46-E3CC-4CED3A821E2E}"/>
              </a:ext>
            </a:extLst>
          </p:cNvPr>
          <p:cNvSpPr txBox="1"/>
          <p:nvPr/>
        </p:nvSpPr>
        <p:spPr>
          <a:xfrm>
            <a:off x="13225125" y="5011211"/>
            <a:ext cx="16324431" cy="4175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3000" dirty="0"/>
              <a:t>There is inconsistency in critical measurement parameters involved such as standard wavelength, MAC value, and particulate matter size in which BC needs to be measured.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3000" dirty="0"/>
              <a:t>Furthermore, additional corrections are required to account for the multiple scattering and filter loading effects. Among these, the correction due to multiple scattering effect is the most significant.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3000" dirty="0"/>
              <a:t> Also, the independently derived MAC values of photometers at different sites are different from the manufacturer-recommended values.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933AA93-E927-FD27-69A2-9233D2FFD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3981" y="14440577"/>
            <a:ext cx="9056218" cy="829175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199F711-79B0-4925-4964-23C30B936B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1876" y="4982287"/>
            <a:ext cx="9051771" cy="829175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DBBB5A6-2519-0EC1-A276-2B7B0243659B}"/>
              </a:ext>
            </a:extLst>
          </p:cNvPr>
          <p:cNvSpPr txBox="1"/>
          <p:nvPr/>
        </p:nvSpPr>
        <p:spPr>
          <a:xfrm>
            <a:off x="37584235" y="22655695"/>
            <a:ext cx="9280891" cy="875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marR="30480" indent="186690" algn="ctr">
              <a:lnSpc>
                <a:spcPct val="101499"/>
              </a:lnSpc>
              <a:spcBef>
                <a:spcPts val="95"/>
              </a:spcBef>
            </a:pPr>
            <a:r>
              <a:rPr lang="en-IN" sz="2600" spc="10" dirty="0">
                <a:solidFill>
                  <a:srgbClr val="FF0000"/>
                </a:solidFill>
                <a:latin typeface="Arial"/>
                <a:cs typeface="Arial"/>
              </a:rPr>
              <a:t>1-hour</a:t>
            </a:r>
            <a:r>
              <a:rPr lang="en-IN" sz="2600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IN" sz="2600" spc="10" dirty="0">
                <a:solidFill>
                  <a:srgbClr val="FF0000"/>
                </a:solidFill>
                <a:latin typeface="Arial"/>
                <a:cs typeface="Arial"/>
              </a:rPr>
              <a:t>averaged</a:t>
            </a:r>
            <a:r>
              <a:rPr lang="en-IN" sz="2600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IN" sz="2600" spc="10" dirty="0">
                <a:solidFill>
                  <a:srgbClr val="FF0000"/>
                </a:solidFill>
                <a:latin typeface="Arial"/>
                <a:cs typeface="Arial"/>
              </a:rPr>
              <a:t>and 24-hour</a:t>
            </a:r>
            <a:r>
              <a:rPr lang="en-IN" sz="26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IN" sz="2600" spc="10" dirty="0">
                <a:solidFill>
                  <a:srgbClr val="FF0000"/>
                </a:solidFill>
                <a:latin typeface="Arial"/>
                <a:cs typeface="Arial"/>
              </a:rPr>
              <a:t>averaged M</a:t>
            </a:r>
            <a:r>
              <a:rPr lang="en-IN" sz="2600" spc="10" baseline="-25000" dirty="0">
                <a:solidFill>
                  <a:srgbClr val="FF0000"/>
                </a:solidFill>
                <a:latin typeface="Arial"/>
                <a:cs typeface="Arial"/>
              </a:rPr>
              <a:t>BC</a:t>
            </a:r>
            <a:r>
              <a:rPr lang="en-IN" sz="2600" spc="10" dirty="0">
                <a:solidFill>
                  <a:srgbClr val="FF0000"/>
                </a:solidFill>
                <a:latin typeface="Arial"/>
                <a:cs typeface="Arial"/>
              </a:rPr>
              <a:t> (AE-</a:t>
            </a:r>
            <a:r>
              <a:rPr lang="en-IN" sz="2600" spc="10" dirty="0" err="1">
                <a:solidFill>
                  <a:srgbClr val="FF0000"/>
                </a:solidFill>
                <a:latin typeface="Arial"/>
                <a:cs typeface="Arial"/>
              </a:rPr>
              <a:t>corr</a:t>
            </a:r>
            <a:r>
              <a:rPr lang="en-IN" sz="2600" spc="10" dirty="0">
                <a:solidFill>
                  <a:srgbClr val="FF0000"/>
                </a:solidFill>
                <a:latin typeface="Arial"/>
                <a:cs typeface="Arial"/>
              </a:rPr>
              <a:t>) against simultaneous M</a:t>
            </a:r>
            <a:r>
              <a:rPr lang="en-IN" sz="2600" spc="10" baseline="-25000" dirty="0">
                <a:solidFill>
                  <a:srgbClr val="FF0000"/>
                </a:solidFill>
                <a:latin typeface="Arial"/>
                <a:cs typeface="Arial"/>
              </a:rPr>
              <a:t>BC</a:t>
            </a:r>
            <a:r>
              <a:rPr lang="en-IN" sz="2600" spc="10" dirty="0">
                <a:solidFill>
                  <a:srgbClr val="FF0000"/>
                </a:solidFill>
                <a:latin typeface="Arial"/>
                <a:cs typeface="Arial"/>
              </a:rPr>
              <a:t> (COSMOS).</a:t>
            </a:r>
            <a:endParaRPr lang="en-IN" sz="2600" dirty="0">
              <a:latin typeface="Arial"/>
              <a:cs typeface="Arial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14B2368-4875-5A4B-0E4B-66342C8765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3108" y="134198"/>
            <a:ext cx="2516530" cy="335226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700FC6B-5275-438D-B687-0A53D515C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0129" y="500278"/>
            <a:ext cx="2429165" cy="2429165"/>
          </a:xfrm>
          <a:prstGeom prst="rect">
            <a:avLst/>
          </a:prstGeom>
        </p:spPr>
      </p:pic>
      <p:pic>
        <p:nvPicPr>
          <p:cNvPr id="38" name="object 48">
            <a:extLst>
              <a:ext uri="{FF2B5EF4-FFF2-40B4-BE49-F238E27FC236}">
                <a16:creationId xmlns:a16="http://schemas.microsoft.com/office/drawing/2014/main" id="{785ECDAC-25DD-CD86-22E2-0A6A15256859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42560" y="-164787"/>
            <a:ext cx="3993950" cy="387523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AF26CCD-AEE5-D637-D1E8-8EDE230C9B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330"/>
            <a:ext cx="3993950" cy="399395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CBD58E2D-2AF4-0B3E-6166-96A6F315FEA5}"/>
              </a:ext>
            </a:extLst>
          </p:cNvPr>
          <p:cNvSpPr txBox="1"/>
          <p:nvPr/>
        </p:nvSpPr>
        <p:spPr>
          <a:xfrm>
            <a:off x="38713647" y="4945362"/>
            <a:ext cx="7946552" cy="95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IN" sz="2800" dirty="0">
                <a:cs typeface="Times New Roman" panose="02020603050405020304" pitchFamily="18" charset="0"/>
              </a:rPr>
              <a:t>Aethalometer (AE) is the most widely used photometer globally.</a:t>
            </a:r>
            <a:endParaRPr lang="en-IN" sz="2800" spc="10" dirty="0">
              <a:solidFill>
                <a:srgbClr val="0D0D0D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IN" sz="2800" spc="10" dirty="0">
                <a:solidFill>
                  <a:srgbClr val="0D0D0D"/>
                </a:solidFill>
                <a:cs typeface="Times New Roman" panose="02020603050405020304" pitchFamily="18" charset="0"/>
              </a:rPr>
              <a:t>However, raw data of AE (M</a:t>
            </a:r>
            <a:r>
              <a:rPr lang="en-IN" sz="2800" spc="10" baseline="-25000" dirty="0">
                <a:solidFill>
                  <a:srgbClr val="0D0D0D"/>
                </a:solidFill>
                <a:cs typeface="Times New Roman" panose="02020603050405020304" pitchFamily="18" charset="0"/>
              </a:rPr>
              <a:t>BC</a:t>
            </a:r>
            <a:r>
              <a:rPr lang="en-IN" sz="2800" spc="10" dirty="0">
                <a:solidFill>
                  <a:srgbClr val="0D0D0D"/>
                </a:solidFill>
                <a:cs typeface="Times New Roman" panose="02020603050405020304" pitchFamily="18" charset="0"/>
              </a:rPr>
              <a:t> (AE-raw) needs to be further corrected to account for the multiple scattering effect and change in MAC value from site to site.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IN" sz="2800" spc="10" dirty="0">
                <a:solidFill>
                  <a:srgbClr val="0D0D0D"/>
                </a:solidFill>
                <a:cs typeface="Times New Roman" panose="02020603050405020304" pitchFamily="18" charset="0"/>
              </a:rPr>
              <a:t>Currently, there is a significant ambiguity in the correction</a:t>
            </a:r>
            <a:r>
              <a:rPr lang="en-IN" sz="2800" dirty="0">
                <a:solidFill>
                  <a:srgbClr val="0D0D0D"/>
                </a:solidFill>
                <a:cs typeface="Times New Roman" panose="02020603050405020304" pitchFamily="18" charset="0"/>
              </a:rPr>
              <a:t> </a:t>
            </a:r>
            <a:r>
              <a:rPr lang="en-IN" sz="2800" spc="10" dirty="0">
                <a:solidFill>
                  <a:srgbClr val="0D0D0D"/>
                </a:solidFill>
                <a:cs typeface="Times New Roman" panose="02020603050405020304" pitchFamily="18" charset="0"/>
              </a:rPr>
              <a:t>factor (C</a:t>
            </a:r>
            <a:r>
              <a:rPr lang="en-IN" sz="2800" spc="10" baseline="-25000" dirty="0">
                <a:solidFill>
                  <a:srgbClr val="0D0D0D"/>
                </a:solidFill>
                <a:cs typeface="Times New Roman" panose="02020603050405020304" pitchFamily="18" charset="0"/>
              </a:rPr>
              <a:t>o</a:t>
            </a:r>
            <a:r>
              <a:rPr lang="en-IN" sz="2800" spc="10" dirty="0">
                <a:solidFill>
                  <a:srgbClr val="0D0D0D"/>
                </a:solidFill>
                <a:cs typeface="Times New Roman" panose="02020603050405020304" pitchFamily="18" charset="0"/>
              </a:rPr>
              <a:t>) corresponding to the multiple scattering effects (C</a:t>
            </a:r>
            <a:r>
              <a:rPr lang="en-IN" sz="2800" spc="10" baseline="-25000" dirty="0">
                <a:solidFill>
                  <a:srgbClr val="0D0D0D"/>
                </a:solidFill>
                <a:cs typeface="Times New Roman" panose="02020603050405020304" pitchFamily="18" charset="0"/>
              </a:rPr>
              <a:t>o</a:t>
            </a:r>
            <a:r>
              <a:rPr lang="en-IN" sz="2800" spc="10" dirty="0">
                <a:solidFill>
                  <a:srgbClr val="0D0D0D"/>
                </a:solidFill>
                <a:cs typeface="Times New Roman" panose="02020603050405020304" pitchFamily="18" charset="0"/>
              </a:rPr>
              <a:t> varying from 2.1 to 4.0; Singh et al., 2024)</a:t>
            </a:r>
            <a:r>
              <a:rPr lang="en-IN" sz="2800" dirty="0">
                <a:cs typeface="Times New Roman" panose="02020603050405020304" pitchFamily="18" charset="0"/>
              </a:rPr>
              <a:t> and MAC values of the Aethalometer.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IN" sz="2800" spc="10" dirty="0">
                <a:cs typeface="Times New Roman" panose="02020603050405020304" pitchFamily="18" charset="0"/>
              </a:rPr>
              <a:t>Continuous</a:t>
            </a:r>
            <a:r>
              <a:rPr lang="en-IN" sz="2800" spc="285" dirty="0">
                <a:cs typeface="Times New Roman" panose="02020603050405020304" pitchFamily="18" charset="0"/>
              </a:rPr>
              <a:t> </a:t>
            </a:r>
            <a:r>
              <a:rPr lang="en-IN" sz="2800" spc="10" dirty="0">
                <a:cs typeface="Times New Roman" panose="02020603050405020304" pitchFamily="18" charset="0"/>
              </a:rPr>
              <a:t>soot</a:t>
            </a:r>
            <a:r>
              <a:rPr lang="en-IN" sz="2800" spc="290" dirty="0">
                <a:cs typeface="Times New Roman" panose="02020603050405020304" pitchFamily="18" charset="0"/>
              </a:rPr>
              <a:t> </a:t>
            </a:r>
            <a:r>
              <a:rPr lang="en-IN" sz="2800" spc="10" dirty="0">
                <a:cs typeface="Times New Roman" panose="02020603050405020304" pitchFamily="18" charset="0"/>
              </a:rPr>
              <a:t>monitoring</a:t>
            </a:r>
            <a:r>
              <a:rPr lang="en-IN" sz="2800" spc="285" dirty="0">
                <a:cs typeface="Times New Roman" panose="02020603050405020304" pitchFamily="18" charset="0"/>
              </a:rPr>
              <a:t> </a:t>
            </a:r>
            <a:r>
              <a:rPr lang="en-IN" sz="2800" spc="10" dirty="0">
                <a:cs typeface="Times New Roman" panose="02020603050405020304" pitchFamily="18" charset="0"/>
              </a:rPr>
              <a:t>system</a:t>
            </a:r>
            <a:r>
              <a:rPr lang="en-IN" sz="2800" spc="295" dirty="0">
                <a:cs typeface="Times New Roman" panose="02020603050405020304" pitchFamily="18" charset="0"/>
              </a:rPr>
              <a:t> </a:t>
            </a:r>
            <a:r>
              <a:rPr lang="en-IN" sz="2800" spc="15" dirty="0">
                <a:cs typeface="Times New Roman" panose="02020603050405020304" pitchFamily="18" charset="0"/>
              </a:rPr>
              <a:t>(COSMOS)</a:t>
            </a:r>
            <a:r>
              <a:rPr lang="en-IN" sz="2800" spc="295" dirty="0">
                <a:cs typeface="Times New Roman" panose="02020603050405020304" pitchFamily="18" charset="0"/>
              </a:rPr>
              <a:t> </a:t>
            </a:r>
            <a:r>
              <a:rPr lang="en-IN" sz="2800" spc="15" dirty="0">
                <a:cs typeface="Times New Roman" panose="02020603050405020304" pitchFamily="18" charset="0"/>
              </a:rPr>
              <a:t>has</a:t>
            </a:r>
            <a:r>
              <a:rPr lang="en-IN" sz="2800" spc="290" dirty="0">
                <a:cs typeface="Times New Roman" panose="02020603050405020304" pitchFamily="18" charset="0"/>
              </a:rPr>
              <a:t> a </a:t>
            </a:r>
            <a:r>
              <a:rPr lang="en-IN" sz="2800" spc="10" dirty="0">
                <a:cs typeface="Times New Roman" panose="02020603050405020304" pitchFamily="18" charset="0"/>
              </a:rPr>
              <a:t>low</a:t>
            </a:r>
            <a:r>
              <a:rPr lang="en-IN" sz="2800" spc="290" dirty="0">
                <a:cs typeface="Times New Roman" panose="02020603050405020304" pitchFamily="18" charset="0"/>
              </a:rPr>
              <a:t> </a:t>
            </a:r>
            <a:r>
              <a:rPr lang="en-IN" sz="2800" spc="10" dirty="0">
                <a:cs typeface="Times New Roman" panose="02020603050405020304" pitchFamily="18" charset="0"/>
              </a:rPr>
              <a:t>uncertainty</a:t>
            </a:r>
            <a:r>
              <a:rPr lang="en-IN" sz="2800" spc="285" dirty="0">
                <a:cs typeface="Times New Roman" panose="02020603050405020304" pitchFamily="18" charset="0"/>
              </a:rPr>
              <a:t> </a:t>
            </a:r>
            <a:r>
              <a:rPr lang="en-IN" sz="2800" spc="5" dirty="0">
                <a:cs typeface="Times New Roman" panose="02020603050405020304" pitchFamily="18" charset="0"/>
              </a:rPr>
              <a:t>limit</a:t>
            </a:r>
            <a:r>
              <a:rPr lang="en-IN" sz="2800" spc="285" dirty="0">
                <a:cs typeface="Times New Roman" panose="02020603050405020304" pitchFamily="18" charset="0"/>
              </a:rPr>
              <a:t> </a:t>
            </a:r>
            <a:r>
              <a:rPr lang="en-IN" sz="2800" spc="10" dirty="0">
                <a:cs typeface="Times New Roman" panose="02020603050405020304" pitchFamily="18" charset="0"/>
              </a:rPr>
              <a:t>(16%)</a:t>
            </a:r>
            <a:r>
              <a:rPr lang="en-IN" sz="2800" spc="5" dirty="0">
                <a:cs typeface="Times New Roman" panose="02020603050405020304" pitchFamily="18" charset="0"/>
              </a:rPr>
              <a:t>, does not</a:t>
            </a:r>
            <a:r>
              <a:rPr lang="en-IN" sz="2800" spc="-5" dirty="0">
                <a:cs typeface="Times New Roman" panose="02020603050405020304" pitchFamily="18" charset="0"/>
              </a:rPr>
              <a:t> </a:t>
            </a:r>
            <a:r>
              <a:rPr lang="en-IN" sz="2800" spc="10" dirty="0">
                <a:cs typeface="Times New Roman" panose="02020603050405020304" pitchFamily="18" charset="0"/>
              </a:rPr>
              <a:t>require</a:t>
            </a:r>
            <a:r>
              <a:rPr lang="en-IN" sz="2800" spc="-5" dirty="0">
                <a:cs typeface="Times New Roman" panose="02020603050405020304" pitchFamily="18" charset="0"/>
              </a:rPr>
              <a:t> </a:t>
            </a:r>
            <a:r>
              <a:rPr lang="en-IN" sz="2800" spc="10" dirty="0">
                <a:cs typeface="Times New Roman" panose="02020603050405020304" pitchFamily="18" charset="0"/>
              </a:rPr>
              <a:t>data</a:t>
            </a:r>
            <a:r>
              <a:rPr lang="en-IN" sz="2800" dirty="0">
                <a:cs typeface="Times New Roman" panose="02020603050405020304" pitchFamily="18" charset="0"/>
              </a:rPr>
              <a:t> </a:t>
            </a:r>
            <a:r>
              <a:rPr lang="en-IN" sz="2800" spc="10" dirty="0">
                <a:cs typeface="Times New Roman" panose="02020603050405020304" pitchFamily="18" charset="0"/>
              </a:rPr>
              <a:t>corrections,</a:t>
            </a:r>
            <a:r>
              <a:rPr lang="en-IN" sz="2800" dirty="0">
                <a:cs typeface="Times New Roman" panose="02020603050405020304" pitchFamily="18" charset="0"/>
              </a:rPr>
              <a:t> </a:t>
            </a:r>
            <a:r>
              <a:rPr lang="en-IN" sz="2800" spc="10" dirty="0">
                <a:cs typeface="Times New Roman" panose="02020603050405020304" pitchFamily="18" charset="0"/>
              </a:rPr>
              <a:t>and</a:t>
            </a:r>
            <a:r>
              <a:rPr lang="en-IN" sz="2800" dirty="0">
                <a:cs typeface="Times New Roman" panose="02020603050405020304" pitchFamily="18" charset="0"/>
              </a:rPr>
              <a:t> </a:t>
            </a:r>
            <a:r>
              <a:rPr lang="en-IN" sz="2800" spc="10" dirty="0">
                <a:cs typeface="Times New Roman" panose="02020603050405020304" pitchFamily="18" charset="0"/>
              </a:rPr>
              <a:t>has</a:t>
            </a:r>
            <a:r>
              <a:rPr lang="en-IN" sz="2800" dirty="0">
                <a:cs typeface="Times New Roman" panose="02020603050405020304" pitchFamily="18" charset="0"/>
              </a:rPr>
              <a:t> </a:t>
            </a:r>
            <a:r>
              <a:rPr lang="en-IN" sz="2800" spc="10" dirty="0">
                <a:cs typeface="Times New Roman" panose="02020603050405020304" pitchFamily="18" charset="0"/>
              </a:rPr>
              <a:t>a</a:t>
            </a:r>
            <a:r>
              <a:rPr lang="en-IN" sz="2800" dirty="0">
                <a:cs typeface="Times New Roman" panose="02020603050405020304" pitchFamily="18" charset="0"/>
              </a:rPr>
              <a:t> </a:t>
            </a:r>
            <a:r>
              <a:rPr lang="en-IN" sz="2800" spc="10" dirty="0">
                <a:cs typeface="Times New Roman" panose="02020603050405020304" pitchFamily="18" charset="0"/>
              </a:rPr>
              <a:t>stable</a:t>
            </a:r>
            <a:r>
              <a:rPr lang="en-IN" sz="2800" spc="-5" dirty="0">
                <a:cs typeface="Times New Roman" panose="02020603050405020304" pitchFamily="18" charset="0"/>
              </a:rPr>
              <a:t> </a:t>
            </a:r>
            <a:r>
              <a:rPr lang="en-IN" sz="2800" spc="15" dirty="0">
                <a:cs typeface="Times New Roman" panose="02020603050405020304" pitchFamily="18" charset="0"/>
              </a:rPr>
              <a:t>MAC</a:t>
            </a:r>
            <a:r>
              <a:rPr lang="en-IN" sz="2800" spc="5" dirty="0">
                <a:cs typeface="Times New Roman" panose="02020603050405020304" pitchFamily="18" charset="0"/>
              </a:rPr>
              <a:t> </a:t>
            </a:r>
            <a:r>
              <a:rPr lang="en-IN" sz="2800" spc="10" dirty="0">
                <a:cs typeface="Times New Roman" panose="02020603050405020304" pitchFamily="18" charset="0"/>
              </a:rPr>
              <a:t>value</a:t>
            </a:r>
            <a:r>
              <a:rPr lang="en-IN" sz="2800" spc="5" dirty="0">
                <a:cs typeface="Times New Roman" panose="02020603050405020304" pitchFamily="18" charset="0"/>
              </a:rPr>
              <a:t> </a:t>
            </a:r>
            <a:r>
              <a:rPr lang="en-IN" sz="2800" spc="10" dirty="0">
                <a:cs typeface="Times New Roman" panose="02020603050405020304" pitchFamily="18" charset="0"/>
              </a:rPr>
              <a:t>(Malik</a:t>
            </a:r>
            <a:r>
              <a:rPr lang="en-IN" sz="2800" spc="5" dirty="0">
                <a:cs typeface="Times New Roman" panose="02020603050405020304" pitchFamily="18" charset="0"/>
              </a:rPr>
              <a:t> </a:t>
            </a:r>
            <a:r>
              <a:rPr lang="en-IN" sz="2800" spc="10" dirty="0">
                <a:cs typeface="Times New Roman" panose="02020603050405020304" pitchFamily="18" charset="0"/>
              </a:rPr>
              <a:t>et</a:t>
            </a:r>
            <a:r>
              <a:rPr lang="en-IN" sz="2800" spc="5" dirty="0">
                <a:cs typeface="Times New Roman" panose="02020603050405020304" pitchFamily="18" charset="0"/>
              </a:rPr>
              <a:t> al., </a:t>
            </a:r>
            <a:r>
              <a:rPr lang="en-IN" sz="2800" spc="10" dirty="0">
                <a:cs typeface="Times New Roman" panose="02020603050405020304" pitchFamily="18" charset="0"/>
              </a:rPr>
              <a:t>2022).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IN" sz="2800" dirty="0">
                <a:solidFill>
                  <a:srgbClr val="000000"/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Singh et al. (2024) evaluated the MAC (AE) using C</a:t>
            </a:r>
            <a:r>
              <a:rPr lang="en-IN" sz="2800" baseline="-25000" dirty="0">
                <a:solidFill>
                  <a:srgbClr val="000000"/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o</a:t>
            </a:r>
            <a:r>
              <a:rPr lang="en-IN" sz="2800" dirty="0">
                <a:solidFill>
                  <a:srgbClr val="000000"/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= 3.5 to correct the Aethalometer measurements at arctic and mid-latitudes. Therefore, the C</a:t>
            </a:r>
            <a:r>
              <a:rPr lang="en-IN" sz="2800" baseline="-25000" dirty="0">
                <a:solidFill>
                  <a:srgbClr val="000000"/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o</a:t>
            </a:r>
            <a:r>
              <a:rPr lang="en-IN" sz="2800" dirty="0">
                <a:solidFill>
                  <a:srgbClr val="000000"/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 value = 3.5 and MAC values derived in Singh et al. (2024) are used to derive </a:t>
            </a:r>
            <a:r>
              <a:rPr lang="en-IN" sz="2800" i="1" dirty="0">
                <a:solidFill>
                  <a:srgbClr val="000000"/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M</a:t>
            </a:r>
            <a:r>
              <a:rPr lang="en-IN" sz="2800" baseline="-25000" dirty="0">
                <a:solidFill>
                  <a:srgbClr val="000000"/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BC</a:t>
            </a:r>
            <a:r>
              <a:rPr lang="en-IN" sz="2800" dirty="0">
                <a:solidFill>
                  <a:srgbClr val="000000"/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 (AE-</a:t>
            </a:r>
            <a:r>
              <a:rPr lang="en-IN" sz="2800" dirty="0" err="1">
                <a:solidFill>
                  <a:srgbClr val="000000"/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corr</a:t>
            </a:r>
            <a:r>
              <a:rPr lang="en-IN" sz="2800" dirty="0">
                <a:solidFill>
                  <a:srgbClr val="000000"/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) in the current study as well. </a:t>
            </a:r>
            <a:endParaRPr lang="en-IN" sz="2800" dirty="0"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IN" sz="2800" spc="10" dirty="0">
              <a:solidFill>
                <a:srgbClr val="0D0D0D"/>
              </a:solidFill>
              <a:cs typeface="Times New Roman" panose="02020603050405020304" pitchFamily="18" charset="0"/>
            </a:endParaRPr>
          </a:p>
          <a:p>
            <a:endParaRPr lang="en-IN" sz="2800" dirty="0">
              <a:latin typeface="Arial MT"/>
              <a:cs typeface="Arial M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A3F2DD8-7D99-5738-59D8-02E390EFD22D}"/>
              </a:ext>
            </a:extLst>
          </p:cNvPr>
          <p:cNvSpPr txBox="1"/>
          <p:nvPr/>
        </p:nvSpPr>
        <p:spPr>
          <a:xfrm>
            <a:off x="30322248" y="13274041"/>
            <a:ext cx="8192248" cy="875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marR="30480" indent="186690" algn="ctr">
              <a:lnSpc>
                <a:spcPct val="101499"/>
              </a:lnSpc>
              <a:spcBef>
                <a:spcPts val="95"/>
              </a:spcBef>
            </a:pPr>
            <a:r>
              <a:rPr lang="en-IN" sz="2600" spc="10" dirty="0">
                <a:solidFill>
                  <a:srgbClr val="FF0000"/>
                </a:solidFill>
                <a:latin typeface="Arial"/>
                <a:cs typeface="Arial"/>
              </a:rPr>
              <a:t>1-hour</a:t>
            </a:r>
            <a:r>
              <a:rPr lang="en-IN" sz="2600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IN" sz="2600" spc="10" dirty="0">
                <a:solidFill>
                  <a:srgbClr val="FF0000"/>
                </a:solidFill>
                <a:latin typeface="Arial"/>
                <a:cs typeface="Arial"/>
              </a:rPr>
              <a:t>averaged</a:t>
            </a:r>
            <a:r>
              <a:rPr lang="en-IN" sz="2600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IN" sz="2600" spc="10" dirty="0">
                <a:solidFill>
                  <a:srgbClr val="FF0000"/>
                </a:solidFill>
                <a:latin typeface="Arial"/>
                <a:cs typeface="Arial"/>
              </a:rPr>
              <a:t>and 24-hour</a:t>
            </a:r>
            <a:r>
              <a:rPr lang="en-IN" sz="26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IN" sz="2600" spc="10" dirty="0">
                <a:solidFill>
                  <a:srgbClr val="FF0000"/>
                </a:solidFill>
                <a:latin typeface="Arial"/>
                <a:cs typeface="Arial"/>
              </a:rPr>
              <a:t>averaged M</a:t>
            </a:r>
            <a:r>
              <a:rPr lang="en-IN" sz="2600" spc="10" baseline="-25000" dirty="0">
                <a:solidFill>
                  <a:srgbClr val="FF0000"/>
                </a:solidFill>
                <a:latin typeface="Arial"/>
                <a:cs typeface="Arial"/>
              </a:rPr>
              <a:t>BC</a:t>
            </a:r>
            <a:r>
              <a:rPr lang="en-IN" sz="2600" spc="10" dirty="0">
                <a:solidFill>
                  <a:srgbClr val="FF0000"/>
                </a:solidFill>
                <a:latin typeface="Arial"/>
                <a:cs typeface="Arial"/>
              </a:rPr>
              <a:t> (AE-raw) against simultaneous M</a:t>
            </a:r>
            <a:r>
              <a:rPr lang="en-IN" sz="2600" spc="10" baseline="-25000" dirty="0">
                <a:solidFill>
                  <a:srgbClr val="FF0000"/>
                </a:solidFill>
                <a:latin typeface="Arial"/>
                <a:cs typeface="Arial"/>
              </a:rPr>
              <a:t>BC</a:t>
            </a:r>
            <a:r>
              <a:rPr lang="en-IN" sz="2600" spc="10" dirty="0">
                <a:solidFill>
                  <a:srgbClr val="FF0000"/>
                </a:solidFill>
                <a:latin typeface="Arial"/>
                <a:cs typeface="Arial"/>
              </a:rPr>
              <a:t> (COSMOS).</a:t>
            </a:r>
            <a:endParaRPr lang="en-IN" sz="2600" dirty="0">
              <a:latin typeface="Arial"/>
              <a:cs typeface="Arial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357F2793-EF22-36DE-BA8A-1B03ED5EA3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68316" y="16058261"/>
            <a:ext cx="6832387" cy="5075646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AFBE6B4F-48EE-262B-352E-C980D0715ED1}"/>
              </a:ext>
            </a:extLst>
          </p:cNvPr>
          <p:cNvSpPr txBox="1"/>
          <p:nvPr/>
        </p:nvSpPr>
        <p:spPr>
          <a:xfrm>
            <a:off x="6019911" y="20681002"/>
            <a:ext cx="728211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IN" sz="2600" kern="100" dirty="0">
              <a:solidFill>
                <a:srgbClr val="FF0000"/>
              </a:solidFill>
              <a:effectLst/>
              <a:ea typeface="Calibri" panose="020F0502020204030204" pitchFamily="34" charset="0"/>
            </a:endParaRPr>
          </a:p>
          <a:p>
            <a:pPr algn="ctr"/>
            <a:r>
              <a:rPr lang="en-IN" sz="2600" kern="1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A schematic representing the working principle of a typical optical photometer.</a:t>
            </a:r>
            <a:endParaRPr lang="en-IN" sz="2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79015F4-180D-A4B1-2277-90B6123C9378}"/>
                  </a:ext>
                </a:extLst>
              </p:cNvPr>
              <p:cNvSpPr txBox="1"/>
              <p:nvPr/>
            </p:nvSpPr>
            <p:spPr>
              <a:xfrm>
                <a:off x="461136" y="15982851"/>
                <a:ext cx="5475404" cy="6801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r>
                  <a:rPr lang="en-IN" sz="3000" dirty="0"/>
                  <a:t>The light absorption of PM mass collected on the filter spot is measured in terms of absorption coefficient (</a:t>
                </a:r>
                <a:r>
                  <a:rPr lang="el-GR" sz="3000" dirty="0"/>
                  <a:t>β</a:t>
                </a:r>
                <a:r>
                  <a:rPr lang="en-IN" sz="3000" baseline="-25000" dirty="0"/>
                  <a:t>abs</a:t>
                </a:r>
                <a:r>
                  <a:rPr lang="en-IN" sz="3000" dirty="0"/>
                  <a:t>) following the beer-lambert law.</a:t>
                </a:r>
              </a:p>
              <a:p>
                <a:pPr algn="just"/>
                <a:endParaRPr lang="en-IN" sz="3000" dirty="0"/>
              </a:p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r>
                  <a:rPr lang="en-IN" sz="3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Mangal" panose="02040503050203030202" pitchFamily="18" charset="0"/>
                  </a:rPr>
                  <a:t>The </a:t>
                </a:r>
                <a:r>
                  <a:rPr lang="el-GR" sz="3000" dirty="0"/>
                  <a:t>β</a:t>
                </a:r>
                <a:r>
                  <a:rPr lang="en-IN" sz="3000" baseline="-25000" dirty="0"/>
                  <a:t>abs</a:t>
                </a:r>
                <a:r>
                  <a:rPr lang="en-IN" sz="3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Mangal" panose="02040503050203030202" pitchFamily="18" charset="0"/>
                  </a:rPr>
                  <a:t> is then converted into BC mass concentration (M</a:t>
                </a:r>
                <a:r>
                  <a:rPr lang="en-IN" sz="3000" baseline="-25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Mangal" panose="02040503050203030202" pitchFamily="18" charset="0"/>
                  </a:rPr>
                  <a:t>BC</a:t>
                </a:r>
                <a:r>
                  <a:rPr lang="en-IN" sz="3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Mangal" panose="02040503050203030202" pitchFamily="18" charset="0"/>
                  </a:rPr>
                  <a:t>) using a calibration constant (mass absorption cross-section, MAC) as per the following equation.</a:t>
                </a:r>
                <a:endParaRPr lang="en-IN" sz="3000" dirty="0">
                  <a:solidFill>
                    <a:srgbClr val="000000"/>
                  </a:solidFill>
                  <a:ea typeface="Calibri" panose="020F0502020204030204" pitchFamily="34" charset="0"/>
                  <a:cs typeface="Mangal" panose="02040503050203030202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 i="0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BO" sz="2400" i="0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BC</m:t>
                          </m:r>
                        </m:sub>
                      </m:sSub>
                      <m:r>
                        <a:rPr lang="es-BO" sz="2400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BO" sz="2400" i="0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en-IN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IN" sz="2400" i="0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β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s-BO" sz="2400" i="0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abs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IN" sz="2400" b="0" i="0" kern="1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MAC</m:t>
                          </m:r>
                        </m:den>
                      </m:f>
                    </m:oMath>
                  </m:oMathPara>
                </a14:m>
                <a:endParaRPr lang="en-IN" sz="2400" dirty="0">
                  <a:effectLst/>
                  <a:ea typeface="Calibri" panose="020F0502020204030204" pitchFamily="34" charset="0"/>
                  <a:cs typeface="Mangal" panose="02040503050203030202" pitchFamily="18" charset="0"/>
                </a:endParaRP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79015F4-180D-A4B1-2277-90B6123C9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36" y="15982851"/>
                <a:ext cx="5475404" cy="6801862"/>
              </a:xfrm>
              <a:prstGeom prst="rect">
                <a:avLst/>
              </a:prstGeom>
              <a:blipFill>
                <a:blip r:embed="rId10"/>
                <a:stretch>
                  <a:fillRect l="-2339" t="-1075" r="-256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CB660BAD-F0FA-F806-5833-8E1E60126B29}"/>
              </a:ext>
            </a:extLst>
          </p:cNvPr>
          <p:cNvSpPr txBox="1"/>
          <p:nvPr/>
        </p:nvSpPr>
        <p:spPr>
          <a:xfrm>
            <a:off x="212239" y="23648281"/>
            <a:ext cx="290463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3000" dirty="0"/>
              <a:t>Li, W., Wang, Y., Yi, Z., Guo, B., Chen, W., Che, H., Zhang, X., 2023. Evaluation of MERRA-2 and CAMS reanalysis for black carbon aerosol in China. Environmental Pollution 123182.</a:t>
            </a:r>
          </a:p>
          <a:p>
            <a:pPr algn="just"/>
            <a:r>
              <a:rPr lang="en-IN" sz="3000" dirty="0"/>
              <a:t>Malik, A., Aggarwal, S.G., 2021. A Review on the Techniques Used and Status of Equivalent Black Carbon Measurement in Two Major Asian Countries. Asian Journal of Atmospheric Environment (AJAE) 15. </a:t>
            </a:r>
          </a:p>
          <a:p>
            <a:pPr algn="just"/>
            <a:r>
              <a:rPr lang="en-IN" sz="3000" dirty="0"/>
              <a:t>Malik, A., Aggarwal, S.G., Ohata, S., Mori, T., Kondo, Y., Sinha, P.R., Patel, P., Kumar, B., Singh, K., Soni, D., Koike, M., 2022. Measurement of Black Carbon in Delhi: Evidences of Regional Transport, Meteorology and Local Sources for Pollution Episodes. Aerosol Air Qual Res 22, 220128.</a:t>
            </a:r>
          </a:p>
          <a:p>
            <a:pPr algn="just"/>
            <a:r>
              <a:rPr lang="en-IN" sz="3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Singh, M., Kondo, Y., Ohata, S., Mori, T., Oshima, N., </a:t>
            </a:r>
            <a:r>
              <a:rPr lang="en-IN" sz="3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Hyvärinen</a:t>
            </a:r>
            <a:r>
              <a:rPr lang="en-IN" sz="3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, A., Backman, J., Asmi, E., </a:t>
            </a:r>
            <a:r>
              <a:rPr lang="en-IN" sz="3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Servomaa</a:t>
            </a:r>
            <a:r>
              <a:rPr lang="en-IN" sz="3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, H., </a:t>
            </a:r>
            <a:r>
              <a:rPr lang="en-IN" sz="3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Schnaiter</a:t>
            </a:r>
            <a:r>
              <a:rPr lang="en-IN" sz="3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, F.M. and Andrews, E., 2024. Mass absorption cross-section of black carbon for Aethalometer in the Arctic. </a:t>
            </a:r>
            <a:r>
              <a:rPr lang="en-IN" sz="30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Aerosol Science and Technology</a:t>
            </a:r>
            <a:r>
              <a:rPr lang="en-IN" sz="3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, pp.1-18.</a:t>
            </a:r>
            <a:endParaRPr lang="en-IN" sz="30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E79B001-9E10-FAD7-2A46-3F5D7AEAA3A8}"/>
              </a:ext>
            </a:extLst>
          </p:cNvPr>
          <p:cNvSpPr txBox="1"/>
          <p:nvPr/>
        </p:nvSpPr>
        <p:spPr>
          <a:xfrm>
            <a:off x="29549556" y="14440577"/>
            <a:ext cx="8034679" cy="11310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spcBef>
                <a:spcPts val="315"/>
              </a:spcBef>
              <a:buFont typeface="Wingdings" panose="05000000000000000000" pitchFamily="2" charset="2"/>
              <a:buChar char="§"/>
            </a:pPr>
            <a:r>
              <a:rPr lang="en-IN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initial large bias between raw data of Aethalometer (</a:t>
            </a:r>
            <a:r>
              <a:rPr lang="en-IN" sz="28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N" sz="2800" baseline="-25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BC</a:t>
            </a:r>
            <a:r>
              <a:rPr lang="en-IN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(AE-raw) = 1.92-1.98 times </a:t>
            </a:r>
            <a:r>
              <a:rPr lang="en-IN" sz="28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N" sz="2800" baseline="-25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BC</a:t>
            </a:r>
            <a:r>
              <a:rPr lang="en-IN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(COSMOS)) gets reduced significantly when the multiple correction factors and corrected value of MAC is used to correct Aethalometer data (</a:t>
            </a:r>
            <a:r>
              <a:rPr lang="en-IN" sz="28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N" sz="2800" baseline="-25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BC</a:t>
            </a:r>
            <a:r>
              <a:rPr lang="en-IN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(AE-</a:t>
            </a:r>
            <a:r>
              <a:rPr lang="en-IN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corr</a:t>
            </a:r>
            <a:r>
              <a:rPr lang="en-IN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= 1.15-1.18 times </a:t>
            </a:r>
            <a:r>
              <a:rPr lang="en-IN" sz="28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N" sz="2800" baseline="-25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BC</a:t>
            </a:r>
            <a:r>
              <a:rPr lang="en-IN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(COSMOS)).</a:t>
            </a:r>
            <a:endParaRPr lang="en-IN" sz="28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315"/>
              </a:spcBef>
            </a:pPr>
            <a:endParaRPr lang="en-IN" sz="30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spcBef>
                <a:spcPts val="315"/>
              </a:spcBef>
              <a:buFont typeface="Wingdings" panose="05000000000000000000" pitchFamily="2" charset="2"/>
              <a:buChar char="ü"/>
            </a:pPr>
            <a:endParaRPr lang="en-IN" sz="30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spcBef>
                <a:spcPts val="315"/>
              </a:spcBef>
              <a:buFont typeface="Wingdings" panose="05000000000000000000" pitchFamily="2" charset="2"/>
              <a:buChar char="ü"/>
            </a:pPr>
            <a:r>
              <a:rPr lang="en-IN" sz="3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I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here is an imperative need to harmonize the correction factor</a:t>
            </a:r>
            <a:r>
              <a:rPr lang="en-IN" sz="3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due to multiple scattering.</a:t>
            </a:r>
            <a:endParaRPr lang="en-IN" sz="30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spcBef>
                <a:spcPts val="315"/>
              </a:spcBef>
              <a:buFont typeface="Wingdings" panose="05000000000000000000" pitchFamily="2" charset="2"/>
              <a:buChar char="ü"/>
            </a:pPr>
            <a:r>
              <a:rPr lang="en-IN" sz="3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It </a:t>
            </a:r>
            <a:r>
              <a:rPr lang="en-I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IN" sz="3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crucial</a:t>
            </a:r>
            <a:r>
              <a:rPr lang="en-I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to derive the </a:t>
            </a:r>
            <a:r>
              <a:rPr lang="en-IN" sz="3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MAC values of photometers before long-term monitoring.</a:t>
            </a:r>
          </a:p>
          <a:p>
            <a:pPr marL="457200" lvl="0" indent="-457200" algn="just">
              <a:spcBef>
                <a:spcPts val="315"/>
              </a:spcBef>
              <a:buFont typeface="Wingdings" panose="05000000000000000000" pitchFamily="2" charset="2"/>
              <a:buChar char="ü"/>
            </a:pPr>
            <a:r>
              <a:rPr lang="en-I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Further rigorous studies are required to recognize the most suitable and agreed-on</a:t>
            </a:r>
            <a:r>
              <a:rPr lang="en-IN" sz="3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method for continuous measurement of BC, and calibration protocols.</a:t>
            </a:r>
          </a:p>
          <a:p>
            <a:pPr marL="457200" lvl="0" indent="-457200" algn="just">
              <a:spcBef>
                <a:spcPts val="315"/>
              </a:spcBef>
              <a:buFont typeface="Wingdings" panose="05000000000000000000" pitchFamily="2" charset="2"/>
              <a:buChar char="ü"/>
            </a:pPr>
            <a:r>
              <a:rPr lang="en-IN" sz="3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National-level regulatory bodies as well as national metrology institutes (NMIs), should come together to work towards standardizing the BC measurement method.</a:t>
            </a:r>
            <a:endParaRPr lang="en-IN" sz="30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spcBef>
                <a:spcPts val="315"/>
              </a:spcBef>
              <a:buFont typeface="Wingdings" panose="05000000000000000000" pitchFamily="2" charset="2"/>
              <a:buChar char="ü"/>
            </a:pPr>
            <a:endParaRPr lang="en-IN" sz="30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315"/>
              </a:spcBef>
            </a:pPr>
            <a:endParaRPr lang="en-IN" sz="40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315"/>
              </a:spcBef>
              <a:buFont typeface="+mj-lt"/>
              <a:buAutoNum type="romanLcParenBoth"/>
            </a:pPr>
            <a:endParaRPr lang="en-IN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315"/>
              </a:spcBef>
            </a:pPr>
            <a:endParaRPr lang="en-IN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03EA319-7ECE-402B-13CC-120421B3702B}"/>
              </a:ext>
            </a:extLst>
          </p:cNvPr>
          <p:cNvSpPr txBox="1"/>
          <p:nvPr/>
        </p:nvSpPr>
        <p:spPr>
          <a:xfrm rot="10800000" flipV="1">
            <a:off x="16888550" y="2814021"/>
            <a:ext cx="14566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i="1" dirty="0"/>
              <a:t>Emails: </a:t>
            </a:r>
            <a:r>
              <a:rPr lang="en-IN" sz="4000" i="1" dirty="0">
                <a:hlinkClick r:id="rId11"/>
              </a:rPr>
              <a:t>malikarpit5211@gmail.com</a:t>
            </a:r>
            <a:r>
              <a:rPr lang="en-IN" sz="4000" i="1" dirty="0"/>
              <a:t>, </a:t>
            </a:r>
            <a:r>
              <a:rPr lang="en-IN" sz="4000" i="1" dirty="0">
                <a:hlinkClick r:id="rId12"/>
              </a:rPr>
              <a:t>aggarwalsg@nplindia.org</a:t>
            </a:r>
            <a:r>
              <a:rPr lang="en-IN" sz="4000" i="1" dirty="0"/>
              <a:t>  </a:t>
            </a:r>
          </a:p>
        </p:txBody>
      </p:sp>
      <p:sp>
        <p:nvSpPr>
          <p:cNvPr id="55" name="Horizontal Scroll 91">
            <a:extLst>
              <a:ext uri="{FF2B5EF4-FFF2-40B4-BE49-F238E27FC236}">
                <a16:creationId xmlns:a16="http://schemas.microsoft.com/office/drawing/2014/main" id="{BDE8AF4C-5FF2-FD29-BFFE-4E29336198FC}"/>
              </a:ext>
            </a:extLst>
          </p:cNvPr>
          <p:cNvSpPr/>
          <p:nvPr/>
        </p:nvSpPr>
        <p:spPr>
          <a:xfrm>
            <a:off x="159047" y="22737401"/>
            <a:ext cx="29156459" cy="986941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IN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Horizontal Scroll 91">
            <a:extLst>
              <a:ext uri="{FF2B5EF4-FFF2-40B4-BE49-F238E27FC236}">
                <a16:creationId xmlns:a16="http://schemas.microsoft.com/office/drawing/2014/main" id="{D88E8288-7E30-222F-449E-2961022E1918}"/>
              </a:ext>
            </a:extLst>
          </p:cNvPr>
          <p:cNvSpPr/>
          <p:nvPr/>
        </p:nvSpPr>
        <p:spPr>
          <a:xfrm>
            <a:off x="29941284" y="23724342"/>
            <a:ext cx="16452724" cy="875432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  <a:endParaRPr lang="en-IN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B057F0F-C62C-3A2B-382B-D103660D4CCB}"/>
              </a:ext>
            </a:extLst>
          </p:cNvPr>
          <p:cNvSpPr txBox="1"/>
          <p:nvPr/>
        </p:nvSpPr>
        <p:spPr>
          <a:xfrm>
            <a:off x="30011423" y="24509166"/>
            <a:ext cx="16312446" cy="2408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just">
              <a:lnSpc>
                <a:spcPct val="101499"/>
              </a:lnSpc>
              <a:spcBef>
                <a:spcPts val="1645"/>
              </a:spcBef>
            </a:pPr>
            <a:r>
              <a:rPr lang="en-IN" sz="3000" b="1" spc="15" dirty="0">
                <a:cs typeface="Arial MT"/>
              </a:rPr>
              <a:t>A.M.</a:t>
            </a:r>
            <a:r>
              <a:rPr lang="en-IN" sz="3000" spc="20" dirty="0">
                <a:cs typeface="Arial MT"/>
              </a:rPr>
              <a:t> </a:t>
            </a:r>
            <a:r>
              <a:rPr lang="en-IN" sz="3000" spc="5" dirty="0">
                <a:cs typeface="Arial MT"/>
              </a:rPr>
              <a:t>is</a:t>
            </a:r>
            <a:r>
              <a:rPr lang="en-IN" sz="3000" spc="10" dirty="0">
                <a:cs typeface="Arial MT"/>
              </a:rPr>
              <a:t> </a:t>
            </a:r>
            <a:r>
              <a:rPr lang="en-IN" sz="3000" spc="5" dirty="0">
                <a:cs typeface="Arial MT"/>
              </a:rPr>
              <a:t>thankful</a:t>
            </a:r>
            <a:r>
              <a:rPr lang="en-IN" sz="3000" spc="10" dirty="0">
                <a:cs typeface="Arial MT"/>
              </a:rPr>
              <a:t> </a:t>
            </a:r>
            <a:r>
              <a:rPr lang="en-IN" sz="3000" spc="5" dirty="0">
                <a:cs typeface="Arial MT"/>
              </a:rPr>
              <a:t>to</a:t>
            </a:r>
            <a:r>
              <a:rPr lang="en-IN" sz="3000" spc="10" dirty="0">
                <a:cs typeface="Arial MT"/>
              </a:rPr>
              <a:t> the </a:t>
            </a:r>
            <a:r>
              <a:rPr lang="en-IN" sz="3000" b="1" i="0" dirty="0">
                <a:solidFill>
                  <a:srgbClr val="0B719F"/>
                </a:solidFill>
                <a:effectLst/>
                <a:highlight>
                  <a:srgbClr val="F8F8F8"/>
                </a:highlight>
              </a:rPr>
              <a:t>Science and Engineering Research Board</a:t>
            </a:r>
            <a:r>
              <a:rPr lang="en-IN" sz="3000" b="1" i="0" spc="10" dirty="0">
                <a:solidFill>
                  <a:srgbClr val="0B719F"/>
                </a:solidFill>
                <a:effectLst/>
                <a:highlight>
                  <a:srgbClr val="F8F8F8"/>
                </a:highlight>
              </a:rPr>
              <a:t> (DST-SERB) </a:t>
            </a:r>
            <a:r>
              <a:rPr lang="en-IN" sz="3000" i="0" spc="10" dirty="0">
                <a:effectLst/>
                <a:highlight>
                  <a:srgbClr val="F8F8F8"/>
                </a:highlight>
              </a:rPr>
              <a:t>for providing travel funding under the </a:t>
            </a:r>
            <a:r>
              <a:rPr lang="en-IN" sz="3000" i="0" dirty="0">
                <a:effectLst/>
              </a:rPr>
              <a:t>International Travel Scheme (ITS) to attend this assembly. AM is also thankful to the </a:t>
            </a:r>
            <a:r>
              <a:rPr lang="en-IN" sz="3000" spc="10" dirty="0">
                <a:cs typeface="Arial MT"/>
              </a:rPr>
              <a:t>University</a:t>
            </a:r>
            <a:r>
              <a:rPr lang="en-IN" sz="3000" spc="15" dirty="0">
                <a:cs typeface="Arial MT"/>
              </a:rPr>
              <a:t> </a:t>
            </a:r>
            <a:r>
              <a:rPr lang="en-IN" sz="3000" spc="10" dirty="0">
                <a:cs typeface="Arial MT"/>
              </a:rPr>
              <a:t>Grant</a:t>
            </a:r>
            <a:r>
              <a:rPr lang="en-IN" sz="3000" spc="15" dirty="0">
                <a:cs typeface="Arial MT"/>
              </a:rPr>
              <a:t> </a:t>
            </a:r>
            <a:r>
              <a:rPr lang="en-IN" sz="3000" spc="10" dirty="0">
                <a:cs typeface="Arial MT"/>
              </a:rPr>
              <a:t>Commission </a:t>
            </a:r>
            <a:r>
              <a:rPr lang="en-IN" sz="3000" spc="15" dirty="0">
                <a:cs typeface="Arial MT"/>
              </a:rPr>
              <a:t> </a:t>
            </a:r>
            <a:r>
              <a:rPr lang="en-IN" sz="3000" spc="10" dirty="0">
                <a:cs typeface="Arial MT"/>
              </a:rPr>
              <a:t>(UGC) </a:t>
            </a:r>
            <a:r>
              <a:rPr lang="en-IN" sz="3000" spc="15" dirty="0">
                <a:cs typeface="Arial MT"/>
              </a:rPr>
              <a:t> </a:t>
            </a:r>
            <a:r>
              <a:rPr lang="en-IN" sz="3000" spc="5" dirty="0">
                <a:cs typeface="Arial MT"/>
              </a:rPr>
              <a:t>for providing </a:t>
            </a:r>
            <a:r>
              <a:rPr lang="en-IN" sz="3000" spc="10" dirty="0">
                <a:cs typeface="Arial MT"/>
              </a:rPr>
              <a:t>the </a:t>
            </a:r>
            <a:r>
              <a:rPr lang="en-IN" sz="3000" spc="5" dirty="0">
                <a:cs typeface="Arial MT"/>
              </a:rPr>
              <a:t>fellowship </a:t>
            </a:r>
            <a:r>
              <a:rPr lang="en-IN" sz="3000" spc="10" dirty="0">
                <a:cs typeface="Arial MT"/>
              </a:rPr>
              <a:t>under the </a:t>
            </a:r>
            <a:r>
              <a:rPr lang="en-IN" sz="3000" spc="15" dirty="0">
                <a:cs typeface="Arial MT"/>
              </a:rPr>
              <a:t>UGC-SRF scheme </a:t>
            </a:r>
            <a:r>
              <a:rPr lang="en-IN" sz="3000" spc="10" dirty="0">
                <a:cs typeface="Arial MT"/>
              </a:rPr>
              <a:t>(P90802) for this work.</a:t>
            </a:r>
            <a:r>
              <a:rPr lang="en-IN" sz="3000" spc="-5" dirty="0">
                <a:cs typeface="Arial MT"/>
              </a:rPr>
              <a:t> The Director, </a:t>
            </a:r>
            <a:r>
              <a:rPr lang="en-IN" sz="3000" spc="15" dirty="0">
                <a:cs typeface="Arial MT"/>
              </a:rPr>
              <a:t>CSIR </a:t>
            </a:r>
            <a:r>
              <a:rPr lang="en-IN" sz="3000" spc="5" dirty="0">
                <a:cs typeface="Arial MT"/>
              </a:rPr>
              <a:t>National </a:t>
            </a:r>
            <a:r>
              <a:rPr lang="en-IN" sz="3000" spc="10" dirty="0">
                <a:cs typeface="Arial MT"/>
              </a:rPr>
              <a:t>Physical </a:t>
            </a:r>
            <a:r>
              <a:rPr lang="en-IN" sz="3000" spc="5" dirty="0">
                <a:cs typeface="Arial MT"/>
              </a:rPr>
              <a:t>Laboratory is also acknowledged for facilitating the support.</a:t>
            </a:r>
            <a:endParaRPr lang="en-IN" sz="3000" dirty="0">
              <a:cs typeface="Arial MT"/>
            </a:endParaRPr>
          </a:p>
        </p:txBody>
      </p:sp>
      <p:sp>
        <p:nvSpPr>
          <p:cNvPr id="7" name="Horizontal Scroll 91">
            <a:extLst>
              <a:ext uri="{FF2B5EF4-FFF2-40B4-BE49-F238E27FC236}">
                <a16:creationId xmlns:a16="http://schemas.microsoft.com/office/drawing/2014/main" id="{96A60F00-78A1-C2FC-9DC3-A28A9462E015}"/>
              </a:ext>
            </a:extLst>
          </p:cNvPr>
          <p:cNvSpPr/>
          <p:nvPr/>
        </p:nvSpPr>
        <p:spPr>
          <a:xfrm>
            <a:off x="29529810" y="17005705"/>
            <a:ext cx="8034679" cy="1042894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Takeaways</a:t>
            </a:r>
            <a:endParaRPr lang="en-I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960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308</TotalTime>
  <Words>1231</Words>
  <Application>Microsoft Office PowerPoint</Application>
  <PresentationFormat>Custom</PresentationFormat>
  <Paragraphs>185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 MT</vt:lpstr>
      <vt:lpstr>PMingLiU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Vijeta Jangra</dc:creator>
  <cp:lastModifiedBy>Vijeta Jangra</cp:lastModifiedBy>
  <cp:revision>81</cp:revision>
  <cp:lastPrinted>2024-04-10T12:25:05Z</cp:lastPrinted>
  <dcterms:created xsi:type="dcterms:W3CDTF">2024-04-09T12:01:40Z</dcterms:created>
  <dcterms:modified xsi:type="dcterms:W3CDTF">2024-04-12T06:14:42Z</dcterms:modified>
</cp:coreProperties>
</file>