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26" r:id="rId3"/>
    <p:sldId id="327" r:id="rId4"/>
    <p:sldId id="299" r:id="rId5"/>
    <p:sldId id="305" r:id="rId6"/>
    <p:sldId id="291" r:id="rId7"/>
    <p:sldId id="311" r:id="rId8"/>
    <p:sldId id="306" r:id="rId9"/>
    <p:sldId id="308" r:id="rId10"/>
    <p:sldId id="309" r:id="rId11"/>
    <p:sldId id="310" r:id="rId12"/>
    <p:sldId id="312" r:id="rId13"/>
    <p:sldId id="320" r:id="rId14"/>
    <p:sldId id="313" r:id="rId15"/>
    <p:sldId id="314" r:id="rId16"/>
    <p:sldId id="317" r:id="rId17"/>
    <p:sldId id="318" r:id="rId18"/>
    <p:sldId id="319" r:id="rId19"/>
    <p:sldId id="328" r:id="rId20"/>
    <p:sldId id="329" r:id="rId21"/>
    <p:sldId id="324" r:id="rId22"/>
    <p:sldId id="30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hlmann, Heindriken Margarete" initials="DHM" lastIdx="4" clrIdx="0">
    <p:extLst>
      <p:ext uri="{19B8F6BF-5375-455C-9EA6-DF929625EA0E}">
        <p15:presenceInfo xmlns:p15="http://schemas.microsoft.com/office/powerpoint/2012/main" userId="S-1-5-21-1211764267-923927167-718351127-82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7222"/>
    <a:srgbClr val="262626"/>
    <a:srgbClr val="57889D"/>
    <a:srgbClr val="404040"/>
    <a:srgbClr val="F2F2F2"/>
    <a:srgbClr val="3B3838"/>
    <a:srgbClr val="2DB2D7"/>
    <a:srgbClr val="E7E6E6"/>
    <a:srgbClr val="D10808"/>
    <a:srgbClr val="6A9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E4D6C-B4C0-4F63-BCAB-D411C3EBD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28E595-E80B-4571-AE75-3907FB8FD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7782EF-57AC-4390-941A-61ADDBAE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DF0329-E1B6-4A94-B6BE-291D1A426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B7D52C-BCE6-4607-A747-A8A76209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81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ED667-D425-4D15-B75B-F4EBB9EA1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A6FD9A-E7A8-41DD-94BE-53002311C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E762BC-936D-4735-A67D-39B6581C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9FEE6A-9D04-4618-9FD5-FBAEC3F5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811A63-E3E9-4CE7-A822-D105A7A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07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4CBC62-ECE5-4923-8258-EB18B5A95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AD6B86-0BE4-41A0-909B-5F11AD9CE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0912C6-ECB0-4592-8DF4-60F35B43D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82E764-528B-45E5-943F-E9728ABB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DB1324-815D-45B4-82B9-B55F551B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7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3663EF-E293-429E-8E83-2211134E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66C6FD-D00B-4C70-8B1A-B2DD0C7FE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B11B64-2B95-463B-AAE6-DA7E3E2B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96FBD0-54F2-4116-8CBA-5C283636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255476-52AD-477D-A7D2-A2D64A23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99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7E617-221A-45D6-A8E9-C6C6112E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8D3BDC-494D-4ABC-AE56-C6812E05B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51FB23-9B07-4796-A340-FD654BC2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A167D4-92D9-4A5A-81A0-B7E24DE9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17E4F2-A04D-4BE2-AE36-0D1398156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19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8D2D9-6CC0-463C-9CFD-BC61802B4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FAF3D9-2EFF-4A1F-B4A4-378497EF6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2D807D-C4FD-422F-802F-94DCC4C8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CB2BE0-DCD6-4B19-AD62-F8671DC1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FD475D-E015-4564-B291-886F148C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5C6A81-C1A2-424B-9A74-A78549B7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73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A5B0B-C8D2-437A-B9FC-0414F515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920873-59F3-48FE-819D-9D1D7E3B5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7123C7-259B-437F-891C-6CC03641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3DAFAF-CEAF-4FCD-B9A2-C91994DA1D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49BCB3E-E7E6-42D1-A608-64DD2FE9C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ABA904-2FAB-4FF3-A6F0-2EFBD5E2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7FC55AA-F0FC-4C4D-8478-BBF894C61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E01196-25C7-4E03-84EB-24A725C4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45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5ADBA-2999-478F-8AA8-1F1399DE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23D210-1E5C-4EDC-BDEE-A5492DB9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1CDD68-0CAC-462A-BAF2-7E60F3FB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1E7CA8-FBF8-4A10-9E66-51431E75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30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277DDC-E63C-437B-AB80-97D04E776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D5BD453-EEF2-4B11-8559-0B6DECD8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645FC6E-E7DD-494F-9A47-99936A26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07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45BF9-D42E-4915-9CFA-B94AF83F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0FF8D7-B71B-4090-BF03-2BD4456D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EB93BE2-A240-4694-A591-5DDB7C818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B0D171-804D-48C2-B338-03BCC2F4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200B5D-71CB-4DDA-8C15-0CD4D582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1980F-1671-45DB-8520-E7137BE2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37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264C-984F-4D49-A7D2-33C64B0F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C014EB-37EA-40F3-8C07-60F470C14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B86ED4-B1D7-451D-BFF4-845E6917A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03CE15-CAEF-4F00-B514-E8274EC1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8E3467-FB5B-4508-8E36-1985A43A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A62A69-FDC7-4BDA-BDED-4E2AAA70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1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C1E9612-0013-473A-A392-D68E13F7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94D0F-8DDA-4D47-BBC6-98AEBCCA2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028B1B-9120-4557-BC2A-973E860EA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52937-DF70-4CBC-B919-3B255127C4F7}" type="datetimeFigureOut">
              <a:rPr lang="de-DE" smtClean="0"/>
              <a:t>02.05.2025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4223E4-D6CC-4C50-BF10-262D9007C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B97B86-363F-445B-B93E-1049820D4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CBB16-3BEB-4473-A9B7-D533FC3CA0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2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" Target="slide8.xml"/><Relationship Id="rId7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12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35.svg"/><Relationship Id="rId5" Type="http://schemas.openxmlformats.org/officeDocument/2006/relationships/image" Target="../media/image59.png"/><Relationship Id="rId10" Type="http://schemas.openxmlformats.org/officeDocument/2006/relationships/image" Target="../media/image34.png"/><Relationship Id="rId4" Type="http://schemas.openxmlformats.org/officeDocument/2006/relationships/image" Target="../media/image58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5.svg"/><Relationship Id="rId3" Type="http://schemas.openxmlformats.org/officeDocument/2006/relationships/image" Target="../media/image57.svg"/><Relationship Id="rId7" Type="http://schemas.openxmlformats.org/officeDocument/2006/relationships/image" Target="../media/image66.png"/><Relationship Id="rId12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slide" Target="slide5.xml"/><Relationship Id="rId5" Type="http://schemas.openxmlformats.org/officeDocument/2006/relationships/image" Target="../media/image64.png"/><Relationship Id="rId10" Type="http://schemas.openxmlformats.org/officeDocument/2006/relationships/image" Target="../media/image68.sv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12" Type="http://schemas.openxmlformats.org/officeDocument/2006/relationships/image" Target="../media/image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11" Type="http://schemas.openxmlformats.org/officeDocument/2006/relationships/image" Target="../media/image35.svg"/><Relationship Id="rId5" Type="http://schemas.openxmlformats.org/officeDocument/2006/relationships/image" Target="../media/image59.png"/><Relationship Id="rId10" Type="http://schemas.openxmlformats.org/officeDocument/2006/relationships/image" Target="../media/image34.png"/><Relationship Id="rId4" Type="http://schemas.openxmlformats.org/officeDocument/2006/relationships/image" Target="../media/image69.gif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7.svg"/><Relationship Id="rId7" Type="http://schemas.openxmlformats.org/officeDocument/2006/relationships/image" Target="../media/image3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3.svg"/><Relationship Id="rId7" Type="http://schemas.openxmlformats.org/officeDocument/2006/relationships/image" Target="../media/image3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5.pn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34.png"/><Relationship Id="rId3" Type="http://schemas.openxmlformats.org/officeDocument/2006/relationships/image" Target="../media/image78.svg"/><Relationship Id="rId7" Type="http://schemas.openxmlformats.org/officeDocument/2006/relationships/image" Target="../media/image80.svg"/><Relationship Id="rId12" Type="http://schemas.openxmlformats.org/officeDocument/2006/relationships/slide" Target="slide5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image" Target="../media/image83.png"/><Relationship Id="rId4" Type="http://schemas.openxmlformats.org/officeDocument/2006/relationships/image" Target="../media/image10.png"/><Relationship Id="rId9" Type="http://schemas.openxmlformats.org/officeDocument/2006/relationships/image" Target="../media/image82.svg"/><Relationship Id="rId1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8.svg"/><Relationship Id="rId7" Type="http://schemas.openxmlformats.org/officeDocument/2006/relationships/image" Target="../media/image35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8.svg"/><Relationship Id="rId7" Type="http://schemas.openxmlformats.org/officeDocument/2006/relationships/image" Target="../media/image3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8.svg"/><Relationship Id="rId7" Type="http://schemas.openxmlformats.org/officeDocument/2006/relationships/image" Target="../media/image35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0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3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5.svg"/><Relationship Id="rId3" Type="http://schemas.openxmlformats.org/officeDocument/2006/relationships/hyperlink" Target="https://doi.org/10.1126/sciadv.1500323" TargetMode="External"/><Relationship Id="rId7" Type="http://schemas.openxmlformats.org/officeDocument/2006/relationships/hyperlink" Target="https://doi.org/10.1038/ncomms15697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s://doi.org/10.1038/srep3849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29/2007WR006331" TargetMode="External"/><Relationship Id="rId11" Type="http://schemas.openxmlformats.org/officeDocument/2006/relationships/slide" Target="slide5.xml"/><Relationship Id="rId5" Type="http://schemas.openxmlformats.org/officeDocument/2006/relationships/hyperlink" Target="https://doi.org/10.1029/2007WR006767" TargetMode="External"/><Relationship Id="rId10" Type="http://schemas.openxmlformats.org/officeDocument/2006/relationships/image" Target="../media/image92.svg"/><Relationship Id="rId4" Type="http://schemas.openxmlformats.org/officeDocument/2006/relationships/hyperlink" Target="https://doi.org/10.5194/hess-18-5041-2014" TargetMode="External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5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26" Type="http://schemas.openxmlformats.org/officeDocument/2006/relationships/image" Target="../media/image30.png"/><Relationship Id="rId3" Type="http://schemas.openxmlformats.org/officeDocument/2006/relationships/image" Target="../media/image17.svg"/><Relationship Id="rId21" Type="http://schemas.openxmlformats.org/officeDocument/2006/relationships/slide" Target="slide21.xml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17" Type="http://schemas.openxmlformats.org/officeDocument/2006/relationships/image" Target="../media/image25.svg"/><Relationship Id="rId25" Type="http://schemas.openxmlformats.org/officeDocument/2006/relationships/slide" Target="slide20.xml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1.svg"/><Relationship Id="rId24" Type="http://schemas.openxmlformats.org/officeDocument/2006/relationships/slide" Target="slide4.xml"/><Relationship Id="rId5" Type="http://schemas.openxmlformats.org/officeDocument/2006/relationships/image" Target="../media/image5.png"/><Relationship Id="rId15" Type="http://schemas.openxmlformats.org/officeDocument/2006/relationships/slide" Target="slide11.xml"/><Relationship Id="rId23" Type="http://schemas.openxmlformats.org/officeDocument/2006/relationships/image" Target="../media/image29.sv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slide" Target="slide16.xml"/><Relationship Id="rId14" Type="http://schemas.openxmlformats.org/officeDocument/2006/relationships/image" Target="../media/image23.sv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slide" Target="slide8.xml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4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image" Target="../media/image46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11" Type="http://schemas.openxmlformats.org/officeDocument/2006/relationships/image" Target="../media/image44.svg"/><Relationship Id="rId5" Type="http://schemas.openxmlformats.org/officeDocument/2006/relationships/image" Target="../media/image49.png"/><Relationship Id="rId1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48.svg"/><Relationship Id="rId9" Type="http://schemas.openxmlformats.org/officeDocument/2006/relationships/slide" Target="slide8.xml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4A777921-346F-46DB-BD17-C0EFB0211B31}"/>
              </a:ext>
            </a:extLst>
          </p:cNvPr>
          <p:cNvSpPr/>
          <p:nvPr/>
        </p:nvSpPr>
        <p:spPr>
          <a:xfrm>
            <a:off x="3129700" y="5886908"/>
            <a:ext cx="9062299" cy="9710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4AA6D6A-2E56-44D9-889D-126B71AF3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2084" y="3297023"/>
            <a:ext cx="8421677" cy="2136950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IBM Plex Sans"/>
              </a:rPr>
              <a:t>PICO </a:t>
            </a:r>
            <a:r>
              <a:rPr lang="de-DE" dirty="0" err="1">
                <a:solidFill>
                  <a:schemeClr val="bg1"/>
                </a:solidFill>
                <a:latin typeface="IBM Plex Sans"/>
              </a:rPr>
              <a:t>presentation</a:t>
            </a:r>
            <a:r>
              <a:rPr lang="de-DE" dirty="0">
                <a:solidFill>
                  <a:schemeClr val="bg1"/>
                </a:solidFill>
                <a:latin typeface="IBM Plex Sans"/>
              </a:rPr>
              <a:t>, EGU, 02.05.2025</a:t>
            </a:r>
          </a:p>
          <a:p>
            <a:pPr algn="l"/>
            <a:endParaRPr lang="de-DE" dirty="0">
              <a:solidFill>
                <a:schemeClr val="bg1"/>
              </a:solidFill>
              <a:latin typeface="IBM Plex Sans"/>
            </a:endParaRPr>
          </a:p>
          <a:p>
            <a:pPr algn="l"/>
            <a:r>
              <a:rPr lang="de-DE" b="1" dirty="0">
                <a:solidFill>
                  <a:schemeClr val="bg1"/>
                </a:solidFill>
                <a:latin typeface="IBM Plex Sans"/>
              </a:rPr>
              <a:t>Heindriken Dahlmann</a:t>
            </a:r>
            <a:r>
              <a:rPr lang="de-DE" dirty="0">
                <a:solidFill>
                  <a:schemeClr val="bg1"/>
                </a:solidFill>
                <a:latin typeface="IBM Plex Sans"/>
              </a:rPr>
              <a:t>, Lauren </a:t>
            </a:r>
            <a:r>
              <a:rPr lang="de-DE" dirty="0" err="1">
                <a:solidFill>
                  <a:schemeClr val="bg1"/>
                </a:solidFill>
                <a:latin typeface="IBM Plex Sans"/>
              </a:rPr>
              <a:t>Seaby</a:t>
            </a:r>
            <a:r>
              <a:rPr lang="de-DE" dirty="0">
                <a:solidFill>
                  <a:schemeClr val="bg1"/>
                </a:solidFill>
                <a:latin typeface="IBM Plex Sans"/>
              </a:rPr>
              <a:t> Andersen, </a:t>
            </a:r>
            <a:r>
              <a:rPr lang="de-DE" dirty="0" err="1">
                <a:solidFill>
                  <a:schemeClr val="bg1"/>
                </a:solidFill>
                <a:latin typeface="IBM Plex Sans"/>
              </a:rPr>
              <a:t>Sibyll</a:t>
            </a:r>
            <a:r>
              <a:rPr lang="de-DE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IBM Plex Sans"/>
              </a:rPr>
              <a:t>Schaphoff</a:t>
            </a:r>
            <a:r>
              <a:rPr lang="de-DE" dirty="0">
                <a:solidFill>
                  <a:schemeClr val="bg1"/>
                </a:solidFill>
                <a:latin typeface="IBM Plex Sans"/>
              </a:rPr>
              <a:t> and Dieter Gerten</a:t>
            </a:r>
          </a:p>
          <a:p>
            <a:pPr algn="l"/>
            <a:r>
              <a:rPr lang="de-DE" dirty="0">
                <a:solidFill>
                  <a:schemeClr val="bg1"/>
                </a:solidFill>
                <a:latin typeface="IBM Plex Sans"/>
              </a:rPr>
              <a:t>Contact: heindriken.dahlmann@hu-berlin.de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8CE7AAA-FB1E-4CBB-B2F5-3B7DDA7D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084" y="1641853"/>
            <a:ext cx="8563079" cy="1581081"/>
          </a:xfrm>
        </p:spPr>
        <p:txBody>
          <a:bodyPr>
            <a:normAutofit/>
          </a:bodyPr>
          <a:lstStyle/>
          <a:p>
            <a:pPr algn="l"/>
            <a:r>
              <a:rPr lang="de-DE" sz="5000" b="1" dirty="0">
                <a:solidFill>
                  <a:schemeClr val="bg1"/>
                </a:solidFill>
                <a:latin typeface="IBM Plex Sans"/>
              </a:rPr>
              <a:t>Patterns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of</a:t>
            </a:r>
            <a:r>
              <a:rPr lang="de-DE" sz="5000" b="1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green</a:t>
            </a:r>
            <a:r>
              <a:rPr lang="de-DE" sz="5000" b="1" dirty="0">
                <a:solidFill>
                  <a:schemeClr val="bg1"/>
                </a:solidFill>
                <a:latin typeface="IBM Plex Sans"/>
              </a:rPr>
              <a:t> and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blue</a:t>
            </a:r>
            <a:r>
              <a:rPr lang="de-DE" sz="5000" b="1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water</a:t>
            </a:r>
            <a:r>
              <a:rPr lang="de-DE" sz="5000" b="1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scarcities</a:t>
            </a:r>
            <a:r>
              <a:rPr lang="de-DE" sz="5000" b="1" dirty="0">
                <a:solidFill>
                  <a:schemeClr val="bg1"/>
                </a:solidFill>
                <a:latin typeface="IBM Plex Sans"/>
              </a:rPr>
              <a:t> in </a:t>
            </a:r>
            <a:r>
              <a:rPr lang="de-DE" sz="5000" b="1" dirty="0" err="1">
                <a:solidFill>
                  <a:schemeClr val="bg1"/>
                </a:solidFill>
                <a:latin typeface="IBM Plex Sans"/>
              </a:rPr>
              <a:t>agriculture</a:t>
            </a:r>
            <a:endParaRPr lang="de-DE" sz="5000" b="1" dirty="0">
              <a:solidFill>
                <a:schemeClr val="bg1"/>
              </a:solidFill>
              <a:latin typeface="IBM Plex San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62ED3FF-E308-4C4C-9771-28A2BA0A9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10"/>
          <a:stretch/>
        </p:blipFill>
        <p:spPr>
          <a:xfrm>
            <a:off x="8545566" y="5887735"/>
            <a:ext cx="1577962" cy="9691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B39FD75-109D-451A-AE68-7B6E23173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275" y="5886908"/>
            <a:ext cx="1012609" cy="970026"/>
          </a:xfrm>
          <a:prstGeom prst="rect">
            <a:avLst/>
          </a:prstGeom>
        </p:spPr>
      </p:pic>
      <p:pic>
        <p:nvPicPr>
          <p:cNvPr id="6" name="Google Shape;59;p13">
            <a:extLst>
              <a:ext uri="{FF2B5EF4-FFF2-40B4-BE49-F238E27FC236}">
                <a16:creationId xmlns:a16="http://schemas.microsoft.com/office/drawing/2014/main" id="{F60605BF-2BC8-4473-81B7-1F0DF5FCAE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4003" r="5675" b="26784"/>
          <a:stretch/>
        </p:blipFill>
        <p:spPr bwMode="auto">
          <a:xfrm>
            <a:off x="10577650" y="5948311"/>
            <a:ext cx="1321330" cy="81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019CA7-D8C7-41C8-AF75-179577026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43" r="5639" b="7365"/>
          <a:stretch/>
        </p:blipFill>
        <p:spPr>
          <a:xfrm>
            <a:off x="4795284" y="5886908"/>
            <a:ext cx="1012608" cy="9700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E89309-C723-4E75-BA41-117FDC3F6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26" y="94509"/>
            <a:ext cx="1275296" cy="12752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6A20CBC-D9BD-4658-A334-E55C96B61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75"/>
          <a:stretch/>
        </p:blipFill>
        <p:spPr>
          <a:xfrm>
            <a:off x="2" y="0"/>
            <a:ext cx="3129698" cy="685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D4FF846-6124-4865-A3C4-DBE12E1F6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94509"/>
            <a:ext cx="934325" cy="1190414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21862A21-15EF-474F-A94B-FFC1F10F8EB1}"/>
              </a:ext>
            </a:extLst>
          </p:cNvPr>
          <p:cNvSpPr txBox="1">
            <a:spLocks/>
          </p:cNvSpPr>
          <p:nvPr/>
        </p:nvSpPr>
        <p:spPr>
          <a:xfrm>
            <a:off x="1414721" y="6632542"/>
            <a:ext cx="3197655" cy="450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dirty="0" err="1">
                <a:solidFill>
                  <a:schemeClr val="bg1"/>
                </a:solidFill>
                <a:latin typeface="IBM Plex Sans"/>
              </a:rPr>
              <a:t>Photo</a:t>
            </a:r>
            <a:r>
              <a:rPr lang="de-DE" sz="1000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IBM Plex Sans"/>
              </a:rPr>
              <a:t>credits</a:t>
            </a:r>
            <a:r>
              <a:rPr lang="de-DE" sz="1000" dirty="0">
                <a:solidFill>
                  <a:schemeClr val="bg1"/>
                </a:solidFill>
                <a:latin typeface="IBM Plex Sans"/>
              </a:rPr>
              <a:t>: Regina Hügli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B9DC008-BDC4-434A-8C11-CFB86D11C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8315" y="94509"/>
            <a:ext cx="846848" cy="11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83703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Methodology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72541DD-49E1-42EB-9FEB-572B6731FF99}"/>
              </a:ext>
            </a:extLst>
          </p:cNvPr>
          <p:cNvSpPr txBox="1"/>
          <p:nvPr/>
        </p:nvSpPr>
        <p:spPr>
          <a:xfrm>
            <a:off x="1428362" y="2316193"/>
            <a:ext cx="86677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(1) No irrigation run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all agricultural area considered as rainfed</a:t>
            </a:r>
          </a:p>
          <a:p>
            <a:pPr lvl="1"/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(2) Limited irrigation run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agriculture either rainfed or irrigated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considering water availability in cell and neighboring cells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340BD9-857B-4E5A-80A1-60EC262E64FD}"/>
              </a:ext>
            </a:extLst>
          </p:cNvPr>
          <p:cNvSpPr txBox="1"/>
          <p:nvPr/>
        </p:nvSpPr>
        <p:spPr>
          <a:xfrm>
            <a:off x="1428362" y="1771876"/>
            <a:ext cx="186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IBM Plex Sans" panose="020B0604020202020204" charset="0"/>
              </a:rPr>
              <a:t>Model </a:t>
            </a:r>
            <a:r>
              <a:rPr lang="de-DE" b="1" dirty="0" err="1">
                <a:latin typeface="IBM Plex Sans" panose="020B0604020202020204" charset="0"/>
              </a:rPr>
              <a:t>runs</a:t>
            </a:r>
            <a:endParaRPr lang="de-DE" b="1" dirty="0">
              <a:latin typeface="IBM Plex Sans" panose="020B0604020202020204" charset="0"/>
            </a:endParaRPr>
          </a:p>
        </p:txBody>
      </p:sp>
      <p:pic>
        <p:nvPicPr>
          <p:cNvPr id="2050" name="Picture 2" descr="https://lh7-rt.googleusercontent.com/docsz/AD_4nXdGruPXij4_L4AKHmF5VQcZqsPRx4nH83d9llxNIR4Ley0Gvu383_qSxNKEMXkmfZAI04Bb8zRJrTA4CYitHFF0bkdbsAHt6zeCqiQmYSGihhawweUbzjThi31wm1KxucZG_M20pggNeX24bxjnYQ?key=9Lko1-41xprVrDVjtX3PSiTR">
            <a:extLst>
              <a:ext uri="{FF2B5EF4-FFF2-40B4-BE49-F238E27FC236}">
                <a16:creationId xmlns:a16="http://schemas.microsoft.com/office/drawing/2014/main" id="{F91CD6FC-694F-4B87-90BD-8F0FE225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44" y="4306306"/>
            <a:ext cx="10226000" cy="20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 descr="Zahnräder">
            <a:hlinkClick r:id="rId3" action="ppaction://hlinksldjump"/>
            <a:extLst>
              <a:ext uri="{FF2B5EF4-FFF2-40B4-BE49-F238E27FC236}">
                <a16:creationId xmlns:a16="http://schemas.microsoft.com/office/drawing/2014/main" id="{C911B86B-07DA-4EED-A19B-8844DF83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7534" y="268079"/>
            <a:ext cx="979373" cy="979373"/>
          </a:xfrm>
          <a:prstGeom prst="rect">
            <a:avLst/>
          </a:prstGeom>
        </p:spPr>
      </p:pic>
      <p:pic>
        <p:nvPicPr>
          <p:cNvPr id="15" name="Grafik 14" descr="Zuhause">
            <a:hlinkClick r:id="rId6" action="ppaction://hlinksldjump"/>
            <a:extLst>
              <a:ext uri="{FF2B5EF4-FFF2-40B4-BE49-F238E27FC236}">
                <a16:creationId xmlns:a16="http://schemas.microsoft.com/office/drawing/2014/main" id="{31686295-5024-44E4-B750-D4F94D2A1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1287" y="6003764"/>
            <a:ext cx="684819" cy="834887"/>
          </a:xfrm>
          <a:prstGeom prst="rect">
            <a:avLst/>
          </a:prstGeom>
        </p:spPr>
      </p:pic>
      <p:sp>
        <p:nvSpPr>
          <p:cNvPr id="16" name="Pfeil: nach recht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16B11B-ACDF-4819-8D40-2F969995661B}"/>
              </a:ext>
            </a:extLst>
          </p:cNvPr>
          <p:cNvSpPr/>
          <p:nvPr/>
        </p:nvSpPr>
        <p:spPr>
          <a:xfrm>
            <a:off x="11607800" y="6189750"/>
            <a:ext cx="427106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7" name="Pfeil: nach links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7C4E9DB-0871-4C43-B176-B7F2FAF8F8DF}"/>
              </a:ext>
            </a:extLst>
          </p:cNvPr>
          <p:cNvSpPr/>
          <p:nvPr/>
        </p:nvSpPr>
        <p:spPr>
          <a:xfrm>
            <a:off x="10158619" y="6189750"/>
            <a:ext cx="427106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D63133-6664-42DF-87B2-8CD2BF90BA04}"/>
              </a:ext>
            </a:extLst>
          </p:cNvPr>
          <p:cNvSpPr txBox="1"/>
          <p:nvPr/>
        </p:nvSpPr>
        <p:spPr>
          <a:xfrm>
            <a:off x="9889111" y="4949660"/>
            <a:ext cx="1932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E37222"/>
                </a:solidFill>
              </a:rPr>
              <a:t>Limited </a:t>
            </a:r>
            <a:r>
              <a:rPr lang="de-DE" sz="1600" dirty="0" err="1">
                <a:solidFill>
                  <a:srgbClr val="E37222"/>
                </a:solidFill>
              </a:rPr>
              <a:t>irrigation</a:t>
            </a:r>
            <a:endParaRPr lang="de-DE" sz="1600" dirty="0">
              <a:solidFill>
                <a:srgbClr val="E37222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CA7EB5B-CEEE-4E76-9AF9-144E275B00BF}"/>
              </a:ext>
            </a:extLst>
          </p:cNvPr>
          <p:cNvSpPr txBox="1"/>
          <p:nvPr/>
        </p:nvSpPr>
        <p:spPr>
          <a:xfrm>
            <a:off x="7794171" y="4246510"/>
            <a:ext cx="1932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Analysis </a:t>
            </a:r>
            <a:r>
              <a:rPr lang="de-DE" sz="1600" dirty="0" err="1"/>
              <a:t>timeframe</a:t>
            </a:r>
            <a:endParaRPr lang="de-DE" sz="16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813E2C6-76C4-4B46-88B1-98650D9D6727}"/>
              </a:ext>
            </a:extLst>
          </p:cNvPr>
          <p:cNvSpPr txBox="1"/>
          <p:nvPr/>
        </p:nvSpPr>
        <p:spPr>
          <a:xfrm>
            <a:off x="9889111" y="5327258"/>
            <a:ext cx="1932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7030A0"/>
                </a:solidFill>
              </a:rPr>
              <a:t>No</a:t>
            </a:r>
            <a:r>
              <a:rPr lang="de-DE" sz="1600" dirty="0">
                <a:solidFill>
                  <a:srgbClr val="7030A0"/>
                </a:solidFill>
              </a:rPr>
              <a:t> </a:t>
            </a:r>
            <a:r>
              <a:rPr lang="de-DE" sz="1600" dirty="0" err="1">
                <a:solidFill>
                  <a:srgbClr val="7030A0"/>
                </a:solidFill>
              </a:rPr>
              <a:t>irrigation</a:t>
            </a:r>
            <a:endParaRPr lang="de-DE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1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Green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stress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Regenszenerie">
            <a:extLst>
              <a:ext uri="{FF2B5EF4-FFF2-40B4-BE49-F238E27FC236}">
                <a16:creationId xmlns:a16="http://schemas.microsoft.com/office/drawing/2014/main" id="{13FD88B2-E8D7-440F-9D66-94834494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623" y="282056"/>
            <a:ext cx="908652" cy="908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ADCBDE-337B-48FA-BA44-2EF9938D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23384" r="16283" b="21140"/>
          <a:stretch/>
        </p:blipFill>
        <p:spPr>
          <a:xfrm>
            <a:off x="152468" y="2585976"/>
            <a:ext cx="8637948" cy="381829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A5AA845-9A54-4FF0-80F6-6AA2E7E5C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9" t="33412" b="33774"/>
          <a:stretch/>
        </p:blipFill>
        <p:spPr>
          <a:xfrm>
            <a:off x="8845910" y="3500352"/>
            <a:ext cx="1135077" cy="18116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FEE85AB-5128-45E2-90F6-E703513C4364}"/>
              </a:ext>
            </a:extLst>
          </p:cNvPr>
          <p:cNvSpPr txBox="1"/>
          <p:nvPr/>
        </p:nvSpPr>
        <p:spPr>
          <a:xfrm>
            <a:off x="643087" y="1790063"/>
            <a:ext cx="65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green water stress 2015-2019 </a:t>
            </a:r>
            <a:r>
              <a:rPr lang="en-US" dirty="0"/>
              <a:t>(no irrigation run)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57AB50-A975-4644-AC9A-B2448C5E7365}"/>
              </a:ext>
            </a:extLst>
          </p:cNvPr>
          <p:cNvSpPr txBox="1"/>
          <p:nvPr/>
        </p:nvSpPr>
        <p:spPr>
          <a:xfrm>
            <a:off x="1510353" y="2123650"/>
            <a:ext cx="65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average over all months and crops</a:t>
            </a:r>
            <a:endParaRPr lang="de-DE" dirty="0"/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1EE73EF6-577A-4320-8388-32ACA28AF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3977">
            <a:off x="9723623" y="3594360"/>
            <a:ext cx="948014" cy="622241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5DE6CA21-B8F1-470C-940D-10F16816F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695617">
            <a:off x="9630802" y="5014689"/>
            <a:ext cx="948014" cy="622241"/>
          </a:xfrm>
          <a:prstGeom prst="rect">
            <a:avLst/>
          </a:prstGeom>
          <a:scene3d>
            <a:camera prst="orthographicFront">
              <a:rot lat="0" lon="10799999" rev="10799999"/>
            </a:camera>
            <a:lightRig rig="threePt" dir="t"/>
          </a:scene3d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0CAE5F7-60AE-43F0-BA83-35BD09814400}"/>
              </a:ext>
            </a:extLst>
          </p:cNvPr>
          <p:cNvSpPr txBox="1"/>
          <p:nvPr/>
        </p:nvSpPr>
        <p:spPr>
          <a:xfrm>
            <a:off x="10643415" y="3672548"/>
            <a:ext cx="143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B1507"/>
                </a:solidFill>
              </a:rPr>
              <a:t>High </a:t>
            </a:r>
            <a:r>
              <a:rPr lang="de-DE" dirty="0" err="1">
                <a:solidFill>
                  <a:srgbClr val="8B1507"/>
                </a:solidFill>
              </a:rPr>
              <a:t>green</a:t>
            </a:r>
            <a:r>
              <a:rPr lang="de-DE" dirty="0">
                <a:solidFill>
                  <a:srgbClr val="8B1507"/>
                </a:solidFill>
              </a:rPr>
              <a:t> </a:t>
            </a:r>
            <a:r>
              <a:rPr lang="de-DE" dirty="0" err="1">
                <a:solidFill>
                  <a:srgbClr val="8B1507"/>
                </a:solidFill>
              </a:rPr>
              <a:t>water</a:t>
            </a:r>
            <a:r>
              <a:rPr lang="de-DE" dirty="0">
                <a:solidFill>
                  <a:srgbClr val="8B1507"/>
                </a:solidFill>
              </a:rPr>
              <a:t> stress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5D08FA3-86D1-48A1-9CB0-6961645F07CA}"/>
              </a:ext>
            </a:extLst>
          </p:cNvPr>
          <p:cNvSpPr txBox="1"/>
          <p:nvPr/>
        </p:nvSpPr>
        <p:spPr>
          <a:xfrm>
            <a:off x="10640302" y="4839044"/>
            <a:ext cx="143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3B2D5F"/>
                </a:solidFill>
              </a:rPr>
              <a:t>No</a:t>
            </a:r>
            <a:r>
              <a:rPr lang="de-DE" dirty="0">
                <a:solidFill>
                  <a:srgbClr val="3B2D5F"/>
                </a:solidFill>
              </a:rPr>
              <a:t> </a:t>
            </a:r>
            <a:r>
              <a:rPr lang="de-DE" dirty="0" err="1">
                <a:solidFill>
                  <a:srgbClr val="3B2D5F"/>
                </a:solidFill>
              </a:rPr>
              <a:t>green</a:t>
            </a:r>
            <a:r>
              <a:rPr lang="de-DE" dirty="0">
                <a:solidFill>
                  <a:srgbClr val="3B2D5F"/>
                </a:solidFill>
              </a:rPr>
              <a:t> </a:t>
            </a:r>
            <a:r>
              <a:rPr lang="de-DE" dirty="0" err="1">
                <a:solidFill>
                  <a:srgbClr val="3B2D5F"/>
                </a:solidFill>
              </a:rPr>
              <a:t>water</a:t>
            </a:r>
            <a:r>
              <a:rPr lang="de-DE" dirty="0">
                <a:solidFill>
                  <a:srgbClr val="3B2D5F"/>
                </a:solidFill>
              </a:rPr>
              <a:t> stress</a:t>
            </a:r>
          </a:p>
        </p:txBody>
      </p:sp>
      <p:pic>
        <p:nvPicPr>
          <p:cNvPr id="19" name="Grafik 18" descr="Zuhause">
            <a:hlinkClick r:id="rId9" action="ppaction://hlinksldjump"/>
            <a:extLst>
              <a:ext uri="{FF2B5EF4-FFF2-40B4-BE49-F238E27FC236}">
                <a16:creationId xmlns:a16="http://schemas.microsoft.com/office/drawing/2014/main" id="{B2EBCEE4-C58C-43F3-8181-D3E1ED8A2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21" name="Pfeil: nach recht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893184-59AE-4201-ABB1-4B3FBCBC775F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5" name="Pfeil: nach links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8E86606-46F0-4371-9204-85F3B740D942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953627-DA80-427A-8302-3B66DAA561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0680" y="197290"/>
            <a:ext cx="659244" cy="92730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7A67DC3-BA3F-405D-85AA-C930E9178FA5}"/>
              </a:ext>
            </a:extLst>
          </p:cNvPr>
          <p:cNvSpPr/>
          <p:nvPr/>
        </p:nvSpPr>
        <p:spPr>
          <a:xfrm>
            <a:off x="8221009" y="1805968"/>
            <a:ext cx="3767599" cy="146584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2F2473-E74F-43B5-A680-241B77170F15}"/>
              </a:ext>
            </a:extLst>
          </p:cNvPr>
          <p:cNvSpPr txBox="1"/>
          <p:nvPr/>
        </p:nvSpPr>
        <p:spPr>
          <a:xfrm>
            <a:off x="8352403" y="1895083"/>
            <a:ext cx="3487663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Without irrigation around</a:t>
            </a:r>
            <a:r>
              <a:rPr lang="de-DE" sz="1600" dirty="0"/>
              <a:t> 450 </a:t>
            </a:r>
            <a:r>
              <a:rPr lang="de-DE" sz="1600" dirty="0" err="1"/>
              <a:t>Mha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agricultural</a:t>
            </a:r>
            <a:r>
              <a:rPr lang="de-DE" sz="1600" dirty="0"/>
              <a:t> </a:t>
            </a:r>
            <a:r>
              <a:rPr lang="de-DE" sz="1600" dirty="0" err="1"/>
              <a:t>area</a:t>
            </a:r>
            <a:r>
              <a:rPr lang="de-DE" sz="1600" dirty="0"/>
              <a:t> </a:t>
            </a:r>
            <a:r>
              <a:rPr lang="de-DE" sz="1600" dirty="0" err="1"/>
              <a:t>would</a:t>
            </a:r>
            <a:r>
              <a:rPr lang="de-DE" sz="1600" dirty="0"/>
              <a:t> </a:t>
            </a:r>
            <a:r>
              <a:rPr lang="de-DE" sz="1600" dirty="0" err="1"/>
              <a:t>experience</a:t>
            </a:r>
            <a:r>
              <a:rPr lang="de-DE" sz="1600" dirty="0"/>
              <a:t> </a:t>
            </a:r>
            <a:r>
              <a:rPr lang="de-DE" sz="1600" dirty="0" err="1"/>
              <a:t>green</a:t>
            </a:r>
            <a:r>
              <a:rPr lang="de-DE" sz="1600" dirty="0"/>
              <a:t> </a:t>
            </a:r>
            <a:r>
              <a:rPr lang="de-DE" sz="1600" dirty="0" err="1"/>
              <a:t>water</a:t>
            </a:r>
            <a:r>
              <a:rPr lang="de-DE" sz="1600" dirty="0"/>
              <a:t> stress (GWS &gt; 0.2) </a:t>
            </a:r>
            <a:r>
              <a:rPr lang="de-DE" sz="1600" dirty="0" err="1"/>
              <a:t>globally</a:t>
            </a:r>
            <a:r>
              <a:rPr lang="de-DE" sz="1600" dirty="0"/>
              <a:t>.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irrigation</a:t>
            </a:r>
            <a:r>
              <a:rPr lang="de-DE" sz="1600" dirty="0"/>
              <a:t>,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number</a:t>
            </a:r>
            <a:r>
              <a:rPr lang="de-DE" sz="1600" dirty="0"/>
              <a:t> </a:t>
            </a:r>
            <a:r>
              <a:rPr lang="de-DE" sz="1600" dirty="0" err="1"/>
              <a:t>decreases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ca. 300 </a:t>
            </a:r>
            <a:r>
              <a:rPr lang="de-DE" sz="1600" dirty="0" err="1"/>
              <a:t>Mha</a:t>
            </a:r>
            <a:r>
              <a:rPr lang="de-D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68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62239"/>
            <a:ext cx="12192000" cy="54608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Green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stress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Regenszenerie">
            <a:extLst>
              <a:ext uri="{FF2B5EF4-FFF2-40B4-BE49-F238E27FC236}">
                <a16:creationId xmlns:a16="http://schemas.microsoft.com/office/drawing/2014/main" id="{13FD88B2-E8D7-440F-9D66-94834494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623" y="282056"/>
            <a:ext cx="908652" cy="90865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37BBE71-AE74-4E11-A172-99F4A3FD04CA}"/>
              </a:ext>
            </a:extLst>
          </p:cNvPr>
          <p:cNvSpPr txBox="1"/>
          <p:nvPr/>
        </p:nvSpPr>
        <p:spPr>
          <a:xfrm>
            <a:off x="643087" y="1790063"/>
            <a:ext cx="65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Seasonal averages 2015-2019 </a:t>
            </a:r>
            <a:r>
              <a:rPr lang="en-US" dirty="0"/>
              <a:t>(no irrigation run)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5B7EAD8-6DC2-44F3-B662-53780F1B5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937" r="17415" b="19938"/>
          <a:stretch/>
        </p:blipFill>
        <p:spPr>
          <a:xfrm>
            <a:off x="462845" y="2643010"/>
            <a:ext cx="3944231" cy="194717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60EB1868-022C-4367-A818-3DD6BCDB6A1A}"/>
              </a:ext>
            </a:extLst>
          </p:cNvPr>
          <p:cNvSpPr txBox="1"/>
          <p:nvPr/>
        </p:nvSpPr>
        <p:spPr>
          <a:xfrm>
            <a:off x="647929" y="2347441"/>
            <a:ext cx="3470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December</a:t>
            </a:r>
            <a:r>
              <a:rPr lang="de-DE" sz="1600" b="1" dirty="0"/>
              <a:t>, </a:t>
            </a:r>
            <a:r>
              <a:rPr lang="de-DE" sz="1600" b="1" dirty="0" err="1"/>
              <a:t>January</a:t>
            </a:r>
            <a:r>
              <a:rPr lang="de-DE" sz="1600" b="1" dirty="0"/>
              <a:t>, </a:t>
            </a:r>
            <a:r>
              <a:rPr lang="de-DE" sz="1600" b="1" dirty="0" err="1"/>
              <a:t>February</a:t>
            </a:r>
            <a:endParaRPr lang="de-DE" sz="160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C7A56E5-4A60-4CE9-8550-DD1576ACBB59}"/>
              </a:ext>
            </a:extLst>
          </p:cNvPr>
          <p:cNvSpPr txBox="1"/>
          <p:nvPr/>
        </p:nvSpPr>
        <p:spPr>
          <a:xfrm>
            <a:off x="4532186" y="2346067"/>
            <a:ext cx="3470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March, April, May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2AD96D57-FEBF-4DEA-80D7-96291F7563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22269" r="16488" b="17606"/>
          <a:stretch/>
        </p:blipFill>
        <p:spPr>
          <a:xfrm>
            <a:off x="4407076" y="2704499"/>
            <a:ext cx="4032726" cy="194717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6FD09FB-26CA-433B-9C6E-674C73A37C57}"/>
              </a:ext>
            </a:extLst>
          </p:cNvPr>
          <p:cNvSpPr txBox="1"/>
          <p:nvPr/>
        </p:nvSpPr>
        <p:spPr>
          <a:xfrm>
            <a:off x="647929" y="4643349"/>
            <a:ext cx="3470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June, </a:t>
            </a:r>
            <a:r>
              <a:rPr lang="de-DE" sz="1600" b="1" dirty="0" err="1"/>
              <a:t>July</a:t>
            </a:r>
            <a:r>
              <a:rPr lang="de-DE" sz="1600" b="1" dirty="0"/>
              <a:t>, August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A2DBC3E-FFF8-40FA-91EE-E0DCF190D4E1}"/>
              </a:ext>
            </a:extLst>
          </p:cNvPr>
          <p:cNvSpPr txBox="1"/>
          <p:nvPr/>
        </p:nvSpPr>
        <p:spPr>
          <a:xfrm>
            <a:off x="4532186" y="4649768"/>
            <a:ext cx="3470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September, </a:t>
            </a:r>
            <a:r>
              <a:rPr lang="de-DE" sz="1600" b="1" dirty="0" err="1"/>
              <a:t>October</a:t>
            </a:r>
            <a:r>
              <a:rPr lang="de-DE" sz="1600" b="1" dirty="0"/>
              <a:t>, November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1512745F-4609-453E-B514-ADF8B8D59F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22269" r="16488" b="18960"/>
          <a:stretch/>
        </p:blipFill>
        <p:spPr>
          <a:xfrm>
            <a:off x="366803" y="4981035"/>
            <a:ext cx="4032726" cy="190331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5FD3EF6-6CDD-46DC-A487-EB507AC3B9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" t="22269" r="16488" b="18960"/>
          <a:stretch/>
        </p:blipFill>
        <p:spPr>
          <a:xfrm>
            <a:off x="4407076" y="4986421"/>
            <a:ext cx="4032726" cy="1903311"/>
          </a:xfrm>
          <a:prstGeom prst="rect">
            <a:avLst/>
          </a:prstGeom>
        </p:spPr>
      </p:pic>
      <p:pic>
        <p:nvPicPr>
          <p:cNvPr id="35" name="Grafik 34" descr="Recherche">
            <a:hlinkClick r:id="rId8" action="ppaction://hlinksldjump"/>
            <a:extLst>
              <a:ext uri="{FF2B5EF4-FFF2-40B4-BE49-F238E27FC236}">
                <a16:creationId xmlns:a16="http://schemas.microsoft.com/office/drawing/2014/main" id="{26474CA4-8DFD-43FB-AD5A-D7BA44689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6190" y="3460629"/>
            <a:ext cx="914400" cy="914400"/>
          </a:xfrm>
          <a:prstGeom prst="rect">
            <a:avLst/>
          </a:prstGeom>
        </p:spPr>
      </p:pic>
      <p:sp>
        <p:nvSpPr>
          <p:cNvPr id="2" name="Rechteck: abgerundete Ecken 1">
            <a:hlinkClick r:id="rId8" action="ppaction://hlinksldjump"/>
            <a:extLst>
              <a:ext uri="{FF2B5EF4-FFF2-40B4-BE49-F238E27FC236}">
                <a16:creationId xmlns:a16="http://schemas.microsoft.com/office/drawing/2014/main" id="{14128EE9-47D0-4E62-B8CB-31C798530C4B}"/>
              </a:ext>
            </a:extLst>
          </p:cNvPr>
          <p:cNvSpPr/>
          <p:nvPr/>
        </p:nvSpPr>
        <p:spPr>
          <a:xfrm>
            <a:off x="9933494" y="3429000"/>
            <a:ext cx="2049838" cy="1003852"/>
          </a:xfrm>
          <a:prstGeom prst="round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Green </a:t>
            </a:r>
            <a:r>
              <a:rPr lang="de-DE" sz="1600" dirty="0" err="1"/>
              <a:t>water</a:t>
            </a:r>
            <a:r>
              <a:rPr lang="de-DE" sz="1600" dirty="0"/>
              <a:t> stress </a:t>
            </a:r>
            <a:r>
              <a:rPr lang="de-DE" sz="1600" dirty="0" err="1"/>
              <a:t>during</a:t>
            </a:r>
            <a:r>
              <a:rPr lang="de-DE" sz="1600" dirty="0"/>
              <a:t> </a:t>
            </a:r>
          </a:p>
          <a:p>
            <a:pPr algn="ctr"/>
            <a:r>
              <a:rPr lang="de-DE" sz="1600" b="1" dirty="0" err="1"/>
              <a:t>drought</a:t>
            </a:r>
            <a:r>
              <a:rPr lang="de-DE" sz="1600" b="1" dirty="0"/>
              <a:t> </a:t>
            </a:r>
            <a:r>
              <a:rPr lang="de-DE" sz="1600" b="1" dirty="0" err="1"/>
              <a:t>year</a:t>
            </a:r>
            <a:r>
              <a:rPr lang="de-DE" sz="1600" b="1" dirty="0"/>
              <a:t> 2018</a:t>
            </a:r>
          </a:p>
        </p:txBody>
      </p:sp>
      <p:pic>
        <p:nvPicPr>
          <p:cNvPr id="31" name="Grafik 30" descr="Zuhause">
            <a:hlinkClick r:id="rId11" action="ppaction://hlinksldjump"/>
            <a:extLst>
              <a:ext uri="{FF2B5EF4-FFF2-40B4-BE49-F238E27FC236}">
                <a16:creationId xmlns:a16="http://schemas.microsoft.com/office/drawing/2014/main" id="{BBC2827D-D40C-43E9-8117-4598362BFE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32" name="Pfeil: nach rechts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73B4EF-5311-420D-AB07-1F5B8CD6A8A6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34" name="Pfeil: nach links 3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2828DA9-EB21-4310-A9F8-5B0CCF3DB8E2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4007237-FDFA-4044-94BB-7D9CBBB1B9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0680" y="197290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4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Regenszenerie">
            <a:extLst>
              <a:ext uri="{FF2B5EF4-FFF2-40B4-BE49-F238E27FC236}">
                <a16:creationId xmlns:a16="http://schemas.microsoft.com/office/drawing/2014/main" id="{13FD88B2-E8D7-440F-9D66-94834494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623" y="282056"/>
            <a:ext cx="908652" cy="9086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6076B0-B10A-4EA5-9DC3-EF92BC226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1" y="1209540"/>
            <a:ext cx="9313939" cy="59849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FEE85AB-5128-45E2-90F6-E703513C4364}"/>
              </a:ext>
            </a:extLst>
          </p:cNvPr>
          <p:cNvSpPr txBox="1"/>
          <p:nvPr/>
        </p:nvSpPr>
        <p:spPr>
          <a:xfrm>
            <a:off x="643087" y="1790063"/>
            <a:ext cx="65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Green water stress during 2018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F57AB50-A975-4644-AC9A-B2448C5E7365}"/>
              </a:ext>
            </a:extLst>
          </p:cNvPr>
          <p:cNvSpPr txBox="1"/>
          <p:nvPr/>
        </p:nvSpPr>
        <p:spPr>
          <a:xfrm>
            <a:off x="7337803" y="1858159"/>
            <a:ext cx="650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Average over all crops, no irrigation run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7BF9CE6-9054-4DE6-B293-B5A2F12DDA69}"/>
              </a:ext>
            </a:extLst>
          </p:cNvPr>
          <p:cNvSpPr/>
          <p:nvPr/>
        </p:nvSpPr>
        <p:spPr>
          <a:xfrm>
            <a:off x="339365" y="873085"/>
            <a:ext cx="10105534" cy="672911"/>
          </a:xfrm>
          <a:prstGeom prst="rect">
            <a:avLst/>
          </a:prstGeom>
          <a:solidFill>
            <a:srgbClr val="578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Green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stress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1EE73EF6-577A-4320-8388-32ACA28AF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3977">
            <a:off x="9640298" y="3547860"/>
            <a:ext cx="948014" cy="622241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5DE6CA21-B8F1-470C-940D-10F16816F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695617">
            <a:off x="9547477" y="4968189"/>
            <a:ext cx="948014" cy="622241"/>
          </a:xfrm>
          <a:prstGeom prst="rect">
            <a:avLst/>
          </a:prstGeom>
          <a:scene3d>
            <a:camera prst="orthographicFront">
              <a:rot lat="0" lon="10799999" rev="10799999"/>
            </a:camera>
            <a:lightRig rig="threePt" dir="t"/>
          </a:scene3d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80CAE5F7-60AE-43F0-BA83-35BD09814400}"/>
              </a:ext>
            </a:extLst>
          </p:cNvPr>
          <p:cNvSpPr txBox="1"/>
          <p:nvPr/>
        </p:nvSpPr>
        <p:spPr>
          <a:xfrm>
            <a:off x="10560090" y="3626048"/>
            <a:ext cx="143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B1507"/>
                </a:solidFill>
              </a:rPr>
              <a:t>High </a:t>
            </a:r>
            <a:r>
              <a:rPr lang="de-DE" dirty="0" err="1">
                <a:solidFill>
                  <a:srgbClr val="8B1507"/>
                </a:solidFill>
              </a:rPr>
              <a:t>green</a:t>
            </a:r>
            <a:r>
              <a:rPr lang="de-DE" dirty="0">
                <a:solidFill>
                  <a:srgbClr val="8B1507"/>
                </a:solidFill>
              </a:rPr>
              <a:t> </a:t>
            </a:r>
            <a:r>
              <a:rPr lang="de-DE" dirty="0" err="1">
                <a:solidFill>
                  <a:srgbClr val="8B1507"/>
                </a:solidFill>
              </a:rPr>
              <a:t>water</a:t>
            </a:r>
            <a:r>
              <a:rPr lang="de-DE" dirty="0">
                <a:solidFill>
                  <a:srgbClr val="8B1507"/>
                </a:solidFill>
              </a:rPr>
              <a:t> stress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5D08FA3-86D1-48A1-9CB0-6961645F07CA}"/>
              </a:ext>
            </a:extLst>
          </p:cNvPr>
          <p:cNvSpPr txBox="1"/>
          <p:nvPr/>
        </p:nvSpPr>
        <p:spPr>
          <a:xfrm>
            <a:off x="10556977" y="4792544"/>
            <a:ext cx="143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3B2D5F"/>
                </a:solidFill>
              </a:rPr>
              <a:t>No</a:t>
            </a:r>
            <a:r>
              <a:rPr lang="de-DE" dirty="0">
                <a:solidFill>
                  <a:srgbClr val="3B2D5F"/>
                </a:solidFill>
              </a:rPr>
              <a:t> </a:t>
            </a:r>
            <a:r>
              <a:rPr lang="de-DE" dirty="0" err="1">
                <a:solidFill>
                  <a:srgbClr val="3B2D5F"/>
                </a:solidFill>
              </a:rPr>
              <a:t>green</a:t>
            </a:r>
            <a:r>
              <a:rPr lang="de-DE" dirty="0">
                <a:solidFill>
                  <a:srgbClr val="3B2D5F"/>
                </a:solidFill>
              </a:rPr>
              <a:t> </a:t>
            </a:r>
            <a:r>
              <a:rPr lang="de-DE" dirty="0" err="1">
                <a:solidFill>
                  <a:srgbClr val="3B2D5F"/>
                </a:solidFill>
              </a:rPr>
              <a:t>water</a:t>
            </a:r>
            <a:r>
              <a:rPr lang="de-DE" dirty="0">
                <a:solidFill>
                  <a:srgbClr val="3B2D5F"/>
                </a:solidFill>
              </a:rPr>
              <a:t> stress</a:t>
            </a:r>
          </a:p>
        </p:txBody>
      </p:sp>
      <p:pic>
        <p:nvPicPr>
          <p:cNvPr id="19" name="Grafik 18" descr="Zuhause">
            <a:hlinkClick r:id="rId9" action="ppaction://hlinksldjump"/>
            <a:extLst>
              <a:ext uri="{FF2B5EF4-FFF2-40B4-BE49-F238E27FC236}">
                <a16:creationId xmlns:a16="http://schemas.microsoft.com/office/drawing/2014/main" id="{D7922D29-F808-4DDC-A43A-2E922C548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21" name="Pfeil: nach rechts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D7D920-1028-434B-A484-21B10F670946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5" name="Pfeil: nach links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96B609F-D1F2-4C2B-8148-52995558C764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1972E1E-9659-43B8-89EF-9703110BB1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0680" y="197290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8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Green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stress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Regenszenerie">
            <a:extLst>
              <a:ext uri="{FF2B5EF4-FFF2-40B4-BE49-F238E27FC236}">
                <a16:creationId xmlns:a16="http://schemas.microsoft.com/office/drawing/2014/main" id="{13FD88B2-E8D7-440F-9D66-948344945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623" y="282056"/>
            <a:ext cx="908652" cy="908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1DE753B-3B57-4EA1-B0F5-0BAF6F41D6D6}"/>
              </a:ext>
            </a:extLst>
          </p:cNvPr>
          <p:cNvSpPr txBox="1"/>
          <p:nvPr/>
        </p:nvSpPr>
        <p:spPr>
          <a:xfrm>
            <a:off x="643087" y="1631039"/>
            <a:ext cx="1093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Differences in green water stress comparing no irrigation and limited irrigation run</a:t>
            </a:r>
          </a:p>
          <a:p>
            <a:br>
              <a:rPr lang="en-US" sz="2000" b="1" dirty="0"/>
            </a:br>
            <a:r>
              <a:rPr lang="en-US" sz="2000" dirty="0">
                <a:sym typeface="Wingdings" panose="05000000000000000000" pitchFamily="2" charset="2"/>
              </a:rPr>
              <a:t> since most areas are rainfed, not many changes visible in the global maps 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irrigated areas show large differences, because here irrigation buffers green water stress </a:t>
            </a:r>
          </a:p>
          <a:p>
            <a:r>
              <a:rPr lang="en-US" sz="2000" dirty="0">
                <a:sym typeface="Wingdings" panose="05000000000000000000" pitchFamily="2" charset="2"/>
              </a:rPr>
              <a:t>	e.g. </a:t>
            </a:r>
            <a:r>
              <a:rPr lang="en-US" sz="2000" b="1" dirty="0">
                <a:sym typeface="Wingdings" panose="05000000000000000000" pitchFamily="2" charset="2"/>
              </a:rPr>
              <a:t>India, average GWS in spring (2015-2019)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10FA45-3EDF-4585-BE6B-E1D01BA218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0" r="3639"/>
          <a:stretch/>
        </p:blipFill>
        <p:spPr>
          <a:xfrm>
            <a:off x="1829729" y="3490701"/>
            <a:ext cx="3876686" cy="270285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345690-D0C5-4CB6-9096-92769C2CA9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4" r="36" b="4314"/>
          <a:stretch/>
        </p:blipFill>
        <p:spPr>
          <a:xfrm>
            <a:off x="6412939" y="3485537"/>
            <a:ext cx="3884573" cy="270285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B7DC14-0B90-453F-8EB4-68E347A84135}"/>
              </a:ext>
            </a:extLst>
          </p:cNvPr>
          <p:cNvSpPr txBox="1"/>
          <p:nvPr/>
        </p:nvSpPr>
        <p:spPr>
          <a:xfrm>
            <a:off x="2844156" y="6188392"/>
            <a:ext cx="25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irrigation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A731DF-9BED-4040-A85D-5A180D5AEBB3}"/>
              </a:ext>
            </a:extLst>
          </p:cNvPr>
          <p:cNvSpPr txBox="1"/>
          <p:nvPr/>
        </p:nvSpPr>
        <p:spPr>
          <a:xfrm>
            <a:off x="7124203" y="6188392"/>
            <a:ext cx="25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limited </a:t>
            </a:r>
            <a:r>
              <a:rPr lang="de-DE" dirty="0" err="1"/>
              <a:t>irrigation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</p:txBody>
      </p:sp>
      <p:pic>
        <p:nvPicPr>
          <p:cNvPr id="15" name="Grafik 14" descr="Zuhause">
            <a:hlinkClick r:id="rId6" action="ppaction://hlinksldjump"/>
            <a:extLst>
              <a:ext uri="{FF2B5EF4-FFF2-40B4-BE49-F238E27FC236}">
                <a16:creationId xmlns:a16="http://schemas.microsoft.com/office/drawing/2014/main" id="{AC18F163-B667-4136-8AA3-705A2336E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6" name="Pfeil: nach recht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226866-29B6-403B-A941-5D80065C7852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7" name="Pfeil: nach links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6BD2411-51E7-4FD8-A726-341F1CFEEBE4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9CBCAF9-8FC0-424A-8A93-2A930F8D2E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0680" y="197290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8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Blue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stress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Gießkanne">
            <a:extLst>
              <a:ext uri="{FF2B5EF4-FFF2-40B4-BE49-F238E27FC236}">
                <a16:creationId xmlns:a16="http://schemas.microsoft.com/office/drawing/2014/main" id="{07364CB8-C26D-439B-BAB9-DA5D629B0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01623" y="281349"/>
            <a:ext cx="1078453" cy="10784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FABBD2-6A13-46D3-A110-21D16423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197" y="5440607"/>
            <a:ext cx="7135606" cy="112631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6BFD937-8F8E-435F-A2DD-5A9C11AAA86D}"/>
              </a:ext>
            </a:extLst>
          </p:cNvPr>
          <p:cNvSpPr txBox="1"/>
          <p:nvPr/>
        </p:nvSpPr>
        <p:spPr>
          <a:xfrm>
            <a:off x="643086" y="1790063"/>
            <a:ext cx="11244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Average blue water stress 2015-2019 </a:t>
            </a:r>
          </a:p>
          <a:p>
            <a:endParaRPr lang="en-US" b="1" dirty="0"/>
          </a:p>
          <a:p>
            <a:r>
              <a:rPr lang="en-US" b="1" dirty="0"/>
              <a:t>		</a:t>
            </a:r>
            <a:r>
              <a:rPr lang="en-US" dirty="0"/>
              <a:t>no irrigation run					limited irrigation run	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A17F939-5BDC-4DDA-B0AB-0F02F1C8DE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21147" r="15349" b="23413"/>
          <a:stretch/>
        </p:blipFill>
        <p:spPr>
          <a:xfrm>
            <a:off x="414779" y="2637820"/>
            <a:ext cx="5892089" cy="2753688"/>
          </a:xfrm>
          <a:prstGeom prst="rect">
            <a:avLst/>
          </a:prstGeom>
        </p:spPr>
      </p:pic>
      <p:pic>
        <p:nvPicPr>
          <p:cNvPr id="18" name="Grafik 17" descr="Zuhause">
            <a:hlinkClick r:id="rId6" action="ppaction://hlinksldjump"/>
            <a:extLst>
              <a:ext uri="{FF2B5EF4-FFF2-40B4-BE49-F238E27FC236}">
                <a16:creationId xmlns:a16="http://schemas.microsoft.com/office/drawing/2014/main" id="{07EA752A-D1DD-4C7E-9800-64FD6B7A7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9" name="Pfeil: nach rechts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12CF27-B64E-4CD0-B327-9FF0AB84A8F3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0" name="Pfeil: nach links 1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5AB390-9196-473B-BBC0-CF4D968E11B1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C21DF19-2CCA-4D82-A60D-7729A627B6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0680" y="197290"/>
            <a:ext cx="659244" cy="92730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952A7E6-8739-40DC-AD14-33D91EC9A4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4" t="21765" r="16234" b="22549"/>
          <a:stretch/>
        </p:blipFill>
        <p:spPr>
          <a:xfrm>
            <a:off x="6306868" y="2713393"/>
            <a:ext cx="5663781" cy="26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Interlinkages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between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stresses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Kreise mit Pfeilen">
            <a:extLst>
              <a:ext uri="{FF2B5EF4-FFF2-40B4-BE49-F238E27FC236}">
                <a16:creationId xmlns:a16="http://schemas.microsoft.com/office/drawing/2014/main" id="{FAA1384A-ED49-461E-9C0E-4043274E2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2595" y="115859"/>
            <a:ext cx="1283813" cy="128381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4F6FEF-4C61-4DE8-A19A-82C7EF78D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23002" r="17205" b="24602"/>
          <a:stretch/>
        </p:blipFill>
        <p:spPr>
          <a:xfrm>
            <a:off x="2737661" y="2274167"/>
            <a:ext cx="9033075" cy="414784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69BE3DB-2DE0-4C7D-970C-22C0C8EBCF12}"/>
              </a:ext>
            </a:extLst>
          </p:cNvPr>
          <p:cNvSpPr txBox="1"/>
          <p:nvPr/>
        </p:nvSpPr>
        <p:spPr>
          <a:xfrm>
            <a:off x="643087" y="1790063"/>
            <a:ext cx="776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Combined water stresses, average 2015-2019 </a:t>
            </a:r>
            <a:r>
              <a:rPr lang="en-US" dirty="0"/>
              <a:t>(limited irrigation run)</a:t>
            </a:r>
            <a:endParaRPr lang="de-DE" dirty="0"/>
          </a:p>
        </p:txBody>
      </p:sp>
      <p:pic>
        <p:nvPicPr>
          <p:cNvPr id="16" name="Picture 2" descr="https://lh7-rt.googleusercontent.com/docsz/AD_4nXelLbvnqN9Zejhmo1SLggVogpszMcNWDlSnfGZhlWUEQ4DqJTWYWHDzNZ9amLDNgFn3AiBuQDZaKfkMXLp3d9Sd-J5Vz1hY1Fqf3EYZtDwkZ8Ab7TmB8sj_s59rmtZuCiNpUwdV6M_ATZsEdN7bqfo?key=9Lko1-41xprVrDVjtX3PSiTR">
            <a:extLst>
              <a:ext uri="{FF2B5EF4-FFF2-40B4-BE49-F238E27FC236}">
                <a16:creationId xmlns:a16="http://schemas.microsoft.com/office/drawing/2014/main" id="{4F6B530C-6406-4F86-90E9-18B8987F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5" y="4110087"/>
            <a:ext cx="3873562" cy="27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42C6788-7C27-4B1D-B83A-AAD924B53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134940">
            <a:off x="632737" y="4079644"/>
            <a:ext cx="577867" cy="37929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8F16F30-6967-4820-B191-5D8E62194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0182">
            <a:off x="3476243" y="5965161"/>
            <a:ext cx="577867" cy="379290"/>
          </a:xfrm>
          <a:prstGeom prst="rect">
            <a:avLst/>
          </a:prstGeom>
          <a:scene3d>
            <a:camera prst="orthographicFront">
              <a:rot lat="21599984" lon="10800009" rev="11100019"/>
            </a:camera>
            <a:lightRig rig="threePt" dir="t"/>
          </a:scene3d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586619C-57A2-4A0B-AE93-C6A91BA356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34155">
            <a:off x="3068431" y="3978971"/>
            <a:ext cx="577867" cy="379290"/>
          </a:xfrm>
          <a:prstGeom prst="rect">
            <a:avLst/>
          </a:prstGeom>
          <a:scene3d>
            <a:camera prst="orthographicFront">
              <a:rot lat="21599984" lon="10800009" rev="11100019"/>
            </a:camera>
            <a:lightRig rig="threePt" dir="t"/>
          </a:scene3d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2EDFBA7-8783-41D0-9940-D3673A5A830E}"/>
              </a:ext>
            </a:extLst>
          </p:cNvPr>
          <p:cNvSpPr txBox="1"/>
          <p:nvPr/>
        </p:nvSpPr>
        <p:spPr>
          <a:xfrm>
            <a:off x="509047" y="3413071"/>
            <a:ext cx="9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no</a:t>
            </a:r>
            <a:r>
              <a:rPr lang="de-DE" sz="1400" dirty="0"/>
              <a:t> GWS, high BWS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41E2E3-9257-401A-9682-D68E61D17B54}"/>
              </a:ext>
            </a:extLst>
          </p:cNvPr>
          <p:cNvSpPr txBox="1"/>
          <p:nvPr/>
        </p:nvSpPr>
        <p:spPr>
          <a:xfrm>
            <a:off x="2257878" y="3601333"/>
            <a:ext cx="9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high GWS, high BWS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EE802E-E93C-4B69-BA9C-703ED8384603}"/>
              </a:ext>
            </a:extLst>
          </p:cNvPr>
          <p:cNvSpPr txBox="1"/>
          <p:nvPr/>
        </p:nvSpPr>
        <p:spPr>
          <a:xfrm>
            <a:off x="3973707" y="6260575"/>
            <a:ext cx="9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high GWS, </a:t>
            </a:r>
            <a:r>
              <a:rPr lang="de-DE" sz="1400" dirty="0" err="1"/>
              <a:t>no</a:t>
            </a:r>
            <a:r>
              <a:rPr lang="de-DE" sz="1400" dirty="0"/>
              <a:t> BWS</a:t>
            </a:r>
          </a:p>
        </p:txBody>
      </p:sp>
      <p:pic>
        <p:nvPicPr>
          <p:cNvPr id="25" name="Grafik 24" descr="Zuhause">
            <a:hlinkClick r:id="rId12" action="ppaction://hlinksldjump"/>
            <a:extLst>
              <a:ext uri="{FF2B5EF4-FFF2-40B4-BE49-F238E27FC236}">
                <a16:creationId xmlns:a16="http://schemas.microsoft.com/office/drawing/2014/main" id="{E8EAD6ED-D6E8-495D-ACFF-E4CE08D31F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26" name="Pfeil: nach rechts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3F6946-81E4-410E-9183-9C9B37F5D6B1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7" name="Pfeil: nach links 2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1BF9447-CE1A-4C1F-9AB9-E636E03AAFCC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86031F4-24B1-4C37-A12A-9AEF037BEE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8705" y="294114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7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Interlinkages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between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stresses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Kreise mit Pfeilen">
            <a:extLst>
              <a:ext uri="{FF2B5EF4-FFF2-40B4-BE49-F238E27FC236}">
                <a16:creationId xmlns:a16="http://schemas.microsoft.com/office/drawing/2014/main" id="{CA9ECB2B-E3D7-4184-B722-83F432E55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2595" y="115859"/>
            <a:ext cx="1283813" cy="1283813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80D431A7-5A53-4641-AC18-482851399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11" y="1804954"/>
            <a:ext cx="7059889" cy="4563575"/>
          </a:xfrm>
          <a:prstGeom prst="rect">
            <a:avLst/>
          </a:prstGeom>
        </p:spPr>
      </p:pic>
      <p:sp>
        <p:nvSpPr>
          <p:cNvPr id="84" name="Textfeld 83">
            <a:extLst>
              <a:ext uri="{FF2B5EF4-FFF2-40B4-BE49-F238E27FC236}">
                <a16:creationId xmlns:a16="http://schemas.microsoft.com/office/drawing/2014/main" id="{FF02F187-8738-4252-9D74-74FC71A51454}"/>
              </a:ext>
            </a:extLst>
          </p:cNvPr>
          <p:cNvSpPr txBox="1"/>
          <p:nvPr/>
        </p:nvSpPr>
        <p:spPr>
          <a:xfrm>
            <a:off x="6228916" y="5974545"/>
            <a:ext cx="12771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limited </a:t>
            </a:r>
            <a:r>
              <a:rPr lang="de-DE" sz="1400" dirty="0" err="1"/>
              <a:t>irrigation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endParaRPr lang="de-DE" sz="1400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F3D3B64C-C63B-41AF-8AD1-D30A487EB1C4}"/>
              </a:ext>
            </a:extLst>
          </p:cNvPr>
          <p:cNvSpPr txBox="1"/>
          <p:nvPr/>
        </p:nvSpPr>
        <p:spPr>
          <a:xfrm>
            <a:off x="2475869" y="6007901"/>
            <a:ext cx="12771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limited </a:t>
            </a:r>
            <a:r>
              <a:rPr lang="de-DE" sz="1400" dirty="0" err="1"/>
              <a:t>irrigation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endParaRPr lang="de-DE" sz="1400" dirty="0"/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AA0B2F96-7366-4555-88BC-62529B9BFED6}"/>
              </a:ext>
            </a:extLst>
          </p:cNvPr>
          <p:cNvSpPr txBox="1"/>
          <p:nvPr/>
        </p:nvSpPr>
        <p:spPr>
          <a:xfrm>
            <a:off x="1353369" y="5999806"/>
            <a:ext cx="12771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no</a:t>
            </a:r>
            <a:endParaRPr lang="de-DE" sz="1400" dirty="0"/>
          </a:p>
          <a:p>
            <a:pPr algn="ctr"/>
            <a:r>
              <a:rPr lang="de-DE" sz="1400" dirty="0"/>
              <a:t> </a:t>
            </a:r>
            <a:r>
              <a:rPr lang="de-DE" sz="1400" dirty="0" err="1"/>
              <a:t>irrigation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endParaRPr lang="de-DE" sz="1400" dirty="0"/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3480A39A-1D63-4A65-A2AB-781B7F3AE517}"/>
              </a:ext>
            </a:extLst>
          </p:cNvPr>
          <p:cNvSpPr txBox="1"/>
          <p:nvPr/>
        </p:nvSpPr>
        <p:spPr>
          <a:xfrm>
            <a:off x="5106416" y="5974545"/>
            <a:ext cx="12771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no</a:t>
            </a:r>
            <a:endParaRPr lang="de-DE" sz="1400" dirty="0"/>
          </a:p>
          <a:p>
            <a:pPr algn="ctr"/>
            <a:r>
              <a:rPr lang="de-DE" sz="1400" dirty="0"/>
              <a:t> </a:t>
            </a:r>
            <a:r>
              <a:rPr lang="de-DE" sz="1400" dirty="0" err="1"/>
              <a:t>irrigation</a:t>
            </a:r>
            <a:r>
              <a:rPr lang="de-DE" sz="1400" dirty="0"/>
              <a:t> </a:t>
            </a:r>
            <a:r>
              <a:rPr lang="de-DE" sz="1400" dirty="0" err="1"/>
              <a:t>run</a:t>
            </a:r>
            <a:endParaRPr lang="de-DE" sz="1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C2B855-DFB2-486A-BF31-D73EE5B0C2BE}"/>
              </a:ext>
            </a:extLst>
          </p:cNvPr>
          <p:cNvSpPr txBox="1"/>
          <p:nvPr/>
        </p:nvSpPr>
        <p:spPr>
          <a:xfrm>
            <a:off x="8066440" y="1984494"/>
            <a:ext cx="3680378" cy="40589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Main </a:t>
            </a:r>
            <a:r>
              <a:rPr lang="de-DE" b="1" dirty="0" err="1"/>
              <a:t>regions</a:t>
            </a:r>
            <a:r>
              <a:rPr lang="de-DE" b="1" dirty="0"/>
              <a:t> </a:t>
            </a:r>
            <a:r>
              <a:rPr lang="de-DE" b="1" dirty="0" err="1"/>
              <a:t>experiencing</a:t>
            </a:r>
            <a:r>
              <a:rPr lang="de-DE" b="1" dirty="0"/>
              <a:t> </a:t>
            </a:r>
            <a:r>
              <a:rPr lang="de-DE" b="1" dirty="0" err="1"/>
              <a:t>green</a:t>
            </a:r>
            <a:r>
              <a:rPr lang="de-DE" b="1" dirty="0"/>
              <a:t> and </a:t>
            </a:r>
            <a:r>
              <a:rPr lang="de-DE" b="1" dirty="0" err="1"/>
              <a:t>blue</a:t>
            </a:r>
            <a:r>
              <a:rPr lang="de-DE" b="1" dirty="0"/>
              <a:t> </a:t>
            </a:r>
            <a:r>
              <a:rPr lang="de-DE" b="1" dirty="0" err="1"/>
              <a:t>water</a:t>
            </a:r>
            <a:r>
              <a:rPr lang="de-DE" b="1" dirty="0"/>
              <a:t> stress </a:t>
            </a:r>
            <a:r>
              <a:rPr lang="de-DE" dirty="0"/>
              <a:t>at </a:t>
            </a:r>
            <a:r>
              <a:rPr lang="de-DE" dirty="0" err="1"/>
              <a:t>the</a:t>
            </a:r>
            <a:r>
              <a:rPr lang="de-DE" dirty="0"/>
              <a:t> same time: MENA, Pakistan, Afghanistan, Somalia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b="1" dirty="0"/>
              <a:t>Irrigation </a:t>
            </a:r>
            <a:r>
              <a:rPr lang="de-DE" b="1" dirty="0" err="1"/>
              <a:t>decreases</a:t>
            </a:r>
            <a:r>
              <a:rPr lang="de-DE" b="1" dirty="0"/>
              <a:t> </a:t>
            </a:r>
            <a:r>
              <a:rPr lang="de-DE" b="1" dirty="0" err="1"/>
              <a:t>green</a:t>
            </a:r>
            <a:r>
              <a:rPr lang="de-DE" b="1" dirty="0"/>
              <a:t> </a:t>
            </a:r>
            <a:r>
              <a:rPr lang="de-DE" b="1" dirty="0" err="1"/>
              <a:t>water</a:t>
            </a:r>
            <a:r>
              <a:rPr lang="de-DE" b="1" dirty="0"/>
              <a:t> stress in</a:t>
            </a:r>
            <a:r>
              <a:rPr lang="de-DE" dirty="0"/>
              <a:t> </a:t>
            </a:r>
            <a:r>
              <a:rPr lang="de-DE" b="1" dirty="0"/>
              <a:t>ca. 30%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agricultural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in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irrigation</a:t>
            </a:r>
            <a:endParaRPr lang="de-DE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dirty="0"/>
              <a:t>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,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b="1" dirty="0"/>
              <a:t>moderate </a:t>
            </a:r>
            <a:r>
              <a:rPr lang="de-DE" b="1" dirty="0" err="1"/>
              <a:t>blue</a:t>
            </a:r>
            <a:r>
              <a:rPr lang="de-DE" b="1" dirty="0"/>
              <a:t> </a:t>
            </a:r>
            <a:r>
              <a:rPr lang="de-DE" b="1" dirty="0" err="1"/>
              <a:t>water</a:t>
            </a:r>
            <a:r>
              <a:rPr lang="de-DE" b="1" dirty="0"/>
              <a:t> stress </a:t>
            </a:r>
            <a:r>
              <a:rPr lang="de-DE" b="1" dirty="0" err="1"/>
              <a:t>increase</a:t>
            </a:r>
            <a:r>
              <a:rPr lang="de-DE" b="1" dirty="0"/>
              <a:t> </a:t>
            </a:r>
            <a:r>
              <a:rPr lang="de-DE" b="1" dirty="0" err="1"/>
              <a:t>by</a:t>
            </a:r>
            <a:r>
              <a:rPr lang="de-DE" b="1" dirty="0"/>
              <a:t> ca. 17% </a:t>
            </a:r>
            <a:r>
              <a:rPr lang="de-DE" dirty="0"/>
              <a:t>and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b="1" dirty="0"/>
              <a:t>high </a:t>
            </a:r>
            <a:r>
              <a:rPr lang="de-DE" b="1" dirty="0" err="1"/>
              <a:t>blue</a:t>
            </a:r>
            <a:r>
              <a:rPr lang="de-DE" b="1" dirty="0"/>
              <a:t> </a:t>
            </a:r>
            <a:r>
              <a:rPr lang="de-DE" b="1" dirty="0" err="1"/>
              <a:t>water</a:t>
            </a:r>
            <a:r>
              <a:rPr lang="de-DE" b="1" dirty="0"/>
              <a:t> stress </a:t>
            </a:r>
            <a:r>
              <a:rPr lang="de-DE" b="1" dirty="0" err="1"/>
              <a:t>by</a:t>
            </a:r>
            <a:r>
              <a:rPr lang="de-DE" b="1" dirty="0"/>
              <a:t> ca. 20%</a:t>
            </a:r>
            <a:endParaRPr lang="de-DE" dirty="0"/>
          </a:p>
        </p:txBody>
      </p:sp>
      <p:pic>
        <p:nvPicPr>
          <p:cNvPr id="17" name="Grafik 16" descr="Zuhause">
            <a:hlinkClick r:id="rId5" action="ppaction://hlinksldjump"/>
            <a:extLst>
              <a:ext uri="{FF2B5EF4-FFF2-40B4-BE49-F238E27FC236}">
                <a16:creationId xmlns:a16="http://schemas.microsoft.com/office/drawing/2014/main" id="{FE47BDD9-20C3-429C-A51C-66BE613AD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8" name="Pfeil: nach recht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0B1DB2-1FED-4DC7-B824-7CD5ECD8AE57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9" name="Pfeil: nach links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FB9751C-DE49-4A71-94BC-5249E2AC3F09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1FB7B88-84F7-44D0-A3D5-FD2289ACE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8705" y="294114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4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Interlinkages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between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stresses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Kreise mit Pfeilen">
            <a:extLst>
              <a:ext uri="{FF2B5EF4-FFF2-40B4-BE49-F238E27FC236}">
                <a16:creationId xmlns:a16="http://schemas.microsoft.com/office/drawing/2014/main" id="{A95384B3-15D0-4147-A905-224C002C1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2595" y="115859"/>
            <a:ext cx="1283813" cy="12838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11B9F1C-F677-41C3-BA38-810E95D1C400}"/>
              </a:ext>
            </a:extLst>
          </p:cNvPr>
          <p:cNvSpPr txBox="1"/>
          <p:nvPr/>
        </p:nvSpPr>
        <p:spPr>
          <a:xfrm>
            <a:off x="2844156" y="6188392"/>
            <a:ext cx="25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irrigation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C780BA-8E1D-49B9-BBCB-613A6F44AC6C}"/>
              </a:ext>
            </a:extLst>
          </p:cNvPr>
          <p:cNvSpPr txBox="1"/>
          <p:nvPr/>
        </p:nvSpPr>
        <p:spPr>
          <a:xfrm>
            <a:off x="7124203" y="6188392"/>
            <a:ext cx="255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limited </a:t>
            </a:r>
            <a:r>
              <a:rPr lang="de-DE" dirty="0" err="1"/>
              <a:t>irrigation</a:t>
            </a:r>
            <a:r>
              <a:rPr lang="de-DE" dirty="0"/>
              <a:t> </a:t>
            </a:r>
            <a:r>
              <a:rPr lang="de-DE" dirty="0" err="1"/>
              <a:t>run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31D37B7-25F7-44B0-995A-0D1A693A68AE}"/>
              </a:ext>
            </a:extLst>
          </p:cNvPr>
          <p:cNvSpPr txBox="1"/>
          <p:nvPr/>
        </p:nvSpPr>
        <p:spPr>
          <a:xfrm>
            <a:off x="643087" y="1631039"/>
            <a:ext cx="1093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Differences in water stress interlinkages comparing no irrigation and limited irrigation run</a:t>
            </a:r>
          </a:p>
          <a:p>
            <a:br>
              <a:rPr lang="en-US" sz="2000" b="1" dirty="0"/>
            </a:br>
            <a:r>
              <a:rPr lang="en-US" sz="2000" dirty="0">
                <a:sym typeface="Wingdings" panose="05000000000000000000" pitchFamily="2" charset="2"/>
              </a:rPr>
              <a:t> Irrigation is mainly driving increases in blue water stress</a:t>
            </a:r>
          </a:p>
          <a:p>
            <a:r>
              <a:rPr lang="en-US" sz="2000" dirty="0">
                <a:sym typeface="Wingdings" panose="05000000000000000000" pitchFamily="2" charset="2"/>
              </a:rPr>
              <a:t>	e.g. </a:t>
            </a:r>
            <a:r>
              <a:rPr lang="en-US" sz="2000" b="1" dirty="0">
                <a:sym typeface="Wingdings" panose="05000000000000000000" pitchFamily="2" charset="2"/>
              </a:rPr>
              <a:t>India, combining green and blue water stress (2015-2019)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04305D0-9803-4419-8EAB-E9016A07F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38" t="6245" r="3607"/>
          <a:stretch/>
        </p:blipFill>
        <p:spPr>
          <a:xfrm>
            <a:off x="6417588" y="3347298"/>
            <a:ext cx="3742301" cy="28410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515C72-3A53-40EB-A6BF-CEB2171D56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01" r="15820" b="6953"/>
          <a:stretch/>
        </p:blipFill>
        <p:spPr>
          <a:xfrm>
            <a:off x="1922496" y="3347298"/>
            <a:ext cx="3742301" cy="2863755"/>
          </a:xfrm>
          <a:prstGeom prst="rect">
            <a:avLst/>
          </a:prstGeom>
        </p:spPr>
      </p:pic>
      <p:pic>
        <p:nvPicPr>
          <p:cNvPr id="19" name="Grafik 18" descr="Zuhause">
            <a:hlinkClick r:id="rId6" action="ppaction://hlinksldjump"/>
            <a:extLst>
              <a:ext uri="{FF2B5EF4-FFF2-40B4-BE49-F238E27FC236}">
                <a16:creationId xmlns:a16="http://schemas.microsoft.com/office/drawing/2014/main" id="{75BA79AF-FDE2-4974-B45C-70DD7B77D0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20" name="Pfeil: nach rechts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A1455B-B213-4720-8A5A-0ED3FFF33836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1" name="Pfeil: nach links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0E4497-3FFC-416F-BB14-F2E3F2B6EEAD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D1968B9-6327-4364-9E63-AC95C1D091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8705" y="294114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98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Preliminary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results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: Interlinkages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between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water</a:t>
            </a:r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 </a:t>
            </a:r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stresses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Kreise mit Pfeilen">
            <a:extLst>
              <a:ext uri="{FF2B5EF4-FFF2-40B4-BE49-F238E27FC236}">
                <a16:creationId xmlns:a16="http://schemas.microsoft.com/office/drawing/2014/main" id="{A95384B3-15D0-4147-A905-224C002C1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2595" y="115859"/>
            <a:ext cx="1283813" cy="128381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17A5BEA-4E03-4040-A9C4-A3D01749D8FB}"/>
              </a:ext>
            </a:extLst>
          </p:cNvPr>
          <p:cNvSpPr txBox="1"/>
          <p:nvPr/>
        </p:nvSpPr>
        <p:spPr>
          <a:xfrm>
            <a:off x="628000" y="1759104"/>
            <a:ext cx="7965953" cy="424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ym typeface="Wingdings" panose="05000000000000000000" pitchFamily="2" charset="2"/>
              </a:rPr>
              <a:t>Are there sufficient local blue water resources to buffer green water stress in a sustainable way?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Here, sustainability refers to considering </a:t>
            </a:r>
            <a:r>
              <a:rPr lang="en-US" sz="2000" i="1" dirty="0">
                <a:sym typeface="Wingdings" panose="05000000000000000000" pitchFamily="2" charset="2"/>
              </a:rPr>
              <a:t>environmental flow requirements</a:t>
            </a:r>
            <a:r>
              <a:rPr lang="en-US" sz="2000" dirty="0">
                <a:sym typeface="Wingdings" panose="05000000000000000000" pitchFamily="2" charset="2"/>
              </a:rPr>
              <a:t> (using the Variable Monthly Flow method)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Preliminary results: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Due to irrigation, ~ 340 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r>
              <a:rPr lang="en-US" sz="2000" dirty="0">
                <a:sym typeface="Wingdings" panose="05000000000000000000" pitchFamily="2" charset="2"/>
              </a:rPr>
              <a:t>/yr</a:t>
            </a:r>
            <a:r>
              <a:rPr lang="en-US" sz="2000" baseline="30000" dirty="0">
                <a:sym typeface="Wingdings" panose="05000000000000000000" pitchFamily="2" charset="2"/>
              </a:rPr>
              <a:t>-1</a:t>
            </a:r>
            <a:r>
              <a:rPr lang="en-US" sz="2000" dirty="0">
                <a:sym typeface="Wingdings" panose="05000000000000000000" pitchFamily="2" charset="2"/>
              </a:rPr>
              <a:t> water added from non-sustainable water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Considering environmental flow requirements, this number rises up to ~ 500 km</a:t>
            </a:r>
            <a:r>
              <a:rPr lang="en-US" sz="2000" baseline="30000" dirty="0">
                <a:sym typeface="Wingdings" panose="05000000000000000000" pitchFamily="2" charset="2"/>
              </a:rPr>
              <a:t>3</a:t>
            </a:r>
            <a:r>
              <a:rPr lang="en-US" sz="2000" dirty="0">
                <a:sym typeface="Wingdings" panose="05000000000000000000" pitchFamily="2" charset="2"/>
              </a:rPr>
              <a:t>/yr</a:t>
            </a:r>
            <a:r>
              <a:rPr lang="en-US" sz="2000" baseline="30000" dirty="0">
                <a:sym typeface="Wingdings" panose="05000000000000000000" pitchFamily="2" charset="2"/>
              </a:rPr>
              <a:t>-1</a:t>
            </a:r>
            <a:endParaRPr lang="en-US" sz="2000" b="1" dirty="0">
              <a:sym typeface="Wingdings" panose="05000000000000000000" pitchFamily="2" charset="2"/>
            </a:endParaRP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ym typeface="Wingdings" panose="05000000000000000000" pitchFamily="2" charset="2"/>
              </a:rPr>
              <a:t>Challenges and limitations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Groundwater use (currently not included)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Telecoupled water flows (global perspective)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DCD90DC-ABB7-42AD-B3C7-D1FDB7BC8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88"/>
          <a:stretch/>
        </p:blipFill>
        <p:spPr>
          <a:xfrm>
            <a:off x="10299700" y="2407361"/>
            <a:ext cx="1585843" cy="31076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DF6BA39-0CA8-4188-9F9B-DFD99B4AD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992"/>
          <a:stretch/>
        </p:blipFill>
        <p:spPr>
          <a:xfrm>
            <a:off x="8813227" y="2407361"/>
            <a:ext cx="1486474" cy="310766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FC81F99-21C2-4719-B743-000623BB0730}"/>
              </a:ext>
            </a:extLst>
          </p:cNvPr>
          <p:cNvSpPr txBox="1"/>
          <p:nvPr/>
        </p:nvSpPr>
        <p:spPr>
          <a:xfrm>
            <a:off x="8849610" y="2037996"/>
            <a:ext cx="3472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Environmental </a:t>
            </a:r>
            <a:r>
              <a:rPr lang="de-DE" sz="1600" b="1" dirty="0" err="1"/>
              <a:t>flow</a:t>
            </a:r>
            <a:r>
              <a:rPr lang="de-DE" sz="1600" b="1" dirty="0"/>
              <a:t> </a:t>
            </a:r>
            <a:r>
              <a:rPr lang="de-DE" sz="1600" b="1" dirty="0" err="1"/>
              <a:t>requirements</a:t>
            </a:r>
            <a:endParaRPr lang="de-DE" sz="16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FE60550-DDA7-498B-BC1B-DFBFF4D17747}"/>
              </a:ext>
            </a:extLst>
          </p:cNvPr>
          <p:cNvSpPr txBox="1"/>
          <p:nvPr/>
        </p:nvSpPr>
        <p:spPr>
          <a:xfrm>
            <a:off x="10028505" y="5519735"/>
            <a:ext cx="1907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i="1" dirty="0"/>
              <a:t>Pastor et al., 2014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71D30F8-E6BC-4565-99D9-0473E3177CE7}"/>
              </a:ext>
            </a:extLst>
          </p:cNvPr>
          <p:cNvCxnSpPr/>
          <p:nvPr/>
        </p:nvCxnSpPr>
        <p:spPr>
          <a:xfrm>
            <a:off x="7048500" y="3200400"/>
            <a:ext cx="1764727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Grafik 16" descr="Zuhause">
            <a:hlinkClick r:id="rId5" action="ppaction://hlinksldjump"/>
            <a:extLst>
              <a:ext uri="{FF2B5EF4-FFF2-40B4-BE49-F238E27FC236}">
                <a16:creationId xmlns:a16="http://schemas.microsoft.com/office/drawing/2014/main" id="{9A066770-F7B2-420C-925B-D9C8D4040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8" name="Pfeil: nach recht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65F4BE-FC48-4459-9119-6DB6C1C1E95F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9" name="Pfeil: nach links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2979D63-CABA-408F-89AC-AF952D3053C0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1F10327-05C2-4748-AD35-F45C717056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8705" y="294114"/>
            <a:ext cx="659244" cy="9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4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D1B868-C76A-40B1-9469-BD50283B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4" y="959843"/>
            <a:ext cx="4242094" cy="269088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5117329-0C79-495F-B598-798ED4FDE05B}"/>
              </a:ext>
            </a:extLst>
          </p:cNvPr>
          <p:cNvSpPr/>
          <p:nvPr/>
        </p:nvSpPr>
        <p:spPr>
          <a:xfrm>
            <a:off x="1773805" y="2883657"/>
            <a:ext cx="632972" cy="621864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8789D2-1A83-4546-86F8-30A1154850A6}"/>
              </a:ext>
            </a:extLst>
          </p:cNvPr>
          <p:cNvSpPr/>
          <p:nvPr/>
        </p:nvSpPr>
        <p:spPr>
          <a:xfrm>
            <a:off x="2777725" y="2253770"/>
            <a:ext cx="632972" cy="621865"/>
          </a:xfrm>
          <a:prstGeom prst="ellipse">
            <a:avLst/>
          </a:prstGeom>
          <a:noFill/>
          <a:ln w="38100"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D119976-701A-4946-83AB-075AA5EFD24D}"/>
              </a:ext>
            </a:extLst>
          </p:cNvPr>
          <p:cNvCxnSpPr>
            <a:cxnSpLocks/>
          </p:cNvCxnSpPr>
          <p:nvPr/>
        </p:nvCxnSpPr>
        <p:spPr>
          <a:xfrm>
            <a:off x="4364697" y="2994299"/>
            <a:ext cx="432000" cy="0"/>
          </a:xfrm>
          <a:prstGeom prst="straightConnector1">
            <a:avLst/>
          </a:prstGeom>
          <a:ln>
            <a:solidFill>
              <a:srgbClr val="2DB2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520B3D3-2E01-4F58-BA4D-7D7EFCF3744E}"/>
              </a:ext>
            </a:extLst>
          </p:cNvPr>
          <p:cNvCxnSpPr>
            <a:cxnSpLocks/>
          </p:cNvCxnSpPr>
          <p:nvPr/>
        </p:nvCxnSpPr>
        <p:spPr>
          <a:xfrm>
            <a:off x="2024697" y="1283753"/>
            <a:ext cx="2772000" cy="0"/>
          </a:xfrm>
          <a:prstGeom prst="straightConnector1">
            <a:avLst/>
          </a:prstGeom>
          <a:ln>
            <a:solidFill>
              <a:srgbClr val="D10808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254498D-E142-4FCA-B604-82F734F61C9B}"/>
              </a:ext>
            </a:extLst>
          </p:cNvPr>
          <p:cNvSpPr/>
          <p:nvPr/>
        </p:nvSpPr>
        <p:spPr>
          <a:xfrm>
            <a:off x="5167543" y="1036607"/>
            <a:ext cx="1856917" cy="485686"/>
          </a:xfrm>
          <a:prstGeom prst="rect">
            <a:avLst/>
          </a:prstGeom>
          <a:solidFill>
            <a:srgbClr val="D1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EB1D6FE0-9082-4173-97A2-8EAC78D4D426}"/>
              </a:ext>
            </a:extLst>
          </p:cNvPr>
          <p:cNvSpPr/>
          <p:nvPr/>
        </p:nvSpPr>
        <p:spPr>
          <a:xfrm rot="12451708">
            <a:off x="5487071" y="1101201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CDD57AA5-547E-41A7-B9AD-0C336D673D7F}"/>
              </a:ext>
            </a:extLst>
          </p:cNvPr>
          <p:cNvSpPr/>
          <p:nvPr/>
        </p:nvSpPr>
        <p:spPr>
          <a:xfrm rot="2348577">
            <a:off x="5469737" y="1788580"/>
            <a:ext cx="127873" cy="12483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25298623-75A6-4CB8-AE2B-E1FA5C64E5A6}"/>
              </a:ext>
            </a:extLst>
          </p:cNvPr>
          <p:cNvSpPr/>
          <p:nvPr/>
        </p:nvSpPr>
        <p:spPr>
          <a:xfrm rot="12411674">
            <a:off x="6578370" y="2385742"/>
            <a:ext cx="127873" cy="12483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5394F3F-3C0B-42F4-97C2-2A3C77DC03F8}"/>
              </a:ext>
            </a:extLst>
          </p:cNvPr>
          <p:cNvSpPr txBox="1"/>
          <p:nvPr/>
        </p:nvSpPr>
        <p:spPr>
          <a:xfrm>
            <a:off x="5539067" y="1959084"/>
            <a:ext cx="152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IBM Plex Sans" panose="020B0604020202020204" charset="0"/>
              </a:rPr>
              <a:t>Interlinkages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BCDEA64-E087-4075-B841-A19137E70D8A}"/>
              </a:ext>
            </a:extLst>
          </p:cNvPr>
          <p:cNvSpPr/>
          <p:nvPr/>
        </p:nvSpPr>
        <p:spPr>
          <a:xfrm>
            <a:off x="0" y="1"/>
            <a:ext cx="12192000" cy="7533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454CDA2-581D-4587-9EDB-661C4DBD1B0D}"/>
              </a:ext>
            </a:extLst>
          </p:cNvPr>
          <p:cNvSpPr/>
          <p:nvPr/>
        </p:nvSpPr>
        <p:spPr>
          <a:xfrm>
            <a:off x="5162480" y="2737953"/>
            <a:ext cx="1856917" cy="485686"/>
          </a:xfrm>
          <a:prstGeom prst="rect">
            <a:avLst/>
          </a:prstGeom>
          <a:solidFill>
            <a:srgbClr val="2DB2D7"/>
          </a:solidFill>
          <a:ln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4EBB2BEE-C617-4954-B4BB-B50DBCA6EAAF}"/>
              </a:ext>
            </a:extLst>
          </p:cNvPr>
          <p:cNvSpPr/>
          <p:nvPr/>
        </p:nvSpPr>
        <p:spPr>
          <a:xfrm rot="1591083">
            <a:off x="5171669" y="1337840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AD7AF88-0C1A-4F4A-AC8D-ABDED9497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3002" r="17205" b="24602"/>
          <a:stretch/>
        </p:blipFill>
        <p:spPr>
          <a:xfrm>
            <a:off x="5970573" y="3650008"/>
            <a:ext cx="6149053" cy="2917610"/>
          </a:xfrm>
          <a:prstGeom prst="rect">
            <a:avLst/>
          </a:prstGeom>
        </p:spPr>
      </p:pic>
      <p:pic>
        <p:nvPicPr>
          <p:cNvPr id="28" name="Picture 2" descr="https://lh7-rt.googleusercontent.com/docsz/AD_4nXelLbvnqN9Zejhmo1SLggVogpszMcNWDlSnfGZhlWUEQ4DqJTWYWHDzNZ9amLDNgFn3AiBuQDZaKfkMXLp3d9Sd-J5Vz1hY1Fqf3EYZtDwkZ8Ab7TmB8sj_s59rmtZuCiNpUwdV6M_ATZsEdN7bqfo?key=9Lko1-41xprVrDVjtX3PSiTR">
            <a:extLst>
              <a:ext uri="{FF2B5EF4-FFF2-40B4-BE49-F238E27FC236}">
                <a16:creationId xmlns:a16="http://schemas.microsoft.com/office/drawing/2014/main" id="{97336E16-C274-4E41-9B00-C4B416A9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46" y="5759892"/>
            <a:ext cx="1365401" cy="9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3B3008-6C23-4647-B943-663927022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42"/>
          <a:stretch/>
        </p:blipFill>
        <p:spPr>
          <a:xfrm>
            <a:off x="208724" y="3766001"/>
            <a:ext cx="1969456" cy="29309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031C036-82F9-4774-9E57-E47500EE5B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21"/>
          <a:stretch/>
        </p:blipFill>
        <p:spPr>
          <a:xfrm>
            <a:off x="2390104" y="3787312"/>
            <a:ext cx="1666953" cy="286976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7A38E7A-9CA8-4884-983E-02146AF768EE}"/>
              </a:ext>
            </a:extLst>
          </p:cNvPr>
          <p:cNvSpPr txBox="1"/>
          <p:nvPr/>
        </p:nvSpPr>
        <p:spPr>
          <a:xfrm>
            <a:off x="787662" y="3820838"/>
            <a:ext cx="1615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210F0B7-7AA2-4CFF-B186-2899A1BB71C0}"/>
              </a:ext>
            </a:extLst>
          </p:cNvPr>
          <p:cNvSpPr/>
          <p:nvPr/>
        </p:nvSpPr>
        <p:spPr>
          <a:xfrm>
            <a:off x="793311" y="1459579"/>
            <a:ext cx="767708" cy="764573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793D63-36E0-4EA7-9156-9E895C95277F}"/>
              </a:ext>
            </a:extLst>
          </p:cNvPr>
          <p:cNvSpPr txBox="1"/>
          <p:nvPr/>
        </p:nvSpPr>
        <p:spPr>
          <a:xfrm>
            <a:off x="2386512" y="3826069"/>
            <a:ext cx="14600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C350B26-0B6C-4B98-8666-96B732FCC011}"/>
              </a:ext>
            </a:extLst>
          </p:cNvPr>
          <p:cNvSpPr txBox="1"/>
          <p:nvPr/>
        </p:nvSpPr>
        <p:spPr>
          <a:xfrm>
            <a:off x="3906961" y="3915829"/>
            <a:ext cx="1984099" cy="488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/>
              <a:t>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agricultural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in </a:t>
            </a:r>
            <a:r>
              <a:rPr lang="de-DE" sz="1200" dirty="0" err="1"/>
              <a:t>cells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irrigation</a:t>
            </a:r>
            <a:endParaRPr lang="de-DE" sz="12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4F0EFC7-FA30-4D26-9F01-8093AFC2D7E6}"/>
              </a:ext>
            </a:extLst>
          </p:cNvPr>
          <p:cNvSpPr txBox="1"/>
          <p:nvPr/>
        </p:nvSpPr>
        <p:spPr>
          <a:xfrm>
            <a:off x="1627940" y="5324725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247691-2B30-4A4E-8A2C-BA2926E4B5DC}"/>
              </a:ext>
            </a:extLst>
          </p:cNvPr>
          <p:cNvSpPr txBox="1"/>
          <p:nvPr/>
        </p:nvSpPr>
        <p:spPr>
          <a:xfrm>
            <a:off x="0" y="89596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prstClr val="black"/>
                </a:solidFill>
                <a:latin typeface="IBM Plex Sans" panose="020B0604020202020204" charset="0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Patterns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of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green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and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blue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water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scarcities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agriculture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(Heindriken Dahlmann</a:t>
            </a:r>
            <a:r>
              <a:rPr lang="de-DE" sz="1400" b="1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Lauren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Seaby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Andersen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Sibyll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Schaphoff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 Dieter Gerten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prep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.)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  <a:latin typeface="IBM Plex Sans"/>
              </a:rPr>
              <a:t>      1</a:t>
            </a:r>
            <a:r>
              <a:rPr lang="de-DE" sz="1200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200" dirty="0">
                <a:solidFill>
                  <a:prstClr val="black"/>
                </a:solidFill>
              </a:rPr>
              <a:t>Integrative Research Institute on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Transformations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Human-Environment Systems (IRI </a:t>
            </a:r>
            <a:r>
              <a:rPr lang="de-DE" sz="1200" dirty="0" err="1">
                <a:solidFill>
                  <a:prstClr val="black"/>
                </a:solidFill>
              </a:rPr>
              <a:t>THESys</a:t>
            </a:r>
            <a:r>
              <a:rPr lang="de-DE" sz="1200" dirty="0">
                <a:solidFill>
                  <a:prstClr val="black"/>
                </a:solidFill>
              </a:rPr>
              <a:t>) &amp; </a:t>
            </a:r>
            <a:r>
              <a:rPr lang="de-DE" sz="1200" dirty="0" err="1">
                <a:solidFill>
                  <a:prstClr val="black"/>
                </a:solidFill>
              </a:rPr>
              <a:t>Geography</a:t>
            </a:r>
            <a:r>
              <a:rPr lang="de-DE" sz="1200" dirty="0">
                <a:solidFill>
                  <a:prstClr val="black"/>
                </a:solidFill>
              </a:rPr>
              <a:t> Institute, Humboldt-Universität zu Berlin, Berlin, Germany 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</a:rPr>
              <a:t>      2 </a:t>
            </a:r>
            <a:r>
              <a:rPr lang="de-DE" sz="1200" dirty="0">
                <a:solidFill>
                  <a:prstClr val="black"/>
                </a:solidFill>
              </a:rPr>
              <a:t>Potsdam Institute </a:t>
            </a:r>
            <a:r>
              <a:rPr lang="de-DE" sz="1200" dirty="0" err="1">
                <a:solidFill>
                  <a:prstClr val="black"/>
                </a:solidFill>
              </a:rPr>
              <a:t>for</a:t>
            </a:r>
            <a:r>
              <a:rPr lang="de-DE" sz="1200" dirty="0">
                <a:solidFill>
                  <a:prstClr val="black"/>
                </a:solidFill>
              </a:rPr>
              <a:t> Climate Impact Research (PIK), Member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Leibniz </a:t>
            </a:r>
            <a:r>
              <a:rPr lang="de-DE" sz="1200" dirty="0" err="1">
                <a:solidFill>
                  <a:prstClr val="black"/>
                </a:solidFill>
              </a:rPr>
              <a:t>Association</a:t>
            </a:r>
            <a:r>
              <a:rPr lang="de-DE" sz="1200" dirty="0">
                <a:solidFill>
                  <a:prstClr val="black"/>
                </a:solidFill>
              </a:rPr>
              <a:t>, Potsdam, Germany</a:t>
            </a:r>
            <a:endParaRPr lang="de-DE" dirty="0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6D41C90-CAC2-4354-BB88-D62B7416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18459">
            <a:off x="3543463" y="4082200"/>
            <a:ext cx="380694" cy="249873"/>
          </a:xfrm>
          <a:prstGeom prst="rect">
            <a:avLst/>
          </a:prstGeom>
          <a:scene3d>
            <a:camera prst="orthographicFront">
              <a:rot lat="20654261" lon="21540000" rev="8564836"/>
            </a:camera>
            <a:lightRig rig="threePt" dir="t"/>
          </a:scene3d>
        </p:spPr>
      </p:pic>
      <p:sp>
        <p:nvSpPr>
          <p:cNvPr id="42" name="Pfeil: nach unten 41">
            <a:extLst>
              <a:ext uri="{FF2B5EF4-FFF2-40B4-BE49-F238E27FC236}">
                <a16:creationId xmlns:a16="http://schemas.microsoft.com/office/drawing/2014/main" id="{D21E931D-664C-48D9-8741-38BCD791FDA4}"/>
              </a:ext>
            </a:extLst>
          </p:cNvPr>
          <p:cNvSpPr/>
          <p:nvPr/>
        </p:nvSpPr>
        <p:spPr>
          <a:xfrm rot="10800000">
            <a:off x="3173658" y="5410985"/>
            <a:ext cx="126041" cy="81070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: nach unten 42">
            <a:extLst>
              <a:ext uri="{FF2B5EF4-FFF2-40B4-BE49-F238E27FC236}">
                <a16:creationId xmlns:a16="http://schemas.microsoft.com/office/drawing/2014/main" id="{B3CA8CC1-304E-4581-BA2A-13164FD0E364}"/>
              </a:ext>
            </a:extLst>
          </p:cNvPr>
          <p:cNvSpPr/>
          <p:nvPr/>
        </p:nvSpPr>
        <p:spPr>
          <a:xfrm>
            <a:off x="1591963" y="5108813"/>
            <a:ext cx="126041" cy="68400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3C9D3CA-A72A-48E7-A72B-0D416894E2EE}"/>
              </a:ext>
            </a:extLst>
          </p:cNvPr>
          <p:cNvSpPr txBox="1"/>
          <p:nvPr/>
        </p:nvSpPr>
        <p:spPr>
          <a:xfrm>
            <a:off x="1729268" y="5302805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30%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4947D22-2E79-47D4-A1BB-C58A1691BC26}"/>
              </a:ext>
            </a:extLst>
          </p:cNvPr>
          <p:cNvSpPr txBox="1"/>
          <p:nvPr/>
        </p:nvSpPr>
        <p:spPr>
          <a:xfrm>
            <a:off x="3332850" y="5657842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38%</a:t>
            </a:r>
            <a:endParaRPr lang="de-DE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5047C06-DB6F-4614-BEE1-5C65E9E0D704}"/>
              </a:ext>
            </a:extLst>
          </p:cNvPr>
          <p:cNvSpPr txBox="1"/>
          <p:nvPr/>
        </p:nvSpPr>
        <p:spPr>
          <a:xfrm>
            <a:off x="3234862" y="5687377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484921E-ACF1-434D-BA37-196A351DEA73}"/>
              </a:ext>
            </a:extLst>
          </p:cNvPr>
          <p:cNvSpPr txBox="1"/>
          <p:nvPr/>
        </p:nvSpPr>
        <p:spPr>
          <a:xfrm>
            <a:off x="7166112" y="1036607"/>
            <a:ext cx="4823304" cy="850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Analysis </a:t>
            </a:r>
            <a:r>
              <a:rPr lang="de-DE" sz="1400" dirty="0" err="1"/>
              <a:t>of</a:t>
            </a:r>
            <a:r>
              <a:rPr lang="de-DE" sz="1400" dirty="0"/>
              <a:t> 12 </a:t>
            </a:r>
            <a:r>
              <a:rPr lang="de-DE" sz="1400" dirty="0" err="1"/>
              <a:t>rainfed</a:t>
            </a:r>
            <a:r>
              <a:rPr lang="de-DE" sz="1400" dirty="0"/>
              <a:t> and 12 </a:t>
            </a:r>
            <a:r>
              <a:rPr lang="de-DE" sz="1400" dirty="0" err="1"/>
              <a:t>irrigated</a:t>
            </a:r>
            <a:r>
              <a:rPr lang="de-DE" sz="1400" dirty="0"/>
              <a:t> </a:t>
            </a:r>
            <a:r>
              <a:rPr lang="de-DE" sz="1400" dirty="0" err="1"/>
              <a:t>crops</a:t>
            </a:r>
            <a:endParaRPr lang="de-DE" sz="1400" dirty="0"/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DE" sz="1400" dirty="0"/>
              <a:t> </a:t>
            </a:r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stresses</a:t>
            </a:r>
            <a:r>
              <a:rPr lang="de-DE" sz="1400" dirty="0"/>
              <a:t> </a:t>
            </a:r>
            <a:r>
              <a:rPr lang="de-DE" sz="1400" dirty="0" err="1"/>
              <a:t>modeled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Dynamic Global Vegetation Model </a:t>
            </a:r>
            <a:r>
              <a:rPr lang="de-DE" sz="1400" dirty="0" err="1"/>
              <a:t>LPJmL</a:t>
            </a:r>
            <a:endParaRPr lang="de-DE" sz="1400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DE24153-45E1-49E2-9D58-261A97F953E6}"/>
              </a:ext>
            </a:extLst>
          </p:cNvPr>
          <p:cNvSpPr/>
          <p:nvPr/>
        </p:nvSpPr>
        <p:spPr>
          <a:xfrm>
            <a:off x="7166112" y="2016821"/>
            <a:ext cx="4823304" cy="13061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CFC6B1F0-BB1E-4155-9E45-F8275B2F2126}"/>
              </a:ext>
            </a:extLst>
          </p:cNvPr>
          <p:cNvSpPr txBox="1"/>
          <p:nvPr/>
        </p:nvSpPr>
        <p:spPr>
          <a:xfrm>
            <a:off x="7166112" y="2121130"/>
            <a:ext cx="4823304" cy="11092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Where are current hotspots of green and blue water stresses in agriculture and how are they interlinked?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Are there sufficient local blue water resources to buffer green water stress in a sustainable way?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232398C-6857-4244-9328-E9A12F82D780}"/>
              </a:ext>
            </a:extLst>
          </p:cNvPr>
          <p:cNvSpPr/>
          <p:nvPr/>
        </p:nvSpPr>
        <p:spPr>
          <a:xfrm>
            <a:off x="7078416" y="959843"/>
            <a:ext cx="5100229" cy="257214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0DB210D-C8E8-4EC2-8FFC-E4CEB5221536}"/>
              </a:ext>
            </a:extLst>
          </p:cNvPr>
          <p:cNvSpPr txBox="1"/>
          <p:nvPr/>
        </p:nvSpPr>
        <p:spPr>
          <a:xfrm>
            <a:off x="3937729" y="4719291"/>
            <a:ext cx="1984098" cy="15023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Irrigation </a:t>
            </a:r>
            <a:r>
              <a:rPr lang="de-DE" sz="1400" dirty="0" err="1">
                <a:solidFill>
                  <a:schemeClr val="bg1"/>
                </a:solidFill>
              </a:rPr>
              <a:t>mitigates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green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This </a:t>
            </a:r>
            <a:r>
              <a:rPr lang="de-DE" sz="1400" dirty="0" err="1">
                <a:solidFill>
                  <a:schemeClr val="bg1"/>
                </a:solidFill>
              </a:rPr>
              <a:t>however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increases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blue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 in </a:t>
            </a:r>
            <a:r>
              <a:rPr lang="de-DE" sz="1400" dirty="0" err="1">
                <a:solidFill>
                  <a:schemeClr val="bg1"/>
                </a:solidFill>
              </a:rPr>
              <a:t>many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regions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FAF417F-EDF3-4A64-A553-03D760619337}"/>
              </a:ext>
            </a:extLst>
          </p:cNvPr>
          <p:cNvSpPr/>
          <p:nvPr/>
        </p:nvSpPr>
        <p:spPr>
          <a:xfrm>
            <a:off x="26515" y="3593312"/>
            <a:ext cx="12036662" cy="32011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318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A254498D-E142-4FCA-B604-82F734F61C9B}"/>
              </a:ext>
            </a:extLst>
          </p:cNvPr>
          <p:cNvSpPr/>
          <p:nvPr/>
        </p:nvSpPr>
        <p:spPr>
          <a:xfrm>
            <a:off x="4781040" y="1027180"/>
            <a:ext cx="1856917" cy="485686"/>
          </a:xfrm>
          <a:prstGeom prst="rect">
            <a:avLst/>
          </a:prstGeom>
          <a:solidFill>
            <a:srgbClr val="D1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EB1D6FE0-9082-4173-97A2-8EAC78D4D426}"/>
              </a:ext>
            </a:extLst>
          </p:cNvPr>
          <p:cNvSpPr/>
          <p:nvPr/>
        </p:nvSpPr>
        <p:spPr>
          <a:xfrm rot="12451708">
            <a:off x="5100568" y="1091774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CDD57AA5-547E-41A7-B9AD-0C336D673D7F}"/>
              </a:ext>
            </a:extLst>
          </p:cNvPr>
          <p:cNvSpPr/>
          <p:nvPr/>
        </p:nvSpPr>
        <p:spPr>
          <a:xfrm rot="2348577">
            <a:off x="5083234" y="1779153"/>
            <a:ext cx="127873" cy="124834"/>
          </a:xfrm>
          <a:prstGeom prst="triangle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25298623-75A6-4CB8-AE2B-E1FA5C64E5A6}"/>
              </a:ext>
            </a:extLst>
          </p:cNvPr>
          <p:cNvSpPr/>
          <p:nvPr/>
        </p:nvSpPr>
        <p:spPr>
          <a:xfrm rot="12411674">
            <a:off x="6191867" y="2376315"/>
            <a:ext cx="127873" cy="124834"/>
          </a:xfrm>
          <a:prstGeom prst="triangle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5394F3F-3C0B-42F4-97C2-2A3C77DC03F8}"/>
              </a:ext>
            </a:extLst>
          </p:cNvPr>
          <p:cNvSpPr txBox="1"/>
          <p:nvPr/>
        </p:nvSpPr>
        <p:spPr>
          <a:xfrm>
            <a:off x="5152564" y="1949657"/>
            <a:ext cx="152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IBM Plex Sans" panose="020B0604020202020204" charset="0"/>
              </a:rPr>
              <a:t>Interlinkages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BCDEA64-E087-4075-B841-A19137E70D8A}"/>
              </a:ext>
            </a:extLst>
          </p:cNvPr>
          <p:cNvSpPr/>
          <p:nvPr/>
        </p:nvSpPr>
        <p:spPr>
          <a:xfrm>
            <a:off x="0" y="1"/>
            <a:ext cx="12192000" cy="753309"/>
          </a:xfrm>
          <a:prstGeom prst="rect">
            <a:avLst/>
          </a:prstGeom>
          <a:solidFill>
            <a:srgbClr val="5788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454CDA2-581D-4587-9EDB-661C4DBD1B0D}"/>
              </a:ext>
            </a:extLst>
          </p:cNvPr>
          <p:cNvSpPr/>
          <p:nvPr/>
        </p:nvSpPr>
        <p:spPr>
          <a:xfrm>
            <a:off x="4775977" y="2728526"/>
            <a:ext cx="1856917" cy="485686"/>
          </a:xfrm>
          <a:prstGeom prst="rect">
            <a:avLst/>
          </a:prstGeom>
          <a:solidFill>
            <a:srgbClr val="2DB2D7"/>
          </a:solidFill>
          <a:ln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4EBB2BEE-C617-4954-B4BB-B50DBCA6EAAF}"/>
              </a:ext>
            </a:extLst>
          </p:cNvPr>
          <p:cNvSpPr/>
          <p:nvPr/>
        </p:nvSpPr>
        <p:spPr>
          <a:xfrm rot="1591083">
            <a:off x="4785166" y="1328413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AD7AF88-0C1A-4F4A-AC8D-ABDED949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3002" r="17205" b="24602"/>
          <a:stretch/>
        </p:blipFill>
        <p:spPr>
          <a:xfrm>
            <a:off x="5970573" y="3650008"/>
            <a:ext cx="6149053" cy="2917610"/>
          </a:xfrm>
          <a:prstGeom prst="rect">
            <a:avLst/>
          </a:prstGeom>
        </p:spPr>
      </p:pic>
      <p:pic>
        <p:nvPicPr>
          <p:cNvPr id="28" name="Picture 2" descr="https://lh7-rt.googleusercontent.com/docsz/AD_4nXelLbvnqN9Zejhmo1SLggVogpszMcNWDlSnfGZhlWUEQ4DqJTWYWHDzNZ9amLDNgFn3AiBuQDZaKfkMXLp3d9Sd-J5Vz1hY1Fqf3EYZtDwkZ8Ab7TmB8sj_s59rmtZuCiNpUwdV6M_ATZsEdN7bqfo?key=9Lko1-41xprVrDVjtX3PSiTR">
            <a:extLst>
              <a:ext uri="{FF2B5EF4-FFF2-40B4-BE49-F238E27FC236}">
                <a16:creationId xmlns:a16="http://schemas.microsoft.com/office/drawing/2014/main" id="{97336E16-C274-4E41-9B00-C4B416A9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39" y="5754339"/>
            <a:ext cx="1439674" cy="102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3B3008-6C23-4647-B943-66392702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42"/>
          <a:stretch/>
        </p:blipFill>
        <p:spPr>
          <a:xfrm>
            <a:off x="208724" y="3766001"/>
            <a:ext cx="1969456" cy="29309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031C036-82F9-4774-9E57-E47500EE5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21"/>
          <a:stretch/>
        </p:blipFill>
        <p:spPr>
          <a:xfrm>
            <a:off x="2390104" y="3787312"/>
            <a:ext cx="1666953" cy="286976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7A38E7A-9CA8-4884-983E-02146AF768EE}"/>
              </a:ext>
            </a:extLst>
          </p:cNvPr>
          <p:cNvSpPr txBox="1"/>
          <p:nvPr/>
        </p:nvSpPr>
        <p:spPr>
          <a:xfrm>
            <a:off x="787662" y="3820838"/>
            <a:ext cx="1615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793D63-36E0-4EA7-9156-9E895C95277F}"/>
              </a:ext>
            </a:extLst>
          </p:cNvPr>
          <p:cNvSpPr txBox="1"/>
          <p:nvPr/>
        </p:nvSpPr>
        <p:spPr>
          <a:xfrm>
            <a:off x="2386512" y="3826069"/>
            <a:ext cx="14600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C350B26-0B6C-4B98-8666-96B732FCC011}"/>
              </a:ext>
            </a:extLst>
          </p:cNvPr>
          <p:cNvSpPr txBox="1"/>
          <p:nvPr/>
        </p:nvSpPr>
        <p:spPr>
          <a:xfrm>
            <a:off x="3906961" y="3915829"/>
            <a:ext cx="1984099" cy="488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/>
              <a:t>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agricultural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in </a:t>
            </a:r>
            <a:r>
              <a:rPr lang="de-DE" sz="1200" dirty="0" err="1"/>
              <a:t>cells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irrigation</a:t>
            </a:r>
            <a:endParaRPr lang="de-DE" sz="1200" dirty="0"/>
          </a:p>
        </p:txBody>
      </p:sp>
      <p:sp>
        <p:nvSpPr>
          <p:cNvPr id="38" name="Pfeil: nach unten 37">
            <a:extLst>
              <a:ext uri="{FF2B5EF4-FFF2-40B4-BE49-F238E27FC236}">
                <a16:creationId xmlns:a16="http://schemas.microsoft.com/office/drawing/2014/main" id="{2ECD9452-94C0-416E-9033-9E83FCF16B4C}"/>
              </a:ext>
            </a:extLst>
          </p:cNvPr>
          <p:cNvSpPr/>
          <p:nvPr/>
        </p:nvSpPr>
        <p:spPr>
          <a:xfrm rot="10800000">
            <a:off x="3173658" y="5410985"/>
            <a:ext cx="126041" cy="81070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B7CF248-0CCC-4F07-8713-A2A0E80CF59A}"/>
              </a:ext>
            </a:extLst>
          </p:cNvPr>
          <p:cNvSpPr txBox="1"/>
          <p:nvPr/>
        </p:nvSpPr>
        <p:spPr>
          <a:xfrm>
            <a:off x="3906962" y="4615438"/>
            <a:ext cx="1984100" cy="1976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Blue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 </a:t>
            </a:r>
            <a:r>
              <a:rPr lang="de-DE" sz="1400" dirty="0" err="1">
                <a:solidFill>
                  <a:schemeClr val="bg1"/>
                </a:solidFill>
              </a:rPr>
              <a:t>has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increased</a:t>
            </a:r>
            <a:r>
              <a:rPr lang="de-DE" sz="1400" dirty="0">
                <a:solidFill>
                  <a:schemeClr val="bg1"/>
                </a:solidFill>
              </a:rPr>
              <a:t> due </a:t>
            </a:r>
            <a:r>
              <a:rPr lang="de-DE" sz="1400" dirty="0" err="1">
                <a:solidFill>
                  <a:schemeClr val="bg1"/>
                </a:solidFill>
              </a:rPr>
              <a:t>to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the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mitigation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green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volume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used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non-</a:t>
            </a:r>
            <a:r>
              <a:rPr lang="de-DE" sz="1400" dirty="0" err="1">
                <a:solidFill>
                  <a:schemeClr val="bg1"/>
                </a:solidFill>
              </a:rPr>
              <a:t>sustainable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resources</a:t>
            </a:r>
            <a:r>
              <a:rPr lang="de-DE" sz="1400" dirty="0">
                <a:solidFill>
                  <a:schemeClr val="bg1"/>
                </a:solidFill>
              </a:rPr>
              <a:t>:          ~ 500 km</a:t>
            </a:r>
            <a:r>
              <a:rPr lang="de-DE" sz="1400" baseline="30000" dirty="0">
                <a:solidFill>
                  <a:schemeClr val="bg1"/>
                </a:solidFill>
              </a:rPr>
              <a:t>3</a:t>
            </a:r>
            <a:r>
              <a:rPr lang="de-DE" sz="1400" dirty="0">
                <a:solidFill>
                  <a:schemeClr val="bg1"/>
                </a:solidFill>
              </a:rPr>
              <a:t>yr</a:t>
            </a:r>
            <a:r>
              <a:rPr lang="de-DE" sz="1400" baseline="30000" dirty="0">
                <a:solidFill>
                  <a:schemeClr val="bg1"/>
                </a:solidFill>
              </a:rPr>
              <a:t>-1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6D41C90-CAC2-4354-BB88-D62B74169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18459">
            <a:off x="3543463" y="4082200"/>
            <a:ext cx="380694" cy="249873"/>
          </a:xfrm>
          <a:prstGeom prst="rect">
            <a:avLst/>
          </a:prstGeom>
          <a:scene3d>
            <a:camera prst="orthographicFront">
              <a:rot lat="20654261" lon="21540000" rev="8564836"/>
            </a:camera>
            <a:lightRig rig="threePt" dir="t"/>
          </a:scene3d>
        </p:spPr>
      </p:pic>
      <p:sp>
        <p:nvSpPr>
          <p:cNvPr id="41" name="Pfeil: nach unten 40">
            <a:extLst>
              <a:ext uri="{FF2B5EF4-FFF2-40B4-BE49-F238E27FC236}">
                <a16:creationId xmlns:a16="http://schemas.microsoft.com/office/drawing/2014/main" id="{A58924D5-78E2-4A95-B990-55B715254CAA}"/>
              </a:ext>
            </a:extLst>
          </p:cNvPr>
          <p:cNvSpPr/>
          <p:nvPr/>
        </p:nvSpPr>
        <p:spPr>
          <a:xfrm>
            <a:off x="1591963" y="5108813"/>
            <a:ext cx="126041" cy="68400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41A28F0-F4FD-4C52-8A94-C5885E07C2D8}"/>
              </a:ext>
            </a:extLst>
          </p:cNvPr>
          <p:cNvSpPr txBox="1"/>
          <p:nvPr/>
        </p:nvSpPr>
        <p:spPr>
          <a:xfrm>
            <a:off x="1627940" y="5324725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050E51-D1FB-4598-9A7F-CBEE201185E8}"/>
              </a:ext>
            </a:extLst>
          </p:cNvPr>
          <p:cNvSpPr txBox="1"/>
          <p:nvPr/>
        </p:nvSpPr>
        <p:spPr>
          <a:xfrm>
            <a:off x="1729268" y="5302805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30%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1C182B8-F8C2-4157-AD62-366A01F4BE0B}"/>
              </a:ext>
            </a:extLst>
          </p:cNvPr>
          <p:cNvSpPr txBox="1"/>
          <p:nvPr/>
        </p:nvSpPr>
        <p:spPr>
          <a:xfrm>
            <a:off x="3234862" y="5687377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3D926FE-ABA4-424E-B3CF-A13A0D9536DC}"/>
              </a:ext>
            </a:extLst>
          </p:cNvPr>
          <p:cNvSpPr txBox="1"/>
          <p:nvPr/>
        </p:nvSpPr>
        <p:spPr>
          <a:xfrm>
            <a:off x="3332850" y="5657842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38%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99AC78D-8D4E-4B5B-8DED-E6FAF820D6FA}"/>
              </a:ext>
            </a:extLst>
          </p:cNvPr>
          <p:cNvSpPr txBox="1"/>
          <p:nvPr/>
        </p:nvSpPr>
        <p:spPr>
          <a:xfrm>
            <a:off x="7155369" y="868447"/>
            <a:ext cx="4823304" cy="850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Analysis </a:t>
            </a:r>
            <a:r>
              <a:rPr lang="de-DE" sz="1400" dirty="0" err="1"/>
              <a:t>of</a:t>
            </a:r>
            <a:r>
              <a:rPr lang="de-DE" sz="1400" dirty="0"/>
              <a:t> 12 </a:t>
            </a:r>
            <a:r>
              <a:rPr lang="de-DE" sz="1400" dirty="0" err="1"/>
              <a:t>rainfed</a:t>
            </a:r>
            <a:r>
              <a:rPr lang="de-DE" sz="1400" dirty="0"/>
              <a:t> and 12 </a:t>
            </a:r>
            <a:r>
              <a:rPr lang="de-DE" sz="1400" dirty="0" err="1"/>
              <a:t>irrigated</a:t>
            </a:r>
            <a:r>
              <a:rPr lang="de-DE" sz="1400" dirty="0"/>
              <a:t> </a:t>
            </a:r>
            <a:r>
              <a:rPr lang="de-DE" sz="1400" dirty="0" err="1"/>
              <a:t>crops</a:t>
            </a:r>
            <a:endParaRPr lang="de-DE" sz="1400" dirty="0"/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DE" sz="1400" dirty="0"/>
              <a:t> </a:t>
            </a:r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stresses</a:t>
            </a:r>
            <a:r>
              <a:rPr lang="de-DE" sz="1400" dirty="0"/>
              <a:t> </a:t>
            </a:r>
            <a:r>
              <a:rPr lang="de-DE" sz="1400" dirty="0" err="1"/>
              <a:t>modeled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Dynamic Global Vegetation Model </a:t>
            </a:r>
            <a:r>
              <a:rPr lang="de-DE" sz="1400" dirty="0" err="1"/>
              <a:t>LPJmL</a:t>
            </a:r>
            <a:endParaRPr lang="de-DE" sz="1400" dirty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3F4859-83EC-4D50-9E44-AB183BE2139E}"/>
              </a:ext>
            </a:extLst>
          </p:cNvPr>
          <p:cNvSpPr/>
          <p:nvPr/>
        </p:nvSpPr>
        <p:spPr>
          <a:xfrm>
            <a:off x="7155369" y="2043175"/>
            <a:ext cx="4823304" cy="13061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7059AEE-4EEC-4C08-AAC1-1781CE6B38D9}"/>
              </a:ext>
            </a:extLst>
          </p:cNvPr>
          <p:cNvSpPr txBox="1"/>
          <p:nvPr/>
        </p:nvSpPr>
        <p:spPr>
          <a:xfrm>
            <a:off x="7155369" y="2147484"/>
            <a:ext cx="4823304" cy="11092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Where are current hotspots of green and blue water stresses in agriculture and how are they interlinked?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Are there sufficient local blue water resources to buffer green water stress in a sustainable way?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AB0DFD1-D2A7-461F-86BC-0D64385BE575}"/>
              </a:ext>
            </a:extLst>
          </p:cNvPr>
          <p:cNvSpPr txBox="1"/>
          <p:nvPr/>
        </p:nvSpPr>
        <p:spPr>
          <a:xfrm>
            <a:off x="500607" y="125395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Summary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56E9868E-E2E1-44ED-A1A6-981E893FD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2336" y="37983"/>
            <a:ext cx="486337" cy="684088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F0B963C7-8521-4F8A-B5FE-8D6D10594726}"/>
              </a:ext>
            </a:extLst>
          </p:cNvPr>
          <p:cNvSpPr/>
          <p:nvPr/>
        </p:nvSpPr>
        <p:spPr>
          <a:xfrm>
            <a:off x="477456" y="868447"/>
            <a:ext cx="3717472" cy="2454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1DE1A51C-8A32-42A3-8B67-B555AF6AAB26}"/>
                  </a:ext>
                </a:extLst>
              </p:cNvPr>
              <p:cNvSpPr txBox="1"/>
              <p:nvPr/>
            </p:nvSpPr>
            <p:spPr>
              <a:xfrm>
                <a:off x="664874" y="1382188"/>
                <a:ext cx="1350177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𝐺𝑊𝑆</m:t>
                      </m:r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=1 − </m:t>
                      </m:r>
                      <m:f>
                        <m:f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de-DE" sz="1600" i="1" dirty="0"/>
              </a:p>
            </p:txBody>
          </p:sp>
        </mc:Choice>
        <mc:Fallback xmlns=""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1DE1A51C-8A32-42A3-8B67-B555AF6AA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74" y="1382188"/>
                <a:ext cx="1350177" cy="4610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feld 49">
            <a:extLst>
              <a:ext uri="{FF2B5EF4-FFF2-40B4-BE49-F238E27FC236}">
                <a16:creationId xmlns:a16="http://schemas.microsoft.com/office/drawing/2014/main" id="{221B190D-7FDE-4064-978F-C4DA4BCB72FB}"/>
              </a:ext>
            </a:extLst>
          </p:cNvPr>
          <p:cNvSpPr txBox="1"/>
          <p:nvPr/>
        </p:nvSpPr>
        <p:spPr>
          <a:xfrm>
            <a:off x="558726" y="1000817"/>
            <a:ext cx="4221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IBM Plex Sans" panose="020B0604020202020204" charset="0"/>
              </a:rPr>
              <a:t>Green </a:t>
            </a:r>
            <a:r>
              <a:rPr lang="de-DE" sz="1600" b="1" dirty="0" err="1">
                <a:latin typeface="IBM Plex Sans" panose="020B0604020202020204" charset="0"/>
              </a:rPr>
              <a:t>water</a:t>
            </a:r>
            <a:r>
              <a:rPr lang="de-DE" sz="1600" b="1" dirty="0">
                <a:latin typeface="IBM Plex Sans" panose="020B0604020202020204" charset="0"/>
              </a:rPr>
              <a:t> stress </a:t>
            </a:r>
            <a:r>
              <a:rPr lang="de-DE" sz="1600" b="1" dirty="0" err="1">
                <a:latin typeface="IBM Plex Sans" panose="020B0604020202020204" charset="0"/>
              </a:rPr>
              <a:t>index</a:t>
            </a:r>
            <a:endParaRPr lang="de-DE" sz="1600" b="1" dirty="0">
              <a:latin typeface="IBM Plex Sans" panose="020B0604020202020204" charset="0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6FF25D74-4C16-4459-95AA-4A3560188D6D}"/>
              </a:ext>
            </a:extLst>
          </p:cNvPr>
          <p:cNvSpPr txBox="1"/>
          <p:nvPr/>
        </p:nvSpPr>
        <p:spPr>
          <a:xfrm>
            <a:off x="549319" y="2071970"/>
            <a:ext cx="3297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IBM Plex Sans" panose="020B0604020202020204" charset="0"/>
              </a:rPr>
              <a:t>Blue </a:t>
            </a:r>
            <a:r>
              <a:rPr lang="de-DE" sz="1600" b="1" dirty="0" err="1">
                <a:latin typeface="IBM Plex Sans" panose="020B0604020202020204" charset="0"/>
              </a:rPr>
              <a:t>water</a:t>
            </a:r>
            <a:r>
              <a:rPr lang="de-DE" sz="1600" b="1" dirty="0">
                <a:latin typeface="IBM Plex Sans" panose="020B0604020202020204" charset="0"/>
              </a:rPr>
              <a:t> stress </a:t>
            </a:r>
            <a:r>
              <a:rPr lang="de-DE" sz="1600" b="1" dirty="0" err="1">
                <a:latin typeface="IBM Plex Sans" panose="020B0604020202020204" charset="0"/>
              </a:rPr>
              <a:t>index</a:t>
            </a:r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  <a:p>
            <a:endParaRPr lang="de-DE" sz="1600" b="1" dirty="0">
              <a:latin typeface="IBM Plex Sans" panose="020B0604020202020204" charset="0"/>
            </a:endParaRPr>
          </a:p>
        </p:txBody>
      </p:sp>
      <p:pic>
        <p:nvPicPr>
          <p:cNvPr id="53" name="Grafik 52" descr="Zuhause">
            <a:hlinkClick r:id="rId10" action="ppaction://hlinksldjump"/>
            <a:extLst>
              <a:ext uri="{FF2B5EF4-FFF2-40B4-BE49-F238E27FC236}">
                <a16:creationId xmlns:a16="http://schemas.microsoft.com/office/drawing/2014/main" id="{EF9DDFFD-B055-4F6C-8F45-9D4332A7E7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54" name="Pfeil: nach rechts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5B795D-117D-4090-B8F8-06AFC2B7EBAE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55" name="Pfeil: nach links 5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8ABABA-B3B5-41D7-91A7-B4FD9934A9D7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CC201E9-3FAE-4B30-AD66-D65F2D58734F}"/>
              </a:ext>
            </a:extLst>
          </p:cNvPr>
          <p:cNvSpPr txBox="1"/>
          <p:nvPr/>
        </p:nvSpPr>
        <p:spPr>
          <a:xfrm>
            <a:off x="2379288" y="6404567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err="1"/>
              <a:t>No</a:t>
            </a:r>
            <a:r>
              <a:rPr lang="de-DE" sz="1000" b="1" dirty="0"/>
              <a:t>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D7E2F997-6FA7-40E6-8268-855B39AC7464}"/>
              </a:ext>
            </a:extLst>
          </p:cNvPr>
          <p:cNvSpPr txBox="1"/>
          <p:nvPr/>
        </p:nvSpPr>
        <p:spPr>
          <a:xfrm>
            <a:off x="3075963" y="6400034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/>
              <a:t>Limited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9E49A984-44D8-4998-99F4-8B2D50B75535}"/>
              </a:ext>
            </a:extLst>
          </p:cNvPr>
          <p:cNvSpPr txBox="1"/>
          <p:nvPr/>
        </p:nvSpPr>
        <p:spPr>
          <a:xfrm>
            <a:off x="807612" y="6400085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err="1"/>
              <a:t>No</a:t>
            </a:r>
            <a:r>
              <a:rPr lang="de-DE" sz="1000" b="1" dirty="0"/>
              <a:t>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5AF8793-5877-4E6A-874D-E6C1EE732306}"/>
              </a:ext>
            </a:extLst>
          </p:cNvPr>
          <p:cNvSpPr txBox="1"/>
          <p:nvPr/>
        </p:nvSpPr>
        <p:spPr>
          <a:xfrm>
            <a:off x="1504287" y="6395552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/>
              <a:t>Limited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48D4723A-C527-4576-90A0-A9866FA8164B}"/>
                  </a:ext>
                </a:extLst>
              </p:cNvPr>
              <p:cNvSpPr txBox="1"/>
              <p:nvPr/>
            </p:nvSpPr>
            <p:spPr>
              <a:xfrm>
                <a:off x="558726" y="2554898"/>
                <a:ext cx="3327834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𝐵𝑊𝑆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𝑑𝑜𝑚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𝑖𝑛𝑑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𝑖𝑟𝑟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de-DE" i="1" dirty="0"/>
              </a:p>
            </p:txBody>
          </p:sp>
        </mc:Choice>
        <mc:Fallback xmlns="">
          <p:sp>
            <p:nvSpPr>
              <p:cNvPr id="60" name="Textfeld 59">
                <a:extLst>
                  <a:ext uri="{FF2B5EF4-FFF2-40B4-BE49-F238E27FC236}">
                    <a16:creationId xmlns:a16="http://schemas.microsoft.com/office/drawing/2014/main" id="{48D4723A-C527-4576-90A0-A9866FA81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26" y="2554898"/>
                <a:ext cx="3327834" cy="559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73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Literature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446BF1-A751-483D-813F-E5E6846864F4}"/>
              </a:ext>
            </a:extLst>
          </p:cNvPr>
          <p:cNvSpPr/>
          <p:nvPr/>
        </p:nvSpPr>
        <p:spPr>
          <a:xfrm>
            <a:off x="11001623" y="6099141"/>
            <a:ext cx="272834" cy="3228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17A5BEA-4E03-4040-A9C4-A3D01749D8FB}"/>
              </a:ext>
            </a:extLst>
          </p:cNvPr>
          <p:cNvSpPr txBox="1"/>
          <p:nvPr/>
        </p:nvSpPr>
        <p:spPr>
          <a:xfrm>
            <a:off x="643087" y="1631039"/>
            <a:ext cx="10936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References for this presentation</a:t>
            </a:r>
          </a:p>
          <a:p>
            <a:endParaRPr lang="en-US" sz="20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de-DE" sz="1500" dirty="0" err="1"/>
              <a:t>Kummu</a:t>
            </a:r>
            <a:r>
              <a:rPr lang="de-DE" sz="1500" dirty="0"/>
              <a:t>, M., J. H. A. Guillaume, H. De </a:t>
            </a:r>
            <a:r>
              <a:rPr lang="de-DE" sz="1500" dirty="0" err="1"/>
              <a:t>Moel</a:t>
            </a:r>
            <a:r>
              <a:rPr lang="de-DE" sz="1500" dirty="0"/>
              <a:t>, S. Eisner, M. </a:t>
            </a:r>
            <a:r>
              <a:rPr lang="de-DE" sz="1500" dirty="0" err="1"/>
              <a:t>Flörke</a:t>
            </a:r>
            <a:r>
              <a:rPr lang="de-DE" sz="1500" dirty="0"/>
              <a:t>, M. </a:t>
            </a:r>
            <a:r>
              <a:rPr lang="de-DE" sz="1500" dirty="0" err="1"/>
              <a:t>Porkka</a:t>
            </a:r>
            <a:r>
              <a:rPr lang="de-DE" sz="1500" dirty="0"/>
              <a:t>, S. Siebert, T. I. E. </a:t>
            </a:r>
            <a:r>
              <a:rPr lang="de-DE" sz="1500" dirty="0" err="1"/>
              <a:t>Veldkamp</a:t>
            </a:r>
            <a:r>
              <a:rPr lang="de-DE" sz="1500" dirty="0"/>
              <a:t>, und P. J. Ward. „The </a:t>
            </a:r>
            <a:r>
              <a:rPr lang="de-DE" sz="1500" dirty="0" err="1"/>
              <a:t>World’s</a:t>
            </a:r>
            <a:r>
              <a:rPr lang="de-DE" sz="1500" dirty="0"/>
              <a:t> Road </a:t>
            </a:r>
            <a:r>
              <a:rPr lang="de-DE" sz="1500" dirty="0" err="1"/>
              <a:t>to</a:t>
            </a:r>
            <a:r>
              <a:rPr lang="de-DE" sz="1500" dirty="0"/>
              <a:t> 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Scarcity</a:t>
            </a:r>
            <a:r>
              <a:rPr lang="de-DE" sz="1500" dirty="0"/>
              <a:t>: </a:t>
            </a:r>
            <a:r>
              <a:rPr lang="de-DE" sz="1500" dirty="0" err="1"/>
              <a:t>Shortage</a:t>
            </a:r>
            <a:r>
              <a:rPr lang="de-DE" sz="1500" dirty="0"/>
              <a:t> and Stress in </a:t>
            </a:r>
            <a:r>
              <a:rPr lang="de-DE" sz="1500" dirty="0" err="1"/>
              <a:t>the</a:t>
            </a:r>
            <a:r>
              <a:rPr lang="de-DE" sz="1500" dirty="0"/>
              <a:t> 20th Century and </a:t>
            </a:r>
            <a:r>
              <a:rPr lang="de-DE" sz="1500" dirty="0" err="1"/>
              <a:t>Pathways</a:t>
            </a:r>
            <a:r>
              <a:rPr lang="de-DE" sz="1500" dirty="0"/>
              <a:t> </a:t>
            </a:r>
            <a:r>
              <a:rPr lang="de-DE" sz="1500" dirty="0" err="1"/>
              <a:t>towards</a:t>
            </a:r>
            <a:r>
              <a:rPr lang="de-DE" sz="1500" dirty="0"/>
              <a:t> </a:t>
            </a:r>
            <a:r>
              <a:rPr lang="de-DE" sz="1500" dirty="0" err="1"/>
              <a:t>Sustainability</a:t>
            </a:r>
            <a:r>
              <a:rPr lang="de-DE" sz="1500" dirty="0"/>
              <a:t>“. </a:t>
            </a:r>
            <a:r>
              <a:rPr lang="de-DE" sz="1500" i="1" dirty="0"/>
              <a:t>Scientific Reports</a:t>
            </a:r>
            <a:r>
              <a:rPr lang="de-DE" sz="1500" dirty="0"/>
              <a:t> 6, Nr. 1 (9. Dezember 2016): 38495. </a:t>
            </a:r>
            <a:r>
              <a:rPr lang="de-DE" sz="1500" u="sng" dirty="0">
                <a:hlinkClick r:id="rId2"/>
              </a:rPr>
              <a:t>https://doi.org/10.1038/srep38495</a:t>
            </a:r>
            <a:r>
              <a:rPr lang="de-DE" sz="15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500" dirty="0" err="1"/>
              <a:t>Mekonnen</a:t>
            </a:r>
            <a:r>
              <a:rPr lang="de-DE" sz="1500" dirty="0"/>
              <a:t>, </a:t>
            </a:r>
            <a:r>
              <a:rPr lang="de-DE" sz="1500" dirty="0" err="1"/>
              <a:t>Mesfin</a:t>
            </a:r>
            <a:r>
              <a:rPr lang="de-DE" sz="1500" dirty="0"/>
              <a:t> M., und Arjen Y. Hoekstra. „</a:t>
            </a:r>
            <a:r>
              <a:rPr lang="de-DE" sz="1500" dirty="0" err="1"/>
              <a:t>Four</a:t>
            </a:r>
            <a:r>
              <a:rPr lang="de-DE" sz="1500" dirty="0"/>
              <a:t> Billion People </a:t>
            </a:r>
            <a:r>
              <a:rPr lang="de-DE" sz="1500" dirty="0" err="1"/>
              <a:t>Facing</a:t>
            </a:r>
            <a:r>
              <a:rPr lang="de-DE" sz="1500" dirty="0"/>
              <a:t> </a:t>
            </a:r>
            <a:r>
              <a:rPr lang="de-DE" sz="1500" dirty="0" err="1"/>
              <a:t>Severe</a:t>
            </a:r>
            <a:r>
              <a:rPr lang="de-DE" sz="1500" dirty="0"/>
              <a:t> 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Scarcity</a:t>
            </a:r>
            <a:r>
              <a:rPr lang="de-DE" sz="1500" dirty="0"/>
              <a:t>“. </a:t>
            </a:r>
            <a:r>
              <a:rPr lang="de-DE" sz="1500" i="1" dirty="0"/>
              <a:t>Science </a:t>
            </a:r>
            <a:r>
              <a:rPr lang="de-DE" sz="1500" i="1" dirty="0" err="1"/>
              <a:t>Advances</a:t>
            </a:r>
            <a:r>
              <a:rPr lang="de-DE" sz="1500" dirty="0"/>
              <a:t> 2, Nr. 2 (5. Februar 2016): e1500323. </a:t>
            </a:r>
            <a:r>
              <a:rPr lang="de-DE" sz="1500" dirty="0">
                <a:hlinkClick r:id="rId3"/>
              </a:rPr>
              <a:t>https://doi.org/10.1126/sciadv.1500323</a:t>
            </a:r>
            <a:r>
              <a:rPr lang="de-DE" sz="1500" dirty="0"/>
              <a:t>.</a:t>
            </a:r>
          </a:p>
          <a:p>
            <a:pPr>
              <a:spcBef>
                <a:spcPts val="600"/>
              </a:spcBef>
            </a:pPr>
            <a:r>
              <a:rPr lang="en-US" sz="1500" dirty="0"/>
              <a:t>Pastor, A. V., Ludwig, F., Biemans, H., Hoff, H., and Kabat, P.: Accounting for environmental flow requirements in global water assessments, </a:t>
            </a:r>
            <a:r>
              <a:rPr lang="en-US" sz="1500" dirty="0" err="1"/>
              <a:t>Hydrol</a:t>
            </a:r>
            <a:r>
              <a:rPr lang="en-US" sz="1500" dirty="0"/>
              <a:t>. Earth Syst. Sci., 18, 5041–5059 (2014), </a:t>
            </a:r>
            <a:r>
              <a:rPr lang="en-US" sz="1500" dirty="0">
                <a:hlinkClick r:id="rId4"/>
              </a:rPr>
              <a:t>https://doi.org/10.5194/hess-18-5041-2014</a:t>
            </a:r>
            <a:r>
              <a:rPr lang="en-US" sz="1500" dirty="0"/>
              <a:t>.</a:t>
            </a:r>
            <a:endParaRPr lang="de-DE" sz="1500" dirty="0"/>
          </a:p>
          <a:p>
            <a:pPr>
              <a:spcBef>
                <a:spcPts val="600"/>
              </a:spcBef>
            </a:pPr>
            <a:r>
              <a:rPr lang="de-DE" sz="1500" dirty="0"/>
              <a:t>Rockström, Johan, Malin </a:t>
            </a:r>
            <a:r>
              <a:rPr lang="de-DE" sz="1500" dirty="0" err="1"/>
              <a:t>Falkenmark</a:t>
            </a:r>
            <a:r>
              <a:rPr lang="de-DE" sz="1500" dirty="0"/>
              <a:t>, Louise </a:t>
            </a:r>
            <a:r>
              <a:rPr lang="de-DE" sz="1500" dirty="0" err="1"/>
              <a:t>Karlberg</a:t>
            </a:r>
            <a:r>
              <a:rPr lang="de-DE" sz="1500" dirty="0"/>
              <a:t>, Holger Hoff, Stefanie Rost, und Dieter Gerten. „Future 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Availability</a:t>
            </a:r>
            <a:r>
              <a:rPr lang="de-DE" sz="1500" dirty="0"/>
              <a:t> </a:t>
            </a:r>
            <a:r>
              <a:rPr lang="de-DE" sz="1500" dirty="0" err="1"/>
              <a:t>for</a:t>
            </a:r>
            <a:r>
              <a:rPr lang="de-DE" sz="1500" dirty="0"/>
              <a:t> Global Food </a:t>
            </a:r>
            <a:r>
              <a:rPr lang="de-DE" sz="1500" dirty="0" err="1"/>
              <a:t>Production</a:t>
            </a:r>
            <a:r>
              <a:rPr lang="de-DE" sz="1500" dirty="0"/>
              <a:t>: The Potential </a:t>
            </a:r>
            <a:r>
              <a:rPr lang="de-DE" sz="1500" dirty="0" err="1"/>
              <a:t>of</a:t>
            </a:r>
            <a:r>
              <a:rPr lang="de-DE" sz="1500" dirty="0"/>
              <a:t> Green 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for</a:t>
            </a:r>
            <a:r>
              <a:rPr lang="de-DE" sz="1500" dirty="0"/>
              <a:t> </a:t>
            </a:r>
            <a:r>
              <a:rPr lang="de-DE" sz="1500" dirty="0" err="1"/>
              <a:t>Increasing</a:t>
            </a:r>
            <a:r>
              <a:rPr lang="de-DE" sz="1500" dirty="0"/>
              <a:t> </a:t>
            </a:r>
            <a:r>
              <a:rPr lang="de-DE" sz="1500" dirty="0" err="1"/>
              <a:t>Resilience</a:t>
            </a:r>
            <a:r>
              <a:rPr lang="de-DE" sz="1500" dirty="0"/>
              <a:t> </a:t>
            </a:r>
            <a:r>
              <a:rPr lang="de-DE" sz="1500" dirty="0" err="1"/>
              <a:t>to</a:t>
            </a:r>
            <a:r>
              <a:rPr lang="de-DE" sz="1500" dirty="0"/>
              <a:t> Global Change“. </a:t>
            </a:r>
            <a:r>
              <a:rPr lang="de-DE" sz="1500" i="1" dirty="0" err="1"/>
              <a:t>Water</a:t>
            </a:r>
            <a:r>
              <a:rPr lang="de-DE" sz="1500" i="1" dirty="0"/>
              <a:t> Resources Research</a:t>
            </a:r>
            <a:r>
              <a:rPr lang="de-DE" sz="1500" dirty="0"/>
              <a:t> 45, Nr. 7 (Juli 2009): 2007WR006767. </a:t>
            </a:r>
            <a:r>
              <a:rPr lang="de-DE" sz="1500" dirty="0">
                <a:hlinkClick r:id="rId5"/>
              </a:rPr>
              <a:t>https://doi.org/10.1029/2007WR006767</a:t>
            </a:r>
            <a:r>
              <a:rPr lang="de-DE" sz="15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500" dirty="0"/>
              <a:t>Rost, Stefanie, Dieter Gerten, Alberte </a:t>
            </a:r>
            <a:r>
              <a:rPr lang="de-DE" sz="1500" dirty="0" err="1"/>
              <a:t>Bondeau</a:t>
            </a:r>
            <a:r>
              <a:rPr lang="de-DE" sz="1500" dirty="0"/>
              <a:t>, Wolfgang Lucht, Janine Rohwer, und </a:t>
            </a:r>
            <a:r>
              <a:rPr lang="de-DE" sz="1500" dirty="0" err="1"/>
              <a:t>Sibyll</a:t>
            </a:r>
            <a:r>
              <a:rPr lang="de-DE" sz="1500" dirty="0"/>
              <a:t> </a:t>
            </a:r>
            <a:r>
              <a:rPr lang="de-DE" sz="1500" dirty="0" err="1"/>
              <a:t>Schaphoff</a:t>
            </a:r>
            <a:r>
              <a:rPr lang="de-DE" sz="1500" dirty="0"/>
              <a:t>. „</a:t>
            </a:r>
            <a:r>
              <a:rPr lang="de-DE" sz="1500" dirty="0" err="1"/>
              <a:t>Agricultural</a:t>
            </a:r>
            <a:r>
              <a:rPr lang="de-DE" sz="1500" dirty="0"/>
              <a:t> Green and Blue 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Consumption</a:t>
            </a:r>
            <a:r>
              <a:rPr lang="de-DE" sz="1500" dirty="0"/>
              <a:t> and </a:t>
            </a:r>
            <a:r>
              <a:rPr lang="de-DE" sz="1500" dirty="0" err="1"/>
              <a:t>Its</a:t>
            </a:r>
            <a:r>
              <a:rPr lang="de-DE" sz="1500" dirty="0"/>
              <a:t> </a:t>
            </a:r>
            <a:r>
              <a:rPr lang="de-DE" sz="1500" dirty="0" err="1"/>
              <a:t>Influence</a:t>
            </a:r>
            <a:r>
              <a:rPr lang="de-DE" sz="1500" dirty="0"/>
              <a:t> on </a:t>
            </a:r>
            <a:r>
              <a:rPr lang="de-DE" sz="1500" dirty="0" err="1"/>
              <a:t>the</a:t>
            </a:r>
            <a:r>
              <a:rPr lang="de-DE" sz="1500" dirty="0"/>
              <a:t> Global </a:t>
            </a:r>
            <a:r>
              <a:rPr lang="de-DE" sz="1500" dirty="0" err="1"/>
              <a:t>Water</a:t>
            </a:r>
            <a:r>
              <a:rPr lang="de-DE" sz="1500" dirty="0"/>
              <a:t> System“. </a:t>
            </a:r>
            <a:r>
              <a:rPr lang="de-DE" sz="1500" i="1" dirty="0" err="1"/>
              <a:t>Water</a:t>
            </a:r>
            <a:r>
              <a:rPr lang="de-DE" sz="1500" i="1" dirty="0"/>
              <a:t> Resources Research</a:t>
            </a:r>
            <a:r>
              <a:rPr lang="de-DE" sz="1500" dirty="0"/>
              <a:t> 44, Nr. 9 (September 2008): 2007WR006331. </a:t>
            </a:r>
            <a:r>
              <a:rPr lang="de-DE" sz="1500" dirty="0">
                <a:hlinkClick r:id="rId6"/>
              </a:rPr>
              <a:t>https://doi.org/10.1029/2007WR006331</a:t>
            </a:r>
            <a:r>
              <a:rPr lang="de-DE" sz="1500" dirty="0"/>
              <a:t>.</a:t>
            </a:r>
            <a:endParaRPr lang="de-DE" sz="15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de-DE" sz="1500" dirty="0" err="1"/>
              <a:t>Veldkamp</a:t>
            </a:r>
            <a:r>
              <a:rPr lang="de-DE" sz="1500" dirty="0"/>
              <a:t>, T.I.E., Y. </a:t>
            </a:r>
            <a:r>
              <a:rPr lang="de-DE" sz="1500" dirty="0" err="1"/>
              <a:t>Wada</a:t>
            </a:r>
            <a:r>
              <a:rPr lang="de-DE" sz="1500" dirty="0"/>
              <a:t>, J.C.J.H. </a:t>
            </a:r>
            <a:r>
              <a:rPr lang="de-DE" sz="1500" dirty="0" err="1"/>
              <a:t>Aerts</a:t>
            </a:r>
            <a:r>
              <a:rPr lang="de-DE" sz="1500" dirty="0"/>
              <a:t>, P. Döll, S. N. Gosling, J. Liu, Y. Masaki, u. a. „</a:t>
            </a:r>
            <a:r>
              <a:rPr lang="de-DE" sz="1500" dirty="0" err="1"/>
              <a:t>Water</a:t>
            </a:r>
            <a:r>
              <a:rPr lang="de-DE" sz="1500" dirty="0"/>
              <a:t> </a:t>
            </a:r>
            <a:r>
              <a:rPr lang="de-DE" sz="1500" dirty="0" err="1"/>
              <a:t>Scarcity</a:t>
            </a:r>
            <a:r>
              <a:rPr lang="de-DE" sz="1500" dirty="0"/>
              <a:t> Hotspots Travel Downstream Due </a:t>
            </a:r>
            <a:r>
              <a:rPr lang="de-DE" sz="1500" dirty="0" err="1"/>
              <a:t>to</a:t>
            </a:r>
            <a:r>
              <a:rPr lang="de-DE" sz="1500" dirty="0"/>
              <a:t> Human </a:t>
            </a:r>
            <a:r>
              <a:rPr lang="de-DE" sz="1500" dirty="0" err="1"/>
              <a:t>Interventions</a:t>
            </a:r>
            <a:r>
              <a:rPr lang="de-DE" sz="1500" dirty="0"/>
              <a:t> in </a:t>
            </a:r>
            <a:r>
              <a:rPr lang="de-DE" sz="1500" dirty="0" err="1"/>
              <a:t>the</a:t>
            </a:r>
            <a:r>
              <a:rPr lang="de-DE" sz="1500" dirty="0"/>
              <a:t> 20th and 21st Century“. </a:t>
            </a:r>
            <a:r>
              <a:rPr lang="de-DE" sz="1500" i="1" dirty="0"/>
              <a:t>Nature Communications</a:t>
            </a:r>
            <a:r>
              <a:rPr lang="de-DE" sz="1500" dirty="0"/>
              <a:t> 8, Nr. 1 (15. Juni 2017): 15697. </a:t>
            </a:r>
            <a:r>
              <a:rPr lang="de-DE" sz="1500" dirty="0">
                <a:hlinkClick r:id="rId7"/>
              </a:rPr>
              <a:t>https://doi.org/10.1038/ncomms15697</a:t>
            </a:r>
            <a:r>
              <a:rPr lang="de-DE" sz="1500" dirty="0"/>
              <a:t>.</a:t>
            </a:r>
          </a:p>
        </p:txBody>
      </p:sp>
      <p:pic>
        <p:nvPicPr>
          <p:cNvPr id="9" name="Grafik 8" descr="Bücher">
            <a:hlinkClick r:id="rId8" action="ppaction://hlinksldjump"/>
            <a:extLst>
              <a:ext uri="{FF2B5EF4-FFF2-40B4-BE49-F238E27FC236}">
                <a16:creationId xmlns:a16="http://schemas.microsoft.com/office/drawing/2014/main" id="{D8092395-1ED5-4644-BE74-C3F216D07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15004" y="285569"/>
            <a:ext cx="918905" cy="918905"/>
          </a:xfrm>
          <a:prstGeom prst="rect">
            <a:avLst/>
          </a:prstGeom>
        </p:spPr>
      </p:pic>
      <p:sp>
        <p:nvSpPr>
          <p:cNvPr id="13" name="AutoShape 4" descr="data:image/svg+xml;base64,PD94bWwgdmVyc2lvbj0iMS4wIiBlbmNvZGluZz0idXRmLTgiPz48IURPQ1RZUEUgc3ZnIFBVQkxJQyAiLS8vVzNDLy9EVEQgU1ZHIDEuMS8vRU4iICJodHRwOi8vd3d3LnczLm9yZy9HcmFwaGljcy9TVkcvMS4xL0RURC9zdmcxMS5kdGQiPjxzdmcgdmVyc2lvbj0iMS4xIiBpZD0iRWJlbmVfMSIgeG1sbnM9Imh0dHA6Ly93d3cudzMub3JnLzIwMDAvc3ZnIiB4bWxuczp4bGluaz0iaHR0cDovL3d3dy53My5vcmcvMTk5OS94bGluayIgeD0iMHB4IiB5PSIwcHgiIHdpZHRoPSIxNnB4IiBoZWlnaHQ9IjE2cHgiIHZpZXdCb3g9IjAgMCAxNiAxNiIgZW5hYmxlLWJhY2tncm91bmQ9Im5ldyAwIDAgMTYgMTYiIHhtbDpzcGFjZT0icHJlc2VydmUiPjxnPjxnPjxwYXRoIGZpbGw9IiNGRkZGRkYiIGQ9Ik04LjAwMSwxNS41QzMuODY0LDE1LjUsMC41LDEyLjEzNiwwLjUsOGMwLTQuMTM1LDMuMzY1LTcuNSw3LjUwMS03LjVTMTUuNSwzLjg2NCwxNS41LDhTMTIuMTM3LDE1LjUsOC4wMDEsMTUuNXoiLz48cGF0aCBmaWxsPSIjRDUyQjFFIiBkPSJNOC4wMDEsMUMxMS44NiwxLDE1LDQuMTQxLDE1LDhzLTMuMTM5LDctNi45OTksN0M0LjE0LDE1LDEsMTEuODU5LDEsOFM0LjE0LDEsOC4wMDEsMSBNOC4wMDEsMEMzLjU4MiwwLDAsMy41ODIsMCw4czMuNTgyLDgsOC4wMDEsOEMxMi40MTgsMTYsMTYsMTIuNDE4LDE2LDhTMTIuNDE4LDAsOC4wMDEsMEw4LjAwMSwweiIvPjwvZz48cGF0aCBmaWxsPSIjRDUyQjFFIiBkPSJNNi43NDUsMTIuNTg5Yy0wLjIyNywwLjEyMi0wLjQ5NywwLjI0Ny0wLjY4NCwwLjI0N2MtMC4zMTgsMC0wLjUwMS0wLjE2NC0wLjUwMS0wLjQ1MmMwLTAuMjA3LDAuMTQtMC4zNzUsMC41OTUtMC42MjJjMS41NDktMC45MDQsMi41OTQtMi4yNzIsMi41OTQtMy43MjFjMC0wLjgyNS0wLjIyNy0xLjExOS0wLjY4MS0xLjExOWMtMC4xMzUsMC0wLjMyLDAuMjE5LTAuNjM2LDAuMjE5SDcuMTU3QzYuMTAyLDcuMTQzLDUuMzMzLDYuMjY0LDUuMzMzLDUuMjNjMC0xLjE1MiwwLjk1OC0yLjAwNiwyLjI4LTIuMDA2YzEuNzc3LDAsMy4wNTMsMS4zNzMsMy4wNTMsMy40M0MxMC42NjYsOS4yMTUsOS4yMDMsMTEuMjcsNi43NDUsMTIuNTg5Ii8+PC9nPjwvc3ZnPg">
            <a:extLst>
              <a:ext uri="{FF2B5EF4-FFF2-40B4-BE49-F238E27FC236}">
                <a16:creationId xmlns:a16="http://schemas.microsoft.com/office/drawing/2014/main" id="{03A2A96C-8BD6-4718-9942-E86A703004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5575" y="-6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5" name="Grafik 14" descr="Zuhause">
            <a:hlinkClick r:id="rId11" action="ppaction://hlinksldjump"/>
            <a:extLst>
              <a:ext uri="{FF2B5EF4-FFF2-40B4-BE49-F238E27FC236}">
                <a16:creationId xmlns:a16="http://schemas.microsoft.com/office/drawing/2014/main" id="{D566D238-085D-4991-8BBE-1A94C225C6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6" name="Pfeil: nach rechts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23EA5-3AA8-485B-8B30-594D72DF2F30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7" name="Pfeil: nach links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FA756DD-6B09-4930-B4D3-5C9F6CE40AAE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11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4AA6D6A-2E56-44D9-889D-126B71AF3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9951" y="3806979"/>
            <a:ext cx="7771512" cy="1019516"/>
          </a:xfrm>
        </p:spPr>
        <p:txBody>
          <a:bodyPr>
            <a:normAutofit/>
          </a:bodyPr>
          <a:lstStyle/>
          <a:p>
            <a:pPr algn="l"/>
            <a:r>
              <a:rPr lang="de-DE" sz="2600" b="1" dirty="0">
                <a:solidFill>
                  <a:schemeClr val="bg1"/>
                </a:solidFill>
                <a:latin typeface="IBM Plex Sans"/>
              </a:rPr>
              <a:t>Heindriken Dahlmann</a:t>
            </a:r>
          </a:p>
          <a:p>
            <a:pPr algn="l"/>
            <a:r>
              <a:rPr lang="de-DE" sz="2600" b="1" dirty="0">
                <a:solidFill>
                  <a:schemeClr val="bg1"/>
                </a:solidFill>
                <a:latin typeface="IBM Plex Sans"/>
              </a:rPr>
              <a:t>heindriken.dahlmann@hu-berlin.de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8CE7AAA-FB1E-4CBB-B2F5-3B7DDA7D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951" y="553111"/>
            <a:ext cx="7049702" cy="2387600"/>
          </a:xfrm>
        </p:spPr>
        <p:txBody>
          <a:bodyPr>
            <a:normAutofit/>
          </a:bodyPr>
          <a:lstStyle/>
          <a:p>
            <a:pPr algn="l"/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If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you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have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comments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,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questions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,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ideas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–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please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</a:t>
            </a:r>
            <a:r>
              <a:rPr lang="de-DE" sz="3000" dirty="0" err="1">
                <a:solidFill>
                  <a:schemeClr val="bg1"/>
                </a:solidFill>
                <a:latin typeface="IBM Plex Sans"/>
              </a:rPr>
              <a:t>reach</a:t>
            </a:r>
            <a:r>
              <a:rPr lang="de-DE" sz="3000" dirty="0">
                <a:solidFill>
                  <a:schemeClr val="bg1"/>
                </a:solidFill>
                <a:latin typeface="IBM Plex Sans"/>
              </a:rPr>
              <a:t> out!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22CF5BC-2576-4926-BD89-35E0CAD8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92" t="1019" r="60986" b="-1019"/>
          <a:stretch/>
        </p:blipFill>
        <p:spPr>
          <a:xfrm>
            <a:off x="-207389" y="0"/>
            <a:ext cx="3383711" cy="69381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CE89309-C723-4E75-BA41-117FDC3F6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031" y="5416970"/>
            <a:ext cx="1333333" cy="133333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D6ACCC19-6A07-48EF-B05E-C8EBADD3F13B}"/>
              </a:ext>
            </a:extLst>
          </p:cNvPr>
          <p:cNvSpPr/>
          <p:nvPr/>
        </p:nvSpPr>
        <p:spPr>
          <a:xfrm>
            <a:off x="4089951" y="4891652"/>
            <a:ext cx="6435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IBM Plex Sans"/>
              </a:rPr>
              <a:t>PhD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researcher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 at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 IRI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THESys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, Humboldt-Universität zu Berlin</a:t>
            </a:r>
            <a:br>
              <a:rPr lang="de-DE" sz="1600" dirty="0">
                <a:solidFill>
                  <a:schemeClr val="bg1"/>
                </a:solidFill>
                <a:latin typeface="IBM Plex Sans"/>
              </a:rPr>
            </a:br>
            <a:r>
              <a:rPr lang="de-DE" sz="1600" dirty="0">
                <a:solidFill>
                  <a:schemeClr val="bg1"/>
                </a:solidFill>
                <a:latin typeface="IBM Plex Sans"/>
              </a:rPr>
              <a:t>Guest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researcher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 at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the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 Potsdam-Institut </a:t>
            </a:r>
            <a:r>
              <a:rPr lang="de-DE" sz="1600" dirty="0" err="1">
                <a:solidFill>
                  <a:schemeClr val="bg1"/>
                </a:solidFill>
                <a:latin typeface="IBM Plex Sans"/>
              </a:rPr>
              <a:t>for</a:t>
            </a:r>
            <a:r>
              <a:rPr lang="de-DE" sz="1600" dirty="0">
                <a:solidFill>
                  <a:schemeClr val="bg1"/>
                </a:solidFill>
                <a:latin typeface="IBM Plex Sans"/>
              </a:rPr>
              <a:t> Climate Impact Research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147D02D-0377-4D8B-8C26-9C8DFF60F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09444">
            <a:off x="9918755" y="6115834"/>
            <a:ext cx="577867" cy="37929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1D4A3D1-68BD-487B-A249-F29328816F28}"/>
              </a:ext>
            </a:extLst>
          </p:cNvPr>
          <p:cNvSpPr txBox="1"/>
          <p:nvPr/>
        </p:nvSpPr>
        <p:spPr>
          <a:xfrm>
            <a:off x="9005403" y="5867558"/>
            <a:ext cx="1415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Link </a:t>
            </a:r>
            <a:r>
              <a:rPr lang="de-DE" sz="1600" dirty="0" err="1">
                <a:solidFill>
                  <a:schemeClr val="bg1"/>
                </a:solidFill>
              </a:rPr>
              <a:t>to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the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abstract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15" name="Grafik 14" descr="Zuhause">
            <a:hlinkClick r:id="rId6" action="ppaction://hlinksldjump"/>
            <a:extLst>
              <a:ext uri="{FF2B5EF4-FFF2-40B4-BE49-F238E27FC236}">
                <a16:creationId xmlns:a16="http://schemas.microsoft.com/office/drawing/2014/main" id="{0CF71E6A-C97C-458C-A02B-583DFFEFD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0573" y="37308"/>
            <a:ext cx="834887" cy="834887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3992A751-3882-4D09-89E1-31CD372E6FAB}"/>
              </a:ext>
            </a:extLst>
          </p:cNvPr>
          <p:cNvSpPr txBox="1">
            <a:spLocks/>
          </p:cNvSpPr>
          <p:nvPr/>
        </p:nvSpPr>
        <p:spPr>
          <a:xfrm>
            <a:off x="1414721" y="6632542"/>
            <a:ext cx="3197655" cy="450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dirty="0" err="1">
                <a:latin typeface="IBM Plex Sans"/>
              </a:rPr>
              <a:t>Photo</a:t>
            </a:r>
            <a:r>
              <a:rPr lang="de-DE" sz="1000" dirty="0">
                <a:latin typeface="IBM Plex Sans"/>
              </a:rPr>
              <a:t> </a:t>
            </a:r>
            <a:r>
              <a:rPr lang="de-DE" sz="1000" dirty="0" err="1">
                <a:latin typeface="IBM Plex Sans"/>
              </a:rPr>
              <a:t>credits</a:t>
            </a:r>
            <a:r>
              <a:rPr lang="de-DE" sz="1000" dirty="0">
                <a:latin typeface="IBM Plex Sans"/>
              </a:rPr>
              <a:t>: Regina Hügli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9206F86-B327-4D1F-A243-AC5649E68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53" y="4168426"/>
            <a:ext cx="926711" cy="11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1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D1B868-C76A-40B1-9469-BD50283B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4" y="959843"/>
            <a:ext cx="4242094" cy="269088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5117329-0C79-495F-B598-798ED4FDE05B}"/>
              </a:ext>
            </a:extLst>
          </p:cNvPr>
          <p:cNvSpPr/>
          <p:nvPr/>
        </p:nvSpPr>
        <p:spPr>
          <a:xfrm>
            <a:off x="1773805" y="2883657"/>
            <a:ext cx="632972" cy="621864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8789D2-1A83-4546-86F8-30A1154850A6}"/>
              </a:ext>
            </a:extLst>
          </p:cNvPr>
          <p:cNvSpPr/>
          <p:nvPr/>
        </p:nvSpPr>
        <p:spPr>
          <a:xfrm>
            <a:off x="2777725" y="2253770"/>
            <a:ext cx="632972" cy="621865"/>
          </a:xfrm>
          <a:prstGeom prst="ellipse">
            <a:avLst/>
          </a:prstGeom>
          <a:noFill/>
          <a:ln w="38100"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D119976-701A-4946-83AB-075AA5EFD24D}"/>
              </a:ext>
            </a:extLst>
          </p:cNvPr>
          <p:cNvCxnSpPr>
            <a:cxnSpLocks/>
          </p:cNvCxnSpPr>
          <p:nvPr/>
        </p:nvCxnSpPr>
        <p:spPr>
          <a:xfrm>
            <a:off x="4364697" y="2994299"/>
            <a:ext cx="432000" cy="0"/>
          </a:xfrm>
          <a:prstGeom prst="straightConnector1">
            <a:avLst/>
          </a:prstGeom>
          <a:ln>
            <a:solidFill>
              <a:srgbClr val="2DB2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520B3D3-2E01-4F58-BA4D-7D7EFCF3744E}"/>
              </a:ext>
            </a:extLst>
          </p:cNvPr>
          <p:cNvCxnSpPr>
            <a:cxnSpLocks/>
          </p:cNvCxnSpPr>
          <p:nvPr/>
        </p:nvCxnSpPr>
        <p:spPr>
          <a:xfrm>
            <a:off x="2024697" y="1283753"/>
            <a:ext cx="2772000" cy="0"/>
          </a:xfrm>
          <a:prstGeom prst="straightConnector1">
            <a:avLst/>
          </a:prstGeom>
          <a:ln>
            <a:solidFill>
              <a:srgbClr val="D10808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254498D-E142-4FCA-B604-82F734F61C9B}"/>
              </a:ext>
            </a:extLst>
          </p:cNvPr>
          <p:cNvSpPr/>
          <p:nvPr/>
        </p:nvSpPr>
        <p:spPr>
          <a:xfrm>
            <a:off x="5167543" y="1036607"/>
            <a:ext cx="1856917" cy="485686"/>
          </a:xfrm>
          <a:prstGeom prst="rect">
            <a:avLst/>
          </a:prstGeom>
          <a:solidFill>
            <a:srgbClr val="D1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EB1D6FE0-9082-4173-97A2-8EAC78D4D426}"/>
              </a:ext>
            </a:extLst>
          </p:cNvPr>
          <p:cNvSpPr/>
          <p:nvPr/>
        </p:nvSpPr>
        <p:spPr>
          <a:xfrm rot="12451708">
            <a:off x="5487071" y="1101201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CDD57AA5-547E-41A7-B9AD-0C336D673D7F}"/>
              </a:ext>
            </a:extLst>
          </p:cNvPr>
          <p:cNvSpPr/>
          <p:nvPr/>
        </p:nvSpPr>
        <p:spPr>
          <a:xfrm rot="2348577">
            <a:off x="5469737" y="1788580"/>
            <a:ext cx="127873" cy="12483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25298623-75A6-4CB8-AE2B-E1FA5C64E5A6}"/>
              </a:ext>
            </a:extLst>
          </p:cNvPr>
          <p:cNvSpPr/>
          <p:nvPr/>
        </p:nvSpPr>
        <p:spPr>
          <a:xfrm rot="12411674">
            <a:off x="6578370" y="2385742"/>
            <a:ext cx="127873" cy="12483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5394F3F-3C0B-42F4-97C2-2A3C77DC03F8}"/>
              </a:ext>
            </a:extLst>
          </p:cNvPr>
          <p:cNvSpPr txBox="1"/>
          <p:nvPr/>
        </p:nvSpPr>
        <p:spPr>
          <a:xfrm>
            <a:off x="5539067" y="1959084"/>
            <a:ext cx="152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IBM Plex Sans" panose="020B0604020202020204" charset="0"/>
              </a:rPr>
              <a:t>Interlinkages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76651FB-71BF-4AC9-88E2-60AD0C8FC42C}"/>
              </a:ext>
            </a:extLst>
          </p:cNvPr>
          <p:cNvSpPr txBox="1"/>
          <p:nvPr/>
        </p:nvSpPr>
        <p:spPr>
          <a:xfrm>
            <a:off x="7166112" y="1036607"/>
            <a:ext cx="4823304" cy="850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Analysis </a:t>
            </a:r>
            <a:r>
              <a:rPr lang="de-DE" sz="1400" dirty="0" err="1"/>
              <a:t>of</a:t>
            </a:r>
            <a:r>
              <a:rPr lang="de-DE" sz="1400" dirty="0"/>
              <a:t> 12 </a:t>
            </a:r>
            <a:r>
              <a:rPr lang="de-DE" sz="1400" dirty="0" err="1"/>
              <a:t>rainfed</a:t>
            </a:r>
            <a:r>
              <a:rPr lang="de-DE" sz="1400" dirty="0"/>
              <a:t> and 12 </a:t>
            </a:r>
            <a:r>
              <a:rPr lang="de-DE" sz="1400" dirty="0" err="1"/>
              <a:t>irrigated</a:t>
            </a:r>
            <a:r>
              <a:rPr lang="de-DE" sz="1400" dirty="0"/>
              <a:t> </a:t>
            </a:r>
            <a:r>
              <a:rPr lang="de-DE" sz="1400" dirty="0" err="1"/>
              <a:t>crops</a:t>
            </a:r>
            <a:endParaRPr lang="de-DE" sz="1400" dirty="0"/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DE" sz="1400" dirty="0"/>
              <a:t> </a:t>
            </a:r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stresses</a:t>
            </a:r>
            <a:r>
              <a:rPr lang="de-DE" sz="1400" dirty="0"/>
              <a:t> </a:t>
            </a:r>
            <a:r>
              <a:rPr lang="de-DE" sz="1400" dirty="0" err="1"/>
              <a:t>modeled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Dynamic Global Vegetation Model </a:t>
            </a:r>
            <a:r>
              <a:rPr lang="de-DE" sz="1400" dirty="0" err="1"/>
              <a:t>LPJmL</a:t>
            </a:r>
            <a:endParaRPr lang="de-DE" sz="1400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BCDEA64-E087-4075-B841-A19137E70D8A}"/>
              </a:ext>
            </a:extLst>
          </p:cNvPr>
          <p:cNvSpPr/>
          <p:nvPr/>
        </p:nvSpPr>
        <p:spPr>
          <a:xfrm>
            <a:off x="0" y="1"/>
            <a:ext cx="12192000" cy="7533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454CDA2-581D-4587-9EDB-661C4DBD1B0D}"/>
              </a:ext>
            </a:extLst>
          </p:cNvPr>
          <p:cNvSpPr/>
          <p:nvPr/>
        </p:nvSpPr>
        <p:spPr>
          <a:xfrm>
            <a:off x="5162480" y="2737953"/>
            <a:ext cx="1856917" cy="485686"/>
          </a:xfrm>
          <a:prstGeom prst="rect">
            <a:avLst/>
          </a:prstGeom>
          <a:solidFill>
            <a:srgbClr val="2DB2D7"/>
          </a:solidFill>
          <a:ln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4EBB2BEE-C617-4954-B4BB-B50DBCA6EAAF}"/>
              </a:ext>
            </a:extLst>
          </p:cNvPr>
          <p:cNvSpPr/>
          <p:nvPr/>
        </p:nvSpPr>
        <p:spPr>
          <a:xfrm rot="1591083">
            <a:off x="5171669" y="1337840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AD7AF88-0C1A-4F4A-AC8D-ABDED9497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3002" r="17205" b="24602"/>
          <a:stretch/>
        </p:blipFill>
        <p:spPr>
          <a:xfrm>
            <a:off x="5970573" y="3650008"/>
            <a:ext cx="6149053" cy="2917610"/>
          </a:xfrm>
          <a:prstGeom prst="rect">
            <a:avLst/>
          </a:prstGeom>
        </p:spPr>
      </p:pic>
      <p:pic>
        <p:nvPicPr>
          <p:cNvPr id="28" name="Picture 2" descr="https://lh7-rt.googleusercontent.com/docsz/AD_4nXelLbvnqN9Zejhmo1SLggVogpszMcNWDlSnfGZhlWUEQ4DqJTWYWHDzNZ9amLDNgFn3AiBuQDZaKfkMXLp3d9Sd-J5Vz1hY1Fqf3EYZtDwkZ8Ab7TmB8sj_s59rmtZuCiNpUwdV6M_ATZsEdN7bqfo?key=9Lko1-41xprVrDVjtX3PSiTR">
            <a:extLst>
              <a:ext uri="{FF2B5EF4-FFF2-40B4-BE49-F238E27FC236}">
                <a16:creationId xmlns:a16="http://schemas.microsoft.com/office/drawing/2014/main" id="{97336E16-C274-4E41-9B00-C4B416A9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46" y="5759892"/>
            <a:ext cx="1365401" cy="9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3B3008-6C23-4647-B943-663927022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42"/>
          <a:stretch/>
        </p:blipFill>
        <p:spPr>
          <a:xfrm>
            <a:off x="208724" y="3766001"/>
            <a:ext cx="1969456" cy="29309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031C036-82F9-4774-9E57-E47500EE5B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21"/>
          <a:stretch/>
        </p:blipFill>
        <p:spPr>
          <a:xfrm>
            <a:off x="2390104" y="3787312"/>
            <a:ext cx="1666953" cy="286976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7A38E7A-9CA8-4884-983E-02146AF768EE}"/>
              </a:ext>
            </a:extLst>
          </p:cNvPr>
          <p:cNvSpPr txBox="1"/>
          <p:nvPr/>
        </p:nvSpPr>
        <p:spPr>
          <a:xfrm>
            <a:off x="787662" y="3820838"/>
            <a:ext cx="1615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210F0B7-7AA2-4CFF-B186-2899A1BB71C0}"/>
              </a:ext>
            </a:extLst>
          </p:cNvPr>
          <p:cNvSpPr/>
          <p:nvPr/>
        </p:nvSpPr>
        <p:spPr>
          <a:xfrm>
            <a:off x="793311" y="1459579"/>
            <a:ext cx="767708" cy="764573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793D63-36E0-4EA7-9156-9E895C95277F}"/>
              </a:ext>
            </a:extLst>
          </p:cNvPr>
          <p:cNvSpPr txBox="1"/>
          <p:nvPr/>
        </p:nvSpPr>
        <p:spPr>
          <a:xfrm>
            <a:off x="2386512" y="3826069"/>
            <a:ext cx="14600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C350B26-0B6C-4B98-8666-96B732FCC011}"/>
              </a:ext>
            </a:extLst>
          </p:cNvPr>
          <p:cNvSpPr txBox="1"/>
          <p:nvPr/>
        </p:nvSpPr>
        <p:spPr>
          <a:xfrm>
            <a:off x="3906961" y="3915829"/>
            <a:ext cx="1984099" cy="488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/>
              <a:t>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agricultural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in </a:t>
            </a:r>
            <a:r>
              <a:rPr lang="de-DE" sz="1200" dirty="0" err="1"/>
              <a:t>cells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irrigation</a:t>
            </a:r>
            <a:endParaRPr lang="de-DE" sz="12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247691-2B30-4A4E-8A2C-BA2926E4B5DC}"/>
              </a:ext>
            </a:extLst>
          </p:cNvPr>
          <p:cNvSpPr txBox="1"/>
          <p:nvPr/>
        </p:nvSpPr>
        <p:spPr>
          <a:xfrm>
            <a:off x="0" y="89596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prstClr val="black"/>
                </a:solidFill>
                <a:latin typeface="IBM Plex Sans" panose="020B0604020202020204" charset="0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Patterns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of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green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and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blue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water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scarcities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agriculture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(Heindriken Dahlmann</a:t>
            </a:r>
            <a:r>
              <a:rPr lang="de-DE" sz="1400" b="1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Lauren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Seaby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Andersen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Sibyll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Schaphoff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 Dieter Gerten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prep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.)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  <a:latin typeface="IBM Plex Sans"/>
              </a:rPr>
              <a:t>      1</a:t>
            </a:r>
            <a:r>
              <a:rPr lang="de-DE" sz="1200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200" dirty="0">
                <a:solidFill>
                  <a:prstClr val="black"/>
                </a:solidFill>
              </a:rPr>
              <a:t>Integrative Research Institute on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Transformations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Human-Environment Systems (IRI </a:t>
            </a:r>
            <a:r>
              <a:rPr lang="de-DE" sz="1200" dirty="0" err="1">
                <a:solidFill>
                  <a:prstClr val="black"/>
                </a:solidFill>
              </a:rPr>
              <a:t>THESys</a:t>
            </a:r>
            <a:r>
              <a:rPr lang="de-DE" sz="1200" dirty="0">
                <a:solidFill>
                  <a:prstClr val="black"/>
                </a:solidFill>
              </a:rPr>
              <a:t>) &amp; </a:t>
            </a:r>
            <a:r>
              <a:rPr lang="de-DE" sz="1200" dirty="0" err="1">
                <a:solidFill>
                  <a:prstClr val="black"/>
                </a:solidFill>
              </a:rPr>
              <a:t>Geography</a:t>
            </a:r>
            <a:r>
              <a:rPr lang="de-DE" sz="1200" dirty="0">
                <a:solidFill>
                  <a:prstClr val="black"/>
                </a:solidFill>
              </a:rPr>
              <a:t> Institute, Humboldt-Universität zu Berlin, Berlin, Germany 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</a:rPr>
              <a:t>      2 </a:t>
            </a:r>
            <a:r>
              <a:rPr lang="de-DE" sz="1200" dirty="0">
                <a:solidFill>
                  <a:prstClr val="black"/>
                </a:solidFill>
              </a:rPr>
              <a:t>Potsdam Institute </a:t>
            </a:r>
            <a:r>
              <a:rPr lang="de-DE" sz="1200" dirty="0" err="1">
                <a:solidFill>
                  <a:prstClr val="black"/>
                </a:solidFill>
              </a:rPr>
              <a:t>for</a:t>
            </a:r>
            <a:r>
              <a:rPr lang="de-DE" sz="1200" dirty="0">
                <a:solidFill>
                  <a:prstClr val="black"/>
                </a:solidFill>
              </a:rPr>
              <a:t> Climate Impact Research (PIK), Member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Leibniz </a:t>
            </a:r>
            <a:r>
              <a:rPr lang="de-DE" sz="1200" dirty="0" err="1">
                <a:solidFill>
                  <a:prstClr val="black"/>
                </a:solidFill>
              </a:rPr>
              <a:t>Association</a:t>
            </a:r>
            <a:r>
              <a:rPr lang="de-DE" sz="1200" dirty="0">
                <a:solidFill>
                  <a:prstClr val="black"/>
                </a:solidFill>
              </a:rPr>
              <a:t>, Potsdam, Germany</a:t>
            </a:r>
            <a:endParaRPr lang="de-DE" dirty="0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6D41C90-CAC2-4354-BB88-D62B7416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18459">
            <a:off x="3543463" y="4082200"/>
            <a:ext cx="380694" cy="249873"/>
          </a:xfrm>
          <a:prstGeom prst="rect">
            <a:avLst/>
          </a:prstGeom>
          <a:scene3d>
            <a:camera prst="orthographicFront">
              <a:rot lat="20654261" lon="21540000" rev="8564836"/>
            </a:camera>
            <a:lightRig rig="threePt" dir="t"/>
          </a:scene3d>
        </p:spPr>
      </p:pic>
      <p:sp>
        <p:nvSpPr>
          <p:cNvPr id="42" name="Pfeil: nach unten 41">
            <a:extLst>
              <a:ext uri="{FF2B5EF4-FFF2-40B4-BE49-F238E27FC236}">
                <a16:creationId xmlns:a16="http://schemas.microsoft.com/office/drawing/2014/main" id="{FAEA8D96-42B9-4CC4-BDAF-BC3879365496}"/>
              </a:ext>
            </a:extLst>
          </p:cNvPr>
          <p:cNvSpPr/>
          <p:nvPr/>
        </p:nvSpPr>
        <p:spPr>
          <a:xfrm rot="10800000">
            <a:off x="3173658" y="5410985"/>
            <a:ext cx="126041" cy="81070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: nach unten 42">
            <a:extLst>
              <a:ext uri="{FF2B5EF4-FFF2-40B4-BE49-F238E27FC236}">
                <a16:creationId xmlns:a16="http://schemas.microsoft.com/office/drawing/2014/main" id="{B8E976EA-C7BC-4FAC-B404-468795395EAC}"/>
              </a:ext>
            </a:extLst>
          </p:cNvPr>
          <p:cNvSpPr/>
          <p:nvPr/>
        </p:nvSpPr>
        <p:spPr>
          <a:xfrm>
            <a:off x="1591963" y="5108813"/>
            <a:ext cx="126041" cy="68400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B81F84B-A406-42D1-B115-D4B0DFBC8B17}"/>
              </a:ext>
            </a:extLst>
          </p:cNvPr>
          <p:cNvSpPr txBox="1"/>
          <p:nvPr/>
        </p:nvSpPr>
        <p:spPr>
          <a:xfrm>
            <a:off x="1627940" y="5324725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5E8E15F-AEEC-4290-A51D-ED8CE34CB131}"/>
              </a:ext>
            </a:extLst>
          </p:cNvPr>
          <p:cNvSpPr txBox="1"/>
          <p:nvPr/>
        </p:nvSpPr>
        <p:spPr>
          <a:xfrm>
            <a:off x="1729268" y="5302805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30%</a:t>
            </a:r>
            <a:endParaRPr lang="de-DE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B1F237E0-9EC0-483B-A870-D6604EF68F81}"/>
              </a:ext>
            </a:extLst>
          </p:cNvPr>
          <p:cNvSpPr txBox="1"/>
          <p:nvPr/>
        </p:nvSpPr>
        <p:spPr>
          <a:xfrm>
            <a:off x="3234862" y="5687377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82E4EE8-E5CD-41E2-9180-4098BA47D094}"/>
              </a:ext>
            </a:extLst>
          </p:cNvPr>
          <p:cNvSpPr txBox="1"/>
          <p:nvPr/>
        </p:nvSpPr>
        <p:spPr>
          <a:xfrm>
            <a:off x="3332850" y="5657842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38%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0B1C742-E648-47DE-8496-661FDFC06611}"/>
              </a:ext>
            </a:extLst>
          </p:cNvPr>
          <p:cNvSpPr/>
          <p:nvPr/>
        </p:nvSpPr>
        <p:spPr>
          <a:xfrm>
            <a:off x="7166112" y="2016821"/>
            <a:ext cx="4823304" cy="13061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944C6A-77F9-47FD-A50D-7F40376C9BB9}"/>
              </a:ext>
            </a:extLst>
          </p:cNvPr>
          <p:cNvSpPr txBox="1"/>
          <p:nvPr/>
        </p:nvSpPr>
        <p:spPr>
          <a:xfrm>
            <a:off x="7166112" y="2121130"/>
            <a:ext cx="4823304" cy="11092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Where are current hotspots of green and blue water stresses in agriculture and how are they interlinked?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Are there sufficient local blue water resources to buffer green water stress in a sustainable way?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44DDA25-9D9D-447D-A9A1-2D46B5D70FA3}"/>
              </a:ext>
            </a:extLst>
          </p:cNvPr>
          <p:cNvSpPr txBox="1"/>
          <p:nvPr/>
        </p:nvSpPr>
        <p:spPr>
          <a:xfrm>
            <a:off x="3937729" y="4719291"/>
            <a:ext cx="1984098" cy="15023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Irrigation </a:t>
            </a:r>
            <a:r>
              <a:rPr lang="de-DE" sz="1400" dirty="0" err="1">
                <a:solidFill>
                  <a:schemeClr val="bg1"/>
                </a:solidFill>
              </a:rPr>
              <a:t>mitigates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green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This </a:t>
            </a:r>
            <a:r>
              <a:rPr lang="de-DE" sz="1400" dirty="0" err="1">
                <a:solidFill>
                  <a:schemeClr val="bg1"/>
                </a:solidFill>
              </a:rPr>
              <a:t>however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increases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blue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 in </a:t>
            </a:r>
            <a:r>
              <a:rPr lang="de-DE" sz="1400" dirty="0" err="1">
                <a:solidFill>
                  <a:schemeClr val="bg1"/>
                </a:solidFill>
              </a:rPr>
              <a:t>many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regions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FAF417F-EDF3-4A64-A553-03D760619337}"/>
              </a:ext>
            </a:extLst>
          </p:cNvPr>
          <p:cNvSpPr/>
          <p:nvPr/>
        </p:nvSpPr>
        <p:spPr>
          <a:xfrm>
            <a:off x="155338" y="3622125"/>
            <a:ext cx="12036662" cy="32011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12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D1B868-C76A-40B1-9469-BD50283B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4" y="959843"/>
            <a:ext cx="4242094" cy="269088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5117329-0C79-495F-B598-798ED4FDE05B}"/>
              </a:ext>
            </a:extLst>
          </p:cNvPr>
          <p:cNvSpPr/>
          <p:nvPr/>
        </p:nvSpPr>
        <p:spPr>
          <a:xfrm>
            <a:off x="1773805" y="2883657"/>
            <a:ext cx="632972" cy="621864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E8789D2-1A83-4546-86F8-30A1154850A6}"/>
              </a:ext>
            </a:extLst>
          </p:cNvPr>
          <p:cNvSpPr/>
          <p:nvPr/>
        </p:nvSpPr>
        <p:spPr>
          <a:xfrm>
            <a:off x="2777725" y="2253770"/>
            <a:ext cx="632972" cy="621865"/>
          </a:xfrm>
          <a:prstGeom prst="ellipse">
            <a:avLst/>
          </a:prstGeom>
          <a:noFill/>
          <a:ln w="38100"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7D119976-701A-4946-83AB-075AA5EFD24D}"/>
              </a:ext>
            </a:extLst>
          </p:cNvPr>
          <p:cNvCxnSpPr>
            <a:cxnSpLocks/>
          </p:cNvCxnSpPr>
          <p:nvPr/>
        </p:nvCxnSpPr>
        <p:spPr>
          <a:xfrm>
            <a:off x="4364697" y="2994299"/>
            <a:ext cx="432000" cy="0"/>
          </a:xfrm>
          <a:prstGeom prst="straightConnector1">
            <a:avLst/>
          </a:prstGeom>
          <a:ln>
            <a:solidFill>
              <a:srgbClr val="2DB2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520B3D3-2E01-4F58-BA4D-7D7EFCF3744E}"/>
              </a:ext>
            </a:extLst>
          </p:cNvPr>
          <p:cNvCxnSpPr>
            <a:cxnSpLocks/>
          </p:cNvCxnSpPr>
          <p:nvPr/>
        </p:nvCxnSpPr>
        <p:spPr>
          <a:xfrm>
            <a:off x="2024697" y="1283753"/>
            <a:ext cx="2772000" cy="0"/>
          </a:xfrm>
          <a:prstGeom prst="straightConnector1">
            <a:avLst/>
          </a:prstGeom>
          <a:ln>
            <a:solidFill>
              <a:srgbClr val="D10808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A254498D-E142-4FCA-B604-82F734F61C9B}"/>
              </a:ext>
            </a:extLst>
          </p:cNvPr>
          <p:cNvSpPr/>
          <p:nvPr/>
        </p:nvSpPr>
        <p:spPr>
          <a:xfrm>
            <a:off x="5167543" y="1036607"/>
            <a:ext cx="1856917" cy="485686"/>
          </a:xfrm>
          <a:prstGeom prst="rect">
            <a:avLst/>
          </a:prstGeom>
          <a:solidFill>
            <a:srgbClr val="D10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EB1D6FE0-9082-4173-97A2-8EAC78D4D426}"/>
              </a:ext>
            </a:extLst>
          </p:cNvPr>
          <p:cNvSpPr/>
          <p:nvPr/>
        </p:nvSpPr>
        <p:spPr>
          <a:xfrm rot="12451708">
            <a:off x="5487071" y="1101201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CDD57AA5-547E-41A7-B9AD-0C336D673D7F}"/>
              </a:ext>
            </a:extLst>
          </p:cNvPr>
          <p:cNvSpPr/>
          <p:nvPr/>
        </p:nvSpPr>
        <p:spPr>
          <a:xfrm rot="2348577">
            <a:off x="5469737" y="1788580"/>
            <a:ext cx="127873" cy="124834"/>
          </a:xfrm>
          <a:prstGeom prst="triangle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Gleichschenkliges Dreieck 19">
            <a:extLst>
              <a:ext uri="{FF2B5EF4-FFF2-40B4-BE49-F238E27FC236}">
                <a16:creationId xmlns:a16="http://schemas.microsoft.com/office/drawing/2014/main" id="{25298623-75A6-4CB8-AE2B-E1FA5C64E5A6}"/>
              </a:ext>
            </a:extLst>
          </p:cNvPr>
          <p:cNvSpPr/>
          <p:nvPr/>
        </p:nvSpPr>
        <p:spPr>
          <a:xfrm rot="12411674">
            <a:off x="6578370" y="2385742"/>
            <a:ext cx="127873" cy="124834"/>
          </a:xfrm>
          <a:prstGeom prst="triangle">
            <a:avLst/>
          </a:prstGeom>
          <a:solidFill>
            <a:srgbClr val="3B3838"/>
          </a:solidFill>
          <a:ln>
            <a:solidFill>
              <a:srgbClr val="3B3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5394F3F-3C0B-42F4-97C2-2A3C77DC03F8}"/>
              </a:ext>
            </a:extLst>
          </p:cNvPr>
          <p:cNvSpPr txBox="1"/>
          <p:nvPr/>
        </p:nvSpPr>
        <p:spPr>
          <a:xfrm>
            <a:off x="5539067" y="1959084"/>
            <a:ext cx="152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IBM Plex Sans" panose="020B0604020202020204" charset="0"/>
              </a:rPr>
              <a:t>Interlinkages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BCDEA64-E087-4075-B841-A19137E70D8A}"/>
              </a:ext>
            </a:extLst>
          </p:cNvPr>
          <p:cNvSpPr/>
          <p:nvPr/>
        </p:nvSpPr>
        <p:spPr>
          <a:xfrm>
            <a:off x="0" y="1"/>
            <a:ext cx="12192000" cy="7533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454CDA2-581D-4587-9EDB-661C4DBD1B0D}"/>
              </a:ext>
            </a:extLst>
          </p:cNvPr>
          <p:cNvSpPr/>
          <p:nvPr/>
        </p:nvSpPr>
        <p:spPr>
          <a:xfrm>
            <a:off x="5162480" y="2737953"/>
            <a:ext cx="1856917" cy="485686"/>
          </a:xfrm>
          <a:prstGeom prst="rect">
            <a:avLst/>
          </a:prstGeom>
          <a:solidFill>
            <a:srgbClr val="2DB2D7"/>
          </a:solidFill>
          <a:ln>
            <a:solidFill>
              <a:srgbClr val="2DB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4EBB2BEE-C617-4954-B4BB-B50DBCA6EAAF}"/>
              </a:ext>
            </a:extLst>
          </p:cNvPr>
          <p:cNvSpPr/>
          <p:nvPr/>
        </p:nvSpPr>
        <p:spPr>
          <a:xfrm rot="1591083">
            <a:off x="5171669" y="1337840"/>
            <a:ext cx="1512500" cy="1858043"/>
          </a:xfrm>
          <a:prstGeom prst="arc">
            <a:avLst>
              <a:gd name="adj1" fmla="val 18049897"/>
              <a:gd name="adj2" fmla="val 20597885"/>
            </a:avLst>
          </a:prstGeom>
          <a:ln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DAD7AF88-0C1A-4F4A-AC8D-ABDED9497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23002" r="17205" b="24602"/>
          <a:stretch/>
        </p:blipFill>
        <p:spPr>
          <a:xfrm>
            <a:off x="5970573" y="3650008"/>
            <a:ext cx="6149053" cy="2917610"/>
          </a:xfrm>
          <a:prstGeom prst="rect">
            <a:avLst/>
          </a:prstGeom>
        </p:spPr>
      </p:pic>
      <p:pic>
        <p:nvPicPr>
          <p:cNvPr id="28" name="Picture 2" descr="https://lh7-rt.googleusercontent.com/docsz/AD_4nXelLbvnqN9Zejhmo1SLggVogpszMcNWDlSnfGZhlWUEQ4DqJTWYWHDzNZ9amLDNgFn3AiBuQDZaKfkMXLp3d9Sd-J5Vz1hY1Fqf3EYZtDwkZ8Ab7TmB8sj_s59rmtZuCiNpUwdV6M_ATZsEdN7bqfo?key=9Lko1-41xprVrDVjtX3PSiTR">
            <a:extLst>
              <a:ext uri="{FF2B5EF4-FFF2-40B4-BE49-F238E27FC236}">
                <a16:creationId xmlns:a16="http://schemas.microsoft.com/office/drawing/2014/main" id="{97336E16-C274-4E41-9B00-C4B416A9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39" y="5754339"/>
            <a:ext cx="1439674" cy="102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3B3008-6C23-4647-B943-663927022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742"/>
          <a:stretch/>
        </p:blipFill>
        <p:spPr>
          <a:xfrm>
            <a:off x="208724" y="3766001"/>
            <a:ext cx="1969456" cy="29309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031C036-82F9-4774-9E57-E47500EE5B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321"/>
          <a:stretch/>
        </p:blipFill>
        <p:spPr>
          <a:xfrm>
            <a:off x="2390104" y="3787312"/>
            <a:ext cx="1666953" cy="286976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7A38E7A-9CA8-4884-983E-02146AF768EE}"/>
              </a:ext>
            </a:extLst>
          </p:cNvPr>
          <p:cNvSpPr txBox="1"/>
          <p:nvPr/>
        </p:nvSpPr>
        <p:spPr>
          <a:xfrm>
            <a:off x="787662" y="3820838"/>
            <a:ext cx="16159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Green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210F0B7-7AA2-4CFF-B186-2899A1BB71C0}"/>
              </a:ext>
            </a:extLst>
          </p:cNvPr>
          <p:cNvSpPr/>
          <p:nvPr/>
        </p:nvSpPr>
        <p:spPr>
          <a:xfrm>
            <a:off x="793311" y="1459579"/>
            <a:ext cx="767708" cy="764573"/>
          </a:xfrm>
          <a:prstGeom prst="ellipse">
            <a:avLst/>
          </a:prstGeom>
          <a:noFill/>
          <a:ln w="38100">
            <a:solidFill>
              <a:srgbClr val="D1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3793D63-36E0-4EA7-9156-9E895C95277F}"/>
              </a:ext>
            </a:extLst>
          </p:cNvPr>
          <p:cNvSpPr txBox="1"/>
          <p:nvPr/>
        </p:nvSpPr>
        <p:spPr>
          <a:xfrm>
            <a:off x="2386512" y="3826069"/>
            <a:ext cx="14600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IBM Plex Sans" panose="020B0604020202020204" charset="0"/>
              </a:rPr>
              <a:t>Blue </a:t>
            </a:r>
            <a:r>
              <a:rPr lang="de-DE" sz="1400" b="1" dirty="0" err="1">
                <a:latin typeface="IBM Plex Sans" panose="020B0604020202020204" charset="0"/>
              </a:rPr>
              <a:t>water</a:t>
            </a:r>
            <a:r>
              <a:rPr lang="de-DE" sz="1400" b="1" dirty="0">
                <a:latin typeface="IBM Plex Sans" panose="020B0604020202020204" charset="0"/>
              </a:rPr>
              <a:t> stress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C350B26-0B6C-4B98-8666-96B732FCC011}"/>
              </a:ext>
            </a:extLst>
          </p:cNvPr>
          <p:cNvSpPr txBox="1"/>
          <p:nvPr/>
        </p:nvSpPr>
        <p:spPr>
          <a:xfrm>
            <a:off x="3906961" y="3915829"/>
            <a:ext cx="1984099" cy="4884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/>
              <a:t>%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agricultural</a:t>
            </a:r>
            <a:r>
              <a:rPr lang="de-DE" sz="1200" dirty="0"/>
              <a:t> </a:t>
            </a:r>
            <a:r>
              <a:rPr lang="de-DE" sz="1200" dirty="0" err="1"/>
              <a:t>area</a:t>
            </a:r>
            <a:r>
              <a:rPr lang="de-DE" sz="1200" dirty="0"/>
              <a:t> in </a:t>
            </a:r>
            <a:r>
              <a:rPr lang="de-DE" sz="1200" dirty="0" err="1"/>
              <a:t>cells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irrigation</a:t>
            </a:r>
            <a:endParaRPr lang="de-DE" sz="1200" dirty="0"/>
          </a:p>
        </p:txBody>
      </p:sp>
      <p:sp>
        <p:nvSpPr>
          <p:cNvPr id="38" name="Pfeil: nach unten 37">
            <a:extLst>
              <a:ext uri="{FF2B5EF4-FFF2-40B4-BE49-F238E27FC236}">
                <a16:creationId xmlns:a16="http://schemas.microsoft.com/office/drawing/2014/main" id="{2ECD9452-94C0-416E-9033-9E83FCF16B4C}"/>
              </a:ext>
            </a:extLst>
          </p:cNvPr>
          <p:cNvSpPr/>
          <p:nvPr/>
        </p:nvSpPr>
        <p:spPr>
          <a:xfrm rot="10800000">
            <a:off x="3173658" y="5410985"/>
            <a:ext cx="126041" cy="810705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B7CF248-0CCC-4F07-8713-A2A0E80CF59A}"/>
              </a:ext>
            </a:extLst>
          </p:cNvPr>
          <p:cNvSpPr txBox="1"/>
          <p:nvPr/>
        </p:nvSpPr>
        <p:spPr>
          <a:xfrm>
            <a:off x="3937729" y="4719291"/>
            <a:ext cx="1984098" cy="15023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Irrigation </a:t>
            </a:r>
            <a:r>
              <a:rPr lang="de-DE" sz="1400" dirty="0" err="1">
                <a:solidFill>
                  <a:schemeClr val="bg1"/>
                </a:solidFill>
              </a:rPr>
              <a:t>mitigates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green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</a:rPr>
              <a:t>This </a:t>
            </a:r>
            <a:r>
              <a:rPr lang="de-DE" sz="1400" dirty="0" err="1">
                <a:solidFill>
                  <a:schemeClr val="bg1"/>
                </a:solidFill>
              </a:rPr>
              <a:t>however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increases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blue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water</a:t>
            </a:r>
            <a:r>
              <a:rPr lang="de-DE" sz="1400" dirty="0">
                <a:solidFill>
                  <a:schemeClr val="bg1"/>
                </a:solidFill>
              </a:rPr>
              <a:t> stress in </a:t>
            </a:r>
            <a:r>
              <a:rPr lang="de-DE" sz="1400" dirty="0" err="1">
                <a:solidFill>
                  <a:schemeClr val="bg1"/>
                </a:solidFill>
              </a:rPr>
              <a:t>many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regions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C247691-2B30-4A4E-8A2C-BA2926E4B5DC}"/>
              </a:ext>
            </a:extLst>
          </p:cNvPr>
          <p:cNvSpPr txBox="1"/>
          <p:nvPr/>
        </p:nvSpPr>
        <p:spPr>
          <a:xfrm>
            <a:off x="0" y="89596"/>
            <a:ext cx="1219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prstClr val="black"/>
                </a:solidFill>
                <a:latin typeface="IBM Plex Sans" panose="020B0604020202020204" charset="0"/>
              </a:rPr>
              <a:t>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Patterns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of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green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and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blue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water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scarcities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agriculture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 (Heindriken Dahlmann</a:t>
            </a:r>
            <a:r>
              <a:rPr lang="de-DE" sz="1400" b="1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Lauren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Seaby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Andersen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dirty="0" err="1">
                <a:solidFill>
                  <a:prstClr val="black"/>
                </a:solidFill>
                <a:latin typeface="IBM Plex Sans"/>
              </a:rPr>
              <a:t>Sibyll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Schaphoff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 and Dieter Gerten</a:t>
            </a:r>
            <a:r>
              <a:rPr lang="de-DE" sz="1400" baseline="30000" dirty="0">
                <a:solidFill>
                  <a:prstClr val="black"/>
                </a:solidFill>
                <a:latin typeface="IBM Plex Sans"/>
              </a:rPr>
              <a:t>1,2</a:t>
            </a:r>
            <a:r>
              <a:rPr lang="de-DE" sz="1400" dirty="0">
                <a:solidFill>
                  <a:prstClr val="black"/>
                </a:solidFill>
                <a:latin typeface="IBM Plex Sans"/>
              </a:rPr>
              <a:t>, 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in </a:t>
            </a:r>
            <a:r>
              <a:rPr lang="de-DE" sz="1400" b="1" dirty="0" err="1">
                <a:solidFill>
                  <a:prstClr val="black"/>
                </a:solidFill>
                <a:latin typeface="IBM Plex Sans"/>
              </a:rPr>
              <a:t>prep</a:t>
            </a:r>
            <a:r>
              <a:rPr lang="de-DE" sz="1400" b="1" dirty="0">
                <a:solidFill>
                  <a:prstClr val="black"/>
                </a:solidFill>
                <a:latin typeface="IBM Plex Sans"/>
              </a:rPr>
              <a:t>.)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  <a:latin typeface="IBM Plex Sans"/>
              </a:rPr>
              <a:t>      1</a:t>
            </a:r>
            <a:r>
              <a:rPr lang="de-DE" sz="1200" dirty="0">
                <a:solidFill>
                  <a:prstClr val="black"/>
                </a:solidFill>
                <a:latin typeface="IBM Plex Sans"/>
              </a:rPr>
              <a:t> </a:t>
            </a:r>
            <a:r>
              <a:rPr lang="de-DE" sz="1200" dirty="0">
                <a:solidFill>
                  <a:prstClr val="black"/>
                </a:solidFill>
              </a:rPr>
              <a:t>Integrative Research Institute on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Transformations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Human-Environment Systems (IRI </a:t>
            </a:r>
            <a:r>
              <a:rPr lang="de-DE" sz="1200" dirty="0" err="1">
                <a:solidFill>
                  <a:prstClr val="black"/>
                </a:solidFill>
              </a:rPr>
              <a:t>THESys</a:t>
            </a:r>
            <a:r>
              <a:rPr lang="de-DE" sz="1200" dirty="0">
                <a:solidFill>
                  <a:prstClr val="black"/>
                </a:solidFill>
              </a:rPr>
              <a:t>) &amp; </a:t>
            </a:r>
            <a:r>
              <a:rPr lang="de-DE" sz="1200" dirty="0" err="1">
                <a:solidFill>
                  <a:prstClr val="black"/>
                </a:solidFill>
              </a:rPr>
              <a:t>Geography</a:t>
            </a:r>
            <a:r>
              <a:rPr lang="de-DE" sz="1200" dirty="0">
                <a:solidFill>
                  <a:prstClr val="black"/>
                </a:solidFill>
              </a:rPr>
              <a:t> Institute, Humboldt-Universität zu Berlin, Berlin, Germany </a:t>
            </a:r>
          </a:p>
          <a:p>
            <a:pPr lvl="0"/>
            <a:r>
              <a:rPr lang="de-DE" sz="1200" baseline="30000" dirty="0">
                <a:solidFill>
                  <a:prstClr val="black"/>
                </a:solidFill>
              </a:rPr>
              <a:t>      2 </a:t>
            </a:r>
            <a:r>
              <a:rPr lang="de-DE" sz="1200" dirty="0">
                <a:solidFill>
                  <a:prstClr val="black"/>
                </a:solidFill>
              </a:rPr>
              <a:t>Potsdam Institute </a:t>
            </a:r>
            <a:r>
              <a:rPr lang="de-DE" sz="1200" dirty="0" err="1">
                <a:solidFill>
                  <a:prstClr val="black"/>
                </a:solidFill>
              </a:rPr>
              <a:t>for</a:t>
            </a:r>
            <a:r>
              <a:rPr lang="de-DE" sz="1200" dirty="0">
                <a:solidFill>
                  <a:prstClr val="black"/>
                </a:solidFill>
              </a:rPr>
              <a:t> Climate Impact Research (PIK), Member </a:t>
            </a:r>
            <a:r>
              <a:rPr lang="de-DE" sz="1200" dirty="0" err="1">
                <a:solidFill>
                  <a:prstClr val="black"/>
                </a:solidFill>
              </a:rPr>
              <a:t>of</a:t>
            </a:r>
            <a:r>
              <a:rPr lang="de-DE" sz="1200" dirty="0">
                <a:solidFill>
                  <a:prstClr val="black"/>
                </a:solidFill>
              </a:rPr>
              <a:t> </a:t>
            </a:r>
            <a:r>
              <a:rPr lang="de-DE" sz="1200" dirty="0" err="1">
                <a:solidFill>
                  <a:prstClr val="black"/>
                </a:solidFill>
              </a:rPr>
              <a:t>the</a:t>
            </a:r>
            <a:r>
              <a:rPr lang="de-DE" sz="1200" dirty="0">
                <a:solidFill>
                  <a:prstClr val="black"/>
                </a:solidFill>
              </a:rPr>
              <a:t> Leibniz </a:t>
            </a:r>
            <a:r>
              <a:rPr lang="de-DE" sz="1200" dirty="0" err="1">
                <a:solidFill>
                  <a:prstClr val="black"/>
                </a:solidFill>
              </a:rPr>
              <a:t>Association</a:t>
            </a:r>
            <a:r>
              <a:rPr lang="de-DE" sz="1200" dirty="0">
                <a:solidFill>
                  <a:prstClr val="black"/>
                </a:solidFill>
              </a:rPr>
              <a:t>, Potsdam, Germany</a:t>
            </a:r>
            <a:endParaRPr lang="de-DE" dirty="0"/>
          </a:p>
        </p:txBody>
      </p:sp>
      <p:pic>
        <p:nvPicPr>
          <p:cNvPr id="34" name="Picture 8">
            <a:extLst>
              <a:ext uri="{FF2B5EF4-FFF2-40B4-BE49-F238E27FC236}">
                <a16:creationId xmlns:a16="http://schemas.microsoft.com/office/drawing/2014/main" id="{C6D41C90-CAC2-4354-BB88-D62B7416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18459">
            <a:off x="3543463" y="4082200"/>
            <a:ext cx="380694" cy="249873"/>
          </a:xfrm>
          <a:prstGeom prst="rect">
            <a:avLst/>
          </a:prstGeom>
          <a:scene3d>
            <a:camera prst="orthographicFront">
              <a:rot lat="20654261" lon="21540000" rev="8564836"/>
            </a:camera>
            <a:lightRig rig="threePt" dir="t"/>
          </a:scene3d>
        </p:spPr>
      </p:pic>
      <p:sp>
        <p:nvSpPr>
          <p:cNvPr id="41" name="Pfeil: nach unten 40">
            <a:extLst>
              <a:ext uri="{FF2B5EF4-FFF2-40B4-BE49-F238E27FC236}">
                <a16:creationId xmlns:a16="http://schemas.microsoft.com/office/drawing/2014/main" id="{A58924D5-78E2-4A95-B990-55B715254CAA}"/>
              </a:ext>
            </a:extLst>
          </p:cNvPr>
          <p:cNvSpPr/>
          <p:nvPr/>
        </p:nvSpPr>
        <p:spPr>
          <a:xfrm>
            <a:off x="1591963" y="5108813"/>
            <a:ext cx="126041" cy="68400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41A28F0-F4FD-4C52-8A94-C5885E07C2D8}"/>
              </a:ext>
            </a:extLst>
          </p:cNvPr>
          <p:cNvSpPr txBox="1"/>
          <p:nvPr/>
        </p:nvSpPr>
        <p:spPr>
          <a:xfrm>
            <a:off x="1627940" y="5324725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050E51-D1FB-4598-9A7F-CBEE201185E8}"/>
              </a:ext>
            </a:extLst>
          </p:cNvPr>
          <p:cNvSpPr txBox="1"/>
          <p:nvPr/>
        </p:nvSpPr>
        <p:spPr>
          <a:xfrm>
            <a:off x="1729268" y="5302805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30%</a:t>
            </a:r>
            <a:endParaRPr lang="de-DE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1C182B8-F8C2-4157-AD62-366A01F4BE0B}"/>
              </a:ext>
            </a:extLst>
          </p:cNvPr>
          <p:cNvSpPr txBox="1"/>
          <p:nvPr/>
        </p:nvSpPr>
        <p:spPr>
          <a:xfrm>
            <a:off x="3234862" y="5687377"/>
            <a:ext cx="511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~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3D926FE-ABA4-424E-B3CF-A13A0D9536DC}"/>
              </a:ext>
            </a:extLst>
          </p:cNvPr>
          <p:cNvSpPr txBox="1"/>
          <p:nvPr/>
        </p:nvSpPr>
        <p:spPr>
          <a:xfrm>
            <a:off x="3332850" y="5657842"/>
            <a:ext cx="487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prstClr val="black"/>
                </a:solidFill>
              </a:rPr>
              <a:t>38%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99AC78D-8D4E-4B5B-8DED-E6FAF820D6FA}"/>
              </a:ext>
            </a:extLst>
          </p:cNvPr>
          <p:cNvSpPr txBox="1"/>
          <p:nvPr/>
        </p:nvSpPr>
        <p:spPr>
          <a:xfrm>
            <a:off x="7166112" y="1036607"/>
            <a:ext cx="4823304" cy="8506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Analysis </a:t>
            </a:r>
            <a:r>
              <a:rPr lang="de-DE" sz="1400" dirty="0" err="1"/>
              <a:t>of</a:t>
            </a:r>
            <a:r>
              <a:rPr lang="de-DE" sz="1400" dirty="0"/>
              <a:t> 12 </a:t>
            </a:r>
            <a:r>
              <a:rPr lang="de-DE" sz="1400" dirty="0" err="1"/>
              <a:t>rainfed</a:t>
            </a:r>
            <a:r>
              <a:rPr lang="de-DE" sz="1400" dirty="0"/>
              <a:t> and 12 </a:t>
            </a:r>
            <a:r>
              <a:rPr lang="de-DE" sz="1400" dirty="0" err="1"/>
              <a:t>irrigated</a:t>
            </a:r>
            <a:r>
              <a:rPr lang="de-DE" sz="1400" dirty="0"/>
              <a:t> </a:t>
            </a:r>
            <a:r>
              <a:rPr lang="de-DE" sz="1400" dirty="0" err="1"/>
              <a:t>crops</a:t>
            </a:r>
            <a:endParaRPr lang="de-DE" sz="1400" dirty="0"/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DE" sz="1400" dirty="0"/>
              <a:t> </a:t>
            </a:r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stresses</a:t>
            </a:r>
            <a:r>
              <a:rPr lang="de-DE" sz="1400" dirty="0"/>
              <a:t> </a:t>
            </a:r>
            <a:r>
              <a:rPr lang="de-DE" sz="1400" dirty="0" err="1"/>
              <a:t>modeled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Dynamic Global Vegetation Model </a:t>
            </a:r>
            <a:r>
              <a:rPr lang="de-DE" sz="1400" dirty="0" err="1"/>
              <a:t>LPJmL</a:t>
            </a:r>
            <a:endParaRPr lang="de-DE" sz="1400" dirty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3F4859-83EC-4D50-9E44-AB183BE2139E}"/>
              </a:ext>
            </a:extLst>
          </p:cNvPr>
          <p:cNvSpPr/>
          <p:nvPr/>
        </p:nvSpPr>
        <p:spPr>
          <a:xfrm>
            <a:off x="7166112" y="2016821"/>
            <a:ext cx="4823304" cy="13061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17059AEE-4EEC-4C08-AAC1-1781CE6B38D9}"/>
              </a:ext>
            </a:extLst>
          </p:cNvPr>
          <p:cNvSpPr txBox="1"/>
          <p:nvPr/>
        </p:nvSpPr>
        <p:spPr>
          <a:xfrm>
            <a:off x="7166112" y="2121130"/>
            <a:ext cx="4823304" cy="11092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Where are current hotspots of green and blue water stresses in agriculture and how are they interlinked?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b="1" dirty="0">
                <a:solidFill>
                  <a:schemeClr val="bg1"/>
                </a:solidFill>
              </a:rPr>
              <a:t>Are there sufficient local blue water resources to buffer green water stress in a sustainable way?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97C0CA-9B38-4FBC-843E-E97D64BBCAE9}"/>
              </a:ext>
            </a:extLst>
          </p:cNvPr>
          <p:cNvSpPr txBox="1"/>
          <p:nvPr/>
        </p:nvSpPr>
        <p:spPr>
          <a:xfrm>
            <a:off x="787662" y="6404567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err="1"/>
              <a:t>No</a:t>
            </a:r>
            <a:r>
              <a:rPr lang="de-DE" sz="1000" b="1" dirty="0"/>
              <a:t>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277C5A9-FE7D-432C-976D-D77E8CCC2B39}"/>
              </a:ext>
            </a:extLst>
          </p:cNvPr>
          <p:cNvSpPr txBox="1"/>
          <p:nvPr/>
        </p:nvSpPr>
        <p:spPr>
          <a:xfrm>
            <a:off x="1484337" y="6400034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/>
              <a:t>Limited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C4F6DE3-9695-401B-86C8-BF19DEF5ED7D}"/>
              </a:ext>
            </a:extLst>
          </p:cNvPr>
          <p:cNvSpPr txBox="1"/>
          <p:nvPr/>
        </p:nvSpPr>
        <p:spPr>
          <a:xfrm>
            <a:off x="2379288" y="6404567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 err="1"/>
              <a:t>No</a:t>
            </a:r>
            <a:r>
              <a:rPr lang="de-DE" sz="1000" b="1" dirty="0"/>
              <a:t>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CF483712-2D05-438F-80F6-31D41C98073E}"/>
              </a:ext>
            </a:extLst>
          </p:cNvPr>
          <p:cNvSpPr txBox="1"/>
          <p:nvPr/>
        </p:nvSpPr>
        <p:spPr>
          <a:xfrm>
            <a:off x="3075963" y="6400034"/>
            <a:ext cx="7186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/>
              <a:t>Limited </a:t>
            </a:r>
            <a:r>
              <a:rPr lang="de-DE" sz="1000" b="1" dirty="0" err="1"/>
              <a:t>irrigation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550787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8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E636847-FB8F-4E3F-B6C6-20FC2D491272}"/>
              </a:ext>
            </a:extLst>
          </p:cNvPr>
          <p:cNvSpPr/>
          <p:nvPr/>
        </p:nvSpPr>
        <p:spPr>
          <a:xfrm>
            <a:off x="0" y="0"/>
            <a:ext cx="979026" cy="6858000"/>
          </a:xfrm>
          <a:prstGeom prst="rect">
            <a:avLst/>
          </a:prstGeom>
          <a:solidFill>
            <a:srgbClr val="2626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Zuhause">
            <a:extLst>
              <a:ext uri="{FF2B5EF4-FFF2-40B4-BE49-F238E27FC236}">
                <a16:creationId xmlns:a16="http://schemas.microsoft.com/office/drawing/2014/main" id="{D0604F70-078B-4745-979D-FD27A8920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82" y="526771"/>
            <a:ext cx="834887" cy="8348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C40E91-BDA7-42B4-AAB9-E5AE4C8C0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" y="5645425"/>
            <a:ext cx="926711" cy="11807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F45BB1C-42C2-4BC8-81F6-0F54E9EEB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" y="4677150"/>
            <a:ext cx="926711" cy="9267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6C8C22-20DC-4AE9-B8BC-AABBFDEBBB47}"/>
              </a:ext>
            </a:extLst>
          </p:cNvPr>
          <p:cNvSpPr txBox="1"/>
          <p:nvPr/>
        </p:nvSpPr>
        <p:spPr>
          <a:xfrm>
            <a:off x="7733243" y="316379"/>
            <a:ext cx="3558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j-lt"/>
              </a:rPr>
              <a:t>Background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B87748-0705-4F26-800E-0DCD1BD17DC2}"/>
              </a:ext>
            </a:extLst>
          </p:cNvPr>
          <p:cNvSpPr txBox="1"/>
          <p:nvPr/>
        </p:nvSpPr>
        <p:spPr>
          <a:xfrm>
            <a:off x="8957430" y="2560349"/>
            <a:ext cx="285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+mj-lt"/>
              </a:rPr>
              <a:t>Methodology</a:t>
            </a:r>
            <a:endParaRPr lang="de-DE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F41266F-DDA3-4058-98A2-DB8A3420095F}"/>
              </a:ext>
            </a:extLst>
          </p:cNvPr>
          <p:cNvSpPr txBox="1"/>
          <p:nvPr/>
        </p:nvSpPr>
        <p:spPr>
          <a:xfrm>
            <a:off x="3902467" y="4862469"/>
            <a:ext cx="332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j-lt"/>
              </a:rPr>
              <a:t>Blue </a:t>
            </a:r>
            <a:r>
              <a:rPr lang="de-DE" sz="2000" dirty="0" err="1">
                <a:solidFill>
                  <a:schemeClr val="bg1"/>
                </a:solidFill>
                <a:latin typeface="+mj-lt"/>
              </a:rPr>
              <a:t>water</a:t>
            </a:r>
            <a:r>
              <a:rPr lang="de-DE" sz="2000" dirty="0">
                <a:solidFill>
                  <a:schemeClr val="bg1"/>
                </a:solidFill>
                <a:latin typeface="+mj-lt"/>
              </a:rPr>
              <a:t> stress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2B81ED8-71B0-4131-A619-2ADA4683396A}"/>
              </a:ext>
            </a:extLst>
          </p:cNvPr>
          <p:cNvSpPr txBox="1"/>
          <p:nvPr/>
        </p:nvSpPr>
        <p:spPr>
          <a:xfrm>
            <a:off x="2722376" y="2560349"/>
            <a:ext cx="4025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j-lt"/>
              </a:rPr>
              <a:t>Interlinkages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0C6E91-7A72-463A-BB29-6D10C18C9DAF}"/>
              </a:ext>
            </a:extLst>
          </p:cNvPr>
          <p:cNvSpPr txBox="1"/>
          <p:nvPr/>
        </p:nvSpPr>
        <p:spPr>
          <a:xfrm>
            <a:off x="7262301" y="4846547"/>
            <a:ext cx="3329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j-lt"/>
              </a:rPr>
              <a:t>Green </a:t>
            </a:r>
            <a:r>
              <a:rPr lang="de-DE" sz="2000" dirty="0" err="1">
                <a:solidFill>
                  <a:schemeClr val="bg1"/>
                </a:solidFill>
                <a:latin typeface="+mj-lt"/>
              </a:rPr>
              <a:t>water</a:t>
            </a:r>
            <a:r>
              <a:rPr lang="de-DE" sz="2000" dirty="0">
                <a:solidFill>
                  <a:schemeClr val="bg1"/>
                </a:solidFill>
                <a:latin typeface="+mj-lt"/>
              </a:rPr>
              <a:t> stress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D7A610F-DB1F-42E9-8C77-2043A1A2BADD}"/>
              </a:ext>
            </a:extLst>
          </p:cNvPr>
          <p:cNvSpPr txBox="1"/>
          <p:nvPr/>
        </p:nvSpPr>
        <p:spPr>
          <a:xfrm>
            <a:off x="4248919" y="316379"/>
            <a:ext cx="285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+mj-lt"/>
              </a:rPr>
              <a:t>Literature</a:t>
            </a:r>
            <a:endParaRPr lang="de-DE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Grafik 15" descr="Gießkanne">
            <a:hlinkClick r:id="rId6" action="ppaction://hlinksldjump"/>
            <a:extLst>
              <a:ext uri="{FF2B5EF4-FFF2-40B4-BE49-F238E27FC236}">
                <a16:creationId xmlns:a16="http://schemas.microsoft.com/office/drawing/2014/main" id="{CD51B50B-CA70-4867-97A1-B08E843FA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2693" y="5181929"/>
            <a:ext cx="1532118" cy="1532118"/>
          </a:xfrm>
          <a:prstGeom prst="rect">
            <a:avLst/>
          </a:prstGeom>
        </p:spPr>
      </p:pic>
      <p:pic>
        <p:nvPicPr>
          <p:cNvPr id="18" name="Grafik 17" descr="Kreise mit Pfeilen">
            <a:hlinkClick r:id="rId9" action="ppaction://hlinksldjump"/>
            <a:extLst>
              <a:ext uri="{FF2B5EF4-FFF2-40B4-BE49-F238E27FC236}">
                <a16:creationId xmlns:a16="http://schemas.microsoft.com/office/drawing/2014/main" id="{19328D2E-9D61-404E-A3D7-D5F06CDC8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94200" y="2858195"/>
            <a:ext cx="1757980" cy="1757980"/>
          </a:xfrm>
          <a:prstGeom prst="rect">
            <a:avLst/>
          </a:prstGeom>
        </p:spPr>
      </p:pic>
      <p:pic>
        <p:nvPicPr>
          <p:cNvPr id="20" name="Grafik 19" descr="Zahnräder">
            <a:hlinkClick r:id="rId12" action="ppaction://hlinksldjump"/>
            <a:extLst>
              <a:ext uri="{FF2B5EF4-FFF2-40B4-BE49-F238E27FC236}">
                <a16:creationId xmlns:a16="http://schemas.microsoft.com/office/drawing/2014/main" id="{46B6B075-267C-441C-927C-A087BB81A5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63701" y="2858244"/>
            <a:ext cx="1661701" cy="1661701"/>
          </a:xfrm>
          <a:prstGeom prst="rect">
            <a:avLst/>
          </a:prstGeom>
        </p:spPr>
      </p:pic>
      <p:pic>
        <p:nvPicPr>
          <p:cNvPr id="22" name="Grafik 21" descr="Regenszenerie">
            <a:hlinkClick r:id="rId15" action="ppaction://hlinksldjump"/>
            <a:extLst>
              <a:ext uri="{FF2B5EF4-FFF2-40B4-BE49-F238E27FC236}">
                <a16:creationId xmlns:a16="http://schemas.microsoft.com/office/drawing/2014/main" id="{0A21B21C-E792-4284-AEE7-A2AF6EE9C7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94496" y="5192030"/>
            <a:ext cx="1399925" cy="1399925"/>
          </a:xfrm>
          <a:prstGeom prst="rect">
            <a:avLst/>
          </a:prstGeom>
        </p:spPr>
      </p:pic>
      <p:pic>
        <p:nvPicPr>
          <p:cNvPr id="24" name="Grafik 23" descr="Welt">
            <a:hlinkClick r:id="rId18" action="ppaction://hlinksldjump"/>
            <a:extLst>
              <a:ext uri="{FF2B5EF4-FFF2-40B4-BE49-F238E27FC236}">
                <a16:creationId xmlns:a16="http://schemas.microsoft.com/office/drawing/2014/main" id="{9A85AFE5-96BC-4435-B4F6-C5CDDE57C0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22490" y="622219"/>
            <a:ext cx="1577331" cy="1577331"/>
          </a:xfrm>
          <a:prstGeom prst="rect">
            <a:avLst/>
          </a:prstGeom>
        </p:spPr>
      </p:pic>
      <p:pic>
        <p:nvPicPr>
          <p:cNvPr id="26" name="Grafik 25" descr="Bücher">
            <a:hlinkClick r:id="rId21" action="ppaction://hlinksldjump"/>
            <a:extLst>
              <a:ext uri="{FF2B5EF4-FFF2-40B4-BE49-F238E27FC236}">
                <a16:creationId xmlns:a16="http://schemas.microsoft.com/office/drawing/2014/main" id="{47DB3323-B6E1-40DE-8161-561D949410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151733" y="642306"/>
            <a:ext cx="1437395" cy="1437395"/>
          </a:xfrm>
          <a:prstGeom prst="rect">
            <a:avLst/>
          </a:prstGeom>
        </p:spPr>
      </p:pic>
      <p:sp>
        <p:nvSpPr>
          <p:cNvPr id="25" name="Pfeil: nach rechts 24">
            <a:hlinkClick r:id="rId18" action="ppaction://hlinksldjump"/>
            <a:extLst>
              <a:ext uri="{FF2B5EF4-FFF2-40B4-BE49-F238E27FC236}">
                <a16:creationId xmlns:a16="http://schemas.microsoft.com/office/drawing/2014/main" id="{E897C4EF-3352-477F-A138-393AADD8A553}"/>
              </a:ext>
            </a:extLst>
          </p:cNvPr>
          <p:cNvSpPr/>
          <p:nvPr/>
        </p:nvSpPr>
        <p:spPr>
          <a:xfrm>
            <a:off x="11514206" y="6199177"/>
            <a:ext cx="520700" cy="5842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27" name="Pfeil: nach links 26">
            <a:hlinkClick r:id="rId24" action="ppaction://hlinksldjump"/>
            <a:extLst>
              <a:ext uri="{FF2B5EF4-FFF2-40B4-BE49-F238E27FC236}">
                <a16:creationId xmlns:a16="http://schemas.microsoft.com/office/drawing/2014/main" id="{3D099293-555E-4EE7-A82B-D996895F98FC}"/>
              </a:ext>
            </a:extLst>
          </p:cNvPr>
          <p:cNvSpPr/>
          <p:nvPr/>
        </p:nvSpPr>
        <p:spPr>
          <a:xfrm>
            <a:off x="10750825" y="6189750"/>
            <a:ext cx="520700" cy="584200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3" name="Rechteck: abgerundete Ecken 2">
            <a:hlinkClick r:id="rId25" action="ppaction://hlinksldjump"/>
            <a:extLst>
              <a:ext uri="{FF2B5EF4-FFF2-40B4-BE49-F238E27FC236}">
                <a16:creationId xmlns:a16="http://schemas.microsoft.com/office/drawing/2014/main" id="{BD10D4FB-AF7C-4FB7-B5BA-1665936ABF8A}"/>
              </a:ext>
            </a:extLst>
          </p:cNvPr>
          <p:cNvSpPr/>
          <p:nvPr/>
        </p:nvSpPr>
        <p:spPr>
          <a:xfrm>
            <a:off x="5635788" y="2877931"/>
            <a:ext cx="2216789" cy="818259"/>
          </a:xfrm>
          <a:prstGeom prst="round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DE" sz="2000" dirty="0">
                <a:solidFill>
                  <a:schemeClr val="bg1"/>
                </a:solidFill>
                <a:latin typeface="Calibri Light" panose="020F0302020204030204"/>
              </a:rPr>
              <a:t>Summary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BBC886-DEE8-420D-9B4A-8A80B42D8DA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31171" y="1513296"/>
            <a:ext cx="4095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Background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8957FB-91ED-4864-9340-5739FA7A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6" y="2263412"/>
            <a:ext cx="5079863" cy="3872823"/>
          </a:xfrm>
          <a:prstGeom prst="rect">
            <a:avLst/>
          </a:prstGeom>
        </p:spPr>
      </p:pic>
      <p:pic>
        <p:nvPicPr>
          <p:cNvPr id="11" name="Grafik 10" descr="Welt">
            <a:extLst>
              <a:ext uri="{FF2B5EF4-FFF2-40B4-BE49-F238E27FC236}">
                <a16:creationId xmlns:a16="http://schemas.microsoft.com/office/drawing/2014/main" id="{FB37A2AA-840A-4474-BA8B-FAC4D7DAF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4681" y="203841"/>
            <a:ext cx="1107849" cy="1107849"/>
          </a:xfrm>
          <a:prstGeom prst="rect">
            <a:avLst/>
          </a:prstGeom>
        </p:spPr>
      </p:pic>
      <p:pic>
        <p:nvPicPr>
          <p:cNvPr id="12" name="Grafik 11" descr="Zuhause">
            <a:hlinkClick r:id="rId5" action="ppaction://hlinksldjump"/>
            <a:extLst>
              <a:ext uri="{FF2B5EF4-FFF2-40B4-BE49-F238E27FC236}">
                <a16:creationId xmlns:a16="http://schemas.microsoft.com/office/drawing/2014/main" id="{1CC94A18-0CC9-4C3F-8385-3DD87C3FD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B85BAEC-A94B-4E2F-88D1-8EF43931CF1D}"/>
              </a:ext>
            </a:extLst>
          </p:cNvPr>
          <p:cNvSpPr txBox="1"/>
          <p:nvPr/>
        </p:nvSpPr>
        <p:spPr>
          <a:xfrm>
            <a:off x="5398579" y="2052794"/>
            <a:ext cx="6375977" cy="4058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Blue water resources </a:t>
            </a:r>
            <a:r>
              <a:rPr lang="en-US" dirty="0"/>
              <a:t>(lakes, rivers, reservoirs, …) have been the focus of water scarcity analyses for a long time (</a:t>
            </a:r>
            <a:r>
              <a:rPr lang="en-US" dirty="0" err="1"/>
              <a:t>Kummu</a:t>
            </a:r>
            <a:r>
              <a:rPr lang="en-US" dirty="0"/>
              <a:t> et al., 2016; </a:t>
            </a:r>
            <a:r>
              <a:rPr lang="en-US" dirty="0" err="1"/>
              <a:t>Mekonnen</a:t>
            </a:r>
            <a:r>
              <a:rPr lang="en-US" dirty="0"/>
              <a:t> et al., 2016; </a:t>
            </a:r>
            <a:r>
              <a:rPr lang="en-US" dirty="0" err="1"/>
              <a:t>Veldkamp</a:t>
            </a:r>
            <a:r>
              <a:rPr lang="en-US" dirty="0"/>
              <a:t> et al., 2017)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Green water resources </a:t>
            </a:r>
            <a:r>
              <a:rPr lang="en-US" dirty="0"/>
              <a:t>(soil moisture, precipitation, …) account for </a:t>
            </a:r>
            <a:r>
              <a:rPr lang="en-US" b="1" dirty="0"/>
              <a:t>85-90% of the water consumed by agriculture </a:t>
            </a:r>
            <a:br>
              <a:rPr lang="en-US" b="1" dirty="0"/>
            </a:br>
            <a:r>
              <a:rPr lang="en-US" dirty="0">
                <a:sym typeface="Wingdings" panose="05000000000000000000" pitchFamily="2" charset="2"/>
              </a:rPr>
              <a:t> major importance for food security</a:t>
            </a:r>
            <a:r>
              <a:rPr lang="en-US" dirty="0"/>
              <a:t> (</a:t>
            </a:r>
            <a:r>
              <a:rPr lang="en-US" dirty="0" err="1"/>
              <a:t>Rost</a:t>
            </a:r>
            <a:r>
              <a:rPr lang="en-US" dirty="0"/>
              <a:t> et al., 2008; </a:t>
            </a:r>
            <a:r>
              <a:rPr lang="en-US" dirty="0" err="1"/>
              <a:t>Rockström</a:t>
            </a:r>
            <a:r>
              <a:rPr lang="en-US" dirty="0"/>
              <a:t> et al., 2009)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Discussions about the central role, potential limitation, and sustainable use of green water long absent, its </a:t>
            </a:r>
            <a:r>
              <a:rPr lang="en-US" b="1" dirty="0"/>
              <a:t>availability was often taken for granted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Integrated scarcity assessments increase, but most of them simply overlay different individual scarcities</a:t>
            </a:r>
            <a:endParaRPr lang="en-US" b="1" dirty="0"/>
          </a:p>
        </p:txBody>
      </p:sp>
      <p:sp>
        <p:nvSpPr>
          <p:cNvPr id="2" name="Pfeil: nach recht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64AEF6-5F04-43C4-B5A7-C177E9C725DE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3" name="Pfeil: nach links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E1EC49B-E3AD-445F-9D63-082307209A10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2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chemeClr val="bg1"/>
                </a:solidFill>
                <a:latin typeface="IBM Plex Sans" panose="020B0604020202020204" charset="0"/>
              </a:rPr>
              <a:t>Background</a:t>
            </a:r>
          </a:p>
        </p:txBody>
      </p:sp>
      <p:pic>
        <p:nvPicPr>
          <p:cNvPr id="11" name="Grafik 10" descr="Welt">
            <a:extLst>
              <a:ext uri="{FF2B5EF4-FFF2-40B4-BE49-F238E27FC236}">
                <a16:creationId xmlns:a16="http://schemas.microsoft.com/office/drawing/2014/main" id="{FB37A2AA-840A-4474-BA8B-FAC4D7DAF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4681" y="203841"/>
            <a:ext cx="1107849" cy="11078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2F3BD3-1D20-41CF-98DB-1CD61D23AE65}"/>
              </a:ext>
            </a:extLst>
          </p:cNvPr>
          <p:cNvSpPr txBox="1"/>
          <p:nvPr/>
        </p:nvSpPr>
        <p:spPr>
          <a:xfrm>
            <a:off x="848412" y="1923068"/>
            <a:ext cx="10627694" cy="4058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an </a:t>
            </a:r>
            <a:r>
              <a:rPr lang="en-US" b="1" dirty="0">
                <a:sym typeface="Wingdings" panose="05000000000000000000" pitchFamily="2" charset="2"/>
              </a:rPr>
              <a:t>explicit</a:t>
            </a:r>
            <a:r>
              <a:rPr lang="en-US" b="1" dirty="0"/>
              <a:t> consideration of the interlinkages </a:t>
            </a:r>
            <a:r>
              <a:rPr lang="en-US" dirty="0"/>
              <a:t>between green and blue water stresses </a:t>
            </a:r>
            <a:r>
              <a:rPr lang="en-US" b="1" dirty="0"/>
              <a:t>in a dynamic and process-based manner</a:t>
            </a:r>
          </a:p>
          <a:p>
            <a:pPr>
              <a:lnSpc>
                <a:spcPct val="120000"/>
              </a:lnSpc>
            </a:pPr>
            <a:endParaRPr lang="en-US" b="1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dirty="0"/>
              <a:t>Developing a </a:t>
            </a:r>
            <a:r>
              <a:rPr lang="en-US" b="1" dirty="0"/>
              <a:t>green water stress index</a:t>
            </a:r>
            <a:r>
              <a:rPr lang="en-US" dirty="0"/>
              <a:t> based on the plant-available soil moisture and atmospheric moisture deficit to map current </a:t>
            </a:r>
            <a:r>
              <a:rPr lang="en-US" b="1" dirty="0"/>
              <a:t>green water stress hotspots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dirty="0"/>
              <a:t>Mapping how </a:t>
            </a:r>
            <a:r>
              <a:rPr lang="en-US" b="1" dirty="0"/>
              <a:t>irrigation is applied to mitigate green water stress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dirty="0"/>
              <a:t>Analyzing the degree to which this </a:t>
            </a:r>
            <a:r>
              <a:rPr lang="en-US" b="1" dirty="0"/>
              <a:t>irrigation increases blue water stress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en-US" dirty="0"/>
              <a:t>Better understanding whether </a:t>
            </a:r>
            <a:r>
              <a:rPr lang="en-US" b="1" dirty="0"/>
              <a:t>sufficient blue water resources are available </a:t>
            </a:r>
            <a:r>
              <a:rPr lang="en-US" dirty="0"/>
              <a:t>to sustainably alleviate green water stress</a:t>
            </a:r>
          </a:p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C452F0-490B-48BB-9E1C-EFA7DB078268}"/>
              </a:ext>
            </a:extLst>
          </p:cNvPr>
          <p:cNvSpPr txBox="1"/>
          <p:nvPr/>
        </p:nvSpPr>
        <p:spPr>
          <a:xfrm>
            <a:off x="848412" y="1923068"/>
            <a:ext cx="1803400" cy="375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needed</a:t>
            </a:r>
            <a:r>
              <a:rPr lang="de-DE" b="1" dirty="0"/>
              <a:t>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F45032-171C-4AC0-8457-E6E46C2E3B67}"/>
              </a:ext>
            </a:extLst>
          </p:cNvPr>
          <p:cNvSpPr txBox="1"/>
          <p:nvPr/>
        </p:nvSpPr>
        <p:spPr>
          <a:xfrm>
            <a:off x="848412" y="3241184"/>
            <a:ext cx="1803400" cy="375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/>
              <a:t>What</a:t>
            </a:r>
            <a:r>
              <a:rPr lang="de-DE" b="1" dirty="0"/>
              <a:t> </a:t>
            </a:r>
            <a:r>
              <a:rPr lang="de-DE" b="1" dirty="0" err="1"/>
              <a:t>did</a:t>
            </a:r>
            <a:r>
              <a:rPr lang="de-DE" b="1" dirty="0"/>
              <a:t> </a:t>
            </a:r>
            <a:r>
              <a:rPr lang="de-DE" b="1" dirty="0" err="1"/>
              <a:t>we</a:t>
            </a:r>
            <a:r>
              <a:rPr lang="de-DE" b="1" dirty="0"/>
              <a:t> do?</a:t>
            </a:r>
          </a:p>
        </p:txBody>
      </p:sp>
      <p:pic>
        <p:nvPicPr>
          <p:cNvPr id="17" name="Grafik 16" descr="Zuhause">
            <a:hlinkClick r:id="rId4" action="ppaction://hlinksldjump"/>
            <a:extLst>
              <a:ext uri="{FF2B5EF4-FFF2-40B4-BE49-F238E27FC236}">
                <a16:creationId xmlns:a16="http://schemas.microsoft.com/office/drawing/2014/main" id="{F0F67E2A-F611-4B7A-9647-AAD505D7E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8" name="Pfeil: nach recht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84425F-8829-4FA5-956C-64C462653B22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9" name="Pfeil: nach links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C2EA096-5074-4F44-A279-6B61CD9FEE90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9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83703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A4B029B-5F35-4AB9-ACF1-FDB742672FBB}"/>
              </a:ext>
            </a:extLst>
          </p:cNvPr>
          <p:cNvSpPr/>
          <p:nvPr/>
        </p:nvSpPr>
        <p:spPr>
          <a:xfrm>
            <a:off x="7133832" y="1687398"/>
            <a:ext cx="4709376" cy="4930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1D33448-DDD9-41E1-99AF-FEA2D39087A9}"/>
              </a:ext>
            </a:extLst>
          </p:cNvPr>
          <p:cNvSpPr/>
          <p:nvPr/>
        </p:nvSpPr>
        <p:spPr>
          <a:xfrm>
            <a:off x="348792" y="1687398"/>
            <a:ext cx="6505704" cy="4930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Methodology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FF9BEE7-D40E-4BC5-84F9-E812DACAFB60}"/>
                  </a:ext>
                </a:extLst>
              </p:cNvPr>
              <p:cNvSpPr txBox="1"/>
              <p:nvPr/>
            </p:nvSpPr>
            <p:spPr>
              <a:xfrm>
                <a:off x="733207" y="2642986"/>
                <a:ext cx="151964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𝐺𝑊𝑆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=1 − 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de-DE" i="1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FF9BEE7-D40E-4BC5-84F9-E812DACAF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07" y="2642986"/>
                <a:ext cx="1519647" cy="518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092C9D2-53F6-4877-BF10-667B4D91039C}"/>
                  </a:ext>
                </a:extLst>
              </p:cNvPr>
              <p:cNvSpPr txBox="1"/>
              <p:nvPr/>
            </p:nvSpPr>
            <p:spPr>
              <a:xfrm>
                <a:off x="733207" y="4128715"/>
                <a:ext cx="1431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092C9D2-53F6-4877-BF10-667B4D910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07" y="4128715"/>
                <a:ext cx="1431802" cy="276999"/>
              </a:xfrm>
              <a:prstGeom prst="rect">
                <a:avLst/>
              </a:prstGeom>
              <a:blipFill>
                <a:blip r:embed="rId3"/>
                <a:stretch>
                  <a:fillRect l="-3404" r="-426" b="-108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53C8358-81CC-4E19-9AF2-1CCCBDDFBAD4}"/>
                  </a:ext>
                </a:extLst>
              </p:cNvPr>
              <p:cNvSpPr txBox="1"/>
              <p:nvPr/>
            </p:nvSpPr>
            <p:spPr>
              <a:xfrm>
                <a:off x="664214" y="5357631"/>
                <a:ext cx="2266774" cy="7400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de-DE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0" dirty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de-DE" i="0" dirty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de-DE" i="0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1+ 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de-DE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53C8358-81CC-4E19-9AF2-1CCCBDDFB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14" y="5357631"/>
                <a:ext cx="2266774" cy="7400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1FBA4B5C-C3BE-4AA4-A7CE-53ED61155A9D}"/>
              </a:ext>
            </a:extLst>
          </p:cNvPr>
          <p:cNvSpPr txBox="1"/>
          <p:nvPr/>
        </p:nvSpPr>
        <p:spPr>
          <a:xfrm>
            <a:off x="582227" y="1912181"/>
            <a:ext cx="422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IBM Plex Sans" panose="020B0604020202020204" charset="0"/>
              </a:rPr>
              <a:t>Green </a:t>
            </a:r>
            <a:r>
              <a:rPr lang="de-DE" sz="2000" b="1" dirty="0" err="1">
                <a:latin typeface="IBM Plex Sans" panose="020B0604020202020204" charset="0"/>
              </a:rPr>
              <a:t>water</a:t>
            </a:r>
            <a:r>
              <a:rPr lang="de-DE" sz="2000" b="1" dirty="0">
                <a:latin typeface="IBM Plex Sans" panose="020B0604020202020204" charset="0"/>
              </a:rPr>
              <a:t> stress </a:t>
            </a:r>
            <a:r>
              <a:rPr lang="de-DE" sz="2000" b="1" dirty="0" err="1">
                <a:latin typeface="IBM Plex Sans" panose="020B0604020202020204" charset="0"/>
              </a:rPr>
              <a:t>index</a:t>
            </a:r>
            <a:endParaRPr lang="de-DE" sz="2000" b="1" dirty="0">
              <a:latin typeface="IBM Plex Sans" panose="020B060402020202020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1D4CDF-769F-4475-A19B-F0F203E194AC}"/>
              </a:ext>
            </a:extLst>
          </p:cNvPr>
          <p:cNvSpPr txBox="1"/>
          <p:nvPr/>
        </p:nvSpPr>
        <p:spPr>
          <a:xfrm>
            <a:off x="582227" y="3663232"/>
            <a:ext cx="285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IBM Plex Sans" panose="020B0604020202020204" charset="0"/>
              </a:rPr>
              <a:t>Soil</a:t>
            </a:r>
            <a:r>
              <a:rPr lang="de-DE" sz="1600" b="1" dirty="0">
                <a:latin typeface="IBM Plex Sans" panose="020B0604020202020204" charset="0"/>
              </a:rPr>
              <a:t> </a:t>
            </a:r>
            <a:r>
              <a:rPr lang="de-DE" sz="1600" b="1" dirty="0" err="1">
                <a:latin typeface="IBM Plex Sans" panose="020B0604020202020204" charset="0"/>
              </a:rPr>
              <a:t>water</a:t>
            </a:r>
            <a:r>
              <a:rPr lang="de-DE" sz="1600" b="1" dirty="0">
                <a:latin typeface="IBM Plex Sans" panose="020B0604020202020204" charset="0"/>
              </a:rPr>
              <a:t> </a:t>
            </a:r>
            <a:r>
              <a:rPr lang="de-DE" sz="1600" b="1" dirty="0" err="1">
                <a:latin typeface="IBM Plex Sans" panose="020B0604020202020204" charset="0"/>
              </a:rPr>
              <a:t>supply</a:t>
            </a:r>
            <a:endParaRPr lang="de-DE" sz="1600" b="1" dirty="0">
              <a:latin typeface="IBM Plex Sans" panose="020B060402020202020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AE55E6C-55F8-4CF8-A6C5-466C8C8D1BCE}"/>
              </a:ext>
            </a:extLst>
          </p:cNvPr>
          <p:cNvSpPr txBox="1"/>
          <p:nvPr/>
        </p:nvSpPr>
        <p:spPr>
          <a:xfrm>
            <a:off x="582227" y="4913101"/>
            <a:ext cx="285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>
                <a:latin typeface="IBM Plex Sans" panose="020B0604020202020204" charset="0"/>
              </a:rPr>
              <a:t>Atmospheric</a:t>
            </a:r>
            <a:r>
              <a:rPr lang="de-DE" sz="1600" b="1" dirty="0">
                <a:latin typeface="IBM Plex Sans" panose="020B0604020202020204" charset="0"/>
              </a:rPr>
              <a:t> </a:t>
            </a:r>
            <a:r>
              <a:rPr lang="de-DE" sz="1600" b="1" dirty="0" err="1">
                <a:latin typeface="IBM Plex Sans" panose="020B0604020202020204" charset="0"/>
              </a:rPr>
              <a:t>demand</a:t>
            </a:r>
            <a:endParaRPr lang="de-DE" sz="1600" b="1" dirty="0">
              <a:latin typeface="IBM Plex Sans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C79F1D5-677D-417F-BDFB-A166F2382BC0}"/>
                  </a:ext>
                </a:extLst>
              </p:cNvPr>
              <p:cNvSpPr txBox="1"/>
              <p:nvPr/>
            </p:nvSpPr>
            <p:spPr>
              <a:xfrm>
                <a:off x="7440254" y="2660179"/>
                <a:ext cx="3327834" cy="55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𝐵𝑊𝑆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𝑑𝑜𝑚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𝑖𝑛𝑑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𝑊𝑈</m:t>
                          </m:r>
                          <m:r>
                            <a:rPr lang="de-DE" b="0" i="1" baseline="-25000" smtClean="0">
                              <a:latin typeface="Cambria Math" panose="02040503050406030204" pitchFamily="18" charset="0"/>
                            </a:rPr>
                            <m:t>𝑖𝑟𝑟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de-DE" i="1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C79F1D5-677D-417F-BDFB-A166F2382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254" y="2660179"/>
                <a:ext cx="3327834" cy="5597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AA2C7FC-6AFA-4396-9364-C03781C725D4}"/>
                  </a:ext>
                </a:extLst>
              </p:cNvPr>
              <p:cNvSpPr txBox="1"/>
              <p:nvPr/>
            </p:nvSpPr>
            <p:spPr>
              <a:xfrm>
                <a:off x="3580270" y="5251655"/>
                <a:ext cx="3918718" cy="97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de-DE" sz="1400" dirty="0"/>
                  <a:t>:         </a:t>
                </a:r>
                <a:r>
                  <a:rPr lang="de-DE" sz="1400" dirty="0" err="1"/>
                  <a:t>vaporization</a:t>
                </a:r>
                <a:r>
                  <a:rPr lang="de-DE" sz="1400" dirty="0"/>
                  <a:t> </a:t>
                </a:r>
                <a:r>
                  <a:rPr lang="de-DE" sz="1400" dirty="0" err="1"/>
                  <a:t>energy</a:t>
                </a:r>
                <a:endParaRPr lang="de-DE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de-DE" sz="1400" dirty="0"/>
                  <a:t>:      </a:t>
                </a:r>
                <a:r>
                  <a:rPr lang="en-US" sz="1400" dirty="0"/>
                  <a:t>equilibrium evapotranspiration </a:t>
                </a:r>
                <a:endParaRPr lang="de-DE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de-DE" sz="1400" dirty="0"/>
                  <a:t>:       </a:t>
                </a:r>
                <a:r>
                  <a:rPr lang="en-US" sz="1400" dirty="0"/>
                  <a:t>conductance scaling factor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=3.26</m:t>
                    </m:r>
                  </m:oMath>
                </a14:m>
                <a:r>
                  <a:rPr lang="de-DE" sz="1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1400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sz="1400" dirty="0"/>
                  <a:t>:        potential </a:t>
                </a:r>
                <a:r>
                  <a:rPr lang="de-DE" sz="1400" dirty="0" err="1"/>
                  <a:t>canopy</a:t>
                </a:r>
                <a:r>
                  <a:rPr lang="de-DE" sz="1400" dirty="0"/>
                  <a:t> </a:t>
                </a:r>
                <a:r>
                  <a:rPr lang="de-DE" sz="1400" dirty="0" err="1"/>
                  <a:t>conductance</a:t>
                </a:r>
                <a:endParaRPr lang="de-DE" sz="1400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AA2C7FC-6AFA-4396-9364-C03781C72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270" y="5251655"/>
                <a:ext cx="3918718" cy="970715"/>
              </a:xfrm>
              <a:prstGeom prst="rect">
                <a:avLst/>
              </a:prstGeom>
              <a:blipFill>
                <a:blip r:embed="rId6"/>
                <a:stretch>
                  <a:fillRect t="-625" b="-56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170DEA0-C1DA-4105-B616-707E0518D880}"/>
                  </a:ext>
                </a:extLst>
              </p:cNvPr>
              <p:cNvSpPr txBox="1"/>
              <p:nvPr/>
            </p:nvSpPr>
            <p:spPr>
              <a:xfrm>
                <a:off x="3794833" y="6125923"/>
                <a:ext cx="38369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/>
                  <a:t>:       </a:t>
                </a:r>
                <a:r>
                  <a:rPr lang="en-US" sz="1400" dirty="0"/>
                  <a:t>Priestly-Taylor coefficient =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1.39</m:t>
                    </m:r>
                    <m:r>
                      <a:rPr lang="en-US" sz="140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400" dirty="0"/>
                  <a:t> </a:t>
                </a:r>
                <a:endParaRPr lang="de-DE" sz="1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170DEA0-C1DA-4105-B616-707E0518D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833" y="6125923"/>
                <a:ext cx="3836919" cy="307777"/>
              </a:xfrm>
              <a:prstGeom prst="rect">
                <a:avLst/>
              </a:prstGeom>
              <a:blipFill>
                <a:blip r:embed="rId7"/>
                <a:stretch>
                  <a:fillRect l="-477" t="-4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062D81F1-8EDB-4D6A-BF68-360FBA1DC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0270" y="6196574"/>
            <a:ext cx="322084" cy="196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9BAC86-2EFA-4654-9BDF-2BE186275FA6}"/>
                  </a:ext>
                </a:extLst>
              </p:cNvPr>
              <p:cNvSpPr txBox="1"/>
              <p:nvPr/>
            </p:nvSpPr>
            <p:spPr>
              <a:xfrm>
                <a:off x="3580270" y="4000840"/>
                <a:ext cx="39187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de-DE" sz="1400" dirty="0"/>
                  <a:t>:  maximum </a:t>
                </a:r>
                <a:r>
                  <a:rPr lang="de-DE" sz="1400" dirty="0" err="1"/>
                  <a:t>transpiration</a:t>
                </a:r>
                <a:r>
                  <a:rPr lang="de-DE" sz="1400" dirty="0"/>
                  <a:t> rate</a:t>
                </a:r>
                <a:br>
                  <a:rPr lang="de-DE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sz="1400" dirty="0"/>
                  <a:t>:       relative </a:t>
                </a:r>
                <a:r>
                  <a:rPr lang="de-DE" sz="1400" dirty="0" err="1"/>
                  <a:t>soil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moisture</a:t>
                </a:r>
                <a:endParaRPr lang="de-DE" sz="1400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9BAC86-2EFA-4654-9BDF-2BE186275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270" y="4000840"/>
                <a:ext cx="3918718" cy="523220"/>
              </a:xfrm>
              <a:prstGeom prst="rect">
                <a:avLst/>
              </a:prstGeom>
              <a:blipFill>
                <a:blip r:embed="rId9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CD00BE2-FCC1-47C3-A13A-F278494088F1}"/>
                  </a:ext>
                </a:extLst>
              </p:cNvPr>
              <p:cNvSpPr txBox="1"/>
              <p:nvPr/>
            </p:nvSpPr>
            <p:spPr>
              <a:xfrm>
                <a:off x="7498988" y="3428796"/>
                <a:ext cx="391871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panose="02040503050406030204" pitchFamily="18" charset="0"/>
                      </a:rPr>
                      <m:t>𝑊𝑈</m:t>
                    </m:r>
                    <m:r>
                      <a:rPr lang="de-DE" sz="1400" i="1" baseline="-25000">
                        <a:latin typeface="Cambria Math" panose="02040503050406030204" pitchFamily="18" charset="0"/>
                      </a:rPr>
                      <m:t>𝑑𝑜𝑚</m:t>
                    </m:r>
                  </m:oMath>
                </a14:m>
                <a:r>
                  <a:rPr lang="de-DE" sz="1400" dirty="0"/>
                  <a:t>:  </a:t>
                </a:r>
                <a:r>
                  <a:rPr lang="de-DE" sz="1400" dirty="0" err="1"/>
                  <a:t>domestic</a:t>
                </a:r>
                <a:r>
                  <a:rPr lang="de-DE" sz="1400" dirty="0"/>
                  <a:t> </a:t>
                </a:r>
                <a:r>
                  <a:rPr lang="de-DE" sz="1400" dirty="0" err="1"/>
                  <a:t>water</a:t>
                </a:r>
                <a:r>
                  <a:rPr lang="de-DE" sz="1400" dirty="0"/>
                  <a:t> </a:t>
                </a:r>
                <a:r>
                  <a:rPr lang="de-DE" sz="1400" dirty="0" err="1"/>
                  <a:t>use</a:t>
                </a:r>
                <a:endParaRPr lang="de-DE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𝑊𝑈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de-DE" sz="1400" dirty="0"/>
                  <a:t>:   </a:t>
                </a:r>
                <a:r>
                  <a:rPr lang="de-DE" sz="1400" dirty="0" err="1"/>
                  <a:t>industrial</a:t>
                </a:r>
                <a:r>
                  <a:rPr lang="de-DE" sz="1400" dirty="0"/>
                  <a:t> </a:t>
                </a:r>
                <a:r>
                  <a:rPr lang="de-DE" sz="1400" dirty="0" err="1"/>
                  <a:t>water</a:t>
                </a:r>
                <a:r>
                  <a:rPr lang="de-DE" sz="1400" dirty="0"/>
                  <a:t> </a:t>
                </a:r>
                <a:r>
                  <a:rPr lang="de-DE" sz="1400" dirty="0" err="1"/>
                  <a:t>use</a:t>
                </a:r>
                <a:r>
                  <a:rPr lang="en-US" sz="1400" dirty="0"/>
                  <a:t> </a:t>
                </a:r>
                <a:endParaRPr lang="de-DE" sz="1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𝑊𝑈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𝑖𝑟𝑟</m:t>
                        </m:r>
                      </m:sub>
                    </m:sSub>
                  </m:oMath>
                </a14:m>
                <a:r>
                  <a:rPr lang="de-DE" sz="1400" dirty="0"/>
                  <a:t>:    </a:t>
                </a:r>
                <a:r>
                  <a:rPr lang="de-DE" sz="1400" dirty="0" err="1"/>
                  <a:t>irrigation</a:t>
                </a:r>
                <a:r>
                  <a:rPr lang="de-DE" sz="1400" dirty="0"/>
                  <a:t> </a:t>
                </a:r>
                <a:r>
                  <a:rPr lang="de-DE" sz="1400" dirty="0" err="1"/>
                  <a:t>water</a:t>
                </a:r>
                <a:r>
                  <a:rPr lang="de-DE" sz="1400" dirty="0"/>
                  <a:t> </a:t>
                </a:r>
                <a:r>
                  <a:rPr lang="de-DE" sz="1400" dirty="0" err="1"/>
                  <a:t>use</a:t>
                </a:r>
                <a:endParaRPr lang="de-DE" sz="1400" dirty="0"/>
              </a:p>
              <a:p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sz="1400" dirty="0"/>
                  <a:t>:             </a:t>
                </a:r>
                <a:r>
                  <a:rPr lang="de-DE" sz="1400" dirty="0" err="1"/>
                  <a:t>discharge</a:t>
                </a:r>
                <a:endParaRPr lang="de-DE" sz="1400" dirty="0"/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5CD00BE2-FCC1-47C3-A13A-F27849408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988" y="3428796"/>
                <a:ext cx="3918718" cy="954107"/>
              </a:xfrm>
              <a:prstGeom prst="rect">
                <a:avLst/>
              </a:prstGeom>
              <a:blipFill>
                <a:blip r:embed="rId10"/>
                <a:stretch>
                  <a:fillRect t="-637" b="-57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rafik 23" descr="Zahnräder">
            <a:hlinkClick r:id="rId11" action="ppaction://hlinksldjump"/>
            <a:extLst>
              <a:ext uri="{FF2B5EF4-FFF2-40B4-BE49-F238E27FC236}">
                <a16:creationId xmlns:a16="http://schemas.microsoft.com/office/drawing/2014/main" id="{6E4DE33A-AF9A-46E3-9259-234F104C76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67534" y="268079"/>
            <a:ext cx="979373" cy="979373"/>
          </a:xfrm>
          <a:prstGeom prst="rect">
            <a:avLst/>
          </a:prstGeom>
        </p:spPr>
      </p:pic>
      <p:pic>
        <p:nvPicPr>
          <p:cNvPr id="28" name="Grafik 27" descr="Zuhause">
            <a:hlinkClick r:id="rId14" action="ppaction://hlinksldjump"/>
            <a:extLst>
              <a:ext uri="{FF2B5EF4-FFF2-40B4-BE49-F238E27FC236}">
                <a16:creationId xmlns:a16="http://schemas.microsoft.com/office/drawing/2014/main" id="{DEEF3B07-FEF5-44C7-932D-360B948D8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29" name="Pfeil: nach rechts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2034A6-A8B7-43E2-AADE-9B8A83B7D80D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30" name="Pfeil: nach links 2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5896CD7-DAB8-4067-8E43-FCBC2431A70E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C8F1F2D-1481-4317-8E32-DA2F8B6B3C06}"/>
              </a:ext>
            </a:extLst>
          </p:cNvPr>
          <p:cNvSpPr txBox="1"/>
          <p:nvPr/>
        </p:nvSpPr>
        <p:spPr>
          <a:xfrm>
            <a:off x="7440254" y="1916821"/>
            <a:ext cx="4563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IBM Plex Sans" panose="020B0604020202020204" charset="0"/>
              </a:rPr>
              <a:t>Blue </a:t>
            </a:r>
            <a:r>
              <a:rPr lang="de-DE" sz="2000" b="1" dirty="0" err="1">
                <a:latin typeface="IBM Plex Sans" panose="020B0604020202020204" charset="0"/>
              </a:rPr>
              <a:t>water</a:t>
            </a:r>
            <a:r>
              <a:rPr lang="de-DE" sz="2000" b="1" dirty="0">
                <a:latin typeface="IBM Plex Sans" panose="020B0604020202020204" charset="0"/>
              </a:rPr>
              <a:t> stress </a:t>
            </a:r>
            <a:r>
              <a:rPr lang="de-DE" sz="2000" b="1" dirty="0" err="1">
                <a:latin typeface="IBM Plex Sans" panose="020B0604020202020204" charset="0"/>
              </a:rPr>
              <a:t>index</a:t>
            </a:r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  <a:p>
            <a:endParaRPr lang="de-DE" sz="2000" b="1" dirty="0">
              <a:latin typeface="IBM Plex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6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7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99E5A93-4AD7-4148-B754-827B5CBE1F44}"/>
              </a:ext>
            </a:extLst>
          </p:cNvPr>
          <p:cNvSpPr/>
          <p:nvPr/>
        </p:nvSpPr>
        <p:spPr>
          <a:xfrm>
            <a:off x="0" y="1545996"/>
            <a:ext cx="12192000" cy="53120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B9F7755-FBE5-475A-B483-E1D91075A55E}"/>
              </a:ext>
            </a:extLst>
          </p:cNvPr>
          <p:cNvSpPr txBox="1"/>
          <p:nvPr/>
        </p:nvSpPr>
        <p:spPr>
          <a:xfrm>
            <a:off x="509047" y="480767"/>
            <a:ext cx="92854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err="1">
                <a:solidFill>
                  <a:schemeClr val="bg1"/>
                </a:solidFill>
                <a:latin typeface="IBM Plex Sans" panose="020B0604020202020204" charset="0"/>
              </a:rPr>
              <a:t>Methodology</a:t>
            </a:r>
            <a:endParaRPr lang="de-DE" sz="3000" b="1" dirty="0">
              <a:solidFill>
                <a:schemeClr val="bg1"/>
              </a:solidFill>
              <a:latin typeface="IBM Plex Sans" panose="020B060402020202020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B245B17-1CFB-441E-90BE-BBE8EAEEF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28" y="1691743"/>
            <a:ext cx="4335391" cy="461053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72541DD-49E1-42EB-9FEB-572B6731FF99}"/>
              </a:ext>
            </a:extLst>
          </p:cNvPr>
          <p:cNvSpPr txBox="1"/>
          <p:nvPr/>
        </p:nvSpPr>
        <p:spPr>
          <a:xfrm>
            <a:off x="6602170" y="2275464"/>
            <a:ext cx="4741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basis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&amp; at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Focuses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12 CFTs (12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rainfed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12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irrigated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): 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temperate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cereals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rice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maize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tropical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cereals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pulses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temperate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roots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tropical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roots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sunflower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soybean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groundnut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rapeseed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and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sugar</a:t>
            </a:r>
            <a:r>
              <a:rPr lang="de-DE" i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DE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cane</a:t>
            </a:r>
            <a:endParaRPr lang="de-DE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Computed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individual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periods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CFTs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In order to calculate GWS of all CFTs in a grid cell: GWS weighted and normalized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4" name="Grafik 23" descr="Korn">
            <a:extLst>
              <a:ext uri="{FF2B5EF4-FFF2-40B4-BE49-F238E27FC236}">
                <a16:creationId xmlns:a16="http://schemas.microsoft.com/office/drawing/2014/main" id="{E1E218E4-5A46-44D3-A92A-DB77E7F83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1" y="3339742"/>
            <a:ext cx="466129" cy="499487"/>
          </a:xfrm>
          <a:prstGeom prst="rect">
            <a:avLst/>
          </a:prstGeom>
        </p:spPr>
      </p:pic>
      <p:pic>
        <p:nvPicPr>
          <p:cNvPr id="25" name="Grafik 24" descr="Welt">
            <a:extLst>
              <a:ext uri="{FF2B5EF4-FFF2-40B4-BE49-F238E27FC236}">
                <a16:creationId xmlns:a16="http://schemas.microsoft.com/office/drawing/2014/main" id="{B4C49BE3-F0CF-4DA5-9494-F3E6EC8C1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3519" y="2251853"/>
            <a:ext cx="474791" cy="508768"/>
          </a:xfrm>
          <a:prstGeom prst="rect">
            <a:avLst/>
          </a:prstGeom>
        </p:spPr>
      </p:pic>
      <p:pic>
        <p:nvPicPr>
          <p:cNvPr id="26" name="Grafik 25" descr="Netzplandiagramm">
            <a:extLst>
              <a:ext uri="{FF2B5EF4-FFF2-40B4-BE49-F238E27FC236}">
                <a16:creationId xmlns:a16="http://schemas.microsoft.com/office/drawing/2014/main" id="{F9A25D4E-287B-42A9-8D5C-53EEE41E0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36509" y="5409919"/>
            <a:ext cx="466129" cy="49948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2340BD9-857B-4E5A-80A1-60EC262E64FD}"/>
              </a:ext>
            </a:extLst>
          </p:cNvPr>
          <p:cNvSpPr txBox="1"/>
          <p:nvPr/>
        </p:nvSpPr>
        <p:spPr>
          <a:xfrm>
            <a:off x="268865" y="1793343"/>
            <a:ext cx="186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IBM Plex Sans" panose="020B0604020202020204" charset="0"/>
              </a:rPr>
              <a:t>LPJmL</a:t>
            </a:r>
            <a:r>
              <a:rPr lang="de-DE" b="1" dirty="0">
                <a:latin typeface="IBM Plex Sans" panose="020B0604020202020204" charset="0"/>
              </a:rPr>
              <a:t> </a:t>
            </a:r>
            <a:r>
              <a:rPr lang="de-DE" b="1" dirty="0" err="1">
                <a:latin typeface="IBM Plex Sans" panose="020B0604020202020204" charset="0"/>
              </a:rPr>
              <a:t>model</a:t>
            </a:r>
            <a:endParaRPr lang="de-DE" b="1" dirty="0">
              <a:latin typeface="IBM Plex Sans" panose="020B0604020202020204" charset="0"/>
            </a:endParaRPr>
          </a:p>
        </p:txBody>
      </p:sp>
      <p:pic>
        <p:nvPicPr>
          <p:cNvPr id="28" name="Grafik 27" descr="Zahnräder">
            <a:hlinkClick r:id="rId9" action="ppaction://hlinksldjump"/>
            <a:extLst>
              <a:ext uri="{FF2B5EF4-FFF2-40B4-BE49-F238E27FC236}">
                <a16:creationId xmlns:a16="http://schemas.microsoft.com/office/drawing/2014/main" id="{4B6E4142-61EC-46DE-85FA-577EF4CE3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67534" y="268079"/>
            <a:ext cx="979373" cy="979373"/>
          </a:xfrm>
          <a:prstGeom prst="rect">
            <a:avLst/>
          </a:prstGeom>
        </p:spPr>
      </p:pic>
      <p:pic>
        <p:nvPicPr>
          <p:cNvPr id="30" name="Grafik 29" descr="Stoppuhr">
            <a:extLst>
              <a:ext uri="{FF2B5EF4-FFF2-40B4-BE49-F238E27FC236}">
                <a16:creationId xmlns:a16="http://schemas.microsoft.com/office/drawing/2014/main" id="{32BE4682-11E5-4BAA-8F76-11000AE83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13090" y="4508066"/>
            <a:ext cx="466131" cy="49948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28C6219-2C13-48C8-90A3-A615FAE2B350}"/>
              </a:ext>
            </a:extLst>
          </p:cNvPr>
          <p:cNvSpPr txBox="1"/>
          <p:nvPr/>
        </p:nvSpPr>
        <p:spPr>
          <a:xfrm>
            <a:off x="268866" y="6440733"/>
            <a:ext cx="75035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Source: https://www.pik-potsdam.de/en/institute/departments/activities/biosphere-water-modelling/lpjml</a:t>
            </a:r>
          </a:p>
        </p:txBody>
      </p:sp>
      <p:pic>
        <p:nvPicPr>
          <p:cNvPr id="17" name="Grafik 16" descr="Zuhause">
            <a:hlinkClick r:id="rId14" action="ppaction://hlinksldjump"/>
            <a:extLst>
              <a:ext uri="{FF2B5EF4-FFF2-40B4-BE49-F238E27FC236}">
                <a16:creationId xmlns:a16="http://schemas.microsoft.com/office/drawing/2014/main" id="{A5105875-CD4F-455B-9A4A-DBFA7A06D3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41219" y="6003764"/>
            <a:ext cx="834887" cy="834887"/>
          </a:xfrm>
          <a:prstGeom prst="rect">
            <a:avLst/>
          </a:prstGeom>
        </p:spPr>
      </p:pic>
      <p:sp>
        <p:nvSpPr>
          <p:cNvPr id="18" name="Pfeil: nach recht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95518A-CB62-4DA8-B2B4-8B094D70BB0A}"/>
              </a:ext>
            </a:extLst>
          </p:cNvPr>
          <p:cNvSpPr/>
          <p:nvPr/>
        </p:nvSpPr>
        <p:spPr>
          <a:xfrm>
            <a:off x="11514206" y="6189750"/>
            <a:ext cx="520700" cy="584200"/>
          </a:xfrm>
          <a:prstGeom prst="righ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  <p:sp>
        <p:nvSpPr>
          <p:cNvPr id="19" name="Pfeil: nach links 1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FA98503-38D6-45DA-A532-5FDC6151CCDE}"/>
              </a:ext>
            </a:extLst>
          </p:cNvPr>
          <p:cNvSpPr/>
          <p:nvPr/>
        </p:nvSpPr>
        <p:spPr>
          <a:xfrm>
            <a:off x="10065025" y="6189750"/>
            <a:ext cx="520700" cy="584200"/>
          </a:xfrm>
          <a:prstGeom prst="leftArrow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8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2083</Words>
  <Application>Microsoft Office PowerPoint</Application>
  <PresentationFormat>Breitbild</PresentationFormat>
  <Paragraphs>245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IBM Plex Sans</vt:lpstr>
      <vt:lpstr>Wingdings</vt:lpstr>
      <vt:lpstr>Office</vt:lpstr>
      <vt:lpstr>Patterns of green and blue water scarcities in agriculture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If you have comments, questions, ideas – please reach out!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Background</dc:title>
  <dc:creator>Dahlmann, Heindriken Margarete</dc:creator>
  <cp:lastModifiedBy>Dahlmann, Heindriken Margarete</cp:lastModifiedBy>
  <cp:revision>100</cp:revision>
  <dcterms:created xsi:type="dcterms:W3CDTF">2025-04-24T14:38:47Z</dcterms:created>
  <dcterms:modified xsi:type="dcterms:W3CDTF">2025-05-02T06:44:06Z</dcterms:modified>
</cp:coreProperties>
</file>