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51206400" cy="28803600"/>
  <p:notesSz cx="14295438"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B7"/>
    <a:srgbClr val="FFD1BD"/>
    <a:srgbClr val="FFDBC5"/>
    <a:srgbClr val="00FEEC"/>
    <a:srgbClr val="FF5B5B"/>
    <a:srgbClr val="FFFFCC"/>
    <a:srgbClr val="FF8A61"/>
    <a:srgbClr val="FFB297"/>
    <a:srgbClr val="FF7A4B"/>
    <a:srgbClr val="FF0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51" autoAdjust="0"/>
    <p:restoredTop sz="99539" autoAdjust="0"/>
  </p:normalViewPr>
  <p:slideViewPr>
    <p:cSldViewPr snapToGrid="0">
      <p:cViewPr varScale="1">
        <p:scale>
          <a:sx n="39" d="100"/>
          <a:sy n="39" d="100"/>
        </p:scale>
        <p:origin x="972" y="60"/>
      </p:cViewPr>
      <p:guideLst>
        <p:guide orient="horz" pos="9072"/>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194307" cy="495293"/>
          </a:xfrm>
          <a:prstGeom prst="rect">
            <a:avLst/>
          </a:prstGeom>
        </p:spPr>
        <p:txBody>
          <a:bodyPr vert="horz" lIns="133073" tIns="66536" rIns="133073" bIns="66536" rtlCol="0"/>
          <a:lstStyle>
            <a:lvl1pPr algn="l">
              <a:defRPr sz="1700"/>
            </a:lvl1pPr>
          </a:lstStyle>
          <a:p>
            <a:endParaRPr lang="cs-CZ"/>
          </a:p>
        </p:txBody>
      </p:sp>
      <p:sp>
        <p:nvSpPr>
          <p:cNvPr id="3" name="Date Placeholder 2"/>
          <p:cNvSpPr>
            <a:spLocks noGrp="1"/>
          </p:cNvSpPr>
          <p:nvPr>
            <p:ph type="dt" idx="1"/>
          </p:nvPr>
        </p:nvSpPr>
        <p:spPr>
          <a:xfrm>
            <a:off x="8096532" y="0"/>
            <a:ext cx="6196606" cy="495293"/>
          </a:xfrm>
          <a:prstGeom prst="rect">
            <a:avLst/>
          </a:prstGeom>
        </p:spPr>
        <p:txBody>
          <a:bodyPr vert="horz" lIns="133073" tIns="66536" rIns="133073" bIns="66536" rtlCol="0"/>
          <a:lstStyle>
            <a:lvl1pPr algn="r">
              <a:defRPr sz="1700"/>
            </a:lvl1pPr>
          </a:lstStyle>
          <a:p>
            <a:fld id="{C4FF983A-8956-4E59-93FC-5E960355873F}" type="datetimeFigureOut">
              <a:rPr lang="cs-CZ" smtClean="0"/>
              <a:t>23.04.2025</a:t>
            </a:fld>
            <a:endParaRPr lang="cs-CZ"/>
          </a:p>
        </p:txBody>
      </p:sp>
      <p:sp>
        <p:nvSpPr>
          <p:cNvPr id="4" name="Slide Image Placeholder 3"/>
          <p:cNvSpPr>
            <a:spLocks noGrp="1" noRot="1" noChangeAspect="1"/>
          </p:cNvSpPr>
          <p:nvPr>
            <p:ph type="sldImg" idx="2"/>
          </p:nvPr>
        </p:nvSpPr>
        <p:spPr>
          <a:xfrm>
            <a:off x="4189413" y="1231900"/>
            <a:ext cx="5919787" cy="3330575"/>
          </a:xfrm>
          <a:prstGeom prst="rect">
            <a:avLst/>
          </a:prstGeom>
          <a:noFill/>
          <a:ln w="12700">
            <a:solidFill>
              <a:prstClr val="black"/>
            </a:solidFill>
          </a:ln>
        </p:spPr>
        <p:txBody>
          <a:bodyPr vert="horz" lIns="133073" tIns="66536" rIns="133073" bIns="66536" rtlCol="0" anchor="ctr"/>
          <a:lstStyle/>
          <a:p>
            <a:endParaRPr lang="cs-CZ"/>
          </a:p>
        </p:txBody>
      </p:sp>
      <p:sp>
        <p:nvSpPr>
          <p:cNvPr id="5" name="Notes Placeholder 4"/>
          <p:cNvSpPr>
            <a:spLocks noGrp="1"/>
          </p:cNvSpPr>
          <p:nvPr>
            <p:ph type="body" sz="quarter" idx="3"/>
          </p:nvPr>
        </p:nvSpPr>
        <p:spPr>
          <a:xfrm>
            <a:off x="1430694" y="4748295"/>
            <a:ext cx="11436350" cy="3885602"/>
          </a:xfrm>
          <a:prstGeom prst="rect">
            <a:avLst/>
          </a:prstGeom>
        </p:spPr>
        <p:txBody>
          <a:bodyPr vert="horz" lIns="133073" tIns="66536" rIns="133073" bIns="665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9371020"/>
            <a:ext cx="6194307" cy="495293"/>
          </a:xfrm>
          <a:prstGeom prst="rect">
            <a:avLst/>
          </a:prstGeom>
        </p:spPr>
        <p:txBody>
          <a:bodyPr vert="horz" lIns="133073" tIns="66536" rIns="133073" bIns="66536" rtlCol="0" anchor="b"/>
          <a:lstStyle>
            <a:lvl1pPr algn="l">
              <a:defRPr sz="1700"/>
            </a:lvl1pPr>
          </a:lstStyle>
          <a:p>
            <a:endParaRPr lang="cs-CZ"/>
          </a:p>
        </p:txBody>
      </p:sp>
      <p:sp>
        <p:nvSpPr>
          <p:cNvPr id="7" name="Slide Number Placeholder 6"/>
          <p:cNvSpPr>
            <a:spLocks noGrp="1"/>
          </p:cNvSpPr>
          <p:nvPr>
            <p:ph type="sldNum" sz="quarter" idx="5"/>
          </p:nvPr>
        </p:nvSpPr>
        <p:spPr>
          <a:xfrm>
            <a:off x="8096532" y="9371020"/>
            <a:ext cx="6196606" cy="495293"/>
          </a:xfrm>
          <a:prstGeom prst="rect">
            <a:avLst/>
          </a:prstGeom>
        </p:spPr>
        <p:txBody>
          <a:bodyPr vert="horz" lIns="133073" tIns="66536" rIns="133073" bIns="66536" rtlCol="0" anchor="b"/>
          <a:lstStyle>
            <a:lvl1pPr algn="r">
              <a:defRPr sz="1700"/>
            </a:lvl1pPr>
          </a:lstStyle>
          <a:p>
            <a:fld id="{E7493252-E373-4D17-97B2-42CD993A210B}" type="slidenum">
              <a:rPr lang="cs-CZ" smtClean="0"/>
              <a:t>‹#›</a:t>
            </a:fld>
            <a:endParaRPr lang="cs-CZ"/>
          </a:p>
        </p:txBody>
      </p:sp>
    </p:spTree>
    <p:extLst>
      <p:ext uri="{BB962C8B-B14F-4D97-AF65-F5344CB8AC3E}">
        <p14:creationId xmlns:p14="http://schemas.microsoft.com/office/powerpoint/2010/main" val="2218390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191"/>
            </a:lvl1pPr>
          </a:lstStyle>
          <a:p>
            <a:r>
              <a:rPr lang="en-US"/>
              <a:t>Click to edit Master title style</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19468" indent="0" algn="ctr">
              <a:buNone/>
              <a:defRPr sz="8400"/>
            </a:lvl2pPr>
            <a:lvl3pPr marL="3838926" indent="0" algn="ctr">
              <a:buNone/>
              <a:defRPr sz="7560"/>
            </a:lvl3pPr>
            <a:lvl4pPr marL="5758394" indent="0" algn="ctr">
              <a:buNone/>
              <a:defRPr sz="6720"/>
            </a:lvl4pPr>
            <a:lvl5pPr marL="7677862" indent="0" algn="ctr">
              <a:buNone/>
              <a:defRPr sz="6720"/>
            </a:lvl5pPr>
            <a:lvl6pPr marL="9597330" indent="0" algn="ctr">
              <a:buNone/>
              <a:defRPr sz="6720"/>
            </a:lvl6pPr>
            <a:lvl7pPr marL="11516788" indent="0" algn="ctr">
              <a:buNone/>
              <a:defRPr sz="6720"/>
            </a:lvl7pPr>
            <a:lvl8pPr marL="13436256" indent="0" algn="ctr">
              <a:buNone/>
              <a:defRPr sz="6720"/>
            </a:lvl8pPr>
            <a:lvl9pPr marL="15355724"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8BC6D4-96B9-4679-8977-9877DA9D2A7E}" type="datetimeFigureOut">
              <a:rPr lang="cs-CZ" smtClean="0"/>
              <a:t>23.04.2025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6F4D26C-8220-43E9-AEC4-4F3558BD8C6D}" type="slidenum">
              <a:rPr lang="cs-CZ" smtClean="0"/>
              <a:t>‹#›</a:t>
            </a:fld>
            <a:endParaRPr lang="cs-CZ"/>
          </a:p>
        </p:txBody>
      </p:sp>
    </p:spTree>
    <p:extLst>
      <p:ext uri="{BB962C8B-B14F-4D97-AF65-F5344CB8AC3E}">
        <p14:creationId xmlns:p14="http://schemas.microsoft.com/office/powerpoint/2010/main" val="2800797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8BC6D4-96B9-4679-8977-9877DA9D2A7E}" type="datetimeFigureOut">
              <a:rPr lang="cs-CZ" smtClean="0"/>
              <a:t>23.04.2025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6F4D26C-8220-43E9-AEC4-4F3558BD8C6D}" type="slidenum">
              <a:rPr lang="cs-CZ" smtClean="0"/>
              <a:t>‹#›</a:t>
            </a:fld>
            <a:endParaRPr lang="cs-CZ"/>
          </a:p>
        </p:txBody>
      </p:sp>
    </p:spTree>
    <p:extLst>
      <p:ext uri="{BB962C8B-B14F-4D97-AF65-F5344CB8AC3E}">
        <p14:creationId xmlns:p14="http://schemas.microsoft.com/office/powerpoint/2010/main" val="31912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5" y="1533525"/>
            <a:ext cx="11041380" cy="244097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5" y="1533525"/>
            <a:ext cx="32484060" cy="24409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8BC6D4-96B9-4679-8977-9877DA9D2A7E}" type="datetimeFigureOut">
              <a:rPr lang="cs-CZ" smtClean="0"/>
              <a:t>23.04.2025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6F4D26C-8220-43E9-AEC4-4F3558BD8C6D}" type="slidenum">
              <a:rPr lang="cs-CZ" smtClean="0"/>
              <a:t>‹#›</a:t>
            </a:fld>
            <a:endParaRPr lang="cs-CZ"/>
          </a:p>
        </p:txBody>
      </p:sp>
    </p:spTree>
    <p:extLst>
      <p:ext uri="{BB962C8B-B14F-4D97-AF65-F5344CB8AC3E}">
        <p14:creationId xmlns:p14="http://schemas.microsoft.com/office/powerpoint/2010/main" val="356978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8BC6D4-96B9-4679-8977-9877DA9D2A7E}" type="datetimeFigureOut">
              <a:rPr lang="cs-CZ" smtClean="0"/>
              <a:t>23.04.2025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6F4D26C-8220-43E9-AEC4-4F3558BD8C6D}" type="slidenum">
              <a:rPr lang="cs-CZ" smtClean="0"/>
              <a:t>‹#›</a:t>
            </a:fld>
            <a:endParaRPr lang="cs-CZ"/>
          </a:p>
        </p:txBody>
      </p:sp>
    </p:spTree>
    <p:extLst>
      <p:ext uri="{BB962C8B-B14F-4D97-AF65-F5344CB8AC3E}">
        <p14:creationId xmlns:p14="http://schemas.microsoft.com/office/powerpoint/2010/main" val="276299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5" y="7180903"/>
            <a:ext cx="44165520" cy="11981495"/>
          </a:xfrm>
        </p:spPr>
        <p:txBody>
          <a:bodyPr anchor="b"/>
          <a:lstStyle>
            <a:lvl1pPr>
              <a:defRPr sz="25191"/>
            </a:lvl1pPr>
          </a:lstStyle>
          <a:p>
            <a:r>
              <a:rPr lang="en-US"/>
              <a:t>Click to edit Master title style</a:t>
            </a:r>
            <a:endParaRPr lang="en-US" dirty="0"/>
          </a:p>
        </p:txBody>
      </p:sp>
      <p:sp>
        <p:nvSpPr>
          <p:cNvPr id="3" name="Text Placeholder 2"/>
          <p:cNvSpPr>
            <a:spLocks noGrp="1"/>
          </p:cNvSpPr>
          <p:nvPr>
            <p:ph type="body" idx="1"/>
          </p:nvPr>
        </p:nvSpPr>
        <p:spPr>
          <a:xfrm>
            <a:off x="3493775" y="19275748"/>
            <a:ext cx="44165520" cy="6300785"/>
          </a:xfrm>
        </p:spPr>
        <p:txBody>
          <a:bodyPr/>
          <a:lstStyle>
            <a:lvl1pPr marL="0" indent="0">
              <a:buNone/>
              <a:defRPr sz="10080">
                <a:solidFill>
                  <a:schemeClr val="tx1">
                    <a:tint val="75000"/>
                  </a:schemeClr>
                </a:solidFill>
              </a:defRPr>
            </a:lvl1pPr>
            <a:lvl2pPr marL="1919468" indent="0">
              <a:buNone/>
              <a:defRPr sz="8400">
                <a:solidFill>
                  <a:schemeClr val="tx1">
                    <a:tint val="75000"/>
                  </a:schemeClr>
                </a:solidFill>
              </a:defRPr>
            </a:lvl2pPr>
            <a:lvl3pPr marL="3838926" indent="0">
              <a:buNone/>
              <a:defRPr sz="7560">
                <a:solidFill>
                  <a:schemeClr val="tx1">
                    <a:tint val="75000"/>
                  </a:schemeClr>
                </a:solidFill>
              </a:defRPr>
            </a:lvl3pPr>
            <a:lvl4pPr marL="5758394" indent="0">
              <a:buNone/>
              <a:defRPr sz="6720">
                <a:solidFill>
                  <a:schemeClr val="tx1">
                    <a:tint val="75000"/>
                  </a:schemeClr>
                </a:solidFill>
              </a:defRPr>
            </a:lvl4pPr>
            <a:lvl5pPr marL="7677862" indent="0">
              <a:buNone/>
              <a:defRPr sz="6720">
                <a:solidFill>
                  <a:schemeClr val="tx1">
                    <a:tint val="75000"/>
                  </a:schemeClr>
                </a:solidFill>
              </a:defRPr>
            </a:lvl5pPr>
            <a:lvl6pPr marL="9597330" indent="0">
              <a:buNone/>
              <a:defRPr sz="6720">
                <a:solidFill>
                  <a:schemeClr val="tx1">
                    <a:tint val="75000"/>
                  </a:schemeClr>
                </a:solidFill>
              </a:defRPr>
            </a:lvl6pPr>
            <a:lvl7pPr marL="11516788" indent="0">
              <a:buNone/>
              <a:defRPr sz="6720">
                <a:solidFill>
                  <a:schemeClr val="tx1">
                    <a:tint val="75000"/>
                  </a:schemeClr>
                </a:solidFill>
              </a:defRPr>
            </a:lvl7pPr>
            <a:lvl8pPr marL="13436256" indent="0">
              <a:buNone/>
              <a:defRPr sz="6720">
                <a:solidFill>
                  <a:schemeClr val="tx1">
                    <a:tint val="75000"/>
                  </a:schemeClr>
                </a:solidFill>
              </a:defRPr>
            </a:lvl8pPr>
            <a:lvl9pPr marL="15355724"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8BC6D4-96B9-4679-8977-9877DA9D2A7E}" type="datetimeFigureOut">
              <a:rPr lang="cs-CZ" smtClean="0"/>
              <a:t>23.04.2025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6F4D26C-8220-43E9-AEC4-4F3558BD8C6D}" type="slidenum">
              <a:rPr lang="cs-CZ" smtClean="0"/>
              <a:t>‹#›</a:t>
            </a:fld>
            <a:endParaRPr lang="cs-CZ"/>
          </a:p>
        </p:txBody>
      </p:sp>
    </p:spTree>
    <p:extLst>
      <p:ext uri="{BB962C8B-B14F-4D97-AF65-F5344CB8AC3E}">
        <p14:creationId xmlns:p14="http://schemas.microsoft.com/office/powerpoint/2010/main" val="15319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7667625"/>
            <a:ext cx="2176272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7667625"/>
            <a:ext cx="21762720" cy="182756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8BC6D4-96B9-4679-8977-9877DA9D2A7E}" type="datetimeFigureOut">
              <a:rPr lang="cs-CZ" smtClean="0"/>
              <a:t>23.04.2025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6F4D26C-8220-43E9-AEC4-4F3558BD8C6D}" type="slidenum">
              <a:rPr lang="cs-CZ" smtClean="0"/>
              <a:t>‹#›</a:t>
            </a:fld>
            <a:endParaRPr lang="cs-CZ"/>
          </a:p>
        </p:txBody>
      </p:sp>
    </p:spTree>
    <p:extLst>
      <p:ext uri="{BB962C8B-B14F-4D97-AF65-F5344CB8AC3E}">
        <p14:creationId xmlns:p14="http://schemas.microsoft.com/office/powerpoint/2010/main" val="222119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3" y="1533527"/>
            <a:ext cx="44165520" cy="5567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3" y="7060885"/>
            <a:ext cx="21662704" cy="3460430"/>
          </a:xfrm>
        </p:spPr>
        <p:txBody>
          <a:bodyPr anchor="b"/>
          <a:lstStyle>
            <a:lvl1pPr marL="0" indent="0">
              <a:buNone/>
              <a:defRPr sz="10080" b="1"/>
            </a:lvl1pPr>
            <a:lvl2pPr marL="1919468" indent="0">
              <a:buNone/>
              <a:defRPr sz="8400" b="1"/>
            </a:lvl2pPr>
            <a:lvl3pPr marL="3838926" indent="0">
              <a:buNone/>
              <a:defRPr sz="7560" b="1"/>
            </a:lvl3pPr>
            <a:lvl4pPr marL="5758394" indent="0">
              <a:buNone/>
              <a:defRPr sz="6720" b="1"/>
            </a:lvl4pPr>
            <a:lvl5pPr marL="7677862" indent="0">
              <a:buNone/>
              <a:defRPr sz="6720" b="1"/>
            </a:lvl5pPr>
            <a:lvl6pPr marL="9597330" indent="0">
              <a:buNone/>
              <a:defRPr sz="6720" b="1"/>
            </a:lvl6pPr>
            <a:lvl7pPr marL="11516788" indent="0">
              <a:buNone/>
              <a:defRPr sz="6720" b="1"/>
            </a:lvl7pPr>
            <a:lvl8pPr marL="13436256" indent="0">
              <a:buNone/>
              <a:defRPr sz="6720" b="1"/>
            </a:lvl8pPr>
            <a:lvl9pPr marL="15355724"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3" y="10521316"/>
            <a:ext cx="21662704"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5" y="7060885"/>
            <a:ext cx="21769393" cy="3460430"/>
          </a:xfrm>
        </p:spPr>
        <p:txBody>
          <a:bodyPr anchor="b"/>
          <a:lstStyle>
            <a:lvl1pPr marL="0" indent="0">
              <a:buNone/>
              <a:defRPr sz="10080" b="1"/>
            </a:lvl1pPr>
            <a:lvl2pPr marL="1919468" indent="0">
              <a:buNone/>
              <a:defRPr sz="8400" b="1"/>
            </a:lvl2pPr>
            <a:lvl3pPr marL="3838926" indent="0">
              <a:buNone/>
              <a:defRPr sz="7560" b="1"/>
            </a:lvl3pPr>
            <a:lvl4pPr marL="5758394" indent="0">
              <a:buNone/>
              <a:defRPr sz="6720" b="1"/>
            </a:lvl4pPr>
            <a:lvl5pPr marL="7677862" indent="0">
              <a:buNone/>
              <a:defRPr sz="6720" b="1"/>
            </a:lvl5pPr>
            <a:lvl6pPr marL="9597330" indent="0">
              <a:buNone/>
              <a:defRPr sz="6720" b="1"/>
            </a:lvl6pPr>
            <a:lvl7pPr marL="11516788" indent="0">
              <a:buNone/>
              <a:defRPr sz="6720" b="1"/>
            </a:lvl7pPr>
            <a:lvl8pPr marL="13436256" indent="0">
              <a:buNone/>
              <a:defRPr sz="6720" b="1"/>
            </a:lvl8pPr>
            <a:lvl9pPr marL="15355724"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5" y="10521316"/>
            <a:ext cx="21769393" cy="15475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8BC6D4-96B9-4679-8977-9877DA9D2A7E}" type="datetimeFigureOut">
              <a:rPr lang="cs-CZ" smtClean="0"/>
              <a:t>23.04.2025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6F4D26C-8220-43E9-AEC4-4F3558BD8C6D}" type="slidenum">
              <a:rPr lang="cs-CZ" smtClean="0"/>
              <a:t>‹#›</a:t>
            </a:fld>
            <a:endParaRPr lang="cs-CZ"/>
          </a:p>
        </p:txBody>
      </p:sp>
    </p:spTree>
    <p:extLst>
      <p:ext uri="{BB962C8B-B14F-4D97-AF65-F5344CB8AC3E}">
        <p14:creationId xmlns:p14="http://schemas.microsoft.com/office/powerpoint/2010/main" val="48589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8BC6D4-96B9-4679-8977-9877DA9D2A7E}" type="datetimeFigureOut">
              <a:rPr lang="cs-CZ" smtClean="0"/>
              <a:t>23.04.2025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6F4D26C-8220-43E9-AEC4-4F3558BD8C6D}" type="slidenum">
              <a:rPr lang="cs-CZ" smtClean="0"/>
              <a:t>‹#›</a:t>
            </a:fld>
            <a:endParaRPr lang="cs-CZ"/>
          </a:p>
        </p:txBody>
      </p:sp>
    </p:spTree>
    <p:extLst>
      <p:ext uri="{BB962C8B-B14F-4D97-AF65-F5344CB8AC3E}">
        <p14:creationId xmlns:p14="http://schemas.microsoft.com/office/powerpoint/2010/main" val="178577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BC6D4-96B9-4679-8977-9877DA9D2A7E}" type="datetimeFigureOut">
              <a:rPr lang="cs-CZ" smtClean="0"/>
              <a:t>23.04.2025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6F4D26C-8220-43E9-AEC4-4F3558BD8C6D}" type="slidenum">
              <a:rPr lang="cs-CZ" smtClean="0"/>
              <a:t>‹#›</a:t>
            </a:fld>
            <a:endParaRPr lang="cs-CZ"/>
          </a:p>
        </p:txBody>
      </p:sp>
    </p:spTree>
    <p:extLst>
      <p:ext uri="{BB962C8B-B14F-4D97-AF65-F5344CB8AC3E}">
        <p14:creationId xmlns:p14="http://schemas.microsoft.com/office/powerpoint/2010/main" val="316435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8" y="1920240"/>
            <a:ext cx="16515399" cy="6720840"/>
          </a:xfrm>
        </p:spPr>
        <p:txBody>
          <a:bodyPr anchor="b"/>
          <a:lstStyle>
            <a:lvl1pPr>
              <a:defRPr sz="13431"/>
            </a:lvl1pPr>
          </a:lstStyle>
          <a:p>
            <a:r>
              <a:rPr lang="en-US"/>
              <a:t>Click to edit Master title style</a:t>
            </a:r>
            <a:endParaRPr lang="en-US" dirty="0"/>
          </a:p>
        </p:txBody>
      </p:sp>
      <p:sp>
        <p:nvSpPr>
          <p:cNvPr id="3" name="Content Placeholder 2"/>
          <p:cNvSpPr>
            <a:spLocks noGrp="1"/>
          </p:cNvSpPr>
          <p:nvPr>
            <p:ph idx="1"/>
          </p:nvPr>
        </p:nvSpPr>
        <p:spPr>
          <a:xfrm>
            <a:off x="21769393" y="4147188"/>
            <a:ext cx="25923240" cy="20469225"/>
          </a:xfrm>
        </p:spPr>
        <p:txBody>
          <a:bodyPr/>
          <a:lstStyle>
            <a:lvl1pPr>
              <a:defRPr sz="13431"/>
            </a:lvl1pPr>
            <a:lvl2pPr>
              <a:defRPr sz="11751"/>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8" y="8641080"/>
            <a:ext cx="16515399" cy="16008670"/>
          </a:xfrm>
        </p:spPr>
        <p:txBody>
          <a:bodyPr/>
          <a:lstStyle>
            <a:lvl1pPr marL="0" indent="0">
              <a:buNone/>
              <a:defRPr sz="6720"/>
            </a:lvl1pPr>
            <a:lvl2pPr marL="1919468" indent="0">
              <a:buNone/>
              <a:defRPr sz="5880"/>
            </a:lvl2pPr>
            <a:lvl3pPr marL="3838926" indent="0">
              <a:buNone/>
              <a:defRPr sz="5040"/>
            </a:lvl3pPr>
            <a:lvl4pPr marL="5758394" indent="0">
              <a:buNone/>
              <a:defRPr sz="4200"/>
            </a:lvl4pPr>
            <a:lvl5pPr marL="7677862" indent="0">
              <a:buNone/>
              <a:defRPr sz="4200"/>
            </a:lvl5pPr>
            <a:lvl6pPr marL="9597330" indent="0">
              <a:buNone/>
              <a:defRPr sz="4200"/>
            </a:lvl6pPr>
            <a:lvl7pPr marL="11516788" indent="0">
              <a:buNone/>
              <a:defRPr sz="4200"/>
            </a:lvl7pPr>
            <a:lvl8pPr marL="13436256" indent="0">
              <a:buNone/>
              <a:defRPr sz="4200"/>
            </a:lvl8pPr>
            <a:lvl9pPr marL="15355724"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598BC6D4-96B9-4679-8977-9877DA9D2A7E}" type="datetimeFigureOut">
              <a:rPr lang="cs-CZ" smtClean="0"/>
              <a:t>23.04.2025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6F4D26C-8220-43E9-AEC4-4F3558BD8C6D}" type="slidenum">
              <a:rPr lang="cs-CZ" smtClean="0"/>
              <a:t>‹#›</a:t>
            </a:fld>
            <a:endParaRPr lang="cs-CZ"/>
          </a:p>
        </p:txBody>
      </p:sp>
    </p:spTree>
    <p:extLst>
      <p:ext uri="{BB962C8B-B14F-4D97-AF65-F5344CB8AC3E}">
        <p14:creationId xmlns:p14="http://schemas.microsoft.com/office/powerpoint/2010/main" val="287945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8" y="1920240"/>
            <a:ext cx="16515399" cy="6720840"/>
          </a:xfrm>
        </p:spPr>
        <p:txBody>
          <a:bodyPr anchor="b"/>
          <a:lstStyle>
            <a:lvl1pPr>
              <a:defRPr sz="13431"/>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3" y="4147188"/>
            <a:ext cx="25923240" cy="20469225"/>
          </a:xfrm>
        </p:spPr>
        <p:txBody>
          <a:bodyPr anchor="t"/>
          <a:lstStyle>
            <a:lvl1pPr marL="0" indent="0">
              <a:buNone/>
              <a:defRPr sz="13431"/>
            </a:lvl1pPr>
            <a:lvl2pPr marL="1919468" indent="0">
              <a:buNone/>
              <a:defRPr sz="11751"/>
            </a:lvl2pPr>
            <a:lvl3pPr marL="3838926" indent="0">
              <a:buNone/>
              <a:defRPr sz="10080"/>
            </a:lvl3pPr>
            <a:lvl4pPr marL="5758394" indent="0">
              <a:buNone/>
              <a:defRPr sz="8400"/>
            </a:lvl4pPr>
            <a:lvl5pPr marL="7677862" indent="0">
              <a:buNone/>
              <a:defRPr sz="8400"/>
            </a:lvl5pPr>
            <a:lvl6pPr marL="9597330" indent="0">
              <a:buNone/>
              <a:defRPr sz="8400"/>
            </a:lvl6pPr>
            <a:lvl7pPr marL="11516788" indent="0">
              <a:buNone/>
              <a:defRPr sz="8400"/>
            </a:lvl7pPr>
            <a:lvl8pPr marL="13436256" indent="0">
              <a:buNone/>
              <a:defRPr sz="8400"/>
            </a:lvl8pPr>
            <a:lvl9pPr marL="15355724"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8" y="8641080"/>
            <a:ext cx="16515399" cy="16008670"/>
          </a:xfrm>
        </p:spPr>
        <p:txBody>
          <a:bodyPr/>
          <a:lstStyle>
            <a:lvl1pPr marL="0" indent="0">
              <a:buNone/>
              <a:defRPr sz="6720"/>
            </a:lvl1pPr>
            <a:lvl2pPr marL="1919468" indent="0">
              <a:buNone/>
              <a:defRPr sz="5880"/>
            </a:lvl2pPr>
            <a:lvl3pPr marL="3838926" indent="0">
              <a:buNone/>
              <a:defRPr sz="5040"/>
            </a:lvl3pPr>
            <a:lvl4pPr marL="5758394" indent="0">
              <a:buNone/>
              <a:defRPr sz="4200"/>
            </a:lvl4pPr>
            <a:lvl5pPr marL="7677862" indent="0">
              <a:buNone/>
              <a:defRPr sz="4200"/>
            </a:lvl5pPr>
            <a:lvl6pPr marL="9597330" indent="0">
              <a:buNone/>
              <a:defRPr sz="4200"/>
            </a:lvl6pPr>
            <a:lvl7pPr marL="11516788" indent="0">
              <a:buNone/>
              <a:defRPr sz="4200"/>
            </a:lvl7pPr>
            <a:lvl8pPr marL="13436256" indent="0">
              <a:buNone/>
              <a:defRPr sz="4200"/>
            </a:lvl8pPr>
            <a:lvl9pPr marL="15355724"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598BC6D4-96B9-4679-8977-9877DA9D2A7E}" type="datetimeFigureOut">
              <a:rPr lang="cs-CZ" smtClean="0"/>
              <a:t>23.04.2025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6F4D26C-8220-43E9-AEC4-4F3558BD8C6D}" type="slidenum">
              <a:rPr lang="cs-CZ" smtClean="0"/>
              <a:t>‹#›</a:t>
            </a:fld>
            <a:endParaRPr lang="cs-CZ"/>
          </a:p>
        </p:txBody>
      </p:sp>
    </p:spTree>
    <p:extLst>
      <p:ext uri="{BB962C8B-B14F-4D97-AF65-F5344CB8AC3E}">
        <p14:creationId xmlns:p14="http://schemas.microsoft.com/office/powerpoint/2010/main" val="381336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26696673"/>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598BC6D4-96B9-4679-8977-9877DA9D2A7E}" type="datetimeFigureOut">
              <a:rPr lang="cs-CZ" smtClean="0"/>
              <a:t>23.04.2025</a:t>
            </a:fld>
            <a:endParaRPr lang="cs-CZ"/>
          </a:p>
        </p:txBody>
      </p:sp>
      <p:sp>
        <p:nvSpPr>
          <p:cNvPr id="5" name="Footer Placeholder 4"/>
          <p:cNvSpPr>
            <a:spLocks noGrp="1"/>
          </p:cNvSpPr>
          <p:nvPr>
            <p:ph type="ftr" sz="quarter" idx="3"/>
          </p:nvPr>
        </p:nvSpPr>
        <p:spPr>
          <a:xfrm>
            <a:off x="16962120" y="26696673"/>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36164520" y="26696673"/>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86F4D26C-8220-43E9-AEC4-4F3558BD8C6D}" type="slidenum">
              <a:rPr lang="cs-CZ" smtClean="0"/>
              <a:t>‹#›</a:t>
            </a:fld>
            <a:endParaRPr lang="cs-CZ"/>
          </a:p>
        </p:txBody>
      </p:sp>
    </p:spTree>
    <p:extLst>
      <p:ext uri="{BB962C8B-B14F-4D97-AF65-F5344CB8AC3E}">
        <p14:creationId xmlns:p14="http://schemas.microsoft.com/office/powerpoint/2010/main" val="389826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838926" rtl="0" eaLnBrk="1" latinLnBrk="0" hangingPunct="1">
        <a:lnSpc>
          <a:spcPct val="90000"/>
        </a:lnSpc>
        <a:spcBef>
          <a:spcPct val="0"/>
        </a:spcBef>
        <a:buNone/>
        <a:defRPr sz="18471" kern="1200">
          <a:solidFill>
            <a:schemeClr val="tx1"/>
          </a:solidFill>
          <a:latin typeface="+mj-lt"/>
          <a:ea typeface="+mj-ea"/>
          <a:cs typeface="+mj-cs"/>
        </a:defRPr>
      </a:lvl1pPr>
    </p:titleStyle>
    <p:bodyStyle>
      <a:lvl1pPr marL="959734" indent="-959734" algn="l" defTabSz="3838926" rtl="0" eaLnBrk="1" latinLnBrk="0" hangingPunct="1">
        <a:lnSpc>
          <a:spcPct val="90000"/>
        </a:lnSpc>
        <a:spcBef>
          <a:spcPts val="4200"/>
        </a:spcBef>
        <a:buFont typeface="Arial" panose="020B0604020202020204" pitchFamily="34" charset="0"/>
        <a:buChar char="•"/>
        <a:defRPr sz="11751" kern="1200">
          <a:solidFill>
            <a:schemeClr val="tx1"/>
          </a:solidFill>
          <a:latin typeface="+mn-lt"/>
          <a:ea typeface="+mn-ea"/>
          <a:cs typeface="+mn-cs"/>
        </a:defRPr>
      </a:lvl1pPr>
      <a:lvl2pPr marL="2879202" indent="-959734" algn="l" defTabSz="3838926"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798660" indent="-959734" algn="l" defTabSz="3838926"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18128" indent="-959734" algn="l" defTabSz="3838926"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37596" indent="-959734" algn="l" defTabSz="3838926"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57054" indent="-959734" algn="l" defTabSz="3838926"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76522" indent="-959734" algn="l" defTabSz="3838926"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395990" indent="-959734" algn="l" defTabSz="3838926"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15448" indent="-959734" algn="l" defTabSz="3838926"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38926" rtl="0" eaLnBrk="1" latinLnBrk="0" hangingPunct="1">
        <a:defRPr sz="7560" kern="1200">
          <a:solidFill>
            <a:schemeClr val="tx1"/>
          </a:solidFill>
          <a:latin typeface="+mn-lt"/>
          <a:ea typeface="+mn-ea"/>
          <a:cs typeface="+mn-cs"/>
        </a:defRPr>
      </a:lvl1pPr>
      <a:lvl2pPr marL="1919468" algn="l" defTabSz="3838926" rtl="0" eaLnBrk="1" latinLnBrk="0" hangingPunct="1">
        <a:defRPr sz="7560" kern="1200">
          <a:solidFill>
            <a:schemeClr val="tx1"/>
          </a:solidFill>
          <a:latin typeface="+mn-lt"/>
          <a:ea typeface="+mn-ea"/>
          <a:cs typeface="+mn-cs"/>
        </a:defRPr>
      </a:lvl2pPr>
      <a:lvl3pPr marL="3838926" algn="l" defTabSz="3838926" rtl="0" eaLnBrk="1" latinLnBrk="0" hangingPunct="1">
        <a:defRPr sz="7560" kern="1200">
          <a:solidFill>
            <a:schemeClr val="tx1"/>
          </a:solidFill>
          <a:latin typeface="+mn-lt"/>
          <a:ea typeface="+mn-ea"/>
          <a:cs typeface="+mn-cs"/>
        </a:defRPr>
      </a:lvl3pPr>
      <a:lvl4pPr marL="5758394" algn="l" defTabSz="3838926" rtl="0" eaLnBrk="1" latinLnBrk="0" hangingPunct="1">
        <a:defRPr sz="7560" kern="1200">
          <a:solidFill>
            <a:schemeClr val="tx1"/>
          </a:solidFill>
          <a:latin typeface="+mn-lt"/>
          <a:ea typeface="+mn-ea"/>
          <a:cs typeface="+mn-cs"/>
        </a:defRPr>
      </a:lvl4pPr>
      <a:lvl5pPr marL="7677862" algn="l" defTabSz="3838926" rtl="0" eaLnBrk="1" latinLnBrk="0" hangingPunct="1">
        <a:defRPr sz="7560" kern="1200">
          <a:solidFill>
            <a:schemeClr val="tx1"/>
          </a:solidFill>
          <a:latin typeface="+mn-lt"/>
          <a:ea typeface="+mn-ea"/>
          <a:cs typeface="+mn-cs"/>
        </a:defRPr>
      </a:lvl5pPr>
      <a:lvl6pPr marL="9597330" algn="l" defTabSz="3838926" rtl="0" eaLnBrk="1" latinLnBrk="0" hangingPunct="1">
        <a:defRPr sz="7560" kern="1200">
          <a:solidFill>
            <a:schemeClr val="tx1"/>
          </a:solidFill>
          <a:latin typeface="+mn-lt"/>
          <a:ea typeface="+mn-ea"/>
          <a:cs typeface="+mn-cs"/>
        </a:defRPr>
      </a:lvl6pPr>
      <a:lvl7pPr marL="11516788" algn="l" defTabSz="3838926" rtl="0" eaLnBrk="1" latinLnBrk="0" hangingPunct="1">
        <a:defRPr sz="7560" kern="1200">
          <a:solidFill>
            <a:schemeClr val="tx1"/>
          </a:solidFill>
          <a:latin typeface="+mn-lt"/>
          <a:ea typeface="+mn-ea"/>
          <a:cs typeface="+mn-cs"/>
        </a:defRPr>
      </a:lvl7pPr>
      <a:lvl8pPr marL="13436256" algn="l" defTabSz="3838926" rtl="0" eaLnBrk="1" latinLnBrk="0" hangingPunct="1">
        <a:defRPr sz="7560" kern="1200">
          <a:solidFill>
            <a:schemeClr val="tx1"/>
          </a:solidFill>
          <a:latin typeface="+mn-lt"/>
          <a:ea typeface="+mn-ea"/>
          <a:cs typeface="+mn-cs"/>
        </a:defRPr>
      </a:lvl8pPr>
      <a:lvl9pPr marL="15355724" algn="l" defTabSz="3838926"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4.jpe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graph&#10;&#10;AI-generated content may be incorrect.">
            <a:extLst>
              <a:ext uri="{FF2B5EF4-FFF2-40B4-BE49-F238E27FC236}">
                <a16:creationId xmlns:a16="http://schemas.microsoft.com/office/drawing/2014/main" id="{941592D9-1168-C377-EE77-A9EBF66EF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55" y="18226370"/>
            <a:ext cx="17319920" cy="8659960"/>
          </a:xfrm>
          <a:prstGeom prst="rect">
            <a:avLst/>
          </a:prstGeom>
        </p:spPr>
      </p:pic>
      <p:pic>
        <p:nvPicPr>
          <p:cNvPr id="69" name="Picture 68" descr="A group of images of numbers and lines&#10;&#10;AI-generated content may be incorrect.">
            <a:extLst>
              <a:ext uri="{FF2B5EF4-FFF2-40B4-BE49-F238E27FC236}">
                <a16:creationId xmlns:a16="http://schemas.microsoft.com/office/drawing/2014/main" id="{D7562CBB-E64C-86CB-5124-739FF0EE1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8097" y="16131839"/>
            <a:ext cx="18685182" cy="9857621"/>
          </a:xfrm>
          <a:prstGeom prst="rect">
            <a:avLst/>
          </a:prstGeom>
        </p:spPr>
      </p:pic>
      <p:pic>
        <p:nvPicPr>
          <p:cNvPr id="65" name="Picture 64" descr="A close-up of several images of a person's body&#10;&#10;AI-generated content may be incorrect.">
            <a:extLst>
              <a:ext uri="{FF2B5EF4-FFF2-40B4-BE49-F238E27FC236}">
                <a16:creationId xmlns:a16="http://schemas.microsoft.com/office/drawing/2014/main" id="{1F49C9F4-9532-A89B-2139-E7887FF00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9145" y="5647183"/>
            <a:ext cx="18751621" cy="8594111"/>
          </a:xfrm>
          <a:prstGeom prst="rect">
            <a:avLst/>
          </a:prstGeom>
        </p:spPr>
      </p:pic>
      <p:pic>
        <p:nvPicPr>
          <p:cNvPr id="41" name="Picture 40" descr="A diagram of a graph&#10;&#10;AI-generated content may be incorrect.">
            <a:extLst>
              <a:ext uri="{FF2B5EF4-FFF2-40B4-BE49-F238E27FC236}">
                <a16:creationId xmlns:a16="http://schemas.microsoft.com/office/drawing/2014/main" id="{AC116E0A-C71E-D266-8E09-A65FE064E4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66" y="5598172"/>
            <a:ext cx="17517003" cy="10217896"/>
          </a:xfrm>
          <a:prstGeom prst="rect">
            <a:avLst/>
          </a:prstGeom>
        </p:spPr>
      </p:pic>
      <p:sp>
        <p:nvSpPr>
          <p:cNvPr id="47" name="TextBox 46">
            <a:extLst>
              <a:ext uri="{FF2B5EF4-FFF2-40B4-BE49-F238E27FC236}">
                <a16:creationId xmlns:a16="http://schemas.microsoft.com/office/drawing/2014/main" id="{4A913A37-4657-1119-5679-1E3024AAF2D4}"/>
              </a:ext>
            </a:extLst>
          </p:cNvPr>
          <p:cNvSpPr txBox="1"/>
          <p:nvPr/>
        </p:nvSpPr>
        <p:spPr>
          <a:xfrm>
            <a:off x="502069" y="15992589"/>
            <a:ext cx="16677796" cy="1200329"/>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Figure 1. </a:t>
            </a:r>
            <a:r>
              <a:rPr lang="en-US" sz="2400" dirty="0">
                <a:latin typeface="Times New Roman" panose="02020603050405020304" pitchFamily="18" charset="0"/>
                <a:cs typeface="Times New Roman" panose="02020603050405020304" pitchFamily="18" charset="0"/>
              </a:rPr>
              <a:t>Example of the plasma quantities evolution via IP shock measured by Solar Orbiter. (a) magnetic field, (b) bulk speed and density, (c) proton energy flux. (d) shows example computation intervals. Magnetic field spectra of up- and downstream estimated in 10-min interval are shown in (e) and spectra estimated within the sliding windows are shown in (f).</a:t>
            </a:r>
          </a:p>
        </p:txBody>
      </p:sp>
      <p:sp>
        <p:nvSpPr>
          <p:cNvPr id="5" name="Rectangle 4">
            <a:extLst>
              <a:ext uri="{FF2B5EF4-FFF2-40B4-BE49-F238E27FC236}">
                <a16:creationId xmlns:a16="http://schemas.microsoft.com/office/drawing/2014/main" id="{C1EE3FE8-7FDB-2A43-3AF4-DC73156D6CC0}"/>
              </a:ext>
            </a:extLst>
          </p:cNvPr>
          <p:cNvSpPr/>
          <p:nvPr/>
        </p:nvSpPr>
        <p:spPr>
          <a:xfrm>
            <a:off x="0" y="0"/>
            <a:ext cx="51206400" cy="5027377"/>
          </a:xfrm>
          <a:prstGeom prst="rect">
            <a:avLst/>
          </a:prstGeom>
          <a:gradFill>
            <a:gsLst>
              <a:gs pos="100000">
                <a:schemeClr val="accent2">
                  <a:lumMod val="5000"/>
                  <a:lumOff val="95000"/>
                </a:schemeClr>
              </a:gs>
              <a:gs pos="32000">
                <a:schemeClr val="accent5">
                  <a:lumMod val="20000"/>
                  <a:lumOff val="80000"/>
                </a:schemeClr>
              </a:gs>
              <a:gs pos="0">
                <a:schemeClr val="accent5">
                  <a:lumMod val="40000"/>
                  <a:lumOff val="60000"/>
                </a:schemeClr>
              </a:gs>
              <a:gs pos="99000">
                <a:schemeClr val="accent5">
                  <a:lumMod val="5000"/>
                  <a:lumOff val="9500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Rectangle 5">
            <a:extLst>
              <a:ext uri="{FF2B5EF4-FFF2-40B4-BE49-F238E27FC236}">
                <a16:creationId xmlns:a16="http://schemas.microsoft.com/office/drawing/2014/main" id="{6E18E029-28F5-5886-8417-0803BF9BE5B1}"/>
              </a:ext>
            </a:extLst>
          </p:cNvPr>
          <p:cNvSpPr/>
          <p:nvPr/>
        </p:nvSpPr>
        <p:spPr>
          <a:xfrm>
            <a:off x="0" y="-164001"/>
            <a:ext cx="51206400" cy="6150060"/>
          </a:xfrm>
          <a:prstGeom prst="rect">
            <a:avLst/>
          </a:prstGeom>
          <a:noFill/>
          <a:ln>
            <a:noFill/>
          </a:ln>
          <a:effectLst>
            <a:outerShdw blurRad="50800" dist="50800" dir="5400000" algn="ctr" rotWithShape="0">
              <a:srgbClr val="000000">
                <a:alpha val="0"/>
              </a:srgb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cs-CZ" sz="19833" dirty="0"/>
          </a:p>
        </p:txBody>
      </p:sp>
      <p:sp>
        <p:nvSpPr>
          <p:cNvPr id="9" name="TextBox 8">
            <a:extLst>
              <a:ext uri="{FF2B5EF4-FFF2-40B4-BE49-F238E27FC236}">
                <a16:creationId xmlns:a16="http://schemas.microsoft.com/office/drawing/2014/main" id="{2FFFB916-B5F2-0112-984C-2334C2362A9B}"/>
              </a:ext>
            </a:extLst>
          </p:cNvPr>
          <p:cNvSpPr txBox="1"/>
          <p:nvPr/>
        </p:nvSpPr>
        <p:spPr>
          <a:xfrm>
            <a:off x="8276095" y="466628"/>
            <a:ext cx="37583390" cy="2923877"/>
          </a:xfrm>
          <a:prstGeom prst="rect">
            <a:avLst/>
          </a:prstGeom>
          <a:noFill/>
        </p:spPr>
        <p:txBody>
          <a:bodyPr wrap="square" rtlCol="0">
            <a:spAutoFit/>
          </a:bodyPr>
          <a:lstStyle/>
          <a:p>
            <a:pPr algn="ctr"/>
            <a:r>
              <a:rPr lang="en-US" sz="9000" b="1" i="0" dirty="0">
                <a:effectLst/>
                <a:latin typeface="Times New Roman" panose="02020603050405020304" pitchFamily="18" charset="0"/>
                <a:cs typeface="Times New Roman" panose="02020603050405020304" pitchFamily="18" charset="0"/>
              </a:rPr>
              <a:t>Evolution of Turbulent Energy Dissipation at Quasi-perpendicular Fast Interplanetary Shocks: The thickness of shock transition region</a:t>
            </a:r>
            <a:endParaRPr lang="cs-CZ" sz="9000" b="1" dirty="0">
              <a:latin typeface="Times New Roman" panose="02020603050405020304" pitchFamily="18" charset="0"/>
              <a:cs typeface="Times New Roman" panose="02020603050405020304" pitchFamily="18" charset="0"/>
            </a:endParaRPr>
          </a:p>
        </p:txBody>
      </p:sp>
      <p:pic>
        <p:nvPicPr>
          <p:cNvPr id="13" name="Picture 12" descr="Shape&#10;&#10;Description automatically generated with medium confidence">
            <a:extLst>
              <a:ext uri="{FF2B5EF4-FFF2-40B4-BE49-F238E27FC236}">
                <a16:creationId xmlns:a16="http://schemas.microsoft.com/office/drawing/2014/main" id="{74132099-5D54-9A7B-74FE-F539DDA843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9283" y="1278102"/>
            <a:ext cx="6557529" cy="2435948"/>
          </a:xfrm>
          <a:prstGeom prst="rect">
            <a:avLst/>
          </a:prstGeom>
        </p:spPr>
      </p:pic>
      <mc:AlternateContent xmlns:mc="http://schemas.openxmlformats.org/markup-compatibility/2006" xmlns:a14="http://schemas.microsoft.com/office/drawing/2010/main">
        <mc:Choice Requires="a14">
          <p:sp>
            <p:nvSpPr>
              <p:cNvPr id="18" name="Subtitle 2">
                <a:extLst>
                  <a:ext uri="{FF2B5EF4-FFF2-40B4-BE49-F238E27FC236}">
                    <a16:creationId xmlns:a16="http://schemas.microsoft.com/office/drawing/2014/main" id="{30A1B318-667E-447C-8E51-8280114F61AE}"/>
                  </a:ext>
                </a:extLst>
              </p:cNvPr>
              <p:cNvSpPr>
                <a:spLocks noGrp="1"/>
              </p:cNvSpPr>
              <p:nvPr>
                <p:ph type="subTitle" idx="1"/>
              </p:nvPr>
            </p:nvSpPr>
            <p:spPr>
              <a:xfrm>
                <a:off x="10702946" y="4191722"/>
                <a:ext cx="32149091" cy="1693477"/>
              </a:xfrm>
            </p:spPr>
            <p:txBody>
              <a:bodyPr>
                <a:normAutofit/>
              </a:bodyPr>
              <a:lstStyle/>
              <a:p>
                <a:pPr>
                  <a:lnSpc>
                    <a:spcPct val="120000"/>
                  </a:lnSpc>
                </a:pPr>
                <a14:m>
                  <m:oMath xmlns:m="http://schemas.openxmlformats.org/officeDocument/2006/math">
                    <m:sSup>
                      <m:sSupPr>
                        <m:ctrlPr>
                          <a:rPr lang="en-GB" sz="2800" i="1">
                            <a:latin typeface="Cambria Math" panose="02040503050406030204" pitchFamily="18" charset="0"/>
                            <a:cs typeface="Times New Roman" panose="02020603050405020304" pitchFamily="18" charset="0"/>
                          </a:rPr>
                        </m:ctrlPr>
                      </m:sSupPr>
                      <m:e/>
                      <m:sup>
                        <m:r>
                          <a:rPr lang="en-GB" sz="2800" i="1">
                            <a:latin typeface="Cambria Math" panose="02040503050406030204" pitchFamily="18" charset="0"/>
                            <a:cs typeface="Times New Roman" panose="02020603050405020304" pitchFamily="18" charset="0"/>
                          </a:rPr>
                          <m:t>1</m:t>
                        </m:r>
                      </m:sup>
                    </m:sSup>
                  </m:oMath>
                </a14:m>
                <a:r>
                  <a:rPr lang="en-GB" sz="2800" dirty="0">
                    <a:latin typeface="Times New Roman" panose="02020603050405020304" pitchFamily="18" charset="0"/>
                    <a:cs typeface="Times New Roman" panose="02020603050405020304" pitchFamily="18" charset="0"/>
                  </a:rPr>
                  <a:t>Charles University</a:t>
                </a:r>
                <a:r>
                  <a:rPr lang="en-US" sz="2800" dirty="0">
                    <a:latin typeface="Times New Roman" panose="02020603050405020304" pitchFamily="18" charset="0"/>
                    <a:cs typeface="Times New Roman" panose="02020603050405020304" pitchFamily="18" charset="0"/>
                  </a:rPr>
                  <a:t>, Faculty of Mathematics and Physics, Prague, Czech Republic</a:t>
                </a:r>
              </a:p>
            </p:txBody>
          </p:sp>
        </mc:Choice>
        <mc:Fallback xmlns="">
          <p:sp>
            <p:nvSpPr>
              <p:cNvPr id="18" name="Subtitle 2">
                <a:extLst>
                  <a:ext uri="{FF2B5EF4-FFF2-40B4-BE49-F238E27FC236}">
                    <a16:creationId xmlns:a16="http://schemas.microsoft.com/office/drawing/2014/main" id="{30A1B318-667E-447C-8E51-8280114F61AE}"/>
                  </a:ext>
                </a:extLst>
              </p:cNvPr>
              <p:cNvSpPr>
                <a:spLocks noGrp="1" noRot="1" noChangeAspect="1" noMove="1" noResize="1" noEditPoints="1" noAdjustHandles="1" noChangeArrowheads="1" noChangeShapeType="1" noTextEdit="1"/>
              </p:cNvSpPr>
              <p:nvPr>
                <p:ph type="subTitle" idx="1"/>
              </p:nvPr>
            </p:nvSpPr>
            <p:spPr>
              <a:xfrm>
                <a:off x="10702946" y="4191722"/>
                <a:ext cx="32149091" cy="1693477"/>
              </a:xfrm>
              <a:blipFill>
                <a:blip r:embed="rId7"/>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4EC25CE-35B4-5C8E-1A8E-12CE7CA179A8}"/>
                  </a:ext>
                </a:extLst>
              </p:cNvPr>
              <p:cNvSpPr txBox="1"/>
              <p:nvPr/>
            </p:nvSpPr>
            <p:spPr>
              <a:xfrm>
                <a:off x="10454672" y="3463880"/>
                <a:ext cx="33399539" cy="714619"/>
              </a:xfrm>
              <a:prstGeom prst="rect">
                <a:avLst/>
              </a:prstGeom>
              <a:noFill/>
            </p:spPr>
            <p:txBody>
              <a:bodyPr wrap="square" rtlCol="0">
                <a:spAutoFit/>
              </a:bodyPr>
              <a:lstStyle/>
              <a:p>
                <a:pPr algn="ctr"/>
                <a14:m>
                  <m:oMath xmlns:m="http://schemas.openxmlformats.org/officeDocument/2006/math">
                    <m:sSup>
                      <m:sSupPr>
                        <m:ctrlPr>
                          <a:rPr lang="en-GB" sz="3900" b="1" i="1">
                            <a:latin typeface="Cambria Math" panose="02040503050406030204" pitchFamily="18" charset="0"/>
                            <a:cs typeface="Times New Roman" panose="02020603050405020304" pitchFamily="18" charset="0"/>
                          </a:rPr>
                        </m:ctrlPr>
                      </m:sSupPr>
                      <m:e>
                        <m:r>
                          <m:rPr>
                            <m:nor/>
                          </m:rPr>
                          <a:rPr lang="en-GB" sz="3900" b="1" dirty="0">
                            <a:latin typeface="Times New Roman" panose="02020603050405020304" pitchFamily="18" charset="0"/>
                            <a:cs typeface="Times New Roman" panose="02020603050405020304" pitchFamily="18" charset="0"/>
                          </a:rPr>
                          <m:t>Byeongseon</m:t>
                        </m:r>
                        <m:r>
                          <m:rPr>
                            <m:nor/>
                          </m:rPr>
                          <a:rPr lang="en-GB" sz="3900" b="1" dirty="0">
                            <a:latin typeface="Times New Roman" panose="02020603050405020304" pitchFamily="18" charset="0"/>
                            <a:cs typeface="Times New Roman" panose="02020603050405020304" pitchFamily="18" charset="0"/>
                          </a:rPr>
                          <m:t> </m:t>
                        </m:r>
                        <m:r>
                          <m:rPr>
                            <m:nor/>
                          </m:rPr>
                          <a:rPr lang="en-GB" sz="3900" b="1" dirty="0">
                            <a:latin typeface="Times New Roman" panose="02020603050405020304" pitchFamily="18" charset="0"/>
                            <a:cs typeface="Times New Roman" panose="02020603050405020304" pitchFamily="18" charset="0"/>
                          </a:rPr>
                          <m:t>Park</m:t>
                        </m:r>
                      </m:e>
                      <m:sup>
                        <m:r>
                          <a:rPr lang="en-GB" sz="3900" b="1" i="1">
                            <a:latin typeface="Cambria Math" panose="02040503050406030204" pitchFamily="18" charset="0"/>
                            <a:cs typeface="Times New Roman" panose="02020603050405020304" pitchFamily="18" charset="0"/>
                          </a:rPr>
                          <m:t>𝟏</m:t>
                        </m:r>
                      </m:sup>
                    </m:sSup>
                  </m:oMath>
                </a14:m>
                <a:r>
                  <a:rPr lang="en-US" sz="39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GB" sz="3900" i="1">
                            <a:latin typeface="Cambria Math" panose="02040503050406030204" pitchFamily="18" charset="0"/>
                            <a:cs typeface="Times New Roman" panose="02020603050405020304" pitchFamily="18" charset="0"/>
                          </a:rPr>
                        </m:ctrlPr>
                      </m:sSupPr>
                      <m:e>
                        <m:r>
                          <m:rPr>
                            <m:nor/>
                          </m:rPr>
                          <a:rPr lang="en-US" sz="3900" dirty="0">
                            <a:latin typeface="Times New Roman" panose="02020603050405020304" pitchFamily="18" charset="0"/>
                            <a:cs typeface="Times New Roman" panose="02020603050405020304" pitchFamily="18" charset="0"/>
                          </a:rPr>
                          <m:t>Alexander</m:t>
                        </m:r>
                        <m:r>
                          <m:rPr>
                            <m:nor/>
                          </m:rPr>
                          <a:rPr lang="en-US" sz="3900" dirty="0">
                            <a:latin typeface="Times New Roman" panose="02020603050405020304" pitchFamily="18" charset="0"/>
                            <a:cs typeface="Times New Roman" panose="02020603050405020304" pitchFamily="18" charset="0"/>
                          </a:rPr>
                          <m:t> </m:t>
                        </m:r>
                        <m:r>
                          <m:rPr>
                            <m:nor/>
                          </m:rPr>
                          <a:rPr lang="en-US" sz="3900" dirty="0">
                            <a:latin typeface="Times New Roman" panose="02020603050405020304" pitchFamily="18" charset="0"/>
                            <a:cs typeface="Times New Roman" panose="02020603050405020304" pitchFamily="18" charset="0"/>
                          </a:rPr>
                          <m:t>Pit</m:t>
                        </m:r>
                        <m:r>
                          <m:rPr>
                            <m:nor/>
                          </m:rPr>
                          <a:rPr lang="en-US" sz="3900" dirty="0">
                            <a:latin typeface="Times New Roman" panose="02020603050405020304" pitchFamily="18" charset="0"/>
                            <a:cs typeface="Times New Roman" panose="02020603050405020304" pitchFamily="18" charset="0"/>
                          </a:rPr>
                          <m:t>ň</m:t>
                        </m:r>
                        <m:r>
                          <m:rPr>
                            <m:nor/>
                          </m:rPr>
                          <a:rPr lang="en-US" sz="3900" dirty="0">
                            <a:latin typeface="Times New Roman" panose="02020603050405020304" pitchFamily="18" charset="0"/>
                            <a:cs typeface="Times New Roman" panose="02020603050405020304" pitchFamily="18" charset="0"/>
                          </a:rPr>
                          <m:t>a</m:t>
                        </m:r>
                      </m:e>
                      <m:sup>
                        <m:r>
                          <a:rPr lang="en-GB" sz="3900" i="1">
                            <a:latin typeface="Cambria Math" panose="02040503050406030204" pitchFamily="18" charset="0"/>
                            <a:cs typeface="Times New Roman" panose="02020603050405020304" pitchFamily="18" charset="0"/>
                          </a:rPr>
                          <m:t>1</m:t>
                        </m:r>
                      </m:sup>
                    </m:sSup>
                  </m:oMath>
                </a14:m>
                <a:r>
                  <a:rPr lang="en-US" sz="39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GB" sz="3900" i="1">
                            <a:latin typeface="Cambria Math" panose="02040503050406030204" pitchFamily="18" charset="0"/>
                            <a:cs typeface="Times New Roman" panose="02020603050405020304" pitchFamily="18" charset="0"/>
                          </a:rPr>
                        </m:ctrlPr>
                      </m:sSupPr>
                      <m:e>
                        <m:r>
                          <m:rPr>
                            <m:nor/>
                          </m:rPr>
                          <a:rPr lang="en-US" sz="3900" dirty="0">
                            <a:latin typeface="Times New Roman" panose="02020603050405020304" pitchFamily="18" charset="0"/>
                            <a:cs typeface="Times New Roman" panose="02020603050405020304" pitchFamily="18" charset="0"/>
                          </a:rPr>
                          <m:t>Jana</m:t>
                        </m:r>
                        <m:r>
                          <m:rPr>
                            <m:nor/>
                          </m:rPr>
                          <a:rPr lang="en-US" sz="3900" dirty="0">
                            <a:latin typeface="Times New Roman" panose="02020603050405020304" pitchFamily="18" charset="0"/>
                            <a:cs typeface="Times New Roman" panose="02020603050405020304" pitchFamily="18" charset="0"/>
                          </a:rPr>
                          <m:t> Š</m:t>
                        </m:r>
                        <m:r>
                          <m:rPr>
                            <m:nor/>
                          </m:rPr>
                          <a:rPr lang="en-US" sz="3900" dirty="0">
                            <a:latin typeface="Times New Roman" panose="02020603050405020304" pitchFamily="18" charset="0"/>
                            <a:cs typeface="Times New Roman" panose="02020603050405020304" pitchFamily="18" charset="0"/>
                          </a:rPr>
                          <m:t>afr</m:t>
                        </m:r>
                        <m:r>
                          <m:rPr>
                            <m:nor/>
                          </m:rPr>
                          <a:rPr lang="en-US" sz="3900" dirty="0">
                            <a:latin typeface="Times New Roman" panose="02020603050405020304" pitchFamily="18" charset="0"/>
                            <a:cs typeface="Times New Roman" panose="02020603050405020304" pitchFamily="18" charset="0"/>
                          </a:rPr>
                          <m:t>á</m:t>
                        </m:r>
                        <m:r>
                          <m:rPr>
                            <m:nor/>
                          </m:rPr>
                          <a:rPr lang="en-US" sz="3900" dirty="0">
                            <a:latin typeface="Times New Roman" panose="02020603050405020304" pitchFamily="18" charset="0"/>
                            <a:cs typeface="Times New Roman" panose="02020603050405020304" pitchFamily="18" charset="0"/>
                          </a:rPr>
                          <m:t>nkov</m:t>
                        </m:r>
                        <m:r>
                          <m:rPr>
                            <m:nor/>
                          </m:rPr>
                          <a:rPr lang="en-US" sz="3900" dirty="0">
                            <a:latin typeface="Times New Roman" panose="02020603050405020304" pitchFamily="18" charset="0"/>
                            <a:cs typeface="Times New Roman" panose="02020603050405020304" pitchFamily="18" charset="0"/>
                          </a:rPr>
                          <m:t>á</m:t>
                        </m:r>
                      </m:e>
                      <m:sup>
                        <m:r>
                          <a:rPr lang="en-GB" sz="3900" i="1">
                            <a:latin typeface="Cambria Math" panose="02040503050406030204" pitchFamily="18" charset="0"/>
                            <a:cs typeface="Times New Roman" panose="02020603050405020304" pitchFamily="18" charset="0"/>
                          </a:rPr>
                          <m:t>1</m:t>
                        </m:r>
                      </m:sup>
                    </m:sSup>
                  </m:oMath>
                </a14:m>
                <a:r>
                  <a:rPr lang="en-US" sz="3900" dirty="0">
                    <a:latin typeface="Times New Roman" panose="02020603050405020304" pitchFamily="18" charset="0"/>
                    <a:cs typeface="Times New Roman" panose="02020603050405020304" pitchFamily="18" charset="0"/>
                  </a:rPr>
                  <a:t>, and </a:t>
                </a:r>
                <a14:m>
                  <m:oMath xmlns:m="http://schemas.openxmlformats.org/officeDocument/2006/math">
                    <m:sSup>
                      <m:sSupPr>
                        <m:ctrlPr>
                          <a:rPr lang="en-GB" sz="3900" i="1">
                            <a:latin typeface="Cambria Math" panose="02040503050406030204" pitchFamily="18" charset="0"/>
                            <a:cs typeface="Times New Roman" panose="02020603050405020304" pitchFamily="18" charset="0"/>
                          </a:rPr>
                        </m:ctrlPr>
                      </m:sSupPr>
                      <m:e>
                        <m:r>
                          <m:rPr>
                            <m:nor/>
                          </m:rPr>
                          <a:rPr lang="en-US" sz="3900" dirty="0">
                            <a:latin typeface="Times New Roman" panose="02020603050405020304" pitchFamily="18" charset="0"/>
                            <a:cs typeface="Times New Roman" panose="02020603050405020304" pitchFamily="18" charset="0"/>
                          </a:rPr>
                          <m:t>Zden</m:t>
                        </m:r>
                        <m:r>
                          <m:rPr>
                            <m:nor/>
                          </m:rPr>
                          <a:rPr lang="en-US" sz="3900" dirty="0">
                            <a:latin typeface="Times New Roman" panose="02020603050405020304" pitchFamily="18" charset="0"/>
                            <a:cs typeface="Times New Roman" panose="02020603050405020304" pitchFamily="18" charset="0"/>
                          </a:rPr>
                          <m:t>ě</m:t>
                        </m:r>
                        <m:r>
                          <m:rPr>
                            <m:nor/>
                          </m:rPr>
                          <a:rPr lang="en-US" sz="3900" dirty="0">
                            <a:latin typeface="Times New Roman" panose="02020603050405020304" pitchFamily="18" charset="0"/>
                            <a:cs typeface="Times New Roman" panose="02020603050405020304" pitchFamily="18" charset="0"/>
                          </a:rPr>
                          <m:t>k</m:t>
                        </m:r>
                        <m:r>
                          <m:rPr>
                            <m:nor/>
                          </m:rPr>
                          <a:rPr lang="en-US" sz="3900" dirty="0">
                            <a:latin typeface="Times New Roman" panose="02020603050405020304" pitchFamily="18" charset="0"/>
                            <a:cs typeface="Times New Roman" panose="02020603050405020304" pitchFamily="18" charset="0"/>
                          </a:rPr>
                          <m:t> </m:t>
                        </m:r>
                        <m:r>
                          <m:rPr>
                            <m:nor/>
                          </m:rPr>
                          <a:rPr lang="en-US" sz="3900" dirty="0">
                            <a:latin typeface="Times New Roman" panose="02020603050405020304" pitchFamily="18" charset="0"/>
                            <a:cs typeface="Times New Roman" panose="02020603050405020304" pitchFamily="18" charset="0"/>
                          </a:rPr>
                          <m:t>N</m:t>
                        </m:r>
                        <m:r>
                          <m:rPr>
                            <m:nor/>
                          </m:rPr>
                          <a:rPr lang="en-US" sz="3900" dirty="0">
                            <a:latin typeface="Times New Roman" panose="02020603050405020304" pitchFamily="18" charset="0"/>
                            <a:cs typeface="Times New Roman" panose="02020603050405020304" pitchFamily="18" charset="0"/>
                          </a:rPr>
                          <m:t>ě</m:t>
                        </m:r>
                        <m:r>
                          <m:rPr>
                            <m:nor/>
                          </m:rPr>
                          <a:rPr lang="en-US" sz="3900" dirty="0">
                            <a:latin typeface="Times New Roman" panose="02020603050405020304" pitchFamily="18" charset="0"/>
                            <a:cs typeface="Times New Roman" panose="02020603050405020304" pitchFamily="18" charset="0"/>
                          </a:rPr>
                          <m:t>me</m:t>
                        </m:r>
                        <m:r>
                          <m:rPr>
                            <m:nor/>
                          </m:rPr>
                          <a:rPr lang="en-US" sz="3900" dirty="0">
                            <a:latin typeface="Times New Roman" panose="02020603050405020304" pitchFamily="18" charset="0"/>
                            <a:cs typeface="Times New Roman" panose="02020603050405020304" pitchFamily="18" charset="0"/>
                          </a:rPr>
                          <m:t>č</m:t>
                        </m:r>
                        <m:r>
                          <m:rPr>
                            <m:nor/>
                          </m:rPr>
                          <a:rPr lang="en-US" sz="3900" dirty="0">
                            <a:latin typeface="Times New Roman" panose="02020603050405020304" pitchFamily="18" charset="0"/>
                            <a:cs typeface="Times New Roman" panose="02020603050405020304" pitchFamily="18" charset="0"/>
                          </a:rPr>
                          <m:t>ek</m:t>
                        </m:r>
                      </m:e>
                      <m:sup>
                        <m:r>
                          <a:rPr lang="en-GB" sz="3900" i="1">
                            <a:latin typeface="Cambria Math" panose="02040503050406030204" pitchFamily="18" charset="0"/>
                            <a:cs typeface="Times New Roman" panose="02020603050405020304" pitchFamily="18" charset="0"/>
                          </a:rPr>
                          <m:t>1</m:t>
                        </m:r>
                      </m:sup>
                    </m:sSup>
                  </m:oMath>
                </a14:m>
                <a:endParaRPr lang="cs-CZ" sz="3900" dirty="0"/>
              </a:p>
            </p:txBody>
          </p:sp>
        </mc:Choice>
        <mc:Fallback xmlns="">
          <p:sp>
            <p:nvSpPr>
              <p:cNvPr id="19" name="TextBox 18">
                <a:extLst>
                  <a:ext uri="{FF2B5EF4-FFF2-40B4-BE49-F238E27FC236}">
                    <a16:creationId xmlns:a16="http://schemas.microsoft.com/office/drawing/2014/main" id="{84EC25CE-35B4-5C8E-1A8E-12CE7CA179A8}"/>
                  </a:ext>
                </a:extLst>
              </p:cNvPr>
              <p:cNvSpPr txBox="1">
                <a:spLocks noRot="1" noChangeAspect="1" noMove="1" noResize="1" noEditPoints="1" noAdjustHandles="1" noChangeArrowheads="1" noChangeShapeType="1" noTextEdit="1"/>
              </p:cNvSpPr>
              <p:nvPr/>
            </p:nvSpPr>
            <p:spPr>
              <a:xfrm>
                <a:off x="10454672" y="3463880"/>
                <a:ext cx="33399539" cy="714619"/>
              </a:xfrm>
              <a:prstGeom prst="rect">
                <a:avLst/>
              </a:prstGeom>
              <a:blipFill>
                <a:blip r:embed="rId8"/>
                <a:stretch>
                  <a:fillRect t="-12821" b="-33333"/>
                </a:stretch>
              </a:blipFill>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76" name="TextBox 75">
                <a:extLst>
                  <a:ext uri="{FF2B5EF4-FFF2-40B4-BE49-F238E27FC236}">
                    <a16:creationId xmlns:a16="http://schemas.microsoft.com/office/drawing/2014/main" id="{B0029327-8F4F-B207-FD54-C8D5E35DF5E2}"/>
                  </a:ext>
                </a:extLst>
              </p:cNvPr>
              <p:cNvSpPr txBox="1"/>
              <p:nvPr/>
            </p:nvSpPr>
            <p:spPr>
              <a:xfrm>
                <a:off x="18160337" y="24183944"/>
                <a:ext cx="14050591" cy="3959995"/>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spcBef>
                    <a:spcPts val="600"/>
                  </a:spcBef>
                  <a:spcAft>
                    <a:spcPts val="600"/>
                  </a:spcAft>
                </a:pPr>
                <a:r>
                  <a:rPr lang="en-US" sz="5000" b="1" dirty="0">
                    <a:latin typeface="Times New Roman" panose="02020603050405020304" pitchFamily="18" charset="0"/>
                    <a:cs typeface="Times New Roman" panose="02020603050405020304" pitchFamily="18" charset="0"/>
                  </a:rPr>
                  <a:t>Summary</a:t>
                </a:r>
              </a:p>
              <a:p>
                <a:pPr marL="342900" indent="-342900">
                  <a:lnSpc>
                    <a:spcPct val="150000"/>
                  </a:lnSpc>
                  <a:spcBef>
                    <a:spcPts val="600"/>
                  </a:spcBef>
                  <a:spcAft>
                    <a:spcPts val="600"/>
                  </a:spcAft>
                  <a:buFont typeface="Arial" panose="020B0604020202020204" pitchFamily="34" charset="0"/>
                  <a:buChar char="•"/>
                </a:pPr>
                <a:r>
                  <a:rPr lang="en-US" sz="2600" dirty="0">
                    <a:solidFill>
                      <a:srgbClr val="FF0000"/>
                    </a:solidFill>
                    <a:latin typeface="Times New Roman" panose="02020603050405020304" pitchFamily="18" charset="0"/>
                    <a:cs typeface="Times New Roman" panose="02020603050405020304" pitchFamily="18" charset="0"/>
                  </a:rPr>
                  <a:t>Immediate formation of </a:t>
                </a:r>
                <a14:m>
                  <m:oMath xmlns:m="http://schemas.openxmlformats.org/officeDocument/2006/math">
                    <m:sSub>
                      <m:sSubPr>
                        <m:ctrlPr>
                          <a:rPr lang="en-US" sz="2600" i="1" smtClean="0">
                            <a:solidFill>
                              <a:srgbClr val="FF0000"/>
                            </a:solidFill>
                            <a:latin typeface="Cambria Math" panose="02040503050406030204" pitchFamily="18" charset="0"/>
                            <a:cs typeface="Times New Roman" panose="02020603050405020304" pitchFamily="18" charset="0"/>
                          </a:rPr>
                        </m:ctrlPr>
                      </m:sSubPr>
                      <m:e>
                        <m:r>
                          <a:rPr lang="en-US" sz="2600"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𝛼</m:t>
                        </m:r>
                      </m:e>
                      <m:sub>
                        <m:r>
                          <a:rPr lang="en-US" sz="2600" b="0" i="1" smtClean="0">
                            <a:solidFill>
                              <a:srgbClr val="FF0000"/>
                            </a:solidFill>
                            <a:latin typeface="Cambria Math" panose="02040503050406030204" pitchFamily="18" charset="0"/>
                            <a:cs typeface="Times New Roman" panose="02020603050405020304" pitchFamily="18" charset="0"/>
                          </a:rPr>
                          <m:t>𝑡𝑟</m:t>
                        </m:r>
                      </m:sub>
                    </m:sSub>
                  </m:oMath>
                </a14:m>
                <a:r>
                  <a:rPr lang="en-US" sz="2600" dirty="0">
                    <a:solidFill>
                      <a:schemeClr val="tx1"/>
                    </a:solidFill>
                    <a:latin typeface="Times New Roman" panose="02020603050405020304" pitchFamily="18" charset="0"/>
                    <a:cs typeface="Times New Roman" panose="02020603050405020304" pitchFamily="18" charset="0"/>
                  </a:rPr>
                  <a:t> within 5 s (the closest window from shock) regardless of the shock type</a:t>
                </a:r>
              </a:p>
              <a:p>
                <a:pPr marL="342900" indent="-342900">
                  <a:lnSpc>
                    <a:spcPct val="150000"/>
                  </a:lnSpc>
                  <a:spcBef>
                    <a:spcPts val="600"/>
                  </a:spcBef>
                  <a:spcAft>
                    <a:spcPts val="600"/>
                  </a:spcAft>
                  <a:buFont typeface="Arial" panose="020B0604020202020204" pitchFamily="34" charset="0"/>
                  <a:buChar char="•"/>
                </a:pPr>
                <a14:m>
                  <m:oMath xmlns:m="http://schemas.openxmlformats.org/officeDocument/2006/math">
                    <m:sSub>
                      <m:sSubPr>
                        <m:ctrlPr>
                          <a:rPr lang="en-US" sz="2600" i="1">
                            <a:solidFill>
                              <a:schemeClr val="tx1"/>
                            </a:solidFill>
                            <a:latin typeface="Cambria Math" panose="02040503050406030204" pitchFamily="18" charset="0"/>
                            <a:cs typeface="Times New Roman" panose="02020603050405020304" pitchFamily="18" charset="0"/>
                          </a:rPr>
                        </m:ctrlPr>
                      </m:sSubPr>
                      <m:e>
                        <m:r>
                          <a:rPr lang="en-US" sz="26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US" sz="2600" b="0" i="1">
                            <a:solidFill>
                              <a:schemeClr val="tx1"/>
                            </a:solidFill>
                            <a:latin typeface="Cambria Math" panose="02040503050406030204" pitchFamily="18" charset="0"/>
                            <a:cs typeface="Times New Roman" panose="02020603050405020304" pitchFamily="18" charset="0"/>
                          </a:rPr>
                          <m:t>𝑐</m:t>
                        </m:r>
                      </m:sub>
                    </m:sSub>
                  </m:oMath>
                </a14:m>
                <a:r>
                  <a:rPr lang="en-US" sz="2600" dirty="0">
                    <a:solidFill>
                      <a:schemeClr val="tx1"/>
                    </a:solidFill>
                    <a:latin typeface="Times New Roman" panose="02020603050405020304" pitchFamily="18" charset="0"/>
                    <a:cs typeface="Times New Roman" panose="02020603050405020304" pitchFamily="18" charset="0"/>
                  </a:rPr>
                  <a:t> is a predominant parameter regulating </a:t>
                </a:r>
                <a14:m>
                  <m:oMath xmlns:m="http://schemas.openxmlformats.org/officeDocument/2006/math">
                    <m:sSub>
                      <m:sSubPr>
                        <m:ctrlPr>
                          <a:rPr lang="en-US" sz="2600" i="1">
                            <a:solidFill>
                              <a:schemeClr val="tx1"/>
                            </a:solidFill>
                            <a:latin typeface="Cambria Math" panose="02040503050406030204" pitchFamily="18" charset="0"/>
                            <a:cs typeface="Times New Roman" panose="02020603050405020304" pitchFamily="18" charset="0"/>
                          </a:rPr>
                        </m:ctrlPr>
                      </m:sSubPr>
                      <m:e>
                        <m:r>
                          <a:rPr lang="en-US" sz="26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e>
                      <m:sub>
                        <m:r>
                          <a:rPr lang="en-US" sz="2600" b="0" i="1">
                            <a:solidFill>
                              <a:schemeClr val="tx1"/>
                            </a:solidFill>
                            <a:latin typeface="Cambria Math" panose="02040503050406030204" pitchFamily="18" charset="0"/>
                            <a:cs typeface="Times New Roman" panose="02020603050405020304" pitchFamily="18" charset="0"/>
                          </a:rPr>
                          <m:t>𝑡𝑟</m:t>
                        </m:r>
                      </m:sub>
                    </m:sSub>
                  </m:oMath>
                </a14:m>
                <a:r>
                  <a:rPr lang="en-US" sz="2600" dirty="0">
                    <a:solidFill>
                      <a:schemeClr val="tx1"/>
                    </a:solidFill>
                    <a:latin typeface="Times New Roman" panose="02020603050405020304" pitchFamily="18" charset="0"/>
                    <a:cs typeface="Times New Roman" panose="02020603050405020304" pitchFamily="18" charset="0"/>
                  </a:rPr>
                  <a:t> over </a:t>
                </a:r>
                <a14:m>
                  <m:oMath xmlns:m="http://schemas.openxmlformats.org/officeDocument/2006/math">
                    <m:sSub>
                      <m:sSubPr>
                        <m:ctrlPr>
                          <a:rPr lang="en-US" sz="2600" i="1">
                            <a:solidFill>
                              <a:schemeClr val="tx1"/>
                            </a:solidFill>
                            <a:latin typeface="Cambria Math" panose="02040503050406030204" pitchFamily="18" charset="0"/>
                            <a:cs typeface="Times New Roman" panose="02020603050405020304" pitchFamily="18" charset="0"/>
                          </a:rPr>
                        </m:ctrlPr>
                      </m:sSubPr>
                      <m:e>
                        <m:r>
                          <a:rPr lang="en-US" sz="26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US" sz="2600" b="0" i="1">
                            <a:solidFill>
                              <a:schemeClr val="tx1"/>
                            </a:solidFill>
                            <a:latin typeface="Cambria Math" panose="02040503050406030204" pitchFamily="18" charset="0"/>
                            <a:cs typeface="Times New Roman" panose="02020603050405020304" pitchFamily="18" charset="0"/>
                          </a:rPr>
                          <m:t>𝐵</m:t>
                        </m:r>
                      </m:sub>
                    </m:sSub>
                    <m:r>
                      <a:rPr lang="en-US" sz="2600" b="0" i="1">
                        <a:solidFill>
                          <a:schemeClr val="tx1"/>
                        </a:solidFill>
                        <a:latin typeface="Cambria Math" panose="02040503050406030204" pitchFamily="18" charset="0"/>
                        <a:cs typeface="Times New Roman" panose="02020603050405020304" pitchFamily="18" charset="0"/>
                      </a:rPr>
                      <m:t> </m:t>
                    </m:r>
                  </m:oMath>
                </a14:m>
                <a:r>
                  <a:rPr lang="en-US" sz="2600" dirty="0">
                    <a:solidFill>
                      <a:schemeClr val="tx1"/>
                    </a:solidFill>
                    <a:latin typeface="Times New Roman" panose="02020603050405020304" pitchFamily="18" charset="0"/>
                    <a:cs typeface="Times New Roman" panose="02020603050405020304" pitchFamily="18" charset="0"/>
                  </a:rPr>
                  <a:t>and V</a:t>
                </a:r>
              </a:p>
              <a:p>
                <a:pPr marL="342900" indent="-342900">
                  <a:lnSpc>
                    <a:spcPct val="150000"/>
                  </a:lnSpc>
                  <a:buFont typeface="Arial" panose="020B0604020202020204" pitchFamily="34" charset="0"/>
                  <a:buChar char="•"/>
                </a:pPr>
                <a14:m>
                  <m:oMath xmlns:m="http://schemas.openxmlformats.org/officeDocument/2006/math">
                    <m:sSub>
                      <m:sSubPr>
                        <m:ctrlPr>
                          <a:rPr lang="en-US" sz="2600" i="1">
                            <a:solidFill>
                              <a:schemeClr val="tx1"/>
                            </a:solidFill>
                            <a:latin typeface="Cambria Math" panose="02040503050406030204" pitchFamily="18" charset="0"/>
                            <a:cs typeface="Times New Roman" panose="02020603050405020304" pitchFamily="18" charset="0"/>
                          </a:rPr>
                        </m:ctrlPr>
                      </m:sSubPr>
                      <m:e>
                        <m:r>
                          <a:rPr lang="en-US" sz="26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e>
                      <m:sub>
                        <m:r>
                          <a:rPr lang="en-US" sz="2600" b="0" i="1">
                            <a:solidFill>
                              <a:schemeClr val="tx1"/>
                            </a:solidFill>
                            <a:latin typeface="Cambria Math" panose="02040503050406030204" pitchFamily="18" charset="0"/>
                            <a:cs typeface="Times New Roman" panose="02020603050405020304" pitchFamily="18" charset="0"/>
                          </a:rPr>
                          <m:t>𝑡𝑟</m:t>
                        </m:r>
                      </m:sub>
                    </m:sSub>
                  </m:oMath>
                </a14:m>
                <a:r>
                  <a:rPr lang="en-US" sz="2600" dirty="0">
                    <a:solidFill>
                      <a:schemeClr val="tx1"/>
                    </a:solidFill>
                    <a:latin typeface="Times New Roman" panose="02020603050405020304" pitchFamily="18" charset="0"/>
                    <a:cs typeface="Times New Roman" panose="02020603050405020304" pitchFamily="18" charset="0"/>
                  </a:rPr>
                  <a:t> formation is simply governed by the </a:t>
                </a:r>
                <a:r>
                  <a:rPr lang="en-US" sz="2600" dirty="0">
                    <a:solidFill>
                      <a:srgbClr val="FF0000"/>
                    </a:solidFill>
                    <a:latin typeface="Times New Roman" panose="02020603050405020304" pitchFamily="18" charset="0"/>
                    <a:cs typeface="Times New Roman" panose="02020603050405020304" pitchFamily="18" charset="0"/>
                  </a:rPr>
                  <a:t>Alfvenic nature regardless of the existence of shock</a:t>
                </a:r>
              </a:p>
              <a:p>
                <a:pPr marL="342900" indent="-342900">
                  <a:lnSpc>
                    <a:spcPct val="150000"/>
                  </a:lnSpc>
                  <a:buFont typeface="Arial" panose="020B0604020202020204" pitchFamily="34" charset="0"/>
                  <a:buChar char="•"/>
                </a:pPr>
                <a:r>
                  <a:rPr lang="en-US" sz="2600" dirty="0">
                    <a:solidFill>
                      <a:schemeClr val="tx1"/>
                    </a:solidFill>
                    <a:latin typeface="Times New Roman" panose="02020603050405020304" pitchFamily="18" charset="0"/>
                    <a:cs typeface="Times New Roman" panose="02020603050405020304" pitchFamily="18" charset="0"/>
                  </a:rPr>
                  <a:t>Role of shock as </a:t>
                </a:r>
                <a:r>
                  <a:rPr lang="en-US" sz="2600" dirty="0">
                    <a:solidFill>
                      <a:srgbClr val="FF0000"/>
                    </a:solidFill>
                    <a:latin typeface="Times New Roman" panose="02020603050405020304" pitchFamily="18" charset="0"/>
                    <a:cs typeface="Times New Roman" panose="02020603050405020304" pitchFamily="18" charset="0"/>
                  </a:rPr>
                  <a:t>thin-boundary </a:t>
                </a:r>
                <a:r>
                  <a:rPr lang="en-US" sz="2600" dirty="0">
                    <a:solidFill>
                      <a:schemeClr val="tx1"/>
                    </a:solidFill>
                    <a:latin typeface="Times New Roman" panose="02020603050405020304" pitchFamily="18" charset="0"/>
                    <a:cs typeface="Times New Roman" panose="02020603050405020304" pitchFamily="18" charset="0"/>
                  </a:rPr>
                  <a:t>distinguishing two different plasmas</a:t>
                </a:r>
              </a:p>
            </p:txBody>
          </p:sp>
        </mc:Choice>
        <mc:Fallback>
          <p:sp>
            <p:nvSpPr>
              <p:cNvPr id="76" name="TextBox 75">
                <a:extLst>
                  <a:ext uri="{FF2B5EF4-FFF2-40B4-BE49-F238E27FC236}">
                    <a16:creationId xmlns:a16="http://schemas.microsoft.com/office/drawing/2014/main" id="{B0029327-8F4F-B207-FD54-C8D5E35DF5E2}"/>
                  </a:ext>
                </a:extLst>
              </p:cNvPr>
              <p:cNvSpPr txBox="1">
                <a:spLocks noRot="1" noChangeAspect="1" noMove="1" noResize="1" noEditPoints="1" noAdjustHandles="1" noChangeArrowheads="1" noChangeShapeType="1" noTextEdit="1"/>
              </p:cNvSpPr>
              <p:nvPr/>
            </p:nvSpPr>
            <p:spPr>
              <a:xfrm>
                <a:off x="18160337" y="24183944"/>
                <a:ext cx="14050591" cy="3959995"/>
              </a:xfrm>
              <a:prstGeom prst="rect">
                <a:avLst/>
              </a:prstGeom>
              <a:blipFill>
                <a:blip r:embed="rId9"/>
                <a:stretch>
                  <a:fillRect l="-2082" b="-3077"/>
                </a:stretch>
              </a:blipFill>
              <a:ln w="28575">
                <a:noFill/>
              </a:ln>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2CB9B4B8-AB7F-D59D-4FB5-3C07E0E9DA5D}"/>
                  </a:ext>
                </a:extLst>
              </p:cNvPr>
              <p:cNvSpPr txBox="1"/>
              <p:nvPr/>
            </p:nvSpPr>
            <p:spPr>
              <a:xfrm>
                <a:off x="18160338" y="19663127"/>
                <a:ext cx="14050591" cy="4477636"/>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spcBef>
                    <a:spcPts val="600"/>
                  </a:spcBef>
                  <a:spcAft>
                    <a:spcPts val="600"/>
                  </a:spcAft>
                </a:pPr>
                <a:r>
                  <a:rPr lang="en-US" sz="5000" b="1" dirty="0">
                    <a:latin typeface="Times New Roman" panose="02020603050405020304" pitchFamily="18" charset="0"/>
                    <a:cs typeface="Times New Roman" panose="02020603050405020304" pitchFamily="18" charset="0"/>
                  </a:rPr>
                  <a:t>Discussion</a:t>
                </a:r>
              </a:p>
              <a:p>
                <a:pPr marL="342900"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dissipation of magnetic field solely depends on the plasma conditions, not by shock itself</a:t>
                </a:r>
              </a:p>
              <a:p>
                <a:pPr marL="342900"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Helicity barrier to explain the effect of </a:t>
                </a:r>
                <a14:m>
                  <m:oMath xmlns:m="http://schemas.openxmlformats.org/officeDocument/2006/math">
                    <m:sSub>
                      <m:sSubPr>
                        <m:ctrlPr>
                          <a:rPr lang="en-US" sz="2800" i="1" smtClean="0">
                            <a:solidFill>
                              <a:schemeClr val="tx1"/>
                            </a:solidFill>
                            <a:latin typeface="Cambria Math" panose="02040503050406030204" pitchFamily="18" charset="0"/>
                            <a:cs typeface="Times New Roman" panose="02020603050405020304" pitchFamily="18" charset="0"/>
                          </a:rPr>
                        </m:ctrlPr>
                      </m:sSubPr>
                      <m:e>
                        <m:r>
                          <a:rPr lang="en-US" sz="28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𝜎</m:t>
                        </m:r>
                      </m:e>
                      <m:sub>
                        <m:r>
                          <a:rPr lang="en-US" sz="2800" b="0" i="1">
                            <a:solidFill>
                              <a:schemeClr val="tx1"/>
                            </a:solidFill>
                            <a:latin typeface="Cambria Math" panose="02040503050406030204" pitchFamily="18" charset="0"/>
                            <a:cs typeface="Times New Roman" panose="02020603050405020304" pitchFamily="18" charset="0"/>
                          </a:rPr>
                          <m:t>𝑐</m:t>
                        </m:r>
                      </m:sub>
                    </m:sSub>
                  </m:oMath>
                </a14:m>
                <a:r>
                  <a:rPr lang="en-US" sz="2800" dirty="0">
                    <a:latin typeface="Times New Roman" panose="02020603050405020304" pitchFamily="18" charset="0"/>
                    <a:cs typeface="Times New Roman" panose="02020603050405020304" pitchFamily="18" charset="0"/>
                  </a:rPr>
                  <a:t> on </a:t>
                </a:r>
                <a14:m>
                  <m:oMath xmlns:m="http://schemas.openxmlformats.org/officeDocument/2006/math">
                    <m:sSub>
                      <m:sSubPr>
                        <m:ctrlPr>
                          <a:rPr lang="en-US" sz="2800" i="1">
                            <a:solidFill>
                              <a:schemeClr val="tx1"/>
                            </a:solidFill>
                            <a:latin typeface="Cambria Math" panose="02040503050406030204" pitchFamily="18" charset="0"/>
                            <a:cs typeface="Times New Roman" panose="02020603050405020304" pitchFamily="18" charset="0"/>
                          </a:rPr>
                        </m:ctrlPr>
                      </m:sSubPr>
                      <m:e>
                        <m:r>
                          <a:rPr lang="en-US" sz="2800" b="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e>
                      <m:sub>
                        <m:r>
                          <a:rPr lang="en-US" sz="2800" b="0" i="1">
                            <a:solidFill>
                              <a:schemeClr val="tx1"/>
                            </a:solidFill>
                            <a:latin typeface="Cambria Math" panose="02040503050406030204" pitchFamily="18" charset="0"/>
                            <a:cs typeface="Times New Roman" panose="02020603050405020304" pitchFamily="18" charset="0"/>
                          </a:rPr>
                          <m:t>𝑡𝑟</m:t>
                        </m:r>
                      </m:sub>
                    </m:sSub>
                  </m:oMath>
                </a14:m>
                <a:endParaRPr lang="en-US" sz="2800" dirty="0">
                  <a:solidFill>
                    <a:schemeClr val="tx1"/>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Fluctuations propagate in the opposite direction in FF and FR upstream</a:t>
                </a:r>
              </a:p>
              <a:p>
                <a:pPr marL="342900"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Caveat: Less number of data points from SOL and PS with the exclusion of quasi-parallel shocks</a:t>
                </a:r>
              </a:p>
            </p:txBody>
          </p:sp>
        </mc:Choice>
        <mc:Fallback>
          <p:sp>
            <p:nvSpPr>
              <p:cNvPr id="25" name="TextBox 24">
                <a:extLst>
                  <a:ext uri="{FF2B5EF4-FFF2-40B4-BE49-F238E27FC236}">
                    <a16:creationId xmlns:a16="http://schemas.microsoft.com/office/drawing/2014/main" id="{2CB9B4B8-AB7F-D59D-4FB5-3C07E0E9DA5D}"/>
                  </a:ext>
                </a:extLst>
              </p:cNvPr>
              <p:cNvSpPr txBox="1">
                <a:spLocks noRot="1" noChangeAspect="1" noMove="1" noResize="1" noEditPoints="1" noAdjustHandles="1" noChangeArrowheads="1" noChangeShapeType="1" noTextEdit="1"/>
              </p:cNvSpPr>
              <p:nvPr/>
            </p:nvSpPr>
            <p:spPr>
              <a:xfrm>
                <a:off x="18160338" y="19663127"/>
                <a:ext cx="14050591" cy="4477636"/>
              </a:xfrm>
              <a:prstGeom prst="rect">
                <a:avLst/>
              </a:prstGeom>
              <a:blipFill>
                <a:blip r:embed="rId10"/>
                <a:stretch>
                  <a:fillRect l="-2082" b="-2997"/>
                </a:stretch>
              </a:blipFill>
              <a:ln w="28575">
                <a:noFill/>
              </a:ln>
            </p:spPr>
            <p:txBody>
              <a:bodyPr/>
              <a:lstStyle/>
              <a:p>
                <a:r>
                  <a:rPr lang="cs-CZ">
                    <a:noFill/>
                  </a:rPr>
                  <a:t> </a:t>
                </a:r>
              </a:p>
            </p:txBody>
          </p:sp>
        </mc:Fallback>
      </mc:AlternateContent>
      <p:sp>
        <p:nvSpPr>
          <p:cNvPr id="37" name="TextBox 36">
            <a:extLst>
              <a:ext uri="{FF2B5EF4-FFF2-40B4-BE49-F238E27FC236}">
                <a16:creationId xmlns:a16="http://schemas.microsoft.com/office/drawing/2014/main" id="{978E7FD0-2E8A-F9F3-A166-D21D25F2CFFC}"/>
              </a:ext>
            </a:extLst>
          </p:cNvPr>
          <p:cNvSpPr txBox="1"/>
          <p:nvPr/>
        </p:nvSpPr>
        <p:spPr>
          <a:xfrm>
            <a:off x="32657355" y="26142302"/>
            <a:ext cx="8558314" cy="2035173"/>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Acknowledgement.</a:t>
            </a:r>
          </a:p>
          <a:p>
            <a:pPr algn="just">
              <a:lnSpc>
                <a:spcPct val="150000"/>
              </a:lnSpc>
            </a:pPr>
            <a:r>
              <a:rPr lang="en-US" sz="1950" dirty="0">
                <a:latin typeface="Times New Roman" panose="02020603050405020304" pitchFamily="18" charset="0"/>
                <a:cs typeface="Times New Roman" panose="02020603050405020304" pitchFamily="18" charset="0"/>
              </a:rPr>
              <a:t>The present work is supported by the Czech Science Foundation under contract 23-06401S and the Charles University Grant Agency under contract 280423. The authors thank all PSP, SOL, and Wind teams for the magnetic field and plasma data.</a:t>
            </a:r>
          </a:p>
        </p:txBody>
      </p:sp>
      <p:sp>
        <p:nvSpPr>
          <p:cNvPr id="24" name="Rectangle 23">
            <a:extLst>
              <a:ext uri="{FF2B5EF4-FFF2-40B4-BE49-F238E27FC236}">
                <a16:creationId xmlns:a16="http://schemas.microsoft.com/office/drawing/2014/main" id="{4D354847-2212-CF28-4124-B7069A7E73D1}"/>
              </a:ext>
            </a:extLst>
          </p:cNvPr>
          <p:cNvSpPr/>
          <p:nvPr/>
        </p:nvSpPr>
        <p:spPr>
          <a:xfrm>
            <a:off x="32565063" y="26100480"/>
            <a:ext cx="8777489" cy="23979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1">
              <a:solidFill>
                <a:schemeClr val="tx1"/>
              </a:solidFill>
            </a:endParaRPr>
          </a:p>
        </p:txBody>
      </p:sp>
      <p:sp>
        <p:nvSpPr>
          <p:cNvPr id="27" name="TextBox 26">
            <a:extLst>
              <a:ext uri="{FF2B5EF4-FFF2-40B4-BE49-F238E27FC236}">
                <a16:creationId xmlns:a16="http://schemas.microsoft.com/office/drawing/2014/main" id="{0E447152-CC88-45C5-EF15-94AEA12F8250}"/>
              </a:ext>
            </a:extLst>
          </p:cNvPr>
          <p:cNvSpPr txBox="1"/>
          <p:nvPr/>
        </p:nvSpPr>
        <p:spPr>
          <a:xfrm>
            <a:off x="41737430" y="26100480"/>
            <a:ext cx="9157821" cy="2068323"/>
          </a:xfrm>
          <a:prstGeom prst="rect">
            <a:avLst/>
          </a:prstGeom>
          <a:noFill/>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US" sz="2800" b="1" dirty="0">
                <a:latin typeface="Times New Roman" panose="02020603050405020304" pitchFamily="18" charset="0"/>
                <a:cs typeface="Times New Roman" panose="02020603050405020304" pitchFamily="18" charset="0"/>
              </a:rPr>
              <a:t>References.</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Park, B. et al. 2023, </a:t>
            </a:r>
            <a:r>
              <a:rPr lang="cs-CZ" sz="2000" i="1" dirty="0" err="1">
                <a:latin typeface="Times New Roman" panose="02020603050405020304" pitchFamily="18" charset="0"/>
                <a:cs typeface="Times New Roman" panose="02020603050405020304" pitchFamily="18" charset="0"/>
              </a:rPr>
              <a:t>The</a:t>
            </a:r>
            <a:r>
              <a:rPr lang="cs-CZ" sz="2000" i="1" dirty="0">
                <a:latin typeface="Times New Roman" panose="02020603050405020304" pitchFamily="18" charset="0"/>
                <a:cs typeface="Times New Roman" panose="02020603050405020304" pitchFamily="18" charset="0"/>
              </a:rPr>
              <a:t> </a:t>
            </a:r>
            <a:r>
              <a:rPr lang="cs-CZ" sz="2000" i="1" dirty="0" err="1">
                <a:latin typeface="Times New Roman" panose="02020603050405020304" pitchFamily="18" charset="0"/>
                <a:cs typeface="Times New Roman" panose="02020603050405020304" pitchFamily="18" charset="0"/>
              </a:rPr>
              <a:t>Astrophysical</a:t>
            </a:r>
            <a:r>
              <a:rPr lang="cs-CZ" sz="2000" i="1" dirty="0">
                <a:latin typeface="Times New Roman" panose="02020603050405020304" pitchFamily="18" charset="0"/>
                <a:cs typeface="Times New Roman" panose="02020603050405020304" pitchFamily="18" charset="0"/>
              </a:rPr>
              <a:t> </a:t>
            </a:r>
            <a:r>
              <a:rPr lang="cs-CZ" sz="2000" i="1" dirty="0" err="1">
                <a:latin typeface="Times New Roman" panose="02020603050405020304" pitchFamily="18" charset="0"/>
                <a:cs typeface="Times New Roman" panose="02020603050405020304" pitchFamily="18" charset="0"/>
              </a:rPr>
              <a:t>Journal</a:t>
            </a:r>
            <a:r>
              <a:rPr lang="en-US" sz="2000" i="1" dirty="0">
                <a:latin typeface="Times New Roman" panose="02020603050405020304" pitchFamily="18" charset="0"/>
                <a:cs typeface="Times New Roman" panose="02020603050405020304" pitchFamily="18" charset="0"/>
              </a:rPr>
              <a:t> Letters</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954</a:t>
            </a:r>
            <a:r>
              <a:rPr lang="cs-CZ"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L51.</a:t>
            </a:r>
          </a:p>
          <a:p>
            <a:pPr marL="285750" indent="-285750">
              <a:lnSpc>
                <a:spcPct val="150000"/>
              </a:lnSpc>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Torrence</a:t>
            </a:r>
            <a:r>
              <a:rPr lang="en-US" sz="2000" dirty="0">
                <a:latin typeface="Times New Roman" panose="02020603050405020304" pitchFamily="18" charset="0"/>
                <a:cs typeface="Times New Roman" panose="02020603050405020304" pitchFamily="18" charset="0"/>
              </a:rPr>
              <a:t>, C., &amp; Compo, G. P. 1998, Bulletin of the American Meteorological Society, 79, 61.</a:t>
            </a:r>
          </a:p>
        </p:txBody>
      </p:sp>
      <p:sp>
        <p:nvSpPr>
          <p:cNvPr id="30" name="Rectangle 29">
            <a:extLst>
              <a:ext uri="{FF2B5EF4-FFF2-40B4-BE49-F238E27FC236}">
                <a16:creationId xmlns:a16="http://schemas.microsoft.com/office/drawing/2014/main" id="{84CFCC48-442E-ECB6-EFBC-A144AC7DF7BE}"/>
              </a:ext>
            </a:extLst>
          </p:cNvPr>
          <p:cNvSpPr/>
          <p:nvPr/>
        </p:nvSpPr>
        <p:spPr>
          <a:xfrm>
            <a:off x="41696684" y="26122102"/>
            <a:ext cx="9213111" cy="229203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1">
              <a:solidFill>
                <a:schemeClr val="tx1"/>
              </a:solidFill>
            </a:endParaRPr>
          </a:p>
        </p:txBody>
      </p:sp>
      <p:cxnSp>
        <p:nvCxnSpPr>
          <p:cNvPr id="39" name="Straight Connector 38">
            <a:extLst>
              <a:ext uri="{FF2B5EF4-FFF2-40B4-BE49-F238E27FC236}">
                <a16:creationId xmlns:a16="http://schemas.microsoft.com/office/drawing/2014/main" id="{025C0266-3C9C-0D38-F1AE-38BAA9B7FD56}"/>
              </a:ext>
            </a:extLst>
          </p:cNvPr>
          <p:cNvCxnSpPr/>
          <p:nvPr/>
        </p:nvCxnSpPr>
        <p:spPr>
          <a:xfrm>
            <a:off x="0" y="5038460"/>
            <a:ext cx="512064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6AF8E27-F2A6-5E03-6D2F-014484A4EB7B}"/>
              </a:ext>
            </a:extLst>
          </p:cNvPr>
          <p:cNvSpPr/>
          <p:nvPr/>
        </p:nvSpPr>
        <p:spPr>
          <a:xfrm>
            <a:off x="17985202" y="5372318"/>
            <a:ext cx="14225729" cy="231261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1">
              <a:solidFill>
                <a:schemeClr val="tx1"/>
              </a:solidFill>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87A0B19-572B-CF2F-987D-92C28A61507A}"/>
                  </a:ext>
                </a:extLst>
              </p:cNvPr>
              <p:cNvSpPr txBox="1"/>
              <p:nvPr/>
            </p:nvSpPr>
            <p:spPr>
              <a:xfrm>
                <a:off x="18251355" y="5337067"/>
                <a:ext cx="13417505" cy="4400692"/>
              </a:xfrm>
              <a:prstGeom prst="rect">
                <a:avLst/>
              </a:prstGeom>
              <a:noFill/>
            </p:spPr>
            <p:txBody>
              <a:bodyPr wrap="square" rtlCol="0">
                <a:spAutoFit/>
              </a:bodyPr>
              <a:lstStyle/>
              <a:p>
                <a:pPr>
                  <a:lnSpc>
                    <a:spcPct val="150000"/>
                  </a:lnSpc>
                </a:pPr>
                <a:r>
                  <a:rPr lang="en-US" sz="5000" b="1">
                    <a:latin typeface="Times New Roman" panose="02020603050405020304" pitchFamily="18" charset="0"/>
                    <a:cs typeface="Times New Roman" panose="02020603050405020304" pitchFamily="18" charset="0"/>
                  </a:rPr>
                  <a:t>Context</a:t>
                </a:r>
                <a:endParaRPr lang="en-US" sz="5000" b="1" dirty="0">
                  <a:latin typeface="Times New Roman" panose="02020603050405020304" pitchFamily="18" charset="0"/>
                  <a:cs typeface="Times New Roman" panose="02020603050405020304" pitchFamily="18" charset="0"/>
                </a:endParaRP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Shape of magnetic field spectra across interplanetary (IP) shock (1 au) seems invariant</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Spectral breaks are found in ion cyclotron resonance scale both up- and downstream</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Statistically conserving magnetic field spectral properties and energy dissipating mechanisms</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Consistent flattening of </a:t>
                </a:r>
                <a14:m>
                  <m:oMath xmlns:m="http://schemas.openxmlformats.org/officeDocument/2006/math">
                    <m:sSub>
                      <m:sSubPr>
                        <m:ctrlPr>
                          <a:rPr lang="en-US" sz="2800" i="1" smtClean="0">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ea typeface="Cambria Math" panose="02040503050406030204" pitchFamily="18" charset="0"/>
                            <a:cs typeface="Times New Roman" panose="02020603050405020304" pitchFamily="18" charset="0"/>
                          </a:rPr>
                          <m:t>𝛼</m:t>
                        </m:r>
                      </m:e>
                      <m:sub>
                        <m:r>
                          <a:rPr lang="en-US" sz="2800" i="1">
                            <a:latin typeface="Cambria Math" panose="02040503050406030204" pitchFamily="18" charset="0"/>
                            <a:cs typeface="Times New Roman" panose="02020603050405020304" pitchFamily="18" charset="0"/>
                          </a:rPr>
                          <m:t>𝑡𝑟</m:t>
                        </m:r>
                      </m:sub>
                    </m:sSub>
                  </m:oMath>
                </a14:m>
                <a:r>
                  <a:rPr lang="en-US" sz="2800" dirty="0">
                    <a:latin typeface="Times New Roman" panose="02020603050405020304" pitchFamily="18" charset="0"/>
                    <a:cs typeface="Times New Roman" panose="02020603050405020304" pitchFamily="18" charset="0"/>
                  </a:rPr>
                  <a:t> across fast reverse (FR) shock is observed</a:t>
                </a:r>
              </a:p>
            </p:txBody>
          </p:sp>
        </mc:Choice>
        <mc:Fallback>
          <p:sp>
            <p:nvSpPr>
              <p:cNvPr id="3" name="TextBox 2">
                <a:extLst>
                  <a:ext uri="{FF2B5EF4-FFF2-40B4-BE49-F238E27FC236}">
                    <a16:creationId xmlns:a16="http://schemas.microsoft.com/office/drawing/2014/main" id="{287A0B19-572B-CF2F-987D-92C28A61507A}"/>
                  </a:ext>
                </a:extLst>
              </p:cNvPr>
              <p:cNvSpPr txBox="1">
                <a:spLocks noRot="1" noChangeAspect="1" noMove="1" noResize="1" noEditPoints="1" noAdjustHandles="1" noChangeArrowheads="1" noChangeShapeType="1" noTextEdit="1"/>
              </p:cNvSpPr>
              <p:nvPr/>
            </p:nvSpPr>
            <p:spPr>
              <a:xfrm>
                <a:off x="18251355" y="5337067"/>
                <a:ext cx="13417505" cy="4400692"/>
              </a:xfrm>
              <a:prstGeom prst="rect">
                <a:avLst/>
              </a:prstGeom>
              <a:blipFill>
                <a:blip r:embed="rId11"/>
                <a:stretch>
                  <a:fillRect l="-2181" b="-3051"/>
                </a:stretch>
              </a:blipFill>
            </p:spPr>
            <p:txBody>
              <a:bodyPr/>
              <a:lstStyle/>
              <a:p>
                <a:r>
                  <a:rPr lang="cs-CZ">
                    <a:noFill/>
                  </a:rPr>
                  <a:t> </a:t>
                </a:r>
              </a:p>
            </p:txBody>
          </p:sp>
        </mc:Fallback>
      </mc:AlternateContent>
      <p:pic>
        <p:nvPicPr>
          <p:cNvPr id="11" name="Picture 10" descr="A blue and yellow sign with text&#10;&#10;AI-generated content may be incorrect.">
            <a:extLst>
              <a:ext uri="{FF2B5EF4-FFF2-40B4-BE49-F238E27FC236}">
                <a16:creationId xmlns:a16="http://schemas.microsoft.com/office/drawing/2014/main" id="{2B2AEEF1-CCDE-5FDC-3C84-B2A1D8C4815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459901" y="722"/>
            <a:ext cx="3746500" cy="4990708"/>
          </a:xfrm>
          <a:prstGeom prst="rect">
            <a:avLst/>
          </a:prstGeom>
        </p:spPr>
      </p:pic>
      <p:pic>
        <p:nvPicPr>
          <p:cNvPr id="14" name="Picture 13" descr="A qr code on a white background&#10;&#10;AI-generated content may be incorrect.">
            <a:extLst>
              <a:ext uri="{FF2B5EF4-FFF2-40B4-BE49-F238E27FC236}">
                <a16:creationId xmlns:a16="http://schemas.microsoft.com/office/drawing/2014/main" id="{F192AEC4-97AB-F9B7-6B0A-60C20295954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859485" y="3393795"/>
            <a:ext cx="1600415" cy="1600415"/>
          </a:xfrm>
          <a:prstGeom prst="rect">
            <a:avLst/>
          </a:prstGeom>
        </p:spPr>
      </p:pic>
      <p:sp>
        <p:nvSpPr>
          <p:cNvPr id="35" name="TextBox 34">
            <a:extLst>
              <a:ext uri="{FF2B5EF4-FFF2-40B4-BE49-F238E27FC236}">
                <a16:creationId xmlns:a16="http://schemas.microsoft.com/office/drawing/2014/main" id="{4AB3C331-5C14-9622-617F-7C43ABF6802C}"/>
              </a:ext>
            </a:extLst>
          </p:cNvPr>
          <p:cNvSpPr txBox="1"/>
          <p:nvPr/>
        </p:nvSpPr>
        <p:spPr>
          <a:xfrm>
            <a:off x="18251354" y="9682487"/>
            <a:ext cx="13261579" cy="3754361"/>
          </a:xfrm>
          <a:prstGeom prst="rect">
            <a:avLst/>
          </a:prstGeom>
          <a:noFill/>
        </p:spPr>
        <p:txBody>
          <a:bodyPr wrap="square" rtlCol="0">
            <a:spAutoFit/>
          </a:bodyPr>
          <a:lstStyle/>
          <a:p>
            <a:pPr algn="just">
              <a:lnSpc>
                <a:spcPct val="150000"/>
              </a:lnSpc>
            </a:pPr>
            <a:r>
              <a:rPr lang="en-US" sz="5000" b="1" dirty="0">
                <a:latin typeface="Times New Roman" panose="02020603050405020304" pitchFamily="18" charset="0"/>
                <a:cs typeface="Times New Roman" panose="02020603050405020304" pitchFamily="18" charset="0"/>
              </a:rPr>
              <a:t>Aims</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How thin shock is?</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Transition times scale of the magnetic field fluctuation dissipation near IP shock </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Systematic difference between FF and FR shocks</a:t>
            </a:r>
          </a:p>
          <a:p>
            <a:pPr marL="457200" indent="-457200" algn="just">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Dependence of shock properties on heliocentric distance</a:t>
            </a:r>
          </a:p>
        </p:txBody>
      </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13C0DCD6-4D82-C53E-E6E7-A8738EDFD2E0}"/>
                  </a:ext>
                </a:extLst>
              </p:cNvPr>
              <p:cNvSpPr txBox="1"/>
              <p:nvPr/>
            </p:nvSpPr>
            <p:spPr>
              <a:xfrm>
                <a:off x="18207543" y="13680144"/>
                <a:ext cx="13305390" cy="6045501"/>
              </a:xfrm>
              <a:prstGeom prst="rect">
                <a:avLst/>
              </a:prstGeom>
              <a:noFill/>
            </p:spPr>
            <p:txBody>
              <a:bodyPr wrap="square" rtlCol="0">
                <a:spAutoFit/>
              </a:bodyPr>
              <a:lstStyle/>
              <a:p>
                <a:pPr>
                  <a:lnSpc>
                    <a:spcPct val="150000"/>
                  </a:lnSpc>
                </a:pPr>
                <a:r>
                  <a:rPr lang="en-US" sz="5000" b="1" dirty="0">
                    <a:latin typeface="Times New Roman" panose="02020603050405020304" pitchFamily="18" charset="0"/>
                    <a:cs typeface="Times New Roman" panose="02020603050405020304" pitchFamily="18" charset="0"/>
                  </a:rPr>
                  <a:t>Data and Method</a:t>
                </a:r>
              </a:p>
              <a:p>
                <a:pPr marL="457200" indent="-457200">
                  <a:lnSpc>
                    <a:spcPct val="150000"/>
                  </a:lnSpc>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Plasma and magnetic field data from Wind, Solar Orbiter (SOL), and Parker Solar Probe (PSP)</a:t>
                </a:r>
              </a:p>
              <a:p>
                <a:pPr marL="457200" indent="-457200">
                  <a:lnSpc>
                    <a:spcPct val="150000"/>
                  </a:lnSpc>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Quasi-perpendicular IP shocks </a:t>
                </a:r>
              </a:p>
              <a:p>
                <a:pPr marL="457200" indent="-457200">
                  <a:lnSpc>
                    <a:spcPct val="150000"/>
                  </a:lnSpc>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Continuous wavelet transform (CWT) for magnetic field spectra and </a:t>
                </a:r>
                <a14:m>
                  <m:oMath xmlns:m="http://schemas.openxmlformats.org/officeDocument/2006/math">
                    <m:sSub>
                      <m:sSubPr>
                        <m:ctrlPr>
                          <a:rPr lang="en-US" sz="2600" i="1" smtClean="0">
                            <a:latin typeface="Cambria Math" panose="02040503050406030204" pitchFamily="18" charset="0"/>
                            <a:cs typeface="Times New Roman" panose="02020603050405020304" pitchFamily="18" charset="0"/>
                          </a:rPr>
                        </m:ctrlPr>
                      </m:sSubPr>
                      <m:e>
                        <m:r>
                          <a:rPr lang="en-US" sz="2600" i="1">
                            <a:latin typeface="Cambria Math" panose="02040503050406030204" pitchFamily="18" charset="0"/>
                            <a:ea typeface="Cambria Math" panose="02040503050406030204" pitchFamily="18" charset="0"/>
                            <a:cs typeface="Times New Roman" panose="02020603050405020304" pitchFamily="18" charset="0"/>
                          </a:rPr>
                          <m:t>𝛼</m:t>
                        </m:r>
                      </m:e>
                      <m:sub>
                        <m:r>
                          <a:rPr lang="en-US" sz="2600" i="1">
                            <a:latin typeface="Cambria Math" panose="02040503050406030204" pitchFamily="18" charset="0"/>
                            <a:cs typeface="Times New Roman" panose="02020603050405020304" pitchFamily="18" charset="0"/>
                          </a:rPr>
                          <m:t>𝑡𝑟</m:t>
                        </m:r>
                      </m:sub>
                    </m:sSub>
                  </m:oMath>
                </a14:m>
                <a:r>
                  <a:rPr lang="en-US" sz="2600" dirty="0">
                    <a:latin typeface="Times New Roman" panose="02020603050405020304" pitchFamily="18" charset="0"/>
                    <a:cs typeface="Times New Roman" panose="02020603050405020304" pitchFamily="18" charset="0"/>
                  </a:rPr>
                  <a:t> estimation</a:t>
                </a:r>
              </a:p>
              <a:p>
                <a:pPr marL="457200" indent="-457200">
                  <a:lnSpc>
                    <a:spcPct val="150000"/>
                  </a:lnSpc>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Calculation of parameters within sliding (10-sec) computation window (1-min)</a:t>
                </a:r>
              </a:p>
              <a:p>
                <a:pPr marL="914400" lvl="1" indent="-457200">
                  <a:lnSpc>
                    <a:spcPct val="150000"/>
                  </a:lnSpc>
                  <a:buFont typeface="Arial" panose="020B0604020202020204" pitchFamily="34" charset="0"/>
                  <a:buChar char="•"/>
                </a:pPr>
                <a14:m>
                  <m:oMath xmlns:m="http://schemas.openxmlformats.org/officeDocument/2006/math">
                    <m:sSub>
                      <m:sSubPr>
                        <m:ctrlPr>
                          <a:rPr lang="en-US" sz="2600" i="1" smtClean="0">
                            <a:latin typeface="Cambria Math" panose="02040503050406030204" pitchFamily="18" charset="0"/>
                            <a:cs typeface="Times New Roman" panose="02020603050405020304" pitchFamily="18" charset="0"/>
                          </a:rPr>
                        </m:ctrlPr>
                      </m:sSubPr>
                      <m:e>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𝜑</m:t>
                        </m:r>
                      </m:e>
                      <m:sub>
                        <m:r>
                          <a:rPr lang="en-US" sz="2600" b="0" i="1" smtClean="0">
                            <a:latin typeface="Cambria Math" panose="02040503050406030204" pitchFamily="18" charset="0"/>
                            <a:cs typeface="Times New Roman" panose="02020603050405020304" pitchFamily="18" charset="0"/>
                          </a:rPr>
                          <m:t>𝑢</m:t>
                        </m:r>
                      </m:sub>
                    </m:sSub>
                  </m:oMath>
                </a14:m>
                <a:r>
                  <a:rPr lang="en-US" sz="2600" dirty="0">
                    <a:latin typeface="Times New Roman" panose="02020603050405020304" pitchFamily="18" charset="0"/>
                    <a:cs typeface="Times New Roman" panose="02020603050405020304" pitchFamily="18" charset="0"/>
                  </a:rPr>
                  <a:t> (</a:t>
                </a:r>
                <a14:m>
                  <m:oMath xmlns:m="http://schemas.openxmlformats.org/officeDocument/2006/math">
                    <m:r>
                      <a:rPr lang="en-US" sz="2600" b="0" i="1" dirty="0" smtClean="0">
                        <a:latin typeface="Cambria Math" panose="02040503050406030204" pitchFamily="18" charset="0"/>
                        <a:cs typeface="Times New Roman" panose="02020603050405020304" pitchFamily="18" charset="0"/>
                      </a:rPr>
                      <m:t>𝑢</m:t>
                    </m:r>
                    <m:r>
                      <a:rPr lang="en-US" sz="2600" b="0" i="1" dirty="0" smtClean="0">
                        <a:latin typeface="Cambria Math" panose="02040503050406030204" pitchFamily="18" charset="0"/>
                        <a:cs typeface="Times New Roman" panose="02020603050405020304" pitchFamily="18" charset="0"/>
                      </a:rPr>
                      <m:t>=0, 1, …, </m:t>
                    </m:r>
                    <m:r>
                      <a:rPr lang="en-US" sz="2600" b="0" i="1" dirty="0" smtClean="0">
                        <a:latin typeface="Cambria Math" panose="02040503050406030204" pitchFamily="18" charset="0"/>
                        <a:cs typeface="Times New Roman" panose="02020603050405020304" pitchFamily="18" charset="0"/>
                      </a:rPr>
                      <m:t>𝑁</m:t>
                    </m:r>
                  </m:oMath>
                </a14:m>
                <a:r>
                  <a:rPr lang="en-US" sz="2600" dirty="0">
                    <a:latin typeface="Times New Roman" panose="02020603050405020304" pitchFamily="18" charset="0"/>
                    <a:cs typeface="Times New Roman" panose="02020603050405020304" pitchFamily="18" charset="0"/>
                  </a:rPr>
                  <a:t>) </a:t>
                </a:r>
              </a:p>
              <a:p>
                <a:pPr marL="914400" lvl="1" indent="-457200">
                  <a:lnSpc>
                    <a:spcPct val="150000"/>
                  </a:lnSpc>
                  <a:buFont typeface="Arial" panose="020B0604020202020204" pitchFamily="34" charset="0"/>
                  <a:buChar char="•"/>
                </a:pPr>
                <a14:m>
                  <m:oMath xmlns:m="http://schemas.openxmlformats.org/officeDocument/2006/math">
                    <m:sSub>
                      <m:sSubPr>
                        <m:ctrlPr>
                          <a:rPr lang="en-US" sz="2600" i="1" smtClean="0">
                            <a:latin typeface="Cambria Math" panose="02040503050406030204" pitchFamily="18" charset="0"/>
                            <a:cs typeface="Times New Roman" panose="02020603050405020304" pitchFamily="18" charset="0"/>
                          </a:rPr>
                        </m:ctrlPr>
                      </m:sSubPr>
                      <m:e>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𝜑</m:t>
                        </m:r>
                      </m:e>
                      <m:sub>
                        <m:r>
                          <a:rPr lang="en-US" sz="2600" b="0" i="1" smtClean="0">
                            <a:latin typeface="Cambria Math" panose="02040503050406030204" pitchFamily="18" charset="0"/>
                            <a:cs typeface="Times New Roman" panose="02020603050405020304" pitchFamily="18" charset="0"/>
                          </a:rPr>
                          <m:t>𝑑</m:t>
                        </m:r>
                      </m:sub>
                    </m:sSub>
                  </m:oMath>
                </a14:m>
                <a:r>
                  <a:rPr lang="en-US" sz="2600" dirty="0">
                    <a:latin typeface="Times New Roman" panose="02020603050405020304" pitchFamily="18" charset="0"/>
                    <a:cs typeface="Times New Roman" panose="02020603050405020304" pitchFamily="18" charset="0"/>
                  </a:rPr>
                  <a:t> (</a:t>
                </a:r>
                <a14:m>
                  <m:oMath xmlns:m="http://schemas.openxmlformats.org/officeDocument/2006/math">
                    <m:r>
                      <a:rPr lang="en-US" sz="2600" b="0" i="1" dirty="0" smtClean="0">
                        <a:latin typeface="Cambria Math" panose="02040503050406030204" pitchFamily="18" charset="0"/>
                        <a:cs typeface="Times New Roman" panose="02020603050405020304" pitchFamily="18" charset="0"/>
                      </a:rPr>
                      <m:t>𝑑</m:t>
                    </m:r>
                    <m:r>
                      <a:rPr lang="en-US" sz="2600" b="0" i="1" dirty="0" smtClean="0">
                        <a:latin typeface="Cambria Math" panose="02040503050406030204" pitchFamily="18" charset="0"/>
                        <a:cs typeface="Times New Roman" panose="02020603050405020304" pitchFamily="18" charset="0"/>
                      </a:rPr>
                      <m:t>=0, 1, …, </m:t>
                    </m:r>
                    <m:r>
                      <a:rPr lang="en-US" sz="2600" b="0" i="1" dirty="0" smtClean="0">
                        <a:latin typeface="Cambria Math" panose="02040503050406030204" pitchFamily="18" charset="0"/>
                        <a:cs typeface="Times New Roman" panose="02020603050405020304" pitchFamily="18" charset="0"/>
                      </a:rPr>
                      <m:t>𝑁</m:t>
                    </m:r>
                  </m:oMath>
                </a14:m>
                <a:r>
                  <a:rPr lang="en-US" sz="2600" dirty="0">
                    <a:latin typeface="Times New Roman" panose="02020603050405020304" pitchFamily="18" charset="0"/>
                    <a:cs typeface="Times New Roman" panose="02020603050405020304" pitchFamily="18" charset="0"/>
                  </a:rPr>
                  <a:t>) </a:t>
                </a:r>
              </a:p>
              <a:p>
                <a:pPr marL="914400" lvl="1" indent="-457200">
                  <a:lnSpc>
                    <a:spcPct val="150000"/>
                  </a:lnSpc>
                  <a:buFont typeface="Arial" panose="020B0604020202020204" pitchFamily="34" charset="0"/>
                  <a:buChar char="•"/>
                </a:pPr>
                <a14:m>
                  <m:oMath xmlns:m="http://schemas.openxmlformats.org/officeDocument/2006/math">
                    <m:r>
                      <a:rPr lang="en-US" sz="2600" i="1" smtClean="0">
                        <a:latin typeface="Cambria Math" panose="02040503050406030204" pitchFamily="18" charset="0"/>
                        <a:ea typeface="Cambria Math" panose="02040503050406030204" pitchFamily="18" charset="0"/>
                        <a:cs typeface="Times New Roman" panose="02020603050405020304" pitchFamily="18" charset="0"/>
                      </a:rPr>
                      <m:t>𝜑</m:t>
                    </m:r>
                    <m:r>
                      <a:rPr lang="en-US" sz="26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600" i="1">
                            <a:latin typeface="Cambria Math" panose="02040503050406030204" pitchFamily="18" charset="0"/>
                            <a:cs typeface="Times New Roman" panose="02020603050405020304" pitchFamily="18" charset="0"/>
                          </a:rPr>
                        </m:ctrlPr>
                      </m:sSubPr>
                      <m:e>
                        <m:r>
                          <a:rPr lang="en-US" sz="2600" i="1">
                            <a:latin typeface="Cambria Math" panose="02040503050406030204" pitchFamily="18" charset="0"/>
                            <a:ea typeface="Cambria Math" panose="02040503050406030204" pitchFamily="18" charset="0"/>
                            <a:cs typeface="Times New Roman" panose="02020603050405020304" pitchFamily="18" charset="0"/>
                          </a:rPr>
                          <m:t>𝛼</m:t>
                        </m:r>
                      </m:e>
                      <m:sub>
                        <m:r>
                          <a:rPr lang="en-US" sz="2600" i="1">
                            <a:latin typeface="Cambria Math" panose="02040503050406030204" pitchFamily="18" charset="0"/>
                            <a:cs typeface="Times New Roman" panose="02020603050405020304" pitchFamily="18" charset="0"/>
                          </a:rPr>
                          <m:t>𝑡𝑟</m:t>
                        </m:r>
                      </m:sub>
                    </m:sSub>
                  </m:oMath>
                </a14:m>
                <a:r>
                  <a:rPr lang="en-US" sz="2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600" i="1">
                            <a:latin typeface="Cambria Math" panose="02040503050406030204" pitchFamily="18" charset="0"/>
                            <a:cs typeface="Times New Roman" panose="02020603050405020304" pitchFamily="18" charset="0"/>
                          </a:rPr>
                        </m:ctrlPr>
                      </m:sSubPr>
                      <m:e>
                        <m:r>
                          <a:rPr lang="en-US" sz="26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600" i="1">
                            <a:latin typeface="Cambria Math" panose="02040503050406030204" pitchFamily="18" charset="0"/>
                            <a:ea typeface="Cambria Math" panose="02040503050406030204" pitchFamily="18" charset="0"/>
                            <a:cs typeface="Times New Roman" panose="02020603050405020304" pitchFamily="18" charset="0"/>
                          </a:rPr>
                          <m:t>𝛼</m:t>
                        </m:r>
                      </m:e>
                      <m:sub>
                        <m:r>
                          <a:rPr lang="en-US" sz="2600" i="1">
                            <a:latin typeface="Cambria Math" panose="02040503050406030204" pitchFamily="18" charset="0"/>
                            <a:cs typeface="Times New Roman" panose="02020603050405020304" pitchFamily="18" charset="0"/>
                          </a:rPr>
                          <m:t>𝑡𝑟</m:t>
                        </m:r>
                      </m:sub>
                    </m:sSub>
                  </m:oMath>
                </a14:m>
                <a:r>
                  <a:rPr lang="en-US" sz="2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600" i="1">
                            <a:latin typeface="Cambria Math" panose="02040503050406030204" pitchFamily="18" charset="0"/>
                            <a:cs typeface="Times New Roman" panose="02020603050405020304" pitchFamily="18" charset="0"/>
                          </a:rPr>
                        </m:ctrlPr>
                      </m:sSubPr>
                      <m:e>
                        <m:r>
                          <a:rPr lang="en-US" sz="2600" i="1" smtClean="0">
                            <a:latin typeface="Cambria Math" panose="02040503050406030204" pitchFamily="18" charset="0"/>
                            <a:ea typeface="Cambria Math" panose="02040503050406030204" pitchFamily="18" charset="0"/>
                            <a:cs typeface="Times New Roman" panose="02020603050405020304" pitchFamily="18" charset="0"/>
                          </a:rPr>
                          <m:t>𝜎</m:t>
                        </m:r>
                      </m:e>
                      <m:sub>
                        <m:r>
                          <a:rPr lang="en-US" sz="2600" b="0" i="1" smtClean="0">
                            <a:latin typeface="Cambria Math" panose="02040503050406030204" pitchFamily="18" charset="0"/>
                            <a:cs typeface="Times New Roman" panose="02020603050405020304" pitchFamily="18" charset="0"/>
                          </a:rPr>
                          <m:t>𝑐</m:t>
                        </m:r>
                      </m:sub>
                    </m:sSub>
                  </m:oMath>
                </a14:m>
                <a:r>
                  <a:rPr lang="en-US" sz="2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600" i="1">
                            <a:latin typeface="Cambria Math" panose="02040503050406030204" pitchFamily="18" charset="0"/>
                            <a:cs typeface="Times New Roman" panose="02020603050405020304" pitchFamily="18" charset="0"/>
                          </a:rPr>
                        </m:ctrlPr>
                      </m:sSubPr>
                      <m:e>
                        <m:r>
                          <a:rPr lang="en-US" sz="2600" i="1">
                            <a:latin typeface="Cambria Math" panose="02040503050406030204" pitchFamily="18" charset="0"/>
                            <a:ea typeface="Cambria Math" panose="02040503050406030204" pitchFamily="18" charset="0"/>
                            <a:cs typeface="Times New Roman" panose="02020603050405020304" pitchFamily="18" charset="0"/>
                          </a:rPr>
                          <m:t>𝜎</m:t>
                        </m:r>
                      </m:e>
                      <m:sub>
                        <m:r>
                          <a:rPr lang="en-US" sz="2600" b="0" i="1" smtClean="0">
                            <a:latin typeface="Cambria Math" panose="02040503050406030204" pitchFamily="18" charset="0"/>
                            <a:cs typeface="Times New Roman" panose="02020603050405020304" pitchFamily="18" charset="0"/>
                          </a:rPr>
                          <m:t>𝐵</m:t>
                        </m:r>
                      </m:sub>
                    </m:sSub>
                  </m:oMath>
                </a14:m>
                <a:endParaRPr lang="en-US" sz="2600" dirty="0">
                  <a:latin typeface="Times New Roman" panose="02020603050405020304" pitchFamily="18" charset="0"/>
                  <a:cs typeface="Times New Roman" panose="02020603050405020304" pitchFamily="18" charset="0"/>
                </a:endParaRPr>
              </a:p>
              <a:p>
                <a:pPr marL="914400" lvl="1" indent="-457200">
                  <a:lnSpc>
                    <a:spcPct val="150000"/>
                  </a:lnSpc>
                  <a:buFont typeface="Arial" panose="020B0604020202020204" pitchFamily="34" charset="0"/>
                  <a:buChar char="•"/>
                </a:pPr>
                <a14:m>
                  <m:oMath xmlns:m="http://schemas.openxmlformats.org/officeDocument/2006/math">
                    <m:r>
                      <a:rPr lang="en-US" sz="2600" i="1">
                        <a:latin typeface="Cambria Math" panose="02040503050406030204" pitchFamily="18" charset="0"/>
                        <a:ea typeface="Cambria Math" panose="02040503050406030204" pitchFamily="18" charset="0"/>
                        <a:cs typeface="Times New Roman" panose="02020603050405020304" pitchFamily="18" charset="0"/>
                      </a:rPr>
                      <m:t>∆</m:t>
                    </m:r>
                    <m:sSubSup>
                      <m:sSubSupPr>
                        <m:ctrlPr>
                          <a:rPr lang="en-US" sz="260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en-US" sz="2600" i="1">
                            <a:latin typeface="Cambria Math" panose="02040503050406030204" pitchFamily="18" charset="0"/>
                            <a:ea typeface="Cambria Math" panose="02040503050406030204" pitchFamily="18" charset="0"/>
                            <a:cs typeface="Times New Roman" panose="02020603050405020304" pitchFamily="18" charset="0"/>
                          </a:rPr>
                          <m:t>𝛼</m:t>
                        </m:r>
                      </m:e>
                      <m:sub>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𝑡𝑟</m:t>
                        </m:r>
                      </m:sub>
                      <m:sup>
                        <m:r>
                          <a:rPr lang="en-US" sz="2600" b="0" i="1" smtClean="0">
                            <a:latin typeface="Cambria Math" panose="02040503050406030204" pitchFamily="18" charset="0"/>
                            <a:ea typeface="Cambria Math" panose="02040503050406030204" pitchFamily="18" charset="0"/>
                            <a:cs typeface="Times New Roman" panose="02020603050405020304" pitchFamily="18" charset="0"/>
                          </a:rPr>
                          <m:t>𝑢𝑝</m:t>
                        </m:r>
                      </m:sup>
                    </m:sSubSup>
                    <m:r>
                      <a:rPr lang="en-US" sz="2600" b="0" i="1" smtClean="0">
                        <a:latin typeface="Cambria Math" panose="02040503050406030204" pitchFamily="18" charset="0"/>
                        <a:cs typeface="Times New Roman" panose="02020603050405020304" pitchFamily="18" charset="0"/>
                      </a:rPr>
                      <m:t>=</m:t>
                    </m:r>
                    <m:sSub>
                      <m:sSubPr>
                        <m:ctrlPr>
                          <a:rPr lang="en-US" sz="2600" i="1">
                            <a:latin typeface="Cambria Math" panose="02040503050406030204" pitchFamily="18" charset="0"/>
                            <a:cs typeface="Times New Roman" panose="02020603050405020304" pitchFamily="18" charset="0"/>
                          </a:rPr>
                        </m:ctrlPr>
                      </m:sSubPr>
                      <m:e>
                        <m:r>
                          <a:rPr lang="en-US" sz="2600" i="1">
                            <a:latin typeface="Cambria Math" panose="02040503050406030204" pitchFamily="18" charset="0"/>
                            <a:ea typeface="Cambria Math" panose="02040503050406030204" pitchFamily="18" charset="0"/>
                            <a:cs typeface="Times New Roman" panose="02020603050405020304" pitchFamily="18" charset="0"/>
                          </a:rPr>
                          <m:t>𝛼</m:t>
                        </m:r>
                      </m:e>
                      <m:sub>
                        <m:r>
                          <a:rPr lang="en-US" sz="2600" i="1">
                            <a:latin typeface="Cambria Math" panose="02040503050406030204" pitchFamily="18" charset="0"/>
                            <a:cs typeface="Times New Roman" panose="02020603050405020304" pitchFamily="18" charset="0"/>
                          </a:rPr>
                          <m:t>𝑡𝑟</m:t>
                        </m:r>
                        <m:r>
                          <a:rPr lang="en-US" sz="2600" b="0" i="1" smtClean="0">
                            <a:latin typeface="Cambria Math" panose="02040503050406030204" pitchFamily="18" charset="0"/>
                            <a:cs typeface="Times New Roman" panose="02020603050405020304" pitchFamily="18" charset="0"/>
                          </a:rPr>
                          <m:t>, </m:t>
                        </m:r>
                        <m:r>
                          <a:rPr lang="en-US" sz="2600" b="0" i="1" smtClean="0">
                            <a:latin typeface="Cambria Math" panose="02040503050406030204" pitchFamily="18" charset="0"/>
                            <a:cs typeface="Times New Roman" panose="02020603050405020304" pitchFamily="18" charset="0"/>
                          </a:rPr>
                          <m:t>𝑢</m:t>
                        </m:r>
                        <m:r>
                          <a:rPr lang="en-US" sz="2600" b="0" i="1" smtClean="0">
                            <a:latin typeface="Cambria Math" panose="02040503050406030204" pitchFamily="18" charset="0"/>
                            <a:cs typeface="Times New Roman" panose="02020603050405020304" pitchFamily="18" charset="0"/>
                          </a:rPr>
                          <m:t>+7</m:t>
                        </m:r>
                      </m:sub>
                    </m:sSub>
                    <m:r>
                      <a:rPr lang="en-US" sz="2600" b="0" i="1" smtClean="0">
                        <a:latin typeface="Cambria Math" panose="02040503050406030204" pitchFamily="18" charset="0"/>
                        <a:cs typeface="Times New Roman" panose="02020603050405020304" pitchFamily="18" charset="0"/>
                      </a:rPr>
                      <m:t>−</m:t>
                    </m:r>
                    <m:sSub>
                      <m:sSubPr>
                        <m:ctrlPr>
                          <a:rPr lang="en-US" sz="2600" i="1">
                            <a:latin typeface="Cambria Math" panose="02040503050406030204" pitchFamily="18" charset="0"/>
                            <a:cs typeface="Times New Roman" panose="02020603050405020304" pitchFamily="18" charset="0"/>
                          </a:rPr>
                        </m:ctrlPr>
                      </m:sSubPr>
                      <m:e>
                        <m:r>
                          <a:rPr lang="en-US" sz="2600" i="1">
                            <a:latin typeface="Cambria Math" panose="02040503050406030204" pitchFamily="18" charset="0"/>
                            <a:ea typeface="Cambria Math" panose="02040503050406030204" pitchFamily="18" charset="0"/>
                            <a:cs typeface="Times New Roman" panose="02020603050405020304" pitchFamily="18" charset="0"/>
                          </a:rPr>
                          <m:t>𝛼</m:t>
                        </m:r>
                      </m:e>
                      <m:sub>
                        <m:r>
                          <a:rPr lang="en-US" sz="2600" i="1">
                            <a:latin typeface="Cambria Math" panose="02040503050406030204" pitchFamily="18" charset="0"/>
                            <a:cs typeface="Times New Roman" panose="02020603050405020304" pitchFamily="18" charset="0"/>
                          </a:rPr>
                          <m:t>𝑡𝑟</m:t>
                        </m:r>
                        <m:r>
                          <a:rPr lang="en-US" sz="2600" i="1">
                            <a:latin typeface="Cambria Math" panose="02040503050406030204" pitchFamily="18" charset="0"/>
                            <a:cs typeface="Times New Roman" panose="02020603050405020304" pitchFamily="18" charset="0"/>
                          </a:rPr>
                          <m:t>, </m:t>
                        </m:r>
                        <m:r>
                          <a:rPr lang="en-US" sz="2600" b="0" i="1" smtClean="0">
                            <a:latin typeface="Cambria Math" panose="02040503050406030204" pitchFamily="18" charset="0"/>
                            <a:cs typeface="Times New Roman" panose="02020603050405020304" pitchFamily="18" charset="0"/>
                          </a:rPr>
                          <m:t>𝑢</m:t>
                        </m:r>
                      </m:sub>
                    </m:sSub>
                  </m:oMath>
                </a14:m>
                <a:endParaRPr lang="en-US" sz="2600" dirty="0">
                  <a:latin typeface="Times New Roman" panose="02020603050405020304" pitchFamily="18" charset="0"/>
                  <a:cs typeface="Times New Roman" panose="02020603050405020304" pitchFamily="18" charset="0"/>
                </a:endParaRPr>
              </a:p>
            </p:txBody>
          </p:sp>
        </mc:Choice>
        <mc:Fallback>
          <p:sp>
            <p:nvSpPr>
              <p:cNvPr id="42" name="TextBox 41">
                <a:extLst>
                  <a:ext uri="{FF2B5EF4-FFF2-40B4-BE49-F238E27FC236}">
                    <a16:creationId xmlns:a16="http://schemas.microsoft.com/office/drawing/2014/main" id="{13C0DCD6-4D82-C53E-E6E7-A8738EDFD2E0}"/>
                  </a:ext>
                </a:extLst>
              </p:cNvPr>
              <p:cNvSpPr txBox="1">
                <a:spLocks noRot="1" noChangeAspect="1" noMove="1" noResize="1" noEditPoints="1" noAdjustHandles="1" noChangeArrowheads="1" noChangeShapeType="1" noTextEdit="1"/>
              </p:cNvSpPr>
              <p:nvPr/>
            </p:nvSpPr>
            <p:spPr>
              <a:xfrm>
                <a:off x="18207543" y="13680144"/>
                <a:ext cx="13305390" cy="6045501"/>
              </a:xfrm>
              <a:prstGeom prst="rect">
                <a:avLst/>
              </a:prstGeom>
              <a:blipFill>
                <a:blip r:embed="rId14"/>
                <a:stretch>
                  <a:fillRect l="-2200"/>
                </a:stretch>
              </a:blipFill>
            </p:spPr>
            <p:txBody>
              <a:bodyPr/>
              <a:lstStyle/>
              <a:p>
                <a:r>
                  <a:rPr lang="cs-CZ">
                    <a:noFill/>
                  </a:rPr>
                  <a:t> </a:t>
                </a:r>
              </a:p>
            </p:txBody>
          </p:sp>
        </mc:Fallback>
      </mc:AlternateContent>
      <p:sp>
        <p:nvSpPr>
          <p:cNvPr id="48" name="Rectangle 47">
            <a:extLst>
              <a:ext uri="{FF2B5EF4-FFF2-40B4-BE49-F238E27FC236}">
                <a16:creationId xmlns:a16="http://schemas.microsoft.com/office/drawing/2014/main" id="{B7BF4FE3-FFF4-0D83-61C3-E1B6220E69D8}"/>
              </a:ext>
            </a:extLst>
          </p:cNvPr>
          <p:cNvSpPr/>
          <p:nvPr/>
        </p:nvSpPr>
        <p:spPr>
          <a:xfrm>
            <a:off x="32565065" y="5348152"/>
            <a:ext cx="18344730" cy="2043014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1">
              <a:solidFill>
                <a:schemeClr val="tx1"/>
              </a:solidFill>
            </a:endParaRP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B39E6CA3-1ACE-4A65-D64A-F2EDBF9F233D}"/>
                  </a:ext>
                </a:extLst>
              </p:cNvPr>
              <p:cNvSpPr txBox="1"/>
              <p:nvPr/>
            </p:nvSpPr>
            <p:spPr>
              <a:xfrm>
                <a:off x="502069" y="27340238"/>
                <a:ext cx="16677796" cy="830997"/>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Figure 2. </a:t>
                </a:r>
                <a:r>
                  <a:rPr lang="en-US" sz="2400" dirty="0">
                    <a:latin typeface="Times New Roman" panose="02020603050405020304" pitchFamily="18" charset="0"/>
                    <a:cs typeface="Times New Roman" panose="02020603050405020304" pitchFamily="18" charset="0"/>
                  </a:rPr>
                  <a:t>Example of the evolution of estimated parameters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𝜑</m:t>
                    </m:r>
                    <m:r>
                      <a:rPr lang="en-US" sz="240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via a FR shock measured by Wind. (a)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cs typeface="Times New Roman" panose="02020603050405020304" pitchFamily="18" charset="0"/>
                          </a:rPr>
                          <m:t>𝑡𝑟</m:t>
                        </m:r>
                      </m:sub>
                    </m:sSub>
                  </m:oMath>
                </a14:m>
                <a:r>
                  <a:rPr lang="en-US" sz="2400" dirty="0">
                    <a:latin typeface="Times New Roman" panose="02020603050405020304" pitchFamily="18" charset="0"/>
                    <a:cs typeface="Times New Roman" panose="02020603050405020304" pitchFamily="18" charset="0"/>
                  </a:rPr>
                  <a:t>, (b)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cs typeface="Times New Roman" panose="02020603050405020304" pitchFamily="18" charset="0"/>
                          </a:rPr>
                          <m:t>𝑡𝑟</m:t>
                        </m:r>
                      </m:sub>
                    </m:sSub>
                  </m:oMath>
                </a14:m>
                <a:r>
                  <a:rPr lang="en-US" sz="2400" dirty="0">
                    <a:latin typeface="Times New Roman" panose="02020603050405020304" pitchFamily="18" charset="0"/>
                    <a:cs typeface="Times New Roman" panose="02020603050405020304" pitchFamily="18" charset="0"/>
                  </a:rPr>
                  <a:t>, (c)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𝜎</m:t>
                        </m:r>
                      </m:e>
                      <m:sub>
                        <m:r>
                          <a:rPr lang="en-US" sz="2400" i="1">
                            <a:latin typeface="Cambria Math" panose="02040503050406030204" pitchFamily="18" charset="0"/>
                            <a:cs typeface="Times New Roman" panose="02020603050405020304" pitchFamily="18" charset="0"/>
                          </a:rPr>
                          <m:t>𝑐</m:t>
                        </m:r>
                      </m:sub>
                    </m:sSub>
                  </m:oMath>
                </a14:m>
                <a:r>
                  <a:rPr lang="en-US" sz="2400" dirty="0">
                    <a:latin typeface="Times New Roman" panose="02020603050405020304" pitchFamily="18" charset="0"/>
                    <a:cs typeface="Times New Roman" panose="02020603050405020304" pitchFamily="18" charset="0"/>
                  </a:rPr>
                  <a:t>, and (d)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𝜎</m:t>
                        </m:r>
                      </m:e>
                      <m:sub>
                        <m:r>
                          <a:rPr lang="en-US" sz="2400" i="1">
                            <a:latin typeface="Cambria Math" panose="02040503050406030204" pitchFamily="18" charset="0"/>
                            <a:cs typeface="Times New Roman" panose="02020603050405020304" pitchFamily="18" charset="0"/>
                          </a:rPr>
                          <m:t>𝐵</m:t>
                        </m:r>
                      </m:sub>
                    </m:sSub>
                  </m:oMath>
                </a14:m>
                <a:r>
                  <a:rPr lang="en-US" sz="2400" dirty="0">
                    <a:latin typeface="Times New Roman" panose="02020603050405020304" pitchFamily="18" charset="0"/>
                    <a:cs typeface="Times New Roman" panose="02020603050405020304" pitchFamily="18" charset="0"/>
                  </a:rPr>
                  <a:t>. Yellow-shaded regions are excluded from analysis in order to avoid potential instabilities.</a:t>
                </a:r>
              </a:p>
            </p:txBody>
          </p:sp>
        </mc:Choice>
        <mc:Fallback xmlns="">
          <p:sp>
            <p:nvSpPr>
              <p:cNvPr id="61" name="TextBox 60">
                <a:extLst>
                  <a:ext uri="{FF2B5EF4-FFF2-40B4-BE49-F238E27FC236}">
                    <a16:creationId xmlns:a16="http://schemas.microsoft.com/office/drawing/2014/main" id="{B39E6CA3-1ACE-4A65-D64A-F2EDBF9F233D}"/>
                  </a:ext>
                </a:extLst>
              </p:cNvPr>
              <p:cNvSpPr txBox="1">
                <a:spLocks noRot="1" noChangeAspect="1" noMove="1" noResize="1" noEditPoints="1" noAdjustHandles="1" noChangeArrowheads="1" noChangeShapeType="1" noTextEdit="1"/>
              </p:cNvSpPr>
              <p:nvPr/>
            </p:nvSpPr>
            <p:spPr>
              <a:xfrm>
                <a:off x="502069" y="27340238"/>
                <a:ext cx="16677796" cy="830997"/>
              </a:xfrm>
              <a:prstGeom prst="rect">
                <a:avLst/>
              </a:prstGeom>
              <a:blipFill>
                <a:blip r:embed="rId15"/>
                <a:stretch>
                  <a:fillRect l="-548" t="-5882" r="-585" b="-16176"/>
                </a:stretch>
              </a:blipFill>
            </p:spPr>
            <p:txBody>
              <a:bodyPr/>
              <a:lstStyle/>
              <a:p>
                <a:r>
                  <a:rPr lang="cs-CZ">
                    <a:noFill/>
                  </a:rPr>
                  <a:t> </a:t>
                </a:r>
              </a:p>
            </p:txBody>
          </p:sp>
        </mc:Fallback>
      </mc:AlternateContent>
      <p:sp>
        <p:nvSpPr>
          <p:cNvPr id="71" name="TextBox 70">
            <a:extLst>
              <a:ext uri="{FF2B5EF4-FFF2-40B4-BE49-F238E27FC236}">
                <a16:creationId xmlns:a16="http://schemas.microsoft.com/office/drawing/2014/main" id="{2D4B25EB-4291-02BF-45EA-97654872481B}"/>
              </a:ext>
            </a:extLst>
          </p:cNvPr>
          <p:cNvSpPr txBox="1"/>
          <p:nvPr/>
        </p:nvSpPr>
        <p:spPr>
          <a:xfrm>
            <a:off x="32810733" y="14348298"/>
            <a:ext cx="17714732" cy="1200329"/>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Figure 3. </a:t>
            </a:r>
            <a:r>
              <a:rPr lang="en-US" sz="2400" dirty="0">
                <a:latin typeface="Times New Roman" panose="02020603050405020304" pitchFamily="18" charset="0"/>
                <a:cs typeface="Times New Roman" panose="02020603050405020304" pitchFamily="18" charset="0"/>
              </a:rPr>
              <a:t>Example of the plasma quantities evolution via IP shock measured by Solar Orbiter. (a) magnetic field, (b) bulk speed and density, (c) proton energy flux. (d) shows example computation intervals. Magnetic field spectra of up- and downstream estimated in 10-min interval are shown in (e) and spectra estimated within the sliding windows are shown in (f).</a:t>
            </a: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EC808903-CE74-2D0C-46AF-7E06B543638E}"/>
                  </a:ext>
                </a:extLst>
              </p:cNvPr>
              <p:cNvSpPr txBox="1"/>
              <p:nvPr/>
            </p:nvSpPr>
            <p:spPr>
              <a:xfrm>
                <a:off x="46400939" y="23812043"/>
                <a:ext cx="4124526" cy="1569660"/>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Figure 4.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b="0" i="1">
                            <a:latin typeface="Cambria Math" panose="02040503050406030204" pitchFamily="18" charset="0"/>
                            <a:ea typeface="Cambria Math" panose="02040503050406030204" pitchFamily="18" charset="0"/>
                            <a:cs typeface="Times New Roman" panose="02020603050405020304" pitchFamily="18" charset="0"/>
                          </a:rPr>
                          <m:t>𝛼</m:t>
                        </m:r>
                      </m:e>
                      <m:sub>
                        <m:r>
                          <a:rPr lang="en-US" sz="2400" b="0" i="1">
                            <a:latin typeface="Cambria Math" panose="02040503050406030204" pitchFamily="18" charset="0"/>
                            <a:cs typeface="Times New Roman" panose="02020603050405020304" pitchFamily="18" charset="0"/>
                          </a:rPr>
                          <m:t>𝑡𝑟</m:t>
                        </m:r>
                      </m:sub>
                    </m:sSub>
                  </m:oMath>
                </a14:m>
                <a:r>
                  <a:rPr lang="en-US" sz="2400" dirty="0">
                    <a:latin typeface="Times New Roman" panose="02020603050405020304" pitchFamily="18" charset="0"/>
                    <a:cs typeface="Times New Roman" panose="02020603050405020304" pitchFamily="18" charset="0"/>
                  </a:rPr>
                  <a:t> dependence on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smtClean="0">
                            <a:latin typeface="Cambria Math" panose="02040503050406030204" pitchFamily="18" charset="0"/>
                            <a:ea typeface="Cambria Math" panose="02040503050406030204" pitchFamily="18" charset="0"/>
                            <a:cs typeface="Times New Roman" panose="02020603050405020304" pitchFamily="18" charset="0"/>
                          </a:rPr>
                          <m:t>𝜎</m:t>
                        </m:r>
                      </m:e>
                      <m:sub>
                        <m:r>
                          <a:rPr lang="en-US" sz="2400" b="0" i="1" smtClean="0">
                            <a:latin typeface="Cambria Math" panose="02040503050406030204" pitchFamily="18" charset="0"/>
                            <a:cs typeface="Times New Roman" panose="02020603050405020304" pitchFamily="18" charset="0"/>
                          </a:rPr>
                          <m:t>𝑐</m:t>
                        </m:r>
                      </m:sub>
                    </m:sSub>
                  </m:oMath>
                </a14:m>
                <a:r>
                  <a:rPr lang="en-US" sz="2400" dirty="0">
                    <a:latin typeface="Times New Roman" panose="02020603050405020304" pitchFamily="18" charset="0"/>
                    <a:cs typeface="Times New Roman" panose="02020603050405020304" pitchFamily="18" charset="0"/>
                  </a:rPr>
                  <a:t>| (a),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𝜎</m:t>
                        </m:r>
                      </m:e>
                      <m:sub>
                        <m:r>
                          <a:rPr lang="en-US" sz="2400" b="0" i="1" smtClean="0">
                            <a:latin typeface="Cambria Math" panose="02040503050406030204" pitchFamily="18" charset="0"/>
                            <a:cs typeface="Times New Roman" panose="02020603050405020304" pitchFamily="18" charset="0"/>
                          </a:rPr>
                          <m:t>𝐵</m:t>
                        </m:r>
                      </m:sub>
                    </m:sSub>
                  </m:oMath>
                </a14:m>
                <a:r>
                  <a:rPr lang="en-US" sz="2400" dirty="0">
                    <a:latin typeface="Times New Roman" panose="02020603050405020304" pitchFamily="18" charset="0"/>
                    <a:cs typeface="Times New Roman" panose="02020603050405020304" pitchFamily="18" charset="0"/>
                  </a:rPr>
                  <a:t> (b), and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𝑉</m:t>
                    </m:r>
                  </m:oMath>
                </a14:m>
                <a:r>
                  <a:rPr lang="en-US" sz="2400" dirty="0">
                    <a:latin typeface="Times New Roman" panose="02020603050405020304" pitchFamily="18" charset="0"/>
                    <a:cs typeface="Times New Roman" panose="02020603050405020304" pitchFamily="18" charset="0"/>
                  </a:rPr>
                  <a:t>| (c).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𝜎</m:t>
                        </m:r>
                      </m:e>
                      <m:sub>
                        <m:r>
                          <a:rPr lang="en-US" sz="2400" i="1">
                            <a:latin typeface="Cambria Math" panose="02040503050406030204" pitchFamily="18" charset="0"/>
                            <a:cs typeface="Times New Roman" panose="02020603050405020304" pitchFamily="18" charset="0"/>
                          </a:rPr>
                          <m:t>𝑐</m:t>
                        </m:r>
                      </m:sub>
                    </m:sSub>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𝜎</m:t>
                        </m:r>
                      </m:e>
                      <m:sub>
                        <m:r>
                          <a:rPr lang="en-US" sz="2400" i="1">
                            <a:latin typeface="Cambria Math" panose="02040503050406030204" pitchFamily="18" charset="0"/>
                            <a:cs typeface="Times New Roman" panose="02020603050405020304" pitchFamily="18" charset="0"/>
                          </a:rPr>
                          <m:t>𝐵</m:t>
                        </m:r>
                      </m:sub>
                    </m:sSub>
                  </m:oMath>
                </a14:m>
                <a:r>
                  <a:rPr lang="en-US" sz="2400" dirty="0">
                    <a:latin typeface="Times New Roman" panose="02020603050405020304" pitchFamily="18" charset="0"/>
                    <a:cs typeface="Times New Roman" panose="02020603050405020304" pitchFamily="18" charset="0"/>
                  </a:rPr>
                  <a:t> as a function of distance is shown in (d) while </a:t>
                </a:r>
                <a14:m>
                  <m:oMath xmlns:m="http://schemas.openxmlformats.org/officeDocument/2006/math">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ea typeface="Cambria Math" panose="02040503050406030204" pitchFamily="18" charset="0"/>
                            <a:cs typeface="Times New Roman" panose="02020603050405020304" pitchFamily="18" charset="0"/>
                          </a:rPr>
                          <m:t>𝛼</m:t>
                        </m:r>
                      </m:e>
                      <m:sub>
                        <m:r>
                          <a:rPr lang="en-US" sz="2400" i="1">
                            <a:latin typeface="Cambria Math" panose="02040503050406030204" pitchFamily="18" charset="0"/>
                            <a:cs typeface="Times New Roman" panose="02020603050405020304" pitchFamily="18" charset="0"/>
                          </a:rPr>
                          <m:t>𝑡𝑟</m:t>
                        </m:r>
                      </m:sub>
                    </m:sSub>
                  </m:oMath>
                </a14:m>
                <a:r>
                  <a:rPr lang="en-US" sz="2400" dirty="0">
                    <a:latin typeface="Times New Roman" panose="02020603050405020304" pitchFamily="18" charset="0"/>
                    <a:cs typeface="Times New Roman" panose="02020603050405020304" pitchFamily="18" charset="0"/>
                  </a:rPr>
                  <a:t> in (e)</a:t>
                </a:r>
              </a:p>
            </p:txBody>
          </p:sp>
        </mc:Choice>
        <mc:Fallback xmlns="">
          <p:sp>
            <p:nvSpPr>
              <p:cNvPr id="73" name="TextBox 72">
                <a:extLst>
                  <a:ext uri="{FF2B5EF4-FFF2-40B4-BE49-F238E27FC236}">
                    <a16:creationId xmlns:a16="http://schemas.microsoft.com/office/drawing/2014/main" id="{EC808903-CE74-2D0C-46AF-7E06B543638E}"/>
                  </a:ext>
                </a:extLst>
              </p:cNvPr>
              <p:cNvSpPr txBox="1">
                <a:spLocks noRot="1" noChangeAspect="1" noMove="1" noResize="1" noEditPoints="1" noAdjustHandles="1" noChangeArrowheads="1" noChangeShapeType="1" noTextEdit="1"/>
              </p:cNvSpPr>
              <p:nvPr/>
            </p:nvSpPr>
            <p:spPr>
              <a:xfrm>
                <a:off x="46400939" y="23812043"/>
                <a:ext cx="4124526" cy="1569660"/>
              </a:xfrm>
              <a:prstGeom prst="rect">
                <a:avLst/>
              </a:prstGeom>
              <a:blipFill>
                <a:blip r:embed="rId16"/>
                <a:stretch>
                  <a:fillRect l="-2367" t="-3101" r="-2219" b="-7752"/>
                </a:stretch>
              </a:blipFill>
            </p:spPr>
            <p:txBody>
              <a:bodyPr/>
              <a:lstStyle/>
              <a:p>
                <a:r>
                  <a:rPr lang="cs-CZ">
                    <a:noFill/>
                  </a:rPr>
                  <a:t> </a:t>
                </a:r>
              </a:p>
            </p:txBody>
          </p:sp>
        </mc:Fallback>
      </mc:AlternateContent>
      <p:cxnSp>
        <p:nvCxnSpPr>
          <p:cNvPr id="83" name="Straight Connector 82">
            <a:extLst>
              <a:ext uri="{FF2B5EF4-FFF2-40B4-BE49-F238E27FC236}">
                <a16:creationId xmlns:a16="http://schemas.microsoft.com/office/drawing/2014/main" id="{05A0F4F5-D917-1A31-BD10-9778CC35AB8D}"/>
              </a:ext>
            </a:extLst>
          </p:cNvPr>
          <p:cNvCxnSpPr>
            <a:cxnSpLocks/>
          </p:cNvCxnSpPr>
          <p:nvPr/>
        </p:nvCxnSpPr>
        <p:spPr>
          <a:xfrm>
            <a:off x="1041400" y="17772461"/>
            <a:ext cx="15798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7" descr="U:\prezentace\19_EGU\img2\meda.jpg">
            <a:extLst>
              <a:ext uri="{FF2B5EF4-FFF2-40B4-BE49-F238E27FC236}">
                <a16:creationId xmlns:a16="http://schemas.microsoft.com/office/drawing/2014/main" id="{D0C99241-1D16-23D7-2D40-C877382BEBC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718319" y="27712939"/>
            <a:ext cx="1295426" cy="861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4" name="Rectangle 73">
            <a:extLst>
              <a:ext uri="{FF2B5EF4-FFF2-40B4-BE49-F238E27FC236}">
                <a16:creationId xmlns:a16="http://schemas.microsoft.com/office/drawing/2014/main" id="{4AF41F6E-A9FC-8525-1BD0-0AD1B1E9125C}"/>
              </a:ext>
            </a:extLst>
          </p:cNvPr>
          <p:cNvSpPr/>
          <p:nvPr/>
        </p:nvSpPr>
        <p:spPr>
          <a:xfrm>
            <a:off x="311149" y="5348151"/>
            <a:ext cx="17319920" cy="2315032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1">
              <a:solidFill>
                <a:schemeClr val="tx1"/>
              </a:solidFill>
            </a:endParaRPr>
          </a:p>
        </p:txBody>
      </p:sp>
      <p:cxnSp>
        <p:nvCxnSpPr>
          <p:cNvPr id="102" name="Straight Connector 101">
            <a:extLst>
              <a:ext uri="{FF2B5EF4-FFF2-40B4-BE49-F238E27FC236}">
                <a16:creationId xmlns:a16="http://schemas.microsoft.com/office/drawing/2014/main" id="{7A82783B-FC62-4694-AF14-2EB4B231B7D0}"/>
              </a:ext>
            </a:extLst>
          </p:cNvPr>
          <p:cNvCxnSpPr>
            <a:cxnSpLocks/>
          </p:cNvCxnSpPr>
          <p:nvPr/>
        </p:nvCxnSpPr>
        <p:spPr>
          <a:xfrm>
            <a:off x="33025945" y="15905067"/>
            <a:ext cx="17188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F3FEB5E-B9A3-071E-4257-082D7D88B5B9}"/>
              </a:ext>
            </a:extLst>
          </p:cNvPr>
          <p:cNvSpPr txBox="1"/>
          <p:nvPr/>
        </p:nvSpPr>
        <p:spPr>
          <a:xfrm>
            <a:off x="45762142" y="2775128"/>
            <a:ext cx="1795101" cy="692497"/>
          </a:xfrm>
          <a:prstGeom prst="rect">
            <a:avLst/>
          </a:prstGeom>
          <a:noFill/>
        </p:spPr>
        <p:txBody>
          <a:bodyPr wrap="square" rtlCol="0">
            <a:spAutoFit/>
          </a:bodyPr>
          <a:lstStyle/>
          <a:p>
            <a:pPr algn="ctr"/>
            <a:r>
              <a:rPr lang="en-US" sz="3900" dirty="0">
                <a:latin typeface="Times New Roman" panose="02020603050405020304" pitchFamily="18" charset="0"/>
                <a:cs typeface="Times New Roman" panose="02020603050405020304" pitchFamily="18" charset="0"/>
              </a:rPr>
              <a:t>X4.160</a:t>
            </a:r>
            <a:endParaRPr lang="cs-CZ" sz="3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7676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11409</TotalTime>
  <Words>663</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Byeongseon Park</dc:creator>
  <cp:lastModifiedBy>Byeongseon Park</cp:lastModifiedBy>
  <cp:revision>128</cp:revision>
  <cp:lastPrinted>2023-12-06T15:02:12Z</cp:lastPrinted>
  <dcterms:created xsi:type="dcterms:W3CDTF">2023-04-06T07:42:43Z</dcterms:created>
  <dcterms:modified xsi:type="dcterms:W3CDTF">2025-04-23T15:21:24Z</dcterms:modified>
</cp:coreProperties>
</file>