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7" r:id="rId2"/>
    <p:sldId id="272" r:id="rId3"/>
    <p:sldId id="258" r:id="rId4"/>
    <p:sldId id="259" r:id="rId5"/>
    <p:sldId id="260" r:id="rId6"/>
    <p:sldId id="263" r:id="rId7"/>
    <p:sldId id="276" r:id="rId8"/>
    <p:sldId id="277" r:id="rId9"/>
    <p:sldId id="289" r:id="rId10"/>
    <p:sldId id="278" r:id="rId11"/>
    <p:sldId id="290" r:id="rId12"/>
    <p:sldId id="291" r:id="rId13"/>
    <p:sldId id="281" r:id="rId14"/>
    <p:sldId id="292" r:id="rId15"/>
    <p:sldId id="293" r:id="rId16"/>
    <p:sldId id="294" r:id="rId17"/>
    <p:sldId id="295" r:id="rId18"/>
    <p:sldId id="296" r:id="rId19"/>
    <p:sldId id="285" r:id="rId20"/>
    <p:sldId id="286" r:id="rId21"/>
    <p:sldId id="287" r:id="rId22"/>
    <p:sldId id="288"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4481E-98D6-4518-A811-8FF95F28EE17}" v="96" dt="2025-04-26T23:05:15.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0" d="100"/>
          <a:sy n="90" d="100"/>
        </p:scale>
        <p:origin x="12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ocuments\experimental%20analysis%2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853429560620599E-2"/>
          <c:y val="0.3712673642831652"/>
          <c:w val="0.40832279880908784"/>
          <c:h val="0.41109681392081571"/>
        </c:manualLayout>
      </c:layout>
      <c:scatterChart>
        <c:scatterStyle val="smoothMarker"/>
        <c:varyColors val="0"/>
        <c:ser>
          <c:idx val="0"/>
          <c:order val="0"/>
          <c:tx>
            <c:v>at T=0</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Sheet5!$AI$4:$AI$15</c:f>
              <c:numCache>
                <c:formatCode>General</c:formatCode>
                <c:ptCount val="12"/>
                <c:pt idx="0">
                  <c:v>9.6153846153846159E-2</c:v>
                </c:pt>
                <c:pt idx="1">
                  <c:v>0.17307692307692307</c:v>
                </c:pt>
                <c:pt idx="2">
                  <c:v>0.25</c:v>
                </c:pt>
                <c:pt idx="3">
                  <c:v>0.32692307692307693</c:v>
                </c:pt>
                <c:pt idx="4">
                  <c:v>0.40384615384615385</c:v>
                </c:pt>
                <c:pt idx="5">
                  <c:v>0.48076923076923078</c:v>
                </c:pt>
                <c:pt idx="6">
                  <c:v>0.55769230769230771</c:v>
                </c:pt>
                <c:pt idx="7">
                  <c:v>0.63461538461538458</c:v>
                </c:pt>
                <c:pt idx="8">
                  <c:v>0.71153846153846156</c:v>
                </c:pt>
                <c:pt idx="9">
                  <c:v>0.78846153846153844</c:v>
                </c:pt>
                <c:pt idx="10">
                  <c:v>0.86538461538461542</c:v>
                </c:pt>
                <c:pt idx="11">
                  <c:v>0.92307692307692313</c:v>
                </c:pt>
              </c:numCache>
            </c:numRef>
          </c:xVal>
          <c:yVal>
            <c:numRef>
              <c:f>Sheet5!$AJ$4:$AJ$15</c:f>
              <c:numCache>
                <c:formatCode>General</c:formatCode>
                <c:ptCount val="12"/>
                <c:pt idx="0">
                  <c:v>0.88095238095238093</c:v>
                </c:pt>
                <c:pt idx="1">
                  <c:v>0.88095238095238093</c:v>
                </c:pt>
                <c:pt idx="2">
                  <c:v>0.88095238095238093</c:v>
                </c:pt>
                <c:pt idx="3">
                  <c:v>0.7142857142857143</c:v>
                </c:pt>
                <c:pt idx="4">
                  <c:v>0.61904761904761907</c:v>
                </c:pt>
                <c:pt idx="5">
                  <c:v>0.5714285714285714</c:v>
                </c:pt>
                <c:pt idx="6">
                  <c:v>0.38095238095238093</c:v>
                </c:pt>
                <c:pt idx="7">
                  <c:v>0.24285714285714283</c:v>
                </c:pt>
                <c:pt idx="8">
                  <c:v>0.19523809523809521</c:v>
                </c:pt>
                <c:pt idx="9">
                  <c:v>0.11904761904761904</c:v>
                </c:pt>
                <c:pt idx="10">
                  <c:v>1.1904761904761904E-2</c:v>
                </c:pt>
                <c:pt idx="11">
                  <c:v>0</c:v>
                </c:pt>
              </c:numCache>
            </c:numRef>
          </c:yVal>
          <c:smooth val="1"/>
          <c:extLst>
            <c:ext xmlns:c16="http://schemas.microsoft.com/office/drawing/2014/chart" uri="{C3380CC4-5D6E-409C-BE32-E72D297353CC}">
              <c16:uniqueId val="{00000001-127C-4933-83F2-82435161597C}"/>
            </c:ext>
          </c:extLst>
        </c:ser>
        <c:ser>
          <c:idx val="1"/>
          <c:order val="1"/>
          <c:tx>
            <c:v>at T=5</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Sheet5!$AI$4:$AI$15</c:f>
              <c:numCache>
                <c:formatCode>General</c:formatCode>
                <c:ptCount val="12"/>
                <c:pt idx="0">
                  <c:v>9.6153846153846159E-2</c:v>
                </c:pt>
                <c:pt idx="1">
                  <c:v>0.17307692307692307</c:v>
                </c:pt>
                <c:pt idx="2">
                  <c:v>0.25</c:v>
                </c:pt>
                <c:pt idx="3">
                  <c:v>0.32692307692307693</c:v>
                </c:pt>
                <c:pt idx="4">
                  <c:v>0.40384615384615385</c:v>
                </c:pt>
                <c:pt idx="5">
                  <c:v>0.48076923076923078</c:v>
                </c:pt>
                <c:pt idx="6">
                  <c:v>0.55769230769230771</c:v>
                </c:pt>
                <c:pt idx="7">
                  <c:v>0.63461538461538458</c:v>
                </c:pt>
                <c:pt idx="8">
                  <c:v>0.71153846153846156</c:v>
                </c:pt>
                <c:pt idx="9">
                  <c:v>0.78846153846153844</c:v>
                </c:pt>
                <c:pt idx="10">
                  <c:v>0.86538461538461542</c:v>
                </c:pt>
                <c:pt idx="11">
                  <c:v>0.92307692307692313</c:v>
                </c:pt>
              </c:numCache>
            </c:numRef>
          </c:xVal>
          <c:yVal>
            <c:numRef>
              <c:f>Sheet5!$AK$4:$AK$15</c:f>
              <c:numCache>
                <c:formatCode>General</c:formatCode>
                <c:ptCount val="12"/>
                <c:pt idx="0">
                  <c:v>0.80952380952380953</c:v>
                </c:pt>
                <c:pt idx="1">
                  <c:v>0.80952380952380953</c:v>
                </c:pt>
                <c:pt idx="2">
                  <c:v>0.80952380952380953</c:v>
                </c:pt>
                <c:pt idx="3">
                  <c:v>0.68571428571428572</c:v>
                </c:pt>
                <c:pt idx="4">
                  <c:v>0.60238095238095235</c:v>
                </c:pt>
                <c:pt idx="5">
                  <c:v>0.58333333333333337</c:v>
                </c:pt>
                <c:pt idx="6">
                  <c:v>0.42619047619047618</c:v>
                </c:pt>
                <c:pt idx="7">
                  <c:v>0.32380952380952382</c:v>
                </c:pt>
                <c:pt idx="8">
                  <c:v>0.29761904761904762</c:v>
                </c:pt>
                <c:pt idx="9">
                  <c:v>0.24285714285714283</c:v>
                </c:pt>
                <c:pt idx="10">
                  <c:v>0.13095238095238096</c:v>
                </c:pt>
                <c:pt idx="11">
                  <c:v>0</c:v>
                </c:pt>
              </c:numCache>
            </c:numRef>
          </c:yVal>
          <c:smooth val="1"/>
          <c:extLst>
            <c:ext xmlns:c16="http://schemas.microsoft.com/office/drawing/2014/chart" uri="{C3380CC4-5D6E-409C-BE32-E72D297353CC}">
              <c16:uniqueId val="{00000003-127C-4933-83F2-82435161597C}"/>
            </c:ext>
          </c:extLst>
        </c:ser>
        <c:ser>
          <c:idx val="2"/>
          <c:order val="2"/>
          <c:tx>
            <c:v>at T=15</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Sheet5!$AI$4:$AI$15</c:f>
              <c:numCache>
                <c:formatCode>General</c:formatCode>
                <c:ptCount val="12"/>
                <c:pt idx="0">
                  <c:v>9.6153846153846159E-2</c:v>
                </c:pt>
                <c:pt idx="1">
                  <c:v>0.17307692307692307</c:v>
                </c:pt>
                <c:pt idx="2">
                  <c:v>0.25</c:v>
                </c:pt>
                <c:pt idx="3">
                  <c:v>0.32692307692307693</c:v>
                </c:pt>
                <c:pt idx="4">
                  <c:v>0.40384615384615385</c:v>
                </c:pt>
                <c:pt idx="5">
                  <c:v>0.48076923076923078</c:v>
                </c:pt>
                <c:pt idx="6">
                  <c:v>0.55769230769230771</c:v>
                </c:pt>
                <c:pt idx="7">
                  <c:v>0.63461538461538458</c:v>
                </c:pt>
                <c:pt idx="8">
                  <c:v>0.71153846153846156</c:v>
                </c:pt>
                <c:pt idx="9">
                  <c:v>0.78846153846153844</c:v>
                </c:pt>
                <c:pt idx="10">
                  <c:v>0.86538461538461542</c:v>
                </c:pt>
                <c:pt idx="11">
                  <c:v>0.92307692307692313</c:v>
                </c:pt>
              </c:numCache>
            </c:numRef>
          </c:xVal>
          <c:yVal>
            <c:numRef>
              <c:f>Sheet5!$AL$4:$AL$15</c:f>
              <c:numCache>
                <c:formatCode>General</c:formatCode>
                <c:ptCount val="12"/>
                <c:pt idx="0">
                  <c:v>0.73809523809523814</c:v>
                </c:pt>
                <c:pt idx="1">
                  <c:v>0.73809523809523814</c:v>
                </c:pt>
                <c:pt idx="2">
                  <c:v>0.73809523809523814</c:v>
                </c:pt>
                <c:pt idx="3">
                  <c:v>0.59523809523809523</c:v>
                </c:pt>
                <c:pt idx="4">
                  <c:v>0.51428571428571435</c:v>
                </c:pt>
                <c:pt idx="5">
                  <c:v>0.5</c:v>
                </c:pt>
                <c:pt idx="6">
                  <c:v>0.35714285714285715</c:v>
                </c:pt>
                <c:pt idx="7">
                  <c:v>0.27380952380952384</c:v>
                </c:pt>
                <c:pt idx="8">
                  <c:v>0.25714285714285717</c:v>
                </c:pt>
                <c:pt idx="9">
                  <c:v>0.19761904761904764</c:v>
                </c:pt>
                <c:pt idx="10">
                  <c:v>9.5238095238095233E-2</c:v>
                </c:pt>
                <c:pt idx="11">
                  <c:v>0</c:v>
                </c:pt>
              </c:numCache>
            </c:numRef>
          </c:yVal>
          <c:smooth val="1"/>
          <c:extLst>
            <c:ext xmlns:c16="http://schemas.microsoft.com/office/drawing/2014/chart" uri="{C3380CC4-5D6E-409C-BE32-E72D297353CC}">
              <c16:uniqueId val="{00000005-127C-4933-83F2-82435161597C}"/>
            </c:ext>
          </c:extLst>
        </c:ser>
        <c:ser>
          <c:idx val="3"/>
          <c:order val="3"/>
          <c:tx>
            <c:v>at T=25</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Sheet5!$AI$4:$AI$15</c:f>
              <c:numCache>
                <c:formatCode>General</c:formatCode>
                <c:ptCount val="12"/>
                <c:pt idx="0">
                  <c:v>9.6153846153846159E-2</c:v>
                </c:pt>
                <c:pt idx="1">
                  <c:v>0.17307692307692307</c:v>
                </c:pt>
                <c:pt idx="2">
                  <c:v>0.25</c:v>
                </c:pt>
                <c:pt idx="3">
                  <c:v>0.32692307692307693</c:v>
                </c:pt>
                <c:pt idx="4">
                  <c:v>0.40384615384615385</c:v>
                </c:pt>
                <c:pt idx="5">
                  <c:v>0.48076923076923078</c:v>
                </c:pt>
                <c:pt idx="6">
                  <c:v>0.55769230769230771</c:v>
                </c:pt>
                <c:pt idx="7">
                  <c:v>0.63461538461538458</c:v>
                </c:pt>
                <c:pt idx="8">
                  <c:v>0.71153846153846156</c:v>
                </c:pt>
                <c:pt idx="9">
                  <c:v>0.78846153846153844</c:v>
                </c:pt>
                <c:pt idx="10">
                  <c:v>0.86538461538461542</c:v>
                </c:pt>
                <c:pt idx="11">
                  <c:v>0.92307692307692313</c:v>
                </c:pt>
              </c:numCache>
            </c:numRef>
          </c:xVal>
          <c:yVal>
            <c:numRef>
              <c:f>Sheet5!$AM$4:$AM$15</c:f>
              <c:numCache>
                <c:formatCode>General</c:formatCode>
                <c:ptCount val="12"/>
                <c:pt idx="0">
                  <c:v>0.66666666666666663</c:v>
                </c:pt>
                <c:pt idx="1">
                  <c:v>0.66666666666666663</c:v>
                </c:pt>
                <c:pt idx="2">
                  <c:v>0.66666666666666663</c:v>
                </c:pt>
                <c:pt idx="3">
                  <c:v>0.53809523809523818</c:v>
                </c:pt>
                <c:pt idx="4">
                  <c:v>0.4642857142857143</c:v>
                </c:pt>
                <c:pt idx="5">
                  <c:v>0.44761904761904764</c:v>
                </c:pt>
                <c:pt idx="6">
                  <c:v>0.32142857142857145</c:v>
                </c:pt>
                <c:pt idx="7">
                  <c:v>0.24761904761904763</c:v>
                </c:pt>
                <c:pt idx="8">
                  <c:v>0.23333333333333334</c:v>
                </c:pt>
                <c:pt idx="9">
                  <c:v>0.18095238095238095</c:v>
                </c:pt>
                <c:pt idx="10">
                  <c:v>9.5238095238095233E-2</c:v>
                </c:pt>
                <c:pt idx="11">
                  <c:v>0</c:v>
                </c:pt>
              </c:numCache>
            </c:numRef>
          </c:yVal>
          <c:smooth val="1"/>
          <c:extLst>
            <c:ext xmlns:c16="http://schemas.microsoft.com/office/drawing/2014/chart" uri="{C3380CC4-5D6E-409C-BE32-E72D297353CC}">
              <c16:uniqueId val="{00000007-127C-4933-83F2-82435161597C}"/>
            </c:ext>
          </c:extLst>
        </c:ser>
        <c:ser>
          <c:idx val="4"/>
          <c:order val="4"/>
          <c:tx>
            <c:v>at T=35</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Sheet5!$AI$4:$AI$15</c:f>
              <c:numCache>
                <c:formatCode>General</c:formatCode>
                <c:ptCount val="12"/>
                <c:pt idx="0">
                  <c:v>9.6153846153846159E-2</c:v>
                </c:pt>
                <c:pt idx="1">
                  <c:v>0.17307692307692307</c:v>
                </c:pt>
                <c:pt idx="2">
                  <c:v>0.25</c:v>
                </c:pt>
                <c:pt idx="3">
                  <c:v>0.32692307692307693</c:v>
                </c:pt>
                <c:pt idx="4">
                  <c:v>0.40384615384615385</c:v>
                </c:pt>
                <c:pt idx="5">
                  <c:v>0.48076923076923078</c:v>
                </c:pt>
                <c:pt idx="6">
                  <c:v>0.55769230769230771</c:v>
                </c:pt>
                <c:pt idx="7">
                  <c:v>0.63461538461538458</c:v>
                </c:pt>
                <c:pt idx="8">
                  <c:v>0.71153846153846156</c:v>
                </c:pt>
                <c:pt idx="9">
                  <c:v>0.78846153846153844</c:v>
                </c:pt>
                <c:pt idx="10">
                  <c:v>0.86538461538461542</c:v>
                </c:pt>
                <c:pt idx="11">
                  <c:v>0.92307692307692313</c:v>
                </c:pt>
              </c:numCache>
            </c:numRef>
          </c:xVal>
          <c:yVal>
            <c:numRef>
              <c:f>Sheet5!$AN$4:$AN$15</c:f>
              <c:numCache>
                <c:formatCode>General</c:formatCode>
                <c:ptCount val="12"/>
                <c:pt idx="0">
                  <c:v>0.63095238095238093</c:v>
                </c:pt>
                <c:pt idx="1">
                  <c:v>0.63095238095238093</c:v>
                </c:pt>
                <c:pt idx="2">
                  <c:v>0.55952380952380953</c:v>
                </c:pt>
                <c:pt idx="3">
                  <c:v>0.49523809523809526</c:v>
                </c:pt>
                <c:pt idx="4">
                  <c:v>0.4238095238095238</c:v>
                </c:pt>
                <c:pt idx="5">
                  <c:v>0.40952380952380951</c:v>
                </c:pt>
                <c:pt idx="6">
                  <c:v>0.2857142857142857</c:v>
                </c:pt>
                <c:pt idx="7">
                  <c:v>0.21904761904761902</c:v>
                </c:pt>
                <c:pt idx="8">
                  <c:v>0.21428571428571427</c:v>
                </c:pt>
                <c:pt idx="9">
                  <c:v>0.16190476190476191</c:v>
                </c:pt>
                <c:pt idx="10">
                  <c:v>8.0952380952380956E-2</c:v>
                </c:pt>
                <c:pt idx="11">
                  <c:v>0</c:v>
                </c:pt>
              </c:numCache>
            </c:numRef>
          </c:yVal>
          <c:smooth val="1"/>
          <c:extLst>
            <c:ext xmlns:c16="http://schemas.microsoft.com/office/drawing/2014/chart" uri="{C3380CC4-5D6E-409C-BE32-E72D297353CC}">
              <c16:uniqueId val="{00000009-127C-4933-83F2-82435161597C}"/>
            </c:ext>
          </c:extLst>
        </c:ser>
        <c:ser>
          <c:idx val="5"/>
          <c:order val="5"/>
          <c:tx>
            <c:v>at t=95</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Sheet5!$AI$4:$AI$15</c:f>
              <c:numCache>
                <c:formatCode>General</c:formatCode>
                <c:ptCount val="12"/>
                <c:pt idx="0">
                  <c:v>9.6153846153846159E-2</c:v>
                </c:pt>
                <c:pt idx="1">
                  <c:v>0.17307692307692307</c:v>
                </c:pt>
                <c:pt idx="2">
                  <c:v>0.25</c:v>
                </c:pt>
                <c:pt idx="3">
                  <c:v>0.32692307692307693</c:v>
                </c:pt>
                <c:pt idx="4">
                  <c:v>0.40384615384615385</c:v>
                </c:pt>
                <c:pt idx="5">
                  <c:v>0.48076923076923078</c:v>
                </c:pt>
                <c:pt idx="6">
                  <c:v>0.55769230769230771</c:v>
                </c:pt>
                <c:pt idx="7">
                  <c:v>0.63461538461538458</c:v>
                </c:pt>
                <c:pt idx="8">
                  <c:v>0.71153846153846156</c:v>
                </c:pt>
                <c:pt idx="9">
                  <c:v>0.78846153846153844</c:v>
                </c:pt>
                <c:pt idx="10">
                  <c:v>0.86538461538461542</c:v>
                </c:pt>
                <c:pt idx="11">
                  <c:v>0.92307692307692313</c:v>
                </c:pt>
              </c:numCache>
            </c:numRef>
          </c:xVal>
          <c:yVal>
            <c:numRef>
              <c:f>Sheet5!$AO$4:$AO$15</c:f>
              <c:numCache>
                <c:formatCode>General</c:formatCode>
                <c:ptCount val="12"/>
                <c:pt idx="0">
                  <c:v>0.45238095238095238</c:v>
                </c:pt>
                <c:pt idx="1">
                  <c:v>0.45238095238095238</c:v>
                </c:pt>
                <c:pt idx="2">
                  <c:v>0.35714285714285715</c:v>
                </c:pt>
                <c:pt idx="3">
                  <c:v>0.29761904761904762</c:v>
                </c:pt>
                <c:pt idx="4">
                  <c:v>0.24285714285714283</c:v>
                </c:pt>
                <c:pt idx="5">
                  <c:v>0.23333333333333334</c:v>
                </c:pt>
                <c:pt idx="6">
                  <c:v>0.14285714285714285</c:v>
                </c:pt>
                <c:pt idx="7">
                  <c:v>0.1</c:v>
                </c:pt>
                <c:pt idx="8">
                  <c:v>9.5238095238095233E-2</c:v>
                </c:pt>
                <c:pt idx="9">
                  <c:v>4.7619047619047616E-2</c:v>
                </c:pt>
                <c:pt idx="10">
                  <c:v>0</c:v>
                </c:pt>
                <c:pt idx="11">
                  <c:v>0</c:v>
                </c:pt>
              </c:numCache>
            </c:numRef>
          </c:yVal>
          <c:smooth val="1"/>
          <c:extLst>
            <c:ext xmlns:c16="http://schemas.microsoft.com/office/drawing/2014/chart" uri="{C3380CC4-5D6E-409C-BE32-E72D297353CC}">
              <c16:uniqueId val="{0000000B-127C-4933-83F2-82435161597C}"/>
            </c:ext>
          </c:extLst>
        </c:ser>
        <c:dLbls>
          <c:showLegendKey val="0"/>
          <c:showVal val="0"/>
          <c:showCatName val="0"/>
          <c:showSerName val="0"/>
          <c:showPercent val="0"/>
          <c:showBubbleSize val="0"/>
        </c:dLbls>
        <c:axId val="1410446560"/>
        <c:axId val="1410435040"/>
      </c:scatterChart>
      <c:valAx>
        <c:axId val="1410446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400" b="1" dirty="0"/>
                  <a:t>X/L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435040"/>
        <c:crosses val="autoZero"/>
        <c:crossBetween val="midCat"/>
        <c:majorUnit val="0.1"/>
      </c:valAx>
      <c:valAx>
        <c:axId val="1410435040"/>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400" b="1" dirty="0"/>
                  <a:t>hp/H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446560"/>
        <c:crosses val="autoZero"/>
        <c:crossBetween val="midCat"/>
      </c:valAx>
      <c:spPr>
        <a:noFill/>
        <a:ln>
          <a:noFill/>
        </a:ln>
        <a:effectLst/>
      </c:spPr>
    </c:plotArea>
    <c:legend>
      <c:legendPos val="r"/>
      <c:layout>
        <c:manualLayout>
          <c:xMode val="edge"/>
          <c:yMode val="edge"/>
          <c:x val="0.85771759522353896"/>
          <c:y val="0.3244635119721907"/>
          <c:w val="8.8977435960309562E-2"/>
          <c:h val="0.2286335834002623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8937007874017"/>
          <c:y val="4.3086564825695263E-2"/>
          <c:w val="0.82183573928258968"/>
          <c:h val="0.8260740027943041"/>
        </c:manualLayout>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Sheet1!$O$3:$O$16</c:f>
              <c:numCache>
                <c:formatCode>General</c:formatCode>
                <c:ptCount val="14"/>
                <c:pt idx="0">
                  <c:v>0.34615384615384615</c:v>
                </c:pt>
                <c:pt idx="1">
                  <c:v>0.38461538461538464</c:v>
                </c:pt>
                <c:pt idx="2">
                  <c:v>0.40384615384615385</c:v>
                </c:pt>
                <c:pt idx="3">
                  <c:v>0.42307692307692307</c:v>
                </c:pt>
                <c:pt idx="4">
                  <c:v>0.46153846153846156</c:v>
                </c:pt>
                <c:pt idx="5">
                  <c:v>0.5</c:v>
                </c:pt>
                <c:pt idx="6">
                  <c:v>0.53846153846153844</c:v>
                </c:pt>
                <c:pt idx="7">
                  <c:v>0.57692307692307687</c:v>
                </c:pt>
                <c:pt idx="8">
                  <c:v>0.61538461538461542</c:v>
                </c:pt>
                <c:pt idx="9">
                  <c:v>0.65384615384615385</c:v>
                </c:pt>
                <c:pt idx="10">
                  <c:v>0.69230769230769229</c:v>
                </c:pt>
                <c:pt idx="11">
                  <c:v>0.73076923076923073</c:v>
                </c:pt>
                <c:pt idx="12">
                  <c:v>0.80769230769230771</c:v>
                </c:pt>
                <c:pt idx="13">
                  <c:v>0.84615384615384615</c:v>
                </c:pt>
              </c:numCache>
            </c:numRef>
          </c:xVal>
          <c:yVal>
            <c:numRef>
              <c:f>Sheet1!$P$3:$P$16</c:f>
              <c:numCache>
                <c:formatCode>General</c:formatCode>
                <c:ptCount val="14"/>
                <c:pt idx="0">
                  <c:v>0.95744680851063835</c:v>
                </c:pt>
                <c:pt idx="1">
                  <c:v>0.95744680851063835</c:v>
                </c:pt>
                <c:pt idx="2">
                  <c:v>0.95744680851063835</c:v>
                </c:pt>
                <c:pt idx="3">
                  <c:v>0.91489361702127658</c:v>
                </c:pt>
                <c:pt idx="4">
                  <c:v>0.87234042553191493</c:v>
                </c:pt>
                <c:pt idx="5">
                  <c:v>0.80851063829787229</c:v>
                </c:pt>
                <c:pt idx="6">
                  <c:v>0.72340425531914898</c:v>
                </c:pt>
                <c:pt idx="7">
                  <c:v>0.68085106382978722</c:v>
                </c:pt>
                <c:pt idx="8">
                  <c:v>0.65957446808510634</c:v>
                </c:pt>
                <c:pt idx="9">
                  <c:v>0.63829787234042556</c:v>
                </c:pt>
                <c:pt idx="10">
                  <c:v>0.5957446808510638</c:v>
                </c:pt>
                <c:pt idx="11">
                  <c:v>0.55319148936170215</c:v>
                </c:pt>
                <c:pt idx="12">
                  <c:v>0.46808510638297873</c:v>
                </c:pt>
                <c:pt idx="13">
                  <c:v>0.42553191489361702</c:v>
                </c:pt>
              </c:numCache>
            </c:numRef>
          </c:yVal>
          <c:smooth val="1"/>
          <c:extLst>
            <c:ext xmlns:c16="http://schemas.microsoft.com/office/drawing/2014/chart" uri="{C3380CC4-5D6E-409C-BE32-E72D297353CC}">
              <c16:uniqueId val="{00000000-404B-4A96-A709-C0812D7DD29D}"/>
            </c:ext>
          </c:extLst>
        </c:ser>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Sheet1!$O$3:$O$16</c:f>
              <c:numCache>
                <c:formatCode>General</c:formatCode>
                <c:ptCount val="14"/>
                <c:pt idx="0">
                  <c:v>0.34615384615384615</c:v>
                </c:pt>
                <c:pt idx="1">
                  <c:v>0.38461538461538464</c:v>
                </c:pt>
                <c:pt idx="2">
                  <c:v>0.40384615384615385</c:v>
                </c:pt>
                <c:pt idx="3">
                  <c:v>0.42307692307692307</c:v>
                </c:pt>
                <c:pt idx="4">
                  <c:v>0.46153846153846156</c:v>
                </c:pt>
                <c:pt idx="5">
                  <c:v>0.5</c:v>
                </c:pt>
                <c:pt idx="6">
                  <c:v>0.53846153846153844</c:v>
                </c:pt>
                <c:pt idx="7">
                  <c:v>0.57692307692307687</c:v>
                </c:pt>
                <c:pt idx="8">
                  <c:v>0.61538461538461542</c:v>
                </c:pt>
                <c:pt idx="9">
                  <c:v>0.65384615384615385</c:v>
                </c:pt>
                <c:pt idx="10">
                  <c:v>0.69230769230769229</c:v>
                </c:pt>
                <c:pt idx="11">
                  <c:v>0.73076923076923073</c:v>
                </c:pt>
                <c:pt idx="12">
                  <c:v>0.80769230769230771</c:v>
                </c:pt>
                <c:pt idx="13">
                  <c:v>0.84615384615384615</c:v>
                </c:pt>
              </c:numCache>
            </c:numRef>
          </c:xVal>
          <c:yVal>
            <c:numRef>
              <c:f>Sheet1!$Q$3:$Q$16</c:f>
              <c:numCache>
                <c:formatCode>General</c:formatCode>
                <c:ptCount val="14"/>
                <c:pt idx="0">
                  <c:v>0.93617021276595747</c:v>
                </c:pt>
                <c:pt idx="1">
                  <c:v>0.91489361702127658</c:v>
                </c:pt>
                <c:pt idx="2">
                  <c:v>0.91489361702127658</c:v>
                </c:pt>
                <c:pt idx="3">
                  <c:v>0.8936170212765957</c:v>
                </c:pt>
                <c:pt idx="4">
                  <c:v>0.82978723404255317</c:v>
                </c:pt>
                <c:pt idx="5">
                  <c:v>0.78723404255319152</c:v>
                </c:pt>
                <c:pt idx="6">
                  <c:v>0.68085106382978722</c:v>
                </c:pt>
                <c:pt idx="7">
                  <c:v>0.63829787234042556</c:v>
                </c:pt>
                <c:pt idx="8">
                  <c:v>0.61702127659574468</c:v>
                </c:pt>
                <c:pt idx="9">
                  <c:v>0.5957446808510638</c:v>
                </c:pt>
                <c:pt idx="10">
                  <c:v>0.57446808510638303</c:v>
                </c:pt>
                <c:pt idx="11">
                  <c:v>0.53191489361702127</c:v>
                </c:pt>
                <c:pt idx="12">
                  <c:v>0.44680851063829785</c:v>
                </c:pt>
                <c:pt idx="13">
                  <c:v>0.40425531914893614</c:v>
                </c:pt>
              </c:numCache>
            </c:numRef>
          </c:yVal>
          <c:smooth val="1"/>
          <c:extLst>
            <c:ext xmlns:c16="http://schemas.microsoft.com/office/drawing/2014/chart" uri="{C3380CC4-5D6E-409C-BE32-E72D297353CC}">
              <c16:uniqueId val="{00000001-404B-4A96-A709-C0812D7DD29D}"/>
            </c:ext>
          </c:extLst>
        </c:ser>
        <c:ser>
          <c:idx val="2"/>
          <c:order val="2"/>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Sheet1!$O$3:$O$16</c:f>
              <c:numCache>
                <c:formatCode>General</c:formatCode>
                <c:ptCount val="14"/>
                <c:pt idx="0">
                  <c:v>0.34615384615384615</c:v>
                </c:pt>
                <c:pt idx="1">
                  <c:v>0.38461538461538464</c:v>
                </c:pt>
                <c:pt idx="2">
                  <c:v>0.40384615384615385</c:v>
                </c:pt>
                <c:pt idx="3">
                  <c:v>0.42307692307692307</c:v>
                </c:pt>
                <c:pt idx="4">
                  <c:v>0.46153846153846156</c:v>
                </c:pt>
                <c:pt idx="5">
                  <c:v>0.5</c:v>
                </c:pt>
                <c:pt idx="6">
                  <c:v>0.53846153846153844</c:v>
                </c:pt>
                <c:pt idx="7">
                  <c:v>0.57692307692307687</c:v>
                </c:pt>
                <c:pt idx="8">
                  <c:v>0.61538461538461542</c:v>
                </c:pt>
                <c:pt idx="9">
                  <c:v>0.65384615384615385</c:v>
                </c:pt>
                <c:pt idx="10">
                  <c:v>0.69230769230769229</c:v>
                </c:pt>
                <c:pt idx="11">
                  <c:v>0.73076923076923073</c:v>
                </c:pt>
                <c:pt idx="12">
                  <c:v>0.80769230769230771</c:v>
                </c:pt>
                <c:pt idx="13">
                  <c:v>0.84615384615384615</c:v>
                </c:pt>
              </c:numCache>
            </c:numRef>
          </c:xVal>
          <c:yVal>
            <c:numRef>
              <c:f>Sheet1!$R$3:$R$16</c:f>
              <c:numCache>
                <c:formatCode>General</c:formatCode>
                <c:ptCount val="14"/>
                <c:pt idx="0">
                  <c:v>0.85106382978723405</c:v>
                </c:pt>
                <c:pt idx="1">
                  <c:v>0.82978723404255317</c:v>
                </c:pt>
                <c:pt idx="2">
                  <c:v>0.80851063829787229</c:v>
                </c:pt>
                <c:pt idx="3">
                  <c:v>0.76595744680851063</c:v>
                </c:pt>
                <c:pt idx="4">
                  <c:v>0.74468085106382975</c:v>
                </c:pt>
                <c:pt idx="5">
                  <c:v>0.72340425531914898</c:v>
                </c:pt>
                <c:pt idx="6">
                  <c:v>0.63829787234042556</c:v>
                </c:pt>
                <c:pt idx="7">
                  <c:v>0.57446808510638303</c:v>
                </c:pt>
                <c:pt idx="8">
                  <c:v>0.53191489361702127</c:v>
                </c:pt>
                <c:pt idx="9">
                  <c:v>0.48936170212765956</c:v>
                </c:pt>
                <c:pt idx="10">
                  <c:v>0.46808510638297873</c:v>
                </c:pt>
                <c:pt idx="11">
                  <c:v>0.44680851063829785</c:v>
                </c:pt>
                <c:pt idx="12">
                  <c:v>0.44680851063829785</c:v>
                </c:pt>
                <c:pt idx="13">
                  <c:v>0.40425531914893614</c:v>
                </c:pt>
              </c:numCache>
            </c:numRef>
          </c:yVal>
          <c:smooth val="1"/>
          <c:extLst>
            <c:ext xmlns:c16="http://schemas.microsoft.com/office/drawing/2014/chart" uri="{C3380CC4-5D6E-409C-BE32-E72D297353CC}">
              <c16:uniqueId val="{00000002-404B-4A96-A709-C0812D7DD29D}"/>
            </c:ext>
          </c:extLst>
        </c:ser>
        <c:ser>
          <c:idx val="3"/>
          <c:order val="3"/>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Sheet1!$O$3:$O$16</c:f>
              <c:numCache>
                <c:formatCode>General</c:formatCode>
                <c:ptCount val="14"/>
                <c:pt idx="0">
                  <c:v>0.34615384615384615</c:v>
                </c:pt>
                <c:pt idx="1">
                  <c:v>0.38461538461538464</c:v>
                </c:pt>
                <c:pt idx="2">
                  <c:v>0.40384615384615385</c:v>
                </c:pt>
                <c:pt idx="3">
                  <c:v>0.42307692307692307</c:v>
                </c:pt>
                <c:pt idx="4">
                  <c:v>0.46153846153846156</c:v>
                </c:pt>
                <c:pt idx="5">
                  <c:v>0.5</c:v>
                </c:pt>
                <c:pt idx="6">
                  <c:v>0.53846153846153844</c:v>
                </c:pt>
                <c:pt idx="7">
                  <c:v>0.57692307692307687</c:v>
                </c:pt>
                <c:pt idx="8">
                  <c:v>0.61538461538461542</c:v>
                </c:pt>
                <c:pt idx="9">
                  <c:v>0.65384615384615385</c:v>
                </c:pt>
                <c:pt idx="10">
                  <c:v>0.69230769230769229</c:v>
                </c:pt>
                <c:pt idx="11">
                  <c:v>0.73076923076923073</c:v>
                </c:pt>
                <c:pt idx="12">
                  <c:v>0.80769230769230771</c:v>
                </c:pt>
                <c:pt idx="13">
                  <c:v>0.84615384615384615</c:v>
                </c:pt>
              </c:numCache>
            </c:numRef>
          </c:xVal>
          <c:yVal>
            <c:numRef>
              <c:f>Sheet1!$S$3:$S$16</c:f>
              <c:numCache>
                <c:formatCode>General</c:formatCode>
                <c:ptCount val="14"/>
                <c:pt idx="0">
                  <c:v>0.78723404255319152</c:v>
                </c:pt>
                <c:pt idx="1">
                  <c:v>0.74468085106382975</c:v>
                </c:pt>
                <c:pt idx="2">
                  <c:v>0.7021276595744681</c:v>
                </c:pt>
                <c:pt idx="3">
                  <c:v>0.68085106382978722</c:v>
                </c:pt>
                <c:pt idx="4">
                  <c:v>0.61702127659574468</c:v>
                </c:pt>
                <c:pt idx="5">
                  <c:v>0.55319148936170215</c:v>
                </c:pt>
                <c:pt idx="6">
                  <c:v>0.51063829787234039</c:v>
                </c:pt>
                <c:pt idx="7">
                  <c:v>0.48936170212765956</c:v>
                </c:pt>
                <c:pt idx="8">
                  <c:v>0.44680851063829785</c:v>
                </c:pt>
                <c:pt idx="9">
                  <c:v>0.42553191489361702</c:v>
                </c:pt>
                <c:pt idx="10">
                  <c:v>0.38297872340425532</c:v>
                </c:pt>
                <c:pt idx="11">
                  <c:v>0.36170212765957449</c:v>
                </c:pt>
                <c:pt idx="12">
                  <c:v>0.36170212765957449</c:v>
                </c:pt>
                <c:pt idx="13">
                  <c:v>0.36170212765957449</c:v>
                </c:pt>
              </c:numCache>
            </c:numRef>
          </c:yVal>
          <c:smooth val="1"/>
          <c:extLst>
            <c:ext xmlns:c16="http://schemas.microsoft.com/office/drawing/2014/chart" uri="{C3380CC4-5D6E-409C-BE32-E72D297353CC}">
              <c16:uniqueId val="{00000003-404B-4A96-A709-C0812D7DD29D}"/>
            </c:ext>
          </c:extLst>
        </c:ser>
        <c:ser>
          <c:idx val="4"/>
          <c:order val="4"/>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Sheet1!$O$3:$O$16</c:f>
              <c:numCache>
                <c:formatCode>General</c:formatCode>
                <c:ptCount val="14"/>
                <c:pt idx="0">
                  <c:v>0.34615384615384615</c:v>
                </c:pt>
                <c:pt idx="1">
                  <c:v>0.38461538461538464</c:v>
                </c:pt>
                <c:pt idx="2">
                  <c:v>0.40384615384615385</c:v>
                </c:pt>
                <c:pt idx="3">
                  <c:v>0.42307692307692307</c:v>
                </c:pt>
                <c:pt idx="4">
                  <c:v>0.46153846153846156</c:v>
                </c:pt>
                <c:pt idx="5">
                  <c:v>0.5</c:v>
                </c:pt>
                <c:pt idx="6">
                  <c:v>0.53846153846153844</c:v>
                </c:pt>
                <c:pt idx="7">
                  <c:v>0.57692307692307687</c:v>
                </c:pt>
                <c:pt idx="8">
                  <c:v>0.61538461538461542</c:v>
                </c:pt>
                <c:pt idx="9">
                  <c:v>0.65384615384615385</c:v>
                </c:pt>
                <c:pt idx="10">
                  <c:v>0.69230769230769229</c:v>
                </c:pt>
                <c:pt idx="11">
                  <c:v>0.73076923076923073</c:v>
                </c:pt>
                <c:pt idx="12">
                  <c:v>0.80769230769230771</c:v>
                </c:pt>
                <c:pt idx="13">
                  <c:v>0.84615384615384615</c:v>
                </c:pt>
              </c:numCache>
            </c:numRef>
          </c:xVal>
          <c:yVal>
            <c:numRef>
              <c:f>Sheet1!$T$3:$T$16</c:f>
              <c:numCache>
                <c:formatCode>General</c:formatCode>
                <c:ptCount val="14"/>
                <c:pt idx="0">
                  <c:v>0.74468085106382975</c:v>
                </c:pt>
                <c:pt idx="1">
                  <c:v>0.68085106382978722</c:v>
                </c:pt>
                <c:pt idx="2">
                  <c:v>0.68085106382978722</c:v>
                </c:pt>
                <c:pt idx="3">
                  <c:v>0.65957446808510634</c:v>
                </c:pt>
                <c:pt idx="4">
                  <c:v>0.5957446808510638</c:v>
                </c:pt>
                <c:pt idx="5">
                  <c:v>0.51063829787234039</c:v>
                </c:pt>
                <c:pt idx="6">
                  <c:v>0.48936170212765956</c:v>
                </c:pt>
                <c:pt idx="7">
                  <c:v>0.46808510638297873</c:v>
                </c:pt>
                <c:pt idx="8">
                  <c:v>0.44680851063829785</c:v>
                </c:pt>
                <c:pt idx="9">
                  <c:v>0.42553191489361702</c:v>
                </c:pt>
                <c:pt idx="10">
                  <c:v>0.38297872340425532</c:v>
                </c:pt>
                <c:pt idx="11">
                  <c:v>0.36170212765957449</c:v>
                </c:pt>
                <c:pt idx="12">
                  <c:v>0.34042553191489361</c:v>
                </c:pt>
                <c:pt idx="13">
                  <c:v>0.34042553191489361</c:v>
                </c:pt>
              </c:numCache>
            </c:numRef>
          </c:yVal>
          <c:smooth val="1"/>
          <c:extLst>
            <c:ext xmlns:c16="http://schemas.microsoft.com/office/drawing/2014/chart" uri="{C3380CC4-5D6E-409C-BE32-E72D297353CC}">
              <c16:uniqueId val="{00000004-404B-4A96-A709-C0812D7DD29D}"/>
            </c:ext>
          </c:extLst>
        </c:ser>
        <c:ser>
          <c:idx val="5"/>
          <c:order val="5"/>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Sheet1!$O$3:$O$16</c:f>
              <c:numCache>
                <c:formatCode>General</c:formatCode>
                <c:ptCount val="14"/>
                <c:pt idx="0">
                  <c:v>0.34615384615384615</c:v>
                </c:pt>
                <c:pt idx="1">
                  <c:v>0.38461538461538464</c:v>
                </c:pt>
                <c:pt idx="2">
                  <c:v>0.40384615384615385</c:v>
                </c:pt>
                <c:pt idx="3">
                  <c:v>0.42307692307692307</c:v>
                </c:pt>
                <c:pt idx="4">
                  <c:v>0.46153846153846156</c:v>
                </c:pt>
                <c:pt idx="5">
                  <c:v>0.5</c:v>
                </c:pt>
                <c:pt idx="6">
                  <c:v>0.53846153846153844</c:v>
                </c:pt>
                <c:pt idx="7">
                  <c:v>0.57692307692307687</c:v>
                </c:pt>
                <c:pt idx="8">
                  <c:v>0.61538461538461542</c:v>
                </c:pt>
                <c:pt idx="9">
                  <c:v>0.65384615384615385</c:v>
                </c:pt>
                <c:pt idx="10">
                  <c:v>0.69230769230769229</c:v>
                </c:pt>
                <c:pt idx="11">
                  <c:v>0.73076923076923073</c:v>
                </c:pt>
                <c:pt idx="12">
                  <c:v>0.80769230769230771</c:v>
                </c:pt>
                <c:pt idx="13">
                  <c:v>0.84615384615384615</c:v>
                </c:pt>
              </c:numCache>
            </c:numRef>
          </c:xVal>
          <c:yVal>
            <c:numRef>
              <c:f>Sheet1!$U$3:$U$16</c:f>
              <c:numCache>
                <c:formatCode>General</c:formatCode>
                <c:ptCount val="14"/>
                <c:pt idx="0">
                  <c:v>0.7021276595744681</c:v>
                </c:pt>
                <c:pt idx="1">
                  <c:v>0.68085106382978722</c:v>
                </c:pt>
                <c:pt idx="2">
                  <c:v>0.68085106382978722</c:v>
                </c:pt>
                <c:pt idx="3">
                  <c:v>0.63829787234042556</c:v>
                </c:pt>
                <c:pt idx="4">
                  <c:v>0.55319148936170215</c:v>
                </c:pt>
                <c:pt idx="5">
                  <c:v>0.53191489361702127</c:v>
                </c:pt>
                <c:pt idx="6">
                  <c:v>0.48936170212765956</c:v>
                </c:pt>
                <c:pt idx="7">
                  <c:v>0.46808510638297873</c:v>
                </c:pt>
                <c:pt idx="8">
                  <c:v>0.44680851063829785</c:v>
                </c:pt>
                <c:pt idx="9">
                  <c:v>0.42553191489361702</c:v>
                </c:pt>
                <c:pt idx="10">
                  <c:v>0.38297872340425532</c:v>
                </c:pt>
                <c:pt idx="11">
                  <c:v>0.36170212765957449</c:v>
                </c:pt>
                <c:pt idx="12">
                  <c:v>0.31914893617021278</c:v>
                </c:pt>
                <c:pt idx="13">
                  <c:v>0.31914893617021278</c:v>
                </c:pt>
              </c:numCache>
            </c:numRef>
          </c:yVal>
          <c:smooth val="1"/>
          <c:extLst>
            <c:ext xmlns:c16="http://schemas.microsoft.com/office/drawing/2014/chart" uri="{C3380CC4-5D6E-409C-BE32-E72D297353CC}">
              <c16:uniqueId val="{00000005-404B-4A96-A709-C0812D7DD29D}"/>
            </c:ext>
          </c:extLst>
        </c:ser>
        <c:ser>
          <c:idx val="6"/>
          <c:order val="6"/>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Sheet1!$O$3:$O$16</c:f>
              <c:numCache>
                <c:formatCode>General</c:formatCode>
                <c:ptCount val="14"/>
                <c:pt idx="0">
                  <c:v>0.34615384615384615</c:v>
                </c:pt>
                <c:pt idx="1">
                  <c:v>0.38461538461538464</c:v>
                </c:pt>
                <c:pt idx="2">
                  <c:v>0.40384615384615385</c:v>
                </c:pt>
                <c:pt idx="3">
                  <c:v>0.42307692307692307</c:v>
                </c:pt>
                <c:pt idx="4">
                  <c:v>0.46153846153846156</c:v>
                </c:pt>
                <c:pt idx="5">
                  <c:v>0.5</c:v>
                </c:pt>
                <c:pt idx="6">
                  <c:v>0.53846153846153844</c:v>
                </c:pt>
                <c:pt idx="7">
                  <c:v>0.57692307692307687</c:v>
                </c:pt>
                <c:pt idx="8">
                  <c:v>0.61538461538461542</c:v>
                </c:pt>
                <c:pt idx="9">
                  <c:v>0.65384615384615385</c:v>
                </c:pt>
                <c:pt idx="10">
                  <c:v>0.69230769230769229</c:v>
                </c:pt>
                <c:pt idx="11">
                  <c:v>0.73076923076923073</c:v>
                </c:pt>
                <c:pt idx="12">
                  <c:v>0.80769230769230771</c:v>
                </c:pt>
                <c:pt idx="13">
                  <c:v>0.84615384615384615</c:v>
                </c:pt>
              </c:numCache>
            </c:numRef>
          </c:xVal>
          <c:yVal>
            <c:numRef>
              <c:f>Sheet1!$V$3:$V$16</c:f>
              <c:numCache>
                <c:formatCode>General</c:formatCode>
                <c:ptCount val="14"/>
                <c:pt idx="0">
                  <c:v>0.42553191489361702</c:v>
                </c:pt>
                <c:pt idx="1">
                  <c:v>0.38297872340425532</c:v>
                </c:pt>
                <c:pt idx="2">
                  <c:v>0.27659574468085107</c:v>
                </c:pt>
                <c:pt idx="3">
                  <c:v>0.25531914893617019</c:v>
                </c:pt>
                <c:pt idx="4">
                  <c:v>0.23404255319148937</c:v>
                </c:pt>
                <c:pt idx="5">
                  <c:v>0.1702127659574468</c:v>
                </c:pt>
                <c:pt idx="6">
                  <c:v>0.14893617021276595</c:v>
                </c:pt>
                <c:pt idx="7">
                  <c:v>0.1276595744680851</c:v>
                </c:pt>
                <c:pt idx="8">
                  <c:v>8.5106382978723402E-2</c:v>
                </c:pt>
                <c:pt idx="9">
                  <c:v>6.3829787234042548E-2</c:v>
                </c:pt>
                <c:pt idx="10">
                  <c:v>6.3829787234042548E-2</c:v>
                </c:pt>
                <c:pt idx="11">
                  <c:v>4.2553191489361701E-2</c:v>
                </c:pt>
                <c:pt idx="12">
                  <c:v>4.2553191489361701E-2</c:v>
                </c:pt>
                <c:pt idx="13">
                  <c:v>4.2553191489361701E-2</c:v>
                </c:pt>
              </c:numCache>
            </c:numRef>
          </c:yVal>
          <c:smooth val="1"/>
          <c:extLst>
            <c:ext xmlns:c16="http://schemas.microsoft.com/office/drawing/2014/chart" uri="{C3380CC4-5D6E-409C-BE32-E72D297353CC}">
              <c16:uniqueId val="{00000006-404B-4A96-A709-C0812D7DD29D}"/>
            </c:ext>
          </c:extLst>
        </c:ser>
        <c:dLbls>
          <c:showLegendKey val="0"/>
          <c:showVal val="0"/>
          <c:showCatName val="0"/>
          <c:showSerName val="0"/>
          <c:showPercent val="0"/>
          <c:showBubbleSize val="0"/>
        </c:dLbls>
        <c:axId val="2065619200"/>
        <c:axId val="55623984"/>
      </c:scatterChart>
      <c:valAx>
        <c:axId val="2065619200"/>
        <c:scaling>
          <c:orientation val="minMax"/>
          <c:min val="0.30000000000000004"/>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400" b="1" dirty="0"/>
                  <a:t>X/L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23984"/>
        <c:crosses val="autoZero"/>
        <c:crossBetween val="midCat"/>
      </c:valAx>
      <c:valAx>
        <c:axId val="5562398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400" b="1" dirty="0"/>
                  <a:t>hp/H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619200"/>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71E51-1130-4C58-B002-83D395EB20E4}" type="doc">
      <dgm:prSet loTypeId="urn:microsoft.com/office/officeart/2005/8/layout/vList3" loCatId="list" qsTypeId="urn:microsoft.com/office/officeart/2005/8/quickstyle/simple1" qsCatId="simple" csTypeId="urn:microsoft.com/office/officeart/2005/8/colors/accent1_2" csCatId="accent1" phldr="1"/>
      <dgm:spPr/>
    </dgm:pt>
    <dgm:pt modelId="{8CFD7E94-DB09-454A-9DA7-12C7A9A266B2}">
      <dgm:prSet phldrT="[Text]"/>
      <dgm:spPr/>
      <dgm:t>
        <a:bodyPr/>
        <a:lstStyle/>
        <a:p>
          <a:r>
            <a:rPr lang="en-US" dirty="0">
              <a:solidFill>
                <a:schemeClr val="tx1"/>
              </a:solidFill>
            </a:rPr>
            <a:t>There are many literatures available on numerical and analytical model based on seepage analysis in earthen and rockfill dam model but only few studies has been performed on experimental model of earthen and rockfill dam.</a:t>
          </a:r>
          <a:endParaRPr lang="en-IN" dirty="0"/>
        </a:p>
      </dgm:t>
    </dgm:pt>
    <dgm:pt modelId="{4D538BD0-5516-438D-96A3-6EDE977F893D}" type="parTrans" cxnId="{7763BACE-2FB1-48CC-9CD9-7D75B787DA81}">
      <dgm:prSet/>
      <dgm:spPr/>
      <dgm:t>
        <a:bodyPr/>
        <a:lstStyle/>
        <a:p>
          <a:endParaRPr lang="en-IN"/>
        </a:p>
      </dgm:t>
    </dgm:pt>
    <dgm:pt modelId="{6E3241F5-6DC4-4D37-A08C-F22A3728CA53}" type="sibTrans" cxnId="{7763BACE-2FB1-48CC-9CD9-7D75B787DA81}">
      <dgm:prSet/>
      <dgm:spPr/>
      <dgm:t>
        <a:bodyPr/>
        <a:lstStyle/>
        <a:p>
          <a:endParaRPr lang="en-IN"/>
        </a:p>
      </dgm:t>
    </dgm:pt>
    <dgm:pt modelId="{5A8EB7F8-DE05-4C45-89DB-B89F17D8BA4E}">
      <dgm:prSet phldrT="[Text]"/>
      <dgm:spPr/>
      <dgm:t>
        <a:bodyPr/>
        <a:lstStyle/>
        <a:p>
          <a:r>
            <a:rPr lang="en-US" dirty="0">
              <a:solidFill>
                <a:schemeClr val="tx1"/>
              </a:solidFill>
            </a:rPr>
            <a:t>Within few literatures available for experimental model  of earthen and rockfill dam,  most of the studies has been conducted on steady state condition but only few experiments has been performed on transient state condition (Drawdown condition).</a:t>
          </a:r>
          <a:endParaRPr lang="en-IN" dirty="0"/>
        </a:p>
      </dgm:t>
    </dgm:pt>
    <dgm:pt modelId="{53737908-FA22-422F-B78E-6BF74F57B143}" type="parTrans" cxnId="{D951FF39-813C-4CDA-AC4A-87D27BDA277C}">
      <dgm:prSet/>
      <dgm:spPr/>
      <dgm:t>
        <a:bodyPr/>
        <a:lstStyle/>
        <a:p>
          <a:endParaRPr lang="en-IN"/>
        </a:p>
      </dgm:t>
    </dgm:pt>
    <dgm:pt modelId="{FABC1AEF-812C-48B6-8701-EF18D1AE5B17}" type="sibTrans" cxnId="{D951FF39-813C-4CDA-AC4A-87D27BDA277C}">
      <dgm:prSet/>
      <dgm:spPr/>
      <dgm:t>
        <a:bodyPr/>
        <a:lstStyle/>
        <a:p>
          <a:endParaRPr lang="en-IN"/>
        </a:p>
      </dgm:t>
    </dgm:pt>
    <dgm:pt modelId="{456C2FEE-820E-4F56-997D-EAA48E9AB173}" type="pres">
      <dgm:prSet presAssocID="{73271E51-1130-4C58-B002-83D395EB20E4}" presName="linearFlow" presStyleCnt="0">
        <dgm:presLayoutVars>
          <dgm:dir/>
          <dgm:resizeHandles val="exact"/>
        </dgm:presLayoutVars>
      </dgm:prSet>
      <dgm:spPr/>
    </dgm:pt>
    <dgm:pt modelId="{894807F6-263C-442A-86AC-2644858D96BB}" type="pres">
      <dgm:prSet presAssocID="{8CFD7E94-DB09-454A-9DA7-12C7A9A266B2}" presName="composite" presStyleCnt="0"/>
      <dgm:spPr/>
    </dgm:pt>
    <dgm:pt modelId="{CBE02E83-767B-4015-80BB-AE822DB733EC}" type="pres">
      <dgm:prSet presAssocID="{8CFD7E94-DB09-454A-9DA7-12C7A9A266B2}" presName="imgShp" presStyleLbl="fgImgPlace1" presStyleIdx="0" presStyleCnt="2"/>
      <dgm:spPr/>
    </dgm:pt>
    <dgm:pt modelId="{50051A6E-1024-43D4-832D-59DB16DAC28E}" type="pres">
      <dgm:prSet presAssocID="{8CFD7E94-DB09-454A-9DA7-12C7A9A266B2}" presName="txShp" presStyleLbl="node1" presStyleIdx="0" presStyleCnt="2">
        <dgm:presLayoutVars>
          <dgm:bulletEnabled val="1"/>
        </dgm:presLayoutVars>
      </dgm:prSet>
      <dgm:spPr/>
    </dgm:pt>
    <dgm:pt modelId="{C6898433-C04A-481B-9836-1ACB70BFA6ED}" type="pres">
      <dgm:prSet presAssocID="{6E3241F5-6DC4-4D37-A08C-F22A3728CA53}" presName="spacing" presStyleCnt="0"/>
      <dgm:spPr/>
    </dgm:pt>
    <dgm:pt modelId="{86D4F09D-7369-4E67-ABEC-127F2D0A0DD6}" type="pres">
      <dgm:prSet presAssocID="{5A8EB7F8-DE05-4C45-89DB-B89F17D8BA4E}" presName="composite" presStyleCnt="0"/>
      <dgm:spPr/>
    </dgm:pt>
    <dgm:pt modelId="{31111A84-CC05-47E5-85BC-D2D96DC121A1}" type="pres">
      <dgm:prSet presAssocID="{5A8EB7F8-DE05-4C45-89DB-B89F17D8BA4E}" presName="imgShp" presStyleLbl="fgImgPlace1" presStyleIdx="1" presStyleCnt="2"/>
      <dgm:spPr/>
    </dgm:pt>
    <dgm:pt modelId="{5D2CA502-2047-498E-BC91-82FEBFB597D0}" type="pres">
      <dgm:prSet presAssocID="{5A8EB7F8-DE05-4C45-89DB-B89F17D8BA4E}" presName="txShp" presStyleLbl="node1" presStyleIdx="1" presStyleCnt="2">
        <dgm:presLayoutVars>
          <dgm:bulletEnabled val="1"/>
        </dgm:presLayoutVars>
      </dgm:prSet>
      <dgm:spPr/>
    </dgm:pt>
  </dgm:ptLst>
  <dgm:cxnLst>
    <dgm:cxn modelId="{D951FF39-813C-4CDA-AC4A-87D27BDA277C}" srcId="{73271E51-1130-4C58-B002-83D395EB20E4}" destId="{5A8EB7F8-DE05-4C45-89DB-B89F17D8BA4E}" srcOrd="1" destOrd="0" parTransId="{53737908-FA22-422F-B78E-6BF74F57B143}" sibTransId="{FABC1AEF-812C-48B6-8701-EF18D1AE5B17}"/>
    <dgm:cxn modelId="{010A903F-ADF9-4357-8CCC-67F97CE7B285}" type="presOf" srcId="{8CFD7E94-DB09-454A-9DA7-12C7A9A266B2}" destId="{50051A6E-1024-43D4-832D-59DB16DAC28E}" srcOrd="0" destOrd="0" presId="urn:microsoft.com/office/officeart/2005/8/layout/vList3"/>
    <dgm:cxn modelId="{539FB27A-6EBD-4922-8EA8-22C67A0475AA}" type="presOf" srcId="{5A8EB7F8-DE05-4C45-89DB-B89F17D8BA4E}" destId="{5D2CA502-2047-498E-BC91-82FEBFB597D0}" srcOrd="0" destOrd="0" presId="urn:microsoft.com/office/officeart/2005/8/layout/vList3"/>
    <dgm:cxn modelId="{DAF5928B-D202-4E9E-9EF9-0565BD2F07F5}" type="presOf" srcId="{73271E51-1130-4C58-B002-83D395EB20E4}" destId="{456C2FEE-820E-4F56-997D-EAA48E9AB173}" srcOrd="0" destOrd="0" presId="urn:microsoft.com/office/officeart/2005/8/layout/vList3"/>
    <dgm:cxn modelId="{7763BACE-2FB1-48CC-9CD9-7D75B787DA81}" srcId="{73271E51-1130-4C58-B002-83D395EB20E4}" destId="{8CFD7E94-DB09-454A-9DA7-12C7A9A266B2}" srcOrd="0" destOrd="0" parTransId="{4D538BD0-5516-438D-96A3-6EDE977F893D}" sibTransId="{6E3241F5-6DC4-4D37-A08C-F22A3728CA53}"/>
    <dgm:cxn modelId="{292BB311-94EF-41AA-ACBE-5E4FF78082CA}" type="presParOf" srcId="{456C2FEE-820E-4F56-997D-EAA48E9AB173}" destId="{894807F6-263C-442A-86AC-2644858D96BB}" srcOrd="0" destOrd="0" presId="urn:microsoft.com/office/officeart/2005/8/layout/vList3"/>
    <dgm:cxn modelId="{4B423C4E-6427-4E66-898D-5CFE0DB0A31E}" type="presParOf" srcId="{894807F6-263C-442A-86AC-2644858D96BB}" destId="{CBE02E83-767B-4015-80BB-AE822DB733EC}" srcOrd="0" destOrd="0" presId="urn:microsoft.com/office/officeart/2005/8/layout/vList3"/>
    <dgm:cxn modelId="{F36495DA-8A29-46BE-91A8-E18751D1FF42}" type="presParOf" srcId="{894807F6-263C-442A-86AC-2644858D96BB}" destId="{50051A6E-1024-43D4-832D-59DB16DAC28E}" srcOrd="1" destOrd="0" presId="urn:microsoft.com/office/officeart/2005/8/layout/vList3"/>
    <dgm:cxn modelId="{32B61395-8DBF-4FE1-91DE-1E1C03936284}" type="presParOf" srcId="{456C2FEE-820E-4F56-997D-EAA48E9AB173}" destId="{C6898433-C04A-481B-9836-1ACB70BFA6ED}" srcOrd="1" destOrd="0" presId="urn:microsoft.com/office/officeart/2005/8/layout/vList3"/>
    <dgm:cxn modelId="{B7914359-2B32-4BA1-A9F7-D60D97C4BBF4}" type="presParOf" srcId="{456C2FEE-820E-4F56-997D-EAA48E9AB173}" destId="{86D4F09D-7369-4E67-ABEC-127F2D0A0DD6}" srcOrd="2" destOrd="0" presId="urn:microsoft.com/office/officeart/2005/8/layout/vList3"/>
    <dgm:cxn modelId="{9D926C2B-18A7-447F-8478-55378849B208}" type="presParOf" srcId="{86D4F09D-7369-4E67-ABEC-127F2D0A0DD6}" destId="{31111A84-CC05-47E5-85BC-D2D96DC121A1}" srcOrd="0" destOrd="0" presId="urn:microsoft.com/office/officeart/2005/8/layout/vList3"/>
    <dgm:cxn modelId="{CE045642-BF67-48C4-899A-1EA318C10E6F}" type="presParOf" srcId="{86D4F09D-7369-4E67-ABEC-127F2D0A0DD6}" destId="{5D2CA502-2047-498E-BC91-82FEBFB597D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51A6E-1024-43D4-832D-59DB16DAC28E}">
      <dsp:nvSpPr>
        <dsp:cNvPr id="0" name=""/>
        <dsp:cNvSpPr/>
      </dsp:nvSpPr>
      <dsp:spPr>
        <a:xfrm rot="10800000">
          <a:off x="1951761" y="1736"/>
          <a:ext cx="6246609" cy="151346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398"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There are many literatures available on numerical and analytical model based on seepage analysis in earthen and rockfill dam model but only few studies has been performed on experimental model of earthen and rockfill dam.</a:t>
          </a:r>
          <a:endParaRPr lang="en-IN" sz="1700" kern="1200" dirty="0"/>
        </a:p>
      </dsp:txBody>
      <dsp:txXfrm rot="10800000">
        <a:off x="2330128" y="1736"/>
        <a:ext cx="5868242" cy="1513469"/>
      </dsp:txXfrm>
    </dsp:sp>
    <dsp:sp modelId="{CBE02E83-767B-4015-80BB-AE822DB733EC}">
      <dsp:nvSpPr>
        <dsp:cNvPr id="0" name=""/>
        <dsp:cNvSpPr/>
      </dsp:nvSpPr>
      <dsp:spPr>
        <a:xfrm>
          <a:off x="1195026" y="1736"/>
          <a:ext cx="1513469" cy="151346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CA502-2047-498E-BC91-82FEBFB597D0}">
      <dsp:nvSpPr>
        <dsp:cNvPr id="0" name=""/>
        <dsp:cNvSpPr/>
      </dsp:nvSpPr>
      <dsp:spPr>
        <a:xfrm rot="10800000">
          <a:off x="1951761" y="1929380"/>
          <a:ext cx="6246609" cy="151346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398"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Within few literatures available for experimental model  of earthen and rockfill dam,  most of the studies has been conducted on steady state condition but only few experiments has been performed on transient state condition (Drawdown condition).</a:t>
          </a:r>
          <a:endParaRPr lang="en-IN" sz="1700" kern="1200" dirty="0"/>
        </a:p>
      </dsp:txBody>
      <dsp:txXfrm rot="10800000">
        <a:off x="2330128" y="1929380"/>
        <a:ext cx="5868242" cy="1513469"/>
      </dsp:txXfrm>
    </dsp:sp>
    <dsp:sp modelId="{31111A84-CC05-47E5-85BC-D2D96DC121A1}">
      <dsp:nvSpPr>
        <dsp:cNvPr id="0" name=""/>
        <dsp:cNvSpPr/>
      </dsp:nvSpPr>
      <dsp:spPr>
        <a:xfrm>
          <a:off x="1195026" y="1929380"/>
          <a:ext cx="1513469" cy="151346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0.34976</cdr:x>
      <cdr:y>0.37617</cdr:y>
    </cdr:from>
    <cdr:to>
      <cdr:x>0.44701</cdr:x>
      <cdr:y>0.60046</cdr:y>
    </cdr:to>
    <cdr:pic>
      <cdr:nvPicPr>
        <cdr:cNvPr id="2" name="chart">
          <a:extLst xmlns:a="http://schemas.openxmlformats.org/drawingml/2006/main">
            <a:ext uri="{FF2B5EF4-FFF2-40B4-BE49-F238E27FC236}">
              <a16:creationId xmlns:a16="http://schemas.microsoft.com/office/drawing/2014/main" id="{D4EC314B-FE1A-1C71-9680-E936F40D3F6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66533" y="2419138"/>
          <a:ext cx="880533" cy="1442398"/>
        </a:xfrm>
        <a:prstGeom xmlns:a="http://schemas.openxmlformats.org/drawingml/2006/main" prst="rect">
          <a:avLst/>
        </a:prstGeom>
      </cdr:spPr>
    </cdr:pic>
  </cdr:relSizeAnchor>
  <cdr:relSizeAnchor xmlns:cdr="http://schemas.openxmlformats.org/drawingml/2006/chartDrawing">
    <cdr:from>
      <cdr:x>0.85411</cdr:x>
      <cdr:y>0.915</cdr:y>
    </cdr:from>
    <cdr:to>
      <cdr:x>1</cdr:x>
      <cdr:y>0.95055</cdr:y>
    </cdr:to>
    <cdr:sp macro="" textlink="">
      <cdr:nvSpPr>
        <cdr:cNvPr id="3" name="TextBox 2">
          <a:extLst xmlns:a="http://schemas.openxmlformats.org/drawingml/2006/main">
            <a:ext uri="{FF2B5EF4-FFF2-40B4-BE49-F238E27FC236}">
              <a16:creationId xmlns:a16="http://schemas.microsoft.com/office/drawing/2014/main" id="{3F3438D7-2B9D-4EB1-8FED-D35C53E2DC09}"/>
            </a:ext>
          </a:extLst>
        </cdr:cNvPr>
        <cdr:cNvSpPr txBox="1"/>
      </cdr:nvSpPr>
      <cdr:spPr>
        <a:xfrm xmlns:a="http://schemas.openxmlformats.org/drawingml/2006/main">
          <a:off x="7732765" y="5884333"/>
          <a:ext cx="1320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kern="1200" dirty="0"/>
            <a:t>Time T (in sec)</a:t>
          </a:r>
        </a:p>
      </cdr:txBody>
    </cdr:sp>
  </cdr:relSizeAnchor>
</c:userShap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50697-6B55-44DB-B3DA-98159C5B8620}" type="datetimeFigureOut">
              <a:rPr lang="en-IN" smtClean="0"/>
              <a:t>27-04-2025</a:t>
            </a:fld>
            <a:endParaRPr lang="en-IN"/>
          </a:p>
        </p:txBody>
      </p:sp>
      <p:sp>
        <p:nvSpPr>
          <p:cNvPr id="5" name="Footer Placeholder 4"/>
          <p:cNvSpPr>
            <a:spLocks noGrp="1"/>
          </p:cNvSpPr>
          <p:nvPr>
            <p:ph type="ftr" sz="quarter" idx="11"/>
          </p:nvPr>
        </p:nvSpPr>
        <p:spPr>
          <a:xfrm>
            <a:off x="812805" y="6272785"/>
            <a:ext cx="4745736" cy="365125"/>
          </a:xfrm>
        </p:spPr>
        <p:txBody>
          <a:bodyPr/>
          <a:lstStyle/>
          <a:p>
            <a:endParaRPr lang="en-IN"/>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955DA7-C014-40A5-BB13-01BBA6526AD4}" type="slidenum">
              <a:rPr lang="en-IN" smtClean="0"/>
              <a:t>‹#›</a:t>
            </a:fld>
            <a:endParaRPr lang="en-IN"/>
          </a:p>
        </p:txBody>
      </p:sp>
    </p:spTree>
    <p:extLst>
      <p:ext uri="{BB962C8B-B14F-4D97-AF65-F5344CB8AC3E}">
        <p14:creationId xmlns:p14="http://schemas.microsoft.com/office/powerpoint/2010/main" val="334749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50697-6B55-44DB-B3DA-98159C5B8620}" type="datetimeFigureOut">
              <a:rPr lang="en-IN" smtClean="0"/>
              <a:t>27-04-2025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955DA7-C014-40A5-BB13-01BBA6526AD4}" type="slidenum">
              <a:rPr lang="en-IN" smtClean="0"/>
              <a:t>‹#›</a:t>
            </a:fld>
            <a:endParaRPr lang="en-IN"/>
          </a:p>
        </p:txBody>
      </p:sp>
    </p:spTree>
    <p:extLst>
      <p:ext uri="{BB962C8B-B14F-4D97-AF65-F5344CB8AC3E}">
        <p14:creationId xmlns:p14="http://schemas.microsoft.com/office/powerpoint/2010/main" val="330397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50697-6B55-44DB-B3DA-98159C5B8620}" type="datetimeFigureOut">
              <a:rPr lang="en-IN" smtClean="0"/>
              <a:t>27-04-2025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955DA7-C014-40A5-BB13-01BBA6526AD4}" type="slidenum">
              <a:rPr lang="en-IN" smtClean="0"/>
              <a:t>‹#›</a:t>
            </a:fld>
            <a:endParaRPr lang="en-IN"/>
          </a:p>
        </p:txBody>
      </p:sp>
    </p:spTree>
    <p:extLst>
      <p:ext uri="{BB962C8B-B14F-4D97-AF65-F5344CB8AC3E}">
        <p14:creationId xmlns:p14="http://schemas.microsoft.com/office/powerpoint/2010/main" val="240566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50697-6B55-44DB-B3DA-98159C5B8620}" type="datetimeFigureOut">
              <a:rPr lang="en-IN" smtClean="0"/>
              <a:t>27-04-2025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955DA7-C014-40A5-BB13-01BBA6526AD4}" type="slidenum">
              <a:rPr lang="en-IN" smtClean="0"/>
              <a:t>‹#›</a:t>
            </a:fld>
            <a:endParaRPr lang="en-IN"/>
          </a:p>
        </p:txBody>
      </p:sp>
    </p:spTree>
    <p:extLst>
      <p:ext uri="{BB962C8B-B14F-4D97-AF65-F5344CB8AC3E}">
        <p14:creationId xmlns:p14="http://schemas.microsoft.com/office/powerpoint/2010/main" val="225320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4F50697-6B55-44DB-B3DA-98159C5B8620}" type="datetimeFigureOut">
              <a:rPr lang="en-IN" smtClean="0"/>
              <a:t>27-04-2025</a:t>
            </a:fld>
            <a:endParaRPr lang="en-IN"/>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955DA7-C014-40A5-BB13-01BBA6526AD4}" type="slidenum">
              <a:rPr lang="en-IN" smtClean="0"/>
              <a:t>‹#›</a:t>
            </a:fld>
            <a:endParaRPr lang="en-IN"/>
          </a:p>
        </p:txBody>
      </p:sp>
    </p:spTree>
    <p:extLst>
      <p:ext uri="{BB962C8B-B14F-4D97-AF65-F5344CB8AC3E}">
        <p14:creationId xmlns:p14="http://schemas.microsoft.com/office/powerpoint/2010/main" val="351403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50697-6B55-44DB-B3DA-98159C5B8620}" type="datetimeFigureOut">
              <a:rPr lang="en-IN" smtClean="0"/>
              <a:t>27-04-2025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955DA7-C014-40A5-BB13-01BBA6526AD4}" type="slidenum">
              <a:rPr lang="en-IN" smtClean="0"/>
              <a:t>‹#›</a:t>
            </a:fld>
            <a:endParaRPr lang="en-IN"/>
          </a:p>
        </p:txBody>
      </p:sp>
    </p:spTree>
    <p:extLst>
      <p:ext uri="{BB962C8B-B14F-4D97-AF65-F5344CB8AC3E}">
        <p14:creationId xmlns:p14="http://schemas.microsoft.com/office/powerpoint/2010/main" val="404963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50697-6B55-44DB-B3DA-98159C5B8620}" type="datetimeFigureOut">
              <a:rPr lang="en-IN" smtClean="0"/>
              <a:t>27-04-2025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955DA7-C014-40A5-BB13-01BBA6526AD4}" type="slidenum">
              <a:rPr lang="en-IN" smtClean="0"/>
              <a:t>‹#›</a:t>
            </a:fld>
            <a:endParaRPr lang="en-IN"/>
          </a:p>
        </p:txBody>
      </p:sp>
    </p:spTree>
    <p:extLst>
      <p:ext uri="{BB962C8B-B14F-4D97-AF65-F5344CB8AC3E}">
        <p14:creationId xmlns:p14="http://schemas.microsoft.com/office/powerpoint/2010/main" val="397092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4F50697-6B55-44DB-B3DA-98159C5B8620}" type="datetimeFigureOut">
              <a:rPr lang="en-IN" smtClean="0"/>
              <a:t>27-04-2025</a:t>
            </a:fld>
            <a:endParaRPr lang="en-IN"/>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a:p>
        </p:txBody>
      </p:sp>
      <p:sp>
        <p:nvSpPr>
          <p:cNvPr id="5" name="Slide Number Placeholder 4"/>
          <p:cNvSpPr>
            <a:spLocks noGrp="1"/>
          </p:cNvSpPr>
          <p:nvPr>
            <p:ph type="sldNum" sz="quarter" idx="12"/>
          </p:nvPr>
        </p:nvSpPr>
        <p:spPr/>
        <p:txBody>
          <a:bodyPr/>
          <a:lstStyle/>
          <a:p>
            <a:fld id="{4F955DA7-C014-40A5-BB13-01BBA6526AD4}" type="slidenum">
              <a:rPr lang="en-IN" smtClean="0"/>
              <a:t>‹#›</a:t>
            </a:fld>
            <a:endParaRPr lang="en-IN"/>
          </a:p>
        </p:txBody>
      </p:sp>
    </p:spTree>
    <p:extLst>
      <p:ext uri="{BB962C8B-B14F-4D97-AF65-F5344CB8AC3E}">
        <p14:creationId xmlns:p14="http://schemas.microsoft.com/office/powerpoint/2010/main" val="1140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50697-6B55-44DB-B3DA-98159C5B8620}" type="datetimeFigureOut">
              <a:rPr lang="en-IN" smtClean="0"/>
              <a:t>27-04-2025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955DA7-C014-40A5-BB13-01BBA6526AD4}" type="slidenum">
              <a:rPr lang="en-IN" smtClean="0"/>
              <a:t>‹#›</a:t>
            </a:fld>
            <a:endParaRPr lang="en-IN"/>
          </a:p>
        </p:txBody>
      </p:sp>
    </p:spTree>
    <p:extLst>
      <p:ext uri="{BB962C8B-B14F-4D97-AF65-F5344CB8AC3E}">
        <p14:creationId xmlns:p14="http://schemas.microsoft.com/office/powerpoint/2010/main" val="380749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4F50697-6B55-44DB-B3DA-98159C5B8620}" type="datetimeFigureOut">
              <a:rPr lang="en-IN" smtClean="0"/>
              <a:t>27-04-2025</a:t>
            </a:fld>
            <a:endParaRPr lang="en-IN"/>
          </a:p>
        </p:txBody>
      </p:sp>
      <p:sp>
        <p:nvSpPr>
          <p:cNvPr id="10" name="Footer Placeholder 9"/>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4F955DA7-C014-40A5-BB13-01BBA6526AD4}" type="slidenum">
              <a:rPr lang="en-IN" smtClean="0"/>
              <a:t>‹#›</a:t>
            </a:fld>
            <a:endParaRPr lang="en-IN"/>
          </a:p>
        </p:txBody>
      </p:sp>
    </p:spTree>
    <p:extLst>
      <p:ext uri="{BB962C8B-B14F-4D97-AF65-F5344CB8AC3E}">
        <p14:creationId xmlns:p14="http://schemas.microsoft.com/office/powerpoint/2010/main" val="85357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4F50697-6B55-44DB-B3DA-98159C5B8620}" type="datetimeFigureOut">
              <a:rPr lang="en-IN" smtClean="0"/>
              <a:t>27-04-2025</a:t>
            </a:fld>
            <a:endParaRPr lang="en-IN"/>
          </a:p>
        </p:txBody>
      </p:sp>
      <p:sp>
        <p:nvSpPr>
          <p:cNvPr id="10" name="Slide Number Placeholder 9"/>
          <p:cNvSpPr>
            <a:spLocks noGrp="1"/>
          </p:cNvSpPr>
          <p:nvPr>
            <p:ph type="sldNum" sz="quarter" idx="12"/>
          </p:nvPr>
        </p:nvSpPr>
        <p:spPr/>
        <p:txBody>
          <a:bodyPr/>
          <a:lstStyle/>
          <a:p>
            <a:fld id="{4F955DA7-C014-40A5-BB13-01BBA6526AD4}" type="slidenum">
              <a:rPr lang="en-IN" smtClean="0"/>
              <a:t>‹#›</a:t>
            </a:fld>
            <a:endParaRPr lang="en-IN"/>
          </a:p>
        </p:txBody>
      </p:sp>
    </p:spTree>
    <p:extLst>
      <p:ext uri="{BB962C8B-B14F-4D97-AF65-F5344CB8AC3E}">
        <p14:creationId xmlns:p14="http://schemas.microsoft.com/office/powerpoint/2010/main" val="44593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4F50697-6B55-44DB-B3DA-98159C5B8620}" type="datetimeFigureOut">
              <a:rPr lang="en-IN" smtClean="0"/>
              <a:t>27-04-2025</a:t>
            </a:fld>
            <a:endParaRPr lang="en-IN"/>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955DA7-C014-40A5-BB13-01BBA6526AD4}" type="slidenum">
              <a:rPr lang="en-IN" smtClean="0"/>
              <a:t>‹#›</a:t>
            </a:fld>
            <a:endParaRPr lang="en-IN"/>
          </a:p>
        </p:txBody>
      </p:sp>
    </p:spTree>
    <p:extLst>
      <p:ext uri="{BB962C8B-B14F-4D97-AF65-F5344CB8AC3E}">
        <p14:creationId xmlns:p14="http://schemas.microsoft.com/office/powerpoint/2010/main" val="2316862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1B399D-0D21-5CCF-AFDC-3FDF50FFF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21"/>
            <a:ext cx="9144000" cy="6870521"/>
          </a:xfrm>
          <a:prstGeom prst="rect">
            <a:avLst/>
          </a:prstGeom>
        </p:spPr>
      </p:pic>
      <p:sp>
        <p:nvSpPr>
          <p:cNvPr id="159" name="Rectangle 4"/>
          <p:cNvSpPr/>
          <p:nvPr/>
        </p:nvSpPr>
        <p:spPr>
          <a:xfrm>
            <a:off x="1857960" y="1671508"/>
            <a:ext cx="5428080" cy="275908"/>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nSpc>
                <a:spcPct val="100000"/>
              </a:lnSpc>
              <a:buNone/>
            </a:pPr>
            <a:r>
              <a:rPr lang="en-IN" sz="1350" spc="-1" dirty="0">
                <a:solidFill>
                  <a:schemeClr val="bg1"/>
                </a:solidFill>
                <a:latin typeface="Arial"/>
              </a:rPr>
              <a:t>Presented by: </a:t>
            </a:r>
            <a:r>
              <a:rPr lang="en-IN" sz="1350" b="1" spc="-1" dirty="0">
                <a:solidFill>
                  <a:schemeClr val="bg1"/>
                </a:solidFill>
                <a:latin typeface="Arial"/>
              </a:rPr>
              <a:t>Subodh Shrivastava,  </a:t>
            </a:r>
            <a:r>
              <a:rPr lang="en-IN" sz="1350" spc="-1" dirty="0">
                <a:solidFill>
                  <a:schemeClr val="bg1"/>
                </a:solidFill>
                <a:latin typeface="Arial"/>
              </a:rPr>
              <a:t>Admn. No. </a:t>
            </a:r>
            <a:r>
              <a:rPr lang="en-IN" sz="1350" b="1" spc="-1" dirty="0">
                <a:solidFill>
                  <a:schemeClr val="bg1"/>
                </a:solidFill>
                <a:latin typeface="Arial"/>
              </a:rPr>
              <a:t>21DR0190</a:t>
            </a:r>
            <a:endParaRPr lang="en-IN" sz="1350" spc="-1" dirty="0">
              <a:solidFill>
                <a:schemeClr val="bg1"/>
              </a:solidFill>
              <a:latin typeface="Arial"/>
            </a:endParaRPr>
          </a:p>
        </p:txBody>
      </p:sp>
      <p:sp>
        <p:nvSpPr>
          <p:cNvPr id="160" name="TextBox 5"/>
          <p:cNvSpPr/>
          <p:nvPr/>
        </p:nvSpPr>
        <p:spPr>
          <a:xfrm>
            <a:off x="2679155" y="2167138"/>
            <a:ext cx="3286710" cy="691407"/>
          </a:xfrm>
          <a:prstGeom prst="rect">
            <a:avLst/>
          </a:prstGeom>
          <a:noFill/>
          <a:ln w="0">
            <a:noFill/>
          </a:ln>
        </p:spPr>
        <p:style>
          <a:lnRef idx="0">
            <a:scrgbClr r="0" g="0" b="0"/>
          </a:lnRef>
          <a:fillRef idx="0">
            <a:scrgbClr r="0" g="0" b="0"/>
          </a:fillRef>
          <a:effectRef idx="0">
            <a:scrgbClr r="0" g="0" b="0"/>
          </a:effectRef>
          <a:fontRef idx="minor"/>
        </p:style>
        <p:txBody>
          <a:bodyPr lIns="67500" tIns="33750" rIns="67500" bIns="33750" anchor="t">
            <a:spAutoFit/>
          </a:bodyPr>
          <a:lstStyle/>
          <a:p>
            <a:pPr algn="ctr">
              <a:lnSpc>
                <a:spcPct val="100000"/>
              </a:lnSpc>
              <a:buNone/>
            </a:pPr>
            <a:r>
              <a:rPr lang="en-IN" sz="1350" spc="-1" dirty="0">
                <a:solidFill>
                  <a:schemeClr val="bg1"/>
                </a:solidFill>
                <a:latin typeface="Arial"/>
              </a:rPr>
              <a:t>Under the guidance of </a:t>
            </a:r>
          </a:p>
          <a:p>
            <a:pPr algn="ctr">
              <a:lnSpc>
                <a:spcPct val="100000"/>
              </a:lnSpc>
              <a:buNone/>
            </a:pPr>
            <a:r>
              <a:rPr lang="en-IN" sz="1350" b="1" spc="-1" dirty="0">
                <a:solidFill>
                  <a:schemeClr val="bg1"/>
                </a:solidFill>
                <a:latin typeface="Arial"/>
              </a:rPr>
              <a:t>Prof. Srinivas Pasupuleti </a:t>
            </a:r>
            <a:endParaRPr lang="en-IN" sz="1350" spc="-1" dirty="0">
              <a:solidFill>
                <a:schemeClr val="bg1"/>
              </a:solidFill>
              <a:latin typeface="Arial"/>
            </a:endParaRPr>
          </a:p>
          <a:p>
            <a:pPr algn="ctr">
              <a:lnSpc>
                <a:spcPct val="100000"/>
              </a:lnSpc>
              <a:buNone/>
            </a:pPr>
            <a:r>
              <a:rPr lang="en-IN" sz="1350" b="1" spc="-1" dirty="0">
                <a:solidFill>
                  <a:schemeClr val="bg1"/>
                </a:solidFill>
                <a:latin typeface="Arial"/>
              </a:rPr>
              <a:t>Prof. Vishwas N Khatri</a:t>
            </a:r>
            <a:endParaRPr lang="en-IN" sz="1350" spc="-1" dirty="0">
              <a:solidFill>
                <a:schemeClr val="bg1"/>
              </a:solidFill>
              <a:latin typeface="Arial"/>
            </a:endParaRPr>
          </a:p>
        </p:txBody>
      </p:sp>
      <p:pic>
        <p:nvPicPr>
          <p:cNvPr id="161" name="Picture 3"/>
          <p:cNvPicPr/>
          <p:nvPr/>
        </p:nvPicPr>
        <p:blipFill>
          <a:blip r:embed="rId3"/>
          <a:stretch/>
        </p:blipFill>
        <p:spPr>
          <a:xfrm>
            <a:off x="3657781" y="2988769"/>
            <a:ext cx="1515352" cy="1501355"/>
          </a:xfrm>
          <a:prstGeom prst="rect">
            <a:avLst/>
          </a:prstGeom>
          <a:ln w="0">
            <a:noFill/>
          </a:ln>
        </p:spPr>
      </p:pic>
      <p:sp>
        <p:nvSpPr>
          <p:cNvPr id="162" name="Rectangle 7"/>
          <p:cNvSpPr/>
          <p:nvPr/>
        </p:nvSpPr>
        <p:spPr>
          <a:xfrm>
            <a:off x="1823134" y="5030537"/>
            <a:ext cx="5462906" cy="483658"/>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buNone/>
            </a:pPr>
            <a:r>
              <a:rPr lang="en-IN" sz="1350" b="1" spc="-1" dirty="0">
                <a:solidFill>
                  <a:schemeClr val="bg1"/>
                </a:solidFill>
                <a:latin typeface="Arial"/>
              </a:rPr>
              <a:t>Dept. of Civil Engineering </a:t>
            </a:r>
            <a:endParaRPr lang="en-IN" sz="1350" spc="-1" dirty="0">
              <a:solidFill>
                <a:schemeClr val="bg1"/>
              </a:solidFill>
              <a:latin typeface="Arial"/>
            </a:endParaRPr>
          </a:p>
          <a:p>
            <a:pPr algn="ctr">
              <a:lnSpc>
                <a:spcPct val="100000"/>
              </a:lnSpc>
              <a:buNone/>
            </a:pPr>
            <a:r>
              <a:rPr lang="en-IN" sz="1350" b="1" spc="-1" dirty="0">
                <a:solidFill>
                  <a:schemeClr val="bg1"/>
                </a:solidFill>
                <a:latin typeface="Arial"/>
              </a:rPr>
              <a:t>Indian Institute of Technology (Indian School of Mines), Dhanbad</a:t>
            </a:r>
            <a:endParaRPr lang="en-IN" sz="1350" spc="-1" dirty="0">
              <a:solidFill>
                <a:schemeClr val="bg1"/>
              </a:solidFill>
              <a:latin typeface="Arial"/>
            </a:endParaRPr>
          </a:p>
        </p:txBody>
      </p:sp>
      <p:sp>
        <p:nvSpPr>
          <p:cNvPr id="3" name="TextBox 2">
            <a:extLst>
              <a:ext uri="{FF2B5EF4-FFF2-40B4-BE49-F238E27FC236}">
                <a16:creationId xmlns:a16="http://schemas.microsoft.com/office/drawing/2014/main" id="{5BE27F4F-3B76-1516-303B-6603C122F946}"/>
              </a:ext>
            </a:extLst>
          </p:cNvPr>
          <p:cNvSpPr txBox="1"/>
          <p:nvPr/>
        </p:nvSpPr>
        <p:spPr>
          <a:xfrm>
            <a:off x="788410" y="512829"/>
            <a:ext cx="7567180" cy="873509"/>
          </a:xfrm>
          <a:prstGeom prst="rect">
            <a:avLst/>
          </a:prstGeom>
          <a:noFill/>
        </p:spPr>
        <p:txBody>
          <a:bodyPr wrap="square" rtlCol="0">
            <a:spAutoFit/>
          </a:bodyPr>
          <a:lstStyle/>
          <a:p>
            <a:pPr algn="ctr">
              <a:lnSpc>
                <a:spcPct val="150000"/>
              </a:lnSpc>
            </a:pPr>
            <a:r>
              <a:rPr lang="en-US" sz="1800" b="1" i="0" dirty="0">
                <a:solidFill>
                  <a:schemeClr val="bg1"/>
                </a:solidFill>
                <a:effectLst/>
                <a:latin typeface="Times New Roman" panose="02020603050405020304" pitchFamily="18" charset="0"/>
                <a:cs typeface="Times New Roman" panose="02020603050405020304" pitchFamily="18" charset="0"/>
              </a:rPr>
              <a:t>Seepage Dynamics in Homogeneous Earthen and Rockfill Dams: Insights from Experimental Modeling Under Transient Conditions</a:t>
            </a:r>
            <a:r>
              <a:rPr lang="en-US" sz="1800" b="1" i="0" dirty="0">
                <a:effectLst/>
                <a:latin typeface="Times New Roman" panose="02020603050405020304" pitchFamily="18" charset="0"/>
                <a:cs typeface="Times New Roman" panose="02020603050405020304" pitchFamily="18" charset="0"/>
              </a:rPr>
              <a:t>.</a:t>
            </a:r>
            <a:endParaRPr lang="en-IN"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4521B81-C243-647C-5E89-FFCF408DC141}"/>
              </a:ext>
            </a:extLst>
          </p:cNvPr>
          <p:cNvCxnSpPr/>
          <p:nvPr/>
        </p:nvCxnSpPr>
        <p:spPr>
          <a:xfrm flipV="1">
            <a:off x="2725405" y="1676400"/>
            <a:ext cx="1042737" cy="2486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17CA7F-9FA6-2A1B-D1E8-A8D84F03228A}"/>
              </a:ext>
            </a:extLst>
          </p:cNvPr>
          <p:cNvCxnSpPr>
            <a:cxnSpLocks/>
          </p:cNvCxnSpPr>
          <p:nvPr/>
        </p:nvCxnSpPr>
        <p:spPr>
          <a:xfrm>
            <a:off x="3768142" y="1676400"/>
            <a:ext cx="1018674" cy="56949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FAEE02-6406-C9C2-B2A3-C17DB047A1C7}"/>
              </a:ext>
            </a:extLst>
          </p:cNvPr>
          <p:cNvCxnSpPr/>
          <p:nvPr/>
        </p:nvCxnSpPr>
        <p:spPr>
          <a:xfrm>
            <a:off x="2725405" y="1925053"/>
            <a:ext cx="1042737" cy="56949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890010-A024-7362-3418-FAB62D74A340}"/>
              </a:ext>
            </a:extLst>
          </p:cNvPr>
          <p:cNvCxnSpPr/>
          <p:nvPr/>
        </p:nvCxnSpPr>
        <p:spPr>
          <a:xfrm flipV="1">
            <a:off x="3768142" y="2245895"/>
            <a:ext cx="1018674" cy="23261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786AEC5-F3F8-CA94-CF7B-93FB5779B5A9}"/>
              </a:ext>
            </a:extLst>
          </p:cNvPr>
          <p:cNvCxnSpPr>
            <a:cxnSpLocks/>
          </p:cNvCxnSpPr>
          <p:nvPr/>
        </p:nvCxnSpPr>
        <p:spPr>
          <a:xfrm>
            <a:off x="3768142" y="2486526"/>
            <a:ext cx="1652337" cy="33528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1659E5-7172-E03B-D005-6874BD1EFA94}"/>
              </a:ext>
            </a:extLst>
          </p:cNvPr>
          <p:cNvCxnSpPr>
            <a:cxnSpLocks/>
          </p:cNvCxnSpPr>
          <p:nvPr/>
        </p:nvCxnSpPr>
        <p:spPr>
          <a:xfrm>
            <a:off x="4786816" y="2253916"/>
            <a:ext cx="1981200" cy="331269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0C9CEB3-66A6-62A6-4691-F74BF92D7E06}"/>
              </a:ext>
            </a:extLst>
          </p:cNvPr>
          <p:cNvCxnSpPr/>
          <p:nvPr/>
        </p:nvCxnSpPr>
        <p:spPr>
          <a:xfrm flipH="1">
            <a:off x="856500" y="1925053"/>
            <a:ext cx="1868905" cy="89033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BD633F-0DD6-A78B-50CA-8DB3778D789B}"/>
              </a:ext>
            </a:extLst>
          </p:cNvPr>
          <p:cNvCxnSpPr/>
          <p:nvPr/>
        </p:nvCxnSpPr>
        <p:spPr>
          <a:xfrm>
            <a:off x="856500" y="2815390"/>
            <a:ext cx="4563979" cy="302393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43816D-CF39-828B-1887-5E21BACA3279}"/>
              </a:ext>
            </a:extLst>
          </p:cNvPr>
          <p:cNvCxnSpPr/>
          <p:nvPr/>
        </p:nvCxnSpPr>
        <p:spPr>
          <a:xfrm flipV="1">
            <a:off x="5420479" y="5566611"/>
            <a:ext cx="1347537" cy="27271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BE9F99-AB83-17B5-EB4E-6FF7D67A5DAE}"/>
              </a:ext>
            </a:extLst>
          </p:cNvPr>
          <p:cNvCxnSpPr>
            <a:cxnSpLocks/>
          </p:cNvCxnSpPr>
          <p:nvPr/>
        </p:nvCxnSpPr>
        <p:spPr>
          <a:xfrm>
            <a:off x="2204037" y="2550696"/>
            <a:ext cx="4563979" cy="3023936"/>
          </a:xfrm>
          <a:prstGeom prst="line">
            <a:avLst/>
          </a:prstGeom>
          <a:ln>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F15CC5-225D-493E-2846-CB367985AFD1}"/>
              </a:ext>
            </a:extLst>
          </p:cNvPr>
          <p:cNvCxnSpPr>
            <a:cxnSpLocks/>
          </p:cNvCxnSpPr>
          <p:nvPr/>
        </p:nvCxnSpPr>
        <p:spPr>
          <a:xfrm flipV="1">
            <a:off x="2204037" y="1684422"/>
            <a:ext cx="1564105" cy="858253"/>
          </a:xfrm>
          <a:prstGeom prst="line">
            <a:avLst/>
          </a:prstGeom>
          <a:ln>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E70D86-643E-F5D8-E191-280EC3DCB278}"/>
              </a:ext>
            </a:extLst>
          </p:cNvPr>
          <p:cNvCxnSpPr/>
          <p:nvPr/>
        </p:nvCxnSpPr>
        <p:spPr>
          <a:xfrm flipV="1">
            <a:off x="856500" y="2542675"/>
            <a:ext cx="1347537" cy="272715"/>
          </a:xfrm>
          <a:prstGeom prst="line">
            <a:avLst/>
          </a:prstGeom>
          <a:ln>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5ACD145-44ED-305F-4FE4-8B8D646DA872}"/>
              </a:ext>
            </a:extLst>
          </p:cNvPr>
          <p:cNvCxnSpPr/>
          <p:nvPr/>
        </p:nvCxnSpPr>
        <p:spPr>
          <a:xfrm>
            <a:off x="776289" y="2991853"/>
            <a:ext cx="4395537" cy="2927684"/>
          </a:xfrm>
          <a:prstGeom prst="straightConnector1">
            <a:avLst/>
          </a:prstGeom>
          <a:ln>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303A56E-883E-D921-11BD-B2DFF56BB91D}"/>
              </a:ext>
            </a:extLst>
          </p:cNvPr>
          <p:cNvCxnSpPr/>
          <p:nvPr/>
        </p:nvCxnSpPr>
        <p:spPr>
          <a:xfrm flipV="1">
            <a:off x="5604963" y="5702968"/>
            <a:ext cx="1283368" cy="304800"/>
          </a:xfrm>
          <a:prstGeom prst="straightConnector1">
            <a:avLst/>
          </a:prstGeom>
          <a:ln>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B9D9C15-692F-E7CE-A98E-20CB3DED05AD}"/>
              </a:ext>
            </a:extLst>
          </p:cNvPr>
          <p:cNvCxnSpPr/>
          <p:nvPr/>
        </p:nvCxnSpPr>
        <p:spPr>
          <a:xfrm>
            <a:off x="3768142" y="2542675"/>
            <a:ext cx="0" cy="2197767"/>
          </a:xfrm>
          <a:prstGeom prst="straightConnector1">
            <a:avLst/>
          </a:prstGeom>
          <a:ln>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831962A-2B30-713C-888E-8D65FFA60056}"/>
              </a:ext>
            </a:extLst>
          </p:cNvPr>
          <p:cNvSpPr txBox="1"/>
          <p:nvPr/>
        </p:nvSpPr>
        <p:spPr>
          <a:xfrm rot="2236153">
            <a:off x="2049294" y="4250930"/>
            <a:ext cx="994610" cy="369332"/>
          </a:xfrm>
          <a:prstGeom prst="rect">
            <a:avLst/>
          </a:prstGeom>
          <a:noFill/>
        </p:spPr>
        <p:txBody>
          <a:bodyPr wrap="square" rtlCol="0">
            <a:spAutoFit/>
          </a:bodyPr>
          <a:lstStyle/>
          <a:p>
            <a:r>
              <a:rPr lang="en-IN" dirty="0"/>
              <a:t>260 cm</a:t>
            </a:r>
          </a:p>
        </p:txBody>
      </p:sp>
      <p:sp>
        <p:nvSpPr>
          <p:cNvPr id="18" name="TextBox 17">
            <a:extLst>
              <a:ext uri="{FF2B5EF4-FFF2-40B4-BE49-F238E27FC236}">
                <a16:creationId xmlns:a16="http://schemas.microsoft.com/office/drawing/2014/main" id="{6201DC0F-813A-C8F5-1DFD-C03289EF5EDE}"/>
              </a:ext>
            </a:extLst>
          </p:cNvPr>
          <p:cNvSpPr txBox="1"/>
          <p:nvPr/>
        </p:nvSpPr>
        <p:spPr>
          <a:xfrm rot="20915039">
            <a:off x="5931178" y="5805768"/>
            <a:ext cx="994610" cy="369332"/>
          </a:xfrm>
          <a:prstGeom prst="rect">
            <a:avLst/>
          </a:prstGeom>
          <a:noFill/>
        </p:spPr>
        <p:txBody>
          <a:bodyPr wrap="square" rtlCol="0">
            <a:spAutoFit/>
          </a:bodyPr>
          <a:lstStyle/>
          <a:p>
            <a:r>
              <a:rPr lang="en-IN" dirty="0"/>
              <a:t>40 cm</a:t>
            </a:r>
          </a:p>
        </p:txBody>
      </p:sp>
      <p:sp>
        <p:nvSpPr>
          <p:cNvPr id="19" name="TextBox 18">
            <a:extLst>
              <a:ext uri="{FF2B5EF4-FFF2-40B4-BE49-F238E27FC236}">
                <a16:creationId xmlns:a16="http://schemas.microsoft.com/office/drawing/2014/main" id="{A2DBA844-D91E-93A3-2B36-0C3D77DBBE4D}"/>
              </a:ext>
            </a:extLst>
          </p:cNvPr>
          <p:cNvSpPr txBox="1"/>
          <p:nvPr/>
        </p:nvSpPr>
        <p:spPr>
          <a:xfrm>
            <a:off x="3118438" y="3674450"/>
            <a:ext cx="994610" cy="369332"/>
          </a:xfrm>
          <a:prstGeom prst="rect">
            <a:avLst/>
          </a:prstGeom>
          <a:noFill/>
        </p:spPr>
        <p:txBody>
          <a:bodyPr wrap="square" rtlCol="0">
            <a:spAutoFit/>
          </a:bodyPr>
          <a:lstStyle/>
          <a:p>
            <a:r>
              <a:rPr lang="en-IN" dirty="0"/>
              <a:t>60 cm</a:t>
            </a:r>
          </a:p>
        </p:txBody>
      </p:sp>
      <p:sp>
        <p:nvSpPr>
          <p:cNvPr id="20" name="TextBox 19">
            <a:extLst>
              <a:ext uri="{FF2B5EF4-FFF2-40B4-BE49-F238E27FC236}">
                <a16:creationId xmlns:a16="http://schemas.microsoft.com/office/drawing/2014/main" id="{AE73943E-D89D-1573-93CB-252B08C1DAB9}"/>
              </a:ext>
            </a:extLst>
          </p:cNvPr>
          <p:cNvSpPr txBox="1"/>
          <p:nvPr/>
        </p:nvSpPr>
        <p:spPr>
          <a:xfrm rot="3574041">
            <a:off x="4890969" y="3693860"/>
            <a:ext cx="2173705" cy="369332"/>
          </a:xfrm>
          <a:prstGeom prst="rect">
            <a:avLst/>
          </a:prstGeom>
          <a:noFill/>
        </p:spPr>
        <p:txBody>
          <a:bodyPr wrap="square" rtlCol="0">
            <a:spAutoFit/>
          </a:bodyPr>
          <a:lstStyle/>
          <a:p>
            <a:r>
              <a:rPr lang="en-IN" dirty="0"/>
              <a:t>1:2 (upstream slope)</a:t>
            </a:r>
          </a:p>
        </p:txBody>
      </p:sp>
      <p:sp>
        <p:nvSpPr>
          <p:cNvPr id="21" name="TextBox 20">
            <a:extLst>
              <a:ext uri="{FF2B5EF4-FFF2-40B4-BE49-F238E27FC236}">
                <a16:creationId xmlns:a16="http://schemas.microsoft.com/office/drawing/2014/main" id="{7BFD4FD4-B8E4-F27C-9BC1-8FC994E9CC8C}"/>
              </a:ext>
            </a:extLst>
          </p:cNvPr>
          <p:cNvSpPr txBox="1"/>
          <p:nvPr/>
        </p:nvSpPr>
        <p:spPr>
          <a:xfrm rot="20146157">
            <a:off x="467057" y="1995401"/>
            <a:ext cx="2610852" cy="369332"/>
          </a:xfrm>
          <a:prstGeom prst="rect">
            <a:avLst/>
          </a:prstGeom>
          <a:noFill/>
        </p:spPr>
        <p:txBody>
          <a:bodyPr wrap="square" rtlCol="0">
            <a:spAutoFit/>
          </a:bodyPr>
          <a:lstStyle/>
          <a:p>
            <a:r>
              <a:rPr lang="en-IN" dirty="0"/>
              <a:t>1:1.5 (downstream slope)</a:t>
            </a:r>
          </a:p>
        </p:txBody>
      </p:sp>
      <p:sp>
        <p:nvSpPr>
          <p:cNvPr id="22" name="Oval 21">
            <a:extLst>
              <a:ext uri="{FF2B5EF4-FFF2-40B4-BE49-F238E27FC236}">
                <a16:creationId xmlns:a16="http://schemas.microsoft.com/office/drawing/2014/main" id="{3F7B4736-4EC2-D6A7-931F-B1B429FA4255}"/>
              </a:ext>
            </a:extLst>
          </p:cNvPr>
          <p:cNvSpPr/>
          <p:nvPr/>
        </p:nvSpPr>
        <p:spPr>
          <a:xfrm flipH="1">
            <a:off x="2789088" y="2687052"/>
            <a:ext cx="65424"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6FF1484E-646E-4151-4746-EA1F35073414}"/>
              </a:ext>
            </a:extLst>
          </p:cNvPr>
          <p:cNvSpPr/>
          <p:nvPr/>
        </p:nvSpPr>
        <p:spPr>
          <a:xfrm>
            <a:off x="3053253" y="2868621"/>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4E957E50-7E26-9B1E-6A51-5263AE0CFAEE}"/>
              </a:ext>
            </a:extLst>
          </p:cNvPr>
          <p:cNvSpPr/>
          <p:nvPr/>
        </p:nvSpPr>
        <p:spPr>
          <a:xfrm>
            <a:off x="3645850" y="3205303"/>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ECDA287B-F5BD-8516-C7BC-23EDCD113924}"/>
              </a:ext>
            </a:extLst>
          </p:cNvPr>
          <p:cNvSpPr/>
          <p:nvPr/>
        </p:nvSpPr>
        <p:spPr>
          <a:xfrm>
            <a:off x="4043581" y="3489248"/>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7F56FF3E-A281-9EED-CA32-22672ED80288}"/>
              </a:ext>
            </a:extLst>
          </p:cNvPr>
          <p:cNvSpPr/>
          <p:nvPr/>
        </p:nvSpPr>
        <p:spPr>
          <a:xfrm>
            <a:off x="4430738" y="3786119"/>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DC745C7D-B957-B607-5F0D-28ABF07A2037}"/>
              </a:ext>
            </a:extLst>
          </p:cNvPr>
          <p:cNvSpPr/>
          <p:nvPr/>
        </p:nvSpPr>
        <p:spPr>
          <a:xfrm>
            <a:off x="4796592" y="4038600"/>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359364A0-66F6-EDDE-109A-BDCB5DDEB3B1}"/>
              </a:ext>
            </a:extLst>
          </p:cNvPr>
          <p:cNvSpPr/>
          <p:nvPr/>
        </p:nvSpPr>
        <p:spPr>
          <a:xfrm>
            <a:off x="2519940" y="2474786"/>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C28AF693-743C-2F9C-67DF-E7AACDF1CB32}"/>
              </a:ext>
            </a:extLst>
          </p:cNvPr>
          <p:cNvSpPr/>
          <p:nvPr/>
        </p:nvSpPr>
        <p:spPr>
          <a:xfrm>
            <a:off x="5068747" y="4227385"/>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85327346-04BD-F26E-73B7-2E50BBD4D666}"/>
              </a:ext>
            </a:extLst>
          </p:cNvPr>
          <p:cNvSpPr/>
          <p:nvPr/>
        </p:nvSpPr>
        <p:spPr>
          <a:xfrm>
            <a:off x="5383662" y="4403851"/>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FA7CC5A5-D43F-9EDB-525D-6FAF2E585B13}"/>
              </a:ext>
            </a:extLst>
          </p:cNvPr>
          <p:cNvSpPr/>
          <p:nvPr/>
        </p:nvSpPr>
        <p:spPr>
          <a:xfrm>
            <a:off x="5679282" y="4552239"/>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2F35FBD3-A860-86FE-9169-7EBC953C8D97}"/>
              </a:ext>
            </a:extLst>
          </p:cNvPr>
          <p:cNvSpPr/>
          <p:nvPr/>
        </p:nvSpPr>
        <p:spPr>
          <a:xfrm>
            <a:off x="5993362" y="4740442"/>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961051C7-98C3-48BD-CE84-C6ABA81477EC}"/>
              </a:ext>
            </a:extLst>
          </p:cNvPr>
          <p:cNvSpPr/>
          <p:nvPr/>
        </p:nvSpPr>
        <p:spPr>
          <a:xfrm>
            <a:off x="2959389" y="2213814"/>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07DCE9DF-31DA-E53C-70E2-5667F0A7CA94}"/>
              </a:ext>
            </a:extLst>
          </p:cNvPr>
          <p:cNvSpPr/>
          <p:nvPr/>
        </p:nvSpPr>
        <p:spPr>
          <a:xfrm>
            <a:off x="3339550" y="2467369"/>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a:extLst>
              <a:ext uri="{FF2B5EF4-FFF2-40B4-BE49-F238E27FC236}">
                <a16:creationId xmlns:a16="http://schemas.microsoft.com/office/drawing/2014/main" id="{114B5431-E88F-FB48-4AC2-0967BDD2D76D}"/>
              </a:ext>
            </a:extLst>
          </p:cNvPr>
          <p:cNvSpPr/>
          <p:nvPr/>
        </p:nvSpPr>
        <p:spPr>
          <a:xfrm>
            <a:off x="3737281" y="2751314"/>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115D4A90-8F01-0991-3DAC-54BEF70F8C5A}"/>
              </a:ext>
            </a:extLst>
          </p:cNvPr>
          <p:cNvSpPr/>
          <p:nvPr/>
        </p:nvSpPr>
        <p:spPr>
          <a:xfrm>
            <a:off x="4124438" y="3048185"/>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99E01BF8-3BB2-41BB-16EF-44A5A5ACDA09}"/>
              </a:ext>
            </a:extLst>
          </p:cNvPr>
          <p:cNvSpPr/>
          <p:nvPr/>
        </p:nvSpPr>
        <p:spPr>
          <a:xfrm>
            <a:off x="4490292" y="3300666"/>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4A132010-E007-6101-19AE-40D70A6F762C}"/>
              </a:ext>
            </a:extLst>
          </p:cNvPr>
          <p:cNvSpPr/>
          <p:nvPr/>
        </p:nvSpPr>
        <p:spPr>
          <a:xfrm>
            <a:off x="4762447" y="3489451"/>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8772D2B4-4881-811D-A669-1CE7B802D0C7}"/>
              </a:ext>
            </a:extLst>
          </p:cNvPr>
          <p:cNvSpPr/>
          <p:nvPr/>
        </p:nvSpPr>
        <p:spPr>
          <a:xfrm>
            <a:off x="5077362" y="3665917"/>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E6CD44DC-66C6-208C-4A53-7ECD986BC352}"/>
              </a:ext>
            </a:extLst>
          </p:cNvPr>
          <p:cNvSpPr/>
          <p:nvPr/>
        </p:nvSpPr>
        <p:spPr>
          <a:xfrm>
            <a:off x="5372982" y="3814305"/>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C5B66F11-AE7A-8739-73A4-A226DC3BEB1C}"/>
              </a:ext>
            </a:extLst>
          </p:cNvPr>
          <p:cNvSpPr/>
          <p:nvPr/>
        </p:nvSpPr>
        <p:spPr>
          <a:xfrm>
            <a:off x="5687062" y="4002508"/>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547B4658-C45B-6BAD-5192-5B1F684ED9F4}"/>
              </a:ext>
            </a:extLst>
          </p:cNvPr>
          <p:cNvSpPr/>
          <p:nvPr/>
        </p:nvSpPr>
        <p:spPr>
          <a:xfrm>
            <a:off x="3467556" y="2084508"/>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21F4B3C9-0B3B-B40D-E9C0-2533C49C5903}"/>
              </a:ext>
            </a:extLst>
          </p:cNvPr>
          <p:cNvSpPr/>
          <p:nvPr/>
        </p:nvSpPr>
        <p:spPr>
          <a:xfrm>
            <a:off x="3865287" y="2368453"/>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A0EC07D7-9B8C-3FC3-C2E1-D2D4BEA415EB}"/>
              </a:ext>
            </a:extLst>
          </p:cNvPr>
          <p:cNvSpPr/>
          <p:nvPr/>
        </p:nvSpPr>
        <p:spPr>
          <a:xfrm>
            <a:off x="4252444" y="2665324"/>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80A8DFB4-0FCE-3A24-2944-AAA0AAC1A340}"/>
              </a:ext>
            </a:extLst>
          </p:cNvPr>
          <p:cNvSpPr/>
          <p:nvPr/>
        </p:nvSpPr>
        <p:spPr>
          <a:xfrm>
            <a:off x="4618298" y="2917805"/>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190CEB4B-58F6-8C55-8CEA-D5548D3E754B}"/>
              </a:ext>
            </a:extLst>
          </p:cNvPr>
          <p:cNvSpPr/>
          <p:nvPr/>
        </p:nvSpPr>
        <p:spPr>
          <a:xfrm>
            <a:off x="4890453" y="3106590"/>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21F93B15-5CAA-8A6C-4332-C22A147E4FA4}"/>
              </a:ext>
            </a:extLst>
          </p:cNvPr>
          <p:cNvSpPr/>
          <p:nvPr/>
        </p:nvSpPr>
        <p:spPr>
          <a:xfrm>
            <a:off x="3720602" y="1951268"/>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435D5CC5-39EF-32DC-2C15-680861213574}"/>
              </a:ext>
            </a:extLst>
          </p:cNvPr>
          <p:cNvSpPr/>
          <p:nvPr/>
        </p:nvSpPr>
        <p:spPr>
          <a:xfrm>
            <a:off x="4107759" y="2248139"/>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Oval 48">
            <a:extLst>
              <a:ext uri="{FF2B5EF4-FFF2-40B4-BE49-F238E27FC236}">
                <a16:creationId xmlns:a16="http://schemas.microsoft.com/office/drawing/2014/main" id="{5A80BE01-C28B-8906-4983-367D7B1DE3AF}"/>
              </a:ext>
            </a:extLst>
          </p:cNvPr>
          <p:cNvSpPr/>
          <p:nvPr/>
        </p:nvSpPr>
        <p:spPr>
          <a:xfrm>
            <a:off x="4473613" y="2500620"/>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A368B826-94B9-4979-FAED-8E2F570695DE}"/>
              </a:ext>
            </a:extLst>
          </p:cNvPr>
          <p:cNvSpPr/>
          <p:nvPr/>
        </p:nvSpPr>
        <p:spPr>
          <a:xfrm>
            <a:off x="4745768" y="2689405"/>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Oval 50">
            <a:extLst>
              <a:ext uri="{FF2B5EF4-FFF2-40B4-BE49-F238E27FC236}">
                <a16:creationId xmlns:a16="http://schemas.microsoft.com/office/drawing/2014/main" id="{84E47D30-0ACE-D44F-F62F-B356CB9C00D3}"/>
              </a:ext>
            </a:extLst>
          </p:cNvPr>
          <p:cNvSpPr/>
          <p:nvPr/>
        </p:nvSpPr>
        <p:spPr>
          <a:xfrm>
            <a:off x="244906" y="1700466"/>
            <a:ext cx="60659" cy="80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TextBox 51">
            <a:extLst>
              <a:ext uri="{FF2B5EF4-FFF2-40B4-BE49-F238E27FC236}">
                <a16:creationId xmlns:a16="http://schemas.microsoft.com/office/drawing/2014/main" id="{62B1C022-8665-5E47-EBCF-A44852DC9EBE}"/>
              </a:ext>
            </a:extLst>
          </p:cNvPr>
          <p:cNvSpPr txBox="1"/>
          <p:nvPr/>
        </p:nvSpPr>
        <p:spPr>
          <a:xfrm>
            <a:off x="389048" y="1515800"/>
            <a:ext cx="1642079" cy="369332"/>
          </a:xfrm>
          <a:prstGeom prst="rect">
            <a:avLst/>
          </a:prstGeom>
          <a:noFill/>
        </p:spPr>
        <p:txBody>
          <a:bodyPr wrap="square" rtlCol="0">
            <a:spAutoFit/>
          </a:bodyPr>
          <a:lstStyle/>
          <a:p>
            <a:r>
              <a:rPr lang="en-IN" dirty="0"/>
              <a:t>Piezometers</a:t>
            </a:r>
          </a:p>
        </p:txBody>
      </p:sp>
      <p:cxnSp>
        <p:nvCxnSpPr>
          <p:cNvPr id="53" name="Straight Connector 52">
            <a:extLst>
              <a:ext uri="{FF2B5EF4-FFF2-40B4-BE49-F238E27FC236}">
                <a16:creationId xmlns:a16="http://schemas.microsoft.com/office/drawing/2014/main" id="{3B826FAD-B4CD-7770-13E1-CAD7E4C6FBFD}"/>
              </a:ext>
            </a:extLst>
          </p:cNvPr>
          <p:cNvCxnSpPr>
            <a:cxnSpLocks/>
          </p:cNvCxnSpPr>
          <p:nvPr/>
        </p:nvCxnSpPr>
        <p:spPr>
          <a:xfrm flipV="1">
            <a:off x="304371" y="4661590"/>
            <a:ext cx="2023987" cy="62046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F9A2808-F432-0CF8-0CF1-65AB7A6F7395}"/>
              </a:ext>
            </a:extLst>
          </p:cNvPr>
          <p:cNvCxnSpPr>
            <a:cxnSpLocks/>
          </p:cNvCxnSpPr>
          <p:nvPr/>
        </p:nvCxnSpPr>
        <p:spPr>
          <a:xfrm>
            <a:off x="280005" y="4566156"/>
            <a:ext cx="1157812" cy="97827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1EF7EF8-BAE0-D071-1B41-73F4A94954B2}"/>
              </a:ext>
            </a:extLst>
          </p:cNvPr>
          <p:cNvSpPr txBox="1"/>
          <p:nvPr/>
        </p:nvSpPr>
        <p:spPr>
          <a:xfrm>
            <a:off x="1409039" y="5396715"/>
            <a:ext cx="409598" cy="369332"/>
          </a:xfrm>
          <a:prstGeom prst="rect">
            <a:avLst/>
          </a:prstGeom>
          <a:noFill/>
        </p:spPr>
        <p:txBody>
          <a:bodyPr wrap="square" rtlCol="0">
            <a:spAutoFit/>
          </a:bodyPr>
          <a:lstStyle/>
          <a:p>
            <a:r>
              <a:rPr lang="en-IN" dirty="0"/>
              <a:t>X’</a:t>
            </a:r>
          </a:p>
        </p:txBody>
      </p:sp>
      <p:sp>
        <p:nvSpPr>
          <p:cNvPr id="56" name="TextBox 55">
            <a:extLst>
              <a:ext uri="{FF2B5EF4-FFF2-40B4-BE49-F238E27FC236}">
                <a16:creationId xmlns:a16="http://schemas.microsoft.com/office/drawing/2014/main" id="{465F3FC0-F50A-AD58-B719-837E02C62915}"/>
              </a:ext>
            </a:extLst>
          </p:cNvPr>
          <p:cNvSpPr txBox="1"/>
          <p:nvPr/>
        </p:nvSpPr>
        <p:spPr>
          <a:xfrm>
            <a:off x="602166" y="4190500"/>
            <a:ext cx="341645" cy="369332"/>
          </a:xfrm>
          <a:prstGeom prst="rect">
            <a:avLst/>
          </a:prstGeom>
          <a:noFill/>
        </p:spPr>
        <p:txBody>
          <a:bodyPr wrap="square" rtlCol="0">
            <a:spAutoFit/>
          </a:bodyPr>
          <a:lstStyle/>
          <a:p>
            <a:r>
              <a:rPr lang="en-IN" dirty="0"/>
              <a:t>X</a:t>
            </a:r>
          </a:p>
        </p:txBody>
      </p:sp>
      <p:sp>
        <p:nvSpPr>
          <p:cNvPr id="57" name="TextBox 56">
            <a:extLst>
              <a:ext uri="{FF2B5EF4-FFF2-40B4-BE49-F238E27FC236}">
                <a16:creationId xmlns:a16="http://schemas.microsoft.com/office/drawing/2014/main" id="{74E078B9-05DD-614D-ED7F-5DCD77DA0E3F}"/>
              </a:ext>
            </a:extLst>
          </p:cNvPr>
          <p:cNvSpPr txBox="1"/>
          <p:nvPr/>
        </p:nvSpPr>
        <p:spPr>
          <a:xfrm>
            <a:off x="1900877" y="4426045"/>
            <a:ext cx="341645" cy="369332"/>
          </a:xfrm>
          <a:prstGeom prst="rect">
            <a:avLst/>
          </a:prstGeom>
          <a:noFill/>
        </p:spPr>
        <p:txBody>
          <a:bodyPr wrap="square" rtlCol="0">
            <a:spAutoFit/>
          </a:bodyPr>
          <a:lstStyle/>
          <a:p>
            <a:r>
              <a:rPr lang="en-IN" dirty="0"/>
              <a:t>Z</a:t>
            </a:r>
          </a:p>
        </p:txBody>
      </p:sp>
      <p:sp>
        <p:nvSpPr>
          <p:cNvPr id="58" name="TextBox 57">
            <a:extLst>
              <a:ext uri="{FF2B5EF4-FFF2-40B4-BE49-F238E27FC236}">
                <a16:creationId xmlns:a16="http://schemas.microsoft.com/office/drawing/2014/main" id="{67478BE1-777C-27E2-A4F1-8C347170464B}"/>
              </a:ext>
            </a:extLst>
          </p:cNvPr>
          <p:cNvSpPr txBox="1"/>
          <p:nvPr/>
        </p:nvSpPr>
        <p:spPr>
          <a:xfrm>
            <a:off x="31243" y="5094072"/>
            <a:ext cx="409598" cy="369332"/>
          </a:xfrm>
          <a:prstGeom prst="rect">
            <a:avLst/>
          </a:prstGeom>
          <a:noFill/>
        </p:spPr>
        <p:txBody>
          <a:bodyPr wrap="square" rtlCol="0">
            <a:spAutoFit/>
          </a:bodyPr>
          <a:lstStyle/>
          <a:p>
            <a:r>
              <a:rPr lang="en-IN" dirty="0"/>
              <a:t>Z’</a:t>
            </a:r>
          </a:p>
        </p:txBody>
      </p:sp>
      <p:sp>
        <p:nvSpPr>
          <p:cNvPr id="59" name="Oval 58">
            <a:extLst>
              <a:ext uri="{FF2B5EF4-FFF2-40B4-BE49-F238E27FC236}">
                <a16:creationId xmlns:a16="http://schemas.microsoft.com/office/drawing/2014/main" id="{E5629B08-5023-6D6D-210B-A5C146798DD7}"/>
              </a:ext>
            </a:extLst>
          </p:cNvPr>
          <p:cNvSpPr/>
          <p:nvPr/>
        </p:nvSpPr>
        <p:spPr>
          <a:xfrm flipH="1">
            <a:off x="3306323" y="3057236"/>
            <a:ext cx="83128" cy="831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TextBox 60">
            <a:extLst>
              <a:ext uri="{FF2B5EF4-FFF2-40B4-BE49-F238E27FC236}">
                <a16:creationId xmlns:a16="http://schemas.microsoft.com/office/drawing/2014/main" id="{C7CB4CDF-7847-C4CA-A822-5B58E614A47D}"/>
              </a:ext>
            </a:extLst>
          </p:cNvPr>
          <p:cNvSpPr txBox="1"/>
          <p:nvPr/>
        </p:nvSpPr>
        <p:spPr>
          <a:xfrm>
            <a:off x="120578" y="101713"/>
            <a:ext cx="7335299" cy="584775"/>
          </a:xfrm>
          <a:prstGeom prst="rect">
            <a:avLst/>
          </a:prstGeom>
          <a:noFill/>
        </p:spPr>
        <p:txBody>
          <a:bodyPr wrap="square">
            <a:spAutoFit/>
          </a:bodyPr>
          <a:lstStyle/>
          <a:p>
            <a:pPr algn="ctr"/>
            <a:r>
              <a:rPr lang="en-IN" sz="3200" b="1" dirty="0"/>
              <a:t>EXPERIMENTAL MODEL CROSS SECTION</a:t>
            </a:r>
          </a:p>
        </p:txBody>
      </p:sp>
      <p:cxnSp>
        <p:nvCxnSpPr>
          <p:cNvPr id="62" name="Straight Connector 61">
            <a:extLst>
              <a:ext uri="{FF2B5EF4-FFF2-40B4-BE49-F238E27FC236}">
                <a16:creationId xmlns:a16="http://schemas.microsoft.com/office/drawing/2014/main" id="{C4EFDF5D-B9A1-70A8-F0C1-8BA5DBA3C77F}"/>
              </a:ext>
            </a:extLst>
          </p:cNvPr>
          <p:cNvCxnSpPr/>
          <p:nvPr/>
        </p:nvCxnSpPr>
        <p:spPr>
          <a:xfrm>
            <a:off x="462116" y="713113"/>
            <a:ext cx="8035047"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sp>
        <p:nvSpPr>
          <p:cNvPr id="63" name="Trapezoid 62">
            <a:extLst>
              <a:ext uri="{FF2B5EF4-FFF2-40B4-BE49-F238E27FC236}">
                <a16:creationId xmlns:a16="http://schemas.microsoft.com/office/drawing/2014/main" id="{5F5B2C2F-6BC6-4E7F-B91C-B3F637A31D4F}"/>
              </a:ext>
            </a:extLst>
          </p:cNvPr>
          <p:cNvSpPr/>
          <p:nvPr/>
        </p:nvSpPr>
        <p:spPr>
          <a:xfrm>
            <a:off x="6265300" y="1784684"/>
            <a:ext cx="2761479" cy="1387642"/>
          </a:xfrm>
          <a:prstGeom prst="trapezoid">
            <a:avLst>
              <a:gd name="adj" fmla="val 82225"/>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TextBox 63">
            <a:extLst>
              <a:ext uri="{FF2B5EF4-FFF2-40B4-BE49-F238E27FC236}">
                <a16:creationId xmlns:a16="http://schemas.microsoft.com/office/drawing/2014/main" id="{02300737-90E8-CB00-B30F-D162938D13FA}"/>
              </a:ext>
            </a:extLst>
          </p:cNvPr>
          <p:cNvSpPr txBox="1"/>
          <p:nvPr/>
        </p:nvSpPr>
        <p:spPr>
          <a:xfrm>
            <a:off x="7066133" y="3388803"/>
            <a:ext cx="994610" cy="369332"/>
          </a:xfrm>
          <a:prstGeom prst="rect">
            <a:avLst/>
          </a:prstGeom>
          <a:noFill/>
        </p:spPr>
        <p:txBody>
          <a:bodyPr wrap="square" rtlCol="0">
            <a:spAutoFit/>
          </a:bodyPr>
          <a:lstStyle/>
          <a:p>
            <a:r>
              <a:rPr lang="en-IN" dirty="0"/>
              <a:t>260 cm</a:t>
            </a:r>
          </a:p>
        </p:txBody>
      </p:sp>
      <p:sp>
        <p:nvSpPr>
          <p:cNvPr id="65" name="TextBox 64">
            <a:extLst>
              <a:ext uri="{FF2B5EF4-FFF2-40B4-BE49-F238E27FC236}">
                <a16:creationId xmlns:a16="http://schemas.microsoft.com/office/drawing/2014/main" id="{F39804D7-61DE-3E49-2F00-EF334A372D40}"/>
              </a:ext>
            </a:extLst>
          </p:cNvPr>
          <p:cNvSpPr txBox="1"/>
          <p:nvPr/>
        </p:nvSpPr>
        <p:spPr>
          <a:xfrm>
            <a:off x="7066133" y="2486526"/>
            <a:ext cx="994610" cy="369332"/>
          </a:xfrm>
          <a:prstGeom prst="rect">
            <a:avLst/>
          </a:prstGeom>
          <a:noFill/>
        </p:spPr>
        <p:txBody>
          <a:bodyPr wrap="square" rtlCol="0">
            <a:spAutoFit/>
          </a:bodyPr>
          <a:lstStyle/>
          <a:p>
            <a:r>
              <a:rPr lang="en-IN" dirty="0"/>
              <a:t>60 cm</a:t>
            </a:r>
          </a:p>
        </p:txBody>
      </p:sp>
      <p:cxnSp>
        <p:nvCxnSpPr>
          <p:cNvPr id="66" name="Straight Arrow Connector 65">
            <a:extLst>
              <a:ext uri="{FF2B5EF4-FFF2-40B4-BE49-F238E27FC236}">
                <a16:creationId xmlns:a16="http://schemas.microsoft.com/office/drawing/2014/main" id="{F7232F95-29BB-1908-8C98-A4EDD40B7A90}"/>
              </a:ext>
            </a:extLst>
          </p:cNvPr>
          <p:cNvCxnSpPr>
            <a:cxnSpLocks/>
          </p:cNvCxnSpPr>
          <p:nvPr/>
        </p:nvCxnSpPr>
        <p:spPr>
          <a:xfrm>
            <a:off x="7420331" y="1784684"/>
            <a:ext cx="0" cy="13876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8EE9A5A-8E01-6B91-287D-7FB53B61BFD0}"/>
              </a:ext>
            </a:extLst>
          </p:cNvPr>
          <p:cNvCxnSpPr>
            <a:cxnSpLocks/>
          </p:cNvCxnSpPr>
          <p:nvPr/>
        </p:nvCxnSpPr>
        <p:spPr>
          <a:xfrm>
            <a:off x="6179305" y="3388803"/>
            <a:ext cx="2847474" cy="0"/>
          </a:xfrm>
          <a:prstGeom prst="straightConnector1">
            <a:avLst/>
          </a:prstGeom>
          <a:ln>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Arrow: Right 67">
            <a:extLst>
              <a:ext uri="{FF2B5EF4-FFF2-40B4-BE49-F238E27FC236}">
                <a16:creationId xmlns:a16="http://schemas.microsoft.com/office/drawing/2014/main" id="{DD5D1D24-E2BC-D05D-FE8F-248D8B000514}"/>
              </a:ext>
            </a:extLst>
          </p:cNvPr>
          <p:cNvSpPr/>
          <p:nvPr/>
        </p:nvSpPr>
        <p:spPr>
          <a:xfrm>
            <a:off x="5570669" y="2194453"/>
            <a:ext cx="905411" cy="4849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Flow</a:t>
            </a:r>
          </a:p>
        </p:txBody>
      </p:sp>
      <p:cxnSp>
        <p:nvCxnSpPr>
          <p:cNvPr id="69" name="Straight Connector 68">
            <a:extLst>
              <a:ext uri="{FF2B5EF4-FFF2-40B4-BE49-F238E27FC236}">
                <a16:creationId xmlns:a16="http://schemas.microsoft.com/office/drawing/2014/main" id="{26CA8B1D-7A3D-1C26-A927-F38B904E4408}"/>
              </a:ext>
            </a:extLst>
          </p:cNvPr>
          <p:cNvCxnSpPr/>
          <p:nvPr/>
        </p:nvCxnSpPr>
        <p:spPr>
          <a:xfrm>
            <a:off x="6346248" y="1963731"/>
            <a:ext cx="1108527"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0" name="Flowchart: Merge 69">
            <a:extLst>
              <a:ext uri="{FF2B5EF4-FFF2-40B4-BE49-F238E27FC236}">
                <a16:creationId xmlns:a16="http://schemas.microsoft.com/office/drawing/2014/main" id="{7D7370E3-482C-267E-C192-D80D3A96E7BC}"/>
              </a:ext>
            </a:extLst>
          </p:cNvPr>
          <p:cNvSpPr/>
          <p:nvPr/>
        </p:nvSpPr>
        <p:spPr>
          <a:xfrm>
            <a:off x="6387853" y="1852862"/>
            <a:ext cx="296770" cy="110865"/>
          </a:xfrm>
          <a:prstGeom prst="flowChartMerg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Rectangle 70">
            <a:extLst>
              <a:ext uri="{FF2B5EF4-FFF2-40B4-BE49-F238E27FC236}">
                <a16:creationId xmlns:a16="http://schemas.microsoft.com/office/drawing/2014/main" id="{7BF82C4F-CBD2-0485-D809-634254D8B11F}"/>
              </a:ext>
            </a:extLst>
          </p:cNvPr>
          <p:cNvSpPr/>
          <p:nvPr/>
        </p:nvSpPr>
        <p:spPr>
          <a:xfrm>
            <a:off x="7420331" y="4227385"/>
            <a:ext cx="940701" cy="1347240"/>
          </a:xfrm>
          <a:prstGeom prst="rect">
            <a:avLst/>
          </a:prstGeom>
          <a:no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2" name="Straight Connector 71">
            <a:extLst>
              <a:ext uri="{FF2B5EF4-FFF2-40B4-BE49-F238E27FC236}">
                <a16:creationId xmlns:a16="http://schemas.microsoft.com/office/drawing/2014/main" id="{E5C54AAB-D699-032C-63D5-39383422B222}"/>
              </a:ext>
            </a:extLst>
          </p:cNvPr>
          <p:cNvCxnSpPr/>
          <p:nvPr/>
        </p:nvCxnSpPr>
        <p:spPr>
          <a:xfrm>
            <a:off x="7420331" y="4632449"/>
            <a:ext cx="94070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3" name="Flowchart: Merge 72">
            <a:extLst>
              <a:ext uri="{FF2B5EF4-FFF2-40B4-BE49-F238E27FC236}">
                <a16:creationId xmlns:a16="http://schemas.microsoft.com/office/drawing/2014/main" id="{6B0D3B83-ECED-1B57-0A84-9A6F0110AFF6}"/>
              </a:ext>
            </a:extLst>
          </p:cNvPr>
          <p:cNvSpPr/>
          <p:nvPr/>
        </p:nvSpPr>
        <p:spPr>
          <a:xfrm>
            <a:off x="7831642" y="4552239"/>
            <a:ext cx="104274" cy="80210"/>
          </a:xfrm>
          <a:prstGeom prst="flowChartMerg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4" name="Straight Arrow Connector 73">
            <a:extLst>
              <a:ext uri="{FF2B5EF4-FFF2-40B4-BE49-F238E27FC236}">
                <a16:creationId xmlns:a16="http://schemas.microsoft.com/office/drawing/2014/main" id="{53AE3201-464C-1360-E125-7B7DCD038285}"/>
              </a:ext>
            </a:extLst>
          </p:cNvPr>
          <p:cNvCxnSpPr>
            <a:cxnSpLocks/>
          </p:cNvCxnSpPr>
          <p:nvPr/>
        </p:nvCxnSpPr>
        <p:spPr>
          <a:xfrm>
            <a:off x="8551299" y="4203322"/>
            <a:ext cx="0" cy="13876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89D5BCC-7D91-C9F7-C193-710769C9ABB5}"/>
              </a:ext>
            </a:extLst>
          </p:cNvPr>
          <p:cNvCxnSpPr>
            <a:cxnSpLocks/>
          </p:cNvCxnSpPr>
          <p:nvPr/>
        </p:nvCxnSpPr>
        <p:spPr>
          <a:xfrm>
            <a:off x="7390484" y="5714908"/>
            <a:ext cx="970548" cy="0"/>
          </a:xfrm>
          <a:prstGeom prst="straightConnector1">
            <a:avLst/>
          </a:prstGeom>
          <a:ln>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A1A2905-C4AC-665C-122F-24E00F167C9B}"/>
              </a:ext>
            </a:extLst>
          </p:cNvPr>
          <p:cNvSpPr txBox="1"/>
          <p:nvPr/>
        </p:nvSpPr>
        <p:spPr>
          <a:xfrm>
            <a:off x="7556689" y="5638436"/>
            <a:ext cx="994610" cy="369332"/>
          </a:xfrm>
          <a:prstGeom prst="rect">
            <a:avLst/>
          </a:prstGeom>
          <a:noFill/>
        </p:spPr>
        <p:txBody>
          <a:bodyPr wrap="square" rtlCol="0">
            <a:spAutoFit/>
          </a:bodyPr>
          <a:lstStyle/>
          <a:p>
            <a:r>
              <a:rPr lang="en-IN" dirty="0"/>
              <a:t>40 cm</a:t>
            </a:r>
          </a:p>
        </p:txBody>
      </p:sp>
      <p:sp>
        <p:nvSpPr>
          <p:cNvPr id="77" name="TextBox 76">
            <a:extLst>
              <a:ext uri="{FF2B5EF4-FFF2-40B4-BE49-F238E27FC236}">
                <a16:creationId xmlns:a16="http://schemas.microsoft.com/office/drawing/2014/main" id="{DA0E5F42-0C8C-04A2-0925-648087A5D3F6}"/>
              </a:ext>
            </a:extLst>
          </p:cNvPr>
          <p:cNvSpPr txBox="1"/>
          <p:nvPr/>
        </p:nvSpPr>
        <p:spPr>
          <a:xfrm>
            <a:off x="8473327" y="1700466"/>
            <a:ext cx="676006" cy="369332"/>
          </a:xfrm>
          <a:prstGeom prst="rect">
            <a:avLst/>
          </a:prstGeom>
          <a:noFill/>
        </p:spPr>
        <p:txBody>
          <a:bodyPr wrap="square" rtlCol="0">
            <a:spAutoFit/>
          </a:bodyPr>
          <a:lstStyle/>
          <a:p>
            <a:r>
              <a:rPr lang="en-IN" dirty="0"/>
              <a:t>X-X’</a:t>
            </a:r>
          </a:p>
        </p:txBody>
      </p:sp>
      <p:sp>
        <p:nvSpPr>
          <p:cNvPr id="78" name="TextBox 77">
            <a:extLst>
              <a:ext uri="{FF2B5EF4-FFF2-40B4-BE49-F238E27FC236}">
                <a16:creationId xmlns:a16="http://schemas.microsoft.com/office/drawing/2014/main" id="{B633037D-7F09-31CD-636E-A324BF100043}"/>
              </a:ext>
            </a:extLst>
          </p:cNvPr>
          <p:cNvSpPr txBox="1"/>
          <p:nvPr/>
        </p:nvSpPr>
        <p:spPr>
          <a:xfrm>
            <a:off x="8678364" y="4138791"/>
            <a:ext cx="676006" cy="369332"/>
          </a:xfrm>
          <a:prstGeom prst="rect">
            <a:avLst/>
          </a:prstGeom>
          <a:noFill/>
        </p:spPr>
        <p:txBody>
          <a:bodyPr wrap="square" rtlCol="0">
            <a:spAutoFit/>
          </a:bodyPr>
          <a:lstStyle/>
          <a:p>
            <a:r>
              <a:rPr lang="en-IN" dirty="0"/>
              <a:t>Z-Z’</a:t>
            </a:r>
          </a:p>
        </p:txBody>
      </p:sp>
    </p:spTree>
    <p:extLst>
      <p:ext uri="{BB962C8B-B14F-4D97-AF65-F5344CB8AC3E}">
        <p14:creationId xmlns:p14="http://schemas.microsoft.com/office/powerpoint/2010/main" val="264621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43C946-0228-85D5-EBC8-3F3A06299674}"/>
              </a:ext>
            </a:extLst>
          </p:cNvPr>
          <p:cNvGraphicFramePr>
            <a:graphicFrameLocks noGrp="1"/>
          </p:cNvGraphicFramePr>
          <p:nvPr>
            <p:extLst>
              <p:ext uri="{D42A27DB-BD31-4B8C-83A1-F6EECF244321}">
                <p14:modId xmlns:p14="http://schemas.microsoft.com/office/powerpoint/2010/main" val="489215905"/>
              </p:ext>
            </p:extLst>
          </p:nvPr>
        </p:nvGraphicFramePr>
        <p:xfrm>
          <a:off x="481895" y="1077333"/>
          <a:ext cx="8069439" cy="5613345"/>
        </p:xfrm>
        <a:graphic>
          <a:graphicData uri="http://schemas.openxmlformats.org/drawingml/2006/table">
            <a:tbl>
              <a:tblPr firstRow="1" firstCol="1" bandRow="1">
                <a:tableStyleId>{5C22544A-7EE6-4342-B048-85BDC9FD1C3A}</a:tableStyleId>
              </a:tblPr>
              <a:tblGrid>
                <a:gridCol w="1236838">
                  <a:extLst>
                    <a:ext uri="{9D8B030D-6E8A-4147-A177-3AD203B41FA5}">
                      <a16:colId xmlns:a16="http://schemas.microsoft.com/office/drawing/2014/main" val="3564781292"/>
                    </a:ext>
                  </a:extLst>
                </a:gridCol>
                <a:gridCol w="736600">
                  <a:extLst>
                    <a:ext uri="{9D8B030D-6E8A-4147-A177-3AD203B41FA5}">
                      <a16:colId xmlns:a16="http://schemas.microsoft.com/office/drawing/2014/main" val="2867181098"/>
                    </a:ext>
                  </a:extLst>
                </a:gridCol>
                <a:gridCol w="726102">
                  <a:extLst>
                    <a:ext uri="{9D8B030D-6E8A-4147-A177-3AD203B41FA5}">
                      <a16:colId xmlns:a16="http://schemas.microsoft.com/office/drawing/2014/main" val="4271875818"/>
                    </a:ext>
                  </a:extLst>
                </a:gridCol>
                <a:gridCol w="960430">
                  <a:extLst>
                    <a:ext uri="{9D8B030D-6E8A-4147-A177-3AD203B41FA5}">
                      <a16:colId xmlns:a16="http://schemas.microsoft.com/office/drawing/2014/main" val="3651823785"/>
                    </a:ext>
                  </a:extLst>
                </a:gridCol>
                <a:gridCol w="1193033">
                  <a:extLst>
                    <a:ext uri="{9D8B030D-6E8A-4147-A177-3AD203B41FA5}">
                      <a16:colId xmlns:a16="http://schemas.microsoft.com/office/drawing/2014/main" val="3904364490"/>
                    </a:ext>
                  </a:extLst>
                </a:gridCol>
                <a:gridCol w="1098824">
                  <a:extLst>
                    <a:ext uri="{9D8B030D-6E8A-4147-A177-3AD203B41FA5}">
                      <a16:colId xmlns:a16="http://schemas.microsoft.com/office/drawing/2014/main" val="2100098498"/>
                    </a:ext>
                  </a:extLst>
                </a:gridCol>
                <a:gridCol w="993777">
                  <a:extLst>
                    <a:ext uri="{9D8B030D-6E8A-4147-A177-3AD203B41FA5}">
                      <a16:colId xmlns:a16="http://schemas.microsoft.com/office/drawing/2014/main" val="3561557668"/>
                    </a:ext>
                  </a:extLst>
                </a:gridCol>
                <a:gridCol w="1123835">
                  <a:extLst>
                    <a:ext uri="{9D8B030D-6E8A-4147-A177-3AD203B41FA5}">
                      <a16:colId xmlns:a16="http://schemas.microsoft.com/office/drawing/2014/main" val="767726521"/>
                    </a:ext>
                  </a:extLst>
                </a:gridCol>
              </a:tblGrid>
              <a:tr h="449877">
                <a:tc>
                  <a:txBody>
                    <a:bodyPr/>
                    <a:lstStyle/>
                    <a:p>
                      <a:pPr>
                        <a:lnSpc>
                          <a:spcPct val="115000"/>
                        </a:lnSpc>
                        <a:spcAft>
                          <a:spcPts val="800"/>
                        </a:spcAft>
                        <a:buNone/>
                      </a:pPr>
                      <a:r>
                        <a:rPr lang="en-IN" sz="1600" kern="0" dirty="0">
                          <a:effectLst/>
                        </a:rPr>
                        <a:t>PIEZOMETER NO.</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dirty="0">
                          <a:effectLst/>
                        </a:rPr>
                        <a:t>TIME</a:t>
                      </a:r>
                      <a:endParaRPr lang="en-IN" sz="1600" kern="100" dirty="0">
                        <a:effectLst/>
                      </a:endParaRPr>
                    </a:p>
                    <a:p>
                      <a:pPr>
                        <a:lnSpc>
                          <a:spcPct val="115000"/>
                        </a:lnSpc>
                        <a:spcAft>
                          <a:spcPts val="800"/>
                        </a:spcAft>
                        <a:buNone/>
                      </a:pPr>
                      <a:r>
                        <a:rPr lang="en-IN" sz="1600" kern="0" dirty="0">
                          <a:effectLst/>
                        </a:rPr>
                        <a:t>(min.)</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dirty="0">
                          <a:effectLst/>
                        </a:rPr>
                        <a:t>0</a:t>
                      </a:r>
                      <a:endParaRPr lang="en-IN" sz="1600" kern="100" dirty="0">
                        <a:effectLst/>
                      </a:endParaRPr>
                    </a:p>
                    <a:p>
                      <a:pPr>
                        <a:lnSpc>
                          <a:spcPct val="115000"/>
                        </a:lnSpc>
                        <a:spcAft>
                          <a:spcPts val="800"/>
                        </a:spcAft>
                        <a:buNone/>
                      </a:pPr>
                      <a:r>
                        <a:rPr lang="en-IN" sz="1600" kern="0" dirty="0">
                          <a:effectLst/>
                        </a:rPr>
                        <a:t> (H=42)</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dirty="0">
                          <a:effectLst/>
                        </a:rPr>
                        <a:t>5</a:t>
                      </a:r>
                      <a:endParaRPr lang="en-IN" sz="1600" kern="100" dirty="0">
                        <a:effectLst/>
                      </a:endParaRPr>
                    </a:p>
                    <a:p>
                      <a:pPr>
                        <a:lnSpc>
                          <a:spcPct val="115000"/>
                        </a:lnSpc>
                        <a:spcAft>
                          <a:spcPts val="800"/>
                        </a:spcAft>
                        <a:buNone/>
                      </a:pPr>
                      <a:r>
                        <a:rPr lang="en-IN" sz="1600" kern="0" dirty="0">
                          <a:effectLst/>
                        </a:rPr>
                        <a:t>(H=38.5)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dirty="0">
                          <a:effectLst/>
                        </a:rPr>
                        <a:t>15</a:t>
                      </a:r>
                      <a:endParaRPr lang="en-IN" sz="1600" kern="100" dirty="0">
                        <a:effectLst/>
                      </a:endParaRPr>
                    </a:p>
                    <a:p>
                      <a:pPr>
                        <a:lnSpc>
                          <a:spcPct val="115000"/>
                        </a:lnSpc>
                        <a:spcAft>
                          <a:spcPts val="800"/>
                        </a:spcAft>
                        <a:buNone/>
                      </a:pPr>
                      <a:r>
                        <a:rPr lang="en-IN" sz="1600" kern="0" dirty="0">
                          <a:effectLst/>
                        </a:rPr>
                        <a:t>(H=35)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dirty="0">
                          <a:effectLst/>
                        </a:rPr>
                        <a:t>25 </a:t>
                      </a:r>
                      <a:endParaRPr lang="en-IN" sz="1600" kern="100" dirty="0">
                        <a:effectLst/>
                      </a:endParaRPr>
                    </a:p>
                    <a:p>
                      <a:pPr>
                        <a:lnSpc>
                          <a:spcPct val="115000"/>
                        </a:lnSpc>
                        <a:spcAft>
                          <a:spcPts val="800"/>
                        </a:spcAft>
                        <a:buNone/>
                      </a:pPr>
                      <a:r>
                        <a:rPr lang="en-IN" sz="1600" kern="0" dirty="0">
                          <a:effectLst/>
                        </a:rPr>
                        <a:t>(H=33)</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dirty="0">
                          <a:effectLst/>
                        </a:rPr>
                        <a:t>35</a:t>
                      </a:r>
                      <a:endParaRPr lang="en-IN" sz="1600" kern="100" dirty="0">
                        <a:effectLst/>
                      </a:endParaRPr>
                    </a:p>
                    <a:p>
                      <a:pPr>
                        <a:lnSpc>
                          <a:spcPct val="115000"/>
                        </a:lnSpc>
                        <a:spcAft>
                          <a:spcPts val="800"/>
                        </a:spcAft>
                        <a:buNone/>
                      </a:pPr>
                      <a:r>
                        <a:rPr lang="en-IN" sz="1600" kern="0" dirty="0">
                          <a:effectLst/>
                        </a:rPr>
                        <a:t>(H=31)</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dirty="0">
                          <a:effectLst/>
                        </a:rPr>
                        <a:t>95</a:t>
                      </a:r>
                      <a:endParaRPr lang="en-IN" sz="1600" kern="100" dirty="0">
                        <a:effectLst/>
                      </a:endParaRPr>
                    </a:p>
                    <a:p>
                      <a:pPr>
                        <a:lnSpc>
                          <a:spcPct val="115000"/>
                        </a:lnSpc>
                        <a:spcAft>
                          <a:spcPts val="800"/>
                        </a:spcAft>
                        <a:buNone/>
                      </a:pPr>
                      <a:r>
                        <a:rPr lang="en-IN" sz="1600" kern="0" dirty="0">
                          <a:effectLst/>
                        </a:rPr>
                        <a:t>(H=23.5)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2944642661"/>
                  </a:ext>
                </a:extLst>
              </a:tr>
              <a:tr h="367327">
                <a:tc>
                  <a:txBody>
                    <a:bodyPr/>
                    <a:lstStyle/>
                    <a:p>
                      <a:pPr algn="r">
                        <a:lnSpc>
                          <a:spcPct val="115000"/>
                        </a:lnSpc>
                        <a:spcAft>
                          <a:spcPts val="800"/>
                        </a:spcAft>
                        <a:buNone/>
                      </a:pPr>
                      <a:r>
                        <a:rPr lang="en-IN" sz="1600" kern="0" dirty="0">
                          <a:effectLst/>
                        </a:rPr>
                        <a:t>1</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dirty="0">
                          <a:effectLst/>
                        </a:rPr>
                        <a:t>37</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34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31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26.5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19</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1813314024"/>
                  </a:ext>
                </a:extLst>
              </a:tr>
              <a:tr h="367327">
                <a:tc>
                  <a:txBody>
                    <a:bodyPr/>
                    <a:lstStyle/>
                    <a:p>
                      <a:pPr algn="r">
                        <a:lnSpc>
                          <a:spcPct val="115000"/>
                        </a:lnSpc>
                        <a:spcAft>
                          <a:spcPts val="800"/>
                        </a:spcAft>
                        <a:buNone/>
                      </a:pPr>
                      <a:r>
                        <a:rPr lang="en-IN" sz="1600" kern="0">
                          <a:effectLst/>
                        </a:rPr>
                        <a:t>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37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dirty="0">
                          <a:effectLst/>
                        </a:rPr>
                        <a:t>34</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31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26.5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19</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3310053724"/>
                  </a:ext>
                </a:extLst>
              </a:tr>
              <a:tr h="367327">
                <a:tc>
                  <a:txBody>
                    <a:bodyPr/>
                    <a:lstStyle/>
                    <a:p>
                      <a:pPr algn="r">
                        <a:lnSpc>
                          <a:spcPct val="115000"/>
                        </a:lnSpc>
                        <a:spcAft>
                          <a:spcPts val="800"/>
                        </a:spcAft>
                        <a:buNone/>
                      </a:pPr>
                      <a:r>
                        <a:rPr lang="en-IN" sz="1600" kern="0">
                          <a:effectLst/>
                        </a:rPr>
                        <a:t>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37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34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31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37918423"/>
                  </a:ext>
                </a:extLst>
              </a:tr>
              <a:tr h="367327">
                <a:tc>
                  <a:txBody>
                    <a:bodyPr/>
                    <a:lstStyle/>
                    <a:p>
                      <a:pPr algn="r">
                        <a:lnSpc>
                          <a:spcPct val="115000"/>
                        </a:lnSpc>
                        <a:spcAft>
                          <a:spcPts val="800"/>
                        </a:spcAft>
                        <a:buNone/>
                      </a:pPr>
                      <a:r>
                        <a:rPr lang="en-IN" sz="1600" kern="0">
                          <a:effectLst/>
                        </a:rPr>
                        <a:t>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30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28.8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dirty="0">
                          <a:effectLst/>
                        </a:rPr>
                        <a:t>25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22.6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20.8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12.5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931522529"/>
                  </a:ext>
                </a:extLst>
              </a:tr>
              <a:tr h="367327">
                <a:tc>
                  <a:txBody>
                    <a:bodyPr/>
                    <a:lstStyle/>
                    <a:p>
                      <a:pPr algn="r">
                        <a:lnSpc>
                          <a:spcPct val="115000"/>
                        </a:lnSpc>
                        <a:spcAft>
                          <a:spcPts val="800"/>
                        </a:spcAft>
                        <a:buNone/>
                      </a:pPr>
                      <a:r>
                        <a:rPr lang="en-IN" sz="1600" kern="0">
                          <a:effectLst/>
                        </a:rPr>
                        <a:t>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26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25.3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21.6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dirty="0">
                          <a:effectLst/>
                        </a:rPr>
                        <a:t>19.5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17.8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10.2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206385271"/>
                  </a:ext>
                </a:extLst>
              </a:tr>
              <a:tr h="367327">
                <a:tc>
                  <a:txBody>
                    <a:bodyPr/>
                    <a:lstStyle/>
                    <a:p>
                      <a:pPr algn="r">
                        <a:lnSpc>
                          <a:spcPct val="115000"/>
                        </a:lnSpc>
                        <a:spcAft>
                          <a:spcPts val="800"/>
                        </a:spcAft>
                        <a:buNone/>
                      </a:pPr>
                      <a:r>
                        <a:rPr lang="en-IN" sz="1600" kern="0">
                          <a:effectLst/>
                        </a:rPr>
                        <a:t>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24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24.5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21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dirty="0">
                          <a:effectLst/>
                        </a:rPr>
                        <a:t>18.8</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17.2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9.8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373460751"/>
                  </a:ext>
                </a:extLst>
              </a:tr>
              <a:tr h="367327">
                <a:tc>
                  <a:txBody>
                    <a:bodyPr/>
                    <a:lstStyle/>
                    <a:p>
                      <a:pPr algn="r">
                        <a:lnSpc>
                          <a:spcPct val="115000"/>
                        </a:lnSpc>
                        <a:spcAft>
                          <a:spcPts val="800"/>
                        </a:spcAft>
                        <a:buNone/>
                      </a:pPr>
                      <a:r>
                        <a:rPr lang="en-IN" sz="1600" kern="0">
                          <a:effectLst/>
                        </a:rPr>
                        <a:t>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16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17.9</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dirty="0">
                          <a:effectLst/>
                        </a:rPr>
                        <a:t>13.5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778972437"/>
                  </a:ext>
                </a:extLst>
              </a:tr>
              <a:tr h="367327">
                <a:tc>
                  <a:txBody>
                    <a:bodyPr/>
                    <a:lstStyle/>
                    <a:p>
                      <a:pPr algn="r">
                        <a:lnSpc>
                          <a:spcPct val="115000"/>
                        </a:lnSpc>
                        <a:spcAft>
                          <a:spcPts val="800"/>
                        </a:spcAft>
                        <a:buNone/>
                      </a:pPr>
                      <a:r>
                        <a:rPr lang="en-IN" sz="1600" kern="0">
                          <a:effectLst/>
                        </a:rPr>
                        <a:t>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10.2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13.6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11.5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10.4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9.2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4.2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2575536993"/>
                  </a:ext>
                </a:extLst>
              </a:tr>
              <a:tr h="367327">
                <a:tc>
                  <a:txBody>
                    <a:bodyPr/>
                    <a:lstStyle/>
                    <a:p>
                      <a:pPr algn="r">
                        <a:lnSpc>
                          <a:spcPct val="115000"/>
                        </a:lnSpc>
                        <a:spcAft>
                          <a:spcPts val="800"/>
                        </a:spcAft>
                        <a:buNone/>
                      </a:pPr>
                      <a:r>
                        <a:rPr lang="en-IN" sz="1600" kern="0">
                          <a:effectLst/>
                        </a:rPr>
                        <a:t>9</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8.2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12.5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10.8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9.8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dirty="0">
                          <a:effectLst/>
                        </a:rPr>
                        <a:t>9</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1598651090"/>
                  </a:ext>
                </a:extLst>
              </a:tr>
              <a:tr h="367327">
                <a:tc>
                  <a:txBody>
                    <a:bodyPr/>
                    <a:lstStyle/>
                    <a:p>
                      <a:pPr algn="r">
                        <a:lnSpc>
                          <a:spcPct val="115000"/>
                        </a:lnSpc>
                        <a:spcAft>
                          <a:spcPts val="800"/>
                        </a:spcAft>
                        <a:buNone/>
                      </a:pPr>
                      <a:r>
                        <a:rPr lang="en-IN" sz="1600" kern="0">
                          <a:effectLst/>
                        </a:rPr>
                        <a:t>10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10.2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8.3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7.6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6.8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dirty="0">
                          <a:effectLst/>
                        </a:rPr>
                        <a:t>2</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3940626424"/>
                  </a:ext>
                </a:extLst>
              </a:tr>
              <a:tr h="367327">
                <a:tc>
                  <a:txBody>
                    <a:bodyPr/>
                    <a:lstStyle/>
                    <a:p>
                      <a:pPr algn="r">
                        <a:lnSpc>
                          <a:spcPct val="115000"/>
                        </a:lnSpc>
                        <a:spcAft>
                          <a:spcPts val="800"/>
                        </a:spcAft>
                        <a:buNone/>
                      </a:pPr>
                      <a:r>
                        <a:rPr lang="en-IN" sz="1600" kern="0">
                          <a:effectLst/>
                        </a:rPr>
                        <a:t>11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0.5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5.5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3.4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dirty="0">
                          <a:effectLst/>
                        </a:rPr>
                        <a:t>0</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3765866318"/>
                  </a:ext>
                </a:extLst>
              </a:tr>
              <a:tr h="367327">
                <a:tc>
                  <a:txBody>
                    <a:bodyPr/>
                    <a:lstStyle/>
                    <a:p>
                      <a:pPr algn="r">
                        <a:lnSpc>
                          <a:spcPct val="115000"/>
                        </a:lnSpc>
                        <a:spcAft>
                          <a:spcPts val="800"/>
                        </a:spcAft>
                        <a:buNone/>
                      </a:pPr>
                      <a:r>
                        <a:rPr lang="en-IN" sz="1600" kern="0">
                          <a:effectLst/>
                        </a:rPr>
                        <a:t>12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endParaRPr lang="en-IN" sz="1600" kern="100" dirty="0">
                        <a:effectLst/>
                        <a:latin typeface="Calibri" panose="020F0502020204030204" pitchFamily="34" charset="0"/>
                        <a:cs typeface="Times New Roman" panose="02020603050405020304" pitchFamily="18" charset="0"/>
                      </a:endParaRPr>
                    </a:p>
                  </a:txBody>
                  <a:tcPr marL="55873" marR="55873" marT="0" marB="0"/>
                </a:tc>
                <a:tc>
                  <a:txBody>
                    <a:bodyPr/>
                    <a:lstStyle/>
                    <a:p>
                      <a:pPr>
                        <a:lnSpc>
                          <a:spcPct val="115000"/>
                        </a:lnSpc>
                        <a:spcAft>
                          <a:spcPts val="800"/>
                        </a:spcAft>
                        <a:buNone/>
                      </a:pPr>
                      <a:r>
                        <a:rPr lang="en-IN" sz="1600" kern="0">
                          <a:effectLst/>
                        </a:rPr>
                        <a:t>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a:effectLst/>
                        </a:rPr>
                        <a:t>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tc>
                  <a:txBody>
                    <a:bodyPr/>
                    <a:lstStyle/>
                    <a:p>
                      <a:pPr algn="r">
                        <a:lnSpc>
                          <a:spcPct val="115000"/>
                        </a:lnSpc>
                        <a:spcAft>
                          <a:spcPts val="800"/>
                        </a:spcAft>
                        <a:buNone/>
                      </a:pPr>
                      <a:r>
                        <a:rPr lang="en-IN" sz="1600" kern="0" dirty="0">
                          <a:effectLst/>
                        </a:rPr>
                        <a:t>0</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873" marR="55873" marT="0" marB="0"/>
                </a:tc>
                <a:extLst>
                  <a:ext uri="{0D108BD9-81ED-4DB2-BD59-A6C34878D82A}">
                    <a16:rowId xmlns:a16="http://schemas.microsoft.com/office/drawing/2014/main" val="2348037709"/>
                  </a:ext>
                </a:extLst>
              </a:tr>
            </a:tbl>
          </a:graphicData>
        </a:graphic>
      </p:graphicFrame>
      <p:sp>
        <p:nvSpPr>
          <p:cNvPr id="3" name="Rectangle 2">
            <a:extLst>
              <a:ext uri="{FF2B5EF4-FFF2-40B4-BE49-F238E27FC236}">
                <a16:creationId xmlns:a16="http://schemas.microsoft.com/office/drawing/2014/main" id="{0B7C89F5-D173-5172-B923-BCBE71D9129C}"/>
              </a:ext>
            </a:extLst>
          </p:cNvPr>
          <p:cNvSpPr/>
          <p:nvPr/>
        </p:nvSpPr>
        <p:spPr>
          <a:xfrm>
            <a:off x="2330831" y="203601"/>
            <a:ext cx="4482337" cy="523220"/>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Earthen</a:t>
            </a:r>
            <a:r>
              <a:rPr lang="en-US" sz="2800" b="0" cap="none" spc="0" dirty="0">
                <a:ln w="0"/>
                <a:solidFill>
                  <a:schemeClr val="tx1"/>
                </a:solidFill>
                <a:effectLst>
                  <a:outerShdw blurRad="38100" dist="19050" dir="2700000" algn="tl" rotWithShape="0">
                    <a:schemeClr val="dk1">
                      <a:alpha val="40000"/>
                    </a:schemeClr>
                  </a:outerShdw>
                </a:effectLst>
              </a:rPr>
              <a:t> dam</a:t>
            </a:r>
          </a:p>
        </p:txBody>
      </p:sp>
    </p:spTree>
    <p:extLst>
      <p:ext uri="{BB962C8B-B14F-4D97-AF65-F5344CB8AC3E}">
        <p14:creationId xmlns:p14="http://schemas.microsoft.com/office/powerpoint/2010/main" val="272664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8AC97EA-CB27-655C-4BCA-C78C4162BB85}"/>
              </a:ext>
            </a:extLst>
          </p:cNvPr>
          <p:cNvGraphicFramePr>
            <a:graphicFrameLocks noGrp="1"/>
          </p:cNvGraphicFramePr>
          <p:nvPr>
            <p:extLst>
              <p:ext uri="{D42A27DB-BD31-4B8C-83A1-F6EECF244321}">
                <p14:modId xmlns:p14="http://schemas.microsoft.com/office/powerpoint/2010/main" val="2200349179"/>
              </p:ext>
            </p:extLst>
          </p:nvPr>
        </p:nvGraphicFramePr>
        <p:xfrm>
          <a:off x="410531" y="356129"/>
          <a:ext cx="8217003" cy="5731408"/>
        </p:xfrm>
        <a:graphic>
          <a:graphicData uri="http://schemas.openxmlformats.org/drawingml/2006/table">
            <a:tbl>
              <a:tblPr firstRow="1" firstCol="1" bandRow="1">
                <a:tableStyleId>{5C22544A-7EE6-4342-B048-85BDC9FD1C3A}</a:tableStyleId>
              </a:tblPr>
              <a:tblGrid>
                <a:gridCol w="997660">
                  <a:extLst>
                    <a:ext uri="{9D8B030D-6E8A-4147-A177-3AD203B41FA5}">
                      <a16:colId xmlns:a16="http://schemas.microsoft.com/office/drawing/2014/main" val="3367606488"/>
                    </a:ext>
                  </a:extLst>
                </a:gridCol>
                <a:gridCol w="683690">
                  <a:extLst>
                    <a:ext uri="{9D8B030D-6E8A-4147-A177-3AD203B41FA5}">
                      <a16:colId xmlns:a16="http://schemas.microsoft.com/office/drawing/2014/main" val="1849733883"/>
                    </a:ext>
                  </a:extLst>
                </a:gridCol>
                <a:gridCol w="948756">
                  <a:extLst>
                    <a:ext uri="{9D8B030D-6E8A-4147-A177-3AD203B41FA5}">
                      <a16:colId xmlns:a16="http://schemas.microsoft.com/office/drawing/2014/main" val="1566738534"/>
                    </a:ext>
                  </a:extLst>
                </a:gridCol>
                <a:gridCol w="970274">
                  <a:extLst>
                    <a:ext uri="{9D8B030D-6E8A-4147-A177-3AD203B41FA5}">
                      <a16:colId xmlns:a16="http://schemas.microsoft.com/office/drawing/2014/main" val="305056104"/>
                    </a:ext>
                  </a:extLst>
                </a:gridCol>
                <a:gridCol w="892025">
                  <a:extLst>
                    <a:ext uri="{9D8B030D-6E8A-4147-A177-3AD203B41FA5}">
                      <a16:colId xmlns:a16="http://schemas.microsoft.com/office/drawing/2014/main" val="2053758620"/>
                    </a:ext>
                  </a:extLst>
                </a:gridCol>
                <a:gridCol w="970274">
                  <a:extLst>
                    <a:ext uri="{9D8B030D-6E8A-4147-A177-3AD203B41FA5}">
                      <a16:colId xmlns:a16="http://schemas.microsoft.com/office/drawing/2014/main" val="3734875555"/>
                    </a:ext>
                  </a:extLst>
                </a:gridCol>
                <a:gridCol w="970274">
                  <a:extLst>
                    <a:ext uri="{9D8B030D-6E8A-4147-A177-3AD203B41FA5}">
                      <a16:colId xmlns:a16="http://schemas.microsoft.com/office/drawing/2014/main" val="759287683"/>
                    </a:ext>
                  </a:extLst>
                </a:gridCol>
                <a:gridCol w="892025">
                  <a:extLst>
                    <a:ext uri="{9D8B030D-6E8A-4147-A177-3AD203B41FA5}">
                      <a16:colId xmlns:a16="http://schemas.microsoft.com/office/drawing/2014/main" val="1474112894"/>
                    </a:ext>
                  </a:extLst>
                </a:gridCol>
                <a:gridCol w="892025">
                  <a:extLst>
                    <a:ext uri="{9D8B030D-6E8A-4147-A177-3AD203B41FA5}">
                      <a16:colId xmlns:a16="http://schemas.microsoft.com/office/drawing/2014/main" val="4157685436"/>
                    </a:ext>
                  </a:extLst>
                </a:gridCol>
              </a:tblGrid>
              <a:tr h="1165490">
                <a:tc>
                  <a:txBody>
                    <a:bodyPr/>
                    <a:lstStyle/>
                    <a:p>
                      <a:pPr>
                        <a:lnSpc>
                          <a:spcPct val="115000"/>
                        </a:lnSpc>
                        <a:spcAft>
                          <a:spcPts val="800"/>
                        </a:spcAft>
                        <a:buNone/>
                      </a:pPr>
                      <a:r>
                        <a:rPr lang="en-IN" sz="1600" kern="0" dirty="0">
                          <a:effectLst/>
                        </a:rPr>
                        <a:t>Distance from Upstream (cm)</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nSpc>
                          <a:spcPct val="115000"/>
                        </a:lnSpc>
                        <a:spcAft>
                          <a:spcPts val="800"/>
                        </a:spcAft>
                        <a:buNone/>
                      </a:pPr>
                      <a:r>
                        <a:rPr lang="en-IN" sz="1600" kern="0" dirty="0">
                          <a:effectLst/>
                        </a:rPr>
                        <a:t>Time</a:t>
                      </a:r>
                      <a:endParaRPr lang="en-IN" sz="1600" kern="100" dirty="0">
                        <a:effectLst/>
                      </a:endParaRPr>
                    </a:p>
                    <a:p>
                      <a:pPr>
                        <a:lnSpc>
                          <a:spcPct val="115000"/>
                        </a:lnSpc>
                        <a:spcAft>
                          <a:spcPts val="800"/>
                        </a:spcAft>
                        <a:buNone/>
                      </a:pPr>
                      <a:r>
                        <a:rPr lang="en-IN" sz="1600" kern="0" dirty="0">
                          <a:effectLst/>
                        </a:rPr>
                        <a:t>(min.)</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0</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40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60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120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3761162355"/>
                  </a:ext>
                </a:extLst>
              </a:tr>
              <a:tr h="326137">
                <a:tc>
                  <a:txBody>
                    <a:bodyPr/>
                    <a:lstStyle/>
                    <a:p>
                      <a:pPr algn="r">
                        <a:lnSpc>
                          <a:spcPct val="115000"/>
                        </a:lnSpc>
                        <a:spcAft>
                          <a:spcPts val="800"/>
                        </a:spcAft>
                        <a:buNone/>
                      </a:pPr>
                      <a:r>
                        <a:rPr lang="en-IN" sz="1600" kern="0">
                          <a:effectLst/>
                        </a:rPr>
                        <a:t>90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45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44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40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817451976"/>
                  </a:ext>
                </a:extLst>
              </a:tr>
              <a:tr h="326137">
                <a:tc>
                  <a:txBody>
                    <a:bodyPr/>
                    <a:lstStyle/>
                    <a:p>
                      <a:pPr algn="r">
                        <a:lnSpc>
                          <a:spcPct val="115000"/>
                        </a:lnSpc>
                        <a:spcAft>
                          <a:spcPts val="800"/>
                        </a:spcAft>
                        <a:buNone/>
                      </a:pPr>
                      <a:r>
                        <a:rPr lang="en-IN" sz="1600" kern="0">
                          <a:effectLst/>
                        </a:rPr>
                        <a:t>100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45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43</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39</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2743607127"/>
                  </a:ext>
                </a:extLst>
              </a:tr>
              <a:tr h="326137">
                <a:tc>
                  <a:txBody>
                    <a:bodyPr/>
                    <a:lstStyle/>
                    <a:p>
                      <a:pPr algn="r">
                        <a:lnSpc>
                          <a:spcPct val="115000"/>
                        </a:lnSpc>
                        <a:spcAft>
                          <a:spcPts val="800"/>
                        </a:spcAft>
                        <a:buNone/>
                      </a:pPr>
                      <a:r>
                        <a:rPr lang="en-IN" sz="1600" kern="0">
                          <a:effectLst/>
                        </a:rPr>
                        <a:t>105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45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43</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2519162750"/>
                  </a:ext>
                </a:extLst>
              </a:tr>
              <a:tr h="326137">
                <a:tc>
                  <a:txBody>
                    <a:bodyPr/>
                    <a:lstStyle/>
                    <a:p>
                      <a:pPr algn="r">
                        <a:lnSpc>
                          <a:spcPct val="115000"/>
                        </a:lnSpc>
                        <a:spcAft>
                          <a:spcPts val="800"/>
                        </a:spcAft>
                        <a:buNone/>
                      </a:pPr>
                      <a:r>
                        <a:rPr lang="en-IN" sz="1600" kern="0">
                          <a:effectLst/>
                        </a:rPr>
                        <a:t>110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43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42</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2361293488"/>
                  </a:ext>
                </a:extLst>
              </a:tr>
              <a:tr h="326137">
                <a:tc>
                  <a:txBody>
                    <a:bodyPr/>
                    <a:lstStyle/>
                    <a:p>
                      <a:pPr algn="r">
                        <a:lnSpc>
                          <a:spcPct val="115000"/>
                        </a:lnSpc>
                        <a:spcAft>
                          <a:spcPts val="800"/>
                        </a:spcAft>
                        <a:buNone/>
                      </a:pPr>
                      <a:r>
                        <a:rPr lang="en-IN" sz="1600" kern="0">
                          <a:effectLst/>
                        </a:rPr>
                        <a:t>120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41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39</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35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29</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573249992"/>
                  </a:ext>
                </a:extLst>
              </a:tr>
              <a:tr h="326137">
                <a:tc>
                  <a:txBody>
                    <a:bodyPr/>
                    <a:lstStyle/>
                    <a:p>
                      <a:pPr algn="r">
                        <a:lnSpc>
                          <a:spcPct val="115000"/>
                        </a:lnSpc>
                        <a:spcAft>
                          <a:spcPts val="800"/>
                        </a:spcAft>
                        <a:buNone/>
                      </a:pPr>
                      <a:r>
                        <a:rPr lang="en-IN" sz="1600" kern="0">
                          <a:effectLst/>
                        </a:rPr>
                        <a:t>130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34</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576934646"/>
                  </a:ext>
                </a:extLst>
              </a:tr>
              <a:tr h="326137">
                <a:tc>
                  <a:txBody>
                    <a:bodyPr/>
                    <a:lstStyle/>
                    <a:p>
                      <a:pPr algn="r">
                        <a:lnSpc>
                          <a:spcPct val="115000"/>
                        </a:lnSpc>
                        <a:spcAft>
                          <a:spcPts val="800"/>
                        </a:spcAft>
                        <a:buNone/>
                      </a:pPr>
                      <a:r>
                        <a:rPr lang="en-IN" sz="1600" kern="0">
                          <a:effectLst/>
                        </a:rPr>
                        <a:t>140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30</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24</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923936834"/>
                  </a:ext>
                </a:extLst>
              </a:tr>
              <a:tr h="326137">
                <a:tc>
                  <a:txBody>
                    <a:bodyPr/>
                    <a:lstStyle/>
                    <a:p>
                      <a:pPr algn="r">
                        <a:lnSpc>
                          <a:spcPct val="115000"/>
                        </a:lnSpc>
                        <a:spcAft>
                          <a:spcPts val="800"/>
                        </a:spcAft>
                        <a:buNone/>
                      </a:pPr>
                      <a:r>
                        <a:rPr lang="en-IN" sz="1600" kern="0">
                          <a:effectLst/>
                        </a:rPr>
                        <a:t>150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23</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22</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198008718"/>
                  </a:ext>
                </a:extLst>
              </a:tr>
              <a:tr h="326137">
                <a:tc>
                  <a:txBody>
                    <a:bodyPr/>
                    <a:lstStyle/>
                    <a:p>
                      <a:pPr algn="r">
                        <a:lnSpc>
                          <a:spcPct val="115000"/>
                        </a:lnSpc>
                        <a:spcAft>
                          <a:spcPts val="800"/>
                        </a:spcAft>
                        <a:buNone/>
                      </a:pPr>
                      <a:r>
                        <a:rPr lang="en-IN" sz="1600" kern="0">
                          <a:effectLst/>
                        </a:rPr>
                        <a:t>160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29</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21</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4192514627"/>
                  </a:ext>
                </a:extLst>
              </a:tr>
              <a:tr h="326137">
                <a:tc>
                  <a:txBody>
                    <a:bodyPr/>
                    <a:lstStyle/>
                    <a:p>
                      <a:pPr algn="r">
                        <a:lnSpc>
                          <a:spcPct val="115000"/>
                        </a:lnSpc>
                        <a:spcAft>
                          <a:spcPts val="800"/>
                        </a:spcAft>
                        <a:buNone/>
                      </a:pPr>
                      <a:r>
                        <a:rPr lang="en-IN" sz="1600" kern="0">
                          <a:effectLst/>
                        </a:rPr>
                        <a:t>170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20</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20</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337505891"/>
                  </a:ext>
                </a:extLst>
              </a:tr>
              <a:tr h="326137">
                <a:tc>
                  <a:txBody>
                    <a:bodyPr/>
                    <a:lstStyle/>
                    <a:p>
                      <a:pPr algn="r">
                        <a:lnSpc>
                          <a:spcPct val="115000"/>
                        </a:lnSpc>
                        <a:spcAft>
                          <a:spcPts val="800"/>
                        </a:spcAft>
                        <a:buNone/>
                      </a:pPr>
                      <a:r>
                        <a:rPr lang="en-IN" sz="1600" kern="0">
                          <a:effectLst/>
                        </a:rPr>
                        <a:t>180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18</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18</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4222047126"/>
                  </a:ext>
                </a:extLst>
              </a:tr>
              <a:tr h="326137">
                <a:tc>
                  <a:txBody>
                    <a:bodyPr/>
                    <a:lstStyle/>
                    <a:p>
                      <a:pPr algn="r">
                        <a:lnSpc>
                          <a:spcPct val="115000"/>
                        </a:lnSpc>
                        <a:spcAft>
                          <a:spcPts val="800"/>
                        </a:spcAft>
                        <a:buNone/>
                      </a:pPr>
                      <a:r>
                        <a:rPr lang="en-IN" sz="1600" kern="0">
                          <a:effectLst/>
                        </a:rPr>
                        <a:t>190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17</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17</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2</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2590038461"/>
                  </a:ext>
                </a:extLst>
              </a:tr>
              <a:tr h="326137">
                <a:tc>
                  <a:txBody>
                    <a:bodyPr/>
                    <a:lstStyle/>
                    <a:p>
                      <a:pPr algn="r">
                        <a:lnSpc>
                          <a:spcPct val="115000"/>
                        </a:lnSpc>
                        <a:spcAft>
                          <a:spcPts val="800"/>
                        </a:spcAft>
                        <a:buNone/>
                      </a:pPr>
                      <a:r>
                        <a:rPr lang="en-IN" sz="1600" kern="0">
                          <a:effectLst/>
                        </a:rPr>
                        <a:t>210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21</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15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2</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2718662678"/>
                  </a:ext>
                </a:extLst>
              </a:tr>
              <a:tr h="326137">
                <a:tc>
                  <a:txBody>
                    <a:bodyPr/>
                    <a:lstStyle/>
                    <a:p>
                      <a:pPr algn="r">
                        <a:lnSpc>
                          <a:spcPct val="115000"/>
                        </a:lnSpc>
                        <a:spcAft>
                          <a:spcPts val="800"/>
                        </a:spcAft>
                        <a:buNone/>
                      </a:pPr>
                      <a:r>
                        <a:rPr lang="en-IN" sz="1600" kern="0" dirty="0">
                          <a:effectLst/>
                        </a:rPr>
                        <a:t>220</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endParaRPr lang="en-IN" sz="1600" kern="100">
                        <a:effectLst/>
                        <a:latin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20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19</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19</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a:effectLst/>
                        </a:rPr>
                        <a:t>16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15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tc>
                  <a:txBody>
                    <a:bodyPr/>
                    <a:lstStyle/>
                    <a:p>
                      <a:pPr algn="r">
                        <a:lnSpc>
                          <a:spcPct val="115000"/>
                        </a:lnSpc>
                        <a:spcAft>
                          <a:spcPts val="800"/>
                        </a:spcAft>
                        <a:buNone/>
                      </a:pPr>
                      <a:r>
                        <a:rPr lang="en-IN" sz="1600" kern="0" dirty="0">
                          <a:effectLst/>
                        </a:rPr>
                        <a:t>2</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35" marR="48435" marT="0" marB="0"/>
                </a:tc>
                <a:extLst>
                  <a:ext uri="{0D108BD9-81ED-4DB2-BD59-A6C34878D82A}">
                    <a16:rowId xmlns:a16="http://schemas.microsoft.com/office/drawing/2014/main" val="52036512"/>
                  </a:ext>
                </a:extLst>
              </a:tr>
            </a:tbl>
          </a:graphicData>
        </a:graphic>
      </p:graphicFrame>
      <p:sp>
        <p:nvSpPr>
          <p:cNvPr id="3" name="Rectangle 2">
            <a:extLst>
              <a:ext uri="{FF2B5EF4-FFF2-40B4-BE49-F238E27FC236}">
                <a16:creationId xmlns:a16="http://schemas.microsoft.com/office/drawing/2014/main" id="{BDFC7174-210B-614A-3430-388332E9FF2B}"/>
              </a:ext>
            </a:extLst>
          </p:cNvPr>
          <p:cNvSpPr/>
          <p:nvPr/>
        </p:nvSpPr>
        <p:spPr>
          <a:xfrm>
            <a:off x="2330831" y="-80665"/>
            <a:ext cx="4482337"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Rockfill dam</a:t>
            </a:r>
          </a:p>
        </p:txBody>
      </p:sp>
    </p:spTree>
    <p:extLst>
      <p:ext uri="{BB962C8B-B14F-4D97-AF65-F5344CB8AC3E}">
        <p14:creationId xmlns:p14="http://schemas.microsoft.com/office/powerpoint/2010/main" val="77809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3709AA4-6A24-FE18-646A-CEFD7C3BCD1B}"/>
              </a:ext>
            </a:extLst>
          </p:cNvPr>
          <p:cNvGraphicFramePr>
            <a:graphicFrameLocks/>
          </p:cNvGraphicFramePr>
          <p:nvPr>
            <p:extLst>
              <p:ext uri="{D42A27DB-BD31-4B8C-83A1-F6EECF244321}">
                <p14:modId xmlns:p14="http://schemas.microsoft.com/office/powerpoint/2010/main" val="1159527240"/>
              </p:ext>
            </p:extLst>
          </p:nvPr>
        </p:nvGraphicFramePr>
        <p:xfrm>
          <a:off x="0" y="0"/>
          <a:ext cx="9053565" cy="643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1576A26-8F52-2999-CD92-FCC68F2DE654}"/>
              </a:ext>
            </a:extLst>
          </p:cNvPr>
          <p:cNvGraphicFramePr>
            <a:graphicFrameLocks/>
          </p:cNvGraphicFramePr>
          <p:nvPr>
            <p:extLst>
              <p:ext uri="{D42A27DB-BD31-4B8C-83A1-F6EECF244321}">
                <p14:modId xmlns:p14="http://schemas.microsoft.com/office/powerpoint/2010/main" val="327449930"/>
              </p:ext>
            </p:extLst>
          </p:nvPr>
        </p:nvGraphicFramePr>
        <p:xfrm>
          <a:off x="4360332" y="2163446"/>
          <a:ext cx="4572000" cy="32423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ACF55E1-1F5A-F897-8355-471C23BCFCBB}"/>
              </a:ext>
            </a:extLst>
          </p:cNvPr>
          <p:cNvSpPr txBox="1"/>
          <p:nvPr/>
        </p:nvSpPr>
        <p:spPr>
          <a:xfrm>
            <a:off x="1354667" y="1557867"/>
            <a:ext cx="1507066" cy="369332"/>
          </a:xfrm>
          <a:prstGeom prst="rect">
            <a:avLst/>
          </a:prstGeom>
          <a:noFill/>
        </p:spPr>
        <p:txBody>
          <a:bodyPr wrap="square" rtlCol="0">
            <a:spAutoFit/>
          </a:bodyPr>
          <a:lstStyle/>
          <a:p>
            <a:r>
              <a:rPr lang="en-IN" dirty="0"/>
              <a:t>Earthen dam</a:t>
            </a:r>
          </a:p>
        </p:txBody>
      </p:sp>
      <p:sp>
        <p:nvSpPr>
          <p:cNvPr id="8" name="TextBox 7">
            <a:extLst>
              <a:ext uri="{FF2B5EF4-FFF2-40B4-BE49-F238E27FC236}">
                <a16:creationId xmlns:a16="http://schemas.microsoft.com/office/drawing/2014/main" id="{EAED36CE-5EA8-4465-22EB-1F9A3345A33B}"/>
              </a:ext>
            </a:extLst>
          </p:cNvPr>
          <p:cNvSpPr txBox="1"/>
          <p:nvPr/>
        </p:nvSpPr>
        <p:spPr>
          <a:xfrm>
            <a:off x="5960534" y="1557867"/>
            <a:ext cx="1507066" cy="369332"/>
          </a:xfrm>
          <a:prstGeom prst="rect">
            <a:avLst/>
          </a:prstGeom>
          <a:noFill/>
        </p:spPr>
        <p:txBody>
          <a:bodyPr wrap="square" rtlCol="0">
            <a:spAutoFit/>
          </a:bodyPr>
          <a:lstStyle/>
          <a:p>
            <a:r>
              <a:rPr lang="en-IN" dirty="0"/>
              <a:t>Rockfill dam</a:t>
            </a:r>
          </a:p>
        </p:txBody>
      </p:sp>
      <p:sp>
        <p:nvSpPr>
          <p:cNvPr id="9" name="TextBox 8">
            <a:extLst>
              <a:ext uri="{FF2B5EF4-FFF2-40B4-BE49-F238E27FC236}">
                <a16:creationId xmlns:a16="http://schemas.microsoft.com/office/drawing/2014/main" id="{45A42A7E-E7DB-B0F7-A3BE-F8C4A8367EC8}"/>
              </a:ext>
            </a:extLst>
          </p:cNvPr>
          <p:cNvSpPr txBox="1"/>
          <p:nvPr/>
        </p:nvSpPr>
        <p:spPr>
          <a:xfrm>
            <a:off x="330200" y="127240"/>
            <a:ext cx="8723365" cy="1200329"/>
          </a:xfrm>
          <a:prstGeom prst="rect">
            <a:avLst/>
          </a:prstGeom>
          <a:noFill/>
        </p:spPr>
        <p:txBody>
          <a:bodyPr wrap="square" rtlCol="0">
            <a:spAutoFit/>
          </a:bodyPr>
          <a:lstStyle/>
          <a:p>
            <a:pPr algn="ctr"/>
            <a:r>
              <a:rPr lang="en-IN" sz="3600" dirty="0"/>
              <a:t>Change in Piezometric Head along dam cross section.</a:t>
            </a:r>
          </a:p>
        </p:txBody>
      </p:sp>
    </p:spTree>
    <p:extLst>
      <p:ext uri="{BB962C8B-B14F-4D97-AF65-F5344CB8AC3E}">
        <p14:creationId xmlns:p14="http://schemas.microsoft.com/office/powerpoint/2010/main" val="115353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70489-68DA-FB2F-B7D6-FF249395B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77" y="560282"/>
            <a:ext cx="8301355" cy="4802756"/>
          </a:xfrm>
          <a:prstGeom prst="rect">
            <a:avLst/>
          </a:prstGeom>
        </p:spPr>
      </p:pic>
    </p:spTree>
    <p:extLst>
      <p:ext uri="{BB962C8B-B14F-4D97-AF65-F5344CB8AC3E}">
        <p14:creationId xmlns:p14="http://schemas.microsoft.com/office/powerpoint/2010/main" val="375255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653662-1CA1-BBCD-4D41-B9B61FBE7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177" y="665703"/>
            <a:ext cx="8423646" cy="5006964"/>
          </a:xfrm>
          <a:prstGeom prst="rect">
            <a:avLst/>
          </a:prstGeom>
        </p:spPr>
      </p:pic>
    </p:spTree>
    <p:extLst>
      <p:ext uri="{BB962C8B-B14F-4D97-AF65-F5344CB8AC3E}">
        <p14:creationId xmlns:p14="http://schemas.microsoft.com/office/powerpoint/2010/main" val="320466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39E110-EDEA-227F-01E9-802CDD9F1426}"/>
              </a:ext>
            </a:extLst>
          </p:cNvPr>
          <p:cNvSpPr>
            <a:spLocks noChangeArrowheads="1"/>
          </p:cNvSpPr>
          <p:nvPr/>
        </p:nvSpPr>
        <p:spPr bwMode="auto">
          <a:xfrm>
            <a:off x="2692399" y="0"/>
            <a:ext cx="342037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Total Water Head</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80" name="Picture 43">
            <a:extLst>
              <a:ext uri="{FF2B5EF4-FFF2-40B4-BE49-F238E27FC236}">
                <a16:creationId xmlns:a16="http://schemas.microsoft.com/office/drawing/2014/main" id="{266567B3-1D1A-6784-DDEA-94EB7FC8F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46" y="778932"/>
            <a:ext cx="7396220" cy="27710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8CB6FC7E-8D5A-668F-632A-934C59FCBF2D}"/>
              </a:ext>
            </a:extLst>
          </p:cNvPr>
          <p:cNvSpPr>
            <a:spLocks noChangeArrowheads="1"/>
          </p:cNvSpPr>
          <p:nvPr/>
        </p:nvSpPr>
        <p:spPr bwMode="auto">
          <a:xfrm>
            <a:off x="286004" y="3864085"/>
            <a:ext cx="83676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figure shows the total head distribution in embankment dam models made of sand and gravel under steady-state seepage. Color contours indicate head levels, with red zones (≥ 0.4 m) near the upstream face showing high head, and blue zones (≤ 0.05 m) near the downstream toe indicating low head. Flow lines (dashed arrows) follow the seepage path from upstream to downstream, intersecting equipotential lines (solid) at right angles, consistent with flow net theory. The closer spacing of equipotential lines near the upstream face reflects a steeper hydraulic gradient. While both materials exhibit similar seepage patterns, the slight differences in contour distribution highlight the impact of permeability on head dissipation.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7B1DD337-08F4-C6B4-669E-FBBEE496517A}"/>
              </a:ext>
            </a:extLst>
          </p:cNvPr>
          <p:cNvSpPr txBox="1"/>
          <p:nvPr/>
        </p:nvSpPr>
        <p:spPr>
          <a:xfrm>
            <a:off x="1752600" y="3429000"/>
            <a:ext cx="1913466" cy="369332"/>
          </a:xfrm>
          <a:prstGeom prst="rect">
            <a:avLst/>
          </a:prstGeom>
          <a:noFill/>
        </p:spPr>
        <p:txBody>
          <a:bodyPr wrap="square" rtlCol="0">
            <a:spAutoFit/>
          </a:bodyPr>
          <a:lstStyle/>
          <a:p>
            <a:r>
              <a:rPr lang="en-IN" dirty="0"/>
              <a:t>Earthen  dam</a:t>
            </a:r>
          </a:p>
        </p:txBody>
      </p:sp>
      <p:sp>
        <p:nvSpPr>
          <p:cNvPr id="11" name="TextBox 10">
            <a:extLst>
              <a:ext uri="{FF2B5EF4-FFF2-40B4-BE49-F238E27FC236}">
                <a16:creationId xmlns:a16="http://schemas.microsoft.com/office/drawing/2014/main" id="{E9834A29-5614-1C46-B39A-1FFD2165FBF1}"/>
              </a:ext>
            </a:extLst>
          </p:cNvPr>
          <p:cNvSpPr txBox="1"/>
          <p:nvPr/>
        </p:nvSpPr>
        <p:spPr>
          <a:xfrm>
            <a:off x="5571067" y="3365290"/>
            <a:ext cx="1913466" cy="369332"/>
          </a:xfrm>
          <a:prstGeom prst="rect">
            <a:avLst/>
          </a:prstGeom>
          <a:noFill/>
        </p:spPr>
        <p:txBody>
          <a:bodyPr wrap="square" rtlCol="0">
            <a:spAutoFit/>
          </a:bodyPr>
          <a:lstStyle/>
          <a:p>
            <a:r>
              <a:rPr lang="en-IN" dirty="0"/>
              <a:t>Rockfill  dam</a:t>
            </a:r>
          </a:p>
        </p:txBody>
      </p:sp>
    </p:spTree>
    <p:extLst>
      <p:ext uri="{BB962C8B-B14F-4D97-AF65-F5344CB8AC3E}">
        <p14:creationId xmlns:p14="http://schemas.microsoft.com/office/powerpoint/2010/main" val="311202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05FB53-E316-641A-AFB9-91EC3E8338D3}"/>
              </a:ext>
            </a:extLst>
          </p:cNvPr>
          <p:cNvSpPr>
            <a:spLocks noChangeArrowheads="1"/>
          </p:cNvSpPr>
          <p:nvPr/>
        </p:nvSpPr>
        <p:spPr bwMode="auto">
          <a:xfrm>
            <a:off x="1786308" y="147285"/>
            <a:ext cx="504016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ydraulic gradient analysis</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41">
            <a:extLst>
              <a:ext uri="{FF2B5EF4-FFF2-40B4-BE49-F238E27FC236}">
                <a16:creationId xmlns:a16="http://schemas.microsoft.com/office/drawing/2014/main" id="{2A1001E8-9279-6175-3B37-083C1014D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31" y="801849"/>
            <a:ext cx="7010400" cy="32091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F95DAE2-D2C9-6E00-CD83-0FA068599BA6}"/>
              </a:ext>
            </a:extLst>
          </p:cNvPr>
          <p:cNvSpPr>
            <a:spLocks noChangeArrowheads="1"/>
          </p:cNvSpPr>
          <p:nvPr/>
        </p:nvSpPr>
        <p:spPr bwMode="auto">
          <a:xfrm flipH="1">
            <a:off x="542955" y="4010969"/>
            <a:ext cx="752686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numerical seepage analysis of embankment dams reveals key differences in hydraulic </a:t>
            </a:r>
            <a:r>
              <a:rPr kumimoji="0" lang="en-US" altLang="en-US"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behaviour</a:t>
            </a: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between sand and gravel materials. </a:t>
            </a:r>
            <a:r>
              <a:rPr kumimoji="0" lang="en-US" altLang="en-US"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Coloured</a:t>
            </a: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zones represent hydraulic gradient ranges, with red indicating high gradients and intense seepage, and blue showing low gradients. Flow lines (dashed arrows) trace water movement from upstream to downstream, while equipotential lines (solid contours) connect points of equal total head, intersecting flow lines perpendicularly. In the sand model, steeper gradients and sharper </a:t>
            </a:r>
            <a:r>
              <a:rPr kumimoji="0" lang="en-US" altLang="en-US"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colour</a:t>
            </a: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transitions near the downstream face reflect confined, high-velocity seepage due to lower permeability. Conversely, the gravel model shows smoother flow paths, wider-spaced equipotential lines, and more gradual head loss, indicating better drainage and lower erosion risk. These results emphasize how material permeability shapes seepage </a:t>
            </a:r>
            <a:r>
              <a:rPr kumimoji="0" lang="en-US" altLang="en-US"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behaviour</a:t>
            </a: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with gravel offering safer, more stable dam performance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95B96E23-8DAF-2DAF-0D01-220F6E8E46D6}"/>
              </a:ext>
            </a:extLst>
          </p:cNvPr>
          <p:cNvSpPr txBox="1"/>
          <p:nvPr/>
        </p:nvSpPr>
        <p:spPr>
          <a:xfrm>
            <a:off x="1752600" y="3429000"/>
            <a:ext cx="1913466" cy="369332"/>
          </a:xfrm>
          <a:prstGeom prst="rect">
            <a:avLst/>
          </a:prstGeom>
          <a:noFill/>
        </p:spPr>
        <p:txBody>
          <a:bodyPr wrap="square" rtlCol="0">
            <a:spAutoFit/>
          </a:bodyPr>
          <a:lstStyle/>
          <a:p>
            <a:r>
              <a:rPr lang="en-IN" dirty="0"/>
              <a:t>Earthen  dam</a:t>
            </a:r>
          </a:p>
        </p:txBody>
      </p:sp>
      <p:sp>
        <p:nvSpPr>
          <p:cNvPr id="9" name="TextBox 8">
            <a:extLst>
              <a:ext uri="{FF2B5EF4-FFF2-40B4-BE49-F238E27FC236}">
                <a16:creationId xmlns:a16="http://schemas.microsoft.com/office/drawing/2014/main" id="{14413851-6ACE-4221-C549-0CE44770234C}"/>
              </a:ext>
            </a:extLst>
          </p:cNvPr>
          <p:cNvSpPr txBox="1"/>
          <p:nvPr/>
        </p:nvSpPr>
        <p:spPr>
          <a:xfrm>
            <a:off x="5190067" y="3429000"/>
            <a:ext cx="1913466" cy="369332"/>
          </a:xfrm>
          <a:prstGeom prst="rect">
            <a:avLst/>
          </a:prstGeom>
          <a:noFill/>
        </p:spPr>
        <p:txBody>
          <a:bodyPr wrap="square" rtlCol="0">
            <a:spAutoFit/>
          </a:bodyPr>
          <a:lstStyle/>
          <a:p>
            <a:r>
              <a:rPr lang="en-IN" dirty="0"/>
              <a:t>Rockfill  dam</a:t>
            </a:r>
          </a:p>
        </p:txBody>
      </p:sp>
    </p:spTree>
    <p:extLst>
      <p:ext uri="{BB962C8B-B14F-4D97-AF65-F5344CB8AC3E}">
        <p14:creationId xmlns:p14="http://schemas.microsoft.com/office/powerpoint/2010/main" val="118688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C6FEDC-AD4D-E01A-8DBF-9A9293392E99}"/>
              </a:ext>
            </a:extLst>
          </p:cNvPr>
          <p:cNvSpPr>
            <a:spLocks noGrp="1"/>
          </p:cNvSpPr>
          <p:nvPr>
            <p:ph idx="1"/>
          </p:nvPr>
        </p:nvSpPr>
        <p:spPr>
          <a:xfrm>
            <a:off x="321733" y="4326466"/>
            <a:ext cx="8204200" cy="1437302"/>
          </a:xfrm>
        </p:spPr>
        <p:txBody>
          <a:bodyPr/>
          <a:lstStyle/>
          <a:p>
            <a:pPr marL="0" indent="0">
              <a:buNone/>
            </a:pP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The figure presents the results of a slope stability analysis for two embankment dam models, one using sand material and the other gravel, conducted using the limit equilibrium method in GeoStudio. The Factor of Safety (FOS) values are depicted through color-coded contours along various potential slip surfaces, with each </a:t>
            </a:r>
            <a:r>
              <a:rPr lang="en-IN" sz="1200" kern="100" dirty="0" err="1">
                <a:effectLst/>
                <a:latin typeface="Times New Roman" panose="02020603050405020304" pitchFamily="18" charset="0"/>
                <a:ea typeface="Calibri" panose="020F0502020204030204" pitchFamily="34" charset="0"/>
                <a:cs typeface="Times New Roman" panose="02020603050405020304" pitchFamily="18" charset="0"/>
              </a:rPr>
              <a:t>color</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zone representing a specific FOS range as outlined in the legend. Red zones indicate the most critical areas with the lowest FOS, suggesting potential failure surfaces, while blue and purple zones represent more stable regions with higher safety factors. The critical slip surface, marked by a thick </a:t>
            </a:r>
            <a:r>
              <a:rPr lang="en-IN" sz="1200" kern="100" dirty="0" err="1">
                <a:effectLst/>
                <a:latin typeface="Times New Roman" panose="02020603050405020304" pitchFamily="18" charset="0"/>
                <a:ea typeface="Calibri" panose="020F0502020204030204" pitchFamily="34" charset="0"/>
                <a:cs typeface="Times New Roman" panose="02020603050405020304" pitchFamily="18" charset="0"/>
              </a:rPr>
              <a:t>colored</a:t>
            </a:r>
            <a:r>
              <a:rPr lang="en-IN" sz="1200" kern="100" dirty="0">
                <a:effectLst/>
                <a:latin typeface="Times New Roman" panose="02020603050405020304" pitchFamily="18" charset="0"/>
                <a:ea typeface="Calibri" panose="020F0502020204030204" pitchFamily="34" charset="0"/>
                <a:cs typeface="Times New Roman" panose="02020603050405020304" pitchFamily="18" charset="0"/>
              </a:rPr>
              <a:t> curve and a red point, shows an FOS of 2.666 for the sand model and 2.664 for the gravel model. The blue dashed lines denote the phreatic surface (water table), and arrows indicate the direction of seepage flow through the embankment.</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6" name="Picture 5">
            <a:extLst>
              <a:ext uri="{FF2B5EF4-FFF2-40B4-BE49-F238E27FC236}">
                <a16:creationId xmlns:a16="http://schemas.microsoft.com/office/drawing/2014/main" id="{30676B45-319A-5B92-0F0E-D264CE633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54" y="1192318"/>
            <a:ext cx="8023892" cy="2329816"/>
          </a:xfrm>
          <a:prstGeom prst="rect">
            <a:avLst/>
          </a:prstGeom>
        </p:spPr>
      </p:pic>
      <p:sp>
        <p:nvSpPr>
          <p:cNvPr id="7" name="TextBox 6">
            <a:extLst>
              <a:ext uri="{FF2B5EF4-FFF2-40B4-BE49-F238E27FC236}">
                <a16:creationId xmlns:a16="http://schemas.microsoft.com/office/drawing/2014/main" id="{C46F4DD3-75AB-9C87-4AF3-A7455A21C173}"/>
              </a:ext>
            </a:extLst>
          </p:cNvPr>
          <p:cNvSpPr txBox="1"/>
          <p:nvPr/>
        </p:nvSpPr>
        <p:spPr>
          <a:xfrm>
            <a:off x="1693333" y="3429000"/>
            <a:ext cx="1913466" cy="369332"/>
          </a:xfrm>
          <a:prstGeom prst="rect">
            <a:avLst/>
          </a:prstGeom>
          <a:noFill/>
        </p:spPr>
        <p:txBody>
          <a:bodyPr wrap="square" rtlCol="0">
            <a:spAutoFit/>
          </a:bodyPr>
          <a:lstStyle/>
          <a:p>
            <a:r>
              <a:rPr lang="en-IN" dirty="0"/>
              <a:t>Earthen  dam</a:t>
            </a:r>
          </a:p>
        </p:txBody>
      </p:sp>
      <p:sp>
        <p:nvSpPr>
          <p:cNvPr id="8" name="TextBox 7">
            <a:extLst>
              <a:ext uri="{FF2B5EF4-FFF2-40B4-BE49-F238E27FC236}">
                <a16:creationId xmlns:a16="http://schemas.microsoft.com/office/drawing/2014/main" id="{0063C3AD-7959-377A-38A4-1355BD92F858}"/>
              </a:ext>
            </a:extLst>
          </p:cNvPr>
          <p:cNvSpPr txBox="1"/>
          <p:nvPr/>
        </p:nvSpPr>
        <p:spPr>
          <a:xfrm>
            <a:off x="5537203" y="3337468"/>
            <a:ext cx="1913466" cy="369332"/>
          </a:xfrm>
          <a:prstGeom prst="rect">
            <a:avLst/>
          </a:prstGeom>
          <a:noFill/>
        </p:spPr>
        <p:txBody>
          <a:bodyPr wrap="square" rtlCol="0">
            <a:spAutoFit/>
          </a:bodyPr>
          <a:lstStyle/>
          <a:p>
            <a:r>
              <a:rPr lang="en-IN" dirty="0"/>
              <a:t>Rockfill  dam</a:t>
            </a:r>
          </a:p>
        </p:txBody>
      </p:sp>
      <p:sp>
        <p:nvSpPr>
          <p:cNvPr id="9" name="Rectangle 2">
            <a:extLst>
              <a:ext uri="{FF2B5EF4-FFF2-40B4-BE49-F238E27FC236}">
                <a16:creationId xmlns:a16="http://schemas.microsoft.com/office/drawing/2014/main" id="{366400F8-E32B-B851-544D-12BCE728C9C6}"/>
              </a:ext>
            </a:extLst>
          </p:cNvPr>
          <p:cNvSpPr>
            <a:spLocks noChangeArrowheads="1"/>
          </p:cNvSpPr>
          <p:nvPr/>
        </p:nvSpPr>
        <p:spPr bwMode="auto">
          <a:xfrm>
            <a:off x="3116024" y="232458"/>
            <a:ext cx="291195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Factor of safety</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2228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335147-5412-B5F0-4E0A-8E4D699D3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98" y="1459512"/>
            <a:ext cx="7526867" cy="3730213"/>
          </a:xfrm>
          <a:prstGeom prst="rect">
            <a:avLst/>
          </a:prstGeom>
        </p:spPr>
      </p:pic>
    </p:spTree>
    <p:extLst>
      <p:ext uri="{BB962C8B-B14F-4D97-AF65-F5344CB8AC3E}">
        <p14:creationId xmlns:p14="http://schemas.microsoft.com/office/powerpoint/2010/main" val="326708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E0AF2C-B6B9-8AA0-B304-A13C93B2BC34}"/>
              </a:ext>
            </a:extLst>
          </p:cNvPr>
          <p:cNvSpPr txBox="1"/>
          <p:nvPr/>
        </p:nvSpPr>
        <p:spPr>
          <a:xfrm>
            <a:off x="514924" y="270450"/>
            <a:ext cx="4912468" cy="646331"/>
          </a:xfrm>
          <a:prstGeom prst="rect">
            <a:avLst/>
          </a:prstGeom>
          <a:noFill/>
        </p:spPr>
        <p:txBody>
          <a:bodyPr wrap="square" rtlCol="0">
            <a:spAutoFit/>
          </a:bodyPr>
          <a:lstStyle/>
          <a:p>
            <a:r>
              <a:rPr lang="en-US" sz="3600" b="1" dirty="0"/>
              <a:t>INTRODUCTION</a:t>
            </a:r>
            <a:endParaRPr lang="en-IN" sz="3200" b="1" dirty="0"/>
          </a:p>
        </p:txBody>
      </p:sp>
      <p:cxnSp>
        <p:nvCxnSpPr>
          <p:cNvPr id="4" name="Straight Connector 3">
            <a:extLst>
              <a:ext uri="{FF2B5EF4-FFF2-40B4-BE49-F238E27FC236}">
                <a16:creationId xmlns:a16="http://schemas.microsoft.com/office/drawing/2014/main" id="{AB5901BC-072B-AA87-33A4-AB30A4E466F4}"/>
              </a:ext>
            </a:extLst>
          </p:cNvPr>
          <p:cNvCxnSpPr/>
          <p:nvPr/>
        </p:nvCxnSpPr>
        <p:spPr>
          <a:xfrm>
            <a:off x="612842" y="924128"/>
            <a:ext cx="8035047"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sp>
        <p:nvSpPr>
          <p:cNvPr id="5" name="Content Placeholder 2">
            <a:extLst>
              <a:ext uri="{FF2B5EF4-FFF2-40B4-BE49-F238E27FC236}">
                <a16:creationId xmlns:a16="http://schemas.microsoft.com/office/drawing/2014/main" id="{A5F2EA62-0907-BB69-9EC6-1772CA49FE42}"/>
              </a:ext>
            </a:extLst>
          </p:cNvPr>
          <p:cNvSpPr txBox="1">
            <a:spLocks/>
          </p:cNvSpPr>
          <p:nvPr/>
        </p:nvSpPr>
        <p:spPr>
          <a:xfrm>
            <a:off x="465645" y="1196234"/>
            <a:ext cx="8044774" cy="462614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Font typeface="+mj-lt"/>
              <a:buAutoNum type="arabicPeriod"/>
            </a:pPr>
            <a:r>
              <a:rPr lang="en-US" sz="2400" dirty="0">
                <a:solidFill>
                  <a:schemeClr val="tx1"/>
                </a:solidFill>
              </a:rPr>
              <a:t>Dams are important engineering structure that provide water storage, flood control, hydroelectric power and irrigation.</a:t>
            </a:r>
          </a:p>
          <a:p>
            <a:pPr marL="457200" indent="-457200" algn="just">
              <a:buFont typeface="+mj-lt"/>
              <a:buAutoNum type="arabicPeriod"/>
            </a:pPr>
            <a:r>
              <a:rPr lang="en-US" sz="2400" dirty="0">
                <a:solidFill>
                  <a:schemeClr val="tx1"/>
                </a:solidFill>
              </a:rPr>
              <a:t>Managing the movement of water (see page) through the dam structure and its foundation, which is crucial for design and maintenance.</a:t>
            </a:r>
          </a:p>
          <a:p>
            <a:pPr marL="457200" indent="-457200" algn="just">
              <a:buFont typeface="+mj-lt"/>
              <a:buAutoNum type="arabicPeriod"/>
            </a:pPr>
            <a:r>
              <a:rPr lang="en-US" sz="2400" dirty="0">
                <a:solidFill>
                  <a:schemeClr val="tx1"/>
                </a:solidFill>
              </a:rPr>
              <a:t>Seepage analysis is essential to ensure the stability and safety of dams.</a:t>
            </a:r>
          </a:p>
          <a:p>
            <a:pPr marL="457200" indent="-457200" algn="just">
              <a:buFont typeface="+mj-lt"/>
              <a:buAutoNum type="arabicPeriod"/>
            </a:pPr>
            <a:r>
              <a:rPr lang="en-US" sz="2400" dirty="0">
                <a:solidFill>
                  <a:schemeClr val="tx1"/>
                </a:solidFill>
              </a:rPr>
              <a:t>This involves examining the hydraulic properties of the materials, the geometry of the dam and the surrounding environment.</a:t>
            </a:r>
          </a:p>
          <a:p>
            <a:pPr marL="457200" indent="-457200" algn="just">
              <a:buFont typeface="+mj-lt"/>
              <a:buAutoNum type="arabicPeriod"/>
            </a:pPr>
            <a:r>
              <a:rPr lang="en-US" sz="2400" dirty="0">
                <a:solidFill>
                  <a:schemeClr val="tx1"/>
                </a:solidFill>
              </a:rPr>
              <a:t>Numerical and analytical models have been extensively used to predict seepage patterns.</a:t>
            </a:r>
          </a:p>
          <a:p>
            <a:pPr marL="0" indent="0">
              <a:buNone/>
            </a:pPr>
            <a:endParaRPr lang="en-US" dirty="0">
              <a:solidFill>
                <a:schemeClr val="tx1"/>
              </a:solidFill>
            </a:endParaRPr>
          </a:p>
          <a:p>
            <a:pPr marL="3429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34290" indent="0">
              <a:buNone/>
            </a:pPr>
            <a:endParaRPr lang="en-US" dirty="0">
              <a:solidFill>
                <a:schemeClr val="accent1">
                  <a:lumMod val="75000"/>
                </a:schemeClr>
              </a:solidFill>
              <a:highlight>
                <a:srgbClr val="FFFFFF"/>
              </a:highlight>
              <a:latin typeface="Google Sans"/>
            </a:endParaRPr>
          </a:p>
          <a:p>
            <a:pPr marL="0" indent="0">
              <a:buNone/>
            </a:pPr>
            <a:endParaRPr lang="en-US" dirty="0">
              <a:solidFill>
                <a:schemeClr val="accent1">
                  <a:lumMod val="75000"/>
                </a:schemeClr>
              </a:solidFill>
              <a:highlight>
                <a:srgbClr val="FFFFFF"/>
              </a:highlight>
              <a:latin typeface="Google Sans"/>
            </a:endParaRPr>
          </a:p>
          <a:p>
            <a:pPr marL="0" indent="0">
              <a:buNone/>
            </a:pPr>
            <a:endParaRPr lang="en-IN" dirty="0"/>
          </a:p>
        </p:txBody>
      </p:sp>
    </p:spTree>
    <p:extLst>
      <p:ext uri="{BB962C8B-B14F-4D97-AF65-F5344CB8AC3E}">
        <p14:creationId xmlns:p14="http://schemas.microsoft.com/office/powerpoint/2010/main" val="70854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22105-E4C9-CF9A-B65B-44F3DCB9F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77" y="1220524"/>
            <a:ext cx="8259046" cy="4096543"/>
          </a:xfrm>
          <a:prstGeom prst="rect">
            <a:avLst/>
          </a:prstGeom>
        </p:spPr>
      </p:pic>
    </p:spTree>
    <p:extLst>
      <p:ext uri="{BB962C8B-B14F-4D97-AF65-F5344CB8AC3E}">
        <p14:creationId xmlns:p14="http://schemas.microsoft.com/office/powerpoint/2010/main" val="195668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9742-67B5-DD69-5296-39BE788E175F}"/>
              </a:ext>
            </a:extLst>
          </p:cNvPr>
          <p:cNvSpPr>
            <a:spLocks noGrp="1"/>
          </p:cNvSpPr>
          <p:nvPr>
            <p:ph type="title"/>
          </p:nvPr>
        </p:nvSpPr>
        <p:spPr/>
        <p:txBody>
          <a:bodyPr>
            <a:normAutofit/>
          </a:bodyPr>
          <a:lstStyle/>
          <a:p>
            <a:r>
              <a:rPr lang="en-US" sz="4800" u="sng" dirty="0">
                <a:solidFill>
                  <a:schemeClr val="tx1"/>
                </a:solidFill>
                <a:latin typeface="Times New Roman" panose="02020603050405020304" pitchFamily="18" charset="0"/>
                <a:cs typeface="Times New Roman" panose="02020603050405020304" pitchFamily="18" charset="0"/>
              </a:rPr>
              <a:t>Key Findings</a:t>
            </a:r>
            <a:br>
              <a:rPr lang="en-IN" sz="4800" u="sng" dirty="0">
                <a:solidFill>
                  <a:schemeClr val="tx1"/>
                </a:solidFill>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4474FA95-F71C-42F7-5911-68DB78AB0ABB}"/>
              </a:ext>
            </a:extLst>
          </p:cNvPr>
          <p:cNvSpPr>
            <a:spLocks noGrp="1"/>
          </p:cNvSpPr>
          <p:nvPr>
            <p:ph idx="1"/>
          </p:nvPr>
        </p:nvSpPr>
        <p:spPr/>
        <p:txBody>
          <a:bodyPr>
            <a:normAutofit fontScale="92500" lnSpcReduction="20000"/>
          </a:bodyPr>
          <a:lstStyle/>
          <a:p>
            <a:pPr algn="just">
              <a:buNone/>
            </a:pPr>
            <a:r>
              <a:rPr lang="en-US" sz="2000" b="1" i="0" dirty="0">
                <a:solidFill>
                  <a:srgbClr val="00B050"/>
                </a:solidFill>
                <a:effectLst/>
                <a:latin typeface="YAFdJt8dAY0 1"/>
              </a:rPr>
              <a:t>Seepage Reduction:</a:t>
            </a:r>
            <a:endParaRPr lang="en-US" sz="2000" dirty="0">
              <a:solidFill>
                <a:srgbClr val="00B050"/>
              </a:solidFill>
              <a:effectLst/>
              <a:latin typeface="YAFdJt8dAY0 1"/>
            </a:endParaRPr>
          </a:p>
          <a:p>
            <a:pPr marL="571500" indent="-571500" algn="just">
              <a:buFont typeface="Arial" panose="020B0604020202020204" pitchFamily="34" charset="0"/>
              <a:buChar char="•"/>
            </a:pPr>
            <a:r>
              <a:rPr lang="en-US" sz="2000" b="0" i="0" dirty="0">
                <a:solidFill>
                  <a:srgbClr val="000000"/>
                </a:solidFill>
                <a:effectLst/>
              </a:rPr>
              <a:t>The Earthen Dam shows a greater reduction in seepage over time (~71.6% decrease) compared to the Rockfill Dam (~54.2% decrease), meaning the earthen dam reduced seepage ~17% more effectively.</a:t>
            </a:r>
            <a:endParaRPr lang="en-US" sz="2000" dirty="0"/>
          </a:p>
          <a:p>
            <a:pPr algn="just">
              <a:buNone/>
            </a:pPr>
            <a:r>
              <a:rPr lang="en-US" sz="2000" b="1" i="0" dirty="0">
                <a:solidFill>
                  <a:srgbClr val="000000"/>
                </a:solidFill>
                <a:effectLst/>
                <a:latin typeface="YAFdJt8dAY0 1"/>
              </a:rPr>
              <a:t> </a:t>
            </a:r>
            <a:r>
              <a:rPr lang="en-US" sz="2000" b="1" i="0" dirty="0">
                <a:solidFill>
                  <a:srgbClr val="0070C0"/>
                </a:solidFill>
                <a:effectLst/>
                <a:latin typeface="YAFdJt8dAY0 1"/>
              </a:rPr>
              <a:t>Total Water Head Drop:</a:t>
            </a:r>
            <a:endParaRPr lang="en-US" sz="2000" dirty="0">
              <a:solidFill>
                <a:srgbClr val="0070C0"/>
              </a:solidFill>
              <a:effectLst/>
              <a:latin typeface="YAFdJt8dAY0 1"/>
            </a:endParaRPr>
          </a:p>
          <a:p>
            <a:pPr marL="571500" indent="-571500" algn="just">
              <a:buFont typeface="Arial" panose="020B0604020202020204" pitchFamily="34" charset="0"/>
              <a:buChar char="•"/>
            </a:pPr>
            <a:r>
              <a:rPr lang="en-US" sz="2000" b="0" i="0" dirty="0">
                <a:solidFill>
                  <a:srgbClr val="000000"/>
                </a:solidFill>
                <a:effectLst/>
              </a:rPr>
              <a:t>Both dams exhibit a significant drop in total water head (~99.3–99.4%), but the Rockfill Dam shows a slightly faster reduction, indicating quicker pore pressure dissipation.</a:t>
            </a:r>
            <a:endParaRPr lang="en-US" sz="2000" dirty="0"/>
          </a:p>
          <a:p>
            <a:pPr algn="just">
              <a:buNone/>
            </a:pPr>
            <a:r>
              <a:rPr lang="en-US" sz="2000" b="1" i="0" dirty="0">
                <a:solidFill>
                  <a:srgbClr val="000000"/>
                </a:solidFill>
                <a:effectLst/>
                <a:latin typeface="YAFdJt8dAY0 1"/>
              </a:rPr>
              <a:t> </a:t>
            </a:r>
            <a:r>
              <a:rPr lang="en-US" sz="2000" b="1" i="0" dirty="0">
                <a:solidFill>
                  <a:srgbClr val="FF0000"/>
                </a:solidFill>
                <a:effectLst/>
                <a:latin typeface="YAFdJt8dAY0 1"/>
              </a:rPr>
              <a:t>Factor of Safety (FOS):</a:t>
            </a:r>
            <a:endParaRPr lang="en-US" sz="2000" dirty="0">
              <a:solidFill>
                <a:srgbClr val="FF0000"/>
              </a:solidFill>
              <a:effectLst/>
              <a:latin typeface="YAFdJt8dAY0 1"/>
            </a:endParaRPr>
          </a:p>
          <a:p>
            <a:pPr marL="571500" indent="-571500" algn="just">
              <a:buFont typeface="Arial" panose="020B0604020202020204" pitchFamily="34" charset="0"/>
              <a:buChar char="•"/>
            </a:pPr>
            <a:r>
              <a:rPr lang="en-US" sz="2000" b="0" i="0" dirty="0">
                <a:solidFill>
                  <a:srgbClr val="000000"/>
                </a:solidFill>
                <a:effectLst/>
              </a:rPr>
              <a:t>The Rockfill Dam maintains a higher and more stable FOS, decreasing only ~9.97% (from 3.22 to 2.90), while the Earthen Dam drops by ~15.45% (from 2.78 to 2.35), meaning the Rockfill Dam ends up ~23% safer.</a:t>
            </a:r>
            <a:endParaRPr lang="en-US" sz="2000" dirty="0"/>
          </a:p>
          <a:p>
            <a:endParaRPr lang="en-IN" dirty="0"/>
          </a:p>
        </p:txBody>
      </p:sp>
    </p:spTree>
    <p:extLst>
      <p:ext uri="{BB962C8B-B14F-4D97-AF65-F5344CB8AC3E}">
        <p14:creationId xmlns:p14="http://schemas.microsoft.com/office/powerpoint/2010/main" val="158329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3196A-5256-77DA-2CD9-EB52A7ADF4EA}"/>
              </a:ext>
            </a:extLst>
          </p:cNvPr>
          <p:cNvSpPr>
            <a:spLocks noGrp="1"/>
          </p:cNvSpPr>
          <p:nvPr>
            <p:ph idx="1"/>
          </p:nvPr>
        </p:nvSpPr>
        <p:spPr>
          <a:xfrm>
            <a:off x="800099" y="1270001"/>
            <a:ext cx="7543801" cy="4023360"/>
          </a:xfrm>
        </p:spPr>
        <p:txBody>
          <a:bodyPr/>
          <a:lstStyle/>
          <a:p>
            <a:pPr algn="ctr"/>
            <a:r>
              <a:rPr lang="en-IN" sz="3200" b="1" i="0" u="sng" dirty="0">
                <a:solidFill>
                  <a:schemeClr val="tx1"/>
                </a:solidFill>
                <a:effectLst/>
                <a:latin typeface="Times New Roman" panose="02020603050405020304" pitchFamily="18" charset="0"/>
                <a:cs typeface="Times New Roman" panose="02020603050405020304" pitchFamily="18" charset="0"/>
              </a:rPr>
              <a:t>Conclusion</a:t>
            </a:r>
          </a:p>
          <a:p>
            <a:pPr algn="just"/>
            <a:r>
              <a:rPr lang="en-US" sz="2000" b="0" i="0" dirty="0">
                <a:solidFill>
                  <a:schemeClr val="tx1"/>
                </a:solidFill>
                <a:effectLst/>
              </a:rPr>
              <a:t>Overall, the Rockfill Dam exhibits superior long-term stability with consistently higher Factor of Safety and faster pore pressure dissipation, while the Earthen Dam offers more effective early-time seepage reduction making each dam type advantageous under different performance priorities.</a:t>
            </a:r>
            <a:endParaRPr lang="en-IN" sz="2000" dirty="0">
              <a:solidFill>
                <a:schemeClr val="tx1"/>
              </a:solidFill>
            </a:endParaRPr>
          </a:p>
          <a:p>
            <a:endParaRPr lang="en-IN" dirty="0"/>
          </a:p>
        </p:txBody>
      </p:sp>
    </p:spTree>
    <p:extLst>
      <p:ext uri="{BB962C8B-B14F-4D97-AF65-F5344CB8AC3E}">
        <p14:creationId xmlns:p14="http://schemas.microsoft.com/office/powerpoint/2010/main" val="307485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19A737-0A67-883D-A246-D7197EA82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665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10032-DE1B-8787-DB8E-341ECDDBF14A}"/>
              </a:ext>
            </a:extLst>
          </p:cNvPr>
          <p:cNvSpPr>
            <a:spLocks noGrp="1"/>
          </p:cNvSpPr>
          <p:nvPr>
            <p:ph sz="half" idx="1"/>
          </p:nvPr>
        </p:nvSpPr>
        <p:spPr>
          <a:xfrm>
            <a:off x="131617" y="988868"/>
            <a:ext cx="8575964" cy="4918364"/>
          </a:xfrm>
        </p:spPr>
        <p:txBody>
          <a:bodyPr>
            <a:normAutofit/>
          </a:bodyPr>
          <a:lstStyle/>
          <a:p>
            <a:pPr marL="34290" indent="0">
              <a:buNone/>
            </a:pPr>
            <a:r>
              <a:rPr lang="en-US" sz="2400" dirty="0">
                <a:solidFill>
                  <a:schemeClr val="accent1">
                    <a:lumMod val="75000"/>
                  </a:schemeClr>
                </a:solidFill>
              </a:rPr>
              <a:t> </a:t>
            </a:r>
            <a:r>
              <a:rPr lang="en-US" sz="2400" b="1" dirty="0">
                <a:solidFill>
                  <a:schemeClr val="accent1">
                    <a:lumMod val="75000"/>
                  </a:schemeClr>
                </a:solidFill>
              </a:rPr>
              <a:t>TYPES OF DAM-</a:t>
            </a:r>
          </a:p>
          <a:p>
            <a:pPr marL="34290" indent="0">
              <a:buNone/>
            </a:pPr>
            <a:r>
              <a:rPr lang="en-US" sz="1800" dirty="0">
                <a:solidFill>
                  <a:schemeClr val="tx1"/>
                </a:solidFill>
              </a:rPr>
              <a:t>There are various types of dam among which </a:t>
            </a:r>
            <a:r>
              <a:rPr lang="en-US" sz="1800" dirty="0" err="1">
                <a:solidFill>
                  <a:schemeClr val="tx1"/>
                </a:solidFill>
              </a:rPr>
              <a:t>Earthfill</a:t>
            </a:r>
            <a:r>
              <a:rPr lang="en-US" sz="1800" dirty="0">
                <a:solidFill>
                  <a:schemeClr val="tx1"/>
                </a:solidFill>
              </a:rPr>
              <a:t> and Rockfill dams are prominent for their ability to utilize natural materials and  </a:t>
            </a:r>
            <a:r>
              <a:rPr lang="en-US" altLang="en-US" sz="1800" dirty="0">
                <a:solidFill>
                  <a:schemeClr val="tx1"/>
                </a:solidFill>
                <a:latin typeface="Arial" panose="020B0604020202020204" pitchFamily="34" charset="0"/>
              </a:rPr>
              <a:t>making them strong and adaptable to different environments.</a:t>
            </a:r>
          </a:p>
          <a:p>
            <a:pPr marL="34290" indent="0">
              <a:buNone/>
            </a:pPr>
            <a:r>
              <a:rPr lang="en-US" altLang="en-US" sz="1800" b="1" u="sng" dirty="0">
                <a:solidFill>
                  <a:schemeClr val="tx1"/>
                </a:solidFill>
                <a:latin typeface="Arial" panose="020B0604020202020204" pitchFamily="34" charset="0"/>
              </a:rPr>
              <a:t>1. </a:t>
            </a:r>
            <a:r>
              <a:rPr lang="en-US" altLang="en-US" sz="1800" b="1" u="sng" dirty="0" err="1">
                <a:solidFill>
                  <a:schemeClr val="tx1"/>
                </a:solidFill>
                <a:latin typeface="Arial" panose="020B0604020202020204" pitchFamily="34" charset="0"/>
              </a:rPr>
              <a:t>Earthfill</a:t>
            </a:r>
            <a:r>
              <a:rPr lang="en-US" altLang="en-US" sz="1800" b="1" u="sng" dirty="0">
                <a:solidFill>
                  <a:schemeClr val="tx1"/>
                </a:solidFill>
                <a:latin typeface="Arial" panose="020B0604020202020204" pitchFamily="34" charset="0"/>
              </a:rPr>
              <a:t> dam-</a:t>
            </a:r>
          </a:p>
          <a:p>
            <a:pPr marL="34290" indent="0">
              <a:buNone/>
            </a:pPr>
            <a:endParaRPr lang="en-US" sz="2100" b="1" u="sng" dirty="0">
              <a:solidFill>
                <a:schemeClr val="tx1"/>
              </a:solidFill>
            </a:endParaRPr>
          </a:p>
          <a:p>
            <a:pPr marL="34290" indent="0">
              <a:buNone/>
            </a:pPr>
            <a:endParaRPr lang="en-US" sz="2100" b="1" u="sng" dirty="0">
              <a:solidFill>
                <a:schemeClr val="tx1"/>
              </a:solidFill>
            </a:endParaRPr>
          </a:p>
          <a:p>
            <a:pPr marL="34290" indent="0">
              <a:buNone/>
            </a:pPr>
            <a:endParaRPr lang="en-US" sz="2100" b="1" u="sng" dirty="0">
              <a:solidFill>
                <a:schemeClr val="tx1"/>
              </a:solidFill>
            </a:endParaRPr>
          </a:p>
          <a:p>
            <a:pPr marL="34290" indent="0">
              <a:buNone/>
            </a:pPr>
            <a:r>
              <a:rPr lang="en-US" sz="2100" b="1" u="sng" dirty="0">
                <a:solidFill>
                  <a:schemeClr val="tx1"/>
                </a:solidFill>
              </a:rPr>
              <a:t>2. Rockfill dam-</a:t>
            </a:r>
          </a:p>
          <a:p>
            <a:pPr marL="34290" indent="0">
              <a:buNone/>
            </a:pPr>
            <a:endParaRPr lang="en-US" sz="2100" b="1" u="sng" dirty="0">
              <a:solidFill>
                <a:schemeClr val="tx1"/>
              </a:solidFill>
            </a:endParaRPr>
          </a:p>
          <a:p>
            <a:pPr marL="34290" indent="0">
              <a:buNone/>
            </a:pPr>
            <a:endParaRPr lang="en-IN" sz="1800" dirty="0">
              <a:solidFill>
                <a:schemeClr val="tx1"/>
              </a:solidFill>
            </a:endParaRPr>
          </a:p>
        </p:txBody>
      </p:sp>
      <p:pic>
        <p:nvPicPr>
          <p:cNvPr id="11" name="Picture 10">
            <a:extLst>
              <a:ext uri="{FF2B5EF4-FFF2-40B4-BE49-F238E27FC236}">
                <a16:creationId xmlns:a16="http://schemas.microsoft.com/office/drawing/2014/main" id="{4FF93322-A307-AAD4-F746-CDFD05297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549" y="2048740"/>
            <a:ext cx="4770487" cy="1939853"/>
          </a:xfrm>
          <a:prstGeom prst="rect">
            <a:avLst/>
          </a:prstGeom>
        </p:spPr>
      </p:pic>
      <p:pic>
        <p:nvPicPr>
          <p:cNvPr id="13" name="Picture 12">
            <a:extLst>
              <a:ext uri="{FF2B5EF4-FFF2-40B4-BE49-F238E27FC236}">
                <a16:creationId xmlns:a16="http://schemas.microsoft.com/office/drawing/2014/main" id="{813276E4-4E9A-316F-05FF-B9A3DA02F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653" y="4038060"/>
            <a:ext cx="4992293" cy="1795277"/>
          </a:xfrm>
          <a:prstGeom prst="rect">
            <a:avLst/>
          </a:prstGeom>
        </p:spPr>
      </p:pic>
    </p:spTree>
    <p:extLst>
      <p:ext uri="{BB962C8B-B14F-4D97-AF65-F5344CB8AC3E}">
        <p14:creationId xmlns:p14="http://schemas.microsoft.com/office/powerpoint/2010/main" val="247268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5905B-814F-389F-11E3-7A2CA2A98257}"/>
              </a:ext>
            </a:extLst>
          </p:cNvPr>
          <p:cNvSpPr>
            <a:spLocks noGrp="1"/>
          </p:cNvSpPr>
          <p:nvPr>
            <p:ph type="title"/>
          </p:nvPr>
        </p:nvSpPr>
        <p:spPr>
          <a:xfrm>
            <a:off x="297873" y="1009651"/>
            <a:ext cx="7322127" cy="817418"/>
          </a:xfrm>
        </p:spPr>
        <p:txBody>
          <a:bodyPr/>
          <a:lstStyle/>
          <a:p>
            <a:r>
              <a:rPr lang="en-US" b="1" dirty="0"/>
              <a:t>LITRATURE REVIEW</a:t>
            </a:r>
            <a:endParaRPr lang="en-IN" b="1" dirty="0"/>
          </a:p>
        </p:txBody>
      </p:sp>
      <p:graphicFrame>
        <p:nvGraphicFramePr>
          <p:cNvPr id="5" name="Table 4">
            <a:extLst>
              <a:ext uri="{FF2B5EF4-FFF2-40B4-BE49-F238E27FC236}">
                <a16:creationId xmlns:a16="http://schemas.microsoft.com/office/drawing/2014/main" id="{C154EEA0-9415-8DE5-3903-E3EFAEDF1DA4}"/>
              </a:ext>
            </a:extLst>
          </p:cNvPr>
          <p:cNvGraphicFramePr>
            <a:graphicFrameLocks noGrp="1"/>
          </p:cNvGraphicFramePr>
          <p:nvPr/>
        </p:nvGraphicFramePr>
        <p:xfrm>
          <a:off x="297872" y="1626099"/>
          <a:ext cx="8603673" cy="4212457"/>
        </p:xfrm>
        <a:graphic>
          <a:graphicData uri="http://schemas.openxmlformats.org/drawingml/2006/table">
            <a:tbl>
              <a:tblPr firstRow="1" bandRow="1">
                <a:tableStyleId>{5C22544A-7EE6-4342-B048-85BDC9FD1C3A}</a:tableStyleId>
              </a:tblPr>
              <a:tblGrid>
                <a:gridCol w="1433945">
                  <a:extLst>
                    <a:ext uri="{9D8B030D-6E8A-4147-A177-3AD203B41FA5}">
                      <a16:colId xmlns:a16="http://schemas.microsoft.com/office/drawing/2014/main" val="3389399632"/>
                    </a:ext>
                  </a:extLst>
                </a:gridCol>
                <a:gridCol w="2975436">
                  <a:extLst>
                    <a:ext uri="{9D8B030D-6E8A-4147-A177-3AD203B41FA5}">
                      <a16:colId xmlns:a16="http://schemas.microsoft.com/office/drawing/2014/main" val="2115594890"/>
                    </a:ext>
                  </a:extLst>
                </a:gridCol>
                <a:gridCol w="4194292">
                  <a:extLst>
                    <a:ext uri="{9D8B030D-6E8A-4147-A177-3AD203B41FA5}">
                      <a16:colId xmlns:a16="http://schemas.microsoft.com/office/drawing/2014/main" val="2297832894"/>
                    </a:ext>
                  </a:extLst>
                </a:gridCol>
              </a:tblGrid>
              <a:tr h="806463">
                <a:tc>
                  <a:txBody>
                    <a:bodyPr/>
                    <a:lstStyle/>
                    <a:p>
                      <a:r>
                        <a:rPr lang="en-US" sz="1800" dirty="0">
                          <a:solidFill>
                            <a:schemeClr val="tx1"/>
                          </a:solidFill>
                        </a:rPr>
                        <a:t>Author &amp; year</a:t>
                      </a:r>
                      <a:endParaRPr lang="en-IN" sz="1800" dirty="0">
                        <a:solidFill>
                          <a:schemeClr val="tx1"/>
                        </a:solidFill>
                      </a:endParaRPr>
                    </a:p>
                  </a:txBody>
                  <a:tcPr marL="68580" marR="68580" marT="34290" marB="34290"/>
                </a:tc>
                <a:tc>
                  <a:txBody>
                    <a:bodyPr/>
                    <a:lstStyle/>
                    <a:p>
                      <a:r>
                        <a:rPr lang="en-US" sz="1800" dirty="0">
                          <a:solidFill>
                            <a:schemeClr val="tx1"/>
                          </a:solidFill>
                        </a:rPr>
                        <a:t>Title</a:t>
                      </a:r>
                      <a:endParaRPr lang="en-IN" sz="1800" dirty="0">
                        <a:solidFill>
                          <a:schemeClr val="tx1"/>
                        </a:solidFill>
                      </a:endParaRPr>
                    </a:p>
                  </a:txBody>
                  <a:tcPr marL="68580" marR="68580" marT="34290" marB="34290"/>
                </a:tc>
                <a:tc>
                  <a:txBody>
                    <a:bodyPr/>
                    <a:lstStyle/>
                    <a:p>
                      <a:r>
                        <a:rPr lang="en-US" sz="1800" dirty="0">
                          <a:solidFill>
                            <a:schemeClr val="tx1"/>
                          </a:solidFill>
                        </a:rPr>
                        <a:t>Major findings</a:t>
                      </a:r>
                      <a:endParaRPr lang="en-IN" sz="1800" dirty="0">
                        <a:solidFill>
                          <a:schemeClr val="tx1"/>
                        </a:solidFill>
                      </a:endParaRPr>
                    </a:p>
                  </a:txBody>
                  <a:tcPr marL="68580" marR="68580" marT="34290" marB="34290"/>
                </a:tc>
                <a:extLst>
                  <a:ext uri="{0D108BD9-81ED-4DB2-BD59-A6C34878D82A}">
                    <a16:rowId xmlns:a16="http://schemas.microsoft.com/office/drawing/2014/main" val="1161867378"/>
                  </a:ext>
                </a:extLst>
              </a:tr>
              <a:tr h="1843894">
                <a:tc>
                  <a:txBody>
                    <a:bodyPr/>
                    <a:lstStyle/>
                    <a:p>
                      <a:r>
                        <a:rPr lang="en-US" sz="1400" dirty="0"/>
                        <a:t>Amr R. </a:t>
                      </a:r>
                      <a:r>
                        <a:rPr lang="en-US" sz="1400" dirty="0" err="1"/>
                        <a:t>Refaiy</a:t>
                      </a:r>
                      <a:r>
                        <a:rPr lang="en-US" sz="1400" dirty="0"/>
                        <a:t> et al.</a:t>
                      </a:r>
                    </a:p>
                    <a:p>
                      <a:r>
                        <a:rPr lang="en-IN" sz="1400" dirty="0"/>
                        <a:t>2021</a:t>
                      </a:r>
                    </a:p>
                  </a:txBody>
                  <a:tcPr marL="68580" marR="68580" marT="34290" marB="34290"/>
                </a:tc>
                <a:tc>
                  <a:txBody>
                    <a:bodyPr/>
                    <a:lstStyle/>
                    <a:p>
                      <a:r>
                        <a:rPr lang="en-US" sz="1400" dirty="0"/>
                        <a:t>Modeling the effect of downstream drain geometry on seepage through earth dams</a:t>
                      </a:r>
                      <a:endParaRPr lang="en-IN" sz="1400" dirty="0"/>
                    </a:p>
                  </a:txBody>
                  <a:tcPr marL="68580" marR="68580" marT="34290" marB="34290"/>
                </a:tc>
                <a:tc>
                  <a:txBody>
                    <a:bodyPr/>
                    <a:lstStyle/>
                    <a:p>
                      <a:r>
                        <a:rPr lang="en-US" sz="1400" dirty="0"/>
                        <a:t>    Increasing the length of the drain improves safety by increasing seepage discharge.</a:t>
                      </a:r>
                    </a:p>
                    <a:p>
                      <a:r>
                        <a:rPr lang="en-IN" sz="1400" dirty="0"/>
                        <a:t>    </a:t>
                      </a:r>
                      <a:r>
                        <a:rPr lang="en-US" sz="1400" dirty="0"/>
                        <a:t>A drain shifts the phreatic line away from the      downstream slope, reducing erosion and preventing piping failure.</a:t>
                      </a:r>
                    </a:p>
                    <a:p>
                      <a:r>
                        <a:rPr lang="en-IN" sz="1400" dirty="0"/>
                        <a:t>   </a:t>
                      </a:r>
                      <a:r>
                        <a:rPr lang="en-US" sz="1400" dirty="0"/>
                        <a:t>The drain effectively removes seeping water and decreases pore water pressure within the dam, enhancing safety.</a:t>
                      </a:r>
                      <a:endParaRPr lang="en-IN" sz="1400" dirty="0"/>
                    </a:p>
                  </a:txBody>
                  <a:tcPr marL="68580" marR="68580" marT="34290" marB="34290"/>
                </a:tc>
                <a:extLst>
                  <a:ext uri="{0D108BD9-81ED-4DB2-BD59-A6C34878D82A}">
                    <a16:rowId xmlns:a16="http://schemas.microsoft.com/office/drawing/2014/main" val="4087145820"/>
                  </a:ext>
                </a:extLst>
              </a:tr>
              <a:tr h="1508760">
                <a:tc>
                  <a:txBody>
                    <a:bodyPr/>
                    <a:lstStyle/>
                    <a:p>
                      <a:r>
                        <a:rPr lang="en-US" sz="1400" dirty="0"/>
                        <a:t>Sushant </a:t>
                      </a:r>
                      <a:r>
                        <a:rPr lang="en-US" sz="1400" dirty="0" err="1"/>
                        <a:t>kumar</a:t>
                      </a:r>
                      <a:r>
                        <a:rPr lang="en-US" sz="1400" dirty="0"/>
                        <a:t> et. al.</a:t>
                      </a:r>
                    </a:p>
                    <a:p>
                      <a:r>
                        <a:rPr lang="en-US" sz="1400" dirty="0"/>
                        <a:t>2022</a:t>
                      </a:r>
                      <a:endParaRPr lang="en-IN" sz="1400" dirty="0"/>
                    </a:p>
                  </a:txBody>
                  <a:tcPr marL="68580" marR="68580" marT="34290" marB="34290"/>
                </a:tc>
                <a:tc>
                  <a:txBody>
                    <a:bodyPr/>
                    <a:lstStyle/>
                    <a:p>
                      <a:r>
                        <a:rPr lang="en-US" sz="1400" dirty="0"/>
                        <a:t>Modeling the effect of central impervious core and downstream filter geometry on seepage through earth dams</a:t>
                      </a:r>
                      <a:endParaRPr lang="en-IN" sz="1400" dirty="0"/>
                    </a:p>
                  </a:txBody>
                  <a:tcPr marL="68580" marR="68580" marT="34290" marB="34290"/>
                </a:tc>
                <a:tc>
                  <a:txBody>
                    <a:bodyPr/>
                    <a:lstStyle/>
                    <a:p>
                      <a:r>
                        <a:rPr lang="en-US" sz="1400" dirty="0"/>
                        <a:t>     By increasing Dam height, Length of the horizontal filter, </a:t>
                      </a:r>
                      <a:r>
                        <a:rPr lang="en-IN" sz="1400" dirty="0"/>
                        <a:t>Downstream slope, Longitudinal slope seepage discharge increases.</a:t>
                      </a:r>
                    </a:p>
                    <a:p>
                      <a:r>
                        <a:rPr lang="en-IN" sz="1400" dirty="0"/>
                        <a:t>    By decreasing Upstream slope, </a:t>
                      </a:r>
                      <a:r>
                        <a:rPr lang="en-US" sz="1400" dirty="0"/>
                        <a:t>Thickness of the clay core, </a:t>
                      </a:r>
                      <a:r>
                        <a:rPr lang="en-IN" sz="1400" dirty="0"/>
                        <a:t>Viscosity of the fluid, </a:t>
                      </a:r>
                      <a:r>
                        <a:rPr lang="en-US" sz="1400" dirty="0"/>
                        <a:t>Length of the earth dam </a:t>
                      </a:r>
                      <a:r>
                        <a:rPr lang="en-IN" sz="1400" dirty="0"/>
                        <a:t>seepage discharge increases.</a:t>
                      </a:r>
                    </a:p>
                    <a:p>
                      <a:r>
                        <a:rPr lang="en-IN" sz="1400" dirty="0"/>
                        <a:t>    </a:t>
                      </a:r>
                    </a:p>
                  </a:txBody>
                  <a:tcPr marL="68580" marR="68580" marT="34290" marB="34290"/>
                </a:tc>
                <a:extLst>
                  <a:ext uri="{0D108BD9-81ED-4DB2-BD59-A6C34878D82A}">
                    <a16:rowId xmlns:a16="http://schemas.microsoft.com/office/drawing/2014/main" val="1383237885"/>
                  </a:ext>
                </a:extLst>
              </a:tr>
            </a:tbl>
          </a:graphicData>
        </a:graphic>
      </p:graphicFrame>
      <p:sp>
        <p:nvSpPr>
          <p:cNvPr id="6" name="Arrow: Right 5">
            <a:extLst>
              <a:ext uri="{FF2B5EF4-FFF2-40B4-BE49-F238E27FC236}">
                <a16:creationId xmlns:a16="http://schemas.microsoft.com/office/drawing/2014/main" id="{CD73C170-0DA5-F98C-EE49-A2420BBD2711}"/>
              </a:ext>
            </a:extLst>
          </p:cNvPr>
          <p:cNvSpPr/>
          <p:nvPr/>
        </p:nvSpPr>
        <p:spPr>
          <a:xfrm>
            <a:off x="4752109" y="2516497"/>
            <a:ext cx="145472" cy="131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7" name="Arrow: Right 6">
            <a:extLst>
              <a:ext uri="{FF2B5EF4-FFF2-40B4-BE49-F238E27FC236}">
                <a16:creationId xmlns:a16="http://schemas.microsoft.com/office/drawing/2014/main" id="{5EC07682-FAFE-68FD-14D2-5FABA5BA86F9}"/>
              </a:ext>
            </a:extLst>
          </p:cNvPr>
          <p:cNvSpPr/>
          <p:nvPr/>
        </p:nvSpPr>
        <p:spPr>
          <a:xfrm>
            <a:off x="4752109" y="2921955"/>
            <a:ext cx="145472" cy="131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9" name="Arrow: Right 8">
            <a:extLst>
              <a:ext uri="{FF2B5EF4-FFF2-40B4-BE49-F238E27FC236}">
                <a16:creationId xmlns:a16="http://schemas.microsoft.com/office/drawing/2014/main" id="{02C54171-01F4-9E2A-41F9-9BA8A45936B1}"/>
              </a:ext>
            </a:extLst>
          </p:cNvPr>
          <p:cNvSpPr/>
          <p:nvPr/>
        </p:nvSpPr>
        <p:spPr>
          <a:xfrm>
            <a:off x="4745182" y="3547486"/>
            <a:ext cx="145472" cy="131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2" name="Arrow: Right 11">
            <a:extLst>
              <a:ext uri="{FF2B5EF4-FFF2-40B4-BE49-F238E27FC236}">
                <a16:creationId xmlns:a16="http://schemas.microsoft.com/office/drawing/2014/main" id="{8CA7B405-89A8-FB25-21B7-0FBC1525DB7C}"/>
              </a:ext>
            </a:extLst>
          </p:cNvPr>
          <p:cNvSpPr/>
          <p:nvPr/>
        </p:nvSpPr>
        <p:spPr>
          <a:xfrm>
            <a:off x="4759037" y="4380534"/>
            <a:ext cx="145472" cy="131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3" name="Arrow: Right 12">
            <a:extLst>
              <a:ext uri="{FF2B5EF4-FFF2-40B4-BE49-F238E27FC236}">
                <a16:creationId xmlns:a16="http://schemas.microsoft.com/office/drawing/2014/main" id="{A6E8D154-B872-1EBA-B0AD-04698769CE46}"/>
              </a:ext>
            </a:extLst>
          </p:cNvPr>
          <p:cNvSpPr/>
          <p:nvPr/>
        </p:nvSpPr>
        <p:spPr>
          <a:xfrm>
            <a:off x="4741717" y="4996983"/>
            <a:ext cx="145472" cy="131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176183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24F2A44-1D97-8A80-5C28-15E53EFAE84C}"/>
              </a:ext>
            </a:extLst>
          </p:cNvPr>
          <p:cNvGraphicFramePr>
            <a:graphicFrameLocks noGrp="1"/>
          </p:cNvGraphicFramePr>
          <p:nvPr>
            <p:extLst>
              <p:ext uri="{D42A27DB-BD31-4B8C-83A1-F6EECF244321}">
                <p14:modId xmlns:p14="http://schemas.microsoft.com/office/powerpoint/2010/main" val="3418763905"/>
              </p:ext>
            </p:extLst>
          </p:nvPr>
        </p:nvGraphicFramePr>
        <p:xfrm>
          <a:off x="284018" y="1518234"/>
          <a:ext cx="8575963" cy="3690974"/>
        </p:xfrm>
        <a:graphic>
          <a:graphicData uri="http://schemas.openxmlformats.org/drawingml/2006/table">
            <a:tbl>
              <a:tblPr firstRow="1" bandRow="1">
                <a:tableStyleId>{5C22544A-7EE6-4342-B048-85BDC9FD1C3A}</a:tableStyleId>
              </a:tblPr>
              <a:tblGrid>
                <a:gridCol w="1452920">
                  <a:extLst>
                    <a:ext uri="{9D8B030D-6E8A-4147-A177-3AD203B41FA5}">
                      <a16:colId xmlns:a16="http://schemas.microsoft.com/office/drawing/2014/main" val="555582237"/>
                    </a:ext>
                  </a:extLst>
                </a:gridCol>
                <a:gridCol w="2918189">
                  <a:extLst>
                    <a:ext uri="{9D8B030D-6E8A-4147-A177-3AD203B41FA5}">
                      <a16:colId xmlns:a16="http://schemas.microsoft.com/office/drawing/2014/main" val="3437457512"/>
                    </a:ext>
                  </a:extLst>
                </a:gridCol>
                <a:gridCol w="4204854">
                  <a:extLst>
                    <a:ext uri="{9D8B030D-6E8A-4147-A177-3AD203B41FA5}">
                      <a16:colId xmlns:a16="http://schemas.microsoft.com/office/drawing/2014/main" val="2735723369"/>
                    </a:ext>
                  </a:extLst>
                </a:gridCol>
              </a:tblGrid>
              <a:tr h="849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Author &amp; year</a:t>
                      </a:r>
                      <a:endParaRPr lang="en-IN" sz="1800" dirty="0">
                        <a:solidFill>
                          <a:schemeClr val="tx1"/>
                        </a:solidFill>
                      </a:endParaRPr>
                    </a:p>
                    <a:p>
                      <a:endParaRPr lang="en-IN"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Title</a:t>
                      </a:r>
                      <a:endParaRPr lang="en-IN" sz="1800" dirty="0">
                        <a:solidFill>
                          <a:schemeClr val="tx1"/>
                        </a:solidFill>
                      </a:endParaRPr>
                    </a:p>
                    <a:p>
                      <a:endParaRPr lang="en-IN"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Major findings</a:t>
                      </a:r>
                      <a:endParaRPr lang="en-IN" sz="1800" dirty="0">
                        <a:solidFill>
                          <a:schemeClr val="tx1"/>
                        </a:solidFill>
                      </a:endParaRPr>
                    </a:p>
                    <a:p>
                      <a:endParaRPr lang="en-IN" sz="1400" dirty="0"/>
                    </a:p>
                  </a:txBody>
                  <a:tcPr marL="68580" marR="68580" marT="34290" marB="34290"/>
                </a:tc>
                <a:extLst>
                  <a:ext uri="{0D108BD9-81ED-4DB2-BD59-A6C34878D82A}">
                    <a16:rowId xmlns:a16="http://schemas.microsoft.com/office/drawing/2014/main" val="2674297319"/>
                  </a:ext>
                </a:extLst>
              </a:tr>
              <a:tr h="1279559">
                <a:tc>
                  <a:txBody>
                    <a:bodyPr/>
                    <a:lstStyle/>
                    <a:p>
                      <a:r>
                        <a:rPr lang="en-IN" sz="1400" b="0" i="0" kern="1200" dirty="0" err="1">
                          <a:solidFill>
                            <a:schemeClr val="dk1"/>
                          </a:solidFill>
                          <a:effectLst/>
                          <a:latin typeface="+mn-lt"/>
                          <a:ea typeface="+mn-ea"/>
                          <a:cs typeface="+mn-cs"/>
                        </a:rPr>
                        <a:t>Doaa</a:t>
                      </a:r>
                      <a:r>
                        <a:rPr lang="en-IN" sz="1400" b="0" i="0" kern="1200" dirty="0">
                          <a:solidFill>
                            <a:schemeClr val="dk1"/>
                          </a:solidFill>
                          <a:effectLst/>
                          <a:latin typeface="+mn-lt"/>
                          <a:ea typeface="+mn-ea"/>
                          <a:cs typeface="+mn-cs"/>
                        </a:rPr>
                        <a:t> A. El Molla</a:t>
                      </a:r>
                    </a:p>
                    <a:p>
                      <a:r>
                        <a:rPr lang="en-IN" sz="1400" b="0" i="0" kern="1200" dirty="0">
                          <a:solidFill>
                            <a:schemeClr val="dk1"/>
                          </a:solidFill>
                          <a:effectLst/>
                          <a:latin typeface="+mn-lt"/>
                          <a:ea typeface="+mn-ea"/>
                          <a:cs typeface="+mn-cs"/>
                        </a:rPr>
                        <a:t>2019</a:t>
                      </a:r>
                      <a:endParaRPr lang="en-IN"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Seepage through homogeneous earth dams provided with a vertical sheet pile and formed on impervious foundation</a:t>
                      </a:r>
                    </a:p>
                    <a:p>
                      <a:endParaRPr lang="en-IN" sz="1400" dirty="0"/>
                    </a:p>
                  </a:txBody>
                  <a:tcPr marL="68580" marR="68580" marT="34290" marB="34290"/>
                </a:tc>
                <a:tc>
                  <a:txBody>
                    <a:bodyPr/>
                    <a:lstStyle/>
                    <a:p>
                      <a:pPr marL="0" indent="0">
                        <a:buFont typeface="Arial" panose="020B0604020202020204" pitchFamily="34" charset="0"/>
                        <a:buNone/>
                      </a:pPr>
                      <a:r>
                        <a:rPr lang="en-US" sz="1400" dirty="0"/>
                        <a:t>    These finding significant role of sheet piles in controlling seepage through earth dams.</a:t>
                      </a:r>
                    </a:p>
                    <a:p>
                      <a:pPr marL="0" indent="0">
                        <a:buFont typeface="Arial" panose="020B0604020202020204" pitchFamily="34" charset="0"/>
                        <a:buNone/>
                      </a:pPr>
                      <a:r>
                        <a:rPr lang="en-US" sz="1400" dirty="0"/>
                        <a:t>    The effect of tailwater depth on total seepage discharge is not significant</a:t>
                      </a:r>
                      <a:endParaRPr lang="en-IN" sz="1400" dirty="0"/>
                    </a:p>
                  </a:txBody>
                  <a:tcPr marL="68580" marR="68580" marT="34290" marB="34290"/>
                </a:tc>
                <a:extLst>
                  <a:ext uri="{0D108BD9-81ED-4DB2-BD59-A6C34878D82A}">
                    <a16:rowId xmlns:a16="http://schemas.microsoft.com/office/drawing/2014/main" val="1962958077"/>
                  </a:ext>
                </a:extLst>
              </a:tr>
              <a:tr h="1279559">
                <a:tc>
                  <a:txBody>
                    <a:bodyPr/>
                    <a:lstStyle/>
                    <a:p>
                      <a:r>
                        <a:rPr lang="en-IN" sz="1400" dirty="0"/>
                        <a:t>DJEHICHE Abdelkader et.al</a:t>
                      </a:r>
                    </a:p>
                    <a:p>
                      <a:r>
                        <a:rPr lang="en-IN" sz="1400" dirty="0"/>
                        <a:t>2014</a:t>
                      </a:r>
                    </a:p>
                    <a:p>
                      <a:endParaRPr lang="en-IN" sz="1400" dirty="0"/>
                    </a:p>
                    <a:p>
                      <a:endParaRPr lang="en-IN" sz="1400" dirty="0"/>
                    </a:p>
                  </a:txBody>
                  <a:tcPr marL="68580" marR="68580" marT="34290" marB="34290"/>
                </a:tc>
                <a:tc>
                  <a:txBody>
                    <a:bodyPr/>
                    <a:lstStyle/>
                    <a:p>
                      <a:r>
                        <a:rPr lang="en-US" sz="1400" dirty="0"/>
                        <a:t>THE SEEPAGE THROUGHTHE EARTH DAMS WITH A VERTICAL DRAIN : AN EXPERIMENTAL STUDY</a:t>
                      </a:r>
                    </a:p>
                    <a:p>
                      <a:endParaRPr lang="en-IN" sz="1400" dirty="0"/>
                    </a:p>
                  </a:txBody>
                  <a:tcPr marL="68580" marR="68580" marT="34290" marB="34290"/>
                </a:tc>
                <a:tc>
                  <a:txBody>
                    <a:bodyPr/>
                    <a:lstStyle/>
                    <a:p>
                      <a:r>
                        <a:rPr lang="en-US" sz="1400" dirty="0"/>
                        <a:t>    The experimental models developed allow for the design of the most effective drain positions in earth dams.</a:t>
                      </a:r>
                    </a:p>
                    <a:p>
                      <a:r>
                        <a:rPr lang="en-US" sz="1400" dirty="0"/>
                        <a:t>    The models can determine the quantity of discharge for a given head of water in earth dams with pervious foundations under steady seepage conditions. </a:t>
                      </a:r>
                      <a:endParaRPr lang="en-IN" sz="1400" dirty="0"/>
                    </a:p>
                  </a:txBody>
                  <a:tcPr marL="68580" marR="68580" marT="34290" marB="34290"/>
                </a:tc>
                <a:extLst>
                  <a:ext uri="{0D108BD9-81ED-4DB2-BD59-A6C34878D82A}">
                    <a16:rowId xmlns:a16="http://schemas.microsoft.com/office/drawing/2014/main" val="321775403"/>
                  </a:ext>
                </a:extLst>
              </a:tr>
            </a:tbl>
          </a:graphicData>
        </a:graphic>
      </p:graphicFrame>
      <p:sp>
        <p:nvSpPr>
          <p:cNvPr id="7" name="Arrow: Right 6">
            <a:extLst>
              <a:ext uri="{FF2B5EF4-FFF2-40B4-BE49-F238E27FC236}">
                <a16:creationId xmlns:a16="http://schemas.microsoft.com/office/drawing/2014/main" id="{59D37B6D-FA1D-6AF6-7349-03B53616C446}"/>
              </a:ext>
            </a:extLst>
          </p:cNvPr>
          <p:cNvSpPr/>
          <p:nvPr/>
        </p:nvSpPr>
        <p:spPr>
          <a:xfrm>
            <a:off x="4689763" y="2007555"/>
            <a:ext cx="145472" cy="131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8" name="Arrow: Right 7">
            <a:extLst>
              <a:ext uri="{FF2B5EF4-FFF2-40B4-BE49-F238E27FC236}">
                <a16:creationId xmlns:a16="http://schemas.microsoft.com/office/drawing/2014/main" id="{F068794E-1D2B-6532-1C65-F8D14C213466}"/>
              </a:ext>
            </a:extLst>
          </p:cNvPr>
          <p:cNvSpPr/>
          <p:nvPr/>
        </p:nvSpPr>
        <p:spPr>
          <a:xfrm>
            <a:off x="4686298" y="2412800"/>
            <a:ext cx="145472" cy="131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9" name="Arrow: Right 8">
            <a:extLst>
              <a:ext uri="{FF2B5EF4-FFF2-40B4-BE49-F238E27FC236}">
                <a16:creationId xmlns:a16="http://schemas.microsoft.com/office/drawing/2014/main" id="{FD142612-DE75-BFEA-0315-1EE51E3034B8}"/>
              </a:ext>
            </a:extLst>
          </p:cNvPr>
          <p:cNvSpPr/>
          <p:nvPr/>
        </p:nvSpPr>
        <p:spPr>
          <a:xfrm>
            <a:off x="4686298" y="3257041"/>
            <a:ext cx="145472" cy="131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10" name="Arrow: Right 9">
            <a:extLst>
              <a:ext uri="{FF2B5EF4-FFF2-40B4-BE49-F238E27FC236}">
                <a16:creationId xmlns:a16="http://schemas.microsoft.com/office/drawing/2014/main" id="{D05601B2-9877-A0B3-49F4-80414E77BCBD}"/>
              </a:ext>
            </a:extLst>
          </p:cNvPr>
          <p:cNvSpPr/>
          <p:nvPr/>
        </p:nvSpPr>
        <p:spPr>
          <a:xfrm>
            <a:off x="4686298" y="3895501"/>
            <a:ext cx="145472" cy="131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Tree>
    <p:extLst>
      <p:ext uri="{BB962C8B-B14F-4D97-AF65-F5344CB8AC3E}">
        <p14:creationId xmlns:p14="http://schemas.microsoft.com/office/powerpoint/2010/main" val="391323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7D79-1D5D-15FD-19A2-6E6074D87445}"/>
              </a:ext>
            </a:extLst>
          </p:cNvPr>
          <p:cNvSpPr>
            <a:spLocks noGrp="1"/>
          </p:cNvSpPr>
          <p:nvPr>
            <p:ph type="title"/>
          </p:nvPr>
        </p:nvSpPr>
        <p:spPr>
          <a:xfrm>
            <a:off x="3086214" y="594784"/>
            <a:ext cx="3907252" cy="1017270"/>
          </a:xfrm>
        </p:spPr>
        <p:txBody>
          <a:bodyPr>
            <a:normAutofit/>
          </a:bodyPr>
          <a:lstStyle/>
          <a:p>
            <a:r>
              <a:rPr lang="en-US" b="1" dirty="0"/>
              <a:t>Research gap</a:t>
            </a:r>
            <a:endParaRPr lang="en-IN" b="1" dirty="0"/>
          </a:p>
        </p:txBody>
      </p:sp>
      <p:graphicFrame>
        <p:nvGraphicFramePr>
          <p:cNvPr id="4" name="Diagram 3">
            <a:extLst>
              <a:ext uri="{FF2B5EF4-FFF2-40B4-BE49-F238E27FC236}">
                <a16:creationId xmlns:a16="http://schemas.microsoft.com/office/drawing/2014/main" id="{44C990D8-9BFA-C6FC-7379-440169BC49B7}"/>
              </a:ext>
            </a:extLst>
          </p:cNvPr>
          <p:cNvGraphicFramePr/>
          <p:nvPr>
            <p:extLst>
              <p:ext uri="{D42A27DB-BD31-4B8C-83A1-F6EECF244321}">
                <p14:modId xmlns:p14="http://schemas.microsoft.com/office/powerpoint/2010/main" val="647952516"/>
              </p:ext>
            </p:extLst>
          </p:nvPr>
        </p:nvGraphicFramePr>
        <p:xfrm>
          <a:off x="-444131" y="2052320"/>
          <a:ext cx="9393398" cy="3444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8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0EC1-4F46-8498-94BF-8FCDCA240716}"/>
              </a:ext>
            </a:extLst>
          </p:cNvPr>
          <p:cNvSpPr txBox="1">
            <a:spLocks/>
          </p:cNvSpPr>
          <p:nvPr/>
        </p:nvSpPr>
        <p:spPr>
          <a:xfrm>
            <a:off x="-139766" y="130806"/>
            <a:ext cx="4811235" cy="674255"/>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latin typeface="Times New Roman" panose="02020603050405020304" pitchFamily="18" charset="0"/>
                <a:cs typeface="Times New Roman" panose="02020603050405020304" pitchFamily="18" charset="0"/>
              </a:rPr>
              <a:t>METHODOLOGY</a:t>
            </a:r>
            <a:endParaRPr lang="en-IN"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4E4FD9C-F9FF-B339-D0EC-F2D3C7E9405E}"/>
              </a:ext>
            </a:extLst>
          </p:cNvPr>
          <p:cNvSpPr txBox="1">
            <a:spLocks/>
          </p:cNvSpPr>
          <p:nvPr/>
        </p:nvSpPr>
        <p:spPr>
          <a:xfrm>
            <a:off x="1143000" y="2057400"/>
            <a:ext cx="9872871" cy="40386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 indent="0">
              <a:buFont typeface="Calibri" panose="020F0502020204030204" pitchFamily="34" charset="0"/>
              <a:buNone/>
            </a:pPr>
            <a:r>
              <a:rPr lang="en-US">
                <a:solidFill>
                  <a:schemeClr val="tx1"/>
                </a:solidFill>
              </a:rPr>
              <a:t> </a:t>
            </a:r>
            <a:endParaRPr lang="en-IN" dirty="0">
              <a:solidFill>
                <a:schemeClr val="tx1"/>
              </a:solidFill>
            </a:endParaRPr>
          </a:p>
        </p:txBody>
      </p:sp>
      <p:sp>
        <p:nvSpPr>
          <p:cNvPr id="4" name="Slide Number Placeholder 10">
            <a:extLst>
              <a:ext uri="{FF2B5EF4-FFF2-40B4-BE49-F238E27FC236}">
                <a16:creationId xmlns:a16="http://schemas.microsoft.com/office/drawing/2014/main" id="{35BBF48C-BDE2-F8CA-DFCD-D7733D2188CB}"/>
              </a:ext>
            </a:extLst>
          </p:cNvPr>
          <p:cNvSpPr>
            <a:spLocks noGrp="1"/>
          </p:cNvSpPr>
          <p:nvPr>
            <p:ph type="sldNum" sz="quarter" idx="12"/>
          </p:nvPr>
        </p:nvSpPr>
        <p:spPr>
          <a:xfrm>
            <a:off x="8726321" y="6223828"/>
            <a:ext cx="1706217" cy="365125"/>
          </a:xfrm>
        </p:spPr>
        <p:txBody>
          <a:bodyPr/>
          <a:lstStyle/>
          <a:p>
            <a:fld id="{1E012521-9F20-4475-AE95-E4DFD344573C}" type="slidenum">
              <a:rPr lang="en-IN" sz="2000" smtClean="0">
                <a:solidFill>
                  <a:schemeClr val="tx1"/>
                </a:solidFill>
              </a:rPr>
              <a:t>7</a:t>
            </a:fld>
            <a:endParaRPr lang="en-IN" sz="2000" dirty="0">
              <a:solidFill>
                <a:schemeClr val="tx1"/>
              </a:solidFill>
            </a:endParaRPr>
          </a:p>
        </p:txBody>
      </p:sp>
      <p:sp>
        <p:nvSpPr>
          <p:cNvPr id="5" name="Rectangle: Rounded Corners 4">
            <a:extLst>
              <a:ext uri="{FF2B5EF4-FFF2-40B4-BE49-F238E27FC236}">
                <a16:creationId xmlns:a16="http://schemas.microsoft.com/office/drawing/2014/main" id="{AD3FEB11-38F2-8A95-DB7A-ACD5D143F712}"/>
              </a:ext>
            </a:extLst>
          </p:cNvPr>
          <p:cNvSpPr/>
          <p:nvPr/>
        </p:nvSpPr>
        <p:spPr>
          <a:xfrm>
            <a:off x="97033" y="1755593"/>
            <a:ext cx="1339273" cy="886691"/>
          </a:xfrm>
          <a:prstGeom prst="roundRect">
            <a:avLst/>
          </a:prstGeom>
          <a:solidFill>
            <a:srgbClr val="FF0000">
              <a:alpha val="3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Numerical modeling</a:t>
            </a:r>
          </a:p>
        </p:txBody>
      </p:sp>
      <p:sp>
        <p:nvSpPr>
          <p:cNvPr id="6" name="Rectangle: Rounded Corners 5">
            <a:extLst>
              <a:ext uri="{FF2B5EF4-FFF2-40B4-BE49-F238E27FC236}">
                <a16:creationId xmlns:a16="http://schemas.microsoft.com/office/drawing/2014/main" id="{688284F2-C372-87FF-174E-2F95FCA3313F}"/>
              </a:ext>
            </a:extLst>
          </p:cNvPr>
          <p:cNvSpPr/>
          <p:nvPr/>
        </p:nvSpPr>
        <p:spPr>
          <a:xfrm>
            <a:off x="1727711" y="1756408"/>
            <a:ext cx="1233057" cy="872837"/>
          </a:xfrm>
          <a:prstGeom prst="roundRect">
            <a:avLst/>
          </a:prstGeom>
          <a:solidFill>
            <a:srgbClr val="FF0000">
              <a:alpha val="33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Define geometry</a:t>
            </a:r>
            <a:endParaRPr lang="en-IN" dirty="0"/>
          </a:p>
        </p:txBody>
      </p:sp>
      <p:sp>
        <p:nvSpPr>
          <p:cNvPr id="7" name="Rectangle: Rounded Corners 6">
            <a:extLst>
              <a:ext uri="{FF2B5EF4-FFF2-40B4-BE49-F238E27FC236}">
                <a16:creationId xmlns:a16="http://schemas.microsoft.com/office/drawing/2014/main" id="{99B0898D-47E4-3119-C352-ECA2EF7C9BDC}"/>
              </a:ext>
            </a:extLst>
          </p:cNvPr>
          <p:cNvSpPr/>
          <p:nvPr/>
        </p:nvSpPr>
        <p:spPr>
          <a:xfrm>
            <a:off x="3320523" y="1736436"/>
            <a:ext cx="1414535" cy="914400"/>
          </a:xfrm>
          <a:prstGeom prst="roundRect">
            <a:avLst/>
          </a:prstGeom>
          <a:solidFill>
            <a:srgbClr val="FF0000">
              <a:alpha val="33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Define material properties</a:t>
            </a:r>
            <a:endParaRPr lang="en-IN" dirty="0"/>
          </a:p>
        </p:txBody>
      </p:sp>
      <p:sp>
        <p:nvSpPr>
          <p:cNvPr id="8" name="Rectangle: Rounded Corners 7">
            <a:extLst>
              <a:ext uri="{FF2B5EF4-FFF2-40B4-BE49-F238E27FC236}">
                <a16:creationId xmlns:a16="http://schemas.microsoft.com/office/drawing/2014/main" id="{8E18374F-6BE3-F9E4-F362-91CC639FAE8C}"/>
              </a:ext>
            </a:extLst>
          </p:cNvPr>
          <p:cNvSpPr/>
          <p:nvPr/>
        </p:nvSpPr>
        <p:spPr>
          <a:xfrm>
            <a:off x="97033" y="3251200"/>
            <a:ext cx="1440874" cy="914400"/>
          </a:xfrm>
          <a:prstGeom prst="roundRect">
            <a:avLst/>
          </a:prstGeom>
          <a:solidFill>
            <a:srgbClr val="FF0000">
              <a:alpha val="33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Define fluid such as U/S head</a:t>
            </a:r>
            <a:endParaRPr lang="en-IN" dirty="0"/>
          </a:p>
        </p:txBody>
      </p:sp>
      <p:sp>
        <p:nvSpPr>
          <p:cNvPr id="9" name="Rectangle: Rounded Corners 8">
            <a:extLst>
              <a:ext uri="{FF2B5EF4-FFF2-40B4-BE49-F238E27FC236}">
                <a16:creationId xmlns:a16="http://schemas.microsoft.com/office/drawing/2014/main" id="{FF1A5D30-D10F-EC6E-6AED-4CEF2167C148}"/>
              </a:ext>
            </a:extLst>
          </p:cNvPr>
          <p:cNvSpPr/>
          <p:nvPr/>
        </p:nvSpPr>
        <p:spPr>
          <a:xfrm>
            <a:off x="1833469" y="3145134"/>
            <a:ext cx="1402102" cy="1104405"/>
          </a:xfrm>
          <a:prstGeom prst="roundRect">
            <a:avLst/>
          </a:prstGeom>
          <a:solidFill>
            <a:srgbClr val="FF0000">
              <a:alpha val="33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Define size of finite element grid/mesh</a:t>
            </a:r>
            <a:endParaRPr lang="en-IN" dirty="0"/>
          </a:p>
        </p:txBody>
      </p:sp>
      <p:sp>
        <p:nvSpPr>
          <p:cNvPr id="10" name="Rectangle: Rounded Corners 9">
            <a:extLst>
              <a:ext uri="{FF2B5EF4-FFF2-40B4-BE49-F238E27FC236}">
                <a16:creationId xmlns:a16="http://schemas.microsoft.com/office/drawing/2014/main" id="{48F4EC97-EA86-BE09-0581-FACBA0DAF8DF}"/>
              </a:ext>
            </a:extLst>
          </p:cNvPr>
          <p:cNvSpPr/>
          <p:nvPr/>
        </p:nvSpPr>
        <p:spPr>
          <a:xfrm>
            <a:off x="3525957" y="3241152"/>
            <a:ext cx="1206820" cy="914400"/>
          </a:xfrm>
          <a:prstGeom prst="roundRect">
            <a:avLst/>
          </a:prstGeom>
          <a:solidFill>
            <a:srgbClr val="FF0000">
              <a:alpha val="33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Solve the analysis</a:t>
            </a:r>
            <a:endParaRPr lang="en-IN" dirty="0"/>
          </a:p>
        </p:txBody>
      </p:sp>
      <p:sp>
        <p:nvSpPr>
          <p:cNvPr id="11" name="Rectangle: Rounded Corners 10">
            <a:extLst>
              <a:ext uri="{FF2B5EF4-FFF2-40B4-BE49-F238E27FC236}">
                <a16:creationId xmlns:a16="http://schemas.microsoft.com/office/drawing/2014/main" id="{F2B044DE-0310-D01D-162F-4717D703E96B}"/>
              </a:ext>
            </a:extLst>
          </p:cNvPr>
          <p:cNvSpPr/>
          <p:nvPr/>
        </p:nvSpPr>
        <p:spPr>
          <a:xfrm>
            <a:off x="2994004" y="5573080"/>
            <a:ext cx="2299855" cy="676995"/>
          </a:xfrm>
          <a:prstGeom prst="roundRect">
            <a:avLst/>
          </a:prstGeom>
          <a:solidFill>
            <a:srgbClr val="FF0000">
              <a:alpha val="33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Compare result</a:t>
            </a:r>
            <a:endParaRPr lang="en-IN" dirty="0"/>
          </a:p>
        </p:txBody>
      </p:sp>
      <p:cxnSp>
        <p:nvCxnSpPr>
          <p:cNvPr id="12" name="Straight Arrow Connector 11">
            <a:extLst>
              <a:ext uri="{FF2B5EF4-FFF2-40B4-BE49-F238E27FC236}">
                <a16:creationId xmlns:a16="http://schemas.microsoft.com/office/drawing/2014/main" id="{E2CEB298-EE24-97F0-22E7-46C40CA18F7F}"/>
              </a:ext>
            </a:extLst>
          </p:cNvPr>
          <p:cNvCxnSpPr>
            <a:cxnSpLocks/>
            <a:stCxn id="5" idx="3"/>
            <a:endCxn id="6" idx="1"/>
          </p:cNvCxnSpPr>
          <p:nvPr/>
        </p:nvCxnSpPr>
        <p:spPr>
          <a:xfrm flipV="1">
            <a:off x="1436306" y="2192827"/>
            <a:ext cx="291405" cy="6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1E3F6FA-44DC-35C2-DBAF-48B2EC542CCB}"/>
              </a:ext>
            </a:extLst>
          </p:cNvPr>
          <p:cNvCxnSpPr>
            <a:cxnSpLocks/>
            <a:stCxn id="6" idx="3"/>
            <a:endCxn id="7" idx="1"/>
          </p:cNvCxnSpPr>
          <p:nvPr/>
        </p:nvCxnSpPr>
        <p:spPr>
          <a:xfrm>
            <a:off x="2960768" y="2192827"/>
            <a:ext cx="359755" cy="8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38F09D6A-617F-2719-EB1C-E49E0B973EF8}"/>
              </a:ext>
            </a:extLst>
          </p:cNvPr>
          <p:cNvCxnSpPr>
            <a:cxnSpLocks/>
            <a:stCxn id="8" idx="3"/>
            <a:endCxn id="9" idx="1"/>
          </p:cNvCxnSpPr>
          <p:nvPr/>
        </p:nvCxnSpPr>
        <p:spPr>
          <a:xfrm flipV="1">
            <a:off x="1537907" y="3697337"/>
            <a:ext cx="295562" cy="110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B7BFEFD-30C3-7A3C-64F1-04A4656FCB1F}"/>
              </a:ext>
            </a:extLst>
          </p:cNvPr>
          <p:cNvCxnSpPr>
            <a:cxnSpLocks/>
            <a:stCxn id="9" idx="3"/>
            <a:endCxn id="10" idx="1"/>
          </p:cNvCxnSpPr>
          <p:nvPr/>
        </p:nvCxnSpPr>
        <p:spPr>
          <a:xfrm>
            <a:off x="3235571" y="3697337"/>
            <a:ext cx="290386" cy="10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68BE22B0-5B6A-1860-24BD-FBFEF78833DE}"/>
              </a:ext>
            </a:extLst>
          </p:cNvPr>
          <p:cNvCxnSpPr>
            <a:cxnSpLocks/>
            <a:stCxn id="7" idx="2"/>
            <a:endCxn id="8" idx="0"/>
          </p:cNvCxnSpPr>
          <p:nvPr/>
        </p:nvCxnSpPr>
        <p:spPr>
          <a:xfrm rot="5400000">
            <a:off x="2122449" y="1345858"/>
            <a:ext cx="600364" cy="321032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BA513A72-9F5B-DABE-C29A-8BFD132C3A01}"/>
              </a:ext>
            </a:extLst>
          </p:cNvPr>
          <p:cNvSpPr/>
          <p:nvPr/>
        </p:nvSpPr>
        <p:spPr>
          <a:xfrm>
            <a:off x="1094662" y="880552"/>
            <a:ext cx="2567709" cy="6188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Numerical model</a:t>
            </a:r>
            <a:endParaRPr lang="en-IN" sz="2400" b="1" dirty="0"/>
          </a:p>
        </p:txBody>
      </p:sp>
      <p:sp>
        <p:nvSpPr>
          <p:cNvPr id="18" name="Rectangle: Rounded Corners 17">
            <a:extLst>
              <a:ext uri="{FF2B5EF4-FFF2-40B4-BE49-F238E27FC236}">
                <a16:creationId xmlns:a16="http://schemas.microsoft.com/office/drawing/2014/main" id="{516B6990-0CF2-498C-5FE0-98C70B924201}"/>
              </a:ext>
            </a:extLst>
          </p:cNvPr>
          <p:cNvSpPr/>
          <p:nvPr/>
        </p:nvSpPr>
        <p:spPr>
          <a:xfrm>
            <a:off x="5727208" y="836019"/>
            <a:ext cx="2918691" cy="6465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Experimental model</a:t>
            </a:r>
            <a:endParaRPr lang="en-IN" sz="2400" b="1" dirty="0"/>
          </a:p>
        </p:txBody>
      </p:sp>
      <p:sp>
        <p:nvSpPr>
          <p:cNvPr id="19" name="Rectangle: Rounded Corners 18">
            <a:extLst>
              <a:ext uri="{FF2B5EF4-FFF2-40B4-BE49-F238E27FC236}">
                <a16:creationId xmlns:a16="http://schemas.microsoft.com/office/drawing/2014/main" id="{D62E60F7-1D86-E118-EA07-48AE73CE4DEE}"/>
              </a:ext>
            </a:extLst>
          </p:cNvPr>
          <p:cNvSpPr/>
          <p:nvPr/>
        </p:nvSpPr>
        <p:spPr>
          <a:xfrm>
            <a:off x="5629029" y="1814946"/>
            <a:ext cx="1874984" cy="618836"/>
          </a:xfrm>
          <a:prstGeom prst="roundRect">
            <a:avLst/>
          </a:prstGeom>
          <a:solidFill>
            <a:srgbClr val="92D050">
              <a:alpha val="75000"/>
            </a:srgb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Model setup in flume</a:t>
            </a:r>
            <a:endParaRPr lang="en-IN" dirty="0"/>
          </a:p>
        </p:txBody>
      </p:sp>
      <p:sp>
        <p:nvSpPr>
          <p:cNvPr id="20" name="Rectangle: Rounded Corners 19">
            <a:extLst>
              <a:ext uri="{FF2B5EF4-FFF2-40B4-BE49-F238E27FC236}">
                <a16:creationId xmlns:a16="http://schemas.microsoft.com/office/drawing/2014/main" id="{B2DE27D9-21FC-B5FB-EAB9-94426AAE4586}"/>
              </a:ext>
            </a:extLst>
          </p:cNvPr>
          <p:cNvSpPr/>
          <p:nvPr/>
        </p:nvSpPr>
        <p:spPr>
          <a:xfrm>
            <a:off x="7953315" y="1794849"/>
            <a:ext cx="1170589" cy="623454"/>
          </a:xfrm>
          <a:prstGeom prst="roundRect">
            <a:avLst/>
          </a:prstGeom>
          <a:solidFill>
            <a:srgbClr val="92D050">
              <a:alpha val="75000"/>
            </a:srgb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Filling of materials</a:t>
            </a:r>
            <a:endParaRPr lang="en-IN" dirty="0"/>
          </a:p>
        </p:txBody>
      </p:sp>
      <p:cxnSp>
        <p:nvCxnSpPr>
          <p:cNvPr id="21" name="Straight Arrow Connector 20">
            <a:extLst>
              <a:ext uri="{FF2B5EF4-FFF2-40B4-BE49-F238E27FC236}">
                <a16:creationId xmlns:a16="http://schemas.microsoft.com/office/drawing/2014/main" id="{D7F41A0D-F6EC-CB06-D75C-D3A75AB3A163}"/>
              </a:ext>
            </a:extLst>
          </p:cNvPr>
          <p:cNvCxnSpPr>
            <a:cxnSpLocks/>
            <a:stCxn id="19" idx="3"/>
          </p:cNvCxnSpPr>
          <p:nvPr/>
        </p:nvCxnSpPr>
        <p:spPr>
          <a:xfrm>
            <a:off x="7504013" y="2124364"/>
            <a:ext cx="4341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Rounded Corners 21">
            <a:extLst>
              <a:ext uri="{FF2B5EF4-FFF2-40B4-BE49-F238E27FC236}">
                <a16:creationId xmlns:a16="http://schemas.microsoft.com/office/drawing/2014/main" id="{C45A09AC-949B-5832-B0D8-10B4D1CD6250}"/>
              </a:ext>
            </a:extLst>
          </p:cNvPr>
          <p:cNvSpPr/>
          <p:nvPr/>
        </p:nvSpPr>
        <p:spPr>
          <a:xfrm>
            <a:off x="5395965" y="2997200"/>
            <a:ext cx="1527350" cy="1039092"/>
          </a:xfrm>
          <a:prstGeom prst="roundRect">
            <a:avLst/>
          </a:prstGeom>
          <a:solidFill>
            <a:srgbClr val="92D050">
              <a:alpha val="75000"/>
            </a:srgbClr>
          </a:solidFill>
        </p:spPr>
        <p:style>
          <a:lnRef idx="2">
            <a:schemeClr val="accent6"/>
          </a:lnRef>
          <a:fillRef idx="1">
            <a:schemeClr val="lt1"/>
          </a:fillRef>
          <a:effectRef idx="0">
            <a:schemeClr val="accent6"/>
          </a:effectRef>
          <a:fontRef idx="minor">
            <a:schemeClr val="dk1"/>
          </a:fontRef>
        </p:style>
        <p:txBody>
          <a:bodyPr rtlCol="0" anchor="ctr"/>
          <a:lstStyle/>
          <a:p>
            <a:endParaRPr lang="en-US" dirty="0"/>
          </a:p>
          <a:p>
            <a:pPr algn="ctr"/>
            <a:r>
              <a:rPr lang="en-US" dirty="0"/>
              <a:t>Adjusting Upstream water head</a:t>
            </a:r>
            <a:endParaRPr lang="en-IN" dirty="0"/>
          </a:p>
          <a:p>
            <a:endParaRPr lang="en-IN" dirty="0"/>
          </a:p>
        </p:txBody>
      </p:sp>
      <p:cxnSp>
        <p:nvCxnSpPr>
          <p:cNvPr id="23" name="Connector: Elbow 22">
            <a:extLst>
              <a:ext uri="{FF2B5EF4-FFF2-40B4-BE49-F238E27FC236}">
                <a16:creationId xmlns:a16="http://schemas.microsoft.com/office/drawing/2014/main" id="{722B21E4-DF9A-1B59-FB6C-25693B0DAA04}"/>
              </a:ext>
            </a:extLst>
          </p:cNvPr>
          <p:cNvCxnSpPr>
            <a:cxnSpLocks/>
            <a:stCxn id="20" idx="2"/>
            <a:endCxn id="22" idx="0"/>
          </p:cNvCxnSpPr>
          <p:nvPr/>
        </p:nvCxnSpPr>
        <p:spPr>
          <a:xfrm rot="5400000">
            <a:off x="7059677" y="1518266"/>
            <a:ext cx="578897" cy="237897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Rounded Corners 23">
            <a:extLst>
              <a:ext uri="{FF2B5EF4-FFF2-40B4-BE49-F238E27FC236}">
                <a16:creationId xmlns:a16="http://schemas.microsoft.com/office/drawing/2014/main" id="{586CE1E4-4936-52AD-0312-630D3B69CFB7}"/>
              </a:ext>
            </a:extLst>
          </p:cNvPr>
          <p:cNvSpPr/>
          <p:nvPr/>
        </p:nvSpPr>
        <p:spPr>
          <a:xfrm>
            <a:off x="7686989" y="3012813"/>
            <a:ext cx="1457011" cy="1103866"/>
          </a:xfrm>
          <a:prstGeom prst="roundRect">
            <a:avLst/>
          </a:prstGeom>
          <a:solidFill>
            <a:srgbClr val="92D050">
              <a:alpha val="75000"/>
            </a:srgbClr>
          </a:solidFill>
        </p:spPr>
        <p:style>
          <a:lnRef idx="2">
            <a:schemeClr val="accent6"/>
          </a:lnRef>
          <a:fillRef idx="1">
            <a:schemeClr val="lt1"/>
          </a:fillRef>
          <a:effectRef idx="0">
            <a:schemeClr val="accent6"/>
          </a:effectRef>
          <a:fontRef idx="minor">
            <a:schemeClr val="dk1"/>
          </a:fontRef>
        </p:style>
        <p:txBody>
          <a:bodyPr rtlCol="0" anchor="ctr"/>
          <a:lstStyle/>
          <a:p>
            <a:r>
              <a:rPr lang="en-US" dirty="0"/>
              <a:t>Note the piezometers reading</a:t>
            </a:r>
            <a:endParaRPr lang="en-IN" dirty="0"/>
          </a:p>
        </p:txBody>
      </p:sp>
      <p:cxnSp>
        <p:nvCxnSpPr>
          <p:cNvPr id="25" name="Straight Arrow Connector 24">
            <a:extLst>
              <a:ext uri="{FF2B5EF4-FFF2-40B4-BE49-F238E27FC236}">
                <a16:creationId xmlns:a16="http://schemas.microsoft.com/office/drawing/2014/main" id="{5885A547-D1F6-6664-A3C0-A793C69D50E1}"/>
              </a:ext>
            </a:extLst>
          </p:cNvPr>
          <p:cNvCxnSpPr>
            <a:cxnSpLocks/>
            <a:stCxn id="22" idx="3"/>
          </p:cNvCxnSpPr>
          <p:nvPr/>
        </p:nvCxnSpPr>
        <p:spPr>
          <a:xfrm>
            <a:off x="6923315" y="3516746"/>
            <a:ext cx="773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Rounded Corners 25">
            <a:extLst>
              <a:ext uri="{FF2B5EF4-FFF2-40B4-BE49-F238E27FC236}">
                <a16:creationId xmlns:a16="http://schemas.microsoft.com/office/drawing/2014/main" id="{94ED9AD7-8505-C327-B4B8-A4F1171A1327}"/>
              </a:ext>
            </a:extLst>
          </p:cNvPr>
          <p:cNvSpPr/>
          <p:nvPr/>
        </p:nvSpPr>
        <p:spPr>
          <a:xfrm>
            <a:off x="5385916" y="4582049"/>
            <a:ext cx="1879042" cy="1195754"/>
          </a:xfrm>
          <a:prstGeom prst="roundRect">
            <a:avLst/>
          </a:prstGeom>
          <a:solidFill>
            <a:srgbClr val="92D050">
              <a:alpha val="75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defTabSz="803275"/>
            <a:r>
              <a:rPr lang="en-US" dirty="0"/>
              <a:t>find  the discharge for each upstream head.</a:t>
            </a:r>
            <a:endParaRPr lang="en-IN" dirty="0"/>
          </a:p>
        </p:txBody>
      </p:sp>
      <p:sp>
        <p:nvSpPr>
          <p:cNvPr id="28" name="Rectangle: Rounded Corners 27">
            <a:extLst>
              <a:ext uri="{FF2B5EF4-FFF2-40B4-BE49-F238E27FC236}">
                <a16:creationId xmlns:a16="http://schemas.microsoft.com/office/drawing/2014/main" id="{4CF8DB5F-EAC1-3DB2-662E-A94BCE5C26ED}"/>
              </a:ext>
            </a:extLst>
          </p:cNvPr>
          <p:cNvSpPr/>
          <p:nvPr/>
        </p:nvSpPr>
        <p:spPr>
          <a:xfrm>
            <a:off x="7623551" y="4533430"/>
            <a:ext cx="1520450" cy="1306945"/>
          </a:xfrm>
          <a:prstGeom prst="roundRect">
            <a:avLst/>
          </a:prstGeom>
          <a:solidFill>
            <a:srgbClr val="92D050">
              <a:alpha val="75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Repeat the process for different time interval</a:t>
            </a:r>
            <a:endParaRPr lang="en-IN" dirty="0"/>
          </a:p>
        </p:txBody>
      </p:sp>
      <p:cxnSp>
        <p:nvCxnSpPr>
          <p:cNvPr id="29" name="Straight Arrow Connector 28">
            <a:extLst>
              <a:ext uri="{FF2B5EF4-FFF2-40B4-BE49-F238E27FC236}">
                <a16:creationId xmlns:a16="http://schemas.microsoft.com/office/drawing/2014/main" id="{02906EC5-B64C-D7EE-BF7A-95EA3F7310ED}"/>
              </a:ext>
            </a:extLst>
          </p:cNvPr>
          <p:cNvCxnSpPr>
            <a:cxnSpLocks/>
            <a:stCxn id="26" idx="3"/>
            <a:endCxn id="28" idx="1"/>
          </p:cNvCxnSpPr>
          <p:nvPr/>
        </p:nvCxnSpPr>
        <p:spPr>
          <a:xfrm>
            <a:off x="7264958" y="5179926"/>
            <a:ext cx="358593" cy="6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or: Elbow 29">
            <a:extLst>
              <a:ext uri="{FF2B5EF4-FFF2-40B4-BE49-F238E27FC236}">
                <a16:creationId xmlns:a16="http://schemas.microsoft.com/office/drawing/2014/main" id="{0C475E33-B928-577E-8835-6F58AE132A24}"/>
              </a:ext>
            </a:extLst>
          </p:cNvPr>
          <p:cNvCxnSpPr>
            <a:cxnSpLocks/>
            <a:stCxn id="28" idx="2"/>
            <a:endCxn id="11" idx="3"/>
          </p:cNvCxnSpPr>
          <p:nvPr/>
        </p:nvCxnSpPr>
        <p:spPr>
          <a:xfrm rot="5400000">
            <a:off x="6803217" y="4331018"/>
            <a:ext cx="71203" cy="3089917"/>
          </a:xfrm>
          <a:prstGeom prst="bentConnector2">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0FA550BF-FDAF-E46D-98D4-19EC1608EA52}"/>
              </a:ext>
            </a:extLst>
          </p:cNvPr>
          <p:cNvCxnSpPr>
            <a:cxnSpLocks/>
            <a:stCxn id="10" idx="2"/>
            <a:endCxn id="11" idx="0"/>
          </p:cNvCxnSpPr>
          <p:nvPr/>
        </p:nvCxnSpPr>
        <p:spPr>
          <a:xfrm>
            <a:off x="4129367" y="4155552"/>
            <a:ext cx="14565" cy="1417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6675E89F-12AA-E73D-EB1C-E487BA2E5CF1}"/>
              </a:ext>
            </a:extLst>
          </p:cNvPr>
          <p:cNvCxnSpPr>
            <a:cxnSpLocks/>
            <a:stCxn id="24" idx="2"/>
          </p:cNvCxnSpPr>
          <p:nvPr/>
        </p:nvCxnSpPr>
        <p:spPr>
          <a:xfrm>
            <a:off x="8415495" y="4116679"/>
            <a:ext cx="0" cy="173967"/>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8111A912-D221-8F68-C110-B9FA1985BC8A}"/>
              </a:ext>
            </a:extLst>
          </p:cNvPr>
          <p:cNvCxnSpPr>
            <a:cxnSpLocks/>
          </p:cNvCxnSpPr>
          <p:nvPr/>
        </p:nvCxnSpPr>
        <p:spPr>
          <a:xfrm flipH="1">
            <a:off x="6310364" y="4290646"/>
            <a:ext cx="2120203" cy="0"/>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E9C0EC87-6FEF-D688-DFD4-4246D0D67BC6}"/>
              </a:ext>
            </a:extLst>
          </p:cNvPr>
          <p:cNvCxnSpPr>
            <a:cxnSpLocks/>
            <a:endCxn id="26" idx="0"/>
          </p:cNvCxnSpPr>
          <p:nvPr/>
        </p:nvCxnSpPr>
        <p:spPr>
          <a:xfrm>
            <a:off x="6325437" y="4300695"/>
            <a:ext cx="0" cy="281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EE8A550A-026F-5F29-825C-CE6B75AA6507}"/>
              </a:ext>
            </a:extLst>
          </p:cNvPr>
          <p:cNvCxnSpPr/>
          <p:nvPr/>
        </p:nvCxnSpPr>
        <p:spPr>
          <a:xfrm>
            <a:off x="462116" y="682969"/>
            <a:ext cx="8035047"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453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2A1B63-FEF3-09D4-52A4-9D2ECE42AF76}"/>
              </a:ext>
            </a:extLst>
          </p:cNvPr>
          <p:cNvSpPr txBox="1"/>
          <p:nvPr/>
        </p:nvSpPr>
        <p:spPr>
          <a:xfrm>
            <a:off x="356716" y="130624"/>
            <a:ext cx="5883310" cy="630942"/>
          </a:xfrm>
          <a:prstGeom prst="rect">
            <a:avLst/>
          </a:prstGeom>
          <a:noFill/>
        </p:spPr>
        <p:txBody>
          <a:bodyPr wrap="square">
            <a:spAutoFit/>
          </a:bodyPr>
          <a:lstStyle/>
          <a:p>
            <a:r>
              <a:rPr lang="en-IN" sz="3500" b="1" dirty="0">
                <a:solidFill>
                  <a:schemeClr val="tx1">
                    <a:lumMod val="95000"/>
                    <a:lumOff val="5000"/>
                  </a:schemeClr>
                </a:solidFill>
                <a:latin typeface="Times New Roman" panose="02020603050405020304" pitchFamily="18" charset="0"/>
                <a:cs typeface="Times New Roman" panose="02020603050405020304" pitchFamily="18" charset="0"/>
              </a:rPr>
              <a:t>MATERIAL PROPERTIES</a:t>
            </a:r>
            <a:endParaRPr lang="en-IN" sz="3500" b="1" dirty="0"/>
          </a:p>
        </p:txBody>
      </p:sp>
      <p:cxnSp>
        <p:nvCxnSpPr>
          <p:cNvPr id="4" name="Straight Connector 3">
            <a:extLst>
              <a:ext uri="{FF2B5EF4-FFF2-40B4-BE49-F238E27FC236}">
                <a16:creationId xmlns:a16="http://schemas.microsoft.com/office/drawing/2014/main" id="{7055B212-775F-6E94-D53F-EDB8FD6F21FF}"/>
              </a:ext>
            </a:extLst>
          </p:cNvPr>
          <p:cNvCxnSpPr/>
          <p:nvPr/>
        </p:nvCxnSpPr>
        <p:spPr>
          <a:xfrm>
            <a:off x="462116" y="713113"/>
            <a:ext cx="8035047"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graphicFrame>
        <p:nvGraphicFramePr>
          <p:cNvPr id="5" name="Table 4">
            <a:extLst>
              <a:ext uri="{FF2B5EF4-FFF2-40B4-BE49-F238E27FC236}">
                <a16:creationId xmlns:a16="http://schemas.microsoft.com/office/drawing/2014/main" id="{C93D920A-FE6E-154B-3C06-75A07E176180}"/>
              </a:ext>
            </a:extLst>
          </p:cNvPr>
          <p:cNvGraphicFramePr>
            <a:graphicFrameLocks noGrp="1"/>
          </p:cNvGraphicFramePr>
          <p:nvPr>
            <p:extLst>
              <p:ext uri="{D42A27DB-BD31-4B8C-83A1-F6EECF244321}">
                <p14:modId xmlns:p14="http://schemas.microsoft.com/office/powerpoint/2010/main" val="1500569901"/>
              </p:ext>
            </p:extLst>
          </p:nvPr>
        </p:nvGraphicFramePr>
        <p:xfrm>
          <a:off x="351692" y="1016028"/>
          <a:ext cx="6018962" cy="5173753"/>
        </p:xfrm>
        <a:graphic>
          <a:graphicData uri="http://schemas.openxmlformats.org/drawingml/2006/table">
            <a:tbl>
              <a:tblPr firstRow="1" firstCol="1" bandRow="1">
                <a:tableStyleId>{5C22544A-7EE6-4342-B048-85BDC9FD1C3A}</a:tableStyleId>
              </a:tblPr>
              <a:tblGrid>
                <a:gridCol w="2622620">
                  <a:extLst>
                    <a:ext uri="{9D8B030D-6E8A-4147-A177-3AD203B41FA5}">
                      <a16:colId xmlns:a16="http://schemas.microsoft.com/office/drawing/2014/main" val="2973701096"/>
                    </a:ext>
                  </a:extLst>
                </a:gridCol>
                <a:gridCol w="1515669">
                  <a:extLst>
                    <a:ext uri="{9D8B030D-6E8A-4147-A177-3AD203B41FA5}">
                      <a16:colId xmlns:a16="http://schemas.microsoft.com/office/drawing/2014/main" val="539239516"/>
                    </a:ext>
                  </a:extLst>
                </a:gridCol>
                <a:gridCol w="1880673">
                  <a:extLst>
                    <a:ext uri="{9D8B030D-6E8A-4147-A177-3AD203B41FA5}">
                      <a16:colId xmlns:a16="http://schemas.microsoft.com/office/drawing/2014/main" val="1260937041"/>
                    </a:ext>
                  </a:extLst>
                </a:gridCol>
              </a:tblGrid>
              <a:tr h="304803">
                <a:tc>
                  <a:txBody>
                    <a:bodyPr/>
                    <a:lstStyle/>
                    <a:p>
                      <a:pPr algn="ctr">
                        <a:lnSpc>
                          <a:spcPct val="115000"/>
                        </a:lnSpc>
                        <a:spcAft>
                          <a:spcPts val="800"/>
                        </a:spcAft>
                      </a:pPr>
                      <a:r>
                        <a:rPr lang="en-IN" sz="1600" kern="100" dirty="0">
                          <a:effectLst/>
                          <a:latin typeface="Aptos Display" panose="020B0004020202020204" pitchFamily="34" charset="0"/>
                        </a:rPr>
                        <a:t>Properties</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gridSpan="2">
                  <a:txBody>
                    <a:bodyPr/>
                    <a:lstStyle/>
                    <a:p>
                      <a:pPr algn="ctr">
                        <a:lnSpc>
                          <a:spcPct val="115000"/>
                        </a:lnSpc>
                        <a:spcAft>
                          <a:spcPts val="800"/>
                        </a:spcAft>
                      </a:pPr>
                      <a:r>
                        <a:rPr lang="en-IN" sz="1600" kern="100" dirty="0">
                          <a:effectLst/>
                          <a:latin typeface="Aptos Display" panose="020B0004020202020204" pitchFamily="34" charset="0"/>
                        </a:rPr>
                        <a:t>Values</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hMerge="1">
                  <a:txBody>
                    <a:bodyPr/>
                    <a:lstStyle/>
                    <a:p>
                      <a:endParaRPr lang="en-IN"/>
                    </a:p>
                  </a:txBody>
                  <a:tcPr/>
                </a:tc>
                <a:extLst>
                  <a:ext uri="{0D108BD9-81ED-4DB2-BD59-A6C34878D82A}">
                    <a16:rowId xmlns:a16="http://schemas.microsoft.com/office/drawing/2014/main" val="2589505053"/>
                  </a:ext>
                </a:extLst>
              </a:tr>
              <a:tr h="304803">
                <a:tc>
                  <a:txBody>
                    <a:bodyPr/>
                    <a:lstStyle/>
                    <a:p>
                      <a:pPr algn="ctr">
                        <a:lnSpc>
                          <a:spcPct val="115000"/>
                        </a:lnSpc>
                        <a:spcAft>
                          <a:spcPts val="800"/>
                        </a:spcAft>
                      </a:pPr>
                      <a:r>
                        <a:rPr lang="en-IN" sz="1600" kern="100" dirty="0">
                          <a:effectLst/>
                          <a:latin typeface="Aptos Display" panose="020B0004020202020204" pitchFamily="34" charset="0"/>
                        </a:rPr>
                        <a:t> </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Sand</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Gravel</a:t>
                      </a:r>
                    </a:p>
                  </a:txBody>
                  <a:tcPr marL="68580" marR="68580" marT="0" marB="0" anchor="ctr"/>
                </a:tc>
                <a:extLst>
                  <a:ext uri="{0D108BD9-81ED-4DB2-BD59-A6C34878D82A}">
                    <a16:rowId xmlns:a16="http://schemas.microsoft.com/office/drawing/2014/main" val="3792777886"/>
                  </a:ext>
                </a:extLst>
              </a:tr>
              <a:tr h="304803">
                <a:tc>
                  <a:txBody>
                    <a:bodyPr/>
                    <a:lstStyle/>
                    <a:p>
                      <a:pPr algn="ctr">
                        <a:lnSpc>
                          <a:spcPct val="115000"/>
                        </a:lnSpc>
                        <a:spcAft>
                          <a:spcPts val="800"/>
                        </a:spcAft>
                      </a:pPr>
                      <a:r>
                        <a:rPr lang="en-IN" sz="1600" kern="100" dirty="0">
                          <a:effectLst/>
                          <a:latin typeface="Aptos Display" panose="020B0004020202020204" pitchFamily="34" charset="0"/>
                        </a:rPr>
                        <a:t>Colour</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Greyish brown</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Gray</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3908746068"/>
                  </a:ext>
                </a:extLst>
              </a:tr>
              <a:tr h="304803">
                <a:tc>
                  <a:txBody>
                    <a:bodyPr/>
                    <a:lstStyle/>
                    <a:p>
                      <a:pPr algn="ctr">
                        <a:lnSpc>
                          <a:spcPct val="115000"/>
                        </a:lnSpc>
                        <a:spcAft>
                          <a:spcPts val="800"/>
                        </a:spcAft>
                      </a:pPr>
                      <a:r>
                        <a:rPr lang="en-IN" sz="1600" kern="100" dirty="0">
                          <a:effectLst/>
                          <a:latin typeface="Aptos Display" panose="020B0004020202020204" pitchFamily="34" charset="0"/>
                        </a:rPr>
                        <a:t>Specific gravity, G</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2.6</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2.67</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3845532874"/>
                  </a:ext>
                </a:extLst>
              </a:tr>
              <a:tr h="304803">
                <a:tc>
                  <a:txBody>
                    <a:bodyPr/>
                    <a:lstStyle/>
                    <a:p>
                      <a:pPr algn="ctr">
                        <a:lnSpc>
                          <a:spcPct val="115000"/>
                        </a:lnSpc>
                        <a:spcAft>
                          <a:spcPts val="800"/>
                        </a:spcAft>
                      </a:pPr>
                      <a:r>
                        <a:rPr lang="en-IN" sz="1600" kern="100" dirty="0">
                          <a:effectLst/>
                          <a:latin typeface="Aptos Display" panose="020B0004020202020204" pitchFamily="34" charset="0"/>
                        </a:rPr>
                        <a:t>Unit weight (</a:t>
                      </a:r>
                      <a:r>
                        <a:rPr lang="en-IN" sz="1600" kern="100" dirty="0" err="1">
                          <a:effectLst/>
                          <a:latin typeface="Aptos Display" panose="020B0004020202020204" pitchFamily="34" charset="0"/>
                        </a:rPr>
                        <a:t>kN</a:t>
                      </a:r>
                      <a:r>
                        <a:rPr lang="en-IN" sz="1600" kern="100" dirty="0">
                          <a:effectLst/>
                          <a:latin typeface="Aptos Display" panose="020B0004020202020204" pitchFamily="34" charset="0"/>
                        </a:rPr>
                        <a:t>/m</a:t>
                      </a:r>
                      <a:r>
                        <a:rPr lang="en-IN" sz="1600" kern="100" baseline="30000" dirty="0">
                          <a:effectLst/>
                          <a:latin typeface="Aptos Display" panose="020B0004020202020204" pitchFamily="34" charset="0"/>
                        </a:rPr>
                        <a:t>3</a:t>
                      </a:r>
                      <a:r>
                        <a:rPr lang="en-IN" sz="1600" kern="100" dirty="0">
                          <a:effectLst/>
                          <a:latin typeface="Aptos Display" panose="020B0004020202020204" pitchFamily="34" charset="0"/>
                        </a:rPr>
                        <a:t>)</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ea typeface="Calibri" panose="020F0502020204030204" pitchFamily="34" charset="0"/>
                          <a:cs typeface="Cordia New" panose="020B0304020202020204" pitchFamily="34" charset="-34"/>
                        </a:rPr>
                        <a:t>19</a:t>
                      </a: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22</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3881018118"/>
                  </a:ext>
                </a:extLst>
              </a:tr>
              <a:tr h="304803">
                <a:tc>
                  <a:txBody>
                    <a:bodyPr/>
                    <a:lstStyle/>
                    <a:p>
                      <a:pPr algn="ctr">
                        <a:lnSpc>
                          <a:spcPct val="115000"/>
                        </a:lnSpc>
                        <a:spcAft>
                          <a:spcPts val="800"/>
                        </a:spcAft>
                      </a:pPr>
                      <a:r>
                        <a:rPr lang="en-IN" sz="1600" kern="100">
                          <a:effectLst/>
                          <a:latin typeface="Aptos Display" panose="020B0004020202020204" pitchFamily="34" charset="0"/>
                        </a:rPr>
                        <a:t>Effective Size, D</a:t>
                      </a:r>
                      <a:r>
                        <a:rPr lang="en-IN" sz="1600" kern="100" baseline="-25000">
                          <a:effectLst/>
                          <a:latin typeface="Aptos Display" panose="020B0004020202020204" pitchFamily="34" charset="0"/>
                        </a:rPr>
                        <a:t>10</a:t>
                      </a:r>
                      <a:r>
                        <a:rPr lang="en-IN" sz="1600" kern="100">
                          <a:effectLst/>
                          <a:latin typeface="Aptos Display" panose="020B0004020202020204" pitchFamily="34" charset="0"/>
                        </a:rPr>
                        <a:t> (mm)</a:t>
                      </a:r>
                      <a:endParaRPr lang="en-IN" sz="1600" kern="10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a:effectLst/>
                          <a:latin typeface="Aptos Display" panose="020B0004020202020204" pitchFamily="34" charset="0"/>
                        </a:rPr>
                        <a:t>0.2</a:t>
                      </a:r>
                      <a:endParaRPr lang="en-IN" sz="1600" kern="10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15</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3455984115"/>
                  </a:ext>
                </a:extLst>
              </a:tr>
              <a:tr h="304803">
                <a:tc>
                  <a:txBody>
                    <a:bodyPr/>
                    <a:lstStyle/>
                    <a:p>
                      <a:pPr algn="ctr">
                        <a:lnSpc>
                          <a:spcPct val="115000"/>
                        </a:lnSpc>
                        <a:spcAft>
                          <a:spcPts val="800"/>
                        </a:spcAft>
                      </a:pPr>
                      <a:r>
                        <a:rPr lang="en-IN" sz="1600" kern="100" dirty="0">
                          <a:effectLst/>
                          <a:latin typeface="Aptos Display" panose="020B0004020202020204" pitchFamily="34" charset="0"/>
                        </a:rPr>
                        <a:t>D</a:t>
                      </a:r>
                      <a:r>
                        <a:rPr lang="en-IN" sz="1600" kern="100" baseline="-25000" dirty="0">
                          <a:effectLst/>
                          <a:latin typeface="Aptos Display" panose="020B0004020202020204" pitchFamily="34" charset="0"/>
                        </a:rPr>
                        <a:t>30</a:t>
                      </a:r>
                      <a:r>
                        <a:rPr lang="en-IN" sz="1600" kern="100" dirty="0">
                          <a:effectLst/>
                          <a:latin typeface="Aptos Display" panose="020B0004020202020204" pitchFamily="34" charset="0"/>
                        </a:rPr>
                        <a:t> (mm)</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0.36</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18</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464632923"/>
                  </a:ext>
                </a:extLst>
              </a:tr>
              <a:tr h="304803">
                <a:tc>
                  <a:txBody>
                    <a:bodyPr/>
                    <a:lstStyle/>
                    <a:p>
                      <a:pPr algn="ctr">
                        <a:lnSpc>
                          <a:spcPct val="115000"/>
                        </a:lnSpc>
                        <a:spcAft>
                          <a:spcPts val="800"/>
                        </a:spcAft>
                      </a:pPr>
                      <a:r>
                        <a:rPr lang="en-IN" sz="1600" kern="100" dirty="0">
                          <a:effectLst/>
                          <a:latin typeface="Aptos Display" panose="020B0004020202020204" pitchFamily="34" charset="0"/>
                        </a:rPr>
                        <a:t>D</a:t>
                      </a:r>
                      <a:r>
                        <a:rPr lang="en-IN" sz="1600" kern="100" baseline="-25000" dirty="0">
                          <a:effectLst/>
                          <a:latin typeface="Aptos Display" panose="020B0004020202020204" pitchFamily="34" charset="0"/>
                        </a:rPr>
                        <a:t>60</a:t>
                      </a:r>
                      <a:r>
                        <a:rPr lang="en-IN" sz="1600" kern="100" dirty="0">
                          <a:effectLst/>
                          <a:latin typeface="Aptos Display" panose="020B0004020202020204" pitchFamily="34" charset="0"/>
                        </a:rPr>
                        <a:t> (mm)</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a:effectLst/>
                          <a:latin typeface="Aptos Display" panose="020B0004020202020204" pitchFamily="34" charset="0"/>
                        </a:rPr>
                        <a:t>0.55</a:t>
                      </a:r>
                      <a:endParaRPr lang="en-IN" sz="1600" kern="10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25</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3995267345"/>
                  </a:ext>
                </a:extLst>
              </a:tr>
              <a:tr h="304803">
                <a:tc>
                  <a:txBody>
                    <a:bodyPr/>
                    <a:lstStyle/>
                    <a:p>
                      <a:pPr algn="ctr">
                        <a:lnSpc>
                          <a:spcPct val="115000"/>
                        </a:lnSpc>
                        <a:spcAft>
                          <a:spcPts val="800"/>
                        </a:spcAft>
                      </a:pPr>
                      <a:r>
                        <a:rPr lang="en-IN" sz="1600" kern="100" dirty="0">
                          <a:effectLst/>
                          <a:latin typeface="Aptos Display" panose="020B0004020202020204" pitchFamily="34" charset="0"/>
                        </a:rPr>
                        <a:t>Uniformity of Sand, C</a:t>
                      </a:r>
                      <a:r>
                        <a:rPr lang="en-IN" sz="1600" kern="100" baseline="-25000" dirty="0">
                          <a:effectLst/>
                          <a:latin typeface="Aptos Display" panose="020B0004020202020204" pitchFamily="34" charset="0"/>
                        </a:rPr>
                        <a:t>u</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2.75</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1.66</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3732316273"/>
                  </a:ext>
                </a:extLst>
              </a:tr>
              <a:tr h="601308">
                <a:tc>
                  <a:txBody>
                    <a:bodyPr/>
                    <a:lstStyle/>
                    <a:p>
                      <a:pPr algn="ctr">
                        <a:lnSpc>
                          <a:spcPct val="115000"/>
                        </a:lnSpc>
                        <a:spcAft>
                          <a:spcPts val="800"/>
                        </a:spcAft>
                      </a:pPr>
                      <a:r>
                        <a:rPr lang="en-IN" sz="1600" kern="100">
                          <a:effectLst/>
                          <a:latin typeface="Aptos Display" panose="020B0004020202020204" pitchFamily="34" charset="0"/>
                        </a:rPr>
                        <a:t>Coefficient of curvature, C</a:t>
                      </a:r>
                      <a:r>
                        <a:rPr lang="en-IN" sz="1600" kern="100" baseline="-25000">
                          <a:effectLst/>
                          <a:latin typeface="Aptos Display" panose="020B0004020202020204" pitchFamily="34" charset="0"/>
                        </a:rPr>
                        <a:t>c</a:t>
                      </a:r>
                      <a:endParaRPr lang="en-IN" sz="1600" kern="10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1.18</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0.864</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4267457870"/>
                  </a:ext>
                </a:extLst>
              </a:tr>
              <a:tr h="304803">
                <a:tc>
                  <a:txBody>
                    <a:bodyPr/>
                    <a:lstStyle/>
                    <a:p>
                      <a:pPr algn="ctr">
                        <a:lnSpc>
                          <a:spcPct val="115000"/>
                        </a:lnSpc>
                        <a:spcAft>
                          <a:spcPts val="800"/>
                        </a:spcAft>
                      </a:pPr>
                      <a:r>
                        <a:rPr lang="en-IN" sz="1600" kern="100">
                          <a:effectLst/>
                          <a:latin typeface="Aptos Display" panose="020B0004020202020204" pitchFamily="34" charset="0"/>
                        </a:rPr>
                        <a:t>Cohesion (kPa)</a:t>
                      </a:r>
                      <a:endParaRPr lang="en-IN" sz="1600" kern="10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1</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2</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2650049450"/>
                  </a:ext>
                </a:extLst>
              </a:tr>
              <a:tr h="304803">
                <a:tc>
                  <a:txBody>
                    <a:bodyPr/>
                    <a:lstStyle/>
                    <a:p>
                      <a:pPr algn="ctr">
                        <a:lnSpc>
                          <a:spcPct val="115000"/>
                        </a:lnSpc>
                        <a:spcAft>
                          <a:spcPts val="800"/>
                        </a:spcAft>
                      </a:pPr>
                      <a:r>
                        <a:rPr lang="en-IN" sz="1600" kern="100">
                          <a:effectLst/>
                          <a:latin typeface="Aptos Display" panose="020B0004020202020204" pitchFamily="34" charset="0"/>
                        </a:rPr>
                        <a:t>Friction angle (°) (𝜙)</a:t>
                      </a:r>
                      <a:endParaRPr lang="en-IN" sz="1600" kern="10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ea typeface="Calibri" panose="020F0502020204030204" pitchFamily="34" charset="0"/>
                          <a:cs typeface="Cordia New" panose="020B0304020202020204" pitchFamily="34" charset="-34"/>
                        </a:rPr>
                        <a:t>35</a:t>
                      </a: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44</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277312807"/>
                  </a:ext>
                </a:extLst>
              </a:tr>
              <a:tr h="536047">
                <a:tc>
                  <a:txBody>
                    <a:bodyPr/>
                    <a:lstStyle/>
                    <a:p>
                      <a:pPr algn="ctr">
                        <a:lnSpc>
                          <a:spcPct val="100000"/>
                        </a:lnSpc>
                      </a:pPr>
                      <a:r>
                        <a:rPr lang="en-IN" sz="1600" kern="100" dirty="0">
                          <a:effectLst/>
                          <a:latin typeface="Aptos Display" panose="020B0004020202020204" pitchFamily="34" charset="0"/>
                        </a:rPr>
                        <a:t>Hydraulic conductivity(m/sec)</a:t>
                      </a:r>
                      <a:endParaRPr lang="en-IN" sz="1600" kern="100" dirty="0">
                        <a:effectLst/>
                        <a:latin typeface="Aptos Display" panose="020B0004020202020204" pitchFamily="34" charset="0"/>
                        <a:ea typeface="NSimSun" panose="02010609030101010101" pitchFamily="49" charset="-122"/>
                        <a:cs typeface="Arial Unicode MS"/>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0.007</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0.1</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1132668021"/>
                  </a:ext>
                </a:extLst>
              </a:tr>
              <a:tr h="683565">
                <a:tc>
                  <a:txBody>
                    <a:bodyPr/>
                    <a:lstStyle/>
                    <a:p>
                      <a:pPr algn="ctr">
                        <a:lnSpc>
                          <a:spcPct val="100000"/>
                        </a:lnSpc>
                      </a:pPr>
                      <a:r>
                        <a:rPr lang="en-IN" sz="1600" kern="0" dirty="0">
                          <a:effectLst/>
                          <a:latin typeface="Aptos Display" panose="020B0004020202020204" pitchFamily="34" charset="0"/>
                        </a:rPr>
                        <a:t>Unified Soil Classification Symbol</a:t>
                      </a:r>
                      <a:endParaRPr lang="en-IN" sz="1600" kern="100" dirty="0">
                        <a:effectLst/>
                        <a:latin typeface="Aptos Display" panose="020B0004020202020204" pitchFamily="34" charset="0"/>
                        <a:ea typeface="NSimSun" panose="02010609030101010101" pitchFamily="49" charset="-122"/>
                        <a:cs typeface="Arial Unicode MS"/>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SP</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tc>
                  <a:txBody>
                    <a:bodyPr/>
                    <a:lstStyle/>
                    <a:p>
                      <a:pPr algn="ctr">
                        <a:lnSpc>
                          <a:spcPct val="115000"/>
                        </a:lnSpc>
                        <a:spcAft>
                          <a:spcPts val="800"/>
                        </a:spcAft>
                      </a:pPr>
                      <a:r>
                        <a:rPr lang="en-IN" sz="1600" kern="100" dirty="0">
                          <a:effectLst/>
                          <a:latin typeface="Aptos Display" panose="020B0004020202020204" pitchFamily="34" charset="0"/>
                        </a:rPr>
                        <a:t>GP</a:t>
                      </a:r>
                      <a:endParaRPr lang="en-IN" sz="1600" kern="100" dirty="0">
                        <a:effectLst/>
                        <a:latin typeface="Aptos Display" panose="020B0004020202020204" pitchFamily="34" charset="0"/>
                        <a:ea typeface="Calibri" panose="020F0502020204030204" pitchFamily="34" charset="0"/>
                        <a:cs typeface="Cordia New" panose="020B0304020202020204" pitchFamily="34" charset="-34"/>
                      </a:endParaRPr>
                    </a:p>
                  </a:txBody>
                  <a:tcPr marL="68580" marR="68580" marT="0" marB="0" anchor="ctr"/>
                </a:tc>
                <a:extLst>
                  <a:ext uri="{0D108BD9-81ED-4DB2-BD59-A6C34878D82A}">
                    <a16:rowId xmlns:a16="http://schemas.microsoft.com/office/drawing/2014/main" val="2698946478"/>
                  </a:ext>
                </a:extLst>
              </a:tr>
            </a:tbl>
          </a:graphicData>
        </a:graphic>
      </p:graphicFrame>
      <p:pic>
        <p:nvPicPr>
          <p:cNvPr id="6" name="Picture 5">
            <a:extLst>
              <a:ext uri="{FF2B5EF4-FFF2-40B4-BE49-F238E27FC236}">
                <a16:creationId xmlns:a16="http://schemas.microsoft.com/office/drawing/2014/main" id="{611466A2-5CA1-0C2A-22F8-134A614067F6}"/>
              </a:ext>
            </a:extLst>
          </p:cNvPr>
          <p:cNvPicPr>
            <a:picLocks noChangeAspect="1"/>
          </p:cNvPicPr>
          <p:nvPr/>
        </p:nvPicPr>
        <p:blipFill>
          <a:blip r:embed="rId2"/>
          <a:stretch>
            <a:fillRect/>
          </a:stretch>
        </p:blipFill>
        <p:spPr>
          <a:xfrm>
            <a:off x="6879893" y="1727261"/>
            <a:ext cx="1808513" cy="1490345"/>
          </a:xfrm>
          <a:prstGeom prst="rect">
            <a:avLst/>
          </a:prstGeom>
        </p:spPr>
      </p:pic>
      <p:pic>
        <p:nvPicPr>
          <p:cNvPr id="7" name="Picture 6">
            <a:extLst>
              <a:ext uri="{FF2B5EF4-FFF2-40B4-BE49-F238E27FC236}">
                <a16:creationId xmlns:a16="http://schemas.microsoft.com/office/drawing/2014/main" id="{A760EB29-83CD-2766-36AE-5C2EAB3071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051248" y="3347156"/>
            <a:ext cx="1485900" cy="1808512"/>
          </a:xfrm>
          <a:prstGeom prst="rect">
            <a:avLst/>
          </a:prstGeom>
          <a:noFill/>
          <a:ln>
            <a:noFill/>
          </a:ln>
        </p:spPr>
      </p:pic>
    </p:spTree>
    <p:extLst>
      <p:ext uri="{BB962C8B-B14F-4D97-AF65-F5344CB8AC3E}">
        <p14:creationId xmlns:p14="http://schemas.microsoft.com/office/powerpoint/2010/main" val="292077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10FDDF-CC0F-1BE1-18F9-E7BC1232A3FA}"/>
              </a:ext>
            </a:extLst>
          </p:cNvPr>
          <p:cNvSpPr/>
          <p:nvPr/>
        </p:nvSpPr>
        <p:spPr>
          <a:xfrm>
            <a:off x="551508" y="100874"/>
            <a:ext cx="804098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Flume and Dam Dimensions</a:t>
            </a:r>
          </a:p>
        </p:txBody>
      </p:sp>
      <p:pic>
        <p:nvPicPr>
          <p:cNvPr id="5" name="Content Placeholder 9">
            <a:extLst>
              <a:ext uri="{FF2B5EF4-FFF2-40B4-BE49-F238E27FC236}">
                <a16:creationId xmlns:a16="http://schemas.microsoft.com/office/drawing/2014/main" id="{91944EA0-A818-8AD8-8913-0A8DA7697F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216" y="1187595"/>
            <a:ext cx="7937450" cy="5283200"/>
          </a:xfrm>
          <a:prstGeom prst="rect">
            <a:avLst/>
          </a:prstGeom>
          <a:noFill/>
          <a:ln>
            <a:noFill/>
          </a:ln>
          <a:effectLst>
            <a:outerShdw blurRad="50800" dist="38100" dir="2700000" algn="tl" rotWithShape="0">
              <a:prstClr val="black">
                <a:alpha val="40000"/>
              </a:prstClr>
            </a:outerShdw>
            <a:softEdge rad="12700"/>
          </a:effectLst>
        </p:spPr>
      </p:pic>
    </p:spTree>
    <p:extLst>
      <p:ext uri="{BB962C8B-B14F-4D97-AF65-F5344CB8AC3E}">
        <p14:creationId xmlns:p14="http://schemas.microsoft.com/office/powerpoint/2010/main" val="550378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1169</TotalTime>
  <Words>1654</Words>
  <Application>Microsoft Office PowerPoint</Application>
  <PresentationFormat>On-screen Show (4:3)</PresentationFormat>
  <Paragraphs>399</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 Display</vt:lpstr>
      <vt:lpstr>Arial</vt:lpstr>
      <vt:lpstr>Calibri</vt:lpstr>
      <vt:lpstr>Google Sans</vt:lpstr>
      <vt:lpstr>Rockwell</vt:lpstr>
      <vt:lpstr>Rockwell Condensed</vt:lpstr>
      <vt:lpstr>Times New Roman</vt:lpstr>
      <vt:lpstr>Wingdings</vt:lpstr>
      <vt:lpstr>YAFdJt8dAY0 1</vt:lpstr>
      <vt:lpstr>Wood Type</vt:lpstr>
      <vt:lpstr>PowerPoint Presentation</vt:lpstr>
      <vt:lpstr>PowerPoint Presentation</vt:lpstr>
      <vt:lpstr>PowerPoint Presentation</vt:lpstr>
      <vt:lpstr>LITRATURE REVIEW</vt:lpstr>
      <vt:lpstr>PowerPoint Presentation</vt:lpstr>
      <vt:lpstr>Research gap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Findings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Subodh Shrivastava</cp:lastModifiedBy>
  <cp:revision>7</cp:revision>
  <dcterms:created xsi:type="dcterms:W3CDTF">2024-11-11T13:11:53Z</dcterms:created>
  <dcterms:modified xsi:type="dcterms:W3CDTF">2025-04-26T23:07:58Z</dcterms:modified>
</cp:coreProperties>
</file>