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wdp" ContentType="image/vnd.ms-photo"/>
  <Default Extension="jpg" ContentType="image/jpeg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7" r:id="rId2"/>
    <p:sldId id="258" r:id="rId3"/>
    <p:sldId id="260" r:id="rId4"/>
    <p:sldId id="261" r:id="rId5"/>
    <p:sldId id="267" r:id="rId6"/>
    <p:sldId id="269" r:id="rId7"/>
    <p:sldId id="268" r:id="rId8"/>
    <p:sldId id="266" r:id="rId9"/>
    <p:sldId id="270" r:id="rId10"/>
    <p:sldId id="273" r:id="rId11"/>
    <p:sldId id="274" r:id="rId12"/>
    <p:sldId id="271" r:id="rId13"/>
    <p:sldId id="26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8" /><Relationship Type="http://schemas.openxmlformats.org/officeDocument/2006/relationships/slide" Target="/ppt/slides/slide12.xml" Id="rId13" /><Relationship Type="http://schemas.openxmlformats.org/officeDocument/2006/relationships/viewProps" Target="/ppt/viewProps.xml" Id="rId18" /><Relationship Type="http://schemas.openxmlformats.org/officeDocument/2006/relationships/slide" Target="/ppt/slides/slide2.xml" Id="rId3" /><Relationship Type="http://schemas.openxmlformats.org/officeDocument/2006/relationships/slide" Target="/ppt/slides/slide6.xml" Id="rId7" /><Relationship Type="http://schemas.openxmlformats.org/officeDocument/2006/relationships/slide" Target="/ppt/slides/slide11.xml" Id="rId12" /><Relationship Type="http://schemas.openxmlformats.org/officeDocument/2006/relationships/presProps" Target="/ppt/presProps.xml" Id="rId17" /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6" /><Relationship Type="http://schemas.openxmlformats.org/officeDocument/2006/relationships/tableStyles" Target="/ppt/tableStyles.xml" Id="rId20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9.xml" Id="rId10" /><Relationship Type="http://schemas.openxmlformats.org/officeDocument/2006/relationships/theme" Target="/ppt/theme/theme1.xml" Id="rId19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/Relationships>
</file>

<file path=ppt/charts/_rels/chart1.xml.rels>&#65279;<?xml version="1.0" encoding="utf-8"?><Relationships xmlns="http://schemas.openxmlformats.org/package/2006/relationships"><Relationship Type="http://schemas.microsoft.com/office/2011/relationships/chartColorStyle" Target="/ppt/charts/colors1.xml" Id="rId2" /><Relationship Type="http://schemas.microsoft.com/office/2011/relationships/chartStyle" Target="/ppt/charts/style1.xml" Id="rId1" /><Relationship Type="http://schemas.openxmlformats.org/officeDocument/2006/relationships/oleObject" Target="file:///E:\Analogue\Intrusion\2023_11_21\Experiment_manual%20focus\All%20frames%20comparison%20Pointcatcher%20surface%20deformation%20through%20time.xlsx" TargetMode="External" Id="rId3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142955978425929E-2"/>
          <c:y val="0.13359443302588947"/>
          <c:w val="0.91507233380686626"/>
          <c:h val="0.818722435125563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Frame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Sheet1!$B$3:$B$13</c:f>
              <c:numCache>
                <c:formatCode>General</c:formatCode>
                <c:ptCount val="11"/>
                <c:pt idx="0">
                  <c:v>3435.34</c:v>
                </c:pt>
                <c:pt idx="1">
                  <c:v>4029.54</c:v>
                </c:pt>
                <c:pt idx="2">
                  <c:v>4126.92</c:v>
                </c:pt>
                <c:pt idx="3">
                  <c:v>4283.53</c:v>
                </c:pt>
                <c:pt idx="4">
                  <c:v>4392.46</c:v>
                </c:pt>
                <c:pt idx="5">
                  <c:v>4453.0200000000004</c:v>
                </c:pt>
                <c:pt idx="6">
                  <c:v>4619.67</c:v>
                </c:pt>
                <c:pt idx="7">
                  <c:v>4824.8100000000004</c:v>
                </c:pt>
                <c:pt idx="8">
                  <c:v>5029.72</c:v>
                </c:pt>
                <c:pt idx="9">
                  <c:v>5202.57</c:v>
                </c:pt>
                <c:pt idx="10">
                  <c:v>5362.73</c:v>
                </c:pt>
              </c:numCache>
            </c:numRef>
          </c:xVal>
          <c:yVal>
            <c:numRef>
              <c:f>Sheet1!$C$3:$C$13</c:f>
              <c:numCache>
                <c:formatCode>General</c:formatCode>
                <c:ptCount val="11"/>
                <c:pt idx="0">
                  <c:v>4751.26</c:v>
                </c:pt>
                <c:pt idx="1">
                  <c:v>4436.49</c:v>
                </c:pt>
                <c:pt idx="2">
                  <c:v>4342.99</c:v>
                </c:pt>
                <c:pt idx="3">
                  <c:v>4232.13</c:v>
                </c:pt>
                <c:pt idx="4">
                  <c:v>4160.38</c:v>
                </c:pt>
                <c:pt idx="5">
                  <c:v>4128.99</c:v>
                </c:pt>
                <c:pt idx="6">
                  <c:v>4155.63</c:v>
                </c:pt>
                <c:pt idx="7">
                  <c:v>4176.33</c:v>
                </c:pt>
                <c:pt idx="8">
                  <c:v>4216.42</c:v>
                </c:pt>
                <c:pt idx="9">
                  <c:v>4329.79</c:v>
                </c:pt>
                <c:pt idx="10">
                  <c:v>4475.3999999999996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A-4E07-832B-669848D15189}"/>
            </c:ext>
          </c:extLst>
        </c:ser>
        <c:ser>
          <c:idx val="1"/>
          <c:order val="1"/>
          <c:tx>
            <c:strRef>
              <c:f>Sheet1!$E$2</c:f>
              <c:strCache>
                <c:ptCount val="1"/>
                <c:pt idx="0">
                  <c:v>Frame 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Sheet1!$D$3:$D$13</c:f>
              <c:numCache>
                <c:formatCode>General</c:formatCode>
                <c:ptCount val="11"/>
                <c:pt idx="0">
                  <c:v>3435.27</c:v>
                </c:pt>
                <c:pt idx="1">
                  <c:v>4029.45</c:v>
                </c:pt>
                <c:pt idx="2">
                  <c:v>4126.99</c:v>
                </c:pt>
                <c:pt idx="3">
                  <c:v>4283.6099999999997</c:v>
                </c:pt>
                <c:pt idx="4">
                  <c:v>4392.43</c:v>
                </c:pt>
                <c:pt idx="5">
                  <c:v>4452.95</c:v>
                </c:pt>
                <c:pt idx="6">
                  <c:v>4619.82</c:v>
                </c:pt>
                <c:pt idx="7">
                  <c:v>4824.8900000000003</c:v>
                </c:pt>
                <c:pt idx="8">
                  <c:v>5029.8100000000004</c:v>
                </c:pt>
                <c:pt idx="9">
                  <c:v>5202.79</c:v>
                </c:pt>
                <c:pt idx="10">
                  <c:v>5362.79</c:v>
                </c:pt>
              </c:numCache>
            </c:numRef>
          </c:xVal>
          <c:yVal>
            <c:numRef>
              <c:f>Sheet1!$E$3:$E$13</c:f>
              <c:numCache>
                <c:formatCode>General</c:formatCode>
                <c:ptCount val="11"/>
                <c:pt idx="0">
                  <c:v>4751.8</c:v>
                </c:pt>
                <c:pt idx="1">
                  <c:v>4436.53</c:v>
                </c:pt>
                <c:pt idx="2">
                  <c:v>4342.97</c:v>
                </c:pt>
                <c:pt idx="3">
                  <c:v>4232.25</c:v>
                </c:pt>
                <c:pt idx="4">
                  <c:v>4160.38</c:v>
                </c:pt>
                <c:pt idx="5">
                  <c:v>4128.93</c:v>
                </c:pt>
                <c:pt idx="6">
                  <c:v>4155.58</c:v>
                </c:pt>
                <c:pt idx="7">
                  <c:v>4176.3100000000004</c:v>
                </c:pt>
                <c:pt idx="8">
                  <c:v>4216.38</c:v>
                </c:pt>
                <c:pt idx="9">
                  <c:v>4329.8999999999996</c:v>
                </c:pt>
                <c:pt idx="10">
                  <c:v>4475.29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9A-4E07-832B-669848D15189}"/>
            </c:ext>
          </c:extLst>
        </c:ser>
        <c:ser>
          <c:idx val="2"/>
          <c:order val="2"/>
          <c:tx>
            <c:strRef>
              <c:f>Sheet1!$G$2</c:f>
              <c:strCache>
                <c:ptCount val="1"/>
                <c:pt idx="0">
                  <c:v>Frame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Sheet1!$F$3:$F$13</c:f>
              <c:numCache>
                <c:formatCode>General</c:formatCode>
                <c:ptCount val="11"/>
                <c:pt idx="0">
                  <c:v>3435.2</c:v>
                </c:pt>
                <c:pt idx="1">
                  <c:v>4029.46</c:v>
                </c:pt>
                <c:pt idx="2">
                  <c:v>4127.01</c:v>
                </c:pt>
                <c:pt idx="3">
                  <c:v>4283.6499999999996</c:v>
                </c:pt>
                <c:pt idx="4">
                  <c:v>4392.43</c:v>
                </c:pt>
                <c:pt idx="5">
                  <c:v>4453.01</c:v>
                </c:pt>
                <c:pt idx="6">
                  <c:v>4619.87</c:v>
                </c:pt>
                <c:pt idx="7">
                  <c:v>4824.93</c:v>
                </c:pt>
                <c:pt idx="8">
                  <c:v>5029.8900000000003</c:v>
                </c:pt>
                <c:pt idx="9">
                  <c:v>5203.17</c:v>
                </c:pt>
                <c:pt idx="10">
                  <c:v>5362.86</c:v>
                </c:pt>
              </c:numCache>
            </c:numRef>
          </c:xVal>
          <c:yVal>
            <c:numRef>
              <c:f>Sheet1!$G$3:$G$13</c:f>
              <c:numCache>
                <c:formatCode>General</c:formatCode>
                <c:ptCount val="11"/>
                <c:pt idx="0">
                  <c:v>4752.43</c:v>
                </c:pt>
                <c:pt idx="1">
                  <c:v>4436.4799999999996</c:v>
                </c:pt>
                <c:pt idx="2">
                  <c:v>4342.8900000000003</c:v>
                </c:pt>
                <c:pt idx="3">
                  <c:v>4232.16</c:v>
                </c:pt>
                <c:pt idx="4">
                  <c:v>4160.32</c:v>
                </c:pt>
                <c:pt idx="5">
                  <c:v>4128.88</c:v>
                </c:pt>
                <c:pt idx="6">
                  <c:v>4155.54</c:v>
                </c:pt>
                <c:pt idx="7">
                  <c:v>4176.2700000000004</c:v>
                </c:pt>
                <c:pt idx="8">
                  <c:v>4216.34</c:v>
                </c:pt>
                <c:pt idx="9">
                  <c:v>4330.04</c:v>
                </c:pt>
                <c:pt idx="10">
                  <c:v>4475.3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9A-4E07-832B-669848D15189}"/>
            </c:ext>
          </c:extLst>
        </c:ser>
        <c:ser>
          <c:idx val="3"/>
          <c:order val="3"/>
          <c:tx>
            <c:strRef>
              <c:f>Sheet1!$I$2</c:f>
              <c:strCache>
                <c:ptCount val="1"/>
                <c:pt idx="0">
                  <c:v>Frame 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Sheet1!$H$3:$H$13</c:f>
              <c:numCache>
                <c:formatCode>General</c:formatCode>
                <c:ptCount val="11"/>
                <c:pt idx="0">
                  <c:v>3435.09</c:v>
                </c:pt>
                <c:pt idx="1">
                  <c:v>4029.38</c:v>
                </c:pt>
                <c:pt idx="2">
                  <c:v>4126.99</c:v>
                </c:pt>
                <c:pt idx="3">
                  <c:v>4283.54</c:v>
                </c:pt>
                <c:pt idx="4">
                  <c:v>4392.41</c:v>
                </c:pt>
                <c:pt idx="5">
                  <c:v>4453</c:v>
                </c:pt>
                <c:pt idx="6">
                  <c:v>4619.8999999999996</c:v>
                </c:pt>
                <c:pt idx="7">
                  <c:v>4824.9799999999996</c:v>
                </c:pt>
                <c:pt idx="8">
                  <c:v>5030.07</c:v>
                </c:pt>
                <c:pt idx="9">
                  <c:v>5203.6099999999997</c:v>
                </c:pt>
                <c:pt idx="10">
                  <c:v>5362.94</c:v>
                </c:pt>
              </c:numCache>
            </c:numRef>
          </c:xVal>
          <c:yVal>
            <c:numRef>
              <c:f>Sheet1!$I$3:$I$13</c:f>
              <c:numCache>
                <c:formatCode>General</c:formatCode>
                <c:ptCount val="11"/>
                <c:pt idx="0">
                  <c:v>4753.0200000000004</c:v>
                </c:pt>
                <c:pt idx="1">
                  <c:v>4436.45</c:v>
                </c:pt>
                <c:pt idx="2">
                  <c:v>4342.78</c:v>
                </c:pt>
                <c:pt idx="3">
                  <c:v>4232.0600000000004</c:v>
                </c:pt>
                <c:pt idx="4">
                  <c:v>4160.26</c:v>
                </c:pt>
                <c:pt idx="5">
                  <c:v>4128.82</c:v>
                </c:pt>
                <c:pt idx="6">
                  <c:v>4155.47</c:v>
                </c:pt>
                <c:pt idx="7">
                  <c:v>4176.16</c:v>
                </c:pt>
                <c:pt idx="8">
                  <c:v>4216.3100000000004</c:v>
                </c:pt>
                <c:pt idx="9">
                  <c:v>4330.2</c:v>
                </c:pt>
                <c:pt idx="10">
                  <c:v>4475.32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49A-4E07-832B-669848D15189}"/>
            </c:ext>
          </c:extLst>
        </c:ser>
        <c:ser>
          <c:idx val="4"/>
          <c:order val="4"/>
          <c:tx>
            <c:strRef>
              <c:f>Sheet1!$K$2</c:f>
              <c:strCache>
                <c:ptCount val="1"/>
                <c:pt idx="0">
                  <c:v>Frame 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Sheet1!$J$3:$J$13</c:f>
              <c:numCache>
                <c:formatCode>General</c:formatCode>
                <c:ptCount val="11"/>
                <c:pt idx="0">
                  <c:v>3434.91</c:v>
                </c:pt>
                <c:pt idx="1">
                  <c:v>4029.24</c:v>
                </c:pt>
                <c:pt idx="2">
                  <c:v>4126.7</c:v>
                </c:pt>
                <c:pt idx="3">
                  <c:v>4283.1899999999996</c:v>
                </c:pt>
                <c:pt idx="4">
                  <c:v>4392.24</c:v>
                </c:pt>
                <c:pt idx="5">
                  <c:v>4452.96</c:v>
                </c:pt>
                <c:pt idx="6">
                  <c:v>4619.9799999999996</c:v>
                </c:pt>
                <c:pt idx="7">
                  <c:v>4825.05</c:v>
                </c:pt>
                <c:pt idx="8">
                  <c:v>5030.78</c:v>
                </c:pt>
                <c:pt idx="9">
                  <c:v>5204.21</c:v>
                </c:pt>
                <c:pt idx="10">
                  <c:v>5363.08</c:v>
                </c:pt>
              </c:numCache>
            </c:numRef>
          </c:xVal>
          <c:yVal>
            <c:numRef>
              <c:f>Sheet1!$K$3:$K$13</c:f>
              <c:numCache>
                <c:formatCode>General</c:formatCode>
                <c:ptCount val="11"/>
                <c:pt idx="0">
                  <c:v>4753.46</c:v>
                </c:pt>
                <c:pt idx="1">
                  <c:v>4436.3500000000004</c:v>
                </c:pt>
                <c:pt idx="2">
                  <c:v>4342.6000000000004</c:v>
                </c:pt>
                <c:pt idx="3">
                  <c:v>4231.67</c:v>
                </c:pt>
                <c:pt idx="4">
                  <c:v>4160.1000000000004</c:v>
                </c:pt>
                <c:pt idx="5">
                  <c:v>4128.7</c:v>
                </c:pt>
                <c:pt idx="6">
                  <c:v>4155.25</c:v>
                </c:pt>
                <c:pt idx="7">
                  <c:v>4175.96</c:v>
                </c:pt>
                <c:pt idx="8">
                  <c:v>4216.29</c:v>
                </c:pt>
                <c:pt idx="9">
                  <c:v>4330.3100000000004</c:v>
                </c:pt>
                <c:pt idx="10">
                  <c:v>4475.57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49A-4E07-832B-669848D15189}"/>
            </c:ext>
          </c:extLst>
        </c:ser>
        <c:ser>
          <c:idx val="5"/>
          <c:order val="5"/>
          <c:tx>
            <c:strRef>
              <c:f>Sheet1!$M$2</c:f>
              <c:strCache>
                <c:ptCount val="1"/>
                <c:pt idx="0">
                  <c:v>Frame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Sheet1!$L$3:$L$13</c:f>
              <c:numCache>
                <c:formatCode>General</c:formatCode>
                <c:ptCount val="11"/>
                <c:pt idx="0">
                  <c:v>3434.71</c:v>
                </c:pt>
                <c:pt idx="1">
                  <c:v>4028.6</c:v>
                </c:pt>
                <c:pt idx="2">
                  <c:v>4125.88</c:v>
                </c:pt>
                <c:pt idx="3">
                  <c:v>4282.63</c:v>
                </c:pt>
                <c:pt idx="4">
                  <c:v>4392.18</c:v>
                </c:pt>
                <c:pt idx="5">
                  <c:v>4452.79</c:v>
                </c:pt>
                <c:pt idx="6">
                  <c:v>4619.97</c:v>
                </c:pt>
                <c:pt idx="7">
                  <c:v>4825.4399999999996</c:v>
                </c:pt>
                <c:pt idx="8">
                  <c:v>5031.62</c:v>
                </c:pt>
                <c:pt idx="9">
                  <c:v>5204.91</c:v>
                </c:pt>
                <c:pt idx="10">
                  <c:v>5363.21</c:v>
                </c:pt>
              </c:numCache>
            </c:numRef>
          </c:xVal>
          <c:yVal>
            <c:numRef>
              <c:f>Sheet1!$M$3:$M$13</c:f>
              <c:numCache>
                <c:formatCode>General</c:formatCode>
                <c:ptCount val="11"/>
                <c:pt idx="0">
                  <c:v>4753.9399999999996</c:v>
                </c:pt>
                <c:pt idx="1">
                  <c:v>4436.3100000000004</c:v>
                </c:pt>
                <c:pt idx="2">
                  <c:v>4342.2</c:v>
                </c:pt>
                <c:pt idx="3">
                  <c:v>4231.28</c:v>
                </c:pt>
                <c:pt idx="4">
                  <c:v>4159.8500000000004</c:v>
                </c:pt>
                <c:pt idx="5">
                  <c:v>4128.3</c:v>
                </c:pt>
                <c:pt idx="6">
                  <c:v>4154.67</c:v>
                </c:pt>
                <c:pt idx="7">
                  <c:v>4175.3900000000003</c:v>
                </c:pt>
                <c:pt idx="8">
                  <c:v>4216.22</c:v>
                </c:pt>
                <c:pt idx="9">
                  <c:v>4330.5200000000004</c:v>
                </c:pt>
                <c:pt idx="10">
                  <c:v>4475.59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49A-4E07-832B-669848D15189}"/>
            </c:ext>
          </c:extLst>
        </c:ser>
        <c:ser>
          <c:idx val="6"/>
          <c:order val="6"/>
          <c:tx>
            <c:strRef>
              <c:f>Sheet1!$O$2</c:f>
              <c:strCache>
                <c:ptCount val="1"/>
                <c:pt idx="0">
                  <c:v>Frame 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Sheet1!$N$3:$N$13</c:f>
              <c:numCache>
                <c:formatCode>General</c:formatCode>
                <c:ptCount val="11"/>
                <c:pt idx="0">
                  <c:v>3434.62</c:v>
                </c:pt>
                <c:pt idx="1">
                  <c:v>4026.74</c:v>
                </c:pt>
                <c:pt idx="2">
                  <c:v>4123.17</c:v>
                </c:pt>
                <c:pt idx="3">
                  <c:v>4280.66</c:v>
                </c:pt>
                <c:pt idx="4">
                  <c:v>4391.45</c:v>
                </c:pt>
                <c:pt idx="5">
                  <c:v>4452.55</c:v>
                </c:pt>
                <c:pt idx="6">
                  <c:v>4619.9799999999996</c:v>
                </c:pt>
                <c:pt idx="7">
                  <c:v>4826.1099999999997</c:v>
                </c:pt>
                <c:pt idx="8">
                  <c:v>5032.42</c:v>
                </c:pt>
                <c:pt idx="9">
                  <c:v>5205.5</c:v>
                </c:pt>
                <c:pt idx="10">
                  <c:v>5363.3</c:v>
                </c:pt>
              </c:numCache>
            </c:numRef>
          </c:xVal>
          <c:yVal>
            <c:numRef>
              <c:f>Sheet1!$O$3:$O$13</c:f>
              <c:numCache>
                <c:formatCode>General</c:formatCode>
                <c:ptCount val="11"/>
                <c:pt idx="0">
                  <c:v>4754.3900000000003</c:v>
                </c:pt>
                <c:pt idx="1">
                  <c:v>4436.57</c:v>
                </c:pt>
                <c:pt idx="2">
                  <c:v>4341.3500000000004</c:v>
                </c:pt>
                <c:pt idx="3">
                  <c:v>4229.32</c:v>
                </c:pt>
                <c:pt idx="4">
                  <c:v>4159.1899999999996</c:v>
                </c:pt>
                <c:pt idx="5">
                  <c:v>4127.8</c:v>
                </c:pt>
                <c:pt idx="6">
                  <c:v>4153.97</c:v>
                </c:pt>
                <c:pt idx="7">
                  <c:v>4174.83</c:v>
                </c:pt>
                <c:pt idx="8">
                  <c:v>4216.04</c:v>
                </c:pt>
                <c:pt idx="9">
                  <c:v>4330.59</c:v>
                </c:pt>
                <c:pt idx="10">
                  <c:v>4475.63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49A-4E07-832B-669848D15189}"/>
            </c:ext>
          </c:extLst>
        </c:ser>
        <c:ser>
          <c:idx val="7"/>
          <c:order val="7"/>
          <c:tx>
            <c:strRef>
              <c:f>Sheet1!$Q$2</c:f>
              <c:strCache>
                <c:ptCount val="1"/>
                <c:pt idx="0">
                  <c:v>Frame 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Sheet1!$P$3:$P$13</c:f>
              <c:numCache>
                <c:formatCode>General</c:formatCode>
                <c:ptCount val="11"/>
                <c:pt idx="0">
                  <c:v>3434.59</c:v>
                </c:pt>
                <c:pt idx="1">
                  <c:v>4025.27</c:v>
                </c:pt>
                <c:pt idx="2">
                  <c:v>4118.87</c:v>
                </c:pt>
                <c:pt idx="3">
                  <c:v>4268.7299999999996</c:v>
                </c:pt>
                <c:pt idx="4">
                  <c:v>4388.38</c:v>
                </c:pt>
                <c:pt idx="5">
                  <c:v>4452.3</c:v>
                </c:pt>
                <c:pt idx="6">
                  <c:v>4620.79</c:v>
                </c:pt>
                <c:pt idx="7">
                  <c:v>4826.43</c:v>
                </c:pt>
                <c:pt idx="8">
                  <c:v>5032.92</c:v>
                </c:pt>
                <c:pt idx="9">
                  <c:v>5205.8999999999996</c:v>
                </c:pt>
                <c:pt idx="10">
                  <c:v>5363.36</c:v>
                </c:pt>
              </c:numCache>
            </c:numRef>
          </c:xVal>
          <c:yVal>
            <c:numRef>
              <c:f>Sheet1!$Q$3:$Q$13</c:f>
              <c:numCache>
                <c:formatCode>General</c:formatCode>
                <c:ptCount val="11"/>
                <c:pt idx="0">
                  <c:v>4754.5</c:v>
                </c:pt>
                <c:pt idx="1">
                  <c:v>4436.83</c:v>
                </c:pt>
                <c:pt idx="2">
                  <c:v>4340.12</c:v>
                </c:pt>
                <c:pt idx="3">
                  <c:v>4219.96</c:v>
                </c:pt>
                <c:pt idx="4">
                  <c:v>4153.57</c:v>
                </c:pt>
                <c:pt idx="5">
                  <c:v>4123.21</c:v>
                </c:pt>
                <c:pt idx="6">
                  <c:v>4153.0600000000004</c:v>
                </c:pt>
                <c:pt idx="7">
                  <c:v>4174.46</c:v>
                </c:pt>
                <c:pt idx="8">
                  <c:v>4215.8900000000003</c:v>
                </c:pt>
                <c:pt idx="9">
                  <c:v>4330.66</c:v>
                </c:pt>
                <c:pt idx="10">
                  <c:v>4475.5200000000004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D49A-4E07-832B-669848D15189}"/>
            </c:ext>
          </c:extLst>
        </c:ser>
        <c:ser>
          <c:idx val="8"/>
          <c:order val="8"/>
          <c:tx>
            <c:strRef>
              <c:f>Sheet1!$S$2</c:f>
              <c:strCache>
                <c:ptCount val="1"/>
                <c:pt idx="0">
                  <c:v>Frame 9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Sheet1!$R$3:$R$13</c:f>
              <c:numCache>
                <c:formatCode>General</c:formatCode>
                <c:ptCount val="11"/>
                <c:pt idx="0">
                  <c:v>3434.68</c:v>
                </c:pt>
                <c:pt idx="1">
                  <c:v>4023.99</c:v>
                </c:pt>
                <c:pt idx="2">
                  <c:v>4112.2700000000004</c:v>
                </c:pt>
                <c:pt idx="3">
                  <c:v>4254.04</c:v>
                </c:pt>
                <c:pt idx="4">
                  <c:v>4383.6499999999996</c:v>
                </c:pt>
                <c:pt idx="5">
                  <c:v>4450.53</c:v>
                </c:pt>
                <c:pt idx="6">
                  <c:v>4623.5</c:v>
                </c:pt>
                <c:pt idx="7">
                  <c:v>4826.57</c:v>
                </c:pt>
                <c:pt idx="8">
                  <c:v>5033.01</c:v>
                </c:pt>
                <c:pt idx="9">
                  <c:v>5205.87</c:v>
                </c:pt>
                <c:pt idx="10">
                  <c:v>5363.31</c:v>
                </c:pt>
              </c:numCache>
            </c:numRef>
          </c:xVal>
          <c:yVal>
            <c:numRef>
              <c:f>Sheet1!$S$3:$S$13</c:f>
              <c:numCache>
                <c:formatCode>General</c:formatCode>
                <c:ptCount val="11"/>
                <c:pt idx="0">
                  <c:v>4754.43</c:v>
                </c:pt>
                <c:pt idx="1">
                  <c:v>4436.92</c:v>
                </c:pt>
                <c:pt idx="2">
                  <c:v>4338.01</c:v>
                </c:pt>
                <c:pt idx="3">
                  <c:v>4209.0600000000004</c:v>
                </c:pt>
                <c:pt idx="4">
                  <c:v>4146.18</c:v>
                </c:pt>
                <c:pt idx="5">
                  <c:v>4116.12</c:v>
                </c:pt>
                <c:pt idx="6">
                  <c:v>4150.76</c:v>
                </c:pt>
                <c:pt idx="7">
                  <c:v>4174.3900000000003</c:v>
                </c:pt>
                <c:pt idx="8">
                  <c:v>4215.88</c:v>
                </c:pt>
                <c:pt idx="9">
                  <c:v>4330.59</c:v>
                </c:pt>
                <c:pt idx="10">
                  <c:v>4475.46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D49A-4E07-832B-669848D15189}"/>
            </c:ext>
          </c:extLst>
        </c:ser>
        <c:ser>
          <c:idx val="9"/>
          <c:order val="9"/>
          <c:tx>
            <c:strRef>
              <c:f>Sheet1!$U$2</c:f>
              <c:strCache>
                <c:ptCount val="1"/>
                <c:pt idx="0">
                  <c:v>Frame 10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Sheet1!$T$3:$T$13</c:f>
              <c:numCache>
                <c:formatCode>General</c:formatCode>
                <c:ptCount val="11"/>
                <c:pt idx="0">
                  <c:v>3434.61</c:v>
                </c:pt>
                <c:pt idx="1">
                  <c:v>4022.87</c:v>
                </c:pt>
                <c:pt idx="2">
                  <c:v>4104.2700000000004</c:v>
                </c:pt>
                <c:pt idx="3">
                  <c:v>4241.28</c:v>
                </c:pt>
                <c:pt idx="4">
                  <c:v>4370.42</c:v>
                </c:pt>
                <c:pt idx="5">
                  <c:v>4446.88</c:v>
                </c:pt>
                <c:pt idx="6">
                  <c:v>4627.57</c:v>
                </c:pt>
                <c:pt idx="7">
                  <c:v>4826.75</c:v>
                </c:pt>
                <c:pt idx="8">
                  <c:v>5033.0200000000004</c:v>
                </c:pt>
                <c:pt idx="9">
                  <c:v>5205.92</c:v>
                </c:pt>
                <c:pt idx="10">
                  <c:v>5363.37</c:v>
                </c:pt>
              </c:numCache>
            </c:numRef>
          </c:xVal>
          <c:yVal>
            <c:numRef>
              <c:f>Sheet1!$U$3:$U$13</c:f>
              <c:numCache>
                <c:formatCode>General</c:formatCode>
                <c:ptCount val="11"/>
                <c:pt idx="0">
                  <c:v>4754.43</c:v>
                </c:pt>
                <c:pt idx="1">
                  <c:v>4437.05</c:v>
                </c:pt>
                <c:pt idx="2">
                  <c:v>4334.78</c:v>
                </c:pt>
                <c:pt idx="3">
                  <c:v>4199.2700000000004</c:v>
                </c:pt>
                <c:pt idx="4">
                  <c:v>4131.07</c:v>
                </c:pt>
                <c:pt idx="5">
                  <c:v>4106.05</c:v>
                </c:pt>
                <c:pt idx="6">
                  <c:v>4145.3100000000004</c:v>
                </c:pt>
                <c:pt idx="7">
                  <c:v>4174.3</c:v>
                </c:pt>
                <c:pt idx="8">
                  <c:v>4215.84</c:v>
                </c:pt>
                <c:pt idx="9">
                  <c:v>4330.6000000000004</c:v>
                </c:pt>
                <c:pt idx="10">
                  <c:v>4475.42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D49A-4E07-832B-669848D15189}"/>
            </c:ext>
          </c:extLst>
        </c:ser>
        <c:ser>
          <c:idx val="10"/>
          <c:order val="10"/>
          <c:tx>
            <c:strRef>
              <c:f>Sheet1!$W$2</c:f>
              <c:strCache>
                <c:ptCount val="1"/>
                <c:pt idx="0">
                  <c:v>Frame 11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strRef>
              <c:f>Sheet1!$V$3:$V$13</c:f>
              <c:strCache>
                <c:ptCount val="11"/>
                <c:pt idx="0">
                  <c:v>3434.7</c:v>
                </c:pt>
                <c:pt idx="1">
                  <c:v>NaN</c:v>
                </c:pt>
                <c:pt idx="2">
                  <c:v>4098.89</c:v>
                </c:pt>
                <c:pt idx="3">
                  <c:v>4235.4</c:v>
                </c:pt>
                <c:pt idx="4">
                  <c:v>4366.21</c:v>
                </c:pt>
                <c:pt idx="5">
                  <c:v>4442.23</c:v>
                </c:pt>
                <c:pt idx="6">
                  <c:v>4632.84</c:v>
                </c:pt>
                <c:pt idx="7">
                  <c:v>4826.82</c:v>
                </c:pt>
                <c:pt idx="8">
                  <c:v>5033.11</c:v>
                </c:pt>
                <c:pt idx="9">
                  <c:v>5205.91</c:v>
                </c:pt>
                <c:pt idx="10">
                  <c:v>5363.43</c:v>
                </c:pt>
              </c:strCache>
            </c:strRef>
          </c:xVal>
          <c:yVal>
            <c:numRef>
              <c:f>Sheet1!$W$3:$W$13</c:f>
              <c:numCache>
                <c:formatCode>General</c:formatCode>
                <c:ptCount val="11"/>
                <c:pt idx="0">
                  <c:v>4754.38</c:v>
                </c:pt>
                <c:pt idx="1">
                  <c:v>0</c:v>
                </c:pt>
                <c:pt idx="2">
                  <c:v>4333.08</c:v>
                </c:pt>
                <c:pt idx="3">
                  <c:v>4192.71</c:v>
                </c:pt>
                <c:pt idx="4">
                  <c:v>4115.8999999999996</c:v>
                </c:pt>
                <c:pt idx="5">
                  <c:v>4091.65</c:v>
                </c:pt>
                <c:pt idx="6">
                  <c:v>4129.5</c:v>
                </c:pt>
                <c:pt idx="7">
                  <c:v>4174.12</c:v>
                </c:pt>
                <c:pt idx="8">
                  <c:v>4215.83</c:v>
                </c:pt>
                <c:pt idx="9">
                  <c:v>4330.54</c:v>
                </c:pt>
                <c:pt idx="10">
                  <c:v>4475.3999999999996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D49A-4E07-832B-669848D15189}"/>
            </c:ext>
          </c:extLst>
        </c:ser>
        <c:ser>
          <c:idx val="11"/>
          <c:order val="11"/>
          <c:tx>
            <c:strRef>
              <c:f>Sheet1!$Y$2</c:f>
              <c:strCache>
                <c:ptCount val="1"/>
                <c:pt idx="0">
                  <c:v>Frame 12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strRef>
              <c:f>Sheet1!$X$3:$X$13</c:f>
              <c:strCache>
                <c:ptCount val="11"/>
                <c:pt idx="0">
                  <c:v>3434.7</c:v>
                </c:pt>
                <c:pt idx="1">
                  <c:v>NaN</c:v>
                </c:pt>
                <c:pt idx="2">
                  <c:v>4098.61</c:v>
                </c:pt>
                <c:pt idx="3">
                  <c:v>4234.02</c:v>
                </c:pt>
                <c:pt idx="4">
                  <c:v>4365.11</c:v>
                </c:pt>
                <c:pt idx="5">
                  <c:v>4435.92</c:v>
                </c:pt>
                <c:pt idx="6">
                  <c:v>4634.8</c:v>
                </c:pt>
                <c:pt idx="7">
                  <c:v>4827.7</c:v>
                </c:pt>
                <c:pt idx="8">
                  <c:v>5033.34</c:v>
                </c:pt>
                <c:pt idx="9">
                  <c:v>5205.91</c:v>
                </c:pt>
                <c:pt idx="10">
                  <c:v>5363.41</c:v>
                </c:pt>
              </c:strCache>
            </c:strRef>
          </c:xVal>
          <c:yVal>
            <c:numRef>
              <c:f>Sheet1!$Y$3:$Y$13</c:f>
              <c:numCache>
                <c:formatCode>General</c:formatCode>
                <c:ptCount val="11"/>
                <c:pt idx="0">
                  <c:v>4754.3599999999997</c:v>
                </c:pt>
                <c:pt idx="1">
                  <c:v>0</c:v>
                </c:pt>
                <c:pt idx="2">
                  <c:v>4332.92</c:v>
                </c:pt>
                <c:pt idx="3">
                  <c:v>4191.47</c:v>
                </c:pt>
                <c:pt idx="4">
                  <c:v>4112.1400000000003</c:v>
                </c:pt>
                <c:pt idx="5">
                  <c:v>4089.99</c:v>
                </c:pt>
                <c:pt idx="6">
                  <c:v>4115.54</c:v>
                </c:pt>
                <c:pt idx="7">
                  <c:v>4173.49</c:v>
                </c:pt>
                <c:pt idx="8">
                  <c:v>4215.7700000000004</c:v>
                </c:pt>
                <c:pt idx="9">
                  <c:v>4330.5200000000004</c:v>
                </c:pt>
                <c:pt idx="10">
                  <c:v>4475.3599999999997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D49A-4E07-832B-669848D15189}"/>
            </c:ext>
          </c:extLst>
        </c:ser>
        <c:ser>
          <c:idx val="12"/>
          <c:order val="12"/>
          <c:tx>
            <c:strRef>
              <c:f>Sheet1!$AA$2</c:f>
              <c:strCache>
                <c:ptCount val="1"/>
                <c:pt idx="0">
                  <c:v>Frame 13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Sheet1!$Z$3:$Z$13</c:f>
              <c:numCache>
                <c:formatCode>General</c:formatCode>
                <c:ptCount val="11"/>
                <c:pt idx="0">
                  <c:v>3434.76</c:v>
                </c:pt>
                <c:pt idx="1">
                  <c:v>4021.62</c:v>
                </c:pt>
                <c:pt idx="2">
                  <c:v>4098.6099999999997</c:v>
                </c:pt>
                <c:pt idx="3">
                  <c:v>4234.09</c:v>
                </c:pt>
                <c:pt idx="4">
                  <c:v>4365</c:v>
                </c:pt>
                <c:pt idx="5">
                  <c:v>4435.8100000000004</c:v>
                </c:pt>
                <c:pt idx="6">
                  <c:v>4635.05</c:v>
                </c:pt>
                <c:pt idx="7">
                  <c:v>4827.72</c:v>
                </c:pt>
                <c:pt idx="8">
                  <c:v>5033.3999999999996</c:v>
                </c:pt>
                <c:pt idx="9">
                  <c:v>5205.96</c:v>
                </c:pt>
                <c:pt idx="10">
                  <c:v>5363.45</c:v>
                </c:pt>
              </c:numCache>
            </c:numRef>
          </c:xVal>
          <c:yVal>
            <c:numRef>
              <c:f>Sheet1!$AA$3:$AA$13</c:f>
              <c:numCache>
                <c:formatCode>General</c:formatCode>
                <c:ptCount val="11"/>
                <c:pt idx="0">
                  <c:v>4754.3</c:v>
                </c:pt>
                <c:pt idx="1">
                  <c:v>4437.1099999999997</c:v>
                </c:pt>
                <c:pt idx="2">
                  <c:v>4332.91</c:v>
                </c:pt>
                <c:pt idx="3">
                  <c:v>4191.54</c:v>
                </c:pt>
                <c:pt idx="4">
                  <c:v>4112.58</c:v>
                </c:pt>
                <c:pt idx="5">
                  <c:v>4089.88</c:v>
                </c:pt>
                <c:pt idx="6">
                  <c:v>4113.45</c:v>
                </c:pt>
                <c:pt idx="7">
                  <c:v>4173.38</c:v>
                </c:pt>
                <c:pt idx="8">
                  <c:v>4215.79</c:v>
                </c:pt>
                <c:pt idx="9">
                  <c:v>4330.51</c:v>
                </c:pt>
                <c:pt idx="10">
                  <c:v>4475.32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D49A-4E07-832B-669848D15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893168"/>
        <c:axId val="809895464"/>
      </c:scatterChart>
      <c:valAx>
        <c:axId val="809893168"/>
        <c:scaling>
          <c:orientation val="minMax"/>
          <c:max val="4800"/>
          <c:min val="400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dirty="0"/>
                  <a:t>x displacement (px)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895464"/>
        <c:crosses val="autoZero"/>
        <c:crossBetween val="midCat"/>
      </c:valAx>
      <c:valAx>
        <c:axId val="809895464"/>
        <c:scaling>
          <c:orientation val="maxMin"/>
          <c:max val="4500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700" b="0" dirty="0"/>
                  <a:t>y displacement (px)</a:t>
                </a:r>
              </a:p>
            </c:rich>
          </c:tx>
          <c:layout>
            <c:manualLayout>
              <c:xMode val="edge"/>
              <c:yMode val="edge"/>
              <c:x val="0"/>
              <c:y val="0.338284523645070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893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426687090184467E-2"/>
          <c:y val="0.93683310072584181"/>
          <c:w val="0.89899105228207488"/>
          <c:h val="6.3166899274158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C248A-13D1-4E9B-BB47-6E322733796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F6CFB-3D2E-4F2C-83A7-F330E866C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0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6CFB-3D2E-4F2C-83A7-F330E866C01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4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6CFB-3D2E-4F2C-83A7-F330E866C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88449"/>
      </p:ext>
    </p:extLst>
  </p:cSld>
  <p:clrMapOvr>
    <a:masterClrMapping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BD453-F5C3-4422-86DA-AC5122DC6EE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1118DD8-6DB3-4750-A159-F891FF2F8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88493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E7BD453-F5C3-4422-86DA-AC5122DC6EE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1118DD8-6DB3-4750-A159-F891FF2F8B0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071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6.jpeg" Id="rId8" /><Relationship Type="http://schemas.microsoft.com/office/2007/relationships/hdphoto" Target="/ppt/media/hdphoto1.wdp" Id="rId13" /><Relationship Type="http://schemas.openxmlformats.org/officeDocument/2006/relationships/image" Target="/ppt/media/image1.png" Id="rId3" /><Relationship Type="http://schemas.openxmlformats.org/officeDocument/2006/relationships/image" Target="/ppt/media/image5.jpeg" Id="rId7" /><Relationship Type="http://schemas.openxmlformats.org/officeDocument/2006/relationships/image" Target="/ppt/media/image10.png" Id="rId12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.png" Id="rId6" /><Relationship Type="http://schemas.openxmlformats.org/officeDocument/2006/relationships/image" Target="/ppt/media/image9.jpeg" Id="rId11" /><Relationship Type="http://schemas.openxmlformats.org/officeDocument/2006/relationships/image" Target="/ppt/media/image3.jpg" Id="rId5" /><Relationship Type="http://schemas.openxmlformats.org/officeDocument/2006/relationships/image" Target="/ppt/media/image8.jpeg" Id="rId10" /><Relationship Type="http://schemas.openxmlformats.org/officeDocument/2006/relationships/image" Target="/ppt/media/image2.png" Id="rId4" /><Relationship Type="http://schemas.openxmlformats.org/officeDocument/2006/relationships/image" Target="/ppt/media/image7.jpeg" Id="rId9" /><Relationship Type="http://schemas.openxmlformats.org/officeDocument/2006/relationships/image" Target="/ppt/media/image11.jpeg" Id="rId1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2.png" Id="rId8" /><Relationship Type="http://schemas.openxmlformats.org/officeDocument/2006/relationships/image" Target="/ppt/media/image43.png" Id="rId3" /><Relationship Type="http://schemas.openxmlformats.org/officeDocument/2006/relationships/image" Target="/ppt/media/image1.png" Id="rId7" /><Relationship Type="http://schemas.openxmlformats.org/officeDocument/2006/relationships/chart" Target="/ppt/charts/chart1.xml" Id="rId2" /><Relationship Type="http://schemas.openxmlformats.org/officeDocument/2006/relationships/slideLayout" Target="/ppt/slideLayouts/slideLayout2.xml" Id="rId1" /><Relationship Type="http://schemas.microsoft.com/office/2007/relationships/hdphoto" Target="/ppt/media/hdphoto11.wdp" Id="rId6" /><Relationship Type="http://schemas.openxmlformats.org/officeDocument/2006/relationships/image" Target="/ppt/media/image44.png" Id="rId5" /><Relationship Type="http://schemas.openxmlformats.org/officeDocument/2006/relationships/image" Target="/ppt/media/image4.png" Id="rId10" /><Relationship Type="http://schemas.microsoft.com/office/2007/relationships/hdphoto" Target="/ppt/media/hdphoto10.wdp" Id="rId4" /><Relationship Type="http://schemas.openxmlformats.org/officeDocument/2006/relationships/image" Target="/ppt/media/image3.jp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51.jpeg" Id="rId8" /><Relationship Type="http://schemas.openxmlformats.org/officeDocument/2006/relationships/image" Target="/ppt/media/image3.jpg" Id="rId13" /><Relationship Type="http://schemas.openxmlformats.org/officeDocument/2006/relationships/image" Target="/ppt/media/image46.jpeg" Id="rId3" /><Relationship Type="http://schemas.openxmlformats.org/officeDocument/2006/relationships/image" Target="/ppt/media/image50.jpeg" Id="rId7" /><Relationship Type="http://schemas.openxmlformats.org/officeDocument/2006/relationships/image" Target="/ppt/media/image2.png" Id="rId12" /><Relationship Type="http://schemas.openxmlformats.org/officeDocument/2006/relationships/image" Target="/ppt/media/image45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9.jpeg" Id="rId6" /><Relationship Type="http://schemas.openxmlformats.org/officeDocument/2006/relationships/image" Target="/ppt/media/image1.png" Id="rId11" /><Relationship Type="http://schemas.openxmlformats.org/officeDocument/2006/relationships/image" Target="/ppt/media/image48.jpeg" Id="rId5" /><Relationship Type="http://schemas.openxmlformats.org/officeDocument/2006/relationships/image" Target="/ppt/media/image53.jpeg" Id="rId10" /><Relationship Type="http://schemas.openxmlformats.org/officeDocument/2006/relationships/image" Target="/ppt/media/image47.jpeg" Id="rId4" /><Relationship Type="http://schemas.openxmlformats.org/officeDocument/2006/relationships/image" Target="/ppt/media/image52.jpeg" Id="rId9" /><Relationship Type="http://schemas.openxmlformats.org/officeDocument/2006/relationships/image" Target="/ppt/media/image4.png" Id="rId1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32.png" Id="rId3" /><Relationship Type="http://schemas.openxmlformats.org/officeDocument/2006/relationships/image" Target="/ppt/media/image4.png" Id="rId7" /><Relationship Type="http://schemas.openxmlformats.org/officeDocument/2006/relationships/image" Target="/ppt/media/image33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.jpg" Id="rId6" /><Relationship Type="http://schemas.openxmlformats.org/officeDocument/2006/relationships/image" Target="/ppt/media/image2.png" Id="rId5" /><Relationship Type="http://schemas.openxmlformats.org/officeDocument/2006/relationships/image" Target="/ppt/media/image1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56.jpg" Id="rId8" /><Relationship Type="http://schemas.openxmlformats.org/officeDocument/2006/relationships/image" Target="/ppt/media/image2.png" Id="rId3" /><Relationship Type="http://schemas.openxmlformats.org/officeDocument/2006/relationships/image" Target="/ppt/media/image55.jpg" Id="rId7" /><Relationship Type="http://schemas.openxmlformats.org/officeDocument/2006/relationships/image" Target="/ppt/media/image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4.jpg" Id="rId6" /><Relationship Type="http://schemas.openxmlformats.org/officeDocument/2006/relationships/image" Target="/ppt/media/image4.png" Id="rId5" /><Relationship Type="http://schemas.openxmlformats.org/officeDocument/2006/relationships/image" Target="/ppt/media/image3.jpg" Id="rId4" /><Relationship Type="http://schemas.openxmlformats.org/officeDocument/2006/relationships/image" Target="/ppt/media/image57.pn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2.png" Id="rId3" /><Relationship Type="http://schemas.openxmlformats.org/officeDocument/2006/relationships/image" Target="/ppt/media/image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.png" Id="rId5" /><Relationship Type="http://schemas.openxmlformats.org/officeDocument/2006/relationships/image" Target="/ppt/media/image3.jp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3.jpg" Id="rId8" /><Relationship Type="http://schemas.openxmlformats.org/officeDocument/2006/relationships/image" Target="/ppt/media/image18.png" Id="rId13" /><Relationship Type="http://schemas.microsoft.com/office/2007/relationships/hdphoto" Target="/ppt/media/hdphoto4.wdp" Id="rId18" /><Relationship Type="http://schemas.openxmlformats.org/officeDocument/2006/relationships/image" Target="/ppt/media/image28.png" Id="rId26" /><Relationship Type="http://schemas.openxmlformats.org/officeDocument/2006/relationships/image" Target="/ppt/media/image13.jpeg" Id="rId3" /><Relationship Type="http://schemas.microsoft.com/office/2007/relationships/hdphoto" Target="/ppt/media/hdphoto5.wdp" Id="rId21" /><Relationship Type="http://schemas.openxmlformats.org/officeDocument/2006/relationships/image" Target="/ppt/media/image2.png" Id="rId7" /><Relationship Type="http://schemas.microsoft.com/office/2007/relationships/hdphoto" Target="/ppt/media/hdphoto2.wdp" Id="rId12" /><Relationship Type="http://schemas.openxmlformats.org/officeDocument/2006/relationships/image" Target="/ppt/media/image21.png" Id="rId17" /><Relationship Type="http://schemas.openxmlformats.org/officeDocument/2006/relationships/image" Target="/ppt/media/image27.svg" Id="rId25" /><Relationship Type="http://schemas.openxmlformats.org/officeDocument/2006/relationships/image" Target="/ppt/media/image12.jpeg" Id="rId2" /><Relationship Type="http://schemas.openxmlformats.org/officeDocument/2006/relationships/image" Target="/ppt/media/image20.png" Id="rId16" /><Relationship Type="http://schemas.openxmlformats.org/officeDocument/2006/relationships/image" Target="/ppt/media/image23.png" Id="rId20" /><Relationship Type="http://schemas.openxmlformats.org/officeDocument/2006/relationships/image" Target="/ppt/media/image31.svg" Id="rId29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.png" Id="rId6" /><Relationship Type="http://schemas.openxmlformats.org/officeDocument/2006/relationships/image" Target="/ppt/media/image17.png" Id="rId11" /><Relationship Type="http://schemas.openxmlformats.org/officeDocument/2006/relationships/image" Target="/ppt/media/image26.png" Id="rId24" /><Relationship Type="http://schemas.openxmlformats.org/officeDocument/2006/relationships/image" Target="/ppt/media/image15.jpeg" Id="rId5" /><Relationship Type="http://schemas.microsoft.com/office/2007/relationships/hdphoto" Target="/ppt/media/hdphoto3.wdp" Id="rId15" /><Relationship Type="http://schemas.openxmlformats.org/officeDocument/2006/relationships/image" Target="/ppt/media/image25.svg" Id="rId23" /><Relationship Type="http://schemas.openxmlformats.org/officeDocument/2006/relationships/image" Target="/ppt/media/image30.png" Id="rId28" /><Relationship Type="http://schemas.openxmlformats.org/officeDocument/2006/relationships/image" Target="/ppt/media/image16.png" Id="rId10" /><Relationship Type="http://schemas.openxmlformats.org/officeDocument/2006/relationships/image" Target="/ppt/media/image22.png" Id="rId19" /><Relationship Type="http://schemas.openxmlformats.org/officeDocument/2006/relationships/image" Target="/ppt/media/image33.png" Id="rId31" /><Relationship Type="http://schemas.openxmlformats.org/officeDocument/2006/relationships/image" Target="/ppt/media/image14.jpeg" Id="rId4" /><Relationship Type="http://schemas.openxmlformats.org/officeDocument/2006/relationships/image" Target="/ppt/media/image4.png" Id="rId9" /><Relationship Type="http://schemas.openxmlformats.org/officeDocument/2006/relationships/image" Target="/ppt/media/image19.png" Id="rId14" /><Relationship Type="http://schemas.openxmlformats.org/officeDocument/2006/relationships/image" Target="/ppt/media/image24.png" Id="rId22" /><Relationship Type="http://schemas.openxmlformats.org/officeDocument/2006/relationships/image" Target="/ppt/media/image29.svg" Id="rId27" /><Relationship Type="http://schemas.openxmlformats.org/officeDocument/2006/relationships/image" Target="/ppt/media/image32.png" Id="rId3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image" Target="/ppt/media/image34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.png" Id="rId6" /><Relationship Type="http://schemas.openxmlformats.org/officeDocument/2006/relationships/image" Target="/ppt/media/image3.jpg" Id="rId5" /><Relationship Type="http://schemas.openxmlformats.org/officeDocument/2006/relationships/image" Target="/ppt/media/image2.png" Id="rId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image" Target="/ppt/media/image35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.png" Id="rId6" /><Relationship Type="http://schemas.openxmlformats.org/officeDocument/2006/relationships/image" Target="/ppt/media/image3.jpg" Id="rId5" /><Relationship Type="http://schemas.openxmlformats.org/officeDocument/2006/relationships/image" Target="/ppt/media/image2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4.png" Id="rId8" /><Relationship Type="http://schemas.openxmlformats.org/officeDocument/2006/relationships/image" Target="/ppt/media/image37.jpeg" Id="rId3" /><Relationship Type="http://schemas.openxmlformats.org/officeDocument/2006/relationships/image" Target="/ppt/media/image3.jpg" Id="rId7" /><Relationship Type="http://schemas.openxmlformats.org/officeDocument/2006/relationships/image" Target="/ppt/media/image36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6" /><Relationship Type="http://schemas.openxmlformats.org/officeDocument/2006/relationships/image" Target="/ppt/media/image1.png" Id="rId5" /><Relationship Type="http://schemas.openxmlformats.org/officeDocument/2006/relationships/image" Target="/ppt/media/image38.jpe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4.jpeg" Id="rId8" /><Relationship Type="http://schemas.openxmlformats.org/officeDocument/2006/relationships/image" Target="/ppt/media/image2.png" Id="rId3" /><Relationship Type="http://schemas.openxmlformats.org/officeDocument/2006/relationships/image" Target="/ppt/media/image13.jpeg" Id="rId7" /><Relationship Type="http://schemas.openxmlformats.org/officeDocument/2006/relationships/image" Target="/ppt/media/image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jpeg" Id="rId6" /><Relationship Type="http://schemas.openxmlformats.org/officeDocument/2006/relationships/image" Target="/ppt/media/image4.png" Id="rId5" /><Relationship Type="http://schemas.openxmlformats.org/officeDocument/2006/relationships/image" Target="/ppt/media/image3.jpg" Id="rId4" /><Relationship Type="http://schemas.openxmlformats.org/officeDocument/2006/relationships/image" Target="/ppt/media/image15.jpeg" Id="rId9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42.png" Id="rId8" /><Relationship Type="http://schemas.openxmlformats.org/officeDocument/2006/relationships/image" Target="/ppt/media/image4.png" Id="rId13" /><Relationship Type="http://schemas.microsoft.com/office/2007/relationships/hdphoto" Target="/ppt/media/hdphoto6.wdp" Id="rId3" /><Relationship Type="http://schemas.microsoft.com/office/2007/relationships/hdphoto" Target="/ppt/media/hdphoto8.wdp" Id="rId7" /><Relationship Type="http://schemas.openxmlformats.org/officeDocument/2006/relationships/image" Target="/ppt/media/image3.jpg" Id="rId12" /><Relationship Type="http://schemas.openxmlformats.org/officeDocument/2006/relationships/image" Target="/ppt/media/image39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1.png" Id="rId6" /><Relationship Type="http://schemas.openxmlformats.org/officeDocument/2006/relationships/image" Target="/ppt/media/image2.png" Id="rId11" /><Relationship Type="http://schemas.microsoft.com/office/2007/relationships/hdphoto" Target="/ppt/media/hdphoto7.wdp" Id="rId5" /><Relationship Type="http://schemas.openxmlformats.org/officeDocument/2006/relationships/image" Target="/ppt/media/image1.png" Id="rId10" /><Relationship Type="http://schemas.openxmlformats.org/officeDocument/2006/relationships/image" Target="/ppt/media/image40.png" Id="rId4" /><Relationship Type="http://schemas.microsoft.com/office/2007/relationships/hdphoto" Target="/ppt/media/hdphoto9.wdp" Id="rId9" /></Relationships>
</file>

<file path=ppt/slides/_rels/slide8.xml.rels>&#65279;<?xml version="1.0" encoding="utf-8"?><Relationships xmlns="http://schemas.openxmlformats.org/package/2006/relationships"><Relationship Type="http://schemas.microsoft.com/office/2007/relationships/hdphoto" Target="/ppt/media/hdphoto2.wdp" Id="rId8" /><Relationship Type="http://schemas.openxmlformats.org/officeDocument/2006/relationships/image" Target="/ppt/media/image19.png" Id="rId13" /><Relationship Type="http://schemas.openxmlformats.org/officeDocument/2006/relationships/image" Target="/ppt/media/image2.png" Id="rId3" /><Relationship Type="http://schemas.openxmlformats.org/officeDocument/2006/relationships/image" Target="/ppt/media/image17.png" Id="rId7" /><Relationship Type="http://schemas.openxmlformats.org/officeDocument/2006/relationships/image" Target="/ppt/media/image18.png" Id="rId12" /><Relationship Type="http://schemas.microsoft.com/office/2007/relationships/hdphoto" Target="/ppt/media/hdphoto4.wdp" Id="rId17" /><Relationship Type="http://schemas.openxmlformats.org/officeDocument/2006/relationships/image" Target="/ppt/media/image1.png" Id="rId2" /><Relationship Type="http://schemas.openxmlformats.org/officeDocument/2006/relationships/image" Target="/ppt/media/image21.png" Id="rId16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png" Id="rId6" /><Relationship Type="http://schemas.microsoft.com/office/2007/relationships/hdphoto" Target="/ppt/media/hdphoto5.wdp" Id="rId11" /><Relationship Type="http://schemas.openxmlformats.org/officeDocument/2006/relationships/image" Target="/ppt/media/image4.png" Id="rId5" /><Relationship Type="http://schemas.openxmlformats.org/officeDocument/2006/relationships/image" Target="/ppt/media/image20.png" Id="rId15" /><Relationship Type="http://schemas.openxmlformats.org/officeDocument/2006/relationships/image" Target="/ppt/media/image23.png" Id="rId10" /><Relationship Type="http://schemas.openxmlformats.org/officeDocument/2006/relationships/image" Target="/ppt/media/image3.jpg" Id="rId4" /><Relationship Type="http://schemas.openxmlformats.org/officeDocument/2006/relationships/image" Target="/ppt/media/image22.png" Id="rId9" /><Relationship Type="http://schemas.microsoft.com/office/2007/relationships/hdphoto" Target="/ppt/media/hdphoto3.wdp" Id="rId1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29.svg" Id="rId8" /><Relationship Type="http://schemas.openxmlformats.org/officeDocument/2006/relationships/image" Target="/ppt/media/image3.jpg" Id="rId13" /><Relationship Type="http://schemas.openxmlformats.org/officeDocument/2006/relationships/image" Target="/ppt/media/image24.png" Id="rId3" /><Relationship Type="http://schemas.openxmlformats.org/officeDocument/2006/relationships/image" Target="/ppt/media/image28.png" Id="rId7" /><Relationship Type="http://schemas.openxmlformats.org/officeDocument/2006/relationships/image" Target="/ppt/media/image2.png" Id="rId12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7.svg" Id="rId6" /><Relationship Type="http://schemas.openxmlformats.org/officeDocument/2006/relationships/image" Target="/ppt/media/image1.png" Id="rId11" /><Relationship Type="http://schemas.openxmlformats.org/officeDocument/2006/relationships/image" Target="/ppt/media/image26.png" Id="rId5" /><Relationship Type="http://schemas.openxmlformats.org/officeDocument/2006/relationships/image" Target="/ppt/media/image31.svg" Id="rId10" /><Relationship Type="http://schemas.openxmlformats.org/officeDocument/2006/relationships/image" Target="/ppt/media/image25.svg" Id="rId4" /><Relationship Type="http://schemas.openxmlformats.org/officeDocument/2006/relationships/image" Target="/ppt/media/image30.png" Id="rId9" /><Relationship Type="http://schemas.openxmlformats.org/officeDocument/2006/relationships/image" Target="/ppt/media/image4.png" Id="rId1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49CE-288F-461E-A702-21BD7552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292946"/>
            <a:ext cx="10058400" cy="1102117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Analogue Modelling of Intrusion Dynamics in Relation to Internal and Surface Deformation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04D40-2B7E-4953-89D2-42AD9F317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13590"/>
            <a:ext cx="548640" cy="548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22B327-1F8B-4E83-8FB0-6D4D5CBA9CDC}"/>
              </a:ext>
            </a:extLst>
          </p:cNvPr>
          <p:cNvSpPr txBox="1"/>
          <p:nvPr/>
        </p:nvSpPr>
        <p:spPr>
          <a:xfrm>
            <a:off x="9804400" y="641161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7B3828-F641-4509-ABC1-1A9FF0125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8418"/>
            <a:ext cx="1420943" cy="521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66C6A-7224-4520-B222-3A75560CF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70978"/>
            <a:ext cx="741680" cy="4475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F614EF-58DE-4627-9553-3196817B828B}"/>
              </a:ext>
            </a:extLst>
          </p:cNvPr>
          <p:cNvSpPr/>
          <p:nvPr/>
        </p:nvSpPr>
        <p:spPr>
          <a:xfrm>
            <a:off x="802641" y="641161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1027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59E55DA2-0E87-45F2-AC83-A5D39752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08" y="633391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C4E59E-EA85-4174-A439-133F7566D82C}"/>
              </a:ext>
            </a:extLst>
          </p:cNvPr>
          <p:cNvSpPr/>
          <p:nvPr/>
        </p:nvSpPr>
        <p:spPr>
          <a:xfrm>
            <a:off x="1805035" y="1329087"/>
            <a:ext cx="599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1200" b="1" dirty="0">
                <a:solidFill>
                  <a:schemeClr val="bg1"/>
                </a:solidFill>
                <a:cs typeface="FUTURA MEDIUM" panose="020B0602020204020303" pitchFamily="34" charset="-79"/>
              </a:rPr>
              <a:t>Andrew Mitchell</a:t>
            </a:r>
            <a:r>
              <a:rPr lang="en-GB" sz="120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1</a:t>
            </a:r>
            <a:r>
              <a:rPr lang="en-GB" sz="1200" b="1" dirty="0">
                <a:solidFill>
                  <a:schemeClr val="bg1"/>
                </a:solidFill>
                <a:cs typeface="FUTURA MEDIUM" panose="020B0602020204020303" pitchFamily="34" charset="-79"/>
              </a:rPr>
              <a:t>, Steve Lane</a:t>
            </a:r>
            <a:r>
              <a:rPr lang="en-GB" sz="120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1</a:t>
            </a:r>
            <a:r>
              <a:rPr lang="en-GB" sz="1200" b="1" dirty="0">
                <a:solidFill>
                  <a:schemeClr val="bg1"/>
                </a:solidFill>
                <a:cs typeface="FUTURA MEDIUM" panose="020B0602020204020303" pitchFamily="34" charset="-79"/>
              </a:rPr>
              <a:t>, Jennie Gilbert</a:t>
            </a:r>
            <a:r>
              <a:rPr lang="en-GB" sz="120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1</a:t>
            </a:r>
            <a:r>
              <a:rPr lang="en-GB" sz="1200" b="1" dirty="0">
                <a:solidFill>
                  <a:schemeClr val="bg1"/>
                </a:solidFill>
                <a:cs typeface="FUTURA MEDIUM" panose="020B0602020204020303" pitchFamily="34" charset="-79"/>
              </a:rPr>
              <a:t>, Hugh Tuffen</a:t>
            </a:r>
            <a:r>
              <a:rPr lang="en-GB" sz="120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1</a:t>
            </a:r>
            <a:r>
              <a:rPr lang="en-GB" sz="1200" b="1" dirty="0">
                <a:solidFill>
                  <a:schemeClr val="bg1"/>
                </a:solidFill>
                <a:cs typeface="FUTURA MEDIUM" panose="020B0602020204020303" pitchFamily="34" charset="-79"/>
              </a:rPr>
              <a:t>, Mike James</a:t>
            </a:r>
            <a:r>
              <a:rPr lang="en-GB" sz="120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1</a:t>
            </a:r>
            <a:r>
              <a:rPr lang="en-GB" sz="1050" baseline="30000" dirty="0">
                <a:solidFill>
                  <a:schemeClr val="bg1"/>
                </a:solidFill>
                <a:cs typeface="Futura Medium" panose="020B0602020204020303" pitchFamily="34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67284-2EF8-4141-B9DD-6D0C4811C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63" y="1900852"/>
            <a:ext cx="6331492" cy="4220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1954AE-3E43-4ECD-A6C2-CA7CBF7BA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61" y="1900852"/>
            <a:ext cx="6331494" cy="4220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0798A-7EDF-46F2-A4AA-513C1F551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61" y="1900851"/>
            <a:ext cx="6331494" cy="4220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80CE69-EB9B-4284-AA20-EF337BB7B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61" y="1900851"/>
            <a:ext cx="6331494" cy="4220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5874DF-BD1A-446A-BFBB-7F6C4B64C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60" y="1900850"/>
            <a:ext cx="6331495" cy="4220997"/>
          </a:xfrm>
          <a:prstGeom prst="rect">
            <a:avLst/>
          </a:prstGeo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30AE5AAD-5AB9-4158-8EC0-9693B0B39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96644" l="9976" r="98666">
                        <a14:foregroundMark x1="47241" y1="59280" x2="47605" y2="85968"/>
                        <a14:foregroundMark x1="47605" y1="85968" x2="53396" y2="96563"/>
                        <a14:foregroundMark x1="53396" y1="96563" x2="63038" y2="95228"/>
                        <a14:foregroundMark x1="63038" y1="95228" x2="92110" y2="97787"/>
                        <a14:foregroundMark x1="95231" y1="81581" x2="98787" y2="56692"/>
                        <a14:foregroundMark x1="98787" y1="56692" x2="90934" y2="48969"/>
                        <a14:foregroundMark x1="90934" y1="48969" x2="88087" y2="57997"/>
                        <a14:foregroundMark x1="79377" y1="63826" x2="68587" y2="67529"/>
                        <a14:foregroundMark x1="68587" y1="67529" x2="68890" y2="79701"/>
                        <a14:foregroundMark x1="68890" y1="79701" x2="62129" y2="69632"/>
                        <a14:foregroundMark x1="62129" y1="69632" x2="64039" y2="55964"/>
                        <a14:foregroundMark x1="64039" y1="55964" x2="53548" y2="54953"/>
                        <a14:foregroundMark x1="53548" y1="54953" x2="46543" y2="59038"/>
                        <a14:foregroundMark x1="35021" y1="81076" x2="42025" y2="96644"/>
                        <a14:foregroundMark x1="92207" y1="64537" x2="92571" y2="82046"/>
                        <a14:foregroundMark x1="93996" y1="58067" x2="95287" y2="79186"/>
                        <a14:foregroundMark x1="97050" y1="72201" x2="98666" y2="56854"/>
                        <a14:foregroundMark x1="96701" y1="75510" x2="96897" y2="73646"/>
                        <a14:foregroundMark x1="98666" y1="56854" x2="94906" y2="52770"/>
                        <a14:backgroundMark x1="29078" y1="14921" x2="38539" y2="14032"/>
                        <a14:backgroundMark x1="38539" y1="14032" x2="49939" y2="15851"/>
                        <a14:backgroundMark x1="52638" y1="15406" x2="55064" y2="53417"/>
                        <a14:backgroundMark x1="55064" y1="53417" x2="66798" y2="54832"/>
                        <a14:backgroundMark x1="66798" y1="54832" x2="85870" y2="40841"/>
                        <a14:backgroundMark x1="85870" y1="40841" x2="89691" y2="34573"/>
                        <a14:backgroundMark x1="19193" y1="21391" x2="18648" y2="34573"/>
                        <a14:backgroundMark x1="18648" y1="34573" x2="17404" y2="38172"/>
                        <a14:backgroundMark x1="20467" y1="54953" x2="31079" y2="99757"/>
                        <a14:backgroundMark x1="65767" y1="56611" x2="84294" y2="59725"/>
                        <a14:backgroundMark x1="84294" y1="59725" x2="86810" y2="56854"/>
                        <a14:backgroundMark x1="77471" y1="62839" x2="86628" y2="63324"/>
                        <a14:backgroundMark x1="86628" y1="63324" x2="86628" y2="56854"/>
                        <a14:backgroundMark x1="83930" y1="62394" x2="87538" y2="57582"/>
                        <a14:backgroundMark x1="87538" y1="57582" x2="85355" y2="62151"/>
                        <a14:backgroundMark x1="87174" y1="59038" x2="87356" y2="63324"/>
                        <a14:backgroundMark x1="94178" y1="87788" x2="96149" y2="99636"/>
                        <a14:backgroundMark x1="96149" y1="99636" x2="99576" y2="74080"/>
                        <a14:backgroundMark x1="99576" y1="74080" x2="94178" y2="83947"/>
                        <a14:backgroundMark x1="94178" y1="83947" x2="93633" y2="89244"/>
                        <a14:backgroundMark x1="92207" y1="99555" x2="95270" y2="83219"/>
                        <a14:backgroundMark x1="95270" y1="83219" x2="98636" y2="71735"/>
                        <a14:backgroundMark x1="98636" y1="71735" x2="99212" y2="62636"/>
                        <a14:backgroundMark x1="95088" y1="96199" x2="93087" y2="94015"/>
                        <a14:backgroundMark x1="96513" y1="99757" x2="94178" y2="87343"/>
                        <a14:backgroundMark x1="94178" y1="87343" x2="98999" y2="62475"/>
                        <a14:backgroundMark x1="98999" y1="62475" x2="99576" y2="61181"/>
                        <a14:backgroundMark x1="95785" y1="85402" x2="94906" y2="81803"/>
                        <a14:backgroundMark x1="96877" y1="75576" x2="94118" y2="88273"/>
                        <a14:backgroundMark x1="94118" y1="88273" x2="95421" y2="98827"/>
                        <a14:backgroundMark x1="93087" y1="98827" x2="95179" y2="86292"/>
                        <a14:backgroundMark x1="95179" y1="86292" x2="96331" y2="83704"/>
                        <a14:backgroundMark x1="93451" y1="92600" x2="92753" y2="99070"/>
                        <a14:backgroundMark x1="95270" y1="92115" x2="93451" y2="93288"/>
                        <a14:backgroundMark x1="99394" y1="66195" x2="99394" y2="57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11160"/>
          <a:stretch/>
        </p:blipFill>
        <p:spPr>
          <a:xfrm>
            <a:off x="372475" y="1991082"/>
            <a:ext cx="4935945" cy="40405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CA1BAB-2109-4CC9-89E7-51B045442066}"/>
              </a:ext>
            </a:extLst>
          </p:cNvPr>
          <p:cNvSpPr txBox="1"/>
          <p:nvPr/>
        </p:nvSpPr>
        <p:spPr>
          <a:xfrm>
            <a:off x="3257914" y="3388360"/>
            <a:ext cx="152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Digital camera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665E03-0604-4836-8A10-FA5B45E230EC}"/>
              </a:ext>
            </a:extLst>
          </p:cNvPr>
          <p:cNvSpPr txBox="1"/>
          <p:nvPr/>
        </p:nvSpPr>
        <p:spPr>
          <a:xfrm>
            <a:off x="523060" y="3201358"/>
            <a:ext cx="1810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Liquid intrusion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0E5FD-D911-44A8-A778-5D5FD1A015A9}"/>
              </a:ext>
            </a:extLst>
          </p:cNvPr>
          <p:cNvSpPr txBox="1"/>
          <p:nvPr/>
        </p:nvSpPr>
        <p:spPr>
          <a:xfrm>
            <a:off x="504556" y="5074369"/>
            <a:ext cx="93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50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C4387B-1E45-43C4-964C-B379560DE251}"/>
              </a:ext>
            </a:extLst>
          </p:cNvPr>
          <p:cNvSpPr txBox="1"/>
          <p:nvPr/>
        </p:nvSpPr>
        <p:spPr>
          <a:xfrm>
            <a:off x="1428392" y="2956747"/>
            <a:ext cx="1299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Granular cone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99AB49-64F2-44D2-AC86-F6EA713E5FF1}"/>
              </a:ext>
            </a:extLst>
          </p:cNvPr>
          <p:cNvCxnSpPr>
            <a:cxnSpLocks/>
          </p:cNvCxnSpPr>
          <p:nvPr/>
        </p:nvCxnSpPr>
        <p:spPr>
          <a:xfrm>
            <a:off x="687436" y="4231089"/>
            <a:ext cx="995679" cy="1727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00D7F0-D1D9-443C-AC7A-8CF1B170A4CA}"/>
              </a:ext>
            </a:extLst>
          </p:cNvPr>
          <p:cNvCxnSpPr>
            <a:cxnSpLocks/>
          </p:cNvCxnSpPr>
          <p:nvPr/>
        </p:nvCxnSpPr>
        <p:spPr>
          <a:xfrm>
            <a:off x="3860800" y="3695771"/>
            <a:ext cx="1" cy="631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B205A8-74CE-425B-835A-36D49103AC91}"/>
              </a:ext>
            </a:extLst>
          </p:cNvPr>
          <p:cNvCxnSpPr/>
          <p:nvPr/>
        </p:nvCxnSpPr>
        <p:spPr>
          <a:xfrm flipH="1">
            <a:off x="1683115" y="3197787"/>
            <a:ext cx="243840" cy="4033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0471AC-49A5-43CF-AA55-5C2EAC2451F5}"/>
              </a:ext>
            </a:extLst>
          </p:cNvPr>
          <p:cNvCxnSpPr>
            <a:cxnSpLocks/>
          </p:cNvCxnSpPr>
          <p:nvPr/>
        </p:nvCxnSpPr>
        <p:spPr>
          <a:xfrm>
            <a:off x="1012556" y="3466730"/>
            <a:ext cx="415836" cy="36235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637DA1-D2C1-4034-8E2C-1630260782A0}"/>
              </a:ext>
            </a:extLst>
          </p:cNvPr>
          <p:cNvSpPr/>
          <p:nvPr/>
        </p:nvSpPr>
        <p:spPr>
          <a:xfrm>
            <a:off x="2926774" y="1551063"/>
            <a:ext cx="5994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cs typeface="Calibri" panose="020F0502020204030204" pitchFamily="34" charset="0"/>
              </a:rPr>
              <a:t>1. Lancaster University, Lancaster Environment Centre, UK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0F6652-4980-475F-9803-CBB9891746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67" y="614486"/>
            <a:ext cx="1779605" cy="11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8454-FEAE-4D8A-8BF1-962F19C2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displacement and extrusion location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60B519-1313-48D7-8B82-8777006AFD08}"/>
              </a:ext>
            </a:extLst>
          </p:cNvPr>
          <p:cNvGrpSpPr/>
          <p:nvPr/>
        </p:nvGrpSpPr>
        <p:grpSpPr>
          <a:xfrm>
            <a:off x="673864" y="1715956"/>
            <a:ext cx="7522718" cy="4412329"/>
            <a:chOff x="7477644" y="28835307"/>
            <a:chExt cx="15139588" cy="9022352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F5AE86CE-F9B7-4FDD-947C-C60FADFAE06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48575465"/>
                </p:ext>
              </p:extLst>
            </p:nvPr>
          </p:nvGraphicFramePr>
          <p:xfrm>
            <a:off x="7477644" y="28835307"/>
            <a:ext cx="12953695" cy="90223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E5FA9F-8C7C-4EEF-8912-DE4BBB2A5078}"/>
                </a:ext>
              </a:extLst>
            </p:cNvPr>
            <p:cNvSpPr/>
            <p:nvPr/>
          </p:nvSpPr>
          <p:spPr>
            <a:xfrm>
              <a:off x="15340260" y="31173446"/>
              <a:ext cx="351592" cy="33289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8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CD95E4-46D0-4825-A766-D74FA1956F54}"/>
                </a:ext>
              </a:extLst>
            </p:cNvPr>
            <p:cNvSpPr txBox="1"/>
            <p:nvPr/>
          </p:nvSpPr>
          <p:spPr>
            <a:xfrm>
              <a:off x="20157248" y="30667873"/>
              <a:ext cx="2459984" cy="35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24" dirty="0"/>
                <a:t>Extrusion location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746B1EB-F2B2-481D-9FC4-B973BABC2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30905" y="30972100"/>
              <a:ext cx="4552790" cy="224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012977-2C9F-495E-B3E7-BD10B3235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889" b="87593" l="18906" r="78542">
                          <a14:foregroundMark x1="28170" y1="45976" x2="24219" y2="50463"/>
                          <a14:foregroundMark x1="24219" y1="50463" x2="19010" y2="76481"/>
                          <a14:foregroundMark x1="19010" y1="76481" x2="20365" y2="87037"/>
                          <a14:foregroundMark x1="66406" y1="36667" x2="78333" y2="55463"/>
                          <a14:foregroundMark x1="78333" y1="55463" x2="78542" y2="87685"/>
                          <a14:foregroundMark x1="61563" y1="30463" x2="46458" y2="23889"/>
                          <a14:foregroundMark x1="46458" y1="23889" x2="40573" y2="30463"/>
                          <a14:backgroundMark x1="37969" y1="32407" x2="27917" y2="45556"/>
                          <a14:backgroundMark x1="68229" y1="35556" x2="79740" y2="52778"/>
                        </a14:backgroundRemoval>
                      </a14:imgEffect>
                    </a14:imgLayer>
                  </a14:imgProps>
                </a:ext>
              </a:extLst>
            </a:blip>
            <a:srcRect l="20490" t="22640" r="20744" b="11893"/>
            <a:stretch/>
          </p:blipFill>
          <p:spPr>
            <a:xfrm>
              <a:off x="17614534" y="34140766"/>
              <a:ext cx="4503137" cy="28217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3C6C4B-9853-4A1A-84A0-97DB597C1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85" b="85741" l="18750" r="80000">
                          <a14:foregroundMark x1="25156" y1="44352" x2="18958" y2="51759"/>
                          <a14:foregroundMark x1="18958" y1="51759" x2="18438" y2="79815"/>
                          <a14:foregroundMark x1="18438" y1="79815" x2="26354" y2="83241"/>
                          <a14:foregroundMark x1="26354" y1="83241" x2="33958" y2="81574"/>
                          <a14:foregroundMark x1="33958" y1="81574" x2="31771" y2="65278"/>
                          <a14:foregroundMark x1="31771" y1="65278" x2="25260" y2="45000"/>
                          <a14:foregroundMark x1="23542" y1="66111" x2="18802" y2="76759"/>
                          <a14:foregroundMark x1="18802" y1="76759" x2="25000" y2="85648"/>
                          <a14:foregroundMark x1="25000" y1="85648" x2="25156" y2="71667"/>
                          <a14:foregroundMark x1="25156" y1="71667" x2="23438" y2="65926"/>
                          <a14:foregroundMark x1="76140" y1="51222" x2="79167" y2="57037"/>
                          <a14:foregroundMark x1="79167" y1="57037" x2="80469" y2="71204"/>
                          <a14:foregroundMark x1="80469" y1="71204" x2="77135" y2="83796"/>
                          <a14:foregroundMark x1="77135" y1="83796" x2="72708" y2="71852"/>
                          <a14:foregroundMark x1="72708" y1="71852" x2="74140" y2="47896"/>
                          <a14:foregroundMark x1="49167" y1="59444" x2="49219" y2="73889"/>
                          <a14:foregroundMark x1="49219" y1="73889" x2="50990" y2="60278"/>
                          <a14:foregroundMark x1="50990" y1="60278" x2="50469" y2="59815"/>
                          <a14:foregroundMark x1="49479" y1="63241" x2="47708" y2="63519"/>
                          <a14:foregroundMark x1="48750" y1="65278" x2="49010" y2="72500"/>
                          <a14:foregroundMark x1="36615" y1="31296" x2="43490" y2="24537"/>
                          <a14:foregroundMark x1="43490" y1="24537" x2="59010" y2="26574"/>
                          <a14:foregroundMark x1="59010" y1="26574" x2="60365" y2="27593"/>
                          <a14:foregroundMark x1="37917" y1="30000" x2="18958" y2="53796"/>
                          <a14:foregroundMark x1="43646" y1="24167" x2="47785" y2="23257"/>
                          <a14:foregroundMark x1="62760" y1="30833" x2="65253" y2="33201"/>
                          <a14:foregroundMark x1="76491" y1="51572" x2="78646" y2="56019"/>
                          <a14:foregroundMark x1="19167" y1="83241" x2="23073" y2="83241"/>
                          <a14:foregroundMark x1="26719" y1="85833" x2="34740" y2="85278"/>
                          <a14:foregroundMark x1="34740" y1="85278" x2="42344" y2="85833"/>
                          <a14:foregroundMark x1="42344" y1="85833" x2="55365" y2="81204"/>
                          <a14:foregroundMark x1="32240" y1="81944" x2="44792" y2="83241"/>
                          <a14:foregroundMark x1="44792" y1="83241" x2="54740" y2="81944"/>
                          <a14:foregroundMark x1="54740" y1="81944" x2="80052" y2="83519"/>
                          <a14:foregroundMark x1="50000" y1="84167" x2="57760" y2="85278"/>
                          <a14:foregroundMark x1="57760" y1="85278" x2="66458" y2="84537"/>
                          <a14:foregroundMark x1="43646" y1="22870" x2="46927" y2="22685"/>
                          <a14:backgroundMark x1="29375" y1="38611" x2="34063" y2="32315"/>
                          <a14:backgroundMark x1="65677" y1="32500" x2="78177" y2="49074"/>
                          <a14:backgroundMark x1="78177" y1="49074" x2="79375" y2="50000"/>
                          <a14:backgroundMark x1="70677" y1="41204" x2="79688" y2="51481"/>
                          <a14:backgroundMark x1="75417" y1="47870" x2="80052" y2="52500"/>
                          <a14:backgroundMark x1="76510" y1="51019" x2="79323" y2="54074"/>
                          <a14:backgroundMark x1="49010" y1="22685" x2="47292" y2="21574"/>
                        </a14:backgroundRemoval>
                      </a14:imgEffect>
                    </a14:imgLayer>
                  </a14:imgProps>
                </a:ext>
              </a:extLst>
            </a:blip>
            <a:srcRect l="18906" t="20644" r="20870" b="18570"/>
            <a:stretch/>
          </p:blipFill>
          <p:spPr>
            <a:xfrm>
              <a:off x="12505878" y="34140767"/>
              <a:ext cx="4651082" cy="26406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4CDC9-D343-4540-9A8B-881EBA946B9C}"/>
                </a:ext>
              </a:extLst>
            </p:cNvPr>
            <p:cNvSpPr txBox="1"/>
            <p:nvPr/>
          </p:nvSpPr>
          <p:spPr>
            <a:xfrm>
              <a:off x="14348452" y="33700620"/>
              <a:ext cx="2030802" cy="60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81" b="1" dirty="0"/>
                <a:t>Frame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A25FAC-7390-4A65-BC45-F19736465AA8}"/>
                </a:ext>
              </a:extLst>
            </p:cNvPr>
            <p:cNvSpPr txBox="1"/>
            <p:nvPr/>
          </p:nvSpPr>
          <p:spPr>
            <a:xfrm>
              <a:off x="19634321" y="33723999"/>
              <a:ext cx="2166309" cy="60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81" b="1" dirty="0"/>
                <a:t>Frame 13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5EE7661-0BB9-43C9-815D-63B1BD673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4395F4-A9C9-404F-ACA4-9B5FFFE91918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DE8C52-54E4-443F-B59E-801EE734B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59" y="6254967"/>
            <a:ext cx="1420943" cy="521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9E0A20-C5E7-4C3A-AC84-30FB363F4B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71C303-38A4-42D5-BAAE-D85749617B3F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18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77E136B6-B8A8-4C8F-A44C-117F2CBC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2" y="6270139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034D6-69B5-4672-ACBA-0D43E3ADAE04}"/>
              </a:ext>
            </a:extLst>
          </p:cNvPr>
          <p:cNvSpPr txBox="1"/>
          <p:nvPr/>
        </p:nvSpPr>
        <p:spPr>
          <a:xfrm>
            <a:off x="8408835" y="2075461"/>
            <a:ext cx="33749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surface of the edifice model is displayed  at different stages of the experiment as the model intrusion progresses towards the surface. Surface uplift shows a steady rate of increase along the upper left slope, whereas the central regions show a greater increase in uplift in the final few frames. </a:t>
            </a:r>
          </a:p>
          <a:p>
            <a:r>
              <a:rPr lang="en-GB" dirty="0"/>
              <a:t>The golden syrup breaches the surface along the edge of the deformation section.</a:t>
            </a:r>
          </a:p>
        </p:txBody>
      </p:sp>
    </p:spTree>
    <p:extLst>
      <p:ext uri="{BB962C8B-B14F-4D97-AF65-F5344CB8AC3E}">
        <p14:creationId xmlns:p14="http://schemas.microsoft.com/office/powerpoint/2010/main" val="310071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F4EA-A7F4-4A12-B7A2-D48B907F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 dirty="0"/>
              <a:t>Intrusion growth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A9A0B-485A-4829-A501-D13BF5796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15599"/>
            <a:ext cx="8735622" cy="4091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F2C98-B2ED-47F4-A6A3-104FEEBA2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8" y="1914963"/>
            <a:ext cx="8735623" cy="409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905AA-B0BC-40F4-AFD2-28ACD529B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17820"/>
            <a:ext cx="8735622" cy="4084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894161-98F3-44EC-BF4E-FD7AEEAB31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8" y="1914964"/>
            <a:ext cx="8735623" cy="4092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454A0-4414-4FC2-9ECD-752F6C3C9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15598"/>
            <a:ext cx="8735622" cy="409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823B4-C865-4B8A-BFAD-C3B9013A4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8" y="1914329"/>
            <a:ext cx="8735621" cy="4094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ED496D-B03D-454C-83E7-5B330690D4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22901"/>
            <a:ext cx="8735622" cy="4068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F0A932-258D-4368-BE79-DFF155CBE9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22901"/>
            <a:ext cx="8735622" cy="4091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70F34-6D27-48FD-BBF9-F7E6EB962D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1913376"/>
            <a:ext cx="8735622" cy="4091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953E8-8C55-4FBA-9DCF-10B0A0EAA3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A9E0EF-A5FB-4024-ABBE-765A4D7CB5AE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88AD3A-3858-4A0A-BB58-439C303EC4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3ED15-678E-4829-9B2D-600BC9889D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6BB94F-5FB5-4D04-97ED-9EF388AD2965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18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AB6AE4B4-B2C7-4846-BE76-E7AD6BD7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DEAFE-D7B9-4880-A287-78C2997F993F}"/>
              </a:ext>
            </a:extLst>
          </p:cNvPr>
          <p:cNvSpPr txBox="1"/>
          <p:nvPr/>
        </p:nvSpPr>
        <p:spPr>
          <a:xfrm>
            <a:off x="9398000" y="2194560"/>
            <a:ext cx="221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granular material is forced upwards and rotated outwards due to the growth of the golden syrup (analogue intrusion). The displacement of this material creates a pathway of least resistance for the golden syrup to breach the surface.  </a:t>
            </a:r>
          </a:p>
        </p:txBody>
      </p:sp>
    </p:spTree>
    <p:extLst>
      <p:ext uri="{BB962C8B-B14F-4D97-AF65-F5344CB8AC3E}">
        <p14:creationId xmlns:p14="http://schemas.microsoft.com/office/powerpoint/2010/main" val="32298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4060C-2286-4D99-8AFB-2C39A7B0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PIV displacement vectors, strain rate, and acoustic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07767-C01D-4C64-8B3F-185F53D19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678" y="2006260"/>
            <a:ext cx="5099901" cy="4851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E0743-94C7-4D37-A4B3-8252E969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64" y="1939521"/>
            <a:ext cx="2645260" cy="472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DE6C3-F919-49F4-A61E-17B73844353D}"/>
              </a:ext>
            </a:extLst>
          </p:cNvPr>
          <p:cNvSpPr txBox="1"/>
          <p:nvPr/>
        </p:nvSpPr>
        <p:spPr>
          <a:xfrm>
            <a:off x="475571" y="2446971"/>
            <a:ext cx="3273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Analysis of the acoustic data from contact microphones, alongside strain rate data from PIV. Initial results have highlighted a relationship between increased strain rate, and decreased acoustic energy, whilst occurring at the transition from internal compaction to surface uplift.</a:t>
            </a:r>
          </a:p>
          <a:p>
            <a:pPr algn="just"/>
            <a:endParaRPr lang="en-GB" dirty="0">
              <a:highlight>
                <a:srgbClr val="FFFF00"/>
              </a:highlight>
            </a:endParaRPr>
          </a:p>
          <a:p>
            <a:pPr algn="just"/>
            <a:r>
              <a:rPr lang="en-GB" dirty="0"/>
              <a:t>In PIV, strain rate is calculated by the strength of velocity gradient in the direction of the local velocity.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4477F-739F-45A9-A6E7-0523A2879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-25345"/>
            <a:ext cx="548640" cy="548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9AD43-065C-4054-9E85-71147AAEDD87}"/>
              </a:ext>
            </a:extLst>
          </p:cNvPr>
          <p:cNvSpPr txBox="1"/>
          <p:nvPr/>
        </p:nvSpPr>
        <p:spPr>
          <a:xfrm>
            <a:off x="9804400" y="72683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670752-64FC-472B-B3E9-232430E28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-40517"/>
            <a:ext cx="1420943" cy="521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96B83-FEBE-41BB-AB7D-020C95EEA8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32043"/>
            <a:ext cx="741680" cy="4475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EA2CBB-8ED0-4D04-8056-F272F1D22D6C}"/>
              </a:ext>
            </a:extLst>
          </p:cNvPr>
          <p:cNvSpPr/>
          <p:nvPr/>
        </p:nvSpPr>
        <p:spPr>
          <a:xfrm>
            <a:off x="802641" y="72683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12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8025F65D-D608-4F99-B7F2-2B42DC34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-25345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0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317A-58AA-4C27-BBCA-8AA7B908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087" y="765086"/>
            <a:ext cx="10058400" cy="748454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Contact microphone and GoPro capturing flank collapse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9CDF1-5FF5-417A-B83F-AA518F3C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708816"/>
            <a:ext cx="11029615" cy="3678303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FDDE7-91AC-45A1-87CB-35666D2C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-20578"/>
            <a:ext cx="548640" cy="54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4EDF59-E5DF-4AB5-A34A-E2DD57EE37EC}"/>
              </a:ext>
            </a:extLst>
          </p:cNvPr>
          <p:cNvSpPr txBox="1"/>
          <p:nvPr/>
        </p:nvSpPr>
        <p:spPr>
          <a:xfrm>
            <a:off x="9804400" y="7745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D000E6-42C1-4965-BED1-CD8CAD8DC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-3851"/>
            <a:ext cx="1420943" cy="52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78F80-3E63-4A50-864D-7A3CD9D5B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36810"/>
            <a:ext cx="741680" cy="447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4EE50A-34BD-42DC-9A5B-87248C05DA13}"/>
              </a:ext>
            </a:extLst>
          </p:cNvPr>
          <p:cNvSpPr/>
          <p:nvPr/>
        </p:nvSpPr>
        <p:spPr>
          <a:xfrm>
            <a:off x="802641" y="77450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B3823004-FE93-4DEC-9FCA-D1B4B158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-20578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46C5A-979C-447D-8E18-E8C1582AA9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71883" y="1562745"/>
            <a:ext cx="6966408" cy="5224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D0E47-3265-40B2-B81D-6631FA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71883" y="1560388"/>
            <a:ext cx="6966408" cy="5224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9ADD1B-8622-45B0-AD66-A027A685CB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71883" y="1560388"/>
            <a:ext cx="6966408" cy="522480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B1DD76D-122D-453D-A7A7-E78E3A175E9A}"/>
              </a:ext>
            </a:extLst>
          </p:cNvPr>
          <p:cNvSpPr/>
          <p:nvPr/>
        </p:nvSpPr>
        <p:spPr>
          <a:xfrm>
            <a:off x="1185264" y="1337434"/>
            <a:ext cx="933254" cy="829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86A770-15C4-488C-AC77-534A65D5EA0C}"/>
              </a:ext>
            </a:extLst>
          </p:cNvPr>
          <p:cNvSpPr/>
          <p:nvPr/>
        </p:nvSpPr>
        <p:spPr>
          <a:xfrm>
            <a:off x="30480" y="2078862"/>
            <a:ext cx="1338607" cy="1093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FDADDF-8166-4B8C-9016-499807B0B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60" y="1560388"/>
            <a:ext cx="6566750" cy="525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4BD3-88E1-4D47-8C31-28D3FA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4" b="80671"/>
          <a:stretch/>
        </p:blipFill>
        <p:spPr>
          <a:xfrm>
            <a:off x="122080" y="4531146"/>
            <a:ext cx="11930718" cy="222494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8DDFD-565C-4500-9EC3-E9999B948D0C}"/>
              </a:ext>
            </a:extLst>
          </p:cNvPr>
          <p:cNvCxnSpPr>
            <a:cxnSpLocks/>
          </p:cNvCxnSpPr>
          <p:nvPr/>
        </p:nvCxnSpPr>
        <p:spPr>
          <a:xfrm flipV="1">
            <a:off x="1079998" y="1853551"/>
            <a:ext cx="4729316" cy="32818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87F0CA-AF86-447A-8C92-D90D01AA0FCC}"/>
              </a:ext>
            </a:extLst>
          </p:cNvPr>
          <p:cNvCxnSpPr>
            <a:cxnSpLocks/>
          </p:cNvCxnSpPr>
          <p:nvPr/>
        </p:nvCxnSpPr>
        <p:spPr>
          <a:xfrm flipH="1" flipV="1">
            <a:off x="10814152" y="1882400"/>
            <a:ext cx="1068964" cy="3272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C95AEF4-0144-4EEC-B2AE-2D4DD1A09FF1}"/>
              </a:ext>
            </a:extLst>
          </p:cNvPr>
          <p:cNvSpPr/>
          <p:nvPr/>
        </p:nvSpPr>
        <p:spPr>
          <a:xfrm>
            <a:off x="2705158" y="5399841"/>
            <a:ext cx="442452" cy="727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20C6EE-1F11-469E-BD95-1C681D4152D8}"/>
              </a:ext>
            </a:extLst>
          </p:cNvPr>
          <p:cNvSpPr/>
          <p:nvPr/>
        </p:nvSpPr>
        <p:spPr>
          <a:xfrm>
            <a:off x="5809314" y="5418307"/>
            <a:ext cx="442452" cy="727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BECB72-066A-44D7-8F70-AC7946D3A3A8}"/>
              </a:ext>
            </a:extLst>
          </p:cNvPr>
          <p:cNvSpPr/>
          <p:nvPr/>
        </p:nvSpPr>
        <p:spPr>
          <a:xfrm>
            <a:off x="9332082" y="5252958"/>
            <a:ext cx="442452" cy="1032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02BD75-6212-46AA-8BAD-B0D0832BE31C}"/>
              </a:ext>
            </a:extLst>
          </p:cNvPr>
          <p:cNvSpPr/>
          <p:nvPr/>
        </p:nvSpPr>
        <p:spPr>
          <a:xfrm>
            <a:off x="5247875" y="5154636"/>
            <a:ext cx="212393" cy="14385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5D493B-7D05-4CA1-B860-0F945B320C9B}"/>
              </a:ext>
            </a:extLst>
          </p:cNvPr>
          <p:cNvSpPr/>
          <p:nvPr/>
        </p:nvSpPr>
        <p:spPr>
          <a:xfrm>
            <a:off x="10536260" y="5476649"/>
            <a:ext cx="277892" cy="6507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DADB-2598-4EEE-91C6-5C4A4B9A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4550F-194E-48DE-9993-E9DA2F163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28909" indent="-528909" algn="just">
              <a:buFont typeface="+mj-lt"/>
              <a:buAutoNum type="arabicPeriod"/>
            </a:pPr>
            <a:r>
              <a:rPr lang="en-GB" dirty="0"/>
              <a:t>Internal compaction to surface uplift transition occurs alongside increased strain rate and decreased acoustic energy.</a:t>
            </a:r>
          </a:p>
          <a:p>
            <a:pPr marL="528909" indent="-528909" algn="just">
              <a:buFont typeface="+mj-lt"/>
              <a:buAutoNum type="arabicPeriod"/>
            </a:pPr>
            <a:r>
              <a:rPr lang="en-GB" dirty="0"/>
              <a:t>Liquid extrusion location consistently occurs along the edge of the deforming section.</a:t>
            </a:r>
          </a:p>
          <a:p>
            <a:pPr marL="528909" indent="-528909" algn="just">
              <a:buFont typeface="+mj-lt"/>
              <a:buAutoNum type="arabicPeriod"/>
            </a:pPr>
            <a:r>
              <a:rPr lang="en-GB" dirty="0"/>
              <a:t>Compaction and fracturing dictate deformation and propagation pathways by dynamically modifying internal resistance and guiding subsequent fluid migration along newly formed low-resistance zones. </a:t>
            </a:r>
          </a:p>
          <a:p>
            <a:pPr marL="528909" indent="-528909" algn="just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Con</a:t>
            </a:r>
            <a:r>
              <a:rPr lang="en-GB" dirty="0"/>
              <a:t>stant pressure injections reflect gradual, incremental, and more gravity-influenced deformation dynamics, while constant volume injections exhibit faster, pressure-driven propagation with immediate and clear structural deformation responses.</a:t>
            </a:r>
            <a:endParaRPr lang="en-GB" dirty="0">
              <a:solidFill>
                <a:srgbClr val="FF0000"/>
              </a:solidFill>
            </a:endParaRPr>
          </a:p>
          <a:p>
            <a:pPr marL="528909" indent="-528909" algn="just">
              <a:buFont typeface="+mj-lt"/>
              <a:buAutoNum type="arabicPeriod"/>
            </a:pPr>
            <a:r>
              <a:rPr lang="en-GB" dirty="0"/>
              <a:t>Future work: Pressure measurements of the intruding liquid will be compared to the deformation response to understand their connection.</a:t>
            </a:r>
          </a:p>
          <a:p>
            <a:pPr marL="528909" indent="-528909" algn="just">
              <a:buFont typeface="+mj-lt"/>
              <a:buAutoNum type="arabicPeriod"/>
            </a:pPr>
            <a:r>
              <a:rPr lang="en-GB" dirty="0"/>
              <a:t>A greater range of injection rates will be explored to ascertain the impact on subsurface and surface deformation rates and patterns.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4B15-58F6-430E-BBE6-EF1E01D99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BFFE8-270F-493D-84E0-4FEB3BD18FEE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36972E-5811-436B-B049-EB262811E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5E860-39CA-4406-930E-9347A1362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2A0810-3826-4A8B-97DF-52470F3D0AE1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87009A49-D0A2-4B55-882E-6DAB7317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1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49A53B-16A7-4106-855D-C31388FE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" y="2198942"/>
            <a:ext cx="6151678" cy="4101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B1B60-4EF4-4A22-8488-15EB48491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" y="2185824"/>
            <a:ext cx="6151678" cy="4101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5BDF0F-C7FC-4BE7-94A2-C4B7AED41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" y="2192383"/>
            <a:ext cx="6151678" cy="4101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2BE7DB-5B75-40E3-86D0-67F96C2AE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" y="2198942"/>
            <a:ext cx="6151678" cy="410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BBB3D-0E28-47E8-B10A-EE527006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findings – internal compaction to localised surface uplift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6F69A-F4A8-452E-AACB-071FFCA3C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280" y="2240825"/>
            <a:ext cx="4047720" cy="351997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PIV results highlight the transition from broad symmetrical subsurface deformation accommodated by compaction to localised surface uplift.</a:t>
            </a:r>
          </a:p>
          <a:p>
            <a:r>
              <a:rPr lang="en-GB" dirty="0"/>
              <a:t>Liquid extrusion location occurs along the edge of the deformation region.</a:t>
            </a:r>
          </a:p>
          <a:p>
            <a:r>
              <a:rPr lang="en-GB" dirty="0"/>
              <a:t>Some experiments highlight a correlation between strain rate and acoustic noise in relation to liquid propagating through the granular material.</a:t>
            </a:r>
          </a:p>
          <a:p>
            <a:r>
              <a:rPr lang="en-GB" dirty="0"/>
              <a:t>Constant pressure vs constant volume intrusions create different deformation responses within the analogue models.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A0AA6-3C58-40A7-805B-4630CA6DC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37AD5-30DF-4C4D-A153-FDE044E55388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B514EB-EF2A-4BA7-AA1B-E22FC2E1F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29" y="6268339"/>
            <a:ext cx="1420943" cy="52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AAED7-EE24-49A4-81E0-E11822440A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0CE51D-285F-4A03-BD28-25C57812D359}"/>
              </a:ext>
            </a:extLst>
          </p:cNvPr>
          <p:cNvSpPr/>
          <p:nvPr/>
        </p:nvSpPr>
        <p:spPr>
          <a:xfrm>
            <a:off x="778134" y="6285529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1BA96F3B-23C2-4763-8BEA-6D048759B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D678D-1F3A-4FA5-8AF1-9540C883C104}"/>
              </a:ext>
            </a:extLst>
          </p:cNvPr>
          <p:cNvGrpSpPr/>
          <p:nvPr/>
        </p:nvGrpSpPr>
        <p:grpSpPr>
          <a:xfrm>
            <a:off x="520613" y="2714927"/>
            <a:ext cx="5894085" cy="3986100"/>
            <a:chOff x="321117" y="619126"/>
            <a:chExt cx="4641409" cy="34204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515479-1B70-4D19-BE64-1F0949C48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44"/>
            <a:stretch/>
          </p:blipFill>
          <p:spPr>
            <a:xfrm>
              <a:off x="321117" y="3429000"/>
              <a:ext cx="4457701" cy="6105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D97CE5-E740-417B-AF9F-81BE425F5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969" b="78820" l="16867" r="94085">
                          <a14:foregroundMark x1="28537" y1="56902" x2="44205" y2="33193"/>
                          <a14:foregroundMark x1="44205" y1="33193" x2="51479" y2="29399"/>
                          <a14:foregroundMark x1="51479" y1="29399" x2="68185" y2="33509"/>
                          <a14:foregroundMark x1="68185" y1="33509" x2="74420" y2="40991"/>
                          <a14:foregroundMark x1="74420" y1="40991" x2="79376" y2="66913"/>
                          <a14:foregroundMark x1="21033" y1="49979" x2="18305" y2="53741"/>
                          <a14:foregroundMark x1="18305" y1="53741" x2="17026" y2="57429"/>
                          <a14:foregroundMark x1="35012" y1="42571" x2="61950" y2="50158"/>
                          <a14:foregroundMark x1="61950" y1="50158" x2="68345" y2="50053"/>
                          <a14:foregroundMark x1="68345" y1="50053" x2="73141" y2="46575"/>
                          <a14:foregroundMark x1="45883" y1="39937" x2="25276" y2="47998"/>
                          <a14:foregroundMark x1="21071" y1="50010" x2="19744" y2="65543"/>
                          <a14:foregroundMark x1="19744" y1="65543" x2="21503" y2="77450"/>
                          <a14:foregroundMark x1="43705" y1="30220" x2="51457" y2="23384"/>
                          <a14:foregroundMark x1="88001" y1="46591" x2="89448" y2="51001"/>
                          <a14:foregroundMark x1="89448" y1="51001" x2="90088" y2="68072"/>
                          <a14:foregroundMark x1="20783" y1="69547" x2="26938" y2="74710"/>
                          <a14:foregroundMark x1="26938" y1="74710" x2="73541" y2="69758"/>
                          <a14:foregroundMark x1="73541" y1="69758" x2="88489" y2="72919"/>
                          <a14:foregroundMark x1="87370" y1="68915" x2="83853" y2="78820"/>
                          <a14:foregroundMark x1="83853" y1="78820" x2="76819" y2="84405"/>
                          <a14:foregroundMark x1="76819" y1="84405" x2="68505" y2="85985"/>
                          <a14:foregroundMark x1="68505" y1="85985" x2="53078" y2="83246"/>
                          <a14:foregroundMark x1="53078" y1="83246" x2="25819" y2="82508"/>
                          <a14:foregroundMark x1="25819" y1="82508" x2="20144" y2="78820"/>
                          <a14:foregroundMark x1="20144" y1="78820" x2="23581" y2="71654"/>
                          <a14:foregroundMark x1="23581" y1="71654" x2="37170" y2="66386"/>
                          <a14:foregroundMark x1="37170" y1="66386" x2="58833" y2="65016"/>
                          <a14:foregroundMark x1="58833" y1="65016" x2="86571" y2="68282"/>
                          <a14:foregroundMark x1="79856" y1="69758" x2="72742" y2="71654"/>
                          <a14:foregroundMark x1="72742" y1="71654" x2="65867" y2="76396"/>
                          <a14:foregroundMark x1="37170" y1="73340" x2="67786" y2="70285"/>
                          <a14:foregroundMark x1="67786" y1="70285" x2="85452" y2="73340"/>
                          <a14:foregroundMark x1="85452" y1="73340" x2="41487" y2="76818"/>
                          <a14:foregroundMark x1="22622" y1="74078" x2="25739" y2="74499"/>
                          <a14:foregroundMark x1="64109" y1="70601" x2="66507" y2="74710"/>
                          <a14:foregroundMark x1="66507" y1="74710" x2="60352" y2="72603"/>
                          <a14:foregroundMark x1="60352" y1="72603" x2="59712" y2="73024"/>
                          <a14:foregroundMark x1="74580" y1="74078" x2="88729" y2="72708"/>
                          <a14:foregroundMark x1="88729" y1="72708" x2="94085" y2="73235"/>
                          <a14:foregroundMark x1="77698" y1="75026" x2="86571" y2="75026"/>
                          <a14:foregroundMark x1="85372" y1="74183" x2="90248" y2="73762"/>
                          <a14:foregroundMark x1="90248" y1="73762" x2="82734" y2="75869"/>
                          <a14:foregroundMark x1="51878" y1="23288" x2="53157" y2="22550"/>
                          <a14:backgroundMark x1="43485" y1="29926" x2="21583" y2="47945"/>
                          <a14:backgroundMark x1="21583" y1="47945" x2="20624" y2="49631"/>
                          <a14:backgroundMark x1="51719" y1="22655" x2="52298" y2="22192"/>
                          <a14:backgroundMark x1="61391" y1="21496" x2="89688" y2="44889"/>
                          <a14:backgroundMark x1="61871" y1="21180" x2="55316" y2="20443"/>
                          <a14:backgroundMark x1="55316" y1="20443" x2="52758" y2="21496"/>
                          <a14:backgroundMark x1="42286" y1="29610" x2="20703" y2="48683"/>
                          <a14:backgroundMark x1="20703" y1="48683" x2="20544" y2="49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6" t="19538" r="11278" b="25301"/>
            <a:stretch/>
          </p:blipFill>
          <p:spPr>
            <a:xfrm>
              <a:off x="504826" y="619126"/>
              <a:ext cx="4457700" cy="27300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F14963-49CD-47BF-A6E6-764C5FC03A55}"/>
              </a:ext>
            </a:extLst>
          </p:cNvPr>
          <p:cNvGrpSpPr/>
          <p:nvPr/>
        </p:nvGrpSpPr>
        <p:grpSpPr>
          <a:xfrm>
            <a:off x="861485" y="2723486"/>
            <a:ext cx="5551320" cy="3904706"/>
            <a:chOff x="5876925" y="-39441"/>
            <a:chExt cx="5239940" cy="394566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09FDB8-E27B-4204-8685-96704F32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87"/>
            <a:stretch/>
          </p:blipFill>
          <p:spPr>
            <a:xfrm>
              <a:off x="5876925" y="3198086"/>
              <a:ext cx="5149663" cy="70813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0D27BD4-B73C-4D00-8CD9-31A6A30FE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2129" b="76291" l="20160" r="91120">
                          <a14:foregroundMark x1="20720" y1="48999" x2="33360" y2="42255"/>
                          <a14:foregroundMark x1="33360" y1="42255" x2="41813" y2="31791"/>
                          <a14:foregroundMark x1="49743" y1="24634" x2="50800" y2="23815"/>
                          <a14:foregroundMark x1="50800" y1="23815" x2="57280" y2="22129"/>
                          <a14:foregroundMark x1="57280" y1="22129" x2="65845" y2="25709"/>
                          <a14:foregroundMark x1="86391" y1="44456" x2="91120" y2="54900"/>
                          <a14:foregroundMark x1="25600" y1="46048" x2="20960" y2="52160"/>
                          <a14:foregroundMark x1="20960" y1="52160" x2="21280" y2="69231"/>
                          <a14:foregroundMark x1="21280" y1="69231" x2="24000" y2="76818"/>
                          <a14:foregroundMark x1="24000" y1="76818" x2="30640" y2="73867"/>
                          <a14:foregroundMark x1="30640" y1="73867" x2="33600" y2="68493"/>
                          <a14:foregroundMark x1="37520" y1="51528" x2="28320" y2="54900"/>
                          <a14:foregroundMark x1="28320" y1="54900" x2="23760" y2="61644"/>
                          <a14:foregroundMark x1="23760" y1="61644" x2="23280" y2="64489"/>
                          <a14:foregroundMark x1="22880" y1="73340" x2="37600" y2="69442"/>
                          <a14:foregroundMark x1="37600" y1="69442" x2="58000" y2="72181"/>
                          <a14:foregroundMark x1="58000" y1="72181" x2="72880" y2="71760"/>
                          <a14:foregroundMark x1="72880" y1="71760" x2="80800" y2="72708"/>
                          <a14:foregroundMark x1="80800" y1="72708" x2="87760" y2="71549"/>
                          <a14:foregroundMark x1="86720" y1="72603" x2="79680" y2="74816"/>
                          <a14:foregroundMark x1="79680" y1="74816" x2="32240" y2="73551"/>
                          <a14:foregroundMark x1="32240" y1="73551" x2="32160" y2="73551"/>
                          <a14:foregroundMark x1="88880" y1="75342" x2="88640" y2="69968"/>
                          <a14:foregroundMark x1="89040" y1="72603" x2="82880" y2="75869"/>
                          <a14:foregroundMark x1="82880" y1="75869" x2="79040" y2="76396"/>
                          <a14:foregroundMark x1="86160" y1="71549" x2="86640" y2="75975"/>
                          <a14:foregroundMark x1="88240" y1="70706" x2="89760" y2="75237"/>
                          <a14:foregroundMark x1="89360" y1="71444" x2="88880" y2="70601"/>
                          <a14:foregroundMark x1="89520" y1="70706" x2="89120" y2="70390"/>
                          <a14:foregroundMark x1="21760" y1="73340" x2="22960" y2="73551"/>
                          <a14:foregroundMark x1="21840" y1="73551" x2="20240" y2="73024"/>
                          <a14:foregroundMark x1="20880" y1="71865" x2="23280" y2="74394"/>
                          <a14:foregroundMark x1="22480" y1="74816" x2="20160" y2="74499"/>
                          <a14:foregroundMark x1="64720" y1="25817" x2="68590" y2="29524"/>
                          <a14:foregroundMark x1="87093" y1="43357" x2="89600" y2="60590"/>
                          <a14:foregroundMark x1="89600" y1="60590" x2="89760" y2="71865"/>
                          <a14:foregroundMark x1="66000" y1="27292" x2="74135" y2="32078"/>
                          <a14:foregroundMark x1="81573" y1="38627" x2="88480" y2="46891"/>
                          <a14:foregroundMark x1="53520" y1="22129" x2="51205" y2="23315"/>
                          <a14:foregroundMark x1="44880" y1="29083" x2="49760" y2="24341"/>
                          <a14:backgroundMark x1="88399" y1="42654" x2="89600" y2="36143"/>
                          <a14:backgroundMark x1="86152" y1="40509" x2="83680" y2="33404"/>
                          <a14:backgroundMark x1="83680" y1="33404" x2="78720" y2="27503"/>
                          <a14:backgroundMark x1="78720" y1="27503" x2="72480" y2="25184"/>
                          <a14:backgroundMark x1="72480" y1="25184" x2="70639" y2="27205"/>
                          <a14:backgroundMark x1="76554" y1="30684" x2="82160" y2="32561"/>
                          <a14:backgroundMark x1="82240" y1="33509" x2="82640" y2="35722"/>
                          <a14:backgroundMark x1="82880" y1="36459" x2="83027" y2="36769"/>
                          <a14:backgroundMark x1="74400" y1="31718" x2="82160" y2="37829"/>
                          <a14:backgroundMark x1="50456" y1="22320" x2="53120" y2="19916"/>
                          <a14:backgroundMark x1="30000" y1="40780" x2="46355" y2="26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7" t="19044" r="10231" b="25630"/>
            <a:stretch/>
          </p:blipFill>
          <p:spPr>
            <a:xfrm>
              <a:off x="5876925" y="-39441"/>
              <a:ext cx="5239940" cy="3200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FC1411-EA33-4115-A19B-E0A7D4278EBE}"/>
              </a:ext>
            </a:extLst>
          </p:cNvPr>
          <p:cNvGrpSpPr/>
          <p:nvPr/>
        </p:nvGrpSpPr>
        <p:grpSpPr>
          <a:xfrm>
            <a:off x="567830" y="2677328"/>
            <a:ext cx="5979535" cy="3969232"/>
            <a:chOff x="367198" y="2552700"/>
            <a:chExt cx="5392694" cy="40767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07AB13-9E35-4017-995B-9B0D9102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59"/>
            <a:stretch/>
          </p:blipFill>
          <p:spPr>
            <a:xfrm>
              <a:off x="367198" y="5909138"/>
              <a:ext cx="5258523" cy="7202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15411C-16BA-4102-B72C-E4AA109D8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180" b="76818" l="18640" r="91280">
                          <a14:foregroundMark x1="44363" y1="30196" x2="55600" y2="20759"/>
                          <a14:foregroundMark x1="20720" y1="50053" x2="26691" y2="45038"/>
                          <a14:foregroundMark x1="55600" y1="20759" x2="61515" y2="21821"/>
                          <a14:foregroundMark x1="69990" y1="28781" x2="90720" y2="47840"/>
                          <a14:foregroundMark x1="25675" y1="46976" x2="20880" y2="52160"/>
                          <a14:foregroundMark x1="20880" y1="52160" x2="20160" y2="69863"/>
                          <a14:foregroundMark x1="20160" y1="69863" x2="24240" y2="76502"/>
                          <a14:foregroundMark x1="24240" y1="76502" x2="30240" y2="73867"/>
                          <a14:foregroundMark x1="30240" y1="73867" x2="29760" y2="69442"/>
                          <a14:foregroundMark x1="24960" y1="47840" x2="20560" y2="54584"/>
                          <a14:foregroundMark x1="20560" y1="54584" x2="18720" y2="59747"/>
                          <a14:foregroundMark x1="23600" y1="71549" x2="47760" y2="74183"/>
                          <a14:foregroundMark x1="47760" y1="74183" x2="69040" y2="72392"/>
                          <a14:foregroundMark x1="69040" y1="72392" x2="81920" y2="73762"/>
                          <a14:foregroundMark x1="81920" y1="73762" x2="89840" y2="73551"/>
                          <a14:foregroundMark x1="89600" y1="73235" x2="76000" y2="71128"/>
                          <a14:foregroundMark x1="76000" y1="71128" x2="58880" y2="72919"/>
                          <a14:foregroundMark x1="56880" y1="72708" x2="47840" y2="73340"/>
                          <a14:foregroundMark x1="38640" y1="73340" x2="46400" y2="72181"/>
                          <a14:foregroundMark x1="46400" y1="72181" x2="65520" y2="72181"/>
                          <a14:foregroundMark x1="81600" y1="75237" x2="60560" y2="73762"/>
                          <a14:foregroundMark x1="60560" y1="73762" x2="46720" y2="77028"/>
                          <a14:foregroundMark x1="46720" y1="77028" x2="37120" y2="75553"/>
                          <a14:foregroundMark x1="76480" y1="72603" x2="91280" y2="75237"/>
                          <a14:foregroundMark x1="89360" y1="71128" x2="89040" y2="69758"/>
                          <a14:backgroundMark x1="61840" y1="21391" x2="70240" y2="28451"/>
                          <a14:backgroundMark x1="43600" y1="29083" x2="42640" y2="29715"/>
                          <a14:backgroundMark x1="43120" y1="30032" x2="31120" y2="38356"/>
                          <a14:backgroundMark x1="31120" y1="38356" x2="25840" y2="44046"/>
                          <a14:backgroundMark x1="25840" y1="44046" x2="20400" y2="47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3" t="18056" r="10356" b="25301"/>
            <a:stretch/>
          </p:blipFill>
          <p:spPr>
            <a:xfrm>
              <a:off x="519952" y="2552700"/>
              <a:ext cx="5239940" cy="32766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EC6DEB-DD0B-417E-8FCD-8D6F70C9F29F}"/>
              </a:ext>
            </a:extLst>
          </p:cNvPr>
          <p:cNvGrpSpPr/>
          <p:nvPr/>
        </p:nvGrpSpPr>
        <p:grpSpPr>
          <a:xfrm>
            <a:off x="587413" y="2809376"/>
            <a:ext cx="5660795" cy="3683902"/>
            <a:chOff x="6096000" y="2565512"/>
            <a:chExt cx="5516164" cy="39400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01F860-84BD-4E8B-A747-D4E0F3D30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03"/>
            <a:stretch/>
          </p:blipFill>
          <p:spPr>
            <a:xfrm>
              <a:off x="6096000" y="5781675"/>
              <a:ext cx="5239940" cy="723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BAC455-4F16-4FCA-A7ED-A1140728F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3288" b="81349" l="20960" r="90400">
                          <a14:foregroundMark x1="20720" y1="50158" x2="26400" y2="46575"/>
                          <a14:foregroundMark x1="26400" y1="46575" x2="35680" y2="35195"/>
                          <a14:foregroundMark x1="35680" y1="35195" x2="53120" y2="23182"/>
                          <a14:foregroundMark x1="53120" y1="23182" x2="59600" y2="23288"/>
                          <a14:foregroundMark x1="69531" y1="31524" x2="89840" y2="48367"/>
                          <a14:foregroundMark x1="59600" y1="23288" x2="66441" y2="28961"/>
                          <a14:foregroundMark x1="25120" y1="45838" x2="20240" y2="51633"/>
                          <a14:foregroundMark x1="20240" y1="51633" x2="20080" y2="68599"/>
                          <a14:foregroundMark x1="20080" y1="68599" x2="23920" y2="76291"/>
                          <a14:foregroundMark x1="23920" y1="76291" x2="27200" y2="77450"/>
                          <a14:foregroundMark x1="20960" y1="50369" x2="20960" y2="71760"/>
                          <a14:foregroundMark x1="21200" y1="70285" x2="36640" y2="70285"/>
                          <a14:foregroundMark x1="36640" y1="70285" x2="44400" y2="69442"/>
                          <a14:foregroundMark x1="44400" y1="69442" x2="74080" y2="70706"/>
                          <a14:foregroundMark x1="74080" y1="70706" x2="87920" y2="70074"/>
                          <a14:foregroundMark x1="87920" y1="70074" x2="85920" y2="78398"/>
                          <a14:foregroundMark x1="85920" y1="78398" x2="71760" y2="81454"/>
                          <a14:foregroundMark x1="71760" y1="81454" x2="23440" y2="76185"/>
                          <a14:foregroundMark x1="23440" y1="76185" x2="20960" y2="71128"/>
                          <a14:foregroundMark x1="27200" y1="72708" x2="52560" y2="70706"/>
                          <a14:foregroundMark x1="52560" y1="70706" x2="59120" y2="70917"/>
                          <a14:foregroundMark x1="52640" y1="72392" x2="77040" y2="76080"/>
                          <a14:foregroundMark x1="77040" y1="76080" x2="87200" y2="73867"/>
                          <a14:foregroundMark x1="42960" y1="34668" x2="45520" y2="36986"/>
                          <a14:foregroundMark x1="45360" y1="38145" x2="40320" y2="35511"/>
                          <a14:foregroundMark x1="43200" y1="39937" x2="46000" y2="37619"/>
                          <a14:foregroundMark x1="46240" y1="40780" x2="42640" y2="33825"/>
                          <a14:foregroundMark x1="42640" y1="33825" x2="41120" y2="33087"/>
                          <a14:foregroundMark x1="44240" y1="33404" x2="40640" y2="34352"/>
                          <a14:foregroundMark x1="40640" y1="34352" x2="40640" y2="34352"/>
                          <a14:foregroundMark x1="43200" y1="34036" x2="46480" y2="34036"/>
                          <a14:foregroundMark x1="44720" y1="33087" x2="40720" y2="32034"/>
                          <a14:foregroundMark x1="30240" y1="73235" x2="45600" y2="74078"/>
                          <a14:foregroundMark x1="45600" y1="74078" x2="70880" y2="71760"/>
                          <a14:foregroundMark x1="77200" y1="72603" x2="85200" y2="72603"/>
                          <a14:foregroundMark x1="90400" y1="73235" x2="71600" y2="73235"/>
                          <a14:backgroundMark x1="67840" y1="27081" x2="89600" y2="44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8" t="19373" r="10372" b="25301"/>
            <a:stretch/>
          </p:blipFill>
          <p:spPr>
            <a:xfrm>
              <a:off x="6372224" y="2565512"/>
              <a:ext cx="5239940" cy="32004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F00B20F-F1AA-4695-AA44-21D4FD5E129E}"/>
              </a:ext>
            </a:extLst>
          </p:cNvPr>
          <p:cNvGrpSpPr/>
          <p:nvPr/>
        </p:nvGrpSpPr>
        <p:grpSpPr>
          <a:xfrm>
            <a:off x="238527" y="2311063"/>
            <a:ext cx="7840903" cy="3442147"/>
            <a:chOff x="0" y="1876087"/>
            <a:chExt cx="12192000" cy="4981913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690A728-6DBA-407C-B87A-381BB8789216}"/>
                </a:ext>
              </a:extLst>
            </p:cNvPr>
            <p:cNvSpPr/>
            <p:nvPr/>
          </p:nvSpPr>
          <p:spPr>
            <a:xfrm>
              <a:off x="0" y="1876087"/>
              <a:ext cx="12192000" cy="498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Graphic 2">
              <a:extLst>
                <a:ext uri="{FF2B5EF4-FFF2-40B4-BE49-F238E27FC236}">
                  <a16:creationId xmlns:a16="http://schemas.microsoft.com/office/drawing/2014/main" id="{94704521-31A4-4615-A572-E4F72DE15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8157"/>
            <a:stretch/>
          </p:blipFill>
          <p:spPr bwMode="auto">
            <a:xfrm>
              <a:off x="93978" y="2301867"/>
              <a:ext cx="5731510" cy="19926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DEFB3C3-75FD-44D6-8C7E-63C7B6139CB6}"/>
                </a:ext>
              </a:extLst>
            </p:cNvPr>
            <p:cNvGrpSpPr/>
            <p:nvPr/>
          </p:nvGrpSpPr>
          <p:grpSpPr>
            <a:xfrm>
              <a:off x="5812789" y="1876087"/>
              <a:ext cx="6379211" cy="2447928"/>
              <a:chOff x="0" y="0"/>
              <a:chExt cx="5731510" cy="1959969"/>
            </a:xfrm>
          </p:grpSpPr>
          <p:sp>
            <p:nvSpPr>
              <p:cNvPr id="77" name="Text Box 2">
                <a:extLst>
                  <a:ext uri="{FF2B5EF4-FFF2-40B4-BE49-F238E27FC236}">
                    <a16:creationId xmlns:a16="http://schemas.microsoft.com/office/drawing/2014/main" id="{4CE21BF8-FA4C-4DE8-9816-E8A65A2299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1395" y="0"/>
                <a:ext cx="1280160" cy="2781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Eruption location</a:t>
                </a:r>
                <a:endParaRPr lang="en-SG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1775FFE5-EBC9-484E-942B-B1CA4909F498}"/>
                  </a:ext>
                </a:extLst>
              </p:cNvPr>
              <p:cNvCxnSpPr/>
              <p:nvPr/>
            </p:nvCxnSpPr>
            <p:spPr>
              <a:xfrm flipH="1">
                <a:off x="2894275" y="254442"/>
                <a:ext cx="87271" cy="2703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9" name="Graphic 3">
                <a:extLst>
                  <a:ext uri="{FF2B5EF4-FFF2-40B4-BE49-F238E27FC236}">
                    <a16:creationId xmlns:a16="http://schemas.microsoft.com/office/drawing/2014/main" id="{BB49E2D7-2F1F-4E13-BCB0-7FDE9674C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0" y="572494"/>
                <a:ext cx="5731510" cy="1387475"/>
              </a:xfrm>
              <a:prstGeom prst="rect">
                <a:avLst/>
              </a:prstGeom>
            </p:spPr>
          </p:pic>
        </p:grpSp>
        <p:pic>
          <p:nvPicPr>
            <p:cNvPr id="75" name="Graphic 4">
              <a:extLst>
                <a:ext uri="{FF2B5EF4-FFF2-40B4-BE49-F238E27FC236}">
                  <a16:creationId xmlns:a16="http://schemas.microsoft.com/office/drawing/2014/main" id="{05B06873-548D-457C-90C5-3FE49DF9C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363335" y="4865183"/>
              <a:ext cx="5731510" cy="1764030"/>
            </a:xfrm>
            <a:prstGeom prst="rect">
              <a:avLst/>
            </a:prstGeom>
          </p:spPr>
        </p:pic>
        <p:pic>
          <p:nvPicPr>
            <p:cNvPr id="76" name="Graphic 4">
              <a:extLst>
                <a:ext uri="{FF2B5EF4-FFF2-40B4-BE49-F238E27FC236}">
                  <a16:creationId xmlns:a16="http://schemas.microsoft.com/office/drawing/2014/main" id="{85DC893B-9C2E-4819-96B0-E2301748E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10819" y="5210497"/>
              <a:ext cx="5731510" cy="142113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3963C9-4F70-4912-A59E-81CB3FD3801B}"/>
              </a:ext>
            </a:extLst>
          </p:cNvPr>
          <p:cNvGrpSpPr/>
          <p:nvPr/>
        </p:nvGrpSpPr>
        <p:grpSpPr>
          <a:xfrm>
            <a:off x="245109" y="1950817"/>
            <a:ext cx="3261360" cy="4436885"/>
            <a:chOff x="-1625600" y="1552596"/>
            <a:chExt cx="3261360" cy="443688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3EBD663-2DC3-47A5-80DD-6E294F4048B8}"/>
                </a:ext>
              </a:extLst>
            </p:cNvPr>
            <p:cNvSpPr/>
            <p:nvPr/>
          </p:nvSpPr>
          <p:spPr>
            <a:xfrm>
              <a:off x="-1625600" y="1552596"/>
              <a:ext cx="3261360" cy="4436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33601F2-7C1F-4E51-8E43-718B59898AFE}"/>
                </a:ext>
              </a:extLst>
            </p:cNvPr>
            <p:cNvGrpSpPr/>
            <p:nvPr/>
          </p:nvGrpSpPr>
          <p:grpSpPr>
            <a:xfrm>
              <a:off x="-1367532" y="1725595"/>
              <a:ext cx="2735064" cy="3974513"/>
              <a:chOff x="-1776692" y="1397041"/>
              <a:chExt cx="2735064" cy="397451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C1760FF-3C50-4206-93C6-53C135192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b="72590"/>
              <a:stretch/>
            </p:blipFill>
            <p:spPr>
              <a:xfrm>
                <a:off x="-1776692" y="1397041"/>
                <a:ext cx="2645260" cy="12960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69A4EE9-1682-4624-BDAE-F1B394B31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t="36714" b="35612"/>
              <a:stretch/>
            </p:blipFill>
            <p:spPr>
              <a:xfrm>
                <a:off x="-1686888" y="2676059"/>
                <a:ext cx="2645260" cy="1308513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07E13EA-6E66-45EC-B4C6-10274159F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t="71851"/>
              <a:stretch/>
            </p:blipFill>
            <p:spPr>
              <a:xfrm>
                <a:off x="-1695082" y="4040594"/>
                <a:ext cx="2645260" cy="1330960"/>
              </a:xfrm>
              <a:prstGeom prst="rect">
                <a:avLst/>
              </a:prstGeom>
            </p:spPr>
          </p:pic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1690D94-FD2B-4B3A-A7D2-E9B7EDD3B7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54595" y="1962071"/>
            <a:ext cx="4581252" cy="43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E2529-B369-4819-9739-FE16BF33D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4677"/>
          </a:xfrm>
        </p:spPr>
        <p:txBody>
          <a:bodyPr/>
          <a:lstStyle/>
          <a:p>
            <a:r>
              <a:rPr lang="en-GB" dirty="0"/>
              <a:t>Experimental setup and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7D71-1781-4C9E-8429-11BC42E24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120" y="2152933"/>
            <a:ext cx="5059680" cy="35593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Aims and objectives: </a:t>
            </a:r>
          </a:p>
          <a:p>
            <a:r>
              <a:rPr lang="en-GB" dirty="0"/>
              <a:t>To improve the understanding of near-surface intrusions that contribute to ground deformation on volcanoes.</a:t>
            </a:r>
          </a:p>
          <a:p>
            <a:r>
              <a:rPr lang="en-GB" dirty="0"/>
              <a:t>Volcano deformation is a sign of volcanic unrest, therefore highlighting the importance for understanding these deformation processes prior to an eruption. </a:t>
            </a:r>
          </a:p>
          <a:p>
            <a:r>
              <a:rPr lang="en-GB" dirty="0"/>
              <a:t>To create a quasi-2D analogue model to enable the visual tracking of the liquid intrusion into the granular material, whilst also monitoring surface displacement patterns.</a:t>
            </a:r>
          </a:p>
          <a:p>
            <a:r>
              <a:rPr lang="en-GB" dirty="0"/>
              <a:t>To highlight intrusion dynamics and track the liquid propagation to the surface.</a:t>
            </a: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55786-D15E-49A4-BEB7-DC7FE2565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" y="1948040"/>
            <a:ext cx="5150116" cy="386258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30E551-3BA4-41E5-B9E9-D2B174F2138E}"/>
              </a:ext>
            </a:extLst>
          </p:cNvPr>
          <p:cNvSpPr/>
          <p:nvPr/>
        </p:nvSpPr>
        <p:spPr>
          <a:xfrm>
            <a:off x="501029" y="1978520"/>
            <a:ext cx="1817636" cy="190330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245846-3DE3-4DB1-BAC2-CF1E839F1AA7}"/>
              </a:ext>
            </a:extLst>
          </p:cNvPr>
          <p:cNvSpPr/>
          <p:nvPr/>
        </p:nvSpPr>
        <p:spPr>
          <a:xfrm>
            <a:off x="2817509" y="1948040"/>
            <a:ext cx="2681236" cy="158326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854E33-B5EA-4C1E-B703-433C76BE4FA5}"/>
              </a:ext>
            </a:extLst>
          </p:cNvPr>
          <p:cNvSpPr txBox="1"/>
          <p:nvPr/>
        </p:nvSpPr>
        <p:spPr>
          <a:xfrm>
            <a:off x="2894712" y="2004532"/>
            <a:ext cx="2472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Granular material is poured in between two glass panels to create the cone-shaped analogue edifice.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BF2C44-37BC-41E7-819B-CD4DB7D1D5B4}"/>
              </a:ext>
            </a:extLst>
          </p:cNvPr>
          <p:cNvSpPr txBox="1"/>
          <p:nvPr/>
        </p:nvSpPr>
        <p:spPr>
          <a:xfrm>
            <a:off x="491370" y="2043195"/>
            <a:ext cx="191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Digital camera set to take images to produce a frame-by-frame analysis of the particle displacements.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20AFE-3788-45CD-A78B-3BFDAA149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7567E5-C31D-4D00-B26F-228BD128AFF7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206D17-1797-4744-81DA-B97366D53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D17C3C-9D17-42AF-B05E-55D3BCB6E6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C45B0AC-ED1B-4770-AA7A-59863D6DB479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25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84E2A1F6-67EB-4257-812F-DE9EB9E9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7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B1D2F-2FEE-494F-A980-0EE3B2CF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and material selection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53AE7E-0EB4-4DA5-8402-0346401EC3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1891970"/>
                <a:ext cx="11029615" cy="242603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1400" dirty="0"/>
                  <a:t>Golden syrup is used as the magma analogue as it is a near-Newtonian fluid, that is cheap and readily available.  </a:t>
                </a:r>
              </a:p>
              <a:p>
                <a:r>
                  <a:rPr lang="en-GB" sz="1400" dirty="0"/>
                  <a:t>Granular material is used as the volcano edifice analogue for studying near surface processes. Combinations of sand, </a:t>
                </a:r>
                <a:r>
                  <a:rPr lang="en-GB" sz="1400" dirty="0" err="1"/>
                  <a:t>ballotini</a:t>
                </a:r>
                <a:r>
                  <a:rPr lang="en-GB" sz="1400" dirty="0"/>
                  <a:t>, and polyethylene powder are used to analyse the effects of material cohesion. </a:t>
                </a:r>
                <a:endParaRPr lang="en-GB" sz="1400" dirty="0">
                  <a:highlight>
                    <a:srgbClr val="FFFF00"/>
                  </a:highlight>
                </a:endParaRPr>
              </a:p>
              <a:p>
                <a:r>
                  <a:rPr lang="en-GB" sz="1400" dirty="0">
                    <a:cs typeface="FUTURA MEDIUM" panose="020B0602020204020303" pitchFamily="34" charset="-79"/>
                  </a:rPr>
                  <a:t>Analogue models must be geometrically, kinematically and dynamically scaled to nature to enable connections and comparisons between laboratory results and nature. In this study the focus is on near-surface deformation processes, which makes low cohesion granular material the most suitable to represent near-surface brittle deformation.</a:t>
                </a:r>
                <a:endParaRPr lang="en-GB" sz="1400" dirty="0"/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Stress ratio equation: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l-GR" sz="1400" dirty="0" smtClean="0">
                        <a:solidFill>
                          <a:schemeClr val="tx1"/>
                        </a:solidFill>
                      </a:rPr>
                      <m:t>σ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1400" dirty="0">
                            <a:solidFill>
                              <a:schemeClr val="tx1"/>
                            </a:solidFill>
                          </a:rPr>
                          <m:t>σ</m:t>
                        </m:r>
                        <m:r>
                          <a:rPr lang="en-GB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1400" dirty="0">
                            <a:solidFill>
                              <a:schemeClr val="tx1"/>
                            </a:solidFill>
                          </a:rPr>
                          <m:t>σ</m:t>
                        </m:r>
                        <m:r>
                          <a:rPr lang="en-GB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h𝑚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h𝑛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𝑔𝑛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where P is density, h is height, g is gravity, m is model, n is nature. Using the equation and the middle values from the table below, the stress ratio of the model to nature would = 0.0001, which infers that the model is </a:t>
                </a:r>
                <a:r>
                  <a:rPr lang="en-GB" sz="1400" dirty="0">
                    <a:solidFill>
                      <a:schemeClr val="tx1"/>
                    </a:solidFill>
                  </a:rPr>
                  <a:t>10</a:t>
                </a:r>
                <a:r>
                  <a:rPr lang="en-GB" sz="1400" baseline="30000" dirty="0">
                    <a:solidFill>
                      <a:schemeClr val="tx1"/>
                    </a:solidFill>
                  </a:rPr>
                  <a:t>-4</a:t>
                </a:r>
                <a:r>
                  <a:rPr lang="en-US" sz="1400" baseline="300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</a:rPr>
                  <a:t>times the stress in the natural system.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53AE7E-0EB4-4DA5-8402-0346401EC3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1891970"/>
                <a:ext cx="11029615" cy="2426031"/>
              </a:xfrm>
              <a:blipFill>
                <a:blip r:embed="rId2"/>
                <a:stretch>
                  <a:fillRect b="-5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7F171D6-A3DC-4721-BDDE-CEA21FCCF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1E466-A9A1-4BEF-8175-97C13E0E28F3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05F412-2709-46FC-AC3F-4F95E55B4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A2752-CB9F-4A53-8AA9-8BD3EA4FB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B7B2CA-A082-40A5-91C9-0AEF01599D57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389E3840-AFA0-4824-BB35-69062B3B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C2766A-D670-4C60-84FE-0F319DE2D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97551"/>
              </p:ext>
            </p:extLst>
          </p:nvPr>
        </p:nvGraphicFramePr>
        <p:xfrm>
          <a:off x="902826" y="4380815"/>
          <a:ext cx="10384934" cy="1737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43252">
                  <a:extLst>
                    <a:ext uri="{9D8B030D-6E8A-4147-A177-3AD203B41FA5}">
                      <a16:colId xmlns:a16="http://schemas.microsoft.com/office/drawing/2014/main" val="3192559964"/>
                    </a:ext>
                  </a:extLst>
                </a:gridCol>
                <a:gridCol w="1466467">
                  <a:extLst>
                    <a:ext uri="{9D8B030D-6E8A-4147-A177-3AD203B41FA5}">
                      <a16:colId xmlns:a16="http://schemas.microsoft.com/office/drawing/2014/main" val="4169966389"/>
                    </a:ext>
                  </a:extLst>
                </a:gridCol>
                <a:gridCol w="1584308">
                  <a:extLst>
                    <a:ext uri="{9D8B030D-6E8A-4147-A177-3AD203B41FA5}">
                      <a16:colId xmlns:a16="http://schemas.microsoft.com/office/drawing/2014/main" val="1227928969"/>
                    </a:ext>
                  </a:extLst>
                </a:gridCol>
                <a:gridCol w="2068766">
                  <a:extLst>
                    <a:ext uri="{9D8B030D-6E8A-4147-A177-3AD203B41FA5}">
                      <a16:colId xmlns:a16="http://schemas.microsoft.com/office/drawing/2014/main" val="1100420777"/>
                    </a:ext>
                  </a:extLst>
                </a:gridCol>
                <a:gridCol w="3522141">
                  <a:extLst>
                    <a:ext uri="{9D8B030D-6E8A-4147-A177-3AD203B41FA5}">
                      <a16:colId xmlns:a16="http://schemas.microsoft.com/office/drawing/2014/main" val="3284388621"/>
                    </a:ext>
                  </a:extLst>
                </a:gridCol>
              </a:tblGrid>
              <a:tr h="117128">
                <a:tc>
                  <a:txBody>
                    <a:bodyPr/>
                    <a:lstStyle/>
                    <a:p>
                      <a:r>
                        <a:rPr lang="en-GB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90228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r>
                        <a:rPr lang="en-GB" sz="1200" dirty="0"/>
                        <a:t>Height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 – 1000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0.05 – 0.25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 x 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lang="en-GB" sz="1200" dirty="0"/>
                        <a:t> to  2.5 x 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cm in the model represents 4 to 200 m in nature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32209"/>
                  </a:ext>
                </a:extLst>
              </a:tr>
              <a:tr h="20527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Density (kg/m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2200 - 2800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1200 - 1600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0.5 –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Typical values for sand (granular material) representing weak volcanic 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177556"/>
                  </a:ext>
                </a:extLst>
              </a:tr>
              <a:tr h="215433">
                <a:tc>
                  <a:txBody>
                    <a:bodyPr/>
                    <a:lstStyle/>
                    <a:p>
                      <a:r>
                        <a:rPr lang="en-GB" sz="1200" dirty="0"/>
                        <a:t>Cohesion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GB" sz="1200" dirty="0"/>
                        <a:t>-10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GB" sz="1200" dirty="0"/>
                        <a:t> 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 – 200 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GB" sz="1200" dirty="0"/>
                        <a:t>-10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Much weaker than volcanic rocks, but allows realistic failure and deformation at scaled-down stresses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00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Stress (</a:t>
                      </a:r>
                      <a:r>
                        <a:rPr lang="el-G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GB" sz="12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~1.1 x 10</a:t>
                      </a:r>
                      <a:r>
                        <a:rPr lang="en-GB" sz="12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Model stresses are ~ 0.01% of natural stresses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667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54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49A7-9B01-465C-9E71-34D7255C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 – image 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278A-CE3F-444B-90B7-0146CF198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987301"/>
            <a:ext cx="11029615" cy="1032182"/>
          </a:xfrm>
        </p:spPr>
        <p:txBody>
          <a:bodyPr>
            <a:normAutofit/>
          </a:bodyPr>
          <a:lstStyle/>
          <a:p>
            <a:pPr marL="0" indent="0">
              <a:buFont typeface="Garamond" pitchFamily="18" charset="0"/>
              <a:buNone/>
            </a:pPr>
            <a:r>
              <a:rPr lang="en-GB" dirty="0"/>
              <a:t>Camera settings were tested to optimise the image quality for the analogue experiments.</a:t>
            </a:r>
          </a:p>
          <a:p>
            <a:pPr marL="0" indent="0">
              <a:buFont typeface="Garamond" pitchFamily="18" charset="0"/>
              <a:buNone/>
            </a:pPr>
            <a:r>
              <a:rPr lang="en-GB" dirty="0"/>
              <a:t>Changing the aperture (opening of the camera lens) was shown to have a large impact on the image quality.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328844-6399-4C76-B7B3-1361DC419C42}"/>
              </a:ext>
            </a:extLst>
          </p:cNvPr>
          <p:cNvGrpSpPr/>
          <p:nvPr/>
        </p:nvGrpSpPr>
        <p:grpSpPr>
          <a:xfrm>
            <a:off x="4371700" y="3293958"/>
            <a:ext cx="3179445" cy="2575136"/>
            <a:chOff x="0" y="0"/>
            <a:chExt cx="2957195" cy="22847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592F85-ECE4-4BF3-9E75-3757668CD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9" t="16601" r="20358" b="12479"/>
            <a:stretch/>
          </p:blipFill>
          <p:spPr bwMode="auto">
            <a:xfrm>
              <a:off x="0" y="0"/>
              <a:ext cx="2957195" cy="228473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EE7CA00D-0EC0-4029-B859-526668E2A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07" y="55659"/>
              <a:ext cx="946150" cy="2857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Aperture F/8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D381E3-42E4-4E65-AB4C-38637915A5AA}"/>
              </a:ext>
            </a:extLst>
          </p:cNvPr>
          <p:cNvGrpSpPr/>
          <p:nvPr/>
        </p:nvGrpSpPr>
        <p:grpSpPr>
          <a:xfrm>
            <a:off x="1029235" y="3294805"/>
            <a:ext cx="3051810" cy="2576830"/>
            <a:chOff x="0" y="0"/>
            <a:chExt cx="2949575" cy="24371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F162B-5E41-481B-ACB1-F6209FC2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8" t="15690" r="19212" b="12490"/>
            <a:stretch/>
          </p:blipFill>
          <p:spPr bwMode="auto">
            <a:xfrm>
              <a:off x="0" y="0"/>
              <a:ext cx="2949575" cy="243713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588BA25F-FC8D-4EAE-B3AD-2665DCEA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56" y="63610"/>
              <a:ext cx="1073150" cy="2463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Aperture F/1.8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6AD681-DA15-4C22-B078-B834089E83CE}"/>
              </a:ext>
            </a:extLst>
          </p:cNvPr>
          <p:cNvGrpSpPr/>
          <p:nvPr/>
        </p:nvGrpSpPr>
        <p:grpSpPr>
          <a:xfrm>
            <a:off x="7829131" y="3293958"/>
            <a:ext cx="3051810" cy="2576830"/>
            <a:chOff x="0" y="0"/>
            <a:chExt cx="2949575" cy="24326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FB224D-2084-434D-8BBE-D95E38ED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0" t="15993" r="25112" b="9781"/>
            <a:stretch/>
          </p:blipFill>
          <p:spPr bwMode="auto">
            <a:xfrm>
              <a:off x="0" y="0"/>
              <a:ext cx="2949575" cy="243268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E42E554E-CACB-41AC-9C69-8896C499D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07" y="95416"/>
              <a:ext cx="1049020" cy="2622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Aperture F/22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F2FE32-871F-4A01-9FB8-454F356E26E6}"/>
              </a:ext>
            </a:extLst>
          </p:cNvPr>
          <p:cNvSpPr txBox="1"/>
          <p:nvPr/>
        </p:nvSpPr>
        <p:spPr>
          <a:xfrm>
            <a:off x="9645691" y="5849221"/>
            <a:ext cx="18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Diffraction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7BB32-2F4A-4392-A03D-2405B02475FE}"/>
              </a:ext>
            </a:extLst>
          </p:cNvPr>
          <p:cNvSpPr txBox="1"/>
          <p:nvPr/>
        </p:nvSpPr>
        <p:spPr>
          <a:xfrm>
            <a:off x="868188" y="5847239"/>
            <a:ext cx="26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Optical aberrations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1A616E-3DE3-4D47-845E-BDB1FAFF3416}"/>
              </a:ext>
            </a:extLst>
          </p:cNvPr>
          <p:cNvCxnSpPr>
            <a:cxnSpLocks/>
          </p:cNvCxnSpPr>
          <p:nvPr/>
        </p:nvCxnSpPr>
        <p:spPr>
          <a:xfrm>
            <a:off x="3264016" y="6053760"/>
            <a:ext cx="60910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AD9C4EE-1299-49B3-B4EB-122A9A2BA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4B7206-DC07-4067-9347-75706D9D4BF7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C0C207-7F11-49B7-B239-CCEAAD54D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34915A-53DF-484F-B5A9-6C531128E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FE600A-A89F-45D2-A5E4-7F7F397438B2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21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ECDC4279-52FC-41C1-A403-C05D48D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98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B62F-A6E5-4D4F-B5EC-90691BDF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Raw image – visual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F9865-125A-4E1E-AB3B-668DBFCA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FAD17-7B11-4E00-9AA9-3660A52307C3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7559E7-3783-4C7A-A36C-579F223E1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7B598-F56B-43F5-952E-A18D3F4E8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DED412-BBB8-48E4-8C46-66974DC463C2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54E98E31-B959-4455-AFD2-B89B50BE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C2187-4A1A-4C0F-A000-BBEE9F857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15" y="1968390"/>
            <a:ext cx="6151678" cy="4101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F669C3-D8D8-40AF-9D2B-2C1DD8518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14" y="1955272"/>
            <a:ext cx="6151678" cy="4101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8DA57E-DE2C-4C02-9486-008CBD908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14" y="1961831"/>
            <a:ext cx="6151678" cy="4101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C0E687-35E0-4A16-A17B-A1BB205E48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14" y="1968390"/>
            <a:ext cx="6151678" cy="41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A0B7-4937-48BB-8205-2DFCFFB2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09443"/>
            <a:ext cx="10058400" cy="741462"/>
          </a:xfrm>
        </p:spPr>
        <p:txBody>
          <a:bodyPr>
            <a:normAutofit/>
          </a:bodyPr>
          <a:lstStyle/>
          <a:p>
            <a:r>
              <a:rPr lang="en-GB" dirty="0"/>
              <a:t>PIV analysis vector displacement 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20A93F-B267-4E34-8401-90AC8D157CB5}"/>
              </a:ext>
            </a:extLst>
          </p:cNvPr>
          <p:cNvGrpSpPr/>
          <p:nvPr/>
        </p:nvGrpSpPr>
        <p:grpSpPr>
          <a:xfrm>
            <a:off x="2370233" y="1446687"/>
            <a:ext cx="7257414" cy="4801870"/>
            <a:chOff x="0" y="0"/>
            <a:chExt cx="10108760" cy="6330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8EB907-B5D2-467E-9951-27EA7BBE1C56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0" b="99085" l="0" r="99771">
                          <a14:foregroundMark x1="42209" y1="15973" x2="44275" y2="13959"/>
                          <a14:foregroundMark x1="23155" y1="34553" x2="25636" y2="32134"/>
                          <a14:foregroundMark x1="2543" y1="54649" x2="3235" y2="53974"/>
                          <a14:foregroundMark x1="44275" y1="13959" x2="53969" y2="12357"/>
                          <a14:foregroundMark x1="53969" y1="12357" x2="59571" y2="14903"/>
                          <a14:foregroundMark x1="98768" y1="54423" x2="99771" y2="55492"/>
                          <a14:foregroundMark x1="19237" y1="39931" x2="12901" y2="49886"/>
                          <a14:foregroundMark x1="12901" y1="49886" x2="10763" y2="67620"/>
                          <a14:foregroundMark x1="10763" y1="67620" x2="14198" y2="84325"/>
                          <a14:foregroundMark x1="14198" y1="84325" x2="19618" y2="94165"/>
                          <a14:foregroundMark x1="19618" y1="94165" x2="35802" y2="96911"/>
                          <a14:foregroundMark x1="35802" y1="96911" x2="54351" y2="93936"/>
                          <a14:foregroundMark x1="54351" y1="93936" x2="65954" y2="74600"/>
                          <a14:foregroundMark x1="65954" y1="74600" x2="66565" y2="60069"/>
                          <a14:foregroundMark x1="66565" y1="60069" x2="50840" y2="41419"/>
                          <a14:foregroundMark x1="50840" y1="41419" x2="37786" y2="37185"/>
                          <a14:foregroundMark x1="37786" y1="37185" x2="25191" y2="41190"/>
                          <a14:foregroundMark x1="25191" y1="41190" x2="18931" y2="46110"/>
                          <a14:foregroundMark x1="3012" y1="54707" x2="1890" y2="55425"/>
                          <a14:foregroundMark x1="8397" y1="51259" x2="5017" y2="53423"/>
                          <a14:foregroundMark x1="565" y1="57001" x2="2290" y2="96568"/>
                          <a14:foregroundMark x1="2290" y1="96568" x2="14427" y2="97597"/>
                          <a14:foregroundMark x1="14427" y1="97597" x2="15267" y2="81693"/>
                          <a14:foregroundMark x1="15267" y1="81693" x2="8562" y2="49642"/>
                          <a14:foregroundMark x1="41450" y1="55721" x2="47023" y2="70137"/>
                          <a14:foregroundMark x1="47023" y1="70137" x2="53893" y2="80320"/>
                          <a14:foregroundMark x1="53893" y1="80320" x2="58473" y2="67620"/>
                          <a14:foregroundMark x1="58473" y1="67620" x2="52366" y2="57323"/>
                          <a14:foregroundMark x1="52366" y1="57323" x2="46565" y2="52517"/>
                          <a14:foregroundMark x1="51527" y1="92220" x2="70153" y2="91533"/>
                          <a14:foregroundMark x1="70153" y1="91533" x2="97939" y2="97025"/>
                          <a14:foregroundMark x1="97939" y1="97025" x2="99313" y2="99199"/>
                          <a14:foregroundMark x1="95344" y1="98398" x2="49160" y2="98055"/>
                          <a14:foregroundMark x1="49160" y1="98055" x2="52672" y2="95195"/>
                          <a14:foregroundMark x1="10840" y1="96911" x2="6489" y2="63616"/>
                          <a14:foregroundMark x1="6489" y1="63616" x2="1407" y2="55999"/>
                          <a14:foregroundMark x1="305" y1="54348" x2="0" y2="55034"/>
                          <a14:backgroundMark x1="0" y1="55950" x2="20305" y2="31808"/>
                          <a14:backgroundMark x1="20305" y1="31808" x2="20763" y2="30092"/>
                          <a14:backgroundMark x1="3435" y1="53318" x2="31756" y2="23112"/>
                          <a14:backgroundMark x1="31756" y1="23112" x2="32443" y2="21396"/>
                          <a14:backgroundMark x1="17939" y1="39703" x2="26794" y2="28146"/>
                          <a14:backgroundMark x1="25802" y1="31579" x2="32595" y2="23570"/>
                          <a14:backgroundMark x1="32595" y1="23570" x2="33053" y2="22426"/>
                          <a14:backgroundMark x1="31298" y1="26430" x2="42443" y2="15217"/>
                          <a14:backgroundMark x1="59924" y1="14302" x2="70992" y2="21968"/>
                          <a14:backgroundMark x1="68168" y1="23684" x2="76336" y2="28833"/>
                          <a14:backgroundMark x1="76336" y1="28833" x2="83282" y2="37757"/>
                          <a14:backgroundMark x1="83282" y1="37757" x2="88779" y2="40732"/>
                          <a14:backgroundMark x1="86641" y1="40160" x2="94504" y2="46682"/>
                          <a14:backgroundMark x1="94504" y1="46682" x2="99313" y2="53776"/>
                          <a14:backgroundMark x1="99313" y1="53776" x2="99313" y2="1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9" y="0"/>
              <a:ext cx="4961641" cy="3320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5B9B3F-4036-4D26-B52E-7D9C5715A50D}"/>
                </a:ext>
              </a:extLst>
            </p:cNvPr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0" b="97941" l="611" r="99771">
                          <a14:foregroundMark x1="0" y1="58924" x2="30382" y2="35355"/>
                          <a14:foregroundMark x1="30382" y1="35355" x2="46031" y2="16590"/>
                          <a14:foregroundMark x1="46031" y1="16590" x2="55115" y2="18192"/>
                          <a14:foregroundMark x1="55115" y1="18192" x2="99771" y2="74943"/>
                          <a14:foregroundMark x1="7863" y1="50343" x2="229" y2="60297"/>
                          <a14:foregroundMark x1="229" y1="60297" x2="687" y2="76773"/>
                          <a14:foregroundMark x1="687" y1="76773" x2="992" y2="77460"/>
                          <a14:foregroundMark x1="22061" y1="51487" x2="59771" y2="57323"/>
                          <a14:foregroundMark x1="59771" y1="57323" x2="69084" y2="62815"/>
                          <a14:foregroundMark x1="69084" y1="62815" x2="75420" y2="73227"/>
                          <a14:foregroundMark x1="75420" y1="73227" x2="63435" y2="86270"/>
                          <a14:foregroundMark x1="63435" y1="86270" x2="54122" y2="87071"/>
                          <a14:foregroundMark x1="54122" y1="87071" x2="51374" y2="86041"/>
                          <a14:foregroundMark x1="30763" y1="57437" x2="25802" y2="68535"/>
                          <a14:foregroundMark x1="25802" y1="68535" x2="31069" y2="86156"/>
                          <a14:foregroundMark x1="31069" y1="86156" x2="40992" y2="89588"/>
                          <a14:foregroundMark x1="40992" y1="89588" x2="51908" y2="83867"/>
                          <a14:foregroundMark x1="51908" y1="83867" x2="58321" y2="71281"/>
                          <a14:foregroundMark x1="58321" y1="71281" x2="56947" y2="64073"/>
                          <a14:foregroundMark x1="99008" y1="55950" x2="99771" y2="96453"/>
                          <a14:foregroundMark x1="3435" y1="96682" x2="35954" y2="97941"/>
                          <a14:foregroundMark x1="35954" y1="97941" x2="94198" y2="94737"/>
                          <a14:foregroundMark x1="18307" y1="39552" x2="19100" y2="38693"/>
                          <a14:foregroundMark x1="12672" y1="45652" x2="16572" y2="41430"/>
                          <a14:backgroundMark x1="153" y1="56751" x2="14198" y2="40160"/>
                          <a14:backgroundMark x1="14198" y1="40160" x2="14275" y2="39703"/>
                          <a14:backgroundMark x1="20058" y1="36518" x2="20916" y2="35011"/>
                          <a14:backgroundMark x1="68702" y1="23455" x2="98168" y2="51030"/>
                          <a14:backgroundMark x1="98168" y1="51030" x2="99618" y2="8810"/>
                          <a14:backgroundMark x1="99618" y1="8810" x2="98626" y2="5606"/>
                          <a14:backgroundMark x1="19237" y1="38215" x2="20763" y2="36041"/>
                          <a14:backgroundMark x1="16641" y1="41190" x2="18626" y2="3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119" y="0"/>
              <a:ext cx="4961641" cy="3320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FB4FF2-1B22-4DDF-986E-323D6E4824AE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40" b="98627" l="0" r="99771">
                          <a14:foregroundMark x1="0" y1="59954" x2="49695" y2="14531"/>
                          <a14:foregroundMark x1="49695" y1="14531" x2="64455" y2="20311"/>
                          <a14:foregroundMark x1="87721" y1="44900" x2="99771" y2="58467"/>
                          <a14:foregroundMark x1="31145" y1="53776" x2="42901" y2="61327"/>
                          <a14:foregroundMark x1="42901" y1="61327" x2="48855" y2="73227"/>
                          <a14:foregroundMark x1="48855" y1="73227" x2="44198" y2="86957"/>
                          <a14:foregroundMark x1="44198" y1="86957" x2="33282" y2="92677"/>
                          <a14:foregroundMark x1="33282" y1="92677" x2="13664" y2="91533"/>
                          <a14:foregroundMark x1="15115" y1="47140" x2="15191" y2="66362"/>
                          <a14:foregroundMark x1="15191" y1="66362" x2="19771" y2="78833"/>
                          <a14:foregroundMark x1="19771" y1="78833" x2="30687" y2="82723"/>
                          <a14:foregroundMark x1="30687" y1="82723" x2="40534" y2="81121"/>
                          <a14:foregroundMark x1="40534" y1="81121" x2="41679" y2="80435"/>
                          <a14:foregroundMark x1="39847" y1="21968" x2="48931" y2="22769"/>
                          <a14:foregroundMark x1="48931" y1="22769" x2="65802" y2="39817"/>
                          <a14:foregroundMark x1="65802" y1="39817" x2="81832" y2="77918"/>
                          <a14:foregroundMark x1="81832" y1="77918" x2="83969" y2="94966"/>
                          <a14:foregroundMark x1="51527" y1="57437" x2="48321" y2="73455"/>
                          <a14:foregroundMark x1="48321" y1="73455" x2="56260" y2="82723"/>
                          <a14:foregroundMark x1="56260" y1="82723" x2="64809" y2="83410"/>
                          <a14:foregroundMark x1="64809" y1="83410" x2="60763" y2="64416"/>
                          <a14:foregroundMark x1="7252" y1="51487" x2="0" y2="61899"/>
                          <a14:foregroundMark x1="2443" y1="97140" x2="37634" y2="92449"/>
                          <a14:foregroundMark x1="37634" y1="92449" x2="99237" y2="98627"/>
                          <a14:foregroundMark x1="99237" y1="98627" x2="99313" y2="98627"/>
                          <a14:foregroundMark x1="58931" y1="98398" x2="28473" y2="98398"/>
                          <a14:foregroundMark x1="70944" y1="26181" x2="80687" y2="37185"/>
                          <a14:foregroundMark x1="64198" y1="21968" x2="69723" y2="26108"/>
                          <a14:foregroundMark x1="64885" y1="22197" x2="63893" y2="20252"/>
                          <a14:backgroundMark x1="153" y1="57208" x2="7405" y2="49428"/>
                          <a14:backgroundMark x1="7405" y1="49428" x2="6107" y2="35355"/>
                          <a14:backgroundMark x1="6107" y1="35355" x2="1298" y2="45538"/>
                          <a14:backgroundMark x1="1298" y1="45538" x2="1298" y2="45881"/>
                          <a14:backgroundMark x1="21374" y1="35469" x2="21374" y2="35469"/>
                          <a14:backgroundMark x1="81493" y1="36068" x2="94733" y2="47826"/>
                          <a14:backgroundMark x1="94733" y1="47826" x2="98015" y2="34211"/>
                          <a14:backgroundMark x1="98015" y1="34211" x2="98626" y2="20938"/>
                          <a14:backgroundMark x1="70305" y1="25172" x2="71145" y2="25858"/>
                          <a14:backgroundMark x1="70305" y1="24943" x2="69466" y2="249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09714"/>
              <a:ext cx="4961641" cy="3320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23F13-A009-44AB-A51F-D8782085990C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40" b="98513" l="0" r="99771">
                          <a14:foregroundMark x1="22091" y1="34456" x2="26581" y2="29353"/>
                          <a14:foregroundMark x1="763" y1="58696" x2="7355" y2="51204"/>
                          <a14:foregroundMark x1="39460" y1="18565" x2="47252" y2="13158"/>
                          <a14:foregroundMark x1="47252" y1="13158" x2="55725" y2="13387"/>
                          <a14:foregroundMark x1="74765" y1="30079" x2="76326" y2="31447"/>
                          <a14:foregroundMark x1="55725" y1="13387" x2="68301" y2="24412"/>
                          <a14:foregroundMark x1="93747" y1="50687" x2="99618" y2="59954"/>
                          <a14:foregroundMark x1="36412" y1="37757" x2="29313" y2="57780"/>
                          <a14:foregroundMark x1="29313" y1="57780" x2="30000" y2="72197"/>
                          <a14:foregroundMark x1="30000" y1="72197" x2="35802" y2="85812"/>
                          <a14:foregroundMark x1="35802" y1="85812" x2="44656" y2="92792"/>
                          <a14:foregroundMark x1="44656" y1="92792" x2="55344" y2="95995"/>
                          <a14:foregroundMark x1="55344" y1="95995" x2="65115" y2="95881"/>
                          <a14:foregroundMark x1="65115" y1="95881" x2="67863" y2="75172"/>
                          <a14:foregroundMark x1="67863" y1="75172" x2="46718" y2="39931"/>
                          <a14:foregroundMark x1="46718" y1="39931" x2="39847" y2="33524"/>
                          <a14:foregroundMark x1="36870" y1="54005" x2="35420" y2="68993"/>
                          <a14:foregroundMark x1="35420" y1="68993" x2="46107" y2="79748"/>
                          <a14:foregroundMark x1="46107" y1="79748" x2="55802" y2="79291"/>
                          <a14:foregroundMark x1="55802" y1="79291" x2="57023" y2="63158"/>
                          <a14:foregroundMark x1="57023" y1="63158" x2="53817" y2="60870"/>
                          <a14:foregroundMark x1="6718" y1="51487" x2="229" y2="59954"/>
                          <a14:foregroundMark x1="229" y1="59954" x2="0" y2="60870"/>
                          <a14:foregroundMark x1="38855" y1="96911" x2="3053" y2="97254"/>
                          <a14:foregroundMark x1="3053" y1="97254" x2="2748" y2="97483"/>
                          <a14:foregroundMark x1="60076" y1="95652" x2="98015" y2="98627"/>
                          <a14:foregroundMark x1="98015" y1="98627" x2="99466" y2="93936"/>
                          <a14:foregroundMark x1="99466" y1="83066" x2="99771" y2="83867"/>
                          <a14:backgroundMark x1="0" y1="57208" x2="20992" y2="33638"/>
                          <a14:backgroundMark x1="20992" y1="33638" x2="21756" y2="30092"/>
                          <a14:backgroundMark x1="7863" y1="49542" x2="22061" y2="34554"/>
                          <a14:backgroundMark x1="22061" y1="34554" x2="23664" y2="27574"/>
                          <a14:backgroundMark x1="27176" y1="27574" x2="35420" y2="21968"/>
                          <a14:backgroundMark x1="35420" y1="21968" x2="41450" y2="13501"/>
                          <a14:backgroundMark x1="38702" y1="19222" x2="39695" y2="17735"/>
                          <a14:backgroundMark x1="68702" y1="23684" x2="76565" y2="28146"/>
                          <a14:backgroundMark x1="76565" y1="28146" x2="99771" y2="537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119" y="3009714"/>
              <a:ext cx="4961641" cy="33207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18B6F93-7815-4672-ABEF-DB4F029B5BB5}"/>
              </a:ext>
            </a:extLst>
          </p:cNvPr>
          <p:cNvSpPr txBox="1"/>
          <p:nvPr/>
        </p:nvSpPr>
        <p:spPr>
          <a:xfrm>
            <a:off x="1620119" y="1817418"/>
            <a:ext cx="144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5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81342-EAC3-4699-A93E-E27E8B4CA830}"/>
              </a:ext>
            </a:extLst>
          </p:cNvPr>
          <p:cNvSpPr txBox="1"/>
          <p:nvPr/>
        </p:nvSpPr>
        <p:spPr>
          <a:xfrm>
            <a:off x="8701501" y="4151670"/>
            <a:ext cx="156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40 seconds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CFD99A-0B98-4464-B1D8-039C4E49ADD4}"/>
              </a:ext>
            </a:extLst>
          </p:cNvPr>
          <p:cNvSpPr txBox="1"/>
          <p:nvPr/>
        </p:nvSpPr>
        <p:spPr>
          <a:xfrm>
            <a:off x="8780406" y="1859745"/>
            <a:ext cx="156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10 seconds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D05B1-42F4-49E6-8824-846527F7C8AB}"/>
              </a:ext>
            </a:extLst>
          </p:cNvPr>
          <p:cNvSpPr txBox="1"/>
          <p:nvPr/>
        </p:nvSpPr>
        <p:spPr>
          <a:xfrm>
            <a:off x="1620119" y="4337735"/>
            <a:ext cx="156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25 seconds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96AE04-3B70-4F5D-AE55-CC46CDE6E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6309360"/>
            <a:ext cx="548640" cy="548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0D3DC9-4893-41BE-98D7-5DFC8D743E15}"/>
              </a:ext>
            </a:extLst>
          </p:cNvPr>
          <p:cNvSpPr txBox="1"/>
          <p:nvPr/>
        </p:nvSpPr>
        <p:spPr>
          <a:xfrm>
            <a:off x="9804400" y="6407388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172A36-03A6-4939-8816-53C7FBEFB5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6294188"/>
            <a:ext cx="1420943" cy="521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4F3B2-CAAE-42DD-9726-60D589064A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6366748"/>
            <a:ext cx="741680" cy="4475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4E7959-301B-4C36-865C-4ED54EB266AB}"/>
              </a:ext>
            </a:extLst>
          </p:cNvPr>
          <p:cNvSpPr/>
          <p:nvPr/>
        </p:nvSpPr>
        <p:spPr>
          <a:xfrm>
            <a:off x="802641" y="6407388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18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3D6D1E84-708B-4B7B-A887-2EF728C1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6309360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7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FD0-05BD-4288-B50F-28F7472D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135" y="672855"/>
            <a:ext cx="6525281" cy="752897"/>
          </a:xfrm>
        </p:spPr>
        <p:txBody>
          <a:bodyPr>
            <a:normAutofit/>
          </a:bodyPr>
          <a:lstStyle/>
          <a:p>
            <a:r>
              <a:rPr lang="en-GB" dirty="0"/>
              <a:t>PIV analysis – Velocity magnitude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3FC48-8C47-4E26-B58A-296FC8A2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759" y="6363801"/>
            <a:ext cx="467360" cy="46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19FEE-8A46-4F46-91AD-5838D373BE4C}"/>
              </a:ext>
            </a:extLst>
          </p:cNvPr>
          <p:cNvSpPr txBox="1"/>
          <p:nvPr/>
        </p:nvSpPr>
        <p:spPr>
          <a:xfrm>
            <a:off x="9707878" y="6461829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226DD3-69B7-4E5D-9A5F-11E5744FC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55" y="6360696"/>
            <a:ext cx="1214177" cy="445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D6CCF-804F-48C7-8351-3BBAD2E0C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0" y="6422719"/>
            <a:ext cx="645447" cy="3894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5004F1-3DAD-4E6B-BEC4-D6AE2AE9E4E3}"/>
              </a:ext>
            </a:extLst>
          </p:cNvPr>
          <p:cNvSpPr/>
          <p:nvPr/>
        </p:nvSpPr>
        <p:spPr>
          <a:xfrm>
            <a:off x="883275" y="6396702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9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DD14D34F-48E2-4706-BC14-F9595B49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93" y="6354974"/>
            <a:ext cx="1170288" cy="5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B4A71B-8FF1-4863-A4BB-2A3EB8D17386}"/>
              </a:ext>
            </a:extLst>
          </p:cNvPr>
          <p:cNvGrpSpPr/>
          <p:nvPr/>
        </p:nvGrpSpPr>
        <p:grpSpPr>
          <a:xfrm>
            <a:off x="2563017" y="1760500"/>
            <a:ext cx="3197749" cy="2276589"/>
            <a:chOff x="321117" y="619126"/>
            <a:chExt cx="4641409" cy="3420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946E4F-13B7-4DAA-B7BA-0039C9F4D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44"/>
            <a:stretch/>
          </p:blipFill>
          <p:spPr>
            <a:xfrm>
              <a:off x="321117" y="3429000"/>
              <a:ext cx="4457701" cy="6105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8A7724-EB41-4D22-AE92-48F6BCD98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969" b="78820" l="16867" r="94085">
                          <a14:foregroundMark x1="28537" y1="56902" x2="44205" y2="33193"/>
                          <a14:foregroundMark x1="44205" y1="33193" x2="51479" y2="29399"/>
                          <a14:foregroundMark x1="51479" y1="29399" x2="68185" y2="33509"/>
                          <a14:foregroundMark x1="68185" y1="33509" x2="74420" y2="40991"/>
                          <a14:foregroundMark x1="74420" y1="40991" x2="79376" y2="66913"/>
                          <a14:foregroundMark x1="21033" y1="49979" x2="18305" y2="53741"/>
                          <a14:foregroundMark x1="18305" y1="53741" x2="17026" y2="57429"/>
                          <a14:foregroundMark x1="35012" y1="42571" x2="61950" y2="50158"/>
                          <a14:foregroundMark x1="61950" y1="50158" x2="68345" y2="50053"/>
                          <a14:foregroundMark x1="68345" y1="50053" x2="73141" y2="46575"/>
                          <a14:foregroundMark x1="45883" y1="39937" x2="25276" y2="47998"/>
                          <a14:foregroundMark x1="21071" y1="50010" x2="19744" y2="65543"/>
                          <a14:foregroundMark x1="19744" y1="65543" x2="21503" y2="77450"/>
                          <a14:foregroundMark x1="43705" y1="30220" x2="51457" y2="23384"/>
                          <a14:foregroundMark x1="88001" y1="46591" x2="89448" y2="51001"/>
                          <a14:foregroundMark x1="89448" y1="51001" x2="90088" y2="68072"/>
                          <a14:foregroundMark x1="20783" y1="69547" x2="26938" y2="74710"/>
                          <a14:foregroundMark x1="26938" y1="74710" x2="73541" y2="69758"/>
                          <a14:foregroundMark x1="73541" y1="69758" x2="88489" y2="72919"/>
                          <a14:foregroundMark x1="87370" y1="68915" x2="83853" y2="78820"/>
                          <a14:foregroundMark x1="83853" y1="78820" x2="76819" y2="84405"/>
                          <a14:foregroundMark x1="76819" y1="84405" x2="68505" y2="85985"/>
                          <a14:foregroundMark x1="68505" y1="85985" x2="53078" y2="83246"/>
                          <a14:foregroundMark x1="53078" y1="83246" x2="25819" y2="82508"/>
                          <a14:foregroundMark x1="25819" y1="82508" x2="20144" y2="78820"/>
                          <a14:foregroundMark x1="20144" y1="78820" x2="23581" y2="71654"/>
                          <a14:foregroundMark x1="23581" y1="71654" x2="37170" y2="66386"/>
                          <a14:foregroundMark x1="37170" y1="66386" x2="58833" y2="65016"/>
                          <a14:foregroundMark x1="58833" y1="65016" x2="86571" y2="68282"/>
                          <a14:foregroundMark x1="79856" y1="69758" x2="72742" y2="71654"/>
                          <a14:foregroundMark x1="72742" y1="71654" x2="65867" y2="76396"/>
                          <a14:foregroundMark x1="37170" y1="73340" x2="67786" y2="70285"/>
                          <a14:foregroundMark x1="67786" y1="70285" x2="85452" y2="73340"/>
                          <a14:foregroundMark x1="85452" y1="73340" x2="41487" y2="76818"/>
                          <a14:foregroundMark x1="22622" y1="74078" x2="25739" y2="74499"/>
                          <a14:foregroundMark x1="64109" y1="70601" x2="66507" y2="74710"/>
                          <a14:foregroundMark x1="66507" y1="74710" x2="60352" y2="72603"/>
                          <a14:foregroundMark x1="60352" y1="72603" x2="59712" y2="73024"/>
                          <a14:foregroundMark x1="74580" y1="74078" x2="88729" y2="72708"/>
                          <a14:foregroundMark x1="88729" y1="72708" x2="94085" y2="73235"/>
                          <a14:foregroundMark x1="77698" y1="75026" x2="86571" y2="75026"/>
                          <a14:foregroundMark x1="85372" y1="74183" x2="90248" y2="73762"/>
                          <a14:foregroundMark x1="90248" y1="73762" x2="82734" y2="75869"/>
                          <a14:foregroundMark x1="51878" y1="23288" x2="53157" y2="22550"/>
                          <a14:backgroundMark x1="43485" y1="29926" x2="21583" y2="47945"/>
                          <a14:backgroundMark x1="21583" y1="47945" x2="20624" y2="49631"/>
                          <a14:backgroundMark x1="51719" y1="22655" x2="52298" y2="22192"/>
                          <a14:backgroundMark x1="61391" y1="21496" x2="89688" y2="44889"/>
                          <a14:backgroundMark x1="61871" y1="21180" x2="55316" y2="20443"/>
                          <a14:backgroundMark x1="55316" y1="20443" x2="52758" y2="21496"/>
                          <a14:backgroundMark x1="42286" y1="29610" x2="20703" y2="48683"/>
                          <a14:backgroundMark x1="20703" y1="48683" x2="20544" y2="49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6" t="19538" r="11278" b="25301"/>
            <a:stretch/>
          </p:blipFill>
          <p:spPr>
            <a:xfrm>
              <a:off x="504826" y="619126"/>
              <a:ext cx="4457700" cy="27300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FA8ECF-BB79-4843-8648-64032E36B746}"/>
              </a:ext>
            </a:extLst>
          </p:cNvPr>
          <p:cNvGrpSpPr/>
          <p:nvPr/>
        </p:nvGrpSpPr>
        <p:grpSpPr>
          <a:xfrm>
            <a:off x="6095846" y="4132378"/>
            <a:ext cx="3259162" cy="2222595"/>
            <a:chOff x="6096000" y="2565512"/>
            <a:chExt cx="5516164" cy="39400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056E5E-AEFB-4F05-80F0-FB65EA24A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03"/>
            <a:stretch/>
          </p:blipFill>
          <p:spPr>
            <a:xfrm>
              <a:off x="6096000" y="5781675"/>
              <a:ext cx="5239940" cy="723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004C80-831E-450C-9F05-AB04362E2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288" b="81349" l="20960" r="90400">
                          <a14:foregroundMark x1="20720" y1="50158" x2="26400" y2="46575"/>
                          <a14:foregroundMark x1="26400" y1="46575" x2="35680" y2="35195"/>
                          <a14:foregroundMark x1="35680" y1="35195" x2="53120" y2="23182"/>
                          <a14:foregroundMark x1="53120" y1="23182" x2="59600" y2="23288"/>
                          <a14:foregroundMark x1="69531" y1="31524" x2="89840" y2="48367"/>
                          <a14:foregroundMark x1="59600" y1="23288" x2="66441" y2="28961"/>
                          <a14:foregroundMark x1="25120" y1="45838" x2="20240" y2="51633"/>
                          <a14:foregroundMark x1="20240" y1="51633" x2="20080" y2="68599"/>
                          <a14:foregroundMark x1="20080" y1="68599" x2="23920" y2="76291"/>
                          <a14:foregroundMark x1="23920" y1="76291" x2="27200" y2="77450"/>
                          <a14:foregroundMark x1="20960" y1="50369" x2="20960" y2="71760"/>
                          <a14:foregroundMark x1="21200" y1="70285" x2="36640" y2="70285"/>
                          <a14:foregroundMark x1="36640" y1="70285" x2="44400" y2="69442"/>
                          <a14:foregroundMark x1="44400" y1="69442" x2="74080" y2="70706"/>
                          <a14:foregroundMark x1="74080" y1="70706" x2="87920" y2="70074"/>
                          <a14:foregroundMark x1="87920" y1="70074" x2="85920" y2="78398"/>
                          <a14:foregroundMark x1="85920" y1="78398" x2="71760" y2="81454"/>
                          <a14:foregroundMark x1="71760" y1="81454" x2="23440" y2="76185"/>
                          <a14:foregroundMark x1="23440" y1="76185" x2="20960" y2="71128"/>
                          <a14:foregroundMark x1="27200" y1="72708" x2="52560" y2="70706"/>
                          <a14:foregroundMark x1="52560" y1="70706" x2="59120" y2="70917"/>
                          <a14:foregroundMark x1="52640" y1="72392" x2="77040" y2="76080"/>
                          <a14:foregroundMark x1="77040" y1="76080" x2="87200" y2="73867"/>
                          <a14:foregroundMark x1="42960" y1="34668" x2="45520" y2="36986"/>
                          <a14:foregroundMark x1="45360" y1="38145" x2="40320" y2="35511"/>
                          <a14:foregroundMark x1="43200" y1="39937" x2="46000" y2="37619"/>
                          <a14:foregroundMark x1="46240" y1="40780" x2="42640" y2="33825"/>
                          <a14:foregroundMark x1="42640" y1="33825" x2="41120" y2="33087"/>
                          <a14:foregroundMark x1="44240" y1="33404" x2="40640" y2="34352"/>
                          <a14:foregroundMark x1="40640" y1="34352" x2="40640" y2="34352"/>
                          <a14:foregroundMark x1="43200" y1="34036" x2="46480" y2="34036"/>
                          <a14:foregroundMark x1="44720" y1="33087" x2="40720" y2="32034"/>
                          <a14:foregroundMark x1="30240" y1="73235" x2="45600" y2="74078"/>
                          <a14:foregroundMark x1="45600" y1="74078" x2="70880" y2="71760"/>
                          <a14:foregroundMark x1="77200" y1="72603" x2="85200" y2="72603"/>
                          <a14:foregroundMark x1="90400" y1="73235" x2="71600" y2="73235"/>
                          <a14:backgroundMark x1="67840" y1="27081" x2="89600" y2="44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8" t="19373" r="10372" b="25301"/>
            <a:stretch/>
          </p:blipFill>
          <p:spPr>
            <a:xfrm>
              <a:off x="6372224" y="2565512"/>
              <a:ext cx="5239940" cy="3200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385E5-67E0-4A33-AA5F-C01A0A5FF989}"/>
              </a:ext>
            </a:extLst>
          </p:cNvPr>
          <p:cNvGrpSpPr/>
          <p:nvPr/>
        </p:nvGrpSpPr>
        <p:grpSpPr>
          <a:xfrm>
            <a:off x="6164776" y="1615440"/>
            <a:ext cx="3192584" cy="2377232"/>
            <a:chOff x="5876925" y="-39441"/>
            <a:chExt cx="5239940" cy="39456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9516A-3D09-4CD4-B727-021C38724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87"/>
            <a:stretch/>
          </p:blipFill>
          <p:spPr>
            <a:xfrm>
              <a:off x="5876925" y="3198086"/>
              <a:ext cx="5149663" cy="7081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A0C0A0-4C1D-46B7-8C35-D0E3F3277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129" b="76291" l="20160" r="91120">
                          <a14:foregroundMark x1="20720" y1="48999" x2="33360" y2="42255"/>
                          <a14:foregroundMark x1="33360" y1="42255" x2="41813" y2="31791"/>
                          <a14:foregroundMark x1="49743" y1="24634" x2="50800" y2="23815"/>
                          <a14:foregroundMark x1="50800" y1="23815" x2="57280" y2="22129"/>
                          <a14:foregroundMark x1="57280" y1="22129" x2="65845" y2="25709"/>
                          <a14:foregroundMark x1="86391" y1="44456" x2="91120" y2="54900"/>
                          <a14:foregroundMark x1="25600" y1="46048" x2="20960" y2="52160"/>
                          <a14:foregroundMark x1="20960" y1="52160" x2="21280" y2="69231"/>
                          <a14:foregroundMark x1="21280" y1="69231" x2="24000" y2="76818"/>
                          <a14:foregroundMark x1="24000" y1="76818" x2="30640" y2="73867"/>
                          <a14:foregroundMark x1="30640" y1="73867" x2="33600" y2="68493"/>
                          <a14:foregroundMark x1="37520" y1="51528" x2="28320" y2="54900"/>
                          <a14:foregroundMark x1="28320" y1="54900" x2="23760" y2="61644"/>
                          <a14:foregroundMark x1="23760" y1="61644" x2="23280" y2="64489"/>
                          <a14:foregroundMark x1="22880" y1="73340" x2="37600" y2="69442"/>
                          <a14:foregroundMark x1="37600" y1="69442" x2="58000" y2="72181"/>
                          <a14:foregroundMark x1="58000" y1="72181" x2="72880" y2="71760"/>
                          <a14:foregroundMark x1="72880" y1="71760" x2="80800" y2="72708"/>
                          <a14:foregroundMark x1="80800" y1="72708" x2="87760" y2="71549"/>
                          <a14:foregroundMark x1="86720" y1="72603" x2="79680" y2="74816"/>
                          <a14:foregroundMark x1="79680" y1="74816" x2="32240" y2="73551"/>
                          <a14:foregroundMark x1="32240" y1="73551" x2="32160" y2="73551"/>
                          <a14:foregroundMark x1="88880" y1="75342" x2="88640" y2="69968"/>
                          <a14:foregroundMark x1="89040" y1="72603" x2="82880" y2="75869"/>
                          <a14:foregroundMark x1="82880" y1="75869" x2="79040" y2="76396"/>
                          <a14:foregroundMark x1="86160" y1="71549" x2="86640" y2="75975"/>
                          <a14:foregroundMark x1="88240" y1="70706" x2="89760" y2="75237"/>
                          <a14:foregroundMark x1="89360" y1="71444" x2="88880" y2="70601"/>
                          <a14:foregroundMark x1="89520" y1="70706" x2="89120" y2="70390"/>
                          <a14:foregroundMark x1="21760" y1="73340" x2="22960" y2="73551"/>
                          <a14:foregroundMark x1="21840" y1="73551" x2="20240" y2="73024"/>
                          <a14:foregroundMark x1="20880" y1="71865" x2="23280" y2="74394"/>
                          <a14:foregroundMark x1="22480" y1="74816" x2="20160" y2="74499"/>
                          <a14:foregroundMark x1="64720" y1="25817" x2="68590" y2="29524"/>
                          <a14:foregroundMark x1="87093" y1="43357" x2="89600" y2="60590"/>
                          <a14:foregroundMark x1="89600" y1="60590" x2="89760" y2="71865"/>
                          <a14:foregroundMark x1="66000" y1="27292" x2="74135" y2="32078"/>
                          <a14:foregroundMark x1="81573" y1="38627" x2="88480" y2="46891"/>
                          <a14:foregroundMark x1="53520" y1="22129" x2="51205" y2="23315"/>
                          <a14:foregroundMark x1="44880" y1="29083" x2="49760" y2="24341"/>
                          <a14:backgroundMark x1="88399" y1="42654" x2="89600" y2="36143"/>
                          <a14:backgroundMark x1="86152" y1="40509" x2="83680" y2="33404"/>
                          <a14:backgroundMark x1="83680" y1="33404" x2="78720" y2="27503"/>
                          <a14:backgroundMark x1="78720" y1="27503" x2="72480" y2="25184"/>
                          <a14:backgroundMark x1="72480" y1="25184" x2="70639" y2="27205"/>
                          <a14:backgroundMark x1="76554" y1="30684" x2="82160" y2="32561"/>
                          <a14:backgroundMark x1="82240" y1="33509" x2="82640" y2="35722"/>
                          <a14:backgroundMark x1="82880" y1="36459" x2="83027" y2="36769"/>
                          <a14:backgroundMark x1="74400" y1="31718" x2="82160" y2="37829"/>
                          <a14:backgroundMark x1="50456" y1="22320" x2="53120" y2="19916"/>
                          <a14:backgroundMark x1="30000" y1="40780" x2="46355" y2="26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7" t="19044" r="10231" b="25630"/>
            <a:stretch/>
          </p:blipFill>
          <p:spPr>
            <a:xfrm>
              <a:off x="5876925" y="-39441"/>
              <a:ext cx="5239940" cy="3200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190E9E-477F-4257-A48C-6B2932E5A176}"/>
              </a:ext>
            </a:extLst>
          </p:cNvPr>
          <p:cNvGrpSpPr/>
          <p:nvPr/>
        </p:nvGrpSpPr>
        <p:grpSpPr>
          <a:xfrm>
            <a:off x="2735589" y="4132378"/>
            <a:ext cx="3234708" cy="2222595"/>
            <a:chOff x="367198" y="2552700"/>
            <a:chExt cx="5392694" cy="40767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8CABB1-8AC2-49A3-80CF-F7D6E09CF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59"/>
            <a:stretch/>
          </p:blipFill>
          <p:spPr>
            <a:xfrm>
              <a:off x="367198" y="5909138"/>
              <a:ext cx="5258523" cy="7202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9B371D-89FA-49C8-A700-758FCC35F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180" b="76818" l="18640" r="91280">
                          <a14:foregroundMark x1="44363" y1="30196" x2="55600" y2="20759"/>
                          <a14:foregroundMark x1="20720" y1="50053" x2="26691" y2="45038"/>
                          <a14:foregroundMark x1="55600" y1="20759" x2="61515" y2="21821"/>
                          <a14:foregroundMark x1="69990" y1="28781" x2="90720" y2="47840"/>
                          <a14:foregroundMark x1="25675" y1="46976" x2="20880" y2="52160"/>
                          <a14:foregroundMark x1="20880" y1="52160" x2="20160" y2="69863"/>
                          <a14:foregroundMark x1="20160" y1="69863" x2="24240" y2="76502"/>
                          <a14:foregroundMark x1="24240" y1="76502" x2="30240" y2="73867"/>
                          <a14:foregroundMark x1="30240" y1="73867" x2="29760" y2="69442"/>
                          <a14:foregroundMark x1="24960" y1="47840" x2="20560" y2="54584"/>
                          <a14:foregroundMark x1="20560" y1="54584" x2="18720" y2="59747"/>
                          <a14:foregroundMark x1="23600" y1="71549" x2="47760" y2="74183"/>
                          <a14:foregroundMark x1="47760" y1="74183" x2="69040" y2="72392"/>
                          <a14:foregroundMark x1="69040" y1="72392" x2="81920" y2="73762"/>
                          <a14:foregroundMark x1="81920" y1="73762" x2="89840" y2="73551"/>
                          <a14:foregroundMark x1="89600" y1="73235" x2="76000" y2="71128"/>
                          <a14:foregroundMark x1="76000" y1="71128" x2="58880" y2="72919"/>
                          <a14:foregroundMark x1="56880" y1="72708" x2="47840" y2="73340"/>
                          <a14:foregroundMark x1="38640" y1="73340" x2="46400" y2="72181"/>
                          <a14:foregroundMark x1="46400" y1="72181" x2="65520" y2="72181"/>
                          <a14:foregroundMark x1="81600" y1="75237" x2="60560" y2="73762"/>
                          <a14:foregroundMark x1="60560" y1="73762" x2="46720" y2="77028"/>
                          <a14:foregroundMark x1="46720" y1="77028" x2="37120" y2="75553"/>
                          <a14:foregroundMark x1="76480" y1="72603" x2="91280" y2="75237"/>
                          <a14:foregroundMark x1="89360" y1="71128" x2="89040" y2="69758"/>
                          <a14:backgroundMark x1="61840" y1="21391" x2="70240" y2="28451"/>
                          <a14:backgroundMark x1="43600" y1="29083" x2="42640" y2="29715"/>
                          <a14:backgroundMark x1="43120" y1="30032" x2="31120" y2="38356"/>
                          <a14:backgroundMark x1="31120" y1="38356" x2="25840" y2="44046"/>
                          <a14:backgroundMark x1="25840" y1="44046" x2="20400" y2="47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3" t="18056" r="10356" b="25301"/>
            <a:stretch/>
          </p:blipFill>
          <p:spPr>
            <a:xfrm>
              <a:off x="519952" y="2552700"/>
              <a:ext cx="5239940" cy="32766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B98473B-E2CB-45CD-A6D3-05309C9B01BD}"/>
              </a:ext>
            </a:extLst>
          </p:cNvPr>
          <p:cNvSpPr txBox="1"/>
          <p:nvPr/>
        </p:nvSpPr>
        <p:spPr>
          <a:xfrm>
            <a:off x="2563017" y="1817008"/>
            <a:ext cx="1062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 = 5 seconds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C046E-7C7A-4202-98F1-8B09A0C42311}"/>
              </a:ext>
            </a:extLst>
          </p:cNvPr>
          <p:cNvSpPr txBox="1"/>
          <p:nvPr/>
        </p:nvSpPr>
        <p:spPr>
          <a:xfrm>
            <a:off x="6095846" y="1826726"/>
            <a:ext cx="111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 = 10 seconds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1EE6FC-D136-415F-AE07-7CC7CF500C92}"/>
              </a:ext>
            </a:extLst>
          </p:cNvPr>
          <p:cNvSpPr txBox="1"/>
          <p:nvPr/>
        </p:nvSpPr>
        <p:spPr>
          <a:xfrm>
            <a:off x="2735588" y="4216732"/>
            <a:ext cx="1116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 = 25 seconds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8DB58-8AE4-4C25-9D3D-252AFFA315B0}"/>
              </a:ext>
            </a:extLst>
          </p:cNvPr>
          <p:cNvSpPr txBox="1"/>
          <p:nvPr/>
        </p:nvSpPr>
        <p:spPr>
          <a:xfrm>
            <a:off x="6149008" y="4263690"/>
            <a:ext cx="111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 = 40 seconds</a:t>
            </a:r>
          </a:p>
        </p:txBody>
      </p:sp>
    </p:spTree>
    <p:extLst>
      <p:ext uri="{BB962C8B-B14F-4D97-AF65-F5344CB8AC3E}">
        <p14:creationId xmlns:p14="http://schemas.microsoft.com/office/powerpoint/2010/main" val="2182996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54C8-D6F7-46F1-A036-0583496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5456"/>
            <a:ext cx="10058400" cy="1260904"/>
          </a:xfrm>
        </p:spPr>
        <p:txBody>
          <a:bodyPr/>
          <a:lstStyle/>
          <a:p>
            <a:r>
              <a:rPr lang="en-GB" dirty="0"/>
              <a:t>Liquid extrusion location – consistently along the edge of the deforming region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03E27F-6DA9-4071-9F35-CD72564EF1F7}"/>
              </a:ext>
            </a:extLst>
          </p:cNvPr>
          <p:cNvCxnSpPr/>
          <p:nvPr/>
        </p:nvCxnSpPr>
        <p:spPr>
          <a:xfrm>
            <a:off x="2023109" y="3686980"/>
            <a:ext cx="161925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Box 2">
            <a:extLst>
              <a:ext uri="{FF2B5EF4-FFF2-40B4-BE49-F238E27FC236}">
                <a16:creationId xmlns:a16="http://schemas.microsoft.com/office/drawing/2014/main" id="{A29E133D-44F4-430F-8B85-BEFF28057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520" y="3436155"/>
            <a:ext cx="438150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1cm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52201D-4BEC-44A5-ABE4-880F84F48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911" y="32666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641FC3-F180-4872-BC2F-C89E7AC84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911" y="37238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033CC0-8DF9-430C-9504-B89898D33E4E}"/>
              </a:ext>
            </a:extLst>
          </p:cNvPr>
          <p:cNvCxnSpPr/>
          <p:nvPr/>
        </p:nvCxnSpPr>
        <p:spPr>
          <a:xfrm flipH="1">
            <a:off x="7660005" y="5890708"/>
            <a:ext cx="177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2">
            <a:extLst>
              <a:ext uri="{FF2B5EF4-FFF2-40B4-BE49-F238E27FC236}">
                <a16:creationId xmlns:a16="http://schemas.microsoft.com/office/drawing/2014/main" id="{3CEF7CE4-E86B-4ED5-B6EC-638057A5F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49346"/>
            <a:ext cx="47307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cm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A4FB63F9-D590-4C22-B99C-0DCDB6EA9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952" y="2509816"/>
            <a:ext cx="473075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cm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D6E610-42F4-4031-8786-05B2D8FD69BD}"/>
              </a:ext>
            </a:extLst>
          </p:cNvPr>
          <p:cNvGrpSpPr/>
          <p:nvPr/>
        </p:nvGrpSpPr>
        <p:grpSpPr>
          <a:xfrm>
            <a:off x="0" y="1876087"/>
            <a:ext cx="12192000" cy="4981913"/>
            <a:chOff x="0" y="1876087"/>
            <a:chExt cx="12192000" cy="49819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85D43D-34B9-46D9-9B87-6789703FC88E}"/>
                </a:ext>
              </a:extLst>
            </p:cNvPr>
            <p:cNvSpPr/>
            <p:nvPr/>
          </p:nvSpPr>
          <p:spPr>
            <a:xfrm>
              <a:off x="0" y="1876087"/>
              <a:ext cx="12192000" cy="498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Graphic 2">
              <a:extLst>
                <a:ext uri="{FF2B5EF4-FFF2-40B4-BE49-F238E27FC236}">
                  <a16:creationId xmlns:a16="http://schemas.microsoft.com/office/drawing/2014/main" id="{2960914A-473F-4130-A6FC-539F68D2E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8157"/>
            <a:stretch/>
          </p:blipFill>
          <p:spPr bwMode="auto">
            <a:xfrm>
              <a:off x="93978" y="2301867"/>
              <a:ext cx="5731510" cy="19926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98EB8D4-67C7-45C5-8524-3F56224E3266}"/>
                </a:ext>
              </a:extLst>
            </p:cNvPr>
            <p:cNvGrpSpPr/>
            <p:nvPr/>
          </p:nvGrpSpPr>
          <p:grpSpPr>
            <a:xfrm>
              <a:off x="5812789" y="1876087"/>
              <a:ext cx="6379211" cy="2447928"/>
              <a:chOff x="0" y="0"/>
              <a:chExt cx="5731510" cy="1959969"/>
            </a:xfrm>
          </p:grpSpPr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19BDF1F8-D8A2-4FA0-AD2E-9B4A8E9646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1395" y="0"/>
                <a:ext cx="1280160" cy="2781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Eruption location</a:t>
                </a:r>
                <a:endParaRPr lang="en-SG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CB3C386-BF93-44AB-883C-1096B4A3C161}"/>
                  </a:ext>
                </a:extLst>
              </p:cNvPr>
              <p:cNvCxnSpPr/>
              <p:nvPr/>
            </p:nvCxnSpPr>
            <p:spPr>
              <a:xfrm flipH="1">
                <a:off x="2894275" y="254442"/>
                <a:ext cx="87271" cy="2703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" name="Graphic 3">
                <a:extLst>
                  <a:ext uri="{FF2B5EF4-FFF2-40B4-BE49-F238E27FC236}">
                    <a16:creationId xmlns:a16="http://schemas.microsoft.com/office/drawing/2014/main" id="{F7EB4652-18A5-45D0-B6C7-FF4EBBABF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0" y="572494"/>
                <a:ext cx="5731510" cy="1387475"/>
              </a:xfrm>
              <a:prstGeom prst="rect">
                <a:avLst/>
              </a:prstGeom>
            </p:spPr>
          </p:pic>
        </p:grpSp>
        <p:pic>
          <p:nvPicPr>
            <p:cNvPr id="13" name="Graphic 4">
              <a:extLst>
                <a:ext uri="{FF2B5EF4-FFF2-40B4-BE49-F238E27FC236}">
                  <a16:creationId xmlns:a16="http://schemas.microsoft.com/office/drawing/2014/main" id="{D593370B-ABF4-4A04-A9F7-5D2F9C116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3335" y="4865183"/>
              <a:ext cx="5731510" cy="1764030"/>
            </a:xfrm>
            <a:prstGeom prst="rect">
              <a:avLst/>
            </a:prstGeom>
          </p:spPr>
        </p:pic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F421B350-FA78-465B-8169-0B5388FFC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0819" y="5210497"/>
              <a:ext cx="5731510" cy="142113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49BFA58-4B4B-44F8-9F11-A8C7C81D9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0" y="-26803"/>
            <a:ext cx="548640" cy="548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3B6951-A0F5-4600-A2A7-098CB2E22EE4}"/>
              </a:ext>
            </a:extLst>
          </p:cNvPr>
          <p:cNvSpPr txBox="1"/>
          <p:nvPr/>
        </p:nvSpPr>
        <p:spPr>
          <a:xfrm>
            <a:off x="9804400" y="71225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Abstract QR code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3138A0-B04D-4042-BF27-85F2817F08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5" y="-41975"/>
            <a:ext cx="1420943" cy="521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F7E918-0FB1-47D2-86BA-B48764ABE6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b="20819"/>
          <a:stretch/>
        </p:blipFill>
        <p:spPr>
          <a:xfrm>
            <a:off x="40641" y="30585"/>
            <a:ext cx="741680" cy="4475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98C2890-8459-494B-978D-FC22EA1B9BC4}"/>
              </a:ext>
            </a:extLst>
          </p:cNvPr>
          <p:cNvSpPr/>
          <p:nvPr/>
        </p:nvSpPr>
        <p:spPr>
          <a:xfrm>
            <a:off x="802641" y="71225"/>
            <a:ext cx="435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s-IS" sz="1050" dirty="0">
                <a:cs typeface="Futura Medium" panose="020B0602020204020303"/>
              </a:rPr>
              <a:t>This project has received funding from the European Union‘s Horizon 2020 research and innovation programme under grant agreement No 858092. </a:t>
            </a:r>
          </a:p>
        </p:txBody>
      </p:sp>
      <p:pic>
        <p:nvPicPr>
          <p:cNvPr id="25" name="Picture 3" descr="https://www.occa.org.uk/images/ocs/lancaster-university.png">
            <a:extLst>
              <a:ext uri="{FF2B5EF4-FFF2-40B4-BE49-F238E27FC236}">
                <a16:creationId xmlns:a16="http://schemas.microsoft.com/office/drawing/2014/main" id="{4390402A-C519-4883-A31F-907E3E9E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928" y="-26803"/>
            <a:ext cx="1356360" cy="6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23E8AE-1748-4CF8-8C3B-ADD2034C2E94}"/>
              </a:ext>
            </a:extLst>
          </p:cNvPr>
          <p:cNvSpPr txBox="1"/>
          <p:nvPr/>
        </p:nvSpPr>
        <p:spPr>
          <a:xfrm>
            <a:off x="3713796" y="3574377"/>
            <a:ext cx="111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Liquid intrusion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C05785-2517-4E20-862B-42909E08B828}"/>
              </a:ext>
            </a:extLst>
          </p:cNvPr>
          <p:cNvSpPr txBox="1"/>
          <p:nvPr/>
        </p:nvSpPr>
        <p:spPr>
          <a:xfrm>
            <a:off x="3869698" y="5890708"/>
            <a:ext cx="111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Liquid intrusion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5FA4C4-5B47-4D7C-AC1F-7DE867DE11BF}"/>
              </a:ext>
            </a:extLst>
          </p:cNvPr>
          <p:cNvSpPr txBox="1"/>
          <p:nvPr/>
        </p:nvSpPr>
        <p:spPr>
          <a:xfrm>
            <a:off x="9543004" y="5765698"/>
            <a:ext cx="111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Liquid intrusion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53523-3EF7-4A19-B676-380F0C5CCA6C}"/>
              </a:ext>
            </a:extLst>
          </p:cNvPr>
          <p:cNvSpPr txBox="1"/>
          <p:nvPr/>
        </p:nvSpPr>
        <p:spPr>
          <a:xfrm>
            <a:off x="7775467" y="3264378"/>
            <a:ext cx="111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Liquid intrusion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F3DFF4-91A1-48E8-9661-FF8B5EE00025}"/>
              </a:ext>
            </a:extLst>
          </p:cNvPr>
          <p:cNvSpPr txBox="1"/>
          <p:nvPr/>
        </p:nvSpPr>
        <p:spPr>
          <a:xfrm>
            <a:off x="3692270" y="5040750"/>
            <a:ext cx="1812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Uplifted region at the end of the experiment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52CDEF-8F14-4C00-9E80-5D14CB5CD1A0}"/>
              </a:ext>
            </a:extLst>
          </p:cNvPr>
          <p:cNvSpPr txBox="1"/>
          <p:nvPr/>
        </p:nvSpPr>
        <p:spPr>
          <a:xfrm>
            <a:off x="4081660" y="2441148"/>
            <a:ext cx="1812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Uplifted region at the end of the experiment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3D0B14-1785-47C4-989B-BA74EDB4C91B}"/>
              </a:ext>
            </a:extLst>
          </p:cNvPr>
          <p:cNvSpPr txBox="1"/>
          <p:nvPr/>
        </p:nvSpPr>
        <p:spPr>
          <a:xfrm>
            <a:off x="7152875" y="2173427"/>
            <a:ext cx="1812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Uplifted region at the end of the experiment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C7326-47B1-4E24-A6CD-6855050DDB0B}"/>
              </a:ext>
            </a:extLst>
          </p:cNvPr>
          <p:cNvSpPr txBox="1"/>
          <p:nvPr/>
        </p:nvSpPr>
        <p:spPr>
          <a:xfrm>
            <a:off x="10168636" y="4790043"/>
            <a:ext cx="1812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Uplifted region at the end of the experiment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49CFC1-7E97-4BE2-B5A9-5BDA9218248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291840" y="5890708"/>
            <a:ext cx="577858" cy="230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A3E580-F4EF-4AF5-9723-A1B62700E515}"/>
              </a:ext>
            </a:extLst>
          </p:cNvPr>
          <p:cNvCxnSpPr>
            <a:cxnSpLocks/>
          </p:cNvCxnSpPr>
          <p:nvPr/>
        </p:nvCxnSpPr>
        <p:spPr>
          <a:xfrm>
            <a:off x="8217408" y="2479931"/>
            <a:ext cx="359154" cy="198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DA2D0C1-D189-4495-B061-21980D858140}"/>
              </a:ext>
            </a:extLst>
          </p:cNvPr>
          <p:cNvCxnSpPr>
            <a:cxnSpLocks/>
          </p:cNvCxnSpPr>
          <p:nvPr/>
        </p:nvCxnSpPr>
        <p:spPr>
          <a:xfrm flipV="1">
            <a:off x="8354860" y="3134145"/>
            <a:ext cx="359746" cy="360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C0883C-2DDD-4817-AAE5-78C0B52273B9}"/>
              </a:ext>
            </a:extLst>
          </p:cNvPr>
          <p:cNvCxnSpPr>
            <a:cxnSpLocks/>
          </p:cNvCxnSpPr>
          <p:nvPr/>
        </p:nvCxnSpPr>
        <p:spPr>
          <a:xfrm flipH="1">
            <a:off x="3699894" y="2703034"/>
            <a:ext cx="347595" cy="6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15F35C-7EF2-4F1E-A5F8-C8D149A0197C}"/>
              </a:ext>
            </a:extLst>
          </p:cNvPr>
          <p:cNvCxnSpPr>
            <a:cxnSpLocks/>
          </p:cNvCxnSpPr>
          <p:nvPr/>
        </p:nvCxnSpPr>
        <p:spPr>
          <a:xfrm flipH="1" flipV="1">
            <a:off x="3570782" y="3419481"/>
            <a:ext cx="121488" cy="190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1E0D2D-0CB2-4B31-AF69-6BE8C9838CBD}"/>
              </a:ext>
            </a:extLst>
          </p:cNvPr>
          <p:cNvCxnSpPr>
            <a:cxnSpLocks/>
          </p:cNvCxnSpPr>
          <p:nvPr/>
        </p:nvCxnSpPr>
        <p:spPr>
          <a:xfrm flipH="1">
            <a:off x="3474555" y="5414416"/>
            <a:ext cx="217715" cy="95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9AE90F1-C227-4B47-AECD-C014B0247AD7}"/>
              </a:ext>
            </a:extLst>
          </p:cNvPr>
          <p:cNvCxnSpPr>
            <a:cxnSpLocks/>
          </p:cNvCxnSpPr>
          <p:nvPr/>
        </p:nvCxnSpPr>
        <p:spPr>
          <a:xfrm flipH="1" flipV="1">
            <a:off x="3323658" y="6161415"/>
            <a:ext cx="12778" cy="190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3F6D5F-6744-449C-AFF8-3D89E99F43C0}"/>
              </a:ext>
            </a:extLst>
          </p:cNvPr>
          <p:cNvCxnSpPr>
            <a:cxnSpLocks/>
          </p:cNvCxnSpPr>
          <p:nvPr/>
        </p:nvCxnSpPr>
        <p:spPr>
          <a:xfrm>
            <a:off x="8256907" y="5811846"/>
            <a:ext cx="723992" cy="7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923A98-1090-44BF-AD7E-A54880C18D89}"/>
              </a:ext>
            </a:extLst>
          </p:cNvPr>
          <p:cNvCxnSpPr>
            <a:cxnSpLocks/>
          </p:cNvCxnSpPr>
          <p:nvPr/>
        </p:nvCxnSpPr>
        <p:spPr>
          <a:xfrm flipH="1" flipV="1">
            <a:off x="9131270" y="5578961"/>
            <a:ext cx="423300" cy="311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F3127EA-D29B-437D-95BB-57B0ACB5C948}"/>
              </a:ext>
            </a:extLst>
          </p:cNvPr>
          <p:cNvSpPr txBox="1"/>
          <p:nvPr/>
        </p:nvSpPr>
        <p:spPr>
          <a:xfrm>
            <a:off x="3051314" y="6330416"/>
            <a:ext cx="111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Percolation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4C1CF4-D095-41F0-AB13-80109C8445FD}"/>
              </a:ext>
            </a:extLst>
          </p:cNvPr>
          <p:cNvSpPr txBox="1"/>
          <p:nvPr/>
        </p:nvSpPr>
        <p:spPr>
          <a:xfrm>
            <a:off x="7442928" y="5646436"/>
            <a:ext cx="111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Percolation</a:t>
            </a:r>
          </a:p>
        </p:txBody>
      </p:sp>
    </p:spTree>
    <p:extLst>
      <p:ext uri="{BB962C8B-B14F-4D97-AF65-F5344CB8AC3E}">
        <p14:creationId xmlns:p14="http://schemas.microsoft.com/office/powerpoint/2010/main" val="263021324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1400</Words>
  <Application>Microsoft Office PowerPoint</Application>
  <PresentationFormat>Widescreen</PresentationFormat>
  <Paragraphs>135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Cambria Math</vt:lpstr>
      <vt:lpstr>Corbel</vt:lpstr>
      <vt:lpstr>FUTURA MEDIUM</vt:lpstr>
      <vt:lpstr>FUTURA MEDIUM</vt:lpstr>
      <vt:lpstr>Garamond</vt:lpstr>
      <vt:lpstr>Gill Sans MT</vt:lpstr>
      <vt:lpstr>Times New Roman</vt:lpstr>
      <vt:lpstr>Wingdings 2</vt:lpstr>
      <vt:lpstr>Dividend</vt:lpstr>
      <vt:lpstr>Analogue Modelling of Intrusion Dynamics in Relation to Internal and Surface Deformation</vt:lpstr>
      <vt:lpstr>Key findings – internal compaction to localised surface uplift</vt:lpstr>
      <vt:lpstr>Experimental setup and rationale</vt:lpstr>
      <vt:lpstr>Scaling and material selection</vt:lpstr>
      <vt:lpstr>Methodology – image optimisation</vt:lpstr>
      <vt:lpstr>Raw image – visual analysis</vt:lpstr>
      <vt:lpstr>PIV analysis vector displacement  </vt:lpstr>
      <vt:lpstr>PIV analysis – Velocity magnitude</vt:lpstr>
      <vt:lpstr>Liquid extrusion location – consistently along the edge of the deforming region</vt:lpstr>
      <vt:lpstr>Surface displacement and extrusion location</vt:lpstr>
      <vt:lpstr>Intrusion growth patterns</vt:lpstr>
      <vt:lpstr>PIV displacement vectors, strain rate, and acoustic data</vt:lpstr>
      <vt:lpstr>Contact microphone and GoPro capturing flank collapse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 presentation</dc:title>
  <dc:creator>Mitchell, Andrew (Postgraduate Researcher)</dc:creator>
  <cp:lastModifiedBy>Mitchell, Andrew (Postgraduate Researcher)</cp:lastModifiedBy>
  <cp:revision>101</cp:revision>
  <dcterms:created xsi:type="dcterms:W3CDTF">2025-03-31T11:03:41Z</dcterms:created>
  <dcterms:modified xsi:type="dcterms:W3CDTF">2025-04-25T11:41:55Z</dcterms:modified>
</cp:coreProperties>
</file>