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854" r:id="rId1"/>
  </p:sldMasterIdLst>
  <p:notesMasterIdLst>
    <p:notesMasterId r:id="rId3"/>
  </p:notesMasterIdLst>
  <p:handoutMasterIdLst>
    <p:handoutMasterId r:id="rId4"/>
  </p:handoutMasterIdLst>
  <p:sldIdLst>
    <p:sldId id="272" r:id="rId2"/>
  </p:sldIdLst>
  <p:sldSz cx="12161838" cy="6858000"/>
  <p:notesSz cx="6797675" cy="9926638"/>
  <p:embeddedFontLst>
    <p:embeddedFont>
      <p:font typeface="Inter" panose="020B0604020202020204" charset="0"/>
      <p:regular r:id="rId5"/>
      <p:bold r:id="rId6"/>
      <p:italic r:id="rId7"/>
      <p:boldItalic r:id="rId8"/>
    </p:embeddedFont>
    <p:embeddedFont>
      <p:font typeface="Verdana" panose="020B0604030504040204" pitchFamily="34" charset="0"/>
      <p:regular r:id="rId9"/>
      <p:bold r:id="rId10"/>
      <p:italic r:id="rId11"/>
      <p:boldItalic r:id="rId12"/>
    </p:embeddedFont>
  </p:embeddedFontLst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dloff" initials="AR" lastIdx="5" clrIdx="0">
    <p:extLst>
      <p:ext uri="{19B8F6BF-5375-455C-9EA6-DF929625EA0E}">
        <p15:presenceInfo xmlns:p15="http://schemas.microsoft.com/office/powerpoint/2012/main" userId="rudloff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6A34"/>
    <a:srgbClr val="0A2864"/>
    <a:srgbClr val="FC6A59"/>
    <a:srgbClr val="0C2A63"/>
    <a:srgbClr val="E6E6E6"/>
    <a:srgbClr val="C1E3EC"/>
    <a:srgbClr val="FFF3CD"/>
    <a:srgbClr val="004479"/>
    <a:srgbClr val="005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79" autoAdjust="0"/>
    <p:restoredTop sz="94291" autoAdjust="0"/>
  </p:normalViewPr>
  <p:slideViewPr>
    <p:cSldViewPr snapToGrid="0">
      <p:cViewPr varScale="1">
        <p:scale>
          <a:sx n="98" d="100"/>
          <a:sy n="98" d="100"/>
        </p:scale>
        <p:origin x="38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-408"/>
    </p:cViewPr>
  </p:sorterViewPr>
  <p:notesViewPr>
    <p:cSldViewPr snapToGrid="0">
      <p:cViewPr>
        <p:scale>
          <a:sx n="60" d="100"/>
          <a:sy n="60" d="100"/>
        </p:scale>
        <p:origin x="3130" y="2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commentAuthors" Target="commentAuthor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viewProps" Target="viewProps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0974CAF-7240-4F87-88B1-604226373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CDF4EDE-9ABF-430B-A3C2-5C8E96574C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F887E-BDA5-4B2F-B1ED-6B79B95D028A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C5D8E9-2BB2-41CC-9FF5-202AD21730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502027-0F02-4997-A181-FD771BF8E5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A3459-331E-4B46-8395-3B9833E2D3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8055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73038" y="314325"/>
            <a:ext cx="6357937" cy="358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90403" y="4113026"/>
            <a:ext cx="6016868" cy="50040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3EA15-518E-4C56-B510-75A8E642ED6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6224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sv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rgbClr val="0A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FFE242-A3D7-E278-1953-6878B03C78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0559" r="-1"/>
          <a:stretch/>
        </p:blipFill>
        <p:spPr>
          <a:xfrm>
            <a:off x="0" y="4177983"/>
            <a:ext cx="12161838" cy="17212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6A58624-F76D-4AAF-8D68-0C91DDE8AC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41000" y="6178967"/>
            <a:ext cx="2112045" cy="2872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56EF8E9-BA71-4ED1-BDF9-9BE39E9C64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48428" y="5945968"/>
            <a:ext cx="4397423" cy="753280"/>
          </a:xfrm>
          <a:prstGeom prst="rect">
            <a:avLst/>
          </a:prstGeom>
        </p:spPr>
      </p:pic>
      <p:sp>
        <p:nvSpPr>
          <p:cNvPr id="11" name="Textplatzhalter 28">
            <a:extLst>
              <a:ext uri="{FF2B5EF4-FFF2-40B4-BE49-F238E27FC236}">
                <a16:creationId xmlns:a16="http://schemas.microsoft.com/office/drawing/2014/main" id="{77739823-07E4-481B-9A1B-7593924D8D45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1142298" y="4634096"/>
            <a:ext cx="6704983" cy="510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37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Place, Date</a:t>
            </a:r>
          </a:p>
        </p:txBody>
      </p:sp>
      <p:sp>
        <p:nvSpPr>
          <p:cNvPr id="14" name="Textplatzhalter 26">
            <a:extLst>
              <a:ext uri="{FF2B5EF4-FFF2-40B4-BE49-F238E27FC236}">
                <a16:creationId xmlns:a16="http://schemas.microsoft.com/office/drawing/2014/main" id="{1593CB6A-A27E-4CEF-A4C9-5B30E2892476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1142297" y="3693388"/>
            <a:ext cx="10079446" cy="82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37">
                <a:solidFill>
                  <a:schemeClr val="bg1"/>
                </a:solidFill>
              </a:defRPr>
            </a:lvl1pPr>
            <a:lvl2pPr marL="810748" indent="0">
              <a:buNone/>
              <a:defRPr/>
            </a:lvl2pPr>
            <a:lvl3pPr marL="1621495" indent="0">
              <a:buNone/>
              <a:defRPr/>
            </a:lvl3pPr>
            <a:lvl4pPr marL="2432243" indent="0">
              <a:buNone/>
              <a:defRPr/>
            </a:lvl4pPr>
            <a:lvl5pPr marL="3242991" indent="0">
              <a:buNone/>
              <a:defRPr/>
            </a:lvl5pPr>
          </a:lstStyle>
          <a:p>
            <a:pPr lvl="0"/>
            <a:r>
              <a:rPr lang="de-DE" dirty="0" err="1"/>
              <a:t>Function</a:t>
            </a:r>
            <a:endParaRPr lang="de-DE" dirty="0"/>
          </a:p>
        </p:txBody>
      </p:sp>
      <p:sp>
        <p:nvSpPr>
          <p:cNvPr id="10" name="Textplatzhalter 26">
            <a:extLst>
              <a:ext uri="{FF2B5EF4-FFF2-40B4-BE49-F238E27FC236}">
                <a16:creationId xmlns:a16="http://schemas.microsoft.com/office/drawing/2014/main" id="{65F18909-B4A2-449A-A438-222E8D9864CA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1142297" y="2982434"/>
            <a:ext cx="10079446" cy="694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56">
                <a:solidFill>
                  <a:schemeClr val="bg1"/>
                </a:solidFill>
              </a:defRPr>
            </a:lvl1pPr>
            <a:lvl2pPr marL="810748" indent="0">
              <a:buNone/>
              <a:defRPr/>
            </a:lvl2pPr>
            <a:lvl3pPr marL="1621495" indent="0">
              <a:buNone/>
              <a:defRPr/>
            </a:lvl3pPr>
            <a:lvl4pPr marL="2432243" indent="0">
              <a:buNone/>
              <a:defRPr/>
            </a:lvl4pPr>
            <a:lvl5pPr marL="3242991" indent="0">
              <a:buNone/>
              <a:defRPr/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8FA72-B303-4694-B546-8B3ECCB0CD50}"/>
              </a:ext>
            </a:extLst>
          </p:cNvPr>
          <p:cNvSpPr>
            <a:spLocks noGrp="1"/>
          </p:cNvSpPr>
          <p:nvPr>
            <p:ph type="body" sz="half" idx="116" hasCustomPrompt="1"/>
          </p:nvPr>
        </p:nvSpPr>
        <p:spPr>
          <a:xfrm>
            <a:off x="1142828" y="668011"/>
            <a:ext cx="10077916" cy="210457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lang="pt-BR" sz="5675" b="0" spc="-27" dirty="0">
                <a:solidFill>
                  <a:schemeClr val="bg1"/>
                </a:solidFill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defTabSz="54894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99248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dark blue">
    <p:bg>
      <p:bgPr>
        <a:solidFill>
          <a:srgbClr val="0A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ABF735D-533F-FB47-3403-E41914321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17" r="-1"/>
          <a:stretch/>
        </p:blipFill>
        <p:spPr>
          <a:xfrm>
            <a:off x="0" y="5161406"/>
            <a:ext cx="12161838" cy="71669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6A58624-F76D-4AAF-8D68-0C91DDE8AC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41000" y="6178967"/>
            <a:ext cx="2112045" cy="2872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56EF8E9-BA71-4ED1-BDF9-9BE39E9C64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48428" y="5945968"/>
            <a:ext cx="4397423" cy="753280"/>
          </a:xfrm>
          <a:prstGeom prst="rect">
            <a:avLst/>
          </a:prstGeom>
        </p:spPr>
      </p:pic>
      <p:sp>
        <p:nvSpPr>
          <p:cNvPr id="12" name="Textplatzhalter 28">
            <a:extLst>
              <a:ext uri="{FF2B5EF4-FFF2-40B4-BE49-F238E27FC236}">
                <a16:creationId xmlns:a16="http://schemas.microsoft.com/office/drawing/2014/main" id="{1D21B13E-94BA-4744-A84C-504DF7E437F0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423436" y="5008970"/>
            <a:ext cx="3593654" cy="5101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7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Photo</a:t>
            </a:r>
            <a:r>
              <a:rPr lang="de-DE" dirty="0"/>
              <a:t>: </a:t>
            </a:r>
            <a:r>
              <a:rPr lang="de-DE" dirty="0" err="1"/>
              <a:t>Author</a:t>
            </a:r>
            <a:r>
              <a:rPr lang="de-DE" dirty="0"/>
              <a:t> XXX (GFZ)</a:t>
            </a:r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74EC49A6-16EC-4644-92B1-F87F513349CC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423436" y="668012"/>
            <a:ext cx="3593654" cy="434095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e.g. </a:t>
            </a:r>
            <a:r>
              <a:rPr lang="de-DE" dirty="0" err="1"/>
              <a:t>photo</a:t>
            </a:r>
            <a:r>
              <a:rPr lang="de-DE" dirty="0"/>
              <a:t>, </a:t>
            </a:r>
            <a:r>
              <a:rPr lang="de-DE" dirty="0" err="1"/>
              <a:t>illustration</a:t>
            </a:r>
            <a:endParaRPr lang="de-DE" dirty="0"/>
          </a:p>
        </p:txBody>
      </p:sp>
      <p:sp>
        <p:nvSpPr>
          <p:cNvPr id="14" name="Textplatzhalter 26">
            <a:extLst>
              <a:ext uri="{FF2B5EF4-FFF2-40B4-BE49-F238E27FC236}">
                <a16:creationId xmlns:a16="http://schemas.microsoft.com/office/drawing/2014/main" id="{1593CB6A-A27E-4CEF-A4C9-5B30E2892476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4420698" y="3691312"/>
            <a:ext cx="7411248" cy="10247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37">
                <a:solidFill>
                  <a:schemeClr val="bg1"/>
                </a:solidFill>
              </a:defRPr>
            </a:lvl1pPr>
            <a:lvl2pPr marL="810748" indent="0">
              <a:buNone/>
              <a:defRPr/>
            </a:lvl2pPr>
            <a:lvl3pPr marL="1621495" indent="0">
              <a:buNone/>
              <a:defRPr/>
            </a:lvl3pPr>
            <a:lvl4pPr marL="2432243" indent="0">
              <a:buNone/>
              <a:defRPr/>
            </a:lvl4pPr>
            <a:lvl5pPr marL="3242991" indent="0">
              <a:buNone/>
              <a:defRPr/>
            </a:lvl5pPr>
          </a:lstStyle>
          <a:p>
            <a:pPr lvl="0"/>
            <a:r>
              <a:rPr lang="de-DE" dirty="0" err="1"/>
              <a:t>Function</a:t>
            </a:r>
            <a:endParaRPr lang="de-DE" dirty="0"/>
          </a:p>
        </p:txBody>
      </p:sp>
      <p:sp>
        <p:nvSpPr>
          <p:cNvPr id="11" name="Textplatzhalter 28">
            <a:extLst>
              <a:ext uri="{FF2B5EF4-FFF2-40B4-BE49-F238E27FC236}">
                <a16:creationId xmlns:a16="http://schemas.microsoft.com/office/drawing/2014/main" id="{77739823-07E4-481B-9A1B-7593924D8D45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4420698" y="4903458"/>
            <a:ext cx="7432346" cy="510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37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Place, Date</a:t>
            </a:r>
          </a:p>
        </p:txBody>
      </p:sp>
      <p:sp>
        <p:nvSpPr>
          <p:cNvPr id="10" name="Textplatzhalter 26">
            <a:extLst>
              <a:ext uri="{FF2B5EF4-FFF2-40B4-BE49-F238E27FC236}">
                <a16:creationId xmlns:a16="http://schemas.microsoft.com/office/drawing/2014/main" id="{65F18909-B4A2-449A-A438-222E8D9864CA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4420698" y="2902333"/>
            <a:ext cx="7411248" cy="694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56">
                <a:solidFill>
                  <a:schemeClr val="bg1"/>
                </a:solidFill>
              </a:defRPr>
            </a:lvl1pPr>
            <a:lvl2pPr marL="810748" indent="0">
              <a:buNone/>
              <a:defRPr/>
            </a:lvl2pPr>
            <a:lvl3pPr marL="1621495" indent="0">
              <a:buNone/>
              <a:defRPr/>
            </a:lvl3pPr>
            <a:lvl4pPr marL="2432243" indent="0">
              <a:buNone/>
              <a:defRPr/>
            </a:lvl4pPr>
            <a:lvl5pPr marL="3242991" indent="0">
              <a:buNone/>
              <a:defRPr/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8FA72-B303-4694-B546-8B3ECCB0CD50}"/>
              </a:ext>
            </a:extLst>
          </p:cNvPr>
          <p:cNvSpPr>
            <a:spLocks noGrp="1"/>
          </p:cNvSpPr>
          <p:nvPr>
            <p:ph type="body" sz="half" idx="116" hasCustomPrompt="1"/>
          </p:nvPr>
        </p:nvSpPr>
        <p:spPr>
          <a:xfrm>
            <a:off x="4421230" y="668013"/>
            <a:ext cx="7410123" cy="213990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lang="pt-BR" sz="5675" b="0" spc="-27" dirty="0">
                <a:solidFill>
                  <a:schemeClr val="bg1"/>
                </a:solidFill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defTabSz="54894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9229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EFF6121-0F1F-F83C-CC60-7CCAF9F8D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0675" r="303"/>
          <a:stretch/>
        </p:blipFill>
        <p:spPr>
          <a:xfrm>
            <a:off x="-1" y="4045551"/>
            <a:ext cx="12161839" cy="182906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57C701C-A5CB-451B-B1D0-7FB17E738D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6494" y="6175422"/>
            <a:ext cx="2117109" cy="28797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9950BB-6B6A-4A80-97E2-5D99026EA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28" y="5945427"/>
            <a:ext cx="4397423" cy="7543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2B17A5E-6178-4199-976F-91B5CE1008B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49847" y="5943009"/>
            <a:ext cx="4394585" cy="752795"/>
          </a:xfrm>
          <a:prstGeom prst="rect">
            <a:avLst/>
          </a:prstGeom>
        </p:spPr>
      </p:pic>
      <p:sp>
        <p:nvSpPr>
          <p:cNvPr id="32" name="Textplatzhalter 28">
            <a:extLst>
              <a:ext uri="{FF2B5EF4-FFF2-40B4-BE49-F238E27FC236}">
                <a16:creationId xmlns:a16="http://schemas.microsoft.com/office/drawing/2014/main" id="{D6FC865F-3A82-41DD-AC58-C714A43614E4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1142290" y="4634096"/>
            <a:ext cx="6719471" cy="510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37">
                <a:solidFill>
                  <a:srgbClr val="0A2864"/>
                </a:solidFill>
              </a:defRPr>
            </a:lvl1pPr>
          </a:lstStyle>
          <a:p>
            <a:pPr lvl="0"/>
            <a:r>
              <a:rPr lang="de-DE" dirty="0"/>
              <a:t>Place, Date</a:t>
            </a:r>
          </a:p>
        </p:txBody>
      </p:sp>
      <p:sp>
        <p:nvSpPr>
          <p:cNvPr id="33" name="Textplatzhalter 26">
            <a:extLst>
              <a:ext uri="{FF2B5EF4-FFF2-40B4-BE49-F238E27FC236}">
                <a16:creationId xmlns:a16="http://schemas.microsoft.com/office/drawing/2014/main" id="{6E800A81-9766-4F29-BFAB-A3CA4AF80A13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1142288" y="3429002"/>
            <a:ext cx="10137376" cy="899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37">
                <a:solidFill>
                  <a:srgbClr val="0A2864"/>
                </a:solidFill>
              </a:defRPr>
            </a:lvl1pPr>
            <a:lvl2pPr marL="810748" indent="0">
              <a:buNone/>
              <a:defRPr/>
            </a:lvl2pPr>
            <a:lvl3pPr marL="1621495" indent="0">
              <a:buNone/>
              <a:defRPr/>
            </a:lvl3pPr>
            <a:lvl4pPr marL="2432243" indent="0">
              <a:buNone/>
              <a:defRPr/>
            </a:lvl4pPr>
            <a:lvl5pPr marL="3242991" indent="0">
              <a:buNone/>
              <a:defRPr/>
            </a:lvl5pPr>
          </a:lstStyle>
          <a:p>
            <a:pPr lvl="0"/>
            <a:r>
              <a:rPr lang="de-DE" dirty="0" err="1"/>
              <a:t>Function</a:t>
            </a:r>
            <a:endParaRPr lang="de-DE" dirty="0"/>
          </a:p>
        </p:txBody>
      </p:sp>
      <p:sp>
        <p:nvSpPr>
          <p:cNvPr id="31" name="Textplatzhalter 26">
            <a:extLst>
              <a:ext uri="{FF2B5EF4-FFF2-40B4-BE49-F238E27FC236}">
                <a16:creationId xmlns:a16="http://schemas.microsoft.com/office/drawing/2014/main" id="{7B68B5DC-6775-49C1-B9D7-BECA4837F5A7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1142288" y="2714583"/>
            <a:ext cx="10137376" cy="694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56">
                <a:solidFill>
                  <a:srgbClr val="0A2864"/>
                </a:solidFill>
              </a:defRPr>
            </a:lvl1pPr>
            <a:lvl2pPr marL="810748" indent="0">
              <a:buNone/>
              <a:defRPr/>
            </a:lvl2pPr>
            <a:lvl3pPr marL="1621495" indent="0">
              <a:buNone/>
              <a:defRPr/>
            </a:lvl3pPr>
            <a:lvl4pPr marL="2432243" indent="0">
              <a:buNone/>
              <a:defRPr/>
            </a:lvl4pPr>
            <a:lvl5pPr marL="3242991" indent="0">
              <a:buNone/>
              <a:defRPr/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017BDB3-DF79-4EC6-9B3E-15CCA014F306}"/>
              </a:ext>
            </a:extLst>
          </p:cNvPr>
          <p:cNvSpPr>
            <a:spLocks noGrp="1"/>
          </p:cNvSpPr>
          <p:nvPr>
            <p:ph type="body" sz="half" idx="116" hasCustomPrompt="1"/>
          </p:nvPr>
        </p:nvSpPr>
        <p:spPr>
          <a:xfrm>
            <a:off x="1142820" y="668010"/>
            <a:ext cx="10135837" cy="19714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lang="pt-BR" sz="5675" b="0" spc="-27" dirty="0">
                <a:solidFill>
                  <a:srgbClr val="0A2864"/>
                </a:solidFill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defTabSz="54894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3982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0C90591-1937-09A5-4F27-A733681D4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09"/>
          <a:stretch/>
        </p:blipFill>
        <p:spPr>
          <a:xfrm>
            <a:off x="0" y="5205651"/>
            <a:ext cx="12161838" cy="73180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0A4CF1B-554D-4978-BE2A-617C28B300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76494" y="6175422"/>
            <a:ext cx="2117109" cy="28797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7C763C1-5DE6-4F77-83C0-9881A85C69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49847" y="5943009"/>
            <a:ext cx="4394585" cy="752795"/>
          </a:xfrm>
          <a:prstGeom prst="rect">
            <a:avLst/>
          </a:prstGeom>
        </p:spPr>
      </p:pic>
      <p:sp>
        <p:nvSpPr>
          <p:cNvPr id="12" name="Textplatzhalter 28">
            <a:extLst>
              <a:ext uri="{FF2B5EF4-FFF2-40B4-BE49-F238E27FC236}">
                <a16:creationId xmlns:a16="http://schemas.microsoft.com/office/drawing/2014/main" id="{1D21B13E-94BA-4744-A84C-504DF7E437F0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423436" y="5110572"/>
            <a:ext cx="3593654" cy="5101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73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Photo</a:t>
            </a:r>
            <a:r>
              <a:rPr lang="de-DE" dirty="0"/>
              <a:t>: </a:t>
            </a:r>
            <a:r>
              <a:rPr lang="de-DE" dirty="0" err="1"/>
              <a:t>Author</a:t>
            </a:r>
            <a:r>
              <a:rPr lang="de-DE" dirty="0"/>
              <a:t> XXX (GFZ)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757FB0D-7EBD-4305-BFA8-825AB18F3005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423436" y="668013"/>
            <a:ext cx="3593654" cy="44425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e.g. </a:t>
            </a:r>
            <a:r>
              <a:rPr lang="de-DE" dirty="0" err="1"/>
              <a:t>photo</a:t>
            </a:r>
            <a:r>
              <a:rPr lang="de-DE" dirty="0"/>
              <a:t>, </a:t>
            </a:r>
            <a:r>
              <a:rPr lang="de-DE" dirty="0" err="1"/>
              <a:t>illustration</a:t>
            </a:r>
            <a:endParaRPr lang="de-DE" dirty="0"/>
          </a:p>
        </p:txBody>
      </p:sp>
      <p:sp>
        <p:nvSpPr>
          <p:cNvPr id="11" name="Textplatzhalter 28">
            <a:extLst>
              <a:ext uri="{FF2B5EF4-FFF2-40B4-BE49-F238E27FC236}">
                <a16:creationId xmlns:a16="http://schemas.microsoft.com/office/drawing/2014/main" id="{77739823-07E4-481B-9A1B-7593924D8D45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4420698" y="4903458"/>
            <a:ext cx="7410653" cy="510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37">
                <a:solidFill>
                  <a:srgbClr val="0A2864"/>
                </a:solidFill>
              </a:defRPr>
            </a:lvl1pPr>
          </a:lstStyle>
          <a:p>
            <a:pPr lvl="0"/>
            <a:r>
              <a:rPr lang="de-DE" dirty="0"/>
              <a:t>Place, Date</a:t>
            </a:r>
          </a:p>
        </p:txBody>
      </p:sp>
      <p:sp>
        <p:nvSpPr>
          <p:cNvPr id="14" name="Textplatzhalter 26">
            <a:extLst>
              <a:ext uri="{FF2B5EF4-FFF2-40B4-BE49-F238E27FC236}">
                <a16:creationId xmlns:a16="http://schemas.microsoft.com/office/drawing/2014/main" id="{1593CB6A-A27E-4CEF-A4C9-5B30E2892476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4420698" y="3691313"/>
            <a:ext cx="7411248" cy="1139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37">
                <a:solidFill>
                  <a:srgbClr val="0A2864"/>
                </a:solidFill>
              </a:defRPr>
            </a:lvl1pPr>
            <a:lvl2pPr marL="810748" indent="0">
              <a:buNone/>
              <a:defRPr/>
            </a:lvl2pPr>
            <a:lvl3pPr marL="1621495" indent="0">
              <a:buNone/>
              <a:defRPr/>
            </a:lvl3pPr>
            <a:lvl4pPr marL="2432243" indent="0">
              <a:buNone/>
              <a:defRPr/>
            </a:lvl4pPr>
            <a:lvl5pPr marL="3242991" indent="0">
              <a:buNone/>
              <a:defRPr/>
            </a:lvl5pPr>
          </a:lstStyle>
          <a:p>
            <a:pPr lvl="0"/>
            <a:r>
              <a:rPr lang="de-DE" dirty="0" err="1"/>
              <a:t>Function</a:t>
            </a:r>
            <a:endParaRPr lang="de-DE" dirty="0"/>
          </a:p>
        </p:txBody>
      </p:sp>
      <p:sp>
        <p:nvSpPr>
          <p:cNvPr id="10" name="Textplatzhalter 26">
            <a:extLst>
              <a:ext uri="{FF2B5EF4-FFF2-40B4-BE49-F238E27FC236}">
                <a16:creationId xmlns:a16="http://schemas.microsoft.com/office/drawing/2014/main" id="{65F18909-B4A2-449A-A438-222E8D9864CA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4420698" y="2902333"/>
            <a:ext cx="7411248" cy="694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56">
                <a:solidFill>
                  <a:srgbClr val="0A2864"/>
                </a:solidFill>
              </a:defRPr>
            </a:lvl1pPr>
            <a:lvl2pPr marL="810748" indent="0">
              <a:buNone/>
              <a:defRPr/>
            </a:lvl2pPr>
            <a:lvl3pPr marL="1621495" indent="0">
              <a:buNone/>
              <a:defRPr/>
            </a:lvl3pPr>
            <a:lvl4pPr marL="2432243" indent="0">
              <a:buNone/>
              <a:defRPr/>
            </a:lvl4pPr>
            <a:lvl5pPr marL="3242991" indent="0">
              <a:buNone/>
              <a:defRPr/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8FA72-B303-4694-B546-8B3ECCB0CD50}"/>
              </a:ext>
            </a:extLst>
          </p:cNvPr>
          <p:cNvSpPr>
            <a:spLocks noGrp="1"/>
          </p:cNvSpPr>
          <p:nvPr>
            <p:ph type="body" sz="half" idx="116" hasCustomPrompt="1"/>
          </p:nvPr>
        </p:nvSpPr>
        <p:spPr>
          <a:xfrm>
            <a:off x="4421230" y="668013"/>
            <a:ext cx="7410123" cy="219456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lang="pt-BR" sz="5675" b="0" spc="-27" dirty="0">
                <a:solidFill>
                  <a:srgbClr val="0A2864"/>
                </a:solidFill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defTabSz="54894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4284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0BBAA07D-7762-4838-8968-A5B45A151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236" y="292099"/>
            <a:ext cx="11639904" cy="1330171"/>
          </a:xfrm>
        </p:spPr>
        <p:txBody>
          <a:bodyPr anchor="t" anchorCtr="0"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Main </a:t>
            </a:r>
            <a:r>
              <a:rPr lang="de-DE" dirty="0" err="1"/>
              <a:t>header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B0A53F9-EA8E-4A53-B870-CF433039EBB0}"/>
              </a:ext>
            </a:extLst>
          </p:cNvPr>
          <p:cNvSpPr txBox="1"/>
          <p:nvPr userDrawn="1"/>
        </p:nvSpPr>
        <p:spPr>
          <a:xfrm>
            <a:off x="10665726" y="6394221"/>
            <a:ext cx="1322294" cy="41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2179179-385D-B945-9FD0-9E135FC8C5BB}" type="slidenum">
              <a:rPr lang="en-GB" sz="2128" smtClean="0">
                <a:solidFill>
                  <a:srgbClr val="002864"/>
                </a:solidFill>
              </a:rPr>
              <a:t>‹#›</a:t>
            </a:fld>
            <a:r>
              <a:rPr lang="en-GB" sz="2128" dirty="0">
                <a:solidFill>
                  <a:srgbClr val="002864"/>
                </a:solidFill>
              </a:rPr>
              <a:t> </a:t>
            </a:r>
            <a:endParaRPr lang="de-DE" sz="2128" dirty="0">
              <a:solidFill>
                <a:srgbClr val="002864"/>
              </a:solidFill>
            </a:endParaRP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CC29B057-F409-42E0-8E03-31D934FE67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8827" y="1745673"/>
            <a:ext cx="11640314" cy="421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CEC237-1696-49BF-94E8-FF0D8B5EBF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4874" y="6114712"/>
            <a:ext cx="3263349" cy="55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7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E64D5-3873-45C0-B9EF-2815A5F0F4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236" y="292102"/>
            <a:ext cx="11639904" cy="825500"/>
          </a:xfrm>
        </p:spPr>
        <p:txBody>
          <a:bodyPr anchor="t" anchorCtr="0"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Main </a:t>
            </a:r>
            <a:r>
              <a:rPr lang="de-DE" dirty="0" err="1"/>
              <a:t>header</a:t>
            </a: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E19E3607-B0EA-48D6-B497-2BD197D11F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235" y="1901192"/>
            <a:ext cx="11639907" cy="4131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A5FE64-54FB-4C4E-A2AA-BCB44CB4192B}"/>
              </a:ext>
            </a:extLst>
          </p:cNvPr>
          <p:cNvSpPr txBox="1"/>
          <p:nvPr userDrawn="1"/>
        </p:nvSpPr>
        <p:spPr>
          <a:xfrm>
            <a:off x="10665726" y="6394221"/>
            <a:ext cx="1322294" cy="41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2179179-385D-B945-9FD0-9E135FC8C5BB}" type="slidenum">
              <a:rPr lang="en-GB" sz="2128" smtClean="0">
                <a:solidFill>
                  <a:srgbClr val="002864"/>
                </a:solidFill>
              </a:rPr>
              <a:t>‹#›</a:t>
            </a:fld>
            <a:r>
              <a:rPr lang="en-GB" sz="2128" dirty="0">
                <a:solidFill>
                  <a:srgbClr val="002864"/>
                </a:solidFill>
              </a:rPr>
              <a:t> </a:t>
            </a:r>
            <a:endParaRPr lang="de-DE" sz="2128" dirty="0">
              <a:solidFill>
                <a:srgbClr val="002864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6FBA9-E87B-4C7D-AAC1-FD30D1957D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828" y="1117602"/>
            <a:ext cx="11639904" cy="7835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256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063C4AC-BE3E-4AD7-B2E7-87FA2F436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4874" y="6114712"/>
            <a:ext cx="3263349" cy="55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7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dark blue">
    <p:bg>
      <p:bgPr>
        <a:solidFill>
          <a:srgbClr val="0A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E64D5-3873-45C0-B9EF-2815A5F0F4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236" y="292099"/>
            <a:ext cx="11639904" cy="1312208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Main </a:t>
            </a:r>
            <a:r>
              <a:rPr lang="de-DE" dirty="0" err="1"/>
              <a:t>header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76C21C-10FA-4FCC-9A70-3B28F4E265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7" y="6242472"/>
            <a:ext cx="2798418" cy="480061"/>
          </a:xfrm>
          <a:prstGeom prst="rect">
            <a:avLst/>
          </a:prstGeom>
        </p:spPr>
      </p:pic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A2E08A6F-A933-45AF-B452-11DB4640BEC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237" y="1884221"/>
            <a:ext cx="11639903" cy="40779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D9C779F-654F-4F64-9EE4-0F82743ADE2F}"/>
              </a:ext>
            </a:extLst>
          </p:cNvPr>
          <p:cNvSpPr txBox="1"/>
          <p:nvPr userDrawn="1"/>
        </p:nvSpPr>
        <p:spPr>
          <a:xfrm>
            <a:off x="10665726" y="6394221"/>
            <a:ext cx="1322294" cy="41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2179179-385D-B945-9FD0-9E135FC8C5BB}" type="slidenum">
              <a:rPr lang="en-GB" sz="2128" smtClean="0">
                <a:solidFill>
                  <a:schemeClr val="bg1"/>
                </a:solidFill>
              </a:rPr>
              <a:t>‹#›</a:t>
            </a:fld>
            <a:r>
              <a:rPr lang="en-GB" sz="2128" dirty="0">
                <a:solidFill>
                  <a:schemeClr val="bg1"/>
                </a:solidFill>
              </a:rPr>
              <a:t> </a:t>
            </a:r>
            <a:endParaRPr lang="de-DE" sz="2128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5C3C99-0E8E-434F-B42C-1744D08D89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3818" y="6114534"/>
            <a:ext cx="3265464" cy="5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bg>
      <p:bgPr>
        <a:solidFill>
          <a:srgbClr val="0A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0EEA607C-664B-4CFC-8F04-D43B84DA7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675" y="438947"/>
            <a:ext cx="5331411" cy="913272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C29A1D1-2F2B-441F-A11A-744E0D659510}"/>
              </a:ext>
            </a:extLst>
          </p:cNvPr>
          <p:cNvSpPr>
            <a:spLocks noGrp="1"/>
          </p:cNvSpPr>
          <p:nvPr>
            <p:ph sz="quarter" idx="97"/>
          </p:nvPr>
        </p:nvSpPr>
        <p:spPr>
          <a:xfrm>
            <a:off x="403755" y="1928039"/>
            <a:ext cx="4390272" cy="426032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0A31F3D5-B7C0-4354-9239-6BA97281123A}"/>
              </a:ext>
            </a:extLst>
          </p:cNvPr>
          <p:cNvSpPr>
            <a:spLocks noGrp="1"/>
          </p:cNvSpPr>
          <p:nvPr>
            <p:ph sz="quarter" idx="98"/>
          </p:nvPr>
        </p:nvSpPr>
        <p:spPr>
          <a:xfrm>
            <a:off x="5430402" y="1928039"/>
            <a:ext cx="6354144" cy="426032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282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2698" y="304800"/>
            <a:ext cx="1175644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Mastertitelformat bearbeiten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C0341065-90F4-4969-A90B-E040B34CC7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2698" y="1676400"/>
            <a:ext cx="1175644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Mastertextformat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C1502A-D6B3-425E-AAEB-D3A320F8BEC9}"/>
              </a:ext>
            </a:extLst>
          </p:cNvPr>
          <p:cNvSpPr txBox="1"/>
          <p:nvPr userDrawn="1"/>
        </p:nvSpPr>
        <p:spPr>
          <a:xfrm>
            <a:off x="10665726" y="6394221"/>
            <a:ext cx="1322294" cy="41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2179179-385D-B945-9FD0-9E135FC8C5BB}" type="slidenum">
              <a:rPr lang="en-GB" sz="2128" smtClean="0">
                <a:solidFill>
                  <a:srgbClr val="002864"/>
                </a:solidFill>
              </a:rPr>
              <a:t>‹#›</a:t>
            </a:fld>
            <a:r>
              <a:rPr lang="en-GB" sz="2128" dirty="0">
                <a:solidFill>
                  <a:srgbClr val="002864"/>
                </a:solidFill>
              </a:rPr>
              <a:t> </a:t>
            </a:r>
            <a:endParaRPr lang="de-DE" sz="2128" dirty="0">
              <a:solidFill>
                <a:srgbClr val="002864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F19132-E64A-40D7-AB48-FBDF7C3F1BA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74874" y="6114712"/>
            <a:ext cx="3263349" cy="559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9F8BD9-9B84-40A7-AB12-789082461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lum contrast="20000"/>
          </a:blip>
          <a:srcRect l="4295" t="6015" r="4038" b="8271"/>
          <a:stretch/>
        </p:blipFill>
        <p:spPr>
          <a:xfrm>
            <a:off x="3788460" y="6163804"/>
            <a:ext cx="1296194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C1D151-1A8E-4F75-968D-73A613849F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6604" y="6164648"/>
            <a:ext cx="2140992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D0D048-FD53-4395-B672-30DAB65C6D65}"/>
              </a:ext>
            </a:extLst>
          </p:cNvPr>
          <p:cNvSpPr txBox="1"/>
          <p:nvPr userDrawn="1"/>
        </p:nvSpPr>
        <p:spPr>
          <a:xfrm>
            <a:off x="8289546" y="6419512"/>
            <a:ext cx="3130949" cy="3445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 defTabSz="30956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b="1" kern="0" dirty="0"/>
              <a:t>EGU25 - 10658 </a:t>
            </a:r>
            <a:r>
              <a:rPr lang="en-US" sz="1600" b="1" kern="0" dirty="0">
                <a:solidFill>
                  <a:schemeClr val="tx2"/>
                </a:solidFill>
              </a:rPr>
              <a:t>|</a:t>
            </a:r>
            <a:r>
              <a:rPr lang="en-US" sz="1600" b="1" kern="0" dirty="0"/>
              <a:t> Session G5.1</a:t>
            </a:r>
          </a:p>
        </p:txBody>
      </p:sp>
    </p:spTree>
    <p:extLst>
      <p:ext uri="{BB962C8B-B14F-4D97-AF65-F5344CB8AC3E}">
        <p14:creationId xmlns:p14="http://schemas.microsoft.com/office/powerpoint/2010/main" val="189512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73" r:id="rId2"/>
    <p:sldLayoutId id="2147483867" r:id="rId3"/>
    <p:sldLayoutId id="2147483874" r:id="rId4"/>
    <p:sldLayoutId id="2147483871" r:id="rId5"/>
    <p:sldLayoutId id="2147483865" r:id="rId6"/>
    <p:sldLayoutId id="2147483869" r:id="rId7"/>
    <p:sldLayoutId id="2147483866" r:id="rId8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675">
          <a:solidFill>
            <a:srgbClr val="0A2864"/>
          </a:solidFill>
          <a:latin typeface="+mj-lt"/>
          <a:ea typeface="Inter" panose="02000503000000020004" pitchFamily="2" charset="0"/>
          <a:cs typeface="Inter" panose="02000503000000020004" pitchFamily="2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675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675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675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675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5pPr>
      <a:lvl6pPr marL="810748" algn="ctr" rtl="0" eaLnBrk="1" fontAlgn="base" hangingPunct="1">
        <a:spcBef>
          <a:spcPct val="0"/>
        </a:spcBef>
        <a:spcAft>
          <a:spcPct val="0"/>
        </a:spcAft>
        <a:defRPr sz="5675">
          <a:solidFill>
            <a:srgbClr val="004D95"/>
          </a:solidFill>
          <a:latin typeface="Verdana" pitchFamily="96" charset="0"/>
          <a:ea typeface="ＭＳ Ｐゴシック" pitchFamily="96" charset="-128"/>
        </a:defRPr>
      </a:lvl6pPr>
      <a:lvl7pPr marL="1621495" algn="ctr" rtl="0" eaLnBrk="1" fontAlgn="base" hangingPunct="1">
        <a:spcBef>
          <a:spcPct val="0"/>
        </a:spcBef>
        <a:spcAft>
          <a:spcPct val="0"/>
        </a:spcAft>
        <a:defRPr sz="5675">
          <a:solidFill>
            <a:srgbClr val="004D95"/>
          </a:solidFill>
          <a:latin typeface="Verdana" pitchFamily="96" charset="0"/>
          <a:ea typeface="ＭＳ Ｐゴシック" pitchFamily="96" charset="-128"/>
        </a:defRPr>
      </a:lvl7pPr>
      <a:lvl8pPr marL="2432243" algn="ctr" rtl="0" eaLnBrk="1" fontAlgn="base" hangingPunct="1">
        <a:spcBef>
          <a:spcPct val="0"/>
        </a:spcBef>
        <a:spcAft>
          <a:spcPct val="0"/>
        </a:spcAft>
        <a:defRPr sz="5675">
          <a:solidFill>
            <a:srgbClr val="004D95"/>
          </a:solidFill>
          <a:latin typeface="Verdana" pitchFamily="96" charset="0"/>
          <a:ea typeface="ＭＳ Ｐゴシック" pitchFamily="96" charset="-128"/>
        </a:defRPr>
      </a:lvl8pPr>
      <a:lvl9pPr marL="3242991" algn="ctr" rtl="0" eaLnBrk="1" fontAlgn="base" hangingPunct="1">
        <a:spcBef>
          <a:spcPct val="0"/>
        </a:spcBef>
        <a:spcAft>
          <a:spcPct val="0"/>
        </a:spcAft>
        <a:defRPr sz="5675">
          <a:solidFill>
            <a:srgbClr val="004D95"/>
          </a:solidFill>
          <a:latin typeface="Verdana" pitchFamily="96" charset="0"/>
          <a:ea typeface="ＭＳ Ｐゴシック" pitchFamily="96" charset="-128"/>
        </a:defRPr>
      </a:lvl9pPr>
    </p:titleStyle>
    <p:bodyStyle>
      <a:lvl1pPr marL="608061" indent="-608061" algn="l" rtl="0" eaLnBrk="1" fontAlgn="base" hangingPunct="1">
        <a:spcBef>
          <a:spcPct val="20000"/>
        </a:spcBef>
        <a:spcAft>
          <a:spcPct val="0"/>
        </a:spcAft>
        <a:buChar char="•"/>
        <a:defRPr sz="354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1pPr>
      <a:lvl2pPr marL="1418809" indent="-608061" algn="l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buChar char="-"/>
        <a:defRPr sz="3547">
          <a:solidFill>
            <a:srgbClr val="0A2864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2128213" indent="-50671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37">
          <a:solidFill>
            <a:schemeClr val="tx2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2837617" indent="-405374" algn="l" rtl="0" eaLnBrk="1" fontAlgn="base" hangingPunct="1">
        <a:spcBef>
          <a:spcPct val="20000"/>
        </a:spcBef>
        <a:spcAft>
          <a:spcPct val="0"/>
        </a:spcAft>
        <a:buChar char="–"/>
        <a:defRPr sz="2483">
          <a:solidFill>
            <a:schemeClr val="tx2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3749709" indent="-506718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2483">
          <a:solidFill>
            <a:srgbClr val="FC6A59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4459113" indent="-405374" algn="l" rtl="0" eaLnBrk="1" fontAlgn="base" hangingPunct="1">
        <a:spcBef>
          <a:spcPct val="20000"/>
        </a:spcBef>
        <a:spcAft>
          <a:spcPct val="0"/>
        </a:spcAft>
        <a:buChar char="»"/>
        <a:defRPr sz="1773">
          <a:solidFill>
            <a:schemeClr val="bg2"/>
          </a:solidFill>
          <a:latin typeface="+mn-lt"/>
          <a:ea typeface="+mn-ea"/>
        </a:defRPr>
      </a:lvl6pPr>
      <a:lvl7pPr marL="5269860" indent="-405374" algn="l" rtl="0" eaLnBrk="1" fontAlgn="base" hangingPunct="1">
        <a:spcBef>
          <a:spcPct val="20000"/>
        </a:spcBef>
        <a:spcAft>
          <a:spcPct val="0"/>
        </a:spcAft>
        <a:buChar char="»"/>
        <a:defRPr sz="1773">
          <a:solidFill>
            <a:schemeClr val="bg2"/>
          </a:solidFill>
          <a:latin typeface="+mn-lt"/>
          <a:ea typeface="+mn-ea"/>
        </a:defRPr>
      </a:lvl7pPr>
      <a:lvl8pPr marL="6080608" indent="-405374" algn="l" rtl="0" eaLnBrk="1" fontAlgn="base" hangingPunct="1">
        <a:spcBef>
          <a:spcPct val="20000"/>
        </a:spcBef>
        <a:spcAft>
          <a:spcPct val="0"/>
        </a:spcAft>
        <a:buChar char="»"/>
        <a:defRPr sz="1773">
          <a:solidFill>
            <a:schemeClr val="bg2"/>
          </a:solidFill>
          <a:latin typeface="+mn-lt"/>
          <a:ea typeface="+mn-ea"/>
        </a:defRPr>
      </a:lvl8pPr>
      <a:lvl9pPr marL="6891356" indent="-405374" algn="l" rtl="0" eaLnBrk="1" fontAlgn="base" hangingPunct="1">
        <a:spcBef>
          <a:spcPct val="20000"/>
        </a:spcBef>
        <a:spcAft>
          <a:spcPct val="0"/>
        </a:spcAft>
        <a:buChar char="»"/>
        <a:defRPr sz="1773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1621495" rtl="0" eaLnBrk="1" latinLnBrk="0" hangingPunct="1"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810748" algn="l" defTabSz="1621495" rtl="0" eaLnBrk="1" latinLnBrk="0" hangingPunct="1"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621495" algn="l" defTabSz="1621495" rtl="0" eaLnBrk="1" latinLnBrk="0" hangingPunct="1"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432243" algn="l" defTabSz="1621495" rtl="0" eaLnBrk="1" latinLnBrk="0" hangingPunct="1">
        <a:defRPr sz="3192" kern="1200">
          <a:solidFill>
            <a:schemeClr val="tx1"/>
          </a:solidFill>
          <a:latin typeface="+mn-lt"/>
          <a:ea typeface="+mn-ea"/>
          <a:cs typeface="+mn-cs"/>
        </a:defRPr>
      </a:lvl4pPr>
      <a:lvl5pPr marL="3242991" algn="l" defTabSz="1621495" rtl="0" eaLnBrk="1" latinLnBrk="0" hangingPunct="1">
        <a:defRPr sz="3192" kern="1200">
          <a:solidFill>
            <a:schemeClr val="tx1"/>
          </a:solidFill>
          <a:latin typeface="+mn-lt"/>
          <a:ea typeface="+mn-ea"/>
          <a:cs typeface="+mn-cs"/>
        </a:defRPr>
      </a:lvl5pPr>
      <a:lvl6pPr marL="4053739" algn="l" defTabSz="1621495" rtl="0" eaLnBrk="1" latinLnBrk="0" hangingPunct="1">
        <a:defRPr sz="3192" kern="1200">
          <a:solidFill>
            <a:schemeClr val="tx1"/>
          </a:solidFill>
          <a:latin typeface="+mn-lt"/>
          <a:ea typeface="+mn-ea"/>
          <a:cs typeface="+mn-cs"/>
        </a:defRPr>
      </a:lvl6pPr>
      <a:lvl7pPr marL="4864486" algn="l" defTabSz="1621495" rtl="0" eaLnBrk="1" latinLnBrk="0" hangingPunct="1">
        <a:defRPr sz="3192" kern="1200">
          <a:solidFill>
            <a:schemeClr val="tx1"/>
          </a:solidFill>
          <a:latin typeface="+mn-lt"/>
          <a:ea typeface="+mn-ea"/>
          <a:cs typeface="+mn-cs"/>
        </a:defRPr>
      </a:lvl7pPr>
      <a:lvl8pPr marL="5675234" algn="l" defTabSz="1621495" rtl="0" eaLnBrk="1" latinLnBrk="0" hangingPunct="1">
        <a:defRPr sz="3192" kern="1200">
          <a:solidFill>
            <a:schemeClr val="tx1"/>
          </a:solidFill>
          <a:latin typeface="+mn-lt"/>
          <a:ea typeface="+mn-ea"/>
          <a:cs typeface="+mn-cs"/>
        </a:defRPr>
      </a:lvl8pPr>
      <a:lvl9pPr marL="6485982" algn="l" defTabSz="1621495" rtl="0" eaLnBrk="1" latinLnBrk="0" hangingPunct="1">
        <a:defRPr sz="31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5257-1C7A-41C1-A13B-944B37CE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Simulation of Tropospheric Gradients and</a:t>
            </a:r>
            <a:br>
              <a:rPr lang="en-US" sz="3200" dirty="0"/>
            </a:br>
            <a:r>
              <a:rPr lang="en-US" sz="3200" dirty="0"/>
              <a:t>Integrated Water Vapor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4A95D-4181-408A-828A-8161634383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03262" y="2368062"/>
            <a:ext cx="7355880" cy="36644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dirty="0"/>
              <a:t>Simulations from Weather Research and Forecasting Model (</a:t>
            </a:r>
            <a:r>
              <a:rPr lang="en-US" sz="1800" dirty="0" err="1"/>
              <a:t>Skamarock</a:t>
            </a:r>
            <a:r>
              <a:rPr lang="en-US" sz="1800" dirty="0"/>
              <a:t> et al., 2008)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1800" dirty="0"/>
              <a:t>Simulation time period – June and July 2021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1800" dirty="0"/>
              <a:t>Assimilation cycle interval – Six hourly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1800" dirty="0"/>
              <a:t>GFZ data from ~300 station network in Germany</a:t>
            </a:r>
          </a:p>
          <a:p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47B84-33C3-4C2E-B502-D13BF0EA7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828" y="1297354"/>
            <a:ext cx="11639904" cy="603839"/>
          </a:xfrm>
        </p:spPr>
        <p:txBody>
          <a:bodyPr/>
          <a:lstStyle/>
          <a:p>
            <a:r>
              <a:rPr lang="en-US" sz="2800" dirty="0"/>
              <a:t>Time period: Ahr River Flood, Germany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17D45-4521-4342-8FD2-048B0E60CF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2061" r="10042" b="11272"/>
          <a:stretch/>
        </p:blipFill>
        <p:spPr>
          <a:xfrm>
            <a:off x="440611" y="1936369"/>
            <a:ext cx="3936003" cy="406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22637"/>
      </p:ext>
    </p:extLst>
  </p:cSld>
  <p:clrMapOvr>
    <a:masterClrMapping/>
  </p:clrMapOvr>
</p:sld>
</file>

<file path=ppt/theme/theme1.xml><?xml version="1.0" encoding="utf-8"?>
<a:theme xmlns:a="http://schemas.openxmlformats.org/drawingml/2006/main" name="GFZ_Praesentation_DE">
  <a:themeElements>
    <a:clrScheme name="GFZ">
      <a:dk1>
        <a:srgbClr val="002864"/>
      </a:dk1>
      <a:lt1>
        <a:srgbClr val="FFFFFF"/>
      </a:lt1>
      <a:dk2>
        <a:srgbClr val="080808"/>
      </a:dk2>
      <a:lt2>
        <a:srgbClr val="9C9C9C"/>
      </a:lt2>
      <a:accent1>
        <a:srgbClr val="14C8FF"/>
      </a:accent1>
      <a:accent2>
        <a:srgbClr val="FC6A34"/>
      </a:accent2>
      <a:accent3>
        <a:srgbClr val="AFE1D6"/>
      </a:accent3>
      <a:accent4>
        <a:srgbClr val="670A15"/>
      </a:accent4>
      <a:accent5>
        <a:srgbClr val="FF0000"/>
      </a:accent5>
      <a:accent6>
        <a:srgbClr val="FFFF00"/>
      </a:accent6>
      <a:hlink>
        <a:srgbClr val="009999"/>
      </a:hlink>
      <a:folHlink>
        <a:srgbClr val="99CC00"/>
      </a:folHlink>
    </a:clrScheme>
    <a:fontScheme name="GFZ Inter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  <a:txDef>
      <a:spPr/>
      <a:bodyPr vert="horz" wrap="square" lIns="91440" tIns="45720" rIns="91440" bIns="45720" rtlCol="0">
        <a:spAutoFit/>
      </a:bodyPr>
      <a:lstStyle>
        <a:defPPr algn="l" defTabSz="309563">
          <a:lnSpc>
            <a:spcPct val="110000"/>
          </a:lnSpc>
          <a:spcBef>
            <a:spcPts val="0"/>
          </a:spcBef>
          <a:spcAft>
            <a:spcPts val="0"/>
          </a:spcAft>
          <a:buFontTx/>
          <a:buNone/>
          <a:defRPr kern="0" dirty="0" smtClean="0"/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FZ_Praesentation_16x9_en" id="{415ADEDC-1EF3-284D-9FD6-37DAEE19209B}" vid="{2D4F1722-122B-4646-8546-C22EA19E4D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FZ Inter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FZ Inter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GFZ_Praesentation_16x9_en</Template>
  <TotalTime>0</TotalTime>
  <Words>54</Words>
  <Application>Microsoft Office PowerPoint</Application>
  <PresentationFormat>Custom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Symbol</vt:lpstr>
      <vt:lpstr>Wingdings</vt:lpstr>
      <vt:lpstr>Inter</vt:lpstr>
      <vt:lpstr>Verdana</vt:lpstr>
      <vt:lpstr>Arial</vt:lpstr>
      <vt:lpstr>Courier New</vt:lpstr>
      <vt:lpstr>GFZ_Praesentation_DE</vt:lpstr>
      <vt:lpstr>Simulation of Tropospheric Gradients and Integrated Water Vapor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Rohith Muraleedharan</dc:creator>
  <cp:lastModifiedBy>Rohith Muraleedharan</cp:lastModifiedBy>
  <cp:revision>53</cp:revision>
  <cp:lastPrinted>2025-01-16T11:18:54Z</cp:lastPrinted>
  <dcterms:created xsi:type="dcterms:W3CDTF">2025-04-25T14:11:26Z</dcterms:created>
  <dcterms:modified xsi:type="dcterms:W3CDTF">2025-04-29T09:31:25Z</dcterms:modified>
</cp:coreProperties>
</file>