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0" r:id="rId6"/>
    <p:sldId id="1425" r:id="rId7"/>
    <p:sldId id="1424" r:id="rId8"/>
    <p:sldId id="1421" r:id="rId9"/>
    <p:sldId id="269" r:id="rId10"/>
    <p:sldId id="447" r:id="rId11"/>
    <p:sldId id="142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77BA87-D797-A81F-A111-D0A586786672}" name="Claudio Pisa" initials="" userId="S::claudio.pisa@ecmwf.int::e2662a8e-b032-492b-9df8-ea7acaae1273" providerId="AD"/>
  <p188:author id="{74E1B2DE-E7CB-C15C-6EF0-F7703FCCCEC1}" name="Mohanad Albughdadi" initials="MA" userId="S::mohanad.albughdadi@ecmwf.int::4249642f-6e62-4ba3-8fb2-8553ea8811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060416"/>
    <a:srgbClr val="1DA6AE"/>
    <a:srgbClr val="4470A7"/>
    <a:srgbClr val="1C313A"/>
    <a:srgbClr val="323F24"/>
    <a:srgbClr val="B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2A5B9-9498-6D7C-4497-224032729936}" v="2" dt="2025-04-25T10:51:29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/>
    <p:restoredTop sz="77632"/>
  </p:normalViewPr>
  <p:slideViewPr>
    <p:cSldViewPr snapToGrid="0">
      <p:cViewPr varScale="1">
        <p:scale>
          <a:sx n="96" d="100"/>
          <a:sy n="96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472" y="14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35FDA8-BED0-AB1D-11DD-FCC88B4A7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5D42E-13DB-14EA-59CC-2CE4D3D6E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630-4576-49FC-A5C8-58ED2009A7F4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83DC-E57E-57A1-1178-9378AC90D3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48926-FB84-8F5B-EF6B-A91125480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32B5D-8021-4370-B84B-15790DB4E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90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29/04/25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5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62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6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75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6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4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1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s.eo4eu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s.eo4eu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board.apps.eo4eu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0036-F7F7-EFDE-FB6E-6A0AC671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15" y="3816895"/>
            <a:ext cx="6416671" cy="98032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23F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8BF6-42A9-5141-873E-A6C14B76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15" y="5284654"/>
            <a:ext cx="6413629" cy="869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9CABDA-3A32-5E4A-93D7-C69D10D7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15" y="798644"/>
            <a:ext cx="10515600" cy="98032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23F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A984B7-82BF-B549-88F4-D3287858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0966"/>
            <a:ext cx="10510615" cy="413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8D982C-E4DC-5421-A860-E60757E3F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77120" y="6520102"/>
            <a:ext cx="1470809" cy="337898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fld id="{14A16F63-6060-2049-8139-E14E76A4A211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C065C3-3C9C-516E-1CA1-BEA3FBF7D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496896"/>
            <a:ext cx="981973" cy="33789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E4498-25CF-C56D-B305-3BC4D486D07D}"/>
              </a:ext>
            </a:extLst>
          </p:cNvPr>
          <p:cNvSpPr txBox="1"/>
          <p:nvPr userDrawn="1"/>
        </p:nvSpPr>
        <p:spPr>
          <a:xfrm>
            <a:off x="3434080" y="650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EO4EU platform: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https://dashboard.apps.eo4eu.eu/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3E9C61D-DE93-2299-EC54-8D1D5C89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2" y="6520102"/>
            <a:ext cx="1437822" cy="337898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fld id="{8E9FD983-C81A-0E49-B20F-497764619CB5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0945EE-C3AF-CF33-27DC-E084A8CA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F4AD59F-0BAB-C09F-693D-FABB5DA9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0032" y="6524759"/>
            <a:ext cx="7731935" cy="337897"/>
          </a:xfrm>
        </p:spPr>
        <p:txBody>
          <a:bodyPr/>
          <a:lstStyle>
            <a:lvl1pPr>
              <a:defRPr sz="1800" baseline="0"/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A78760-FC8B-A543-44C8-7EF93A8F0DCF}"/>
              </a:ext>
            </a:extLst>
          </p:cNvPr>
          <p:cNvSpPr txBox="1"/>
          <p:nvPr userDrawn="1"/>
        </p:nvSpPr>
        <p:spPr>
          <a:xfrm>
            <a:off x="9081247" y="6741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2435F-1335-B62A-4CEB-95B8B3ED6331}"/>
              </a:ext>
            </a:extLst>
          </p:cNvPr>
          <p:cNvSpPr txBox="1"/>
          <p:nvPr userDrawn="1"/>
        </p:nvSpPr>
        <p:spPr>
          <a:xfrm>
            <a:off x="3434080" y="650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EO4EU platform: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https://dashboard.apps.eo4eu.eu/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7DAE7F-5BD1-0208-A6E7-0F0D15BA6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77120" y="6520102"/>
            <a:ext cx="1470809" cy="337898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fld id="{8A1CE6E3-FA44-EB44-8D45-C4674641745B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44A663-091F-51CA-DC8A-9085BF0AA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496896"/>
            <a:ext cx="981973" cy="33789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51AF6A6C-7FC8-2C69-DF1F-1D4E5372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0032" y="6524759"/>
            <a:ext cx="7731935" cy="337897"/>
          </a:xfrm>
        </p:spPr>
        <p:txBody>
          <a:bodyPr/>
          <a:lstStyle>
            <a:lvl1pPr>
              <a:defRPr sz="1800" baseline="0"/>
            </a:lvl1pPr>
          </a:lstStyle>
          <a:p>
            <a:endParaRPr lang="it-IT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9E18624-8344-3FC1-3C72-97CA2F8D5B8B}"/>
              </a:ext>
            </a:extLst>
          </p:cNvPr>
          <p:cNvSpPr txBox="1"/>
          <p:nvPr userDrawn="1"/>
        </p:nvSpPr>
        <p:spPr>
          <a:xfrm>
            <a:off x="3434080" y="650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EO4EU platform: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2"/>
              </a:rPr>
              <a:t>https://dashboard.apps.eo4eu.eu/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7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 preserve="1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/>
          <p:nvPr/>
        </p:nvSpPr>
        <p:spPr>
          <a:xfrm>
            <a:off x="451349" y="3749379"/>
            <a:ext cx="2616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1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rPr>
              <a:t>Let’s keep in touch.</a:t>
            </a:r>
            <a:endParaRPr/>
          </a:p>
        </p:txBody>
      </p:sp>
      <p:sp>
        <p:nvSpPr>
          <p:cNvPr id="36" name="Google Shape;36;p37"/>
          <p:cNvSpPr txBox="1"/>
          <p:nvPr/>
        </p:nvSpPr>
        <p:spPr>
          <a:xfrm>
            <a:off x="820787" y="5586630"/>
            <a:ext cx="1953335" cy="88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@EO4EU</a:t>
            </a:r>
            <a:endParaRPr sz="18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/company/EO4EU</a:t>
            </a:r>
            <a:endParaRPr sz="18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03" y="5735693"/>
            <a:ext cx="351752" cy="28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91" y="6132235"/>
            <a:ext cx="311776" cy="27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3252562" y="5370841"/>
            <a:ext cx="3889918" cy="101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" name="Google Shape;40;p37"/>
          <p:cNvCxnSpPr/>
          <p:nvPr/>
        </p:nvCxnSpPr>
        <p:spPr>
          <a:xfrm flipH="1">
            <a:off x="2926331" y="5252133"/>
            <a:ext cx="15294" cy="121486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37"/>
          <p:cNvSpPr/>
          <p:nvPr/>
        </p:nvSpPr>
        <p:spPr>
          <a:xfrm>
            <a:off x="451349" y="5208905"/>
            <a:ext cx="1894942" cy="3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www.eo4eu.eu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28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82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08158"/>
            <a:ext cx="10515600" cy="382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First</a:t>
            </a:r>
          </a:p>
          <a:p>
            <a:pPr lvl="1"/>
            <a:r>
              <a:rPr lang="it-IT"/>
              <a:t>Second</a:t>
            </a:r>
          </a:p>
          <a:p>
            <a:pPr lvl="2"/>
            <a:r>
              <a:rPr lang="it-IT"/>
              <a:t>Third</a:t>
            </a:r>
          </a:p>
          <a:p>
            <a:pPr lvl="3"/>
            <a:r>
              <a:rPr lang="it-IT"/>
              <a:t>Fourth</a:t>
            </a:r>
          </a:p>
          <a:p>
            <a:pPr lvl="4"/>
            <a:r>
              <a:rPr lang="it-IT"/>
              <a:t>Fifth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34D61D-A7DF-3FA8-B338-44273FB06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762" y="6520102"/>
            <a:ext cx="1127053" cy="33789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C34E6-8F4A-5C40-9893-677CB64C0640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5E7822-B77F-55B1-C2A3-047B8BE8D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5047" y="6496895"/>
            <a:ext cx="7731935" cy="33789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EO4EU platform: 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01BF89-4F99-FC40-A1F5-A8744C7CD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496896"/>
            <a:ext cx="981973" cy="33789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3" r:id="rId4"/>
    <p:sldLayoutId id="214748367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23F2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8"/>
        </a:buBlip>
        <a:defRPr sz="2800" kern="1200">
          <a:solidFill>
            <a:srgbClr val="323F2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8"/>
        </a:buBlip>
        <a:defRPr sz="2400" kern="1200">
          <a:solidFill>
            <a:srgbClr val="323F2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8"/>
        </a:buBlip>
        <a:defRPr sz="2000" kern="1200">
          <a:solidFill>
            <a:srgbClr val="323F2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8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8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s.eo4eu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xr.dev.wekeo.apps.eo4eu.eu/VRview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3FC15-3E29-C7FB-7CA9-2B82F5AC2A1A}"/>
              </a:ext>
            </a:extLst>
          </p:cNvPr>
          <p:cNvSpPr txBox="1"/>
          <p:nvPr/>
        </p:nvSpPr>
        <p:spPr>
          <a:xfrm>
            <a:off x="160255" y="4176076"/>
            <a:ext cx="9153427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0" dirty="0">
                <a:effectLst/>
                <a:latin typeface="Open Sans" panose="020B0606030504020204" pitchFamily="34" charset="0"/>
              </a:rPr>
              <a:t>Copernicus data and services uptake with EO4EU platform: an AI-augmented ecosystem for Earth Observation data accessibility and exploitation</a:t>
            </a:r>
            <a:r>
              <a:rPr lang="en-US" sz="2400" b="1" dirty="0"/>
              <a:t> </a:t>
            </a:r>
          </a:p>
          <a:p>
            <a:r>
              <a:rPr lang="en-US" sz="2400" dirty="0"/>
              <a:t>May 2, 2025</a:t>
            </a:r>
          </a:p>
          <a:p>
            <a:endParaRPr lang="en-US" sz="800" dirty="0">
              <a:ea typeface="Calibri"/>
              <a:cs typeface="Calibri"/>
            </a:endParaRPr>
          </a:p>
          <a:p>
            <a:r>
              <a:rPr lang="en-US" sz="2000" dirty="0"/>
              <a:t>Speaker: Federico Fornari</a:t>
            </a:r>
            <a:endParaRPr lang="en-US" sz="2000" dirty="0">
              <a:ea typeface="Calibri"/>
              <a:cs typeface="Calibri"/>
            </a:endParaRPr>
          </a:p>
          <a:p>
            <a:endParaRPr lang="en-US" sz="800" dirty="0">
              <a:ea typeface="Calibri"/>
              <a:cs typeface="Calibri"/>
            </a:endParaRPr>
          </a:p>
          <a:p>
            <a:r>
              <a:rPr lang="en-US" dirty="0"/>
              <a:t>Contributors: Federico Fornari, Vasileios </a:t>
            </a:r>
            <a:r>
              <a:rPr lang="en-US" dirty="0" err="1"/>
              <a:t>Baousis</a:t>
            </a:r>
            <a:r>
              <a:rPr lang="en-US" dirty="0"/>
              <a:t>, Mohanad </a:t>
            </a:r>
            <a:r>
              <a:rPr lang="en-US" dirty="0" err="1"/>
              <a:t>Albughdadi</a:t>
            </a:r>
            <a:r>
              <a:rPr lang="en-US" dirty="0"/>
              <a:t>, Marica Antonacci,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Tolga Kaprol, Claudio Pisa, Charalampos Andreou, Kakia Panagidi, Stathes Hadjiefthymiades </a:t>
            </a:r>
          </a:p>
        </p:txBody>
      </p:sp>
      <p:pic>
        <p:nvPicPr>
          <p:cNvPr id="4" name="Picture 3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A7EE3ED4-53AE-1E65-77A8-BE8A543E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825" y="4806583"/>
            <a:ext cx="967920" cy="1355088"/>
          </a:xfrm>
          <a:prstGeom prst="rect">
            <a:avLst/>
          </a:prstGeom>
        </p:spPr>
      </p:pic>
      <p:pic>
        <p:nvPicPr>
          <p:cNvPr id="5" name="Picture 4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58CA4F2-614B-41FF-9163-B1AEBA1F2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279" y="284941"/>
            <a:ext cx="3557386" cy="1655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BCCE2-8A2B-5B29-0618-17EC54FD9B61}"/>
              </a:ext>
            </a:extLst>
          </p:cNvPr>
          <p:cNvSpPr txBox="1"/>
          <p:nvPr/>
        </p:nvSpPr>
        <p:spPr>
          <a:xfrm>
            <a:off x="160255" y="3406635"/>
            <a:ext cx="780808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</a:rPr>
              <a:t>SUPPLEMENTARY</a:t>
            </a:r>
            <a:r>
              <a:rPr lang="en-US" sz="4400" b="1" i="0" dirty="0">
                <a:effectLst/>
                <a:latin typeface="Open Sans" panose="020B0606030504020204" pitchFamily="34" charset="0"/>
              </a:rPr>
              <a:t> SLIDES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7737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C0F5-2213-E24A-09E8-D2EBD034A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0346"/>
            <a:ext cx="12192000" cy="8612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EO4EU System Architecture at a Glance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687B4-87FF-1EBC-5326-33ACCB14B118}"/>
              </a:ext>
            </a:extLst>
          </p:cNvPr>
          <p:cNvSpPr/>
          <p:nvPr/>
        </p:nvSpPr>
        <p:spPr>
          <a:xfrm>
            <a:off x="1867233" y="3408879"/>
            <a:ext cx="3158764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EO4EU processing infrastructure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1FB95-9F9D-EF27-EBC5-F38DCF284811}"/>
              </a:ext>
            </a:extLst>
          </p:cNvPr>
          <p:cNvSpPr/>
          <p:nvPr/>
        </p:nvSpPr>
        <p:spPr>
          <a:xfrm>
            <a:off x="1860609" y="1831869"/>
            <a:ext cx="3158764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EO4EU 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83184-08A3-9BDC-60CB-72BE598AE837}"/>
              </a:ext>
            </a:extLst>
          </p:cNvPr>
          <p:cNvSpPr/>
          <p:nvPr/>
        </p:nvSpPr>
        <p:spPr>
          <a:xfrm>
            <a:off x="1880487" y="4962695"/>
            <a:ext cx="3158764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EO 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25DAB0-E124-DA34-A99A-D24BC45C0346}"/>
              </a:ext>
            </a:extLst>
          </p:cNvPr>
          <p:cNvSpPr/>
          <p:nvPr/>
        </p:nvSpPr>
        <p:spPr>
          <a:xfrm rot="16200000">
            <a:off x="-931035" y="3753612"/>
            <a:ext cx="4588923" cy="7454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Orchestration Language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CB5A19-00EE-27FE-3226-9E79EF6F0256}"/>
              </a:ext>
            </a:extLst>
          </p:cNvPr>
          <p:cNvCxnSpPr>
            <a:cxnSpLocks/>
          </p:cNvCxnSpPr>
          <p:nvPr/>
        </p:nvCxnSpPr>
        <p:spPr>
          <a:xfrm>
            <a:off x="5025997" y="3347919"/>
            <a:ext cx="5563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F700B4-D69D-625B-DF69-FBCBED729830}"/>
              </a:ext>
            </a:extLst>
          </p:cNvPr>
          <p:cNvSpPr txBox="1"/>
          <p:nvPr/>
        </p:nvSpPr>
        <p:spPr>
          <a:xfrm>
            <a:off x="5157085" y="3519855"/>
            <a:ext cx="315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Semantic annotation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Knowledge management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EA68F3-1E7F-B8A6-43F7-795B9E73AC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07" y="3464139"/>
            <a:ext cx="1165860" cy="874395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90F9D7-D880-3BFC-A0FF-646BADDBF8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81" y="3645817"/>
            <a:ext cx="784366" cy="103880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295F6D5-3D65-CD69-43DB-E0D9987B09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0" y="3519855"/>
            <a:ext cx="883920" cy="883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8B82EE-C9F4-752A-05CE-632862AE76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010101">
                  <a:alpha val="1961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43" y="4261474"/>
            <a:ext cx="506637" cy="506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9BCACD-F955-79BF-A835-40459343454D}"/>
              </a:ext>
            </a:extLst>
          </p:cNvPr>
          <p:cNvCxnSpPr>
            <a:cxnSpLocks/>
          </p:cNvCxnSpPr>
          <p:nvPr/>
        </p:nvCxnSpPr>
        <p:spPr>
          <a:xfrm>
            <a:off x="5015837" y="4902399"/>
            <a:ext cx="5563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6729FF-0A2C-80E8-E5A2-8ECEDE6D6CAF}"/>
              </a:ext>
            </a:extLst>
          </p:cNvPr>
          <p:cNvSpPr txBox="1"/>
          <p:nvPr/>
        </p:nvSpPr>
        <p:spPr>
          <a:xfrm>
            <a:off x="5157085" y="1984018"/>
            <a:ext cx="315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Data processing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XR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E5468-A5A3-7857-D89E-68C60ACB8127}"/>
              </a:ext>
            </a:extLst>
          </p:cNvPr>
          <p:cNvSpPr txBox="1"/>
          <p:nvPr/>
        </p:nvSpPr>
        <p:spPr>
          <a:xfrm>
            <a:off x="5157085" y="5206543"/>
            <a:ext cx="663478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Copernicus: CAMS-CDS-CLMS, CMEMS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ADAM: Sentinel Satellite Missions, Copernicus Data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services &amp; use cases: Istat.it, INSPIRE, CMCC, ECMWF, NOAA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43F03-047A-2300-747E-9B8B1E78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2" y="6520102"/>
            <a:ext cx="1422686" cy="337898"/>
          </a:xfrm>
        </p:spPr>
        <p:txBody>
          <a:bodyPr/>
          <a:lstStyle/>
          <a:p>
            <a:fld id="{19ACC26F-2415-C846-ADF7-CC56D4A74DBF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CCD63-0E03-0F20-8B34-5002F9BC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35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43F03-047A-2300-747E-9B8B1E78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2" y="6520102"/>
            <a:ext cx="1422686" cy="337898"/>
          </a:xfrm>
        </p:spPr>
        <p:txBody>
          <a:bodyPr/>
          <a:lstStyle/>
          <a:p>
            <a:fld id="{19ACC26F-2415-C846-ADF7-CC56D4A74DBF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CCD63-0E03-0F20-8B34-5002F9BC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C1F19F5C-2F3C-FB75-05AE-80BAD3339C62}"/>
              </a:ext>
            </a:extLst>
          </p:cNvPr>
          <p:cNvSpPr txBox="1">
            <a:spLocks/>
          </p:cNvSpPr>
          <p:nvPr/>
        </p:nvSpPr>
        <p:spPr>
          <a:xfrm>
            <a:off x="606286" y="791336"/>
            <a:ext cx="11173223" cy="516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Overview of the Multi-site infrastructure for the development of EO4EU platform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5" descr="A diagram of a cloud&#10;&#10;AI-generated content may be incorrect.">
            <a:extLst>
              <a:ext uri="{FF2B5EF4-FFF2-40B4-BE49-F238E27FC236}">
                <a16:creationId xmlns:a16="http://schemas.microsoft.com/office/drawing/2014/main" id="{0651B565-3CF4-4098-6EFE-828D4351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49" y="1987129"/>
            <a:ext cx="8049703" cy="2409285"/>
          </a:xfrm>
          <a:prstGeom prst="rect">
            <a:avLst/>
          </a:prstGeom>
        </p:spPr>
      </p:pic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52A6790-63AA-DECC-2381-5A6C3C21BD59}"/>
              </a:ext>
            </a:extLst>
          </p:cNvPr>
          <p:cNvSpPr txBox="1">
            <a:spLocks/>
          </p:cNvSpPr>
          <p:nvPr/>
        </p:nvSpPr>
        <p:spPr>
          <a:xfrm>
            <a:off x="514884" y="4718245"/>
            <a:ext cx="11173223" cy="1667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With the </a:t>
            </a:r>
            <a:r>
              <a:rPr lang="en-GB" u="sng" dirty="0">
                <a:solidFill>
                  <a:schemeClr val="tx1"/>
                </a:solidFill>
                <a:ea typeface="+mn-lt"/>
                <a:cs typeface="+mn-lt"/>
              </a:rPr>
              <a:t>underlying infrastructure serving as the backbone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, the best data processing platform should enable users to effectively analyse, visualise, model and deploy data-driven solutions.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6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43F03-047A-2300-747E-9B8B1E78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2" y="6520102"/>
            <a:ext cx="1422686" cy="337898"/>
          </a:xfrm>
        </p:spPr>
        <p:txBody>
          <a:bodyPr/>
          <a:lstStyle/>
          <a:p>
            <a:fld id="{19ACC26F-2415-C846-ADF7-CC56D4A74DBF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CCD63-0E03-0F20-8B34-5002F9BC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EC565D5-E427-CEB4-875E-35BAC02FF8F3}"/>
              </a:ext>
            </a:extLst>
          </p:cNvPr>
          <p:cNvSpPr txBox="1">
            <a:spLocks/>
          </p:cNvSpPr>
          <p:nvPr/>
        </p:nvSpPr>
        <p:spPr>
          <a:xfrm>
            <a:off x="399461" y="1193100"/>
            <a:ext cx="5783384" cy="50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GitLab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: Centralized code versioning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 and collaboration</a:t>
            </a:r>
            <a:endParaRPr lang="en-GB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FontTx/>
              <a:buNone/>
            </a:pPr>
            <a:endParaRPr lang="en-GB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Dagger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: Automates builds/tests, 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ensuring consistency across environments</a:t>
            </a:r>
            <a:endParaRPr lang="en-GB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GB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Cookiecutter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: Standardizes 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Kubernetes Helm chart management</a:t>
            </a:r>
            <a:endParaRPr lang="en-GB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Flux CD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: Monitors and synchronizes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app state in Kubernetes clusters</a:t>
            </a:r>
            <a:endParaRPr lang="en-GB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3" name="Picture 3" descr="A diagram of a software development&#10;&#10;AI-generated content may be incorrect.">
            <a:extLst>
              <a:ext uri="{FF2B5EF4-FFF2-40B4-BE49-F238E27FC236}">
                <a16:creationId xmlns:a16="http://schemas.microsoft.com/office/drawing/2014/main" id="{7286BC7D-C254-7DE0-C2A1-63805132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652" y="1639234"/>
            <a:ext cx="6103480" cy="419100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030E4F6-0CCD-96DF-22DB-A8FEAD569960}"/>
              </a:ext>
            </a:extLst>
          </p:cNvPr>
          <p:cNvSpPr txBox="1">
            <a:spLocks/>
          </p:cNvSpPr>
          <p:nvPr/>
        </p:nvSpPr>
        <p:spPr>
          <a:xfrm>
            <a:off x="213756" y="641252"/>
            <a:ext cx="12192000" cy="86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23F2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EO4EU CI/CD Architecture</a:t>
            </a:r>
          </a:p>
        </p:txBody>
      </p:sp>
    </p:spTree>
    <p:extLst>
      <p:ext uri="{BB962C8B-B14F-4D97-AF65-F5344CB8AC3E}">
        <p14:creationId xmlns:p14="http://schemas.microsoft.com/office/powerpoint/2010/main" val="295908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0E940BA-4E7D-13EA-14D4-8D596CCCA65D}"/>
              </a:ext>
            </a:extLst>
          </p:cNvPr>
          <p:cNvSpPr txBox="1">
            <a:spLocks/>
          </p:cNvSpPr>
          <p:nvPr/>
        </p:nvSpPr>
        <p:spPr>
          <a:xfrm>
            <a:off x="620860" y="742245"/>
            <a:ext cx="9950626" cy="40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400" dirty="0">
                <a:solidFill>
                  <a:srgbClr val="1F2749"/>
                </a:solidFill>
                <a:latin typeface=""/>
                <a:cs typeface="Kartika" panose="02020503030404060203" pitchFamily="18" charset="0"/>
              </a:rPr>
              <a:t>Access to the platform: </a:t>
            </a:r>
            <a:r>
              <a:rPr lang="it-IT" sz="4400" dirty="0">
                <a:solidFill>
                  <a:srgbClr val="1F2749"/>
                </a:solidFill>
                <a:latin typeface=""/>
                <a:cs typeface="Kartika" panose="02020503030404060203" pitchFamily="18" charset="0"/>
                <a:hlinkClick r:id="rId3"/>
              </a:rPr>
              <a:t>https://dashboard.apps.eo4eu.eu/</a:t>
            </a:r>
            <a:endParaRPr lang="it-IT" sz="4400" dirty="0">
              <a:solidFill>
                <a:srgbClr val="1F2749"/>
              </a:solidFill>
              <a:latin typeface=""/>
              <a:cs typeface="Kartika" panose="02020503030404060203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11ACD-0DCE-526C-E150-48C63360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1" y="6520102"/>
            <a:ext cx="1446437" cy="337898"/>
          </a:xfrm>
        </p:spPr>
        <p:txBody>
          <a:bodyPr/>
          <a:lstStyle/>
          <a:p>
            <a:fld id="{6070E1D8-F3CE-4347-BDD2-D5A38E598D75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842-214A-31E8-F795-235976E3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9CB393-FC86-4537-0571-CFE604C4B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60" y="1143001"/>
            <a:ext cx="10501802" cy="52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CF84CEDD-BC78-AACD-F8CD-6133746281CF}"/>
              </a:ext>
            </a:extLst>
          </p:cNvPr>
          <p:cNvSpPr/>
          <p:nvPr/>
        </p:nvSpPr>
        <p:spPr>
          <a:xfrm>
            <a:off x="2333880" y="182880"/>
            <a:ext cx="2694960" cy="40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n-GB" sz="2200" b="1" spc="-1">
                <a:solidFill>
                  <a:srgbClr val="FFFFFF"/>
                </a:solidFill>
                <a:latin typeface="Arial"/>
              </a:rPr>
              <a:t>Workflow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4" name="Picture 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843D2372-777D-A917-8D5E-6685D32B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9" y="1023760"/>
            <a:ext cx="7109580" cy="4314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A8A64-285E-16C5-C032-0F4ED6F8C31D}"/>
              </a:ext>
            </a:extLst>
          </p:cNvPr>
          <p:cNvSpPr txBox="1"/>
          <p:nvPr/>
        </p:nvSpPr>
        <p:spPr>
          <a:xfrm>
            <a:off x="7668380" y="1173238"/>
            <a:ext cx="4233333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Download the data from S3 bucket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Reproject the data to EPSG:4326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31001-B7E4-6F82-0E8C-3BFD1A8EBE5D}"/>
              </a:ext>
            </a:extLst>
          </p:cNvPr>
          <p:cNvSpPr txBox="1"/>
          <p:nvPr/>
        </p:nvSpPr>
        <p:spPr>
          <a:xfrm>
            <a:off x="193524" y="5418667"/>
            <a:ext cx="69789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  <a:hlinkClick r:id="rId4"/>
              </a:rPr>
              <a:t>https://xr.apps.eo4eu.eu/VRviewer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AB2E9-2C7A-733F-02F2-A9C8250C39C7}"/>
              </a:ext>
            </a:extLst>
          </p:cNvPr>
          <p:cNvSpPr txBox="1"/>
          <p:nvPr/>
        </p:nvSpPr>
        <p:spPr>
          <a:xfrm>
            <a:off x="7668378" y="2552094"/>
            <a:ext cx="423333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Arial"/>
              </a:rPr>
              <a:t>Get the Digital Elevation Model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Arial"/>
              </a:rPr>
              <a:t>Get the texture for the context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Create a 3D model integrating the EO data, the context data and the DEM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8F9DF-160F-313B-0B98-9ADF2C5F9A71}"/>
              </a:ext>
            </a:extLst>
          </p:cNvPr>
          <p:cNvSpPr txBox="1"/>
          <p:nvPr/>
        </p:nvSpPr>
        <p:spPr>
          <a:xfrm>
            <a:off x="7619998" y="4898571"/>
            <a:ext cx="4063999" cy="1434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Arial"/>
              </a:rPr>
              <a:t>Export the 3D model to GLTF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Create 3D tiles from the exported model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Arial"/>
              </a:rPr>
              <a:t>Display on a Webpage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8B270D-767E-5417-0823-DBF99312743F}"/>
              </a:ext>
            </a:extLst>
          </p:cNvPr>
          <p:cNvSpPr/>
          <p:nvPr/>
        </p:nvSpPr>
        <p:spPr>
          <a:xfrm>
            <a:off x="7668381" y="1173237"/>
            <a:ext cx="4063999" cy="97971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BEB82-4FF5-75D8-C72E-7F7D87B8D844}"/>
              </a:ext>
            </a:extLst>
          </p:cNvPr>
          <p:cNvSpPr txBox="1"/>
          <p:nvPr/>
        </p:nvSpPr>
        <p:spPr>
          <a:xfrm>
            <a:off x="7716762" y="749905"/>
            <a:ext cx="3870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Prepare the EO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25D2C6-30DC-FFD6-AB33-A9E67E672354}"/>
              </a:ext>
            </a:extLst>
          </p:cNvPr>
          <p:cNvSpPr/>
          <p:nvPr/>
        </p:nvSpPr>
        <p:spPr>
          <a:xfrm>
            <a:off x="7619999" y="4898569"/>
            <a:ext cx="4063999" cy="147561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BD264-85B2-DEA4-5281-2F9E464FC592}"/>
              </a:ext>
            </a:extLst>
          </p:cNvPr>
          <p:cNvSpPr txBox="1"/>
          <p:nvPr/>
        </p:nvSpPr>
        <p:spPr>
          <a:xfrm>
            <a:off x="7668380" y="4487332"/>
            <a:ext cx="3870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Export and Display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D64D0B-CEF3-AA0D-D004-0BD6149E067B}"/>
              </a:ext>
            </a:extLst>
          </p:cNvPr>
          <p:cNvSpPr/>
          <p:nvPr/>
        </p:nvSpPr>
        <p:spPr>
          <a:xfrm>
            <a:off x="7619999" y="2600474"/>
            <a:ext cx="4063999" cy="185057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963BC-1CDC-B51E-1432-471517EC02CC}"/>
              </a:ext>
            </a:extLst>
          </p:cNvPr>
          <p:cNvSpPr txBox="1"/>
          <p:nvPr/>
        </p:nvSpPr>
        <p:spPr>
          <a:xfrm>
            <a:off x="7656285" y="2177142"/>
            <a:ext cx="3870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Prepare the 3D model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2FD8F4C-4969-7FF5-7C90-68EDBBD04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77120" y="6520102"/>
            <a:ext cx="1549641" cy="337898"/>
          </a:xfrm>
        </p:spPr>
        <p:txBody>
          <a:bodyPr/>
          <a:lstStyle/>
          <a:p>
            <a:fld id="{ED3AA53A-D26F-094B-B116-E53AA8D05D80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1FD1C0-07AC-47AD-63BB-13D2895F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8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/>
        </p:nvSpPr>
        <p:spPr>
          <a:xfrm>
            <a:off x="3768849" y="140107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endParaRPr lang="en-US" sz="1800" b="0" i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4253A16-8CBD-B6DB-4ABD-544D5CA37002}"/>
              </a:ext>
            </a:extLst>
          </p:cNvPr>
          <p:cNvSpPr txBox="1">
            <a:spLocks/>
          </p:cNvSpPr>
          <p:nvPr/>
        </p:nvSpPr>
        <p:spPr>
          <a:xfrm>
            <a:off x="620860" y="742244"/>
            <a:ext cx="10408384" cy="157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400" dirty="0">
                <a:solidFill>
                  <a:srgbClr val="1F2749"/>
                </a:solidFill>
                <a:latin typeface=""/>
                <a:cs typeface="Kartika" panose="02020503030404060203" pitchFamily="18" charset="0"/>
              </a:rPr>
              <a:t>Stakeholders and Beneficiaries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32325C2-3AFE-7DB0-4486-E06DF1802A03}"/>
              </a:ext>
            </a:extLst>
          </p:cNvPr>
          <p:cNvSpPr txBox="1">
            <a:spLocks/>
          </p:cNvSpPr>
          <p:nvPr/>
        </p:nvSpPr>
        <p:spPr>
          <a:xfrm>
            <a:off x="1679246" y="2399802"/>
            <a:ext cx="3959554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 dirty="0">
                <a:latin typeface=""/>
              </a:rPr>
              <a:t>Researchers and Academia: </a:t>
            </a:r>
            <a:r>
              <a:rPr lang="en-GB" sz="1900" b="0" dirty="0">
                <a:latin typeface=""/>
              </a:rPr>
              <a:t>Supports research institutions </a:t>
            </a:r>
          </a:p>
          <a:p>
            <a:pPr algn="l"/>
            <a:r>
              <a:rPr lang="en-GB" sz="1900" b="0" dirty="0">
                <a:latin typeface=""/>
              </a:rPr>
              <a:t>with more accessible EO data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8531B44-0BC3-B417-85EC-38A6DE7BEFD4}"/>
              </a:ext>
            </a:extLst>
          </p:cNvPr>
          <p:cNvSpPr txBox="1">
            <a:spLocks/>
          </p:cNvSpPr>
          <p:nvPr/>
        </p:nvSpPr>
        <p:spPr>
          <a:xfrm>
            <a:off x="1679246" y="3720602"/>
            <a:ext cx="3572692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latin typeface=""/>
              </a:rPr>
              <a:t>EO data providers: </a:t>
            </a:r>
          </a:p>
          <a:p>
            <a:pPr algn="l"/>
            <a:r>
              <a:rPr lang="en-GB" sz="2000" b="0" dirty="0">
                <a:latin typeface=""/>
              </a:rPr>
              <a:t>Promotes further usage of EO data through value added tools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593F46A-537D-C4DA-5BD0-9C570B26A7CF}"/>
              </a:ext>
            </a:extLst>
          </p:cNvPr>
          <p:cNvSpPr txBox="1">
            <a:spLocks/>
          </p:cNvSpPr>
          <p:nvPr/>
        </p:nvSpPr>
        <p:spPr>
          <a:xfrm>
            <a:off x="1679246" y="5041402"/>
            <a:ext cx="3959554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>
                <a:latin typeface=""/>
              </a:rPr>
              <a:t>Citizens and scientists: </a:t>
            </a:r>
          </a:p>
          <a:p>
            <a:pPr algn="l"/>
            <a:r>
              <a:rPr lang="en-GB" sz="1900" b="0">
                <a:latin typeface=""/>
              </a:rPr>
              <a:t>Enables new actions to reduce </a:t>
            </a:r>
          </a:p>
          <a:p>
            <a:pPr algn="l"/>
            <a:r>
              <a:rPr lang="en-GB" sz="1900" b="0">
                <a:latin typeface=""/>
              </a:rPr>
              <a:t>and monitor the impact of </a:t>
            </a:r>
          </a:p>
          <a:p>
            <a:pPr algn="l"/>
            <a:r>
              <a:rPr lang="en-GB" sz="1900" b="0">
                <a:latin typeface=""/>
              </a:rPr>
              <a:t>climate change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8ED966B-7596-5D26-86A1-85710F7A21E9}"/>
              </a:ext>
            </a:extLst>
          </p:cNvPr>
          <p:cNvSpPr txBox="1">
            <a:spLocks/>
          </p:cNvSpPr>
          <p:nvPr/>
        </p:nvSpPr>
        <p:spPr>
          <a:xfrm>
            <a:off x="7069099" y="2399803"/>
            <a:ext cx="3959554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>
                <a:latin typeface=""/>
              </a:rPr>
              <a:t>Policy-Makers: </a:t>
            </a:r>
          </a:p>
          <a:p>
            <a:pPr algn="l"/>
            <a:r>
              <a:rPr lang="en-GB" sz="1900" b="0">
                <a:latin typeface=""/>
              </a:rPr>
              <a:t>Supports evidence-based policy-making and climate action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886E2D-D546-A435-85D6-8FD98422F599}"/>
              </a:ext>
            </a:extLst>
          </p:cNvPr>
          <p:cNvSpPr txBox="1">
            <a:spLocks/>
          </p:cNvSpPr>
          <p:nvPr/>
        </p:nvSpPr>
        <p:spPr>
          <a:xfrm>
            <a:off x="7069098" y="3720603"/>
            <a:ext cx="4853273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 dirty="0">
                <a:latin typeface=""/>
              </a:rPr>
              <a:t>Private sector: </a:t>
            </a:r>
          </a:p>
          <a:p>
            <a:pPr algn="l"/>
            <a:r>
              <a:rPr lang="en-GB" sz="1900" b="0" dirty="0">
                <a:latin typeface=""/>
              </a:rPr>
              <a:t>Encourages innovation through more accessible EO data for non-technical users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F35A6B7-C0D1-5E29-0E7D-4542F11872D4}"/>
              </a:ext>
            </a:extLst>
          </p:cNvPr>
          <p:cNvSpPr txBox="1">
            <a:spLocks/>
          </p:cNvSpPr>
          <p:nvPr/>
        </p:nvSpPr>
        <p:spPr>
          <a:xfrm>
            <a:off x="7069098" y="5036673"/>
            <a:ext cx="4958782" cy="1029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>
                <a:latin typeface=""/>
              </a:rPr>
              <a:t>Standards Development Organisations: </a:t>
            </a:r>
            <a:r>
              <a:rPr lang="en-GB" sz="1900" b="0">
                <a:latin typeface=""/>
              </a:rPr>
              <a:t>Contributes to the revision of standards related to EO data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F53A47-B62E-7094-E000-B16A05C1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9802"/>
            <a:ext cx="773843" cy="801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6E91B0-23EF-276F-7508-B42F88DD7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03" y="2399802"/>
            <a:ext cx="836087" cy="801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FFA9BF-C90C-814A-05C2-866A0E20D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7347" y="3720603"/>
            <a:ext cx="782459" cy="8223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EFFF97-18B9-1A70-85CC-8587DC02A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845" y="3720602"/>
            <a:ext cx="782459" cy="8175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842284-62F6-1AED-E2D9-8C0F15554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22" y="5163360"/>
            <a:ext cx="936907" cy="801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5F55E2-82D0-6115-0989-09BA452C8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556" y="5104552"/>
            <a:ext cx="855927" cy="7230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D225F-7999-9E4A-53E5-8B35F5BA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7001" y="6520102"/>
            <a:ext cx="1446437" cy="337898"/>
          </a:xfrm>
        </p:spPr>
        <p:txBody>
          <a:bodyPr/>
          <a:lstStyle/>
          <a:p>
            <a:fld id="{4BB57436-27D7-814F-8318-114162A4EC6B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C1A42-EA1E-F447-8805-55DE62E1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001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9B1B4-8AE1-0362-A915-54D857038C9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755313" y="6519863"/>
            <a:ext cx="1436687" cy="338137"/>
          </a:xfrm>
        </p:spPr>
        <p:txBody>
          <a:bodyPr/>
          <a:lstStyle/>
          <a:p>
            <a:fld id="{8E9FD983-C81A-0E49-B20F-497764619CB5}" type="datetime3">
              <a:rPr lang="en-US" smtClean="0"/>
              <a:t>29 April 2025</a:t>
            </a:fld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8413C-BC3D-8B00-F77E-0AF7A6B50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7638"/>
            <a:ext cx="982663" cy="336550"/>
          </a:xfrm>
        </p:spPr>
        <p:txBody>
          <a:bodyPr/>
          <a:lstStyle/>
          <a:p>
            <a:fld id="{345175DA-277F-B548-B500-1BF71FE23091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76374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4EU_PPT_Template_202205" id="{11066490-1C63-447A-A5C7-DC795FBB787B}" vid="{81C9C64A-82F6-4D72-AF32-BC720DE51F4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9A40748ED7343AE6428D20827D466" ma:contentTypeVersion="19" ma:contentTypeDescription="Create a new document." ma:contentTypeScope="" ma:versionID="5da706b522f861729eeffb1be0f5312c">
  <xsd:schema xmlns:xsd="http://www.w3.org/2001/XMLSchema" xmlns:xs="http://www.w3.org/2001/XMLSchema" xmlns:p="http://schemas.microsoft.com/office/2006/metadata/properties" xmlns:ns2="05f3f928-f0f4-4719-b0da-43e64ed89f1e" xmlns:ns3="620573c8-ea56-4bfe-9950-031cebc027b4" targetNamespace="http://schemas.microsoft.com/office/2006/metadata/properties" ma:root="true" ma:fieldsID="d265a117d5cadba4feb0f456daf9ed9b" ns2:_="" ns3:_="">
    <xsd:import namespace="05f3f928-f0f4-4719-b0da-43e64ed89f1e"/>
    <xsd:import namespace="620573c8-ea56-4bfe-9950-031cebc02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3f928-f0f4-4719-b0da-43e64ed89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f74e25-0f36-4d5c-b569-6502670b65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573c8-ea56-4bfe-9950-031cebc027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ca871b-37ed-4b92-810a-36f1ec7951c7}" ma:internalName="TaxCatchAll" ma:showField="CatchAllData" ma:web="620573c8-ea56-4bfe-9950-031cebc02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3f928-f0f4-4719-b0da-43e64ed89f1e">
      <Terms xmlns="http://schemas.microsoft.com/office/infopath/2007/PartnerControls"/>
    </lcf76f155ced4ddcb4097134ff3c332f>
    <TaxCatchAll xmlns="620573c8-ea56-4bfe-9950-031cebc027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756B77-CD93-4B94-893B-8879296DD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3f928-f0f4-4719-b0da-43e64ed89f1e"/>
    <ds:schemaRef ds:uri="620573c8-ea56-4bfe-9950-031cebc02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E9EA-A829-4147-91B3-27203B2C687F}">
  <ds:schemaRefs>
    <ds:schemaRef ds:uri="http://schemas.microsoft.com/office/2006/documentManagement/types"/>
    <ds:schemaRef ds:uri="05f3f928-f0f4-4719-b0da-43e64ed89f1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20573c8-ea56-4bfe-9950-031cebc027b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E99B81-AC5F-4913-A0A0-21D7DA8E0E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EO4EU_KoM_WP5</Template>
  <TotalTime>1055</TotalTime>
  <Words>392</Words>
  <Application>Microsoft Macintosh PowerPoint</Application>
  <PresentationFormat>Widescreen</PresentationFormat>
  <Paragraphs>89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Akzidenz-Grotesk BQ</vt:lpstr>
      <vt:lpstr>Arial</vt:lpstr>
      <vt:lpstr>Calibri</vt:lpstr>
      <vt:lpstr>Calibri Light</vt:lpstr>
      <vt:lpstr>Open Sans</vt:lpstr>
      <vt:lpstr>Master slide</vt:lpstr>
      <vt:lpstr>PowerPoint Presentation</vt:lpstr>
      <vt:lpstr>EO4EU System Architecture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Federico Fornari</cp:lastModifiedBy>
  <cp:revision>60</cp:revision>
  <dcterms:created xsi:type="dcterms:W3CDTF">2022-06-27T07:29:22Z</dcterms:created>
  <dcterms:modified xsi:type="dcterms:W3CDTF">2025-04-29T11:49:53Z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0x010100C379A40748ED7343AE6428D20827D466</vt:lpwstr>
  </property>
  <property fmtid="{D5CDD505-2E9C-101B-9397-08002B2CF9AE}" pid="3" name="MediaServiceImageTags">
    <vt:lpwstr/>
  </property>
</Properties>
</file>