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26" r:id="rId3"/>
    <p:sldId id="328" r:id="rId4"/>
    <p:sldId id="329" r:id="rId5"/>
    <p:sldId id="331" r:id="rId6"/>
    <p:sldId id="334" r:id="rId7"/>
    <p:sldId id="332" r:id="rId8"/>
    <p:sldId id="335" r:id="rId9"/>
    <p:sldId id="336" r:id="rId10"/>
    <p:sldId id="339" r:id="rId11"/>
    <p:sldId id="327" r:id="rId12"/>
    <p:sldId id="3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evel Adriane" initials="HA" lastIdx="1" clrIdx="0">
    <p:extLst>
      <p:ext uri="{19B8F6BF-5375-455C-9EA6-DF929625EA0E}">
        <p15:presenceInfo xmlns:p15="http://schemas.microsoft.com/office/powerpoint/2012/main" userId="S-1-5-21-2777146863-1685748061-148863036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7B4"/>
    <a:srgbClr val="A2C865"/>
    <a:srgbClr val="DB96C0"/>
    <a:srgbClr val="95A3C3"/>
    <a:srgbClr val="E99675"/>
    <a:srgbClr val="72B6A1"/>
    <a:srgbClr val="155CA3"/>
    <a:srgbClr val="EAF3FC"/>
    <a:srgbClr val="F13B09"/>
    <a:srgbClr val="DE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9730" autoAdjust="0"/>
  </p:normalViewPr>
  <p:slideViewPr>
    <p:cSldViewPr snapToGrid="0">
      <p:cViewPr varScale="1">
        <p:scale>
          <a:sx n="66" d="100"/>
          <a:sy n="66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4A061-36C1-4F6B-9272-1E915E21033F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BC38D-F77A-4B9E-A154-833BF4978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2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4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5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5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7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0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8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8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7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4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C38D-F77A-4B9E-A154-833BF4978E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sz="1200" b="0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7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Department of Landscape, Water and Infrastructure</a:t>
            </a:r>
            <a:r>
              <a:rPr lang="de-DE" altLang="de-DE" sz="1200" b="0" dirty="0" smtClean="0">
                <a:latin typeface="Arial" charset="0"/>
              </a:rPr>
              <a:t> I Institute of Soil Physics and Rural Water Management I Adriane Hövel, M.Sc.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1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Department of Landscape, Water and Infrastructure</a:t>
            </a:r>
            <a:r>
              <a:rPr lang="de-DE" altLang="de-DE" sz="1200" b="0" dirty="0" smtClean="0">
                <a:latin typeface="Arial" charset="0"/>
              </a:rPr>
              <a:t> I Institute of Soil Physics and Rural Water Management I Adriane Hövel, M.Sc.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8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r>
              <a:rPr lang="en-GB" altLang="de-DE" smtClean="0">
                <a:latin typeface="Arial" charset="0"/>
              </a:rPr>
              <a:t>BOKU University </a:t>
            </a:r>
            <a:r>
              <a:rPr lang="de-DE" altLang="de-DE" smtClean="0">
                <a:latin typeface="Arial" charset="0"/>
              </a:rPr>
              <a:t>I Institute of Soil Physics and Rural Water Management I Adriane Hövel, M.Sc.</a:t>
            </a:r>
            <a:endParaRPr lang="de-DE" altLang="de-DE" dirty="0" smtClean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sz="1200" b="0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Department of Landscape, Water and Infrastructure</a:t>
            </a:r>
            <a:r>
              <a:rPr lang="de-DE" altLang="de-DE" sz="1200" b="0" dirty="0" smtClean="0">
                <a:latin typeface="Arial" charset="0"/>
              </a:rPr>
              <a:t> I Institute of Soil Physics and Rural Water Management I Adriane Hövel, M.Sc.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2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Department of Landscape, Water and Infrastructure</a:t>
            </a:r>
            <a:r>
              <a:rPr lang="de-DE" altLang="de-DE" sz="1200" b="0" dirty="0" smtClean="0">
                <a:latin typeface="Arial" charset="0"/>
              </a:rPr>
              <a:t> I Institute of Soil Physics and Rural Water Management I Adriane Hövel, M.Sc.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8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sz="1200" b="0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4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sz="1200" b="0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3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Department of Landscape, Water and Infrastructure</a:t>
            </a:r>
            <a:r>
              <a:rPr lang="de-DE" altLang="de-DE" sz="1200" b="0" dirty="0" smtClean="0">
                <a:latin typeface="Arial" charset="0"/>
              </a:rPr>
              <a:t> I Institute of Soil Physics and Rural Water Management I Adriane Hövel, M.Sc.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Department of Landscape, Water and Infrastructure</a:t>
            </a:r>
            <a:r>
              <a:rPr lang="de-DE" altLang="de-DE" sz="1200" b="0" dirty="0" smtClean="0">
                <a:latin typeface="Arial" charset="0"/>
              </a:rPr>
              <a:t> I Institute of Soil Physics and Rural Water Management I Adriane Hövel, M.Sc.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8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12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28/04/2025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0571" y="6356350"/>
            <a:ext cx="906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sz="1200" b="0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8371" y="6356350"/>
            <a:ext cx="435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1182-F2DC-4E51-AD11-8ABDFC98A2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758" y="11562"/>
            <a:ext cx="2270242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7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728" y="3052050"/>
            <a:ext cx="10330543" cy="2232000"/>
          </a:xfrm>
        </p:spPr>
        <p:txBody>
          <a:bodyPr>
            <a:noAutofit/>
          </a:bodyPr>
          <a:lstStyle/>
          <a:p>
            <a:pPr algn="l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</a:p>
          <a:p>
            <a:pPr algn="l"/>
            <a:endParaRPr lang="de-DE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Adriane Hövel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Christine Stumpp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Michael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Stockinger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Ross Woods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Yanchen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Zheng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l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BOKU University, Institute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Soil Physics and Rural Water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Management, Department of Landscape, Water and Infrastructure,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Muthgasse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18, 1190 Vienna, Austria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²School of Civil, Aerospace and Design Engineering, University of Bristol, Bristol, BS8 1TR, 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412" y="5649145"/>
            <a:ext cx="3987214" cy="498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0671" y="6178736"/>
            <a:ext cx="397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Grant number: P34666</a:t>
            </a:r>
            <a:endParaRPr lang="en-GB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30728" y="1815184"/>
            <a:ext cx="10597657" cy="10800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US" sz="1800" dirty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catchments with similar </a:t>
            </a:r>
            <a:r>
              <a:rPr lang="en-US" sz="18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hydro-meteorological </a:t>
            </a:r>
            <a:r>
              <a:rPr lang="en-US" sz="1800" dirty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sz="18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800" dirty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rainfall-runoff events: </a:t>
            </a:r>
            <a:r>
              <a:rPr lang="en-US" sz="20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event-based clustering approach for 378 catchments </a:t>
            </a:r>
            <a: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contiguous </a:t>
            </a:r>
            <a: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endParaRPr lang="en-GB" sz="2000" dirty="0">
              <a:solidFill>
                <a:srgbClr val="1F77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43" y="4938485"/>
            <a:ext cx="2879272" cy="1919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38" y="105226"/>
            <a:ext cx="1039383" cy="1039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4965" y="1135616"/>
            <a:ext cx="1201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EGU25-10711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www.egu.eu/static/4b186a38/logos/egu/egu_ga_blue/egu_ga_blu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0" y="105226"/>
            <a:ext cx="2769079" cy="12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11015" y="1314230"/>
            <a:ext cx="190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spot A.7</a:t>
            </a:r>
            <a:endParaRPr lang="en-GB" sz="2000" b="1" dirty="0">
              <a:solidFill>
                <a:srgbClr val="F13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10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4" y="612447"/>
            <a:ext cx="45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Spatial variability (II) 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3" y="1246176"/>
            <a:ext cx="923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and climate catchment attributes </a:t>
            </a:r>
            <a:r>
              <a:rPr lang="en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Spearman rank correlation with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528" y="2300717"/>
            <a:ext cx="3254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“Wet” catchments: aridity </a:t>
            </a:r>
            <a:r>
              <a:rPr lang="el-GR" sz="16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6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</a:t>
            </a:r>
            <a:r>
              <a:rPr lang="en-GB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rgbClr val="E82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0270" y="2300717"/>
            <a:ext cx="3254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“Dry” catchments: aridity </a:t>
            </a:r>
            <a:r>
              <a:rPr lang="el-GR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1600" dirty="0">
              <a:solidFill>
                <a:srgbClr val="E82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07695"/>
              </p:ext>
            </p:extLst>
          </p:nvPr>
        </p:nvGraphicFramePr>
        <p:xfrm>
          <a:off x="930729" y="2783339"/>
          <a:ext cx="4626429" cy="196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715">
                  <a:extLst>
                    <a:ext uri="{9D8B030D-6E8A-4147-A177-3AD203B41FA5}">
                      <a16:colId xmlns:a16="http://schemas.microsoft.com/office/drawing/2014/main" val="1685899584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3637088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 rank correlation</a:t>
                      </a:r>
                      <a:endParaRPr lang="en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298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Clay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fraction [%]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AT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-0.42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4516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</a:t>
                      </a: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conductivity [cm hr</a:t>
                      </a:r>
                      <a:r>
                        <a:rPr lang="en-GB" sz="14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AT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163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Freq.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high P [days yr</a:t>
                      </a:r>
                      <a:r>
                        <a:rPr lang="en-GB" sz="14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AT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-0.38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98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fraction [%]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AT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901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Freq.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low P [days yr</a:t>
                      </a:r>
                      <a:r>
                        <a:rPr lang="en-GB" sz="14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-0.34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3325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97712"/>
              </p:ext>
            </p:extLst>
          </p:nvPr>
        </p:nvGraphicFramePr>
        <p:xfrm>
          <a:off x="6384471" y="2783339"/>
          <a:ext cx="4626429" cy="196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715">
                  <a:extLst>
                    <a:ext uri="{9D8B030D-6E8A-4147-A177-3AD203B41FA5}">
                      <a16:colId xmlns:a16="http://schemas.microsoft.com/office/drawing/2014/main" val="1685899584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3637088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 rank correlation</a:t>
                      </a:r>
                      <a:endParaRPr lang="en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3298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Clay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fraction [%]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AT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AT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GB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98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</a:t>
                      </a: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conductivity [cm hr</a:t>
                      </a:r>
                      <a:r>
                        <a:rPr lang="en-GB" sz="14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332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Seasonality [-]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AT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GB" sz="14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742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[mm d</a:t>
                      </a:r>
                      <a:r>
                        <a:rPr lang="en-GB" sz="1400" b="0" i="0" u="none" strike="noStrike" baseline="300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-0.40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312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 fraction [%]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A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90022"/>
                  </a:ext>
                </a:extLst>
              </a:tr>
            </a:tbl>
          </a:graphicData>
        </a:graphic>
      </p:graphicFrame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11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48854" y="999842"/>
            <a:ext cx="4427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variability of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753" y="4714641"/>
            <a:ext cx="5035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most important event conditions are </a:t>
            </a:r>
            <a:r>
              <a:rPr lang="en-GB" sz="1400" b="1" dirty="0" smtClean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rainfall duration, maximum rainfall intensity, and mean </a:t>
            </a:r>
            <a:r>
              <a:rPr lang="en-GB" sz="1400" b="1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</a:t>
            </a:r>
            <a:r>
              <a:rPr lang="en-GB" sz="1400" b="1" dirty="0" smtClean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</a:p>
          <a:p>
            <a:endParaRPr lang="en-GB" sz="1400" dirty="0" smtClean="0">
              <a:solidFill>
                <a:srgbClr val="F13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GB" sz="1400" b="1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 soil moisture </a:t>
            </a:r>
            <a:r>
              <a:rPr lang="en-GB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higher in dry catchments (</a:t>
            </a:r>
            <a:r>
              <a:rPr lang="el-GR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compared to wet catchments (</a:t>
            </a:r>
            <a:r>
              <a:rPr lang="el-GR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400" dirty="0" smtClean="0">
              <a:solidFill>
                <a:srgbClr val="F13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7101" y="999841"/>
            <a:ext cx="373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variability of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11111" r="43719" b="16301"/>
          <a:stretch/>
        </p:blipFill>
        <p:spPr>
          <a:xfrm>
            <a:off x="672900" y="1401577"/>
            <a:ext cx="1989927" cy="10878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82096" y="1679328"/>
            <a:ext cx="263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“Wet” catchments: aridity </a:t>
            </a:r>
            <a:r>
              <a:rPr lang="el-GR" sz="14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4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</a:t>
            </a:r>
          </a:p>
          <a:p>
            <a:r>
              <a:rPr lang="en-GB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“Dry” catchments: aridity </a:t>
            </a:r>
            <a:r>
              <a:rPr lang="el-GR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1400" dirty="0">
              <a:solidFill>
                <a:srgbClr val="E82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8559" y="5466371"/>
            <a:ext cx="531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</a:t>
            </a:r>
            <a:r>
              <a:rPr lang="en-GB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catchment-scale </a:t>
            </a:r>
            <a:r>
              <a:rPr lang="en-GB" sz="1400" dirty="0" err="1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400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mainly influenced </a:t>
            </a:r>
            <a:r>
              <a:rPr lang="en-GB" sz="1400" b="1" dirty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catchment soil characteristics and climate attributes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286" y="2488558"/>
            <a:ext cx="3988911" cy="222929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715000" y="1002931"/>
            <a:ext cx="0" cy="5184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96" y="1444832"/>
            <a:ext cx="5312675" cy="40215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8084" y="612447"/>
            <a:ext cx="45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Summary  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12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4" y="612447"/>
            <a:ext cx="679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Information 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3" y="1246176"/>
            <a:ext cx="689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of the random forest classifier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3" y="1674737"/>
            <a:ext cx="4904891" cy="2280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3" y="3952281"/>
            <a:ext cx="1576429" cy="1428296"/>
          </a:xfrm>
          <a:prstGeom prst="rect">
            <a:avLst/>
          </a:prstGeom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4012" y="1246176"/>
            <a:ext cx="50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Feature importance of physical and climate catchment attributes: all catchments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012" y="1945578"/>
            <a:ext cx="4703091" cy="24592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23105" y="4902321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R² = 0.51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7950" y="4287932"/>
            <a:ext cx="2090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pet_mean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p_seasonality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sand_frac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slope_mean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soil_conductivity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8522515" y="292131"/>
            <a:ext cx="2395856" cy="1686028"/>
          </a:xfrm>
          <a:prstGeom prst="roundRect">
            <a:avLst/>
          </a:prstGeom>
          <a:solidFill>
            <a:srgbClr val="EAF3FC"/>
          </a:solidFill>
          <a:ln>
            <a:solidFill>
              <a:srgbClr val="EAF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ounded Rectangle 61"/>
          <p:cNvSpPr/>
          <p:nvPr/>
        </p:nvSpPr>
        <p:spPr>
          <a:xfrm>
            <a:off x="243115" y="4376059"/>
            <a:ext cx="8391668" cy="1944000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10477" y="946491"/>
                <a:ext cx="1534667" cy="417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𝑇𝑠</m:t>
                      </m:r>
                      <m:r>
                        <a:rPr lang="en-GB" sz="1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𝑣𝑜𝑙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den>
                      </m:f>
                      <m:r>
                        <a:rPr lang="en-GB" sz="1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477" y="946491"/>
                <a:ext cx="1534667" cy="417550"/>
              </a:xfrm>
              <a:prstGeom prst="rect">
                <a:avLst/>
              </a:prstGeom>
              <a:blipFill>
                <a:blip r:embed="rId3"/>
                <a:stretch>
                  <a:fillRect t="-156522" r="-24603" b="-231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565540" y="317532"/>
            <a:ext cx="2395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 timescale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[days]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581791" y="593988"/>
            <a:ext cx="1639904" cy="1333369"/>
            <a:chOff x="7612959" y="636697"/>
            <a:chExt cx="1639904" cy="1333369"/>
          </a:xfrm>
        </p:grpSpPr>
        <p:grpSp>
          <p:nvGrpSpPr>
            <p:cNvPr id="9" name="Group 8"/>
            <p:cNvGrpSpPr/>
            <p:nvPr/>
          </p:nvGrpSpPr>
          <p:grpSpPr>
            <a:xfrm>
              <a:off x="7612959" y="636697"/>
              <a:ext cx="1639904" cy="1333369"/>
              <a:chOff x="3113648" y="2907769"/>
              <a:chExt cx="1884666" cy="1278723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flipH="1" flipV="1">
                <a:off x="3440350" y="3097477"/>
                <a:ext cx="0" cy="827989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oup 10"/>
              <p:cNvGrpSpPr/>
              <p:nvPr/>
            </p:nvGrpSpPr>
            <p:grpSpPr>
              <a:xfrm>
                <a:off x="3113648" y="2907769"/>
                <a:ext cx="1884666" cy="1278723"/>
                <a:chOff x="3113648" y="2907769"/>
                <a:chExt cx="1884666" cy="1278723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3440350" y="3925466"/>
                  <a:ext cx="1430163" cy="0"/>
                </a:xfrm>
                <a:prstGeom prst="straightConnector1">
                  <a:avLst/>
                </a:prstGeom>
                <a:ln>
                  <a:tailEnd type="triangle"/>
                </a:ln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 rot="16200000">
                  <a:off x="2771173" y="3250244"/>
                  <a:ext cx="951320" cy="266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runoff</a:t>
                  </a:r>
                  <a:endParaRPr lang="en-GB" sz="14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3440350" y="3756088"/>
                  <a:ext cx="301120" cy="18818"/>
                </a:xfrm>
                <a:prstGeom prst="line">
                  <a:avLst/>
                </a:prstGeom>
                <a:ln/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 14"/>
                <p:cNvSpPr/>
                <p:nvPr/>
              </p:nvSpPr>
              <p:spPr bwMode="auto">
                <a:xfrm>
                  <a:off x="3741470" y="3236549"/>
                  <a:ext cx="1015698" cy="559607"/>
                </a:xfrm>
                <a:custGeom>
                  <a:avLst/>
                  <a:gdLst>
                    <a:gd name="connsiteX0" fmla="*/ 0 w 946150"/>
                    <a:gd name="connsiteY0" fmla="*/ 512761 h 512761"/>
                    <a:gd name="connsiteX1" fmla="*/ 190500 w 946150"/>
                    <a:gd name="connsiteY1" fmla="*/ 4761 h 512761"/>
                    <a:gd name="connsiteX2" fmla="*/ 419100 w 946150"/>
                    <a:gd name="connsiteY2" fmla="*/ 271461 h 512761"/>
                    <a:gd name="connsiteX3" fmla="*/ 946150 w 946150"/>
                    <a:gd name="connsiteY3" fmla="*/ 493711 h 512761"/>
                    <a:gd name="connsiteX0" fmla="*/ 0 w 946150"/>
                    <a:gd name="connsiteY0" fmla="*/ 509841 h 509841"/>
                    <a:gd name="connsiteX1" fmla="*/ 190500 w 946150"/>
                    <a:gd name="connsiteY1" fmla="*/ 1841 h 509841"/>
                    <a:gd name="connsiteX2" fmla="*/ 419100 w 946150"/>
                    <a:gd name="connsiteY2" fmla="*/ 344741 h 509841"/>
                    <a:gd name="connsiteX3" fmla="*/ 946150 w 946150"/>
                    <a:gd name="connsiteY3" fmla="*/ 490791 h 509841"/>
                    <a:gd name="connsiteX0" fmla="*/ 0 w 958850"/>
                    <a:gd name="connsiteY0" fmla="*/ 509852 h 509852"/>
                    <a:gd name="connsiteX1" fmla="*/ 190500 w 958850"/>
                    <a:gd name="connsiteY1" fmla="*/ 1852 h 509852"/>
                    <a:gd name="connsiteX2" fmla="*/ 419100 w 958850"/>
                    <a:gd name="connsiteY2" fmla="*/ 344752 h 509852"/>
                    <a:gd name="connsiteX3" fmla="*/ 958850 w 958850"/>
                    <a:gd name="connsiteY3" fmla="*/ 503502 h 509852"/>
                    <a:gd name="connsiteX0" fmla="*/ 0 w 958850"/>
                    <a:gd name="connsiteY0" fmla="*/ 509852 h 509852"/>
                    <a:gd name="connsiteX1" fmla="*/ 190500 w 958850"/>
                    <a:gd name="connsiteY1" fmla="*/ 1852 h 509852"/>
                    <a:gd name="connsiteX2" fmla="*/ 419100 w 958850"/>
                    <a:gd name="connsiteY2" fmla="*/ 344752 h 509852"/>
                    <a:gd name="connsiteX3" fmla="*/ 958850 w 958850"/>
                    <a:gd name="connsiteY3" fmla="*/ 503502 h 509852"/>
                    <a:gd name="connsiteX0" fmla="*/ 0 w 971550"/>
                    <a:gd name="connsiteY0" fmla="*/ 509884 h 535284"/>
                    <a:gd name="connsiteX1" fmla="*/ 190500 w 971550"/>
                    <a:gd name="connsiteY1" fmla="*/ 1884 h 535284"/>
                    <a:gd name="connsiteX2" fmla="*/ 419100 w 971550"/>
                    <a:gd name="connsiteY2" fmla="*/ 344784 h 535284"/>
                    <a:gd name="connsiteX3" fmla="*/ 971550 w 971550"/>
                    <a:gd name="connsiteY3" fmla="*/ 535284 h 535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1550" h="535284">
                      <a:moveTo>
                        <a:pt x="0" y="509884"/>
                      </a:moveTo>
                      <a:cubicBezTo>
                        <a:pt x="60325" y="275992"/>
                        <a:pt x="120650" y="29401"/>
                        <a:pt x="190500" y="1884"/>
                      </a:cubicBezTo>
                      <a:cubicBezTo>
                        <a:pt x="260350" y="-25633"/>
                        <a:pt x="288925" y="255884"/>
                        <a:pt x="419100" y="344784"/>
                      </a:cubicBezTo>
                      <a:cubicBezTo>
                        <a:pt x="549275" y="433684"/>
                        <a:pt x="643996" y="496655"/>
                        <a:pt x="971550" y="535284"/>
                      </a:cubicBezTo>
                    </a:path>
                  </a:pathLst>
                </a:custGeom>
                <a:ln/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cxnSp>
              <p:nvCxnSpPr>
                <p:cNvPr id="16" name="Straight Connector 15"/>
                <p:cNvCxnSpPr>
                  <a:stCxn id="15" idx="0"/>
                  <a:endCxn id="15" idx="3"/>
                </p:cNvCxnSpPr>
                <p:nvPr/>
              </p:nvCxnSpPr>
              <p:spPr bwMode="auto">
                <a:xfrm>
                  <a:off x="3741470" y="3769602"/>
                  <a:ext cx="1015698" cy="2655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4361772" y="3920123"/>
                  <a:ext cx="636542" cy="266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b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time</a:t>
                  </a:r>
                  <a:endParaRPr lang="en-GB" sz="14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9" name="Straight Arrow Connector 18"/>
            <p:cNvCxnSpPr/>
            <p:nvPr/>
          </p:nvCxnSpPr>
          <p:spPr>
            <a:xfrm>
              <a:off x="8129559" y="846788"/>
              <a:ext cx="43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6200000">
            <a:off x="-459663" y="3071652"/>
            <a:ext cx="189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variability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12" y="2655127"/>
            <a:ext cx="3516086" cy="138858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5337" y="495080"/>
            <a:ext cx="80741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17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hydro-meteorological event conditions </a:t>
            </a:r>
            <a: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the runoff event timescale </a:t>
            </a:r>
            <a:r>
              <a:rPr lang="en-GB" sz="1700" dirty="0" err="1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catchment scale (temporal variability)? </a:t>
            </a:r>
          </a:p>
          <a:p>
            <a:endParaRPr lang="en-GB" sz="1700" dirty="0" smtClean="0">
              <a:solidFill>
                <a:srgbClr val="1F77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17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and climate catchment attributes </a:t>
            </a:r>
            <a: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the </a:t>
            </a:r>
            <a:b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catchment-scale median </a:t>
            </a:r>
            <a:r>
              <a:rPr lang="en-GB" sz="1700" dirty="0" err="1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7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(spatial variability)?</a:t>
            </a:r>
            <a:endParaRPr lang="en-GB" sz="1700" dirty="0">
              <a:solidFill>
                <a:srgbClr val="1F77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07412" y="2902476"/>
            <a:ext cx="3194088" cy="523219"/>
          </a:xfrm>
          <a:prstGeom prst="rect">
            <a:avLst/>
          </a:prstGeom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forest feature importance and Spearman rank correlation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11111" r="43719" b="16301"/>
          <a:stretch/>
        </p:blipFill>
        <p:spPr>
          <a:xfrm>
            <a:off x="9246558" y="3537111"/>
            <a:ext cx="2715797" cy="148463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272704" y="5021051"/>
            <a:ext cx="261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“Wet” catchments: aridity </a:t>
            </a:r>
            <a:r>
              <a:rPr lang="el-GR" sz="14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4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</a:t>
            </a:r>
          </a:p>
          <a:p>
            <a:r>
              <a:rPr lang="en-GB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“Dry” catchments: aridity </a:t>
            </a:r>
            <a:r>
              <a:rPr lang="el-GR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sz="14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1400" dirty="0">
              <a:solidFill>
                <a:srgbClr val="E82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373075" y="5152153"/>
            <a:ext cx="172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variability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5670" y="4455586"/>
            <a:ext cx="2741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edian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3143" y="4443737"/>
            <a:ext cx="39471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and climate catchment attributes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Topography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Vegetation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Geology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6612" y="2347349"/>
            <a:ext cx="3661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hort, medium, and long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33143" y="2282197"/>
            <a:ext cx="3531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Hydro-meteorological event conditions</a:t>
            </a: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Mean rainfall intensity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Rainfall duration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rainfall intensity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 soil moisture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Pre-event base flow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61" y="4751514"/>
            <a:ext cx="2665825" cy="1490152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227953" y="2254043"/>
            <a:ext cx="8391668" cy="1944000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65" name="Right Brace 64"/>
          <p:cNvSpPr/>
          <p:nvPr/>
        </p:nvSpPr>
        <p:spPr>
          <a:xfrm>
            <a:off x="8757044" y="3164085"/>
            <a:ext cx="228008" cy="2332505"/>
          </a:xfrm>
          <a:prstGeom prst="rightBrace">
            <a:avLst>
              <a:gd name="adj1" fmla="val 8333"/>
              <a:gd name="adj2" fmla="val 48205"/>
            </a:avLst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3" t="21827" r="978" b="21237"/>
          <a:stretch/>
        </p:blipFill>
        <p:spPr>
          <a:xfrm>
            <a:off x="3386249" y="5275062"/>
            <a:ext cx="275927" cy="82778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627002" y="2301182"/>
            <a:ext cx="190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13B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spot A.7</a:t>
            </a:r>
            <a:endParaRPr lang="en-GB" sz="2000" b="1" dirty="0">
              <a:solidFill>
                <a:srgbClr val="F13B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3</a:t>
            </a:fld>
            <a:endParaRPr lang="en-GB"/>
          </a:p>
        </p:txBody>
      </p:sp>
      <p:sp>
        <p:nvSpPr>
          <p:cNvPr id="23" name="TextBox 22">
            <a:hlinkClick r:id="rId2" action="ppaction://hlinksldjump"/>
          </p:cNvPr>
          <p:cNvSpPr txBox="1"/>
          <p:nvPr/>
        </p:nvSpPr>
        <p:spPr>
          <a:xfrm>
            <a:off x="7633100" y="2182801"/>
            <a:ext cx="1846235" cy="442674"/>
          </a:xfrm>
          <a:prstGeom prst="roundRect">
            <a:avLst/>
          </a:prstGeom>
          <a:solidFill>
            <a:srgbClr val="EAF3FC"/>
          </a:solidFill>
          <a:ln>
            <a:solidFill>
              <a:srgbClr val="155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376866" y="2181473"/>
            <a:ext cx="2630715" cy="442674"/>
          </a:xfrm>
          <a:prstGeom prst="roundRect">
            <a:avLst/>
          </a:prstGeom>
          <a:solidFill>
            <a:srgbClr val="EAF3FC"/>
          </a:solidFill>
          <a:ln>
            <a:solidFill>
              <a:srgbClr val="155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questions 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4597573" y="3231123"/>
            <a:ext cx="1190173" cy="442674"/>
          </a:xfrm>
          <a:prstGeom prst="roundRect">
            <a:avLst/>
          </a:prstGeom>
          <a:solidFill>
            <a:srgbClr val="EAF3FC"/>
          </a:solidFill>
          <a:ln>
            <a:solidFill>
              <a:srgbClr val="155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8747413" y="2953694"/>
            <a:ext cx="2599200" cy="37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Temporal </a:t>
            </a:r>
            <a:r>
              <a:rPr lang="en-GB" dirty="0" smtClean="0"/>
              <a:t>variability   </a:t>
            </a:r>
            <a:endParaRPr lang="en-GB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8747413" y="3656771"/>
            <a:ext cx="2599200" cy="37457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variability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86126" y="3976634"/>
            <a:ext cx="2599379" cy="646986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Rainfall-runoff events </a:t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event clusters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386125" y="4916566"/>
            <a:ext cx="2599381" cy="37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variability 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86125" y="5585217"/>
            <a:ext cx="2599381" cy="374400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variability 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2682768" y="3269175"/>
            <a:ext cx="1409252" cy="37457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600" dirty="0"/>
              <a:t>Summary   </a:t>
            </a:r>
          </a:p>
        </p:txBody>
      </p:sp>
      <p:cxnSp>
        <p:nvCxnSpPr>
          <p:cNvPr id="3" name="Elbow Connector 2"/>
          <p:cNvCxnSpPr>
            <a:stCxn id="23" idx="2"/>
            <a:endCxn id="14" idx="1"/>
          </p:cNvCxnSpPr>
          <p:nvPr/>
        </p:nvCxnSpPr>
        <p:spPr>
          <a:xfrm rot="16200000" flipH="1">
            <a:off x="8394106" y="2787586"/>
            <a:ext cx="515419" cy="191195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5" idx="1"/>
          </p:cNvCxnSpPr>
          <p:nvPr/>
        </p:nvCxnSpPr>
        <p:spPr>
          <a:xfrm rot="16200000" flipH="1">
            <a:off x="8104059" y="3200703"/>
            <a:ext cx="1095510" cy="191198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1"/>
            <a:endCxn id="20" idx="3"/>
          </p:cNvCxnSpPr>
          <p:nvPr/>
        </p:nvCxnSpPr>
        <p:spPr>
          <a:xfrm flipH="1">
            <a:off x="4092020" y="3452460"/>
            <a:ext cx="505553" cy="400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4588726" y="2182250"/>
            <a:ext cx="1207866" cy="442674"/>
          </a:xfrm>
          <a:prstGeom prst="roundRect">
            <a:avLst/>
          </a:prstGeom>
          <a:solidFill>
            <a:srgbClr val="EAF3FC"/>
          </a:solidFill>
          <a:ln>
            <a:solidFill>
              <a:srgbClr val="155C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>
            <a:stCxn id="30" idx="2"/>
            <a:endCxn id="11" idx="0"/>
          </p:cNvCxnSpPr>
          <p:nvPr/>
        </p:nvCxnSpPr>
        <p:spPr>
          <a:xfrm>
            <a:off x="5192659" y="2624924"/>
            <a:ext cx="1" cy="606199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3"/>
            <a:endCxn id="23" idx="1"/>
          </p:cNvCxnSpPr>
          <p:nvPr/>
        </p:nvCxnSpPr>
        <p:spPr>
          <a:xfrm>
            <a:off x="5796592" y="2403587"/>
            <a:ext cx="1836508" cy="551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1"/>
            <a:endCxn id="10" idx="3"/>
          </p:cNvCxnSpPr>
          <p:nvPr/>
        </p:nvCxnSpPr>
        <p:spPr>
          <a:xfrm flipH="1" flipV="1">
            <a:off x="3007581" y="2402810"/>
            <a:ext cx="1581145" cy="777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cxnSp>
        <p:nvCxnSpPr>
          <p:cNvPr id="79" name="Elbow Connector 78"/>
          <p:cNvCxnSpPr>
            <a:stCxn id="11" idx="2"/>
            <a:endCxn id="16" idx="1"/>
          </p:cNvCxnSpPr>
          <p:nvPr/>
        </p:nvCxnSpPr>
        <p:spPr>
          <a:xfrm rot="16200000" flipH="1">
            <a:off x="4976228" y="3890229"/>
            <a:ext cx="626330" cy="193466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1" idx="2"/>
            <a:endCxn id="17" idx="1"/>
          </p:cNvCxnSpPr>
          <p:nvPr/>
        </p:nvCxnSpPr>
        <p:spPr>
          <a:xfrm rot="16200000" flipH="1">
            <a:off x="4574408" y="4292048"/>
            <a:ext cx="1429969" cy="193465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11" idx="2"/>
            <a:endCxn id="19" idx="1"/>
          </p:cNvCxnSpPr>
          <p:nvPr/>
        </p:nvCxnSpPr>
        <p:spPr>
          <a:xfrm rot="16200000" flipH="1">
            <a:off x="4240082" y="4626374"/>
            <a:ext cx="2098620" cy="193465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hlinkClick r:id="rId10" action="ppaction://hlinksldjump"/>
          </p:cNvPr>
          <p:cNvSpPr txBox="1"/>
          <p:nvPr/>
        </p:nvSpPr>
        <p:spPr>
          <a:xfrm>
            <a:off x="456867" y="5581263"/>
            <a:ext cx="2470711" cy="37457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600" dirty="0" smtClean="0"/>
              <a:t>Supporting Information   </a:t>
            </a:r>
            <a:endParaRPr lang="en-GB" sz="1600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hlinkClick r:id="rId6" action="ppaction://hlinksldjump"/>
          </p:cNvPr>
          <p:cNvSpPr txBox="1"/>
          <p:nvPr/>
        </p:nvSpPr>
        <p:spPr>
          <a:xfrm>
            <a:off x="8178971" y="4869311"/>
            <a:ext cx="468000" cy="468000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hlinkClick r:id="rId12" action="ppaction://hlinksldjump"/>
          </p:cNvPr>
          <p:cNvSpPr txBox="1"/>
          <p:nvPr/>
        </p:nvSpPr>
        <p:spPr>
          <a:xfrm>
            <a:off x="8766906" y="4869311"/>
            <a:ext cx="468000" cy="468000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hlinkClick r:id="rId7" action="ppaction://hlinksldjump"/>
          </p:cNvPr>
          <p:cNvSpPr txBox="1"/>
          <p:nvPr/>
        </p:nvSpPr>
        <p:spPr>
          <a:xfrm>
            <a:off x="8178971" y="5543508"/>
            <a:ext cx="468000" cy="468000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hlinkClick r:id="rId13" action="ppaction://hlinksldjump"/>
          </p:cNvPr>
          <p:cNvSpPr txBox="1"/>
          <p:nvPr/>
        </p:nvSpPr>
        <p:spPr>
          <a:xfrm>
            <a:off x="8766906" y="5543508"/>
            <a:ext cx="468000" cy="468000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10"/>
          <p:cNvSpPr txBox="1">
            <a:spLocks/>
          </p:cNvSpPr>
          <p:nvPr/>
        </p:nvSpPr>
        <p:spPr>
          <a:xfrm>
            <a:off x="292147" y="486362"/>
            <a:ext cx="10597657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catchments with similar hydro-meteorological conditions during rainfall-runoff events: </a:t>
            </a:r>
            <a:r>
              <a:rPr lang="en-US" sz="20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event-based clustering approach for 378 catchments </a:t>
            </a:r>
            <a:b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F77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contiguous United States</a:t>
            </a:r>
            <a:endParaRPr lang="en-GB" sz="2000" dirty="0">
              <a:solidFill>
                <a:srgbClr val="1F77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4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4" y="612447"/>
            <a:ext cx="489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(I)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Temporal variability 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3" y="1208076"/>
            <a:ext cx="36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Rainfall-runoff event identification  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Toolbox by Tang &amp; Carey (2017)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552"/>
          <a:stretch/>
        </p:blipFill>
        <p:spPr>
          <a:xfrm>
            <a:off x="468083" y="1919640"/>
            <a:ext cx="3430818" cy="13328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8081" y="3494028"/>
            <a:ext cx="3600000" cy="2676525"/>
          </a:xfrm>
          <a:prstGeom prst="roundRect">
            <a:avLst>
              <a:gd name="adj" fmla="val 14503"/>
            </a:avLst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control steps: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Exclude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events with peaks falling below the long-term mean runoff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Exclude events without considerable peak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Exclude events with overlapping rainfall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Exclude events with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Exclude events with ERC &gt;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6814" y="1208076"/>
            <a:ext cx="36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Clustering of runoff event shapes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6814" y="1731296"/>
            <a:ext cx="3600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Assumption: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each catchment can be represented by three distinct shapes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Euclidean distance between each possible pair of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catchment,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resulting in one distance matrix per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catchment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ierarchical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agglomerative clustering using Ward’s linkage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Sort according to median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into short, medium, and long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814" y="4795380"/>
            <a:ext cx="3516086" cy="1388585"/>
          </a:xfrm>
          <a:prstGeom prst="rect">
            <a:avLst/>
          </a:prstGeom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65547" y="1192216"/>
            <a:ext cx="34295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of hydro-meteorological event conditions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65545" y="2026520"/>
            <a:ext cx="360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forest (RF) (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Breiman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2001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to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quantify each event condition’s importance in the clustering of runoff events into the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shapes of short, medium, and long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65545" y="3476377"/>
            <a:ext cx="3600000" cy="12939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Mean rainfall intensity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Rainfall duration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Maximum rainfall intensity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Antecedent soil moisture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Pre-event base flow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5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4" y="612447"/>
            <a:ext cx="463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(II)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Spatial variability 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084" y="1282493"/>
            <a:ext cx="41293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of physical and climate catchment attributes on catchment median </a:t>
            </a:r>
            <a:r>
              <a:rPr lang="en-GB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084" y="2057318"/>
            <a:ext cx="4129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forest (RF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Spearman rank correlation coefficient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8084" y="2802449"/>
            <a:ext cx="4129316" cy="12939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Topography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Vegetation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Geology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593028"/>
              </p:ext>
            </p:extLst>
          </p:nvPr>
        </p:nvGraphicFramePr>
        <p:xfrm>
          <a:off x="5410200" y="484205"/>
          <a:ext cx="5248991" cy="4954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7860">
                  <a:extLst>
                    <a:ext uri="{9D8B030D-6E8A-4147-A177-3AD203B41FA5}">
                      <a16:colId xmlns:a16="http://schemas.microsoft.com/office/drawing/2014/main" val="1023514155"/>
                    </a:ext>
                  </a:extLst>
                </a:gridCol>
                <a:gridCol w="1320646">
                  <a:extLst>
                    <a:ext uri="{9D8B030D-6E8A-4147-A177-3AD203B41FA5}">
                      <a16:colId xmlns:a16="http://schemas.microsoft.com/office/drawing/2014/main" val="584769926"/>
                    </a:ext>
                  </a:extLst>
                </a:gridCol>
                <a:gridCol w="2228722">
                  <a:extLst>
                    <a:ext uri="{9D8B030D-6E8A-4147-A177-3AD203B41FA5}">
                      <a16:colId xmlns:a16="http://schemas.microsoft.com/office/drawing/2014/main" val="1964910009"/>
                    </a:ext>
                  </a:extLst>
                </a:gridCol>
                <a:gridCol w="711763">
                  <a:extLst>
                    <a:ext uri="{9D8B030D-6E8A-4147-A177-3AD203B41FA5}">
                      <a16:colId xmlns:a16="http://schemas.microsoft.com/office/drawing/2014/main" val="2738065429"/>
                    </a:ext>
                  </a:extLst>
                </a:gridCol>
              </a:tblGrid>
              <a:tr h="167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name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extLst>
                  <a:ext uri="{0D108BD9-81ED-4DB2-BD59-A6C34878D82A}">
                    <a16:rowId xmlns:a16="http://schemas.microsoft.com/office/drawing/2014/main" val="42650638"/>
                  </a:ext>
                </a:extLst>
              </a:tr>
              <a:tr h="1673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Topography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elevation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m.a.s.l.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5618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Slope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slope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km</a:t>
                      </a:r>
                      <a:r>
                        <a:rPr lang="en-US" sz="105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9847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Catchment area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km²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78273"/>
                  </a:ext>
                </a:extLst>
              </a:tr>
              <a:tr h="1673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 cover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 of forest cover extent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extLst>
                  <a:ext uri="{0D108BD9-81ED-4DB2-BD59-A6C34878D82A}">
                    <a16:rowId xmlns:a16="http://schemas.microsoft.com/office/drawing/2014/main" val="427145654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LAI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leaf area index (LAI)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extLst>
                  <a:ext uri="{0D108BD9-81ED-4DB2-BD59-A6C34878D82A}">
                    <a16:rowId xmlns:a16="http://schemas.microsoft.com/office/drawing/2014/main" val="4122017578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 difference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 between maximum and minimum monthly mean LAI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extLst>
                  <a:ext uri="{0D108BD9-81ED-4DB2-BD59-A6C34878D82A}">
                    <a16:rowId xmlns:a16="http://schemas.microsoft.com/office/drawing/2014/main" val="2892943570"/>
                  </a:ext>
                </a:extLst>
              </a:tr>
              <a:tr h="334718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depth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depth based on STATSGO 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(Miller &amp; White, 1998)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76595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Hydr. conductivity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Saturated hydraulic conductivity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hr</a:t>
                      </a:r>
                      <a:r>
                        <a:rPr lang="en-US" sz="1050" baseline="30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12196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water content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water content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2899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 fraction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sand content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29735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Silt fraction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silt content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59776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Clay fraction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clay content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296994"/>
                  </a:ext>
                </a:extLst>
              </a:tr>
              <a:tr h="1673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Geology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Carb. rock fraction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 of carbonate sedimentary rock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extLst>
                  <a:ext uri="{0D108BD9-81ED-4DB2-BD59-A6C34878D82A}">
                    <a16:rowId xmlns:a16="http://schemas.microsoft.com/office/drawing/2014/main" val="369873078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Geol. porosity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Subsurface porosity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extLst>
                  <a:ext uri="{0D108BD9-81ED-4DB2-BD59-A6C34878D82A}">
                    <a16:rowId xmlns:a16="http://schemas.microsoft.com/office/drawing/2014/main" val="80273701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Geol. permeability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Subsurface permeability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(log10) m²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/>
                </a:tc>
                <a:extLst>
                  <a:ext uri="{0D108BD9-81ED-4DB2-BD59-A6C34878D82A}">
                    <a16:rowId xmlns:a16="http://schemas.microsoft.com/office/drawing/2014/main" val="2754673904"/>
                  </a:ext>
                </a:extLst>
              </a:tr>
              <a:tr h="334718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Seasonality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Seasonality and timing of precipitation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(Woods, 2009)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4136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Aridity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of PET/P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688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Freq. high P days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of high precipitation days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yr</a:t>
                      </a:r>
                      <a:r>
                        <a:rPr lang="en-US" sz="1050" baseline="30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2659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</a:t>
                      </a: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high P events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high precipitation events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327077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Freq. low P days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of low precipitation days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yr</a:t>
                      </a:r>
                      <a:r>
                        <a:rPr lang="en-US" sz="1050" baseline="30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17782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Dur. low P events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low precipitation events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305503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mean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daily precipitation 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d</a:t>
                      </a:r>
                      <a:r>
                        <a:rPr lang="en-US" sz="1050" baseline="30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05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40654"/>
                  </a:ext>
                </a:extLst>
              </a:tr>
              <a:tr h="16735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mean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daily potential evapotranspiration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d</a:t>
                      </a:r>
                      <a:r>
                        <a:rPr lang="en-US" sz="105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GB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33" marR="3423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17526"/>
                  </a:ext>
                </a:extLst>
              </a:tr>
            </a:tbl>
          </a:graphicData>
        </a:graphic>
      </p:graphicFrame>
      <p:sp>
        <p:nvSpPr>
          <p:cNvPr id="18" name="Right Brace 17"/>
          <p:cNvSpPr/>
          <p:nvPr/>
        </p:nvSpPr>
        <p:spPr>
          <a:xfrm flipH="1">
            <a:off x="4902200" y="2283181"/>
            <a:ext cx="254000" cy="2332505"/>
          </a:xfrm>
          <a:prstGeom prst="rightBrace">
            <a:avLst>
              <a:gd name="adj1" fmla="val 8333"/>
              <a:gd name="adj2" fmla="val 48205"/>
            </a:avLst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6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4" y="612447"/>
            <a:ext cx="616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Rainfall-runoff events and clusters of </a:t>
            </a:r>
            <a:r>
              <a:rPr lang="en-GB" b="1" dirty="0" err="1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3" y="1246176"/>
            <a:ext cx="689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Rainfall-runoff event identification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083" y="1889560"/>
            <a:ext cx="30117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 of snow </a:t>
            </a:r>
            <a:r>
              <a:rPr lang="en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20 %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= 388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Approx. 50 % of events </a:t>
            </a:r>
            <a:b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(on average) passed the quality checks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15" y="1824443"/>
            <a:ext cx="1093952" cy="1473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16247" y="1726338"/>
            <a:ext cx="6691553" cy="1830316"/>
            <a:chOff x="2589892" y="3786708"/>
            <a:chExt cx="8024793" cy="219499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0"/>
            <a:stretch/>
          </p:blipFill>
          <p:spPr>
            <a:xfrm>
              <a:off x="5839485" y="3786708"/>
              <a:ext cx="4775200" cy="209676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r="59211"/>
            <a:stretch/>
          </p:blipFill>
          <p:spPr>
            <a:xfrm>
              <a:off x="2589892" y="3786708"/>
              <a:ext cx="3375237" cy="219499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51" y="4104377"/>
            <a:ext cx="8974820" cy="1759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8083" y="3642356"/>
            <a:ext cx="3683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of event runoff shapes (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9" action="ppaction://hlinksldjump"/>
          </p:cNvPr>
          <p:cNvSpPr txBox="1"/>
          <p:nvPr/>
        </p:nvSpPr>
        <p:spPr>
          <a:xfrm>
            <a:off x="9391902" y="5850186"/>
            <a:ext cx="1641676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(I)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7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4" y="612447"/>
            <a:ext cx="623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variability (I)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3" y="1246176"/>
            <a:ext cx="7190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hydro-meteorological event conditions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for the clustering of events into different shapes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346024"/>
            <a:ext cx="10301517" cy="2982348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589719" y="5843446"/>
            <a:ext cx="3421252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of the random forest classifier 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8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3" y="611618"/>
            <a:ext cx="613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Temporal variability (II)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3" y="1246176"/>
            <a:ext cx="548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decisive hydro-meteorological event conditions for the clustering of events into different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6572" y="1246176"/>
            <a:ext cx="458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hydro-meteorological event conditions for “dry” and “wet” catchments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71" y="2222348"/>
            <a:ext cx="4383527" cy="28926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0037" y="5258671"/>
            <a:ext cx="332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“Wet” catchments: aridity </a:t>
            </a:r>
            <a:r>
              <a:rPr lang="el-GR" sz="16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600" dirty="0" smtClean="0">
                <a:solidFill>
                  <a:srgbClr val="757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</a:t>
            </a:r>
          </a:p>
          <a:p>
            <a:r>
              <a:rPr lang="en-GB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“Dry” catchments: aridity </a:t>
            </a:r>
            <a:r>
              <a:rPr lang="el-GR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ϕ</a:t>
            </a:r>
            <a:r>
              <a:rPr lang="en-GB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GB" sz="1600" dirty="0" smtClean="0">
                <a:solidFill>
                  <a:srgbClr val="E82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sz="1600" dirty="0">
              <a:solidFill>
                <a:srgbClr val="E82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83" y="2222348"/>
            <a:ext cx="5488217" cy="2208571"/>
          </a:xfrm>
          <a:prstGeom prst="rect">
            <a:avLst/>
          </a:prstGeom>
        </p:spPr>
      </p:pic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1182-F2DC-4E51-AD11-8ABDFC98A279}" type="slidenum">
              <a:rPr lang="en-GB" smtClean="0"/>
              <a:t>9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68084" y="612447"/>
            <a:ext cx="45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AT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b="1" dirty="0" smtClean="0">
                <a:solidFill>
                  <a:srgbClr val="155C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Spatial variability (I) </a:t>
            </a:r>
            <a:endParaRPr lang="en-GB" b="1" dirty="0">
              <a:solidFill>
                <a:srgbClr val="155C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3" y="1246176"/>
            <a:ext cx="689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and climate catchment attributes </a:t>
            </a:r>
            <a:r>
              <a:rPr lang="en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Feature importance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19" y="1731511"/>
            <a:ext cx="5875104" cy="4447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5500" y="2413000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R² = 0.56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0" y="3770485"/>
            <a:ext cx="135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R² = 0.82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6276" y="2582277"/>
            <a:ext cx="1856016" cy="1464231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72B6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en-GB" sz="1600" b="1" dirty="0" smtClean="0">
              <a:solidFill>
                <a:srgbClr val="72B6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b="1" dirty="0" smtClean="0">
                <a:solidFill>
                  <a:srgbClr val="E99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Topography</a:t>
            </a:r>
            <a:endParaRPr lang="en-GB" sz="1600" b="1" dirty="0">
              <a:solidFill>
                <a:srgbClr val="E996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95A3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DB96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rgbClr val="A2C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Geology 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2371" cy="36512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28/04/2025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0571" y="6356350"/>
            <a:ext cx="9067800" cy="365125"/>
          </a:xfrm>
        </p:spPr>
        <p:txBody>
          <a:bodyPr/>
          <a:lstStyle/>
          <a:p>
            <a:pPr>
              <a:defRPr/>
            </a:pPr>
            <a:r>
              <a:rPr lang="en-GB" altLang="de-DE" dirty="0" smtClean="0">
                <a:latin typeface="Arial" charset="0"/>
              </a:rPr>
              <a:t>BOKU University </a:t>
            </a:r>
            <a:r>
              <a:rPr lang="de-DE" altLang="de-DE" dirty="0" smtClean="0">
                <a:latin typeface="Arial" charset="0"/>
              </a:rPr>
              <a:t>I Institute of Soil Physics and Rural Water Management I Adriane Hövel, M.Sc.</a:t>
            </a: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11148785" y="5843446"/>
            <a:ext cx="727529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51" y="294314"/>
            <a:ext cx="806968" cy="8069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15494" y="1056771"/>
            <a:ext cx="729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OSPP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9198003" y="5849848"/>
            <a:ext cx="1853247" cy="34051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(II)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84433</TotalTime>
  <Words>1249</Words>
  <Application>Microsoft Office PowerPoint</Application>
  <PresentationFormat>Widescreen</PresentationFormat>
  <Paragraphs>321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 Math</vt:lpstr>
      <vt:lpstr>Courier New</vt:lpstr>
      <vt:lpstr>Wingdings</vt:lpstr>
      <vt:lpstr>Office Theme</vt:lpstr>
      <vt:lpstr>Identification of catchments with similar hydro-meteorological conditions during rainfall-runoff events:  An event-based clustering approach for 378 catchments  in the contiguous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Hoevel Adriane</dc:creator>
  <cp:lastModifiedBy>Hoevel Adriane</cp:lastModifiedBy>
  <cp:revision>980</cp:revision>
  <dcterms:created xsi:type="dcterms:W3CDTF">2024-08-09T15:45:49Z</dcterms:created>
  <dcterms:modified xsi:type="dcterms:W3CDTF">2025-04-26T18:33:32Z</dcterms:modified>
</cp:coreProperties>
</file>