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61" r:id="rId5"/>
    <p:sldId id="882" r:id="rId6"/>
    <p:sldId id="890" r:id="rId7"/>
    <p:sldId id="276" r:id="rId8"/>
    <p:sldId id="258" r:id="rId9"/>
    <p:sldId id="875" r:id="rId10"/>
    <p:sldId id="874" r:id="rId11"/>
    <p:sldId id="892" r:id="rId12"/>
    <p:sldId id="865" r:id="rId13"/>
    <p:sldId id="895" r:id="rId14"/>
    <p:sldId id="877" r:id="rId15"/>
    <p:sldId id="876" r:id="rId16"/>
    <p:sldId id="812" r:id="rId17"/>
    <p:sldId id="271" r:id="rId18"/>
    <p:sldId id="878" r:id="rId19"/>
    <p:sldId id="819" r:id="rId20"/>
    <p:sldId id="879"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F8A62"/>
    <a:srgbClr val="78B800"/>
    <a:srgbClr val="4C5F6E"/>
    <a:srgbClr val="C1726E"/>
    <a:srgbClr val="2E8B57"/>
    <a:srgbClr val="67A9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8" autoAdjust="0"/>
    <p:restoredTop sz="93617" autoAdjust="0"/>
  </p:normalViewPr>
  <p:slideViewPr>
    <p:cSldViewPr snapToGrid="0">
      <p:cViewPr varScale="1">
        <p:scale>
          <a:sx n="75" d="100"/>
          <a:sy n="75" d="100"/>
        </p:scale>
        <p:origin x="3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788CB-02D4-4496-B050-34AF09F0DAD5}" type="datetimeFigureOut">
              <a:rPr lang="en-GB" smtClean="0"/>
              <a:t>28/04/2025</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0C8AA-52E6-4E6C-BD1F-460958F661A4}" type="slidenum">
              <a:rPr lang="en-GB" smtClean="0"/>
              <a:t>‹Nº›</a:t>
            </a:fld>
            <a:endParaRPr lang="en-GB"/>
          </a:p>
        </p:txBody>
      </p:sp>
    </p:spTree>
    <p:extLst>
      <p:ext uri="{BB962C8B-B14F-4D97-AF65-F5344CB8AC3E}">
        <p14:creationId xmlns:p14="http://schemas.microsoft.com/office/powerpoint/2010/main" val="250941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197E-35A6-2801-214C-F8E713B0E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213EA-6E63-30B6-30DF-A91A30031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0FFD9-3BB3-233F-4F1D-D78FC309E0A6}"/>
              </a:ext>
            </a:extLst>
          </p:cNvPr>
          <p:cNvSpPr>
            <a:spLocks noGrp="1"/>
          </p:cNvSpPr>
          <p:nvPr>
            <p:ph type="body" idx="1"/>
          </p:nvPr>
        </p:nvSpPr>
        <p:spPr/>
        <p:txBody>
          <a:bodyPr/>
          <a:lstStyle/>
          <a:p>
            <a:r>
              <a:rPr lang="es-ES" dirty="0"/>
              <a:t>Beech with pollarding – shape like a chandelier results from cutting branches, that are used for charcoal, and the understory for feeding the livestock</a:t>
            </a:r>
          </a:p>
          <a:p>
            <a:r>
              <a:rPr lang="es-ES" dirty="0"/>
              <a:t>Oak copicce for firewood and pastures for grazing</a:t>
            </a:r>
          </a:p>
          <a:p>
            <a:endParaRPr lang="en-US" dirty="0"/>
          </a:p>
        </p:txBody>
      </p:sp>
      <p:sp>
        <p:nvSpPr>
          <p:cNvPr id="4" name="Slide Number Placeholder 3">
            <a:extLst>
              <a:ext uri="{FF2B5EF4-FFF2-40B4-BE49-F238E27FC236}">
                <a16:creationId xmlns:a16="http://schemas.microsoft.com/office/drawing/2014/main" id="{9EBC82EF-595C-1AF5-9909-FE4C114FF44C}"/>
              </a:ext>
            </a:extLst>
          </p:cNvPr>
          <p:cNvSpPr>
            <a:spLocks noGrp="1"/>
          </p:cNvSpPr>
          <p:nvPr>
            <p:ph type="sldNum" sz="quarter" idx="5"/>
          </p:nvPr>
        </p:nvSpPr>
        <p:spPr/>
        <p:txBody>
          <a:bodyPr/>
          <a:lstStyle/>
          <a:p>
            <a:fld id="{C3F60E24-22C8-4AF1-8F12-7DA0DBD8E6E5}" type="slidenum">
              <a:rPr lang="en-US" smtClean="0"/>
              <a:t>4</a:t>
            </a:fld>
            <a:endParaRPr lang="en-US"/>
          </a:p>
        </p:txBody>
      </p:sp>
    </p:spTree>
    <p:extLst>
      <p:ext uri="{BB962C8B-B14F-4D97-AF65-F5344CB8AC3E}">
        <p14:creationId xmlns:p14="http://schemas.microsoft.com/office/powerpoint/2010/main" val="194100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1F40C8AA-52E6-4E6C-BD1F-460958F661A4}" type="slidenum">
              <a:rPr lang="en-GB" smtClean="0"/>
              <a:t>5</a:t>
            </a:fld>
            <a:endParaRPr lang="en-GB"/>
          </a:p>
        </p:txBody>
      </p:sp>
    </p:spTree>
    <p:extLst>
      <p:ext uri="{BB962C8B-B14F-4D97-AF65-F5344CB8AC3E}">
        <p14:creationId xmlns:p14="http://schemas.microsoft.com/office/powerpoint/2010/main" val="238531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The land cover is mostly forest, occupying 68% of the territory, of which 41% are commercial plantations of conifers (mainly radiata pine, </a:t>
            </a:r>
            <a:r>
              <a:rPr lang="en-GB" sz="1800" i="1" dirty="0">
                <a:effectLst/>
                <a:latin typeface="Calibri" panose="020F0502020204030204" pitchFamily="34" charset="0"/>
                <a:ea typeface="Calibri" panose="020F0502020204030204" pitchFamily="34" charset="0"/>
              </a:rPr>
              <a:t>Pinus radiata</a:t>
            </a:r>
            <a:r>
              <a:rPr lang="en-GB" sz="1800" dirty="0">
                <a:effectLst/>
                <a:latin typeface="Calibri" panose="020F0502020204030204" pitchFamily="34" charset="0"/>
                <a:ea typeface="Calibri" panose="020F0502020204030204" pitchFamily="34" charset="0"/>
              </a:rPr>
              <a:t> D. Don) and </a:t>
            </a:r>
            <a:r>
              <a:rPr lang="en-GB" sz="1800" i="1" dirty="0">
                <a:effectLst/>
                <a:latin typeface="Calibri" panose="020F0502020204030204" pitchFamily="34" charset="0"/>
                <a:ea typeface="Calibri" panose="020F0502020204030204" pitchFamily="34" charset="0"/>
              </a:rPr>
              <a:t>Eucalyptus</a:t>
            </a:r>
            <a:r>
              <a:rPr lang="en-GB" sz="1800" dirty="0">
                <a:effectLst/>
                <a:latin typeface="Calibri" panose="020F0502020204030204" pitchFamily="34" charset="0"/>
                <a:ea typeface="Calibri" panose="020F0502020204030204" pitchFamily="34" charset="0"/>
              </a:rPr>
              <a:t> spp. </a:t>
            </a:r>
            <a:r>
              <a:rPr lang="es-ES" sz="1800" dirty="0">
                <a:effectLst/>
                <a:latin typeface="Calibri" panose="020F0502020204030204" pitchFamily="34" charset="0"/>
                <a:ea typeface="Calibri" panose="020F0502020204030204" pitchFamily="34" charset="0"/>
              </a:rPr>
              <a:t>Radiata pine </a:t>
            </a:r>
            <a:r>
              <a:rPr lang="es-ES" sz="1800" dirty="0" err="1">
                <a:effectLst/>
                <a:latin typeface="Calibri" panose="020F0502020204030204" pitchFamily="34" charset="0"/>
                <a:ea typeface="Calibri" panose="020F0502020204030204" pitchFamily="34" charset="0"/>
              </a:rPr>
              <a:t>covers</a:t>
            </a:r>
            <a:r>
              <a:rPr lang="es-ES" sz="1800" dirty="0">
                <a:effectLst/>
                <a:latin typeface="Calibri" panose="020F0502020204030204" pitchFamily="34" charset="0"/>
                <a:ea typeface="Calibri" panose="020F0502020204030204" pitchFamily="34" charset="0"/>
              </a:rPr>
              <a:t> more </a:t>
            </a:r>
            <a:r>
              <a:rPr lang="es-ES" sz="1800" dirty="0" err="1">
                <a:effectLst/>
                <a:latin typeface="Calibri" panose="020F0502020204030204" pitchFamily="34" charset="0"/>
                <a:ea typeface="Calibri" panose="020F0502020204030204" pitchFamily="34" charset="0"/>
              </a:rPr>
              <a:t>than</a:t>
            </a:r>
            <a:r>
              <a:rPr lang="es-ES" sz="1800" dirty="0">
                <a:effectLst/>
                <a:latin typeface="Calibri" panose="020F0502020204030204" pitchFamily="34" charset="0"/>
                <a:ea typeface="Calibri" panose="020F0502020204030204" pitchFamily="34" charset="0"/>
              </a:rPr>
              <a:t> 98,718 ha and </a:t>
            </a:r>
            <a:r>
              <a:rPr lang="es-ES" sz="1800" dirty="0" err="1">
                <a:effectLst/>
                <a:latin typeface="Calibri" panose="020F0502020204030204" pitchFamily="34" charset="0"/>
                <a:ea typeface="Calibri" panose="020F0502020204030204" pitchFamily="34" charset="0"/>
              </a:rPr>
              <a:t>eucalyptus</a:t>
            </a:r>
            <a:r>
              <a:rPr lang="es-ES" sz="1800" dirty="0">
                <a:effectLst/>
                <a:latin typeface="Calibri" panose="020F0502020204030204" pitchFamily="34" charset="0"/>
                <a:ea typeface="Calibri" panose="020F0502020204030204" pitchFamily="34" charset="0"/>
              </a:rPr>
              <a:t> 26,152 ha (</a:t>
            </a:r>
            <a:r>
              <a:rPr lang="es-ES" sz="1800" dirty="0" err="1">
                <a:effectLst/>
                <a:latin typeface="Calibri" panose="020F0502020204030204" pitchFamily="34" charset="0"/>
                <a:ea typeface="Calibri" panose="020F0502020204030204" pitchFamily="34" charset="0"/>
              </a:rPr>
              <a:t>Eusko</a:t>
            </a:r>
            <a:r>
              <a:rPr lang="es-ES" sz="1800" dirty="0">
                <a:effectLst/>
                <a:latin typeface="Calibri" panose="020F0502020204030204" pitchFamily="34" charset="0"/>
                <a:ea typeface="Calibri" panose="020F0502020204030204" pitchFamily="34" charset="0"/>
              </a:rPr>
              <a:t> </a:t>
            </a:r>
            <a:r>
              <a:rPr lang="es-ES" sz="1800" dirty="0" err="1">
                <a:effectLst/>
                <a:latin typeface="Calibri" panose="020F0502020204030204" pitchFamily="34" charset="0"/>
                <a:ea typeface="Calibri" panose="020F0502020204030204" pitchFamily="34" charset="0"/>
              </a:rPr>
              <a:t>Jaurlaritza</a:t>
            </a:r>
            <a:r>
              <a:rPr lang="es-ES" sz="1800" dirty="0">
                <a:effectLst/>
                <a:latin typeface="Calibri" panose="020F0502020204030204" pitchFamily="34" charset="0"/>
                <a:ea typeface="Calibri" panose="020F0502020204030204" pitchFamily="34" charset="0"/>
              </a:rPr>
              <a:t> / Gobierno Vasco, 2022). </a:t>
            </a:r>
            <a:r>
              <a:rPr lang="en-GB" sz="1800" dirty="0">
                <a:effectLst/>
                <a:latin typeface="Calibri" panose="020F0502020204030204" pitchFamily="34" charset="0"/>
                <a:ea typeface="Calibri" panose="020F0502020204030204" pitchFamily="34" charset="0"/>
              </a:rPr>
              <a:t>Croplands occupy 25% of the area, mainly in the </a:t>
            </a:r>
            <a:r>
              <a:rPr lang="en-GB" sz="1800" dirty="0" err="1">
                <a:effectLst/>
                <a:latin typeface="Calibri" panose="020F0502020204030204" pitchFamily="34" charset="0"/>
                <a:ea typeface="Calibri" panose="020F0502020204030204" pitchFamily="34" charset="0"/>
              </a:rPr>
              <a:t>Álava</a:t>
            </a:r>
            <a:r>
              <a:rPr lang="en-GB" sz="1800" dirty="0">
                <a:effectLst/>
                <a:latin typeface="Calibri" panose="020F0502020204030204" pitchFamily="34" charset="0"/>
                <a:ea typeface="Calibri" panose="020F0502020204030204" pitchFamily="34" charset="0"/>
              </a:rPr>
              <a:t> Plains and the Rioja </a:t>
            </a:r>
            <a:r>
              <a:rPr lang="en-GB" sz="1800" dirty="0" err="1">
                <a:effectLst/>
                <a:latin typeface="Calibri" panose="020F0502020204030204" pitchFamily="34" charset="0"/>
                <a:ea typeface="Calibri" panose="020F0502020204030204" pitchFamily="34" charset="0"/>
              </a:rPr>
              <a:t>alavesa</a:t>
            </a:r>
            <a:r>
              <a:rPr lang="en-GB" sz="1800" dirty="0">
                <a:effectLst/>
                <a:latin typeface="Calibri" panose="020F0502020204030204" pitchFamily="34" charset="0"/>
                <a:ea typeface="Calibri" panose="020F0502020204030204" pitchFamily="34" charset="0"/>
              </a:rPr>
              <a:t>.</a:t>
            </a:r>
            <a:endParaRPr lang="es-ES" dirty="0"/>
          </a:p>
          <a:p>
            <a:endParaRPr lang="en-US" dirty="0"/>
          </a:p>
        </p:txBody>
      </p:sp>
      <p:sp>
        <p:nvSpPr>
          <p:cNvPr id="4" name="Slide Number Placeholder 3"/>
          <p:cNvSpPr>
            <a:spLocks noGrp="1"/>
          </p:cNvSpPr>
          <p:nvPr>
            <p:ph type="sldNum" sz="quarter" idx="5"/>
          </p:nvPr>
        </p:nvSpPr>
        <p:spPr/>
        <p:txBody>
          <a:bodyPr/>
          <a:lstStyle/>
          <a:p>
            <a:fld id="{C3F60E24-22C8-4AF1-8F12-7DA0DBD8E6E5}" type="slidenum">
              <a:rPr lang="en-US" smtClean="0"/>
              <a:t>6</a:t>
            </a:fld>
            <a:endParaRPr lang="en-US"/>
          </a:p>
        </p:txBody>
      </p:sp>
    </p:spTree>
    <p:extLst>
      <p:ext uri="{BB962C8B-B14F-4D97-AF65-F5344CB8AC3E}">
        <p14:creationId xmlns:p14="http://schemas.microsoft.com/office/powerpoint/2010/main" val="285673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When considering the threshold suggested by the SMD for </a:t>
            </a:r>
            <a:r>
              <a:rPr lang="en-GB" sz="1800" dirty="0" err="1">
                <a:effectLst/>
                <a:latin typeface="Calibri" panose="020F0502020204030204" pitchFamily="34" charset="0"/>
                <a:ea typeface="Calibri" panose="020F0502020204030204" pitchFamily="34" charset="0"/>
              </a:rPr>
              <a:t>SOC:clay</a:t>
            </a:r>
            <a:r>
              <a:rPr lang="en-GB" sz="1800" dirty="0">
                <a:effectLst/>
                <a:latin typeface="Calibri" panose="020F0502020204030204" pitchFamily="34" charset="0"/>
                <a:ea typeface="Calibri" panose="020F0502020204030204" pitchFamily="34" charset="0"/>
              </a:rPr>
              <a:t> (&lt;1/13), 61% of plots at 0-20 cm layer and 90% at 20-40 cm layer of plantations were in poor condition (unhealthy), while 37% of plots at 0-20 cm and 79% at 20-40 cm of semi-natural forests would be considered unhealthy. The proportion of plantation plots in poor condition for loss of SOC ranged between 14-50% depending on the percentile used to set thresholds (5</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and 25</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percentiles) when considering semi-natural forest as references.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Forest plantations acidified the soil compared to semi-natural forests, with 15-60% of plantation plots with pH lower than the thresholds. All plantation plots were in good condition (healthy) in terms of subsoil compaction with the EU criteria, but 9.6% of semi-natural plots suffered from compaction.</a:t>
            </a:r>
            <a:endParaRPr lang="en-GB" dirty="0"/>
          </a:p>
        </p:txBody>
      </p:sp>
      <p:sp>
        <p:nvSpPr>
          <p:cNvPr id="4" name="Marcador de número de diapositiva 3"/>
          <p:cNvSpPr>
            <a:spLocks noGrp="1"/>
          </p:cNvSpPr>
          <p:nvPr>
            <p:ph type="sldNum" sz="quarter" idx="5"/>
          </p:nvPr>
        </p:nvSpPr>
        <p:spPr/>
        <p:txBody>
          <a:bodyPr/>
          <a:lstStyle/>
          <a:p>
            <a:fld id="{1F40C8AA-52E6-4E6C-BD1F-460958F661A4}" type="slidenum">
              <a:rPr lang="en-GB" smtClean="0"/>
              <a:t>11</a:t>
            </a:fld>
            <a:endParaRPr lang="en-GB"/>
          </a:p>
        </p:txBody>
      </p:sp>
    </p:spTree>
    <p:extLst>
      <p:ext uri="{BB962C8B-B14F-4D97-AF65-F5344CB8AC3E}">
        <p14:creationId xmlns:p14="http://schemas.microsoft.com/office/powerpoint/2010/main" val="244920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D1A4-99D9-0E85-9FB6-6768C68E10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831B0C-596C-EEC4-DD64-E53D075713E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893415D-C946-2AAB-E90C-CE9F52DFE9B7}"/>
              </a:ext>
            </a:extLst>
          </p:cNvPr>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When considering the threshold suggested by the SMD for </a:t>
            </a:r>
            <a:r>
              <a:rPr lang="en-GB" sz="1800" dirty="0" err="1">
                <a:effectLst/>
                <a:latin typeface="Calibri" panose="020F0502020204030204" pitchFamily="34" charset="0"/>
                <a:ea typeface="Calibri" panose="020F0502020204030204" pitchFamily="34" charset="0"/>
              </a:rPr>
              <a:t>SOC:clay</a:t>
            </a:r>
            <a:r>
              <a:rPr lang="en-GB" sz="1800" dirty="0">
                <a:effectLst/>
                <a:latin typeface="Calibri" panose="020F0502020204030204" pitchFamily="34" charset="0"/>
                <a:ea typeface="Calibri" panose="020F0502020204030204" pitchFamily="34" charset="0"/>
              </a:rPr>
              <a:t> (&lt;1/13), 61% of plots at 0-20 cm layer and 90% at 20-40 cm layer of plantations were in poor condition (unhealthy), while 37% of plots at 0-20 cm and 79% at 20-40 cm of semi-natural forests would be considered unhealthy. The proportion of plantation plots in poor condition for loss of SOC ranged between 14-50% depending on the percentile used to set thresholds (5</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and 25</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percentiles) when considering semi-natural forest as references.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Forest plantations acidified the soil compared to semi-natural forests, with 15-60% of plantation plots with pH lower than the thresholds. </a:t>
            </a:r>
            <a:endParaRPr lang="es-ES" sz="1800" dirty="0">
              <a:effectLst/>
              <a:latin typeface="Calibri" panose="020F0502020204030204" pitchFamily="34" charset="0"/>
              <a:ea typeface="Calibri" panose="020F0502020204030204" pitchFamily="34" charset="0"/>
            </a:endParaRPr>
          </a:p>
        </p:txBody>
      </p:sp>
      <p:sp>
        <p:nvSpPr>
          <p:cNvPr id="4" name="Marcador de número de diapositiva 3">
            <a:extLst>
              <a:ext uri="{FF2B5EF4-FFF2-40B4-BE49-F238E27FC236}">
                <a16:creationId xmlns:a16="http://schemas.microsoft.com/office/drawing/2014/main" id="{59AA4964-86EB-A987-171A-2ECB1D0CBCAC}"/>
              </a:ext>
            </a:extLst>
          </p:cNvPr>
          <p:cNvSpPr>
            <a:spLocks noGrp="1"/>
          </p:cNvSpPr>
          <p:nvPr>
            <p:ph type="sldNum" sz="quarter" idx="5"/>
          </p:nvPr>
        </p:nvSpPr>
        <p:spPr/>
        <p:txBody>
          <a:bodyPr/>
          <a:lstStyle/>
          <a:p>
            <a:fld id="{1F40C8AA-52E6-4E6C-BD1F-460958F661A4}" type="slidenum">
              <a:rPr lang="en-GB" smtClean="0"/>
              <a:t>12</a:t>
            </a:fld>
            <a:endParaRPr lang="en-GB"/>
          </a:p>
        </p:txBody>
      </p:sp>
    </p:spTree>
    <p:extLst>
      <p:ext uri="{BB962C8B-B14F-4D97-AF65-F5344CB8AC3E}">
        <p14:creationId xmlns:p14="http://schemas.microsoft.com/office/powerpoint/2010/main" val="155566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relative area of unhealthy </a:t>
            </a:r>
            <a:r>
              <a:rPr lang="en-GB" sz="1800" dirty="0" err="1">
                <a:effectLst/>
                <a:latin typeface="Calibri" panose="020F0502020204030204" pitchFamily="34" charset="0"/>
                <a:ea typeface="Calibri" panose="020F0502020204030204" pitchFamily="34" charset="0"/>
                <a:cs typeface="Calibri" panose="020F0502020204030204" pitchFamily="34" charset="0"/>
              </a:rPr>
              <a:t>topsoils</a:t>
            </a:r>
            <a:r>
              <a:rPr lang="en-GB" sz="1800" dirty="0">
                <a:effectLst/>
                <a:latin typeface="Calibri" panose="020F0502020204030204" pitchFamily="34" charset="0"/>
                <a:ea typeface="Calibri" panose="020F0502020204030204" pitchFamily="34" charset="0"/>
                <a:cs typeface="Calibri" panose="020F0502020204030204" pitchFamily="34" charset="0"/>
              </a:rPr>
              <a:t> with the 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percentile was 1.4% and 42% for the 25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percentile (Figures 10.b-10.c). At 20-40 cm, only 1.6% of soils of forest plantations were below the 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percentile threshold and increased to 39% for the 25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percentile (Figures 10.e- 10.f).</a:t>
            </a:r>
            <a:endParaRPr lang="es-ES" sz="1800" dirty="0">
              <a:effectLst/>
              <a:latin typeface="Calibri" panose="020F0502020204030204" pitchFamily="34" charset="0"/>
              <a:ea typeface="Calibri" panose="020F0502020204030204" pitchFamily="34" charset="0"/>
            </a:endParaRPr>
          </a:p>
          <a:p>
            <a:endParaRPr lang="en-GB" dirty="0"/>
          </a:p>
        </p:txBody>
      </p:sp>
      <p:sp>
        <p:nvSpPr>
          <p:cNvPr id="4" name="Marcador de número de diapositiva 3"/>
          <p:cNvSpPr>
            <a:spLocks noGrp="1"/>
          </p:cNvSpPr>
          <p:nvPr>
            <p:ph type="sldNum" sz="quarter" idx="5"/>
          </p:nvPr>
        </p:nvSpPr>
        <p:spPr/>
        <p:txBody>
          <a:bodyPr/>
          <a:lstStyle/>
          <a:p>
            <a:fld id="{1F40C8AA-52E6-4E6C-BD1F-460958F661A4}" type="slidenum">
              <a:rPr lang="en-GB" smtClean="0"/>
              <a:t>13</a:t>
            </a:fld>
            <a:endParaRPr lang="en-GB"/>
          </a:p>
        </p:txBody>
      </p:sp>
    </p:spTree>
    <p:extLst>
      <p:ext uri="{BB962C8B-B14F-4D97-AF65-F5344CB8AC3E}">
        <p14:creationId xmlns:p14="http://schemas.microsoft.com/office/powerpoint/2010/main" val="1070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 the area of hotspots with higher probability of having a more acidic pH than the thresholds (higher probability of being unhealthy) increased from the 5% to the 25% percentile (Figure 11), and were located in the northwest of the Basque Country, in the surroundings of the metropolitan area of Bilbao.</a:t>
            </a:r>
            <a:endParaRPr lang="es-ES" sz="1800" dirty="0">
              <a:effectLst/>
              <a:latin typeface="Calibri" panose="020F0502020204030204" pitchFamily="34" charset="0"/>
              <a:ea typeface="Calibri" panose="020F0502020204030204" pitchFamily="34" charset="0"/>
            </a:endParaRPr>
          </a:p>
          <a:p>
            <a:endParaRPr lang="en-GB" dirty="0"/>
          </a:p>
        </p:txBody>
      </p:sp>
      <p:sp>
        <p:nvSpPr>
          <p:cNvPr id="4" name="Marcador de número de diapositiva 3"/>
          <p:cNvSpPr>
            <a:spLocks noGrp="1"/>
          </p:cNvSpPr>
          <p:nvPr>
            <p:ph type="sldNum" sz="quarter" idx="5"/>
          </p:nvPr>
        </p:nvSpPr>
        <p:spPr/>
        <p:txBody>
          <a:bodyPr/>
          <a:lstStyle/>
          <a:p>
            <a:fld id="{1F40C8AA-52E6-4E6C-BD1F-460958F661A4}" type="slidenum">
              <a:rPr lang="en-GB" smtClean="0"/>
              <a:t>14</a:t>
            </a:fld>
            <a:endParaRPr lang="en-GB"/>
          </a:p>
        </p:txBody>
      </p:sp>
    </p:spTree>
    <p:extLst>
      <p:ext uri="{BB962C8B-B14F-4D97-AF65-F5344CB8AC3E}">
        <p14:creationId xmlns:p14="http://schemas.microsoft.com/office/powerpoint/2010/main" val="142615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Interactive web app to test the effect of percentile on the threshold values and the results of the soil condition assessment</a:t>
            </a:r>
          </a:p>
        </p:txBody>
      </p:sp>
      <p:sp>
        <p:nvSpPr>
          <p:cNvPr id="4" name="Marcador de número de diapositiva 3"/>
          <p:cNvSpPr>
            <a:spLocks noGrp="1"/>
          </p:cNvSpPr>
          <p:nvPr>
            <p:ph type="sldNum" sz="quarter" idx="5"/>
          </p:nvPr>
        </p:nvSpPr>
        <p:spPr/>
        <p:txBody>
          <a:bodyPr/>
          <a:lstStyle/>
          <a:p>
            <a:fld id="{1F40C8AA-52E6-4E6C-BD1F-460958F661A4}" type="slidenum">
              <a:rPr lang="en-GB" smtClean="0"/>
              <a:t>17</a:t>
            </a:fld>
            <a:endParaRPr lang="en-GB"/>
          </a:p>
        </p:txBody>
      </p:sp>
    </p:spTree>
    <p:extLst>
      <p:ext uri="{BB962C8B-B14F-4D97-AF65-F5344CB8AC3E}">
        <p14:creationId xmlns:p14="http://schemas.microsoft.com/office/powerpoint/2010/main" val="197618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All plantation plots were in good condition (healthy) in terms of subsoil compaction with the EU criteria, but 9.6% of semi-natural plots suffered from compaction.</a:t>
            </a:r>
          </a:p>
          <a:p>
            <a:pPr algn="just">
              <a:lnSpc>
                <a:spcPct val="200000"/>
              </a:lnSpc>
              <a:spcAft>
                <a:spcPts val="800"/>
              </a:spcAft>
              <a:buNone/>
            </a:pPr>
            <a:r>
              <a:rPr lang="en-GB" sz="1200" dirty="0">
                <a:effectLst/>
                <a:latin typeface="Calibri" panose="020F0502020204030204" pitchFamily="34" charset="0"/>
                <a:ea typeface="Calibri" panose="020F0502020204030204" pitchFamily="34" charset="0"/>
                <a:cs typeface="Calibri" panose="020F0502020204030204" pitchFamily="34" charset="0"/>
              </a:rPr>
              <a:t>With the reference approach, 15% of subsoils in plantations had greater bulk density than the 95</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200" dirty="0">
                <a:effectLst/>
                <a:latin typeface="Calibri" panose="020F0502020204030204" pitchFamily="34" charset="0"/>
                <a:ea typeface="Calibri" panose="020F0502020204030204" pitchFamily="34" charset="0"/>
                <a:cs typeface="Calibri" panose="020F0502020204030204" pitchFamily="34" charset="0"/>
              </a:rPr>
              <a:t> percentile of the bulk density in native forests and hence could be considered unhealthy. The proportion of subsoils with condition affected by compaction increased to 20% with the 75</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200" dirty="0">
                <a:effectLst/>
                <a:latin typeface="Calibri" panose="020F0502020204030204" pitchFamily="34" charset="0"/>
                <a:ea typeface="Calibri" panose="020F0502020204030204" pitchFamily="34" charset="0"/>
                <a:cs typeface="Calibri" panose="020F0502020204030204" pitchFamily="34" charset="0"/>
              </a:rPr>
              <a:t> percentile. </a:t>
            </a:r>
            <a:endParaRPr lang="es-ES" sz="1200" dirty="0">
              <a:effectLst/>
              <a:latin typeface="Calibri" panose="020F0502020204030204" pitchFamily="34" charset="0"/>
              <a:ea typeface="Calibri" panose="020F0502020204030204" pitchFamily="34" charset="0"/>
            </a:endParaRPr>
          </a:p>
          <a:p>
            <a:pPr algn="just">
              <a:lnSpc>
                <a:spcPct val="20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soil condition of topsoil bulk density has no set criteria and hence was assessed only with the reference approach. The bulk density of </a:t>
            </a:r>
            <a:r>
              <a:rPr lang="en-GB" sz="1200" dirty="0" err="1">
                <a:effectLst/>
                <a:latin typeface="Calibri" panose="020F0502020204030204" pitchFamily="34" charset="0"/>
                <a:ea typeface="Calibri" panose="020F0502020204030204" pitchFamily="34" charset="0"/>
                <a:cs typeface="Calibri" panose="020F0502020204030204" pitchFamily="34" charset="0"/>
              </a:rPr>
              <a:t>topsoils</a:t>
            </a:r>
            <a:r>
              <a:rPr lang="en-GB" sz="1200" dirty="0">
                <a:effectLst/>
                <a:latin typeface="Calibri" panose="020F0502020204030204" pitchFamily="34" charset="0"/>
                <a:ea typeface="Calibri" panose="020F0502020204030204" pitchFamily="34" charset="0"/>
                <a:cs typeface="Calibri" panose="020F0502020204030204" pitchFamily="34" charset="0"/>
              </a:rPr>
              <a:t> (0-20 cm) in plantations was generally smaller than the bulk density under native vegetation, resulting in 6% of the </a:t>
            </a:r>
            <a:r>
              <a:rPr lang="en-GB" sz="1200" dirty="0" err="1">
                <a:effectLst/>
                <a:latin typeface="Calibri" panose="020F0502020204030204" pitchFamily="34" charset="0"/>
                <a:ea typeface="Calibri" panose="020F0502020204030204" pitchFamily="34" charset="0"/>
                <a:cs typeface="Calibri" panose="020F0502020204030204" pitchFamily="34" charset="0"/>
              </a:rPr>
              <a:t>topsoils</a:t>
            </a:r>
            <a:r>
              <a:rPr lang="en-GB" sz="1200" dirty="0">
                <a:effectLst/>
                <a:latin typeface="Calibri" panose="020F0502020204030204" pitchFamily="34" charset="0"/>
                <a:ea typeface="Calibri" panose="020F0502020204030204" pitchFamily="34" charset="0"/>
                <a:cs typeface="Calibri" panose="020F0502020204030204" pitchFamily="34" charset="0"/>
              </a:rPr>
              <a:t> in poor condition with the 95</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200" dirty="0">
                <a:effectLst/>
                <a:latin typeface="Calibri" panose="020F0502020204030204" pitchFamily="34" charset="0"/>
                <a:ea typeface="Calibri" panose="020F0502020204030204" pitchFamily="34" charset="0"/>
                <a:cs typeface="Calibri" panose="020F0502020204030204" pitchFamily="34" charset="0"/>
              </a:rPr>
              <a:t> percentile but this proportion increased to 17% with the 75</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200" dirty="0">
                <a:effectLst/>
                <a:latin typeface="Calibri" panose="020F0502020204030204" pitchFamily="34" charset="0"/>
                <a:ea typeface="Calibri" panose="020F0502020204030204" pitchFamily="34" charset="0"/>
                <a:cs typeface="Calibri" panose="020F0502020204030204" pitchFamily="34" charset="0"/>
              </a:rPr>
              <a:t> percentile.</a:t>
            </a:r>
            <a:endParaRPr lang="es-ES" sz="1200" dirty="0">
              <a:effectLst/>
              <a:latin typeface="Calibri" panose="020F0502020204030204" pitchFamily="34" charset="0"/>
              <a:ea typeface="Calibri" panose="020F0502020204030204" pitchFamily="34" charset="0"/>
            </a:endParaRPr>
          </a:p>
          <a:p>
            <a:endParaRPr lang="en-GB" dirty="0"/>
          </a:p>
        </p:txBody>
      </p:sp>
      <p:sp>
        <p:nvSpPr>
          <p:cNvPr id="4" name="Marcador de número de diapositiva 3"/>
          <p:cNvSpPr>
            <a:spLocks noGrp="1"/>
          </p:cNvSpPr>
          <p:nvPr>
            <p:ph type="sldNum" sz="quarter" idx="5"/>
          </p:nvPr>
        </p:nvSpPr>
        <p:spPr/>
        <p:txBody>
          <a:bodyPr/>
          <a:lstStyle/>
          <a:p>
            <a:fld id="{1F40C8AA-52E6-4E6C-BD1F-460958F661A4}" type="slidenum">
              <a:rPr lang="en-GB" smtClean="0"/>
              <a:t>19</a:t>
            </a:fld>
            <a:endParaRPr lang="en-GB"/>
          </a:p>
        </p:txBody>
      </p:sp>
    </p:spTree>
    <p:extLst>
      <p:ext uri="{BB962C8B-B14F-4D97-AF65-F5344CB8AC3E}">
        <p14:creationId xmlns:p14="http://schemas.microsoft.com/office/powerpoint/2010/main" val="264235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39F46-3FDB-D3A3-156A-375CA798AF3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088A02-B9D3-7AA7-DF7A-2C8865CB5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0BC9546-3FA6-A4F5-71A8-05126A0A6A36}"/>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EF18EFBF-C4AD-1908-84F2-3EE8CFE1DA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08D21E-5C1E-8E11-5CE7-2AD0C91176D6}"/>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15609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697F4-B67A-2C25-8A8F-FD13D02DB5B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760B26F-0013-2809-34DB-230BA090065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0890B5-5507-919B-5592-A9AB6BFC1B90}"/>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E6372010-B398-EE25-0FD3-3417822CD2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6C535B-00D5-7B39-9ADF-757F37DA18A0}"/>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59141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CECDAC8-42EE-F709-569F-68C642C8952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E9B7BE3-E557-E79D-76B8-2175A8969B7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882DE1-0D02-0C4A-B1EA-C8EC782D250E}"/>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489B611E-4E2E-C4B7-6DC7-0013F4196F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791171-79FE-BD39-5DF2-F26625E73D69}"/>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711810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B1D1-61A3-429C-A416-DAB0B135F8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D22C32-5F1B-462C-A5CD-39CD21976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4EB935-6A56-48D3-80AB-1245A1F118D1}"/>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46CE469C-54E5-486C-A527-277BF2EBE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22EF7-F9D3-464F-8CBA-ACC762F4BDFF}"/>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2601632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CB78-A3DB-4E0D-8C7F-88AA9EABD9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1376C4-8F3E-48FD-A4C2-2C46C21704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D012BA-B8DB-4E60-BCA4-39B8E16C4577}"/>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FAEFD7EA-33E3-4514-841F-36AB13B1C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29380-9503-4BAD-8A84-D3B247E8B6A9}"/>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1735822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677FB-3B7F-49CC-9CD6-F78A939AF2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AA71B8-E702-407C-98E2-E2456D28C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0B2480-56B7-4D96-846A-6BBA937D8F92}"/>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939F5DCA-0B81-4846-8913-0770BE4EE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79DC3-1EBE-4FC8-A475-F3624836F16F}"/>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96371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9215-92B8-4040-BF41-F4F3CC80B4E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E79712-719F-48D0-B165-632BBF2622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26A338-B296-4E68-804C-AD6F0B701E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3E398E-DFB1-4485-96BC-B4ADFB272401}"/>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6" name="Footer Placeholder 5">
            <a:extLst>
              <a:ext uri="{FF2B5EF4-FFF2-40B4-BE49-F238E27FC236}">
                <a16:creationId xmlns:a16="http://schemas.microsoft.com/office/drawing/2014/main" id="{E4D44D54-0092-4EB6-B63F-C4D12F8B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8D9B4-2522-409A-92F8-4A9B02999264}"/>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2050800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3D7C-D603-49B6-9061-E707EC4E217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4950FF-8665-4502-9FAB-F8121028D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91B3D97-D8F1-47B0-8744-1E172A165F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37C51EC-304D-4404-B7B0-0CEBC5FD6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E61CFD-AC2C-40F1-9A5E-40666E567C7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EAFB71B-C388-4C76-B40C-A19AA4E1C282}"/>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8" name="Footer Placeholder 7">
            <a:extLst>
              <a:ext uri="{FF2B5EF4-FFF2-40B4-BE49-F238E27FC236}">
                <a16:creationId xmlns:a16="http://schemas.microsoft.com/office/drawing/2014/main" id="{A393F684-29AC-4748-87A8-530386C201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68943-DFC0-43A8-9B7B-8CDE45E34721}"/>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326001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D4-794F-4CCB-AAAA-F67094A8AD5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7F89F7-3EC2-4FF2-BE4E-6461891254A7}"/>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4" name="Footer Placeholder 3">
            <a:extLst>
              <a:ext uri="{FF2B5EF4-FFF2-40B4-BE49-F238E27FC236}">
                <a16:creationId xmlns:a16="http://schemas.microsoft.com/office/drawing/2014/main" id="{E5C7135B-66C8-4491-95A2-250521C096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6050B7-15F8-499D-8240-587F57ED2358}"/>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21475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C78B0-DE0D-45BF-B9EE-54C16D945AC6}"/>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3" name="Footer Placeholder 2">
            <a:extLst>
              <a:ext uri="{FF2B5EF4-FFF2-40B4-BE49-F238E27FC236}">
                <a16:creationId xmlns:a16="http://schemas.microsoft.com/office/drawing/2014/main" id="{590D83F8-8C1F-4647-98CA-ADB1D59AF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E4D539-32F3-4F8B-A94D-C328D8952546}"/>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652443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CDDD-BDE1-473B-B309-CCCDC893B1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3DDFCF5-FF99-4CB8-9DD1-BA66BE137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92F6A1-3F90-4A1A-90AF-691FAB679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7272ED-010E-4E12-B2AA-D6DB9AAE43AA}"/>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6" name="Footer Placeholder 5">
            <a:extLst>
              <a:ext uri="{FF2B5EF4-FFF2-40B4-BE49-F238E27FC236}">
                <a16:creationId xmlns:a16="http://schemas.microsoft.com/office/drawing/2014/main" id="{4EBDCBD0-3D1C-4B23-8697-03B5B053C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259AC-29E0-4D1F-AD5D-5DC3F1565083}"/>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3460468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3965E-52D0-5B53-07C9-2B094031C01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03058-ACE9-7E76-AFA4-BE1016E332B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0F47E6-4304-25E1-138C-A14C3A955796}"/>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670F5C3B-6424-6231-5AAD-B5C6581956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DADA6C-A1C9-5174-1035-AE02E96F107E}"/>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324204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47BE-09F3-4727-976E-2B0ADBA00F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72EADEC-B366-4E17-A8E3-3126BD2FEF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CB04CD-3E6E-4144-85FE-697E1F174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02704A-A0E5-47FA-82D8-E5AFCD0081AD}"/>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6" name="Footer Placeholder 5">
            <a:extLst>
              <a:ext uri="{FF2B5EF4-FFF2-40B4-BE49-F238E27FC236}">
                <a16:creationId xmlns:a16="http://schemas.microsoft.com/office/drawing/2014/main" id="{CB1976F2-0913-43C2-9AA8-CEAA024E9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01097-36A6-4A91-B1F3-BC4C9A6591A1}"/>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225277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6E85-F3CD-49D2-8DE4-F0C9A719D1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5F5D9C-9404-47D1-A826-D656989443D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D2BC9-8115-43C1-B83D-ECB948086C18}"/>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F9E00014-E874-46CD-9032-92EF09734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D453C-1ED3-47E9-B8B0-027670620CA3}"/>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2428030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C7FDC-2530-44D2-818D-FC48BA5143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DFC6DF-F050-4242-9EF2-6BE3FB3CBE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B8DA5C-4E24-4BBC-8EBD-3FF45BE8DE23}"/>
              </a:ext>
            </a:extLst>
          </p:cNvPr>
          <p:cNvSpPr>
            <a:spLocks noGrp="1"/>
          </p:cNvSpPr>
          <p:nvPr>
            <p:ph type="dt" sz="half" idx="10"/>
          </p:nvPr>
        </p:nvSpPr>
        <p:spPr/>
        <p:txBody>
          <a:body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A65EA2E4-7AD8-4425-B8C8-6776F2A0B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1F64F-42E5-4428-A272-FF907D3F2D52}"/>
              </a:ext>
            </a:extLst>
          </p:cNvPr>
          <p:cNvSpPr>
            <a:spLocks noGrp="1"/>
          </p:cNvSpPr>
          <p:nvPr>
            <p:ph type="sldNum" sz="quarter" idx="12"/>
          </p:nvPr>
        </p:nvSpPr>
        <p:spPr/>
        <p:txBody>
          <a:bodyPr/>
          <a:lstStyle/>
          <a:p>
            <a:fld id="{C3724159-4248-4009-9A60-CD87DEA44D0B}" type="slidenum">
              <a:rPr lang="en-US" smtClean="0"/>
              <a:t>‹Nº›</a:t>
            </a:fld>
            <a:endParaRPr lang="en-US"/>
          </a:p>
        </p:txBody>
      </p:sp>
    </p:spTree>
    <p:extLst>
      <p:ext uri="{BB962C8B-B14F-4D97-AF65-F5344CB8AC3E}">
        <p14:creationId xmlns:p14="http://schemas.microsoft.com/office/powerpoint/2010/main" val="88094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155E42-0697-67AF-3CBC-ADD99A2D702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AF8239-0DB9-E895-D22A-948E2EF25E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DE8533D-9AF3-69A5-2D90-0D6CA8F4E14B}"/>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F29EC90B-8030-AEDB-6D60-ACA344350F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593EA-B5CB-2B4D-C095-23F269A1EC6A}"/>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96729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44E1EF-F933-4C76-5C04-51D6CDAC0B7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A152BE-C79D-37A1-C0FB-3BFD9358E56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6E32B6-8771-F373-36F0-32F2DB74B5C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3B5234D-99DE-A61B-06F9-1333B6E0F230}"/>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6" name="Marcador de pie de página 5">
            <a:extLst>
              <a:ext uri="{FF2B5EF4-FFF2-40B4-BE49-F238E27FC236}">
                <a16:creationId xmlns:a16="http://schemas.microsoft.com/office/drawing/2014/main" id="{99FD885B-64D3-E242-4B21-F345D4A63B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8AF7FA-0D8A-D986-3F40-A15FC348AA1D}"/>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0674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E6D397-3720-79C3-6BB6-43C79C44EA5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C71A5D-7755-C110-28B6-EFF09FA89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F7CCE78-1C6C-4B36-3531-D7819AC25F5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94E6A75-4B41-4CF6-C020-95149B4729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43800AD-5056-B0DF-0209-FBB05F8B87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3B74A1-CF49-8782-34E6-FE9B596236A3}"/>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8" name="Marcador de pie de página 7">
            <a:extLst>
              <a:ext uri="{FF2B5EF4-FFF2-40B4-BE49-F238E27FC236}">
                <a16:creationId xmlns:a16="http://schemas.microsoft.com/office/drawing/2014/main" id="{54103D49-98BE-9CC7-A713-B514536A5CE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6574770-E3F5-22F4-D8F9-834CC8BFDB6A}"/>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04026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382CE-2559-D15F-047C-6F73A244660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5775CAC-DB9E-CEE2-8EBC-79BBADD4881F}"/>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4" name="Marcador de pie de página 3">
            <a:extLst>
              <a:ext uri="{FF2B5EF4-FFF2-40B4-BE49-F238E27FC236}">
                <a16:creationId xmlns:a16="http://schemas.microsoft.com/office/drawing/2014/main" id="{57A6185B-9C76-1B08-EC7E-956FB48D528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D6B507B-E533-7855-1A12-D975F40FA273}"/>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171108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0FC9CF-CA45-98F3-23A9-DBBE1827E62B}"/>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3" name="Marcador de pie de página 2">
            <a:extLst>
              <a:ext uri="{FF2B5EF4-FFF2-40B4-BE49-F238E27FC236}">
                <a16:creationId xmlns:a16="http://schemas.microsoft.com/office/drawing/2014/main" id="{4857B831-8F28-0DF6-D425-AAE4CA0E666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9730DD9-67AA-51BA-39A3-26D3FEBEBA32}"/>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276308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DE801-BFD7-B7BD-7B6F-3E845918A2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A02077-DC15-ABD5-8567-188B74078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3B380B6-E2FE-DD52-ABCC-EF342646E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2D1F83-E848-9D0C-BE58-893B34DBE869}"/>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6" name="Marcador de pie de página 5">
            <a:extLst>
              <a:ext uri="{FF2B5EF4-FFF2-40B4-BE49-F238E27FC236}">
                <a16:creationId xmlns:a16="http://schemas.microsoft.com/office/drawing/2014/main" id="{7E281D91-EA77-FEF8-21DC-BAD46954CB5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AB2A12-F6E4-FE8F-AEF9-596BBFF2281E}"/>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371752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C09ED-C413-1243-CD74-B2538BA09DE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15FEBD-3A07-B483-2A59-F6BBDA39E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0E3DB4C-A1AB-E212-E993-3FDC00A90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4D2886-C9D9-587B-E730-14FA85146A21}"/>
              </a:ext>
            </a:extLst>
          </p:cNvPr>
          <p:cNvSpPr>
            <a:spLocks noGrp="1"/>
          </p:cNvSpPr>
          <p:nvPr>
            <p:ph type="dt" sz="half" idx="10"/>
          </p:nvPr>
        </p:nvSpPr>
        <p:spPr/>
        <p:txBody>
          <a:bodyPr/>
          <a:lstStyle/>
          <a:p>
            <a:fld id="{386BEF3F-0A75-4AD4-B553-4A21E16D0B00}" type="datetimeFigureOut">
              <a:rPr lang="es-ES" smtClean="0"/>
              <a:t>28/04/2025</a:t>
            </a:fld>
            <a:endParaRPr lang="es-ES"/>
          </a:p>
        </p:txBody>
      </p:sp>
      <p:sp>
        <p:nvSpPr>
          <p:cNvPr id="6" name="Marcador de pie de página 5">
            <a:extLst>
              <a:ext uri="{FF2B5EF4-FFF2-40B4-BE49-F238E27FC236}">
                <a16:creationId xmlns:a16="http://schemas.microsoft.com/office/drawing/2014/main" id="{1544727D-95F7-CBEE-31A9-05994E4888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307409-5B56-21C9-9293-EEDB8291642B}"/>
              </a:ext>
            </a:extLst>
          </p:cNvPr>
          <p:cNvSpPr>
            <a:spLocks noGrp="1"/>
          </p:cNvSpPr>
          <p:nvPr>
            <p:ph type="sldNum" sz="quarter" idx="12"/>
          </p:nvPr>
        </p:nvSpPr>
        <p:spPr/>
        <p:txBody>
          <a:bodyPr/>
          <a:lstStyle/>
          <a:p>
            <a:fld id="{63144D0A-DEA0-431C-8B98-D41CCFDB1075}" type="slidenum">
              <a:rPr lang="es-ES" smtClean="0"/>
              <a:t>‹Nº›</a:t>
            </a:fld>
            <a:endParaRPr lang="es-ES"/>
          </a:p>
        </p:txBody>
      </p:sp>
    </p:spTree>
    <p:extLst>
      <p:ext uri="{BB962C8B-B14F-4D97-AF65-F5344CB8AC3E}">
        <p14:creationId xmlns:p14="http://schemas.microsoft.com/office/powerpoint/2010/main" val="175002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533A058-4666-FCEC-B604-0D72F4218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76E9B8F-857F-8149-6BCC-53C0D1FD4A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68408D-EAE8-0281-7662-0CFFE1A08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6BEF3F-0A75-4AD4-B553-4A21E16D0B00}" type="datetimeFigureOut">
              <a:rPr lang="es-ES" smtClean="0"/>
              <a:t>28/04/2025</a:t>
            </a:fld>
            <a:endParaRPr lang="es-ES"/>
          </a:p>
        </p:txBody>
      </p:sp>
      <p:sp>
        <p:nvSpPr>
          <p:cNvPr id="5" name="Marcador de pie de página 4">
            <a:extLst>
              <a:ext uri="{FF2B5EF4-FFF2-40B4-BE49-F238E27FC236}">
                <a16:creationId xmlns:a16="http://schemas.microsoft.com/office/drawing/2014/main" id="{BD28987C-F9FB-DC12-7D48-69CA92C47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3453303-78BD-AF95-E6A3-1990BA06D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144D0A-DEA0-431C-8B98-D41CCFDB1075}" type="slidenum">
              <a:rPr lang="es-ES" smtClean="0"/>
              <a:t>‹Nº›</a:t>
            </a:fld>
            <a:endParaRPr lang="es-ES"/>
          </a:p>
        </p:txBody>
      </p:sp>
    </p:spTree>
    <p:extLst>
      <p:ext uri="{BB962C8B-B14F-4D97-AF65-F5344CB8AC3E}">
        <p14:creationId xmlns:p14="http://schemas.microsoft.com/office/powerpoint/2010/main" val="212041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9C7F2C-4EAD-463E-BFFF-EBC7E4174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59311F-4B12-4F88-A9C6-D372D010A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4C44F8-08C1-47D3-9025-2314B7CDE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726E3-4569-4FF2-A529-4EA79F05E24F}" type="datetimeFigureOut">
              <a:rPr lang="en-US" smtClean="0"/>
              <a:t>4/28/2025</a:t>
            </a:fld>
            <a:endParaRPr lang="en-US"/>
          </a:p>
        </p:txBody>
      </p:sp>
      <p:sp>
        <p:nvSpPr>
          <p:cNvPr id="5" name="Footer Placeholder 4">
            <a:extLst>
              <a:ext uri="{FF2B5EF4-FFF2-40B4-BE49-F238E27FC236}">
                <a16:creationId xmlns:a16="http://schemas.microsoft.com/office/drawing/2014/main" id="{72BCE670-A80C-4B3D-B4BD-6AD6436EF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4A21D-96A9-468F-BE96-610ABB335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24159-4248-4009-9A60-CD87DEA44D0B}" type="slidenum">
              <a:rPr lang="en-US" smtClean="0"/>
              <a:t>‹Nº›</a:t>
            </a:fld>
            <a:endParaRPr lang="en-US"/>
          </a:p>
        </p:txBody>
      </p:sp>
    </p:spTree>
    <p:extLst>
      <p:ext uri="{BB962C8B-B14F-4D97-AF65-F5344CB8AC3E}">
        <p14:creationId xmlns:p14="http://schemas.microsoft.com/office/powerpoint/2010/main" val="563318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hyperlink" Target="http://www.gorbeiaeuskadi.com/" TargetMode="External"/><Relationship Id="rId10" Type="http://schemas.openxmlformats.org/officeDocument/2006/relationships/image" Target="../media/image13.png"/><Relationship Id="rId4" Type="http://schemas.openxmlformats.org/officeDocument/2006/relationships/hyperlink" Target="http://www.urdaibai.eus/" TargetMode="Externa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a montaña con vista al campo&#10;&#10;El contenido generado por IA puede ser incorrecto.">
            <a:extLst>
              <a:ext uri="{FF2B5EF4-FFF2-40B4-BE49-F238E27FC236}">
                <a16:creationId xmlns:a16="http://schemas.microsoft.com/office/drawing/2014/main" id="{5655066D-C489-9D00-C83B-AE857B9CEE1C}"/>
              </a:ext>
            </a:extLst>
          </p:cNvPr>
          <p:cNvPicPr>
            <a:picLocks noChangeAspect="1"/>
          </p:cNvPicPr>
          <p:nvPr/>
        </p:nvPicPr>
        <p:blipFill>
          <a:blip r:embed="rId2">
            <a:extLst>
              <a:ext uri="{28A0092B-C50C-407E-A947-70E740481C1C}">
                <a14:useLocalDpi xmlns:a14="http://schemas.microsoft.com/office/drawing/2010/main" val="0"/>
              </a:ext>
            </a:extLst>
          </a:blip>
          <a:srcRect t="25000" b="1"/>
          <a:stretch/>
        </p:blipFill>
        <p:spPr>
          <a:xfrm>
            <a:off x="0" y="0"/>
            <a:ext cx="12192000" cy="6858000"/>
          </a:xfrm>
          <a:prstGeom prst="rect">
            <a:avLst/>
          </a:prstGeom>
        </p:spPr>
      </p:pic>
      <p:sp>
        <p:nvSpPr>
          <p:cNvPr id="2" name="Título 1">
            <a:extLst>
              <a:ext uri="{FF2B5EF4-FFF2-40B4-BE49-F238E27FC236}">
                <a16:creationId xmlns:a16="http://schemas.microsoft.com/office/drawing/2014/main" id="{746D2EE0-8354-3DE2-0B6F-740E5B259A00}"/>
              </a:ext>
            </a:extLst>
          </p:cNvPr>
          <p:cNvSpPr>
            <a:spLocks noGrp="1"/>
          </p:cNvSpPr>
          <p:nvPr>
            <p:ph type="ctrTitle"/>
          </p:nvPr>
        </p:nvSpPr>
        <p:spPr>
          <a:xfrm>
            <a:off x="1304718" y="577889"/>
            <a:ext cx="9822048" cy="1893902"/>
          </a:xfrm>
        </p:spPr>
        <p:txBody>
          <a:bodyPr>
            <a:noAutofit/>
          </a:bodyPr>
          <a:lstStyle/>
          <a:p>
            <a:pPr>
              <a:lnSpc>
                <a:spcPct val="110000"/>
              </a:lnSpc>
            </a:pPr>
            <a:r>
              <a:rPr lang="en-US" sz="3600" b="0" i="0" dirty="0">
                <a:effectLst/>
                <a:latin typeface="Open Sans" panose="020B0606030504020204" pitchFamily="34" charset="0"/>
                <a:ea typeface="Open Sans" panose="020B0606030504020204" pitchFamily="34" charset="0"/>
                <a:cs typeface="Open Sans" panose="020B0606030504020204" pitchFamily="34" charset="0"/>
              </a:rPr>
              <a:t>Assessing the condition of forest soils in the Basque Country (Spain) with site-specific thresholds for soil health indicators</a:t>
            </a:r>
            <a:endParaRPr lang="es-E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ítulo 2">
            <a:extLst>
              <a:ext uri="{FF2B5EF4-FFF2-40B4-BE49-F238E27FC236}">
                <a16:creationId xmlns:a16="http://schemas.microsoft.com/office/drawing/2014/main" id="{7D027B6D-4C1D-1F54-F186-AF4BAF88B027}"/>
              </a:ext>
            </a:extLst>
          </p:cNvPr>
          <p:cNvSpPr>
            <a:spLocks noGrp="1"/>
          </p:cNvSpPr>
          <p:nvPr>
            <p:ph type="subTitle" idx="1"/>
          </p:nvPr>
        </p:nvSpPr>
        <p:spPr>
          <a:xfrm>
            <a:off x="947456" y="4486227"/>
            <a:ext cx="10536572" cy="1388533"/>
          </a:xfrm>
        </p:spPr>
        <p:txBody>
          <a:bodyPr>
            <a:normAutofit lnSpcReduction="10000"/>
          </a:bodyPr>
          <a:lstStyle/>
          <a:p>
            <a:pPr>
              <a:lnSpc>
                <a:spcPct val="110000"/>
              </a:lnSpc>
            </a:pPr>
            <a:r>
              <a:rPr lang="es-E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Mercedes Román Dobarco (NEIKER, BC3), </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Sophie </a:t>
            </a:r>
            <a:r>
              <a:rPr lang="es-ES" sz="28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Cornu</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(INRAE, CEREGE), Alex B. McBratney (</a:t>
            </a:r>
            <a:r>
              <a:rPr lang="es-ES" sz="28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s-ES" sz="28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University</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s-ES" sz="28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of</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s-ES" sz="2800" b="0" i="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Sydney</a:t>
            </a:r>
            <a:r>
              <a:rPr lang="es-ES" sz="2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and Jorge Curiel Yuste (BC3)</a:t>
            </a:r>
            <a:endParaRPr lang="es-E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uadroTexto 5">
            <a:extLst>
              <a:ext uri="{FF2B5EF4-FFF2-40B4-BE49-F238E27FC236}">
                <a16:creationId xmlns:a16="http://schemas.microsoft.com/office/drawing/2014/main" id="{A9EBE649-ED49-A973-1438-4E8BEEDDA4EB}"/>
              </a:ext>
            </a:extLst>
          </p:cNvPr>
          <p:cNvSpPr txBox="1"/>
          <p:nvPr/>
        </p:nvSpPr>
        <p:spPr>
          <a:xfrm>
            <a:off x="947456" y="6121864"/>
            <a:ext cx="10536572" cy="523220"/>
          </a:xfrm>
          <a:prstGeom prst="rect">
            <a:avLst/>
          </a:prstGeom>
          <a:solidFill>
            <a:srgbClr val="FFFFFF">
              <a:alpha val="40000"/>
            </a:srgbClr>
          </a:solidFill>
          <a:ln>
            <a:noFill/>
          </a:ln>
        </p:spPr>
        <p:txBody>
          <a:bodyPr wrap="square" rtlCol="0">
            <a:spAutoFit/>
          </a:bodyPr>
          <a:lstStyle/>
          <a:p>
            <a:r>
              <a:rPr lang="en-GB" sz="2800" dirty="0">
                <a:latin typeface="Open Sans" panose="020B0606030504020204" pitchFamily="34" charset="0"/>
                <a:ea typeface="Open Sans" panose="020B0606030504020204" pitchFamily="34" charset="0"/>
                <a:cs typeface="Open Sans" panose="020B0606030504020204" pitchFamily="34" charset="0"/>
              </a:rPr>
              <a:t>EGU25 SSS8.1, Vienna 29 April 2025</a:t>
            </a:r>
          </a:p>
        </p:txBody>
      </p:sp>
      <p:pic>
        <p:nvPicPr>
          <p:cNvPr id="8" name="Imagen 7" descr="Logotipo&#10;&#10;El contenido generado por IA puede ser incorrecto.">
            <a:extLst>
              <a:ext uri="{FF2B5EF4-FFF2-40B4-BE49-F238E27FC236}">
                <a16:creationId xmlns:a16="http://schemas.microsoft.com/office/drawing/2014/main" id="{2583D146-93DC-2597-D524-84079B8B7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206" y="5756745"/>
            <a:ext cx="674914" cy="944879"/>
          </a:xfrm>
          <a:prstGeom prst="rect">
            <a:avLst/>
          </a:prstGeom>
        </p:spPr>
      </p:pic>
      <p:pic>
        <p:nvPicPr>
          <p:cNvPr id="10" name="Imagen 9" descr="Código QR&#10;&#10;El contenido generado por IA puede ser incorrecto.">
            <a:extLst>
              <a:ext uri="{FF2B5EF4-FFF2-40B4-BE49-F238E27FC236}">
                <a16:creationId xmlns:a16="http://schemas.microsoft.com/office/drawing/2014/main" id="{7AF0B42B-09EE-2BEA-316A-BD75C5A7B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1258" y="5831217"/>
            <a:ext cx="829952" cy="829952"/>
          </a:xfrm>
          <a:prstGeom prst="rect">
            <a:avLst/>
          </a:prstGeom>
        </p:spPr>
      </p:pic>
    </p:spTree>
    <p:extLst>
      <p:ext uri="{BB962C8B-B14F-4D97-AF65-F5344CB8AC3E}">
        <p14:creationId xmlns:p14="http://schemas.microsoft.com/office/powerpoint/2010/main" val="1271698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50D51-4685-4625-A69C-7FEBA2351F90}"/>
              </a:ext>
            </a:extLst>
          </p:cNvPr>
          <p:cNvPicPr>
            <a:picLocks noChangeAspect="1"/>
          </p:cNvPicPr>
          <p:nvPr/>
        </p:nvPicPr>
        <p:blipFill>
          <a:blip r:embed="rId2"/>
          <a:stretch>
            <a:fillRect/>
          </a:stretch>
        </p:blipFill>
        <p:spPr>
          <a:xfrm>
            <a:off x="1793968" y="1853052"/>
            <a:ext cx="8604062" cy="4296558"/>
          </a:xfrm>
          <a:prstGeom prst="rect">
            <a:avLst/>
          </a:prstGeom>
        </p:spPr>
      </p:pic>
      <p:sp>
        <p:nvSpPr>
          <p:cNvPr id="5" name="TextBox 4">
            <a:extLst>
              <a:ext uri="{FF2B5EF4-FFF2-40B4-BE49-F238E27FC236}">
                <a16:creationId xmlns:a16="http://schemas.microsoft.com/office/drawing/2014/main" id="{C0AD4272-B0C1-49FD-8729-CA9CE3CCACC7}"/>
              </a:ext>
            </a:extLst>
          </p:cNvPr>
          <p:cNvSpPr txBox="1"/>
          <p:nvPr/>
        </p:nvSpPr>
        <p:spPr>
          <a:xfrm>
            <a:off x="178674" y="426722"/>
            <a:ext cx="11834649" cy="122867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s-ES" sz="2600" dirty="0" err="1">
                <a:latin typeface="Open Sans" panose="020B0606030504020204" pitchFamily="34" charset="0"/>
                <a:ea typeface="Open Sans" panose="020B0606030504020204" pitchFamily="34" charset="0"/>
                <a:cs typeface="Open Sans" panose="020B0606030504020204" pitchFamily="34" charset="0"/>
              </a:rPr>
              <a:t>SOC:clay</a:t>
            </a:r>
            <a:r>
              <a:rPr lang="es-ES" sz="2600" dirty="0">
                <a:latin typeface="Open Sans" panose="020B0606030504020204" pitchFamily="34" charset="0"/>
                <a:ea typeface="Open Sans" panose="020B0606030504020204" pitchFamily="34" charset="0"/>
                <a:cs typeface="Open Sans" panose="020B0606030504020204" pitchFamily="34" charset="0"/>
              </a:rPr>
              <a:t> </a:t>
            </a:r>
            <a:r>
              <a:rPr lang="es-ES" sz="2600" dirty="0" err="1">
                <a:latin typeface="Open Sans" panose="020B0606030504020204" pitchFamily="34" charset="0"/>
                <a:ea typeface="Open Sans" panose="020B0606030504020204" pitchFamily="34" charset="0"/>
                <a:cs typeface="Open Sans" panose="020B0606030504020204" pitchFamily="34" charset="0"/>
              </a:rPr>
              <a:t>was</a:t>
            </a:r>
            <a:r>
              <a:rPr lang="es-ES" sz="2600" dirty="0">
                <a:latin typeface="Open Sans" panose="020B0606030504020204" pitchFamily="34" charset="0"/>
                <a:ea typeface="Open Sans" panose="020B0606030504020204" pitchFamily="34" charset="0"/>
                <a:cs typeface="Open Sans" panose="020B0606030504020204" pitchFamily="34" charset="0"/>
              </a:rPr>
              <a:t> </a:t>
            </a:r>
            <a:r>
              <a:rPr lang="es-ES" sz="2600" dirty="0" err="1">
                <a:latin typeface="Open Sans" panose="020B0606030504020204" pitchFamily="34" charset="0"/>
                <a:ea typeface="Open Sans" panose="020B0606030504020204" pitchFamily="34" charset="0"/>
                <a:cs typeface="Open Sans" panose="020B0606030504020204" pitchFamily="34" charset="0"/>
              </a:rPr>
              <a:t>generally</a:t>
            </a:r>
            <a:r>
              <a:rPr lang="es-ES" sz="2600" dirty="0">
                <a:latin typeface="Open Sans" panose="020B0606030504020204" pitchFamily="34" charset="0"/>
                <a:ea typeface="Open Sans" panose="020B0606030504020204" pitchFamily="34" charset="0"/>
                <a:cs typeface="Open Sans" panose="020B0606030504020204" pitchFamily="34" charset="0"/>
              </a:rPr>
              <a:t> </a:t>
            </a:r>
            <a:r>
              <a:rPr lang="es-ES" sz="2600" dirty="0" err="1">
                <a:latin typeface="Open Sans" panose="020B0606030504020204" pitchFamily="34" charset="0"/>
                <a:ea typeface="Open Sans" panose="020B0606030504020204" pitchFamily="34" charset="0"/>
                <a:cs typeface="Open Sans" panose="020B0606030504020204" pitchFamily="34" charset="0"/>
              </a:rPr>
              <a:t>lower</a:t>
            </a:r>
            <a:r>
              <a:rPr lang="es-ES" sz="2600" dirty="0">
                <a:latin typeface="Open Sans" panose="020B0606030504020204" pitchFamily="34" charset="0"/>
                <a:ea typeface="Open Sans" panose="020B0606030504020204" pitchFamily="34" charset="0"/>
                <a:cs typeface="Open Sans" panose="020B0606030504020204" pitchFamily="34" charset="0"/>
              </a:rPr>
              <a:t> </a:t>
            </a:r>
            <a:r>
              <a:rPr lang="es-ES" sz="2600" dirty="0" err="1">
                <a:latin typeface="Open Sans" panose="020B0606030504020204" pitchFamily="34" charset="0"/>
                <a:ea typeface="Open Sans" panose="020B0606030504020204" pitchFamily="34" charset="0"/>
                <a:cs typeface="Open Sans" panose="020B0606030504020204" pitchFamily="34" charset="0"/>
              </a:rPr>
              <a:t>under</a:t>
            </a:r>
            <a:r>
              <a:rPr lang="es-ES" sz="2600" dirty="0">
                <a:latin typeface="Open Sans" panose="020B0606030504020204" pitchFamily="34" charset="0"/>
                <a:ea typeface="Open Sans" panose="020B0606030504020204" pitchFamily="34" charset="0"/>
                <a:cs typeface="Open Sans" panose="020B0606030504020204" pitchFamily="34" charset="0"/>
              </a:rPr>
              <a:t> </a:t>
            </a:r>
            <a:r>
              <a:rPr lang="es-ES" sz="2600" dirty="0" err="1">
                <a:latin typeface="Open Sans" panose="020B0606030504020204" pitchFamily="34" charset="0"/>
                <a:ea typeface="Open Sans" panose="020B0606030504020204" pitchFamily="34" charset="0"/>
                <a:cs typeface="Open Sans" panose="020B0606030504020204" pitchFamily="34" charset="0"/>
              </a:rPr>
              <a:t>plantations</a:t>
            </a:r>
            <a:endParaRPr lang="es-ES" sz="2600" dirty="0">
              <a:latin typeface="Open Sans" panose="020B0606030504020204" pitchFamily="34" charset="0"/>
              <a:ea typeface="Open Sans" panose="020B0606030504020204" pitchFamily="34" charset="0"/>
              <a:cs typeface="Open Sans" panose="020B0606030504020204" pitchFamily="34" charset="0"/>
            </a:endParaRPr>
          </a:p>
          <a:p>
            <a:pPr marL="571500" indent="-571500" algn="just">
              <a:lnSpc>
                <a:spcPct val="150000"/>
              </a:lnSpc>
              <a:buFont typeface="Arial" panose="020B0604020202020204" pitchFamily="34" charset="0"/>
              <a:buChar char="•"/>
            </a:pPr>
            <a:r>
              <a:rPr lang="en-GB" sz="2600" dirty="0">
                <a:effectLst/>
                <a:latin typeface="Open Sans" panose="020B0606030504020204" pitchFamily="34" charset="0"/>
                <a:ea typeface="Open Sans" panose="020B0606030504020204" pitchFamily="34" charset="0"/>
                <a:cs typeface="Open Sans" panose="020B0606030504020204" pitchFamily="34" charset="0"/>
              </a:rPr>
              <a:t>37% of </a:t>
            </a:r>
            <a:r>
              <a:rPr lang="en-GB" sz="2600" dirty="0" err="1">
                <a:effectLst/>
                <a:latin typeface="Open Sans" panose="020B0606030504020204" pitchFamily="34" charset="0"/>
                <a:ea typeface="Open Sans" panose="020B0606030504020204" pitchFamily="34" charset="0"/>
                <a:cs typeface="Open Sans" panose="020B0606030504020204" pitchFamily="34" charset="0"/>
              </a:rPr>
              <a:t>topsoils</a:t>
            </a:r>
            <a:r>
              <a:rPr lang="en-GB" sz="2600" dirty="0">
                <a:effectLst/>
                <a:latin typeface="Open Sans" panose="020B0606030504020204" pitchFamily="34" charset="0"/>
                <a:ea typeface="Open Sans" panose="020B0606030504020204" pitchFamily="34" charset="0"/>
                <a:cs typeface="Open Sans" panose="020B0606030504020204" pitchFamily="34" charset="0"/>
              </a:rPr>
              <a:t> and 79% of subsoils of </a:t>
            </a:r>
            <a:r>
              <a:rPr lang="en-GB" sz="2600" b="1" dirty="0">
                <a:solidFill>
                  <a:srgbClr val="78B800"/>
                </a:solidFill>
                <a:effectLst/>
                <a:latin typeface="Open Sans" panose="020B0606030504020204" pitchFamily="34" charset="0"/>
                <a:ea typeface="Open Sans" panose="020B0606030504020204" pitchFamily="34" charset="0"/>
                <a:cs typeface="Open Sans" panose="020B0606030504020204" pitchFamily="34" charset="0"/>
              </a:rPr>
              <a:t>native forests </a:t>
            </a:r>
            <a:r>
              <a:rPr lang="en-GB" sz="2600" dirty="0">
                <a:effectLst/>
                <a:latin typeface="Open Sans" panose="020B0606030504020204" pitchFamily="34" charset="0"/>
                <a:ea typeface="Open Sans" panose="020B0606030504020204" pitchFamily="34" charset="0"/>
                <a:cs typeface="Open Sans" panose="020B0606030504020204" pitchFamily="34" charset="0"/>
              </a:rPr>
              <a:t>&lt; 1/13 threshold</a:t>
            </a:r>
            <a:endParaRPr lang="en-US" sz="26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3815A5EB-EADE-8E9E-CE38-918EEAC9CF17}"/>
              </a:ext>
            </a:extLst>
          </p:cNvPr>
          <p:cNvSpPr txBox="1"/>
          <p:nvPr/>
        </p:nvSpPr>
        <p:spPr>
          <a:xfrm>
            <a:off x="4293977" y="5823551"/>
            <a:ext cx="3152745" cy="523220"/>
          </a:xfrm>
          <a:prstGeom prst="rect">
            <a:avLst/>
          </a:prstGeom>
          <a:solidFill>
            <a:schemeClr val="bg1"/>
          </a:solidFill>
        </p:spPr>
        <p:txBody>
          <a:bodyPr wrap="square" rtlCol="0">
            <a:spAutoFit/>
          </a:bodyPr>
          <a:lstStyle/>
          <a:p>
            <a:r>
              <a:rPr lang="en-GB" sz="2800" b="1" dirty="0"/>
              <a:t>Soil monitoring unit</a:t>
            </a:r>
          </a:p>
        </p:txBody>
      </p:sp>
      <p:sp>
        <p:nvSpPr>
          <p:cNvPr id="3" name="CuadroTexto 2">
            <a:extLst>
              <a:ext uri="{FF2B5EF4-FFF2-40B4-BE49-F238E27FC236}">
                <a16:creationId xmlns:a16="http://schemas.microsoft.com/office/drawing/2014/main" id="{16489699-3D18-14BD-087D-CF23786C3C33}"/>
              </a:ext>
            </a:extLst>
          </p:cNvPr>
          <p:cNvSpPr txBox="1"/>
          <p:nvPr/>
        </p:nvSpPr>
        <p:spPr>
          <a:xfrm rot="16200000">
            <a:off x="1067083" y="3586423"/>
            <a:ext cx="1504990" cy="523220"/>
          </a:xfrm>
          <a:prstGeom prst="rect">
            <a:avLst/>
          </a:prstGeom>
          <a:solidFill>
            <a:schemeClr val="bg1"/>
          </a:solidFill>
        </p:spPr>
        <p:txBody>
          <a:bodyPr wrap="square" rtlCol="0">
            <a:spAutoFit/>
          </a:bodyPr>
          <a:lstStyle/>
          <a:p>
            <a:r>
              <a:rPr lang="en-GB" sz="2800" b="1" dirty="0" err="1"/>
              <a:t>SOC:clay</a:t>
            </a:r>
            <a:endParaRPr lang="en-GB" sz="2800" b="1" dirty="0"/>
          </a:p>
        </p:txBody>
      </p:sp>
      <p:sp>
        <p:nvSpPr>
          <p:cNvPr id="7" name="Flecha: hacia la izquierda 6">
            <a:extLst>
              <a:ext uri="{FF2B5EF4-FFF2-40B4-BE49-F238E27FC236}">
                <a16:creationId xmlns:a16="http://schemas.microsoft.com/office/drawing/2014/main" id="{F682B6BF-77EF-0FEB-3B18-DBAE1F89140C}"/>
              </a:ext>
            </a:extLst>
          </p:cNvPr>
          <p:cNvSpPr/>
          <p:nvPr/>
        </p:nvSpPr>
        <p:spPr>
          <a:xfrm>
            <a:off x="9185944" y="4320329"/>
            <a:ext cx="2457975" cy="746621"/>
          </a:xfrm>
          <a:prstGeom prst="leftArrow">
            <a:avLst>
              <a:gd name="adj1" fmla="val 58003"/>
              <a:gd name="adj2" fmla="val 60338"/>
            </a:avLst>
          </a:prstGeom>
          <a:solidFill>
            <a:srgbClr val="C1726E"/>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SOC:Clay</a:t>
            </a:r>
            <a:r>
              <a:rPr lang="en-GB" sz="2400" dirty="0"/>
              <a:t> = 1/13</a:t>
            </a:r>
          </a:p>
        </p:txBody>
      </p:sp>
      <p:pic>
        <p:nvPicPr>
          <p:cNvPr id="6" name="Imagen 5" descr="Logotipo&#10;&#10;El contenido generado por IA puede ser incorrecto.">
            <a:extLst>
              <a:ext uri="{FF2B5EF4-FFF2-40B4-BE49-F238E27FC236}">
                <a16:creationId xmlns:a16="http://schemas.microsoft.com/office/drawing/2014/main" id="{06C4804E-8854-346F-E087-33B68615C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141485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5082C6-5308-50A9-614D-4D3F833F3524}"/>
              </a:ext>
            </a:extLst>
          </p:cNvPr>
          <p:cNvPicPr>
            <a:picLocks noChangeAspect="1"/>
          </p:cNvPicPr>
          <p:nvPr/>
        </p:nvPicPr>
        <p:blipFill>
          <a:blip r:embed="rId3"/>
          <a:stretch>
            <a:fillRect/>
          </a:stretch>
        </p:blipFill>
        <p:spPr>
          <a:xfrm>
            <a:off x="3171393" y="1916536"/>
            <a:ext cx="5849209" cy="4841060"/>
          </a:xfrm>
          <a:prstGeom prst="rect">
            <a:avLst/>
          </a:prstGeom>
        </p:spPr>
      </p:pic>
      <p:sp>
        <p:nvSpPr>
          <p:cNvPr id="4" name="CuadroTexto 3">
            <a:extLst>
              <a:ext uri="{FF2B5EF4-FFF2-40B4-BE49-F238E27FC236}">
                <a16:creationId xmlns:a16="http://schemas.microsoft.com/office/drawing/2014/main" id="{17374D1F-1033-9C68-2AB4-76FE430AEBDA}"/>
              </a:ext>
            </a:extLst>
          </p:cNvPr>
          <p:cNvSpPr txBox="1"/>
          <p:nvPr/>
        </p:nvSpPr>
        <p:spPr>
          <a:xfrm>
            <a:off x="909405" y="2476943"/>
            <a:ext cx="1467005" cy="523220"/>
          </a:xfrm>
          <a:prstGeom prst="rect">
            <a:avLst/>
          </a:prstGeom>
          <a:noFill/>
        </p:spPr>
        <p:txBody>
          <a:bodyPr wrap="none" rtlCol="0">
            <a:spAutoFit/>
          </a:bodyPr>
          <a:lstStyle/>
          <a:p>
            <a:r>
              <a:rPr lang="en-GB" sz="2800" b="1" dirty="0" err="1"/>
              <a:t>SOC:clay</a:t>
            </a:r>
            <a:endParaRPr lang="en-GB" sz="2800" b="1" dirty="0"/>
          </a:p>
        </p:txBody>
      </p:sp>
      <p:sp>
        <p:nvSpPr>
          <p:cNvPr id="5" name="CuadroTexto 4">
            <a:extLst>
              <a:ext uri="{FF2B5EF4-FFF2-40B4-BE49-F238E27FC236}">
                <a16:creationId xmlns:a16="http://schemas.microsoft.com/office/drawing/2014/main" id="{AF1AF1FB-DD18-0DD8-B265-68CEAB899CBA}"/>
              </a:ext>
            </a:extLst>
          </p:cNvPr>
          <p:cNvSpPr txBox="1"/>
          <p:nvPr/>
        </p:nvSpPr>
        <p:spPr>
          <a:xfrm>
            <a:off x="1341383" y="4880595"/>
            <a:ext cx="603050" cy="523220"/>
          </a:xfrm>
          <a:prstGeom prst="rect">
            <a:avLst/>
          </a:prstGeom>
          <a:noFill/>
        </p:spPr>
        <p:txBody>
          <a:bodyPr wrap="none" rtlCol="0">
            <a:spAutoFit/>
          </a:bodyPr>
          <a:lstStyle/>
          <a:p>
            <a:r>
              <a:rPr lang="en-GB" sz="2800" b="1" dirty="0"/>
              <a:t>pH</a:t>
            </a:r>
          </a:p>
        </p:txBody>
      </p:sp>
      <p:sp>
        <p:nvSpPr>
          <p:cNvPr id="15" name="CuadroTexto 14">
            <a:extLst>
              <a:ext uri="{FF2B5EF4-FFF2-40B4-BE49-F238E27FC236}">
                <a16:creationId xmlns:a16="http://schemas.microsoft.com/office/drawing/2014/main" id="{41EE08D8-7B09-750C-DD60-94579C8B1D67}"/>
              </a:ext>
            </a:extLst>
          </p:cNvPr>
          <p:cNvSpPr txBox="1"/>
          <p:nvPr/>
        </p:nvSpPr>
        <p:spPr>
          <a:xfrm>
            <a:off x="7401634" y="6457890"/>
            <a:ext cx="4790366" cy="400110"/>
          </a:xfrm>
          <a:prstGeom prst="rect">
            <a:avLst/>
          </a:prstGeom>
          <a:noFill/>
        </p:spPr>
        <p:txBody>
          <a:bodyPr wrap="square">
            <a:spAutoFit/>
          </a:bodyPr>
          <a:lstStyle/>
          <a:p>
            <a:pPr lvl="0" algn="r"/>
            <a:r>
              <a:rPr lang="en-GB" sz="2000" dirty="0">
                <a:effectLst/>
                <a:latin typeface="Open Sans" panose="020B0606030504020204" pitchFamily="34" charset="0"/>
                <a:ea typeface="Open Sans" panose="020B0606030504020204" pitchFamily="34" charset="0"/>
                <a:cs typeface="Open Sans" panose="020B0606030504020204" pitchFamily="34" charset="0"/>
              </a:rPr>
              <a:t>Román Dobarco et al. (under review)</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4">
            <a:extLst>
              <a:ext uri="{FF2B5EF4-FFF2-40B4-BE49-F238E27FC236}">
                <a16:creationId xmlns:a16="http://schemas.microsoft.com/office/drawing/2014/main" id="{69B53A3F-DC88-7906-8A80-CA7FD28144DA}"/>
              </a:ext>
            </a:extLst>
          </p:cNvPr>
          <p:cNvSpPr txBox="1"/>
          <p:nvPr/>
        </p:nvSpPr>
        <p:spPr>
          <a:xfrm>
            <a:off x="178674" y="142299"/>
            <a:ext cx="11834649" cy="1695721"/>
          </a:xfrm>
          <a:prstGeom prst="rect">
            <a:avLst/>
          </a:prstGeom>
          <a:noFill/>
        </p:spPr>
        <p:txBody>
          <a:bodyPr wrap="square" rtlCol="0">
            <a:spAutoFit/>
          </a:bodyPr>
          <a:lstStyle/>
          <a:p>
            <a:pPr marL="571500" indent="-571500">
              <a:lnSpc>
                <a:spcPct val="150000"/>
              </a:lnSpc>
              <a:spcAft>
                <a:spcPts val="600"/>
              </a:spcAft>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61</a:t>
            </a:r>
            <a:r>
              <a:rPr lang="en-GB" sz="2600" dirty="0">
                <a:effectLst/>
                <a:latin typeface="Open Sans" panose="020B0606030504020204" pitchFamily="34" charset="0"/>
                <a:ea typeface="Open Sans" panose="020B0606030504020204" pitchFamily="34" charset="0"/>
                <a:cs typeface="Open Sans" panose="020B0606030504020204" pitchFamily="34" charset="0"/>
              </a:rPr>
              <a:t> % of </a:t>
            </a:r>
            <a:r>
              <a:rPr lang="en-GB" sz="2600" dirty="0" err="1">
                <a:effectLst/>
                <a:latin typeface="Open Sans" panose="020B0606030504020204" pitchFamily="34" charset="0"/>
                <a:ea typeface="Open Sans" panose="020B0606030504020204" pitchFamily="34" charset="0"/>
                <a:cs typeface="Open Sans" panose="020B0606030504020204" pitchFamily="34" charset="0"/>
              </a:rPr>
              <a:t>topsoils</a:t>
            </a:r>
            <a:r>
              <a:rPr lang="en-GB" sz="2600" dirty="0">
                <a:effectLst/>
                <a:latin typeface="Open Sans" panose="020B0606030504020204" pitchFamily="34" charset="0"/>
                <a:ea typeface="Open Sans" panose="020B0606030504020204" pitchFamily="34" charset="0"/>
                <a:cs typeface="Open Sans" panose="020B0606030504020204" pitchFamily="34" charset="0"/>
              </a:rPr>
              <a:t> and 90% of subsoils of </a:t>
            </a:r>
            <a:r>
              <a:rPr lang="en-GB" sz="2600" b="1" dirty="0">
                <a:solidFill>
                  <a:srgbClr val="4C5F6E"/>
                </a:solidFill>
                <a:effectLst/>
                <a:latin typeface="Open Sans" panose="020B0606030504020204" pitchFamily="34" charset="0"/>
                <a:ea typeface="Open Sans" panose="020B0606030504020204" pitchFamily="34" charset="0"/>
                <a:cs typeface="Open Sans" panose="020B0606030504020204" pitchFamily="34" charset="0"/>
              </a:rPr>
              <a:t>plantations </a:t>
            </a:r>
            <a:r>
              <a:rPr lang="en-GB" sz="2600" dirty="0">
                <a:effectLst/>
                <a:latin typeface="Open Sans" panose="020B0606030504020204" pitchFamily="34" charset="0"/>
                <a:ea typeface="Open Sans" panose="020B0606030504020204" pitchFamily="34" charset="0"/>
                <a:cs typeface="Open Sans" panose="020B0606030504020204" pitchFamily="34" charset="0"/>
              </a:rPr>
              <a:t>&lt; 1/13 threshold</a:t>
            </a:r>
          </a:p>
          <a:p>
            <a:pPr marL="571500" indent="-571500">
              <a:lnSpc>
                <a:spcPct val="120000"/>
              </a:lnSpc>
              <a:spcAft>
                <a:spcPts val="600"/>
              </a:spcAft>
              <a:buFont typeface="Arial" panose="020B0604020202020204" pitchFamily="34" charset="0"/>
              <a:buChar char="•"/>
            </a:pPr>
            <a:r>
              <a:rPr lang="en-GB" sz="2600" dirty="0">
                <a:effectLst/>
                <a:latin typeface="Open Sans" panose="020B0606030504020204" pitchFamily="34" charset="0"/>
                <a:ea typeface="Open Sans" panose="020B0606030504020204" pitchFamily="34" charset="0"/>
                <a:cs typeface="Open Sans" panose="020B0606030504020204" pitchFamily="34" charset="0"/>
              </a:rPr>
              <a:t>14-50% </a:t>
            </a:r>
            <a:r>
              <a:rPr lang="en-GB" sz="2600" b="1" dirty="0">
                <a:solidFill>
                  <a:srgbClr val="4C5F6E"/>
                </a:solidFill>
                <a:effectLst/>
                <a:latin typeface="Open Sans" panose="020B0606030504020204" pitchFamily="34" charset="0"/>
                <a:ea typeface="Open Sans" panose="020B0606030504020204" pitchFamily="34" charset="0"/>
                <a:cs typeface="Open Sans" panose="020B0606030504020204" pitchFamily="34" charset="0"/>
              </a:rPr>
              <a:t>plantations</a:t>
            </a:r>
            <a:r>
              <a:rPr lang="en-GB" sz="2600" b="1" dirty="0">
                <a:solidFill>
                  <a:srgbClr val="4C5F6E"/>
                </a:solidFill>
                <a:latin typeface="Open Sans" panose="020B0606030504020204" pitchFamily="34" charset="0"/>
                <a:ea typeface="Open Sans" panose="020B0606030504020204" pitchFamily="34" charset="0"/>
                <a:cs typeface="Open Sans" panose="020B0606030504020204" pitchFamily="34" charset="0"/>
              </a:rPr>
              <a:t> </a:t>
            </a:r>
            <a:r>
              <a:rPr lang="en-GB" sz="2600" dirty="0">
                <a:effectLst/>
                <a:latin typeface="Open Sans" panose="020B0606030504020204" pitchFamily="34" charset="0"/>
                <a:ea typeface="Open Sans" panose="020B0606030504020204" pitchFamily="34" charset="0"/>
                <a:cs typeface="Open Sans" panose="020B0606030504020204" pitchFamily="34" charset="0"/>
              </a:rPr>
              <a:t>considered </a:t>
            </a:r>
            <a:r>
              <a:rPr lang="en-GB" sz="2600" b="1" dirty="0">
                <a:solidFill>
                  <a:srgbClr val="EF8A62"/>
                </a:solidFill>
                <a:effectLst/>
                <a:latin typeface="Open Sans" panose="020B0606030504020204" pitchFamily="34" charset="0"/>
                <a:ea typeface="Open Sans" panose="020B0606030504020204" pitchFamily="34" charset="0"/>
                <a:cs typeface="Open Sans" panose="020B0606030504020204" pitchFamily="34" charset="0"/>
              </a:rPr>
              <a:t>unhealthy </a:t>
            </a:r>
            <a:r>
              <a:rPr lang="en-GB" sz="2600" dirty="0">
                <a:effectLst/>
                <a:latin typeface="Open Sans" panose="020B0606030504020204" pitchFamily="34" charset="0"/>
                <a:ea typeface="Open Sans" panose="020B0606030504020204" pitchFamily="34" charset="0"/>
                <a:cs typeface="Open Sans" panose="020B0606030504020204" pitchFamily="34" charset="0"/>
              </a:rPr>
              <a:t>depending on the percentile used with the reference approach</a:t>
            </a:r>
          </a:p>
        </p:txBody>
      </p:sp>
      <p:pic>
        <p:nvPicPr>
          <p:cNvPr id="2" name="Imagen 1" descr="Logotipo&#10;&#10;El contenido generado por IA puede ser incorrecto.">
            <a:extLst>
              <a:ext uri="{FF2B5EF4-FFF2-40B4-BE49-F238E27FC236}">
                <a16:creationId xmlns:a16="http://schemas.microsoft.com/office/drawing/2014/main" id="{46BD6279-F6B7-5D33-B96A-FA8354D07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121298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50D5-B92F-4E38-D9DE-D011C5E75B0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84E47DD-2502-D8D6-002A-D52803277F28}"/>
              </a:ext>
            </a:extLst>
          </p:cNvPr>
          <p:cNvPicPr>
            <a:picLocks noChangeAspect="1"/>
          </p:cNvPicPr>
          <p:nvPr/>
        </p:nvPicPr>
        <p:blipFill>
          <a:blip r:embed="rId3"/>
          <a:stretch>
            <a:fillRect/>
          </a:stretch>
        </p:blipFill>
        <p:spPr>
          <a:xfrm>
            <a:off x="3171393" y="1916536"/>
            <a:ext cx="5849209" cy="4841060"/>
          </a:xfrm>
          <a:prstGeom prst="rect">
            <a:avLst/>
          </a:prstGeom>
        </p:spPr>
      </p:pic>
      <p:sp>
        <p:nvSpPr>
          <p:cNvPr id="4" name="CuadroTexto 3">
            <a:extLst>
              <a:ext uri="{FF2B5EF4-FFF2-40B4-BE49-F238E27FC236}">
                <a16:creationId xmlns:a16="http://schemas.microsoft.com/office/drawing/2014/main" id="{6D92BFB0-17A6-A99F-7C0E-080F7E9A49C1}"/>
              </a:ext>
            </a:extLst>
          </p:cNvPr>
          <p:cNvSpPr txBox="1"/>
          <p:nvPr/>
        </p:nvSpPr>
        <p:spPr>
          <a:xfrm>
            <a:off x="909405" y="2476943"/>
            <a:ext cx="1467005" cy="523220"/>
          </a:xfrm>
          <a:prstGeom prst="rect">
            <a:avLst/>
          </a:prstGeom>
          <a:noFill/>
        </p:spPr>
        <p:txBody>
          <a:bodyPr wrap="none" rtlCol="0">
            <a:spAutoFit/>
          </a:bodyPr>
          <a:lstStyle/>
          <a:p>
            <a:r>
              <a:rPr lang="en-GB" sz="2800" b="1" dirty="0" err="1"/>
              <a:t>SOC:clay</a:t>
            </a:r>
            <a:endParaRPr lang="en-GB" sz="2800" b="1" dirty="0"/>
          </a:p>
        </p:txBody>
      </p:sp>
      <p:sp>
        <p:nvSpPr>
          <p:cNvPr id="5" name="CuadroTexto 4">
            <a:extLst>
              <a:ext uri="{FF2B5EF4-FFF2-40B4-BE49-F238E27FC236}">
                <a16:creationId xmlns:a16="http://schemas.microsoft.com/office/drawing/2014/main" id="{37D3C324-21FD-A1BB-EF1A-6F520DEF5FF0}"/>
              </a:ext>
            </a:extLst>
          </p:cNvPr>
          <p:cNvSpPr txBox="1"/>
          <p:nvPr/>
        </p:nvSpPr>
        <p:spPr>
          <a:xfrm>
            <a:off x="1341383" y="4880595"/>
            <a:ext cx="603050" cy="523220"/>
          </a:xfrm>
          <a:prstGeom prst="rect">
            <a:avLst/>
          </a:prstGeom>
          <a:noFill/>
        </p:spPr>
        <p:txBody>
          <a:bodyPr wrap="none" rtlCol="0">
            <a:spAutoFit/>
          </a:bodyPr>
          <a:lstStyle/>
          <a:p>
            <a:r>
              <a:rPr lang="en-GB" sz="2800" b="1" dirty="0"/>
              <a:t>pH</a:t>
            </a:r>
          </a:p>
        </p:txBody>
      </p:sp>
      <p:sp>
        <p:nvSpPr>
          <p:cNvPr id="15" name="CuadroTexto 14">
            <a:extLst>
              <a:ext uri="{FF2B5EF4-FFF2-40B4-BE49-F238E27FC236}">
                <a16:creationId xmlns:a16="http://schemas.microsoft.com/office/drawing/2014/main" id="{51738CB7-430E-358D-DE0B-851DDBFE030F}"/>
              </a:ext>
            </a:extLst>
          </p:cNvPr>
          <p:cNvSpPr txBox="1"/>
          <p:nvPr/>
        </p:nvSpPr>
        <p:spPr>
          <a:xfrm>
            <a:off x="7401634" y="6457890"/>
            <a:ext cx="4790366" cy="400110"/>
          </a:xfrm>
          <a:prstGeom prst="rect">
            <a:avLst/>
          </a:prstGeom>
          <a:noFill/>
        </p:spPr>
        <p:txBody>
          <a:bodyPr wrap="square">
            <a:spAutoFit/>
          </a:bodyPr>
          <a:lstStyle/>
          <a:p>
            <a:pPr lvl="0" algn="r"/>
            <a:r>
              <a:rPr lang="en-GB" sz="2000" dirty="0">
                <a:effectLst/>
                <a:latin typeface="Open Sans" panose="020B0606030504020204" pitchFamily="34" charset="0"/>
                <a:ea typeface="Open Sans" panose="020B0606030504020204" pitchFamily="34" charset="0"/>
                <a:cs typeface="Open Sans" panose="020B0606030504020204" pitchFamily="34" charset="0"/>
              </a:rPr>
              <a:t>Román Dobarco et al. (under review)</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4">
            <a:extLst>
              <a:ext uri="{FF2B5EF4-FFF2-40B4-BE49-F238E27FC236}">
                <a16:creationId xmlns:a16="http://schemas.microsoft.com/office/drawing/2014/main" id="{ED168115-A10A-26EC-05D0-94B1CD51C4C3}"/>
              </a:ext>
            </a:extLst>
          </p:cNvPr>
          <p:cNvSpPr txBox="1"/>
          <p:nvPr/>
        </p:nvSpPr>
        <p:spPr>
          <a:xfrm>
            <a:off x="178672" y="308236"/>
            <a:ext cx="11834649" cy="1215589"/>
          </a:xfrm>
          <a:prstGeom prst="rect">
            <a:avLst/>
          </a:prstGeom>
          <a:noFill/>
        </p:spPr>
        <p:txBody>
          <a:bodyPr wrap="square" rtlCol="0">
            <a:spAutoFit/>
          </a:bodyPr>
          <a:lstStyle/>
          <a:p>
            <a:pPr marL="571500" indent="-571500" algn="just">
              <a:lnSpc>
                <a:spcPct val="150000"/>
              </a:lnSpc>
              <a:spcAft>
                <a:spcPts val="600"/>
              </a:spcAft>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Forest plantations acidified the soil compared to semi-natural forests</a:t>
            </a:r>
            <a:endParaRPr lang="en-GB" sz="2600" dirty="0">
              <a:effectLst/>
              <a:latin typeface="Open Sans" panose="020B0606030504020204" pitchFamily="34" charset="0"/>
              <a:ea typeface="Open Sans" panose="020B0606030504020204" pitchFamily="34" charset="0"/>
              <a:cs typeface="Open Sans" panose="020B0606030504020204" pitchFamily="34" charset="0"/>
            </a:endParaRPr>
          </a:p>
          <a:p>
            <a:pPr marL="571500" indent="-571500" algn="just">
              <a:lnSpc>
                <a:spcPct val="120000"/>
              </a:lnSpc>
              <a:spcAft>
                <a:spcPts val="600"/>
              </a:spcAft>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15-60</a:t>
            </a:r>
            <a:r>
              <a:rPr lang="en-GB" sz="2600" dirty="0">
                <a:effectLst/>
                <a:latin typeface="Open Sans" panose="020B0606030504020204" pitchFamily="34" charset="0"/>
                <a:ea typeface="Open Sans" panose="020B0606030504020204" pitchFamily="34" charset="0"/>
                <a:cs typeface="Open Sans" panose="020B0606030504020204" pitchFamily="34" charset="0"/>
              </a:rPr>
              <a:t>% </a:t>
            </a:r>
            <a:r>
              <a:rPr lang="en-GB" sz="2600" b="1" dirty="0">
                <a:solidFill>
                  <a:srgbClr val="4C5F6E"/>
                </a:solidFill>
                <a:effectLst/>
                <a:latin typeface="Open Sans" panose="020B0606030504020204" pitchFamily="34" charset="0"/>
                <a:ea typeface="Open Sans" panose="020B0606030504020204" pitchFamily="34" charset="0"/>
                <a:cs typeface="Open Sans" panose="020B0606030504020204" pitchFamily="34" charset="0"/>
              </a:rPr>
              <a:t>plantations</a:t>
            </a:r>
            <a:r>
              <a:rPr lang="en-GB" sz="2600" dirty="0">
                <a:effectLst/>
                <a:latin typeface="Open Sans" panose="020B0606030504020204" pitchFamily="34" charset="0"/>
                <a:ea typeface="Open Sans" panose="020B0606030504020204" pitchFamily="34" charset="0"/>
                <a:cs typeface="Open Sans" panose="020B0606030504020204" pitchFamily="34" charset="0"/>
              </a:rPr>
              <a:t> had pH below threshold</a:t>
            </a:r>
          </a:p>
        </p:txBody>
      </p:sp>
      <p:pic>
        <p:nvPicPr>
          <p:cNvPr id="3" name="Imagen 2" descr="Logotipo&#10;&#10;El contenido generado por IA puede ser incorrecto.">
            <a:extLst>
              <a:ext uri="{FF2B5EF4-FFF2-40B4-BE49-F238E27FC236}">
                <a16:creationId xmlns:a16="http://schemas.microsoft.com/office/drawing/2014/main" id="{ABBAB7EF-2AAE-8BBF-4F69-BE3ADE7DE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65336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5E23-3EC5-EF7F-6FC1-40D45EF557A2}"/>
            </a:ext>
          </a:extLst>
        </p:cNvPr>
        <p:cNvGrpSpPr/>
        <p:nvPr/>
      </p:nvGrpSpPr>
      <p:grpSpPr>
        <a:xfrm>
          <a:off x="0" y="0"/>
          <a:ext cx="0" cy="0"/>
          <a:chOff x="0" y="0"/>
          <a:chExt cx="0" cy="0"/>
        </a:xfrm>
      </p:grpSpPr>
      <p:pic>
        <p:nvPicPr>
          <p:cNvPr id="5" name="Imagen 4" descr="Mapa&#10;&#10;El contenido generado por IA puede ser incorrecto.">
            <a:extLst>
              <a:ext uri="{FF2B5EF4-FFF2-40B4-BE49-F238E27FC236}">
                <a16:creationId xmlns:a16="http://schemas.microsoft.com/office/drawing/2014/main" id="{6FEE0348-0AA5-95C3-245F-597C52DDB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704" y="1172364"/>
            <a:ext cx="9280357" cy="5366090"/>
          </a:xfrm>
          <a:prstGeom prst="rect">
            <a:avLst/>
          </a:prstGeom>
        </p:spPr>
      </p:pic>
      <p:sp>
        <p:nvSpPr>
          <p:cNvPr id="2" name="CuadroTexto 1">
            <a:extLst>
              <a:ext uri="{FF2B5EF4-FFF2-40B4-BE49-F238E27FC236}">
                <a16:creationId xmlns:a16="http://schemas.microsoft.com/office/drawing/2014/main" id="{382640BE-B904-E181-5F40-94DFE5EE19C8}"/>
              </a:ext>
            </a:extLst>
          </p:cNvPr>
          <p:cNvSpPr txBox="1"/>
          <p:nvPr/>
        </p:nvSpPr>
        <p:spPr>
          <a:xfrm>
            <a:off x="3263172" y="729708"/>
            <a:ext cx="603050" cy="523220"/>
          </a:xfrm>
          <a:prstGeom prst="rect">
            <a:avLst/>
          </a:prstGeom>
          <a:noFill/>
        </p:spPr>
        <p:txBody>
          <a:bodyPr wrap="none" rtlCol="0">
            <a:spAutoFit/>
          </a:bodyPr>
          <a:lstStyle/>
          <a:p>
            <a:r>
              <a:rPr lang="en-GB" sz="2800" b="1" dirty="0"/>
              <a:t>pH</a:t>
            </a:r>
          </a:p>
        </p:txBody>
      </p:sp>
      <p:sp>
        <p:nvSpPr>
          <p:cNvPr id="4" name="CuadroTexto 3">
            <a:extLst>
              <a:ext uri="{FF2B5EF4-FFF2-40B4-BE49-F238E27FC236}">
                <a16:creationId xmlns:a16="http://schemas.microsoft.com/office/drawing/2014/main" id="{90336A66-FA28-3712-BA0B-F0A9478C9D04}"/>
              </a:ext>
            </a:extLst>
          </p:cNvPr>
          <p:cNvSpPr txBox="1"/>
          <p:nvPr/>
        </p:nvSpPr>
        <p:spPr>
          <a:xfrm>
            <a:off x="5015608" y="729708"/>
            <a:ext cx="2160784" cy="523220"/>
          </a:xfrm>
          <a:prstGeom prst="rect">
            <a:avLst/>
          </a:prstGeom>
          <a:noFill/>
        </p:spPr>
        <p:txBody>
          <a:bodyPr wrap="none" rtlCol="0">
            <a:spAutoFit/>
          </a:bodyPr>
          <a:lstStyle/>
          <a:p>
            <a:r>
              <a:rPr lang="en-GB" sz="2800" b="1" dirty="0"/>
              <a:t>5</a:t>
            </a:r>
            <a:r>
              <a:rPr lang="en-GB" sz="2800" b="1" baseline="30000" dirty="0"/>
              <a:t>th</a:t>
            </a:r>
            <a:r>
              <a:rPr lang="en-GB" sz="2800" b="1" dirty="0"/>
              <a:t> percentile</a:t>
            </a:r>
          </a:p>
        </p:txBody>
      </p:sp>
      <p:sp>
        <p:nvSpPr>
          <p:cNvPr id="6" name="CuadroTexto 5">
            <a:extLst>
              <a:ext uri="{FF2B5EF4-FFF2-40B4-BE49-F238E27FC236}">
                <a16:creationId xmlns:a16="http://schemas.microsoft.com/office/drawing/2014/main" id="{83972724-63D7-E0D2-1633-B85283DC8A99}"/>
              </a:ext>
            </a:extLst>
          </p:cNvPr>
          <p:cNvSpPr txBox="1"/>
          <p:nvPr/>
        </p:nvSpPr>
        <p:spPr>
          <a:xfrm>
            <a:off x="7558202" y="729708"/>
            <a:ext cx="2343527" cy="523220"/>
          </a:xfrm>
          <a:prstGeom prst="rect">
            <a:avLst/>
          </a:prstGeom>
          <a:noFill/>
        </p:spPr>
        <p:txBody>
          <a:bodyPr wrap="none" rtlCol="0">
            <a:spAutoFit/>
          </a:bodyPr>
          <a:lstStyle/>
          <a:p>
            <a:r>
              <a:rPr lang="en-GB" sz="2800" b="1" dirty="0"/>
              <a:t>25</a:t>
            </a:r>
            <a:r>
              <a:rPr lang="en-GB" sz="2800" b="1" baseline="30000" dirty="0"/>
              <a:t>th</a:t>
            </a:r>
            <a:r>
              <a:rPr lang="en-GB" sz="2800" b="1" dirty="0"/>
              <a:t> percentile</a:t>
            </a:r>
          </a:p>
        </p:txBody>
      </p:sp>
      <p:sp>
        <p:nvSpPr>
          <p:cNvPr id="7" name="CuadroTexto 6">
            <a:extLst>
              <a:ext uri="{FF2B5EF4-FFF2-40B4-BE49-F238E27FC236}">
                <a16:creationId xmlns:a16="http://schemas.microsoft.com/office/drawing/2014/main" id="{C3E79F55-AC68-CE98-4191-BF069836759F}"/>
              </a:ext>
            </a:extLst>
          </p:cNvPr>
          <p:cNvSpPr txBox="1"/>
          <p:nvPr/>
        </p:nvSpPr>
        <p:spPr>
          <a:xfrm>
            <a:off x="702939" y="2395509"/>
            <a:ext cx="1367682" cy="523220"/>
          </a:xfrm>
          <a:prstGeom prst="rect">
            <a:avLst/>
          </a:prstGeom>
          <a:noFill/>
        </p:spPr>
        <p:txBody>
          <a:bodyPr wrap="none" rtlCol="0">
            <a:spAutoFit/>
          </a:bodyPr>
          <a:lstStyle/>
          <a:p>
            <a:pPr algn="r"/>
            <a:r>
              <a:rPr lang="en-GB" sz="2800" b="1" dirty="0"/>
              <a:t>0-20 cm</a:t>
            </a:r>
          </a:p>
        </p:txBody>
      </p:sp>
      <p:sp>
        <p:nvSpPr>
          <p:cNvPr id="8" name="CuadroTexto 7">
            <a:extLst>
              <a:ext uri="{FF2B5EF4-FFF2-40B4-BE49-F238E27FC236}">
                <a16:creationId xmlns:a16="http://schemas.microsoft.com/office/drawing/2014/main" id="{67C9127B-5A1A-0E0B-9B09-7BCBCFD2D133}"/>
              </a:ext>
            </a:extLst>
          </p:cNvPr>
          <p:cNvSpPr txBox="1"/>
          <p:nvPr/>
        </p:nvSpPr>
        <p:spPr>
          <a:xfrm>
            <a:off x="520197" y="5103927"/>
            <a:ext cx="1550424" cy="523220"/>
          </a:xfrm>
          <a:prstGeom prst="rect">
            <a:avLst/>
          </a:prstGeom>
          <a:noFill/>
        </p:spPr>
        <p:txBody>
          <a:bodyPr wrap="none" rtlCol="0">
            <a:spAutoFit/>
          </a:bodyPr>
          <a:lstStyle/>
          <a:p>
            <a:pPr algn="r"/>
            <a:r>
              <a:rPr lang="en-GB" sz="2800" b="1" dirty="0"/>
              <a:t>20-40 cm</a:t>
            </a:r>
          </a:p>
        </p:txBody>
      </p:sp>
      <p:sp>
        <p:nvSpPr>
          <p:cNvPr id="9" name="CuadroTexto 8">
            <a:extLst>
              <a:ext uri="{FF2B5EF4-FFF2-40B4-BE49-F238E27FC236}">
                <a16:creationId xmlns:a16="http://schemas.microsoft.com/office/drawing/2014/main" id="{23B6287D-7DB0-795C-4F20-8309927B108B}"/>
              </a:ext>
            </a:extLst>
          </p:cNvPr>
          <p:cNvSpPr txBox="1"/>
          <p:nvPr/>
        </p:nvSpPr>
        <p:spPr>
          <a:xfrm>
            <a:off x="144928" y="73291"/>
            <a:ext cx="8594725" cy="523220"/>
          </a:xfrm>
          <a:prstGeom prst="rect">
            <a:avLst/>
          </a:prstGeom>
          <a:noFill/>
        </p:spPr>
        <p:txBody>
          <a:bodyPr wrap="none" rtlCol="0">
            <a:spAutoFit/>
          </a:bodyPr>
          <a:lstStyle/>
          <a:p>
            <a:r>
              <a:rPr lang="en-GB" sz="2800" b="1" dirty="0">
                <a:solidFill>
                  <a:schemeClr val="accent6">
                    <a:lumMod val="50000"/>
                  </a:schemeClr>
                </a:solidFill>
              </a:rPr>
              <a:t>Maps of soil condition for the threat of acidification (pH)</a:t>
            </a:r>
          </a:p>
        </p:txBody>
      </p:sp>
      <p:sp>
        <p:nvSpPr>
          <p:cNvPr id="3" name="CuadroTexto 2">
            <a:extLst>
              <a:ext uri="{FF2B5EF4-FFF2-40B4-BE49-F238E27FC236}">
                <a16:creationId xmlns:a16="http://schemas.microsoft.com/office/drawing/2014/main" id="{DB428200-7C5E-365F-3132-237CAB919780}"/>
              </a:ext>
            </a:extLst>
          </p:cNvPr>
          <p:cNvSpPr txBox="1"/>
          <p:nvPr/>
        </p:nvSpPr>
        <p:spPr>
          <a:xfrm>
            <a:off x="7401634" y="6457890"/>
            <a:ext cx="4790366" cy="400110"/>
          </a:xfrm>
          <a:prstGeom prst="rect">
            <a:avLst/>
          </a:prstGeom>
          <a:noFill/>
        </p:spPr>
        <p:txBody>
          <a:bodyPr wrap="square">
            <a:spAutoFit/>
          </a:bodyPr>
          <a:lstStyle/>
          <a:p>
            <a:pPr lvl="0" algn="r"/>
            <a:r>
              <a:rPr lang="en-GB" sz="2000" dirty="0">
                <a:effectLst/>
                <a:latin typeface="Open Sans" panose="020B0606030504020204" pitchFamily="34" charset="0"/>
                <a:ea typeface="Open Sans" panose="020B0606030504020204" pitchFamily="34" charset="0"/>
                <a:cs typeface="Open Sans" panose="020B0606030504020204" pitchFamily="34" charset="0"/>
              </a:rPr>
              <a:t>Román Dobarco et al. (under review)</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a:extLst>
              <a:ext uri="{FF2B5EF4-FFF2-40B4-BE49-F238E27FC236}">
                <a16:creationId xmlns:a16="http://schemas.microsoft.com/office/drawing/2014/main" id="{B0A84F63-1E77-E41A-95B6-E57296FCC71F}"/>
              </a:ext>
            </a:extLst>
          </p:cNvPr>
          <p:cNvSpPr txBox="1"/>
          <p:nvPr/>
        </p:nvSpPr>
        <p:spPr>
          <a:xfrm>
            <a:off x="5836608" y="1312555"/>
            <a:ext cx="1011815" cy="523220"/>
          </a:xfrm>
          <a:prstGeom prst="rect">
            <a:avLst/>
          </a:prstGeom>
          <a:noFill/>
        </p:spPr>
        <p:txBody>
          <a:bodyPr wrap="none" rtlCol="0">
            <a:spAutoFit/>
          </a:bodyPr>
          <a:lstStyle/>
          <a:p>
            <a:r>
              <a:rPr lang="en-GB" sz="2800" b="1" dirty="0">
                <a:latin typeface="Open Sans" panose="020B0606030504020204" pitchFamily="34" charset="0"/>
                <a:ea typeface="Open Sans" panose="020B0606030504020204" pitchFamily="34" charset="0"/>
                <a:cs typeface="Open Sans" panose="020B0606030504020204" pitchFamily="34" charset="0"/>
              </a:rPr>
              <a:t>&lt; 2%</a:t>
            </a:r>
          </a:p>
        </p:txBody>
      </p:sp>
      <p:sp>
        <p:nvSpPr>
          <p:cNvPr id="12" name="CuadroTexto 11">
            <a:extLst>
              <a:ext uri="{FF2B5EF4-FFF2-40B4-BE49-F238E27FC236}">
                <a16:creationId xmlns:a16="http://schemas.microsoft.com/office/drawing/2014/main" id="{4BC43E93-C956-2B07-9D90-DC34BCD6CDD8}"/>
              </a:ext>
            </a:extLst>
          </p:cNvPr>
          <p:cNvSpPr txBox="1"/>
          <p:nvPr/>
        </p:nvSpPr>
        <p:spPr>
          <a:xfrm>
            <a:off x="8458939" y="1312555"/>
            <a:ext cx="1124026" cy="523220"/>
          </a:xfrm>
          <a:prstGeom prst="rect">
            <a:avLst/>
          </a:prstGeom>
          <a:noFill/>
        </p:spPr>
        <p:txBody>
          <a:bodyPr wrap="none" rtlCol="0">
            <a:spAutoFit/>
          </a:bodyPr>
          <a:lstStyle/>
          <a:p>
            <a:r>
              <a:rPr lang="en-GB" sz="2800" b="1" dirty="0">
                <a:latin typeface="Open Sans" panose="020B0606030504020204" pitchFamily="34" charset="0"/>
                <a:ea typeface="Open Sans" panose="020B0606030504020204" pitchFamily="34" charset="0"/>
                <a:cs typeface="Open Sans" panose="020B0606030504020204" pitchFamily="34" charset="0"/>
              </a:rPr>
              <a:t>~40%</a:t>
            </a:r>
          </a:p>
        </p:txBody>
      </p:sp>
      <p:pic>
        <p:nvPicPr>
          <p:cNvPr id="13" name="Imagen 12" descr="Logotipo&#10;&#10;El contenido generado por IA puede ser incorrecto.">
            <a:extLst>
              <a:ext uri="{FF2B5EF4-FFF2-40B4-BE49-F238E27FC236}">
                <a16:creationId xmlns:a16="http://schemas.microsoft.com/office/drawing/2014/main" id="{AB9E9492-1BA2-3C41-7F67-02FE82B1C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142377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10;&#10;El contenido generado por IA puede ser incorrecto.">
            <a:extLst>
              <a:ext uri="{FF2B5EF4-FFF2-40B4-BE49-F238E27FC236}">
                <a16:creationId xmlns:a16="http://schemas.microsoft.com/office/drawing/2014/main" id="{21E798DB-8D39-89B2-A228-04A74250A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357" y="1852654"/>
            <a:ext cx="7278380" cy="4459844"/>
          </a:xfrm>
          <a:prstGeom prst="rect">
            <a:avLst/>
          </a:prstGeom>
        </p:spPr>
      </p:pic>
      <p:sp>
        <p:nvSpPr>
          <p:cNvPr id="6" name="CuadroTexto 5">
            <a:extLst>
              <a:ext uri="{FF2B5EF4-FFF2-40B4-BE49-F238E27FC236}">
                <a16:creationId xmlns:a16="http://schemas.microsoft.com/office/drawing/2014/main" id="{C8470D93-837B-073E-8372-58C6D087E648}"/>
              </a:ext>
            </a:extLst>
          </p:cNvPr>
          <p:cNvSpPr txBox="1"/>
          <p:nvPr/>
        </p:nvSpPr>
        <p:spPr>
          <a:xfrm>
            <a:off x="3326597" y="1179552"/>
            <a:ext cx="2160784" cy="523220"/>
          </a:xfrm>
          <a:prstGeom prst="rect">
            <a:avLst/>
          </a:prstGeom>
          <a:noFill/>
        </p:spPr>
        <p:txBody>
          <a:bodyPr wrap="none" rtlCol="0">
            <a:spAutoFit/>
          </a:bodyPr>
          <a:lstStyle/>
          <a:p>
            <a:r>
              <a:rPr lang="en-GB" sz="2800" b="1" dirty="0"/>
              <a:t>5</a:t>
            </a:r>
            <a:r>
              <a:rPr lang="en-GB" sz="2800" b="1" baseline="30000" dirty="0"/>
              <a:t>th</a:t>
            </a:r>
            <a:r>
              <a:rPr lang="en-GB" sz="2800" b="1" dirty="0"/>
              <a:t> percentile</a:t>
            </a:r>
          </a:p>
        </p:txBody>
      </p:sp>
      <p:sp>
        <p:nvSpPr>
          <p:cNvPr id="7" name="CuadroTexto 6">
            <a:extLst>
              <a:ext uri="{FF2B5EF4-FFF2-40B4-BE49-F238E27FC236}">
                <a16:creationId xmlns:a16="http://schemas.microsoft.com/office/drawing/2014/main" id="{94932591-CE7F-741A-88EC-BDFA2C46BBB8}"/>
              </a:ext>
            </a:extLst>
          </p:cNvPr>
          <p:cNvSpPr txBox="1"/>
          <p:nvPr/>
        </p:nvSpPr>
        <p:spPr>
          <a:xfrm>
            <a:off x="6309661" y="1179552"/>
            <a:ext cx="2343527" cy="523220"/>
          </a:xfrm>
          <a:prstGeom prst="rect">
            <a:avLst/>
          </a:prstGeom>
          <a:noFill/>
        </p:spPr>
        <p:txBody>
          <a:bodyPr wrap="none" rtlCol="0">
            <a:spAutoFit/>
          </a:bodyPr>
          <a:lstStyle/>
          <a:p>
            <a:r>
              <a:rPr lang="en-GB" sz="2800" b="1" dirty="0"/>
              <a:t>25</a:t>
            </a:r>
            <a:r>
              <a:rPr lang="en-GB" sz="2800" b="1" baseline="30000" dirty="0"/>
              <a:t>th</a:t>
            </a:r>
            <a:r>
              <a:rPr lang="en-GB" sz="2800" b="1" dirty="0"/>
              <a:t> percentile</a:t>
            </a:r>
          </a:p>
        </p:txBody>
      </p:sp>
      <p:sp>
        <p:nvSpPr>
          <p:cNvPr id="8" name="CuadroTexto 7">
            <a:extLst>
              <a:ext uri="{FF2B5EF4-FFF2-40B4-BE49-F238E27FC236}">
                <a16:creationId xmlns:a16="http://schemas.microsoft.com/office/drawing/2014/main" id="{210BB908-701F-B812-0C54-CC75CBD94B28}"/>
              </a:ext>
            </a:extLst>
          </p:cNvPr>
          <p:cNvSpPr txBox="1"/>
          <p:nvPr/>
        </p:nvSpPr>
        <p:spPr>
          <a:xfrm>
            <a:off x="1119392" y="2769220"/>
            <a:ext cx="1367682" cy="523220"/>
          </a:xfrm>
          <a:prstGeom prst="rect">
            <a:avLst/>
          </a:prstGeom>
          <a:noFill/>
        </p:spPr>
        <p:txBody>
          <a:bodyPr wrap="none" rtlCol="0">
            <a:spAutoFit/>
          </a:bodyPr>
          <a:lstStyle/>
          <a:p>
            <a:pPr algn="r"/>
            <a:r>
              <a:rPr lang="en-GB" sz="2800" b="1" dirty="0"/>
              <a:t>0-20 cm</a:t>
            </a:r>
          </a:p>
        </p:txBody>
      </p:sp>
      <p:sp>
        <p:nvSpPr>
          <p:cNvPr id="9" name="CuadroTexto 8">
            <a:extLst>
              <a:ext uri="{FF2B5EF4-FFF2-40B4-BE49-F238E27FC236}">
                <a16:creationId xmlns:a16="http://schemas.microsoft.com/office/drawing/2014/main" id="{F2DE3495-8AFB-E17B-C52F-F8E405B8AF65}"/>
              </a:ext>
            </a:extLst>
          </p:cNvPr>
          <p:cNvSpPr txBox="1"/>
          <p:nvPr/>
        </p:nvSpPr>
        <p:spPr>
          <a:xfrm>
            <a:off x="936650" y="5064170"/>
            <a:ext cx="1550424" cy="523220"/>
          </a:xfrm>
          <a:prstGeom prst="rect">
            <a:avLst/>
          </a:prstGeom>
          <a:noFill/>
        </p:spPr>
        <p:txBody>
          <a:bodyPr wrap="none" rtlCol="0">
            <a:spAutoFit/>
          </a:bodyPr>
          <a:lstStyle/>
          <a:p>
            <a:pPr algn="r"/>
            <a:r>
              <a:rPr lang="en-GB" sz="2800" b="1" dirty="0"/>
              <a:t>20-40 cm</a:t>
            </a:r>
          </a:p>
        </p:txBody>
      </p:sp>
      <p:sp>
        <p:nvSpPr>
          <p:cNvPr id="10" name="CuadroTexto 9">
            <a:extLst>
              <a:ext uri="{FF2B5EF4-FFF2-40B4-BE49-F238E27FC236}">
                <a16:creationId xmlns:a16="http://schemas.microsoft.com/office/drawing/2014/main" id="{B6E4A7CB-3C5F-9C7B-5139-0EDD6E4BA1BF}"/>
              </a:ext>
            </a:extLst>
          </p:cNvPr>
          <p:cNvSpPr txBox="1"/>
          <p:nvPr/>
        </p:nvSpPr>
        <p:spPr>
          <a:xfrm>
            <a:off x="420414" y="420682"/>
            <a:ext cx="11372193" cy="584775"/>
          </a:xfrm>
          <a:prstGeom prst="rect">
            <a:avLst/>
          </a:prstGeom>
          <a:noFill/>
        </p:spPr>
        <p:txBody>
          <a:bodyPr wrap="square" rtlCol="0">
            <a:spAutoFit/>
          </a:bodyPr>
          <a:lstStyle/>
          <a:p>
            <a:r>
              <a:rPr lang="en-GB" sz="3200" dirty="0"/>
              <a:t>The uncertainty was estimated as the probability of pH &lt; thresholds</a:t>
            </a:r>
          </a:p>
        </p:txBody>
      </p:sp>
      <p:sp>
        <p:nvSpPr>
          <p:cNvPr id="2" name="CuadroTexto 1">
            <a:extLst>
              <a:ext uri="{FF2B5EF4-FFF2-40B4-BE49-F238E27FC236}">
                <a16:creationId xmlns:a16="http://schemas.microsoft.com/office/drawing/2014/main" id="{D960EB85-07B0-4D9D-BF60-F633778A0314}"/>
              </a:ext>
            </a:extLst>
          </p:cNvPr>
          <p:cNvSpPr txBox="1"/>
          <p:nvPr/>
        </p:nvSpPr>
        <p:spPr>
          <a:xfrm>
            <a:off x="7401634" y="6457890"/>
            <a:ext cx="4790366" cy="400110"/>
          </a:xfrm>
          <a:prstGeom prst="rect">
            <a:avLst/>
          </a:prstGeom>
          <a:noFill/>
        </p:spPr>
        <p:txBody>
          <a:bodyPr wrap="square">
            <a:spAutoFit/>
          </a:bodyPr>
          <a:lstStyle/>
          <a:p>
            <a:pPr lvl="0" algn="r"/>
            <a:r>
              <a:rPr lang="en-GB" sz="2000" dirty="0">
                <a:effectLst/>
                <a:latin typeface="Open Sans" panose="020B0606030504020204" pitchFamily="34" charset="0"/>
                <a:ea typeface="Open Sans" panose="020B0606030504020204" pitchFamily="34" charset="0"/>
                <a:cs typeface="Open Sans" panose="020B0606030504020204" pitchFamily="34" charset="0"/>
              </a:rPr>
              <a:t>Román Dobarco et al. (under review)</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0039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899158-28E8-4872-8A5D-2CC9620DC9C0}"/>
              </a:ext>
            </a:extLst>
          </p:cNvPr>
          <p:cNvSpPr txBox="1"/>
          <p:nvPr/>
        </p:nvSpPr>
        <p:spPr>
          <a:xfrm>
            <a:off x="1057268" y="765221"/>
            <a:ext cx="4487703" cy="584775"/>
          </a:xfrm>
          <a:prstGeom prst="rect">
            <a:avLst/>
          </a:prstGeom>
          <a:noFill/>
        </p:spPr>
        <p:txBody>
          <a:bodyPr wrap="none" rtlCol="0">
            <a:spAutoFit/>
          </a:bodyPr>
          <a:lstStyle/>
          <a:p>
            <a:pPr defTabSz="1105875">
              <a:defRPr/>
            </a:pPr>
            <a:r>
              <a:rPr lang="en-US" sz="32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Take home messages</a:t>
            </a:r>
          </a:p>
        </p:txBody>
      </p:sp>
      <p:sp>
        <p:nvSpPr>
          <p:cNvPr id="3" name="TextBox 2">
            <a:extLst>
              <a:ext uri="{FF2B5EF4-FFF2-40B4-BE49-F238E27FC236}">
                <a16:creationId xmlns:a16="http://schemas.microsoft.com/office/drawing/2014/main" id="{659206AA-1524-4216-B7F7-E4448ED1D844}"/>
              </a:ext>
            </a:extLst>
          </p:cNvPr>
          <p:cNvSpPr txBox="1"/>
          <p:nvPr/>
        </p:nvSpPr>
        <p:spPr>
          <a:xfrm>
            <a:off x="1057268" y="1837121"/>
            <a:ext cx="10077463" cy="3519553"/>
          </a:xfrm>
          <a:prstGeom prst="rect">
            <a:avLst/>
          </a:prstGeom>
          <a:noFill/>
        </p:spPr>
        <p:txBody>
          <a:bodyPr wrap="square" rtlCol="0">
            <a:spAutoFit/>
          </a:bodyPr>
          <a:lstStyle/>
          <a:p>
            <a:pPr marL="345586" indent="-345586" defTabSz="1105875">
              <a:lnSpc>
                <a:spcPct val="130000"/>
              </a:lnSpc>
              <a:spcAft>
                <a:spcPts val="2177"/>
              </a:spcAft>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Thresholds for assessing soil condition should be specific to the pedoclimatic context</a:t>
            </a:r>
          </a:p>
          <a:p>
            <a:pPr marL="345586" indent="-345586" defTabSz="1105875">
              <a:lnSpc>
                <a:spcPct val="130000"/>
              </a:lnSpc>
              <a:spcAft>
                <a:spcPts val="2177"/>
              </a:spcAft>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forest management in plantations leads to a loss of SOC and acidification compared to semi-natural forests</a:t>
            </a:r>
          </a:p>
          <a:p>
            <a:pPr marL="345586" indent="-345586" defTabSz="1105875">
              <a:lnSpc>
                <a:spcPct val="130000"/>
              </a:lnSpc>
              <a:spcAft>
                <a:spcPts val="2177"/>
              </a:spcAft>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Semi-natural forests are affected y global change and the legacy of past land use. Can we assume their soils are healthy?</a:t>
            </a:r>
          </a:p>
        </p:txBody>
      </p:sp>
      <p:pic>
        <p:nvPicPr>
          <p:cNvPr id="4" name="Imagen 3" descr="Logotipo&#10;&#10;El contenido generado por IA puede ser incorrecto.">
            <a:extLst>
              <a:ext uri="{FF2B5EF4-FFF2-40B4-BE49-F238E27FC236}">
                <a16:creationId xmlns:a16="http://schemas.microsoft.com/office/drawing/2014/main" id="{A4B22139-3AA1-9BB0-0F05-B6DFAB6AA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17454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Vista de una montaña&#10;&#10;El contenido generado por IA puede ser incorrecto.">
            <a:extLst>
              <a:ext uri="{FF2B5EF4-FFF2-40B4-BE49-F238E27FC236}">
                <a16:creationId xmlns:a16="http://schemas.microsoft.com/office/drawing/2014/main" id="{61C862AA-4788-13AC-4ACC-47DF70BA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43"/>
            <a:ext cx="12192000" cy="2902857"/>
          </a:xfrm>
          <a:prstGeom prst="rect">
            <a:avLst/>
          </a:prstGeom>
        </p:spPr>
      </p:pic>
      <p:pic>
        <p:nvPicPr>
          <p:cNvPr id="2" name="Picture 1" descr="Text&#10;&#10;Description automatically generated">
            <a:extLst>
              <a:ext uri="{FF2B5EF4-FFF2-40B4-BE49-F238E27FC236}">
                <a16:creationId xmlns:a16="http://schemas.microsoft.com/office/drawing/2014/main" id="{168FA475-6E2D-4FE2-984C-1884BA6C5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6" b="14699"/>
          <a:stretch/>
        </p:blipFill>
        <p:spPr>
          <a:xfrm>
            <a:off x="7540898" y="5095676"/>
            <a:ext cx="2644818" cy="920610"/>
          </a:xfrm>
          <a:prstGeom prst="rect">
            <a:avLst/>
          </a:prstGeom>
        </p:spPr>
      </p:pic>
      <p:pic>
        <p:nvPicPr>
          <p:cNvPr id="3" name="Picture 2">
            <a:extLst>
              <a:ext uri="{FF2B5EF4-FFF2-40B4-BE49-F238E27FC236}">
                <a16:creationId xmlns:a16="http://schemas.microsoft.com/office/drawing/2014/main" id="{441B0AE7-C173-4A21-A9F5-DFD4F47124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16" y="4949658"/>
            <a:ext cx="2507744" cy="1335292"/>
          </a:xfrm>
          <a:prstGeom prst="rect">
            <a:avLst/>
          </a:prstGeom>
        </p:spPr>
      </p:pic>
      <p:sp>
        <p:nvSpPr>
          <p:cNvPr id="4" name="TextBox 3">
            <a:extLst>
              <a:ext uri="{FF2B5EF4-FFF2-40B4-BE49-F238E27FC236}">
                <a16:creationId xmlns:a16="http://schemas.microsoft.com/office/drawing/2014/main" id="{675713DC-43CB-4F62-8A7E-EB46F4649A9C}"/>
              </a:ext>
            </a:extLst>
          </p:cNvPr>
          <p:cNvSpPr txBox="1"/>
          <p:nvPr/>
        </p:nvSpPr>
        <p:spPr>
          <a:xfrm>
            <a:off x="76524" y="6097222"/>
            <a:ext cx="2776334" cy="315599"/>
          </a:xfrm>
          <a:prstGeom prst="rect">
            <a:avLst/>
          </a:prstGeom>
          <a:noFill/>
        </p:spPr>
        <p:txBody>
          <a:bodyPr wrap="square" rtlCol="0">
            <a:spAutoFit/>
          </a:bodyPr>
          <a:lstStyle/>
          <a:p>
            <a:r>
              <a:rPr lang="en-AU" sz="1451" dirty="0">
                <a:solidFill>
                  <a:schemeClr val="accent2">
                    <a:lumMod val="75000"/>
                  </a:schemeClr>
                </a:solidFill>
              </a:rPr>
              <a:t>Funded by the European Union</a:t>
            </a:r>
          </a:p>
        </p:txBody>
      </p:sp>
      <p:sp>
        <p:nvSpPr>
          <p:cNvPr id="5" name="TextBox 4">
            <a:extLst>
              <a:ext uri="{FF2B5EF4-FFF2-40B4-BE49-F238E27FC236}">
                <a16:creationId xmlns:a16="http://schemas.microsoft.com/office/drawing/2014/main" id="{74E280CA-28A7-4645-833D-DBBA186698A8}"/>
              </a:ext>
            </a:extLst>
          </p:cNvPr>
          <p:cNvSpPr txBox="1"/>
          <p:nvPr/>
        </p:nvSpPr>
        <p:spPr>
          <a:xfrm>
            <a:off x="108817" y="6299660"/>
            <a:ext cx="11971138" cy="538865"/>
          </a:xfrm>
          <a:prstGeom prst="rect">
            <a:avLst/>
          </a:prstGeom>
          <a:noFill/>
        </p:spPr>
        <p:txBody>
          <a:bodyPr wrap="square">
            <a:spAutoFit/>
          </a:bodyPr>
          <a:lstStyle/>
          <a:p>
            <a:r>
              <a:rPr lang="en-AU" sz="1451" dirty="0">
                <a:latin typeface="Open Sans" panose="020B0606030504020204" pitchFamily="34" charset="0"/>
                <a:ea typeface="Open Sans" panose="020B0606030504020204" pitchFamily="34" charset="0"/>
                <a:cs typeface="Open Sans" panose="020B0606030504020204" pitchFamily="34" charset="0"/>
              </a:rPr>
              <a:t>Views and opinions expressed are however those of the authors only and do not necessarily reflect those of the European Union or BC3. Neither the European Union nor BC3 can be held responsible for them.</a:t>
            </a:r>
            <a:endParaRPr lang="en-GB" sz="145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807D13A-6D4E-4567-94DE-C2FAAFED5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9100" y="5161413"/>
            <a:ext cx="2416480" cy="860395"/>
          </a:xfrm>
          <a:prstGeom prst="rect">
            <a:avLst/>
          </a:prstGeom>
        </p:spPr>
      </p:pic>
      <p:pic>
        <p:nvPicPr>
          <p:cNvPr id="9" name="Picture 8">
            <a:extLst>
              <a:ext uri="{FF2B5EF4-FFF2-40B4-BE49-F238E27FC236}">
                <a16:creationId xmlns:a16="http://schemas.microsoft.com/office/drawing/2014/main" id="{359013D9-80F9-44EA-B744-C289D9E50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5831" y="5112346"/>
            <a:ext cx="3047013" cy="993850"/>
          </a:xfrm>
          <a:prstGeom prst="rect">
            <a:avLst/>
          </a:prstGeom>
        </p:spPr>
      </p:pic>
      <p:sp>
        <p:nvSpPr>
          <p:cNvPr id="13" name="TextBox 12">
            <a:extLst>
              <a:ext uri="{FF2B5EF4-FFF2-40B4-BE49-F238E27FC236}">
                <a16:creationId xmlns:a16="http://schemas.microsoft.com/office/drawing/2014/main" id="{DE6E6442-59F5-4C90-8A77-2AE740C08CAE}"/>
              </a:ext>
            </a:extLst>
          </p:cNvPr>
          <p:cNvSpPr txBox="1"/>
          <p:nvPr/>
        </p:nvSpPr>
        <p:spPr>
          <a:xfrm>
            <a:off x="860546" y="4249293"/>
            <a:ext cx="11055864" cy="830997"/>
          </a:xfrm>
          <a:prstGeom prst="rect">
            <a:avLst/>
          </a:prstGeom>
          <a:noFill/>
        </p:spPr>
        <p:txBody>
          <a:bodyPr wrap="square">
            <a:spAutoFit/>
          </a:bodyPr>
          <a:lstStyle/>
          <a:p>
            <a:r>
              <a:rPr lang="en-US" sz="2400" b="1"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SELVANS</a:t>
            </a:r>
            <a:r>
              <a:rPr lang="en-US" sz="2400" dirty="0">
                <a:latin typeface="Open Sans" panose="020B0606030504020204" pitchFamily="34" charset="0"/>
                <a:ea typeface="Open Sans" panose="020B0606030504020204" pitchFamily="34" charset="0"/>
                <a:cs typeface="Open Sans" panose="020B0606030504020204" pitchFamily="34" charset="0"/>
              </a:rPr>
              <a:t> Soil condition and capability mapping for sustainable forest management. Project Number: 101063363</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a:extLst>
              <a:ext uri="{FF2B5EF4-FFF2-40B4-BE49-F238E27FC236}">
                <a16:creationId xmlns:a16="http://schemas.microsoft.com/office/drawing/2014/main" id="{D0549A9D-E4F6-441C-9108-D01C3B310091}"/>
              </a:ext>
            </a:extLst>
          </p:cNvPr>
          <p:cNvSpPr txBox="1">
            <a:spLocks/>
          </p:cNvSpPr>
          <p:nvPr/>
        </p:nvSpPr>
        <p:spPr>
          <a:xfrm>
            <a:off x="856503" y="3228978"/>
            <a:ext cx="10478993" cy="898024"/>
          </a:xfrm>
          <a:prstGeom prst="rect">
            <a:avLst/>
          </a:prstGeom>
        </p:spPr>
        <p:txBody>
          <a:bodyPr vert="horz" wrap="square" lIns="110588" tIns="55294" rIns="174155" bIns="55294"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4838" dirty="0"/>
              <a:t>Thanks for your attention </a:t>
            </a:r>
          </a:p>
        </p:txBody>
      </p:sp>
      <p:pic>
        <p:nvPicPr>
          <p:cNvPr id="11" name="Imagen 10" descr="Logotipo, nombre de la empresa&#10;&#10;El contenido generado por IA puede ser incorrecto.">
            <a:extLst>
              <a:ext uri="{FF2B5EF4-FFF2-40B4-BE49-F238E27FC236}">
                <a16:creationId xmlns:a16="http://schemas.microsoft.com/office/drawing/2014/main" id="{38B8AA70-2855-26CF-B7E2-F726C7B23132}"/>
              </a:ext>
            </a:extLst>
          </p:cNvPr>
          <p:cNvPicPr>
            <a:picLocks noChangeAspect="1"/>
          </p:cNvPicPr>
          <p:nvPr/>
        </p:nvPicPr>
        <p:blipFill>
          <a:blip r:embed="rId7">
            <a:extLst>
              <a:ext uri="{28A0092B-C50C-407E-A947-70E740481C1C}">
                <a14:useLocalDpi xmlns:a14="http://schemas.microsoft.com/office/drawing/2010/main" val="0"/>
              </a:ext>
            </a:extLst>
          </a:blip>
          <a:srcRect l="30852" t="30225" r="30153" b="30776"/>
          <a:stretch/>
        </p:blipFill>
        <p:spPr>
          <a:xfrm>
            <a:off x="10005077" y="5007257"/>
            <a:ext cx="2074877" cy="1168706"/>
          </a:xfrm>
          <a:prstGeom prst="rect">
            <a:avLst/>
          </a:prstGeom>
        </p:spPr>
      </p:pic>
      <p:pic>
        <p:nvPicPr>
          <p:cNvPr id="10" name="Imagen 9" descr="Código QR&#10;&#10;El contenido generado por IA puede ser incorrecto.">
            <a:extLst>
              <a:ext uri="{FF2B5EF4-FFF2-40B4-BE49-F238E27FC236}">
                <a16:creationId xmlns:a16="http://schemas.microsoft.com/office/drawing/2014/main" id="{07348624-2E83-5ADC-AC48-15A6A1FFA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9525" y="2890924"/>
            <a:ext cx="1333333" cy="1333333"/>
          </a:xfrm>
          <a:prstGeom prst="rect">
            <a:avLst/>
          </a:prstGeom>
        </p:spPr>
      </p:pic>
    </p:spTree>
    <p:extLst>
      <p:ext uri="{BB962C8B-B14F-4D97-AF65-F5344CB8AC3E}">
        <p14:creationId xmlns:p14="http://schemas.microsoft.com/office/powerpoint/2010/main" val="3983229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690D797-201E-E751-351F-37CF3B3CBE74}"/>
              </a:ext>
            </a:extLst>
          </p:cNvPr>
          <p:cNvPicPr>
            <a:picLocks noChangeAspect="1"/>
          </p:cNvPicPr>
          <p:nvPr/>
        </p:nvPicPr>
        <p:blipFill>
          <a:blip r:embed="rId3"/>
          <a:stretch>
            <a:fillRect/>
          </a:stretch>
        </p:blipFill>
        <p:spPr>
          <a:xfrm>
            <a:off x="2754112" y="438496"/>
            <a:ext cx="6683775" cy="5981007"/>
          </a:xfrm>
          <a:prstGeom prst="rect">
            <a:avLst/>
          </a:prstGeom>
        </p:spPr>
      </p:pic>
    </p:spTree>
    <p:extLst>
      <p:ext uri="{BB962C8B-B14F-4D97-AF65-F5344CB8AC3E}">
        <p14:creationId xmlns:p14="http://schemas.microsoft.com/office/powerpoint/2010/main" val="1649877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85173D-2E89-4397-B25C-0104AA30BF52}"/>
              </a:ext>
            </a:extLst>
          </p:cNvPr>
          <p:cNvSpPr txBox="1"/>
          <p:nvPr/>
        </p:nvSpPr>
        <p:spPr>
          <a:xfrm>
            <a:off x="965515" y="194725"/>
            <a:ext cx="3575255" cy="687881"/>
          </a:xfrm>
          <a:prstGeom prst="rect">
            <a:avLst/>
          </a:prstGeom>
          <a:noFill/>
        </p:spPr>
        <p:txBody>
          <a:bodyPr wrap="square" rtlCol="0">
            <a:spAutoFit/>
          </a:bodyPr>
          <a:lstStyle/>
          <a:p>
            <a:pPr algn="ctr" defTabSz="1105875">
              <a:defRPr/>
            </a:pPr>
            <a:r>
              <a:rPr lang="es-E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Acidification</a:t>
            </a:r>
            <a:endParaRPr lang="en-U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74FC18B-0FA9-48AD-8010-55B4101360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5515" y="1248662"/>
            <a:ext cx="7138481" cy="3212315"/>
          </a:xfrm>
          <a:prstGeom prst="rect">
            <a:avLst/>
          </a:prstGeom>
        </p:spPr>
      </p:pic>
      <p:sp>
        <p:nvSpPr>
          <p:cNvPr id="12" name="TextBox 11">
            <a:extLst>
              <a:ext uri="{FF2B5EF4-FFF2-40B4-BE49-F238E27FC236}">
                <a16:creationId xmlns:a16="http://schemas.microsoft.com/office/drawing/2014/main" id="{169089E7-6149-431F-A9D1-9A5F2398634C}"/>
              </a:ext>
            </a:extLst>
          </p:cNvPr>
          <p:cNvSpPr txBox="1"/>
          <p:nvPr/>
        </p:nvSpPr>
        <p:spPr>
          <a:xfrm>
            <a:off x="8310653" y="1655799"/>
            <a:ext cx="3681462" cy="1655453"/>
          </a:xfrm>
          <a:prstGeom prst="rect">
            <a:avLst/>
          </a:prstGeom>
          <a:noFill/>
        </p:spPr>
        <p:txBody>
          <a:bodyPr wrap="square" rtlCol="0">
            <a:spAutoFit/>
          </a:bodyPr>
          <a:lstStyle/>
          <a:p>
            <a:pPr marL="345586" indent="-345586" defTabSz="1105875">
              <a:buFont typeface="Arial" panose="020B0604020202020204" pitchFamily="34" charset="0"/>
              <a:buChar char="•"/>
              <a:defRPr/>
            </a:pPr>
            <a:r>
              <a:rPr lang="en-US" sz="3386" dirty="0">
                <a:solidFill>
                  <a:prstClr val="black"/>
                </a:solidFill>
                <a:latin typeface="Open Sans" panose="020B0606030504020204" pitchFamily="34" charset="0"/>
                <a:ea typeface="Open Sans" panose="020B0606030504020204" pitchFamily="34" charset="0"/>
                <a:cs typeface="Open Sans" panose="020B0606030504020204" pitchFamily="34" charset="0"/>
              </a:rPr>
              <a:t>Precipitation</a:t>
            </a:r>
          </a:p>
          <a:p>
            <a:pPr marL="345586" indent="-345586" defTabSz="1105875">
              <a:buFont typeface="Arial" panose="020B0604020202020204" pitchFamily="34" charset="0"/>
              <a:buChar char="•"/>
              <a:defRPr/>
            </a:pPr>
            <a:r>
              <a:rPr lang="en-US" sz="3386" dirty="0">
                <a:solidFill>
                  <a:prstClr val="black"/>
                </a:solidFill>
                <a:latin typeface="Open Sans" panose="020B0606030504020204" pitchFamily="34" charset="0"/>
                <a:ea typeface="Open Sans" panose="020B0606030504020204" pitchFamily="34" charset="0"/>
                <a:cs typeface="Open Sans" panose="020B0606030504020204" pitchFamily="34" charset="0"/>
              </a:rPr>
              <a:t>Lithology</a:t>
            </a:r>
          </a:p>
          <a:p>
            <a:pPr marL="345586" indent="-345586" defTabSz="1105875">
              <a:buFont typeface="Arial" panose="020B0604020202020204" pitchFamily="34" charset="0"/>
              <a:buChar char="•"/>
              <a:defRPr/>
            </a:pPr>
            <a:r>
              <a:rPr lang="en-US" sz="3386" dirty="0">
                <a:solidFill>
                  <a:prstClr val="black"/>
                </a:solidFill>
                <a:latin typeface="Open Sans" panose="020B0606030504020204" pitchFamily="34" charset="0"/>
                <a:ea typeface="Open Sans" panose="020B0606030504020204" pitchFamily="34" charset="0"/>
                <a:cs typeface="Open Sans" panose="020B0606030504020204" pitchFamily="34" charset="0"/>
              </a:rPr>
              <a:t>Tree species</a:t>
            </a:r>
            <a:endParaRPr lang="en-US" sz="387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A2D77259-B46F-480C-93CF-713EB0F0C6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8263" y="3607113"/>
            <a:ext cx="4333853" cy="2889235"/>
          </a:xfrm>
          <a:prstGeom prst="rect">
            <a:avLst/>
          </a:prstGeom>
        </p:spPr>
      </p:pic>
    </p:spTree>
    <p:extLst>
      <p:ext uri="{BB962C8B-B14F-4D97-AF65-F5344CB8AC3E}">
        <p14:creationId xmlns:p14="http://schemas.microsoft.com/office/powerpoint/2010/main" val="378577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9" descr="Gráfico, Gráfico de cajas y bigotes&#10;&#10;El contenido generado por IA puede ser incorrecto.">
            <a:extLst>
              <a:ext uri="{FF2B5EF4-FFF2-40B4-BE49-F238E27FC236}">
                <a16:creationId xmlns:a16="http://schemas.microsoft.com/office/drawing/2014/main" id="{52E2D287-F469-4014-A717-015FF9C2D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537230"/>
            <a:ext cx="5291666" cy="3783540"/>
          </a:xfrm>
          <a:prstGeom prst="rect">
            <a:avLst/>
          </a:prstGeom>
        </p:spPr>
      </p:pic>
      <p:pic>
        <p:nvPicPr>
          <p:cNvPr id="3" name="Picture 18" descr="Gráfico, Gráfico de barras&#10;&#10;El contenido generado por IA puede ser incorrecto.">
            <a:extLst>
              <a:ext uri="{FF2B5EF4-FFF2-40B4-BE49-F238E27FC236}">
                <a16:creationId xmlns:a16="http://schemas.microsoft.com/office/drawing/2014/main" id="{286372BA-3E0F-7B96-19DB-313F24E96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865" y="1775353"/>
            <a:ext cx="5291667" cy="3307293"/>
          </a:xfrm>
          <a:prstGeom prst="rect">
            <a:avLst/>
          </a:prstGeom>
        </p:spPr>
      </p:pic>
      <p:sp>
        <p:nvSpPr>
          <p:cNvPr id="4" name="TextBox 9">
            <a:extLst>
              <a:ext uri="{FF2B5EF4-FFF2-40B4-BE49-F238E27FC236}">
                <a16:creationId xmlns:a16="http://schemas.microsoft.com/office/drawing/2014/main" id="{3FC9D366-9742-8E79-6B2D-A8BA1A13559D}"/>
              </a:ext>
            </a:extLst>
          </p:cNvPr>
          <p:cNvSpPr txBox="1"/>
          <p:nvPr/>
        </p:nvSpPr>
        <p:spPr>
          <a:xfrm>
            <a:off x="965515" y="194725"/>
            <a:ext cx="7096305" cy="687881"/>
          </a:xfrm>
          <a:prstGeom prst="rect">
            <a:avLst/>
          </a:prstGeom>
          <a:noFill/>
        </p:spPr>
        <p:txBody>
          <a:bodyPr wrap="square" rtlCol="0">
            <a:spAutoFit/>
          </a:bodyPr>
          <a:lstStyle/>
          <a:p>
            <a:pPr algn="ctr" defTabSz="1105875">
              <a:defRPr/>
            </a:pPr>
            <a:r>
              <a:rPr lang="es-ES" sz="3870" dirty="0" err="1">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Compaction</a:t>
            </a:r>
            <a:r>
              <a:rPr lang="es-E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 (</a:t>
            </a:r>
            <a:r>
              <a:rPr lang="es-ES" sz="3870" dirty="0" err="1">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bulk</a:t>
            </a:r>
            <a:r>
              <a:rPr lang="es-E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 </a:t>
            </a:r>
            <a:r>
              <a:rPr lang="es-ES" sz="3870" dirty="0" err="1">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density</a:t>
            </a:r>
            <a:r>
              <a:rPr lang="es-E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a:t>
            </a:r>
            <a:endParaRPr lang="en-US" sz="3870"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611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88EED6B3-F0EA-857E-8E71-7B02AA8BDAA4}"/>
              </a:ext>
            </a:extLst>
          </p:cNvPr>
          <p:cNvSpPr txBox="1"/>
          <p:nvPr/>
        </p:nvSpPr>
        <p:spPr>
          <a:xfrm>
            <a:off x="1013938" y="1408188"/>
            <a:ext cx="10319589" cy="3784754"/>
          </a:xfrm>
          <a:prstGeom prst="rect">
            <a:avLst/>
          </a:prstGeom>
          <a:noFill/>
        </p:spPr>
        <p:txBody>
          <a:bodyPr wrap="square">
            <a:spAutoFit/>
          </a:bodyPr>
          <a:lstStyle/>
          <a:p>
            <a:pPr marL="285750" indent="-285750" algn="l">
              <a:lnSpc>
                <a:spcPct val="130000"/>
              </a:lnSpc>
              <a:spcAft>
                <a:spcPts val="1200"/>
              </a:spcAft>
              <a:buClr>
                <a:schemeClr val="tx1"/>
              </a:buClr>
              <a:buFont typeface="Arial" panose="020B0604020202020204" pitchFamily="34" charset="0"/>
              <a:buChar char="•"/>
            </a:pPr>
            <a:r>
              <a:rPr lang="en-US" sz="2600" b="1" dirty="0">
                <a:solidFill>
                  <a:srgbClr val="22B71B"/>
                </a:solidFill>
                <a:effectLst/>
                <a:latin typeface="Open Sans" panose="020B0606030504020204" pitchFamily="34" charset="0"/>
                <a:ea typeface="Open Sans" panose="020B0606030504020204" pitchFamily="34" charset="0"/>
                <a:cs typeface="Open Sans" panose="020B0606030504020204" pitchFamily="34" charset="0"/>
              </a:rPr>
              <a:t>EU </a:t>
            </a:r>
            <a:r>
              <a:rPr lang="en-US" sz="2600" b="1" dirty="0">
                <a:solidFill>
                  <a:srgbClr val="22B71B"/>
                </a:solidFill>
                <a:latin typeface="Open Sans" panose="020B0606030504020204" pitchFamily="34" charset="0"/>
                <a:ea typeface="Open Sans" panose="020B0606030504020204" pitchFamily="34" charset="0"/>
                <a:cs typeface="Open Sans" panose="020B0606030504020204" pitchFamily="34" charset="0"/>
              </a:rPr>
              <a:t>Soil strategy 2030</a:t>
            </a:r>
            <a:r>
              <a:rPr lang="en-US" sz="2600" dirty="0">
                <a:latin typeface="Open Sans" panose="020B0606030504020204" pitchFamily="34" charset="0"/>
                <a:ea typeface="Open Sans" panose="020B0606030504020204" pitchFamily="34" charset="0"/>
                <a:cs typeface="Open Sans" panose="020B0606030504020204" pitchFamily="34" charset="0"/>
              </a:rPr>
              <a:t>: all soil ecosystems in </a:t>
            </a:r>
            <a:r>
              <a:rPr lang="en-US" sz="2600" b="1" dirty="0">
                <a:solidFill>
                  <a:srgbClr val="22B71B"/>
                </a:solidFill>
                <a:latin typeface="Open Sans" panose="020B0606030504020204" pitchFamily="34" charset="0"/>
                <a:ea typeface="Open Sans" panose="020B0606030504020204" pitchFamily="34" charset="0"/>
                <a:cs typeface="Open Sans" panose="020B0606030504020204" pitchFamily="34" charset="0"/>
              </a:rPr>
              <a:t>healthy condition</a:t>
            </a:r>
            <a:r>
              <a:rPr lang="en-US" sz="2600" dirty="0">
                <a:latin typeface="Open Sans" panose="020B0606030504020204" pitchFamily="34" charset="0"/>
                <a:ea typeface="Open Sans" panose="020B0606030504020204" pitchFamily="34" charset="0"/>
                <a:cs typeface="Open Sans" panose="020B0606030504020204" pitchFamily="34" charset="0"/>
              </a:rPr>
              <a:t> by 2050</a:t>
            </a:r>
          </a:p>
          <a:p>
            <a:pPr marL="285750" indent="-285750" algn="l">
              <a:lnSpc>
                <a:spcPct val="130000"/>
              </a:lnSpc>
              <a:spcAft>
                <a:spcPts val="1200"/>
              </a:spcAft>
              <a:buClr>
                <a:schemeClr val="tx1"/>
              </a:buClr>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Soil Monitoring Directive – Soil health indicators’ criteria: </a:t>
            </a:r>
          </a:p>
          <a:p>
            <a:pPr lvl="1">
              <a:lnSpc>
                <a:spcPct val="130000"/>
              </a:lnSpc>
              <a:spcAft>
                <a:spcPts val="1200"/>
              </a:spcAft>
              <a:buClr>
                <a:schemeClr val="tx1"/>
              </a:buClr>
            </a:pPr>
            <a:r>
              <a:rPr lang="en-US"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some have (</a:t>
            </a:r>
            <a:r>
              <a:rPr lang="en-US" sz="2600" dirty="0" err="1">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SOC:clay</a:t>
            </a:r>
            <a:r>
              <a:rPr lang="en-US"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some don’t (pH)</a:t>
            </a:r>
          </a:p>
          <a:p>
            <a:pPr marL="285750" indent="-285750" algn="l">
              <a:lnSpc>
                <a:spcPct val="130000"/>
              </a:lnSpc>
              <a:spcAft>
                <a:spcPts val="1200"/>
              </a:spcAft>
              <a:buClr>
                <a:schemeClr val="tx1"/>
              </a:buClr>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Different approaches for setting thresholds (Matson et al. 2024)</a:t>
            </a:r>
          </a:p>
          <a:p>
            <a:pPr marL="285750" indent="-285750" algn="l">
              <a:lnSpc>
                <a:spcPct val="130000"/>
              </a:lnSpc>
              <a:spcAft>
                <a:spcPts val="1200"/>
              </a:spcAft>
              <a:buClr>
                <a:schemeClr val="tx1"/>
              </a:buClr>
              <a:buFont typeface="Arial" panose="020B0604020202020204" pitchFamily="34" charset="0"/>
              <a:buChar char="•"/>
            </a:pPr>
            <a:endParaRPr lang="en-US"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p:txBody>
      </p:sp>
      <p:sp>
        <p:nvSpPr>
          <p:cNvPr id="4" name="Title 1">
            <a:extLst>
              <a:ext uri="{FF2B5EF4-FFF2-40B4-BE49-F238E27FC236}">
                <a16:creationId xmlns:a16="http://schemas.microsoft.com/office/drawing/2014/main" id="{C7D5D1C1-BFD9-6E49-37C0-9B3575693847}"/>
              </a:ext>
            </a:extLst>
          </p:cNvPr>
          <p:cNvSpPr txBox="1">
            <a:spLocks/>
          </p:cNvSpPr>
          <p:nvPr/>
        </p:nvSpPr>
        <p:spPr>
          <a:xfrm>
            <a:off x="1013939" y="588574"/>
            <a:ext cx="9835352" cy="8196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err="1">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Context</a:t>
            </a:r>
            <a:endParaRPr lang="en-US" sz="32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descr="Logotipo&#10;&#10;El contenido generado por IA puede ser incorrecto.">
            <a:extLst>
              <a:ext uri="{FF2B5EF4-FFF2-40B4-BE49-F238E27FC236}">
                <a16:creationId xmlns:a16="http://schemas.microsoft.com/office/drawing/2014/main" id="{FDA3D4D1-DEA5-6D0F-79F2-6D216B100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39868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B82E-9E6E-43BE-8129-28C98462B15A}"/>
              </a:ext>
            </a:extLst>
          </p:cNvPr>
          <p:cNvSpPr txBox="1">
            <a:spLocks/>
          </p:cNvSpPr>
          <p:nvPr/>
        </p:nvSpPr>
        <p:spPr>
          <a:xfrm>
            <a:off x="1013939" y="588574"/>
            <a:ext cx="9835352" cy="8196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Objectives</a:t>
            </a:r>
            <a:endParaRPr lang="en-US" sz="32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277955C-5AEC-41A1-B2C2-D9CEE40F36D0}"/>
              </a:ext>
            </a:extLst>
          </p:cNvPr>
          <p:cNvSpPr txBox="1"/>
          <p:nvPr/>
        </p:nvSpPr>
        <p:spPr>
          <a:xfrm>
            <a:off x="1013939" y="1408188"/>
            <a:ext cx="10478814" cy="4297715"/>
          </a:xfrm>
          <a:prstGeom prst="rect">
            <a:avLst/>
          </a:prstGeom>
          <a:noFill/>
        </p:spPr>
        <p:txBody>
          <a:bodyPr wrap="square">
            <a:spAutoFit/>
          </a:bodyPr>
          <a:lstStyle/>
          <a:p>
            <a:pPr marL="414703" indent="-414703">
              <a:lnSpc>
                <a:spcPct val="130000"/>
              </a:lnSpc>
              <a:spcAft>
                <a:spcPts val="2177"/>
              </a:spcAft>
              <a:buAutoNum type="arabicParenR"/>
            </a:pPr>
            <a:r>
              <a:rPr lang="en-GB" sz="2600" dirty="0">
                <a:latin typeface="Open Sans" panose="020B0606030504020204" pitchFamily="34" charset="0"/>
                <a:ea typeface="Open Sans" panose="020B0606030504020204" pitchFamily="34" charset="0"/>
                <a:cs typeface="Open Sans" panose="020B0606030504020204" pitchFamily="34" charset="0"/>
              </a:rPr>
              <a:t>Delineation of soil monitoring units in the Basque Country </a:t>
            </a:r>
          </a:p>
          <a:p>
            <a:pPr marL="414703" indent="-414703">
              <a:lnSpc>
                <a:spcPct val="130000"/>
              </a:lnSpc>
              <a:spcAft>
                <a:spcPts val="2177"/>
              </a:spcAft>
              <a:buAutoNum type="arabicParenR"/>
            </a:pPr>
            <a:r>
              <a:rPr lang="en-GB" sz="2600" dirty="0">
                <a:latin typeface="Open Sans" panose="020B0606030504020204" pitchFamily="34" charset="0"/>
                <a:ea typeface="Open Sans" panose="020B0606030504020204" pitchFamily="34" charset="0"/>
                <a:cs typeface="Open Sans" panose="020B0606030504020204" pitchFamily="34" charset="0"/>
              </a:rPr>
              <a:t>to assess the condition of managed forest soils (plantations)</a:t>
            </a:r>
          </a:p>
          <a:p>
            <a:pPr marL="871903" lvl="1" indent="-414703">
              <a:lnSpc>
                <a:spcPct val="130000"/>
              </a:lnSpc>
              <a:spcAft>
                <a:spcPts val="2177"/>
              </a:spcAft>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with the thresholds in the EU Soil Monitoring Directive</a:t>
            </a:r>
          </a:p>
          <a:p>
            <a:pPr marL="871903" lvl="1" indent="-414703">
              <a:lnSpc>
                <a:spcPct val="130000"/>
              </a:lnSpc>
              <a:spcAft>
                <a:spcPts val="2177"/>
              </a:spcAft>
              <a:buFont typeface="Arial" panose="020B0604020202020204" pitchFamily="34" charset="0"/>
              <a:buChar char="•"/>
            </a:pPr>
            <a:r>
              <a:rPr lang="en-GB" sz="2600" dirty="0">
                <a:latin typeface="Open Sans" panose="020B0606030504020204" pitchFamily="34" charset="0"/>
                <a:ea typeface="Open Sans" panose="020B0606030504020204" pitchFamily="34" charset="0"/>
                <a:cs typeface="Open Sans" panose="020B0606030504020204" pitchFamily="34" charset="0"/>
              </a:rPr>
              <a:t>using native forests as reference of </a:t>
            </a:r>
            <a:r>
              <a:rPr lang="en-GB" sz="2600" b="1" dirty="0">
                <a:solidFill>
                  <a:srgbClr val="22B71B"/>
                </a:solidFill>
                <a:latin typeface="Open Sans" panose="020B0606030504020204" pitchFamily="34" charset="0"/>
                <a:ea typeface="Open Sans" panose="020B0606030504020204" pitchFamily="34" charset="0"/>
                <a:cs typeface="Open Sans" panose="020B0606030504020204" pitchFamily="34" charset="0"/>
              </a:rPr>
              <a:t>good condition </a:t>
            </a:r>
            <a:r>
              <a:rPr lang="en-GB" sz="2600" dirty="0">
                <a:latin typeface="Open Sans" panose="020B0606030504020204" pitchFamily="34" charset="0"/>
                <a:ea typeface="Open Sans" panose="020B0606030504020204" pitchFamily="34" charset="0"/>
                <a:cs typeface="Open Sans" panose="020B0606030504020204" pitchFamily="34" charset="0"/>
              </a:rPr>
              <a:t>with </a:t>
            </a:r>
            <a:r>
              <a:rPr lang="en-GB" sz="2600" u="sng" dirty="0">
                <a:latin typeface="Open Sans" panose="020B0606030504020204" pitchFamily="34" charset="0"/>
                <a:ea typeface="Open Sans" panose="020B0606030504020204" pitchFamily="34" charset="0"/>
                <a:cs typeface="Open Sans" panose="020B0606030504020204" pitchFamily="34" charset="0"/>
              </a:rPr>
              <a:t>unit-specific thresholds</a:t>
            </a:r>
          </a:p>
          <a:p>
            <a:pPr marL="414703" indent="-414703">
              <a:lnSpc>
                <a:spcPct val="130000"/>
              </a:lnSpc>
              <a:spcAft>
                <a:spcPts val="2177"/>
              </a:spcAft>
              <a:buAutoNum type="arabicParenR"/>
            </a:pPr>
            <a:r>
              <a:rPr lang="en-GB" sz="2600" dirty="0">
                <a:latin typeface="Open Sans" panose="020B0606030504020204" pitchFamily="34" charset="0"/>
                <a:ea typeface="Open Sans" panose="020B0606030504020204" pitchFamily="34" charset="0"/>
                <a:cs typeface="Open Sans" panose="020B0606030504020204" pitchFamily="34" charset="0"/>
              </a:rPr>
              <a:t>to map soil condition and its uncertainty</a:t>
            </a:r>
          </a:p>
        </p:txBody>
      </p:sp>
      <p:pic>
        <p:nvPicPr>
          <p:cNvPr id="6" name="Imagen 5" descr="Logotipo&#10;&#10;El contenido generado por IA puede ser incorrecto.">
            <a:extLst>
              <a:ext uri="{FF2B5EF4-FFF2-40B4-BE49-F238E27FC236}">
                <a16:creationId xmlns:a16="http://schemas.microsoft.com/office/drawing/2014/main" id="{075712E4-9E10-D6A4-A545-52022DBF7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413013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8CA7-2EBF-DCB5-2E9F-8CC0DF386405}"/>
            </a:ext>
          </a:extLst>
        </p:cNvPr>
        <p:cNvGrpSpPr/>
        <p:nvPr/>
      </p:nvGrpSpPr>
      <p:grpSpPr>
        <a:xfrm>
          <a:off x="0" y="0"/>
          <a:ext cx="0" cy="0"/>
          <a:chOff x="0" y="0"/>
          <a:chExt cx="0" cy="0"/>
        </a:xfrm>
      </p:grpSpPr>
      <p:pic>
        <p:nvPicPr>
          <p:cNvPr id="15" name="Picture 2">
            <a:extLst>
              <a:ext uri="{FF2B5EF4-FFF2-40B4-BE49-F238E27FC236}">
                <a16:creationId xmlns:a16="http://schemas.microsoft.com/office/drawing/2014/main" id="{4589239C-1C0B-F1EF-24C1-0FB6DD7BEA27}"/>
              </a:ext>
            </a:extLst>
          </p:cNvPr>
          <p:cNvPicPr>
            <a:picLocks noChangeAspect="1"/>
          </p:cNvPicPr>
          <p:nvPr/>
        </p:nvPicPr>
        <p:blipFill rotWithShape="1">
          <a:blip r:embed="rId3">
            <a:extLst>
              <a:ext uri="{28A0092B-C50C-407E-A947-70E740481C1C}">
                <a14:useLocalDpi xmlns:a14="http://schemas.microsoft.com/office/drawing/2010/main" val="0"/>
              </a:ext>
            </a:extLst>
          </a:blip>
          <a:srcRect l="12561" r="993"/>
          <a:stretch/>
        </p:blipFill>
        <p:spPr>
          <a:xfrm>
            <a:off x="8224172" y="1136575"/>
            <a:ext cx="3614622" cy="1687780"/>
          </a:xfrm>
          <a:prstGeom prst="rect">
            <a:avLst/>
          </a:prstGeom>
        </p:spPr>
      </p:pic>
      <p:sp>
        <p:nvSpPr>
          <p:cNvPr id="2" name="TextBox 1">
            <a:extLst>
              <a:ext uri="{FF2B5EF4-FFF2-40B4-BE49-F238E27FC236}">
                <a16:creationId xmlns:a16="http://schemas.microsoft.com/office/drawing/2014/main" id="{BE55BD5F-DCA0-E03F-8F15-C08A17A1E23E}"/>
              </a:ext>
            </a:extLst>
          </p:cNvPr>
          <p:cNvSpPr txBox="1"/>
          <p:nvPr/>
        </p:nvSpPr>
        <p:spPr>
          <a:xfrm>
            <a:off x="0" y="1"/>
            <a:ext cx="12192000" cy="954107"/>
          </a:xfrm>
          <a:prstGeom prst="rect">
            <a:avLst/>
          </a:prstGeom>
          <a:noFill/>
        </p:spPr>
        <p:txBody>
          <a:bodyPr wrap="square" rtlCol="0">
            <a:spAutoFit/>
          </a:bodyPr>
          <a:lstStyle/>
          <a:p>
            <a:r>
              <a:rPr lang="en-US" sz="28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The ecosystems and soils of the Basque Country have been subject to intensive transformations for centuries…</a:t>
            </a:r>
          </a:p>
        </p:txBody>
      </p:sp>
      <p:sp>
        <p:nvSpPr>
          <p:cNvPr id="11" name="CuadroTexto 10">
            <a:extLst>
              <a:ext uri="{FF2B5EF4-FFF2-40B4-BE49-F238E27FC236}">
                <a16:creationId xmlns:a16="http://schemas.microsoft.com/office/drawing/2014/main" id="{75360CB8-61AD-1C88-869B-D462F83D9802}"/>
              </a:ext>
            </a:extLst>
          </p:cNvPr>
          <p:cNvSpPr txBox="1"/>
          <p:nvPr/>
        </p:nvSpPr>
        <p:spPr>
          <a:xfrm>
            <a:off x="2463800" y="6550154"/>
            <a:ext cx="9643532" cy="276999"/>
          </a:xfrm>
          <a:prstGeom prst="rect">
            <a:avLst/>
          </a:prstGeom>
          <a:noFill/>
        </p:spPr>
        <p:txBody>
          <a:bodyPr wrap="square">
            <a:spAutoFit/>
          </a:bodyPr>
          <a:lstStyle/>
          <a:p>
            <a:pPr lvl="0" algn="r"/>
            <a:r>
              <a:rPr lang="en-GB" sz="1200" dirty="0">
                <a:effectLst/>
                <a:latin typeface="Open Sans" panose="020B0606030504020204" pitchFamily="34" charset="0"/>
                <a:ea typeface="Open Sans" panose="020B0606030504020204" pitchFamily="34" charset="0"/>
                <a:cs typeface="Open Sans" panose="020B0606030504020204" pitchFamily="34" charset="0"/>
              </a:rPr>
              <a:t>Michel Rodríguez (2003); </a:t>
            </a:r>
            <a:r>
              <a:rPr lang="en-GB" sz="1200" dirty="0" err="1">
                <a:latin typeface="Open Sans" panose="020B0606030504020204" pitchFamily="34" charset="0"/>
                <a:ea typeface="Open Sans" panose="020B0606030504020204" pitchFamily="34" charset="0"/>
                <a:cs typeface="Open Sans" panose="020B0606030504020204" pitchFamily="34" charset="0"/>
              </a:rPr>
              <a:t>Narbarte</a:t>
            </a:r>
            <a:r>
              <a:rPr lang="en-GB" sz="1200" dirty="0">
                <a:latin typeface="Open Sans" panose="020B0606030504020204" pitchFamily="34" charset="0"/>
                <a:ea typeface="Open Sans" panose="020B0606030504020204" pitchFamily="34" charset="0"/>
                <a:cs typeface="Open Sans" panose="020B0606030504020204" pitchFamily="34" charset="0"/>
              </a:rPr>
              <a:t>-Hernandez et al. (2021); </a:t>
            </a:r>
            <a:r>
              <a:rPr lang="en-GB" sz="1200" dirty="0" err="1">
                <a:latin typeface="Open Sans" panose="020B0606030504020204" pitchFamily="34" charset="0"/>
                <a:ea typeface="Open Sans" panose="020B0606030504020204" pitchFamily="34" charset="0"/>
                <a:cs typeface="Open Sans" panose="020B0606030504020204" pitchFamily="34" charset="0"/>
              </a:rPr>
              <a:t>Narbarte</a:t>
            </a:r>
            <a:r>
              <a:rPr lang="en-GB" sz="1200" dirty="0">
                <a:latin typeface="Open Sans" panose="020B0606030504020204" pitchFamily="34" charset="0"/>
                <a:ea typeface="Open Sans" panose="020B0606030504020204" pitchFamily="34" charset="0"/>
                <a:cs typeface="Open Sans" panose="020B0606030504020204" pitchFamily="34" charset="0"/>
              </a:rPr>
              <a:t>-Hernández et al. (2019); </a:t>
            </a:r>
            <a:r>
              <a:rPr lang="en-GB" sz="1200" dirty="0">
                <a:effectLst/>
                <a:latin typeface="Open Sans" panose="020B0606030504020204" pitchFamily="34" charset="0"/>
                <a:ea typeface="Open Sans" panose="020B0606030504020204" pitchFamily="34" charset="0"/>
                <a:cs typeface="Open Sans" panose="020B0606030504020204" pitchFamily="34" charset="0"/>
              </a:rPr>
              <a:t>Ruano (2013)</a:t>
            </a: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4F52A455-A3E9-3E55-D2E2-9B09A4074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534" y="1136575"/>
            <a:ext cx="2534136" cy="1828296"/>
          </a:xfrm>
          <a:prstGeom prst="rect">
            <a:avLst/>
          </a:prstGeom>
        </p:spPr>
      </p:pic>
      <p:pic>
        <p:nvPicPr>
          <p:cNvPr id="16" name="Picture 13">
            <a:extLst>
              <a:ext uri="{FF2B5EF4-FFF2-40B4-BE49-F238E27FC236}">
                <a16:creationId xmlns:a16="http://schemas.microsoft.com/office/drawing/2014/main" id="{90245D29-654B-E49D-1600-3EF60E3D7AAB}"/>
              </a:ext>
            </a:extLst>
          </p:cNvPr>
          <p:cNvPicPr>
            <a:picLocks noChangeAspect="1"/>
          </p:cNvPicPr>
          <p:nvPr/>
        </p:nvPicPr>
        <p:blipFill>
          <a:blip r:embed="rId5"/>
          <a:stretch>
            <a:fillRect/>
          </a:stretch>
        </p:blipFill>
        <p:spPr>
          <a:xfrm>
            <a:off x="5781101" y="4434087"/>
            <a:ext cx="3262184" cy="1624463"/>
          </a:xfrm>
          <a:prstGeom prst="rect">
            <a:avLst/>
          </a:prstGeom>
        </p:spPr>
      </p:pic>
      <p:sp>
        <p:nvSpPr>
          <p:cNvPr id="17" name="TextBox 5">
            <a:extLst>
              <a:ext uri="{FF2B5EF4-FFF2-40B4-BE49-F238E27FC236}">
                <a16:creationId xmlns:a16="http://schemas.microsoft.com/office/drawing/2014/main" id="{04DAC81A-3EC8-05E8-41C3-4351DC4B7AED}"/>
              </a:ext>
            </a:extLst>
          </p:cNvPr>
          <p:cNvSpPr txBox="1"/>
          <p:nvPr/>
        </p:nvSpPr>
        <p:spPr>
          <a:xfrm>
            <a:off x="3039534" y="2962038"/>
            <a:ext cx="2824757" cy="369332"/>
          </a:xfrm>
          <a:prstGeom prst="rect">
            <a:avLst/>
          </a:prstGeom>
          <a:noFill/>
        </p:spPr>
        <p:txBody>
          <a:bodyPr wrap="square" rtlCol="0">
            <a:spAutoFit/>
          </a:bodyPr>
          <a:lstStyle/>
          <a:p>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Photo credit: </a:t>
            </a:r>
            <a:r>
              <a:rPr lang="en-GB"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Gipuzkoako</a:t>
            </a:r>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Foru</a:t>
            </a:r>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Aldundía-Diputación </a:t>
            </a:r>
            <a:r>
              <a:rPr lang="en-GB"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Foral</a:t>
            </a:r>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de Gipuzkoa, 2014</a:t>
            </a:r>
          </a:p>
        </p:txBody>
      </p:sp>
      <p:sp>
        <p:nvSpPr>
          <p:cNvPr id="18" name="TextBox 6">
            <a:extLst>
              <a:ext uri="{FF2B5EF4-FFF2-40B4-BE49-F238E27FC236}">
                <a16:creationId xmlns:a16="http://schemas.microsoft.com/office/drawing/2014/main" id="{5BB8756F-B79B-A50F-B52C-DEF067965C11}"/>
              </a:ext>
            </a:extLst>
          </p:cNvPr>
          <p:cNvSpPr txBox="1"/>
          <p:nvPr/>
        </p:nvSpPr>
        <p:spPr>
          <a:xfrm>
            <a:off x="5781101" y="6058550"/>
            <a:ext cx="2191077" cy="230832"/>
          </a:xfrm>
          <a:prstGeom prst="rect">
            <a:avLst/>
          </a:prstGeom>
          <a:noFill/>
        </p:spPr>
        <p:txBody>
          <a:bodyPr wrap="square" rtlCol="0">
            <a:spAutoFit/>
          </a:bodyPr>
          <a:lstStyle/>
          <a:p>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Photo credit: Felipe </a:t>
            </a:r>
            <a:r>
              <a:rPr lang="en-GB"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Manterola</a:t>
            </a:r>
            <a:endPar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E6A75210-DF6C-D5F8-2209-8AF10A2786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060" t="3518" r="2758" b="27751"/>
          <a:stretch/>
        </p:blipFill>
        <p:spPr bwMode="auto">
          <a:xfrm>
            <a:off x="149081" y="4434087"/>
            <a:ext cx="2314719" cy="175145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EC72B3BB-6938-B69D-3DD2-C358448C1A1C}"/>
              </a:ext>
            </a:extLst>
          </p:cNvPr>
          <p:cNvSpPr txBox="1"/>
          <p:nvPr/>
        </p:nvSpPr>
        <p:spPr>
          <a:xfrm>
            <a:off x="149081" y="6185545"/>
            <a:ext cx="2314719" cy="369332"/>
          </a:xfrm>
          <a:prstGeom prst="rect">
            <a:avLst/>
          </a:prstGeom>
          <a:noFill/>
        </p:spPr>
        <p:txBody>
          <a:bodyPr wrap="square" rtlCol="0">
            <a:spAutoFit/>
          </a:bodyPr>
          <a:lstStyle/>
          <a:p>
            <a:r>
              <a:rPr lang="es-ES"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Bizkaiko</a:t>
            </a:r>
            <a:r>
              <a:rPr lang="es-ES"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s-ES"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Foru</a:t>
            </a:r>
            <a:r>
              <a:rPr lang="es-ES"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s-ES"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Aldundia</a:t>
            </a:r>
            <a:r>
              <a:rPr lang="es-ES"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-Diputación Foral de Bizkaia, 2018</a:t>
            </a:r>
            <a:endPar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lecha: a la derecha 2">
            <a:extLst>
              <a:ext uri="{FF2B5EF4-FFF2-40B4-BE49-F238E27FC236}">
                <a16:creationId xmlns:a16="http://schemas.microsoft.com/office/drawing/2014/main" id="{46F77E98-69F6-E80A-01AC-31C88FA6E748}"/>
              </a:ext>
            </a:extLst>
          </p:cNvPr>
          <p:cNvSpPr/>
          <p:nvPr/>
        </p:nvSpPr>
        <p:spPr>
          <a:xfrm>
            <a:off x="1598" y="3019985"/>
            <a:ext cx="12191999" cy="1602816"/>
          </a:xfrm>
          <a:prstGeom prst="rightArrow">
            <a:avLst>
              <a:gd name="adj1" fmla="val 48944"/>
              <a:gd name="adj2" fmla="val 50000"/>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9B47538A-CCB4-D3D0-7D0C-6BA325CB6C0B}"/>
              </a:ext>
            </a:extLst>
          </p:cNvPr>
          <p:cNvSpPr txBox="1"/>
          <p:nvPr/>
        </p:nvSpPr>
        <p:spPr>
          <a:xfrm>
            <a:off x="361458" y="3642335"/>
            <a:ext cx="1676400" cy="369332"/>
          </a:xfrm>
          <a:prstGeom prst="rect">
            <a:avLst/>
          </a:prstGeom>
          <a:noFill/>
        </p:spPr>
        <p:txBody>
          <a:bodyPr wrap="squar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Middle Ages</a:t>
            </a:r>
          </a:p>
        </p:txBody>
      </p:sp>
      <p:sp>
        <p:nvSpPr>
          <p:cNvPr id="6" name="CuadroTexto 5">
            <a:extLst>
              <a:ext uri="{FF2B5EF4-FFF2-40B4-BE49-F238E27FC236}">
                <a16:creationId xmlns:a16="http://schemas.microsoft.com/office/drawing/2014/main" id="{48420E6A-3CD9-C34E-D084-923EC6CFD9A0}"/>
              </a:ext>
            </a:extLst>
          </p:cNvPr>
          <p:cNvSpPr txBox="1"/>
          <p:nvPr/>
        </p:nvSpPr>
        <p:spPr>
          <a:xfrm>
            <a:off x="149080" y="1136575"/>
            <a:ext cx="2874697" cy="2162130"/>
          </a:xfrm>
          <a:prstGeom prst="rect">
            <a:avLst/>
          </a:prstGeom>
          <a:noFill/>
        </p:spPr>
        <p:txBody>
          <a:bodyPr wrap="square">
            <a:spAutoFit/>
          </a:bodyPr>
          <a:lstStyle/>
          <a:p>
            <a:pPr marL="285750" lvl="0" indent="-285750">
              <a:spcAft>
                <a:spcPts val="300"/>
              </a:spcAft>
              <a:buFont typeface="Arial" panose="020B0604020202020204" pitchFamily="34" charset="0"/>
              <a:buChar char="•"/>
            </a:pPr>
            <a:r>
              <a:rPr lang="en-GB" sz="2200" b="1" dirty="0">
                <a:latin typeface="Open Sans" panose="020B0606030504020204" pitchFamily="34" charset="0"/>
                <a:ea typeface="Open Sans" panose="020B0606030504020204" pitchFamily="34" charset="0"/>
                <a:cs typeface="Open Sans" panose="020B0606030504020204" pitchFamily="34" charset="0"/>
              </a:rPr>
              <a:t>Forest clearing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terracing</a:t>
            </a:r>
          </a:p>
          <a:p>
            <a:pPr marL="285750" lvl="0" indent="-285750">
              <a:spcAft>
                <a:spcPts val="300"/>
              </a:spcAft>
              <a:buFont typeface="Arial" panose="020B0604020202020204" pitchFamily="34" charset="0"/>
              <a:buChar char="•"/>
            </a:pPr>
            <a:r>
              <a:rPr lang="en-GB" sz="2200" dirty="0" err="1">
                <a:latin typeface="Open Sans" panose="020B0606030504020204" pitchFamily="34" charset="0"/>
                <a:ea typeface="Open Sans" panose="020B0606030504020204" pitchFamily="34" charset="0"/>
                <a:cs typeface="Open Sans" panose="020B0606030504020204" pitchFamily="34" charset="0"/>
              </a:rPr>
              <a:t>Agro</a:t>
            </a:r>
            <a:r>
              <a:rPr lang="en-GB" sz="2200" dirty="0">
                <a:latin typeface="Open Sans" panose="020B0606030504020204" pitchFamily="34" charset="0"/>
                <a:ea typeface="Open Sans" panose="020B0606030504020204" pitchFamily="34" charset="0"/>
                <a:cs typeface="Open Sans" panose="020B0606030504020204" pitchFamily="34" charset="0"/>
              </a:rPr>
              <a:t>-</a:t>
            </a:r>
            <a:r>
              <a:rPr lang="en-GB" sz="2200" dirty="0" err="1">
                <a:latin typeface="Open Sans" panose="020B0606030504020204" pitchFamily="34" charset="0"/>
                <a:ea typeface="Open Sans" panose="020B0606030504020204" pitchFamily="34" charset="0"/>
                <a:cs typeface="Open Sans" panose="020B0606030504020204" pitchFamily="34" charset="0"/>
              </a:rPr>
              <a:t>silvo</a:t>
            </a:r>
            <a:r>
              <a:rPr lang="en-GB" sz="2200" dirty="0">
                <a:latin typeface="Open Sans" panose="020B0606030504020204" pitchFamily="34" charset="0"/>
                <a:ea typeface="Open Sans" panose="020B0606030504020204" pitchFamily="34" charset="0"/>
                <a:cs typeface="Open Sans" panose="020B0606030504020204" pitchFamily="34" charset="0"/>
              </a:rPr>
              <a:t>-pastoral systems around family farmsteads</a:t>
            </a:r>
          </a:p>
        </p:txBody>
      </p:sp>
      <p:sp>
        <p:nvSpPr>
          <p:cNvPr id="8" name="CuadroTexto 7">
            <a:extLst>
              <a:ext uri="{FF2B5EF4-FFF2-40B4-BE49-F238E27FC236}">
                <a16:creationId xmlns:a16="http://schemas.microsoft.com/office/drawing/2014/main" id="{91E8CE29-16E5-0D34-597F-4B7CC5205197}"/>
              </a:ext>
            </a:extLst>
          </p:cNvPr>
          <p:cNvSpPr txBox="1"/>
          <p:nvPr/>
        </p:nvSpPr>
        <p:spPr>
          <a:xfrm>
            <a:off x="2976408" y="3642335"/>
            <a:ext cx="1945216" cy="369332"/>
          </a:xfrm>
          <a:prstGeom prst="rect">
            <a:avLst/>
          </a:prstGeom>
          <a:noFill/>
        </p:spPr>
        <p:txBody>
          <a:bodyPr wrap="square">
            <a:spAutoFit/>
          </a:bodyPr>
          <a:lstStyle/>
          <a:p>
            <a:pPr lvl="0"/>
            <a:r>
              <a:rPr lang="en-GB" sz="1800" b="1" dirty="0">
                <a:latin typeface="Open Sans" panose="020B0606030504020204" pitchFamily="34" charset="0"/>
                <a:ea typeface="Open Sans" panose="020B0606030504020204" pitchFamily="34" charset="0"/>
                <a:cs typeface="Open Sans" panose="020B0606030504020204" pitchFamily="34" charset="0"/>
              </a:rPr>
              <a:t>Modern period</a:t>
            </a:r>
          </a:p>
        </p:txBody>
      </p:sp>
      <p:sp>
        <p:nvSpPr>
          <p:cNvPr id="13" name="CuadroTexto 12">
            <a:extLst>
              <a:ext uri="{FF2B5EF4-FFF2-40B4-BE49-F238E27FC236}">
                <a16:creationId xmlns:a16="http://schemas.microsoft.com/office/drawing/2014/main" id="{1491AE9B-A283-E951-E527-EB07B869EB48}"/>
              </a:ext>
            </a:extLst>
          </p:cNvPr>
          <p:cNvSpPr txBox="1"/>
          <p:nvPr/>
        </p:nvSpPr>
        <p:spPr>
          <a:xfrm>
            <a:off x="2653990" y="4434087"/>
            <a:ext cx="3071993" cy="1785104"/>
          </a:xfrm>
          <a:prstGeom prst="rect">
            <a:avLst/>
          </a:prstGeom>
          <a:noFill/>
        </p:spPr>
        <p:txBody>
          <a:bodyPr wrap="square">
            <a:spAutoFit/>
          </a:bodyPr>
          <a:lstStyle/>
          <a:p>
            <a:pPr marL="285750" lvl="0" indent="-285750">
              <a:spcAft>
                <a:spcPts val="3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Oak, chestnut, and beech forests managed with </a:t>
            </a:r>
            <a:r>
              <a:rPr lang="en-GB" sz="2200" b="1" dirty="0">
                <a:latin typeface="Open Sans" panose="020B0606030504020204" pitchFamily="34" charset="0"/>
                <a:ea typeface="Open Sans" panose="020B0606030504020204" pitchFamily="34" charset="0"/>
                <a:cs typeface="Open Sans" panose="020B0606030504020204" pitchFamily="34" charset="0"/>
              </a:rPr>
              <a:t>coppicing</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pollarding</a:t>
            </a:r>
          </a:p>
        </p:txBody>
      </p:sp>
      <p:sp>
        <p:nvSpPr>
          <p:cNvPr id="19" name="CuadroTexto 18">
            <a:extLst>
              <a:ext uri="{FF2B5EF4-FFF2-40B4-BE49-F238E27FC236}">
                <a16:creationId xmlns:a16="http://schemas.microsoft.com/office/drawing/2014/main" id="{954DE786-CC16-6F9C-BDAC-55BE488E7138}"/>
              </a:ext>
            </a:extLst>
          </p:cNvPr>
          <p:cNvSpPr txBox="1"/>
          <p:nvPr/>
        </p:nvSpPr>
        <p:spPr>
          <a:xfrm>
            <a:off x="5931933" y="3636727"/>
            <a:ext cx="1439349" cy="369332"/>
          </a:xfrm>
          <a:prstGeom prst="rect">
            <a:avLst/>
          </a:prstGeom>
          <a:noFill/>
        </p:spPr>
        <p:txBody>
          <a:bodyPr wrap="square">
            <a:spAutoFit/>
          </a:bodyPr>
          <a:lstStyle/>
          <a:p>
            <a:pPr lvl="0"/>
            <a:r>
              <a:rPr lang="en-GB" sz="1800" b="1" dirty="0">
                <a:latin typeface="Open Sans" panose="020B0606030504020204" pitchFamily="34" charset="0"/>
                <a:ea typeface="Open Sans" panose="020B0606030504020204" pitchFamily="34" charset="0"/>
                <a:cs typeface="Open Sans" panose="020B0606030504020204" pitchFamily="34" charset="0"/>
              </a:rPr>
              <a:t>Late XIX c.</a:t>
            </a:r>
          </a:p>
        </p:txBody>
      </p:sp>
      <p:sp>
        <p:nvSpPr>
          <p:cNvPr id="23" name="CuadroTexto 22">
            <a:extLst>
              <a:ext uri="{FF2B5EF4-FFF2-40B4-BE49-F238E27FC236}">
                <a16:creationId xmlns:a16="http://schemas.microsoft.com/office/drawing/2014/main" id="{EF1ECC85-13A3-7BD6-8882-705F51CFBFF3}"/>
              </a:ext>
            </a:extLst>
          </p:cNvPr>
          <p:cNvSpPr txBox="1"/>
          <p:nvPr/>
        </p:nvSpPr>
        <p:spPr>
          <a:xfrm>
            <a:off x="9194117" y="3636727"/>
            <a:ext cx="1691922" cy="374940"/>
          </a:xfrm>
          <a:prstGeom prst="rect">
            <a:avLst/>
          </a:prstGeom>
          <a:noFill/>
        </p:spPr>
        <p:txBody>
          <a:bodyPr wrap="square">
            <a:spAutoFit/>
          </a:bodyPr>
          <a:lstStyle/>
          <a:p>
            <a:pPr lvl="0"/>
            <a:r>
              <a:rPr lang="en-GB" sz="1800" b="1" dirty="0">
                <a:latin typeface="Open Sans" panose="020B0606030504020204" pitchFamily="34" charset="0"/>
                <a:ea typeface="Open Sans" panose="020B0606030504020204" pitchFamily="34" charset="0"/>
                <a:cs typeface="Open Sans" panose="020B0606030504020204" pitchFamily="34" charset="0"/>
              </a:rPr>
              <a:t>Mid XX c.</a:t>
            </a:r>
          </a:p>
        </p:txBody>
      </p:sp>
      <p:sp>
        <p:nvSpPr>
          <p:cNvPr id="25" name="CuadroTexto 24">
            <a:extLst>
              <a:ext uri="{FF2B5EF4-FFF2-40B4-BE49-F238E27FC236}">
                <a16:creationId xmlns:a16="http://schemas.microsoft.com/office/drawing/2014/main" id="{52F98236-FFD7-F91D-911F-C41CBF8ED47F}"/>
              </a:ext>
            </a:extLst>
          </p:cNvPr>
          <p:cNvSpPr txBox="1"/>
          <p:nvPr/>
        </p:nvSpPr>
        <p:spPr>
          <a:xfrm>
            <a:off x="5702205" y="1749155"/>
            <a:ext cx="2524720" cy="769441"/>
          </a:xfrm>
          <a:prstGeom prst="rect">
            <a:avLst/>
          </a:prstGeom>
          <a:noFill/>
        </p:spPr>
        <p:txBody>
          <a:bodyPr wrap="square">
            <a:spAutoFit/>
          </a:bodyPr>
          <a:lstStyle/>
          <a:p>
            <a:pPr marL="285750" lvl="0" indent="-285750">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Introduction of </a:t>
            </a:r>
            <a:r>
              <a:rPr lang="en-GB" sz="2200" i="1" dirty="0">
                <a:latin typeface="Open Sans" panose="020B0606030504020204" pitchFamily="34" charset="0"/>
                <a:ea typeface="Open Sans" panose="020B0606030504020204" pitchFamily="34" charset="0"/>
                <a:cs typeface="Open Sans" panose="020B0606030504020204" pitchFamily="34" charset="0"/>
              </a:rPr>
              <a:t>Pinus radiata</a:t>
            </a:r>
          </a:p>
        </p:txBody>
      </p:sp>
      <p:sp>
        <p:nvSpPr>
          <p:cNvPr id="27" name="CuadroTexto 26">
            <a:extLst>
              <a:ext uri="{FF2B5EF4-FFF2-40B4-BE49-F238E27FC236}">
                <a16:creationId xmlns:a16="http://schemas.microsoft.com/office/drawing/2014/main" id="{BDF02C38-416C-53A5-8B51-9EDC568EFDD1}"/>
              </a:ext>
            </a:extLst>
          </p:cNvPr>
          <p:cNvSpPr txBox="1"/>
          <p:nvPr/>
        </p:nvSpPr>
        <p:spPr>
          <a:xfrm>
            <a:off x="9098403" y="4434087"/>
            <a:ext cx="2824758" cy="1785104"/>
          </a:xfrm>
          <a:prstGeom prst="rect">
            <a:avLst/>
          </a:prstGeom>
          <a:noFill/>
        </p:spPr>
        <p:txBody>
          <a:bodyPr wrap="square">
            <a:spAutoFit/>
          </a:bodyPr>
          <a:lstStyle/>
          <a:p>
            <a:pPr marL="285750" lvl="0" indent="-285750">
              <a:spcAft>
                <a:spcPts val="3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Mountain pastures </a:t>
            </a:r>
            <a:r>
              <a:rPr lang="en-GB" sz="22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commercial plantations of </a:t>
            </a:r>
            <a:r>
              <a:rPr lang="en-GB" sz="2200" b="1" i="1" dirty="0">
                <a:latin typeface="Open Sans" panose="020B0606030504020204" pitchFamily="34" charset="0"/>
                <a:ea typeface="Open Sans" panose="020B0606030504020204" pitchFamily="34" charset="0"/>
                <a:cs typeface="Open Sans" panose="020B0606030504020204" pitchFamily="34" charset="0"/>
              </a:rPr>
              <a:t>P. radiata</a:t>
            </a:r>
          </a:p>
        </p:txBody>
      </p:sp>
      <p:sp>
        <p:nvSpPr>
          <p:cNvPr id="28" name="TextBox 6">
            <a:extLst>
              <a:ext uri="{FF2B5EF4-FFF2-40B4-BE49-F238E27FC236}">
                <a16:creationId xmlns:a16="http://schemas.microsoft.com/office/drawing/2014/main" id="{E19A2B59-789E-71BF-FF8F-DE18512880B3}"/>
              </a:ext>
            </a:extLst>
          </p:cNvPr>
          <p:cNvSpPr txBox="1"/>
          <p:nvPr/>
        </p:nvSpPr>
        <p:spPr>
          <a:xfrm>
            <a:off x="8224172" y="2840926"/>
            <a:ext cx="2824758" cy="230832"/>
          </a:xfrm>
          <a:prstGeom prst="rect">
            <a:avLst/>
          </a:prstGeom>
          <a:noFill/>
        </p:spPr>
        <p:txBody>
          <a:bodyPr wrap="square" rtlCol="0">
            <a:spAutoFit/>
          </a:bodyPr>
          <a:lstStyle/>
          <a:p>
            <a:r>
              <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Photo credit: Felipe </a:t>
            </a:r>
            <a:r>
              <a:rPr lang="en-GB" sz="90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Manterola</a:t>
            </a:r>
            <a:endParaRPr lang="en-GB" sz="9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469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CF0F8-A26E-0484-EC2D-5F325D02B2B1}"/>
            </a:ext>
          </a:extLst>
        </p:cNvPr>
        <p:cNvGrpSpPr/>
        <p:nvPr/>
      </p:nvGrpSpPr>
      <p:grpSpPr>
        <a:xfrm>
          <a:off x="0" y="0"/>
          <a:ext cx="0" cy="0"/>
          <a:chOff x="0" y="0"/>
          <a:chExt cx="0" cy="0"/>
        </a:xfrm>
      </p:grpSpPr>
      <p:sp>
        <p:nvSpPr>
          <p:cNvPr id="6" name="Isosceles Triangle 5">
            <a:extLst>
              <a:ext uri="{FF2B5EF4-FFF2-40B4-BE49-F238E27FC236}">
                <a16:creationId xmlns:a16="http://schemas.microsoft.com/office/drawing/2014/main" id="{E2F19E07-10B4-6E1A-D885-1CEDB18E2153}"/>
              </a:ext>
            </a:extLst>
          </p:cNvPr>
          <p:cNvSpPr/>
          <p:nvPr/>
        </p:nvSpPr>
        <p:spPr>
          <a:xfrm rot="16200000">
            <a:off x="5030702" y="-1055929"/>
            <a:ext cx="1424887" cy="8604221"/>
          </a:xfrm>
          <a:prstGeom prst="triangle">
            <a:avLst>
              <a:gd name="adj" fmla="val 50106"/>
            </a:avLst>
          </a:prstGeom>
          <a:gradFill flip="none" rotWithShape="1">
            <a:gsLst>
              <a:gs pos="50000">
                <a:srgbClr val="E6F0F2"/>
              </a:gs>
              <a:gs pos="0">
                <a:srgbClr val="7180EF"/>
              </a:gs>
              <a:gs pos="100000">
                <a:srgbClr val="D9757C"/>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806C5790-BF53-9D95-D75E-28657B61A275}"/>
              </a:ext>
            </a:extLst>
          </p:cNvPr>
          <p:cNvCxnSpPr>
            <a:cxnSpLocks/>
          </p:cNvCxnSpPr>
          <p:nvPr/>
        </p:nvCxnSpPr>
        <p:spPr>
          <a:xfrm>
            <a:off x="1441033" y="3250825"/>
            <a:ext cx="8595360" cy="0"/>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7" name="Isosceles Triangle 6">
            <a:extLst>
              <a:ext uri="{FF2B5EF4-FFF2-40B4-BE49-F238E27FC236}">
                <a16:creationId xmlns:a16="http://schemas.microsoft.com/office/drawing/2014/main" id="{5071F54B-D4A1-BB6E-7B8C-B81932928483}"/>
              </a:ext>
            </a:extLst>
          </p:cNvPr>
          <p:cNvSpPr/>
          <p:nvPr/>
        </p:nvSpPr>
        <p:spPr>
          <a:xfrm rot="16200000">
            <a:off x="5034481" y="1275781"/>
            <a:ext cx="1408448" cy="8613086"/>
          </a:xfrm>
          <a:prstGeom prst="triangle">
            <a:avLst>
              <a:gd name="adj" fmla="val 49950"/>
            </a:avLst>
          </a:prstGeom>
          <a:solidFill>
            <a:srgbClr val="E38F5B"/>
          </a:solidFill>
          <a:ln w="3175">
            <a:solidFill>
              <a:srgbClr val="DB8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AAEA20D4-1060-1163-6301-9FA9CFD105E3}"/>
              </a:ext>
            </a:extLst>
          </p:cNvPr>
          <p:cNvCxnSpPr>
            <a:cxnSpLocks/>
          </p:cNvCxnSpPr>
          <p:nvPr/>
        </p:nvCxnSpPr>
        <p:spPr>
          <a:xfrm>
            <a:off x="705919" y="1902145"/>
            <a:ext cx="8865" cy="388896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43E877-D91D-16F4-0DF9-4D29033F3EED}"/>
              </a:ext>
            </a:extLst>
          </p:cNvPr>
          <p:cNvSpPr txBox="1"/>
          <p:nvPr/>
        </p:nvSpPr>
        <p:spPr>
          <a:xfrm flipH="1">
            <a:off x="4195478" y="5349374"/>
            <a:ext cx="5668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Anthropogenic pressure / soil management</a:t>
            </a:r>
          </a:p>
        </p:txBody>
      </p:sp>
      <p:sp>
        <p:nvSpPr>
          <p:cNvPr id="16" name="TextBox 15">
            <a:extLst>
              <a:ext uri="{FF2B5EF4-FFF2-40B4-BE49-F238E27FC236}">
                <a16:creationId xmlns:a16="http://schemas.microsoft.com/office/drawing/2014/main" id="{1F6DD3E2-BD7B-E29D-91A6-D182DBD849EC}"/>
              </a:ext>
            </a:extLst>
          </p:cNvPr>
          <p:cNvSpPr txBox="1"/>
          <p:nvPr/>
        </p:nvSpPr>
        <p:spPr>
          <a:xfrm>
            <a:off x="8230931" y="1415497"/>
            <a:ext cx="362863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Assessed soils (phenosoils)</a:t>
            </a:r>
          </a:p>
          <a:p>
            <a:pPr marL="0" marR="0" lvl="0" indent="0" algn="r" defTabSz="914400" rtl="0" eaLnBrk="1" fontAlgn="auto" latinLnBrk="0" hangingPunct="1">
              <a:lnSpc>
                <a:spcPct val="100000"/>
              </a:lnSpc>
              <a:spcBef>
                <a:spcPts val="0"/>
              </a:spcBef>
              <a:spcAft>
                <a:spcPts val="0"/>
              </a:spcAft>
              <a:buClrTx/>
              <a:buSzTx/>
              <a:buFontTx/>
              <a:buNone/>
              <a:tabLst/>
              <a:defRPr/>
            </a:pPr>
            <a:r>
              <a:rPr lang="en-AU" sz="2400" b="1" dirty="0">
                <a:solidFill>
                  <a:srgbClr val="00B050"/>
                </a:solidFill>
                <a:latin typeface="Calibri" panose="020F0502020204030204"/>
              </a:rPr>
              <a:t>Commercial plantations</a:t>
            </a:r>
            <a:endParaRPr kumimoji="0" lang="en-AU"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9E6A7CA3-2B0F-DB91-A70E-3B057FA6E9E6}"/>
              </a:ext>
            </a:extLst>
          </p:cNvPr>
          <p:cNvCxnSpPr>
            <a:cxnSpLocks/>
            <a:stCxn id="6" idx="0"/>
            <a:endCxn id="6" idx="4"/>
          </p:cNvCxnSpPr>
          <p:nvPr/>
        </p:nvCxnSpPr>
        <p:spPr>
          <a:xfrm flipV="1">
            <a:off x="1441035" y="2533738"/>
            <a:ext cx="8604221" cy="71093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59EFC94-038F-C702-7C93-22C4FE355768}"/>
              </a:ext>
            </a:extLst>
          </p:cNvPr>
          <p:cNvCxnSpPr>
            <a:cxnSpLocks/>
            <a:stCxn id="6" idx="0"/>
            <a:endCxn id="6" idx="2"/>
          </p:cNvCxnSpPr>
          <p:nvPr/>
        </p:nvCxnSpPr>
        <p:spPr>
          <a:xfrm>
            <a:off x="1441035" y="3244671"/>
            <a:ext cx="8604221" cy="71395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7D0006-85F1-3C1A-339A-91458C9D5F32}"/>
              </a:ext>
            </a:extLst>
          </p:cNvPr>
          <p:cNvSpPr txBox="1"/>
          <p:nvPr/>
        </p:nvSpPr>
        <p:spPr>
          <a:xfrm>
            <a:off x="8876039" y="2857633"/>
            <a:ext cx="11692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mn-cs"/>
              </a:rPr>
              <a:t>condition </a:t>
            </a:r>
            <a:r>
              <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endPar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8" name="TextBox 27">
            <a:extLst>
              <a:ext uri="{FF2B5EF4-FFF2-40B4-BE49-F238E27FC236}">
                <a16:creationId xmlns:a16="http://schemas.microsoft.com/office/drawing/2014/main" id="{7669ED1E-78C4-F39C-DDEA-76328B62FDAA}"/>
              </a:ext>
            </a:extLst>
          </p:cNvPr>
          <p:cNvSpPr txBox="1"/>
          <p:nvPr/>
        </p:nvSpPr>
        <p:spPr>
          <a:xfrm>
            <a:off x="8876039" y="3368057"/>
            <a:ext cx="11603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mn-cs"/>
              </a:rPr>
              <a:t>condition </a:t>
            </a:r>
            <a:r>
              <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a:t>
            </a:r>
            <a:endParaRPr kumimoji="0" lang="en-AU"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3" name="TextBox 32">
            <a:extLst>
              <a:ext uri="{FF2B5EF4-FFF2-40B4-BE49-F238E27FC236}">
                <a16:creationId xmlns:a16="http://schemas.microsoft.com/office/drawing/2014/main" id="{366C014F-8E65-2B60-B591-870DAB1304C2}"/>
              </a:ext>
            </a:extLst>
          </p:cNvPr>
          <p:cNvSpPr txBox="1"/>
          <p:nvPr/>
        </p:nvSpPr>
        <p:spPr>
          <a:xfrm rot="16200000">
            <a:off x="-968051" y="3622849"/>
            <a:ext cx="26300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Soil </a:t>
            </a:r>
            <a:r>
              <a:rPr lang="en-AU" sz="2400" dirty="0">
                <a:solidFill>
                  <a:prstClr val="black"/>
                </a:solidFill>
                <a:latin typeface="Calibri" panose="020F0502020204030204"/>
              </a:rPr>
              <a:t>condition</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E80661A1-10FB-5BB7-2915-6D71EE036397}"/>
              </a:ext>
            </a:extLst>
          </p:cNvPr>
          <p:cNvCxnSpPr>
            <a:cxnSpLocks/>
          </p:cNvCxnSpPr>
          <p:nvPr/>
        </p:nvCxnSpPr>
        <p:spPr>
          <a:xfrm flipV="1">
            <a:off x="1441029" y="6415971"/>
            <a:ext cx="860422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89823B6D-B69E-1648-2DA8-E6404749F964}"/>
              </a:ext>
            </a:extLst>
          </p:cNvPr>
          <p:cNvSpPr txBox="1"/>
          <p:nvPr/>
        </p:nvSpPr>
        <p:spPr>
          <a:xfrm>
            <a:off x="5418373" y="5929775"/>
            <a:ext cx="805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cxnSp>
        <p:nvCxnSpPr>
          <p:cNvPr id="61" name="Straight Arrow Connector 60">
            <a:extLst>
              <a:ext uri="{FF2B5EF4-FFF2-40B4-BE49-F238E27FC236}">
                <a16:creationId xmlns:a16="http://schemas.microsoft.com/office/drawing/2014/main" id="{BA8E49B5-C9E7-0F34-E241-CD10B781A1A6}"/>
              </a:ext>
            </a:extLst>
          </p:cNvPr>
          <p:cNvCxnSpPr>
            <a:cxnSpLocks/>
          </p:cNvCxnSpPr>
          <p:nvPr/>
        </p:nvCxnSpPr>
        <p:spPr>
          <a:xfrm>
            <a:off x="6067905" y="3655999"/>
            <a:ext cx="0" cy="546128"/>
          </a:xfrm>
          <a:prstGeom prst="straightConnector1">
            <a:avLst/>
          </a:prstGeom>
          <a:ln w="28575">
            <a:solidFill>
              <a:srgbClr val="C7414B"/>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6A8D20A-0131-9773-E83A-A20910D2BAEE}"/>
              </a:ext>
            </a:extLst>
          </p:cNvPr>
          <p:cNvCxnSpPr>
            <a:cxnSpLocks/>
          </p:cNvCxnSpPr>
          <p:nvPr/>
        </p:nvCxnSpPr>
        <p:spPr>
          <a:xfrm>
            <a:off x="9115739" y="3907341"/>
            <a:ext cx="0" cy="294786"/>
          </a:xfrm>
          <a:prstGeom prst="straightConnector1">
            <a:avLst/>
          </a:prstGeom>
          <a:ln w="28575">
            <a:solidFill>
              <a:srgbClr val="C7414B"/>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8A07C6E-E361-BDB3-E7E1-B09271D34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2044579"/>
            <a:ext cx="2162928" cy="1444752"/>
          </a:xfrm>
          <a:prstGeom prst="rect">
            <a:avLst/>
          </a:prstGeom>
        </p:spPr>
      </p:pic>
      <p:sp>
        <p:nvSpPr>
          <p:cNvPr id="5" name="TextBox 4">
            <a:extLst>
              <a:ext uri="{FF2B5EF4-FFF2-40B4-BE49-F238E27FC236}">
                <a16:creationId xmlns:a16="http://schemas.microsoft.com/office/drawing/2014/main" id="{C346A382-AB76-2CDF-E61A-8670899527A2}"/>
              </a:ext>
            </a:extLst>
          </p:cNvPr>
          <p:cNvSpPr txBox="1"/>
          <p:nvPr/>
        </p:nvSpPr>
        <p:spPr>
          <a:xfrm>
            <a:off x="-13850" y="6529686"/>
            <a:ext cx="59880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Pictures from: Mercedes Román,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www.urdaibai.eus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www.gorbeiaeuskadi.com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53E992AB-3472-01D3-D026-598FA0842D77}"/>
              </a:ext>
            </a:extLst>
          </p:cNvPr>
          <p:cNvPicPr>
            <a:picLocks noChangeAspect="1"/>
          </p:cNvPicPr>
          <p:nvPr/>
        </p:nvPicPr>
        <p:blipFill>
          <a:blip r:embed="rId6"/>
          <a:stretch>
            <a:fillRect/>
          </a:stretch>
        </p:blipFill>
        <p:spPr>
          <a:xfrm>
            <a:off x="4296199" y="3466358"/>
            <a:ext cx="1986137" cy="1538851"/>
          </a:xfrm>
          <a:prstGeom prst="rect">
            <a:avLst/>
          </a:prstGeom>
        </p:spPr>
      </p:pic>
      <p:pic>
        <p:nvPicPr>
          <p:cNvPr id="43" name="Picture 42">
            <a:extLst>
              <a:ext uri="{FF2B5EF4-FFF2-40B4-BE49-F238E27FC236}">
                <a16:creationId xmlns:a16="http://schemas.microsoft.com/office/drawing/2014/main" id="{7B6EBB38-279E-5C9F-0A01-A395ED9B07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7158" y="1933208"/>
            <a:ext cx="1926336" cy="1444752"/>
          </a:xfrm>
          <a:prstGeom prst="rect">
            <a:avLst/>
          </a:prstGeom>
        </p:spPr>
      </p:pic>
      <p:pic>
        <p:nvPicPr>
          <p:cNvPr id="14" name="Picture 13">
            <a:extLst>
              <a:ext uri="{FF2B5EF4-FFF2-40B4-BE49-F238E27FC236}">
                <a16:creationId xmlns:a16="http://schemas.microsoft.com/office/drawing/2014/main" id="{20F470E6-858F-046A-6B02-C0DA431EB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3502" y="3715946"/>
            <a:ext cx="2063931" cy="1444752"/>
          </a:xfrm>
          <a:prstGeom prst="rect">
            <a:avLst/>
          </a:prstGeom>
        </p:spPr>
      </p:pic>
      <p:pic>
        <p:nvPicPr>
          <p:cNvPr id="11" name="Picture 10">
            <a:extLst>
              <a:ext uri="{FF2B5EF4-FFF2-40B4-BE49-F238E27FC236}">
                <a16:creationId xmlns:a16="http://schemas.microsoft.com/office/drawing/2014/main" id="{3E4B925D-80BA-AACD-9CE9-85330385DB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4740" y="3805257"/>
            <a:ext cx="1667910" cy="2223879"/>
          </a:xfrm>
          <a:prstGeom prst="rect">
            <a:avLst/>
          </a:prstGeom>
        </p:spPr>
      </p:pic>
      <p:sp>
        <p:nvSpPr>
          <p:cNvPr id="2" name="TextBox 1">
            <a:extLst>
              <a:ext uri="{FF2B5EF4-FFF2-40B4-BE49-F238E27FC236}">
                <a16:creationId xmlns:a16="http://schemas.microsoft.com/office/drawing/2014/main" id="{DD1C010F-D141-105C-21AF-F4CACA49D474}"/>
              </a:ext>
            </a:extLst>
          </p:cNvPr>
          <p:cNvSpPr txBox="1"/>
          <p:nvPr/>
        </p:nvSpPr>
        <p:spPr>
          <a:xfrm>
            <a:off x="0" y="0"/>
            <a:ext cx="10741981" cy="523220"/>
          </a:xfrm>
          <a:prstGeom prst="rect">
            <a:avLst/>
          </a:prstGeom>
          <a:noFill/>
        </p:spPr>
        <p:txBody>
          <a:bodyPr wrap="square" rtlCol="0">
            <a:spAutoFit/>
          </a:bodyPr>
          <a:lstStyle/>
          <a:p>
            <a:r>
              <a:rPr lang="en-US" sz="2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making it difficult to identify reference soils</a:t>
            </a:r>
          </a:p>
        </p:txBody>
      </p:sp>
      <p:sp>
        <p:nvSpPr>
          <p:cNvPr id="4" name="TextBox 15">
            <a:extLst>
              <a:ext uri="{FF2B5EF4-FFF2-40B4-BE49-F238E27FC236}">
                <a16:creationId xmlns:a16="http://schemas.microsoft.com/office/drawing/2014/main" id="{A1AFF632-3D48-56BD-7938-859264A41F76}"/>
              </a:ext>
            </a:extLst>
          </p:cNvPr>
          <p:cNvSpPr txBox="1"/>
          <p:nvPr/>
        </p:nvSpPr>
        <p:spPr>
          <a:xfrm>
            <a:off x="2211237" y="761752"/>
            <a:ext cx="39684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Reference soils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(genosoils or phenosoils)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rgbClr val="00B050"/>
                </a:solidFill>
                <a:latin typeface="Calibri" panose="020F0502020204030204"/>
              </a:rPr>
              <a:t>Semi-natural forests</a:t>
            </a:r>
            <a:endParaRPr kumimoji="0" lang="en-AU"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9" name="Picture 34">
            <a:extLst>
              <a:ext uri="{FF2B5EF4-FFF2-40B4-BE49-F238E27FC236}">
                <a16:creationId xmlns:a16="http://schemas.microsoft.com/office/drawing/2014/main" id="{528433C3-F3C5-F799-19D3-BA675D1C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1984248"/>
            <a:ext cx="2162928" cy="1444752"/>
          </a:xfrm>
          <a:prstGeom prst="rect">
            <a:avLst/>
          </a:prstGeom>
        </p:spPr>
      </p:pic>
      <p:pic>
        <p:nvPicPr>
          <p:cNvPr id="40" name="Picture 39">
            <a:extLst>
              <a:ext uri="{FF2B5EF4-FFF2-40B4-BE49-F238E27FC236}">
                <a16:creationId xmlns:a16="http://schemas.microsoft.com/office/drawing/2014/main" id="{89827EDD-E9EA-B000-78C8-45D26B4B5483}"/>
              </a:ext>
            </a:extLst>
          </p:cNvPr>
          <p:cNvPicPr>
            <a:picLocks noChangeAspect="1"/>
          </p:cNvPicPr>
          <p:nvPr/>
        </p:nvPicPr>
        <p:blipFill rotWithShape="1">
          <a:blip r:embed="rId10">
            <a:extLst>
              <a:ext uri="{28A0092B-C50C-407E-A947-70E740481C1C}">
                <a14:useLocalDpi xmlns:a14="http://schemas.microsoft.com/office/drawing/2010/main" val="0"/>
              </a:ext>
            </a:extLst>
          </a:blip>
          <a:srcRect l="34426" t="2182" r="6095"/>
          <a:stretch/>
        </p:blipFill>
        <p:spPr>
          <a:xfrm>
            <a:off x="1263092" y="3256113"/>
            <a:ext cx="2162928" cy="1444752"/>
          </a:xfrm>
          <a:prstGeom prst="rect">
            <a:avLst/>
          </a:prstGeom>
        </p:spPr>
      </p:pic>
      <p:pic>
        <p:nvPicPr>
          <p:cNvPr id="13" name="Imagen 12" descr="Logotipo&#10;&#10;El contenido generado por IA puede ser incorrecto.">
            <a:extLst>
              <a:ext uri="{FF2B5EF4-FFF2-40B4-BE49-F238E27FC236}">
                <a16:creationId xmlns:a16="http://schemas.microsoft.com/office/drawing/2014/main" id="{B1F0FEEA-E971-FC4A-57F2-047D3051EB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250284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61B3B767-0261-8155-0B40-A0513D808B4E}"/>
              </a:ext>
            </a:extLst>
          </p:cNvPr>
          <p:cNvSpPr txBox="1"/>
          <p:nvPr/>
        </p:nvSpPr>
        <p:spPr>
          <a:xfrm>
            <a:off x="919704" y="147021"/>
            <a:ext cx="11272084" cy="1015663"/>
          </a:xfrm>
          <a:prstGeom prst="rect">
            <a:avLst/>
          </a:prstGeom>
          <a:noFill/>
        </p:spPr>
        <p:txBody>
          <a:bodyPr wrap="square" rtlCol="0">
            <a:spAutoFit/>
          </a:bodyPr>
          <a:lstStyle/>
          <a:p>
            <a:pPr defTabSz="1105875">
              <a:defRPr/>
            </a:pPr>
            <a:r>
              <a:rPr lang="en-US" sz="3200" b="1"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BASONET</a:t>
            </a:r>
          </a:p>
          <a:p>
            <a:pPr defTabSz="1105875">
              <a:defRPr/>
            </a:pPr>
            <a:r>
              <a:rPr lang="en-US" sz="2800" b="1" dirty="0">
                <a:solidFill>
                  <a:srgbClr val="0989B1">
                    <a:lumMod val="75000"/>
                  </a:srgbClr>
                </a:solidFill>
                <a:latin typeface="Open Sans" panose="020B0606030504020204" pitchFamily="34" charset="0"/>
                <a:ea typeface="Open Sans" panose="020B0606030504020204" pitchFamily="34" charset="0"/>
                <a:cs typeface="Open Sans" panose="020B0606030504020204" pitchFamily="34" charset="0"/>
              </a:rPr>
              <a:t>Basque Country’s forest monitoring network</a:t>
            </a:r>
          </a:p>
        </p:txBody>
      </p:sp>
      <p:pic>
        <p:nvPicPr>
          <p:cNvPr id="4" name="Picture 12">
            <a:extLst>
              <a:ext uri="{FF2B5EF4-FFF2-40B4-BE49-F238E27FC236}">
                <a16:creationId xmlns:a16="http://schemas.microsoft.com/office/drawing/2014/main" id="{EA7D07A4-545B-FB52-3D25-180A96DF7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923" y="1231495"/>
            <a:ext cx="5048119" cy="3569515"/>
          </a:xfrm>
          <a:prstGeom prst="rect">
            <a:avLst/>
          </a:prstGeom>
        </p:spPr>
      </p:pic>
      <p:pic>
        <p:nvPicPr>
          <p:cNvPr id="13" name="Picture 14">
            <a:extLst>
              <a:ext uri="{FF2B5EF4-FFF2-40B4-BE49-F238E27FC236}">
                <a16:creationId xmlns:a16="http://schemas.microsoft.com/office/drawing/2014/main" id="{4BAD7EE2-7476-8CE8-A346-B33A292EB01E}"/>
              </a:ext>
            </a:extLst>
          </p:cNvPr>
          <p:cNvPicPr>
            <a:picLocks noChangeAspect="1"/>
          </p:cNvPicPr>
          <p:nvPr/>
        </p:nvPicPr>
        <p:blipFill>
          <a:blip r:embed="rId4"/>
          <a:stretch>
            <a:fillRect/>
          </a:stretch>
        </p:blipFill>
        <p:spPr>
          <a:xfrm>
            <a:off x="10343172" y="2370268"/>
            <a:ext cx="1572594" cy="999679"/>
          </a:xfrm>
          <a:prstGeom prst="rect">
            <a:avLst/>
          </a:prstGeom>
        </p:spPr>
      </p:pic>
      <p:pic>
        <p:nvPicPr>
          <p:cNvPr id="16" name="Picture 7">
            <a:extLst>
              <a:ext uri="{FF2B5EF4-FFF2-40B4-BE49-F238E27FC236}">
                <a16:creationId xmlns:a16="http://schemas.microsoft.com/office/drawing/2014/main" id="{9CD673C2-BE2B-4577-4AD9-AF5B96A8E4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9704" y="1231495"/>
            <a:ext cx="5048118" cy="3569515"/>
          </a:xfrm>
          <a:prstGeom prst="rect">
            <a:avLst/>
          </a:prstGeom>
        </p:spPr>
      </p:pic>
      <p:sp>
        <p:nvSpPr>
          <p:cNvPr id="17" name="TextBox 8">
            <a:extLst>
              <a:ext uri="{FF2B5EF4-FFF2-40B4-BE49-F238E27FC236}">
                <a16:creationId xmlns:a16="http://schemas.microsoft.com/office/drawing/2014/main" id="{F6CB9AF2-BA5C-BA46-FF3F-FB6488E44802}"/>
              </a:ext>
            </a:extLst>
          </p:cNvPr>
          <p:cNvSpPr txBox="1"/>
          <p:nvPr/>
        </p:nvSpPr>
        <p:spPr>
          <a:xfrm>
            <a:off x="919704" y="4849763"/>
            <a:ext cx="6813221" cy="1581459"/>
          </a:xfrm>
          <a:prstGeom prst="rect">
            <a:avLst/>
          </a:prstGeom>
          <a:noFill/>
        </p:spPr>
        <p:txBody>
          <a:bodyPr wrap="square" rtlCol="0">
            <a:spAutoFit/>
          </a:bodyPr>
          <a:lstStyle/>
          <a:p>
            <a:pPr marL="414703" indent="-414703" defTabSz="1105875">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430 plots of 25 m diameter in a 3 km grid</a:t>
            </a:r>
          </a:p>
          <a:p>
            <a:pPr marL="414703" indent="-414703" defTabSz="1105875">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Sampled in </a:t>
            </a:r>
            <a:r>
              <a:rPr lang="en-US" sz="2419" dirty="0">
                <a:latin typeface="Open Sans" panose="020B0606030504020204" pitchFamily="34" charset="0"/>
                <a:ea typeface="Open Sans" panose="020B0606030504020204" pitchFamily="34" charset="0"/>
                <a:cs typeface="Open Sans" panose="020B0606030504020204" pitchFamily="34" charset="0"/>
              </a:rPr>
              <a:t>2021</a:t>
            </a:r>
          </a:p>
          <a:p>
            <a:pPr marL="414703" indent="-414703" defTabSz="1105875">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0-20 cm and 20-40 cm</a:t>
            </a:r>
          </a:p>
          <a:p>
            <a:pPr marL="414703" indent="-414703" defTabSz="1105875">
              <a:buFont typeface="Arial" panose="020B0604020202020204" pitchFamily="34" charset="0"/>
              <a:buChar char="•"/>
              <a:defRPr/>
            </a:pPr>
            <a:r>
              <a:rPr lang="en-US" sz="2419" dirty="0">
                <a:solidFill>
                  <a:prstClr val="black"/>
                </a:solidFill>
                <a:latin typeface="Open Sans" panose="020B0606030504020204" pitchFamily="34" charset="0"/>
                <a:ea typeface="Open Sans" panose="020B0606030504020204" pitchFamily="34" charset="0"/>
                <a:cs typeface="Open Sans" panose="020B0606030504020204" pitchFamily="34" charset="0"/>
              </a:rPr>
              <a:t>Soil and stand data</a:t>
            </a:r>
            <a:endParaRPr lang="en-US" sz="2903"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descr="Logotipo&#10;&#10;El contenido generado por IA puede ser incorrecto.">
            <a:extLst>
              <a:ext uri="{FF2B5EF4-FFF2-40B4-BE49-F238E27FC236}">
                <a16:creationId xmlns:a16="http://schemas.microsoft.com/office/drawing/2014/main" id="{E4761541-BF86-5CED-33E3-2A6928D2D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372417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FC1BE978-D33C-9ED9-BED4-052D3C3AAB6F}"/>
              </a:ext>
            </a:extLst>
          </p:cNvPr>
          <p:cNvSpPr txBox="1"/>
          <p:nvPr/>
        </p:nvSpPr>
        <p:spPr>
          <a:xfrm>
            <a:off x="2727850" y="1073620"/>
            <a:ext cx="4972832" cy="1769139"/>
          </a:xfrm>
          <a:prstGeom prst="rect">
            <a:avLst/>
          </a:prstGeom>
          <a:solidFill>
            <a:srgbClr val="D5E3F0"/>
          </a:solidFill>
        </p:spPr>
        <p:txBody>
          <a:bodyPr wrap="square" rtlCol="0">
            <a:spAutoFit/>
          </a:bodyPr>
          <a:lstStyle/>
          <a:p>
            <a:pPr defTabSz="1105875">
              <a:lnSpc>
                <a:spcPct val="130000"/>
              </a:lnSpc>
              <a:defRPr/>
            </a:pPr>
            <a:r>
              <a:rPr lang="es-E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Soil </a:t>
            </a:r>
            <a:r>
              <a:rPr lang="es-ES" sz="24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monitoring</a:t>
            </a:r>
            <a:r>
              <a:rPr lang="es-E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units</a:t>
            </a:r>
            <a:endParaRPr lang="es-E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105875">
              <a:lnSpc>
                <a:spcPct val="110000"/>
              </a:lnSpc>
              <a:defRPr/>
            </a:pP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Classes</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with</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homogeneous</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conditions</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on</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soil-forming</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factors</a:t>
            </a:r>
            <a:endPar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105875">
              <a:lnSpc>
                <a:spcPct val="110000"/>
              </a:lnSpc>
              <a:defRPr/>
            </a:pP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Unsupervised</a:t>
            </a:r>
            <a:r>
              <a:rPr lang="es-E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classification</a:t>
            </a:r>
            <a:endParaRPr lang="en-US" sz="13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1">
            <a:extLst>
              <a:ext uri="{FF2B5EF4-FFF2-40B4-BE49-F238E27FC236}">
                <a16:creationId xmlns:a16="http://schemas.microsoft.com/office/drawing/2014/main" id="{E5E0AFBE-07D3-CFEC-B517-B68CC02CC7AF}"/>
              </a:ext>
            </a:extLst>
          </p:cNvPr>
          <p:cNvPicPr>
            <a:picLocks noChangeAspect="1"/>
          </p:cNvPicPr>
          <p:nvPr/>
        </p:nvPicPr>
        <p:blipFill>
          <a:blip r:embed="rId2"/>
          <a:stretch>
            <a:fillRect/>
          </a:stretch>
        </p:blipFill>
        <p:spPr>
          <a:xfrm>
            <a:off x="392935" y="4810729"/>
            <a:ext cx="2040331" cy="1466378"/>
          </a:xfrm>
          <a:prstGeom prst="rect">
            <a:avLst/>
          </a:prstGeom>
          <a:ln>
            <a:solidFill>
              <a:schemeClr val="bg1"/>
            </a:solidFill>
          </a:ln>
        </p:spPr>
      </p:pic>
      <p:sp>
        <p:nvSpPr>
          <p:cNvPr id="12" name="TextBox 12">
            <a:extLst>
              <a:ext uri="{FF2B5EF4-FFF2-40B4-BE49-F238E27FC236}">
                <a16:creationId xmlns:a16="http://schemas.microsoft.com/office/drawing/2014/main" id="{543B93C6-BB4E-0DF2-9555-9BCF3FDE5063}"/>
              </a:ext>
            </a:extLst>
          </p:cNvPr>
          <p:cNvSpPr txBox="1"/>
          <p:nvPr/>
        </p:nvSpPr>
        <p:spPr>
          <a:xfrm>
            <a:off x="392935" y="4240849"/>
            <a:ext cx="2406654" cy="523220"/>
          </a:xfrm>
          <a:prstGeom prst="rect">
            <a:avLst/>
          </a:prstGeom>
          <a:noFill/>
        </p:spPr>
        <p:txBody>
          <a:bodyPr wrap="square" rtlCol="0">
            <a:spAutoFit/>
          </a:bodyPr>
          <a:lstStyle/>
          <a:p>
            <a:pPr defTabSz="1105875">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Basonet</a:t>
            </a:r>
            <a:endPar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7">
            <a:extLst>
              <a:ext uri="{FF2B5EF4-FFF2-40B4-BE49-F238E27FC236}">
                <a16:creationId xmlns:a16="http://schemas.microsoft.com/office/drawing/2014/main" id="{17FCC111-2EBA-89D3-6DAE-0072256201AF}"/>
              </a:ext>
            </a:extLst>
          </p:cNvPr>
          <p:cNvSpPr txBox="1"/>
          <p:nvPr/>
        </p:nvSpPr>
        <p:spPr>
          <a:xfrm>
            <a:off x="2727850" y="3043813"/>
            <a:ext cx="4113784" cy="461665"/>
          </a:xfrm>
          <a:prstGeom prst="rect">
            <a:avLst/>
          </a:prstGeom>
          <a:solidFill>
            <a:srgbClr val="D5E3F0"/>
          </a:solidFill>
        </p:spPr>
        <p:txBody>
          <a:bodyPr wrap="square" rtlCol="0">
            <a:spAutoFit/>
          </a:bodyPr>
          <a:lstStyle/>
          <a:p>
            <a:pPr algn="ctr" defTabSz="1105875">
              <a:defRPr/>
            </a:pP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Set indicator thresholds</a:t>
            </a: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2">
            <a:extLst>
              <a:ext uri="{FF2B5EF4-FFF2-40B4-BE49-F238E27FC236}">
                <a16:creationId xmlns:a16="http://schemas.microsoft.com/office/drawing/2014/main" id="{1312CE7C-72B4-6B77-8C22-086C55372CC8}"/>
              </a:ext>
            </a:extLst>
          </p:cNvPr>
          <p:cNvSpPr txBox="1"/>
          <p:nvPr/>
        </p:nvSpPr>
        <p:spPr>
          <a:xfrm>
            <a:off x="3506023" y="3729624"/>
            <a:ext cx="5799342" cy="461665"/>
          </a:xfrm>
          <a:prstGeom prst="rect">
            <a:avLst/>
          </a:prstGeom>
          <a:solidFill>
            <a:srgbClr val="D5E3F0"/>
          </a:solidFill>
        </p:spPr>
        <p:txBody>
          <a:bodyPr wrap="square" rtlCol="0">
            <a:spAutoFit/>
          </a:bodyPr>
          <a:lstStyle/>
          <a:p>
            <a:pPr algn="ctr" defTabSz="1105875">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Assess soil condition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Basonet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plots</a:t>
            </a:r>
          </a:p>
        </p:txBody>
      </p:sp>
      <p:sp>
        <p:nvSpPr>
          <p:cNvPr id="42" name="TextBox 43">
            <a:extLst>
              <a:ext uri="{FF2B5EF4-FFF2-40B4-BE49-F238E27FC236}">
                <a16:creationId xmlns:a16="http://schemas.microsoft.com/office/drawing/2014/main" id="{C00FA215-A1BF-CC8F-20AF-C568C432709B}"/>
              </a:ext>
            </a:extLst>
          </p:cNvPr>
          <p:cNvSpPr txBox="1"/>
          <p:nvPr/>
        </p:nvSpPr>
        <p:spPr>
          <a:xfrm>
            <a:off x="4951551" y="4411843"/>
            <a:ext cx="5886777" cy="830997"/>
          </a:xfrm>
          <a:prstGeom prst="rect">
            <a:avLst/>
          </a:prstGeom>
          <a:solidFill>
            <a:srgbClr val="D5E3F0"/>
          </a:solidFill>
        </p:spPr>
        <p:txBody>
          <a:bodyPr wrap="square" rtlCol="0">
            <a:spAutoFit/>
          </a:bodyPr>
          <a:lstStyle/>
          <a:p>
            <a:pPr algn="ctr" defTabSz="1105875">
              <a:defRPr/>
            </a:pP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Digital Soil Mapping of indicators</a:t>
            </a:r>
          </a:p>
          <a:p>
            <a:pPr algn="ctr" defTabSz="1105875">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Quantile regression forest models</a:t>
            </a:r>
          </a:p>
        </p:txBody>
      </p:sp>
      <p:sp>
        <p:nvSpPr>
          <p:cNvPr id="43" name="TextBox 44">
            <a:extLst>
              <a:ext uri="{FF2B5EF4-FFF2-40B4-BE49-F238E27FC236}">
                <a16:creationId xmlns:a16="http://schemas.microsoft.com/office/drawing/2014/main" id="{E5050B0D-8AE7-93A3-5625-F59CBFB5E354}"/>
              </a:ext>
            </a:extLst>
          </p:cNvPr>
          <p:cNvSpPr txBox="1"/>
          <p:nvPr/>
        </p:nvSpPr>
        <p:spPr>
          <a:xfrm>
            <a:off x="6786099" y="5469177"/>
            <a:ext cx="5012966" cy="830997"/>
          </a:xfrm>
          <a:prstGeom prst="rect">
            <a:avLst/>
          </a:prstGeom>
          <a:solidFill>
            <a:srgbClr val="D5E3F0"/>
          </a:solidFill>
        </p:spPr>
        <p:txBody>
          <a:bodyPr wrap="square" rtlCol="0">
            <a:spAutoFit/>
          </a:bodyPr>
          <a:lstStyle/>
          <a:p>
            <a:pPr algn="ctr" defTabSz="1105875">
              <a:defRPr/>
            </a:pP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Maps of soil condition</a:t>
            </a:r>
          </a:p>
          <a:p>
            <a:pPr algn="ctr" defTabSz="1105875">
              <a:defRPr/>
            </a:pP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and uncertainty</a:t>
            </a:r>
            <a:endPar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7">
            <a:extLst>
              <a:ext uri="{FF2B5EF4-FFF2-40B4-BE49-F238E27FC236}">
                <a16:creationId xmlns:a16="http://schemas.microsoft.com/office/drawing/2014/main" id="{9B5DEFBE-8364-46F3-8C4A-236FDF1B3A95}"/>
              </a:ext>
            </a:extLst>
          </p:cNvPr>
          <p:cNvSpPr txBox="1"/>
          <p:nvPr/>
        </p:nvSpPr>
        <p:spPr>
          <a:xfrm>
            <a:off x="392935" y="1004362"/>
            <a:ext cx="2334915" cy="1938992"/>
          </a:xfrm>
          <a:prstGeom prst="rect">
            <a:avLst/>
          </a:prstGeom>
          <a:noFill/>
          <a:ln>
            <a:noFill/>
          </a:ln>
        </p:spPr>
        <p:txBody>
          <a:bodyPr wrap="square">
            <a:spAutoFit/>
          </a:bodyPr>
          <a:lstStyle/>
          <a:p>
            <a:pPr defTabSz="1105875">
              <a:defRPr/>
            </a:pPr>
            <a:r>
              <a:rPr lang="es-E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SCORPAN </a:t>
            </a:r>
          </a:p>
          <a:p>
            <a:pPr defTabSz="1105875">
              <a:defRPr/>
            </a:pPr>
            <a:r>
              <a:rPr lang="es-E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covariates</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42074" lvl="1" defTabSz="1105875">
              <a:defRPr/>
            </a:pPr>
            <a:r>
              <a:rPr lang="es-E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Climate</a:t>
            </a: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42074" lvl="1" defTabSz="1105875">
              <a:defRPr/>
            </a:pPr>
            <a:r>
              <a:rPr lang="es-E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Organisms</a:t>
            </a: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42074" lvl="1" defTabSz="1105875">
              <a:defRPr/>
            </a:pPr>
            <a:r>
              <a:rPr lang="es-E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Relief</a:t>
            </a: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42074" lvl="1" defTabSz="1105875">
              <a:defRPr/>
            </a:pPr>
            <a:r>
              <a:rPr lang="es-ES"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Parent</a:t>
            </a:r>
            <a:r>
              <a:rPr lang="es-ES" dirty="0">
                <a:solidFill>
                  <a:prstClr val="black"/>
                </a:solidFill>
                <a:latin typeface="Open Sans" panose="020B0606030504020204" pitchFamily="34" charset="0"/>
                <a:ea typeface="Open Sans" panose="020B0606030504020204" pitchFamily="34" charset="0"/>
                <a:cs typeface="Open Sans" panose="020B0606030504020204" pitchFamily="34" charset="0"/>
              </a:rPr>
              <a:t> material</a:t>
            </a:r>
          </a:p>
        </p:txBody>
      </p:sp>
      <p:pic>
        <p:nvPicPr>
          <p:cNvPr id="48" name="Picture 6">
            <a:extLst>
              <a:ext uri="{FF2B5EF4-FFF2-40B4-BE49-F238E27FC236}">
                <a16:creationId xmlns:a16="http://schemas.microsoft.com/office/drawing/2014/main" id="{317791A5-7643-F950-38E9-0C684AB3F34C}"/>
              </a:ext>
            </a:extLst>
          </p:cNvPr>
          <p:cNvPicPr>
            <a:picLocks noChangeAspect="1"/>
          </p:cNvPicPr>
          <p:nvPr/>
        </p:nvPicPr>
        <p:blipFill rotWithShape="1">
          <a:blip r:embed="rId3">
            <a:clrChange>
              <a:clrFrom>
                <a:srgbClr val="FFFFFF"/>
              </a:clrFrom>
              <a:clrTo>
                <a:srgbClr val="FFFFFF">
                  <a:alpha val="0"/>
                </a:srgbClr>
              </a:clrTo>
            </a:clrChange>
          </a:blip>
          <a:srcRect b="12080"/>
          <a:stretch/>
        </p:blipFill>
        <p:spPr>
          <a:xfrm>
            <a:off x="487370" y="2923152"/>
            <a:ext cx="1851460" cy="1153954"/>
          </a:xfrm>
          <a:prstGeom prst="rect">
            <a:avLst/>
          </a:prstGeom>
          <a:solidFill>
            <a:schemeClr val="bg1"/>
          </a:solidFill>
          <a:ln>
            <a:solidFill>
              <a:schemeClr val="bg1"/>
            </a:solidFill>
          </a:ln>
        </p:spPr>
      </p:pic>
      <p:grpSp>
        <p:nvGrpSpPr>
          <p:cNvPr id="64" name="Group 1">
            <a:extLst>
              <a:ext uri="{FF2B5EF4-FFF2-40B4-BE49-F238E27FC236}">
                <a16:creationId xmlns:a16="http://schemas.microsoft.com/office/drawing/2014/main" id="{6D5239EB-52EA-4195-8FA4-4D74B7F99C9C}"/>
              </a:ext>
            </a:extLst>
          </p:cNvPr>
          <p:cNvGrpSpPr>
            <a:grpSpLocks noChangeAspect="1"/>
          </p:cNvGrpSpPr>
          <p:nvPr/>
        </p:nvGrpSpPr>
        <p:grpSpPr>
          <a:xfrm>
            <a:off x="7816075" y="1073620"/>
            <a:ext cx="4136140" cy="2508155"/>
            <a:chOff x="2583039" y="1239140"/>
            <a:chExt cx="5951658" cy="3609086"/>
          </a:xfrm>
        </p:grpSpPr>
        <p:pic>
          <p:nvPicPr>
            <p:cNvPr id="65" name="Picture 4">
              <a:extLst>
                <a:ext uri="{FF2B5EF4-FFF2-40B4-BE49-F238E27FC236}">
                  <a16:creationId xmlns:a16="http://schemas.microsoft.com/office/drawing/2014/main" id="{85CD18FA-9CA6-4495-B9A7-A3883DC987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400000">
              <a:off x="6051820" y="2156941"/>
              <a:ext cx="3192270" cy="1773484"/>
            </a:xfrm>
            <a:prstGeom prst="rect">
              <a:avLst/>
            </a:prstGeom>
          </p:spPr>
        </p:pic>
        <p:pic>
          <p:nvPicPr>
            <p:cNvPr id="66" name="Picture 6">
              <a:extLst>
                <a:ext uri="{FF2B5EF4-FFF2-40B4-BE49-F238E27FC236}">
                  <a16:creationId xmlns:a16="http://schemas.microsoft.com/office/drawing/2014/main" id="{6000AEC0-A466-4541-8C17-9ED592606AAB}"/>
                </a:ext>
              </a:extLst>
            </p:cNvPr>
            <p:cNvPicPr>
              <a:picLocks noChangeAspect="1"/>
            </p:cNvPicPr>
            <p:nvPr/>
          </p:nvPicPr>
          <p:blipFill>
            <a:blip r:embed="rId5"/>
            <a:stretch>
              <a:fillRect/>
            </a:stretch>
          </p:blipFill>
          <p:spPr>
            <a:xfrm>
              <a:off x="2583039" y="1239140"/>
              <a:ext cx="4178175" cy="3609086"/>
            </a:xfrm>
            <a:prstGeom prst="rect">
              <a:avLst/>
            </a:prstGeom>
          </p:spPr>
        </p:pic>
      </p:grpSp>
      <p:cxnSp>
        <p:nvCxnSpPr>
          <p:cNvPr id="6" name="Conector: angular 5">
            <a:extLst>
              <a:ext uri="{FF2B5EF4-FFF2-40B4-BE49-F238E27FC236}">
                <a16:creationId xmlns:a16="http://schemas.microsoft.com/office/drawing/2014/main" id="{C60308FE-522D-78BE-3EEF-42E6F00B9027}"/>
              </a:ext>
            </a:extLst>
          </p:cNvPr>
          <p:cNvCxnSpPr>
            <a:cxnSpLocks/>
            <a:stCxn id="26" idx="1"/>
            <a:endCxn id="41" idx="1"/>
          </p:cNvCxnSpPr>
          <p:nvPr/>
        </p:nvCxnSpPr>
        <p:spPr>
          <a:xfrm rot="10800000" flipH="1" flipV="1">
            <a:off x="2727849" y="3274645"/>
            <a:ext cx="778173" cy="685811"/>
          </a:xfrm>
          <a:prstGeom prst="bentConnector3">
            <a:avLst>
              <a:gd name="adj1" fmla="val -2937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Conector: angular 7">
            <a:extLst>
              <a:ext uri="{FF2B5EF4-FFF2-40B4-BE49-F238E27FC236}">
                <a16:creationId xmlns:a16="http://schemas.microsoft.com/office/drawing/2014/main" id="{681344E6-7BC5-CC30-6626-71E9DDE745B1}"/>
              </a:ext>
            </a:extLst>
          </p:cNvPr>
          <p:cNvCxnSpPr>
            <a:cxnSpLocks/>
            <a:stCxn id="41" idx="1"/>
            <a:endCxn id="42" idx="1"/>
          </p:cNvCxnSpPr>
          <p:nvPr/>
        </p:nvCxnSpPr>
        <p:spPr>
          <a:xfrm rot="10800000" flipH="1" flipV="1">
            <a:off x="3506023" y="3960456"/>
            <a:ext cx="1445528" cy="866885"/>
          </a:xfrm>
          <a:prstGeom prst="bentConnector3">
            <a:avLst>
              <a:gd name="adj1" fmla="val -15814"/>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angular 14">
            <a:extLst>
              <a:ext uri="{FF2B5EF4-FFF2-40B4-BE49-F238E27FC236}">
                <a16:creationId xmlns:a16="http://schemas.microsoft.com/office/drawing/2014/main" id="{650101EE-104D-C98E-988B-844ED12484E9}"/>
              </a:ext>
            </a:extLst>
          </p:cNvPr>
          <p:cNvCxnSpPr>
            <a:cxnSpLocks/>
            <a:stCxn id="42" idx="1"/>
            <a:endCxn id="43" idx="1"/>
          </p:cNvCxnSpPr>
          <p:nvPr/>
        </p:nvCxnSpPr>
        <p:spPr>
          <a:xfrm rot="10800000" flipH="1" flipV="1">
            <a:off x="4951551" y="4827342"/>
            <a:ext cx="1834548" cy="1057334"/>
          </a:xfrm>
          <a:prstGeom prst="bentConnector3">
            <a:avLst>
              <a:gd name="adj1" fmla="val -1246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FC55344-7C9D-D531-C032-0D523C81C83E}"/>
              </a:ext>
            </a:extLst>
          </p:cNvPr>
          <p:cNvSpPr txBox="1"/>
          <p:nvPr/>
        </p:nvSpPr>
        <p:spPr>
          <a:xfrm>
            <a:off x="0" y="1"/>
            <a:ext cx="12192000" cy="523220"/>
          </a:xfrm>
          <a:prstGeom prst="rect">
            <a:avLst/>
          </a:prstGeom>
          <a:noFill/>
        </p:spPr>
        <p:txBody>
          <a:bodyPr wrap="square" rtlCol="0">
            <a:spAutoFit/>
          </a:bodyPr>
          <a:lstStyle/>
          <a:p>
            <a:r>
              <a:rPr lang="en-US" sz="2800" b="1"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Digital soil assessment</a:t>
            </a:r>
          </a:p>
        </p:txBody>
      </p:sp>
      <p:cxnSp>
        <p:nvCxnSpPr>
          <p:cNvPr id="10" name="Conector: angular 9">
            <a:extLst>
              <a:ext uri="{FF2B5EF4-FFF2-40B4-BE49-F238E27FC236}">
                <a16:creationId xmlns:a16="http://schemas.microsoft.com/office/drawing/2014/main" id="{6931844B-91B4-5614-1769-C539D248000E}"/>
              </a:ext>
            </a:extLst>
          </p:cNvPr>
          <p:cNvCxnSpPr>
            <a:cxnSpLocks/>
            <a:stCxn id="5" idx="2"/>
          </p:cNvCxnSpPr>
          <p:nvPr/>
        </p:nvCxnSpPr>
        <p:spPr>
          <a:xfrm rot="16200000" flipH="1">
            <a:off x="5106543" y="2950481"/>
            <a:ext cx="215447" cy="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Imagen 2" descr="Logotipo&#10;&#10;El contenido generado por IA puede ser incorrecto.">
            <a:extLst>
              <a:ext uri="{FF2B5EF4-FFF2-40B4-BE49-F238E27FC236}">
                <a16:creationId xmlns:a16="http://schemas.microsoft.com/office/drawing/2014/main" id="{B5A64CB4-A84E-6477-F78B-CC7876995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357189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15B8-622F-6F5A-F240-BDEDA01D9345}"/>
            </a:ext>
          </a:extLst>
        </p:cNvPr>
        <p:cNvGrpSpPr/>
        <p:nvPr/>
      </p:nvGrpSpPr>
      <p:grpSpPr>
        <a:xfrm>
          <a:off x="0" y="0"/>
          <a:ext cx="0" cy="0"/>
          <a:chOff x="0" y="0"/>
          <a:chExt cx="0" cy="0"/>
        </a:xfrm>
      </p:grpSpPr>
      <p:pic>
        <p:nvPicPr>
          <p:cNvPr id="32" name="Picture 6">
            <a:extLst>
              <a:ext uri="{FF2B5EF4-FFF2-40B4-BE49-F238E27FC236}">
                <a16:creationId xmlns:a16="http://schemas.microsoft.com/office/drawing/2014/main" id="{ADA4F939-4986-1B2D-01B4-5B04749B08D3}"/>
              </a:ext>
            </a:extLst>
          </p:cNvPr>
          <p:cNvPicPr>
            <a:picLocks noChangeAspect="1"/>
          </p:cNvPicPr>
          <p:nvPr/>
        </p:nvPicPr>
        <p:blipFill>
          <a:blip r:embed="rId2">
            <a:extLst>
              <a:ext uri="{28A0092B-C50C-407E-A947-70E740481C1C}">
                <a14:useLocalDpi xmlns:a14="http://schemas.microsoft.com/office/drawing/2010/main" val="0"/>
              </a:ext>
            </a:extLst>
          </a:blip>
          <a:srcRect l="1789"/>
          <a:stretch/>
        </p:blipFill>
        <p:spPr>
          <a:xfrm>
            <a:off x="4481917" y="1310079"/>
            <a:ext cx="4182253" cy="5323076"/>
          </a:xfrm>
          <a:prstGeom prst="rect">
            <a:avLst/>
          </a:prstGeom>
        </p:spPr>
      </p:pic>
      <p:sp>
        <p:nvSpPr>
          <p:cNvPr id="14" name="Rectángulo 13">
            <a:extLst>
              <a:ext uri="{FF2B5EF4-FFF2-40B4-BE49-F238E27FC236}">
                <a16:creationId xmlns:a16="http://schemas.microsoft.com/office/drawing/2014/main" id="{AA489780-B2CA-DC4B-C9C0-CF65FFA076E5}"/>
              </a:ext>
            </a:extLst>
          </p:cNvPr>
          <p:cNvSpPr/>
          <p:nvPr/>
        </p:nvSpPr>
        <p:spPr>
          <a:xfrm>
            <a:off x="546767" y="3427604"/>
            <a:ext cx="3396689" cy="3145221"/>
          </a:xfrm>
          <a:prstGeom prst="rect">
            <a:avLst/>
          </a:prstGeom>
          <a:solidFill>
            <a:srgbClr val="87939F"/>
          </a:solidFill>
          <a:ln>
            <a:solidFill>
              <a:srgbClr val="8793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B062395-1656-BFFE-6AA9-114CFE8D293B}"/>
              </a:ext>
            </a:extLst>
          </p:cNvPr>
          <p:cNvSpPr/>
          <p:nvPr/>
        </p:nvSpPr>
        <p:spPr>
          <a:xfrm>
            <a:off x="546767" y="283779"/>
            <a:ext cx="3396689" cy="3145221"/>
          </a:xfrm>
          <a:prstGeom prst="rect">
            <a:avLst/>
          </a:prstGeom>
          <a:solidFill>
            <a:srgbClr val="A6CF55"/>
          </a:solidFill>
          <a:ln>
            <a:solidFill>
              <a:srgbClr val="A6C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41">
            <a:extLst>
              <a:ext uri="{FF2B5EF4-FFF2-40B4-BE49-F238E27FC236}">
                <a16:creationId xmlns:a16="http://schemas.microsoft.com/office/drawing/2014/main" id="{0CA825DB-F40F-9BB9-27F8-A40EF23176BA}"/>
              </a:ext>
            </a:extLst>
          </p:cNvPr>
          <p:cNvPicPr>
            <a:picLocks noChangeAspect="1"/>
          </p:cNvPicPr>
          <p:nvPr/>
        </p:nvPicPr>
        <p:blipFill>
          <a:blip r:embed="rId3"/>
          <a:stretch>
            <a:fillRect/>
          </a:stretch>
        </p:blipFill>
        <p:spPr>
          <a:xfrm>
            <a:off x="2003613" y="1854994"/>
            <a:ext cx="1858554" cy="1440000"/>
          </a:xfrm>
          <a:prstGeom prst="rect">
            <a:avLst/>
          </a:prstGeom>
        </p:spPr>
      </p:pic>
      <p:pic>
        <p:nvPicPr>
          <p:cNvPr id="3" name="Picture 42">
            <a:extLst>
              <a:ext uri="{FF2B5EF4-FFF2-40B4-BE49-F238E27FC236}">
                <a16:creationId xmlns:a16="http://schemas.microsoft.com/office/drawing/2014/main" id="{B750DB26-5BEB-93DE-1696-2B28C0C11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23" y="828898"/>
            <a:ext cx="1920000" cy="1440000"/>
          </a:xfrm>
          <a:prstGeom prst="rect">
            <a:avLst/>
          </a:prstGeom>
        </p:spPr>
      </p:pic>
      <p:pic>
        <p:nvPicPr>
          <p:cNvPr id="4" name="Picture 13">
            <a:extLst>
              <a:ext uri="{FF2B5EF4-FFF2-40B4-BE49-F238E27FC236}">
                <a16:creationId xmlns:a16="http://schemas.microsoft.com/office/drawing/2014/main" id="{64072E76-DE97-BFCE-9709-55C740374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23" y="3910998"/>
            <a:ext cx="2057142" cy="1440000"/>
          </a:xfrm>
          <a:prstGeom prst="rect">
            <a:avLst/>
          </a:prstGeom>
        </p:spPr>
      </p:pic>
      <p:pic>
        <p:nvPicPr>
          <p:cNvPr id="5" name="Picture 10">
            <a:extLst>
              <a:ext uri="{FF2B5EF4-FFF2-40B4-BE49-F238E27FC236}">
                <a16:creationId xmlns:a16="http://schemas.microsoft.com/office/drawing/2014/main" id="{EAD81A68-7CCF-0873-2C0A-2A8178D0C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775" y="4587706"/>
            <a:ext cx="1440000" cy="1919999"/>
          </a:xfrm>
          <a:prstGeom prst="rect">
            <a:avLst/>
          </a:prstGeom>
        </p:spPr>
      </p:pic>
      <p:sp>
        <p:nvSpPr>
          <p:cNvPr id="6" name="TextBox 9">
            <a:extLst>
              <a:ext uri="{FF2B5EF4-FFF2-40B4-BE49-F238E27FC236}">
                <a16:creationId xmlns:a16="http://schemas.microsoft.com/office/drawing/2014/main" id="{5319D973-9192-753A-F323-4ACCA4B68770}"/>
              </a:ext>
            </a:extLst>
          </p:cNvPr>
          <p:cNvSpPr txBox="1"/>
          <p:nvPr/>
        </p:nvSpPr>
        <p:spPr>
          <a:xfrm>
            <a:off x="1180006" y="325506"/>
            <a:ext cx="2107884" cy="461665"/>
          </a:xfrm>
          <a:prstGeom prst="rect">
            <a:avLst/>
          </a:prstGeom>
          <a:noFill/>
          <a:ln>
            <a:noFill/>
          </a:ln>
        </p:spPr>
        <p:txBody>
          <a:bodyPr wrap="square" rtlCol="0">
            <a:spAutoFit/>
          </a:bodyPr>
          <a:lstStyle/>
          <a:p>
            <a:pPr algn="ctr"/>
            <a:r>
              <a:rPr lang="en-US" sz="2400" b="1" dirty="0"/>
              <a:t>Reference soils</a:t>
            </a:r>
          </a:p>
        </p:txBody>
      </p:sp>
      <p:sp>
        <p:nvSpPr>
          <p:cNvPr id="15" name="TextBox 9">
            <a:extLst>
              <a:ext uri="{FF2B5EF4-FFF2-40B4-BE49-F238E27FC236}">
                <a16:creationId xmlns:a16="http://schemas.microsoft.com/office/drawing/2014/main" id="{265B37B7-C9B8-D52F-1F2E-3CC794011FD7}"/>
              </a:ext>
            </a:extLst>
          </p:cNvPr>
          <p:cNvSpPr txBox="1"/>
          <p:nvPr/>
        </p:nvSpPr>
        <p:spPr>
          <a:xfrm>
            <a:off x="1045465" y="3449333"/>
            <a:ext cx="2291805" cy="461665"/>
          </a:xfrm>
          <a:prstGeom prst="rect">
            <a:avLst/>
          </a:prstGeom>
          <a:noFill/>
          <a:ln>
            <a:noFill/>
          </a:ln>
        </p:spPr>
        <p:txBody>
          <a:bodyPr wrap="square" rtlCol="0">
            <a:spAutoFit/>
          </a:bodyPr>
          <a:lstStyle/>
          <a:p>
            <a:pPr algn="ctr"/>
            <a:r>
              <a:rPr lang="en-US" sz="2400" b="1" dirty="0"/>
              <a:t>Plantations soils</a:t>
            </a:r>
          </a:p>
        </p:txBody>
      </p:sp>
      <p:sp>
        <p:nvSpPr>
          <p:cNvPr id="16" name="CuadroTexto 15">
            <a:extLst>
              <a:ext uri="{FF2B5EF4-FFF2-40B4-BE49-F238E27FC236}">
                <a16:creationId xmlns:a16="http://schemas.microsoft.com/office/drawing/2014/main" id="{85268D7B-8EE7-B13F-4309-34766E2D8941}"/>
              </a:ext>
            </a:extLst>
          </p:cNvPr>
          <p:cNvSpPr txBox="1"/>
          <p:nvPr/>
        </p:nvSpPr>
        <p:spPr>
          <a:xfrm>
            <a:off x="9032699" y="1862255"/>
            <a:ext cx="2773581" cy="830997"/>
          </a:xfrm>
          <a:prstGeom prst="rect">
            <a:avLst/>
          </a:prstGeom>
          <a:noFill/>
        </p:spPr>
        <p:txBody>
          <a:bodyPr wrap="square" rtlCol="0">
            <a:spAutoFit/>
          </a:bodyPr>
          <a:lstStyle/>
          <a:p>
            <a:r>
              <a:rPr lang="en-GB" sz="2400" b="1" noProof="0" dirty="0"/>
              <a:t>Specific for each soil monitoring unit</a:t>
            </a:r>
          </a:p>
        </p:txBody>
      </p:sp>
      <p:sp>
        <p:nvSpPr>
          <p:cNvPr id="19" name="TextBox 31">
            <a:extLst>
              <a:ext uri="{FF2B5EF4-FFF2-40B4-BE49-F238E27FC236}">
                <a16:creationId xmlns:a16="http://schemas.microsoft.com/office/drawing/2014/main" id="{B7E63C4C-B695-59F6-CF4A-CA2893D40523}"/>
              </a:ext>
            </a:extLst>
          </p:cNvPr>
          <p:cNvSpPr txBox="1"/>
          <p:nvPr/>
        </p:nvSpPr>
        <p:spPr>
          <a:xfrm>
            <a:off x="6052859" y="4913354"/>
            <a:ext cx="1431170" cy="461665"/>
          </a:xfrm>
          <a:prstGeom prst="rect">
            <a:avLst/>
          </a:prstGeom>
          <a:noFill/>
        </p:spPr>
        <p:txBody>
          <a:bodyPr wrap="square" rtlCol="0">
            <a:spAutoFit/>
          </a:bodyPr>
          <a:lstStyle/>
          <a:p>
            <a:r>
              <a:rPr lang="en-US" sz="2400" b="1" dirty="0">
                <a:solidFill>
                  <a:srgbClr val="0070C0"/>
                </a:solidFill>
              </a:rPr>
              <a:t>Healthy</a:t>
            </a:r>
            <a:endParaRPr lang="en-US" sz="1776" b="1" dirty="0">
              <a:solidFill>
                <a:srgbClr val="0070C0"/>
              </a:solidFill>
            </a:endParaRPr>
          </a:p>
        </p:txBody>
      </p:sp>
      <p:cxnSp>
        <p:nvCxnSpPr>
          <p:cNvPr id="26" name="Straight Arrow Connector 39">
            <a:extLst>
              <a:ext uri="{FF2B5EF4-FFF2-40B4-BE49-F238E27FC236}">
                <a16:creationId xmlns:a16="http://schemas.microsoft.com/office/drawing/2014/main" id="{0AD05EFF-134A-A5B6-0477-378AC31E65CD}"/>
              </a:ext>
            </a:extLst>
          </p:cNvPr>
          <p:cNvCxnSpPr>
            <a:cxnSpLocks/>
          </p:cNvCxnSpPr>
          <p:nvPr/>
        </p:nvCxnSpPr>
        <p:spPr>
          <a:xfrm flipV="1">
            <a:off x="5453089" y="5350998"/>
            <a:ext cx="2970719" cy="11054"/>
          </a:xfrm>
          <a:prstGeom prst="straightConnector1">
            <a:avLst/>
          </a:prstGeom>
          <a:ln w="38100">
            <a:solidFill>
              <a:srgbClr val="67A9C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A779AC-5F33-CBE4-F593-585510BD4B4B}"/>
              </a:ext>
            </a:extLst>
          </p:cNvPr>
          <p:cNvSpPr txBox="1"/>
          <p:nvPr/>
        </p:nvSpPr>
        <p:spPr>
          <a:xfrm>
            <a:off x="6230866" y="6371374"/>
            <a:ext cx="1075156" cy="400110"/>
          </a:xfrm>
          <a:prstGeom prst="rect">
            <a:avLst/>
          </a:prstGeom>
          <a:solidFill>
            <a:schemeClr val="bg1"/>
          </a:solidFill>
          <a:ln>
            <a:solidFill>
              <a:schemeClr val="bg1"/>
            </a:solidFill>
          </a:ln>
        </p:spPr>
        <p:txBody>
          <a:bodyPr wrap="square" rtlCol="0">
            <a:spAutoFit/>
          </a:bodyPr>
          <a:lstStyle/>
          <a:p>
            <a:pPr algn="ctr"/>
            <a:r>
              <a:rPr lang="en-US" sz="2000" b="1" dirty="0"/>
              <a:t>pH</a:t>
            </a:r>
          </a:p>
        </p:txBody>
      </p:sp>
      <p:cxnSp>
        <p:nvCxnSpPr>
          <p:cNvPr id="20" name="Straight Arrow Connector 32">
            <a:extLst>
              <a:ext uri="{FF2B5EF4-FFF2-40B4-BE49-F238E27FC236}">
                <a16:creationId xmlns:a16="http://schemas.microsoft.com/office/drawing/2014/main" id="{FD6D02D8-9322-3746-3791-61E1FFF3AEB3}"/>
              </a:ext>
            </a:extLst>
          </p:cNvPr>
          <p:cNvCxnSpPr>
            <a:cxnSpLocks/>
          </p:cNvCxnSpPr>
          <p:nvPr/>
        </p:nvCxnSpPr>
        <p:spPr>
          <a:xfrm flipH="1">
            <a:off x="5059721" y="5840861"/>
            <a:ext cx="29205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33">
            <a:extLst>
              <a:ext uri="{FF2B5EF4-FFF2-40B4-BE49-F238E27FC236}">
                <a16:creationId xmlns:a16="http://schemas.microsoft.com/office/drawing/2014/main" id="{65D54B3D-BAA1-9373-2628-CC18E2ED1DDD}"/>
              </a:ext>
            </a:extLst>
          </p:cNvPr>
          <p:cNvSpPr txBox="1"/>
          <p:nvPr/>
        </p:nvSpPr>
        <p:spPr>
          <a:xfrm>
            <a:off x="5351777" y="5610028"/>
            <a:ext cx="1553430" cy="461665"/>
          </a:xfrm>
          <a:prstGeom prst="rect">
            <a:avLst/>
          </a:prstGeom>
          <a:noFill/>
        </p:spPr>
        <p:txBody>
          <a:bodyPr wrap="square" rtlCol="0">
            <a:spAutoFit/>
          </a:bodyPr>
          <a:lstStyle/>
          <a:p>
            <a:pPr algn="r"/>
            <a:r>
              <a:rPr lang="en-US" sz="2400" b="1" dirty="0">
                <a:solidFill>
                  <a:srgbClr val="C00000"/>
                </a:solidFill>
              </a:rPr>
              <a:t>Unhealthy</a:t>
            </a:r>
          </a:p>
        </p:txBody>
      </p:sp>
      <p:sp>
        <p:nvSpPr>
          <p:cNvPr id="11" name="CuadroTexto 10">
            <a:extLst>
              <a:ext uri="{FF2B5EF4-FFF2-40B4-BE49-F238E27FC236}">
                <a16:creationId xmlns:a16="http://schemas.microsoft.com/office/drawing/2014/main" id="{E04EED5A-F2E3-523A-0EFD-76DD79E497C2}"/>
              </a:ext>
            </a:extLst>
          </p:cNvPr>
          <p:cNvSpPr txBox="1"/>
          <p:nvPr/>
        </p:nvSpPr>
        <p:spPr>
          <a:xfrm>
            <a:off x="9032699" y="4215499"/>
            <a:ext cx="2773581" cy="830997"/>
          </a:xfrm>
          <a:prstGeom prst="rect">
            <a:avLst/>
          </a:prstGeom>
          <a:noFill/>
        </p:spPr>
        <p:txBody>
          <a:bodyPr wrap="square" rtlCol="0">
            <a:spAutoFit/>
          </a:bodyPr>
          <a:lstStyle/>
          <a:p>
            <a:r>
              <a:rPr lang="en-GB" sz="2400" b="1" noProof="0" dirty="0"/>
              <a:t>Soil condition assessment</a:t>
            </a:r>
          </a:p>
        </p:txBody>
      </p:sp>
      <p:sp>
        <p:nvSpPr>
          <p:cNvPr id="28" name="TextBox 30">
            <a:extLst>
              <a:ext uri="{FF2B5EF4-FFF2-40B4-BE49-F238E27FC236}">
                <a16:creationId xmlns:a16="http://schemas.microsoft.com/office/drawing/2014/main" id="{E219F5E1-20EE-771B-5F64-0D458C2CAD87}"/>
              </a:ext>
            </a:extLst>
          </p:cNvPr>
          <p:cNvSpPr txBox="1"/>
          <p:nvPr/>
        </p:nvSpPr>
        <p:spPr>
          <a:xfrm>
            <a:off x="4821744" y="501063"/>
            <a:ext cx="1553430" cy="830997"/>
          </a:xfrm>
          <a:prstGeom prst="rect">
            <a:avLst/>
          </a:prstGeom>
          <a:solidFill>
            <a:srgbClr val="FFFFFF">
              <a:alpha val="69804"/>
            </a:srgbClr>
          </a:solidFill>
        </p:spPr>
        <p:txBody>
          <a:bodyPr wrap="square" rtlCol="0">
            <a:spAutoFit/>
          </a:bodyPr>
          <a:lstStyle/>
          <a:p>
            <a:r>
              <a:rPr lang="en-US" sz="2400" b="1" dirty="0">
                <a:solidFill>
                  <a:srgbClr val="A54845"/>
                </a:solidFill>
              </a:rPr>
              <a:t>Threshold </a:t>
            </a:r>
          </a:p>
          <a:p>
            <a:r>
              <a:rPr lang="en-US" sz="2400" b="1" dirty="0">
                <a:solidFill>
                  <a:srgbClr val="A54845"/>
                </a:solidFill>
              </a:rPr>
              <a:t>5% or 25%</a:t>
            </a:r>
          </a:p>
        </p:txBody>
      </p:sp>
      <p:sp>
        <p:nvSpPr>
          <p:cNvPr id="17" name="CuadroTexto 16">
            <a:extLst>
              <a:ext uri="{FF2B5EF4-FFF2-40B4-BE49-F238E27FC236}">
                <a16:creationId xmlns:a16="http://schemas.microsoft.com/office/drawing/2014/main" id="{A32457D3-351F-3E5B-5A98-E4DC336FBD38}"/>
              </a:ext>
            </a:extLst>
          </p:cNvPr>
          <p:cNvSpPr txBox="1"/>
          <p:nvPr/>
        </p:nvSpPr>
        <p:spPr>
          <a:xfrm>
            <a:off x="9032699" y="2693252"/>
            <a:ext cx="3079969" cy="461665"/>
          </a:xfrm>
          <a:prstGeom prst="rect">
            <a:avLst/>
          </a:prstGeom>
          <a:noFill/>
        </p:spPr>
        <p:txBody>
          <a:bodyPr wrap="square" rtlCol="0">
            <a:spAutoFit/>
          </a:bodyPr>
          <a:lstStyle/>
          <a:p>
            <a:r>
              <a:rPr lang="en-GB" sz="2400" b="1" dirty="0"/>
              <a:t> </a:t>
            </a:r>
          </a:p>
        </p:txBody>
      </p:sp>
      <p:pic>
        <p:nvPicPr>
          <p:cNvPr id="7" name="Imagen 6" descr="Logotipo&#10;&#10;El contenido generado por IA puede ser incorrecto.">
            <a:extLst>
              <a:ext uri="{FF2B5EF4-FFF2-40B4-BE49-F238E27FC236}">
                <a16:creationId xmlns:a16="http://schemas.microsoft.com/office/drawing/2014/main" id="{515CCC54-4ED3-34ED-4674-76E8E888F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388592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A3BDF-451A-D858-2522-DE0A7E5DE257}"/>
            </a:ext>
          </a:extLst>
        </p:cNvPr>
        <p:cNvGrpSpPr/>
        <p:nvPr/>
      </p:nvGrpSpPr>
      <p:grpSpPr>
        <a:xfrm>
          <a:off x="0" y="0"/>
          <a:ext cx="0" cy="0"/>
          <a:chOff x="0" y="0"/>
          <a:chExt cx="0" cy="0"/>
        </a:xfrm>
      </p:grpSpPr>
      <p:pic>
        <p:nvPicPr>
          <p:cNvPr id="32" name="Picture 6">
            <a:extLst>
              <a:ext uri="{FF2B5EF4-FFF2-40B4-BE49-F238E27FC236}">
                <a16:creationId xmlns:a16="http://schemas.microsoft.com/office/drawing/2014/main" id="{79AEB3F2-2A9D-D3FC-BD13-5D239E611A54}"/>
              </a:ext>
            </a:extLst>
          </p:cNvPr>
          <p:cNvPicPr>
            <a:picLocks noChangeAspect="1"/>
          </p:cNvPicPr>
          <p:nvPr/>
        </p:nvPicPr>
        <p:blipFill>
          <a:blip r:embed="rId2">
            <a:extLst>
              <a:ext uri="{28A0092B-C50C-407E-A947-70E740481C1C}">
                <a14:useLocalDpi xmlns:a14="http://schemas.microsoft.com/office/drawing/2010/main" val="0"/>
              </a:ext>
            </a:extLst>
          </a:blip>
          <a:srcRect l="1789"/>
          <a:stretch/>
        </p:blipFill>
        <p:spPr>
          <a:xfrm>
            <a:off x="4481917" y="1310079"/>
            <a:ext cx="4182253" cy="5323076"/>
          </a:xfrm>
          <a:prstGeom prst="rect">
            <a:avLst/>
          </a:prstGeom>
        </p:spPr>
      </p:pic>
      <p:sp>
        <p:nvSpPr>
          <p:cNvPr id="14" name="Rectángulo 13">
            <a:extLst>
              <a:ext uri="{FF2B5EF4-FFF2-40B4-BE49-F238E27FC236}">
                <a16:creationId xmlns:a16="http://schemas.microsoft.com/office/drawing/2014/main" id="{A6C3EB4A-22FF-09D2-A4CF-848E656150B2}"/>
              </a:ext>
            </a:extLst>
          </p:cNvPr>
          <p:cNvSpPr/>
          <p:nvPr/>
        </p:nvSpPr>
        <p:spPr>
          <a:xfrm>
            <a:off x="546767" y="3427604"/>
            <a:ext cx="3396689" cy="3145221"/>
          </a:xfrm>
          <a:prstGeom prst="rect">
            <a:avLst/>
          </a:prstGeom>
          <a:solidFill>
            <a:srgbClr val="87939F"/>
          </a:solidFill>
          <a:ln>
            <a:solidFill>
              <a:srgbClr val="8793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E0E4117B-D758-A419-8E46-E5BB0744BFF6}"/>
              </a:ext>
            </a:extLst>
          </p:cNvPr>
          <p:cNvSpPr/>
          <p:nvPr/>
        </p:nvSpPr>
        <p:spPr>
          <a:xfrm>
            <a:off x="546767" y="283779"/>
            <a:ext cx="3396689" cy="3145221"/>
          </a:xfrm>
          <a:prstGeom prst="rect">
            <a:avLst/>
          </a:prstGeom>
          <a:solidFill>
            <a:srgbClr val="A6CF55"/>
          </a:solidFill>
          <a:ln>
            <a:solidFill>
              <a:srgbClr val="A6C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41">
            <a:extLst>
              <a:ext uri="{FF2B5EF4-FFF2-40B4-BE49-F238E27FC236}">
                <a16:creationId xmlns:a16="http://schemas.microsoft.com/office/drawing/2014/main" id="{B83031F1-00BC-2426-DD09-C4FBBA4B6196}"/>
              </a:ext>
            </a:extLst>
          </p:cNvPr>
          <p:cNvPicPr>
            <a:picLocks noChangeAspect="1"/>
          </p:cNvPicPr>
          <p:nvPr/>
        </p:nvPicPr>
        <p:blipFill>
          <a:blip r:embed="rId3"/>
          <a:stretch>
            <a:fillRect/>
          </a:stretch>
        </p:blipFill>
        <p:spPr>
          <a:xfrm>
            <a:off x="2003613" y="1854994"/>
            <a:ext cx="1858554" cy="1440000"/>
          </a:xfrm>
          <a:prstGeom prst="rect">
            <a:avLst/>
          </a:prstGeom>
        </p:spPr>
      </p:pic>
      <p:pic>
        <p:nvPicPr>
          <p:cNvPr id="3" name="Picture 42">
            <a:extLst>
              <a:ext uri="{FF2B5EF4-FFF2-40B4-BE49-F238E27FC236}">
                <a16:creationId xmlns:a16="http://schemas.microsoft.com/office/drawing/2014/main" id="{3505C0CE-ABA5-A9F8-70EF-03098408D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23" y="828898"/>
            <a:ext cx="1920000" cy="1440000"/>
          </a:xfrm>
          <a:prstGeom prst="rect">
            <a:avLst/>
          </a:prstGeom>
        </p:spPr>
      </p:pic>
      <p:pic>
        <p:nvPicPr>
          <p:cNvPr id="4" name="Picture 13">
            <a:extLst>
              <a:ext uri="{FF2B5EF4-FFF2-40B4-BE49-F238E27FC236}">
                <a16:creationId xmlns:a16="http://schemas.microsoft.com/office/drawing/2014/main" id="{78DA0B56-DDF0-1F78-4ABC-1FECEC42F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23" y="3910998"/>
            <a:ext cx="2057142" cy="1440000"/>
          </a:xfrm>
          <a:prstGeom prst="rect">
            <a:avLst/>
          </a:prstGeom>
        </p:spPr>
      </p:pic>
      <p:pic>
        <p:nvPicPr>
          <p:cNvPr id="5" name="Picture 10">
            <a:extLst>
              <a:ext uri="{FF2B5EF4-FFF2-40B4-BE49-F238E27FC236}">
                <a16:creationId xmlns:a16="http://schemas.microsoft.com/office/drawing/2014/main" id="{1AC955D9-3171-3EEC-4F33-6ADDED61C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775" y="4587706"/>
            <a:ext cx="1440000" cy="1919999"/>
          </a:xfrm>
          <a:prstGeom prst="rect">
            <a:avLst/>
          </a:prstGeom>
        </p:spPr>
      </p:pic>
      <p:sp>
        <p:nvSpPr>
          <p:cNvPr id="6" name="TextBox 9">
            <a:extLst>
              <a:ext uri="{FF2B5EF4-FFF2-40B4-BE49-F238E27FC236}">
                <a16:creationId xmlns:a16="http://schemas.microsoft.com/office/drawing/2014/main" id="{7965CEDA-2D5A-63D9-E60E-2CAB84BB7DCA}"/>
              </a:ext>
            </a:extLst>
          </p:cNvPr>
          <p:cNvSpPr txBox="1"/>
          <p:nvPr/>
        </p:nvSpPr>
        <p:spPr>
          <a:xfrm>
            <a:off x="1180006" y="325506"/>
            <a:ext cx="2107884" cy="461665"/>
          </a:xfrm>
          <a:prstGeom prst="rect">
            <a:avLst/>
          </a:prstGeom>
          <a:noFill/>
          <a:ln>
            <a:noFill/>
          </a:ln>
        </p:spPr>
        <p:txBody>
          <a:bodyPr wrap="square" rtlCol="0">
            <a:spAutoFit/>
          </a:bodyPr>
          <a:lstStyle/>
          <a:p>
            <a:pPr algn="ctr"/>
            <a:r>
              <a:rPr lang="en-US" sz="2400" b="1" dirty="0"/>
              <a:t>Reference soils</a:t>
            </a:r>
          </a:p>
        </p:txBody>
      </p:sp>
      <p:sp>
        <p:nvSpPr>
          <p:cNvPr id="15" name="TextBox 9">
            <a:extLst>
              <a:ext uri="{FF2B5EF4-FFF2-40B4-BE49-F238E27FC236}">
                <a16:creationId xmlns:a16="http://schemas.microsoft.com/office/drawing/2014/main" id="{6F58D931-4530-FE28-301E-309981936E3A}"/>
              </a:ext>
            </a:extLst>
          </p:cNvPr>
          <p:cNvSpPr txBox="1"/>
          <p:nvPr/>
        </p:nvSpPr>
        <p:spPr>
          <a:xfrm>
            <a:off x="1045465" y="3449333"/>
            <a:ext cx="2291805" cy="461665"/>
          </a:xfrm>
          <a:prstGeom prst="rect">
            <a:avLst/>
          </a:prstGeom>
          <a:noFill/>
          <a:ln>
            <a:noFill/>
          </a:ln>
        </p:spPr>
        <p:txBody>
          <a:bodyPr wrap="square" rtlCol="0">
            <a:spAutoFit/>
          </a:bodyPr>
          <a:lstStyle/>
          <a:p>
            <a:pPr algn="ctr"/>
            <a:r>
              <a:rPr lang="en-US" sz="2400" b="1" dirty="0"/>
              <a:t>Plantations soils</a:t>
            </a:r>
          </a:p>
        </p:txBody>
      </p:sp>
      <p:sp>
        <p:nvSpPr>
          <p:cNvPr id="19" name="TextBox 31">
            <a:extLst>
              <a:ext uri="{FF2B5EF4-FFF2-40B4-BE49-F238E27FC236}">
                <a16:creationId xmlns:a16="http://schemas.microsoft.com/office/drawing/2014/main" id="{074D34E3-DB75-2B27-4616-AEAEEAF503B9}"/>
              </a:ext>
            </a:extLst>
          </p:cNvPr>
          <p:cNvSpPr txBox="1"/>
          <p:nvPr/>
        </p:nvSpPr>
        <p:spPr>
          <a:xfrm>
            <a:off x="6052859" y="4913354"/>
            <a:ext cx="1431170" cy="461665"/>
          </a:xfrm>
          <a:prstGeom prst="rect">
            <a:avLst/>
          </a:prstGeom>
          <a:noFill/>
        </p:spPr>
        <p:txBody>
          <a:bodyPr wrap="square" rtlCol="0">
            <a:spAutoFit/>
          </a:bodyPr>
          <a:lstStyle/>
          <a:p>
            <a:r>
              <a:rPr lang="en-US" sz="2400" b="1" dirty="0">
                <a:solidFill>
                  <a:srgbClr val="0070C0"/>
                </a:solidFill>
              </a:rPr>
              <a:t>Healthy</a:t>
            </a:r>
            <a:endParaRPr lang="en-US" sz="1776" b="1" dirty="0">
              <a:solidFill>
                <a:srgbClr val="0070C0"/>
              </a:solidFill>
            </a:endParaRPr>
          </a:p>
        </p:txBody>
      </p:sp>
      <p:cxnSp>
        <p:nvCxnSpPr>
          <p:cNvPr id="26" name="Straight Arrow Connector 39">
            <a:extLst>
              <a:ext uri="{FF2B5EF4-FFF2-40B4-BE49-F238E27FC236}">
                <a16:creationId xmlns:a16="http://schemas.microsoft.com/office/drawing/2014/main" id="{00FAEE15-36B4-5146-B231-DA6C7CBB46A9}"/>
              </a:ext>
            </a:extLst>
          </p:cNvPr>
          <p:cNvCxnSpPr>
            <a:cxnSpLocks/>
          </p:cNvCxnSpPr>
          <p:nvPr/>
        </p:nvCxnSpPr>
        <p:spPr>
          <a:xfrm flipV="1">
            <a:off x="5453089" y="5350998"/>
            <a:ext cx="2970719" cy="11054"/>
          </a:xfrm>
          <a:prstGeom prst="straightConnector1">
            <a:avLst/>
          </a:prstGeom>
          <a:ln w="38100">
            <a:solidFill>
              <a:srgbClr val="67A9C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9B7C0F-745B-33B4-F10A-806E378A5819}"/>
              </a:ext>
            </a:extLst>
          </p:cNvPr>
          <p:cNvSpPr txBox="1"/>
          <p:nvPr/>
        </p:nvSpPr>
        <p:spPr>
          <a:xfrm>
            <a:off x="6230866" y="6371374"/>
            <a:ext cx="1075156" cy="400110"/>
          </a:xfrm>
          <a:prstGeom prst="rect">
            <a:avLst/>
          </a:prstGeom>
          <a:solidFill>
            <a:schemeClr val="bg1"/>
          </a:solidFill>
          <a:ln>
            <a:solidFill>
              <a:schemeClr val="bg1"/>
            </a:solidFill>
          </a:ln>
        </p:spPr>
        <p:txBody>
          <a:bodyPr wrap="square" rtlCol="0">
            <a:spAutoFit/>
          </a:bodyPr>
          <a:lstStyle/>
          <a:p>
            <a:pPr algn="ctr"/>
            <a:r>
              <a:rPr lang="en-US" sz="2000" b="1" dirty="0"/>
              <a:t>pH</a:t>
            </a:r>
          </a:p>
        </p:txBody>
      </p:sp>
      <p:sp>
        <p:nvSpPr>
          <p:cNvPr id="18" name="TextBox 30">
            <a:extLst>
              <a:ext uri="{FF2B5EF4-FFF2-40B4-BE49-F238E27FC236}">
                <a16:creationId xmlns:a16="http://schemas.microsoft.com/office/drawing/2014/main" id="{40369D42-9E73-7CA1-BE63-78021CB68E91}"/>
              </a:ext>
            </a:extLst>
          </p:cNvPr>
          <p:cNvSpPr txBox="1"/>
          <p:nvPr/>
        </p:nvSpPr>
        <p:spPr>
          <a:xfrm>
            <a:off x="6573043" y="470728"/>
            <a:ext cx="2844195" cy="830997"/>
          </a:xfrm>
          <a:prstGeom prst="rect">
            <a:avLst/>
          </a:prstGeom>
          <a:solidFill>
            <a:srgbClr val="FFFFFF">
              <a:alpha val="69804"/>
            </a:srgbClr>
          </a:solidFill>
        </p:spPr>
        <p:txBody>
          <a:bodyPr wrap="square" rtlCol="0">
            <a:spAutoFit/>
          </a:bodyPr>
          <a:lstStyle/>
          <a:p>
            <a:r>
              <a:rPr lang="en-US" sz="2400" b="1" dirty="0">
                <a:solidFill>
                  <a:srgbClr val="37B913"/>
                </a:solidFill>
              </a:rPr>
              <a:t>Management target </a:t>
            </a:r>
          </a:p>
          <a:p>
            <a:r>
              <a:rPr lang="en-US" sz="2400" b="1" dirty="0">
                <a:solidFill>
                  <a:srgbClr val="37B913"/>
                </a:solidFill>
              </a:rPr>
              <a:t>(median)</a:t>
            </a:r>
            <a:endParaRPr lang="en-US" sz="2400" b="1" dirty="0">
              <a:solidFill>
                <a:srgbClr val="A54845"/>
              </a:solidFill>
            </a:endParaRPr>
          </a:p>
        </p:txBody>
      </p:sp>
      <p:cxnSp>
        <p:nvCxnSpPr>
          <p:cNvPr id="20" name="Straight Arrow Connector 32">
            <a:extLst>
              <a:ext uri="{FF2B5EF4-FFF2-40B4-BE49-F238E27FC236}">
                <a16:creationId xmlns:a16="http://schemas.microsoft.com/office/drawing/2014/main" id="{58DB233D-FB74-BAC7-2E7B-661CE0871BFF}"/>
              </a:ext>
            </a:extLst>
          </p:cNvPr>
          <p:cNvCxnSpPr>
            <a:cxnSpLocks/>
          </p:cNvCxnSpPr>
          <p:nvPr/>
        </p:nvCxnSpPr>
        <p:spPr>
          <a:xfrm flipH="1">
            <a:off x="5059721" y="5840861"/>
            <a:ext cx="29205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33">
            <a:extLst>
              <a:ext uri="{FF2B5EF4-FFF2-40B4-BE49-F238E27FC236}">
                <a16:creationId xmlns:a16="http://schemas.microsoft.com/office/drawing/2014/main" id="{397F3DAA-32F4-D4E7-33C2-60F74A1C5A09}"/>
              </a:ext>
            </a:extLst>
          </p:cNvPr>
          <p:cNvSpPr txBox="1"/>
          <p:nvPr/>
        </p:nvSpPr>
        <p:spPr>
          <a:xfrm>
            <a:off x="5351777" y="5610028"/>
            <a:ext cx="1553430" cy="461665"/>
          </a:xfrm>
          <a:prstGeom prst="rect">
            <a:avLst/>
          </a:prstGeom>
          <a:noFill/>
        </p:spPr>
        <p:txBody>
          <a:bodyPr wrap="square" rtlCol="0">
            <a:spAutoFit/>
          </a:bodyPr>
          <a:lstStyle/>
          <a:p>
            <a:pPr algn="r"/>
            <a:r>
              <a:rPr lang="en-US" sz="2400" b="1" dirty="0">
                <a:solidFill>
                  <a:srgbClr val="C00000"/>
                </a:solidFill>
              </a:rPr>
              <a:t>Unhealthy</a:t>
            </a:r>
          </a:p>
        </p:txBody>
      </p:sp>
      <p:sp>
        <p:nvSpPr>
          <p:cNvPr id="11" name="CuadroTexto 10">
            <a:extLst>
              <a:ext uri="{FF2B5EF4-FFF2-40B4-BE49-F238E27FC236}">
                <a16:creationId xmlns:a16="http://schemas.microsoft.com/office/drawing/2014/main" id="{2115C043-DCBD-5F44-9200-08DD6D483E3F}"/>
              </a:ext>
            </a:extLst>
          </p:cNvPr>
          <p:cNvSpPr txBox="1"/>
          <p:nvPr/>
        </p:nvSpPr>
        <p:spPr>
          <a:xfrm>
            <a:off x="9032699" y="4215499"/>
            <a:ext cx="2773581" cy="830997"/>
          </a:xfrm>
          <a:prstGeom prst="rect">
            <a:avLst/>
          </a:prstGeom>
          <a:noFill/>
        </p:spPr>
        <p:txBody>
          <a:bodyPr wrap="square" rtlCol="0">
            <a:spAutoFit/>
          </a:bodyPr>
          <a:lstStyle/>
          <a:p>
            <a:r>
              <a:rPr lang="en-GB" sz="2400" b="1" noProof="0" dirty="0"/>
              <a:t>Soil condition assessment</a:t>
            </a:r>
          </a:p>
        </p:txBody>
      </p:sp>
      <p:cxnSp>
        <p:nvCxnSpPr>
          <p:cNvPr id="7" name="Straight Connector 34">
            <a:extLst>
              <a:ext uri="{FF2B5EF4-FFF2-40B4-BE49-F238E27FC236}">
                <a16:creationId xmlns:a16="http://schemas.microsoft.com/office/drawing/2014/main" id="{EAB44210-B2A8-C0D9-6849-9909085A9DA6}"/>
              </a:ext>
            </a:extLst>
          </p:cNvPr>
          <p:cNvCxnSpPr>
            <a:cxnSpLocks/>
          </p:cNvCxnSpPr>
          <p:nvPr/>
        </p:nvCxnSpPr>
        <p:spPr>
          <a:xfrm flipH="1">
            <a:off x="6599395" y="1647350"/>
            <a:ext cx="1" cy="2032815"/>
          </a:xfrm>
          <a:prstGeom prst="line">
            <a:avLst/>
          </a:prstGeom>
          <a:ln w="28575">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36">
            <a:extLst>
              <a:ext uri="{FF2B5EF4-FFF2-40B4-BE49-F238E27FC236}">
                <a16:creationId xmlns:a16="http://schemas.microsoft.com/office/drawing/2014/main" id="{AA9ED3BD-FEDF-0C35-186D-EADEED4BA001}"/>
              </a:ext>
            </a:extLst>
          </p:cNvPr>
          <p:cNvCxnSpPr>
            <a:cxnSpLocks/>
          </p:cNvCxnSpPr>
          <p:nvPr/>
        </p:nvCxnSpPr>
        <p:spPr>
          <a:xfrm>
            <a:off x="6599396" y="4108577"/>
            <a:ext cx="0" cy="2045666"/>
          </a:xfrm>
          <a:prstGeom prst="line">
            <a:avLst/>
          </a:prstGeom>
          <a:ln w="28575">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37">
            <a:extLst>
              <a:ext uri="{FF2B5EF4-FFF2-40B4-BE49-F238E27FC236}">
                <a16:creationId xmlns:a16="http://schemas.microsoft.com/office/drawing/2014/main" id="{D7BE3A44-53FB-A5D2-20B9-5489CAA84E7F}"/>
              </a:ext>
            </a:extLst>
          </p:cNvPr>
          <p:cNvCxnSpPr>
            <a:cxnSpLocks/>
          </p:cNvCxnSpPr>
          <p:nvPr/>
        </p:nvCxnSpPr>
        <p:spPr>
          <a:xfrm>
            <a:off x="6599395" y="4763294"/>
            <a:ext cx="1824413" cy="0"/>
          </a:xfrm>
          <a:prstGeom prst="straightConnector1">
            <a:avLst/>
          </a:prstGeom>
          <a:ln w="38100">
            <a:solidFill>
              <a:srgbClr val="2E8B5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38">
            <a:extLst>
              <a:ext uri="{FF2B5EF4-FFF2-40B4-BE49-F238E27FC236}">
                <a16:creationId xmlns:a16="http://schemas.microsoft.com/office/drawing/2014/main" id="{2149F6C9-FB22-AC67-6B78-A692184BC3CA}"/>
              </a:ext>
            </a:extLst>
          </p:cNvPr>
          <p:cNvSpPr txBox="1"/>
          <p:nvPr/>
        </p:nvSpPr>
        <p:spPr>
          <a:xfrm>
            <a:off x="6686285" y="4284234"/>
            <a:ext cx="1869013" cy="461665"/>
          </a:xfrm>
          <a:prstGeom prst="rect">
            <a:avLst/>
          </a:prstGeom>
          <a:noFill/>
        </p:spPr>
        <p:txBody>
          <a:bodyPr wrap="square" rtlCol="0">
            <a:spAutoFit/>
          </a:bodyPr>
          <a:lstStyle/>
          <a:p>
            <a:r>
              <a:rPr lang="en-US" sz="2400" b="1" dirty="0">
                <a:solidFill>
                  <a:srgbClr val="37B913"/>
                </a:solidFill>
              </a:rPr>
              <a:t>Target met</a:t>
            </a:r>
          </a:p>
        </p:txBody>
      </p:sp>
      <p:sp>
        <p:nvSpPr>
          <p:cNvPr id="28" name="TextBox 30">
            <a:extLst>
              <a:ext uri="{FF2B5EF4-FFF2-40B4-BE49-F238E27FC236}">
                <a16:creationId xmlns:a16="http://schemas.microsoft.com/office/drawing/2014/main" id="{53A9E7D5-5129-2BE7-61D2-3A166FEF8C10}"/>
              </a:ext>
            </a:extLst>
          </p:cNvPr>
          <p:cNvSpPr txBox="1"/>
          <p:nvPr/>
        </p:nvSpPr>
        <p:spPr>
          <a:xfrm>
            <a:off x="4821744" y="501063"/>
            <a:ext cx="1553430" cy="830997"/>
          </a:xfrm>
          <a:prstGeom prst="rect">
            <a:avLst/>
          </a:prstGeom>
          <a:solidFill>
            <a:srgbClr val="FFFFFF">
              <a:alpha val="69804"/>
            </a:srgbClr>
          </a:solidFill>
        </p:spPr>
        <p:txBody>
          <a:bodyPr wrap="square" rtlCol="0">
            <a:spAutoFit/>
          </a:bodyPr>
          <a:lstStyle/>
          <a:p>
            <a:r>
              <a:rPr lang="en-US" sz="2400" b="1" dirty="0">
                <a:solidFill>
                  <a:srgbClr val="A54845"/>
                </a:solidFill>
              </a:rPr>
              <a:t>Threshold </a:t>
            </a:r>
          </a:p>
          <a:p>
            <a:r>
              <a:rPr lang="en-US" sz="2400" b="1" dirty="0">
                <a:solidFill>
                  <a:srgbClr val="A54845"/>
                </a:solidFill>
              </a:rPr>
              <a:t>5% or 25%</a:t>
            </a:r>
          </a:p>
        </p:txBody>
      </p:sp>
      <p:sp>
        <p:nvSpPr>
          <p:cNvPr id="30" name="CuadroTexto 29">
            <a:extLst>
              <a:ext uri="{FF2B5EF4-FFF2-40B4-BE49-F238E27FC236}">
                <a16:creationId xmlns:a16="http://schemas.microsoft.com/office/drawing/2014/main" id="{6C99C46A-8938-675C-E6F6-076587FCB49A}"/>
              </a:ext>
            </a:extLst>
          </p:cNvPr>
          <p:cNvSpPr txBox="1"/>
          <p:nvPr/>
        </p:nvSpPr>
        <p:spPr>
          <a:xfrm>
            <a:off x="9032699" y="1862255"/>
            <a:ext cx="2773581" cy="830997"/>
          </a:xfrm>
          <a:prstGeom prst="rect">
            <a:avLst/>
          </a:prstGeom>
          <a:noFill/>
        </p:spPr>
        <p:txBody>
          <a:bodyPr wrap="square" rtlCol="0">
            <a:spAutoFit/>
          </a:bodyPr>
          <a:lstStyle/>
          <a:p>
            <a:r>
              <a:rPr lang="en-GB" sz="2400" b="1" noProof="0" dirty="0"/>
              <a:t>Specific for each soil monitoring unit</a:t>
            </a:r>
          </a:p>
        </p:txBody>
      </p:sp>
      <p:pic>
        <p:nvPicPr>
          <p:cNvPr id="16" name="Imagen 15" descr="Logotipo&#10;&#10;El contenido generado por IA puede ser incorrecto.">
            <a:extLst>
              <a:ext uri="{FF2B5EF4-FFF2-40B4-BE49-F238E27FC236}">
                <a16:creationId xmlns:a16="http://schemas.microsoft.com/office/drawing/2014/main" id="{59581F62-E0D0-D580-B145-75D41E457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5414" y="2"/>
            <a:ext cx="546586" cy="765220"/>
          </a:xfrm>
          <a:prstGeom prst="rect">
            <a:avLst/>
          </a:prstGeom>
        </p:spPr>
      </p:pic>
    </p:spTree>
    <p:extLst>
      <p:ext uri="{BB962C8B-B14F-4D97-AF65-F5344CB8AC3E}">
        <p14:creationId xmlns:p14="http://schemas.microsoft.com/office/powerpoint/2010/main" val="42446544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1766</TotalTime>
  <Words>1430</Words>
  <Application>Microsoft Office PowerPoint</Application>
  <PresentationFormat>Panorámica</PresentationFormat>
  <Paragraphs>153</Paragraphs>
  <Slides>19</Slides>
  <Notes>9</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19</vt:i4>
      </vt:variant>
    </vt:vector>
  </HeadingPairs>
  <TitlesOfParts>
    <vt:vector size="27" baseType="lpstr">
      <vt:lpstr>Aptos</vt:lpstr>
      <vt:lpstr>Aptos Display</vt:lpstr>
      <vt:lpstr>Arial</vt:lpstr>
      <vt:lpstr>Calibri</vt:lpstr>
      <vt:lpstr>Calibri Light</vt:lpstr>
      <vt:lpstr>Open Sans</vt:lpstr>
      <vt:lpstr>Tema de Office</vt:lpstr>
      <vt:lpstr>Office Theme</vt:lpstr>
      <vt:lpstr>Assessing the condition of forest soils in the Basque Country (Spain) with site-specific thresholds for soil health indicators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Mercedes Roman Dobarco</dc:creator>
  <cp:lastModifiedBy>Mercedes Roman Dobarco</cp:lastModifiedBy>
  <cp:revision>15</cp:revision>
  <dcterms:created xsi:type="dcterms:W3CDTF">2025-04-20T11:01:39Z</dcterms:created>
  <dcterms:modified xsi:type="dcterms:W3CDTF">2025-04-27T23:28:39Z</dcterms:modified>
</cp:coreProperties>
</file>