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embeddedFontLst>
    <p:embeddedFont>
      <p:font typeface="EB Garamond" panose="00000500000000000000" pitchFamily="2" charset="0"/>
      <p:regular r:id="rId19"/>
      <p:bold r:id="rId20"/>
      <p:italic r:id="rId21"/>
      <p:boldItalic r:id="rId22"/>
    </p:embeddedFont>
    <p:embeddedFont>
      <p:font typeface="EB Garamond Medium" panose="00000600000000000000" pitchFamily="2"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96" d="100"/>
          <a:sy n="96" d="100"/>
        </p:scale>
        <p:origin x="183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1812196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1812196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18121967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181219671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18121967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18121967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18121967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18121967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18121967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18121967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181219671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181219671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1812196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1812196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181219671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181219671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1812196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1812196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18121967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1812196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18121967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18121967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181219671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181219671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18121967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18121967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18121967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18121967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181219671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18121967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18121967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18121967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sec.kerala.gov.in/public/voters/list" TargetMode="External"/><Relationship Id="rId4" Type="http://schemas.openxmlformats.org/officeDocument/2006/relationships/hyperlink" Target="https://village.kerala.gov.in/Office_websites/about_village.php?nm=14Vithuravillageoff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948970" y="370295"/>
            <a:ext cx="12347412" cy="841800"/>
          </a:xfrm>
          <a:prstGeom prst="rect">
            <a:avLst/>
          </a:prstGeom>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None/>
            </a:pPr>
            <a:endParaRPr dirty="0">
              <a:solidFill>
                <a:schemeClr val="lt1"/>
              </a:solidFill>
              <a:latin typeface="Georgia"/>
              <a:ea typeface="Georgia"/>
              <a:cs typeface="Georgia"/>
              <a:sym typeface="Georgia"/>
            </a:endParaRPr>
          </a:p>
          <a:p>
            <a:pPr marL="2692400" lvl="0" indent="-25400" algn="ctr" rtl="0">
              <a:lnSpc>
                <a:spcPct val="100000"/>
              </a:lnSpc>
              <a:spcBef>
                <a:spcPts val="0"/>
              </a:spcBef>
              <a:spcAft>
                <a:spcPts val="0"/>
              </a:spcAft>
              <a:buNone/>
            </a:pPr>
            <a:endParaRPr sz="2800" dirty="0">
              <a:solidFill>
                <a:schemeClr val="lt1"/>
              </a:solidFill>
              <a:latin typeface="Georgia"/>
              <a:ea typeface="Georgia"/>
              <a:cs typeface="Georgia"/>
              <a:sym typeface="Georgia"/>
            </a:endParaRPr>
          </a:p>
          <a:p>
            <a:pPr marL="2692400" lvl="0" indent="-25400" algn="ctr" rtl="0">
              <a:lnSpc>
                <a:spcPct val="100000"/>
              </a:lnSpc>
              <a:spcBef>
                <a:spcPts val="0"/>
              </a:spcBef>
              <a:spcAft>
                <a:spcPts val="0"/>
              </a:spcAft>
              <a:buNone/>
            </a:pPr>
            <a:endParaRPr sz="2800" dirty="0">
              <a:solidFill>
                <a:schemeClr val="lt1"/>
              </a:solidFill>
              <a:latin typeface="Georgia"/>
              <a:ea typeface="Georgia"/>
              <a:cs typeface="Georgia"/>
              <a:sym typeface="Georgia"/>
            </a:endParaRPr>
          </a:p>
          <a:p>
            <a:pPr marL="2692400" lvl="0" indent="-25400" algn="ctr" rtl="0">
              <a:lnSpc>
                <a:spcPct val="100000"/>
              </a:lnSpc>
              <a:spcBef>
                <a:spcPts val="0"/>
              </a:spcBef>
              <a:spcAft>
                <a:spcPts val="0"/>
              </a:spcAft>
              <a:buNone/>
            </a:pPr>
            <a:br>
              <a:rPr lang="en-IN" sz="2800" dirty="0">
                <a:solidFill>
                  <a:schemeClr val="lt1"/>
                </a:solidFill>
                <a:latin typeface="Georgia"/>
                <a:ea typeface="Georgia"/>
                <a:cs typeface="Georgia"/>
                <a:sym typeface="Georgia"/>
              </a:rPr>
            </a:br>
            <a:br>
              <a:rPr lang="en-IN" sz="2800" dirty="0">
                <a:solidFill>
                  <a:schemeClr val="lt1"/>
                </a:solidFill>
                <a:latin typeface="Georgia"/>
                <a:ea typeface="Georgia"/>
                <a:cs typeface="Georgia"/>
                <a:sym typeface="Georgia"/>
              </a:rPr>
            </a:br>
            <a:endParaRPr sz="2800" dirty="0">
              <a:solidFill>
                <a:schemeClr val="lt1"/>
              </a:solidFill>
              <a:latin typeface="Georgia"/>
              <a:ea typeface="Georgia"/>
              <a:cs typeface="Georgia"/>
              <a:sym typeface="Georgia"/>
            </a:endParaRPr>
          </a:p>
          <a:p>
            <a:pPr marL="2692400" lvl="0" indent="-25400" algn="ctr" rtl="0">
              <a:lnSpc>
                <a:spcPct val="100000"/>
              </a:lnSpc>
              <a:spcBef>
                <a:spcPts val="0"/>
              </a:spcBef>
              <a:spcAft>
                <a:spcPts val="0"/>
              </a:spcAft>
              <a:buClr>
                <a:schemeClr val="dk1"/>
              </a:buClr>
              <a:buSzPct val="39285"/>
              <a:buFont typeface="Arial"/>
              <a:buNone/>
            </a:pPr>
            <a:r>
              <a:rPr lang="en" sz="2800" dirty="0">
                <a:solidFill>
                  <a:schemeClr val="lt1"/>
                </a:solidFill>
                <a:latin typeface="EB Garamond" panose="00000500000000000000" pitchFamily="2" charset="0"/>
                <a:ea typeface="EB Garamond" panose="00000500000000000000" pitchFamily="2" charset="0"/>
                <a:cs typeface="Georgia"/>
                <a:sym typeface="Georgia"/>
              </a:rPr>
              <a:t>Modulation of temporal evolution of black carbon aerosols </a:t>
            </a:r>
            <a:br>
              <a:rPr lang="en" sz="2800" dirty="0">
                <a:solidFill>
                  <a:schemeClr val="lt1"/>
                </a:solidFill>
                <a:latin typeface="EB Garamond" panose="00000500000000000000" pitchFamily="2" charset="0"/>
                <a:ea typeface="EB Garamond" panose="00000500000000000000" pitchFamily="2" charset="0"/>
                <a:cs typeface="Georgia"/>
                <a:sym typeface="Georgia"/>
              </a:rPr>
            </a:br>
            <a:r>
              <a:rPr lang="en" sz="2800" dirty="0">
                <a:solidFill>
                  <a:schemeClr val="lt1"/>
                </a:solidFill>
                <a:latin typeface="EB Garamond" panose="00000500000000000000" pitchFamily="2" charset="0"/>
                <a:ea typeface="EB Garamond" panose="00000500000000000000" pitchFamily="2" charset="0"/>
                <a:cs typeface="Georgia"/>
                <a:sym typeface="Georgia"/>
              </a:rPr>
              <a:t>at a rural location in the Western Ghats</a:t>
            </a:r>
            <a:endParaRPr sz="2800" dirty="0">
              <a:solidFill>
                <a:schemeClr val="lt1"/>
              </a:solidFill>
              <a:latin typeface="EB Garamond" panose="00000500000000000000" pitchFamily="2" charset="0"/>
              <a:ea typeface="EB Garamond" panose="00000500000000000000" pitchFamily="2" charset="0"/>
              <a:cs typeface="Georgia"/>
              <a:sym typeface="Georgia"/>
            </a:endParaRPr>
          </a:p>
          <a:p>
            <a:pPr marL="2692400" lvl="0" indent="-25400" algn="ctr" rtl="0">
              <a:lnSpc>
                <a:spcPct val="100000"/>
              </a:lnSpc>
              <a:spcBef>
                <a:spcPts val="0"/>
              </a:spcBef>
              <a:spcAft>
                <a:spcPts val="0"/>
              </a:spcAft>
              <a:buNone/>
            </a:pPr>
            <a:r>
              <a:rPr lang="en" sz="2800" dirty="0">
                <a:solidFill>
                  <a:schemeClr val="lt1"/>
                </a:solidFill>
                <a:latin typeface="EB Garamond" panose="00000500000000000000" pitchFamily="2" charset="0"/>
                <a:ea typeface="EB Garamond" panose="00000500000000000000" pitchFamily="2" charset="0"/>
                <a:cs typeface="Georgia"/>
                <a:sym typeface="Georgia"/>
              </a:rPr>
              <a:t>by meteorology and boundary layer dynamics</a:t>
            </a:r>
            <a:br>
              <a:rPr lang="en" sz="2800" dirty="0">
                <a:solidFill>
                  <a:schemeClr val="lt1"/>
                </a:solidFill>
                <a:latin typeface="EB Garamond" panose="00000500000000000000" pitchFamily="2" charset="0"/>
                <a:ea typeface="EB Garamond" panose="00000500000000000000" pitchFamily="2" charset="0"/>
                <a:cs typeface="Georgia"/>
                <a:sym typeface="Georgia"/>
              </a:rPr>
            </a:br>
            <a:br>
              <a:rPr lang="en" sz="2800" dirty="0">
                <a:solidFill>
                  <a:schemeClr val="lt1"/>
                </a:solidFill>
                <a:latin typeface="EB Garamond" panose="00000500000000000000" pitchFamily="2" charset="0"/>
                <a:ea typeface="EB Garamond" panose="00000500000000000000" pitchFamily="2" charset="0"/>
                <a:cs typeface="Georgia"/>
                <a:sym typeface="Georgia"/>
              </a:rPr>
            </a:br>
            <a:r>
              <a:rPr lang="en" sz="1800" dirty="0">
                <a:solidFill>
                  <a:schemeClr val="lt1"/>
                </a:solidFill>
                <a:latin typeface="EB Garamond" panose="00000500000000000000" pitchFamily="2" charset="0"/>
                <a:ea typeface="EB Garamond" panose="00000500000000000000" pitchFamily="2" charset="0"/>
                <a:cs typeface="Georgia"/>
                <a:sym typeface="Georgia"/>
              </a:rPr>
              <a:t>Devika Sunil S. , N. Anand , K. Sunilkumar , S.K. Satheesh , K. Krishnamoorthy</a:t>
            </a:r>
            <a:endParaRPr sz="2300" baseline="30000" dirty="0">
              <a:solidFill>
                <a:schemeClr val="lt1"/>
              </a:solidFill>
              <a:latin typeface="EB Garamond" panose="00000500000000000000" pitchFamily="2" charset="0"/>
              <a:ea typeface="EB Garamond" panose="00000500000000000000" pitchFamily="2" charset="0"/>
              <a:cs typeface="Georgia"/>
              <a:sym typeface="Georgia"/>
            </a:endParaRPr>
          </a:p>
          <a:p>
            <a:pPr marL="2692400" lvl="0" indent="-25400" algn="ctr" rtl="0">
              <a:lnSpc>
                <a:spcPct val="100000"/>
              </a:lnSpc>
              <a:spcBef>
                <a:spcPts val="0"/>
              </a:spcBef>
              <a:spcAft>
                <a:spcPts val="0"/>
              </a:spcAft>
              <a:buNone/>
            </a:pPr>
            <a:endParaRPr sz="2000" baseline="30000" dirty="0">
              <a:solidFill>
                <a:schemeClr val="lt1"/>
              </a:solidFill>
              <a:latin typeface="Georgia"/>
              <a:ea typeface="Georgia"/>
              <a:cs typeface="Georgia"/>
              <a:sym typeface="Georgia"/>
            </a:endParaRPr>
          </a:p>
          <a:p>
            <a:pPr marL="0" lvl="0" indent="0" algn="ctr" rtl="0">
              <a:lnSpc>
                <a:spcPct val="100000"/>
              </a:lnSpc>
              <a:spcBef>
                <a:spcPts val="0"/>
              </a:spcBef>
              <a:spcAft>
                <a:spcPts val="0"/>
              </a:spcAft>
              <a:buNone/>
            </a:pPr>
            <a:endParaRPr dirty="0">
              <a:solidFill>
                <a:schemeClr val="lt1"/>
              </a:solidFill>
              <a:latin typeface="Georgia"/>
              <a:ea typeface="Georgia"/>
              <a:cs typeface="Georgia"/>
              <a:sym typeface="Georgia"/>
            </a:endParaRPr>
          </a:p>
          <a:p>
            <a:pPr marL="0" lvl="0" indent="0" algn="ctr" rtl="0">
              <a:lnSpc>
                <a:spcPct val="100000"/>
              </a:lnSpc>
              <a:spcBef>
                <a:spcPts val="0"/>
              </a:spcBef>
              <a:spcAft>
                <a:spcPts val="0"/>
              </a:spcAft>
              <a:buNone/>
            </a:pPr>
            <a:endParaRPr dirty="0">
              <a:solidFill>
                <a:schemeClr val="lt1"/>
              </a:solidFill>
              <a:latin typeface="Georgia"/>
              <a:ea typeface="Georgia"/>
              <a:cs typeface="Georgia"/>
              <a:sym typeface="Georgia"/>
            </a:endParaRPr>
          </a:p>
        </p:txBody>
      </p:sp>
      <p:pic>
        <p:nvPicPr>
          <p:cNvPr id="55" name="Google Shape;55;p13"/>
          <p:cNvPicPr preferRelativeResize="0"/>
          <p:nvPr/>
        </p:nvPicPr>
        <p:blipFill>
          <a:blip r:embed="rId4">
            <a:alphaModFix/>
          </a:blip>
          <a:stretch>
            <a:fillRect/>
          </a:stretch>
        </p:blipFill>
        <p:spPr>
          <a:xfrm>
            <a:off x="4753425" y="2943918"/>
            <a:ext cx="1205675" cy="711350"/>
          </a:xfrm>
          <a:prstGeom prst="rect">
            <a:avLst/>
          </a:prstGeom>
          <a:noFill/>
          <a:ln>
            <a:noFill/>
          </a:ln>
        </p:spPr>
      </p:pic>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57" name="Google Shape;57;p13" title="IISc_Master_Seal_Black_Transparent (1).png"/>
          <p:cNvPicPr preferRelativeResize="0"/>
          <p:nvPr/>
        </p:nvPicPr>
        <p:blipFill>
          <a:blip r:embed="rId5">
            <a:alphaModFix/>
          </a:blip>
          <a:stretch>
            <a:fillRect/>
          </a:stretch>
        </p:blipFill>
        <p:spPr>
          <a:xfrm>
            <a:off x="2219204" y="2571750"/>
            <a:ext cx="2103056" cy="1455686"/>
          </a:xfrm>
          <a:prstGeom prst="rect">
            <a:avLst/>
          </a:prstGeom>
          <a:noFill/>
          <a:ln>
            <a:noFill/>
          </a:ln>
        </p:spPr>
      </p:pic>
      <p:sp>
        <p:nvSpPr>
          <p:cNvPr id="2" name="TextBox 1">
            <a:extLst>
              <a:ext uri="{FF2B5EF4-FFF2-40B4-BE49-F238E27FC236}">
                <a16:creationId xmlns:a16="http://schemas.microsoft.com/office/drawing/2014/main" id="{44D1FBC7-01EA-A054-2178-8BA9F9FEAAA2}"/>
              </a:ext>
            </a:extLst>
          </p:cNvPr>
          <p:cNvSpPr txBox="1"/>
          <p:nvPr/>
        </p:nvSpPr>
        <p:spPr>
          <a:xfrm>
            <a:off x="3575056" y="4619316"/>
            <a:ext cx="3099661" cy="307777"/>
          </a:xfrm>
          <a:prstGeom prst="rect">
            <a:avLst/>
          </a:prstGeom>
          <a:noFill/>
        </p:spPr>
        <p:txBody>
          <a:bodyPr wrap="square" rtlCol="0">
            <a:spAutoFit/>
          </a:bodyPr>
          <a:lstStyle/>
          <a:p>
            <a:r>
              <a:rPr lang="en-IN" dirty="0">
                <a:solidFill>
                  <a:schemeClr val="bg1"/>
                </a:solidFill>
                <a:latin typeface="EB Garamond" panose="00000500000000000000" pitchFamily="2" charset="0"/>
                <a:ea typeface="EB Garamond" panose="00000500000000000000" pitchFamily="2" charset="0"/>
              </a:rPr>
              <a:t>*dsun25@iisertvm.ac.in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5485650" y="1169500"/>
            <a:ext cx="3163050" cy="3163050"/>
          </a:xfrm>
          <a:prstGeom prst="rect">
            <a:avLst/>
          </a:prstGeom>
          <a:noFill/>
          <a:ln>
            <a:noFill/>
          </a:ln>
        </p:spPr>
      </p:pic>
      <p:sp>
        <p:nvSpPr>
          <p:cNvPr id="170" name="Google Shape;170;p23"/>
          <p:cNvSpPr txBox="1"/>
          <p:nvPr/>
        </p:nvSpPr>
        <p:spPr>
          <a:xfrm>
            <a:off x="740175" y="2448750"/>
            <a:ext cx="3914100" cy="1957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latin typeface="EB Garamond Medium"/>
              <a:ea typeface="EB Garamond Medium"/>
              <a:cs typeface="EB Garamond Medium"/>
              <a:sym typeface="EB Garamond Medium"/>
            </a:endParaRPr>
          </a:p>
          <a:p>
            <a:pPr marL="457200" lvl="0" indent="-317500" algn="l" rtl="0">
              <a:spcBef>
                <a:spcPts val="0"/>
              </a:spcBef>
              <a:spcAft>
                <a:spcPts val="0"/>
              </a:spcAft>
              <a:buClr>
                <a:schemeClr val="dk1"/>
              </a:buClr>
              <a:buSzPts val="1400"/>
              <a:buFont typeface="EB Garamond Medium"/>
              <a:buChar char="➔"/>
            </a:pPr>
            <a:r>
              <a:rPr lang="en">
                <a:solidFill>
                  <a:schemeClr val="dk1"/>
                </a:solidFill>
                <a:latin typeface="EB Garamond Medium"/>
                <a:ea typeface="EB Garamond Medium"/>
                <a:cs typeface="EB Garamond Medium"/>
                <a:sym typeface="EB Garamond Medium"/>
              </a:rPr>
              <a:t>Despite being a remote location, a high percentage of BC from fossil fuel combustion was measured, indicating long-range transport/advection from the nearest urban centre. </a:t>
            </a:r>
            <a:endParaRPr>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a:solidFill>
                <a:schemeClr val="dk1"/>
              </a:solidFill>
              <a:latin typeface="EB Garamond Medium"/>
              <a:ea typeface="EB Garamond Medium"/>
              <a:cs typeface="EB Garamond Medium"/>
              <a:sym typeface="EB Garamond Medium"/>
            </a:endParaRPr>
          </a:p>
        </p:txBody>
      </p:sp>
      <p:sp>
        <p:nvSpPr>
          <p:cNvPr id="171" name="Google Shape;171;p23"/>
          <p:cNvSpPr txBox="1"/>
          <p:nvPr/>
        </p:nvSpPr>
        <p:spPr>
          <a:xfrm>
            <a:off x="5289375" y="235625"/>
            <a:ext cx="3555600" cy="1248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EB Garamond Medium"/>
              <a:buChar char="➔"/>
            </a:pPr>
            <a:r>
              <a:rPr lang="en" dirty="0">
                <a:solidFill>
                  <a:schemeClr val="accent1">
                    <a:lumMod val="75000"/>
                  </a:schemeClr>
                </a:solidFill>
                <a:latin typeface="EB Garamond Medium"/>
                <a:ea typeface="EB Garamond Medium"/>
                <a:cs typeface="EB Garamond Medium"/>
                <a:sym typeface="EB Garamond Medium"/>
              </a:rPr>
              <a:t>Despite this, the total M</a:t>
            </a:r>
            <a:r>
              <a:rPr lang="en" baseline="-25000" dirty="0">
                <a:solidFill>
                  <a:schemeClr val="accent1">
                    <a:lumMod val="75000"/>
                  </a:schemeClr>
                </a:solidFill>
                <a:latin typeface="EB Garamond Medium"/>
                <a:ea typeface="EB Garamond Medium"/>
                <a:cs typeface="EB Garamond Medium"/>
                <a:sym typeface="EB Garamond Medium"/>
              </a:rPr>
              <a:t>B</a:t>
            </a:r>
            <a:r>
              <a:rPr lang="en" dirty="0">
                <a:solidFill>
                  <a:schemeClr val="accent1">
                    <a:lumMod val="75000"/>
                  </a:schemeClr>
                </a:solidFill>
                <a:latin typeface="EB Garamond Medium"/>
                <a:ea typeface="EB Garamond Medium"/>
                <a:cs typeface="EB Garamond Medium"/>
                <a:sym typeface="EB Garamond Medium"/>
              </a:rPr>
              <a:t> value was still significantly low compared to other near-pristine locations. </a:t>
            </a:r>
            <a:endParaRPr dirty="0">
              <a:solidFill>
                <a:schemeClr val="accent1">
                  <a:lumMod val="75000"/>
                </a:schemeClr>
              </a:solidFill>
              <a:latin typeface="EB Garamond Medium"/>
              <a:ea typeface="EB Garamond Medium"/>
              <a:cs typeface="EB Garamond Medium"/>
              <a:sym typeface="EB Garamond Medium"/>
            </a:endParaRPr>
          </a:p>
          <a:p>
            <a:pPr marL="0" lvl="0" indent="0" algn="l" rtl="0">
              <a:spcBef>
                <a:spcPts val="0"/>
              </a:spcBef>
              <a:spcAft>
                <a:spcPts val="0"/>
              </a:spcAft>
              <a:buNone/>
            </a:pPr>
            <a:endParaRPr sz="1800" dirty="0">
              <a:solidFill>
                <a:schemeClr val="dk2"/>
              </a:solidFill>
            </a:endParaRPr>
          </a:p>
        </p:txBody>
      </p:sp>
      <p:sp>
        <p:nvSpPr>
          <p:cNvPr id="172" name="Google Shape;172;p23"/>
          <p:cNvSpPr/>
          <p:nvPr/>
        </p:nvSpPr>
        <p:spPr>
          <a:xfrm>
            <a:off x="1106000" y="311825"/>
            <a:ext cx="3116100" cy="1528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EB Garamond Medium"/>
                <a:ea typeface="EB Garamond Medium"/>
                <a:cs typeface="EB Garamond Medium"/>
                <a:sym typeface="EB Garamond Medium"/>
              </a:rPr>
              <a:t>(M</a:t>
            </a:r>
            <a:r>
              <a:rPr lang="en" sz="1800" baseline="-25000">
                <a:latin typeface="EB Garamond Medium"/>
                <a:ea typeface="EB Garamond Medium"/>
                <a:cs typeface="EB Garamond Medium"/>
                <a:sym typeface="EB Garamond Medium"/>
              </a:rPr>
              <a:t>B</a:t>
            </a:r>
            <a:r>
              <a:rPr lang="en" sz="1800">
                <a:latin typeface="EB Garamond Medium"/>
                <a:ea typeface="EB Garamond Medium"/>
                <a:cs typeface="EB Garamond Medium"/>
                <a:sym typeface="EB Garamond Medium"/>
              </a:rPr>
              <a:t>)</a:t>
            </a:r>
            <a:r>
              <a:rPr lang="en" sz="1800" baseline="-25000">
                <a:latin typeface="EB Garamond Medium"/>
                <a:ea typeface="EB Garamond Medium"/>
                <a:cs typeface="EB Garamond Medium"/>
                <a:sym typeface="EB Garamond Medium"/>
              </a:rPr>
              <a:t>mean</a:t>
            </a:r>
            <a:r>
              <a:rPr lang="en" sz="1800">
                <a:latin typeface="EB Garamond Medium"/>
                <a:ea typeface="EB Garamond Medium"/>
                <a:cs typeface="EB Garamond Medium"/>
                <a:sym typeface="EB Garamond Medium"/>
              </a:rPr>
              <a:t>:</a:t>
            </a:r>
            <a:endParaRPr sz="1800">
              <a:latin typeface="EB Garamond Medium"/>
              <a:ea typeface="EB Garamond Medium"/>
              <a:cs typeface="EB Garamond Medium"/>
              <a:sym typeface="EB Garamond Medium"/>
            </a:endParaRPr>
          </a:p>
          <a:p>
            <a:pPr marL="0" lvl="0" indent="0" algn="ctr" rtl="0">
              <a:spcBef>
                <a:spcPts val="1000"/>
              </a:spcBef>
              <a:spcAft>
                <a:spcPts val="0"/>
              </a:spcAft>
              <a:buNone/>
            </a:pPr>
            <a:r>
              <a:rPr lang="en" sz="2100" b="1">
                <a:latin typeface="EB Garamond"/>
                <a:ea typeface="EB Garamond"/>
                <a:cs typeface="EB Garamond"/>
                <a:sym typeface="EB Garamond"/>
              </a:rPr>
              <a:t>0.96 ± 0.73 µg/m</a:t>
            </a:r>
            <a:r>
              <a:rPr lang="en" sz="2100" b="1" baseline="30000">
                <a:latin typeface="EB Garamond"/>
                <a:ea typeface="EB Garamond"/>
                <a:cs typeface="EB Garamond"/>
                <a:sym typeface="EB Garamond"/>
              </a:rPr>
              <a:t>3</a:t>
            </a:r>
            <a:endParaRPr sz="2100" b="1" baseline="30000">
              <a:latin typeface="EB Garamond"/>
              <a:ea typeface="EB Garamond"/>
              <a:cs typeface="EB Garamond"/>
              <a:sym typeface="EB Garamond"/>
            </a:endParaRPr>
          </a:p>
          <a:p>
            <a:pPr marL="0" lvl="0" indent="0" algn="ctr" rtl="0">
              <a:spcBef>
                <a:spcPts val="0"/>
              </a:spcBef>
              <a:spcAft>
                <a:spcPts val="0"/>
              </a:spcAft>
              <a:buNone/>
            </a:pPr>
            <a:endParaRPr sz="1900" b="1" baseline="30000">
              <a:latin typeface="EB Garamond"/>
              <a:ea typeface="EB Garamond"/>
              <a:cs typeface="EB Garamond"/>
              <a:sym typeface="EB Garamond"/>
            </a:endParaRPr>
          </a:p>
          <a:p>
            <a:pPr marL="0" lvl="0" indent="0" algn="ctr" rtl="0">
              <a:spcBef>
                <a:spcPts val="0"/>
              </a:spcBef>
              <a:spcAft>
                <a:spcPts val="0"/>
              </a:spcAft>
              <a:buNone/>
            </a:pPr>
            <a:endParaRPr sz="1900" b="1" baseline="30000">
              <a:latin typeface="EB Garamond"/>
              <a:ea typeface="EB Garamond"/>
              <a:cs typeface="EB Garamond"/>
              <a:sym typeface="EB Garamond"/>
            </a:endParaRPr>
          </a:p>
        </p:txBody>
      </p:sp>
      <p:sp>
        <p:nvSpPr>
          <p:cNvPr id="173" name="Google Shape;173;p23"/>
          <p:cNvSpPr/>
          <p:nvPr/>
        </p:nvSpPr>
        <p:spPr>
          <a:xfrm>
            <a:off x="634375" y="1320550"/>
            <a:ext cx="1917600" cy="1058700"/>
          </a:xfrm>
          <a:prstGeom prst="ellipse">
            <a:avLst/>
          </a:prstGeom>
          <a:solidFill>
            <a:schemeClr val="lt1"/>
          </a:solid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EB Garamond"/>
                <a:ea typeface="EB Garamond"/>
                <a:cs typeface="EB Garamond"/>
                <a:sym typeface="EB Garamond"/>
              </a:rPr>
              <a:t>29.92%</a:t>
            </a:r>
            <a:r>
              <a:rPr lang="en" dirty="0">
                <a:latin typeface="EB Garamond Medium"/>
                <a:ea typeface="EB Garamond Medium"/>
                <a:cs typeface="EB Garamond Medium"/>
                <a:sym typeface="EB Garamond Medium"/>
              </a:rPr>
              <a:t> </a:t>
            </a:r>
            <a:endParaRPr dirty="0">
              <a:latin typeface="EB Garamond Medium"/>
              <a:ea typeface="EB Garamond Medium"/>
              <a:cs typeface="EB Garamond Medium"/>
              <a:sym typeface="EB Garamond Medium"/>
            </a:endParaRPr>
          </a:p>
          <a:p>
            <a:pPr marL="0" lvl="0" indent="0" algn="ctr" rtl="0">
              <a:spcBef>
                <a:spcPts val="0"/>
              </a:spcBef>
              <a:spcAft>
                <a:spcPts val="0"/>
              </a:spcAft>
              <a:buNone/>
            </a:pPr>
            <a:r>
              <a:rPr lang="en" dirty="0">
                <a:latin typeface="EB Garamond Medium"/>
                <a:ea typeface="EB Garamond Medium"/>
                <a:cs typeface="EB Garamond Medium"/>
                <a:sym typeface="EB Garamond Medium"/>
              </a:rPr>
              <a:t>from </a:t>
            </a:r>
            <a:endParaRPr dirty="0">
              <a:latin typeface="EB Garamond Medium"/>
              <a:ea typeface="EB Garamond Medium"/>
              <a:cs typeface="EB Garamond Medium"/>
              <a:sym typeface="EB Garamond Medium"/>
            </a:endParaRPr>
          </a:p>
          <a:p>
            <a:pPr marL="0" lvl="0" indent="0" algn="ctr" rtl="0">
              <a:spcBef>
                <a:spcPts val="0"/>
              </a:spcBef>
              <a:spcAft>
                <a:spcPts val="0"/>
              </a:spcAft>
              <a:buNone/>
            </a:pPr>
            <a:r>
              <a:rPr lang="en-IN" sz="1200" dirty="0">
                <a:latin typeface="EB Garamond Medium"/>
                <a:ea typeface="EB Garamond Medium"/>
                <a:cs typeface="EB Garamond Medium"/>
                <a:sym typeface="EB Garamond Medium"/>
              </a:rPr>
              <a:t>b</a:t>
            </a:r>
            <a:r>
              <a:rPr lang="en" sz="1200" dirty="0">
                <a:latin typeface="EB Garamond Medium"/>
                <a:ea typeface="EB Garamond Medium"/>
                <a:cs typeface="EB Garamond Medium"/>
                <a:sym typeface="EB Garamond Medium"/>
              </a:rPr>
              <a:t>iomass burning</a:t>
            </a:r>
            <a:endParaRPr sz="1200" dirty="0">
              <a:latin typeface="EB Garamond Medium"/>
              <a:ea typeface="EB Garamond Medium"/>
              <a:cs typeface="EB Garamond Medium"/>
              <a:sym typeface="EB Garamond Medium"/>
            </a:endParaRPr>
          </a:p>
        </p:txBody>
      </p:sp>
      <p:sp>
        <p:nvSpPr>
          <p:cNvPr id="174" name="Google Shape;174;p23"/>
          <p:cNvSpPr/>
          <p:nvPr/>
        </p:nvSpPr>
        <p:spPr>
          <a:xfrm>
            <a:off x="2844175" y="1320550"/>
            <a:ext cx="1810200" cy="1058700"/>
          </a:xfrm>
          <a:prstGeom prst="ellipse">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EB Garamond"/>
                <a:ea typeface="EB Garamond"/>
                <a:cs typeface="EB Garamond"/>
                <a:sym typeface="EB Garamond"/>
              </a:rPr>
              <a:t>70.08% </a:t>
            </a:r>
            <a:endParaRPr sz="1600" b="1">
              <a:latin typeface="EB Garamond"/>
              <a:ea typeface="EB Garamond"/>
              <a:cs typeface="EB Garamond"/>
              <a:sym typeface="EB Garamond"/>
            </a:endParaRPr>
          </a:p>
          <a:p>
            <a:pPr marL="0" lvl="0" indent="0" algn="ctr" rtl="0">
              <a:spcBef>
                <a:spcPts val="0"/>
              </a:spcBef>
              <a:spcAft>
                <a:spcPts val="0"/>
              </a:spcAft>
              <a:buNone/>
            </a:pPr>
            <a:r>
              <a:rPr lang="en" sz="1300">
                <a:latin typeface="EB Garamond Medium"/>
                <a:ea typeface="EB Garamond Medium"/>
                <a:cs typeface="EB Garamond Medium"/>
                <a:sym typeface="EB Garamond Medium"/>
              </a:rPr>
              <a:t>from </a:t>
            </a:r>
            <a:endParaRPr sz="1300">
              <a:latin typeface="EB Garamond Medium"/>
              <a:ea typeface="EB Garamond Medium"/>
              <a:cs typeface="EB Garamond Medium"/>
              <a:sym typeface="EB Garamond Medium"/>
            </a:endParaRPr>
          </a:p>
          <a:p>
            <a:pPr marL="0" lvl="0" indent="0" algn="ctr" rtl="0">
              <a:spcBef>
                <a:spcPts val="0"/>
              </a:spcBef>
              <a:spcAft>
                <a:spcPts val="0"/>
              </a:spcAft>
              <a:buNone/>
            </a:pPr>
            <a:r>
              <a:rPr lang="en" sz="1200">
                <a:latin typeface="EB Garamond Medium"/>
                <a:ea typeface="EB Garamond Medium"/>
                <a:cs typeface="EB Garamond Medium"/>
                <a:sym typeface="EB Garamond Medium"/>
              </a:rPr>
              <a:t>fossil fuel burning</a:t>
            </a:r>
            <a:endParaRPr sz="1200">
              <a:latin typeface="EB Garamond Medium"/>
              <a:ea typeface="EB Garamond Medium"/>
              <a:cs typeface="EB Garamond Medium"/>
              <a:sym typeface="EB Garamond Medium"/>
            </a:endParaRPr>
          </a:p>
        </p:txBody>
      </p:sp>
      <p:cxnSp>
        <p:nvCxnSpPr>
          <p:cNvPr id="175" name="Google Shape;175;p23"/>
          <p:cNvCxnSpPr/>
          <p:nvPr/>
        </p:nvCxnSpPr>
        <p:spPr>
          <a:xfrm>
            <a:off x="5034750" y="2225"/>
            <a:ext cx="9900" cy="516360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261600" y="631425"/>
            <a:ext cx="4379651" cy="4379651"/>
          </a:xfrm>
          <a:prstGeom prst="rect">
            <a:avLst/>
          </a:prstGeom>
          <a:noFill/>
          <a:ln>
            <a:noFill/>
          </a:ln>
        </p:spPr>
      </p:pic>
      <p:pic>
        <p:nvPicPr>
          <p:cNvPr id="181" name="Google Shape;181;p24"/>
          <p:cNvPicPr preferRelativeResize="0"/>
          <p:nvPr/>
        </p:nvPicPr>
        <p:blipFill>
          <a:blip r:embed="rId4">
            <a:alphaModFix/>
          </a:blip>
          <a:stretch>
            <a:fillRect/>
          </a:stretch>
        </p:blipFill>
        <p:spPr>
          <a:xfrm>
            <a:off x="4720800" y="778837"/>
            <a:ext cx="237525" cy="4084824"/>
          </a:xfrm>
          <a:prstGeom prst="rect">
            <a:avLst/>
          </a:prstGeom>
          <a:noFill/>
          <a:ln>
            <a:noFill/>
          </a:ln>
        </p:spPr>
      </p:pic>
      <p:sp>
        <p:nvSpPr>
          <p:cNvPr id="182" name="Google Shape;182;p24"/>
          <p:cNvSpPr txBox="1"/>
          <p:nvPr/>
        </p:nvSpPr>
        <p:spPr>
          <a:xfrm>
            <a:off x="5307875" y="45664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EB Garamond Medium"/>
                <a:ea typeface="EB Garamond Medium"/>
                <a:cs typeface="EB Garamond Medium"/>
                <a:sym typeface="EB Garamond Medium"/>
              </a:rPr>
              <a:t>* orange dashed lines demarcates directions that constitute sea breeze regime</a:t>
            </a:r>
            <a:endParaRPr sz="1000">
              <a:solidFill>
                <a:schemeClr val="dk1"/>
              </a:solidFill>
              <a:latin typeface="EB Garamond Medium"/>
              <a:ea typeface="EB Garamond Medium"/>
              <a:cs typeface="EB Garamond Medium"/>
              <a:sym typeface="EB Garamond Medium"/>
            </a:endParaRPr>
          </a:p>
        </p:txBody>
      </p:sp>
      <p:sp>
        <p:nvSpPr>
          <p:cNvPr id="183" name="Google Shape;183;p24"/>
          <p:cNvSpPr/>
          <p:nvPr/>
        </p:nvSpPr>
        <p:spPr>
          <a:xfrm>
            <a:off x="5141525" y="528950"/>
            <a:ext cx="3565500" cy="2419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EB Garamond Medium"/>
                <a:ea typeface="EB Garamond Medium"/>
                <a:cs typeface="EB Garamond Medium"/>
                <a:sym typeface="EB Garamond Medium"/>
              </a:rPr>
              <a:t>Observed diurnal trends showing significant deviation from expected tropical mean diurnal trend in M</a:t>
            </a:r>
            <a:r>
              <a:rPr lang="en" sz="1200" baseline="-25000">
                <a:latin typeface="EB Garamond Medium"/>
                <a:ea typeface="EB Garamond Medium"/>
                <a:cs typeface="EB Garamond Medium"/>
                <a:sym typeface="EB Garamond Medium"/>
              </a:rPr>
              <a:t>B</a:t>
            </a:r>
            <a:endParaRPr sz="1200">
              <a:latin typeface="EB Garamond Medium"/>
              <a:ea typeface="EB Garamond Medium"/>
              <a:cs typeface="EB Garamond Medium"/>
              <a:sym typeface="EB Garamond Medium"/>
            </a:endParaRPr>
          </a:p>
          <a:p>
            <a:pPr marL="0" lvl="0" indent="0" algn="ctr" rtl="0">
              <a:spcBef>
                <a:spcPts val="0"/>
              </a:spcBef>
              <a:spcAft>
                <a:spcPts val="0"/>
              </a:spcAft>
              <a:buNone/>
            </a:pPr>
            <a:endParaRPr sz="1300">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endParaRPr>
              <a:latin typeface="EB Garamond Medium"/>
              <a:ea typeface="EB Garamond Medium"/>
              <a:cs typeface="EB Garamond Medium"/>
              <a:sym typeface="EB Garamond Medium"/>
            </a:endParaRPr>
          </a:p>
          <a:p>
            <a:pPr marL="0" lvl="0" indent="0" algn="ctr" rtl="0">
              <a:spcBef>
                <a:spcPts val="0"/>
              </a:spcBef>
              <a:spcAft>
                <a:spcPts val="0"/>
              </a:spcAft>
              <a:buNone/>
            </a:pPr>
            <a:r>
              <a:rPr lang="en">
                <a:latin typeface="EB Garamond Medium"/>
                <a:ea typeface="EB Garamond Medium"/>
                <a:cs typeface="EB Garamond Medium"/>
                <a:sym typeface="EB Garamond Medium"/>
              </a:rPr>
              <a:t> </a:t>
            </a:r>
            <a:endParaRPr>
              <a:latin typeface="EB Garamond Medium"/>
              <a:ea typeface="EB Garamond Medium"/>
              <a:cs typeface="EB Garamond Medium"/>
              <a:sym typeface="EB Garamond Medium"/>
            </a:endParaRPr>
          </a:p>
        </p:txBody>
      </p:sp>
      <p:pic>
        <p:nvPicPr>
          <p:cNvPr id="184" name="Google Shape;184;p24"/>
          <p:cNvPicPr preferRelativeResize="0"/>
          <p:nvPr/>
        </p:nvPicPr>
        <p:blipFill>
          <a:blip r:embed="rId5">
            <a:alphaModFix/>
          </a:blip>
          <a:stretch>
            <a:fillRect/>
          </a:stretch>
        </p:blipFill>
        <p:spPr>
          <a:xfrm>
            <a:off x="5307875" y="1201025"/>
            <a:ext cx="2999999" cy="1380131"/>
          </a:xfrm>
          <a:prstGeom prst="rect">
            <a:avLst/>
          </a:prstGeom>
          <a:noFill/>
          <a:ln>
            <a:noFill/>
          </a:ln>
        </p:spPr>
      </p:pic>
      <p:sp>
        <p:nvSpPr>
          <p:cNvPr id="185" name="Google Shape;185;p24"/>
          <p:cNvSpPr txBox="1"/>
          <p:nvPr/>
        </p:nvSpPr>
        <p:spPr>
          <a:xfrm>
            <a:off x="5467875" y="2535946"/>
            <a:ext cx="3779100" cy="1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chemeClr val="accent1"/>
                </a:solidFill>
                <a:latin typeface="EB Garamond Medium"/>
                <a:ea typeface="EB Garamond Medium"/>
                <a:cs typeface="EB Garamond Medium"/>
                <a:sym typeface="EB Garamond Medium"/>
              </a:rPr>
              <a:t>(Babu, Moorthy; 2001 measurements from Trivandrum)</a:t>
            </a:r>
            <a:endParaRPr sz="1000" i="1" dirty="0">
              <a:solidFill>
                <a:schemeClr val="accent1"/>
              </a:solidFill>
              <a:latin typeface="EB Garamond Medium"/>
              <a:ea typeface="EB Garamond Medium"/>
              <a:cs typeface="EB Garamond Medium"/>
              <a:sym typeface="EB Garamond Medium"/>
            </a:endParaRPr>
          </a:p>
        </p:txBody>
      </p:sp>
      <p:sp>
        <p:nvSpPr>
          <p:cNvPr id="186" name="Google Shape;186;p24"/>
          <p:cNvSpPr/>
          <p:nvPr/>
        </p:nvSpPr>
        <p:spPr>
          <a:xfrm>
            <a:off x="5307875" y="3352321"/>
            <a:ext cx="3232800" cy="1138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300" dirty="0">
                <a:solidFill>
                  <a:schemeClr val="accent1">
                    <a:lumMod val="75000"/>
                  </a:schemeClr>
                </a:solidFill>
                <a:latin typeface="EB Garamond Medium"/>
                <a:ea typeface="EB Garamond Medium"/>
                <a:cs typeface="EB Garamond Medium"/>
                <a:sym typeface="EB Garamond Medium"/>
              </a:rPr>
              <a:t>Result of decoupled behaviour of BC from different sources, owing to their different origin and driving mechanisms</a:t>
            </a:r>
            <a:endParaRPr sz="1300" dirty="0">
              <a:solidFill>
                <a:schemeClr val="accent1">
                  <a:lumMod val="75000"/>
                </a:schemeClr>
              </a:solidFill>
              <a:latin typeface="EB Garamond Medium"/>
              <a:ea typeface="EB Garamond Medium"/>
              <a:cs typeface="EB Garamond Medium"/>
              <a:sym typeface="EB Garamond Medium"/>
            </a:endParaRPr>
          </a:p>
        </p:txBody>
      </p:sp>
      <p:sp>
        <p:nvSpPr>
          <p:cNvPr id="187" name="Google Shape;187;p24"/>
          <p:cNvSpPr/>
          <p:nvPr/>
        </p:nvSpPr>
        <p:spPr>
          <a:xfrm>
            <a:off x="561875" y="152150"/>
            <a:ext cx="3779100" cy="376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EB Garamond Medium"/>
                <a:ea typeface="EB Garamond Medium"/>
                <a:cs typeface="EB Garamond Medium"/>
                <a:sym typeface="EB Garamond Medium"/>
              </a:rPr>
              <a:t>Diurnal Variation in M</a:t>
            </a:r>
            <a:r>
              <a:rPr lang="en" sz="2200" baseline="-25000">
                <a:solidFill>
                  <a:schemeClr val="dk1"/>
                </a:solidFill>
                <a:latin typeface="EB Garamond Medium"/>
                <a:ea typeface="EB Garamond Medium"/>
                <a:cs typeface="EB Garamond Medium"/>
                <a:sym typeface="EB Garamond Medium"/>
              </a:rPr>
              <a:t>B</a:t>
            </a:r>
            <a:endParaRPr sz="2200" baseline="-25000">
              <a:solidFill>
                <a:schemeClr val="dk1"/>
              </a:solidFill>
              <a:latin typeface="EB Garamond Medium"/>
              <a:ea typeface="EB Garamond Medium"/>
              <a:cs typeface="EB Garamond Medium"/>
              <a:sym typeface="EB Garamond Medium"/>
            </a:endParaRPr>
          </a:p>
        </p:txBody>
      </p:sp>
      <p:sp>
        <p:nvSpPr>
          <p:cNvPr id="2" name="Arrow: Down 1">
            <a:extLst>
              <a:ext uri="{FF2B5EF4-FFF2-40B4-BE49-F238E27FC236}">
                <a16:creationId xmlns:a16="http://schemas.microsoft.com/office/drawing/2014/main" id="{8B0CB87B-4AAC-A5FB-554E-48193666BD6B}"/>
              </a:ext>
            </a:extLst>
          </p:cNvPr>
          <p:cNvSpPr/>
          <p:nvPr/>
        </p:nvSpPr>
        <p:spPr>
          <a:xfrm>
            <a:off x="6819254" y="2948450"/>
            <a:ext cx="237525" cy="399184"/>
          </a:xfrm>
          <a:prstGeom prst="downArrow">
            <a:avLst>
              <a:gd name="adj1" fmla="val 17375"/>
              <a:gd name="adj2" fmla="val 66312"/>
            </a:avLst>
          </a:prstGeom>
          <a:solidFill>
            <a:schemeClr val="bg1"/>
          </a:solid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p:nvPr/>
        </p:nvSpPr>
        <p:spPr>
          <a:xfrm>
            <a:off x="81000" y="941025"/>
            <a:ext cx="8983200" cy="395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25"/>
          <p:cNvSpPr/>
          <p:nvPr/>
        </p:nvSpPr>
        <p:spPr>
          <a:xfrm>
            <a:off x="3392150" y="93375"/>
            <a:ext cx="3365700" cy="499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EB Garamond Medium"/>
                <a:ea typeface="EB Garamond Medium"/>
                <a:cs typeface="EB Garamond Medium"/>
                <a:sym typeface="EB Garamond Medium"/>
              </a:rPr>
              <a:t>Source         Apportionment</a:t>
            </a:r>
            <a:endParaRPr sz="2200">
              <a:latin typeface="EB Garamond Medium"/>
              <a:ea typeface="EB Garamond Medium"/>
              <a:cs typeface="EB Garamond Medium"/>
              <a:sym typeface="EB Garamond Medium"/>
            </a:endParaRPr>
          </a:p>
        </p:txBody>
      </p:sp>
      <p:sp>
        <p:nvSpPr>
          <p:cNvPr id="194" name="Google Shape;194;p25"/>
          <p:cNvSpPr/>
          <p:nvPr/>
        </p:nvSpPr>
        <p:spPr>
          <a:xfrm>
            <a:off x="4360200" y="-99975"/>
            <a:ext cx="423600" cy="1041000"/>
          </a:xfrm>
          <a:prstGeom prst="downArrow">
            <a:avLst>
              <a:gd name="adj1" fmla="val 22970"/>
              <a:gd name="adj2" fmla="val 56610"/>
            </a:avLst>
          </a:prstGeom>
          <a:solidFill>
            <a:schemeClr val="bg1"/>
          </a:solidFill>
          <a:ln w="9525" cap="flat" cmpd="sng">
            <a:solidFill>
              <a:schemeClr val="tx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95" name="Google Shape;195;p25"/>
          <p:cNvCxnSpPr>
            <a:endCxn id="192" idx="2"/>
          </p:cNvCxnSpPr>
          <p:nvPr/>
        </p:nvCxnSpPr>
        <p:spPr>
          <a:xfrm>
            <a:off x="4572600" y="941025"/>
            <a:ext cx="0" cy="3954900"/>
          </a:xfrm>
          <a:prstGeom prst="straightConnector1">
            <a:avLst/>
          </a:prstGeom>
          <a:noFill/>
          <a:ln w="9525" cap="flat" cmpd="sng">
            <a:solidFill>
              <a:schemeClr val="dk1"/>
            </a:solidFill>
            <a:prstDash val="solid"/>
            <a:round/>
            <a:headEnd type="none" w="med" len="med"/>
            <a:tailEnd type="none" w="med" len="med"/>
          </a:ln>
        </p:spPr>
      </p:cxnSp>
      <p:pic>
        <p:nvPicPr>
          <p:cNvPr id="196" name="Google Shape;196;p25"/>
          <p:cNvPicPr preferRelativeResize="0"/>
          <p:nvPr/>
        </p:nvPicPr>
        <p:blipFill>
          <a:blip r:embed="rId3">
            <a:alphaModFix/>
          </a:blip>
          <a:stretch>
            <a:fillRect/>
          </a:stretch>
        </p:blipFill>
        <p:spPr>
          <a:xfrm>
            <a:off x="200650" y="1010950"/>
            <a:ext cx="4261999" cy="2247150"/>
          </a:xfrm>
          <a:prstGeom prst="rect">
            <a:avLst/>
          </a:prstGeom>
          <a:noFill/>
          <a:ln>
            <a:noFill/>
          </a:ln>
        </p:spPr>
      </p:pic>
      <p:pic>
        <p:nvPicPr>
          <p:cNvPr id="197" name="Google Shape;197;p25"/>
          <p:cNvPicPr preferRelativeResize="0"/>
          <p:nvPr/>
        </p:nvPicPr>
        <p:blipFill>
          <a:blip r:embed="rId4">
            <a:alphaModFix/>
          </a:blip>
          <a:stretch>
            <a:fillRect/>
          </a:stretch>
        </p:blipFill>
        <p:spPr>
          <a:xfrm>
            <a:off x="4682549" y="1010950"/>
            <a:ext cx="4261999" cy="2247143"/>
          </a:xfrm>
          <a:prstGeom prst="rect">
            <a:avLst/>
          </a:prstGeom>
          <a:noFill/>
          <a:ln>
            <a:noFill/>
          </a:ln>
        </p:spPr>
      </p:pic>
      <p:sp>
        <p:nvSpPr>
          <p:cNvPr id="198" name="Google Shape;198;p25"/>
          <p:cNvSpPr/>
          <p:nvPr/>
        </p:nvSpPr>
        <p:spPr>
          <a:xfrm>
            <a:off x="270775" y="3545500"/>
            <a:ext cx="978900" cy="978900"/>
          </a:xfrm>
          <a:prstGeom prst="ellipse">
            <a:avLst/>
          </a:prstGeom>
          <a:solidFill>
            <a:schemeClr val="lt1"/>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BC from Fossil fuel burning</a:t>
            </a:r>
            <a:endParaRPr sz="1100">
              <a:latin typeface="EB Garamond Medium"/>
              <a:ea typeface="EB Garamond Medium"/>
              <a:cs typeface="EB Garamond Medium"/>
              <a:sym typeface="EB Garamond Medium"/>
            </a:endParaRPr>
          </a:p>
        </p:txBody>
      </p:sp>
      <p:sp>
        <p:nvSpPr>
          <p:cNvPr id="199" name="Google Shape;199;p25"/>
          <p:cNvSpPr/>
          <p:nvPr/>
        </p:nvSpPr>
        <p:spPr>
          <a:xfrm>
            <a:off x="1748900" y="3355750"/>
            <a:ext cx="2611200" cy="1358400"/>
          </a:xfrm>
          <a:prstGeom prst="roundRect">
            <a:avLst>
              <a:gd name="adj" fmla="val 16667"/>
            </a:avLst>
          </a:prstGeom>
          <a:solidFill>
            <a:schemeClr val="lt1"/>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457200" lvl="0" indent="-298450" algn="l" rtl="0">
              <a:spcBef>
                <a:spcPts val="0"/>
              </a:spcBef>
              <a:spcAft>
                <a:spcPts val="0"/>
              </a:spcAft>
              <a:buSzPts val="1100"/>
              <a:buFont typeface="EB Garamond Medium"/>
              <a:buChar char="❏"/>
            </a:pPr>
            <a:r>
              <a:rPr lang="en" sz="1100" dirty="0">
                <a:latin typeface="EB Garamond Medium"/>
                <a:ea typeface="EB Garamond Medium"/>
                <a:cs typeface="EB Garamond Medium"/>
                <a:sym typeface="EB Garamond Medium"/>
              </a:rPr>
              <a:t>Result of advection from nearest urban centre</a:t>
            </a:r>
            <a:endParaRPr sz="1100" dirty="0">
              <a:latin typeface="EB Garamond Medium"/>
              <a:ea typeface="EB Garamond Medium"/>
              <a:cs typeface="EB Garamond Medium"/>
              <a:sym typeface="EB Garamond Medium"/>
            </a:endParaRPr>
          </a:p>
          <a:p>
            <a:pPr marL="457200" lvl="0" indent="-298450" algn="l" rtl="0">
              <a:spcBef>
                <a:spcPts val="1000"/>
              </a:spcBef>
              <a:spcAft>
                <a:spcPts val="0"/>
              </a:spcAft>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Modulated by large scale land-sea breeze circulations</a:t>
            </a:r>
            <a:endParaRPr sz="1100" dirty="0">
              <a:solidFill>
                <a:schemeClr val="accent1">
                  <a:lumMod val="75000"/>
                </a:schemeClr>
              </a:solidFill>
              <a:latin typeface="EB Garamond Medium"/>
              <a:ea typeface="EB Garamond Medium"/>
              <a:cs typeface="EB Garamond Medium"/>
              <a:sym typeface="EB Garamond Medium"/>
            </a:endParaRPr>
          </a:p>
          <a:p>
            <a:pPr marL="457200" lvl="0" indent="-298450" algn="l" rtl="0">
              <a:spcBef>
                <a:spcPts val="1000"/>
              </a:spcBef>
              <a:spcAft>
                <a:spcPts val="0"/>
              </a:spcAft>
              <a:buSzPts val="1100"/>
              <a:buFont typeface="EB Garamond Medium"/>
              <a:buChar char="❏"/>
            </a:pPr>
            <a:r>
              <a:rPr lang="en" sz="1100" dirty="0">
                <a:latin typeface="EB Garamond Medium"/>
                <a:ea typeface="EB Garamond Medium"/>
                <a:cs typeface="EB Garamond Medium"/>
                <a:sym typeface="EB Garamond Medium"/>
              </a:rPr>
              <a:t>Driver of afternoon peak seen in monsoon months. </a:t>
            </a:r>
            <a:endParaRPr sz="1100" dirty="0">
              <a:latin typeface="EB Garamond Medium"/>
              <a:ea typeface="EB Garamond Medium"/>
              <a:cs typeface="EB Garamond Medium"/>
              <a:sym typeface="EB Garamond Medium"/>
            </a:endParaRPr>
          </a:p>
        </p:txBody>
      </p:sp>
      <p:cxnSp>
        <p:nvCxnSpPr>
          <p:cNvPr id="200" name="Google Shape;200;p25"/>
          <p:cNvCxnSpPr>
            <a:stCxn id="198" idx="6"/>
            <a:endCxn id="199" idx="1"/>
          </p:cNvCxnSpPr>
          <p:nvPr/>
        </p:nvCxnSpPr>
        <p:spPr>
          <a:xfrm>
            <a:off x="1249675" y="4034950"/>
            <a:ext cx="499200" cy="0"/>
          </a:xfrm>
          <a:prstGeom prst="straightConnector1">
            <a:avLst/>
          </a:prstGeom>
          <a:noFill/>
          <a:ln w="9525" cap="flat" cmpd="sng">
            <a:solidFill>
              <a:schemeClr val="dk1"/>
            </a:solidFill>
            <a:prstDash val="dash"/>
            <a:round/>
            <a:headEnd type="none" w="med" len="med"/>
            <a:tailEnd type="none" w="med" len="med"/>
          </a:ln>
        </p:spPr>
      </p:cxnSp>
      <p:sp>
        <p:nvSpPr>
          <p:cNvPr id="201" name="Google Shape;201;p25"/>
          <p:cNvSpPr/>
          <p:nvPr/>
        </p:nvSpPr>
        <p:spPr>
          <a:xfrm>
            <a:off x="4785100" y="3545500"/>
            <a:ext cx="978900" cy="978900"/>
          </a:xfrm>
          <a:prstGeom prst="ellipse">
            <a:avLst/>
          </a:prstGeom>
          <a:solidFill>
            <a:schemeClr val="lt1"/>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BC from Biomass burning</a:t>
            </a:r>
            <a:endParaRPr sz="1100">
              <a:latin typeface="EB Garamond Medium"/>
              <a:ea typeface="EB Garamond Medium"/>
              <a:cs typeface="EB Garamond Medium"/>
              <a:sym typeface="EB Garamond Medium"/>
            </a:endParaRPr>
          </a:p>
        </p:txBody>
      </p:sp>
      <p:sp>
        <p:nvSpPr>
          <p:cNvPr id="202" name="Google Shape;202;p25"/>
          <p:cNvSpPr/>
          <p:nvPr/>
        </p:nvSpPr>
        <p:spPr>
          <a:xfrm>
            <a:off x="6263225" y="3355750"/>
            <a:ext cx="2611200" cy="1358400"/>
          </a:xfrm>
          <a:prstGeom prst="roundRect">
            <a:avLst>
              <a:gd name="adj" fmla="val 16667"/>
            </a:avLst>
          </a:prstGeom>
          <a:solidFill>
            <a:schemeClr val="lt1"/>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457200" lvl="0" indent="-298450" algn="l" rtl="0">
              <a:spcBef>
                <a:spcPts val="0"/>
              </a:spcBef>
              <a:spcAft>
                <a:spcPts val="0"/>
              </a:spcAft>
              <a:buSzPts val="1100"/>
              <a:buFont typeface="EB Garamond Medium"/>
              <a:buChar char="❏"/>
            </a:pPr>
            <a:r>
              <a:rPr lang="en" sz="1100" dirty="0">
                <a:latin typeface="EB Garamond Medium"/>
                <a:ea typeface="EB Garamond Medium"/>
                <a:cs typeface="EB Garamond Medium"/>
                <a:sym typeface="EB Garamond Medium"/>
              </a:rPr>
              <a:t>Result of local emission and advection</a:t>
            </a:r>
            <a:endParaRPr sz="1100" dirty="0">
              <a:latin typeface="EB Garamond Medium"/>
              <a:ea typeface="EB Garamond Medium"/>
              <a:cs typeface="EB Garamond Medium"/>
              <a:sym typeface="EB Garamond Medium"/>
            </a:endParaRPr>
          </a:p>
          <a:p>
            <a:pPr marL="457200" lvl="0" indent="-298450" algn="l" rtl="0">
              <a:spcBef>
                <a:spcPts val="1000"/>
              </a:spcBef>
              <a:spcAft>
                <a:spcPts val="0"/>
              </a:spcAft>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Modulated by atmospheric boundary layer dynamics</a:t>
            </a:r>
            <a:endParaRPr sz="1100" dirty="0">
              <a:solidFill>
                <a:schemeClr val="accent1">
                  <a:lumMod val="75000"/>
                </a:schemeClr>
              </a:solidFill>
              <a:latin typeface="EB Garamond Medium"/>
              <a:ea typeface="EB Garamond Medium"/>
              <a:cs typeface="EB Garamond Medium"/>
              <a:sym typeface="EB Garamond Medium"/>
            </a:endParaRPr>
          </a:p>
          <a:p>
            <a:pPr marL="457200" lvl="0" indent="-298450" algn="l" rtl="0">
              <a:spcBef>
                <a:spcPts val="1000"/>
              </a:spcBef>
              <a:spcAft>
                <a:spcPts val="0"/>
              </a:spcAft>
              <a:buSzPts val="1100"/>
              <a:buFont typeface="EB Garamond Medium"/>
              <a:buChar char="❏"/>
            </a:pPr>
            <a:r>
              <a:rPr lang="en" sz="1100" dirty="0">
                <a:latin typeface="EB Garamond Medium"/>
                <a:ea typeface="EB Garamond Medium"/>
                <a:cs typeface="EB Garamond Medium"/>
                <a:sym typeface="EB Garamond Medium"/>
              </a:rPr>
              <a:t>Exhibits typical topical diurnal aerosol variation.</a:t>
            </a:r>
            <a:endParaRPr sz="1100" dirty="0">
              <a:latin typeface="EB Garamond Medium"/>
              <a:ea typeface="EB Garamond Medium"/>
              <a:cs typeface="EB Garamond Medium"/>
              <a:sym typeface="EB Garamond Medium"/>
            </a:endParaRPr>
          </a:p>
        </p:txBody>
      </p:sp>
      <p:cxnSp>
        <p:nvCxnSpPr>
          <p:cNvPr id="203" name="Google Shape;203;p25"/>
          <p:cNvCxnSpPr>
            <a:stCxn id="201" idx="6"/>
            <a:endCxn id="202" idx="1"/>
          </p:cNvCxnSpPr>
          <p:nvPr/>
        </p:nvCxnSpPr>
        <p:spPr>
          <a:xfrm>
            <a:off x="5764000" y="4034950"/>
            <a:ext cx="499200" cy="0"/>
          </a:xfrm>
          <a:prstGeom prst="straightConnector1">
            <a:avLst/>
          </a:prstGeom>
          <a:noFill/>
          <a:ln w="9525" cap="flat" cmpd="sng">
            <a:solidFill>
              <a:schemeClr val="dk1"/>
            </a:solidFill>
            <a:prstDash val="dash"/>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167700" y="446900"/>
            <a:ext cx="8808600" cy="4876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M</a:t>
            </a:r>
            <a:r>
              <a:rPr lang="en" baseline="-25000" dirty="0">
                <a:solidFill>
                  <a:schemeClr val="dk1"/>
                </a:solidFill>
                <a:latin typeface="EB Garamond"/>
                <a:ea typeface="EB Garamond"/>
                <a:cs typeface="EB Garamond"/>
                <a:sym typeface="EB Garamond"/>
              </a:rPr>
              <a:t>B</a:t>
            </a:r>
            <a:r>
              <a:rPr lang="en" dirty="0">
                <a:solidFill>
                  <a:schemeClr val="dk1"/>
                </a:solidFill>
                <a:latin typeface="EB Garamond"/>
                <a:ea typeface="EB Garamond"/>
                <a:cs typeface="EB Garamond"/>
                <a:sym typeface="EB Garamond"/>
              </a:rPr>
              <a:t> at location is chiefly modulated by its fossil fuel component (M</a:t>
            </a:r>
            <a:r>
              <a:rPr lang="en" baseline="-25000" dirty="0">
                <a:solidFill>
                  <a:schemeClr val="dk1"/>
                </a:solidFill>
                <a:latin typeface="EB Garamond"/>
                <a:ea typeface="EB Garamond"/>
                <a:cs typeface="EB Garamond"/>
                <a:sym typeface="EB Garamond"/>
              </a:rPr>
              <a:t>ff</a:t>
            </a:r>
            <a:r>
              <a:rPr lang="en" dirty="0">
                <a:solidFill>
                  <a:schemeClr val="dk1"/>
                </a:solidFill>
                <a:latin typeface="EB Garamond"/>
                <a:ea typeface="EB Garamond"/>
                <a:cs typeface="EB Garamond"/>
                <a:sym typeface="EB Garamond"/>
              </a:rPr>
              <a:t>), which takes up almost 73.49% of total M</a:t>
            </a:r>
            <a:r>
              <a:rPr lang="en" baseline="-25000" dirty="0">
                <a:solidFill>
                  <a:schemeClr val="dk1"/>
                </a:solidFill>
                <a:latin typeface="EB Garamond"/>
                <a:ea typeface="EB Garamond"/>
                <a:cs typeface="EB Garamond"/>
                <a:sym typeface="EB Garamond"/>
              </a:rPr>
              <a:t>B</a:t>
            </a:r>
            <a:r>
              <a:rPr lang="en" dirty="0">
                <a:solidFill>
                  <a:schemeClr val="dk1"/>
                </a:solidFill>
                <a:latin typeface="EB Garamond"/>
                <a:ea typeface="EB Garamond"/>
                <a:cs typeface="EB Garamond"/>
                <a:sym typeface="EB Garamond"/>
              </a:rPr>
              <a:t>. </a:t>
            </a:r>
            <a:endParaRPr dirty="0">
              <a:solidFill>
                <a:schemeClr val="dk1"/>
              </a:solidFill>
              <a:latin typeface="EB Garamond"/>
              <a:ea typeface="EB Garamond"/>
              <a:cs typeface="EB Garamond"/>
              <a:sym typeface="EB Garamond"/>
            </a:endParaRPr>
          </a:p>
          <a:p>
            <a:pPr marL="457200" lvl="0" indent="0" algn="l" rtl="0">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l" rtl="0">
              <a:spcBef>
                <a:spcPts val="0"/>
              </a:spcBef>
              <a:spcAft>
                <a:spcPts val="0"/>
              </a:spcAft>
              <a:buClr>
                <a:schemeClr val="dk1"/>
              </a:buClr>
              <a:buSzPts val="1400"/>
              <a:buFont typeface="EB Garamond"/>
              <a:buChar char="➔"/>
            </a:pPr>
            <a:r>
              <a:rPr lang="en" dirty="0">
                <a:solidFill>
                  <a:schemeClr val="accent1">
                    <a:lumMod val="75000"/>
                  </a:schemeClr>
                </a:solidFill>
                <a:latin typeface="EB Garamond"/>
                <a:ea typeface="EB Garamond"/>
                <a:cs typeface="EB Garamond"/>
                <a:sym typeface="EB Garamond"/>
              </a:rPr>
              <a:t>As there are no direct sources for BC</a:t>
            </a:r>
            <a:r>
              <a:rPr lang="en" baseline="-25000" dirty="0">
                <a:solidFill>
                  <a:schemeClr val="accent1">
                    <a:lumMod val="75000"/>
                  </a:schemeClr>
                </a:solidFill>
                <a:latin typeface="EB Garamond"/>
                <a:ea typeface="EB Garamond"/>
                <a:cs typeface="EB Garamond"/>
                <a:sym typeface="EB Garamond"/>
              </a:rPr>
              <a:t>ff</a:t>
            </a:r>
            <a:r>
              <a:rPr lang="en" dirty="0">
                <a:solidFill>
                  <a:schemeClr val="accent1">
                    <a:lumMod val="75000"/>
                  </a:schemeClr>
                </a:solidFill>
                <a:latin typeface="EB Garamond"/>
                <a:ea typeface="EB Garamond"/>
                <a:cs typeface="EB Garamond"/>
                <a:sym typeface="EB Garamond"/>
              </a:rPr>
              <a:t> in the vicinity, the BC</a:t>
            </a:r>
            <a:r>
              <a:rPr lang="en" baseline="-25000" dirty="0">
                <a:solidFill>
                  <a:schemeClr val="accent1">
                    <a:lumMod val="75000"/>
                  </a:schemeClr>
                </a:solidFill>
                <a:latin typeface="EB Garamond"/>
                <a:ea typeface="EB Garamond"/>
                <a:cs typeface="EB Garamond"/>
                <a:sym typeface="EB Garamond"/>
              </a:rPr>
              <a:t>ff </a:t>
            </a:r>
            <a:r>
              <a:rPr lang="en" dirty="0">
                <a:solidFill>
                  <a:schemeClr val="accent1">
                    <a:lumMod val="75000"/>
                  </a:schemeClr>
                </a:solidFill>
                <a:latin typeface="EB Garamond"/>
                <a:ea typeface="EB Garamond"/>
                <a:cs typeface="EB Garamond"/>
                <a:sym typeface="EB Garamond"/>
              </a:rPr>
              <a:t> we see at our location is likely that transported from the nearest urban center. Our location lies downwind of the sea breeze regime, which can act as a conduit of transportation for the pollutants produced in the city.</a:t>
            </a:r>
            <a:endParaRPr dirty="0">
              <a:solidFill>
                <a:schemeClr val="accent1">
                  <a:lumMod val="75000"/>
                </a:schemeClr>
              </a:solidFill>
              <a:latin typeface="EB Garamond"/>
              <a:ea typeface="EB Garamond"/>
              <a:cs typeface="EB Garamond"/>
              <a:sym typeface="EB Garamond"/>
            </a:endParaRPr>
          </a:p>
          <a:p>
            <a:pPr marL="457200" lvl="0" indent="0" algn="l" rtl="0">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l" rtl="0">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BC</a:t>
            </a:r>
            <a:r>
              <a:rPr lang="en" baseline="-25000" dirty="0">
                <a:solidFill>
                  <a:schemeClr val="dk1"/>
                </a:solidFill>
                <a:latin typeface="EB Garamond"/>
                <a:ea typeface="EB Garamond"/>
                <a:cs typeface="EB Garamond"/>
                <a:sym typeface="EB Garamond"/>
              </a:rPr>
              <a:t>bb</a:t>
            </a:r>
            <a:r>
              <a:rPr lang="en" dirty="0">
                <a:solidFill>
                  <a:schemeClr val="dk1"/>
                </a:solidFill>
                <a:latin typeface="EB Garamond"/>
                <a:ea typeface="EB Garamond"/>
                <a:cs typeface="EB Garamond"/>
                <a:sym typeface="EB Garamond"/>
              </a:rPr>
              <a:t> can be transported from the city, as well as have sources locally in the form of forest fires and domestic wood burning. </a:t>
            </a:r>
            <a:endParaRPr dirty="0">
              <a:solidFill>
                <a:schemeClr val="dk1"/>
              </a:solidFill>
              <a:latin typeface="EB Garamond"/>
              <a:ea typeface="EB Garamond"/>
              <a:cs typeface="EB Garamond"/>
              <a:sym typeface="EB Garamond"/>
            </a:endParaRPr>
          </a:p>
          <a:p>
            <a:pPr marL="457200" lvl="0" indent="0" algn="l" rtl="0">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l" rtl="0">
              <a:spcBef>
                <a:spcPts val="0"/>
              </a:spcBef>
              <a:spcAft>
                <a:spcPts val="0"/>
              </a:spcAft>
              <a:buSzPts val="1400"/>
              <a:buFont typeface="EB Garamond"/>
              <a:buChar char="➔"/>
            </a:pPr>
            <a:r>
              <a:rPr lang="en" dirty="0">
                <a:solidFill>
                  <a:schemeClr val="accent1">
                    <a:lumMod val="75000"/>
                  </a:schemeClr>
                </a:solidFill>
                <a:latin typeface="EB Garamond"/>
                <a:ea typeface="EB Garamond"/>
                <a:cs typeface="EB Garamond"/>
                <a:sym typeface="EB Garamond"/>
              </a:rPr>
              <a:t>M</a:t>
            </a:r>
            <a:r>
              <a:rPr lang="en" baseline="-25000" dirty="0">
                <a:solidFill>
                  <a:schemeClr val="accent1">
                    <a:lumMod val="75000"/>
                  </a:schemeClr>
                </a:solidFill>
                <a:latin typeface="EB Garamond"/>
                <a:ea typeface="EB Garamond"/>
                <a:cs typeface="EB Garamond"/>
                <a:sym typeface="EB Garamond"/>
              </a:rPr>
              <a:t>B</a:t>
            </a:r>
            <a:r>
              <a:rPr lang="en" dirty="0">
                <a:solidFill>
                  <a:schemeClr val="accent1">
                    <a:lumMod val="75000"/>
                  </a:schemeClr>
                </a:solidFill>
                <a:latin typeface="EB Garamond"/>
                <a:ea typeface="EB Garamond"/>
                <a:cs typeface="EB Garamond"/>
                <a:sym typeface="EB Garamond"/>
              </a:rPr>
              <a:t> is highest during JFM. Since the peak is contributed majorly by BC</a:t>
            </a:r>
            <a:r>
              <a:rPr lang="en" baseline="-25000" dirty="0">
                <a:solidFill>
                  <a:schemeClr val="accent1">
                    <a:lumMod val="75000"/>
                  </a:schemeClr>
                </a:solidFill>
                <a:latin typeface="EB Garamond"/>
                <a:ea typeface="EB Garamond"/>
                <a:cs typeface="EB Garamond"/>
                <a:sym typeface="EB Garamond"/>
              </a:rPr>
              <a:t>ff</a:t>
            </a:r>
            <a:r>
              <a:rPr lang="en" dirty="0">
                <a:solidFill>
                  <a:schemeClr val="accent1">
                    <a:lumMod val="75000"/>
                  </a:schemeClr>
                </a:solidFill>
                <a:latin typeface="EB Garamond"/>
                <a:ea typeface="EB Garamond"/>
                <a:cs typeface="EB Garamond"/>
                <a:sym typeface="EB Garamond"/>
              </a:rPr>
              <a:t>, which is transported BC, the high values during the hottest months must be a result of increased boundary layer activity, which might have aided in more BC</a:t>
            </a:r>
            <a:r>
              <a:rPr lang="en" baseline="-25000" dirty="0">
                <a:solidFill>
                  <a:schemeClr val="accent1">
                    <a:lumMod val="75000"/>
                  </a:schemeClr>
                </a:solidFill>
                <a:latin typeface="EB Garamond"/>
                <a:ea typeface="EB Garamond"/>
                <a:cs typeface="EB Garamond"/>
                <a:sym typeface="EB Garamond"/>
              </a:rPr>
              <a:t>ff</a:t>
            </a:r>
            <a:r>
              <a:rPr lang="en" dirty="0">
                <a:solidFill>
                  <a:schemeClr val="accent1">
                    <a:lumMod val="75000"/>
                  </a:schemeClr>
                </a:solidFill>
                <a:latin typeface="EB Garamond"/>
                <a:ea typeface="EB Garamond"/>
                <a:cs typeface="EB Garamond"/>
                <a:sym typeface="EB Garamond"/>
              </a:rPr>
              <a:t> being “uplifted” by ABL, which can then easily get advected to our measurement location. The values were lowest during monsoon due to wet deposition by the heavy rainfall received. </a:t>
            </a:r>
            <a:endParaRPr dirty="0">
              <a:solidFill>
                <a:schemeClr val="accent1">
                  <a:lumMod val="75000"/>
                </a:schemeClr>
              </a:solidFill>
              <a:latin typeface="EB Garamond"/>
              <a:ea typeface="EB Garamond"/>
              <a:cs typeface="EB Garamond"/>
              <a:sym typeface="EB Garamond"/>
            </a:endParaRPr>
          </a:p>
          <a:p>
            <a:pPr marL="457200" lvl="0" indent="0" algn="l" rtl="0">
              <a:spcBef>
                <a:spcPts val="0"/>
              </a:spcBef>
              <a:spcAft>
                <a:spcPts val="0"/>
              </a:spcAft>
              <a:buNone/>
            </a:pPr>
            <a:endParaRPr dirty="0">
              <a:latin typeface="EB Garamond"/>
              <a:ea typeface="EB Garamond"/>
              <a:cs typeface="EB Garamond"/>
              <a:sym typeface="EB Garamond"/>
            </a:endParaRPr>
          </a:p>
          <a:p>
            <a:pPr marL="457200" lvl="0" indent="-317500" algn="l" rtl="0">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BB% shows the opposite behaviour by being lowest during winter (DJF) and highest during monsoon (JJAS). This might be a combined result of M</a:t>
            </a:r>
            <a:r>
              <a:rPr lang="en" baseline="-25000" dirty="0">
                <a:solidFill>
                  <a:schemeClr val="dk1"/>
                </a:solidFill>
                <a:latin typeface="EB Garamond"/>
                <a:ea typeface="EB Garamond"/>
                <a:cs typeface="EB Garamond"/>
                <a:sym typeface="EB Garamond"/>
              </a:rPr>
              <a:t>bb</a:t>
            </a:r>
            <a:r>
              <a:rPr lang="en" dirty="0">
                <a:solidFill>
                  <a:schemeClr val="dk1"/>
                </a:solidFill>
                <a:latin typeface="EB Garamond"/>
                <a:ea typeface="EB Garamond"/>
                <a:cs typeface="EB Garamond"/>
                <a:sym typeface="EB Garamond"/>
              </a:rPr>
              <a:t> being higher due to burning of wet wood, which will create more smoke/BC than dry wood due to incomplete combustion, and a decrease in transported M</a:t>
            </a:r>
            <a:r>
              <a:rPr lang="en" baseline="-25000" dirty="0">
                <a:solidFill>
                  <a:schemeClr val="dk1"/>
                </a:solidFill>
                <a:latin typeface="EB Garamond"/>
                <a:ea typeface="EB Garamond"/>
                <a:cs typeface="EB Garamond"/>
                <a:sym typeface="EB Garamond"/>
              </a:rPr>
              <a:t>ff </a:t>
            </a:r>
            <a:r>
              <a:rPr lang="en" dirty="0">
                <a:solidFill>
                  <a:schemeClr val="dk1"/>
                </a:solidFill>
                <a:latin typeface="EB Garamond"/>
                <a:ea typeface="EB Garamond"/>
                <a:cs typeface="EB Garamond"/>
                <a:sym typeface="EB Garamond"/>
              </a:rPr>
              <a:t>due to strong precipitation, which might be aiding in wet deposition of any transported BC, removing it from circulation before it can reach our location.</a:t>
            </a:r>
            <a:endParaRPr dirty="0">
              <a:solidFill>
                <a:schemeClr val="dk1"/>
              </a:solidFill>
              <a:latin typeface="EB Garamond"/>
              <a:ea typeface="EB Garamond"/>
              <a:cs typeface="EB Garamond"/>
              <a:sym typeface="EB Garamond"/>
            </a:endParaRPr>
          </a:p>
          <a:p>
            <a:pPr marL="457200" lvl="0" indent="0" algn="l" rtl="0">
              <a:spcBef>
                <a:spcPts val="0"/>
              </a:spcBef>
              <a:spcAft>
                <a:spcPts val="0"/>
              </a:spcAft>
              <a:buNone/>
            </a:pPr>
            <a:endParaRPr dirty="0">
              <a:solidFill>
                <a:schemeClr val="dk1"/>
              </a:solidFill>
              <a:latin typeface="EB Garamond"/>
              <a:ea typeface="EB Garamond"/>
              <a:cs typeface="EB Garamond"/>
              <a:sym typeface="EB Garamond"/>
            </a:endParaRPr>
          </a:p>
          <a:p>
            <a:pPr marL="457200" lvl="0" indent="0" algn="l" rtl="0">
              <a:spcBef>
                <a:spcPts val="0"/>
              </a:spcBef>
              <a:spcAft>
                <a:spcPts val="0"/>
              </a:spcAft>
              <a:buNone/>
            </a:pPr>
            <a:endParaRPr dirty="0">
              <a:solidFill>
                <a:schemeClr val="dk1"/>
              </a:solidFill>
              <a:latin typeface="EB Garamond"/>
              <a:ea typeface="EB Garamond"/>
              <a:cs typeface="EB Garamond"/>
              <a:sym typeface="EB Garamond"/>
            </a:endParaRPr>
          </a:p>
        </p:txBody>
      </p:sp>
      <p:sp>
        <p:nvSpPr>
          <p:cNvPr id="209" name="Google Shape;2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7"/>
          <p:cNvPicPr preferRelativeResize="0"/>
          <p:nvPr/>
        </p:nvPicPr>
        <p:blipFill>
          <a:blip r:embed="rId3">
            <a:alphaModFix/>
          </a:blip>
          <a:stretch>
            <a:fillRect/>
          </a:stretch>
        </p:blipFill>
        <p:spPr>
          <a:xfrm>
            <a:off x="331650" y="259875"/>
            <a:ext cx="4539200" cy="4576224"/>
          </a:xfrm>
          <a:prstGeom prst="rect">
            <a:avLst/>
          </a:prstGeom>
          <a:noFill/>
          <a:ln>
            <a:noFill/>
          </a:ln>
        </p:spPr>
      </p:pic>
      <p:sp>
        <p:nvSpPr>
          <p:cNvPr id="215" name="Google Shape;215;p27"/>
          <p:cNvSpPr/>
          <p:nvPr/>
        </p:nvSpPr>
        <p:spPr>
          <a:xfrm>
            <a:off x="5364325" y="640875"/>
            <a:ext cx="3365700" cy="56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EB Garamond Medium"/>
                <a:ea typeface="EB Garamond Medium"/>
                <a:cs typeface="EB Garamond Medium"/>
                <a:sym typeface="EB Garamond Medium"/>
              </a:rPr>
              <a:t>Comparison with Reanalysis Dataset</a:t>
            </a:r>
            <a:endParaRPr sz="1600">
              <a:latin typeface="EB Garamond Medium"/>
              <a:ea typeface="EB Garamond Medium"/>
              <a:cs typeface="EB Garamond Medium"/>
              <a:sym typeface="EB Garamond Medium"/>
            </a:endParaRPr>
          </a:p>
        </p:txBody>
      </p:sp>
      <p:sp>
        <p:nvSpPr>
          <p:cNvPr id="216" name="Google Shape;216;p27"/>
          <p:cNvSpPr txBox="1"/>
          <p:nvPr/>
        </p:nvSpPr>
        <p:spPr>
          <a:xfrm>
            <a:off x="5344350" y="1451875"/>
            <a:ext cx="3365700" cy="37254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EB Garamond Medium"/>
              <a:buChar char="➔"/>
            </a:pPr>
            <a:r>
              <a:rPr lang="en" sz="1300" dirty="0">
                <a:solidFill>
                  <a:schemeClr val="dk1"/>
                </a:solidFill>
                <a:latin typeface="EB Garamond Medium"/>
                <a:ea typeface="EB Garamond Medium"/>
                <a:cs typeface="EB Garamond Medium"/>
                <a:sym typeface="EB Garamond Medium"/>
              </a:rPr>
              <a:t>The varying patterns are a result of complex interaction between the land-sea breeze wind flows and local ABL dynamics, a characteristic specific to the location due to its geographical features. </a:t>
            </a:r>
            <a:endParaRPr sz="13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200" dirty="0">
              <a:solidFill>
                <a:schemeClr val="dk1"/>
              </a:solidFill>
              <a:latin typeface="EB Garamond Medium"/>
              <a:ea typeface="EB Garamond Medium"/>
              <a:cs typeface="EB Garamond Medium"/>
              <a:sym typeface="EB Garamond Medium"/>
            </a:endParaRPr>
          </a:p>
          <a:p>
            <a:pPr marL="457200" lvl="0" indent="-311150" algn="l" rtl="0">
              <a:spcBef>
                <a:spcPts val="0"/>
              </a:spcBef>
              <a:spcAft>
                <a:spcPts val="0"/>
              </a:spcAft>
              <a:buClr>
                <a:schemeClr val="dk1"/>
              </a:buClr>
              <a:buSzPts val="1300"/>
              <a:buFont typeface="EB Garamond Medium"/>
              <a:buChar char="➔"/>
            </a:pPr>
            <a:r>
              <a:rPr lang="en" sz="1300" dirty="0">
                <a:solidFill>
                  <a:schemeClr val="accent1">
                    <a:lumMod val="75000"/>
                  </a:schemeClr>
                </a:solidFill>
                <a:latin typeface="EB Garamond Medium"/>
                <a:ea typeface="EB Garamond Medium"/>
                <a:cs typeface="EB Garamond Medium"/>
                <a:sym typeface="EB Garamond Medium"/>
              </a:rPr>
              <a:t>This leads to modelled datasets not being able to capture the variations, as is visible in the figure.</a:t>
            </a:r>
            <a:endParaRPr sz="1300" dirty="0">
              <a:solidFill>
                <a:schemeClr val="accent1">
                  <a:lumMod val="75000"/>
                </a:schemeClr>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200" dirty="0">
              <a:solidFill>
                <a:schemeClr val="dk1"/>
              </a:solidFill>
              <a:latin typeface="EB Garamond Medium"/>
              <a:ea typeface="EB Garamond Medium"/>
              <a:cs typeface="EB Garamond Medium"/>
              <a:sym typeface="EB Garamond Medium"/>
            </a:endParaRPr>
          </a:p>
          <a:p>
            <a:pPr marL="457200" lvl="0" indent="-311150" algn="l" rtl="0">
              <a:spcBef>
                <a:spcPts val="0"/>
              </a:spcBef>
              <a:spcAft>
                <a:spcPts val="0"/>
              </a:spcAft>
              <a:buClr>
                <a:schemeClr val="dk1"/>
              </a:buClr>
              <a:buSzPts val="1300"/>
              <a:buFont typeface="EB Garamond Medium"/>
              <a:buChar char="➔"/>
            </a:pPr>
            <a:r>
              <a:rPr lang="en" sz="1300" dirty="0">
                <a:solidFill>
                  <a:schemeClr val="dk1"/>
                </a:solidFill>
                <a:latin typeface="EB Garamond Medium"/>
                <a:ea typeface="EB Garamond Medium"/>
                <a:cs typeface="EB Garamond Medium"/>
                <a:sym typeface="EB Garamond Medium"/>
              </a:rPr>
              <a:t>This inability to generalise aerosol temporal evolution in the location warrants sufficient in-situ measurements. </a:t>
            </a:r>
            <a:endParaRPr sz="1300" dirty="0">
              <a:solidFill>
                <a:schemeClr val="dk1"/>
              </a:solidFill>
              <a:latin typeface="EB Garamond Medium"/>
              <a:ea typeface="EB Garamond Medium"/>
              <a:cs typeface="EB Garamond Medium"/>
              <a:sym typeface="EB Garamond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600" u="sng">
                <a:latin typeface="EB Garamond"/>
                <a:ea typeface="EB Garamond"/>
                <a:cs typeface="EB Garamond"/>
                <a:sym typeface="EB Garamond"/>
              </a:rPr>
              <a:t>SUMMARY</a:t>
            </a:r>
            <a:endParaRPr/>
          </a:p>
        </p:txBody>
      </p:sp>
      <p:sp>
        <p:nvSpPr>
          <p:cNvPr id="222" name="Google Shape;222;p28"/>
          <p:cNvSpPr txBox="1">
            <a:spLocks noGrp="1"/>
          </p:cNvSpPr>
          <p:nvPr>
            <p:ph type="body" idx="1"/>
          </p:nvPr>
        </p:nvSpPr>
        <p:spPr>
          <a:xfrm>
            <a:off x="550425" y="647925"/>
            <a:ext cx="79899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BC at a rural location like one mentioned in the current study, which is close to a forested area that presents pristine conditions and not far from an urban centre which represents anthropogenic influence and pollution, shows influence from both, the effect of which is primarily modulated by the impact of meteorological conditions expressed at site, and the influence of local boundary layer dynamics.</a:t>
            </a:r>
            <a:endParaRPr sz="11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sz="1100" dirty="0">
              <a:solidFill>
                <a:schemeClr val="dk1"/>
              </a:solidFill>
              <a:latin typeface="EB Garamond Medium"/>
              <a:ea typeface="EB Garamond Medium"/>
              <a:cs typeface="EB Garamond Medium"/>
              <a:sym typeface="EB Garamond Medium"/>
            </a:endParaRPr>
          </a:p>
          <a:p>
            <a:pPr marL="457200" lvl="0" indent="-298450" algn="l" rtl="0">
              <a:spcBef>
                <a:spcPts val="0"/>
              </a:spcBef>
              <a:spcAft>
                <a:spcPts val="0"/>
              </a:spcAft>
              <a:buClr>
                <a:schemeClr val="dk1"/>
              </a:buClr>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Despite being remote and having diurnal features similar to other high-altitude locations due to scarce local emissions, the location still falls within the inland fetch of the Arabian Sea causing the aerosol presence to be largely regulated by land-sea breeze dynamics.</a:t>
            </a:r>
            <a:endParaRPr sz="1100" dirty="0">
              <a:solidFill>
                <a:schemeClr val="accent1">
                  <a:lumMod val="75000"/>
                </a:schemeClr>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100" dirty="0">
              <a:solidFill>
                <a:schemeClr val="dk1"/>
              </a:solidFill>
              <a:latin typeface="EB Garamond Medium"/>
              <a:ea typeface="EB Garamond Medium"/>
              <a:cs typeface="EB Garamond Medium"/>
              <a:sym typeface="EB Garamond Medium"/>
            </a:endParaRPr>
          </a:p>
          <a:p>
            <a:pPr marL="457200" lvl="0" indent="-298450" algn="l"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It was observed that the major share of BC seen there is that from fossil fuel burning/traffic, though there are not any major sources for this near the location. This called to speculate that BC was getting transported from the urban center to our location.</a:t>
            </a:r>
            <a:endParaRPr sz="11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100" dirty="0">
              <a:solidFill>
                <a:schemeClr val="dk1"/>
              </a:solidFill>
              <a:latin typeface="EB Garamond Medium"/>
              <a:ea typeface="EB Garamond Medium"/>
              <a:cs typeface="EB Garamond Medium"/>
              <a:sym typeface="EB Garamond Medium"/>
            </a:endParaRPr>
          </a:p>
          <a:p>
            <a:pPr marL="457200" lvl="0" indent="-298450" algn="l" rtl="0">
              <a:spcBef>
                <a:spcPts val="0"/>
              </a:spcBef>
              <a:spcAft>
                <a:spcPts val="0"/>
              </a:spcAft>
              <a:buClr>
                <a:schemeClr val="dk1"/>
              </a:buClr>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On close inspection of the in-situ meteorological data, it could be surmised that BC</a:t>
            </a:r>
            <a:r>
              <a:rPr lang="en" sz="1100" baseline="-25000" dirty="0">
                <a:solidFill>
                  <a:schemeClr val="accent1">
                    <a:lumMod val="75000"/>
                  </a:schemeClr>
                </a:solidFill>
                <a:latin typeface="EB Garamond Medium"/>
                <a:ea typeface="EB Garamond Medium"/>
                <a:cs typeface="EB Garamond Medium"/>
                <a:sym typeface="EB Garamond Medium"/>
              </a:rPr>
              <a:t>ff</a:t>
            </a:r>
            <a:r>
              <a:rPr lang="en" sz="1100" dirty="0">
                <a:solidFill>
                  <a:schemeClr val="accent1">
                    <a:lumMod val="75000"/>
                  </a:schemeClr>
                </a:solidFill>
                <a:latin typeface="EB Garamond Medium"/>
                <a:ea typeface="EB Garamond Medium"/>
                <a:cs typeface="EB Garamond Medium"/>
                <a:sym typeface="EB Garamond Medium"/>
              </a:rPr>
              <a:t> was getting transported through the sea breeze cell wind circulation, blowing from the urban center to our location, which has an inland fetch of ~40km, making our location fall in the regime. This could be clearly observed in the diurnal patterns of BC and WD, where BC</a:t>
            </a:r>
            <a:r>
              <a:rPr lang="en" sz="1100" baseline="-25000" dirty="0">
                <a:solidFill>
                  <a:schemeClr val="accent1">
                    <a:lumMod val="75000"/>
                  </a:schemeClr>
                </a:solidFill>
                <a:latin typeface="EB Garamond Medium"/>
                <a:ea typeface="EB Garamond Medium"/>
                <a:cs typeface="EB Garamond Medium"/>
                <a:sym typeface="EB Garamond Medium"/>
              </a:rPr>
              <a:t>ff</a:t>
            </a:r>
            <a:r>
              <a:rPr lang="en" sz="1100" dirty="0">
                <a:solidFill>
                  <a:schemeClr val="accent1">
                    <a:lumMod val="75000"/>
                  </a:schemeClr>
                </a:solidFill>
                <a:latin typeface="EB Garamond Medium"/>
                <a:ea typeface="EB Garamond Medium"/>
                <a:cs typeface="EB Garamond Medium"/>
                <a:sym typeface="EB Garamond Medium"/>
              </a:rPr>
              <a:t>  showed peaks following sea breeze.</a:t>
            </a:r>
            <a:endParaRPr sz="1100" dirty="0">
              <a:solidFill>
                <a:schemeClr val="accent1">
                  <a:lumMod val="75000"/>
                </a:schemeClr>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100" dirty="0">
              <a:solidFill>
                <a:schemeClr val="dk1"/>
              </a:solidFill>
              <a:latin typeface="EB Garamond Medium"/>
              <a:ea typeface="EB Garamond Medium"/>
              <a:cs typeface="EB Garamond Medium"/>
              <a:sym typeface="EB Garamond Medium"/>
            </a:endParaRPr>
          </a:p>
          <a:p>
            <a:pPr marL="457200" lvl="0" indent="-298450" algn="l"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BC</a:t>
            </a:r>
            <a:r>
              <a:rPr lang="en" sz="1100" baseline="-25000" dirty="0">
                <a:solidFill>
                  <a:schemeClr val="dk1"/>
                </a:solidFill>
                <a:latin typeface="EB Garamond Medium"/>
                <a:ea typeface="EB Garamond Medium"/>
                <a:cs typeface="EB Garamond Medium"/>
                <a:sym typeface="EB Garamond Medium"/>
              </a:rPr>
              <a:t>bb </a:t>
            </a:r>
            <a:r>
              <a:rPr lang="en" sz="1100" dirty="0">
                <a:solidFill>
                  <a:schemeClr val="dk1"/>
                </a:solidFill>
                <a:latin typeface="EB Garamond Medium"/>
                <a:ea typeface="EB Garamond Medium"/>
                <a:cs typeface="EB Garamond Medium"/>
                <a:sym typeface="EB Garamond Medium"/>
              </a:rPr>
              <a:t> is a result of local domestic wood burning. Since there’s an elevation difference of only ~ 70 m amsl from the local village, BC</a:t>
            </a:r>
            <a:r>
              <a:rPr lang="en" sz="1100" baseline="-25000" dirty="0">
                <a:solidFill>
                  <a:schemeClr val="dk1"/>
                </a:solidFill>
                <a:latin typeface="EB Garamond Medium"/>
                <a:ea typeface="EB Garamond Medium"/>
                <a:cs typeface="EB Garamond Medium"/>
                <a:sym typeface="EB Garamond Medium"/>
              </a:rPr>
              <a:t>bb</a:t>
            </a:r>
            <a:r>
              <a:rPr lang="en" sz="1100" dirty="0">
                <a:solidFill>
                  <a:schemeClr val="dk1"/>
                </a:solidFill>
                <a:latin typeface="EB Garamond Medium"/>
                <a:ea typeface="EB Garamond Medium"/>
                <a:cs typeface="EB Garamond Medium"/>
                <a:sym typeface="EB Garamond Medium"/>
              </a:rPr>
              <a:t> released can reach our location easily, facilitated by local boundary layer. We see peaks in BC</a:t>
            </a:r>
            <a:r>
              <a:rPr lang="en" sz="1100" baseline="-25000" dirty="0">
                <a:solidFill>
                  <a:schemeClr val="dk1"/>
                </a:solidFill>
                <a:latin typeface="EB Garamond Medium"/>
                <a:ea typeface="EB Garamond Medium"/>
                <a:cs typeface="EB Garamond Medium"/>
                <a:sym typeface="EB Garamond Medium"/>
              </a:rPr>
              <a:t>bb</a:t>
            </a:r>
            <a:r>
              <a:rPr lang="en" sz="1100" dirty="0">
                <a:solidFill>
                  <a:schemeClr val="dk1"/>
                </a:solidFill>
                <a:latin typeface="EB Garamond Medium"/>
                <a:ea typeface="EB Garamond Medium"/>
                <a:cs typeface="EB Garamond Medium"/>
                <a:sym typeface="EB Garamond Medium"/>
              </a:rPr>
              <a:t>  corresponding to increase in their production. During periods of strong local boundary layer activity, the increased convection leads to decreased levels (afternoon dip). </a:t>
            </a:r>
            <a:endParaRPr sz="1100" dirty="0">
              <a:solidFill>
                <a:schemeClr val="dk1"/>
              </a:solidFill>
              <a:latin typeface="EB Garamond Medium"/>
              <a:ea typeface="EB Garamond Medium"/>
              <a:cs typeface="EB Garamond Medium"/>
              <a:sym typeface="EB Garamond Medium"/>
            </a:endParaRPr>
          </a:p>
          <a:p>
            <a:pPr marL="457200" lvl="0" indent="-298450" algn="l" rtl="0">
              <a:lnSpc>
                <a:spcPct val="100000"/>
              </a:lnSpc>
              <a:spcBef>
                <a:spcPts val="1000"/>
              </a:spcBef>
              <a:spcAft>
                <a:spcPts val="0"/>
              </a:spcAft>
              <a:buClr>
                <a:schemeClr val="dk1"/>
              </a:buClr>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The inability to generalise aerosol temporal evolution in the location due to its unique geographical features warrants sufficient in-situ measurements. </a:t>
            </a:r>
            <a:endParaRPr sz="1100" dirty="0">
              <a:solidFill>
                <a:schemeClr val="accent1">
                  <a:lumMod val="75000"/>
                </a:schemeClr>
              </a:solidFill>
              <a:latin typeface="EB Garamond Medium"/>
              <a:ea typeface="EB Garamond Medium"/>
              <a:cs typeface="EB Garamond Medium"/>
              <a:sym typeface="EB Garamond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EB Garamond" panose="00000500000000000000" pitchFamily="2" charset="0"/>
                <a:ea typeface="EB Garamond" panose="00000500000000000000" pitchFamily="2" charset="0"/>
              </a:rPr>
              <a:t>ACKNOWLEDGEMENT</a:t>
            </a:r>
            <a:endParaRPr dirty="0">
              <a:latin typeface="EB Garamond" panose="00000500000000000000" pitchFamily="2" charset="0"/>
              <a:ea typeface="EB Garamond" panose="00000500000000000000" pitchFamily="2" charset="0"/>
            </a:endParaRPr>
          </a:p>
        </p:txBody>
      </p:sp>
      <p:sp>
        <p:nvSpPr>
          <p:cNvPr id="228" name="Google Shape;22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indent="0">
              <a:buNone/>
            </a:pPr>
            <a:endPar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endParaRPr>
          </a:p>
          <a:p>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We acknowledge the Indian Space Research Organization (ISRO) for providing access to the Bhuvan data through the National Remote Sensing Centre (NRSC). </a:t>
            </a:r>
          </a:p>
          <a:p>
            <a:pPr marL="114300" indent="0">
              <a:buNone/>
            </a:pPr>
            <a:endPar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endParaRPr>
          </a:p>
          <a:p>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We acknowledge the National Aeronautics and Space Administration (NASA) for providing access to the </a:t>
            </a:r>
            <a:r>
              <a:rPr lang="en-US"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Modern-Era Retrospective analysis for Research and Applications, Version 2 (</a:t>
            </a:r>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MERRA-2) data through the NASA Goddard Earth Sciences (GES) Data and Information Services </a:t>
            </a:r>
            <a:r>
              <a:rPr lang="en-IN" sz="1600" dirty="0" err="1">
                <a:solidFill>
                  <a:schemeClr val="tx1"/>
                </a:solidFill>
                <a:latin typeface="EB Garamond" panose="00000500000000000000" pitchFamily="2" charset="0"/>
                <a:ea typeface="EB Garamond" panose="00000500000000000000" pitchFamily="2" charset="0"/>
                <a:cs typeface="Times New Roman" panose="02020603050405020304" pitchFamily="18" charset="0"/>
              </a:rPr>
              <a:t>Center</a:t>
            </a:r>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 (DISC). </a:t>
            </a:r>
          </a:p>
          <a:p>
            <a:endPar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endParaRPr>
          </a:p>
          <a:p>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Anand acknowledges the </a:t>
            </a:r>
            <a:r>
              <a:rPr lang="en-US" sz="1600" dirty="0">
                <a:solidFill>
                  <a:schemeClr val="tx1"/>
                </a:solidFill>
                <a:latin typeface="EB Garamond" panose="00000500000000000000" pitchFamily="2" charset="0"/>
                <a:ea typeface="EB Garamond" panose="00000500000000000000" pitchFamily="2" charset="0"/>
              </a:rPr>
              <a:t>Department of Science and Technology (DST), India for the INSPIRE Faculty Fellowship</a:t>
            </a:r>
            <a:r>
              <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rPr>
              <a:t> </a:t>
            </a:r>
            <a:r>
              <a:rPr lang="en-IN" sz="1600" dirty="0">
                <a:solidFill>
                  <a:schemeClr val="tx1"/>
                </a:solidFill>
                <a:latin typeface="EB Garamond" panose="00000500000000000000" pitchFamily="2" charset="0"/>
                <a:ea typeface="EB Garamond" panose="00000500000000000000" pitchFamily="2" charset="0"/>
              </a:rPr>
              <a:t>(faculty registration number: IFA20-EAS-83)</a:t>
            </a:r>
            <a:endParaRPr lang="en-IN" sz="1600" dirty="0">
              <a:solidFill>
                <a:schemeClr val="tx1"/>
              </a:solidFill>
              <a:latin typeface="EB Garamond" panose="00000500000000000000" pitchFamily="2" charset="0"/>
              <a:ea typeface="EB Garamond" panose="00000500000000000000" pitchFamily="2"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EB Garamond Medium"/>
                <a:ea typeface="EB Garamond Medium"/>
                <a:cs typeface="EB Garamond Medium"/>
                <a:sym typeface="EB Garamond Medium"/>
              </a:rPr>
              <a:t>OVERVIEW OF STUDY</a:t>
            </a:r>
            <a:endParaRPr>
              <a:latin typeface="EB Garamond Medium"/>
              <a:ea typeface="EB Garamond Medium"/>
              <a:cs typeface="EB Garamond Medium"/>
              <a:sym typeface="EB Garamond Medium"/>
            </a:endParaRPr>
          </a:p>
        </p:txBody>
      </p:sp>
      <p:sp>
        <p:nvSpPr>
          <p:cNvPr id="70" name="Google Shape;70;p15"/>
          <p:cNvSpPr txBox="1">
            <a:spLocks noGrp="1"/>
          </p:cNvSpPr>
          <p:nvPr>
            <p:ph type="body" idx="1"/>
          </p:nvPr>
        </p:nvSpPr>
        <p:spPr>
          <a:xfrm>
            <a:off x="311700" y="1170125"/>
            <a:ext cx="8520600" cy="1905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300" u="sng" dirty="0">
                <a:solidFill>
                  <a:schemeClr val="dk1"/>
                </a:solidFill>
                <a:latin typeface="EB Garamond Medium"/>
                <a:ea typeface="EB Garamond Medium"/>
                <a:cs typeface="EB Garamond Medium"/>
                <a:sym typeface="EB Garamond Medium"/>
              </a:rPr>
              <a:t>TERMINOLOGY</a:t>
            </a:r>
            <a:endParaRPr sz="1300" u="sng"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r>
              <a:rPr lang="en" sz="1300" dirty="0">
                <a:solidFill>
                  <a:schemeClr val="dk1"/>
                </a:solidFill>
                <a:latin typeface="EB Garamond Medium"/>
                <a:ea typeface="EB Garamond Medium"/>
                <a:cs typeface="EB Garamond Medium"/>
                <a:sym typeface="EB Garamond Medium"/>
              </a:rPr>
              <a:t>BC =  Black Carbon , BC</a:t>
            </a:r>
            <a:r>
              <a:rPr lang="en" sz="1300" baseline="-25000" dirty="0">
                <a:solidFill>
                  <a:schemeClr val="dk1"/>
                </a:solidFill>
                <a:latin typeface="EB Garamond Medium"/>
                <a:ea typeface="EB Garamond Medium"/>
                <a:cs typeface="EB Garamond Medium"/>
                <a:sym typeface="EB Garamond Medium"/>
              </a:rPr>
              <a:t>bb</a:t>
            </a:r>
            <a:r>
              <a:rPr lang="en" sz="1300" dirty="0">
                <a:solidFill>
                  <a:schemeClr val="dk1"/>
                </a:solidFill>
                <a:latin typeface="EB Garamond Medium"/>
                <a:ea typeface="EB Garamond Medium"/>
                <a:cs typeface="EB Garamond Medium"/>
                <a:sym typeface="EB Garamond Medium"/>
              </a:rPr>
              <a:t> = BC from biomass burning, BC</a:t>
            </a:r>
            <a:r>
              <a:rPr lang="en" sz="1300" baseline="-25000" dirty="0">
                <a:solidFill>
                  <a:schemeClr val="dk1"/>
                </a:solidFill>
                <a:latin typeface="EB Garamond Medium"/>
                <a:ea typeface="EB Garamond Medium"/>
                <a:cs typeface="EB Garamond Medium"/>
                <a:sym typeface="EB Garamond Medium"/>
              </a:rPr>
              <a:t>ff</a:t>
            </a:r>
            <a:r>
              <a:rPr lang="en" sz="1300" dirty="0">
                <a:solidFill>
                  <a:schemeClr val="dk1"/>
                </a:solidFill>
                <a:latin typeface="EB Garamond Medium"/>
                <a:ea typeface="EB Garamond Medium"/>
                <a:cs typeface="EB Garamond Medium"/>
                <a:sym typeface="EB Garamond Medium"/>
              </a:rPr>
              <a:t> = BC from fossil fuel burning</a:t>
            </a:r>
            <a:endParaRPr sz="13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r>
              <a:rPr lang="en" sz="1300" dirty="0">
                <a:solidFill>
                  <a:schemeClr val="accent1"/>
                </a:solidFill>
                <a:latin typeface="EB Garamond Medium"/>
                <a:ea typeface="EB Garamond Medium"/>
                <a:cs typeface="EB Garamond Medium"/>
                <a:sym typeface="EB Garamond Medium"/>
              </a:rPr>
              <a:t>M</a:t>
            </a:r>
            <a:r>
              <a:rPr lang="en" sz="1300" baseline="-25000" dirty="0">
                <a:solidFill>
                  <a:schemeClr val="accent1"/>
                </a:solidFill>
                <a:latin typeface="EB Garamond Medium"/>
                <a:ea typeface="EB Garamond Medium"/>
                <a:cs typeface="EB Garamond Medium"/>
                <a:sym typeface="EB Garamond Medium"/>
              </a:rPr>
              <a:t>B</a:t>
            </a:r>
            <a:r>
              <a:rPr lang="en" sz="1300" dirty="0">
                <a:solidFill>
                  <a:schemeClr val="accent1"/>
                </a:solidFill>
                <a:latin typeface="EB Garamond Medium"/>
                <a:ea typeface="EB Garamond Medium"/>
                <a:cs typeface="EB Garamond Medium"/>
                <a:sym typeface="EB Garamond Medium"/>
              </a:rPr>
              <a:t> = BC Mass Concentration, M</a:t>
            </a:r>
            <a:r>
              <a:rPr lang="en" sz="1300" baseline="-25000" dirty="0">
                <a:solidFill>
                  <a:schemeClr val="accent1"/>
                </a:solidFill>
                <a:latin typeface="EB Garamond Medium"/>
                <a:ea typeface="EB Garamond Medium"/>
                <a:cs typeface="EB Garamond Medium"/>
                <a:sym typeface="EB Garamond Medium"/>
              </a:rPr>
              <a:t>bb</a:t>
            </a:r>
            <a:r>
              <a:rPr lang="en" sz="1300" dirty="0">
                <a:solidFill>
                  <a:schemeClr val="accent1"/>
                </a:solidFill>
                <a:latin typeface="EB Garamond Medium"/>
                <a:ea typeface="EB Garamond Medium"/>
                <a:cs typeface="EB Garamond Medium"/>
                <a:sym typeface="EB Garamond Medium"/>
              </a:rPr>
              <a:t> = BC</a:t>
            </a:r>
            <a:r>
              <a:rPr lang="en" sz="1300" baseline="-25000" dirty="0">
                <a:solidFill>
                  <a:schemeClr val="accent1"/>
                </a:solidFill>
                <a:latin typeface="EB Garamond Medium"/>
                <a:ea typeface="EB Garamond Medium"/>
                <a:cs typeface="EB Garamond Medium"/>
                <a:sym typeface="EB Garamond Medium"/>
              </a:rPr>
              <a:t>bb</a:t>
            </a:r>
            <a:r>
              <a:rPr lang="en" sz="1300" dirty="0">
                <a:solidFill>
                  <a:schemeClr val="accent1"/>
                </a:solidFill>
                <a:latin typeface="EB Garamond Medium"/>
                <a:ea typeface="EB Garamond Medium"/>
                <a:cs typeface="EB Garamond Medium"/>
                <a:sym typeface="EB Garamond Medium"/>
              </a:rPr>
              <a:t> mass concentration, M</a:t>
            </a:r>
            <a:r>
              <a:rPr lang="en" sz="1300" baseline="-25000" dirty="0">
                <a:solidFill>
                  <a:schemeClr val="accent1"/>
                </a:solidFill>
                <a:latin typeface="EB Garamond Medium"/>
                <a:ea typeface="EB Garamond Medium"/>
                <a:cs typeface="EB Garamond Medium"/>
                <a:sym typeface="EB Garamond Medium"/>
              </a:rPr>
              <a:t>ff</a:t>
            </a:r>
            <a:r>
              <a:rPr lang="en" sz="1300" dirty="0">
                <a:solidFill>
                  <a:schemeClr val="accent1"/>
                </a:solidFill>
                <a:latin typeface="EB Garamond Medium"/>
                <a:ea typeface="EB Garamond Medium"/>
                <a:cs typeface="EB Garamond Medium"/>
                <a:sym typeface="EB Garamond Medium"/>
              </a:rPr>
              <a:t> = BC</a:t>
            </a:r>
            <a:r>
              <a:rPr lang="en" sz="1300" baseline="-25000" dirty="0">
                <a:solidFill>
                  <a:schemeClr val="accent1"/>
                </a:solidFill>
                <a:latin typeface="EB Garamond Medium"/>
                <a:ea typeface="EB Garamond Medium"/>
                <a:cs typeface="EB Garamond Medium"/>
                <a:sym typeface="EB Garamond Medium"/>
              </a:rPr>
              <a:t>ff</a:t>
            </a:r>
            <a:r>
              <a:rPr lang="en" sz="1300" dirty="0">
                <a:solidFill>
                  <a:schemeClr val="accent1"/>
                </a:solidFill>
                <a:latin typeface="EB Garamond Medium"/>
                <a:ea typeface="EB Garamond Medium"/>
                <a:cs typeface="EB Garamond Medium"/>
                <a:sym typeface="EB Garamond Medium"/>
              </a:rPr>
              <a:t> mass concentration</a:t>
            </a:r>
            <a:endParaRPr sz="1300" dirty="0">
              <a:solidFill>
                <a:schemeClr val="accent1"/>
              </a:solidFill>
              <a:latin typeface="EB Garamond Medium"/>
              <a:ea typeface="EB Garamond Medium"/>
              <a:cs typeface="EB Garamond Medium"/>
              <a:sym typeface="EB Garamond Medium"/>
            </a:endParaRPr>
          </a:p>
          <a:p>
            <a:pPr marL="457200" lvl="0" indent="0" algn="l" rtl="0">
              <a:spcBef>
                <a:spcPts val="0"/>
              </a:spcBef>
              <a:spcAft>
                <a:spcPts val="0"/>
              </a:spcAft>
              <a:buNone/>
            </a:pPr>
            <a:r>
              <a:rPr lang="en" sz="1300" dirty="0">
                <a:solidFill>
                  <a:schemeClr val="dk1"/>
                </a:solidFill>
                <a:latin typeface="EB Garamond Medium"/>
                <a:ea typeface="EB Garamond Medium"/>
                <a:cs typeface="EB Garamond Medium"/>
                <a:sym typeface="EB Garamond Medium"/>
              </a:rPr>
              <a:t>BB% = Biomass burning percentage, ABL = Atmospheric Boundary Layer</a:t>
            </a:r>
            <a:endParaRPr sz="1300" dirty="0">
              <a:solidFill>
                <a:schemeClr val="dk1"/>
              </a:solidFill>
              <a:latin typeface="EB Garamond Medium"/>
              <a:ea typeface="EB Garamond Medium"/>
              <a:cs typeface="EB Garamond Medium"/>
              <a:sym typeface="EB Garamond Medium"/>
            </a:endParaRPr>
          </a:p>
          <a:p>
            <a:pPr marL="0" lvl="0" indent="0" algn="l" rtl="0">
              <a:spcBef>
                <a:spcPts val="1200"/>
              </a:spcBef>
              <a:spcAft>
                <a:spcPts val="0"/>
              </a:spcAft>
              <a:buNone/>
            </a:pPr>
            <a:endParaRPr sz="1300" dirty="0">
              <a:solidFill>
                <a:schemeClr val="dk1"/>
              </a:solidFill>
              <a:latin typeface="EB Garamond Medium"/>
              <a:ea typeface="EB Garamond Medium"/>
              <a:cs typeface="EB Garamond Medium"/>
              <a:sym typeface="EB Garamond Medium"/>
            </a:endParaRPr>
          </a:p>
          <a:p>
            <a:pPr marL="457200" lvl="0" indent="-298450" algn="just"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Black carbon (BC) aerosols have been reported to influence the precipitation patterns over South-East Asia.</a:t>
            </a:r>
            <a:endParaRPr sz="1100" dirty="0">
              <a:solidFill>
                <a:schemeClr val="dk1"/>
              </a:solidFill>
              <a:latin typeface="EB Garamond Medium"/>
              <a:ea typeface="EB Garamond Medium"/>
              <a:cs typeface="EB Garamond Medium"/>
              <a:sym typeface="EB Garamond Medium"/>
            </a:endParaRPr>
          </a:p>
          <a:p>
            <a:pPr marL="457200" lvl="0" indent="0" algn="just" rtl="0">
              <a:spcBef>
                <a:spcPts val="0"/>
              </a:spcBef>
              <a:spcAft>
                <a:spcPts val="0"/>
              </a:spcAft>
              <a:buNone/>
            </a:pPr>
            <a:endParaRPr sz="500" dirty="0">
              <a:solidFill>
                <a:schemeClr val="dk1"/>
              </a:solidFill>
              <a:latin typeface="EB Garamond Medium"/>
              <a:ea typeface="EB Garamond Medium"/>
              <a:cs typeface="EB Garamond Medium"/>
              <a:sym typeface="EB Garamond Medium"/>
            </a:endParaRPr>
          </a:p>
          <a:p>
            <a:pPr marL="457200" lvl="0" indent="-298450" algn="just" rtl="0">
              <a:spcBef>
                <a:spcPts val="0"/>
              </a:spcBef>
              <a:spcAft>
                <a:spcPts val="0"/>
              </a:spcAft>
              <a:buClr>
                <a:schemeClr val="dk1"/>
              </a:buClr>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Lack of information on the historical concentrations of carbonaceous aerosols forms a major source of uncertainty in climate modelling. In-situ measurements of BC from distinct geographical locations, particularly the remote and background locations with minimal anthropogenic influence gain importance here. </a:t>
            </a:r>
            <a:endParaRPr sz="1100" dirty="0">
              <a:solidFill>
                <a:schemeClr val="accent1">
                  <a:lumMod val="75000"/>
                </a:schemeClr>
              </a:solidFill>
              <a:latin typeface="EB Garamond Medium"/>
              <a:ea typeface="EB Garamond Medium"/>
              <a:cs typeface="EB Garamond Medium"/>
              <a:sym typeface="EB Garamond Medium"/>
            </a:endParaRPr>
          </a:p>
          <a:p>
            <a:pPr marL="457200" lvl="0" indent="0" algn="just" rtl="0">
              <a:spcBef>
                <a:spcPts val="0"/>
              </a:spcBef>
              <a:spcAft>
                <a:spcPts val="0"/>
              </a:spcAft>
              <a:buNone/>
            </a:pPr>
            <a:endParaRPr sz="400" dirty="0">
              <a:solidFill>
                <a:schemeClr val="dk1"/>
              </a:solidFill>
              <a:latin typeface="EB Garamond Medium"/>
              <a:ea typeface="EB Garamond Medium"/>
              <a:cs typeface="EB Garamond Medium"/>
              <a:sym typeface="EB Garamond Medium"/>
            </a:endParaRPr>
          </a:p>
          <a:p>
            <a:pPr marL="457200" lvl="0" indent="-298450" algn="just"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We present near-surface observations of BC mass concentration (M</a:t>
            </a:r>
            <a:r>
              <a:rPr lang="en" sz="1100" baseline="-25000" dirty="0">
                <a:solidFill>
                  <a:schemeClr val="dk1"/>
                </a:solidFill>
                <a:latin typeface="EB Garamond Medium"/>
                <a:ea typeface="EB Garamond Medium"/>
                <a:cs typeface="EB Garamond Medium"/>
                <a:sym typeface="EB Garamond Medium"/>
              </a:rPr>
              <a:t>B</a:t>
            </a:r>
            <a:r>
              <a:rPr lang="en" sz="1100" dirty="0">
                <a:solidFill>
                  <a:schemeClr val="dk1"/>
                </a:solidFill>
                <a:latin typeface="EB Garamond Medium"/>
                <a:ea typeface="EB Garamond Medium"/>
                <a:cs typeface="EB Garamond Medium"/>
                <a:sym typeface="EB Garamond Medium"/>
              </a:rPr>
              <a:t>) from a rural location in the Western Ghats.</a:t>
            </a:r>
            <a:endParaRPr sz="1100" dirty="0">
              <a:solidFill>
                <a:schemeClr val="dk1"/>
              </a:solidFill>
              <a:latin typeface="EB Garamond Medium"/>
              <a:ea typeface="EB Garamond Medium"/>
              <a:cs typeface="EB Garamond Medium"/>
              <a:sym typeface="EB Garamond Medium"/>
            </a:endParaRPr>
          </a:p>
          <a:p>
            <a:pPr marL="457200" lvl="0" indent="0" algn="just" rtl="0">
              <a:spcBef>
                <a:spcPts val="0"/>
              </a:spcBef>
              <a:spcAft>
                <a:spcPts val="0"/>
              </a:spcAft>
              <a:buNone/>
            </a:pPr>
            <a:endParaRPr sz="400" dirty="0">
              <a:solidFill>
                <a:schemeClr val="dk1"/>
              </a:solidFill>
              <a:latin typeface="EB Garamond Medium"/>
              <a:ea typeface="EB Garamond Medium"/>
              <a:cs typeface="EB Garamond Medium"/>
              <a:sym typeface="EB Garamond Medium"/>
            </a:endParaRPr>
          </a:p>
          <a:p>
            <a:pPr marL="457200" lvl="0" indent="-298450" algn="just" rtl="0">
              <a:spcBef>
                <a:spcPts val="0"/>
              </a:spcBef>
              <a:spcAft>
                <a:spcPts val="0"/>
              </a:spcAft>
              <a:buClr>
                <a:schemeClr val="dk1"/>
              </a:buClr>
              <a:buSzPts val="1100"/>
              <a:buFont typeface="EB Garamond Medium"/>
              <a:buChar char="➔"/>
            </a:pPr>
            <a:r>
              <a:rPr lang="en" sz="1100" dirty="0">
                <a:solidFill>
                  <a:schemeClr val="accent1">
                    <a:lumMod val="75000"/>
                  </a:schemeClr>
                </a:solidFill>
                <a:latin typeface="EB Garamond Medium"/>
                <a:ea typeface="EB Garamond Medium"/>
                <a:cs typeface="EB Garamond Medium"/>
                <a:sym typeface="EB Garamond Medium"/>
              </a:rPr>
              <a:t>The location exhibits characteristic varying mean diurnal variations in M</a:t>
            </a:r>
            <a:r>
              <a:rPr lang="en" sz="1100" baseline="-25000" dirty="0">
                <a:solidFill>
                  <a:schemeClr val="accent1">
                    <a:lumMod val="75000"/>
                  </a:schemeClr>
                </a:solidFill>
                <a:latin typeface="EB Garamond Medium"/>
                <a:ea typeface="EB Garamond Medium"/>
                <a:cs typeface="EB Garamond Medium"/>
                <a:sym typeface="EB Garamond Medium"/>
              </a:rPr>
              <a:t>B</a:t>
            </a:r>
            <a:r>
              <a:rPr lang="en" sz="1100" dirty="0">
                <a:solidFill>
                  <a:schemeClr val="accent1">
                    <a:lumMod val="75000"/>
                  </a:schemeClr>
                </a:solidFill>
                <a:latin typeface="EB Garamond Medium"/>
                <a:ea typeface="EB Garamond Medium"/>
                <a:cs typeface="EB Garamond Medium"/>
                <a:sym typeface="EB Garamond Medium"/>
              </a:rPr>
              <a:t> levels, with patterns akin to those observed in tropical as well as high-altitude locations.</a:t>
            </a:r>
            <a:endParaRPr sz="1100" dirty="0">
              <a:solidFill>
                <a:schemeClr val="accent1">
                  <a:lumMod val="75000"/>
                </a:schemeClr>
              </a:solidFill>
              <a:latin typeface="EB Garamond Medium"/>
              <a:ea typeface="EB Garamond Medium"/>
              <a:cs typeface="EB Garamond Medium"/>
              <a:sym typeface="EB Garamond Medium"/>
            </a:endParaRPr>
          </a:p>
          <a:p>
            <a:pPr marL="457200" lvl="0" indent="0" algn="just" rtl="0">
              <a:spcBef>
                <a:spcPts val="0"/>
              </a:spcBef>
              <a:spcAft>
                <a:spcPts val="0"/>
              </a:spcAft>
              <a:buNone/>
            </a:pPr>
            <a:endParaRPr sz="400" dirty="0">
              <a:solidFill>
                <a:schemeClr val="dk1"/>
              </a:solidFill>
              <a:latin typeface="EB Garamond Medium"/>
              <a:ea typeface="EB Garamond Medium"/>
              <a:cs typeface="EB Garamond Medium"/>
              <a:sym typeface="EB Garamond Medium"/>
            </a:endParaRPr>
          </a:p>
          <a:p>
            <a:pPr marL="457200" lvl="0" indent="-298450" algn="just" rtl="0">
              <a:spcBef>
                <a:spcPts val="0"/>
              </a:spcBef>
              <a:spcAft>
                <a:spcPts val="0"/>
              </a:spcAft>
              <a:buClr>
                <a:schemeClr val="dk1"/>
              </a:buClr>
              <a:buSzPts val="1100"/>
              <a:buFont typeface="EB Garamond Medium"/>
              <a:buChar char="➔"/>
            </a:pPr>
            <a:r>
              <a:rPr lang="en" sz="1100" dirty="0">
                <a:solidFill>
                  <a:schemeClr val="dk1"/>
                </a:solidFill>
                <a:latin typeface="EB Garamond Medium"/>
                <a:ea typeface="EB Garamond Medium"/>
                <a:cs typeface="EB Garamond Medium"/>
                <a:sym typeface="EB Garamond Medium"/>
              </a:rPr>
              <a:t>The subtle interplay between large scale land-sea breeze wind flows and local atmospheric boundary layer (ABL) modulates the aerosol presence for this remote region which is difficult to be modelled, warranting in-situ measurements from the location.</a:t>
            </a:r>
            <a:endParaRPr sz="1100" dirty="0">
              <a:solidFill>
                <a:schemeClr val="dk1"/>
              </a:solidFill>
              <a:latin typeface="EB Garamond Medium"/>
              <a:ea typeface="EB Garamond Medium"/>
              <a:cs typeface="EB Garamond Medium"/>
              <a:sym typeface="EB Garamond Medium"/>
            </a:endParaRPr>
          </a:p>
          <a:p>
            <a:pPr marL="0" lvl="0" indent="0" algn="l" rtl="0">
              <a:lnSpc>
                <a:spcPct val="100000"/>
              </a:lnSpc>
              <a:spcBef>
                <a:spcPts val="0"/>
              </a:spcBef>
              <a:spcAft>
                <a:spcPts val="0"/>
              </a:spcAft>
              <a:buNone/>
            </a:pPr>
            <a:endParaRPr sz="1300" dirty="0">
              <a:solidFill>
                <a:srgbClr val="000000"/>
              </a:solidFill>
              <a:latin typeface="EB Garamond Medium"/>
              <a:ea typeface="EB Garamond Medium"/>
              <a:cs typeface="EB Garamond Medium"/>
              <a:sym typeface="EB Garamond Medium"/>
            </a:endParaRPr>
          </a:p>
          <a:p>
            <a:pPr marL="0" lvl="0" indent="0" algn="l" rtl="0">
              <a:spcBef>
                <a:spcPts val="0"/>
              </a:spcBef>
              <a:spcAft>
                <a:spcPts val="0"/>
              </a:spcAft>
              <a:buNone/>
            </a:pPr>
            <a:endParaRPr sz="1300" dirty="0">
              <a:solidFill>
                <a:schemeClr val="dk1"/>
              </a:solidFill>
              <a:highlight>
                <a:schemeClr val="lt1"/>
              </a:highlight>
              <a:latin typeface="EB Garamond Medium"/>
              <a:ea typeface="EB Garamond Medium"/>
              <a:cs typeface="EB Garamond Medium"/>
              <a:sym typeface="EB Garamond Medium"/>
            </a:endParaRPr>
          </a:p>
          <a:p>
            <a:pPr marL="457200" lvl="0" indent="0" algn="l" rtl="0">
              <a:spcBef>
                <a:spcPts val="1200"/>
              </a:spcBef>
              <a:spcAft>
                <a:spcPts val="1200"/>
              </a:spcAft>
              <a:buClr>
                <a:srgbClr val="000000"/>
              </a:buClr>
              <a:buSzPts val="1100"/>
              <a:buFont typeface="Arial"/>
              <a:buNone/>
            </a:pPr>
            <a:endParaRPr sz="1300" dirty="0">
              <a:solidFill>
                <a:schemeClr val="dk1"/>
              </a:solidFill>
              <a:highlight>
                <a:schemeClr val="lt1"/>
              </a:highlight>
              <a:latin typeface="EB Garamond Medium"/>
              <a:ea typeface="EB Garamond Medium"/>
              <a:cs typeface="EB Garamond Medium"/>
              <a:sym typeface="EB Garamond Medium"/>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72" name="Google Shape;72;p15"/>
          <p:cNvSpPr/>
          <p:nvPr/>
        </p:nvSpPr>
        <p:spPr>
          <a:xfrm>
            <a:off x="530800" y="1170125"/>
            <a:ext cx="7586100" cy="10860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p:nvPr/>
        </p:nvSpPr>
        <p:spPr>
          <a:xfrm>
            <a:off x="2501500" y="1766575"/>
            <a:ext cx="1470600" cy="275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Times New Roman"/>
                <a:ea typeface="Times New Roman"/>
                <a:cs typeface="Times New Roman"/>
                <a:sym typeface="Times New Roman"/>
              </a:rPr>
              <a:t>MEASUREMENT LOCATION</a:t>
            </a:r>
            <a:endParaRPr>
              <a:latin typeface="Times New Roman"/>
              <a:ea typeface="Times New Roman"/>
              <a:cs typeface="Times New Roman"/>
              <a:sym typeface="Times New Roman"/>
            </a:endParaRPr>
          </a:p>
        </p:txBody>
      </p:sp>
      <p:sp>
        <p:nvSpPr>
          <p:cNvPr id="79" name="Google Shape;79;p16"/>
          <p:cNvSpPr txBox="1"/>
          <p:nvPr/>
        </p:nvSpPr>
        <p:spPr>
          <a:xfrm>
            <a:off x="815547" y="1078749"/>
            <a:ext cx="7524000" cy="1767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endParaRPr sz="5200">
              <a:solidFill>
                <a:srgbClr val="000000"/>
              </a:solidFill>
            </a:endParaRPr>
          </a:p>
        </p:txBody>
      </p:sp>
      <p:sp>
        <p:nvSpPr>
          <p:cNvPr id="80" name="Google Shape;80;p16"/>
          <p:cNvSpPr txBox="1"/>
          <p:nvPr/>
        </p:nvSpPr>
        <p:spPr>
          <a:xfrm>
            <a:off x="815540" y="2878456"/>
            <a:ext cx="7524000" cy="6828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2800">
              <a:solidFill>
                <a:srgbClr val="595959"/>
              </a:solidFill>
            </a:endParaRPr>
          </a:p>
        </p:txBody>
      </p:sp>
      <p:pic>
        <p:nvPicPr>
          <p:cNvPr id="81" name="Google Shape;81;p16"/>
          <p:cNvPicPr preferRelativeResize="0"/>
          <p:nvPr/>
        </p:nvPicPr>
        <p:blipFill rotWithShape="1">
          <a:blip r:embed="rId3">
            <a:alphaModFix/>
          </a:blip>
          <a:srcRect l="4036" r="4026"/>
          <a:stretch/>
        </p:blipFill>
        <p:spPr>
          <a:xfrm>
            <a:off x="511225" y="991150"/>
            <a:ext cx="3987377" cy="2073101"/>
          </a:xfrm>
          <a:prstGeom prst="rect">
            <a:avLst/>
          </a:prstGeom>
          <a:noFill/>
          <a:ln w="19050"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pic>
      <p:sp>
        <p:nvSpPr>
          <p:cNvPr id="82" name="Google Shape;82;p16"/>
          <p:cNvSpPr txBox="1"/>
          <p:nvPr/>
        </p:nvSpPr>
        <p:spPr>
          <a:xfrm>
            <a:off x="763686" y="3261682"/>
            <a:ext cx="8830800" cy="14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latin typeface="EB Garamond"/>
                <a:ea typeface="EB Garamond"/>
                <a:cs typeface="EB Garamond"/>
                <a:sym typeface="EB Garamond"/>
              </a:rPr>
              <a:t>Lab</a:t>
            </a:r>
            <a:r>
              <a:rPr lang="en" sz="1000" dirty="0">
                <a:solidFill>
                  <a:schemeClr val="dk1"/>
                </a:solidFill>
                <a:latin typeface="EB Garamond Medium"/>
                <a:ea typeface="EB Garamond Medium"/>
                <a:cs typeface="EB Garamond Medium"/>
                <a:sym typeface="EB Garamond Medium"/>
              </a:rPr>
              <a:t>:	 School of Earth, Environmental and Sustainability Sciences (SEESS), </a:t>
            </a:r>
            <a:endParaRPr sz="1000" dirty="0">
              <a:solidFill>
                <a:schemeClr val="dk1"/>
              </a:solidFill>
              <a:latin typeface="EB Garamond Medium"/>
              <a:ea typeface="EB Garamond Medium"/>
              <a:cs typeface="EB Garamond Medium"/>
              <a:sym typeface="EB Garamond Medium"/>
            </a:endParaRPr>
          </a:p>
          <a:p>
            <a:pPr marL="0" lvl="0" indent="457200" algn="l" rtl="0">
              <a:spcBef>
                <a:spcPts val="0"/>
              </a:spcBef>
              <a:spcAft>
                <a:spcPts val="0"/>
              </a:spcAft>
              <a:buNone/>
            </a:pPr>
            <a:r>
              <a:rPr lang="en" sz="1000" dirty="0">
                <a:solidFill>
                  <a:schemeClr val="dk1"/>
                </a:solidFill>
                <a:latin typeface="EB Garamond Medium"/>
                <a:ea typeface="EB Garamond Medium"/>
                <a:cs typeface="EB Garamond Medium"/>
                <a:sym typeface="EB Garamond Medium"/>
              </a:rPr>
              <a:t>	Indian Institute of Science Education and Research  Thiruvananthapuram (8.69 °N, 77.13 °E; elevation: 175 m amsl)</a:t>
            </a: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000" b="1" dirty="0">
                <a:solidFill>
                  <a:schemeClr val="accent1">
                    <a:lumMod val="75000"/>
                  </a:schemeClr>
                </a:solidFill>
                <a:latin typeface="EB Garamond"/>
                <a:ea typeface="EB Garamond"/>
                <a:cs typeface="EB Garamond"/>
                <a:sym typeface="EB Garamond"/>
              </a:rPr>
              <a:t>Town</a:t>
            </a:r>
            <a:r>
              <a:rPr lang="en" sz="1000" dirty="0">
                <a:solidFill>
                  <a:schemeClr val="accent1">
                    <a:lumMod val="75000"/>
                  </a:schemeClr>
                </a:solidFill>
                <a:latin typeface="EB Garamond Medium"/>
                <a:ea typeface="EB Garamond Medium"/>
                <a:cs typeface="EB Garamond Medium"/>
                <a:sym typeface="EB Garamond Medium"/>
              </a:rPr>
              <a:t>: 	Maruthamala, Thiruvananthapuram, Kerala (population: ~1456 </a:t>
            </a:r>
            <a:r>
              <a:rPr lang="en" sz="1000" baseline="30000" dirty="0">
                <a:solidFill>
                  <a:schemeClr val="accent1">
                    <a:lumMod val="75000"/>
                  </a:schemeClr>
                </a:solidFill>
                <a:latin typeface="EB Garamond Medium"/>
                <a:ea typeface="EB Garamond Medium"/>
                <a:cs typeface="EB Garamond Medium"/>
                <a:sym typeface="EB Garamond Medium"/>
              </a:rPr>
              <a:t>a</a:t>
            </a:r>
            <a:r>
              <a:rPr lang="en" sz="1000" dirty="0">
                <a:solidFill>
                  <a:schemeClr val="accent1">
                    <a:lumMod val="75000"/>
                  </a:schemeClr>
                </a:solidFill>
                <a:latin typeface="EB Garamond Medium"/>
                <a:ea typeface="EB Garamond Medium"/>
                <a:cs typeface="EB Garamond Medium"/>
                <a:sym typeface="EB Garamond Medium"/>
              </a:rPr>
              <a:t>)</a:t>
            </a:r>
            <a:endParaRPr sz="1000" dirty="0">
              <a:solidFill>
                <a:schemeClr val="accent1">
                  <a:lumMod val="75000"/>
                </a:schemeClr>
              </a:solidFill>
              <a:latin typeface="EB Garamond Medium"/>
              <a:ea typeface="EB Garamond Medium"/>
              <a:cs typeface="EB Garamond Medium"/>
              <a:sym typeface="EB Garamond Medium"/>
            </a:endParaRPr>
          </a:p>
          <a:p>
            <a:pPr marL="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000" b="1" dirty="0">
                <a:solidFill>
                  <a:schemeClr val="dk1"/>
                </a:solidFill>
                <a:latin typeface="EB Garamond"/>
                <a:ea typeface="EB Garamond"/>
                <a:cs typeface="EB Garamond"/>
                <a:sym typeface="EB Garamond"/>
              </a:rPr>
              <a:t>Nearest :</a:t>
            </a:r>
            <a:r>
              <a:rPr lang="en" sz="1000" dirty="0">
                <a:solidFill>
                  <a:schemeClr val="dk1"/>
                </a:solidFill>
                <a:latin typeface="EB Garamond Medium"/>
                <a:ea typeface="EB Garamond Medium"/>
                <a:cs typeface="EB Garamond Medium"/>
                <a:sym typeface="EB Garamond Medium"/>
              </a:rPr>
              <a:t> 	Vithura (population: 18437 </a:t>
            </a:r>
            <a:r>
              <a:rPr lang="en" sz="1000" baseline="30000" dirty="0">
                <a:solidFill>
                  <a:schemeClr val="dk1"/>
                </a:solidFill>
                <a:latin typeface="EB Garamond Medium"/>
                <a:ea typeface="EB Garamond Medium"/>
                <a:cs typeface="EB Garamond Medium"/>
                <a:sym typeface="EB Garamond Medium"/>
              </a:rPr>
              <a:t>b</a:t>
            </a:r>
            <a:r>
              <a:rPr lang="en" sz="1000" dirty="0">
                <a:solidFill>
                  <a:schemeClr val="dk1"/>
                </a:solidFill>
                <a:latin typeface="EB Garamond Medium"/>
                <a:ea typeface="EB Garamond Medium"/>
                <a:cs typeface="EB Garamond Medium"/>
                <a:sym typeface="EB Garamond Medium"/>
              </a:rPr>
              <a:t>; aerial distance: ~ 4 km away)</a:t>
            </a:r>
          </a:p>
          <a:p>
            <a:pPr marL="0" lvl="0" indent="0" algn="l" rtl="0">
              <a:spcBef>
                <a:spcPts val="0"/>
              </a:spcBef>
              <a:spcAft>
                <a:spcPts val="0"/>
              </a:spcAft>
              <a:buNone/>
            </a:pPr>
            <a:r>
              <a:rPr lang="en-IN" sz="1000" b="1" dirty="0">
                <a:solidFill>
                  <a:schemeClr val="dk1"/>
                </a:solidFill>
                <a:latin typeface="EB Garamond"/>
                <a:ea typeface="EB Garamond"/>
                <a:cs typeface="EB Garamond"/>
                <a:sym typeface="EB Garamond"/>
              </a:rPr>
              <a:t>s</a:t>
            </a:r>
            <a:r>
              <a:rPr lang="en" sz="1000" b="1" dirty="0">
                <a:solidFill>
                  <a:schemeClr val="dk1"/>
                </a:solidFill>
                <a:latin typeface="EB Garamond"/>
                <a:ea typeface="EB Garamond"/>
                <a:cs typeface="EB Garamond"/>
                <a:sym typeface="EB Garamond"/>
              </a:rPr>
              <a:t>emi-urban center</a:t>
            </a:r>
            <a:endParaRPr lang="en"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sz="500" dirty="0">
              <a:solidFill>
                <a:schemeClr val="dk1"/>
              </a:solidFill>
              <a:latin typeface="EB Garamond Medium"/>
              <a:ea typeface="EB Garamond Medium"/>
              <a:cs typeface="EB Garamond Medium"/>
              <a:sym typeface="EB Garamond Medium"/>
            </a:endParaRPr>
          </a:p>
          <a:p>
            <a:pPr marL="457200" lvl="0" indent="-292100" algn="l" rtl="0">
              <a:spcBef>
                <a:spcPts val="0"/>
              </a:spcBef>
              <a:spcAft>
                <a:spcPts val="0"/>
              </a:spcAft>
              <a:buClr>
                <a:schemeClr val="dk1"/>
              </a:buClr>
              <a:buSzPts val="1000"/>
              <a:buFont typeface="EB Garamond Medium"/>
              <a:buChar char="❏"/>
            </a:pPr>
            <a:r>
              <a:rPr lang="en" sz="1000" dirty="0">
                <a:solidFill>
                  <a:schemeClr val="accent1">
                    <a:lumMod val="75000"/>
                  </a:schemeClr>
                </a:solidFill>
                <a:latin typeface="EB Garamond Medium"/>
                <a:ea typeface="EB Garamond Medium"/>
                <a:cs typeface="EB Garamond Medium"/>
                <a:sym typeface="EB Garamond Medium"/>
              </a:rPr>
              <a:t>Situated ~ 30 km away from the Arabian Sea coast and metropolitan city of Thiruvananthapuram, all of which lies towards its west.</a:t>
            </a:r>
            <a:endParaRPr sz="1000" dirty="0">
              <a:solidFill>
                <a:schemeClr val="accent1">
                  <a:lumMod val="75000"/>
                </a:schemeClr>
              </a:solidFill>
              <a:latin typeface="EB Garamond Medium"/>
              <a:ea typeface="EB Garamond Medium"/>
              <a:cs typeface="EB Garamond Medium"/>
              <a:sym typeface="EB Garamond Medium"/>
            </a:endParaRPr>
          </a:p>
          <a:p>
            <a:pPr marL="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700" baseline="30000" dirty="0">
                <a:solidFill>
                  <a:schemeClr val="dk1"/>
                </a:solidFill>
                <a:latin typeface="EB Garamond Medium"/>
                <a:ea typeface="EB Garamond Medium"/>
                <a:cs typeface="EB Garamond Medium"/>
                <a:sym typeface="EB Garamond Medium"/>
              </a:rPr>
              <a:t>a</a:t>
            </a:r>
            <a:r>
              <a:rPr lang="en" sz="700" dirty="0">
                <a:solidFill>
                  <a:schemeClr val="dk1"/>
                </a:solidFill>
                <a:latin typeface="EB Garamond Medium"/>
                <a:ea typeface="EB Garamond Medium"/>
                <a:cs typeface="EB Garamond Medium"/>
                <a:sym typeface="EB Garamond Medium"/>
              </a:rPr>
              <a:t>  Govt. of Kerala (</a:t>
            </a:r>
            <a:r>
              <a:rPr lang="en" sz="700" u="sng" dirty="0">
                <a:solidFill>
                  <a:schemeClr val="hlink"/>
                </a:solidFill>
                <a:latin typeface="EB Garamond Medium"/>
                <a:ea typeface="EB Garamond Medium"/>
                <a:cs typeface="EB Garamond Medium"/>
                <a:sym typeface="EB Garamond Medium"/>
                <a:hlinkClick r:id="rId4"/>
              </a:rPr>
              <a:t>https://village.kerala.gov.in/Office_websites/about_village.php?nm=14Vithuravillageoffice</a:t>
            </a:r>
            <a:r>
              <a:rPr lang="en" sz="700" dirty="0">
                <a:solidFill>
                  <a:schemeClr val="dk1"/>
                </a:solidFill>
                <a:latin typeface="EB Garamond Medium"/>
                <a:ea typeface="EB Garamond Medium"/>
                <a:cs typeface="EB Garamond Medium"/>
                <a:sym typeface="EB Garamond Medium"/>
              </a:rPr>
              <a:t> ), 2024</a:t>
            </a:r>
            <a:endParaRPr sz="7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700" baseline="30000" dirty="0">
                <a:solidFill>
                  <a:schemeClr val="dk1"/>
                </a:solidFill>
                <a:latin typeface="EB Garamond Medium"/>
                <a:ea typeface="EB Garamond Medium"/>
                <a:cs typeface="EB Garamond Medium"/>
                <a:sym typeface="EB Garamond Medium"/>
              </a:rPr>
              <a:t>b</a:t>
            </a:r>
            <a:r>
              <a:rPr lang="en" sz="700" dirty="0">
                <a:solidFill>
                  <a:schemeClr val="dk1"/>
                </a:solidFill>
                <a:latin typeface="EB Garamond Medium"/>
                <a:ea typeface="EB Garamond Medium"/>
                <a:cs typeface="EB Garamond Medium"/>
                <a:sym typeface="EB Garamond Medium"/>
              </a:rPr>
              <a:t> State Election Commission Kerala (</a:t>
            </a:r>
            <a:r>
              <a:rPr lang="en" sz="700" u="sng" dirty="0">
                <a:solidFill>
                  <a:schemeClr val="hlink"/>
                </a:solidFill>
                <a:latin typeface="EB Garamond Medium"/>
                <a:ea typeface="EB Garamond Medium"/>
                <a:cs typeface="EB Garamond Medium"/>
                <a:sym typeface="EB Garamond Medium"/>
                <a:hlinkClick r:id="rId5"/>
              </a:rPr>
              <a:t>https://sec.kerala.gov.in/public/voters/list</a:t>
            </a:r>
            <a:r>
              <a:rPr lang="en" sz="700" dirty="0">
                <a:solidFill>
                  <a:schemeClr val="dk1"/>
                </a:solidFill>
                <a:latin typeface="EB Garamond Medium"/>
                <a:ea typeface="EB Garamond Medium"/>
                <a:cs typeface="EB Garamond Medium"/>
                <a:sym typeface="EB Garamond Medium"/>
              </a:rPr>
              <a:t>) , 2024</a:t>
            </a:r>
            <a:r>
              <a:rPr lang="en" sz="1000" dirty="0">
                <a:solidFill>
                  <a:schemeClr val="dk1"/>
                </a:solidFill>
                <a:latin typeface="EB Garamond Medium"/>
                <a:ea typeface="EB Garamond Medium"/>
                <a:cs typeface="EB Garamond Medium"/>
                <a:sym typeface="EB Garamond Medium"/>
              </a:rPr>
              <a:t> </a:t>
            </a:r>
            <a:endParaRPr sz="10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a:p>
            <a:pPr marL="0" lvl="0" indent="0" algn="l" rtl="0">
              <a:spcBef>
                <a:spcPts val="0"/>
              </a:spcBef>
              <a:spcAft>
                <a:spcPts val="0"/>
              </a:spcAft>
              <a:buNone/>
            </a:pPr>
            <a:endParaRPr sz="1000" dirty="0">
              <a:solidFill>
                <a:schemeClr val="dk1"/>
              </a:solidFill>
              <a:latin typeface="EB Garamond Medium"/>
              <a:ea typeface="EB Garamond Medium"/>
              <a:cs typeface="EB Garamond Medium"/>
              <a:sym typeface="EB Garamond Medium"/>
            </a:endParaRPr>
          </a:p>
        </p:txBody>
      </p:sp>
      <p:pic>
        <p:nvPicPr>
          <p:cNvPr id="83" name="Google Shape;83;p16"/>
          <p:cNvPicPr preferRelativeResize="0"/>
          <p:nvPr/>
        </p:nvPicPr>
        <p:blipFill>
          <a:blip r:embed="rId6">
            <a:alphaModFix/>
          </a:blip>
          <a:stretch>
            <a:fillRect/>
          </a:stretch>
        </p:blipFill>
        <p:spPr>
          <a:xfrm>
            <a:off x="5297126" y="991150"/>
            <a:ext cx="2828199" cy="211455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84" name="Google Shape;84;p16"/>
          <p:cNvSpPr txBox="1"/>
          <p:nvPr/>
        </p:nvSpPr>
        <p:spPr>
          <a:xfrm>
            <a:off x="398125" y="2992950"/>
            <a:ext cx="2162700" cy="1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latin typeface="Times New Roman"/>
                <a:ea typeface="Times New Roman"/>
                <a:cs typeface="Times New Roman"/>
                <a:sym typeface="Times New Roman"/>
              </a:rPr>
              <a:t>Image credit: Google Earth</a:t>
            </a:r>
            <a:endParaRPr sz="900">
              <a:solidFill>
                <a:schemeClr val="dk2"/>
              </a:solidFill>
              <a:latin typeface="Times New Roman"/>
              <a:ea typeface="Times New Roman"/>
              <a:cs typeface="Times New Roman"/>
              <a:sym typeface="Times New Roman"/>
            </a:endParaRPr>
          </a:p>
        </p:txBody>
      </p:sp>
      <p:sp>
        <p:nvSpPr>
          <p:cNvPr id="85" name="Google Shape;85;p16"/>
          <p:cNvSpPr txBox="1"/>
          <p:nvPr/>
        </p:nvSpPr>
        <p:spPr>
          <a:xfrm>
            <a:off x="5220200" y="3029500"/>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latin typeface="Times New Roman"/>
                <a:ea typeface="Times New Roman"/>
                <a:cs typeface="Times New Roman"/>
                <a:sym typeface="Times New Roman"/>
              </a:rPr>
              <a:t>Data credit: Bhuvan/ISRO</a:t>
            </a:r>
            <a:endParaRPr sz="900">
              <a:solidFill>
                <a:schemeClr val="dk2"/>
              </a:solidFill>
              <a:latin typeface="Times New Roman"/>
              <a:ea typeface="Times New Roman"/>
              <a:cs typeface="Times New Roman"/>
              <a:sym typeface="Times New Roman"/>
            </a:endParaRPr>
          </a:p>
        </p:txBody>
      </p:sp>
      <p:sp>
        <p:nvSpPr>
          <p:cNvPr id="86" name="Google Shape;86;p16"/>
          <p:cNvSpPr txBox="1">
            <a:spLocks noGrp="1"/>
          </p:cNvSpPr>
          <p:nvPr>
            <p:ph type="sldNum" idx="12"/>
          </p:nvPr>
        </p:nvSpPr>
        <p:spPr>
          <a:xfrm>
            <a:off x="8472458" y="45108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87" name="Google Shape;87;p16"/>
          <p:cNvSpPr/>
          <p:nvPr/>
        </p:nvSpPr>
        <p:spPr>
          <a:xfrm>
            <a:off x="3217325" y="2110300"/>
            <a:ext cx="119400" cy="357900"/>
          </a:xfrm>
          <a:prstGeom prst="downArrow">
            <a:avLst>
              <a:gd name="adj1" fmla="val 50000"/>
              <a:gd name="adj2" fmla="val 102052"/>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93" name="Google Shape;93;p17"/>
          <p:cNvPicPr preferRelativeResize="0"/>
          <p:nvPr/>
        </p:nvPicPr>
        <p:blipFill rotWithShape="1">
          <a:blip r:embed="rId3">
            <a:alphaModFix/>
          </a:blip>
          <a:srcRect t="21813" b="21819"/>
          <a:stretch/>
        </p:blipFill>
        <p:spPr>
          <a:xfrm>
            <a:off x="2223638" y="122075"/>
            <a:ext cx="4696726" cy="264740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94" name="Google Shape;94;p17"/>
          <p:cNvSpPr txBox="1"/>
          <p:nvPr/>
        </p:nvSpPr>
        <p:spPr>
          <a:xfrm>
            <a:off x="601250" y="2761889"/>
            <a:ext cx="8055900" cy="2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latin typeface="EB Garamond Medium"/>
                <a:ea typeface="EB Garamond Medium"/>
                <a:cs typeface="EB Garamond Medium"/>
                <a:sym typeface="EB Garamond Medium"/>
              </a:rPr>
              <a:t>Schematic showing positions of measurement location (IISER) and primary source of pollutants (TVM city). The chief wind circulations, divided as sea and land breeze circulations are also depicted</a:t>
            </a:r>
            <a:endParaRPr sz="1200" dirty="0">
              <a:solidFill>
                <a:schemeClr val="dk1"/>
              </a:solidFill>
              <a:latin typeface="EB Garamond Medium"/>
              <a:ea typeface="EB Garamond Medium"/>
              <a:cs typeface="EB Garamond Medium"/>
              <a:sym typeface="EB Garamond Medium"/>
            </a:endParaRPr>
          </a:p>
        </p:txBody>
      </p:sp>
      <p:sp>
        <p:nvSpPr>
          <p:cNvPr id="95" name="Google Shape;95;p17"/>
          <p:cNvSpPr txBox="1"/>
          <p:nvPr/>
        </p:nvSpPr>
        <p:spPr>
          <a:xfrm>
            <a:off x="260700" y="3480675"/>
            <a:ext cx="8302500" cy="1350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EB Garamond Medium"/>
              <a:buChar char="➔"/>
            </a:pPr>
            <a:r>
              <a:rPr lang="en" dirty="0">
                <a:solidFill>
                  <a:schemeClr val="dk1"/>
                </a:solidFill>
                <a:latin typeface="EB Garamond Medium"/>
                <a:ea typeface="EB Garamond Medium"/>
                <a:cs typeface="EB Garamond Medium"/>
                <a:sym typeface="EB Garamond Medium"/>
              </a:rPr>
              <a:t>Situated at the foothills of the Western Ghats, with the Agasthyamalai biosphere reserve to its West with the nearest hill (~ 300 m away) at an elevation of 309 m amsl. </a:t>
            </a:r>
            <a:endParaRPr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dirty="0">
              <a:solidFill>
                <a:schemeClr val="dk1"/>
              </a:solidFill>
              <a:latin typeface="EB Garamond Medium"/>
              <a:ea typeface="EB Garamond Medium"/>
              <a:cs typeface="EB Garamond Medium"/>
              <a:sym typeface="EB Garamond Medium"/>
            </a:endParaRPr>
          </a:p>
          <a:p>
            <a:pPr marL="457200" lvl="0" indent="-317500" algn="l" rtl="0">
              <a:spcBef>
                <a:spcPts val="0"/>
              </a:spcBef>
              <a:spcAft>
                <a:spcPts val="0"/>
              </a:spcAft>
              <a:buClr>
                <a:schemeClr val="dk1"/>
              </a:buClr>
              <a:buSzPts val="1400"/>
              <a:buFont typeface="EB Garamond Medium"/>
              <a:buChar char="➔"/>
            </a:pPr>
            <a:r>
              <a:rPr lang="en" dirty="0">
                <a:solidFill>
                  <a:schemeClr val="accent1"/>
                </a:solidFill>
                <a:latin typeface="EB Garamond Medium"/>
                <a:ea typeface="EB Garamond Medium"/>
                <a:cs typeface="EB Garamond Medium"/>
                <a:sym typeface="EB Garamond Medium"/>
              </a:rPr>
              <a:t>Lies downind of the sea breeze regime (considered as winds between 145 and 325 °N) from the Arabian Sea. </a:t>
            </a:r>
            <a:endParaRPr dirty="0">
              <a:solidFill>
                <a:schemeClr val="accent1"/>
              </a:solidFill>
              <a:latin typeface="EB Garamond Medium"/>
              <a:ea typeface="EB Garamond Medium"/>
              <a:cs typeface="EB Garamond Medium"/>
              <a:sym typeface="EB Garamo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title="WhatsApp Image 2024-11-01 at 1.53.31 AM.jpeg"/>
          <p:cNvPicPr preferRelativeResize="0"/>
          <p:nvPr/>
        </p:nvPicPr>
        <p:blipFill>
          <a:blip r:embed="rId3">
            <a:alphaModFix/>
          </a:blip>
          <a:stretch>
            <a:fillRect/>
          </a:stretch>
        </p:blipFill>
        <p:spPr>
          <a:xfrm>
            <a:off x="2781138" y="1228600"/>
            <a:ext cx="3581727" cy="268627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cxnSp>
        <p:nvCxnSpPr>
          <p:cNvPr id="101" name="Google Shape;101;p18"/>
          <p:cNvCxnSpPr>
            <a:endCxn id="102" idx="4"/>
          </p:cNvCxnSpPr>
          <p:nvPr/>
        </p:nvCxnSpPr>
        <p:spPr>
          <a:xfrm>
            <a:off x="6193425" y="3687575"/>
            <a:ext cx="1827600" cy="1182900"/>
          </a:xfrm>
          <a:prstGeom prst="straightConnector1">
            <a:avLst/>
          </a:prstGeom>
          <a:noFill/>
          <a:ln w="19050" cap="flat" cmpd="sng">
            <a:solidFill>
              <a:schemeClr val="dk1"/>
            </a:solidFill>
            <a:prstDash val="dot"/>
            <a:round/>
            <a:headEnd type="none" w="med" len="med"/>
            <a:tailEnd type="none" w="med" len="med"/>
          </a:ln>
        </p:spPr>
      </p:cxnSp>
      <p:cxnSp>
        <p:nvCxnSpPr>
          <p:cNvPr id="103" name="Google Shape;103;p18"/>
          <p:cNvCxnSpPr>
            <a:endCxn id="102" idx="0"/>
          </p:cNvCxnSpPr>
          <p:nvPr/>
        </p:nvCxnSpPr>
        <p:spPr>
          <a:xfrm rot="10800000" flipH="1">
            <a:off x="6193425" y="3278075"/>
            <a:ext cx="1827600" cy="379500"/>
          </a:xfrm>
          <a:prstGeom prst="straightConnector1">
            <a:avLst/>
          </a:prstGeom>
          <a:noFill/>
          <a:ln w="19050" cap="flat" cmpd="sng">
            <a:solidFill>
              <a:schemeClr val="dk1"/>
            </a:solidFill>
            <a:prstDash val="dot"/>
            <a:round/>
            <a:headEnd type="none" w="med" len="med"/>
            <a:tailEnd type="none" w="med" len="med"/>
          </a:ln>
        </p:spPr>
      </p:cxnSp>
      <p:cxnSp>
        <p:nvCxnSpPr>
          <p:cNvPr id="104" name="Google Shape;104;p18"/>
          <p:cNvCxnSpPr>
            <a:endCxn id="105" idx="4"/>
          </p:cNvCxnSpPr>
          <p:nvPr/>
        </p:nvCxnSpPr>
        <p:spPr>
          <a:xfrm flipH="1">
            <a:off x="1763339" y="2838475"/>
            <a:ext cx="2392500" cy="1076400"/>
          </a:xfrm>
          <a:prstGeom prst="straightConnector1">
            <a:avLst/>
          </a:prstGeom>
          <a:noFill/>
          <a:ln w="19050" cap="flat" cmpd="sng">
            <a:solidFill>
              <a:schemeClr val="dk1"/>
            </a:solidFill>
            <a:prstDash val="dot"/>
            <a:round/>
            <a:headEnd type="none" w="med" len="med"/>
            <a:tailEnd type="none" w="med" len="med"/>
          </a:ln>
        </p:spPr>
      </p:cxnSp>
      <p:cxnSp>
        <p:nvCxnSpPr>
          <p:cNvPr id="106" name="Google Shape;106;p18"/>
          <p:cNvCxnSpPr>
            <a:stCxn id="105" idx="0"/>
          </p:cNvCxnSpPr>
          <p:nvPr/>
        </p:nvCxnSpPr>
        <p:spPr>
          <a:xfrm>
            <a:off x="1763339" y="2261575"/>
            <a:ext cx="2402400" cy="537000"/>
          </a:xfrm>
          <a:prstGeom prst="straightConnector1">
            <a:avLst/>
          </a:prstGeom>
          <a:noFill/>
          <a:ln w="19050" cap="flat" cmpd="sng">
            <a:solidFill>
              <a:schemeClr val="dk1"/>
            </a:solidFill>
            <a:prstDash val="dot"/>
            <a:round/>
            <a:headEnd type="none" w="med" len="med"/>
            <a:tailEnd type="none" w="med" len="med"/>
          </a:ln>
        </p:spPr>
      </p:cxnSp>
      <p:pic>
        <p:nvPicPr>
          <p:cNvPr id="107" name="Google Shape;107;p18" title="WhatsApp Image 2025-02-03 at 9.30.35 PM.jpeg"/>
          <p:cNvPicPr preferRelativeResize="0"/>
          <p:nvPr/>
        </p:nvPicPr>
        <p:blipFill>
          <a:blip r:embed="rId4">
            <a:alphaModFix/>
          </a:blip>
          <a:stretch>
            <a:fillRect/>
          </a:stretch>
        </p:blipFill>
        <p:spPr>
          <a:xfrm>
            <a:off x="7721350" y="161600"/>
            <a:ext cx="1077000" cy="1436100"/>
          </a:xfrm>
          <a:prstGeom prst="ellipse">
            <a:avLst/>
          </a:prstGeom>
          <a:noFill/>
          <a:ln w="9525" cap="flat" cmpd="sng">
            <a:solidFill>
              <a:schemeClr val="dk2"/>
            </a:solidFill>
            <a:prstDash val="solid"/>
            <a:round/>
            <a:headEnd type="none" w="sm" len="sm"/>
            <a:tailEnd type="none" w="sm" len="sm"/>
          </a:ln>
        </p:spPr>
      </p:pic>
      <p:pic>
        <p:nvPicPr>
          <p:cNvPr id="105" name="Google Shape;105;p18" title="Wind vane + RT sensor.png"/>
          <p:cNvPicPr preferRelativeResize="0"/>
          <p:nvPr/>
        </p:nvPicPr>
        <p:blipFill rotWithShape="1">
          <a:blip r:embed="rId5">
            <a:alphaModFix/>
          </a:blip>
          <a:srcRect l="26246" r="32883"/>
          <a:stretch/>
        </p:blipFill>
        <p:spPr>
          <a:xfrm>
            <a:off x="1162739" y="2261575"/>
            <a:ext cx="1201200" cy="1653300"/>
          </a:xfrm>
          <a:prstGeom prst="ellipse">
            <a:avLst/>
          </a:prstGeom>
          <a:noFill/>
          <a:ln w="9525" cap="flat" cmpd="sng">
            <a:solidFill>
              <a:schemeClr val="dk2"/>
            </a:solidFill>
            <a:prstDash val="solid"/>
            <a:round/>
            <a:headEnd type="none" w="sm" len="sm"/>
            <a:tailEnd type="none" w="sm" len="sm"/>
          </a:ln>
        </p:spPr>
      </p:pic>
      <p:pic>
        <p:nvPicPr>
          <p:cNvPr id="102" name="Google Shape;102;p18" title="IMG20231118112800.jpg"/>
          <p:cNvPicPr preferRelativeResize="0"/>
          <p:nvPr/>
        </p:nvPicPr>
        <p:blipFill rotWithShape="1">
          <a:blip r:embed="rId6">
            <a:alphaModFix/>
          </a:blip>
          <a:srcRect t="38798" r="30943" b="13747"/>
          <a:stretch/>
        </p:blipFill>
        <p:spPr>
          <a:xfrm>
            <a:off x="7152075" y="3278075"/>
            <a:ext cx="1737900" cy="1592400"/>
          </a:xfrm>
          <a:prstGeom prst="ellipse">
            <a:avLst/>
          </a:prstGeom>
          <a:noFill/>
          <a:ln w="9525" cap="flat" cmpd="sng">
            <a:solidFill>
              <a:schemeClr val="dk2"/>
            </a:solidFill>
            <a:prstDash val="solid"/>
            <a:round/>
            <a:headEnd type="none" w="sm" len="sm"/>
            <a:tailEnd type="none" w="sm" len="sm"/>
          </a:ln>
        </p:spPr>
      </p:pic>
      <p:pic>
        <p:nvPicPr>
          <p:cNvPr id="108" name="Google Shape;108;p18" title="IMG_20240903_103745307_HDR_AE.jpg"/>
          <p:cNvPicPr preferRelativeResize="0"/>
          <p:nvPr/>
        </p:nvPicPr>
        <p:blipFill rotWithShape="1">
          <a:blip r:embed="rId7">
            <a:alphaModFix/>
          </a:blip>
          <a:srcRect b="40044"/>
          <a:stretch/>
        </p:blipFill>
        <p:spPr>
          <a:xfrm>
            <a:off x="457750" y="554009"/>
            <a:ext cx="1305600" cy="1043700"/>
          </a:xfrm>
          <a:prstGeom prst="ellipse">
            <a:avLst/>
          </a:prstGeom>
          <a:noFill/>
          <a:ln w="9525" cap="flat" cmpd="sng">
            <a:solidFill>
              <a:schemeClr val="dk2"/>
            </a:solidFill>
            <a:prstDash val="solid"/>
            <a:round/>
            <a:headEnd type="none" w="sm" len="sm"/>
            <a:tailEnd type="none" w="sm" len="sm"/>
          </a:ln>
        </p:spPr>
      </p:pic>
      <p:pic>
        <p:nvPicPr>
          <p:cNvPr id="109" name="Google Shape;109;p18" title="20231011_111717 (1).jpg"/>
          <p:cNvPicPr preferRelativeResize="0"/>
          <p:nvPr/>
        </p:nvPicPr>
        <p:blipFill>
          <a:blip r:embed="rId8">
            <a:alphaModFix/>
          </a:blip>
          <a:stretch>
            <a:fillRect/>
          </a:stretch>
        </p:blipFill>
        <p:spPr>
          <a:xfrm>
            <a:off x="6780075" y="1868094"/>
            <a:ext cx="1305600" cy="1059600"/>
          </a:xfrm>
          <a:prstGeom prst="ellipse">
            <a:avLst/>
          </a:prstGeom>
          <a:noFill/>
          <a:ln w="9525" cap="flat" cmpd="sng">
            <a:solidFill>
              <a:schemeClr val="dk2"/>
            </a:solidFill>
            <a:prstDash val="solid"/>
            <a:round/>
            <a:headEnd type="none" w="sm" len="sm"/>
            <a:tailEnd type="none" w="sm" len="sm"/>
          </a:ln>
        </p:spPr>
      </p:pic>
      <p:cxnSp>
        <p:nvCxnSpPr>
          <p:cNvPr id="110" name="Google Shape;110;p18"/>
          <p:cNvCxnSpPr>
            <a:stCxn id="107" idx="4"/>
            <a:endCxn id="109" idx="6"/>
          </p:cNvCxnSpPr>
          <p:nvPr/>
        </p:nvCxnSpPr>
        <p:spPr>
          <a:xfrm rot="5400000">
            <a:off x="7772650" y="1910600"/>
            <a:ext cx="800100" cy="174300"/>
          </a:xfrm>
          <a:prstGeom prst="bentConnector2">
            <a:avLst/>
          </a:prstGeom>
          <a:noFill/>
          <a:ln w="9525" cap="flat" cmpd="sng">
            <a:solidFill>
              <a:schemeClr val="dk1"/>
            </a:solidFill>
            <a:prstDash val="solid"/>
            <a:round/>
            <a:headEnd type="none" w="med" len="med"/>
            <a:tailEnd type="triangle" w="med" len="med"/>
          </a:ln>
        </p:spPr>
      </p:cxnSp>
      <p:cxnSp>
        <p:nvCxnSpPr>
          <p:cNvPr id="111" name="Google Shape;111;p18"/>
          <p:cNvCxnSpPr>
            <a:stCxn id="109" idx="4"/>
            <a:endCxn id="102" idx="0"/>
          </p:cNvCxnSpPr>
          <p:nvPr/>
        </p:nvCxnSpPr>
        <p:spPr>
          <a:xfrm rot="-5400000" flipH="1">
            <a:off x="7551825" y="2808744"/>
            <a:ext cx="350400" cy="588300"/>
          </a:xfrm>
          <a:prstGeom prst="bentConnector3">
            <a:avLst>
              <a:gd name="adj1" fmla="val 49997"/>
            </a:avLst>
          </a:prstGeom>
          <a:noFill/>
          <a:ln w="9525" cap="flat" cmpd="sng">
            <a:solidFill>
              <a:schemeClr val="dk1"/>
            </a:solidFill>
            <a:prstDash val="solid"/>
            <a:round/>
            <a:headEnd type="none" w="med" len="med"/>
            <a:tailEnd type="triangle" w="med" len="med"/>
          </a:ln>
        </p:spPr>
      </p:cxnSp>
      <p:sp>
        <p:nvSpPr>
          <p:cNvPr id="112" name="Google Shape;112;p18"/>
          <p:cNvSpPr/>
          <p:nvPr/>
        </p:nvSpPr>
        <p:spPr>
          <a:xfrm>
            <a:off x="2990862" y="554000"/>
            <a:ext cx="3162300" cy="599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EB Garamond Medium"/>
                <a:ea typeface="EB Garamond Medium"/>
                <a:cs typeface="EB Garamond Medium"/>
                <a:sym typeface="EB Garamond Medium"/>
              </a:rPr>
              <a:t>MEASUREMENT LOCATION</a:t>
            </a:r>
            <a:endParaRPr sz="1700">
              <a:latin typeface="EB Garamond Medium"/>
              <a:ea typeface="EB Garamond Medium"/>
              <a:cs typeface="EB Garamond Medium"/>
              <a:sym typeface="EB Garamond Medium"/>
            </a:endParaRPr>
          </a:p>
        </p:txBody>
      </p:sp>
      <p:sp>
        <p:nvSpPr>
          <p:cNvPr id="113" name="Google Shape;113;p18"/>
          <p:cNvSpPr txBox="1"/>
          <p:nvPr/>
        </p:nvSpPr>
        <p:spPr>
          <a:xfrm>
            <a:off x="1763350" y="431675"/>
            <a:ext cx="10086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EB Garamond"/>
                <a:ea typeface="EB Garamond"/>
                <a:cs typeface="EB Garamond"/>
                <a:sym typeface="EB Garamond"/>
              </a:rPr>
              <a:t>Tipping bucket raingauge</a:t>
            </a:r>
            <a:endParaRPr>
              <a:solidFill>
                <a:schemeClr val="dk1"/>
              </a:solidFill>
              <a:latin typeface="EB Garamond"/>
              <a:ea typeface="EB Garamond"/>
              <a:cs typeface="EB Garamond"/>
              <a:sym typeface="EB Garamond"/>
            </a:endParaRPr>
          </a:p>
        </p:txBody>
      </p:sp>
      <p:sp>
        <p:nvSpPr>
          <p:cNvPr id="114" name="Google Shape;114;p18"/>
          <p:cNvSpPr txBox="1"/>
          <p:nvPr/>
        </p:nvSpPr>
        <p:spPr>
          <a:xfrm>
            <a:off x="85750" y="2261575"/>
            <a:ext cx="10770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accent1"/>
                </a:solidFill>
                <a:latin typeface="EB Garamond"/>
                <a:ea typeface="EB Garamond"/>
                <a:cs typeface="EB Garamond"/>
                <a:sym typeface="EB Garamond"/>
              </a:rPr>
              <a:t>Cup anemometer + </a:t>
            </a:r>
            <a:endParaRPr sz="1300" dirty="0">
              <a:solidFill>
                <a:schemeClr val="accent1"/>
              </a:solidFill>
              <a:latin typeface="EB Garamond"/>
              <a:ea typeface="EB Garamond"/>
              <a:cs typeface="EB Garamond"/>
              <a:sym typeface="EB Garamond"/>
            </a:endParaRPr>
          </a:p>
          <a:p>
            <a:pPr marL="0" lvl="0" indent="0" algn="ctr" rtl="0">
              <a:spcBef>
                <a:spcPts val="0"/>
              </a:spcBef>
              <a:spcAft>
                <a:spcPts val="0"/>
              </a:spcAft>
              <a:buNone/>
            </a:pPr>
            <a:r>
              <a:rPr lang="en" sz="1300" dirty="0">
                <a:solidFill>
                  <a:schemeClr val="accent1"/>
                </a:solidFill>
                <a:latin typeface="EB Garamond"/>
                <a:ea typeface="EB Garamond"/>
                <a:cs typeface="EB Garamond"/>
                <a:sym typeface="EB Garamond"/>
              </a:rPr>
              <a:t>Wind vane</a:t>
            </a:r>
            <a:endParaRPr sz="1300" dirty="0">
              <a:solidFill>
                <a:schemeClr val="accent1"/>
              </a:solidFill>
              <a:latin typeface="EB Garamond"/>
              <a:ea typeface="EB Garamond"/>
              <a:cs typeface="EB Garamond"/>
              <a:sym typeface="EB Garamond"/>
            </a:endParaRPr>
          </a:p>
        </p:txBody>
      </p:sp>
      <p:cxnSp>
        <p:nvCxnSpPr>
          <p:cNvPr id="115" name="Google Shape;115;p18"/>
          <p:cNvCxnSpPr>
            <a:endCxn id="105" idx="0"/>
          </p:cNvCxnSpPr>
          <p:nvPr/>
        </p:nvCxnSpPr>
        <p:spPr>
          <a:xfrm rot="-5400000" flipH="1">
            <a:off x="1104989" y="1603225"/>
            <a:ext cx="663900" cy="6528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16" name="Google Shape;116;p18"/>
          <p:cNvSpPr txBox="1"/>
          <p:nvPr/>
        </p:nvSpPr>
        <p:spPr>
          <a:xfrm>
            <a:off x="284000" y="3657575"/>
            <a:ext cx="10086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EB Garamond"/>
                <a:ea typeface="EB Garamond"/>
                <a:cs typeface="EB Garamond"/>
                <a:sym typeface="EB Garamond"/>
              </a:rPr>
              <a:t>RT sensor</a:t>
            </a:r>
            <a:endParaRPr>
              <a:solidFill>
                <a:schemeClr val="dk1"/>
              </a:solidFill>
              <a:latin typeface="EB Garamond"/>
              <a:ea typeface="EB Garamond"/>
              <a:cs typeface="EB Garamond"/>
              <a:sym typeface="EB Garamond"/>
            </a:endParaRPr>
          </a:p>
        </p:txBody>
      </p:sp>
      <p:cxnSp>
        <p:nvCxnSpPr>
          <p:cNvPr id="117" name="Google Shape;117;p18"/>
          <p:cNvCxnSpPr/>
          <p:nvPr/>
        </p:nvCxnSpPr>
        <p:spPr>
          <a:xfrm rot="10800000">
            <a:off x="910000" y="2828725"/>
            <a:ext cx="519300" cy="9900"/>
          </a:xfrm>
          <a:prstGeom prst="straightConnector1">
            <a:avLst/>
          </a:prstGeom>
          <a:noFill/>
          <a:ln w="9525" cap="flat" cmpd="sng">
            <a:solidFill>
              <a:schemeClr val="dk2"/>
            </a:solidFill>
            <a:prstDash val="dash"/>
            <a:round/>
            <a:headEnd type="none" w="med" len="med"/>
            <a:tailEnd type="triangle" w="med" len="med"/>
          </a:ln>
        </p:spPr>
      </p:cxnSp>
      <p:cxnSp>
        <p:nvCxnSpPr>
          <p:cNvPr id="118" name="Google Shape;118;p18"/>
          <p:cNvCxnSpPr/>
          <p:nvPr/>
        </p:nvCxnSpPr>
        <p:spPr>
          <a:xfrm flipH="1">
            <a:off x="1029800" y="3487825"/>
            <a:ext cx="479400" cy="269700"/>
          </a:xfrm>
          <a:prstGeom prst="straightConnector1">
            <a:avLst/>
          </a:prstGeom>
          <a:noFill/>
          <a:ln w="9525" cap="flat" cmpd="sng">
            <a:solidFill>
              <a:schemeClr val="dk2"/>
            </a:solidFill>
            <a:prstDash val="dash"/>
            <a:round/>
            <a:headEnd type="none" w="med" len="med"/>
            <a:tailEnd type="triangle" w="med" len="med"/>
          </a:ln>
        </p:spPr>
      </p:cxnSp>
      <p:cxnSp>
        <p:nvCxnSpPr>
          <p:cNvPr id="119" name="Google Shape;119;p18"/>
          <p:cNvCxnSpPr/>
          <p:nvPr/>
        </p:nvCxnSpPr>
        <p:spPr>
          <a:xfrm rot="10800000" flipH="1">
            <a:off x="1439300" y="851050"/>
            <a:ext cx="509400" cy="159900"/>
          </a:xfrm>
          <a:prstGeom prst="straightConnector1">
            <a:avLst/>
          </a:prstGeom>
          <a:noFill/>
          <a:ln w="9525" cap="flat" cmpd="sng">
            <a:solidFill>
              <a:schemeClr val="dk2"/>
            </a:solidFill>
            <a:prstDash val="dash"/>
            <a:round/>
            <a:headEnd type="none" w="med" len="med"/>
            <a:tailEnd type="triangle" w="med" len="med"/>
          </a:ln>
        </p:spPr>
      </p:cxnSp>
      <p:sp>
        <p:nvSpPr>
          <p:cNvPr id="120" name="Google Shape;120;p18"/>
          <p:cNvSpPr txBox="1"/>
          <p:nvPr/>
        </p:nvSpPr>
        <p:spPr>
          <a:xfrm>
            <a:off x="6719925" y="161600"/>
            <a:ext cx="10086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EB Garamond"/>
                <a:ea typeface="EB Garamond"/>
                <a:cs typeface="EB Garamond"/>
                <a:sym typeface="EB Garamond"/>
              </a:rPr>
              <a:t>PM2.5 inlet</a:t>
            </a:r>
            <a:endParaRPr>
              <a:solidFill>
                <a:schemeClr val="dk1"/>
              </a:solidFill>
              <a:latin typeface="EB Garamond"/>
              <a:ea typeface="EB Garamond"/>
              <a:cs typeface="EB Garamond"/>
              <a:sym typeface="EB Garamond"/>
            </a:endParaRPr>
          </a:p>
        </p:txBody>
      </p:sp>
      <p:sp>
        <p:nvSpPr>
          <p:cNvPr id="121" name="Google Shape;121;p18"/>
          <p:cNvSpPr txBox="1"/>
          <p:nvPr/>
        </p:nvSpPr>
        <p:spPr>
          <a:xfrm>
            <a:off x="6719913" y="1415700"/>
            <a:ext cx="10086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EB Garamond"/>
                <a:ea typeface="EB Garamond"/>
                <a:cs typeface="EB Garamond"/>
                <a:sym typeface="EB Garamond"/>
              </a:rPr>
              <a:t>Dryer</a:t>
            </a:r>
            <a:endParaRPr dirty="0">
              <a:solidFill>
                <a:schemeClr val="accent1"/>
              </a:solidFill>
              <a:latin typeface="EB Garamond"/>
              <a:ea typeface="EB Garamond"/>
              <a:cs typeface="EB Garamond"/>
              <a:sym typeface="EB Garamond"/>
            </a:endParaRPr>
          </a:p>
        </p:txBody>
      </p:sp>
      <p:sp>
        <p:nvSpPr>
          <p:cNvPr id="122" name="Google Shape;122;p18"/>
          <p:cNvSpPr txBox="1"/>
          <p:nvPr/>
        </p:nvSpPr>
        <p:spPr>
          <a:xfrm>
            <a:off x="4695175" y="4359675"/>
            <a:ext cx="24570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EB Garamond"/>
                <a:ea typeface="EB Garamond"/>
                <a:cs typeface="EB Garamond"/>
                <a:sym typeface="EB Garamond"/>
              </a:rPr>
              <a:t>AE33 Dual Spot Aethalometer </a:t>
            </a:r>
            <a:endParaRPr>
              <a:solidFill>
                <a:schemeClr val="dk1"/>
              </a:solidFill>
              <a:latin typeface="EB Garamond"/>
              <a:ea typeface="EB Garamond"/>
              <a:cs typeface="EB Garamond"/>
              <a:sym typeface="EB Garamond"/>
            </a:endParaRPr>
          </a:p>
          <a:p>
            <a:pPr marL="0" lvl="0" indent="0" algn="ctr" rtl="0">
              <a:spcBef>
                <a:spcPts val="0"/>
              </a:spcBef>
              <a:spcAft>
                <a:spcPts val="0"/>
              </a:spcAft>
              <a:buNone/>
            </a:pPr>
            <a:r>
              <a:rPr lang="en">
                <a:solidFill>
                  <a:schemeClr val="dk1"/>
                </a:solidFill>
                <a:latin typeface="EB Garamond"/>
                <a:ea typeface="EB Garamond"/>
                <a:cs typeface="EB Garamond"/>
                <a:sym typeface="EB Garamond"/>
              </a:rPr>
              <a:t>from Magee Scientific©</a:t>
            </a:r>
            <a:endParaRPr>
              <a:solidFill>
                <a:schemeClr val="dk1"/>
              </a:solidFill>
              <a:latin typeface="EB Garamond"/>
              <a:ea typeface="EB Garamond"/>
              <a:cs typeface="EB Garamond"/>
              <a:sym typeface="EB Garamond"/>
            </a:endParaRPr>
          </a:p>
        </p:txBody>
      </p:sp>
      <p:sp>
        <p:nvSpPr>
          <p:cNvPr id="123" name="Google Shape;123;p18"/>
          <p:cNvSpPr txBox="1"/>
          <p:nvPr/>
        </p:nvSpPr>
        <p:spPr>
          <a:xfrm>
            <a:off x="284000" y="4262400"/>
            <a:ext cx="24570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latin typeface="EB Garamond"/>
                <a:ea typeface="EB Garamond"/>
                <a:cs typeface="EB Garamond"/>
                <a:sym typeface="EB Garamond"/>
              </a:rPr>
              <a:t>Automated Weather Station</a:t>
            </a:r>
            <a:endParaRPr dirty="0">
              <a:solidFill>
                <a:schemeClr val="accent1"/>
              </a:solidFill>
              <a:latin typeface="EB Garamond"/>
              <a:ea typeface="EB Garamond"/>
              <a:cs typeface="EB Garamond"/>
              <a:sym typeface="EB Garamond"/>
            </a:endParaRPr>
          </a:p>
          <a:p>
            <a:pPr marL="0" lvl="0" indent="0" algn="ctr" rtl="0">
              <a:spcBef>
                <a:spcPts val="0"/>
              </a:spcBef>
              <a:spcAft>
                <a:spcPts val="0"/>
              </a:spcAft>
              <a:buNone/>
            </a:pPr>
            <a:r>
              <a:rPr lang="en" dirty="0">
                <a:solidFill>
                  <a:schemeClr val="accent1"/>
                </a:solidFill>
                <a:latin typeface="EB Garamond"/>
                <a:ea typeface="EB Garamond"/>
                <a:cs typeface="EB Garamond"/>
                <a:sym typeface="EB Garamond"/>
              </a:rPr>
              <a:t>from Campbell Scientific©</a:t>
            </a:r>
            <a:endParaRPr dirty="0">
              <a:solidFill>
                <a:schemeClr val="accent1"/>
              </a:solidFill>
              <a:latin typeface="EB Garamond"/>
              <a:ea typeface="EB Garamond"/>
              <a:cs typeface="EB Garamond"/>
              <a:sym typeface="EB Garamond"/>
            </a:endParaRPr>
          </a:p>
        </p:txBody>
      </p:sp>
      <p:cxnSp>
        <p:nvCxnSpPr>
          <p:cNvPr id="124" name="Google Shape;124;p18"/>
          <p:cNvCxnSpPr/>
          <p:nvPr/>
        </p:nvCxnSpPr>
        <p:spPr>
          <a:xfrm rot="10800000">
            <a:off x="7461600" y="471575"/>
            <a:ext cx="499500" cy="329700"/>
          </a:xfrm>
          <a:prstGeom prst="straightConnector1">
            <a:avLst/>
          </a:prstGeom>
          <a:noFill/>
          <a:ln w="9525" cap="flat" cmpd="sng">
            <a:solidFill>
              <a:schemeClr val="dk2"/>
            </a:solidFill>
            <a:prstDash val="dash"/>
            <a:round/>
            <a:headEnd type="none" w="med" len="med"/>
            <a:tailEnd type="triangle" w="med" len="med"/>
          </a:ln>
        </p:spPr>
      </p:cxnSp>
      <p:cxnSp>
        <p:nvCxnSpPr>
          <p:cNvPr id="125" name="Google Shape;125;p18"/>
          <p:cNvCxnSpPr/>
          <p:nvPr/>
        </p:nvCxnSpPr>
        <p:spPr>
          <a:xfrm rot="10800000">
            <a:off x="7012225" y="1789975"/>
            <a:ext cx="169800" cy="379500"/>
          </a:xfrm>
          <a:prstGeom prst="straightConnector1">
            <a:avLst/>
          </a:prstGeom>
          <a:noFill/>
          <a:ln w="9525" cap="flat" cmpd="sng">
            <a:solidFill>
              <a:schemeClr val="dk2"/>
            </a:solidFill>
            <a:prstDash val="dash"/>
            <a:round/>
            <a:headEnd type="none" w="med" len="med"/>
            <a:tailEnd type="triangle" w="med" len="med"/>
          </a:ln>
        </p:spPr>
      </p:cxnSp>
      <p:cxnSp>
        <p:nvCxnSpPr>
          <p:cNvPr id="126" name="Google Shape;126;p18"/>
          <p:cNvCxnSpPr/>
          <p:nvPr/>
        </p:nvCxnSpPr>
        <p:spPr>
          <a:xfrm flipH="1">
            <a:off x="6832475" y="4526500"/>
            <a:ext cx="958800" cy="189600"/>
          </a:xfrm>
          <a:prstGeom prst="straightConnector1">
            <a:avLst/>
          </a:prstGeom>
          <a:noFill/>
          <a:ln w="9525" cap="flat" cmpd="sng">
            <a:solidFill>
              <a:schemeClr val="dk2"/>
            </a:solidFill>
            <a:prstDash val="dash"/>
            <a:round/>
            <a:headEnd type="none" w="med" len="med"/>
            <a:tailEnd type="triangle" w="med" len="med"/>
          </a:ln>
        </p:spPr>
      </p:cxnSp>
      <p:sp>
        <p:nvSpPr>
          <p:cNvPr id="127" name="Google Shape;127;p18"/>
          <p:cNvSpPr/>
          <p:nvPr/>
        </p:nvSpPr>
        <p:spPr>
          <a:xfrm>
            <a:off x="1348353" y="3997175"/>
            <a:ext cx="195322" cy="269700"/>
          </a:xfrm>
          <a:prstGeom prst="downArrow">
            <a:avLst>
              <a:gd name="adj1" fmla="val 50000"/>
              <a:gd name="adj2" fmla="val 50000"/>
            </a:avLst>
          </a:prstGeom>
          <a:solidFill>
            <a:schemeClr val="bg1"/>
          </a:solidFill>
          <a:ln w="9525" cap="flat" cmpd="sng">
            <a:solidFill>
              <a:schemeClr val="tx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33" name="Google Shape;133;p19"/>
          <p:cNvSpPr txBox="1"/>
          <p:nvPr/>
        </p:nvSpPr>
        <p:spPr>
          <a:xfrm>
            <a:off x="155400" y="940525"/>
            <a:ext cx="8833200" cy="375946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In this study, we’ve followed IMD’s classification of Indian seasons: </a:t>
            </a:r>
            <a:endParaRPr dirty="0">
              <a:solidFill>
                <a:schemeClr val="dk1"/>
              </a:solidFill>
              <a:latin typeface="EB Garamond"/>
              <a:ea typeface="EB Garamond"/>
              <a:cs typeface="EB Garamond"/>
              <a:sym typeface="EB Garamond"/>
            </a:endParaRPr>
          </a:p>
          <a:p>
            <a:pPr marL="457200" lvl="0" indent="0" algn="just" rtl="0">
              <a:lnSpc>
                <a:spcPct val="115000"/>
              </a:lnSpc>
              <a:spcBef>
                <a:spcPts val="0"/>
              </a:spcBef>
              <a:spcAft>
                <a:spcPts val="0"/>
              </a:spcAft>
              <a:buNone/>
            </a:pPr>
            <a:endParaRPr sz="600" dirty="0">
              <a:solidFill>
                <a:schemeClr val="dk1"/>
              </a:solidFill>
              <a:latin typeface="EB Garamond"/>
              <a:ea typeface="EB Garamond"/>
              <a:cs typeface="EB Garamond"/>
              <a:sym typeface="EB Garamond"/>
            </a:endParaRPr>
          </a:p>
          <a:p>
            <a:pPr marL="457200" lvl="0" indent="0" algn="just" rtl="0">
              <a:lnSpc>
                <a:spcPct val="115000"/>
              </a:lnSpc>
              <a:spcBef>
                <a:spcPts val="0"/>
              </a:spcBef>
              <a:spcAft>
                <a:spcPts val="0"/>
              </a:spcAft>
              <a:buNone/>
            </a:pPr>
            <a:r>
              <a:rPr lang="en" b="1" dirty="0">
                <a:solidFill>
                  <a:schemeClr val="dk1"/>
                </a:solidFill>
                <a:latin typeface="EB Garamond"/>
                <a:ea typeface="EB Garamond"/>
                <a:cs typeface="EB Garamond"/>
                <a:sym typeface="EB Garamond"/>
              </a:rPr>
              <a:t>WINTER </a:t>
            </a:r>
            <a:r>
              <a:rPr lang="en" dirty="0">
                <a:solidFill>
                  <a:schemeClr val="dk1"/>
                </a:solidFill>
                <a:latin typeface="EB Garamond"/>
                <a:ea typeface="EB Garamond"/>
                <a:cs typeface="EB Garamond"/>
                <a:sym typeface="EB Garamond"/>
              </a:rPr>
              <a:t>→ December, January, February (DJF)	</a:t>
            </a:r>
            <a:r>
              <a:rPr lang="en" b="1" dirty="0">
                <a:solidFill>
                  <a:schemeClr val="dk1"/>
                </a:solidFill>
                <a:latin typeface="EB Garamond"/>
                <a:ea typeface="EB Garamond"/>
                <a:cs typeface="EB Garamond"/>
                <a:sym typeface="EB Garamond"/>
              </a:rPr>
              <a:t>SUMMER </a:t>
            </a:r>
            <a:r>
              <a:rPr lang="en" dirty="0">
                <a:solidFill>
                  <a:schemeClr val="dk1"/>
                </a:solidFill>
                <a:latin typeface="EB Garamond"/>
                <a:ea typeface="EB Garamond"/>
                <a:cs typeface="EB Garamond"/>
                <a:sym typeface="EB Garamond"/>
              </a:rPr>
              <a:t>→ March, April, May (MAM)</a:t>
            </a:r>
            <a:endParaRPr dirty="0">
              <a:solidFill>
                <a:schemeClr val="dk1"/>
              </a:solidFill>
              <a:latin typeface="EB Garamond"/>
              <a:ea typeface="EB Garamond"/>
              <a:cs typeface="EB Garamond"/>
              <a:sym typeface="EB Garamond"/>
            </a:endParaRPr>
          </a:p>
          <a:p>
            <a:pPr marL="457200" lvl="0" indent="0" algn="just" rtl="0">
              <a:lnSpc>
                <a:spcPct val="115000"/>
              </a:lnSpc>
              <a:spcBef>
                <a:spcPts val="0"/>
              </a:spcBef>
              <a:spcAft>
                <a:spcPts val="0"/>
              </a:spcAft>
              <a:buNone/>
            </a:pPr>
            <a:r>
              <a:rPr lang="en" b="1" dirty="0">
                <a:solidFill>
                  <a:schemeClr val="dk1"/>
                </a:solidFill>
                <a:latin typeface="EB Garamond"/>
                <a:ea typeface="EB Garamond"/>
                <a:cs typeface="EB Garamond"/>
                <a:sym typeface="EB Garamond"/>
              </a:rPr>
              <a:t>MONSOON </a:t>
            </a:r>
            <a:r>
              <a:rPr lang="en" dirty="0">
                <a:solidFill>
                  <a:schemeClr val="dk1"/>
                </a:solidFill>
                <a:latin typeface="EB Garamond"/>
                <a:ea typeface="EB Garamond"/>
                <a:cs typeface="EB Garamond"/>
                <a:sym typeface="EB Garamond"/>
              </a:rPr>
              <a:t>→ June, July, August, September (JJAS)   	</a:t>
            </a:r>
            <a:r>
              <a:rPr lang="en" b="1" dirty="0">
                <a:solidFill>
                  <a:schemeClr val="dk1"/>
                </a:solidFill>
                <a:latin typeface="EB Garamond"/>
                <a:ea typeface="EB Garamond"/>
                <a:cs typeface="EB Garamond"/>
                <a:sym typeface="EB Garamond"/>
              </a:rPr>
              <a:t>POST</a:t>
            </a:r>
            <a:r>
              <a:rPr lang="en" dirty="0">
                <a:solidFill>
                  <a:schemeClr val="dk1"/>
                </a:solidFill>
                <a:latin typeface="EB Garamond"/>
                <a:ea typeface="EB Garamond"/>
                <a:cs typeface="EB Garamond"/>
                <a:sym typeface="EB Garamond"/>
              </a:rPr>
              <a:t>-</a:t>
            </a:r>
            <a:r>
              <a:rPr lang="en" b="1" dirty="0">
                <a:solidFill>
                  <a:schemeClr val="dk1"/>
                </a:solidFill>
                <a:latin typeface="EB Garamond"/>
                <a:ea typeface="EB Garamond"/>
                <a:cs typeface="EB Garamond"/>
                <a:sym typeface="EB Garamond"/>
              </a:rPr>
              <a:t>MONSOON</a:t>
            </a:r>
            <a:r>
              <a:rPr lang="en" dirty="0">
                <a:solidFill>
                  <a:schemeClr val="dk1"/>
                </a:solidFill>
                <a:latin typeface="EB Garamond"/>
                <a:ea typeface="EB Garamond"/>
                <a:cs typeface="EB Garamond"/>
                <a:sym typeface="EB Garamond"/>
              </a:rPr>
              <a:t> → October, November (ON)</a:t>
            </a:r>
            <a:endParaRPr dirty="0">
              <a:solidFill>
                <a:schemeClr val="dk1"/>
              </a:solidFill>
              <a:latin typeface="EB Garamond"/>
              <a:ea typeface="EB Garamond"/>
              <a:cs typeface="EB Garamond"/>
              <a:sym typeface="EB Garamond"/>
            </a:endParaRPr>
          </a:p>
          <a:p>
            <a:pPr marL="0" lvl="0" indent="0" algn="just" rtl="0">
              <a:lnSpc>
                <a:spcPct val="115000"/>
              </a:lnSpc>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just" rtl="0">
              <a:lnSpc>
                <a:spcPct val="115000"/>
              </a:lnSpc>
              <a:spcBef>
                <a:spcPts val="0"/>
              </a:spcBef>
              <a:spcAft>
                <a:spcPts val="0"/>
              </a:spcAft>
              <a:buClr>
                <a:schemeClr val="dk1"/>
              </a:buClr>
              <a:buSzPts val="1400"/>
              <a:buFont typeface="EB Garamond"/>
              <a:buChar char="➔"/>
            </a:pPr>
            <a:r>
              <a:rPr lang="en" dirty="0">
                <a:solidFill>
                  <a:schemeClr val="accent1">
                    <a:lumMod val="75000"/>
                  </a:schemeClr>
                </a:solidFill>
                <a:latin typeface="EB Garamond"/>
                <a:ea typeface="EB Garamond"/>
                <a:cs typeface="EB Garamond"/>
                <a:sym typeface="EB Garamond"/>
              </a:rPr>
              <a:t>The atmosphere is mostly humid (which is why the sampled aerosols are dried using a Nafion membrane dryer to maintain a relative humidity of &lt; 40 %). A subtropical highland climate is typically observed with moderate temperatures throughout. </a:t>
            </a:r>
            <a:endParaRPr dirty="0">
              <a:solidFill>
                <a:schemeClr val="accent1">
                  <a:lumMod val="75000"/>
                </a:schemeClr>
              </a:solidFill>
              <a:latin typeface="EB Garamond"/>
              <a:ea typeface="EB Garamond"/>
              <a:cs typeface="EB Garamond"/>
              <a:sym typeface="EB Garamond"/>
            </a:endParaRPr>
          </a:p>
          <a:p>
            <a:pPr marL="457200" lvl="0" indent="0" algn="just" rtl="0">
              <a:lnSpc>
                <a:spcPct val="115000"/>
              </a:lnSpc>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just" rtl="0">
              <a:lnSpc>
                <a:spcPct val="115000"/>
              </a:lnSpc>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The location experiences 2 kinds of winds: </a:t>
            </a:r>
            <a:endParaRPr dirty="0">
              <a:solidFill>
                <a:schemeClr val="dk1"/>
              </a:solidFill>
              <a:latin typeface="EB Garamond"/>
              <a:ea typeface="EB Garamond"/>
              <a:cs typeface="EB Garamond"/>
              <a:sym typeface="EB Garamond"/>
            </a:endParaRPr>
          </a:p>
          <a:p>
            <a:pPr marL="914400" lvl="1" indent="-317500" algn="just" rtl="0">
              <a:lnSpc>
                <a:spcPct val="115000"/>
              </a:lnSpc>
              <a:spcBef>
                <a:spcPts val="0"/>
              </a:spcBef>
              <a:spcAft>
                <a:spcPts val="0"/>
              </a:spcAft>
              <a:buClr>
                <a:schemeClr val="dk1"/>
              </a:buClr>
              <a:buSzPts val="1400"/>
              <a:buFont typeface="EB Garamond"/>
              <a:buChar char="◆"/>
            </a:pPr>
            <a:r>
              <a:rPr lang="en" dirty="0">
                <a:solidFill>
                  <a:schemeClr val="dk1"/>
                </a:solidFill>
                <a:latin typeface="EB Garamond"/>
                <a:ea typeface="EB Garamond"/>
                <a:cs typeface="EB Garamond"/>
                <a:sym typeface="EB Garamond"/>
              </a:rPr>
              <a:t>Sea Breeze - Blowing from the city (possible transport conduit for pollutants)</a:t>
            </a:r>
            <a:endParaRPr dirty="0">
              <a:solidFill>
                <a:schemeClr val="dk1"/>
              </a:solidFill>
              <a:latin typeface="EB Garamond"/>
              <a:ea typeface="EB Garamond"/>
              <a:cs typeface="EB Garamond"/>
              <a:sym typeface="EB Garamond"/>
            </a:endParaRPr>
          </a:p>
          <a:p>
            <a:pPr marL="914400" lvl="1" indent="-317500" algn="just" rtl="0">
              <a:lnSpc>
                <a:spcPct val="115000"/>
              </a:lnSpc>
              <a:spcBef>
                <a:spcPts val="0"/>
              </a:spcBef>
              <a:spcAft>
                <a:spcPts val="0"/>
              </a:spcAft>
              <a:buClr>
                <a:schemeClr val="dk1"/>
              </a:buClr>
              <a:buSzPts val="1400"/>
              <a:buFont typeface="EB Garamond"/>
              <a:buChar char="◆"/>
            </a:pPr>
            <a:r>
              <a:rPr lang="en" dirty="0">
                <a:solidFill>
                  <a:schemeClr val="tx1"/>
                </a:solidFill>
                <a:latin typeface="EB Garamond"/>
                <a:ea typeface="EB Garamond"/>
                <a:cs typeface="EB Garamond"/>
                <a:sym typeface="EB Garamond"/>
              </a:rPr>
              <a:t>Land Breeze - Blowing from the hills (From differential heating of land and katabatic flow from the hills)</a:t>
            </a:r>
            <a:endParaRPr dirty="0">
              <a:solidFill>
                <a:schemeClr val="tx1"/>
              </a:solidFill>
              <a:latin typeface="EB Garamond"/>
              <a:ea typeface="EB Garamond"/>
              <a:cs typeface="EB Garamond"/>
              <a:sym typeface="EB Garamond"/>
            </a:endParaRPr>
          </a:p>
          <a:p>
            <a:pPr marL="914400" lvl="0" indent="0" algn="just" rtl="0">
              <a:lnSpc>
                <a:spcPct val="115000"/>
              </a:lnSpc>
              <a:spcBef>
                <a:spcPts val="0"/>
              </a:spcBef>
              <a:spcAft>
                <a:spcPts val="0"/>
              </a:spcAft>
              <a:buNone/>
            </a:pPr>
            <a:endParaRPr dirty="0">
              <a:solidFill>
                <a:schemeClr val="dk1"/>
              </a:solidFill>
              <a:latin typeface="EB Garamond"/>
              <a:ea typeface="EB Garamond"/>
              <a:cs typeface="EB Garamond"/>
              <a:sym typeface="EB Garamond"/>
            </a:endParaRPr>
          </a:p>
          <a:p>
            <a:pPr marL="457200" lvl="0" indent="-317500" algn="just" rtl="0">
              <a:lnSpc>
                <a:spcPct val="115000"/>
              </a:lnSpc>
              <a:spcBef>
                <a:spcPts val="0"/>
              </a:spcBef>
              <a:spcAft>
                <a:spcPts val="0"/>
              </a:spcAft>
              <a:buClr>
                <a:schemeClr val="dk1"/>
              </a:buClr>
              <a:buSzPts val="1400"/>
              <a:buFont typeface="EB Garamond"/>
              <a:buChar char="➔"/>
            </a:pPr>
            <a:r>
              <a:rPr lang="en" dirty="0">
                <a:solidFill>
                  <a:schemeClr val="accent1"/>
                </a:solidFill>
                <a:latin typeface="EB Garamond"/>
                <a:ea typeface="EB Garamond"/>
                <a:cs typeface="EB Garamond"/>
                <a:sym typeface="EB Garamond"/>
              </a:rPr>
              <a:t>The hottest months were JFM, during which strong gusts of wind blew from the hills. The differential heating and higher surface temperatures at measurement location might have caused colder air mass from the hills to descent). </a:t>
            </a:r>
            <a:endParaRPr dirty="0">
              <a:solidFill>
                <a:schemeClr val="accent1"/>
              </a:solidFill>
              <a:latin typeface="EB Garamond"/>
              <a:ea typeface="EB Garamond"/>
              <a:cs typeface="EB Garamond"/>
              <a:sym typeface="EB Garamond"/>
            </a:endParaRPr>
          </a:p>
        </p:txBody>
      </p:sp>
      <p:sp>
        <p:nvSpPr>
          <p:cNvPr id="2" name="Rectangle 1">
            <a:extLst>
              <a:ext uri="{FF2B5EF4-FFF2-40B4-BE49-F238E27FC236}">
                <a16:creationId xmlns:a16="http://schemas.microsoft.com/office/drawing/2014/main" id="{3B63F062-DF12-184E-2CF2-415D45908614}"/>
              </a:ext>
            </a:extLst>
          </p:cNvPr>
          <p:cNvSpPr/>
          <p:nvPr/>
        </p:nvSpPr>
        <p:spPr>
          <a:xfrm>
            <a:off x="426202" y="364207"/>
            <a:ext cx="4238787" cy="576318"/>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EB Garamond" panose="00000500000000000000" pitchFamily="2" charset="0"/>
                <a:ea typeface="EB Garamond" panose="00000500000000000000" pitchFamily="2" charset="0"/>
              </a:rPr>
              <a:t>Background Meteorology at 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534927" y="3849081"/>
            <a:ext cx="55929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Times New Roman"/>
                <a:ea typeface="Times New Roman"/>
                <a:cs typeface="Times New Roman"/>
                <a:sym typeface="Times New Roman"/>
              </a:rPr>
              <a:t>Diurnal variation in meteorological parameters (a) Temperature (b) Relative humidity </a:t>
            </a:r>
            <a:endParaRPr sz="11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1100">
                <a:solidFill>
                  <a:schemeClr val="dk1"/>
                </a:solidFill>
                <a:latin typeface="Times New Roman"/>
                <a:ea typeface="Times New Roman"/>
                <a:cs typeface="Times New Roman"/>
                <a:sym typeface="Times New Roman"/>
              </a:rPr>
              <a:t>(c) Wind speed and (d) Wind direction</a:t>
            </a:r>
            <a:r>
              <a:rPr lang="en" sz="1100" strike="sngStrike">
                <a:solidFill>
                  <a:schemeClr val="dk1"/>
                </a:solidFill>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(Data has been smoothed for 30 minutes.) </a:t>
            </a:r>
            <a:endParaRPr sz="1100">
              <a:solidFill>
                <a:schemeClr val="dk1"/>
              </a:solidFill>
              <a:latin typeface="Times New Roman"/>
              <a:ea typeface="Times New Roman"/>
              <a:cs typeface="Times New Roman"/>
              <a:sym typeface="Times New Roman"/>
            </a:endParaRPr>
          </a:p>
        </p:txBody>
      </p:sp>
      <p:sp>
        <p:nvSpPr>
          <p:cNvPr id="140" name="Google Shape;14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41" name="Google Shape;141;p20"/>
          <p:cNvSpPr txBox="1"/>
          <p:nvPr/>
        </p:nvSpPr>
        <p:spPr>
          <a:xfrm>
            <a:off x="6688202" y="616406"/>
            <a:ext cx="2196000" cy="3487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EB Garamond Medium"/>
              <a:buChar char="➔"/>
            </a:pPr>
            <a:r>
              <a:rPr lang="en" sz="1200" dirty="0">
                <a:solidFill>
                  <a:schemeClr val="dk1"/>
                </a:solidFill>
                <a:latin typeface="EB Garamond Medium"/>
                <a:ea typeface="EB Garamond Medium"/>
                <a:cs typeface="EB Garamond Medium"/>
                <a:sym typeface="EB Garamond Medium"/>
              </a:rPr>
              <a:t>January, February, March (JFM) were the hottest months with T &gt; 34℃.</a:t>
            </a:r>
            <a:endParaRPr sz="12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200" dirty="0">
              <a:solidFill>
                <a:schemeClr val="dk1"/>
              </a:solidFill>
              <a:latin typeface="EB Garamond Medium"/>
              <a:ea typeface="EB Garamond Medium"/>
              <a:cs typeface="EB Garamond Medium"/>
              <a:sym typeface="EB Garamond Medium"/>
            </a:endParaRPr>
          </a:p>
          <a:p>
            <a:pPr marL="457200" lvl="0" indent="-304800" algn="l" rtl="0">
              <a:spcBef>
                <a:spcPts val="0"/>
              </a:spcBef>
              <a:spcAft>
                <a:spcPts val="0"/>
              </a:spcAft>
              <a:buClr>
                <a:schemeClr val="dk1"/>
              </a:buClr>
              <a:buSzPts val="1200"/>
              <a:buFont typeface="EB Garamond Medium"/>
              <a:buChar char="➔"/>
            </a:pPr>
            <a:r>
              <a:rPr lang="en" sz="1200" dirty="0">
                <a:solidFill>
                  <a:schemeClr val="accent1">
                    <a:lumMod val="75000"/>
                  </a:schemeClr>
                </a:solidFill>
                <a:latin typeface="EB Garamond Medium"/>
                <a:ea typeface="EB Garamond Medium"/>
                <a:cs typeface="EB Garamond Medium"/>
                <a:sym typeface="EB Garamond Medium"/>
              </a:rPr>
              <a:t>RH is greatest between September and November (75 - 90 %). </a:t>
            </a:r>
            <a:endParaRPr sz="1200" dirty="0">
              <a:solidFill>
                <a:schemeClr val="accent1">
                  <a:lumMod val="75000"/>
                </a:schemeClr>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200" dirty="0">
              <a:solidFill>
                <a:schemeClr val="dk1"/>
              </a:solidFill>
              <a:latin typeface="EB Garamond Medium"/>
              <a:ea typeface="EB Garamond Medium"/>
              <a:cs typeface="EB Garamond Medium"/>
              <a:sym typeface="EB Garamond Medium"/>
            </a:endParaRPr>
          </a:p>
          <a:p>
            <a:pPr marL="457200" lvl="0" indent="-304800" algn="l" rtl="0">
              <a:spcBef>
                <a:spcPts val="0"/>
              </a:spcBef>
              <a:spcAft>
                <a:spcPts val="0"/>
              </a:spcAft>
              <a:buClr>
                <a:schemeClr val="dk1"/>
              </a:buClr>
              <a:buSzPts val="1200"/>
              <a:buFont typeface="EB Garamond Medium"/>
              <a:buChar char="➔"/>
            </a:pPr>
            <a:r>
              <a:rPr lang="en" sz="1200" dirty="0">
                <a:solidFill>
                  <a:schemeClr val="dk1"/>
                </a:solidFill>
                <a:latin typeface="EB Garamond Medium"/>
                <a:ea typeface="EB Garamond Medium"/>
                <a:cs typeface="EB Garamond Medium"/>
                <a:sym typeface="EB Garamond Medium"/>
              </a:rPr>
              <a:t>JFM also recorded the highest wind speeds (reaching upto 7 m/s, not seen here after taking average). </a:t>
            </a:r>
            <a:endParaRPr sz="1200" dirty="0">
              <a:solidFill>
                <a:schemeClr val="dk1"/>
              </a:solidFill>
              <a:latin typeface="EB Garamond Medium"/>
              <a:ea typeface="EB Garamond Medium"/>
              <a:cs typeface="EB Garamond Medium"/>
              <a:sym typeface="EB Garamond Medium"/>
            </a:endParaRPr>
          </a:p>
          <a:p>
            <a:pPr marL="457200" lvl="0" indent="0" algn="l" rtl="0">
              <a:spcBef>
                <a:spcPts val="0"/>
              </a:spcBef>
              <a:spcAft>
                <a:spcPts val="0"/>
              </a:spcAft>
              <a:buNone/>
            </a:pPr>
            <a:endParaRPr sz="1200" dirty="0">
              <a:solidFill>
                <a:schemeClr val="dk1"/>
              </a:solidFill>
              <a:latin typeface="EB Garamond Medium"/>
              <a:ea typeface="EB Garamond Medium"/>
              <a:cs typeface="EB Garamond Medium"/>
              <a:sym typeface="EB Garamond Medium"/>
            </a:endParaRPr>
          </a:p>
          <a:p>
            <a:pPr marL="457200" lvl="0" indent="-304800" algn="l" rtl="0">
              <a:spcBef>
                <a:spcPts val="0"/>
              </a:spcBef>
              <a:spcAft>
                <a:spcPts val="0"/>
              </a:spcAft>
              <a:buClr>
                <a:schemeClr val="dk1"/>
              </a:buClr>
              <a:buSzPts val="1200"/>
              <a:buFont typeface="EB Garamond Medium"/>
              <a:buChar char="➔"/>
            </a:pPr>
            <a:r>
              <a:rPr lang="en" sz="1200" dirty="0">
                <a:solidFill>
                  <a:schemeClr val="accent1">
                    <a:lumMod val="75000"/>
                  </a:schemeClr>
                </a:solidFill>
                <a:latin typeface="EB Garamond Medium"/>
                <a:ea typeface="EB Garamond Medium"/>
                <a:cs typeface="EB Garamond Medium"/>
                <a:sym typeface="EB Garamond Medium"/>
              </a:rPr>
              <a:t>Wind direction shifts to sea breeze regime around 0900 hrs and continues till 1800 hrs. The wind speeds also tend to be high during this timeframe. </a:t>
            </a:r>
            <a:endParaRPr sz="1200" dirty="0">
              <a:solidFill>
                <a:schemeClr val="accent1">
                  <a:lumMod val="75000"/>
                </a:schemeClr>
              </a:solidFill>
              <a:latin typeface="EB Garamond Medium"/>
              <a:ea typeface="EB Garamond Medium"/>
              <a:cs typeface="EB Garamond Medium"/>
              <a:sym typeface="EB Garamond Medium"/>
            </a:endParaRPr>
          </a:p>
        </p:txBody>
      </p:sp>
      <p:pic>
        <p:nvPicPr>
          <p:cNvPr id="142" name="Google Shape;142;p20"/>
          <p:cNvPicPr preferRelativeResize="0"/>
          <p:nvPr/>
        </p:nvPicPr>
        <p:blipFill>
          <a:blip r:embed="rId3">
            <a:alphaModFix/>
          </a:blip>
          <a:stretch>
            <a:fillRect/>
          </a:stretch>
        </p:blipFill>
        <p:spPr>
          <a:xfrm>
            <a:off x="274777" y="731006"/>
            <a:ext cx="6220432" cy="3118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230825" y="1313675"/>
            <a:ext cx="4824000" cy="3519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1"/>
          <p:cNvSpPr/>
          <p:nvPr/>
        </p:nvSpPr>
        <p:spPr>
          <a:xfrm>
            <a:off x="5334375" y="1313800"/>
            <a:ext cx="3552900" cy="3519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9" name="Google Shape;149;p21"/>
          <p:cNvPicPr preferRelativeResize="0"/>
          <p:nvPr/>
        </p:nvPicPr>
        <p:blipFill>
          <a:blip r:embed="rId3">
            <a:alphaModFix/>
          </a:blip>
          <a:stretch>
            <a:fillRect/>
          </a:stretch>
        </p:blipFill>
        <p:spPr>
          <a:xfrm>
            <a:off x="417825" y="1353813"/>
            <a:ext cx="4370000" cy="3018874"/>
          </a:xfrm>
          <a:prstGeom prst="rect">
            <a:avLst/>
          </a:prstGeom>
          <a:noFill/>
          <a:ln>
            <a:noFill/>
          </a:ln>
        </p:spPr>
      </p:pic>
      <p:sp>
        <p:nvSpPr>
          <p:cNvPr id="150" name="Google Shape;150;p21"/>
          <p:cNvSpPr txBox="1"/>
          <p:nvPr/>
        </p:nvSpPr>
        <p:spPr>
          <a:xfrm>
            <a:off x="150925" y="4332675"/>
            <a:ext cx="4903800" cy="2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EB Garamond Medium"/>
                <a:ea typeface="EB Garamond Medium"/>
                <a:cs typeface="EB Garamond Medium"/>
                <a:sym typeface="EB Garamond Medium"/>
              </a:rPr>
              <a:t>Temporal Variation of M</a:t>
            </a:r>
            <a:r>
              <a:rPr lang="en" sz="1200" baseline="-25000">
                <a:solidFill>
                  <a:schemeClr val="dk1"/>
                </a:solidFill>
                <a:latin typeface="EB Garamond Medium"/>
                <a:ea typeface="EB Garamond Medium"/>
                <a:cs typeface="EB Garamond Medium"/>
                <a:sym typeface="EB Garamond Medium"/>
              </a:rPr>
              <a:t>B</a:t>
            </a:r>
            <a:r>
              <a:rPr lang="en" sz="1200">
                <a:solidFill>
                  <a:schemeClr val="dk1"/>
                </a:solidFill>
                <a:latin typeface="EB Garamond Medium"/>
                <a:ea typeface="EB Garamond Medium"/>
                <a:cs typeface="EB Garamond Medium"/>
                <a:sym typeface="EB Garamond Medium"/>
              </a:rPr>
              <a:t>, biomass burning percentage (BB%), temperature and wind speed as observed from late November 2023 to early March 2025. </a:t>
            </a:r>
            <a:endParaRPr sz="1200">
              <a:solidFill>
                <a:schemeClr val="dk1"/>
              </a:solidFill>
              <a:latin typeface="EB Garamond Medium"/>
              <a:ea typeface="EB Garamond Medium"/>
              <a:cs typeface="EB Garamond Medium"/>
              <a:sym typeface="EB Garamond Medium"/>
            </a:endParaRPr>
          </a:p>
        </p:txBody>
      </p:sp>
      <p:pic>
        <p:nvPicPr>
          <p:cNvPr id="151" name="Google Shape;151;p21"/>
          <p:cNvPicPr preferRelativeResize="0"/>
          <p:nvPr/>
        </p:nvPicPr>
        <p:blipFill>
          <a:blip r:embed="rId4">
            <a:alphaModFix/>
          </a:blip>
          <a:stretch>
            <a:fillRect/>
          </a:stretch>
        </p:blipFill>
        <p:spPr>
          <a:xfrm>
            <a:off x="5464200" y="1409725"/>
            <a:ext cx="3295050" cy="2827150"/>
          </a:xfrm>
          <a:prstGeom prst="rect">
            <a:avLst/>
          </a:prstGeom>
          <a:noFill/>
          <a:ln w="9525" cap="flat" cmpd="sng">
            <a:solidFill>
              <a:schemeClr val="lt1"/>
            </a:solidFill>
            <a:prstDash val="solid"/>
            <a:round/>
            <a:headEnd type="none" w="sm" len="sm"/>
            <a:tailEnd type="none" w="sm" len="sm"/>
          </a:ln>
        </p:spPr>
      </p:pic>
      <p:sp>
        <p:nvSpPr>
          <p:cNvPr id="152" name="Google Shape;152;p21"/>
          <p:cNvSpPr txBox="1"/>
          <p:nvPr/>
        </p:nvSpPr>
        <p:spPr>
          <a:xfrm>
            <a:off x="5514150" y="4236875"/>
            <a:ext cx="3245100" cy="2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EB Garamond Medium"/>
                <a:ea typeface="EB Garamond Medium"/>
                <a:cs typeface="EB Garamond Medium"/>
                <a:sym typeface="EB Garamond Medium"/>
              </a:rPr>
              <a:t>Wind Rose with wind speed represented through radius of spoke and M</a:t>
            </a:r>
            <a:r>
              <a:rPr lang="en" sz="1200" baseline="-25000">
                <a:solidFill>
                  <a:schemeClr val="dk1"/>
                </a:solidFill>
                <a:latin typeface="EB Garamond Medium"/>
                <a:ea typeface="EB Garamond Medium"/>
                <a:cs typeface="EB Garamond Medium"/>
                <a:sym typeface="EB Garamond Medium"/>
              </a:rPr>
              <a:t>B</a:t>
            </a:r>
            <a:r>
              <a:rPr lang="en" sz="1200">
                <a:solidFill>
                  <a:schemeClr val="dk1"/>
                </a:solidFill>
                <a:latin typeface="EB Garamond Medium"/>
                <a:ea typeface="EB Garamond Medium"/>
                <a:cs typeface="EB Garamond Medium"/>
                <a:sym typeface="EB Garamond Medium"/>
              </a:rPr>
              <a:t> through color gradient</a:t>
            </a:r>
            <a:endParaRPr sz="1200">
              <a:solidFill>
                <a:schemeClr val="dk1"/>
              </a:solidFill>
              <a:latin typeface="EB Garamond Medium"/>
              <a:ea typeface="EB Garamond Medium"/>
              <a:cs typeface="EB Garamond Medium"/>
              <a:sym typeface="EB Garamond Medium"/>
            </a:endParaRPr>
          </a:p>
        </p:txBody>
      </p:sp>
      <p:sp>
        <p:nvSpPr>
          <p:cNvPr id="153" name="Google Shape;153;p21"/>
          <p:cNvSpPr/>
          <p:nvPr/>
        </p:nvSpPr>
        <p:spPr>
          <a:xfrm>
            <a:off x="230825" y="321825"/>
            <a:ext cx="8656200" cy="76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EB Garamond Medium"/>
                <a:ea typeface="EB Garamond Medium"/>
                <a:cs typeface="EB Garamond Medium"/>
                <a:sym typeface="EB Garamond Medium"/>
              </a:rPr>
              <a:t>Aerosol presence in the location showed significant amenability to modulation through large-scale wind flows (the orography and proximity to the Arabian Sea aiding to some complex interactions) and local meteorology and ABL dynamics</a:t>
            </a:r>
            <a:endParaRPr>
              <a:latin typeface="EB Garamond Medium"/>
              <a:ea typeface="EB Garamond Medium"/>
              <a:cs typeface="EB Garamond Medium"/>
              <a:sym typeface="EB Garamond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p:nvPr/>
        </p:nvSpPr>
        <p:spPr>
          <a:xfrm>
            <a:off x="1127100" y="2999925"/>
            <a:ext cx="7042200" cy="54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a:solidFill>
                  <a:schemeClr val="dk1"/>
                </a:solidFill>
                <a:latin typeface="EB Garamond"/>
                <a:ea typeface="EB Garamond"/>
                <a:cs typeface="EB Garamond"/>
                <a:sym typeface="EB Garamond"/>
              </a:rPr>
              <a:t>Monthly means of source apportioned BC mass concentrations and their biomass burning fractions (BB%). </a:t>
            </a:r>
            <a:endParaRPr sz="1100">
              <a:solidFill>
                <a:schemeClr val="dk1"/>
              </a:solidFill>
              <a:latin typeface="EB Garamond"/>
              <a:ea typeface="EB Garamond"/>
              <a:cs typeface="EB Garamond"/>
              <a:sym typeface="EB Garamond"/>
            </a:endParaRPr>
          </a:p>
          <a:p>
            <a:pPr marL="0" lvl="0" indent="0" algn="ctr" rtl="0">
              <a:lnSpc>
                <a:spcPct val="115000"/>
              </a:lnSpc>
              <a:spcBef>
                <a:spcPts val="0"/>
              </a:spcBef>
              <a:spcAft>
                <a:spcPts val="0"/>
              </a:spcAft>
              <a:buNone/>
            </a:pPr>
            <a:r>
              <a:rPr lang="en" sz="1100">
                <a:solidFill>
                  <a:schemeClr val="dk1"/>
                </a:solidFill>
                <a:latin typeface="EB Garamond"/>
                <a:ea typeface="EB Garamond"/>
                <a:cs typeface="EB Garamond"/>
                <a:sym typeface="EB Garamond"/>
              </a:rPr>
              <a:t>Respective standard deviations have been shown as vertical bars. </a:t>
            </a:r>
            <a:endParaRPr sz="1100">
              <a:solidFill>
                <a:schemeClr val="dk1"/>
              </a:solidFill>
              <a:latin typeface="EB Garamond"/>
              <a:ea typeface="EB Garamond"/>
              <a:cs typeface="EB Garamond"/>
              <a:sym typeface="EB Garamond"/>
            </a:endParaRPr>
          </a:p>
        </p:txBody>
      </p:sp>
      <p:pic>
        <p:nvPicPr>
          <p:cNvPr id="159" name="Google Shape;159;p22"/>
          <p:cNvPicPr preferRelativeResize="0"/>
          <p:nvPr/>
        </p:nvPicPr>
        <p:blipFill>
          <a:blip r:embed="rId3">
            <a:alphaModFix/>
          </a:blip>
          <a:stretch>
            <a:fillRect/>
          </a:stretch>
        </p:blipFill>
        <p:spPr>
          <a:xfrm>
            <a:off x="1975663" y="304800"/>
            <a:ext cx="5192676" cy="2695125"/>
          </a:xfrm>
          <a:prstGeom prst="rect">
            <a:avLst/>
          </a:prstGeom>
          <a:noFill/>
          <a:ln>
            <a:noFill/>
          </a:ln>
        </p:spPr>
      </p:pic>
      <p:sp>
        <p:nvSpPr>
          <p:cNvPr id="160" name="Google Shape;160;p22"/>
          <p:cNvSpPr/>
          <p:nvPr/>
        </p:nvSpPr>
        <p:spPr>
          <a:xfrm>
            <a:off x="2306350" y="3867325"/>
            <a:ext cx="1468200" cy="100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accent1"/>
                </a:solidFill>
                <a:latin typeface="EB Garamond Medium"/>
                <a:ea typeface="EB Garamond Medium"/>
                <a:cs typeface="EB Garamond Medium"/>
                <a:sym typeface="EB Garamond Medium"/>
              </a:rPr>
              <a:t>Winter</a:t>
            </a:r>
            <a:endParaRPr sz="13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300" dirty="0">
                <a:solidFill>
                  <a:schemeClr val="accent1"/>
                </a:solidFill>
                <a:latin typeface="EB Garamond Medium"/>
                <a:ea typeface="EB Garamond Medium"/>
                <a:cs typeface="EB Garamond Medium"/>
                <a:sym typeface="EB Garamond Medium"/>
              </a:rPr>
              <a:t>(DJF)</a:t>
            </a:r>
            <a:endParaRPr sz="13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endParaRPr sz="5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300" b="1" dirty="0">
                <a:solidFill>
                  <a:schemeClr val="accent1"/>
                </a:solidFill>
                <a:latin typeface="EB Garamond"/>
                <a:ea typeface="EB Garamond"/>
                <a:cs typeface="EB Garamond"/>
                <a:sym typeface="EB Garamond"/>
              </a:rPr>
              <a:t>1.497 ± 0.69 µg/m</a:t>
            </a:r>
            <a:r>
              <a:rPr lang="en" sz="1300" b="1" baseline="30000" dirty="0">
                <a:solidFill>
                  <a:schemeClr val="accent1"/>
                </a:solidFill>
                <a:latin typeface="EB Garamond"/>
                <a:ea typeface="EB Garamond"/>
                <a:cs typeface="EB Garamond"/>
                <a:sym typeface="EB Garamond"/>
              </a:rPr>
              <a:t>3</a:t>
            </a:r>
            <a:endParaRPr sz="1300" b="1" baseline="30000" dirty="0">
              <a:solidFill>
                <a:schemeClr val="accent1"/>
              </a:solidFill>
              <a:latin typeface="EB Garamond"/>
              <a:ea typeface="EB Garamond"/>
              <a:cs typeface="EB Garamond"/>
              <a:sym typeface="EB Garamond"/>
            </a:endParaRPr>
          </a:p>
        </p:txBody>
      </p:sp>
      <p:sp>
        <p:nvSpPr>
          <p:cNvPr id="161" name="Google Shape;161;p22"/>
          <p:cNvSpPr/>
          <p:nvPr/>
        </p:nvSpPr>
        <p:spPr>
          <a:xfrm>
            <a:off x="3946875" y="3867325"/>
            <a:ext cx="1468200" cy="100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EB Garamond Medium"/>
                <a:ea typeface="EB Garamond Medium"/>
                <a:cs typeface="EB Garamond Medium"/>
                <a:sym typeface="EB Garamond Medium"/>
              </a:rPr>
              <a:t>Summer</a:t>
            </a:r>
            <a:endParaRPr sz="1300" dirty="0">
              <a:latin typeface="EB Garamond Medium"/>
              <a:ea typeface="EB Garamond Medium"/>
              <a:cs typeface="EB Garamond Medium"/>
              <a:sym typeface="EB Garamond Medium"/>
            </a:endParaRPr>
          </a:p>
          <a:p>
            <a:pPr marL="0" lvl="0" indent="0" algn="ctr" rtl="0">
              <a:spcBef>
                <a:spcPts val="0"/>
              </a:spcBef>
              <a:spcAft>
                <a:spcPts val="0"/>
              </a:spcAft>
              <a:buNone/>
            </a:pPr>
            <a:r>
              <a:rPr lang="en" sz="1300" dirty="0">
                <a:latin typeface="EB Garamond Medium"/>
                <a:ea typeface="EB Garamond Medium"/>
                <a:cs typeface="EB Garamond Medium"/>
                <a:sym typeface="EB Garamond Medium"/>
              </a:rPr>
              <a:t>(MAM)</a:t>
            </a:r>
            <a:endParaRPr sz="1300" dirty="0">
              <a:latin typeface="EB Garamond Medium"/>
              <a:ea typeface="EB Garamond Medium"/>
              <a:cs typeface="EB Garamond Medium"/>
              <a:sym typeface="EB Garamond Medium"/>
            </a:endParaRPr>
          </a:p>
          <a:p>
            <a:pPr marL="0" lvl="0" indent="0" algn="ctr" rtl="0">
              <a:spcBef>
                <a:spcPts val="0"/>
              </a:spcBef>
              <a:spcAft>
                <a:spcPts val="0"/>
              </a:spcAft>
              <a:buNone/>
            </a:pPr>
            <a:endParaRPr sz="500" dirty="0">
              <a:latin typeface="EB Garamond Medium"/>
              <a:ea typeface="EB Garamond Medium"/>
              <a:cs typeface="EB Garamond Medium"/>
              <a:sym typeface="EB Garamond Medium"/>
            </a:endParaRPr>
          </a:p>
          <a:p>
            <a:pPr marL="0" lvl="0" indent="0" algn="ctr" rtl="0">
              <a:spcBef>
                <a:spcPts val="0"/>
              </a:spcBef>
              <a:spcAft>
                <a:spcPts val="0"/>
              </a:spcAft>
              <a:buNone/>
            </a:pPr>
            <a:r>
              <a:rPr lang="en" sz="1300" b="1" dirty="0">
                <a:latin typeface="EB Garamond"/>
                <a:ea typeface="EB Garamond"/>
                <a:cs typeface="EB Garamond"/>
                <a:sym typeface="EB Garamond"/>
              </a:rPr>
              <a:t>1.264 ± 0.67 µg/m</a:t>
            </a:r>
            <a:r>
              <a:rPr lang="en" sz="1300" b="1" baseline="30000" dirty="0">
                <a:latin typeface="EB Garamond"/>
                <a:ea typeface="EB Garamond"/>
                <a:cs typeface="EB Garamond"/>
                <a:sym typeface="EB Garamond"/>
              </a:rPr>
              <a:t>3</a:t>
            </a:r>
            <a:endParaRPr sz="1300" b="1" baseline="30000" dirty="0">
              <a:latin typeface="EB Garamond"/>
              <a:ea typeface="EB Garamond"/>
              <a:cs typeface="EB Garamond"/>
              <a:sym typeface="EB Garamond"/>
            </a:endParaRPr>
          </a:p>
        </p:txBody>
      </p:sp>
      <p:sp>
        <p:nvSpPr>
          <p:cNvPr id="162" name="Google Shape;162;p22"/>
          <p:cNvSpPr/>
          <p:nvPr/>
        </p:nvSpPr>
        <p:spPr>
          <a:xfrm>
            <a:off x="5587400" y="3867325"/>
            <a:ext cx="1468200" cy="100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accent1"/>
                </a:solidFill>
                <a:latin typeface="EB Garamond Medium"/>
                <a:ea typeface="EB Garamond Medium"/>
                <a:cs typeface="EB Garamond Medium"/>
                <a:sym typeface="EB Garamond Medium"/>
              </a:rPr>
              <a:t>Monsoon</a:t>
            </a:r>
            <a:endParaRPr sz="13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300" dirty="0">
                <a:solidFill>
                  <a:schemeClr val="accent1"/>
                </a:solidFill>
                <a:latin typeface="EB Garamond Medium"/>
                <a:ea typeface="EB Garamond Medium"/>
                <a:cs typeface="EB Garamond Medium"/>
                <a:sym typeface="EB Garamond Medium"/>
              </a:rPr>
              <a:t>(JJAS)</a:t>
            </a:r>
            <a:endParaRPr sz="13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endParaRPr sz="500" dirty="0">
              <a:solidFill>
                <a:schemeClr val="accen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300" b="1" dirty="0">
                <a:solidFill>
                  <a:schemeClr val="accent1"/>
                </a:solidFill>
                <a:latin typeface="EB Garamond"/>
                <a:ea typeface="EB Garamond"/>
                <a:cs typeface="EB Garamond"/>
                <a:sym typeface="EB Garamond"/>
              </a:rPr>
              <a:t>0.412 ± 0.27 µg/m</a:t>
            </a:r>
            <a:r>
              <a:rPr lang="en" sz="1300" b="1" baseline="30000" dirty="0">
                <a:solidFill>
                  <a:schemeClr val="accent1"/>
                </a:solidFill>
                <a:latin typeface="EB Garamond"/>
                <a:ea typeface="EB Garamond"/>
                <a:cs typeface="EB Garamond"/>
                <a:sym typeface="EB Garamond"/>
              </a:rPr>
              <a:t>3</a:t>
            </a:r>
            <a:endParaRPr sz="1300" b="1" baseline="30000" dirty="0">
              <a:solidFill>
                <a:schemeClr val="accent1"/>
              </a:solidFill>
              <a:latin typeface="EB Garamond"/>
              <a:ea typeface="EB Garamond"/>
              <a:cs typeface="EB Garamond"/>
              <a:sym typeface="EB Garamond"/>
            </a:endParaRPr>
          </a:p>
        </p:txBody>
      </p:sp>
      <p:sp>
        <p:nvSpPr>
          <p:cNvPr id="163" name="Google Shape;163;p22"/>
          <p:cNvSpPr/>
          <p:nvPr/>
        </p:nvSpPr>
        <p:spPr>
          <a:xfrm>
            <a:off x="7227925" y="3867325"/>
            <a:ext cx="1468200" cy="100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Post-Monsoon</a:t>
            </a:r>
            <a:endParaRPr sz="1300">
              <a:latin typeface="EB Garamond Medium"/>
              <a:ea typeface="EB Garamond Medium"/>
              <a:cs typeface="EB Garamond Medium"/>
              <a:sym typeface="EB Garamond Medium"/>
            </a:endParaRPr>
          </a:p>
          <a:p>
            <a:pPr marL="0" lvl="0" indent="0" algn="ctr" rtl="0">
              <a:spcBef>
                <a:spcPts val="0"/>
              </a:spcBef>
              <a:spcAft>
                <a:spcPts val="0"/>
              </a:spcAft>
              <a:buNone/>
            </a:pPr>
            <a:r>
              <a:rPr lang="en" sz="1300">
                <a:latin typeface="EB Garamond Medium"/>
                <a:ea typeface="EB Garamond Medium"/>
                <a:cs typeface="EB Garamond Medium"/>
                <a:sym typeface="EB Garamond Medium"/>
              </a:rPr>
              <a:t>(ON)</a:t>
            </a:r>
            <a:endParaRPr sz="1300">
              <a:latin typeface="EB Garamond Medium"/>
              <a:ea typeface="EB Garamond Medium"/>
              <a:cs typeface="EB Garamond Medium"/>
              <a:sym typeface="EB Garamond Medium"/>
            </a:endParaRPr>
          </a:p>
          <a:p>
            <a:pPr marL="0" lvl="0" indent="0" algn="ctr" rtl="0">
              <a:spcBef>
                <a:spcPts val="0"/>
              </a:spcBef>
              <a:spcAft>
                <a:spcPts val="0"/>
              </a:spcAft>
              <a:buNone/>
            </a:pPr>
            <a:endParaRPr sz="500">
              <a:latin typeface="EB Garamond Medium"/>
              <a:ea typeface="EB Garamond Medium"/>
              <a:cs typeface="EB Garamond Medium"/>
              <a:sym typeface="EB Garamond Medium"/>
            </a:endParaRPr>
          </a:p>
          <a:p>
            <a:pPr marL="0" lvl="0" indent="0" algn="ctr" rtl="0">
              <a:spcBef>
                <a:spcPts val="0"/>
              </a:spcBef>
              <a:spcAft>
                <a:spcPts val="0"/>
              </a:spcAft>
              <a:buNone/>
            </a:pPr>
            <a:r>
              <a:rPr lang="en" sz="1300" b="1">
                <a:latin typeface="EB Garamond"/>
                <a:ea typeface="EB Garamond"/>
                <a:cs typeface="EB Garamond"/>
                <a:sym typeface="EB Garamond"/>
              </a:rPr>
              <a:t>0.872 ± 0.64 µg/m</a:t>
            </a:r>
            <a:r>
              <a:rPr lang="en" sz="1300" b="1" baseline="30000">
                <a:latin typeface="EB Garamond"/>
                <a:ea typeface="EB Garamond"/>
                <a:cs typeface="EB Garamond"/>
                <a:sym typeface="EB Garamond"/>
              </a:rPr>
              <a:t>3</a:t>
            </a:r>
            <a:endParaRPr sz="1300" b="1" baseline="30000">
              <a:latin typeface="EB Garamond"/>
              <a:ea typeface="EB Garamond"/>
              <a:cs typeface="EB Garamond"/>
              <a:sym typeface="EB Garamond"/>
            </a:endParaRPr>
          </a:p>
        </p:txBody>
      </p:sp>
      <p:sp>
        <p:nvSpPr>
          <p:cNvPr id="164" name="Google Shape;164;p22"/>
          <p:cNvSpPr txBox="1"/>
          <p:nvPr/>
        </p:nvSpPr>
        <p:spPr>
          <a:xfrm>
            <a:off x="389225" y="4150675"/>
            <a:ext cx="17448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EB Garamond Medium"/>
                <a:ea typeface="EB Garamond Medium"/>
                <a:cs typeface="EB Garamond Medium"/>
                <a:sym typeface="EB Garamond Medium"/>
              </a:rPr>
              <a:t>Seasonal M</a:t>
            </a:r>
            <a:r>
              <a:rPr lang="en" baseline="-25000">
                <a:solidFill>
                  <a:schemeClr val="dk1"/>
                </a:solidFill>
                <a:latin typeface="EB Garamond Medium"/>
                <a:ea typeface="EB Garamond Medium"/>
                <a:cs typeface="EB Garamond Medium"/>
                <a:sym typeface="EB Garamond Medium"/>
              </a:rPr>
              <a:t>B</a:t>
            </a:r>
            <a:r>
              <a:rPr lang="en">
                <a:solidFill>
                  <a:schemeClr val="dk1"/>
                </a:solidFill>
                <a:latin typeface="EB Garamond Medium"/>
                <a:ea typeface="EB Garamond Medium"/>
                <a:cs typeface="EB Garamond Medium"/>
                <a:sym typeface="EB Garamond Medium"/>
              </a:rPr>
              <a:t> values:</a:t>
            </a:r>
            <a:endParaRPr>
              <a:solidFill>
                <a:schemeClr val="dk1"/>
              </a:solidFill>
              <a:latin typeface="EB Garamond Medium"/>
              <a:ea typeface="EB Garamond Medium"/>
              <a:cs typeface="EB Garamond Medium"/>
              <a:sym typeface="EB Garamond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1937</Words>
  <Application>Microsoft Office PowerPoint</Application>
  <PresentationFormat>On-screen Show (16:9)</PresentationFormat>
  <Paragraphs>172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EB Garamond Medium</vt:lpstr>
      <vt:lpstr>Times New Roman</vt:lpstr>
      <vt:lpstr>EB Garamond</vt:lpstr>
      <vt:lpstr>Georgia</vt:lpstr>
      <vt:lpstr>Simple Light</vt:lpstr>
      <vt:lpstr>      Modulation of temporal evolution of black carbon aerosols  at a rural location in the Western Ghats by meteorology and boundary layer dynamics  Devika Sunil S. , N. Anand , K. Sunilkumar , S.K. Satheesh , K. Krishnamoorthy   </vt:lpstr>
      <vt:lpstr>OVERVIEW OF STUDY</vt:lpstr>
      <vt:lpstr>MEASUREMENT 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Devika Sunil</cp:lastModifiedBy>
  <cp:revision>6</cp:revision>
  <dcterms:modified xsi:type="dcterms:W3CDTF">2025-04-29T18:33:24Z</dcterms:modified>
</cp:coreProperties>
</file>